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notesMasterIdLst>
    <p:notesMasterId r:id="rId17"/>
  </p:notesMasterIdLst>
  <p:handoutMasterIdLst>
    <p:handoutMasterId r:id="rId18"/>
  </p:handoutMasterIdLst>
  <p:sldIdLst>
    <p:sldId id="343" r:id="rId2"/>
    <p:sldId id="379" r:id="rId3"/>
    <p:sldId id="378" r:id="rId4"/>
    <p:sldId id="380" r:id="rId5"/>
    <p:sldId id="400" r:id="rId6"/>
    <p:sldId id="408" r:id="rId7"/>
    <p:sldId id="402" r:id="rId8"/>
    <p:sldId id="381" r:id="rId9"/>
    <p:sldId id="382" r:id="rId10"/>
    <p:sldId id="407" r:id="rId11"/>
    <p:sldId id="399" r:id="rId12"/>
    <p:sldId id="409" r:id="rId13"/>
    <p:sldId id="442" r:id="rId14"/>
    <p:sldId id="387" r:id="rId15"/>
    <p:sldId id="388" r:id="rId16"/>
  </p:sldIdLst>
  <p:sldSz cx="9144000" cy="6858000" type="screen4x3"/>
  <p:notesSz cx="6858000" cy="9926638"/>
  <p:defaultTextStyle>
    <a:defPPr>
      <a:defRPr lang="he-IL"/>
    </a:defPPr>
    <a:lvl1pPr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1pPr>
    <a:lvl2pPr marL="4572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2pPr>
    <a:lvl3pPr marL="9144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3pPr>
    <a:lvl4pPr marL="13716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4pPr>
    <a:lvl5pPr marL="1828800" algn="r" rtl="1" fontAlgn="base">
      <a:spcBef>
        <a:spcPct val="0"/>
      </a:spcBef>
      <a:spcAft>
        <a:spcPct val="0"/>
      </a:spcAft>
      <a:defRPr sz="1600" kern="1200">
        <a:solidFill>
          <a:srgbClr val="000066"/>
        </a:solidFill>
        <a:latin typeface="Times New Roman" pitchFamily="18" charset="0"/>
        <a:ea typeface="Arial Unicode MS" pitchFamily="34" charset="-128"/>
        <a:cs typeface="Arial Unicode MS" pitchFamily="34" charset="-128"/>
      </a:defRPr>
    </a:lvl5pPr>
    <a:lvl6pPr marL="22860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6pPr>
    <a:lvl7pPr marL="27432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7pPr>
    <a:lvl8pPr marL="32004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8pPr>
    <a:lvl9pPr marL="3657600" algn="r" defTabSz="914400" rtl="1" eaLnBrk="1" latinLnBrk="0" hangingPunct="1">
      <a:defRPr sz="1600" kern="1200">
        <a:solidFill>
          <a:srgbClr val="000066"/>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2D"/>
    <a:srgbClr val="007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73" autoAdjust="0"/>
    <p:restoredTop sz="89609" autoAdjust="0"/>
  </p:normalViewPr>
  <p:slideViewPr>
    <p:cSldViewPr>
      <p:cViewPr varScale="1">
        <p:scale>
          <a:sx n="98" d="100"/>
          <a:sy n="98" d="100"/>
        </p:scale>
        <p:origin x="17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3886201" y="1"/>
            <a:ext cx="2971800" cy="496332"/>
          </a:xfrm>
          <a:prstGeom prst="rect">
            <a:avLst/>
          </a:prstGeom>
          <a:noFill/>
          <a:ln w="9525">
            <a:noFill/>
            <a:miter lim="800000"/>
            <a:headEnd/>
            <a:tailEnd/>
          </a:ln>
          <a:effectLst/>
        </p:spPr>
        <p:txBody>
          <a:bodyPr vert="horz" wrap="square" lIns="95905" tIns="47953" rIns="95905" bIns="47953" numCol="1" anchor="t" anchorCtr="0" compatLnSpc="1">
            <a:prstTxWarp prst="textNoShape">
              <a:avLst/>
            </a:prstTxWarp>
          </a:bodyPr>
          <a:lstStyle>
            <a:lvl1pPr>
              <a:defRPr sz="1300">
                <a:solidFill>
                  <a:schemeClr val="tx1"/>
                </a:solidFill>
                <a:latin typeface="Arial" pitchFamily="34" charset="0"/>
                <a:ea typeface="+mn-ea"/>
                <a:cs typeface="Arial" pitchFamily="34" charset="0"/>
              </a:defRPr>
            </a:lvl1pPr>
          </a:lstStyle>
          <a:p>
            <a:pPr>
              <a:defRPr/>
            </a:pPr>
            <a:endParaRPr lang="en-US"/>
          </a:p>
        </p:txBody>
      </p:sp>
      <p:sp>
        <p:nvSpPr>
          <p:cNvPr id="92163" name="Rectangle 3"/>
          <p:cNvSpPr>
            <a:spLocks noGrp="1" noChangeArrowheads="1"/>
          </p:cNvSpPr>
          <p:nvPr>
            <p:ph type="dt" sz="quarter" idx="1"/>
          </p:nvPr>
        </p:nvSpPr>
        <p:spPr bwMode="auto">
          <a:xfrm>
            <a:off x="1588" y="1"/>
            <a:ext cx="2971800" cy="496332"/>
          </a:xfrm>
          <a:prstGeom prst="rect">
            <a:avLst/>
          </a:prstGeom>
          <a:noFill/>
          <a:ln w="9525">
            <a:noFill/>
            <a:miter lim="800000"/>
            <a:headEnd/>
            <a:tailEnd/>
          </a:ln>
          <a:effectLst/>
        </p:spPr>
        <p:txBody>
          <a:bodyPr vert="horz" wrap="square" lIns="95905" tIns="47953" rIns="95905" bIns="47953" numCol="1" anchor="t" anchorCtr="0" compatLnSpc="1">
            <a:prstTxWarp prst="textNoShape">
              <a:avLst/>
            </a:prstTxWarp>
          </a:bodyPr>
          <a:lstStyle>
            <a:lvl1pPr algn="l">
              <a:defRPr sz="1300">
                <a:solidFill>
                  <a:schemeClr val="tx1"/>
                </a:solidFill>
                <a:latin typeface="Arial" pitchFamily="34" charset="0"/>
                <a:ea typeface="+mn-ea"/>
                <a:cs typeface="Arial" pitchFamily="34" charset="0"/>
              </a:defRPr>
            </a:lvl1pPr>
          </a:lstStyle>
          <a:p>
            <a:pPr>
              <a:defRPr/>
            </a:pPr>
            <a:endParaRPr lang="en-US"/>
          </a:p>
        </p:txBody>
      </p:sp>
      <p:sp>
        <p:nvSpPr>
          <p:cNvPr id="92164" name="Rectangle 4"/>
          <p:cNvSpPr>
            <a:spLocks noGrp="1" noChangeArrowheads="1"/>
          </p:cNvSpPr>
          <p:nvPr>
            <p:ph type="ftr" sz="quarter" idx="2"/>
          </p:nvPr>
        </p:nvSpPr>
        <p:spPr bwMode="auto">
          <a:xfrm>
            <a:off x="3886201" y="9428584"/>
            <a:ext cx="2971800" cy="496332"/>
          </a:xfrm>
          <a:prstGeom prst="rect">
            <a:avLst/>
          </a:prstGeom>
          <a:noFill/>
          <a:ln w="9525">
            <a:noFill/>
            <a:miter lim="800000"/>
            <a:headEnd/>
            <a:tailEnd/>
          </a:ln>
          <a:effectLst/>
        </p:spPr>
        <p:txBody>
          <a:bodyPr vert="horz" wrap="square" lIns="95905" tIns="47953" rIns="95905" bIns="47953" numCol="1" anchor="b" anchorCtr="0" compatLnSpc="1">
            <a:prstTxWarp prst="textNoShape">
              <a:avLst/>
            </a:prstTxWarp>
          </a:bodyPr>
          <a:lstStyle>
            <a:lvl1pPr>
              <a:defRPr sz="1300">
                <a:solidFill>
                  <a:schemeClr val="tx1"/>
                </a:solidFill>
                <a:latin typeface="Arial" pitchFamily="34" charset="0"/>
                <a:ea typeface="+mn-ea"/>
                <a:cs typeface="Arial" pitchFamily="34" charset="0"/>
              </a:defRPr>
            </a:lvl1pPr>
          </a:lstStyle>
          <a:p>
            <a:pPr>
              <a:defRPr/>
            </a:pPr>
            <a:endParaRPr lang="en-US"/>
          </a:p>
        </p:txBody>
      </p:sp>
      <p:sp>
        <p:nvSpPr>
          <p:cNvPr id="92165" name="Rectangle 5"/>
          <p:cNvSpPr>
            <a:spLocks noGrp="1" noChangeArrowheads="1"/>
          </p:cNvSpPr>
          <p:nvPr>
            <p:ph type="sldNum" sz="quarter" idx="3"/>
          </p:nvPr>
        </p:nvSpPr>
        <p:spPr bwMode="auto">
          <a:xfrm>
            <a:off x="1588" y="9428584"/>
            <a:ext cx="2971800" cy="496332"/>
          </a:xfrm>
          <a:prstGeom prst="rect">
            <a:avLst/>
          </a:prstGeom>
          <a:noFill/>
          <a:ln w="9525">
            <a:noFill/>
            <a:miter lim="800000"/>
            <a:headEnd/>
            <a:tailEnd/>
          </a:ln>
          <a:effectLst/>
        </p:spPr>
        <p:txBody>
          <a:bodyPr vert="horz" wrap="square" lIns="95905" tIns="47953" rIns="95905" bIns="47953" numCol="1" anchor="b" anchorCtr="0" compatLnSpc="1">
            <a:prstTxWarp prst="textNoShape">
              <a:avLst/>
            </a:prstTxWarp>
          </a:bodyPr>
          <a:lstStyle>
            <a:lvl1pPr algn="l">
              <a:defRPr sz="1300">
                <a:solidFill>
                  <a:schemeClr val="tx1"/>
                </a:solidFill>
                <a:latin typeface="Arial" pitchFamily="34" charset="0"/>
                <a:ea typeface="+mn-ea"/>
                <a:cs typeface="Arial" pitchFamily="34" charset="0"/>
              </a:defRPr>
            </a:lvl1pPr>
          </a:lstStyle>
          <a:p>
            <a:pPr>
              <a:defRPr/>
            </a:pPr>
            <a:fld id="{61749646-562F-421D-99DD-E39638BC678A}" type="slidenum">
              <a:rPr lang="he-IL"/>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1" y="1"/>
            <a:ext cx="2971800" cy="496332"/>
          </a:xfrm>
          <a:prstGeom prst="rect">
            <a:avLst/>
          </a:prstGeom>
        </p:spPr>
        <p:txBody>
          <a:bodyPr vert="horz" lIns="95905" tIns="47953" rIns="95905" bIns="47953" rtlCol="1"/>
          <a:lstStyle>
            <a:lvl1pPr algn="r">
              <a:defRPr sz="1300"/>
            </a:lvl1pPr>
          </a:lstStyle>
          <a:p>
            <a:pPr>
              <a:defRPr/>
            </a:pPr>
            <a:endParaRPr lang="he-IL"/>
          </a:p>
        </p:txBody>
      </p:sp>
      <p:sp>
        <p:nvSpPr>
          <p:cNvPr id="3" name="Date Placeholder 2"/>
          <p:cNvSpPr>
            <a:spLocks noGrp="1"/>
          </p:cNvSpPr>
          <p:nvPr>
            <p:ph type="dt" idx="1"/>
          </p:nvPr>
        </p:nvSpPr>
        <p:spPr>
          <a:xfrm>
            <a:off x="1588" y="1"/>
            <a:ext cx="2971800" cy="496332"/>
          </a:xfrm>
          <a:prstGeom prst="rect">
            <a:avLst/>
          </a:prstGeom>
        </p:spPr>
        <p:txBody>
          <a:bodyPr vert="horz" wrap="square" lIns="95905" tIns="47953" rIns="95905" bIns="47953" numCol="1" anchor="t" anchorCtr="0" compatLnSpc="1">
            <a:prstTxWarp prst="textNoShape">
              <a:avLst/>
            </a:prstTxWarp>
          </a:bodyPr>
          <a:lstStyle>
            <a:lvl1pPr algn="l">
              <a:defRPr sz="1300">
                <a:cs typeface="Times New Roman" pitchFamily="18" charset="0"/>
              </a:defRPr>
            </a:lvl1pPr>
          </a:lstStyle>
          <a:p>
            <a:pPr>
              <a:defRPr/>
            </a:pPr>
            <a:fld id="{CBD12700-F600-49F0-932E-056F65169FFE}" type="datetimeFigureOut">
              <a:rPr lang="he-IL"/>
              <a:pPr>
                <a:defRPr/>
              </a:pPr>
              <a:t>כ'/אייר/תשפ"ד</a:t>
            </a:fld>
            <a:endParaRPr lang="he-IL"/>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5905" tIns="47953" rIns="95905" bIns="47953" rtlCol="1" anchor="ctr"/>
          <a:lstStyle/>
          <a:p>
            <a:pPr lvl="0"/>
            <a:endParaRPr lang="he-IL"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wrap="square" lIns="95905" tIns="47953" rIns="95905" bIns="4795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1" y="9428584"/>
            <a:ext cx="2971800" cy="496332"/>
          </a:xfrm>
          <a:prstGeom prst="rect">
            <a:avLst/>
          </a:prstGeom>
        </p:spPr>
        <p:txBody>
          <a:bodyPr vert="horz" lIns="95905" tIns="47953" rIns="95905" bIns="47953" rtlCol="1" anchor="b"/>
          <a:lstStyle>
            <a:lvl1pPr algn="r">
              <a:defRPr sz="1300"/>
            </a:lvl1pPr>
          </a:lstStyle>
          <a:p>
            <a:pPr>
              <a:defRPr/>
            </a:pPr>
            <a:endParaRPr lang="he-IL"/>
          </a:p>
        </p:txBody>
      </p:sp>
      <p:sp>
        <p:nvSpPr>
          <p:cNvPr id="7" name="Slide Number Placeholder 6"/>
          <p:cNvSpPr>
            <a:spLocks noGrp="1"/>
          </p:cNvSpPr>
          <p:nvPr>
            <p:ph type="sldNum" sz="quarter" idx="5"/>
          </p:nvPr>
        </p:nvSpPr>
        <p:spPr>
          <a:xfrm>
            <a:off x="1588" y="9428584"/>
            <a:ext cx="2971800" cy="496332"/>
          </a:xfrm>
          <a:prstGeom prst="rect">
            <a:avLst/>
          </a:prstGeom>
        </p:spPr>
        <p:txBody>
          <a:bodyPr vert="horz" wrap="square" lIns="95905" tIns="47953" rIns="95905" bIns="47953" numCol="1" anchor="b" anchorCtr="0" compatLnSpc="1">
            <a:prstTxWarp prst="textNoShape">
              <a:avLst/>
            </a:prstTxWarp>
          </a:bodyPr>
          <a:lstStyle>
            <a:lvl1pPr algn="l">
              <a:defRPr sz="1300">
                <a:cs typeface="Times New Roman" pitchFamily="18" charset="0"/>
              </a:defRPr>
            </a:lvl1pPr>
          </a:lstStyle>
          <a:p>
            <a:pPr>
              <a:defRPr/>
            </a:pPr>
            <a:fld id="{C0750E8F-B46D-4040-B97F-EDD777D10C9C}"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83C46"/>
                </a:solidFill>
                <a:effectLst/>
                <a:latin typeface="-apple-system"/>
              </a:rPr>
              <a:t>Spanish translation work is underway.</a:t>
            </a:r>
          </a:p>
          <a:p>
            <a:pPr algn="l" rtl="0"/>
            <a:endParaRPr lang="en-US" dirty="0"/>
          </a:p>
          <a:p>
            <a:pPr algn="l">
              <a:buFont typeface="Arial" panose="020B0604020202020204" pitchFamily="34" charset="0"/>
              <a:buChar char="•"/>
            </a:pPr>
            <a:endParaRPr lang="en-US" b="0" i="0" dirty="0">
              <a:solidFill>
                <a:srgbClr val="283C46"/>
              </a:solidFill>
              <a:effectLst/>
              <a:latin typeface="-apple-system"/>
            </a:endParaRPr>
          </a:p>
          <a:p>
            <a:pPr marL="742950" lvl="1" indent="-285750" algn="l">
              <a:buFont typeface="Arial" panose="020B0604020202020204" pitchFamily="34" charset="0"/>
              <a:buChar char="•"/>
            </a:pPr>
            <a:r>
              <a:rPr lang="en-US" b="0" i="0" dirty="0">
                <a:solidFill>
                  <a:srgbClr val="283C46"/>
                </a:solidFill>
                <a:effectLst/>
                <a:latin typeface="-apple-system"/>
              </a:rPr>
              <a:t>Move from a 4-release per year calendar to a 3-release one. Also each release will rollout over 2-3 weeks, beginning with the update to the official English version. Translation updates would publish over the following days. </a:t>
            </a:r>
          </a:p>
          <a:p>
            <a:pPr algn="l">
              <a:buFont typeface="Arial" panose="020B0604020202020204" pitchFamily="34" charset="0"/>
              <a:buChar char="•"/>
            </a:pPr>
            <a:r>
              <a:rPr lang="en-US" b="0" i="0" dirty="0">
                <a:solidFill>
                  <a:srgbClr val="283C46"/>
                </a:solidFill>
                <a:effectLst/>
                <a:latin typeface="-apple-system"/>
              </a:rPr>
              <a:t>We will implement this new schedule in the 2025 calendar year, with releases in February, June, and October.</a:t>
            </a:r>
          </a:p>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a:t>
            </a:fld>
            <a:endParaRPr lang="he-IL"/>
          </a:p>
        </p:txBody>
      </p:sp>
    </p:spTree>
    <p:extLst>
      <p:ext uri="{BB962C8B-B14F-4D97-AF65-F5344CB8AC3E}">
        <p14:creationId xmlns:p14="http://schemas.microsoft.com/office/powerpoint/2010/main" val="352634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10</a:t>
            </a:fld>
            <a:endParaRPr lang="he-IL"/>
          </a:p>
        </p:txBody>
      </p:sp>
    </p:spTree>
    <p:extLst>
      <p:ext uri="{BB962C8B-B14F-4D97-AF65-F5344CB8AC3E}">
        <p14:creationId xmlns:p14="http://schemas.microsoft.com/office/powerpoint/2010/main" val="231032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Looking for 1 or 2 new members</a:t>
            </a:r>
          </a:p>
          <a:p>
            <a:pPr algn="l"/>
            <a:r>
              <a:rPr lang="en-US" dirty="0"/>
              <a:t>At this point, former members are kept on our basecamp space. If it ever came down to a vote – they are not voting members. But their input, if they should offer it, is still welcome.</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11</a:t>
            </a:fld>
            <a:endParaRPr lang="he-IL"/>
          </a:p>
        </p:txBody>
      </p:sp>
    </p:spTree>
    <p:extLst>
      <p:ext uri="{BB962C8B-B14F-4D97-AF65-F5344CB8AC3E}">
        <p14:creationId xmlns:p14="http://schemas.microsoft.com/office/powerpoint/2010/main" val="247996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Looking for 1 or 2 new members</a:t>
            </a:r>
          </a:p>
          <a:p>
            <a:pPr algn="l"/>
            <a:r>
              <a:rPr lang="en-US" dirty="0"/>
              <a:t>At this point, former members are kept on our basecamp space. If it ever came down to a vote – they are not voting members. But their input, if they should offer it, is still welcome.</a:t>
            </a:r>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12</a:t>
            </a:fld>
            <a:endParaRPr lang="he-IL"/>
          </a:p>
        </p:txBody>
      </p:sp>
    </p:spTree>
    <p:extLst>
      <p:ext uri="{BB962C8B-B14F-4D97-AF65-F5344CB8AC3E}">
        <p14:creationId xmlns:p14="http://schemas.microsoft.com/office/powerpoint/2010/main" val="276409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From slide deck for </a:t>
            </a:r>
            <a:r>
              <a:rPr lang="hu-HU" dirty="0"/>
              <a:t>RDA Translators’ Meeting 2024</a:t>
            </a:r>
            <a:r>
              <a:rPr lang="en-US" dirty="0"/>
              <a:t>, by Szabolcs Dancs</a:t>
            </a:r>
          </a:p>
          <a:p>
            <a:pPr algn="l" rtl="0"/>
            <a:br>
              <a:rPr lang="en-GB" dirty="0"/>
            </a:br>
            <a:r>
              <a:rPr lang="en-GB" dirty="0"/>
              <a:t>This is an updated map of the European status of RDA translations. There are several languages, mainly in the eastern part, for example the North Slavic languages, the post-Yugoslav countries, which are not yet covered. We continued to correspond with Romanian colleagues who expressed their interest in the implementation of RDA, but the progress is quite slow due to resource</a:t>
            </a:r>
            <a:r>
              <a:rPr lang="en-GB" baseline="0" dirty="0"/>
              <a:t> problems</a:t>
            </a:r>
            <a:r>
              <a:rPr lang="en-GB" dirty="0"/>
              <a:t>.</a:t>
            </a:r>
          </a:p>
          <a:p>
            <a:r>
              <a:rPr lang="en-GB" dirty="0"/>
              <a:t>Full</a:t>
            </a:r>
            <a:r>
              <a:rPr lang="en-GB" baseline="0" dirty="0"/>
              <a:t> translations: 8</a:t>
            </a:r>
          </a:p>
          <a:p>
            <a:r>
              <a:rPr lang="en-GB" baseline="0" dirty="0"/>
              <a:t>Partial translations: 13</a:t>
            </a:r>
          </a:p>
          <a:p>
            <a:pPr marL="0" marR="0" lvl="0" indent="0" algn="l" defTabSz="640354" rtl="0" eaLnBrk="1" fontAlgn="auto" latinLnBrk="0" hangingPunct="1">
              <a:lnSpc>
                <a:spcPct val="100000"/>
              </a:lnSpc>
              <a:spcBef>
                <a:spcPts val="0"/>
              </a:spcBef>
              <a:spcAft>
                <a:spcPts val="0"/>
              </a:spcAft>
              <a:buClrTx/>
              <a:buSzTx/>
              <a:buFontTx/>
              <a:buNone/>
              <a:tabLst/>
              <a:defRPr/>
            </a:pPr>
            <a:r>
              <a:rPr lang="en-GB" baseline="0" noProof="0" dirty="0"/>
              <a:t>As I mentioned, before. The table of language statuses was used as source, I registered status changes here. You can check it if you want to have a landscape of RDA translations. In general, I would like to ask you to provide updates when necessary, so that I can provide fresh information on translations during the RSC meetings and other occasions.</a:t>
            </a:r>
            <a:endParaRPr lang="en-GB" dirty="0"/>
          </a:p>
          <a:p>
            <a:endParaRPr lang="en-GB" dirty="0"/>
          </a:p>
        </p:txBody>
      </p:sp>
      <p:sp>
        <p:nvSpPr>
          <p:cNvPr id="4" name="Dátum helye 3"/>
          <p:cNvSpPr>
            <a:spLocks noGrp="1"/>
          </p:cNvSpPr>
          <p:nvPr>
            <p:ph type="dt" idx="10"/>
          </p:nvPr>
        </p:nvSpPr>
        <p:spPr/>
        <p:txBody>
          <a:bodyPr/>
          <a:lstStyle/>
          <a:p>
            <a:fld id="{311EA7E2-F2F9-4109-AF8C-ED0A9A1FAF78}" type="datetime4">
              <a:rPr lang="en-US" smtClean="0"/>
              <a:t>May 28, 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CC7BB43D-6859-4C14-84A8-D9538C9727DB}" type="slidenum">
              <a:rPr lang="en-US" smtClean="0"/>
              <a:t>13</a:t>
            </a:fld>
            <a:endParaRPr lang="en-US"/>
          </a:p>
        </p:txBody>
      </p:sp>
    </p:spTree>
    <p:extLst>
      <p:ext uri="{BB962C8B-B14F-4D97-AF65-F5344CB8AC3E}">
        <p14:creationId xmlns:p14="http://schemas.microsoft.com/office/powerpoint/2010/main" val="333914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14</a:t>
            </a:fld>
            <a:endParaRPr lang="he-IL"/>
          </a:p>
        </p:txBody>
      </p:sp>
    </p:spTree>
    <p:extLst>
      <p:ext uri="{BB962C8B-B14F-4D97-AF65-F5344CB8AC3E}">
        <p14:creationId xmlns:p14="http://schemas.microsoft.com/office/powerpoint/2010/main" val="3724273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15</a:t>
            </a:fld>
            <a:endParaRPr lang="he-IL"/>
          </a:p>
        </p:txBody>
      </p:sp>
    </p:spTree>
    <p:extLst>
      <p:ext uri="{BB962C8B-B14F-4D97-AF65-F5344CB8AC3E}">
        <p14:creationId xmlns:p14="http://schemas.microsoft.com/office/powerpoint/2010/main" val="10219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2</a:t>
            </a:fld>
            <a:endParaRPr lang="he-IL"/>
          </a:p>
        </p:txBody>
      </p:sp>
    </p:spTree>
    <p:extLst>
      <p:ext uri="{BB962C8B-B14F-4D97-AF65-F5344CB8AC3E}">
        <p14:creationId xmlns:p14="http://schemas.microsoft.com/office/powerpoint/2010/main" val="400758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3</a:t>
            </a:fld>
            <a:endParaRPr lang="he-IL"/>
          </a:p>
        </p:txBody>
      </p:sp>
    </p:spTree>
    <p:extLst>
      <p:ext uri="{BB962C8B-B14F-4D97-AF65-F5344CB8AC3E}">
        <p14:creationId xmlns:p14="http://schemas.microsoft.com/office/powerpoint/2010/main" val="117824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4</a:t>
            </a:fld>
            <a:endParaRPr lang="he-IL"/>
          </a:p>
        </p:txBody>
      </p:sp>
    </p:spTree>
    <p:extLst>
      <p:ext uri="{BB962C8B-B14F-4D97-AF65-F5344CB8AC3E}">
        <p14:creationId xmlns:p14="http://schemas.microsoft.com/office/powerpoint/2010/main" val="34021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5</a:t>
            </a:fld>
            <a:endParaRPr lang="he-IL"/>
          </a:p>
        </p:txBody>
      </p:sp>
    </p:spTree>
    <p:extLst>
      <p:ext uri="{BB962C8B-B14F-4D97-AF65-F5344CB8AC3E}">
        <p14:creationId xmlns:p14="http://schemas.microsoft.com/office/powerpoint/2010/main" val="75498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proposals are available on the RSC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Decided in Jan that all Proposals will have impact statements (how does this affect day-to-day cataloging?)</a:t>
            </a:r>
            <a:br>
              <a:rPr lang="en-US" sz="1200" dirty="0"/>
            </a:br>
            <a:endParaRPr lang="en-US" sz="1200" dirty="0"/>
          </a:p>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6</a:t>
            </a:fld>
            <a:endParaRPr lang="he-IL"/>
          </a:p>
        </p:txBody>
      </p:sp>
    </p:spTree>
    <p:extLst>
      <p:ext uri="{BB962C8B-B14F-4D97-AF65-F5344CB8AC3E}">
        <p14:creationId xmlns:p14="http://schemas.microsoft.com/office/powerpoint/2010/main" val="207106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proposals are available on the RSC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Decided in Jan that all Proposals will have impact statements (how does this affect day-to-day cataloging?)</a:t>
            </a:r>
            <a:br>
              <a:rPr lang="en-US" sz="1200" dirty="0"/>
            </a:br>
            <a:endParaRPr lang="en-US" sz="1200" dirty="0"/>
          </a:p>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7</a:t>
            </a:fld>
            <a:endParaRPr lang="he-IL"/>
          </a:p>
        </p:txBody>
      </p:sp>
    </p:spTree>
    <p:extLst>
      <p:ext uri="{BB962C8B-B14F-4D97-AF65-F5344CB8AC3E}">
        <p14:creationId xmlns:p14="http://schemas.microsoft.com/office/powerpoint/2010/main" val="279620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8</a:t>
            </a:fld>
            <a:endParaRPr lang="he-IL"/>
          </a:p>
        </p:txBody>
      </p:sp>
    </p:spTree>
    <p:extLst>
      <p:ext uri="{BB962C8B-B14F-4D97-AF65-F5344CB8AC3E}">
        <p14:creationId xmlns:p14="http://schemas.microsoft.com/office/powerpoint/2010/main" val="106939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C0750E8F-B46D-4040-B97F-EDD777D10C9C}" type="slidenum">
              <a:rPr lang="he-IL" smtClean="0"/>
              <a:pPr>
                <a:defRPr/>
              </a:pPr>
              <a:t>9</a:t>
            </a:fld>
            <a:endParaRPr lang="he-IL"/>
          </a:p>
        </p:txBody>
      </p:sp>
    </p:spTree>
    <p:extLst>
      <p:ext uri="{BB962C8B-B14F-4D97-AF65-F5344CB8AC3E}">
        <p14:creationId xmlns:p14="http://schemas.microsoft.com/office/powerpoint/2010/main" val="234503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90FB2-FFDC-474F-941C-F1DF5005E8BB}"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D370F-E35A-494D-A35F-F149B930611D}"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E5A4D-ABE2-4A54-B727-BAFF31794F44}"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e-IL"/>
          </a:p>
        </p:txBody>
      </p:sp>
      <p:sp>
        <p:nvSpPr>
          <p:cNvPr id="3" name="SmartArt Placeholder 2"/>
          <p:cNvSpPr>
            <a:spLocks noGrp="1"/>
          </p:cNvSpPr>
          <p:nvPr>
            <p:ph type="dgm"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08732-C1BE-499B-B85F-F46BFFBFA6E0}"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3412C-19AB-4BD4-A371-8AB45A5F9ABE}"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61F444-D55B-45FC-A0E6-79AFB9519C8E}"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lain Title and Content Custo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fld id="{6B918772-37A3-47DC-BE01-33CAE9FCB74A}" type="slidenum">
              <a:rPr lang="en-US" smtClean="0"/>
              <a:pPr algn="ctr"/>
              <a:t>‹#›</a:t>
            </a:fld>
            <a:endParaRPr lang="en-US" dirty="0"/>
          </a:p>
        </p:txBody>
      </p:sp>
      <p:sp>
        <p:nvSpPr>
          <p:cNvPr id="4" name="Date Placeholder 3"/>
          <p:cNvSpPr>
            <a:spLocks noGrp="1"/>
          </p:cNvSpPr>
          <p:nvPr>
            <p:ph type="dt" sz="half" idx="11"/>
          </p:nvPr>
        </p:nvSpPr>
        <p:spPr/>
        <p:txBody>
          <a:bodyPr/>
          <a:lstStyle/>
          <a:p>
            <a:r>
              <a:rPr lang="en-US" dirty="0"/>
              <a:t>202</a:t>
            </a:r>
            <a:r>
              <a:rPr lang="hu-HU" dirty="0"/>
              <a:t>3</a:t>
            </a:r>
            <a:r>
              <a:rPr lang="en-US" dirty="0"/>
              <a:t>-05-</a:t>
            </a:r>
            <a:r>
              <a:rPr lang="hu-HU" dirty="0"/>
              <a:t>16</a:t>
            </a:r>
            <a:endParaRPr lang="en-US" dirty="0"/>
          </a:p>
        </p:txBody>
      </p:sp>
      <p:sp>
        <p:nvSpPr>
          <p:cNvPr id="5" name="Footer Placeholder 4"/>
          <p:cNvSpPr>
            <a:spLocks noGrp="1"/>
          </p:cNvSpPr>
          <p:nvPr>
            <p:ph type="ftr" sz="quarter" idx="12"/>
          </p:nvPr>
        </p:nvSpPr>
        <p:spPr/>
        <p:txBody>
          <a:bodyPr/>
          <a:lstStyle/>
          <a:p>
            <a:r>
              <a:rPr lang="en-US" dirty="0"/>
              <a:t>EURIG Meeting</a:t>
            </a:r>
            <a:r>
              <a:rPr lang="hu-HU" dirty="0"/>
              <a:t> 2024</a:t>
            </a:r>
            <a:endParaRPr lang="en-US" dirty="0"/>
          </a:p>
        </p:txBody>
      </p:sp>
      <p:sp>
        <p:nvSpPr>
          <p:cNvPr id="7" name="Title Placeholder 1"/>
          <p:cNvSpPr>
            <a:spLocks noGrp="1"/>
          </p:cNvSpPr>
          <p:nvPr>
            <p:ph type="title"/>
          </p:nvPr>
        </p:nvSpPr>
        <p:spPr>
          <a:xfrm>
            <a:off x="320218" y="192353"/>
            <a:ext cx="8521354" cy="800545"/>
          </a:xfrm>
          <a:prstGeom prst="rect">
            <a:avLst/>
          </a:prstGeom>
        </p:spPr>
        <p:txBody>
          <a:bodyPr vert="horz" lIns="64035" tIns="32018" rIns="64035" bIns="32018" rtlCol="0" anchor="ctr">
            <a:normAutofit/>
          </a:bodyPr>
          <a:lstStyle/>
          <a:p>
            <a:r>
              <a:rPr lang="en-US"/>
              <a:t>Click to edit Master title style</a:t>
            </a:r>
            <a:endParaRPr lang="en-US" dirty="0"/>
          </a:p>
        </p:txBody>
      </p:sp>
      <p:sp>
        <p:nvSpPr>
          <p:cNvPr id="8" name="Content Placeholder 7"/>
          <p:cNvSpPr>
            <a:spLocks noGrp="1"/>
          </p:cNvSpPr>
          <p:nvPr>
            <p:ph sz="quarter" idx="13"/>
          </p:nvPr>
        </p:nvSpPr>
        <p:spPr>
          <a:xfrm>
            <a:off x="302428" y="1347584"/>
            <a:ext cx="8539144" cy="4109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5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1B61C-F1BB-4ABE-A290-4AFA7A745773}"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81BFDE-CCD6-4158-AB54-4A6DF6CC58FC}"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8A3E2-BB7B-4090-87B8-71DD1D7C9507}"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40DA2-E993-4D01-A769-5A22D5096C56}"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50722A-D489-451C-AC77-7F875F7FF0D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E3E04B-B621-474F-9B4B-DEDC000D782F}"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ED7C2-5B4C-443A-8054-BDF940ACC9FA}"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1AF5C-E5B9-439C-8AD9-3E8077C59EAC}"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8294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cs typeface="Arial" pitchFamily="34" charset="0"/>
              </a:defRPr>
            </a:lvl1pPr>
          </a:lstStyle>
          <a:p>
            <a:pPr>
              <a:defRPr/>
            </a:pPr>
            <a:endParaRPr lang="en-US"/>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cs typeface="Arial" pitchFamily="34" charset="0"/>
              </a:defRPr>
            </a:lvl1pPr>
          </a:lstStyle>
          <a:p>
            <a:pPr>
              <a:defRPr/>
            </a:pPr>
            <a:endParaRPr lang="en-US"/>
          </a:p>
        </p:txBody>
      </p:sp>
      <p:sp>
        <p:nvSpPr>
          <p:cNvPr id="8295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n-ea"/>
                <a:cs typeface="Arial" pitchFamily="34" charset="0"/>
              </a:defRPr>
            </a:lvl1pPr>
          </a:lstStyle>
          <a:p>
            <a:pPr>
              <a:defRPr/>
            </a:pPr>
            <a:fld id="{A4BD712B-DA26-46F4-AE1F-58951257CC9B}" type="slidenum">
              <a:rPr lang="he-IL"/>
              <a:pPr>
                <a:defRPr/>
              </a:pPr>
              <a:t>‹#›</a:t>
            </a:fld>
            <a:endParaRPr lang="en-US"/>
          </a:p>
        </p:txBody>
      </p:sp>
      <p:graphicFrame>
        <p:nvGraphicFramePr>
          <p:cNvPr id="9" name="Table 8"/>
          <p:cNvGraphicFramePr>
            <a:graphicFrameLocks noGrp="1"/>
          </p:cNvGraphicFramePr>
          <p:nvPr/>
        </p:nvGraphicFramePr>
        <p:xfrm>
          <a:off x="-30" y="6486525"/>
          <a:ext cx="6858030" cy="365760"/>
        </p:xfrm>
        <a:graphic>
          <a:graphicData uri="http://schemas.openxmlformats.org/drawingml/2006/table">
            <a:tbl>
              <a:tblPr rtl="1" firstRow="1" bandRow="1"/>
              <a:tblGrid>
                <a:gridCol w="6858030">
                  <a:extLst>
                    <a:ext uri="{9D8B030D-6E8A-4147-A177-3AD203B41FA5}">
                      <a16:colId xmlns:a16="http://schemas.microsoft.com/office/drawing/2014/main" val="20000"/>
                    </a:ext>
                  </a:extLst>
                </a:gridCol>
              </a:tblGrid>
              <a:tr h="156550">
                <a:tc>
                  <a:txBody>
                    <a:bodyPr/>
                    <a:lstStyle>
                      <a:defPPr>
                        <a:defRPr lang="he-IL"/>
                      </a:defPPr>
                      <a:lvl1pPr marL="0" algn="r" defTabSz="914400" rtl="1" eaLnBrk="1" latinLnBrk="0" hangingPunct="1">
                        <a:defRPr sz="1800" b="1" kern="1200">
                          <a:solidFill>
                            <a:schemeClr val="lt1"/>
                          </a:solidFill>
                          <a:latin typeface="Calibri"/>
                        </a:defRPr>
                      </a:lvl1pPr>
                      <a:lvl2pPr marL="457200" algn="r" defTabSz="914400" rtl="1" eaLnBrk="1" latinLnBrk="0" hangingPunct="1">
                        <a:defRPr sz="1800" b="1" kern="1200">
                          <a:solidFill>
                            <a:schemeClr val="lt1"/>
                          </a:solidFill>
                          <a:latin typeface="Calibri"/>
                        </a:defRPr>
                      </a:lvl2pPr>
                      <a:lvl3pPr marL="914400" algn="r" defTabSz="914400" rtl="1" eaLnBrk="1" latinLnBrk="0" hangingPunct="1">
                        <a:defRPr sz="1800" b="1" kern="1200">
                          <a:solidFill>
                            <a:schemeClr val="lt1"/>
                          </a:solidFill>
                          <a:latin typeface="Calibri"/>
                        </a:defRPr>
                      </a:lvl3pPr>
                      <a:lvl4pPr marL="1371600" algn="r" defTabSz="914400" rtl="1" eaLnBrk="1" latinLnBrk="0" hangingPunct="1">
                        <a:defRPr sz="1800" b="1" kern="1200">
                          <a:solidFill>
                            <a:schemeClr val="lt1"/>
                          </a:solidFill>
                          <a:latin typeface="Calibri"/>
                        </a:defRPr>
                      </a:lvl4pPr>
                      <a:lvl5pPr marL="1828800" algn="r" defTabSz="914400" rtl="1" eaLnBrk="1" latinLnBrk="0" hangingPunct="1">
                        <a:defRPr sz="1800" b="1" kern="1200">
                          <a:solidFill>
                            <a:schemeClr val="lt1"/>
                          </a:solidFill>
                          <a:latin typeface="Calibri"/>
                        </a:defRPr>
                      </a:lvl5pPr>
                      <a:lvl6pPr marL="2286000" algn="r" defTabSz="914400" rtl="1" eaLnBrk="1" latinLnBrk="0" hangingPunct="1">
                        <a:defRPr sz="1800" b="1" kern="1200">
                          <a:solidFill>
                            <a:schemeClr val="lt1"/>
                          </a:solidFill>
                          <a:latin typeface="Calibri"/>
                        </a:defRPr>
                      </a:lvl6pPr>
                      <a:lvl7pPr marL="2743200" algn="r" defTabSz="914400" rtl="1" eaLnBrk="1" latinLnBrk="0" hangingPunct="1">
                        <a:defRPr sz="1800" b="1" kern="1200">
                          <a:solidFill>
                            <a:schemeClr val="lt1"/>
                          </a:solidFill>
                          <a:latin typeface="Calibri"/>
                        </a:defRPr>
                      </a:lvl7pPr>
                      <a:lvl8pPr marL="3200400" algn="r" defTabSz="914400" rtl="1" eaLnBrk="1" latinLnBrk="0" hangingPunct="1">
                        <a:defRPr sz="1800" b="1" kern="1200">
                          <a:solidFill>
                            <a:schemeClr val="lt1"/>
                          </a:solidFill>
                          <a:latin typeface="Calibri"/>
                        </a:defRPr>
                      </a:lvl8pPr>
                      <a:lvl9pPr marL="3657600" algn="r" defTabSz="914400" rtl="1" eaLnBrk="1" latinLnBrk="0" hangingPunct="1">
                        <a:defRPr sz="1800" b="1" kern="1200">
                          <a:solidFill>
                            <a:schemeClr val="lt1"/>
                          </a:solidFill>
                          <a:latin typeface="Calibri"/>
                        </a:defRPr>
                      </a:lvl9pPr>
                    </a:lstStyle>
                    <a:p>
                      <a:pPr rtl="1"/>
                      <a:endParaRPr lang="he-IL"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bl>
          </a:graphicData>
        </a:graphic>
      </p:graphicFrame>
      <p:pic>
        <p:nvPicPr>
          <p:cNvPr id="1037" name="Picture 2"/>
          <p:cNvPicPr>
            <a:picLocks noChangeAspect="1" noChangeArrowheads="1"/>
          </p:cNvPicPr>
          <p:nvPr userDrawn="1"/>
        </p:nvPicPr>
        <p:blipFill>
          <a:blip r:embed="rId17"/>
          <a:srcRect/>
          <a:stretch>
            <a:fillRect/>
          </a:stretch>
        </p:blipFill>
        <p:spPr bwMode="auto">
          <a:xfrm>
            <a:off x="6929438" y="6400800"/>
            <a:ext cx="2214562"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hava.cohen@rdatoolkit.org" TargetMode="External"/><Relationship Id="rId5" Type="http://schemas.openxmlformats.org/officeDocument/2006/relationships/hyperlink" Target="mailto:ahava.cohen@nli.org.i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B0MPVvOvbJFWcnfFe5PbS6hN42e1jQ1z/edit?usp=sharing&amp;ouid=100155237539028769003&amp;rtpof=true&amp;sd=true"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mailto:ahava.cohen@nli.org.i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mailto:Ahava.cohen@rdatoolki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rdatoolkit.org/sites/default/files/rsc/RSC_Operations_4_2024.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rdatoolkit.org/sites/default/files/rsc/RSC-Operations_5_2024.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0901" y="546907"/>
            <a:ext cx="2391109" cy="1857634"/>
          </a:xfrm>
          <a:prstGeom prst="rect">
            <a:avLst/>
          </a:prstGeom>
        </p:spPr>
      </p:pic>
      <p:sp>
        <p:nvSpPr>
          <p:cNvPr id="2050" name="כותרת 1"/>
          <p:cNvSpPr>
            <a:spLocks noGrp="1"/>
          </p:cNvSpPr>
          <p:nvPr>
            <p:ph type="ctrTitle" idx="4294967295"/>
          </p:nvPr>
        </p:nvSpPr>
        <p:spPr>
          <a:xfrm>
            <a:off x="468313" y="3284538"/>
            <a:ext cx="7772400" cy="1470025"/>
          </a:xfrm>
        </p:spPr>
        <p:txBody>
          <a:bodyPr/>
          <a:lstStyle/>
          <a:p>
            <a:pPr eaLnBrk="1" hangingPunct="1"/>
            <a:br>
              <a:rPr lang="en-US"/>
            </a:br>
            <a:endParaRPr lang="he-IL"/>
          </a:p>
        </p:txBody>
      </p:sp>
      <p:pic>
        <p:nvPicPr>
          <p:cNvPr id="2051" name="Picture 2"/>
          <p:cNvPicPr>
            <a:picLocks noChangeAspect="1" noChangeArrowheads="1"/>
          </p:cNvPicPr>
          <p:nvPr/>
        </p:nvPicPr>
        <p:blipFill>
          <a:blip r:embed="rId4"/>
          <a:srcRect/>
          <a:stretch>
            <a:fillRect/>
          </a:stretch>
        </p:blipFill>
        <p:spPr bwMode="auto">
          <a:xfrm>
            <a:off x="4298950" y="571500"/>
            <a:ext cx="4845050" cy="1000125"/>
          </a:xfrm>
          <a:prstGeom prst="rect">
            <a:avLst/>
          </a:prstGeom>
          <a:noFill/>
          <a:ln w="9525">
            <a:noFill/>
            <a:miter lim="800000"/>
            <a:headEnd/>
            <a:tailEnd/>
          </a:ln>
        </p:spPr>
      </p:pic>
      <p:sp>
        <p:nvSpPr>
          <p:cNvPr id="3" name="TextBox 2"/>
          <p:cNvSpPr txBox="1"/>
          <p:nvPr/>
        </p:nvSpPr>
        <p:spPr>
          <a:xfrm>
            <a:off x="865036" y="1564801"/>
            <a:ext cx="7706319" cy="4862870"/>
          </a:xfrm>
          <a:prstGeom prst="rect">
            <a:avLst/>
          </a:prstGeom>
          <a:noFill/>
        </p:spPr>
        <p:txBody>
          <a:bodyPr wrap="square" rtlCol="1">
            <a:spAutoFit/>
          </a:bodyPr>
          <a:lstStyle/>
          <a:p>
            <a:pPr algn="l" rtl="0"/>
            <a:endParaRPr lang="en-US" sz="3200" dirty="0">
              <a:latin typeface="+mj-lt"/>
            </a:endParaRPr>
          </a:p>
          <a:p>
            <a:pPr algn="l" rtl="0"/>
            <a:endParaRPr lang="en-US" sz="3200" dirty="0">
              <a:latin typeface="+mj-lt"/>
            </a:endParaRPr>
          </a:p>
          <a:p>
            <a:pPr algn="l" rtl="0"/>
            <a:r>
              <a:rPr lang="en-US" sz="3200" dirty="0">
                <a:latin typeface="+mj-lt"/>
              </a:rPr>
              <a:t>Report from the </a:t>
            </a:r>
            <a:br>
              <a:rPr lang="en-US" sz="3200" dirty="0">
                <a:latin typeface="+mj-lt"/>
              </a:rPr>
            </a:br>
            <a:r>
              <a:rPr lang="en-US" sz="3200" dirty="0">
                <a:latin typeface="+mj-lt"/>
              </a:rPr>
              <a:t>Europe Representative to the RSC </a:t>
            </a:r>
            <a:br>
              <a:rPr lang="en-US" sz="3200" dirty="0">
                <a:latin typeface="+mj-lt"/>
              </a:rPr>
            </a:br>
            <a:r>
              <a:rPr lang="en-US" sz="3200" dirty="0">
                <a:latin typeface="+mj-lt"/>
              </a:rPr>
              <a:t>EURIG Annual Meeting, 2024</a:t>
            </a:r>
          </a:p>
          <a:p>
            <a:pPr algn="l" rtl="0"/>
            <a:endParaRPr lang="en-US" sz="3200" dirty="0">
              <a:latin typeface="+mj-lt"/>
            </a:endParaRPr>
          </a:p>
          <a:p>
            <a:pPr algn="l" rtl="0"/>
            <a:r>
              <a:rPr lang="en-US" sz="3200" dirty="0">
                <a:latin typeface="+mj-lt"/>
              </a:rPr>
              <a:t>		     Ahava Cohen</a:t>
            </a:r>
          </a:p>
          <a:p>
            <a:pPr algn="l" rtl="0"/>
            <a:endParaRPr lang="en-US" sz="3200" dirty="0">
              <a:latin typeface="+mj-lt"/>
            </a:endParaRPr>
          </a:p>
          <a:p>
            <a:pPr algn="l" rtl="0"/>
            <a:r>
              <a:rPr lang="en-US" sz="1800" dirty="0">
                <a:latin typeface="+mj-lt"/>
                <a:hlinkClick r:id="rId5"/>
              </a:rPr>
              <a:t>ahava.cohen@nli.org.il</a:t>
            </a:r>
            <a:r>
              <a:rPr lang="en-US" sz="1800" dirty="0">
                <a:latin typeface="+mj-lt"/>
              </a:rPr>
              <a:t>			</a:t>
            </a:r>
            <a:r>
              <a:rPr lang="en-US" sz="1800" dirty="0">
                <a:latin typeface="+mj-lt"/>
                <a:hlinkClick r:id="rId6"/>
              </a:rPr>
              <a:t>Ahava.cohen@rdatoolkit.org</a:t>
            </a:r>
            <a:endParaRPr lang="en-US" sz="1800" dirty="0">
              <a:latin typeface="+mj-lt"/>
            </a:endParaRPr>
          </a:p>
          <a:p>
            <a:pPr algn="l" rtl="0"/>
            <a:endParaRPr lang="en-US" sz="1800" dirty="0">
              <a:latin typeface="+mj-lt"/>
            </a:endParaRPr>
          </a:p>
          <a:p>
            <a:pPr algn="l" rtl="0"/>
            <a:endParaRPr lang="he-IL" sz="1800" dirty="0">
              <a:latin typeface="+mj-lt"/>
            </a:endParaRPr>
          </a:p>
        </p:txBody>
      </p:sp>
    </p:spTree>
  </p:cSld>
  <p:clrMapOvr>
    <a:masterClrMapping/>
  </p:clrMapOvr>
  <p:transition advTm="164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Working Groups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719931" y="125959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467543" y="1824646"/>
            <a:ext cx="8208912" cy="3908762"/>
          </a:xfrm>
          <a:prstGeom prst="rect">
            <a:avLst/>
          </a:prstGeom>
          <a:noFill/>
        </p:spPr>
        <p:txBody>
          <a:bodyPr wrap="square" rtlCol="1">
            <a:spAutoFit/>
          </a:bodyPr>
          <a:lstStyle/>
          <a:p>
            <a:pPr algn="l" rtl="0"/>
            <a:r>
              <a:rPr lang="cy-GB" sz="2400" b="1" i="0" dirty="0">
                <a:solidFill>
                  <a:srgbClr val="2D2D2D"/>
                </a:solidFill>
                <a:effectLst/>
                <a:latin typeface="Roboto Slab"/>
              </a:rPr>
              <a:t>Standing Working Groups</a:t>
            </a:r>
          </a:p>
          <a:p>
            <a:pPr marL="285750" indent="-285750" algn="l" rtl="0">
              <a:buFont typeface="Arial" panose="020B0604020202020204" pitchFamily="34" charset="0"/>
              <a:buChar char="•"/>
            </a:pPr>
            <a:r>
              <a:rPr lang="cy-GB" sz="2000" b="1" dirty="0"/>
              <a:t>Examples Working Group</a:t>
            </a:r>
          </a:p>
          <a:p>
            <a:pPr marL="285750" indent="-285750" algn="l" rtl="0">
              <a:buFont typeface="Arial" panose="020B0604020202020204" pitchFamily="34" charset="0"/>
              <a:buChar char="•"/>
            </a:pPr>
            <a:r>
              <a:rPr lang="cy-GB" sz="2000" b="1" dirty="0"/>
              <a:t>Technical Working Group</a:t>
            </a:r>
          </a:p>
          <a:p>
            <a:pPr marL="285750" indent="-285750" algn="l" rtl="0">
              <a:buFont typeface="Arial" panose="020B0604020202020204" pitchFamily="34" charset="0"/>
              <a:buChar char="•"/>
            </a:pPr>
            <a:r>
              <a:rPr lang="en-US" sz="2000" b="1" dirty="0"/>
              <a:t>Translations Working Group</a:t>
            </a:r>
          </a:p>
          <a:p>
            <a:pPr algn="l" rtl="0"/>
            <a:endParaRPr lang="cy-GB" sz="2000" b="1" dirty="0"/>
          </a:p>
          <a:p>
            <a:pPr algn="l" rtl="0"/>
            <a:r>
              <a:rPr lang="en-US" sz="2400" b="1" i="0" dirty="0">
                <a:solidFill>
                  <a:srgbClr val="2D2D2D"/>
                </a:solidFill>
                <a:effectLst/>
                <a:latin typeface="Roboto Slab"/>
              </a:rPr>
              <a:t>Task and Finish Working Groups</a:t>
            </a:r>
            <a:endParaRPr lang="cy-GB" sz="2000" b="1" dirty="0"/>
          </a:p>
          <a:p>
            <a:pPr marL="285750" indent="-285750" algn="l" rtl="0">
              <a:buFont typeface="Arial" panose="020B0604020202020204" pitchFamily="34" charset="0"/>
              <a:buChar char="•"/>
            </a:pPr>
            <a:r>
              <a:rPr lang="cy-GB" sz="2000" b="1" dirty="0"/>
              <a:t>Extent Working Group</a:t>
            </a:r>
          </a:p>
          <a:p>
            <a:pPr marL="285750" indent="-285750" algn="l" rtl="0">
              <a:buFont typeface="Arial" panose="020B0604020202020204" pitchFamily="34" charset="0"/>
              <a:buChar char="•"/>
            </a:pPr>
            <a:r>
              <a:rPr lang="en-US" sz="2000" b="1" dirty="0"/>
              <a:t>Religions in RDA Working Group</a:t>
            </a:r>
          </a:p>
          <a:p>
            <a:pPr marL="285750" indent="-285750" algn="l" rtl="0">
              <a:buFont typeface="Arial" panose="020B0604020202020204" pitchFamily="34" charset="0"/>
              <a:buChar char="•"/>
            </a:pPr>
            <a:r>
              <a:rPr lang="en-US" sz="2000" b="1" dirty="0"/>
              <a:t>Joint RDA Board and RSC Working Group on Artificial Intelligence</a:t>
            </a:r>
          </a:p>
          <a:p>
            <a:pPr marL="285750" indent="-285750" algn="l" rtl="0">
              <a:buFont typeface="Arial" panose="020B0604020202020204" pitchFamily="34" charset="0"/>
              <a:buChar char="•"/>
            </a:pPr>
            <a:endParaRPr lang="en-US" sz="2000" b="1" dirty="0"/>
          </a:p>
          <a:p>
            <a:pPr marL="285750" indent="-285750" algn="l" rtl="0">
              <a:buFont typeface="Arial" panose="020B0604020202020204" pitchFamily="34" charset="0"/>
              <a:buChar char="•"/>
            </a:pPr>
            <a:r>
              <a:rPr lang="en-US" sz="2000" b="1" dirty="0"/>
              <a:t>SES Working Group – Discussed at July meeting</a:t>
            </a:r>
          </a:p>
          <a:p>
            <a:pPr marL="285750" indent="-285750" algn="l" rtl="0">
              <a:buFont typeface="Arial" panose="020B0604020202020204" pitchFamily="34" charset="0"/>
              <a:buChar char="•"/>
            </a:pPr>
            <a:r>
              <a:rPr lang="en-US" sz="2000" b="1" dirty="0"/>
              <a:t>Archives Working Group – Discussed at April meeting</a:t>
            </a:r>
          </a:p>
        </p:txBody>
      </p:sp>
    </p:spTree>
    <p:extLst>
      <p:ext uri="{BB962C8B-B14F-4D97-AF65-F5344CB8AC3E}">
        <p14:creationId xmlns:p14="http://schemas.microsoft.com/office/powerpoint/2010/main" val="4146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Editorial Committee – 2024</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graphicFrame>
        <p:nvGraphicFramePr>
          <p:cNvPr id="2" name="Table 1"/>
          <p:cNvGraphicFramePr>
            <a:graphicFrameLocks noGrp="1"/>
          </p:cNvGraphicFramePr>
          <p:nvPr>
            <p:extLst>
              <p:ext uri="{D42A27DB-BD31-4B8C-83A1-F6EECF244321}">
                <p14:modId xmlns:p14="http://schemas.microsoft.com/office/powerpoint/2010/main" val="398456376"/>
              </p:ext>
            </p:extLst>
          </p:nvPr>
        </p:nvGraphicFramePr>
        <p:xfrm>
          <a:off x="1115616" y="2171809"/>
          <a:ext cx="6768752" cy="2160240"/>
        </p:xfrm>
        <a:graphic>
          <a:graphicData uri="http://schemas.openxmlformats.org/drawingml/2006/table">
            <a:tbl>
              <a:tblPr firstCol="1" bandRow="1">
                <a:tableStyleId>{91EBBBCC-DAD2-459C-BE2E-F6DE35CF9A28}</a:tableStyleId>
              </a:tblPr>
              <a:tblGrid>
                <a:gridCol w="4335043">
                  <a:extLst>
                    <a:ext uri="{9D8B030D-6E8A-4147-A177-3AD203B41FA5}">
                      <a16:colId xmlns:a16="http://schemas.microsoft.com/office/drawing/2014/main" val="2966966936"/>
                    </a:ext>
                  </a:extLst>
                </a:gridCol>
                <a:gridCol w="2433709">
                  <a:extLst>
                    <a:ext uri="{9D8B030D-6E8A-4147-A177-3AD203B41FA5}">
                      <a16:colId xmlns:a16="http://schemas.microsoft.com/office/drawing/2014/main" val="1370062922"/>
                    </a:ext>
                  </a:extLst>
                </a:gridCol>
              </a:tblGrid>
              <a:tr h="216024">
                <a:tc>
                  <a:txBody>
                    <a:bodyPr/>
                    <a:lstStyle/>
                    <a:p>
                      <a:pPr algn="l" rtl="0">
                        <a:lnSpc>
                          <a:spcPct val="107000"/>
                        </a:lnSpc>
                        <a:spcAft>
                          <a:spcPts val="800"/>
                        </a:spcAft>
                      </a:pPr>
                      <a:r>
                        <a:rPr lang="fr-FR" sz="1200" dirty="0">
                          <a:solidFill>
                            <a:schemeClr val="tx1"/>
                          </a:solidFill>
                          <a:effectLst/>
                          <a:latin typeface="+mn-lt"/>
                        </a:rPr>
                        <a:t>Mélanie Roche - Bibliothèque nationale de France</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solidFill>
                            <a:schemeClr val="tx1"/>
                          </a:solidFill>
                          <a:effectLst/>
                          <a:latin typeface="+mn-lt"/>
                        </a:rPr>
                        <a:t>June 2023 - June 2026 </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6010865"/>
                  </a:ext>
                </a:extLst>
              </a:tr>
              <a:tr h="216024">
                <a:tc>
                  <a:txBody>
                    <a:bodyPr/>
                    <a:lstStyle/>
                    <a:p>
                      <a:pPr algn="l" rtl="0">
                        <a:lnSpc>
                          <a:spcPct val="107000"/>
                        </a:lnSpc>
                        <a:spcAft>
                          <a:spcPts val="800"/>
                        </a:spcAft>
                      </a:pPr>
                      <a:r>
                        <a:rPr lang="en-US" sz="1200" dirty="0">
                          <a:effectLst/>
                          <a:latin typeface="+mn-lt"/>
                          <a:ea typeface="Calibri" panose="020F0502020204030204" pitchFamily="34" charset="0"/>
                          <a:cs typeface="Arial" panose="020B0604020202020204" pitchFamily="34" charset="0"/>
                        </a:rPr>
                        <a:t>Heloise </a:t>
                      </a:r>
                      <a:r>
                        <a:rPr lang="en-US" sz="1200" dirty="0" err="1">
                          <a:effectLst/>
                          <a:latin typeface="+mn-lt"/>
                          <a:ea typeface="Calibri" panose="020F0502020204030204" pitchFamily="34" charset="0"/>
                          <a:cs typeface="Arial" panose="020B0604020202020204" pitchFamily="34" charset="0"/>
                        </a:rPr>
                        <a:t>Lecomte</a:t>
                      </a:r>
                      <a:r>
                        <a:rPr lang="en-US" sz="1200" dirty="0">
                          <a:effectLst/>
                          <a:latin typeface="+mn-lt"/>
                          <a:ea typeface="Calibri" panose="020F0502020204030204" pitchFamily="34" charset="0"/>
                          <a:cs typeface="Arial" panose="020B0604020202020204" pitchFamily="34" charset="0"/>
                        </a:rPr>
                        <a:t> - ABES</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January 2023</a:t>
                      </a:r>
                      <a:r>
                        <a:rPr lang="en-US" sz="1200" baseline="0" dirty="0">
                          <a:effectLst/>
                          <a:latin typeface="+mn-lt"/>
                          <a:ea typeface="Calibri" panose="020F0502020204030204" pitchFamily="34" charset="0"/>
                          <a:cs typeface="Arial" panose="020B0604020202020204" pitchFamily="34" charset="0"/>
                        </a:rPr>
                        <a:t> – January 2026</a:t>
                      </a:r>
                      <a:r>
                        <a:rPr lang="en-US" sz="1200" dirty="0">
                          <a:effectLst/>
                          <a:latin typeface="+mn-lt"/>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681422821"/>
                  </a:ext>
                </a:extLst>
              </a:tr>
              <a:tr h="216024">
                <a:tc>
                  <a:txBody>
                    <a:bodyPr/>
                    <a:lstStyle/>
                    <a:p>
                      <a:pPr algn="l" rtl="0">
                        <a:lnSpc>
                          <a:spcPct val="107000"/>
                        </a:lnSpc>
                        <a:spcAft>
                          <a:spcPts val="800"/>
                        </a:spcAft>
                      </a:pPr>
                      <a:r>
                        <a:rPr lang="en-US" sz="1200" dirty="0">
                          <a:effectLst/>
                          <a:latin typeface="+mn-lt"/>
                          <a:ea typeface="Calibri" panose="020F0502020204030204" pitchFamily="34" charset="0"/>
                          <a:cs typeface="Arial" panose="020B0604020202020204" pitchFamily="34" charset="0"/>
                        </a:rPr>
                        <a:t>Hannes Lowagie - KBR Royal Library of Belgium</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June 2022</a:t>
                      </a:r>
                      <a:r>
                        <a:rPr lang="en-US" sz="1200" baseline="0" dirty="0">
                          <a:effectLst/>
                          <a:latin typeface="+mn-lt"/>
                          <a:ea typeface="Calibri" panose="020F0502020204030204" pitchFamily="34" charset="0"/>
                          <a:cs typeface="Arial" panose="020B0604020202020204" pitchFamily="34" charset="0"/>
                        </a:rPr>
                        <a:t> – June 2025</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85347613"/>
                  </a:ext>
                </a:extLst>
              </a:tr>
              <a:tr h="216024">
                <a:tc>
                  <a:txBody>
                    <a:bodyPr/>
                    <a:lstStyle/>
                    <a:p>
                      <a:pPr algn="l" rtl="0">
                        <a:lnSpc>
                          <a:spcPct val="107000"/>
                        </a:lnSpc>
                        <a:spcAft>
                          <a:spcPts val="800"/>
                        </a:spcAft>
                      </a:pPr>
                      <a:r>
                        <a:rPr lang="en-US" sz="1200" dirty="0" err="1">
                          <a:effectLst/>
                          <a:latin typeface="+mn-lt"/>
                          <a:ea typeface="Calibri" panose="020F0502020204030204" pitchFamily="34" charset="0"/>
                          <a:cs typeface="Arial" panose="020B0604020202020204" pitchFamily="34" charset="0"/>
                        </a:rPr>
                        <a:t>Thurstan</a:t>
                      </a:r>
                      <a:r>
                        <a:rPr lang="en-US" sz="1200" dirty="0">
                          <a:effectLst/>
                          <a:latin typeface="+mn-lt"/>
                          <a:ea typeface="Calibri" panose="020F0502020204030204" pitchFamily="34" charset="0"/>
                          <a:cs typeface="Arial" panose="020B0604020202020204" pitchFamily="34" charset="0"/>
                        </a:rPr>
                        <a:t> Young – </a:t>
                      </a:r>
                      <a:r>
                        <a:rPr lang="en-US" sz="1200" b="1" dirty="0">
                          <a:effectLst/>
                          <a:latin typeface="+mn-lt"/>
                          <a:ea typeface="Calibri" panose="020F0502020204030204" pitchFamily="34" charset="0"/>
                          <a:cs typeface="Arial" panose="020B0604020202020204" pitchFamily="34" charset="0"/>
                        </a:rPr>
                        <a:t>British</a:t>
                      </a:r>
                      <a:r>
                        <a:rPr lang="en-US" sz="1200" b="1" baseline="0" dirty="0">
                          <a:effectLst/>
                          <a:latin typeface="+mn-lt"/>
                          <a:ea typeface="Calibri" panose="020F0502020204030204" pitchFamily="34" charset="0"/>
                          <a:cs typeface="Arial" panose="020B0604020202020204" pitchFamily="34" charset="0"/>
                        </a:rPr>
                        <a:t> Library</a:t>
                      </a:r>
                      <a:endParaRPr lang="en-US" sz="1200" b="1"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dirty="0">
                          <a:effectLst/>
                          <a:latin typeface="+mn-lt"/>
                          <a:ea typeface="Calibri" panose="020F0502020204030204" pitchFamily="34" charset="0"/>
                          <a:cs typeface="Arial" panose="020B0604020202020204" pitchFamily="34" charset="0"/>
                        </a:rPr>
                        <a:t>June 2022</a:t>
                      </a:r>
                      <a:r>
                        <a:rPr lang="en-US" sz="1200" baseline="0" dirty="0">
                          <a:effectLst/>
                          <a:latin typeface="+mn-lt"/>
                          <a:ea typeface="Calibri" panose="020F0502020204030204" pitchFamily="34" charset="0"/>
                          <a:cs typeface="Arial" panose="020B0604020202020204" pitchFamily="34" charset="0"/>
                        </a:rPr>
                        <a:t> – June 2025</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0802323"/>
                  </a:ext>
                </a:extLst>
              </a:tr>
              <a:tr h="216024">
                <a:tc>
                  <a:txBody>
                    <a:bodyPr/>
                    <a:lstStyle/>
                    <a:p>
                      <a:pPr algn="l" rtl="0">
                        <a:lnSpc>
                          <a:spcPct val="107000"/>
                        </a:lnSpc>
                        <a:spcAft>
                          <a:spcPts val="800"/>
                        </a:spcAft>
                      </a:pPr>
                      <a:r>
                        <a:rPr lang="en-US" sz="1200" dirty="0">
                          <a:solidFill>
                            <a:schemeClr val="tx1"/>
                          </a:solidFill>
                          <a:effectLst/>
                          <a:latin typeface="+mn-lt"/>
                        </a:rPr>
                        <a:t>Christian </a:t>
                      </a:r>
                      <a:r>
                        <a:rPr lang="en-US" sz="1200" dirty="0" err="1">
                          <a:solidFill>
                            <a:schemeClr val="tx1"/>
                          </a:solidFill>
                          <a:effectLst/>
                          <a:latin typeface="+mn-lt"/>
                        </a:rPr>
                        <a:t>Aliverti</a:t>
                      </a:r>
                      <a:r>
                        <a:rPr lang="en-US" sz="1200" dirty="0">
                          <a:solidFill>
                            <a:schemeClr val="tx1"/>
                          </a:solidFill>
                          <a:effectLst/>
                          <a:latin typeface="+mn-lt"/>
                        </a:rPr>
                        <a:t>       </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 – RDA Board IR</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1808734"/>
                  </a:ext>
                </a:extLst>
              </a:tr>
              <a:tr h="21602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Arial" panose="020B0604020202020204" pitchFamily="34" charset="0"/>
                        </a:rPr>
                        <a:t>Jenny Wright - BDS (Bibliographic Data Services Ltd.)</a:t>
                      </a: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 – RSC Chair</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4415517"/>
                  </a:ext>
                </a:extLst>
              </a:tr>
              <a:tr h="216024">
                <a:tc>
                  <a:txBody>
                    <a:bodyPr/>
                    <a:lstStyle/>
                    <a:p>
                      <a:pPr algn="l" rtl="0">
                        <a:lnSpc>
                          <a:spcPct val="107000"/>
                        </a:lnSpc>
                        <a:spcAft>
                          <a:spcPts val="800"/>
                        </a:spcAft>
                      </a:pPr>
                      <a:r>
                        <a:rPr lang="en-US" sz="1200" dirty="0">
                          <a:effectLst/>
                          <a:latin typeface="+mn-lt"/>
                        </a:rPr>
                        <a:t>Ahava Cohen</a:t>
                      </a:r>
                      <a:endParaRPr lang="en-US" sz="12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 – </a:t>
                      </a:r>
                      <a:r>
                        <a:rPr lang="en-US" sz="1200" dirty="0" err="1">
                          <a:effectLst/>
                          <a:latin typeface="+mn-lt"/>
                        </a:rPr>
                        <a:t>EdCo</a:t>
                      </a:r>
                      <a:r>
                        <a:rPr lang="en-US" sz="1200" dirty="0">
                          <a:effectLst/>
                          <a:latin typeface="+mn-lt"/>
                        </a:rPr>
                        <a:t> Chair</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8215896"/>
                  </a:ext>
                </a:extLst>
              </a:tr>
              <a:tr h="216024">
                <a:tc>
                  <a:txBody>
                    <a:bodyPr/>
                    <a:lstStyle/>
                    <a:p>
                      <a:pPr algn="l" rtl="0">
                        <a:lnSpc>
                          <a:spcPct val="107000"/>
                        </a:lnSpc>
                        <a:spcAft>
                          <a:spcPts val="800"/>
                        </a:spcAft>
                      </a:pPr>
                      <a:r>
                        <a:rPr lang="en-US" sz="1200" dirty="0">
                          <a:effectLst/>
                          <a:latin typeface="+mn-lt"/>
                        </a:rPr>
                        <a:t>Liv D’Amelio</a:t>
                      </a:r>
                      <a:endParaRPr lang="en-US" sz="12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4602663"/>
                  </a:ext>
                </a:extLst>
              </a:tr>
              <a:tr h="216024">
                <a:tc>
                  <a:txBody>
                    <a:bodyPr/>
                    <a:lstStyle/>
                    <a:p>
                      <a:pPr algn="l" rtl="0">
                        <a:lnSpc>
                          <a:spcPct val="107000"/>
                        </a:lnSpc>
                        <a:spcAft>
                          <a:spcPts val="800"/>
                        </a:spcAft>
                      </a:pPr>
                      <a:r>
                        <a:rPr lang="en-US" sz="1200" dirty="0">
                          <a:effectLst/>
                          <a:latin typeface="+mn-lt"/>
                        </a:rPr>
                        <a:t>Szabolcs Dancs          </a:t>
                      </a:r>
                      <a:endParaRPr lang="en-US" sz="12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0568139"/>
                  </a:ext>
                </a:extLst>
              </a:tr>
              <a:tr h="216024">
                <a:tc>
                  <a:txBody>
                    <a:bodyPr/>
                    <a:lstStyle/>
                    <a:p>
                      <a:pPr algn="l" rtl="0">
                        <a:lnSpc>
                          <a:spcPct val="107000"/>
                        </a:lnSpc>
                        <a:spcAft>
                          <a:spcPts val="800"/>
                        </a:spcAft>
                      </a:pPr>
                      <a:r>
                        <a:rPr lang="en-US" sz="1200" dirty="0">
                          <a:effectLst/>
                          <a:latin typeface="+mn-lt"/>
                        </a:rPr>
                        <a:t>Szabina Ilácsa</a:t>
                      </a:r>
                      <a:endParaRPr lang="en-US" sz="12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0" algn="l" rtl="0">
                        <a:lnSpc>
                          <a:spcPct val="107000"/>
                        </a:lnSpc>
                        <a:spcAft>
                          <a:spcPts val="800"/>
                        </a:spcAft>
                        <a:buFont typeface="Arial" panose="020B0604020202020204" pitchFamily="34" charset="0"/>
                        <a:buNone/>
                      </a:pPr>
                      <a:r>
                        <a:rPr lang="en-US" sz="1200" dirty="0">
                          <a:effectLst/>
                          <a:latin typeface="+mn-lt"/>
                        </a:rPr>
                        <a:t>Ex officio</a:t>
                      </a:r>
                      <a:endParaRPr lang="en-US" sz="12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4723308"/>
                  </a:ext>
                </a:extLst>
              </a:tr>
            </a:tbl>
          </a:graphicData>
        </a:graphic>
      </p:graphicFrame>
    </p:spTree>
    <p:extLst>
      <p:ext uri="{BB962C8B-B14F-4D97-AF65-F5344CB8AC3E}">
        <p14:creationId xmlns:p14="http://schemas.microsoft.com/office/powerpoint/2010/main" val="108485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Translations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7" name="TextBox 6">
            <a:extLst>
              <a:ext uri="{FF2B5EF4-FFF2-40B4-BE49-F238E27FC236}">
                <a16:creationId xmlns:a16="http://schemas.microsoft.com/office/drawing/2014/main" id="{FD877CB0-30E2-42C6-91B8-4028EA453A9F}"/>
              </a:ext>
            </a:extLst>
          </p:cNvPr>
          <p:cNvSpPr txBox="1"/>
          <p:nvPr/>
        </p:nvSpPr>
        <p:spPr>
          <a:xfrm>
            <a:off x="1165535" y="1691680"/>
            <a:ext cx="2789827" cy="2862322"/>
          </a:xfrm>
          <a:prstGeom prst="rect">
            <a:avLst/>
          </a:prstGeom>
          <a:noFill/>
        </p:spPr>
        <p:txBody>
          <a:bodyPr wrap="square">
            <a:spAutoFit/>
          </a:bodyPr>
          <a:lstStyle/>
          <a:p>
            <a:pPr marL="0" indent="0" algn="l" rtl="0">
              <a:buNone/>
            </a:pPr>
            <a:r>
              <a:rPr lang="en-GB" sz="2000" b="1" dirty="0"/>
              <a:t>Full translations:</a:t>
            </a:r>
          </a:p>
          <a:p>
            <a:pPr algn="l" rtl="0"/>
            <a:r>
              <a:rPr lang="en-GB" sz="2000" dirty="0"/>
              <a:t>Arabic</a:t>
            </a:r>
          </a:p>
          <a:p>
            <a:pPr algn="l" rtl="0"/>
            <a:r>
              <a:rPr lang="en-GB" sz="2000" dirty="0"/>
              <a:t>Catalan</a:t>
            </a:r>
          </a:p>
          <a:p>
            <a:pPr algn="l" rtl="0"/>
            <a:r>
              <a:rPr lang="en-GB" sz="2000" dirty="0"/>
              <a:t>Finnish</a:t>
            </a:r>
          </a:p>
          <a:p>
            <a:pPr algn="l" rtl="0"/>
            <a:r>
              <a:rPr lang="en-GB" sz="2000" dirty="0"/>
              <a:t>French</a:t>
            </a:r>
          </a:p>
          <a:p>
            <a:pPr algn="l" rtl="0"/>
            <a:r>
              <a:rPr lang="en-GB" sz="2000" dirty="0"/>
              <a:t>Hungarian</a:t>
            </a:r>
          </a:p>
          <a:p>
            <a:pPr algn="l" rtl="0"/>
            <a:r>
              <a:rPr lang="en-GB" sz="2000" dirty="0"/>
              <a:t>Italian</a:t>
            </a:r>
          </a:p>
          <a:p>
            <a:pPr algn="l" rtl="0"/>
            <a:r>
              <a:rPr lang="en-GB" sz="2000" dirty="0"/>
              <a:t>Norwegian</a:t>
            </a:r>
          </a:p>
          <a:p>
            <a:pPr algn="l" rtl="0"/>
            <a:r>
              <a:rPr lang="en-GB" sz="2000" b="1" dirty="0"/>
              <a:t>Spanish</a:t>
            </a:r>
            <a:endParaRPr lang="he-IL" b="1" dirty="0"/>
          </a:p>
        </p:txBody>
      </p:sp>
      <p:sp>
        <p:nvSpPr>
          <p:cNvPr id="11" name="TextBox 10">
            <a:extLst>
              <a:ext uri="{FF2B5EF4-FFF2-40B4-BE49-F238E27FC236}">
                <a16:creationId xmlns:a16="http://schemas.microsoft.com/office/drawing/2014/main" id="{855998DA-EBDB-4860-AF6D-3DC6EF0C6263}"/>
              </a:ext>
            </a:extLst>
          </p:cNvPr>
          <p:cNvSpPr txBox="1"/>
          <p:nvPr/>
        </p:nvSpPr>
        <p:spPr>
          <a:xfrm>
            <a:off x="4688112" y="1691680"/>
            <a:ext cx="4577714" cy="4462760"/>
          </a:xfrm>
          <a:prstGeom prst="rect">
            <a:avLst/>
          </a:prstGeom>
          <a:noFill/>
        </p:spPr>
        <p:txBody>
          <a:bodyPr wrap="square">
            <a:spAutoFit/>
          </a:bodyPr>
          <a:lstStyle/>
          <a:p>
            <a:pPr marL="0" indent="0" algn="l" rtl="0">
              <a:buNone/>
            </a:pPr>
            <a:r>
              <a:rPr lang="en-GB" sz="2000" b="1" dirty="0"/>
              <a:t>Partial translations:</a:t>
            </a:r>
          </a:p>
          <a:p>
            <a:pPr algn="l" rtl="0"/>
            <a:r>
              <a:rPr lang="en-GB" sz="2000" dirty="0"/>
              <a:t>Danish</a:t>
            </a:r>
          </a:p>
          <a:p>
            <a:pPr algn="l" rtl="0"/>
            <a:r>
              <a:rPr lang="en-GB" sz="2000" dirty="0"/>
              <a:t>Dutch</a:t>
            </a:r>
          </a:p>
          <a:p>
            <a:pPr algn="l" rtl="0"/>
            <a:r>
              <a:rPr lang="en-GB" sz="2000" dirty="0"/>
              <a:t>Estonian</a:t>
            </a:r>
          </a:p>
          <a:p>
            <a:pPr algn="l" rtl="0"/>
            <a:r>
              <a:rPr lang="en-GB" sz="2000" dirty="0"/>
              <a:t>German </a:t>
            </a:r>
          </a:p>
          <a:p>
            <a:pPr algn="l" rtl="0"/>
            <a:r>
              <a:rPr lang="en-GB" sz="2000" dirty="0"/>
              <a:t>Greek</a:t>
            </a:r>
          </a:p>
          <a:p>
            <a:pPr algn="l" rtl="0"/>
            <a:r>
              <a:rPr lang="en-GB" sz="2000" dirty="0"/>
              <a:t>Hebrew </a:t>
            </a:r>
          </a:p>
          <a:p>
            <a:pPr algn="l" rtl="0"/>
            <a:r>
              <a:rPr lang="en-GB" sz="2000" dirty="0"/>
              <a:t>Latvian</a:t>
            </a:r>
          </a:p>
          <a:p>
            <a:pPr algn="l" rtl="0"/>
            <a:r>
              <a:rPr lang="en-GB" sz="2000" dirty="0"/>
              <a:t>Portuguese </a:t>
            </a:r>
          </a:p>
          <a:p>
            <a:pPr algn="l" rtl="0"/>
            <a:r>
              <a:rPr lang="en-GB" sz="2000" dirty="0"/>
              <a:t>Slovenian </a:t>
            </a:r>
          </a:p>
          <a:p>
            <a:pPr algn="l" rtl="0"/>
            <a:r>
              <a:rPr lang="en-GB" sz="2000" dirty="0"/>
              <a:t>Swedish</a:t>
            </a:r>
          </a:p>
          <a:p>
            <a:pPr algn="l" rtl="0"/>
            <a:r>
              <a:rPr lang="en-GB" sz="2000" b="1" dirty="0"/>
              <a:t>Turkish</a:t>
            </a:r>
          </a:p>
          <a:p>
            <a:pPr algn="l" rtl="0"/>
            <a:r>
              <a:rPr lang="en-GB" sz="2000" b="1" dirty="0"/>
              <a:t>Chinese</a:t>
            </a:r>
          </a:p>
          <a:p>
            <a:pPr algn="l" rtl="0"/>
            <a:r>
              <a:rPr lang="en-GB" sz="2000" i="1" dirty="0"/>
              <a:t>Vietnamese</a:t>
            </a:r>
            <a:endParaRPr lang="he-IL" sz="2000" dirty="0"/>
          </a:p>
        </p:txBody>
      </p:sp>
    </p:spTree>
    <p:extLst>
      <p:ext uri="{BB962C8B-B14F-4D97-AF65-F5344CB8AC3E}">
        <p14:creationId xmlns:p14="http://schemas.microsoft.com/office/powerpoint/2010/main" val="366456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Élőláb helye 4"/>
          <p:cNvSpPr>
            <a:spLocks noGrp="1"/>
          </p:cNvSpPr>
          <p:nvPr>
            <p:ph type="ftr" sz="quarter" idx="12"/>
          </p:nvPr>
        </p:nvSpPr>
        <p:spPr>
          <a:xfrm>
            <a:off x="194637" y="6245225"/>
            <a:ext cx="5825163" cy="476250"/>
          </a:xfrm>
        </p:spPr>
        <p:txBody>
          <a:bodyPr/>
          <a:lstStyle/>
          <a:p>
            <a:pPr algn="l" rtl="0"/>
            <a:r>
              <a:rPr lang="en-US" dirty="0"/>
              <a:t>From slide deck for </a:t>
            </a:r>
            <a:r>
              <a:rPr lang="hu-HU" dirty="0"/>
              <a:t>RDA Translators’ Meeting 2024</a:t>
            </a:r>
            <a:r>
              <a:rPr lang="en-US" dirty="0"/>
              <a:t>, by Szabolcs Dancs</a:t>
            </a:r>
          </a:p>
        </p:txBody>
      </p:sp>
      <p:sp>
        <p:nvSpPr>
          <p:cNvPr id="9" name="Tartalom helye 8"/>
          <p:cNvSpPr>
            <a:spLocks noGrp="1"/>
          </p:cNvSpPr>
          <p:nvPr>
            <p:ph sz="quarter" idx="13"/>
          </p:nvPr>
        </p:nvSpPr>
        <p:spPr>
          <a:xfrm>
            <a:off x="302428" y="404664"/>
            <a:ext cx="8539144" cy="5544616"/>
          </a:xfrm>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l" rtl="0">
              <a:buNone/>
            </a:pPr>
            <a:r>
              <a:rPr lang="en-GB" sz="2400" dirty="0"/>
              <a:t>Source of status information:</a:t>
            </a:r>
            <a:endParaRPr lang="en-GB" sz="2400" b="1" dirty="0"/>
          </a:p>
          <a:p>
            <a:pPr marL="0" indent="0" algn="l" rtl="0">
              <a:buNone/>
            </a:pPr>
            <a:r>
              <a:rPr lang="en-GB" sz="2400" b="1" dirty="0"/>
              <a:t>RDA Translation Statuses (last updated: May 2024) </a:t>
            </a:r>
            <a:r>
              <a:rPr lang="en-GB" sz="2400" dirty="0"/>
              <a:t>– you can find it </a:t>
            </a:r>
            <a:r>
              <a:rPr lang="en-GB" sz="2400" dirty="0">
                <a:hlinkClick r:id="rId3"/>
              </a:rPr>
              <a:t>on </a:t>
            </a:r>
            <a:r>
              <a:rPr lang="en-GB" sz="2400" dirty="0" err="1">
                <a:hlinkClick r:id="rId3"/>
              </a:rPr>
              <a:t>Googe</a:t>
            </a:r>
            <a:r>
              <a:rPr lang="en-GB" sz="2400" dirty="0">
                <a:hlinkClick r:id="rId3"/>
              </a:rPr>
              <a:t> Drive</a:t>
            </a:r>
            <a:endParaRPr lang="en-GB" sz="2400" dirty="0"/>
          </a:p>
          <a:p>
            <a:pPr marL="0" indent="0" algn="l" rtl="0">
              <a:buNone/>
            </a:pPr>
            <a:r>
              <a:rPr lang="en-GB" sz="2400" dirty="0"/>
              <a:t>Please, update it when </a:t>
            </a:r>
            <a:r>
              <a:rPr lang="en-GB" altLang="hu-HU" sz="2400" dirty="0"/>
              <a:t>necessary!</a:t>
            </a:r>
            <a:endParaRPr lang="en-GB" sz="2400" dirty="0"/>
          </a:p>
        </p:txBody>
      </p:sp>
      <p:pic>
        <p:nvPicPr>
          <p:cNvPr id="12" name="Kép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113" y="0"/>
            <a:ext cx="5796136" cy="4209099"/>
          </a:xfrm>
          <a:prstGeom prst="rect">
            <a:avLst/>
          </a:prstGeom>
        </p:spPr>
      </p:pic>
      <p:sp>
        <p:nvSpPr>
          <p:cNvPr id="13" name="Szövegdoboz 12"/>
          <p:cNvSpPr txBox="1"/>
          <p:nvPr/>
        </p:nvSpPr>
        <p:spPr>
          <a:xfrm>
            <a:off x="194637" y="908720"/>
            <a:ext cx="3049852" cy="3108543"/>
          </a:xfrm>
          <a:prstGeom prst="rect">
            <a:avLst/>
          </a:prstGeom>
          <a:noFill/>
        </p:spPr>
        <p:txBody>
          <a:bodyPr wrap="square" rtlCol="0">
            <a:spAutoFit/>
          </a:bodyPr>
          <a:lstStyle/>
          <a:p>
            <a:pPr algn="l" rtl="0"/>
            <a:r>
              <a:rPr lang="en-GB" sz="2800" b="1" dirty="0"/>
              <a:t>Full</a:t>
            </a:r>
          </a:p>
          <a:p>
            <a:pPr algn="l" rtl="0"/>
            <a:r>
              <a:rPr lang="en-GB" sz="2800" b="1" dirty="0"/>
              <a:t>Translations: </a:t>
            </a:r>
          </a:p>
          <a:p>
            <a:pPr algn="l" rtl="0"/>
            <a:r>
              <a:rPr lang="en-GB" sz="2800" dirty="0"/>
              <a:t>(8)</a:t>
            </a:r>
          </a:p>
          <a:p>
            <a:endParaRPr lang="en-GB" sz="2800" dirty="0"/>
          </a:p>
          <a:p>
            <a:pPr algn="l" rtl="0"/>
            <a:r>
              <a:rPr lang="en-GB" sz="2800" b="1" dirty="0"/>
              <a:t>Partial translations:</a:t>
            </a:r>
          </a:p>
          <a:p>
            <a:pPr algn="l" rtl="0"/>
            <a:r>
              <a:rPr lang="en-GB" sz="2800" dirty="0"/>
              <a:t>(13)</a:t>
            </a:r>
          </a:p>
        </p:txBody>
      </p:sp>
      <p:pic>
        <p:nvPicPr>
          <p:cNvPr id="14" name="Kép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9629" y="1037290"/>
            <a:ext cx="784860" cy="716280"/>
          </a:xfrm>
          <a:prstGeom prst="rect">
            <a:avLst/>
          </a:prstGeom>
        </p:spPr>
      </p:pic>
      <p:pic>
        <p:nvPicPr>
          <p:cNvPr id="15" name="Kép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9629" y="2536081"/>
            <a:ext cx="861060" cy="662940"/>
          </a:xfrm>
          <a:prstGeom prst="rect">
            <a:avLst/>
          </a:prstGeom>
        </p:spPr>
      </p:pic>
      <p:sp>
        <p:nvSpPr>
          <p:cNvPr id="16" name="Szövegdoboz 15"/>
          <p:cNvSpPr txBox="1"/>
          <p:nvPr/>
        </p:nvSpPr>
        <p:spPr>
          <a:xfrm>
            <a:off x="6755065" y="1722765"/>
            <a:ext cx="432048" cy="1015663"/>
          </a:xfrm>
          <a:prstGeom prst="rect">
            <a:avLst/>
          </a:prstGeom>
          <a:noFill/>
        </p:spPr>
        <p:txBody>
          <a:bodyPr wrap="square" rtlCol="0">
            <a:spAutoFit/>
          </a:bodyPr>
          <a:lstStyle/>
          <a:p>
            <a:r>
              <a:rPr lang="hu-HU" sz="6000" b="1" dirty="0">
                <a:solidFill>
                  <a:srgbClr val="FF0000"/>
                </a:solidFill>
              </a:rPr>
              <a:t>?</a:t>
            </a:r>
          </a:p>
        </p:txBody>
      </p:sp>
      <p:sp>
        <p:nvSpPr>
          <p:cNvPr id="17" name="Szövegdoboz 16"/>
          <p:cNvSpPr txBox="1"/>
          <p:nvPr/>
        </p:nvSpPr>
        <p:spPr>
          <a:xfrm>
            <a:off x="0" y="175972"/>
            <a:ext cx="2758509" cy="584775"/>
          </a:xfrm>
          <a:prstGeom prst="rect">
            <a:avLst/>
          </a:prstGeom>
          <a:noFill/>
        </p:spPr>
        <p:txBody>
          <a:bodyPr wrap="square" rtlCol="0">
            <a:spAutoFit/>
          </a:bodyPr>
          <a:lstStyle/>
          <a:p>
            <a:pPr algn="l" rtl="0"/>
            <a:r>
              <a:rPr lang="hu-HU" sz="3200" b="1" dirty="0"/>
              <a:t>In Europe</a:t>
            </a:r>
          </a:p>
        </p:txBody>
      </p:sp>
    </p:spTree>
    <p:extLst>
      <p:ext uri="{BB962C8B-B14F-4D97-AF65-F5344CB8AC3E}">
        <p14:creationId xmlns:p14="http://schemas.microsoft.com/office/powerpoint/2010/main" val="152327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Questions? Comments? </a:t>
            </a:r>
            <a:br>
              <a:rPr lang="en-US" kern="1200" dirty="0">
                <a:solidFill>
                  <a:srgbClr val="0070C0"/>
                </a:solidFill>
              </a:rPr>
            </a:br>
            <a:r>
              <a:rPr lang="en-US" kern="1200" dirty="0">
                <a:solidFill>
                  <a:srgbClr val="0070C0"/>
                </a:solidFill>
              </a:rPr>
              <a:t>Fast Track/Proposal ideas?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pic>
        <p:nvPicPr>
          <p:cNvPr id="2" name="Picture 1"/>
          <p:cNvPicPr>
            <a:picLocks noChangeAspect="1"/>
          </p:cNvPicPr>
          <p:nvPr/>
        </p:nvPicPr>
        <p:blipFill>
          <a:blip r:embed="rId3"/>
          <a:stretch>
            <a:fillRect/>
          </a:stretch>
        </p:blipFill>
        <p:spPr>
          <a:xfrm>
            <a:off x="4283968" y="1772816"/>
            <a:ext cx="4650411" cy="4185370"/>
          </a:xfrm>
          <a:prstGeom prst="rect">
            <a:avLst/>
          </a:prstGeom>
        </p:spPr>
      </p:pic>
      <p:pic>
        <p:nvPicPr>
          <p:cNvPr id="3" name="Picture 2"/>
          <p:cNvPicPr>
            <a:picLocks noChangeAspect="1"/>
          </p:cNvPicPr>
          <p:nvPr/>
        </p:nvPicPr>
        <p:blipFill>
          <a:blip r:embed="rId4"/>
          <a:stretch>
            <a:fillRect/>
          </a:stretch>
        </p:blipFill>
        <p:spPr>
          <a:xfrm>
            <a:off x="285750" y="1691680"/>
            <a:ext cx="4286250" cy="4124325"/>
          </a:xfrm>
          <a:prstGeom prst="rect">
            <a:avLst/>
          </a:prstGeom>
        </p:spPr>
      </p:pic>
    </p:spTree>
    <p:extLst>
      <p:ext uri="{BB962C8B-B14F-4D97-AF65-F5344CB8AC3E}">
        <p14:creationId xmlns:p14="http://schemas.microsoft.com/office/powerpoint/2010/main" val="327535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556139" y="3242241"/>
            <a:ext cx="7704137" cy="2492990"/>
          </a:xfrm>
          <a:prstGeom prst="rect">
            <a:avLst/>
          </a:prstGeom>
          <a:noFill/>
        </p:spPr>
        <p:txBody>
          <a:bodyPr wrap="square" rtlCol="1">
            <a:spAutoFit/>
          </a:bodyPr>
          <a:lstStyle/>
          <a:p>
            <a:pPr algn="l" rtl="0"/>
            <a:r>
              <a:rPr lang="en-US" sz="2400" dirty="0">
                <a:latin typeface="+mn-lt"/>
              </a:rPr>
              <a:t>Ahava Cohen</a:t>
            </a:r>
          </a:p>
          <a:p>
            <a:pPr algn="l" rtl="0"/>
            <a:r>
              <a:rPr lang="en-US" sz="2400" dirty="0">
                <a:latin typeface="+mn-lt"/>
              </a:rPr>
              <a:t>National Library of Israel</a:t>
            </a:r>
          </a:p>
          <a:p>
            <a:pPr algn="l" rtl="0"/>
            <a:r>
              <a:rPr lang="en-US" sz="2400" dirty="0">
                <a:latin typeface="+mn-lt"/>
              </a:rPr>
              <a:t>Europe Representative to the RSC</a:t>
            </a:r>
            <a:endParaRPr lang="en-US" sz="2400" dirty="0">
              <a:latin typeface="+mn-lt"/>
              <a:hlinkClick r:id="rId3"/>
            </a:endParaRPr>
          </a:p>
          <a:p>
            <a:pPr algn="l" rtl="0"/>
            <a:endParaRPr lang="en-US" sz="2400" dirty="0">
              <a:latin typeface="+mn-lt"/>
              <a:hlinkClick r:id="rId3"/>
            </a:endParaRPr>
          </a:p>
          <a:p>
            <a:pPr algn="l" rtl="0"/>
            <a:r>
              <a:rPr lang="en-US" sz="1800" dirty="0">
                <a:latin typeface="+mn-lt"/>
                <a:hlinkClick r:id="rId3"/>
              </a:rPr>
              <a:t>ahava.cohen@nli.org.il</a:t>
            </a:r>
            <a:r>
              <a:rPr lang="en-US" sz="1800" dirty="0">
                <a:latin typeface="+mn-lt"/>
              </a:rPr>
              <a:t>			</a:t>
            </a:r>
            <a:r>
              <a:rPr lang="en-US" sz="1800" dirty="0">
                <a:latin typeface="+mn-lt"/>
                <a:hlinkClick r:id="rId4"/>
              </a:rPr>
              <a:t>Ahava.cohen@rdatoolkit.org</a:t>
            </a:r>
            <a:endParaRPr lang="en-US" sz="1800" dirty="0">
              <a:latin typeface="+mn-lt"/>
            </a:endParaRPr>
          </a:p>
          <a:p>
            <a:pPr algn="l" rtl="0"/>
            <a:r>
              <a:rPr lang="en-US" sz="1800" dirty="0">
                <a:latin typeface="+mn-lt"/>
              </a:rPr>
              <a:t>Twitter: @</a:t>
            </a:r>
            <a:r>
              <a:rPr lang="en-US" sz="1800" dirty="0" err="1">
                <a:latin typeface="+mn-lt"/>
              </a:rPr>
              <a:t>AhavaCohen</a:t>
            </a:r>
            <a:endParaRPr lang="en-US" sz="1800" dirty="0">
              <a:latin typeface="+mn-lt"/>
            </a:endParaRPr>
          </a:p>
          <a:p>
            <a:endParaRPr lang="he-IL" sz="2400" dirty="0">
              <a:latin typeface="+mn-lt"/>
            </a:endParaRPr>
          </a:p>
        </p:txBody>
      </p:sp>
      <p:pic>
        <p:nvPicPr>
          <p:cNvPr id="3" name="Picture 2"/>
          <p:cNvPicPr>
            <a:picLocks noChangeAspect="1"/>
          </p:cNvPicPr>
          <p:nvPr/>
        </p:nvPicPr>
        <p:blipFill>
          <a:blip r:embed="rId5"/>
          <a:stretch>
            <a:fillRect/>
          </a:stretch>
        </p:blipFill>
        <p:spPr>
          <a:xfrm>
            <a:off x="171140" y="1101159"/>
            <a:ext cx="8730282" cy="1396503"/>
          </a:xfrm>
          <a:prstGeom prst="rect">
            <a:avLst/>
          </a:prstGeom>
        </p:spPr>
      </p:pic>
      <p:sp>
        <p:nvSpPr>
          <p:cNvPr id="4" name="Rounded Rectangle 3"/>
          <p:cNvSpPr/>
          <p:nvPr/>
        </p:nvSpPr>
        <p:spPr bwMode="auto">
          <a:xfrm>
            <a:off x="7668344" y="1113409"/>
            <a:ext cx="1080120" cy="391541"/>
          </a:xfrm>
          <a:prstGeom prst="roundRect">
            <a:avLst/>
          </a:prstGeom>
          <a:noFill/>
          <a:ln w="76200" cap="flat" cmpd="sng" algn="ctr">
            <a:solidFill>
              <a:srgbClr val="FEC42D"/>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600" b="0" i="0" u="none" strike="noStrike" cap="none" normalizeH="0" baseline="0">
              <a:ln>
                <a:noFill/>
              </a:ln>
              <a:solidFill>
                <a:srgbClr val="000066"/>
              </a:solidFill>
              <a:effectLst/>
              <a:latin typeface="Times New Roman" pitchFamily="18" charset="0"/>
              <a:ea typeface="Arial Unicode MS" pitchFamily="34" charset="-128"/>
              <a:cs typeface="Times New Roman (Hebrew)" charset="0"/>
            </a:endParaRPr>
          </a:p>
        </p:txBody>
      </p:sp>
    </p:spTree>
    <p:extLst>
      <p:ext uri="{BB962C8B-B14F-4D97-AF65-F5344CB8AC3E}">
        <p14:creationId xmlns:p14="http://schemas.microsoft.com/office/powerpoint/2010/main" val="322287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Meetings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3" name="TextBox 2"/>
          <p:cNvSpPr txBox="1"/>
          <p:nvPr/>
        </p:nvSpPr>
        <p:spPr>
          <a:xfrm>
            <a:off x="467544" y="1412776"/>
            <a:ext cx="8208912" cy="4893647"/>
          </a:xfrm>
          <a:prstGeom prst="rect">
            <a:avLst/>
          </a:prstGeom>
          <a:noFill/>
        </p:spPr>
        <p:txBody>
          <a:bodyPr wrap="square" rtlCol="1">
            <a:spAutoFit/>
          </a:bodyPr>
          <a:lstStyle/>
          <a:p>
            <a:pPr marL="285750" indent="-285750" algn="l" rtl="0">
              <a:buFont typeface="Arial" panose="020B0604020202020204" pitchFamily="34" charset="0"/>
              <a:buChar char="•"/>
            </a:pPr>
            <a:r>
              <a:rPr lang="en-US" sz="2400" dirty="0">
                <a:latin typeface="+mn-lt"/>
              </a:rPr>
              <a:t>2 in person meetings (joint RSC/RDA board meeting in Chicago in May, RSC meeting in Vienna in October)</a:t>
            </a:r>
          </a:p>
          <a:p>
            <a:pPr marL="285750" indent="-285750" algn="l" rtl="0">
              <a:buFont typeface="Arial" panose="020B0604020202020204" pitchFamily="34" charset="0"/>
              <a:buChar char="•"/>
            </a:pPr>
            <a:r>
              <a:rPr lang="en-US" sz="2400" dirty="0">
                <a:latin typeface="+mn-lt"/>
              </a:rPr>
              <a:t>3 asynchronous meetings (July, January, April)</a:t>
            </a:r>
          </a:p>
          <a:p>
            <a:pPr marL="285750" indent="-285750" algn="l" rtl="0">
              <a:buFont typeface="Arial" panose="020B0604020202020204" pitchFamily="34" charset="0"/>
              <a:buChar char="•"/>
            </a:pPr>
            <a:endParaRPr lang="en-US" sz="2400" dirty="0">
              <a:latin typeface="+mn-lt"/>
            </a:endParaRPr>
          </a:p>
          <a:p>
            <a:pPr marL="285750" indent="-285750" algn="l" rtl="0">
              <a:buFont typeface="Arial" panose="020B0604020202020204" pitchFamily="34" charset="0"/>
              <a:buChar char="•"/>
            </a:pPr>
            <a:r>
              <a:rPr lang="en-US" sz="2400" dirty="0">
                <a:latin typeface="+mn-lt"/>
              </a:rPr>
              <a:t>All asynchronous </a:t>
            </a:r>
            <a:br>
              <a:rPr lang="en-US" sz="2400" dirty="0">
                <a:latin typeface="+mn-lt"/>
              </a:rPr>
            </a:br>
            <a:r>
              <a:rPr lang="en-US" sz="2400" dirty="0">
                <a:latin typeface="+mn-lt"/>
              </a:rPr>
              <a:t>meetings had public </a:t>
            </a:r>
            <a:br>
              <a:rPr lang="en-US" sz="2400" dirty="0">
                <a:latin typeface="+mn-lt"/>
              </a:rPr>
            </a:br>
            <a:r>
              <a:rPr lang="en-US" sz="2400" dirty="0">
                <a:latin typeface="+mn-lt"/>
              </a:rPr>
              <a:t>sessions</a:t>
            </a:r>
          </a:p>
          <a:p>
            <a:pPr marL="285750" indent="-285750" algn="l" rtl="0">
              <a:buFont typeface="Arial" panose="020B0604020202020204" pitchFamily="34" charset="0"/>
              <a:buChar char="•"/>
            </a:pPr>
            <a:endParaRPr lang="en-US" sz="2400" dirty="0">
              <a:latin typeface="+mn-lt"/>
            </a:endParaRPr>
          </a:p>
          <a:p>
            <a:pPr marL="285750" indent="-285750" algn="l" rtl="0">
              <a:buFont typeface="Arial" panose="020B0604020202020204" pitchFamily="34" charset="0"/>
              <a:buChar char="•"/>
            </a:pPr>
            <a:r>
              <a:rPr lang="en-US" sz="2400" dirty="0">
                <a:latin typeface="+mn-lt"/>
              </a:rPr>
              <a:t>Going forward, every </a:t>
            </a:r>
            <a:br>
              <a:rPr lang="en-US" sz="2400" dirty="0">
                <a:latin typeface="+mn-lt"/>
              </a:rPr>
            </a:br>
            <a:r>
              <a:rPr lang="en-US" sz="2400" dirty="0">
                <a:latin typeface="+mn-lt"/>
              </a:rPr>
              <a:t>third or fourth year </a:t>
            </a:r>
            <a:br>
              <a:rPr lang="en-US" sz="2400" dirty="0">
                <a:latin typeface="+mn-lt"/>
              </a:rPr>
            </a:br>
            <a:r>
              <a:rPr lang="en-US" sz="2400" dirty="0">
                <a:latin typeface="+mn-lt"/>
              </a:rPr>
              <a:t>will see all meetings </a:t>
            </a:r>
            <a:br>
              <a:rPr lang="en-US" sz="2400" dirty="0">
                <a:latin typeface="+mn-lt"/>
              </a:rPr>
            </a:br>
            <a:r>
              <a:rPr lang="en-US" sz="2400" dirty="0">
                <a:latin typeface="+mn-lt"/>
              </a:rPr>
              <a:t>asynchronous</a:t>
            </a:r>
          </a:p>
          <a:p>
            <a:pPr marL="285750" indent="-285750" algn="l" rtl="0">
              <a:buFont typeface="Arial" panose="020B0604020202020204" pitchFamily="34" charset="0"/>
              <a:buChar char="•"/>
            </a:pPr>
            <a:endParaRPr lang="he-IL" sz="2400" dirty="0">
              <a:latin typeface="+mn-lt"/>
            </a:endParaRPr>
          </a:p>
        </p:txBody>
      </p:sp>
      <p:pic>
        <p:nvPicPr>
          <p:cNvPr id="4" name="Picture 3">
            <a:extLst>
              <a:ext uri="{FF2B5EF4-FFF2-40B4-BE49-F238E27FC236}">
                <a16:creationId xmlns:a16="http://schemas.microsoft.com/office/drawing/2014/main" id="{8D83D367-9044-4992-9717-D978C735D188}"/>
              </a:ext>
            </a:extLst>
          </p:cNvPr>
          <p:cNvPicPr>
            <a:picLocks noChangeAspect="1"/>
          </p:cNvPicPr>
          <p:nvPr/>
        </p:nvPicPr>
        <p:blipFill>
          <a:blip r:embed="rId3"/>
          <a:stretch>
            <a:fillRect/>
          </a:stretch>
        </p:blipFill>
        <p:spPr>
          <a:xfrm>
            <a:off x="4091216" y="2608445"/>
            <a:ext cx="4585240" cy="3433714"/>
          </a:xfrm>
          <a:prstGeom prst="rect">
            <a:avLst/>
          </a:prstGeom>
        </p:spPr>
      </p:pic>
    </p:spTree>
    <p:extLst>
      <p:ext uri="{BB962C8B-B14F-4D97-AF65-F5344CB8AC3E}">
        <p14:creationId xmlns:p14="http://schemas.microsoft.com/office/powerpoint/2010/main" val="254806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cy-GB" dirty="0"/>
              <a:t>RSC Membership</a:t>
            </a:r>
            <a:endParaRPr lang="en-US" kern="1200" dirty="0">
              <a:solidFill>
                <a:srgbClr val="0070C0"/>
              </a:solidFill>
            </a:endParaRP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723257" y="1454736"/>
            <a:ext cx="7848227" cy="4401205"/>
          </a:xfrm>
          <a:prstGeom prst="rect">
            <a:avLst/>
          </a:prstGeom>
          <a:noFill/>
        </p:spPr>
        <p:txBody>
          <a:bodyPr wrap="square" rtlCol="1">
            <a:spAutoFit/>
          </a:bodyPr>
          <a:lstStyle/>
          <a:p>
            <a:pPr marL="285750" indent="-285750" algn="l" rtl="0">
              <a:buFont typeface="Arial" panose="020B0604020202020204" pitchFamily="34" charset="0"/>
              <a:buChar char="•"/>
            </a:pPr>
            <a:r>
              <a:rPr lang="en-US" sz="2000" dirty="0">
                <a:latin typeface="+mn-lt"/>
              </a:rPr>
              <a:t>Kathy </a:t>
            </a:r>
            <a:r>
              <a:rPr lang="en-US" sz="2000" dirty="0" err="1">
                <a:latin typeface="+mn-lt"/>
              </a:rPr>
              <a:t>Glennan</a:t>
            </a:r>
            <a:r>
              <a:rPr lang="en-US" sz="2000" dirty="0">
                <a:latin typeface="+mn-lt"/>
              </a:rPr>
              <a:t> completed her term as RSC Past Chair</a:t>
            </a:r>
          </a:p>
          <a:p>
            <a:pPr marL="285750" indent="-285750" algn="l" rtl="0">
              <a:buFont typeface="Arial" panose="020B0604020202020204" pitchFamily="34" charset="0"/>
              <a:buChar char="•"/>
            </a:pPr>
            <a:r>
              <a:rPr lang="en-US" sz="2000" dirty="0">
                <a:latin typeface="+mn-lt"/>
              </a:rPr>
              <a:t>Jessica </a:t>
            </a:r>
            <a:r>
              <a:rPr lang="en-US" sz="2000" dirty="0" err="1">
                <a:latin typeface="+mn-lt"/>
              </a:rPr>
              <a:t>Grzegorski</a:t>
            </a:r>
            <a:r>
              <a:rPr lang="en-US" sz="2000" dirty="0">
                <a:latin typeface="+mn-lt"/>
              </a:rPr>
              <a:t> succeeded Honor Moody as Examples Editor for a three year term (December 2026)</a:t>
            </a:r>
          </a:p>
          <a:p>
            <a:pPr marL="285750" indent="-285750" algn="l" rtl="0">
              <a:buFont typeface="Arial" panose="020B0604020202020204" pitchFamily="34" charset="0"/>
              <a:buChar char="•"/>
            </a:pPr>
            <a:r>
              <a:rPr lang="en-US" sz="2000" dirty="0">
                <a:latin typeface="+mn-lt"/>
              </a:rPr>
              <a:t>Education and Orientation Officer became permanent role</a:t>
            </a:r>
          </a:p>
          <a:p>
            <a:pPr marL="285750"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endParaRPr lang="en-US" sz="2000" dirty="0">
              <a:latin typeface="+mn-lt"/>
            </a:endParaRPr>
          </a:p>
          <a:p>
            <a:pPr marL="285750" indent="-285750" algn="l" rtl="0">
              <a:buFont typeface="Arial" panose="020B0604020202020204" pitchFamily="34" charset="0"/>
              <a:buChar char="•"/>
            </a:pPr>
            <a:r>
              <a:rPr lang="en-US" sz="2000" dirty="0">
                <a:latin typeface="+mn-lt"/>
              </a:rPr>
              <a:t>Terms ending within the next 12 months:</a:t>
            </a:r>
          </a:p>
          <a:p>
            <a:pPr marL="742950" lvl="1" indent="-285750" algn="l" rtl="0">
              <a:buFont typeface="Arial" panose="020B0604020202020204" pitchFamily="34" charset="0"/>
              <a:buChar char="•"/>
            </a:pPr>
            <a:r>
              <a:rPr lang="en-US" sz="2000" dirty="0">
                <a:latin typeface="+mn-lt"/>
              </a:rPr>
              <a:t>EURIG representative Ahava Cohen (December 2024)</a:t>
            </a:r>
          </a:p>
          <a:p>
            <a:pPr marL="742950" lvl="1" indent="-285750" algn="l" rtl="0">
              <a:buFont typeface="Arial" panose="020B0604020202020204" pitchFamily="34" charset="0"/>
              <a:buChar char="•"/>
            </a:pPr>
            <a:r>
              <a:rPr lang="en-US" sz="2000" dirty="0">
                <a:latin typeface="+mn-lt"/>
              </a:rPr>
              <a:t>Technical Team Liaison Officer Damian </a:t>
            </a:r>
            <a:r>
              <a:rPr lang="en-US" sz="2000" dirty="0" err="1">
                <a:latin typeface="+mn-lt"/>
              </a:rPr>
              <a:t>Iseminger</a:t>
            </a:r>
            <a:r>
              <a:rPr lang="en-US" sz="2000" dirty="0">
                <a:latin typeface="+mn-lt"/>
              </a:rPr>
              <a:t> (December 2024)</a:t>
            </a:r>
          </a:p>
          <a:p>
            <a:pPr marL="742950" lvl="1" indent="-285750" algn="l" rtl="0">
              <a:buFont typeface="Arial" panose="020B0604020202020204" pitchFamily="34" charset="0"/>
              <a:buChar char="•"/>
            </a:pPr>
            <a:r>
              <a:rPr lang="en-US" sz="2000" dirty="0">
                <a:latin typeface="+mn-lt"/>
              </a:rPr>
              <a:t>Translations Team Liaison Officer Szabolcs Dancs (December 2024)</a:t>
            </a:r>
          </a:p>
          <a:p>
            <a:pPr marL="742950" lvl="1" indent="-285750" algn="l" rtl="0">
              <a:buFont typeface="Arial" panose="020B0604020202020204" pitchFamily="34" charset="0"/>
              <a:buChar char="•"/>
            </a:pPr>
            <a:r>
              <a:rPr lang="en-US" sz="2000" dirty="0">
                <a:latin typeface="+mn-lt"/>
              </a:rPr>
              <a:t>ORDAC representative Charlotte Christensen (February 2025)</a:t>
            </a:r>
          </a:p>
          <a:p>
            <a:pPr marL="285750" indent="-285750" algn="l" rtl="0">
              <a:buFont typeface="Arial" panose="020B0604020202020204" pitchFamily="34" charset="0"/>
              <a:buChar char="•"/>
            </a:pPr>
            <a:endParaRPr lang="he-IL" sz="2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Official RSC</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899592" y="2060848"/>
            <a:ext cx="6984776" cy="2862322"/>
          </a:xfrm>
          <a:prstGeom prst="rect">
            <a:avLst/>
          </a:prstGeom>
          <a:noFill/>
        </p:spPr>
        <p:txBody>
          <a:bodyPr wrap="square" rtlCol="1">
            <a:spAutoFit/>
          </a:bodyPr>
          <a:lstStyle/>
          <a:p>
            <a:pPr marL="285750" indent="-285750" algn="l" rtl="0">
              <a:buFont typeface="Arial" panose="020B0604020202020204" pitchFamily="34" charset="0"/>
              <a:buChar char="•"/>
            </a:pPr>
            <a:r>
              <a:rPr lang="en-US" sz="3600" dirty="0">
                <a:latin typeface="+mn-lt"/>
              </a:rPr>
              <a:t>Fast Tracks</a:t>
            </a:r>
          </a:p>
          <a:p>
            <a:pPr marL="285750" indent="-285750" algn="l" rtl="0">
              <a:buFont typeface="Arial" panose="020B0604020202020204" pitchFamily="34" charset="0"/>
              <a:buChar char="•"/>
            </a:pPr>
            <a:r>
              <a:rPr lang="en-US" sz="3600" dirty="0">
                <a:latin typeface="+mn-lt"/>
              </a:rPr>
              <a:t>Proposals</a:t>
            </a:r>
          </a:p>
          <a:p>
            <a:pPr marL="285750" indent="-285750" algn="l" rtl="0">
              <a:buFont typeface="Arial" panose="020B0604020202020204" pitchFamily="34" charset="0"/>
              <a:buChar char="•"/>
            </a:pPr>
            <a:r>
              <a:rPr lang="en-US" sz="3600" dirty="0">
                <a:latin typeface="+mn-lt"/>
              </a:rPr>
              <a:t>Community Resources</a:t>
            </a:r>
          </a:p>
          <a:p>
            <a:pPr marL="285750" indent="-285750" algn="l" rtl="0">
              <a:buFont typeface="Arial" panose="020B0604020202020204" pitchFamily="34" charset="0"/>
              <a:buChar char="•"/>
            </a:pPr>
            <a:r>
              <a:rPr lang="en-US" sz="3600" dirty="0">
                <a:latin typeface="+mn-lt"/>
              </a:rPr>
              <a:t>Operations Documents</a:t>
            </a:r>
          </a:p>
          <a:p>
            <a:pPr marL="285750" indent="-285750" algn="l" rtl="0">
              <a:buFont typeface="Arial" panose="020B0604020202020204" pitchFamily="34" charset="0"/>
              <a:buChar char="•"/>
            </a:pPr>
            <a:r>
              <a:rPr lang="en-US" sz="3600" dirty="0">
                <a:latin typeface="+mn-lt"/>
              </a:rPr>
              <a:t>Working Groups</a:t>
            </a:r>
            <a:endParaRPr lang="he-IL" sz="3600" dirty="0">
              <a:latin typeface="+mn-lt"/>
            </a:endParaRPr>
          </a:p>
        </p:txBody>
      </p:sp>
    </p:spTree>
    <p:extLst>
      <p:ext uri="{BB962C8B-B14F-4D97-AF65-F5344CB8AC3E}">
        <p14:creationId xmlns:p14="http://schemas.microsoft.com/office/powerpoint/2010/main" val="390391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D6DBF0-AC57-4E7A-85D2-D4CD06750491}"/>
              </a:ext>
            </a:extLst>
          </p:cNvPr>
          <p:cNvPicPr>
            <a:picLocks noChangeAspect="1"/>
          </p:cNvPicPr>
          <p:nvPr/>
        </p:nvPicPr>
        <p:blipFill rotWithShape="1">
          <a:blip r:embed="rId3"/>
          <a:srcRect t="6300"/>
          <a:stretch/>
        </p:blipFill>
        <p:spPr>
          <a:xfrm>
            <a:off x="-6345" y="332656"/>
            <a:ext cx="4866377" cy="6080544"/>
          </a:xfrm>
          <a:prstGeom prst="rect">
            <a:avLst/>
          </a:prstGeom>
        </p:spPr>
      </p:pic>
      <p:sp>
        <p:nvSpPr>
          <p:cNvPr id="2" name="TextBox 1"/>
          <p:cNvSpPr txBox="1"/>
          <p:nvPr/>
        </p:nvSpPr>
        <p:spPr>
          <a:xfrm>
            <a:off x="4557152" y="1905506"/>
            <a:ext cx="7920880" cy="3046988"/>
          </a:xfrm>
          <a:prstGeom prst="rect">
            <a:avLst/>
          </a:prstGeom>
          <a:noFill/>
        </p:spPr>
        <p:txBody>
          <a:bodyPr wrap="square" rtlCol="1">
            <a:spAutoFit/>
          </a:bodyPr>
          <a:lstStyle/>
          <a:p>
            <a:pPr marL="800100" lvl="1" indent="-342900" algn="l" rtl="0">
              <a:buFont typeface="Arial" panose="020B0604020202020204" pitchFamily="34" charset="0"/>
              <a:buChar char="•"/>
            </a:pPr>
            <a:endParaRPr lang="en-US" sz="2400" dirty="0">
              <a:latin typeface="+mn-lt"/>
            </a:endParaRPr>
          </a:p>
          <a:p>
            <a:pPr lvl="1" algn="l" rtl="0"/>
            <a:r>
              <a:rPr lang="en-US" sz="2400" dirty="0">
                <a:latin typeface="+mn-lt"/>
              </a:rPr>
              <a:t>Source:</a:t>
            </a:r>
          </a:p>
          <a:p>
            <a:pPr lvl="1" algn="l" rtl="0"/>
            <a:endParaRPr lang="en-US" sz="2400" dirty="0">
              <a:latin typeface="+mn-lt"/>
            </a:endParaRPr>
          </a:p>
          <a:p>
            <a:pPr marL="800100" lvl="1" indent="-342900" algn="l" rtl="0">
              <a:buFont typeface="Arial" panose="020B0604020202020204" pitchFamily="34" charset="0"/>
              <a:buChar char="•"/>
            </a:pPr>
            <a:r>
              <a:rPr lang="en-US" sz="2400" dirty="0">
                <a:latin typeface="+mn-lt"/>
              </a:rPr>
              <a:t>Translation WG: 2</a:t>
            </a:r>
          </a:p>
          <a:p>
            <a:pPr marL="800100" lvl="1" indent="-342900" algn="l" rtl="0">
              <a:buFont typeface="Arial" panose="020B0604020202020204" pitchFamily="34" charset="0"/>
              <a:buChar char="•"/>
            </a:pPr>
            <a:r>
              <a:rPr lang="en-US" sz="2400" dirty="0">
                <a:latin typeface="+mn-lt"/>
              </a:rPr>
              <a:t>RSC Secretary: 2</a:t>
            </a:r>
          </a:p>
          <a:p>
            <a:pPr marL="800100" lvl="1" indent="-342900" algn="l" rtl="0">
              <a:buFont typeface="Arial" panose="020B0604020202020204" pitchFamily="34" charset="0"/>
              <a:buChar char="•"/>
            </a:pPr>
            <a:r>
              <a:rPr lang="en-US" sz="2400" dirty="0">
                <a:latin typeface="+mn-lt"/>
              </a:rPr>
              <a:t>Technical WG: 3</a:t>
            </a:r>
            <a:br>
              <a:rPr lang="en-US" sz="2400" dirty="0">
                <a:latin typeface="+mn-lt"/>
              </a:rPr>
            </a:br>
            <a:endParaRPr lang="en-US" sz="2400" dirty="0">
              <a:latin typeface="+mn-lt"/>
            </a:endParaRPr>
          </a:p>
          <a:p>
            <a:pPr marL="342900" indent="-342900" algn="l" rtl="0">
              <a:buFont typeface="Arial" panose="020B0604020202020204" pitchFamily="34" charset="0"/>
              <a:buChar char="•"/>
            </a:pPr>
            <a:endParaRPr lang="he-IL" sz="2400" dirty="0">
              <a:latin typeface="+mn-lt"/>
            </a:endParaRPr>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Fast Tracks</a:t>
            </a:r>
            <a:endParaRPr lang="he-IL" sz="3600" b="1" dirty="0">
              <a:solidFill>
                <a:srgbClr val="0070C0"/>
              </a:solidFill>
              <a:latin typeface="+mj-lt"/>
              <a:ea typeface="+mj-ea"/>
              <a:cs typeface="+mj-cs"/>
            </a:endParaRPr>
          </a:p>
        </p:txBody>
      </p:sp>
    </p:spTree>
    <p:extLst>
      <p:ext uri="{BB962C8B-B14F-4D97-AF65-F5344CB8AC3E}">
        <p14:creationId xmlns:p14="http://schemas.microsoft.com/office/powerpoint/2010/main" val="251885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520" y="1556792"/>
            <a:ext cx="7920880" cy="4401205"/>
          </a:xfrm>
          <a:prstGeom prst="rect">
            <a:avLst/>
          </a:prstGeom>
          <a:noFill/>
        </p:spPr>
        <p:txBody>
          <a:bodyPr wrap="square" rtlCol="1">
            <a:spAutoFit/>
          </a:bodyPr>
          <a:lstStyle/>
          <a:p>
            <a:pPr marL="342900" indent="-342900" algn="l" rtl="0">
              <a:buFont typeface="Arial" panose="020B0604020202020204" pitchFamily="34" charset="0"/>
              <a:buChar char="•"/>
            </a:pPr>
            <a:r>
              <a:rPr lang="en-US" sz="2000" b="0" i="0" u="none" strike="noStrike" baseline="0" dirty="0">
                <a:solidFill>
                  <a:schemeClr val="accent2"/>
                </a:solidFill>
              </a:rPr>
              <a:t>Proposal to Revise Term of Rank or </a:t>
            </a:r>
            <a:r>
              <a:rPr lang="en-US" sz="2000" b="0" i="0" u="none" strike="noStrike" baseline="0" dirty="0" err="1">
                <a:solidFill>
                  <a:schemeClr val="accent2"/>
                </a:solidFill>
              </a:rPr>
              <a:t>Honour</a:t>
            </a:r>
            <a:r>
              <a:rPr lang="en-US" sz="2000" b="0" i="0" u="none" strike="noStrike" baseline="0" dirty="0">
                <a:solidFill>
                  <a:schemeClr val="accent2"/>
                </a:solidFill>
              </a:rPr>
              <a:t> or Office</a:t>
            </a:r>
          </a:p>
          <a:p>
            <a:pPr marL="800100" lvl="1" indent="-342900" algn="l" rtl="0">
              <a:buFont typeface="Arial" panose="020B0604020202020204" pitchFamily="34" charset="0"/>
              <a:buChar char="•"/>
            </a:pPr>
            <a:r>
              <a:rPr lang="en-US" sz="2000" dirty="0">
                <a:solidFill>
                  <a:schemeClr val="accent2"/>
                </a:solidFill>
              </a:rPr>
              <a:t>Approved at October meeting with minor wordsmithing</a:t>
            </a:r>
            <a:endParaRPr lang="cy-GB" sz="2000" b="0" i="0" u="none" strike="noStrike" baseline="0" dirty="0">
              <a:solidFill>
                <a:schemeClr val="accent2"/>
              </a:solidFill>
            </a:endParaRPr>
          </a:p>
          <a:p>
            <a:pPr marL="342900" indent="-342900" algn="l" rtl="0">
              <a:buFont typeface="Arial" panose="020B0604020202020204" pitchFamily="34" charset="0"/>
              <a:buChar char="•"/>
            </a:pPr>
            <a:r>
              <a:rPr lang="cy-GB" sz="2000" b="0" i="0" u="none" strike="noStrike" baseline="0" dirty="0">
                <a:solidFill>
                  <a:schemeClr val="accent2"/>
                </a:solidFill>
              </a:rPr>
              <a:t>Religious Titles </a:t>
            </a:r>
          </a:p>
          <a:p>
            <a:pPr marL="800100" lvl="1" indent="-342900" algn="l" rtl="0">
              <a:buFont typeface="Arial" panose="020B0604020202020204" pitchFamily="34" charset="0"/>
              <a:buChar char="•"/>
            </a:pPr>
            <a:r>
              <a:rPr lang="en-US" sz="2000" dirty="0">
                <a:solidFill>
                  <a:schemeClr val="accent2"/>
                </a:solidFill>
              </a:rPr>
              <a:t>Approved at July meeting – deleted material into CR</a:t>
            </a:r>
          </a:p>
          <a:p>
            <a:pPr marL="342900" indent="-342900" algn="l" rtl="0">
              <a:buFont typeface="Arial" panose="020B0604020202020204" pitchFamily="34" charset="0"/>
              <a:buChar char="•"/>
            </a:pPr>
            <a:r>
              <a:rPr lang="en-US" sz="2000" dirty="0">
                <a:solidFill>
                  <a:schemeClr val="accent2"/>
                </a:solidFill>
              </a:rPr>
              <a:t>Jurisdictions, Governments, and Courts in RDA</a:t>
            </a:r>
          </a:p>
          <a:p>
            <a:pPr marL="800100" lvl="1" indent="-342900" algn="l" rtl="0">
              <a:buFont typeface="Arial" panose="020B0604020202020204" pitchFamily="34" charset="0"/>
              <a:buChar char="•"/>
            </a:pPr>
            <a:r>
              <a:rPr lang="en-US" sz="2000" dirty="0">
                <a:solidFill>
                  <a:schemeClr val="accent2"/>
                </a:solidFill>
              </a:rPr>
              <a:t>3 of 7 recommendations approved at May meeting</a:t>
            </a:r>
          </a:p>
          <a:p>
            <a:pPr marL="342900" indent="-342900" algn="l" rtl="0">
              <a:buFont typeface="Arial" panose="020B0604020202020204" pitchFamily="34" charset="0"/>
              <a:buChar char="•"/>
            </a:pPr>
            <a:r>
              <a:rPr lang="en-US" sz="2000" dirty="0">
                <a:solidFill>
                  <a:schemeClr val="accent2"/>
                </a:solidFill>
              </a:rPr>
              <a:t>Revision of Corporate Body: jurisdiction governed and Place: jurisdiction governed of</a:t>
            </a:r>
          </a:p>
          <a:p>
            <a:pPr marL="800100" lvl="1" indent="-342900" algn="l" rtl="0">
              <a:buFont typeface="Arial" panose="020B0604020202020204" pitchFamily="34" charset="0"/>
              <a:buChar char="•"/>
            </a:pPr>
            <a:r>
              <a:rPr lang="en-US" sz="2000" dirty="0">
                <a:solidFill>
                  <a:schemeClr val="accent2"/>
                </a:solidFill>
              </a:rPr>
              <a:t>Approved at October meeting</a:t>
            </a:r>
          </a:p>
          <a:p>
            <a:pPr marL="342900" indent="-342900" algn="l" rtl="0">
              <a:buFont typeface="Arial" panose="020B0604020202020204" pitchFamily="34" charset="0"/>
              <a:buChar char="•"/>
            </a:pPr>
            <a:r>
              <a:rPr lang="en-US" sz="2000" dirty="0">
                <a:solidFill>
                  <a:schemeClr val="accent2"/>
                </a:solidFill>
              </a:rPr>
              <a:t>Preferred names and official languages of corporate bodies, governments, and places in RDA</a:t>
            </a:r>
          </a:p>
          <a:p>
            <a:pPr marL="800100" lvl="1" indent="-342900" algn="l" rtl="0">
              <a:buFont typeface="Arial" panose="020B0604020202020204" pitchFamily="34" charset="0"/>
              <a:buChar char="•"/>
            </a:pPr>
            <a:r>
              <a:rPr lang="en-US" sz="2000" dirty="0">
                <a:solidFill>
                  <a:schemeClr val="accent2"/>
                </a:solidFill>
              </a:rPr>
              <a:t>Approved at July meeting, implementation to follow implementation of Jurisdiction proposals</a:t>
            </a:r>
          </a:p>
          <a:p>
            <a:pPr marL="342900" indent="-342900" algn="l" rtl="0">
              <a:buFont typeface="Arial" panose="020B0604020202020204" pitchFamily="34" charset="0"/>
              <a:buChar char="•"/>
            </a:pPr>
            <a:endParaRPr lang="he-IL" sz="2000" dirty="0"/>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Proposals - 2023</a:t>
            </a:r>
            <a:endParaRPr lang="he-IL" sz="3600" b="1" dirty="0">
              <a:solidFill>
                <a:srgbClr val="0070C0"/>
              </a:solidFill>
              <a:latin typeface="+mj-lt"/>
              <a:ea typeface="+mj-ea"/>
              <a:cs typeface="+mj-cs"/>
            </a:endParaRPr>
          </a:p>
        </p:txBody>
      </p:sp>
    </p:spTree>
    <p:extLst>
      <p:ext uri="{BB962C8B-B14F-4D97-AF65-F5344CB8AC3E}">
        <p14:creationId xmlns:p14="http://schemas.microsoft.com/office/powerpoint/2010/main" val="10710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628800"/>
            <a:ext cx="7920880" cy="3416320"/>
          </a:xfrm>
          <a:prstGeom prst="rect">
            <a:avLst/>
          </a:prstGeom>
          <a:noFill/>
        </p:spPr>
        <p:txBody>
          <a:bodyPr wrap="square" rtlCol="1">
            <a:spAutoFit/>
          </a:bodyPr>
          <a:lstStyle/>
          <a:p>
            <a:pPr marL="342900" indent="-342900" algn="l" rtl="0">
              <a:buFont typeface="Arial" panose="020B0604020202020204" pitchFamily="34" charset="0"/>
              <a:buChar char="•"/>
            </a:pPr>
            <a:r>
              <a:rPr lang="en-US" sz="2400" dirty="0">
                <a:solidFill>
                  <a:schemeClr val="accent2"/>
                </a:solidFill>
              </a:rPr>
              <a:t>Dual-language naming of Corporate Body and Place</a:t>
            </a:r>
          </a:p>
          <a:p>
            <a:pPr marL="800100" lvl="1" indent="-342900" algn="l" rtl="0">
              <a:buFont typeface="Arial" panose="020B0604020202020204" pitchFamily="34" charset="0"/>
              <a:buChar char="•"/>
            </a:pPr>
            <a:r>
              <a:rPr lang="en-US" sz="2400" dirty="0">
                <a:solidFill>
                  <a:schemeClr val="accent2"/>
                </a:solidFill>
              </a:rPr>
              <a:t>Discussed at April meeting – requires more study</a:t>
            </a:r>
          </a:p>
          <a:p>
            <a:pPr marL="342900" indent="-342900" algn="l" rtl="0">
              <a:buFont typeface="Arial" panose="020B0604020202020204" pitchFamily="34" charset="0"/>
              <a:buChar char="•"/>
            </a:pPr>
            <a:r>
              <a:rPr lang="en-US" sz="2400" dirty="0">
                <a:solidFill>
                  <a:schemeClr val="accent2"/>
                </a:solidFill>
              </a:rPr>
              <a:t>Revision of element hierarchy for appellations of work groups</a:t>
            </a:r>
          </a:p>
          <a:p>
            <a:pPr marL="800100" lvl="1" indent="-342900" algn="l" rtl="0">
              <a:buFont typeface="Arial" panose="020B0604020202020204" pitchFamily="34" charset="0"/>
              <a:buChar char="•"/>
            </a:pPr>
            <a:r>
              <a:rPr lang="en-US" sz="2400" dirty="0">
                <a:solidFill>
                  <a:schemeClr val="accent2"/>
                </a:solidFill>
              </a:rPr>
              <a:t>Approved at April meeting</a:t>
            </a:r>
          </a:p>
          <a:p>
            <a:pPr marL="342900" indent="-342900" algn="l" rtl="0">
              <a:buFont typeface="Arial" panose="020B0604020202020204" pitchFamily="34" charset="0"/>
              <a:buChar char="•"/>
            </a:pPr>
            <a:r>
              <a:rPr lang="en-US" sz="2400" dirty="0">
                <a:solidFill>
                  <a:schemeClr val="accent2"/>
                </a:solidFill>
              </a:rPr>
              <a:t>Revise Name of Corporate Body</a:t>
            </a:r>
          </a:p>
          <a:p>
            <a:pPr marL="800100" lvl="1" indent="-342900" algn="l" rtl="0">
              <a:buFont typeface="Arial" panose="020B0604020202020204" pitchFamily="34" charset="0"/>
              <a:buChar char="•"/>
            </a:pPr>
            <a:r>
              <a:rPr lang="en-US" sz="2400" dirty="0">
                <a:solidFill>
                  <a:schemeClr val="accent2"/>
                </a:solidFill>
              </a:rPr>
              <a:t>Sent to Secretary for placement on future agenda</a:t>
            </a:r>
          </a:p>
          <a:p>
            <a:pPr marL="342900" indent="-342900" algn="l" rtl="0">
              <a:buFont typeface="Arial" panose="020B0604020202020204" pitchFamily="34" charset="0"/>
              <a:buChar char="•"/>
            </a:pPr>
            <a:endParaRPr lang="en-US" sz="2400" dirty="0">
              <a:solidFill>
                <a:schemeClr val="accent2"/>
              </a:solidFill>
            </a:endParaRPr>
          </a:p>
          <a:p>
            <a:pPr marL="342900" indent="-342900" algn="l" rtl="0">
              <a:buFont typeface="Arial" panose="020B0604020202020204" pitchFamily="34" charset="0"/>
              <a:buChar char="•"/>
            </a:pPr>
            <a:endParaRPr lang="he-IL" sz="2400" dirty="0">
              <a:solidFill>
                <a:schemeClr val="accent2"/>
              </a:solidFill>
            </a:endParaRPr>
          </a:p>
        </p:txBody>
      </p:sp>
      <p:sp>
        <p:nvSpPr>
          <p:cNvPr id="3" name="TextBox 2"/>
          <p:cNvSpPr txBox="1"/>
          <p:nvPr/>
        </p:nvSpPr>
        <p:spPr>
          <a:xfrm>
            <a:off x="827584" y="548680"/>
            <a:ext cx="7776864" cy="646331"/>
          </a:xfrm>
          <a:prstGeom prst="rect">
            <a:avLst/>
          </a:prstGeom>
          <a:noFill/>
        </p:spPr>
        <p:txBody>
          <a:bodyPr wrap="square" rtlCol="1">
            <a:spAutoFit/>
          </a:bodyPr>
          <a:lstStyle/>
          <a:p>
            <a:pPr algn="ctr" rtl="0"/>
            <a:r>
              <a:rPr lang="en-US" sz="3600" b="1" dirty="0">
                <a:solidFill>
                  <a:srgbClr val="0070C0"/>
                </a:solidFill>
                <a:latin typeface="+mj-lt"/>
                <a:ea typeface="+mj-ea"/>
                <a:cs typeface="+mj-cs"/>
              </a:rPr>
              <a:t>Proposals</a:t>
            </a:r>
            <a:endParaRPr lang="he-IL" sz="3600" b="1" dirty="0">
              <a:solidFill>
                <a:srgbClr val="0070C0"/>
              </a:solidFill>
              <a:latin typeface="+mj-lt"/>
              <a:ea typeface="+mj-ea"/>
              <a:cs typeface="+mj-cs"/>
            </a:endParaRPr>
          </a:p>
        </p:txBody>
      </p:sp>
    </p:spTree>
    <p:extLst>
      <p:ext uri="{BB962C8B-B14F-4D97-AF65-F5344CB8AC3E}">
        <p14:creationId xmlns:p14="http://schemas.microsoft.com/office/powerpoint/2010/main" val="317335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rtl="0" eaLnBrk="1" hangingPunct="1">
              <a:defRPr/>
            </a:pPr>
            <a:r>
              <a:rPr lang="en-US" kern="1200" dirty="0">
                <a:solidFill>
                  <a:srgbClr val="0070C0"/>
                </a:solidFill>
              </a:rPr>
              <a:t>Community Resources</a:t>
            </a:r>
            <a:br>
              <a:rPr lang="en-US" kern="1200" dirty="0">
                <a:solidFill>
                  <a:srgbClr val="0070C0"/>
                </a:solidFill>
              </a:rPr>
            </a:br>
            <a:endParaRPr lang="en-US" sz="2400" kern="1200" dirty="0">
              <a:solidFill>
                <a:srgbClr val="0070C0"/>
              </a:solidFill>
            </a:endParaRPr>
          </a:p>
        </p:txBody>
      </p:sp>
      <p:sp>
        <p:nvSpPr>
          <p:cNvPr id="4099" name="Text Box 12"/>
          <p:cNvSpPr txBox="1">
            <a:spLocks noChangeArrowheads="1"/>
          </p:cNvSpPr>
          <p:nvPr/>
        </p:nvSpPr>
        <p:spPr bwMode="auto">
          <a:xfrm>
            <a:off x="2560176"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2" name="TextBox 1">
            <a:extLst>
              <a:ext uri="{FF2B5EF4-FFF2-40B4-BE49-F238E27FC236}">
                <a16:creationId xmlns:a16="http://schemas.microsoft.com/office/drawing/2014/main" id="{D4CAC386-C030-434B-9947-01310F38BFC8}"/>
              </a:ext>
            </a:extLst>
          </p:cNvPr>
          <p:cNvSpPr txBox="1"/>
          <p:nvPr/>
        </p:nvSpPr>
        <p:spPr>
          <a:xfrm>
            <a:off x="766456" y="1271320"/>
            <a:ext cx="7848227" cy="1200329"/>
          </a:xfrm>
          <a:prstGeom prst="rect">
            <a:avLst/>
          </a:prstGeom>
          <a:noFill/>
        </p:spPr>
        <p:txBody>
          <a:bodyPr wrap="square" rtlCol="1">
            <a:spAutoFit/>
          </a:bodyPr>
          <a:lstStyle/>
          <a:p>
            <a:pPr algn="ctr" rtl="0"/>
            <a:r>
              <a:rPr lang="en-US" sz="2400" dirty="0">
                <a:latin typeface="+mn-lt"/>
              </a:rPr>
              <a:t>Incremental preparation for implementation</a:t>
            </a:r>
          </a:p>
          <a:p>
            <a:pPr algn="l" rtl="0"/>
            <a:endParaRPr lang="en-US" sz="2400" dirty="0">
              <a:latin typeface="+mn-lt"/>
            </a:endParaRPr>
          </a:p>
          <a:p>
            <a:pPr algn="l" rtl="0"/>
            <a:r>
              <a:rPr lang="en-US" sz="2400" dirty="0">
                <a:latin typeface="+mn-lt"/>
              </a:rPr>
              <a:t>	</a:t>
            </a:r>
            <a:endParaRPr lang="he-IL" sz="2400" dirty="0">
              <a:latin typeface="+mn-lt"/>
            </a:endParaRPr>
          </a:p>
        </p:txBody>
      </p:sp>
      <p:sp>
        <p:nvSpPr>
          <p:cNvPr id="5" name="Rectangle 2">
            <a:extLst>
              <a:ext uri="{FF2B5EF4-FFF2-40B4-BE49-F238E27FC236}">
                <a16:creationId xmlns:a16="http://schemas.microsoft.com/office/drawing/2014/main" id="{7F7181FA-E37D-42A4-86DE-542023355CFF}"/>
              </a:ext>
            </a:extLst>
          </p:cNvPr>
          <p:cNvSpPr txBox="1">
            <a:spLocks noChangeArrowheads="1"/>
          </p:cNvSpPr>
          <p:nvPr/>
        </p:nvSpPr>
        <p:spPr bwMode="auto">
          <a:xfrm>
            <a:off x="0" y="213351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rtl="0" eaLnBrk="1" hangingPunct="1">
              <a:defRPr/>
            </a:pPr>
            <a:r>
              <a:rPr lang="en-US" kern="1200" dirty="0">
                <a:solidFill>
                  <a:srgbClr val="0070C0"/>
                </a:solidFill>
              </a:rPr>
              <a:t>Policies and Procedures </a:t>
            </a:r>
            <a:br>
              <a:rPr lang="en-US" kern="1200" dirty="0">
                <a:solidFill>
                  <a:srgbClr val="0070C0"/>
                </a:solidFill>
              </a:rPr>
            </a:br>
            <a:r>
              <a:rPr lang="en-US" kern="1200" dirty="0">
                <a:solidFill>
                  <a:srgbClr val="0070C0"/>
                </a:solidFill>
              </a:rPr>
              <a:t>for Updating RDA Content</a:t>
            </a:r>
            <a:br>
              <a:rPr lang="en-US" kern="1200" dirty="0">
                <a:solidFill>
                  <a:srgbClr val="0070C0"/>
                </a:solidFill>
              </a:rPr>
            </a:br>
            <a:endParaRPr lang="en-US" sz="2400" kern="1200" dirty="0">
              <a:solidFill>
                <a:srgbClr val="0070C0"/>
              </a:solidFill>
            </a:endParaRPr>
          </a:p>
        </p:txBody>
      </p:sp>
      <p:sp>
        <p:nvSpPr>
          <p:cNvPr id="3" name="TextBox 2">
            <a:extLst>
              <a:ext uri="{FF2B5EF4-FFF2-40B4-BE49-F238E27FC236}">
                <a16:creationId xmlns:a16="http://schemas.microsoft.com/office/drawing/2014/main" id="{36836683-5908-4743-8343-E77E57D58674}"/>
              </a:ext>
            </a:extLst>
          </p:cNvPr>
          <p:cNvSpPr txBox="1"/>
          <p:nvPr/>
        </p:nvSpPr>
        <p:spPr>
          <a:xfrm>
            <a:off x="1079612" y="3159658"/>
            <a:ext cx="6984776" cy="1200329"/>
          </a:xfrm>
          <a:prstGeom prst="rect">
            <a:avLst/>
          </a:prstGeom>
          <a:noFill/>
        </p:spPr>
        <p:txBody>
          <a:bodyPr wrap="square" rtlCol="1">
            <a:spAutoFit/>
          </a:bodyPr>
          <a:lstStyle/>
          <a:p>
            <a:pPr algn="l"/>
            <a:r>
              <a:rPr lang="cy-GB" sz="2400" dirty="0">
                <a:hlinkClick r:id="rId3"/>
              </a:rPr>
              <a:t>https://www.rdatoolkit.org/sites/default/files/rsc/RSC_Operations_4_2024.pdf</a:t>
            </a:r>
            <a:endParaRPr lang="cy-GB" sz="2400" dirty="0"/>
          </a:p>
          <a:p>
            <a:pPr algn="l"/>
            <a:endParaRPr lang="he-IL" sz="2400" dirty="0"/>
          </a:p>
        </p:txBody>
      </p:sp>
      <p:sp>
        <p:nvSpPr>
          <p:cNvPr id="7" name="Rectangle 2">
            <a:extLst>
              <a:ext uri="{FF2B5EF4-FFF2-40B4-BE49-F238E27FC236}">
                <a16:creationId xmlns:a16="http://schemas.microsoft.com/office/drawing/2014/main" id="{1F9D940B-FC8B-449E-B8F6-F9D4A3B7C524}"/>
              </a:ext>
            </a:extLst>
          </p:cNvPr>
          <p:cNvSpPr txBox="1">
            <a:spLocks noChangeArrowheads="1"/>
          </p:cNvSpPr>
          <p:nvPr/>
        </p:nvSpPr>
        <p:spPr bwMode="auto">
          <a:xfrm>
            <a:off x="118569" y="4229131"/>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600" b="1">
                <a:solidFill>
                  <a:schemeClr val="accent2"/>
                </a:solidFill>
                <a:latin typeface="+mj-lt"/>
                <a:ea typeface="+mj-ea"/>
                <a:cs typeface="+mj-cs"/>
              </a:defRPr>
            </a:lvl1pPr>
            <a:lvl2pPr algn="ctr" rtl="1" eaLnBrk="0" fontAlgn="base" hangingPunct="0">
              <a:spcBef>
                <a:spcPct val="0"/>
              </a:spcBef>
              <a:spcAft>
                <a:spcPct val="0"/>
              </a:spcAft>
              <a:defRPr sz="3600" b="1">
                <a:solidFill>
                  <a:schemeClr val="accent2"/>
                </a:solidFill>
                <a:latin typeface="Arial" pitchFamily="34" charset="0"/>
                <a:cs typeface="Arial" pitchFamily="34" charset="0"/>
              </a:defRPr>
            </a:lvl2pPr>
            <a:lvl3pPr algn="ctr" rtl="1" eaLnBrk="0" fontAlgn="base" hangingPunct="0">
              <a:spcBef>
                <a:spcPct val="0"/>
              </a:spcBef>
              <a:spcAft>
                <a:spcPct val="0"/>
              </a:spcAft>
              <a:defRPr sz="3600" b="1">
                <a:solidFill>
                  <a:schemeClr val="accent2"/>
                </a:solidFill>
                <a:latin typeface="Arial" pitchFamily="34" charset="0"/>
                <a:cs typeface="Arial" pitchFamily="34" charset="0"/>
              </a:defRPr>
            </a:lvl3pPr>
            <a:lvl4pPr algn="ctr" rtl="1" eaLnBrk="0" fontAlgn="base" hangingPunct="0">
              <a:spcBef>
                <a:spcPct val="0"/>
              </a:spcBef>
              <a:spcAft>
                <a:spcPct val="0"/>
              </a:spcAft>
              <a:defRPr sz="3600" b="1">
                <a:solidFill>
                  <a:schemeClr val="accent2"/>
                </a:solidFill>
                <a:latin typeface="Arial" pitchFamily="34" charset="0"/>
                <a:cs typeface="Arial" pitchFamily="34" charset="0"/>
              </a:defRPr>
            </a:lvl4pPr>
            <a:lvl5pPr algn="ctr" rtl="1" eaLnBrk="0" fontAlgn="base" hangingPunct="0">
              <a:spcBef>
                <a:spcPct val="0"/>
              </a:spcBef>
              <a:spcAft>
                <a:spcPct val="0"/>
              </a:spcAft>
              <a:defRPr sz="3600" b="1">
                <a:solidFill>
                  <a:schemeClr val="accent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rtl="0" eaLnBrk="1" hangingPunct="1">
              <a:defRPr/>
            </a:pPr>
            <a:r>
              <a:rPr lang="en-US" kern="1200" dirty="0">
                <a:solidFill>
                  <a:srgbClr val="0070C0"/>
                </a:solidFill>
              </a:rPr>
              <a:t>Guidelines for Discussion Papers, </a:t>
            </a:r>
            <a:br>
              <a:rPr lang="en-US" kern="1200" dirty="0">
                <a:solidFill>
                  <a:srgbClr val="0070C0"/>
                </a:solidFill>
              </a:rPr>
            </a:br>
            <a:r>
              <a:rPr lang="en-US" kern="1200" dirty="0">
                <a:solidFill>
                  <a:srgbClr val="0070C0"/>
                </a:solidFill>
              </a:rPr>
              <a:t>Proposals, and Responses to Them</a:t>
            </a:r>
            <a:br>
              <a:rPr lang="en-US" kern="1200" dirty="0">
                <a:solidFill>
                  <a:srgbClr val="0070C0"/>
                </a:solidFill>
              </a:rPr>
            </a:br>
            <a:endParaRPr lang="en-US" sz="2400" kern="1200" dirty="0">
              <a:solidFill>
                <a:srgbClr val="0070C0"/>
              </a:solidFill>
            </a:endParaRPr>
          </a:p>
        </p:txBody>
      </p:sp>
      <p:sp>
        <p:nvSpPr>
          <p:cNvPr id="8" name="TextBox 7">
            <a:extLst>
              <a:ext uri="{FF2B5EF4-FFF2-40B4-BE49-F238E27FC236}">
                <a16:creationId xmlns:a16="http://schemas.microsoft.com/office/drawing/2014/main" id="{EF5FD7FA-C644-4B78-BBF1-0D9980EC22BE}"/>
              </a:ext>
            </a:extLst>
          </p:cNvPr>
          <p:cNvSpPr txBox="1"/>
          <p:nvPr/>
        </p:nvSpPr>
        <p:spPr>
          <a:xfrm>
            <a:off x="1079612" y="5200391"/>
            <a:ext cx="6984776" cy="1200329"/>
          </a:xfrm>
          <a:prstGeom prst="rect">
            <a:avLst/>
          </a:prstGeom>
          <a:noFill/>
        </p:spPr>
        <p:txBody>
          <a:bodyPr wrap="square" rtlCol="1">
            <a:spAutoFit/>
          </a:bodyPr>
          <a:lstStyle/>
          <a:p>
            <a:pPr algn="l"/>
            <a:r>
              <a:rPr lang="cy-GB" sz="2400" dirty="0">
                <a:hlinkClick r:id="rId4"/>
              </a:rPr>
              <a:t>https://www.rdatoolkit.org/sites/default/files/rsc/RSC-Operations_5_2024.pdf</a:t>
            </a:r>
            <a:endParaRPr lang="he-IL" sz="2400" dirty="0"/>
          </a:p>
          <a:p>
            <a:pPr algn="l"/>
            <a:endParaRPr lang="he-IL" sz="2400" dirty="0"/>
          </a:p>
        </p:txBody>
      </p:sp>
    </p:spTree>
    <p:extLst>
      <p:ext uri="{BB962C8B-B14F-4D97-AF65-F5344CB8AC3E}">
        <p14:creationId xmlns:p14="http://schemas.microsoft.com/office/powerpoint/2010/main" val="341533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548680"/>
            <a:ext cx="9144000" cy="1143000"/>
          </a:xfrm>
        </p:spPr>
        <p:txBody>
          <a:bodyPr/>
          <a:lstStyle/>
          <a:p>
            <a:pPr eaLnBrk="1" hangingPunct="1">
              <a:defRPr/>
            </a:pPr>
            <a:r>
              <a:rPr lang="en-US" kern="1200" dirty="0">
                <a:solidFill>
                  <a:srgbClr val="0070C0"/>
                </a:solidFill>
              </a:rPr>
              <a:t>Working Groups</a:t>
            </a:r>
          </a:p>
        </p:txBody>
      </p:sp>
      <p:sp>
        <p:nvSpPr>
          <p:cNvPr id="4099" name="Text Box 12"/>
          <p:cNvSpPr txBox="1">
            <a:spLocks noChangeArrowheads="1"/>
          </p:cNvSpPr>
          <p:nvPr/>
        </p:nvSpPr>
        <p:spPr bwMode="auto">
          <a:xfrm>
            <a:off x="2214563" y="2500313"/>
            <a:ext cx="1519237" cy="338137"/>
          </a:xfrm>
          <a:prstGeom prst="rect">
            <a:avLst/>
          </a:prstGeom>
          <a:solidFill>
            <a:schemeClr val="bg1"/>
          </a:solidFill>
          <a:ln w="9525">
            <a:noFill/>
            <a:miter lim="800000"/>
            <a:headEnd/>
            <a:tailEnd/>
          </a:ln>
        </p:spPr>
        <p:txBody>
          <a:bodyPr>
            <a:spAutoFit/>
          </a:bodyPr>
          <a:lstStyle/>
          <a:p>
            <a:endParaRPr lang="en-US" b="1">
              <a:cs typeface="Arial" pitchFamily="34" charset="0"/>
            </a:endParaRPr>
          </a:p>
        </p:txBody>
      </p:sp>
      <p:sp>
        <p:nvSpPr>
          <p:cNvPr id="4100" name="Text Box 5"/>
          <p:cNvSpPr txBox="1">
            <a:spLocks noChangeArrowheads="1"/>
          </p:cNvSpPr>
          <p:nvPr/>
        </p:nvSpPr>
        <p:spPr bwMode="auto">
          <a:xfrm>
            <a:off x="684213" y="1571625"/>
            <a:ext cx="7704137" cy="1200150"/>
          </a:xfrm>
          <a:prstGeom prst="rect">
            <a:avLst/>
          </a:prstGeom>
          <a:noFill/>
          <a:ln w="9525">
            <a:noFill/>
            <a:miter lim="800000"/>
            <a:headEnd/>
            <a:tailEnd/>
          </a:ln>
        </p:spPr>
        <p:txBody>
          <a:bodyPr>
            <a:spAutoFit/>
          </a:bodyPr>
          <a:lstStyle/>
          <a:p>
            <a:pPr>
              <a:lnSpc>
                <a:spcPct val="150000"/>
              </a:lnSpc>
            </a:pPr>
            <a:endParaRPr lang="he-IL" sz="2400">
              <a:solidFill>
                <a:srgbClr val="0070C0"/>
              </a:solidFill>
              <a:cs typeface="Guttman Yad-Brush" pitchFamily="2" charset="-79"/>
            </a:endParaRPr>
          </a:p>
          <a:p>
            <a:endParaRPr lang="en-US" sz="3600" b="1">
              <a:solidFill>
                <a:srgbClr val="0070C0"/>
              </a:solidFill>
              <a:cs typeface="Guttman Yad-Brush" pitchFamily="2" charset="-79"/>
            </a:endParaRPr>
          </a:p>
        </p:txBody>
      </p:sp>
      <p:sp>
        <p:nvSpPr>
          <p:cNvPr id="2" name="TextBox 1"/>
          <p:cNvSpPr txBox="1"/>
          <p:nvPr/>
        </p:nvSpPr>
        <p:spPr>
          <a:xfrm>
            <a:off x="323528" y="2060848"/>
            <a:ext cx="8208912" cy="5078313"/>
          </a:xfrm>
          <a:prstGeom prst="rect">
            <a:avLst/>
          </a:prstGeom>
          <a:noFill/>
        </p:spPr>
        <p:txBody>
          <a:bodyPr wrap="square" rtlCol="1">
            <a:spAutoFit/>
          </a:bodyPr>
          <a:lstStyle/>
          <a:p>
            <a:pPr marL="285750" indent="-285750" algn="l" rtl="0">
              <a:buFont typeface="Arial" panose="020B0604020202020204" pitchFamily="34" charset="0"/>
              <a:buChar char="•"/>
            </a:pPr>
            <a:r>
              <a:rPr lang="cy-GB" sz="3600" b="1" dirty="0"/>
              <a:t>Extent Working Group</a:t>
            </a:r>
          </a:p>
          <a:p>
            <a:pPr marL="285750" indent="-285750" algn="l" rtl="0">
              <a:buFont typeface="Arial" panose="020B0604020202020204" pitchFamily="34" charset="0"/>
              <a:buChar char="•"/>
            </a:pPr>
            <a:r>
              <a:rPr lang="cy-GB" sz="3600" b="1" dirty="0"/>
              <a:t>Official Languages Working Group </a:t>
            </a:r>
            <a:r>
              <a:rPr lang="cy-GB" sz="3600" b="1" dirty="0">
                <a:sym typeface="Wingdings" panose="05000000000000000000" pitchFamily="2" charset="2"/>
              </a:rPr>
              <a:t></a:t>
            </a:r>
            <a:endParaRPr lang="cy-GB" sz="3600" b="1" dirty="0"/>
          </a:p>
          <a:p>
            <a:pPr marL="285750" indent="-285750" algn="l" rtl="0">
              <a:buFont typeface="Arial" panose="020B0604020202020204" pitchFamily="34" charset="0"/>
              <a:buChar char="•"/>
            </a:pPr>
            <a:r>
              <a:rPr lang="cy-GB" sz="3600" b="1" dirty="0"/>
              <a:t>Place/Jurisdiction Working Group	</a:t>
            </a:r>
            <a:r>
              <a:rPr lang="cy-GB" sz="3600" b="1" dirty="0">
                <a:sym typeface="Wingdings" panose="05000000000000000000" pitchFamily="2" charset="2"/>
              </a:rPr>
              <a:t> </a:t>
            </a:r>
            <a:endParaRPr lang="cy-GB" sz="3600" b="1" dirty="0"/>
          </a:p>
          <a:p>
            <a:pPr marL="285750" indent="-285750" algn="l" rtl="0">
              <a:buFont typeface="Arial" panose="020B0604020202020204" pitchFamily="34" charset="0"/>
              <a:buChar char="•"/>
            </a:pPr>
            <a:r>
              <a:rPr lang="en-US" sz="3600" b="1" dirty="0"/>
              <a:t>Religions in RDA Working Group</a:t>
            </a:r>
          </a:p>
          <a:p>
            <a:pPr marL="285750" indent="-285750" algn="l" rtl="0">
              <a:buFont typeface="Arial" panose="020B0604020202020204" pitchFamily="34" charset="0"/>
              <a:buChar char="•"/>
            </a:pPr>
            <a:endParaRPr lang="en-US"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endParaRPr lang="cy-GB" sz="3600" b="1" dirty="0"/>
          </a:p>
          <a:p>
            <a:pPr marL="285750" indent="-285750" algn="l" rtl="0">
              <a:buFont typeface="Arial" panose="020B0604020202020204" pitchFamily="34" charset="0"/>
              <a:buChar char="•"/>
            </a:pPr>
            <a:endParaRPr lang="he-IL" sz="3600" dirty="0"/>
          </a:p>
        </p:txBody>
      </p:sp>
    </p:spTree>
    <p:extLst>
      <p:ext uri="{BB962C8B-B14F-4D97-AF65-F5344CB8AC3E}">
        <p14:creationId xmlns:p14="http://schemas.microsoft.com/office/powerpoint/2010/main" val="196837147"/>
      </p:ext>
    </p:extLst>
  </p:cSld>
  <p:clrMapOvr>
    <a:masterClrMapping/>
  </p:clrMapOvr>
</p:sld>
</file>

<file path=ppt/theme/theme1.xml><?xml version="1.0" encoding="utf-8"?>
<a:theme xmlns:a="http://schemas.openxmlformats.org/drawingml/2006/main" name="עיצוב מותאם אישית">
  <a:themeElements>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KC">
      <a:majorFont>
        <a:latin typeface="Gisha"/>
        <a:ea typeface=""/>
        <a:cs typeface="Gisha"/>
      </a:majorFont>
      <a:minorFont>
        <a:latin typeface="Gisha"/>
        <a:ea typeface=""/>
        <a:cs typeface="Gish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600" b="0" i="0" u="none" strike="noStrike" cap="none" normalizeH="0" baseline="0" smtClean="0">
            <a:ln>
              <a:noFill/>
            </a:ln>
            <a:solidFill>
              <a:srgbClr val="000066"/>
            </a:solidFill>
            <a:effectLst/>
            <a:latin typeface="Times New Roman" pitchFamily="18" charset="0"/>
            <a:ea typeface="Arial Unicode MS" pitchFamily="34" charset="-128"/>
            <a:cs typeface="Times New Roman (Hebr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600" b="0" i="0" u="none" strike="noStrike" cap="none" normalizeH="0" baseline="0" smtClean="0">
            <a:ln>
              <a:noFill/>
            </a:ln>
            <a:solidFill>
              <a:srgbClr val="000066"/>
            </a:solidFill>
            <a:effectLst/>
            <a:latin typeface="Times New Roman" pitchFamily="18" charset="0"/>
            <a:ea typeface="Arial Unicode MS" pitchFamily="34" charset="-128"/>
            <a:cs typeface="Times New Roman (Hebrew)" charset="0"/>
          </a:defRPr>
        </a:defPPr>
      </a:lstStyle>
    </a:lnDef>
  </a:objectDefaults>
  <a:extraClrSchemeLst>
    <a:extraClrScheme>
      <a:clrScheme name="עיצוב מותאם אישי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מותאם אישי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מותאם אישי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מותאם אישי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מותאם אישי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מותאם אישי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מותאם אישי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מותאם אישי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מותאם אישי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מותאם אישי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מותאם אישי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מותאם אישי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18446</TotalTime>
  <Words>1107</Words>
  <Application>Microsoft Office PowerPoint</Application>
  <PresentationFormat>On-screen Show (4:3)</PresentationFormat>
  <Paragraphs>194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Calibri</vt:lpstr>
      <vt:lpstr>Gisha</vt:lpstr>
      <vt:lpstr>Roboto Slab</vt:lpstr>
      <vt:lpstr>Times New Roman</vt:lpstr>
      <vt:lpstr>עיצוב מותאם אישית</vt:lpstr>
      <vt:lpstr> </vt:lpstr>
      <vt:lpstr>Meetings</vt:lpstr>
      <vt:lpstr>RSC Membership</vt:lpstr>
      <vt:lpstr>Official RSC</vt:lpstr>
      <vt:lpstr>PowerPoint Presentation</vt:lpstr>
      <vt:lpstr>PowerPoint Presentation</vt:lpstr>
      <vt:lpstr>PowerPoint Presentation</vt:lpstr>
      <vt:lpstr>Community Resources </vt:lpstr>
      <vt:lpstr>Working Groups</vt:lpstr>
      <vt:lpstr>Working Groups</vt:lpstr>
      <vt:lpstr>Editorial Committee – 2024</vt:lpstr>
      <vt:lpstr>Translations</vt:lpstr>
      <vt:lpstr>PowerPoint Presentation</vt:lpstr>
      <vt:lpstr>Questions? Comments?  Fast Track/Proposal ideas?</vt:lpstr>
      <vt:lpstr>PowerPoint Presentation</vt:lpstr>
    </vt:vector>
  </TitlesOfParts>
  <Company>kiah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Jewish National &amp; University Library</dc:title>
  <dc:creator>שמוליק הר נוי</dc:creator>
  <cp:lastModifiedBy>Ahava Cohen</cp:lastModifiedBy>
  <cp:revision>224</cp:revision>
  <cp:lastPrinted>2023-04-24T18:24:22Z</cp:lastPrinted>
  <dcterms:created xsi:type="dcterms:W3CDTF">2007-04-27T15:20:20Z</dcterms:created>
  <dcterms:modified xsi:type="dcterms:W3CDTF">2024-05-28T12:43:22Z</dcterms:modified>
</cp:coreProperties>
</file>