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4"/>
  </p:notesMasterIdLst>
  <p:handoutMasterIdLst>
    <p:handoutMasterId r:id="rId75"/>
  </p:handoutMasterIdLst>
  <p:sldIdLst>
    <p:sldId id="258" r:id="rId2"/>
    <p:sldId id="750" r:id="rId3"/>
    <p:sldId id="259" r:id="rId4"/>
    <p:sldId id="893" r:id="rId5"/>
    <p:sldId id="914" r:id="rId6"/>
    <p:sldId id="890" r:id="rId7"/>
    <p:sldId id="733" r:id="rId8"/>
    <p:sldId id="751" r:id="rId9"/>
    <p:sldId id="896" r:id="rId10"/>
    <p:sldId id="897" r:id="rId11"/>
    <p:sldId id="898" r:id="rId12"/>
    <p:sldId id="911" r:id="rId13"/>
    <p:sldId id="899" r:id="rId14"/>
    <p:sldId id="907" r:id="rId15"/>
    <p:sldId id="908" r:id="rId16"/>
    <p:sldId id="891" r:id="rId17"/>
    <p:sldId id="929" r:id="rId18"/>
    <p:sldId id="930" r:id="rId19"/>
    <p:sldId id="915" r:id="rId20"/>
    <p:sldId id="262" r:id="rId21"/>
    <p:sldId id="265" r:id="rId22"/>
    <p:sldId id="266" r:id="rId23"/>
    <p:sldId id="267" r:id="rId24"/>
    <p:sldId id="836" r:id="rId25"/>
    <p:sldId id="837" r:id="rId26"/>
    <p:sldId id="838" r:id="rId27"/>
    <p:sldId id="271" r:id="rId28"/>
    <p:sldId id="932" r:id="rId29"/>
    <p:sldId id="933" r:id="rId30"/>
    <p:sldId id="934" r:id="rId31"/>
    <p:sldId id="935" r:id="rId32"/>
    <p:sldId id="931" r:id="rId33"/>
    <p:sldId id="916" r:id="rId34"/>
    <p:sldId id="918" r:id="rId35"/>
    <p:sldId id="913" r:id="rId36"/>
    <p:sldId id="919" r:id="rId37"/>
    <p:sldId id="509" r:id="rId38"/>
    <p:sldId id="502" r:id="rId39"/>
    <p:sldId id="506" r:id="rId40"/>
    <p:sldId id="675" r:id="rId41"/>
    <p:sldId id="680" r:id="rId42"/>
    <p:sldId id="922" r:id="rId43"/>
    <p:sldId id="540" r:id="rId44"/>
    <p:sldId id="541" r:id="rId45"/>
    <p:sldId id="543" r:id="rId46"/>
    <p:sldId id="545" r:id="rId47"/>
    <p:sldId id="546" r:id="rId48"/>
    <p:sldId id="651" r:id="rId49"/>
    <p:sldId id="662" r:id="rId50"/>
    <p:sldId id="656" r:id="rId51"/>
    <p:sldId id="657" r:id="rId52"/>
    <p:sldId id="659" r:id="rId53"/>
    <p:sldId id="663" r:id="rId54"/>
    <p:sldId id="547" r:id="rId55"/>
    <p:sldId id="923" r:id="rId56"/>
    <p:sldId id="924" r:id="rId57"/>
    <p:sldId id="925" r:id="rId58"/>
    <p:sldId id="853" r:id="rId59"/>
    <p:sldId id="863" r:id="rId60"/>
    <p:sldId id="553" r:id="rId61"/>
    <p:sldId id="881" r:id="rId62"/>
    <p:sldId id="882" r:id="rId63"/>
    <p:sldId id="835" r:id="rId64"/>
    <p:sldId id="883" r:id="rId65"/>
    <p:sldId id="884" r:id="rId66"/>
    <p:sldId id="885" r:id="rId67"/>
    <p:sldId id="886" r:id="rId68"/>
    <p:sldId id="887" r:id="rId69"/>
    <p:sldId id="889" r:id="rId70"/>
    <p:sldId id="927" r:id="rId71"/>
    <p:sldId id="928" r:id="rId72"/>
    <p:sldId id="926"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5303" autoAdjust="0"/>
  </p:normalViewPr>
  <p:slideViewPr>
    <p:cSldViewPr snapToGrid="0">
      <p:cViewPr varScale="1">
        <p:scale>
          <a:sx n="79" d="100"/>
          <a:sy n="79" d="100"/>
        </p:scale>
        <p:origin x="1752" y="96"/>
      </p:cViewPr>
      <p:guideLst/>
    </p:cSldViewPr>
  </p:slideViewPr>
  <p:notesTextViewPr>
    <p:cViewPr>
      <p:scale>
        <a:sx n="1" d="1"/>
        <a:sy n="1" d="1"/>
      </p:scale>
      <p:origin x="0" y="0"/>
    </p:cViewPr>
  </p:notesTextViewPr>
  <p:notesViewPr>
    <p:cSldViewPr snapToGrid="0">
      <p:cViewPr varScale="1">
        <p:scale>
          <a:sx n="49" d="100"/>
          <a:sy n="49" d="100"/>
        </p:scale>
        <p:origin x="2668"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09965D-D653-4818-A1A5-8A507905A34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17E5B43-B6CA-4E45-A965-EA70F6A6CD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C3F98C-C412-46C7-84F3-8388C2296A12}" type="datetimeFigureOut">
              <a:rPr lang="en-US" smtClean="0"/>
              <a:t>9/30/2026</a:t>
            </a:fld>
            <a:endParaRPr lang="en-US"/>
          </a:p>
        </p:txBody>
      </p:sp>
      <p:sp>
        <p:nvSpPr>
          <p:cNvPr id="4" name="Footer Placeholder 3">
            <a:extLst>
              <a:ext uri="{FF2B5EF4-FFF2-40B4-BE49-F238E27FC236}">
                <a16:creationId xmlns:a16="http://schemas.microsoft.com/office/drawing/2014/main" id="{BF3E28CB-0D0C-4D80-9D69-51B832E935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9917955-0AEE-4735-A048-45B510EB122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A5D23EB-1F25-4FA8-AEF5-F2CFB9067F35}" type="slidenum">
              <a:rPr lang="en-US" smtClean="0"/>
              <a:t>‹#›</a:t>
            </a:fld>
            <a:endParaRPr lang="en-US"/>
          </a:p>
        </p:txBody>
      </p:sp>
    </p:spTree>
    <p:extLst>
      <p:ext uri="{BB962C8B-B14F-4D97-AF65-F5344CB8AC3E}">
        <p14:creationId xmlns:p14="http://schemas.microsoft.com/office/powerpoint/2010/main" val="560537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20E248-43E4-46D5-A662-F98E32736475}"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E5A7A0-72B2-4A59-8BB0-48491AB62D72}" type="slidenum">
              <a:rPr lang="en-US" smtClean="0"/>
              <a:t>‹#›</a:t>
            </a:fld>
            <a:endParaRPr lang="en-US"/>
          </a:p>
        </p:txBody>
      </p:sp>
    </p:spTree>
    <p:extLst>
      <p:ext uri="{BB962C8B-B14F-4D97-AF65-F5344CB8AC3E}">
        <p14:creationId xmlns:p14="http://schemas.microsoft.com/office/powerpoint/2010/main" val="1013049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everyone. Thank you for inviting me to present on preparing RDA training, a perspective from the Program for Cooperative Cataloging (PCC).</a:t>
            </a:r>
          </a:p>
        </p:txBody>
      </p:sp>
      <p:sp>
        <p:nvSpPr>
          <p:cNvPr id="4" name="Slide Number Placeholder 3"/>
          <p:cNvSpPr>
            <a:spLocks noGrp="1"/>
          </p:cNvSpPr>
          <p:nvPr>
            <p:ph type="sldNum" sz="quarter" idx="5"/>
          </p:nvPr>
        </p:nvSpPr>
        <p:spPr/>
        <p:txBody>
          <a:bodyPr/>
          <a:lstStyle/>
          <a:p>
            <a:fld id="{6CE5A7A0-72B2-4A59-8BB0-48491AB62D72}" type="slidenum">
              <a:rPr lang="en-US" smtClean="0"/>
              <a:t>1</a:t>
            </a:fld>
            <a:endParaRPr lang="en-US"/>
          </a:p>
        </p:txBody>
      </p:sp>
    </p:spTree>
    <p:extLst>
      <p:ext uri="{BB962C8B-B14F-4D97-AF65-F5344CB8AC3E}">
        <p14:creationId xmlns:p14="http://schemas.microsoft.com/office/powerpoint/2010/main" val="2357962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E5A7A0-72B2-4A59-8BB0-48491AB62D72}" type="slidenum">
              <a:rPr lang="en-US" smtClean="0"/>
              <a:t>2</a:t>
            </a:fld>
            <a:endParaRPr lang="en-US"/>
          </a:p>
        </p:txBody>
      </p:sp>
    </p:spTree>
    <p:extLst>
      <p:ext uri="{BB962C8B-B14F-4D97-AF65-F5344CB8AC3E}">
        <p14:creationId xmlns:p14="http://schemas.microsoft.com/office/powerpoint/2010/main" val="3580852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Adam Baron, Head of Metadata Services at the University of California, Berkeley in the United States.</a:t>
            </a:r>
          </a:p>
          <a:p>
            <a:endParaRPr lang="en-US" dirty="0"/>
          </a:p>
          <a:p>
            <a:r>
              <a:rPr lang="en-US" dirty="0"/>
              <a:t>I have been involved in the Program for Cooperative Cataloging’s efforts to implement official RDA since 2018, when I helped develop training on IFLA LRM. Over the past 6 years, I’ve taken on more leadership roles by serving as chair or co-chair of groups working on training, communications, testing, and implementation.</a:t>
            </a:r>
          </a:p>
          <a:p>
            <a:endParaRPr lang="en-US" dirty="0"/>
          </a:p>
          <a:p>
            <a:r>
              <a:rPr lang="en-US" dirty="0"/>
              <a:t>This past January, I was appointed as one of two representatives from the American Library Association to serve on the North American RDA Committee (NARDAC).</a:t>
            </a:r>
          </a:p>
        </p:txBody>
      </p:sp>
      <p:sp>
        <p:nvSpPr>
          <p:cNvPr id="4" name="Slide Number Placeholder 3"/>
          <p:cNvSpPr>
            <a:spLocks noGrp="1"/>
          </p:cNvSpPr>
          <p:nvPr>
            <p:ph type="sldNum" sz="quarter" idx="5"/>
          </p:nvPr>
        </p:nvSpPr>
        <p:spPr/>
        <p:txBody>
          <a:bodyPr/>
          <a:lstStyle/>
          <a:p>
            <a:fld id="{6CE5A7A0-72B2-4A59-8BB0-48491AB62D72}" type="slidenum">
              <a:rPr lang="en-US" smtClean="0"/>
              <a:t>3</a:t>
            </a:fld>
            <a:endParaRPr lang="en-US"/>
          </a:p>
        </p:txBody>
      </p:sp>
    </p:spTree>
    <p:extLst>
      <p:ext uri="{BB962C8B-B14F-4D97-AF65-F5344CB8AC3E}">
        <p14:creationId xmlns:p14="http://schemas.microsoft.com/office/powerpoint/2010/main" val="327024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presentation today is based on my experiences over the past 8 years and provides some insights into the behind-the-scenes work to prepare RDA training for PCC.</a:t>
            </a:r>
          </a:p>
        </p:txBody>
      </p:sp>
      <p:sp>
        <p:nvSpPr>
          <p:cNvPr id="4" name="Slide Number Placeholder 3"/>
          <p:cNvSpPr>
            <a:spLocks noGrp="1"/>
          </p:cNvSpPr>
          <p:nvPr>
            <p:ph type="sldNum" sz="quarter" idx="5"/>
          </p:nvPr>
        </p:nvSpPr>
        <p:spPr/>
        <p:txBody>
          <a:bodyPr/>
          <a:lstStyle/>
          <a:p>
            <a:fld id="{6CE5A7A0-72B2-4A59-8BB0-48491AB62D72}" type="slidenum">
              <a:rPr lang="en-US" smtClean="0"/>
              <a:t>4</a:t>
            </a:fld>
            <a:endParaRPr lang="en-US"/>
          </a:p>
        </p:txBody>
      </p:sp>
    </p:spTree>
    <p:extLst>
      <p:ext uri="{BB962C8B-B14F-4D97-AF65-F5344CB8AC3E}">
        <p14:creationId xmlns:p14="http://schemas.microsoft.com/office/powerpoint/2010/main" val="1782526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discussing PCC’s RDA training, I’m going to provide a brief introduction to PCC and RDA to provide some context for our training.</a:t>
            </a:r>
          </a:p>
        </p:txBody>
      </p:sp>
      <p:sp>
        <p:nvSpPr>
          <p:cNvPr id="4" name="Slide Number Placeholder 3"/>
          <p:cNvSpPr>
            <a:spLocks noGrp="1"/>
          </p:cNvSpPr>
          <p:nvPr>
            <p:ph type="sldNum" sz="quarter" idx="5"/>
          </p:nvPr>
        </p:nvSpPr>
        <p:spPr/>
        <p:txBody>
          <a:bodyPr/>
          <a:lstStyle/>
          <a:p>
            <a:fld id="{6CE5A7A0-72B2-4A59-8BB0-48491AB62D72}" type="slidenum">
              <a:rPr lang="en-US" smtClean="0"/>
              <a:t>5</a:t>
            </a:fld>
            <a:endParaRPr lang="en-US"/>
          </a:p>
        </p:txBody>
      </p:sp>
    </p:spTree>
    <p:extLst>
      <p:ext uri="{BB962C8B-B14F-4D97-AF65-F5344CB8AC3E}">
        <p14:creationId xmlns:p14="http://schemas.microsoft.com/office/powerpoint/2010/main" val="2763256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you not familiar with PCC, the Program for Cooperative Cataloging is an international cooperative organization of libraries coordinated by the Library of Congress.</a:t>
            </a:r>
          </a:p>
          <a:p>
            <a:endParaRPr lang="en-US" dirty="0"/>
          </a:p>
          <a:p>
            <a:r>
              <a:rPr lang="en-US" dirty="0"/>
              <a:t>Its goal is to build and share standardized, high-quality bibliographic and authority records using common standards.</a:t>
            </a:r>
          </a:p>
          <a:p>
            <a:endParaRPr lang="en-US" dirty="0"/>
          </a:p>
          <a:p>
            <a:r>
              <a:rPr lang="en-US" dirty="0"/>
              <a:t>By using common standards, the program helps libraries reduce duplicate work, lower costs, and speed up access to collections.</a:t>
            </a:r>
          </a:p>
          <a:p>
            <a:endParaRPr lang="en-US" dirty="0"/>
          </a:p>
          <a:p>
            <a:r>
              <a:rPr lang="en-US" dirty="0"/>
              <a:t>To ensure a common understanding and application, documentation and training are essential to PCC’s work.</a:t>
            </a:r>
          </a:p>
        </p:txBody>
      </p:sp>
      <p:sp>
        <p:nvSpPr>
          <p:cNvPr id="4" name="Slide Number Placeholder 3"/>
          <p:cNvSpPr>
            <a:spLocks noGrp="1"/>
          </p:cNvSpPr>
          <p:nvPr>
            <p:ph type="sldNum" sz="quarter" idx="5"/>
          </p:nvPr>
        </p:nvSpPr>
        <p:spPr/>
        <p:txBody>
          <a:bodyPr/>
          <a:lstStyle/>
          <a:p>
            <a:fld id="{6CE5A7A0-72B2-4A59-8BB0-48491AB62D72}" type="slidenum">
              <a:rPr lang="en-US" smtClean="0"/>
              <a:t>6</a:t>
            </a:fld>
            <a:endParaRPr lang="en-US"/>
          </a:p>
        </p:txBody>
      </p:sp>
    </p:spTree>
    <p:extLst>
      <p:ext uri="{BB962C8B-B14F-4D97-AF65-F5344CB8AC3E}">
        <p14:creationId xmlns:p14="http://schemas.microsoft.com/office/powerpoint/2010/main" val="2987969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2013, PCC records were contributed using the original RDA Toolkit.</a:t>
            </a:r>
          </a:p>
          <a:p>
            <a:endParaRPr lang="en-US" dirty="0"/>
          </a:p>
          <a:p>
            <a:r>
              <a:rPr lang="en-US" dirty="0"/>
              <a:t>The original RDA Toolkit was released in 2010 and is available at original.rdatoolkit.org until May 2027. The original RDA Toolkit is aligned with the IFLA conceptual models Functional Requirements for Bibliographic Records (FRBR), Functional Requirements for Authority Data (FRAD), and Functional Requirements for Subject Authority Data (FRSAD).</a:t>
            </a:r>
          </a:p>
        </p:txBody>
      </p:sp>
      <p:sp>
        <p:nvSpPr>
          <p:cNvPr id="4" name="Slide Number Placeholder 3"/>
          <p:cNvSpPr>
            <a:spLocks noGrp="1"/>
          </p:cNvSpPr>
          <p:nvPr>
            <p:ph type="sldNum" sz="quarter" idx="5"/>
          </p:nvPr>
        </p:nvSpPr>
        <p:spPr/>
        <p:txBody>
          <a:bodyPr/>
          <a:lstStyle/>
          <a:p>
            <a:fld id="{6CE5A7A0-72B2-4A59-8BB0-48491AB62D72}" type="slidenum">
              <a:rPr lang="en-US" smtClean="0"/>
              <a:t>7</a:t>
            </a:fld>
            <a:endParaRPr lang="en-US"/>
          </a:p>
        </p:txBody>
      </p:sp>
    </p:spTree>
    <p:extLst>
      <p:ext uri="{BB962C8B-B14F-4D97-AF65-F5344CB8AC3E}">
        <p14:creationId xmlns:p14="http://schemas.microsoft.com/office/powerpoint/2010/main" val="1139817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AA981-83E3-EE57-504C-F3192A69F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D928A-2CD6-2DE2-88FB-BEDAAD90BE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98CCCC-4228-3DE6-7A35-000A84F76843}"/>
              </a:ext>
            </a:extLst>
          </p:cNvPr>
          <p:cNvSpPr>
            <a:spLocks noGrp="1"/>
          </p:cNvSpPr>
          <p:nvPr>
            <p:ph type="body" idx="1"/>
          </p:nvPr>
        </p:nvSpPr>
        <p:spPr/>
        <p:txBody>
          <a:bodyPr/>
          <a:lstStyle/>
          <a:p>
            <a:r>
              <a:rPr lang="en-US" dirty="0"/>
              <a:t>The official RDA Toolkit is available at access.rdatoolkit.org and was released in 2020 following the completion of the RDA Toolkit Restructure and Redesign (3R) Project.</a:t>
            </a:r>
          </a:p>
          <a:p>
            <a:endParaRPr lang="en-US" dirty="0"/>
          </a:p>
          <a:p>
            <a:r>
              <a:rPr lang="en-US" dirty="0"/>
              <a:t>During the 3R Project, RDA was brought into alignment with the IFLA Library Reference Model (LRM), which is the consolidation of the separate conceptual models FRBR, FRAD, and FRSAD. Official RDA’s alignment with IFLA LRM resulted in new RDA entities and elements, as well as the new modeling of aggregates, among other changes.</a:t>
            </a:r>
          </a:p>
          <a:p>
            <a:endParaRPr lang="en-US" dirty="0"/>
          </a:p>
          <a:p>
            <a:r>
              <a:rPr lang="en-US" dirty="0"/>
              <a:t>Official RDA is also optimized for linked data environments; however, it remains compatible with technologies used in current library systems, including MARC 21.</a:t>
            </a:r>
          </a:p>
          <a:p>
            <a:endParaRPr lang="en-US" dirty="0"/>
          </a:p>
          <a:p>
            <a:r>
              <a:rPr lang="en-US" dirty="0"/>
              <a:t>Internationalization and expanding RDA to an international audience has been a key focus of the RDA Board and the RDA Steering Committee and was a significant factor in some of the changes from original RDA to official RDA.</a:t>
            </a:r>
          </a:p>
        </p:txBody>
      </p:sp>
      <p:sp>
        <p:nvSpPr>
          <p:cNvPr id="4" name="Slide Number Placeholder 3">
            <a:extLst>
              <a:ext uri="{FF2B5EF4-FFF2-40B4-BE49-F238E27FC236}">
                <a16:creationId xmlns:a16="http://schemas.microsoft.com/office/drawing/2014/main" id="{DEB90EA3-3F48-0867-7F9F-148816748630}"/>
              </a:ext>
            </a:extLst>
          </p:cNvPr>
          <p:cNvSpPr>
            <a:spLocks noGrp="1"/>
          </p:cNvSpPr>
          <p:nvPr>
            <p:ph type="sldNum" sz="quarter" idx="5"/>
          </p:nvPr>
        </p:nvSpPr>
        <p:spPr/>
        <p:txBody>
          <a:bodyPr/>
          <a:lstStyle/>
          <a:p>
            <a:fld id="{6CE5A7A0-72B2-4A59-8BB0-48491AB62D72}" type="slidenum">
              <a:rPr lang="en-US" smtClean="0"/>
              <a:t>8</a:t>
            </a:fld>
            <a:endParaRPr lang="en-US"/>
          </a:p>
        </p:txBody>
      </p:sp>
    </p:spTree>
    <p:extLst>
      <p:ext uri="{BB962C8B-B14F-4D97-AF65-F5344CB8AC3E}">
        <p14:creationId xmlns:p14="http://schemas.microsoft.com/office/powerpoint/2010/main" val="858764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09E08-88A9-767A-2D05-EF9E7834A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DCDDC7-8B55-F7CC-38A3-AB6A23E2D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AA216F-6D3F-9CC9-6748-01B9EACB8EBB}"/>
              </a:ext>
            </a:extLst>
          </p:cNvPr>
          <p:cNvSpPr>
            <a:spLocks noGrp="1"/>
          </p:cNvSpPr>
          <p:nvPr>
            <p:ph type="body" idx="1"/>
          </p:nvPr>
        </p:nvSpPr>
        <p:spPr/>
        <p:txBody>
          <a:bodyPr/>
          <a:lstStyle/>
          <a:p>
            <a:r>
              <a:rPr lang="en-US" dirty="0"/>
              <a:t>One change from original RDA to official RDA to support internationalization was that instructions became options. </a:t>
            </a:r>
            <a:r>
              <a:rPr lang="en-CA" dirty="0"/>
              <a:t>Optional instructions in RDA provide choices for creating well-formed RDA data that supports the needs of a local application or cataloging community.</a:t>
            </a:r>
            <a:endParaRPr lang="en-US" dirty="0"/>
          </a:p>
          <a:p>
            <a:endParaRPr lang="en-US" dirty="0"/>
          </a:p>
          <a:p>
            <a:r>
              <a:rPr lang="en-US" dirty="0"/>
              <a:t>In this example, the instruction remains largely unchanged; however, as an option, cataloging communities can decide to apply the option or not apply the option based on their particular use cases.</a:t>
            </a:r>
          </a:p>
        </p:txBody>
      </p:sp>
      <p:sp>
        <p:nvSpPr>
          <p:cNvPr id="4" name="Slide Number Placeholder 3">
            <a:extLst>
              <a:ext uri="{FF2B5EF4-FFF2-40B4-BE49-F238E27FC236}">
                <a16:creationId xmlns:a16="http://schemas.microsoft.com/office/drawing/2014/main" id="{A5CA4CB5-F859-A7ED-D215-3772ACC687E4}"/>
              </a:ext>
            </a:extLst>
          </p:cNvPr>
          <p:cNvSpPr>
            <a:spLocks noGrp="1"/>
          </p:cNvSpPr>
          <p:nvPr>
            <p:ph type="sldNum" sz="quarter" idx="5"/>
          </p:nvPr>
        </p:nvSpPr>
        <p:spPr/>
        <p:txBody>
          <a:bodyPr/>
          <a:lstStyle/>
          <a:p>
            <a:fld id="{6CE5A7A0-72B2-4A59-8BB0-48491AB62D72}" type="slidenum">
              <a:rPr lang="en-US" smtClean="0"/>
              <a:t>9</a:t>
            </a:fld>
            <a:endParaRPr lang="en-US"/>
          </a:p>
        </p:txBody>
      </p:sp>
    </p:spTree>
    <p:extLst>
      <p:ext uri="{BB962C8B-B14F-4D97-AF65-F5344CB8AC3E}">
        <p14:creationId xmlns:p14="http://schemas.microsoft.com/office/powerpoint/2010/main" val="1561334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5DF97-C694-9EE8-AFCD-AF5035138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B792A-9CAC-B58E-CF8A-2965FD905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4CD3CA-48CB-B4F4-20A1-51A704096BD8}"/>
              </a:ext>
            </a:extLst>
          </p:cNvPr>
          <p:cNvSpPr>
            <a:spLocks noGrp="1"/>
          </p:cNvSpPr>
          <p:nvPr>
            <p:ph type="body" idx="1"/>
          </p:nvPr>
        </p:nvSpPr>
        <p:spPr/>
        <p:txBody>
          <a:bodyPr/>
          <a:lstStyle/>
          <a:p>
            <a:r>
              <a:rPr lang="en-US" dirty="0"/>
              <a:t>Some options in RDA are applied conditionally.</a:t>
            </a:r>
          </a:p>
          <a:p>
            <a:endParaRPr lang="en-US" dirty="0"/>
          </a:p>
          <a:p>
            <a:r>
              <a:rPr lang="en-US" dirty="0"/>
              <a:t>Unlike conditional instructions in original RDA that may have started with an “If” statement, conditional instructions in official RDA display in yellow Condition boxes. All conditions in the Condition box must be met before considering which of the following Condition Options to apply.</a:t>
            </a:r>
          </a:p>
        </p:txBody>
      </p:sp>
      <p:sp>
        <p:nvSpPr>
          <p:cNvPr id="4" name="Slide Number Placeholder 3">
            <a:extLst>
              <a:ext uri="{FF2B5EF4-FFF2-40B4-BE49-F238E27FC236}">
                <a16:creationId xmlns:a16="http://schemas.microsoft.com/office/drawing/2014/main" id="{804A2172-CE1F-E216-0699-00EEAD00F9DA}"/>
              </a:ext>
            </a:extLst>
          </p:cNvPr>
          <p:cNvSpPr>
            <a:spLocks noGrp="1"/>
          </p:cNvSpPr>
          <p:nvPr>
            <p:ph type="sldNum" sz="quarter" idx="5"/>
          </p:nvPr>
        </p:nvSpPr>
        <p:spPr/>
        <p:txBody>
          <a:bodyPr/>
          <a:lstStyle/>
          <a:p>
            <a:fld id="{6CE5A7A0-72B2-4A59-8BB0-48491AB62D72}" type="slidenum">
              <a:rPr lang="en-US" smtClean="0"/>
              <a:t>10</a:t>
            </a:fld>
            <a:endParaRPr lang="en-US"/>
          </a:p>
        </p:txBody>
      </p:sp>
    </p:spTree>
    <p:extLst>
      <p:ext uri="{BB962C8B-B14F-4D97-AF65-F5344CB8AC3E}">
        <p14:creationId xmlns:p14="http://schemas.microsoft.com/office/powerpoint/2010/main" val="2922625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so many options in official RDA, cataloging communities may create policy statements to identify which options they have decided to apply or not apply.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policy statements display in the right column, making them easy to view alongside the RDA instructions.</a:t>
            </a:r>
          </a:p>
        </p:txBody>
      </p:sp>
      <p:sp>
        <p:nvSpPr>
          <p:cNvPr id="4" name="Slide Number Placeholder 3"/>
          <p:cNvSpPr>
            <a:spLocks noGrp="1"/>
          </p:cNvSpPr>
          <p:nvPr>
            <p:ph type="sldNum" sz="quarter" idx="5"/>
          </p:nvPr>
        </p:nvSpPr>
        <p:spPr/>
        <p:txBody>
          <a:bodyPr/>
          <a:lstStyle/>
          <a:p>
            <a:fld id="{6CE5A7A0-72B2-4A59-8BB0-48491AB62D72}" type="slidenum">
              <a:rPr lang="en-US" smtClean="0"/>
              <a:t>11</a:t>
            </a:fld>
            <a:endParaRPr lang="en-US"/>
          </a:p>
        </p:txBody>
      </p:sp>
    </p:spTree>
    <p:extLst>
      <p:ext uri="{BB962C8B-B14F-4D97-AF65-F5344CB8AC3E}">
        <p14:creationId xmlns:p14="http://schemas.microsoft.com/office/powerpoint/2010/main" val="368719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39CCD-FB41-28A9-A707-34A4C1280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FCDE1-ACD1-8979-432E-BEAB010BC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CACA9-BD8B-8A5E-1DA9-E49C83B215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To help LC/PCC catalogers decide which options to apply, the Library of Congress and the Program for Cooperative Cataloging have created LC-PCC Policy Statements. The LC-PCC PSs provide information about the options in the RDA Toolkit that LC and PCC have decided to apply or not apply.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three most common LC-PCC Policy Statements are: Apply the option, Cataloger’s judgment, and Do not apply the option.</a:t>
            </a:r>
          </a:p>
        </p:txBody>
      </p:sp>
      <p:sp>
        <p:nvSpPr>
          <p:cNvPr id="4" name="Slide Number Placeholder 3">
            <a:extLst>
              <a:ext uri="{FF2B5EF4-FFF2-40B4-BE49-F238E27FC236}">
                <a16:creationId xmlns:a16="http://schemas.microsoft.com/office/drawing/2014/main" id="{99214C49-8957-E9CC-CC67-C563D7AA227E}"/>
              </a:ext>
            </a:extLst>
          </p:cNvPr>
          <p:cNvSpPr>
            <a:spLocks noGrp="1"/>
          </p:cNvSpPr>
          <p:nvPr>
            <p:ph type="sldNum" sz="quarter" idx="5"/>
          </p:nvPr>
        </p:nvSpPr>
        <p:spPr/>
        <p:txBody>
          <a:bodyPr/>
          <a:lstStyle/>
          <a:p>
            <a:fld id="{860751CD-C621-4F44-BF9E-E97C3AB3C439}" type="slidenum">
              <a:rPr lang="en-US" smtClean="0"/>
              <a:t>12</a:t>
            </a:fld>
            <a:endParaRPr lang="en-US"/>
          </a:p>
        </p:txBody>
      </p:sp>
    </p:spTree>
    <p:extLst>
      <p:ext uri="{BB962C8B-B14F-4D97-AF65-F5344CB8AC3E}">
        <p14:creationId xmlns:p14="http://schemas.microsoft.com/office/powerpoint/2010/main" val="1759885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the LC-PCC Policy Statements indicate which elements are LC/PCC Core elements. For an effective description, all LC/PCC Core elements should be recorded if applicable and readily ascertainable.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the change from instructions to options, LC/PCC decided that each option requires a policy statement so catalogers know if they should apply the option or not, or if they could exercise judgment to make the decision.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new layout of the policy statements in the right column resulted in brief policy statements, without any examples or references to MARC 21 encodings. More extensive guidance and examples are included in the Metadata Guidance Documentation, which are linked from the LC-PCC Policy Statements.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CE5A7A0-72B2-4A59-8BB0-48491AB62D72}" type="slidenum">
              <a:rPr lang="en-US" smtClean="0"/>
              <a:t>13</a:t>
            </a:fld>
            <a:endParaRPr lang="en-US"/>
          </a:p>
        </p:txBody>
      </p:sp>
    </p:spTree>
    <p:extLst>
      <p:ext uri="{BB962C8B-B14F-4D97-AF65-F5344CB8AC3E}">
        <p14:creationId xmlns:p14="http://schemas.microsoft.com/office/powerpoint/2010/main" val="873811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Metadata Guidance Documentation, or MGDs, are PDF documents available on the Library of Congress website. These documents provide longer or more specific guidance than is possible in the policy statements, including guidance for encoding values in MARC records and examples encoded in MARC and BIBFRAME.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MGDs are not intended to be stand-alone documents. They must be used in conjunction with the official RDA Toolkit and the LC-PCC PSs.</a:t>
            </a:r>
            <a:endParaRPr lang="en-US" dirty="0"/>
          </a:p>
        </p:txBody>
      </p:sp>
      <p:sp>
        <p:nvSpPr>
          <p:cNvPr id="4" name="Slide Number Placeholder 3"/>
          <p:cNvSpPr>
            <a:spLocks noGrp="1"/>
          </p:cNvSpPr>
          <p:nvPr>
            <p:ph type="sldNum" sz="quarter" idx="5"/>
          </p:nvPr>
        </p:nvSpPr>
        <p:spPr/>
        <p:txBody>
          <a:bodyPr/>
          <a:lstStyle/>
          <a:p>
            <a:fld id="{6CE5A7A0-72B2-4A59-8BB0-48491AB62D72}" type="slidenum">
              <a:rPr lang="en-US" smtClean="0"/>
              <a:t>14</a:t>
            </a:fld>
            <a:endParaRPr lang="en-US"/>
          </a:p>
        </p:txBody>
      </p:sp>
    </p:spTree>
    <p:extLst>
      <p:ext uri="{BB962C8B-B14F-4D97-AF65-F5344CB8AC3E}">
        <p14:creationId xmlns:p14="http://schemas.microsoft.com/office/powerpoint/2010/main" val="1875543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way to access the MGDs is through direct links from the LC-PCC PSs in the official RDA Toolkit.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your institution subscribes to </a:t>
            </a:r>
            <a:r>
              <a:rPr lang="en-US" dirty="0" err="1"/>
              <a:t>ClassWeb</a:t>
            </a:r>
            <a:r>
              <a:rPr lang="en-US" dirty="0"/>
              <a:t> Plus, the MGDs are included as part of the Cataloging Policy Documentation.</a:t>
            </a:r>
          </a:p>
          <a:p>
            <a:endParaRPr lang="en-US" dirty="0"/>
          </a:p>
          <a:p>
            <a:r>
              <a:rPr lang="en-US" dirty="0"/>
              <a:t>Alternatively, the MGDs can be accessed directly from the LC website at loc.gov/aba/</a:t>
            </a:r>
            <a:r>
              <a:rPr lang="en-US" dirty="0" err="1"/>
              <a:t>rda</a:t>
            </a:r>
            <a:r>
              <a:rPr lang="en-US" dirty="0"/>
              <a:t>/mgd.</a:t>
            </a:r>
          </a:p>
        </p:txBody>
      </p:sp>
      <p:sp>
        <p:nvSpPr>
          <p:cNvPr id="4" name="Slide Number Placeholder 3"/>
          <p:cNvSpPr>
            <a:spLocks noGrp="1"/>
          </p:cNvSpPr>
          <p:nvPr>
            <p:ph type="sldNum" sz="quarter" idx="5"/>
          </p:nvPr>
        </p:nvSpPr>
        <p:spPr/>
        <p:txBody>
          <a:bodyPr/>
          <a:lstStyle/>
          <a:p>
            <a:fld id="{6CE5A7A0-72B2-4A59-8BB0-48491AB62D72}" type="slidenum">
              <a:rPr lang="en-US" smtClean="0"/>
              <a:t>15</a:t>
            </a:fld>
            <a:endParaRPr lang="en-US"/>
          </a:p>
        </p:txBody>
      </p:sp>
    </p:spTree>
    <p:extLst>
      <p:ext uri="{BB962C8B-B14F-4D97-AF65-F5344CB8AC3E}">
        <p14:creationId xmlns:p14="http://schemas.microsoft.com/office/powerpoint/2010/main" val="3041426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PCC’s training for official RDA began in 2018 when a task group was charged to develop training on the IFLA Library Reference Model (LRM).</a:t>
            </a:r>
          </a:p>
        </p:txBody>
      </p:sp>
      <p:sp>
        <p:nvSpPr>
          <p:cNvPr id="4" name="Slide Number Placeholder 3"/>
          <p:cNvSpPr>
            <a:spLocks noGrp="1"/>
          </p:cNvSpPr>
          <p:nvPr>
            <p:ph type="sldNum" sz="quarter" idx="5"/>
          </p:nvPr>
        </p:nvSpPr>
        <p:spPr/>
        <p:txBody>
          <a:bodyPr/>
          <a:lstStyle/>
          <a:p>
            <a:fld id="{6CE5A7A0-72B2-4A59-8BB0-48491AB62D72}" type="slidenum">
              <a:rPr lang="en-US" smtClean="0"/>
              <a:t>16</a:t>
            </a:fld>
            <a:endParaRPr lang="en-US"/>
          </a:p>
        </p:txBody>
      </p:sp>
    </p:spTree>
    <p:extLst>
      <p:ext uri="{BB962C8B-B14F-4D97-AF65-F5344CB8AC3E}">
        <p14:creationId xmlns:p14="http://schemas.microsoft.com/office/powerpoint/2010/main" val="354610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3R Project was still in progress and the new RDA text was not yet stable, the IFLA LRM training focuses completely on the LRM model itself and only refers to other models and standards, such as FRBR and RDA, to offer broader context.</a:t>
            </a:r>
          </a:p>
          <a:p>
            <a:endParaRPr lang="en-US" dirty="0"/>
          </a:p>
          <a:p>
            <a:r>
              <a:rPr lang="en-US" dirty="0"/>
              <a:t>This training is an introduction to the basic concepts, not an in-depth class in applying the model. It provides sufficient understanding of the terminology and concepts to form a background for understanding cataloging standards, such as RDA, that are built on the model.</a:t>
            </a:r>
          </a:p>
        </p:txBody>
      </p:sp>
      <p:sp>
        <p:nvSpPr>
          <p:cNvPr id="4" name="Slide Number Placeholder 3"/>
          <p:cNvSpPr>
            <a:spLocks noGrp="1"/>
          </p:cNvSpPr>
          <p:nvPr>
            <p:ph type="sldNum" sz="quarter" idx="5"/>
          </p:nvPr>
        </p:nvSpPr>
        <p:spPr/>
        <p:txBody>
          <a:bodyPr/>
          <a:lstStyle/>
          <a:p>
            <a:fld id="{6CE5A7A0-72B2-4A59-8BB0-48491AB62D72}" type="slidenum">
              <a:rPr lang="en-US" smtClean="0"/>
              <a:t>17</a:t>
            </a:fld>
            <a:endParaRPr lang="en-US"/>
          </a:p>
        </p:txBody>
      </p:sp>
    </p:spTree>
    <p:extLst>
      <p:ext uri="{BB962C8B-B14F-4D97-AF65-F5344CB8AC3E}">
        <p14:creationId xmlns:p14="http://schemas.microsoft.com/office/powerpoint/2010/main" val="2429535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6383F-A51C-889E-E0DB-9AD5B9867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42C15-3E2B-4F99-3309-A165A93A2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DCF46-0878-4E46-168D-E2133889E5DE}"/>
              </a:ext>
            </a:extLst>
          </p:cNvPr>
          <p:cNvSpPr>
            <a:spLocks noGrp="1"/>
          </p:cNvSpPr>
          <p:nvPr>
            <p:ph type="body" idx="1"/>
          </p:nvPr>
        </p:nvSpPr>
        <p:spPr/>
        <p:txBody>
          <a:bodyPr/>
          <a:lstStyle/>
          <a:p>
            <a:pPr marL="0" indent="0">
              <a:buFont typeface="Arial" panose="020B0604020202020204" pitchFamily="34" charset="0"/>
              <a:buNone/>
            </a:pPr>
            <a:r>
              <a:rPr lang="en-US" dirty="0"/>
              <a:t>The IFLA LRM training consists of 12 modules on the following topics:</a:t>
            </a:r>
          </a:p>
          <a:p>
            <a:pPr marL="171450" indent="-171450">
              <a:buFont typeface="Arial" panose="020B0604020202020204" pitchFamily="34" charset="0"/>
              <a:buChar char="•"/>
            </a:pPr>
            <a:r>
              <a:rPr lang="en-US" dirty="0"/>
              <a:t>What is LRM?</a:t>
            </a:r>
          </a:p>
          <a:p>
            <a:pPr marL="171450" indent="-171450">
              <a:buFont typeface="Arial" panose="020B0604020202020204" pitchFamily="34" charset="0"/>
              <a:buChar char="•"/>
            </a:pPr>
            <a:r>
              <a:rPr lang="en-US" dirty="0"/>
              <a:t>Terminology</a:t>
            </a:r>
          </a:p>
          <a:p>
            <a:pPr marL="171450" indent="-171450">
              <a:buFont typeface="Arial" panose="020B0604020202020204" pitchFamily="34" charset="0"/>
              <a:buChar char="•"/>
            </a:pPr>
            <a:r>
              <a:rPr lang="en-US" dirty="0"/>
              <a:t>Relationships</a:t>
            </a:r>
          </a:p>
          <a:p>
            <a:pPr marL="171450" indent="-171450">
              <a:buFont typeface="Arial" panose="020B0604020202020204" pitchFamily="34" charset="0"/>
              <a:buChar char="•"/>
            </a:pPr>
            <a:r>
              <a:rPr lang="en-US" dirty="0"/>
              <a:t>The entities RES, Work, Expression, Manifestation, Item, Agent, Place, Time Span, and Nomen</a:t>
            </a:r>
          </a:p>
          <a:p>
            <a:pPr marL="171450" indent="-171450">
              <a:buFont typeface="Arial" panose="020B0604020202020204" pitchFamily="34" charset="0"/>
              <a:buChar char="•"/>
            </a:pPr>
            <a:r>
              <a:rPr lang="en-US" dirty="0"/>
              <a:t>Bibliographic identities</a:t>
            </a:r>
          </a:p>
          <a:p>
            <a:pPr marL="171450" indent="-171450">
              <a:buFont typeface="Arial" panose="020B0604020202020204" pitchFamily="34" charset="0"/>
              <a:buChar char="•"/>
            </a:pPr>
            <a:r>
              <a:rPr lang="en-US" dirty="0"/>
              <a:t>Representative expression attribute</a:t>
            </a:r>
          </a:p>
          <a:p>
            <a:pPr marL="171450" indent="-171450">
              <a:buFont typeface="Arial" panose="020B0604020202020204" pitchFamily="34" charset="0"/>
              <a:buChar char="•"/>
            </a:pPr>
            <a:r>
              <a:rPr lang="en-US" dirty="0"/>
              <a:t>Introduction and modeling of aggregates</a:t>
            </a:r>
          </a:p>
          <a:p>
            <a:pPr marL="171450" indent="-171450">
              <a:buFont typeface="Arial" panose="020B0604020202020204" pitchFamily="34" charset="0"/>
              <a:buChar char="•"/>
            </a:pPr>
            <a:r>
              <a:rPr lang="en-US" dirty="0"/>
              <a:t>Serials in LRM</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PowerPoint slides of the training in English and a Spanish translation are available on the Catalogers Learning Workshop.</a:t>
            </a:r>
          </a:p>
        </p:txBody>
      </p:sp>
      <p:sp>
        <p:nvSpPr>
          <p:cNvPr id="4" name="Slide Number Placeholder 3">
            <a:extLst>
              <a:ext uri="{FF2B5EF4-FFF2-40B4-BE49-F238E27FC236}">
                <a16:creationId xmlns:a16="http://schemas.microsoft.com/office/drawing/2014/main" id="{5C115803-B187-0F8F-F96F-77B5F4F57C72}"/>
              </a:ext>
            </a:extLst>
          </p:cNvPr>
          <p:cNvSpPr>
            <a:spLocks noGrp="1"/>
          </p:cNvSpPr>
          <p:nvPr>
            <p:ph type="sldNum" sz="quarter" idx="5"/>
          </p:nvPr>
        </p:nvSpPr>
        <p:spPr/>
        <p:txBody>
          <a:bodyPr/>
          <a:lstStyle/>
          <a:p>
            <a:fld id="{6CE5A7A0-72B2-4A59-8BB0-48491AB62D72}" type="slidenum">
              <a:rPr lang="en-US" smtClean="0"/>
              <a:t>18</a:t>
            </a:fld>
            <a:endParaRPr lang="en-US"/>
          </a:p>
        </p:txBody>
      </p:sp>
    </p:spTree>
    <p:extLst>
      <p:ext uri="{BB962C8B-B14F-4D97-AF65-F5344CB8AC3E}">
        <p14:creationId xmlns:p14="http://schemas.microsoft.com/office/powerpoint/2010/main" val="1915046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In 2020, PCC began work on official RDA training.</a:t>
            </a:r>
          </a:p>
        </p:txBody>
      </p:sp>
      <p:sp>
        <p:nvSpPr>
          <p:cNvPr id="4" name="Slide Number Placeholder 3"/>
          <p:cNvSpPr>
            <a:spLocks noGrp="1"/>
          </p:cNvSpPr>
          <p:nvPr>
            <p:ph type="sldNum" sz="quarter" idx="5"/>
          </p:nvPr>
        </p:nvSpPr>
        <p:spPr/>
        <p:txBody>
          <a:bodyPr/>
          <a:lstStyle/>
          <a:p>
            <a:fld id="{6CE5A7A0-72B2-4A59-8BB0-48491AB62D72}" type="slidenum">
              <a:rPr lang="en-US" smtClean="0"/>
              <a:t>19</a:t>
            </a:fld>
            <a:endParaRPr lang="en-US"/>
          </a:p>
        </p:txBody>
      </p:sp>
    </p:spTree>
    <p:extLst>
      <p:ext uri="{BB962C8B-B14F-4D97-AF65-F5344CB8AC3E}">
        <p14:creationId xmlns:p14="http://schemas.microsoft.com/office/powerpoint/2010/main" val="2883406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Standing Committee on Training (SCT) RDA Training Task Group: Monographs was charged with developing a training curriculum for PCC participants to catalog print and electronic books using the official RDA Toolkit, LC-PCC Application Profiles, LC-PCC Policy Statements, and Metadata Guidance Documentation.</a:t>
            </a:r>
          </a:p>
          <a:p>
            <a:endParaRPr lang="en-US" dirty="0"/>
          </a:p>
          <a:p>
            <a:r>
              <a:rPr lang="en-US" dirty="0"/>
              <a:t>While the training may include concepts and examples applicable to a variety of formats, it is expected that other groups within PCC or specialized cataloging communities will develop more in-depth training for cataloging serials and other formats.</a:t>
            </a:r>
          </a:p>
        </p:txBody>
      </p:sp>
      <p:sp>
        <p:nvSpPr>
          <p:cNvPr id="4" name="Slide Number Placeholder 3"/>
          <p:cNvSpPr>
            <a:spLocks noGrp="1"/>
          </p:cNvSpPr>
          <p:nvPr>
            <p:ph type="sldNum" sz="quarter" idx="5"/>
          </p:nvPr>
        </p:nvSpPr>
        <p:spPr/>
        <p:txBody>
          <a:bodyPr/>
          <a:lstStyle/>
          <a:p>
            <a:fld id="{6CE5A7A0-72B2-4A59-8BB0-48491AB62D72}" type="slidenum">
              <a:rPr lang="en-US" smtClean="0"/>
              <a:t>20</a:t>
            </a:fld>
            <a:endParaRPr lang="en-US"/>
          </a:p>
        </p:txBody>
      </p:sp>
    </p:spTree>
    <p:extLst>
      <p:ext uri="{BB962C8B-B14F-4D97-AF65-F5344CB8AC3E}">
        <p14:creationId xmlns:p14="http://schemas.microsoft.com/office/powerpoint/2010/main" val="60711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When the task group was charged in July 2020, the LC-PCC Policy Statements were still being added to the then beta RDA Toolkit and work on the Metadata Guidance Documentation had not started. As such, the training was planned to be released in two phases.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Phase 1 is introductory training, which was intended to focus on components that did not depend on the policy statements or metadata guidance documents; whereas Phase 2 would be the complete training for cataloging print and electronic books. While our timeline for releasing the training was continually been pushed back, we continued with this phased approached.</a:t>
            </a:r>
          </a:p>
        </p:txBody>
      </p:sp>
      <p:sp>
        <p:nvSpPr>
          <p:cNvPr id="4" name="Slide Number Placeholder 3"/>
          <p:cNvSpPr>
            <a:spLocks noGrp="1"/>
          </p:cNvSpPr>
          <p:nvPr>
            <p:ph type="sldNum" sz="quarter" idx="5"/>
          </p:nvPr>
        </p:nvSpPr>
        <p:spPr/>
        <p:txBody>
          <a:bodyPr/>
          <a:lstStyle/>
          <a:p>
            <a:fld id="{6CE5A7A0-72B2-4A59-8BB0-48491AB62D72}" type="slidenum">
              <a:rPr lang="en-US" smtClean="0"/>
              <a:t>21</a:t>
            </a:fld>
            <a:endParaRPr lang="en-US"/>
          </a:p>
        </p:txBody>
      </p:sp>
    </p:spTree>
    <p:extLst>
      <p:ext uri="{BB962C8B-B14F-4D97-AF65-F5344CB8AC3E}">
        <p14:creationId xmlns:p14="http://schemas.microsoft.com/office/powerpoint/2010/main" val="1110994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A" sz="1200" dirty="0">
                <a:solidFill>
                  <a:schemeClr val="dk1"/>
                </a:solidFill>
                <a:latin typeface="+mn-lt"/>
                <a:ea typeface="Calibri"/>
                <a:cs typeface="Calibri"/>
                <a:sym typeface="Calibri"/>
              </a:rPr>
              <a:t>Early in the process, we discussed the target audience for our training. As a Program for Cooperative Cataloging training task group, our audience is PCC participants, with the primary audience being everyday catalogers and the secondary audience being policy makers and specialist catalogers. We also acknowledge that our training will be of interest to many catalogers who are not PCC participants.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CA" sz="1200" dirty="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A" sz="1200" dirty="0">
                <a:solidFill>
                  <a:schemeClr val="dk1"/>
                </a:solidFill>
                <a:latin typeface="+mn-lt"/>
                <a:ea typeface="Calibri"/>
                <a:cs typeface="Calibri"/>
                <a:sym typeface="Calibri"/>
              </a:rPr>
              <a:t>To help ensure that our training is appropriate for all catalogers, we assumed a basic level of cataloging training. We wanted to make sure that everyone has the same background without assuming too much prior cataloging knowledge or experience. In this way, we hope that the training can be used by experienced catalogers moving from original RDA to official RDA, as well as catalogers who are new to the profession or PCC.</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CA" sz="1200" dirty="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A" sz="1200" dirty="0">
                <a:solidFill>
                  <a:schemeClr val="dk1"/>
                </a:solidFill>
                <a:latin typeface="+mn-lt"/>
                <a:ea typeface="Calibri"/>
                <a:cs typeface="Calibri"/>
                <a:sym typeface="Calibri"/>
              </a:rPr>
              <a:t>To better understand the conceptual model underlying RDA, the previously released IFLA LRM training is recommended but not required.</a:t>
            </a:r>
          </a:p>
        </p:txBody>
      </p:sp>
      <p:sp>
        <p:nvSpPr>
          <p:cNvPr id="4" name="Slide Number Placeholder 3"/>
          <p:cNvSpPr>
            <a:spLocks noGrp="1"/>
          </p:cNvSpPr>
          <p:nvPr>
            <p:ph type="sldNum" sz="quarter" idx="5"/>
          </p:nvPr>
        </p:nvSpPr>
        <p:spPr/>
        <p:txBody>
          <a:bodyPr/>
          <a:lstStyle/>
          <a:p>
            <a:fld id="{6CE5A7A0-72B2-4A59-8BB0-48491AB62D72}" type="slidenum">
              <a:rPr lang="en-US" smtClean="0"/>
              <a:t>22</a:t>
            </a:fld>
            <a:endParaRPr lang="en-US"/>
          </a:p>
        </p:txBody>
      </p:sp>
    </p:spTree>
    <p:extLst>
      <p:ext uri="{BB962C8B-B14F-4D97-AF65-F5344CB8AC3E}">
        <p14:creationId xmlns:p14="http://schemas.microsoft.com/office/powerpoint/2010/main" val="1001213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In addition to defining our target audience, we also established several learning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the Phase 1 training aims to help catalogers gain familiarity with the official RDA Toolkit and the new terms and concepts it introduces before getting into the practical cataloging details in Phase 2, we expect that at </a:t>
            </a:r>
            <a:r>
              <a:rPr lang="en-CA" sz="1200" dirty="0">
                <a:solidFill>
                  <a:schemeClr val="dk1"/>
                </a:solidFill>
                <a:latin typeface="+mn-lt"/>
                <a:ea typeface="Calibri"/>
                <a:cs typeface="Calibri"/>
                <a:sym typeface="Calibri"/>
              </a:rPr>
              <a:t>the end of the introductory training, catalogers will be able to identify key changes introduced during the 3R Project, use and navigate the official RDA Toolkit, define key vocabulary terms, and understand new concepts.</a:t>
            </a:r>
          </a:p>
        </p:txBody>
      </p:sp>
      <p:sp>
        <p:nvSpPr>
          <p:cNvPr id="4" name="Slide Number Placeholder 3"/>
          <p:cNvSpPr>
            <a:spLocks noGrp="1"/>
          </p:cNvSpPr>
          <p:nvPr>
            <p:ph type="sldNum" sz="quarter" idx="5"/>
          </p:nvPr>
        </p:nvSpPr>
        <p:spPr/>
        <p:txBody>
          <a:bodyPr/>
          <a:lstStyle/>
          <a:p>
            <a:fld id="{6CE5A7A0-72B2-4A59-8BB0-48491AB62D72}" type="slidenum">
              <a:rPr lang="en-US" smtClean="0"/>
              <a:t>23</a:t>
            </a:fld>
            <a:endParaRPr lang="en-US"/>
          </a:p>
        </p:txBody>
      </p:sp>
    </p:spTree>
    <p:extLst>
      <p:ext uri="{BB962C8B-B14F-4D97-AF65-F5344CB8AC3E}">
        <p14:creationId xmlns:p14="http://schemas.microsoft.com/office/powerpoint/2010/main" val="2623974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F7C1A-3A8F-213A-24AD-9D63251F88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AF414-072C-75AE-9CB3-3EFE188738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F6F52E-9D6F-3B38-DAE6-352420BFDB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One of our first tasks was to review existing training and presentations for both the original RDA Toolkit and what was still the beta version of the official RDA Toolkit.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In reviewing training for original RDA, we hoped to identify possible strategies or best practices that we might want to emulate or model in our training, as well as things we might want to avoid. Although not particularly relevant to the introductory training, we thought it was important to organize training based on RDA elements rather than MARC fields. As RDA is designed to be implemented in different scenarios, and PCC is slowly moving towards linked data and BIBFRAME, we thought it was important to focus first on how elements should be recorded according to RDA and then consider how they should be recorded in MARC. In this way, we feel that we can train for today, but plan for the future.</a:t>
            </a:r>
          </a:p>
        </p:txBody>
      </p:sp>
      <p:sp>
        <p:nvSpPr>
          <p:cNvPr id="4" name="Slide Number Placeholder 3">
            <a:extLst>
              <a:ext uri="{FF2B5EF4-FFF2-40B4-BE49-F238E27FC236}">
                <a16:creationId xmlns:a16="http://schemas.microsoft.com/office/drawing/2014/main" id="{479A76E5-EDDC-E6CA-234A-E476F12BAAD5}"/>
              </a:ext>
            </a:extLst>
          </p:cNvPr>
          <p:cNvSpPr>
            <a:spLocks noGrp="1"/>
          </p:cNvSpPr>
          <p:nvPr>
            <p:ph type="sldNum" sz="quarter" idx="5"/>
          </p:nvPr>
        </p:nvSpPr>
        <p:spPr/>
        <p:txBody>
          <a:bodyPr/>
          <a:lstStyle/>
          <a:p>
            <a:fld id="{6CE5A7A0-72B2-4A59-8BB0-48491AB62D72}" type="slidenum">
              <a:rPr lang="en-US" smtClean="0"/>
              <a:t>24</a:t>
            </a:fld>
            <a:endParaRPr lang="en-US"/>
          </a:p>
        </p:txBody>
      </p:sp>
    </p:spTree>
    <p:extLst>
      <p:ext uri="{BB962C8B-B14F-4D97-AF65-F5344CB8AC3E}">
        <p14:creationId xmlns:p14="http://schemas.microsoft.com/office/powerpoint/2010/main" val="3360694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E377B-1530-CF40-699E-36AE1E127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0CABD4-EBED-3008-9312-9BB55AAF2E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F979C-B422-7644-AEAF-52ECC4F37A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When it came to reviewing existing training and presentations for the then beta RDA Toolkit, our initial goals were to identify possible concepts to include in our introductory training and to recommend existing training or presentations covering those concepts.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We reviewed presentations and workshops posted on the RSC and RDA Toolkit websites, as well as videos posted on the RDA Toolkit YouTube channel. For each item, we identified the concepts that were included, decided if we would recommend it or not, and rated it based on how closely it aligned to our introductory training outcomes. In the end, we decided not to create a list of recommended training or presentations. We felt it was more important to create a cohesive training that was logical and systematic in its approach rather than providing a collection of discrete, disjointed presentations. Fortunately, this review helped us to identify concepts for our introductory training, as well as possible presentations to which we could refer for additional information or ideas for how to present a concept.</a:t>
            </a:r>
          </a:p>
        </p:txBody>
      </p:sp>
      <p:sp>
        <p:nvSpPr>
          <p:cNvPr id="4" name="Slide Number Placeholder 3">
            <a:extLst>
              <a:ext uri="{FF2B5EF4-FFF2-40B4-BE49-F238E27FC236}">
                <a16:creationId xmlns:a16="http://schemas.microsoft.com/office/drawing/2014/main" id="{6A1163A0-A43F-43D6-D7B1-F31D7F2688D2}"/>
              </a:ext>
            </a:extLst>
          </p:cNvPr>
          <p:cNvSpPr>
            <a:spLocks noGrp="1"/>
          </p:cNvSpPr>
          <p:nvPr>
            <p:ph type="sldNum" sz="quarter" idx="5"/>
          </p:nvPr>
        </p:nvSpPr>
        <p:spPr/>
        <p:txBody>
          <a:bodyPr/>
          <a:lstStyle/>
          <a:p>
            <a:fld id="{6CE5A7A0-72B2-4A59-8BB0-48491AB62D72}" type="slidenum">
              <a:rPr lang="en-US" smtClean="0"/>
              <a:t>25</a:t>
            </a:fld>
            <a:endParaRPr lang="en-US"/>
          </a:p>
        </p:txBody>
      </p:sp>
    </p:spTree>
    <p:extLst>
      <p:ext uri="{BB962C8B-B14F-4D97-AF65-F5344CB8AC3E}">
        <p14:creationId xmlns:p14="http://schemas.microsoft.com/office/powerpoint/2010/main" val="38344452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F93DB-E4EB-9805-76A2-BB8B70E52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061FE-6A31-99D9-EF98-A58AFF1FE8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FBA4F-C6EA-D97B-3590-929D76E91D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To build on the concepts we already identified by reviewing the existing training and presentations, we also reviewed the Guidance chapters in the new RDA Toolkit.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In reviewing the Guidance chapters, it became apparent that some parts are highly relevant to everyday catalogers while other parts are less important. For the parts that we felt were important, we wanted to make sure they were included in our training rather than just referring people to the Guidance chapter. By including this content in our training, we had the flexibility to change how it was presented by including more examples or additional context or explanation.</a:t>
            </a:r>
          </a:p>
        </p:txBody>
      </p:sp>
      <p:sp>
        <p:nvSpPr>
          <p:cNvPr id="4" name="Slide Number Placeholder 3">
            <a:extLst>
              <a:ext uri="{FF2B5EF4-FFF2-40B4-BE49-F238E27FC236}">
                <a16:creationId xmlns:a16="http://schemas.microsoft.com/office/drawing/2014/main" id="{F7872D67-C719-B31D-A5F8-5FF202530830}"/>
              </a:ext>
            </a:extLst>
          </p:cNvPr>
          <p:cNvSpPr>
            <a:spLocks noGrp="1"/>
          </p:cNvSpPr>
          <p:nvPr>
            <p:ph type="sldNum" sz="quarter" idx="5"/>
          </p:nvPr>
        </p:nvSpPr>
        <p:spPr/>
        <p:txBody>
          <a:bodyPr/>
          <a:lstStyle/>
          <a:p>
            <a:fld id="{6CE5A7A0-72B2-4A59-8BB0-48491AB62D72}" type="slidenum">
              <a:rPr lang="en-US" smtClean="0"/>
              <a:t>26</a:t>
            </a:fld>
            <a:endParaRPr lang="en-US"/>
          </a:p>
        </p:txBody>
      </p:sp>
    </p:spTree>
    <p:extLst>
      <p:ext uri="{BB962C8B-B14F-4D97-AF65-F5344CB8AC3E}">
        <p14:creationId xmlns:p14="http://schemas.microsoft.com/office/powerpoint/2010/main" val="825605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After we identified possible concepts to include in our introductory training, we started drafting training slides and shortly afterwards developed a training outline.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The training outline organized the training topics into three main sections: Introduction to RDA, Using the RDA Toolkit, and RDA Terminology and Concepts. Since the Guidance chapters, except for Introduction to RDA, are in alphabetical order, we had to consider how we wanted to order the concepts and which ones could possibly be combined. While the specific content and order changed as we developed our training slides, the three main sections remained unchanged.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In the end, the full introductory training is comprised of 17 modules.</a:t>
            </a:r>
          </a:p>
        </p:txBody>
      </p:sp>
      <p:sp>
        <p:nvSpPr>
          <p:cNvPr id="4" name="Slide Number Placeholder 3"/>
          <p:cNvSpPr>
            <a:spLocks noGrp="1"/>
          </p:cNvSpPr>
          <p:nvPr>
            <p:ph type="sldNum" sz="quarter" idx="5"/>
          </p:nvPr>
        </p:nvSpPr>
        <p:spPr/>
        <p:txBody>
          <a:bodyPr/>
          <a:lstStyle/>
          <a:p>
            <a:fld id="{860751CD-C621-4F44-BF9E-E97C3AB3C439}" type="slidenum">
              <a:rPr lang="en-US" smtClean="0"/>
              <a:t>27</a:t>
            </a:fld>
            <a:endParaRPr lang="en-US"/>
          </a:p>
        </p:txBody>
      </p:sp>
    </p:spTree>
    <p:extLst>
      <p:ext uri="{BB962C8B-B14F-4D97-AF65-F5344CB8AC3E}">
        <p14:creationId xmlns:p14="http://schemas.microsoft.com/office/powerpoint/2010/main" val="24353911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E2688-A2C6-DFFB-34AC-A4CDDDAF3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C5CB1-EE4D-9A18-C7ED-4BE618C45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88682-682D-98BF-7A88-3BB12D4368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Module 1 provides an overview of the Phase 1: PCC Introductory RDA Training.</a:t>
            </a:r>
          </a:p>
        </p:txBody>
      </p:sp>
      <p:sp>
        <p:nvSpPr>
          <p:cNvPr id="4" name="Slide Number Placeholder 3">
            <a:extLst>
              <a:ext uri="{FF2B5EF4-FFF2-40B4-BE49-F238E27FC236}">
                <a16:creationId xmlns:a16="http://schemas.microsoft.com/office/drawing/2014/main" id="{29ECAF82-9327-1C99-7126-82E7FBBA2729}"/>
              </a:ext>
            </a:extLst>
          </p:cNvPr>
          <p:cNvSpPr>
            <a:spLocks noGrp="1"/>
          </p:cNvSpPr>
          <p:nvPr>
            <p:ph type="sldNum" sz="quarter" idx="5"/>
          </p:nvPr>
        </p:nvSpPr>
        <p:spPr/>
        <p:txBody>
          <a:bodyPr/>
          <a:lstStyle/>
          <a:p>
            <a:fld id="{860751CD-C621-4F44-BF9E-E97C3AB3C439}" type="slidenum">
              <a:rPr lang="en-US" smtClean="0"/>
              <a:t>28</a:t>
            </a:fld>
            <a:endParaRPr lang="en-US"/>
          </a:p>
        </p:txBody>
      </p:sp>
    </p:spTree>
    <p:extLst>
      <p:ext uri="{BB962C8B-B14F-4D97-AF65-F5344CB8AC3E}">
        <p14:creationId xmlns:p14="http://schemas.microsoft.com/office/powerpoint/2010/main" val="1683309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CE59C-8A51-BED9-C2EF-EEDA252B8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2789F-8FD0-6145-0CAB-AC765E472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77F94-7C04-ACEF-B7E8-652FE7FDBA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Introduction to RDA, module 2 covers the development and basics of RDA and introduces the IFLA Library Reference Model (LRM), while module</a:t>
            </a:r>
            <a:r>
              <a:rPr lang="en-CA" sz="1200" dirty="0">
                <a:solidFill>
                  <a:schemeClr val="dk1"/>
                </a:solidFill>
                <a:latin typeface="+mn-lt"/>
                <a:ea typeface="Calibri"/>
                <a:cs typeface="Calibri"/>
                <a:sym typeface="Calibri"/>
              </a:rPr>
              <a:t> 3 covers the Objectives and Principles Governing RDA and the user tasks find, identify, select, obtain, and explore.</a:t>
            </a:r>
            <a:endParaRPr lang="en-CA" dirty="0"/>
          </a:p>
        </p:txBody>
      </p:sp>
      <p:sp>
        <p:nvSpPr>
          <p:cNvPr id="4" name="Slide Number Placeholder 3">
            <a:extLst>
              <a:ext uri="{FF2B5EF4-FFF2-40B4-BE49-F238E27FC236}">
                <a16:creationId xmlns:a16="http://schemas.microsoft.com/office/drawing/2014/main" id="{D1D422CE-695F-C370-0A9E-E9386FE46971}"/>
              </a:ext>
            </a:extLst>
          </p:cNvPr>
          <p:cNvSpPr>
            <a:spLocks noGrp="1"/>
          </p:cNvSpPr>
          <p:nvPr>
            <p:ph type="sldNum" sz="quarter" idx="5"/>
          </p:nvPr>
        </p:nvSpPr>
        <p:spPr/>
        <p:txBody>
          <a:bodyPr/>
          <a:lstStyle/>
          <a:p>
            <a:fld id="{860751CD-C621-4F44-BF9E-E97C3AB3C439}" type="slidenum">
              <a:rPr lang="en-US" smtClean="0"/>
              <a:t>29</a:t>
            </a:fld>
            <a:endParaRPr lang="en-US"/>
          </a:p>
        </p:txBody>
      </p:sp>
    </p:spTree>
    <p:extLst>
      <p:ext uri="{BB962C8B-B14F-4D97-AF65-F5344CB8AC3E}">
        <p14:creationId xmlns:p14="http://schemas.microsoft.com/office/powerpoint/2010/main" val="2068581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3AEAB-A23B-0934-28C6-CEFA9C033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7E995C-7280-0752-5A46-76D4CB299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C5F99-8652-CF48-7E7E-03DF6E97E6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Modules 4 through 7 are focused on using the official RDA Toolkit, with separate modules for accessing and logging in, navigating, searching, and personalizing the RDA Toolkit. Each module is accompanied by a set of exercises to encourage purposeful exploration and practice in the RDA Toolkit.</a:t>
            </a:r>
          </a:p>
        </p:txBody>
      </p:sp>
      <p:sp>
        <p:nvSpPr>
          <p:cNvPr id="4" name="Slide Number Placeholder 3">
            <a:extLst>
              <a:ext uri="{FF2B5EF4-FFF2-40B4-BE49-F238E27FC236}">
                <a16:creationId xmlns:a16="http://schemas.microsoft.com/office/drawing/2014/main" id="{AAF89247-ED35-18E5-912E-B63B408902C1}"/>
              </a:ext>
            </a:extLst>
          </p:cNvPr>
          <p:cNvSpPr>
            <a:spLocks noGrp="1"/>
          </p:cNvSpPr>
          <p:nvPr>
            <p:ph type="sldNum" sz="quarter" idx="5"/>
          </p:nvPr>
        </p:nvSpPr>
        <p:spPr/>
        <p:txBody>
          <a:bodyPr/>
          <a:lstStyle/>
          <a:p>
            <a:fld id="{860751CD-C621-4F44-BF9E-E97C3AB3C439}" type="slidenum">
              <a:rPr lang="en-US" smtClean="0"/>
              <a:t>30</a:t>
            </a:fld>
            <a:endParaRPr lang="en-US"/>
          </a:p>
        </p:txBody>
      </p:sp>
    </p:spTree>
    <p:extLst>
      <p:ext uri="{BB962C8B-B14F-4D97-AF65-F5344CB8AC3E}">
        <p14:creationId xmlns:p14="http://schemas.microsoft.com/office/powerpoint/2010/main" val="9228925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B259B-9049-EDF4-F140-EB78B1737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80AB1-4E38-E5E2-6AAF-00AD7F44B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22BE1D-5D10-1B5C-873E-4B98037058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solidFill>
                  <a:schemeClr val="dk1"/>
                </a:solidFill>
                <a:latin typeface="+mn-lt"/>
                <a:ea typeface="Calibri"/>
                <a:cs typeface="Calibri"/>
                <a:sym typeface="Calibri"/>
              </a:rPr>
              <a:t>Modules 8 through 17 are devoted to RDA terminology and concepts, including recording methods, data provenance, coherent and minimum descriptions, RDA entities and elements, timespan, </a:t>
            </a:r>
            <a:r>
              <a:rPr lang="en-CA" sz="1200" dirty="0" err="1">
                <a:solidFill>
                  <a:schemeClr val="dk1"/>
                </a:solidFill>
                <a:latin typeface="+mn-lt"/>
                <a:ea typeface="Calibri"/>
                <a:cs typeface="Calibri"/>
                <a:sym typeface="Calibri"/>
              </a:rPr>
              <a:t>nomens</a:t>
            </a:r>
            <a:r>
              <a:rPr lang="en-CA" sz="1200" dirty="0">
                <a:solidFill>
                  <a:schemeClr val="dk1"/>
                </a:solidFill>
                <a:latin typeface="+mn-lt"/>
                <a:ea typeface="Calibri"/>
                <a:cs typeface="Calibri"/>
                <a:sym typeface="Calibri"/>
              </a:rPr>
              <a:t> and appellations, manifestation statements, representative expression elements, aggregates, and diachronic works.</a:t>
            </a:r>
            <a:endParaRPr lang="en-CA" dirty="0"/>
          </a:p>
        </p:txBody>
      </p:sp>
      <p:sp>
        <p:nvSpPr>
          <p:cNvPr id="4" name="Slide Number Placeholder 3">
            <a:extLst>
              <a:ext uri="{FF2B5EF4-FFF2-40B4-BE49-F238E27FC236}">
                <a16:creationId xmlns:a16="http://schemas.microsoft.com/office/drawing/2014/main" id="{5217BE27-276D-FF3A-CD94-526620104061}"/>
              </a:ext>
            </a:extLst>
          </p:cNvPr>
          <p:cNvSpPr>
            <a:spLocks noGrp="1"/>
          </p:cNvSpPr>
          <p:nvPr>
            <p:ph type="sldNum" sz="quarter" idx="5"/>
          </p:nvPr>
        </p:nvSpPr>
        <p:spPr/>
        <p:txBody>
          <a:bodyPr/>
          <a:lstStyle/>
          <a:p>
            <a:fld id="{860751CD-C621-4F44-BF9E-E97C3AB3C439}" type="slidenum">
              <a:rPr lang="en-US" smtClean="0"/>
              <a:t>31</a:t>
            </a:fld>
            <a:endParaRPr lang="en-US"/>
          </a:p>
        </p:txBody>
      </p:sp>
    </p:spTree>
    <p:extLst>
      <p:ext uri="{BB962C8B-B14F-4D97-AF65-F5344CB8AC3E}">
        <p14:creationId xmlns:p14="http://schemas.microsoft.com/office/powerpoint/2010/main" val="9156090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63ABA-98E9-02C7-E5E9-1C26874391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3A77B-2D39-080E-520F-C2BCD0957B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A7E3B2-D641-31DF-0241-6FCA6E4EDE44}"/>
              </a:ext>
            </a:extLst>
          </p:cNvPr>
          <p:cNvSpPr>
            <a:spLocks noGrp="1"/>
          </p:cNvSpPr>
          <p:nvPr>
            <p:ph type="body" idx="1"/>
          </p:nvPr>
        </p:nvSpPr>
        <p:spPr/>
        <p:txBody>
          <a:bodyPr/>
          <a:lstStyle/>
          <a:p>
            <a:r>
              <a:rPr lang="en-CA" dirty="0"/>
              <a:t>The introductory training is freely available on the Catalogers Learning Workshop and includes the complete slides with speaker notes in Microsoft PowerPoint and exercises and answers in Microsoft Word.</a:t>
            </a:r>
          </a:p>
        </p:txBody>
      </p:sp>
      <p:sp>
        <p:nvSpPr>
          <p:cNvPr id="4" name="Slide Number Placeholder 3">
            <a:extLst>
              <a:ext uri="{FF2B5EF4-FFF2-40B4-BE49-F238E27FC236}">
                <a16:creationId xmlns:a16="http://schemas.microsoft.com/office/drawing/2014/main" id="{DE1D32ED-D371-AF70-5E5E-6825CC6269C3}"/>
              </a:ext>
            </a:extLst>
          </p:cNvPr>
          <p:cNvSpPr>
            <a:spLocks noGrp="1"/>
          </p:cNvSpPr>
          <p:nvPr>
            <p:ph type="sldNum" sz="quarter" idx="5"/>
          </p:nvPr>
        </p:nvSpPr>
        <p:spPr/>
        <p:txBody>
          <a:bodyPr/>
          <a:lstStyle/>
          <a:p>
            <a:fld id="{6CE5A7A0-72B2-4A59-8BB0-48491AB62D72}" type="slidenum">
              <a:rPr lang="en-US" smtClean="0"/>
              <a:t>32</a:t>
            </a:fld>
            <a:endParaRPr lang="en-US"/>
          </a:p>
        </p:txBody>
      </p:sp>
    </p:spTree>
    <p:extLst>
      <p:ext uri="{BB962C8B-B14F-4D97-AF65-F5344CB8AC3E}">
        <p14:creationId xmlns:p14="http://schemas.microsoft.com/office/powerpoint/2010/main" val="23292900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B3AB5-B37C-7B15-F134-7A1EB303E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70C62-2546-0D42-A852-DAD219A042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FDD8A6-EB73-7339-B3FB-2790BE968CEE}"/>
              </a:ext>
            </a:extLst>
          </p:cNvPr>
          <p:cNvSpPr>
            <a:spLocks noGrp="1"/>
          </p:cNvSpPr>
          <p:nvPr>
            <p:ph type="body" idx="1"/>
          </p:nvPr>
        </p:nvSpPr>
        <p:spPr/>
        <p:txBody>
          <a:bodyPr/>
          <a:lstStyle/>
          <a:p>
            <a:r>
              <a:rPr lang="en-CA" dirty="0"/>
              <a:t>The Phase 1: PCC Introductory RDA Training has been translated into Spanish by the RDA Mexico Group and is freely available on their website.</a:t>
            </a:r>
          </a:p>
        </p:txBody>
      </p:sp>
      <p:sp>
        <p:nvSpPr>
          <p:cNvPr id="4" name="Slide Number Placeholder 3">
            <a:extLst>
              <a:ext uri="{FF2B5EF4-FFF2-40B4-BE49-F238E27FC236}">
                <a16:creationId xmlns:a16="http://schemas.microsoft.com/office/drawing/2014/main" id="{12E6952F-49E5-DFF6-DC33-257FD72A38AB}"/>
              </a:ext>
            </a:extLst>
          </p:cNvPr>
          <p:cNvSpPr>
            <a:spLocks noGrp="1"/>
          </p:cNvSpPr>
          <p:nvPr>
            <p:ph type="sldNum" sz="quarter" idx="5"/>
          </p:nvPr>
        </p:nvSpPr>
        <p:spPr/>
        <p:txBody>
          <a:bodyPr/>
          <a:lstStyle/>
          <a:p>
            <a:fld id="{6CE5A7A0-72B2-4A59-8BB0-48491AB62D72}" type="slidenum">
              <a:rPr lang="en-US" smtClean="0"/>
              <a:t>33</a:t>
            </a:fld>
            <a:endParaRPr lang="en-US"/>
          </a:p>
        </p:txBody>
      </p:sp>
    </p:spTree>
    <p:extLst>
      <p:ext uri="{BB962C8B-B14F-4D97-AF65-F5344CB8AC3E}">
        <p14:creationId xmlns:p14="http://schemas.microsoft.com/office/powerpoint/2010/main" val="15057488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F3A1A-7A7C-5AF5-CAEF-43449CA0A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9262F-055A-7F21-66DE-0B25ADAA0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287FF-D681-D7FC-35DE-634788D66058}"/>
              </a:ext>
            </a:extLst>
          </p:cNvPr>
          <p:cNvSpPr>
            <a:spLocks noGrp="1"/>
          </p:cNvSpPr>
          <p:nvPr>
            <p:ph type="body" idx="1"/>
          </p:nvPr>
        </p:nvSpPr>
        <p:spPr/>
        <p:txBody>
          <a:bodyPr/>
          <a:lstStyle/>
          <a:p>
            <a:r>
              <a:rPr lang="en-US" dirty="0"/>
              <a:t>After the release of the training materials, the training task group organized and presented the introductory training modules in a series of 11 webinars from March 13-May 22, 2024. The recordings for all webinars are freely available on the Phase 1: PCC Introductory RDA Training Webinars page.</a:t>
            </a:r>
          </a:p>
        </p:txBody>
      </p:sp>
      <p:sp>
        <p:nvSpPr>
          <p:cNvPr id="4" name="Slide Number Placeholder 3">
            <a:extLst>
              <a:ext uri="{FF2B5EF4-FFF2-40B4-BE49-F238E27FC236}">
                <a16:creationId xmlns:a16="http://schemas.microsoft.com/office/drawing/2014/main" id="{2D9B4AF5-80E6-652B-DB68-5D5F5A19640B}"/>
              </a:ext>
            </a:extLst>
          </p:cNvPr>
          <p:cNvSpPr>
            <a:spLocks noGrp="1"/>
          </p:cNvSpPr>
          <p:nvPr>
            <p:ph type="sldNum" sz="quarter" idx="5"/>
          </p:nvPr>
        </p:nvSpPr>
        <p:spPr/>
        <p:txBody>
          <a:bodyPr/>
          <a:lstStyle/>
          <a:p>
            <a:fld id="{6CE5A7A0-72B2-4A59-8BB0-48491AB62D72}" type="slidenum">
              <a:rPr lang="en-US" smtClean="0"/>
              <a:t>34</a:t>
            </a:fld>
            <a:endParaRPr lang="en-US"/>
          </a:p>
        </p:txBody>
      </p:sp>
    </p:spTree>
    <p:extLst>
      <p:ext uri="{BB962C8B-B14F-4D97-AF65-F5344CB8AC3E}">
        <p14:creationId xmlns:p14="http://schemas.microsoft.com/office/powerpoint/2010/main" val="31786099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introductory training can be used for self-study or training cataloging staff locally, regionally, or nationally. This training has been designed for virtual or in-person instruction. If desired, the training materials can be adapted to meet the needs of the audience.</a:t>
            </a:r>
            <a:endParaRPr lang="en-US" dirty="0"/>
          </a:p>
        </p:txBody>
      </p:sp>
      <p:sp>
        <p:nvSpPr>
          <p:cNvPr id="4" name="Slide Number Placeholder 3"/>
          <p:cNvSpPr>
            <a:spLocks noGrp="1"/>
          </p:cNvSpPr>
          <p:nvPr>
            <p:ph type="sldNum" sz="quarter" idx="5"/>
          </p:nvPr>
        </p:nvSpPr>
        <p:spPr/>
        <p:txBody>
          <a:bodyPr/>
          <a:lstStyle/>
          <a:p>
            <a:fld id="{860751CD-C621-4F44-BF9E-E97C3AB3C439}" type="slidenum">
              <a:rPr lang="en-US" smtClean="0"/>
              <a:t>35</a:t>
            </a:fld>
            <a:endParaRPr lang="en-US"/>
          </a:p>
        </p:txBody>
      </p:sp>
    </p:spTree>
    <p:extLst>
      <p:ext uri="{BB962C8B-B14F-4D97-AF65-F5344CB8AC3E}">
        <p14:creationId xmlns:p14="http://schemas.microsoft.com/office/powerpoint/2010/main" val="3224170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Phase 1 webinars, the SCT RDA Training Task Group: Monographs began working on Phase 2: PCC RDA in Practice Training.</a:t>
            </a:r>
          </a:p>
        </p:txBody>
      </p:sp>
      <p:sp>
        <p:nvSpPr>
          <p:cNvPr id="4" name="Slide Number Placeholder 3"/>
          <p:cNvSpPr>
            <a:spLocks noGrp="1"/>
          </p:cNvSpPr>
          <p:nvPr>
            <p:ph type="sldNum" sz="quarter" idx="5"/>
          </p:nvPr>
        </p:nvSpPr>
        <p:spPr/>
        <p:txBody>
          <a:bodyPr/>
          <a:lstStyle/>
          <a:p>
            <a:fld id="{6CE5A7A0-72B2-4A59-8BB0-48491AB62D72}" type="slidenum">
              <a:rPr lang="en-US" smtClean="0"/>
              <a:t>36</a:t>
            </a:fld>
            <a:endParaRPr lang="en-US"/>
          </a:p>
        </p:txBody>
      </p:sp>
    </p:spTree>
    <p:extLst>
      <p:ext uri="{BB962C8B-B14F-4D97-AF65-F5344CB8AC3E}">
        <p14:creationId xmlns:p14="http://schemas.microsoft.com/office/powerpoint/2010/main" val="19056294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96539-BAFC-B817-5A00-22A3A6FEF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705F5-610B-7194-175C-4B9FC225CB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14A8B5-1DFA-6718-536B-D566A3F2D018}"/>
              </a:ext>
            </a:extLst>
          </p:cNvPr>
          <p:cNvSpPr>
            <a:spLocks noGrp="1"/>
          </p:cNvSpPr>
          <p:nvPr>
            <p:ph type="body" idx="1"/>
          </p:nvPr>
        </p:nvSpPr>
        <p:spPr/>
        <p:txBody>
          <a:bodyPr/>
          <a:lstStyle/>
          <a:p>
            <a:r>
              <a:rPr lang="en-US" dirty="0"/>
              <a:t>The charge for phase 2 is to develop practical training that covers how to catalog print and electronic books using the official RDA Toolkit, LC-PCC Application Profiles, Policy Statements, and Metadata Guidance Documents.</a:t>
            </a:r>
          </a:p>
          <a:p>
            <a:endParaRPr lang="en-US" dirty="0"/>
          </a:p>
          <a:p>
            <a:r>
              <a:rPr lang="en-US" dirty="0"/>
              <a:t>There are three deliverables for the task group during phase 2: a report on changes in PCC practice from original RDA to official RDA, bridge training focused on changes in cataloging practice in official RDA, and full training for cataloging print and electronic books in official RDA. I will discuss each of these in more detail shortly.</a:t>
            </a:r>
          </a:p>
        </p:txBody>
      </p:sp>
      <p:sp>
        <p:nvSpPr>
          <p:cNvPr id="4" name="Slide Number Placeholder 3">
            <a:extLst>
              <a:ext uri="{FF2B5EF4-FFF2-40B4-BE49-F238E27FC236}">
                <a16:creationId xmlns:a16="http://schemas.microsoft.com/office/drawing/2014/main" id="{14C958DD-5D16-3E8D-4823-4464AF31A1A4}"/>
              </a:ext>
            </a:extLst>
          </p:cNvPr>
          <p:cNvSpPr>
            <a:spLocks noGrp="1"/>
          </p:cNvSpPr>
          <p:nvPr>
            <p:ph type="sldNum" sz="quarter" idx="5"/>
          </p:nvPr>
        </p:nvSpPr>
        <p:spPr/>
        <p:txBody>
          <a:bodyPr/>
          <a:lstStyle/>
          <a:p>
            <a:fld id="{6CE5A7A0-72B2-4A59-8BB0-48491AB62D72}" type="slidenum">
              <a:rPr lang="en-US" smtClean="0"/>
              <a:t>37</a:t>
            </a:fld>
            <a:endParaRPr lang="en-US"/>
          </a:p>
        </p:txBody>
      </p:sp>
    </p:spTree>
    <p:extLst>
      <p:ext uri="{BB962C8B-B14F-4D97-AF65-F5344CB8AC3E}">
        <p14:creationId xmlns:p14="http://schemas.microsoft.com/office/powerpoint/2010/main" val="33554901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those deliverables in mind, the training task group began a systematic review of official RDA elements to compare how practices in official RDA are different from practices in original RDA.</a:t>
            </a:r>
          </a:p>
          <a:p>
            <a:endParaRPr lang="en-US" dirty="0"/>
          </a:p>
          <a:p>
            <a:r>
              <a:rPr lang="en-US" dirty="0"/>
              <a:t>I prepared a list of 163 elements to review based on the draft PCC application profile for official RDA, element lists in the official RDA Toolkit, and Metadata Guidance Documentation.</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To complete the review, task group members were divided into pairs and assigned a selection of elements to review. Each person reviewed their assigned elements separately, but the pairs ensured that each element was reviewed twice, and we were not making decisions based on only one person’s opinion.</a:t>
            </a:r>
          </a:p>
        </p:txBody>
      </p:sp>
      <p:sp>
        <p:nvSpPr>
          <p:cNvPr id="4" name="Slide Number Placeholder 3"/>
          <p:cNvSpPr>
            <a:spLocks noGrp="1"/>
          </p:cNvSpPr>
          <p:nvPr>
            <p:ph type="sldNum" sz="quarter" idx="5"/>
          </p:nvPr>
        </p:nvSpPr>
        <p:spPr/>
        <p:txBody>
          <a:bodyPr/>
          <a:lstStyle/>
          <a:p>
            <a:fld id="{6CE5A7A0-72B2-4A59-8BB0-48491AB62D72}" type="slidenum">
              <a:rPr lang="en-US" smtClean="0"/>
              <a:t>38</a:t>
            </a:fld>
            <a:endParaRPr lang="en-US"/>
          </a:p>
        </p:txBody>
      </p:sp>
    </p:spTree>
    <p:extLst>
      <p:ext uri="{BB962C8B-B14F-4D97-AF65-F5344CB8AC3E}">
        <p14:creationId xmlns:p14="http://schemas.microsoft.com/office/powerpoint/2010/main" val="4688629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review determined that many practices remain unchanged, which was expected. When a change in practice was noted, it was typically a minor change, such as a new recording method or option in addition to those we have been using in original RDA. While there is not likely to be many changes in the values that are recorded, there are significant changes in the cataloging process and how cataloging decisions are made. The review also identified several areas where the PCC documentation needed to be updated.</a:t>
            </a:r>
          </a:p>
          <a:p>
            <a:endParaRPr lang="en-US" dirty="0"/>
          </a:p>
          <a:p>
            <a:r>
              <a:rPr lang="en-US" dirty="0"/>
              <a:t>The task group compiled its findings into a report.</a:t>
            </a:r>
          </a:p>
        </p:txBody>
      </p:sp>
      <p:sp>
        <p:nvSpPr>
          <p:cNvPr id="4" name="Slide Number Placeholder 3"/>
          <p:cNvSpPr>
            <a:spLocks noGrp="1"/>
          </p:cNvSpPr>
          <p:nvPr>
            <p:ph type="sldNum" sz="quarter" idx="5"/>
          </p:nvPr>
        </p:nvSpPr>
        <p:spPr/>
        <p:txBody>
          <a:bodyPr/>
          <a:lstStyle/>
          <a:p>
            <a:fld id="{6CE5A7A0-72B2-4A59-8BB0-48491AB62D72}" type="slidenum">
              <a:rPr lang="en-US" smtClean="0"/>
              <a:t>39</a:t>
            </a:fld>
            <a:endParaRPr lang="en-US"/>
          </a:p>
        </p:txBody>
      </p:sp>
    </p:spTree>
    <p:extLst>
      <p:ext uri="{BB962C8B-B14F-4D97-AF65-F5344CB8AC3E}">
        <p14:creationId xmlns:p14="http://schemas.microsoft.com/office/powerpoint/2010/main" val="2186209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Changes from Original RDA for Monographs: Report aims to inform PCC and the larger cataloging community of changes from original RDA to official RDA for monographs and the impact of those changes on PCC practices.</a:t>
            </a:r>
          </a:p>
          <a:p>
            <a:endParaRPr lang="en-US" dirty="0"/>
          </a:p>
          <a:p>
            <a:r>
              <a:rPr lang="en-US" dirty="0"/>
              <a:t>It also serves as a reference for experienced catalogers to look up common terms and elements from original RDA and find their corresponding term or element in official RDA if it has changed.</a:t>
            </a:r>
          </a:p>
          <a:p>
            <a:endParaRPr lang="en-US" dirty="0"/>
          </a:p>
          <a:p>
            <a:r>
              <a:rPr lang="en-US" dirty="0"/>
              <a:t>Lastly, the report includes examples to illustrate how values of official RDA elements may be encoded in MARC 21 bibliographic records when there are possible changes from original RDA.</a:t>
            </a:r>
          </a:p>
        </p:txBody>
      </p:sp>
      <p:sp>
        <p:nvSpPr>
          <p:cNvPr id="4" name="Slide Number Placeholder 3"/>
          <p:cNvSpPr>
            <a:spLocks noGrp="1"/>
          </p:cNvSpPr>
          <p:nvPr>
            <p:ph type="sldNum" sz="quarter" idx="5"/>
          </p:nvPr>
        </p:nvSpPr>
        <p:spPr/>
        <p:txBody>
          <a:bodyPr/>
          <a:lstStyle/>
          <a:p>
            <a:fld id="{6CE5A7A0-72B2-4A59-8BB0-48491AB62D72}" type="slidenum">
              <a:rPr lang="en-US" smtClean="0"/>
              <a:t>40</a:t>
            </a:fld>
            <a:endParaRPr lang="en-US"/>
          </a:p>
        </p:txBody>
      </p:sp>
    </p:spTree>
    <p:extLst>
      <p:ext uri="{BB962C8B-B14F-4D97-AF65-F5344CB8AC3E}">
        <p14:creationId xmlns:p14="http://schemas.microsoft.com/office/powerpoint/2010/main" val="27486579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report is divided into five main sections: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Terminology Changes describes new terminology and changes in existing terminology.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RDA Entity Changes outlines the new RDA entities and changes to existing entities.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RDA Element Changes presents new RDA elements and changes to existing elements.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Changes in Practice highlights changes in cataloging practice for PCC. It includes some general changes in practice, element specific changes in practice, and changes to relationship labels.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MARC Coding Changes provides examples for encoding RDA data in MARC 21 bibliographic records where there is a change from original RDA, such as new RDA elements, a new MARC field or subfield, or a change in recording method.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It is a long, detailed report with a lot of tables, but we are hoping it will be useful and informative.</a:t>
            </a:r>
          </a:p>
        </p:txBody>
      </p:sp>
      <p:sp>
        <p:nvSpPr>
          <p:cNvPr id="4" name="Slide Number Placeholder 3"/>
          <p:cNvSpPr>
            <a:spLocks noGrp="1"/>
          </p:cNvSpPr>
          <p:nvPr>
            <p:ph type="sldNum" sz="quarter" idx="5"/>
          </p:nvPr>
        </p:nvSpPr>
        <p:spPr/>
        <p:txBody>
          <a:bodyPr/>
          <a:lstStyle/>
          <a:p>
            <a:fld id="{6CE5A7A0-72B2-4A59-8BB0-48491AB62D72}" type="slidenum">
              <a:rPr lang="en-US" smtClean="0"/>
              <a:t>41</a:t>
            </a:fld>
            <a:endParaRPr lang="en-US"/>
          </a:p>
        </p:txBody>
      </p:sp>
    </p:spTree>
    <p:extLst>
      <p:ext uri="{BB962C8B-B14F-4D97-AF65-F5344CB8AC3E}">
        <p14:creationId xmlns:p14="http://schemas.microsoft.com/office/powerpoint/2010/main" val="19188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CDB32-03B4-2C48-F41C-BB281599E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15286-A867-1DCD-6CE7-133D06371A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D167B7-9935-190B-E98C-9D4EAE0024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link to the Changes from Original RDA for Monographs: Report is available on the PCC home page or the direct link on this slide.</a:t>
            </a:r>
          </a:p>
        </p:txBody>
      </p:sp>
      <p:sp>
        <p:nvSpPr>
          <p:cNvPr id="4" name="Slide Number Placeholder 3">
            <a:extLst>
              <a:ext uri="{FF2B5EF4-FFF2-40B4-BE49-F238E27FC236}">
                <a16:creationId xmlns:a16="http://schemas.microsoft.com/office/drawing/2014/main" id="{B4B21F9A-DFAC-D60E-E9A2-45381977915C}"/>
              </a:ext>
            </a:extLst>
          </p:cNvPr>
          <p:cNvSpPr>
            <a:spLocks noGrp="1"/>
          </p:cNvSpPr>
          <p:nvPr>
            <p:ph type="sldNum" sz="quarter" idx="5"/>
          </p:nvPr>
        </p:nvSpPr>
        <p:spPr/>
        <p:txBody>
          <a:bodyPr/>
          <a:lstStyle/>
          <a:p>
            <a:fld id="{6CE5A7A0-72B2-4A59-8BB0-48491AB62D72}" type="slidenum">
              <a:rPr lang="en-US" smtClean="0"/>
              <a:t>42</a:t>
            </a:fld>
            <a:endParaRPr lang="en-US"/>
          </a:p>
        </p:txBody>
      </p:sp>
    </p:spTree>
    <p:extLst>
      <p:ext uri="{BB962C8B-B14F-4D97-AF65-F5344CB8AC3E}">
        <p14:creationId xmlns:p14="http://schemas.microsoft.com/office/powerpoint/2010/main" val="14477398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Although the task group had been working on identifying changes in cataloging practice and drafting slides for bridge training, many task group members had not actually cataloged a resource using official RDA. The Cataloging Assignment had everyone choose a print or electronic book to catalog using official RDA.</a:t>
            </a:r>
          </a:p>
        </p:txBody>
      </p:sp>
      <p:sp>
        <p:nvSpPr>
          <p:cNvPr id="4" name="Slide Number Placeholder 3"/>
          <p:cNvSpPr>
            <a:spLocks noGrp="1"/>
          </p:cNvSpPr>
          <p:nvPr>
            <p:ph type="sldNum" sz="quarter" idx="5"/>
          </p:nvPr>
        </p:nvSpPr>
        <p:spPr/>
        <p:txBody>
          <a:bodyPr/>
          <a:lstStyle/>
          <a:p>
            <a:fld id="{6CE5A7A0-72B2-4A59-8BB0-48491AB62D72}" type="slidenum">
              <a:rPr lang="en-US" smtClean="0"/>
              <a:t>43</a:t>
            </a:fld>
            <a:endParaRPr lang="en-US"/>
          </a:p>
        </p:txBody>
      </p:sp>
    </p:spTree>
    <p:extLst>
      <p:ext uri="{BB962C8B-B14F-4D97-AF65-F5344CB8AC3E}">
        <p14:creationId xmlns:p14="http://schemas.microsoft.com/office/powerpoint/2010/main" val="21005161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While cataloging their book, task group members were asked to consider questions that would help us identify training topics and how to present the training. These questions included:</a:t>
            </a:r>
          </a:p>
          <a:p>
            <a:pPr marL="171450" indent="-171450">
              <a:buFont typeface="Arial" panose="020B0604020202020204" pitchFamily="34" charset="0"/>
              <a:buChar char="•"/>
            </a:pPr>
            <a:r>
              <a:rPr lang="en-CA" dirty="0"/>
              <a:t>What language or terminology did you encounter that should be explained in training?</a:t>
            </a:r>
          </a:p>
          <a:p>
            <a:pPr marL="171450" indent="-171450">
              <a:buFont typeface="Arial" panose="020B0604020202020204" pitchFamily="34" charset="0"/>
              <a:buChar char="•"/>
            </a:pPr>
            <a:r>
              <a:rPr lang="en-CA" dirty="0"/>
              <a:t>What options or instructions did you encounter that should be explained in training?</a:t>
            </a:r>
          </a:p>
          <a:p>
            <a:pPr marL="171450" indent="-171450">
              <a:buFont typeface="Arial" panose="020B0604020202020204" pitchFamily="34" charset="0"/>
              <a:buChar char="•"/>
            </a:pPr>
            <a:r>
              <a:rPr lang="en-CA" dirty="0"/>
              <a:t>Where did you encounter changes in PCC practice?</a:t>
            </a:r>
          </a:p>
          <a:p>
            <a:pPr marL="171450" indent="-171450">
              <a:buFont typeface="Arial" panose="020B0604020202020204" pitchFamily="34" charset="0"/>
              <a:buChar char="•"/>
            </a:pPr>
            <a:r>
              <a:rPr lang="en-CA" dirty="0"/>
              <a:t>Where did you encounter difficulties or problems?</a:t>
            </a:r>
          </a:p>
          <a:p>
            <a:pPr marL="171450" indent="-171450">
              <a:buFont typeface="Arial" panose="020B0604020202020204" pitchFamily="34" charset="0"/>
              <a:buChar char="•"/>
            </a:pPr>
            <a:r>
              <a:rPr lang="en-CA" dirty="0"/>
              <a:t>What questions did you have?</a:t>
            </a:r>
          </a:p>
          <a:p>
            <a:pPr marL="171450" indent="-171450">
              <a:buFont typeface="Arial" panose="020B0604020202020204" pitchFamily="34" charset="0"/>
              <a:buChar char="•"/>
            </a:pPr>
            <a:r>
              <a:rPr lang="en-CA" dirty="0"/>
              <a:t>Where does the documentation need to be updated?</a:t>
            </a:r>
          </a:p>
          <a:p>
            <a:pPr marL="171450" indent="-171450">
              <a:buFont typeface="Arial" panose="020B0604020202020204" pitchFamily="34" charset="0"/>
              <a:buChar char="•"/>
            </a:pPr>
            <a:r>
              <a:rPr lang="en-CA" dirty="0"/>
              <a:t>What was your process and how successful was it?</a:t>
            </a:r>
          </a:p>
        </p:txBody>
      </p:sp>
      <p:sp>
        <p:nvSpPr>
          <p:cNvPr id="4" name="Slide Number Placeholder 3"/>
          <p:cNvSpPr>
            <a:spLocks noGrp="1"/>
          </p:cNvSpPr>
          <p:nvPr>
            <p:ph type="sldNum" sz="quarter" idx="5"/>
          </p:nvPr>
        </p:nvSpPr>
        <p:spPr/>
        <p:txBody>
          <a:bodyPr/>
          <a:lstStyle/>
          <a:p>
            <a:fld id="{6CE5A7A0-72B2-4A59-8BB0-48491AB62D72}" type="slidenum">
              <a:rPr lang="en-US" smtClean="0"/>
              <a:t>44</a:t>
            </a:fld>
            <a:endParaRPr lang="en-US"/>
          </a:p>
        </p:txBody>
      </p:sp>
    </p:spTree>
    <p:extLst>
      <p:ext uri="{BB962C8B-B14F-4D97-AF65-F5344CB8AC3E}">
        <p14:creationId xmlns:p14="http://schemas.microsoft.com/office/powerpoint/2010/main" val="33725377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FA88F-A54E-79AB-C89B-22ED0E7A2B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C00F35-6EA2-919B-E1AA-5D87E585D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F449D-396E-5DDC-B48E-37CD1F5DB309}"/>
              </a:ext>
            </a:extLst>
          </p:cNvPr>
          <p:cNvSpPr>
            <a:spLocks noGrp="1"/>
          </p:cNvSpPr>
          <p:nvPr>
            <p:ph type="body" idx="1"/>
          </p:nvPr>
        </p:nvSpPr>
        <p:spPr/>
        <p:txBody>
          <a:bodyPr/>
          <a:lstStyle/>
          <a:p>
            <a:r>
              <a:rPr lang="en-CA" dirty="0"/>
              <a:t>While I am not going to go through each of the questions in detail, there are few key takeaways from the assignment. First, it is important to acknowledge that cataloging with official RDA can be challenging and frustrating. To help alleviate some of these challenges and frustrations, our training should include guidance for how to interpret some of the RDA instructions. In general, describing aggregates raised the most questions and will require special attention during training. The question that generated the most feedback was problems with documentation.</a:t>
            </a:r>
          </a:p>
        </p:txBody>
      </p:sp>
      <p:sp>
        <p:nvSpPr>
          <p:cNvPr id="4" name="Slide Number Placeholder 3">
            <a:extLst>
              <a:ext uri="{FF2B5EF4-FFF2-40B4-BE49-F238E27FC236}">
                <a16:creationId xmlns:a16="http://schemas.microsoft.com/office/drawing/2014/main" id="{B1D3BCBB-9669-470F-DE0E-2E0076165DD2}"/>
              </a:ext>
            </a:extLst>
          </p:cNvPr>
          <p:cNvSpPr>
            <a:spLocks noGrp="1"/>
          </p:cNvSpPr>
          <p:nvPr>
            <p:ph type="sldNum" sz="quarter" idx="5"/>
          </p:nvPr>
        </p:nvSpPr>
        <p:spPr/>
        <p:txBody>
          <a:bodyPr/>
          <a:lstStyle/>
          <a:p>
            <a:fld id="{6CE5A7A0-72B2-4A59-8BB0-48491AB62D72}" type="slidenum">
              <a:rPr lang="en-US" smtClean="0"/>
              <a:t>45</a:t>
            </a:fld>
            <a:endParaRPr lang="en-US"/>
          </a:p>
        </p:txBody>
      </p:sp>
    </p:spTree>
    <p:extLst>
      <p:ext uri="{BB962C8B-B14F-4D97-AF65-F5344CB8AC3E}">
        <p14:creationId xmlns:p14="http://schemas.microsoft.com/office/powerpoint/2010/main" val="38257639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66C34-39B6-E817-58A9-3A6984A0A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A2EF45-5D8E-87DA-3745-209654625C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D91A7-1852-665C-19C3-E407E480C6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Building on the cataloging assignment, members of the SCT RDA Training Task Group: Monographs and the North American RDA Committee (NARDAC) presented a joint RDA workshop at the ALA Annual Conference in June 2025. </a:t>
            </a:r>
            <a:r>
              <a:rPr lang="en-CA" dirty="0"/>
              <a:t>The goal for the workshop was for participants to have a better understanding of how to apply RDA instructions and PCC documentation while cataloging an </a:t>
            </a:r>
            <a:r>
              <a:rPr lang="en-CA" dirty="0" err="1"/>
              <a:t>ebook</a:t>
            </a:r>
            <a:r>
              <a:rPr lang="en-CA" dirty="0"/>
              <a:t>.</a:t>
            </a:r>
          </a:p>
        </p:txBody>
      </p:sp>
      <p:sp>
        <p:nvSpPr>
          <p:cNvPr id="4" name="Slide Number Placeholder 3">
            <a:extLst>
              <a:ext uri="{FF2B5EF4-FFF2-40B4-BE49-F238E27FC236}">
                <a16:creationId xmlns:a16="http://schemas.microsoft.com/office/drawing/2014/main" id="{B01BE165-AEC5-44AF-0622-C740AD73E682}"/>
              </a:ext>
            </a:extLst>
          </p:cNvPr>
          <p:cNvSpPr>
            <a:spLocks noGrp="1"/>
          </p:cNvSpPr>
          <p:nvPr>
            <p:ph type="sldNum" sz="quarter" idx="5"/>
          </p:nvPr>
        </p:nvSpPr>
        <p:spPr/>
        <p:txBody>
          <a:bodyPr/>
          <a:lstStyle/>
          <a:p>
            <a:fld id="{6CE5A7A0-72B2-4A59-8BB0-48491AB62D72}" type="slidenum">
              <a:rPr lang="en-US" smtClean="0"/>
              <a:t>46</a:t>
            </a:fld>
            <a:endParaRPr lang="en-US"/>
          </a:p>
        </p:txBody>
      </p:sp>
    </p:spTree>
    <p:extLst>
      <p:ext uri="{BB962C8B-B14F-4D97-AF65-F5344CB8AC3E}">
        <p14:creationId xmlns:p14="http://schemas.microsoft.com/office/powerpoint/2010/main" val="23273234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F64C4-8A20-F912-EB22-AE58CDDB3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CBB5A2-7141-CBA1-9BD1-717895F7D3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DFA35-C535-ED04-D65F-3A259AC628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workshop started by reviewing the documentation used by PCC catalogers, including the RDA Toolkit, LC-PCC Policy Statements, Metadata Guidance Documentation, and the draft metadata application profile for official RDA.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Then, we reviewed important RDA concepts, such as recording methods, vocabulary encoding schemes, string encoding schemes, and data provenance.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remainder of the workshop was a detailed walkthrough of cataloging an </a:t>
            </a:r>
            <a:r>
              <a:rPr lang="en-CA" dirty="0" err="1"/>
              <a:t>ebook</a:t>
            </a:r>
            <a:r>
              <a:rPr lang="en-CA" dirty="0"/>
              <a:t>, going element by element through each of the RDA entities.</a:t>
            </a:r>
          </a:p>
        </p:txBody>
      </p:sp>
      <p:sp>
        <p:nvSpPr>
          <p:cNvPr id="4" name="Slide Number Placeholder 3">
            <a:extLst>
              <a:ext uri="{FF2B5EF4-FFF2-40B4-BE49-F238E27FC236}">
                <a16:creationId xmlns:a16="http://schemas.microsoft.com/office/drawing/2014/main" id="{77422C37-07E2-5E44-9478-B0FC3028441F}"/>
              </a:ext>
            </a:extLst>
          </p:cNvPr>
          <p:cNvSpPr>
            <a:spLocks noGrp="1"/>
          </p:cNvSpPr>
          <p:nvPr>
            <p:ph type="sldNum" sz="quarter" idx="5"/>
          </p:nvPr>
        </p:nvSpPr>
        <p:spPr/>
        <p:txBody>
          <a:bodyPr/>
          <a:lstStyle/>
          <a:p>
            <a:fld id="{6CE5A7A0-72B2-4A59-8BB0-48491AB62D72}" type="slidenum">
              <a:rPr lang="en-US" smtClean="0"/>
              <a:t>47</a:t>
            </a:fld>
            <a:endParaRPr lang="en-US"/>
          </a:p>
        </p:txBody>
      </p:sp>
    </p:spTree>
    <p:extLst>
      <p:ext uri="{BB962C8B-B14F-4D97-AF65-F5344CB8AC3E}">
        <p14:creationId xmlns:p14="http://schemas.microsoft.com/office/powerpoint/2010/main" val="9102456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the workshop and later trainings, we consistently presented a standard process for cataloging using official RDA that started with consulting </a:t>
            </a:r>
            <a:r>
              <a:rPr lang="en-CA" dirty="0"/>
              <a:t>the appropriate metadata application profile</a:t>
            </a:r>
            <a:r>
              <a:rPr lang="en-US" dirty="0"/>
              <a:t> to identify an applicable PCC Core or PCC Recommended element that we might want to record.</a:t>
            </a:r>
          </a:p>
        </p:txBody>
      </p:sp>
      <p:sp>
        <p:nvSpPr>
          <p:cNvPr id="4" name="Slide Number Placeholder 3"/>
          <p:cNvSpPr>
            <a:spLocks noGrp="1"/>
          </p:cNvSpPr>
          <p:nvPr>
            <p:ph type="sldNum" sz="quarter" idx="5"/>
          </p:nvPr>
        </p:nvSpPr>
        <p:spPr/>
        <p:txBody>
          <a:bodyPr/>
          <a:lstStyle/>
          <a:p>
            <a:fld id="{6CE5A7A0-72B2-4A59-8BB0-48491AB62D72}" type="slidenum">
              <a:rPr lang="en-US" smtClean="0"/>
              <a:t>48</a:t>
            </a:fld>
            <a:endParaRPr lang="en-US"/>
          </a:p>
        </p:txBody>
      </p:sp>
    </p:spTree>
    <p:extLst>
      <p:ext uri="{BB962C8B-B14F-4D97-AF65-F5344CB8AC3E}">
        <p14:creationId xmlns:p14="http://schemas.microsoft.com/office/powerpoint/2010/main" val="21553536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924C1-2DD9-CA58-A7D9-32666CF207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3B6301-C4A1-A0A2-D7B9-346BAB018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258ED-5A56-AA90-E91F-4C5E6F835E06}"/>
              </a:ext>
            </a:extLst>
          </p:cNvPr>
          <p:cNvSpPr>
            <a:spLocks noGrp="1"/>
          </p:cNvSpPr>
          <p:nvPr>
            <p:ph type="body" idx="1"/>
          </p:nvPr>
        </p:nvSpPr>
        <p:spPr/>
        <p:txBody>
          <a:bodyPr/>
          <a:lstStyle/>
          <a:p>
            <a:pPr marL="0" indent="0">
              <a:buFont typeface="+mj-lt"/>
              <a:buNone/>
            </a:pPr>
            <a:r>
              <a:rPr lang="en-CA" dirty="0"/>
              <a:t>After identifying an element, we consulted the element in the RDA Toolkit and reviewed the relevant RDA instructions and LC-PCC Policy Statements.</a:t>
            </a:r>
          </a:p>
        </p:txBody>
      </p:sp>
      <p:sp>
        <p:nvSpPr>
          <p:cNvPr id="4" name="Slide Number Placeholder 3">
            <a:extLst>
              <a:ext uri="{FF2B5EF4-FFF2-40B4-BE49-F238E27FC236}">
                <a16:creationId xmlns:a16="http://schemas.microsoft.com/office/drawing/2014/main" id="{57BEE5C7-A2B7-E0F6-687A-50660B313A43}"/>
              </a:ext>
            </a:extLst>
          </p:cNvPr>
          <p:cNvSpPr>
            <a:spLocks noGrp="1"/>
          </p:cNvSpPr>
          <p:nvPr>
            <p:ph type="sldNum" sz="quarter" idx="5"/>
          </p:nvPr>
        </p:nvSpPr>
        <p:spPr/>
        <p:txBody>
          <a:bodyPr/>
          <a:lstStyle/>
          <a:p>
            <a:fld id="{6CE5A7A0-72B2-4A59-8BB0-48491AB62D72}" type="slidenum">
              <a:rPr lang="en-US" smtClean="0"/>
              <a:t>49</a:t>
            </a:fld>
            <a:endParaRPr lang="en-US"/>
          </a:p>
        </p:txBody>
      </p:sp>
    </p:spTree>
    <p:extLst>
      <p:ext uri="{BB962C8B-B14F-4D97-AF65-F5344CB8AC3E}">
        <p14:creationId xmlns:p14="http://schemas.microsoft.com/office/powerpoint/2010/main" val="18424259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links in the policy statements, we reviewed the Metadata Guidance Documentation for additional guidance.</a:t>
            </a:r>
          </a:p>
        </p:txBody>
      </p:sp>
      <p:sp>
        <p:nvSpPr>
          <p:cNvPr id="4" name="Slide Number Placeholder 3"/>
          <p:cNvSpPr>
            <a:spLocks noGrp="1"/>
          </p:cNvSpPr>
          <p:nvPr>
            <p:ph type="sldNum" sz="quarter" idx="5"/>
          </p:nvPr>
        </p:nvSpPr>
        <p:spPr/>
        <p:txBody>
          <a:bodyPr/>
          <a:lstStyle/>
          <a:p>
            <a:fld id="{6CE5A7A0-72B2-4A59-8BB0-48491AB62D72}" type="slidenum">
              <a:rPr lang="en-US" smtClean="0"/>
              <a:t>50</a:t>
            </a:fld>
            <a:endParaRPr lang="en-US"/>
          </a:p>
        </p:txBody>
      </p:sp>
    </p:spTree>
    <p:extLst>
      <p:ext uri="{BB962C8B-B14F-4D97-AF65-F5344CB8AC3E}">
        <p14:creationId xmlns:p14="http://schemas.microsoft.com/office/powerpoint/2010/main" val="25683287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reviewing the relevant RDA instructions, policy statements, and MGDs, we determined the value to record.</a:t>
            </a:r>
          </a:p>
        </p:txBody>
      </p:sp>
      <p:sp>
        <p:nvSpPr>
          <p:cNvPr id="4" name="Slide Number Placeholder 3"/>
          <p:cNvSpPr>
            <a:spLocks noGrp="1"/>
          </p:cNvSpPr>
          <p:nvPr>
            <p:ph type="sldNum" sz="quarter" idx="5"/>
          </p:nvPr>
        </p:nvSpPr>
        <p:spPr/>
        <p:txBody>
          <a:bodyPr/>
          <a:lstStyle/>
          <a:p>
            <a:fld id="{6CE5A7A0-72B2-4A59-8BB0-48491AB62D72}" type="slidenum">
              <a:rPr lang="en-US" smtClean="0"/>
              <a:t>51</a:t>
            </a:fld>
            <a:endParaRPr lang="en-US"/>
          </a:p>
        </p:txBody>
      </p:sp>
    </p:spTree>
    <p:extLst>
      <p:ext uri="{BB962C8B-B14F-4D97-AF65-F5344CB8AC3E}">
        <p14:creationId xmlns:p14="http://schemas.microsoft.com/office/powerpoint/2010/main" val="22270760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AA827-2316-1958-205E-87439529B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FC656A-92FA-6F39-CCC8-19D8AC4D4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3298F6-9379-9196-BCF5-9FB603F5D6B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That value was recorded in an RDA record template and in our MARC 21 bibliographic record.</a:t>
            </a:r>
          </a:p>
        </p:txBody>
      </p:sp>
      <p:sp>
        <p:nvSpPr>
          <p:cNvPr id="4" name="Slide Number Placeholder 3">
            <a:extLst>
              <a:ext uri="{FF2B5EF4-FFF2-40B4-BE49-F238E27FC236}">
                <a16:creationId xmlns:a16="http://schemas.microsoft.com/office/drawing/2014/main" id="{7E4CF4FF-9485-3130-619D-70E44A9E8913}"/>
              </a:ext>
            </a:extLst>
          </p:cNvPr>
          <p:cNvSpPr>
            <a:spLocks noGrp="1"/>
          </p:cNvSpPr>
          <p:nvPr>
            <p:ph type="sldNum" sz="quarter" idx="5"/>
          </p:nvPr>
        </p:nvSpPr>
        <p:spPr/>
        <p:txBody>
          <a:bodyPr/>
          <a:lstStyle/>
          <a:p>
            <a:fld id="{860751CD-C621-4F44-BF9E-E97C3AB3C439}" type="slidenum">
              <a:rPr lang="en-US" smtClean="0"/>
              <a:t>52</a:t>
            </a:fld>
            <a:endParaRPr lang="en-US"/>
          </a:p>
        </p:txBody>
      </p:sp>
    </p:spTree>
    <p:extLst>
      <p:ext uri="{BB962C8B-B14F-4D97-AF65-F5344CB8AC3E}">
        <p14:creationId xmlns:p14="http://schemas.microsoft.com/office/powerpoint/2010/main" val="12905263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D8FD7-28C2-0305-BCA3-7F518D6F1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6C945D-C02F-89B6-6AFA-308EF82A6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95B712-8549-CF2D-E578-35151101B702}"/>
              </a:ext>
            </a:extLst>
          </p:cNvPr>
          <p:cNvSpPr>
            <a:spLocks noGrp="1"/>
          </p:cNvSpPr>
          <p:nvPr>
            <p:ph type="body" idx="1"/>
          </p:nvPr>
        </p:nvSpPr>
        <p:spPr/>
        <p:txBody>
          <a:bodyPr/>
          <a:lstStyle/>
          <a:p>
            <a:r>
              <a:rPr lang="en-US" dirty="0"/>
              <a:t>We repeated this basic process for each element until we made it through the entire record. The RDA record template aimed to get participants thinking in terms of RDA and the values that needed to be recorded before considering how to record the values in MARC.</a:t>
            </a:r>
          </a:p>
        </p:txBody>
      </p:sp>
      <p:sp>
        <p:nvSpPr>
          <p:cNvPr id="4" name="Slide Number Placeholder 3">
            <a:extLst>
              <a:ext uri="{FF2B5EF4-FFF2-40B4-BE49-F238E27FC236}">
                <a16:creationId xmlns:a16="http://schemas.microsoft.com/office/drawing/2014/main" id="{F8257BC8-6232-81F7-403F-2AD03B3BBA1E}"/>
              </a:ext>
            </a:extLst>
          </p:cNvPr>
          <p:cNvSpPr>
            <a:spLocks noGrp="1"/>
          </p:cNvSpPr>
          <p:nvPr>
            <p:ph type="sldNum" sz="quarter" idx="5"/>
          </p:nvPr>
        </p:nvSpPr>
        <p:spPr/>
        <p:txBody>
          <a:bodyPr/>
          <a:lstStyle/>
          <a:p>
            <a:fld id="{6CE5A7A0-72B2-4A59-8BB0-48491AB62D72}" type="slidenum">
              <a:rPr lang="en-US" smtClean="0"/>
              <a:t>53</a:t>
            </a:fld>
            <a:endParaRPr lang="en-US"/>
          </a:p>
        </p:txBody>
      </p:sp>
    </p:spTree>
    <p:extLst>
      <p:ext uri="{BB962C8B-B14F-4D97-AF65-F5344CB8AC3E}">
        <p14:creationId xmlns:p14="http://schemas.microsoft.com/office/powerpoint/2010/main" val="9798477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BBE4E-8669-C4A8-0854-9B0F152DA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2CBC2-08C7-CD86-A238-E88D51B97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AACE0-4F21-1691-D476-B8AD98CA45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From the presenter perspective, this was an incredible learning experience; we learned so much about official RDA and gained greater insight into how to present the content during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We will continue to promote an RDA first approach in which we focus on determining the value of an RDA element before deciding how to encode it in MARC.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As we went through the workshop, there was a lot of repetition as some elements use the same set of instructions. When preparing the bridge training, we will consolidate this content and avoid excessive repetition.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Lastly, catalogers wanted more practice with exercises. While we had prepared exercises for the workshop, we didn’t have time to get to them. Even so, the time allocated for the exercises would have been insufficient for people to make much progress on cataloging the selected resources.</a:t>
            </a:r>
          </a:p>
        </p:txBody>
      </p:sp>
      <p:sp>
        <p:nvSpPr>
          <p:cNvPr id="4" name="Slide Number Placeholder 3">
            <a:extLst>
              <a:ext uri="{FF2B5EF4-FFF2-40B4-BE49-F238E27FC236}">
                <a16:creationId xmlns:a16="http://schemas.microsoft.com/office/drawing/2014/main" id="{652D0FA9-1630-3F3E-ED93-2CA85B1341C6}"/>
              </a:ext>
            </a:extLst>
          </p:cNvPr>
          <p:cNvSpPr>
            <a:spLocks noGrp="1"/>
          </p:cNvSpPr>
          <p:nvPr>
            <p:ph type="sldNum" sz="quarter" idx="5"/>
          </p:nvPr>
        </p:nvSpPr>
        <p:spPr/>
        <p:txBody>
          <a:bodyPr/>
          <a:lstStyle/>
          <a:p>
            <a:fld id="{6CE5A7A0-72B2-4A59-8BB0-48491AB62D72}" type="slidenum">
              <a:rPr lang="en-US" smtClean="0"/>
              <a:t>54</a:t>
            </a:fld>
            <a:endParaRPr lang="en-US"/>
          </a:p>
        </p:txBody>
      </p:sp>
    </p:spTree>
    <p:extLst>
      <p:ext uri="{BB962C8B-B14F-4D97-AF65-F5344CB8AC3E}">
        <p14:creationId xmlns:p14="http://schemas.microsoft.com/office/powerpoint/2010/main" val="29180034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750CC-1194-BA79-AC4F-537555490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21CC9-16AF-57CA-4FCA-7E427DACC1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ED786F-003F-1F8E-1986-6B8E91573A2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To allow for more hands-on practice, the SCT RDA Training Task Groups and the North American RDA Committee (NARDAC) presented another preconference workshop at the ALA Annual Conference in June 2026. The learning outcomes for this workshop were expanded to include non-book resources and name authority records.</a:t>
            </a:r>
          </a:p>
        </p:txBody>
      </p:sp>
      <p:sp>
        <p:nvSpPr>
          <p:cNvPr id="4" name="Slide Number Placeholder 3">
            <a:extLst>
              <a:ext uri="{FF2B5EF4-FFF2-40B4-BE49-F238E27FC236}">
                <a16:creationId xmlns:a16="http://schemas.microsoft.com/office/drawing/2014/main" id="{17153413-C69C-5677-2DD4-F3FA4EAFCE2C}"/>
              </a:ext>
            </a:extLst>
          </p:cNvPr>
          <p:cNvSpPr>
            <a:spLocks noGrp="1"/>
          </p:cNvSpPr>
          <p:nvPr>
            <p:ph type="sldNum" sz="quarter" idx="5"/>
          </p:nvPr>
        </p:nvSpPr>
        <p:spPr/>
        <p:txBody>
          <a:bodyPr/>
          <a:lstStyle/>
          <a:p>
            <a:fld id="{6CE5A7A0-72B2-4A59-8BB0-48491AB62D72}" type="slidenum">
              <a:rPr lang="en-US" smtClean="0"/>
              <a:t>55</a:t>
            </a:fld>
            <a:endParaRPr lang="en-US"/>
          </a:p>
        </p:txBody>
      </p:sp>
    </p:spTree>
    <p:extLst>
      <p:ext uri="{BB962C8B-B14F-4D97-AF65-F5344CB8AC3E}">
        <p14:creationId xmlns:p14="http://schemas.microsoft.com/office/powerpoint/2010/main" val="22253187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0DA73-BBCD-35C3-2AB6-11B805A8E1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60FA08-0F1D-F292-B079-AC2EF20735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37B8F-D98D-932A-8EFA-6CC872116A1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morning, the workshop featured presentations and demonstrations for recording unstructured descriptions, structured descriptions, identifiers, and data provenance. Each section started with a brief presentation that introduced the topic and was followed by demonstrations that walked through how to record values for selected RDA elements using the official RDA Toolkit and related PCC documentation.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afternoon, workshop participants worked independently or in small groups to catalog print and electronic books, music scores and audio recordings, a streaming video, and a DVD. Almost all exercises included one or more authority exercises. The exercises followed the same structure as the exercises from the 2025 workshop.</a:t>
            </a:r>
          </a:p>
        </p:txBody>
      </p:sp>
      <p:sp>
        <p:nvSpPr>
          <p:cNvPr id="4" name="Slide Number Placeholder 3">
            <a:extLst>
              <a:ext uri="{FF2B5EF4-FFF2-40B4-BE49-F238E27FC236}">
                <a16:creationId xmlns:a16="http://schemas.microsoft.com/office/drawing/2014/main" id="{F053CF37-D965-5015-6956-5D089E915032}"/>
              </a:ext>
            </a:extLst>
          </p:cNvPr>
          <p:cNvSpPr>
            <a:spLocks noGrp="1"/>
          </p:cNvSpPr>
          <p:nvPr>
            <p:ph type="sldNum" sz="quarter" idx="5"/>
          </p:nvPr>
        </p:nvSpPr>
        <p:spPr/>
        <p:txBody>
          <a:bodyPr/>
          <a:lstStyle/>
          <a:p>
            <a:fld id="{6CE5A7A0-72B2-4A59-8BB0-48491AB62D72}" type="slidenum">
              <a:rPr lang="en-US" smtClean="0"/>
              <a:t>56</a:t>
            </a:fld>
            <a:endParaRPr lang="en-US"/>
          </a:p>
        </p:txBody>
      </p:sp>
    </p:spTree>
    <p:extLst>
      <p:ext uri="{BB962C8B-B14F-4D97-AF65-F5344CB8AC3E}">
        <p14:creationId xmlns:p14="http://schemas.microsoft.com/office/powerpoint/2010/main" val="22251742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0CFE4-AA0A-55AC-2141-2B5B45055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34BF8B-947C-168A-1125-6A3A59BE31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5F817-EA6A-3155-BA89-5A521F6A7D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Post-workshop survey responses indicated that some participants enjoyed the live demonstrations and wished we walked through cataloging the entire resource together, while other participants appreciated that most of the workshop was spent on individual or group exercises with experts available to answer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Navigating the official RDA Toolkit and terminology continued to be the biggest obstacles for catalogers when using official RDA.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As presenters preparing the exercises, we still had a lot of questions about how to describe aggregates.</a:t>
            </a:r>
          </a:p>
        </p:txBody>
      </p:sp>
      <p:sp>
        <p:nvSpPr>
          <p:cNvPr id="4" name="Slide Number Placeholder 3">
            <a:extLst>
              <a:ext uri="{FF2B5EF4-FFF2-40B4-BE49-F238E27FC236}">
                <a16:creationId xmlns:a16="http://schemas.microsoft.com/office/drawing/2014/main" id="{2BF2576D-DB17-A4A8-8D68-80B51014F969}"/>
              </a:ext>
            </a:extLst>
          </p:cNvPr>
          <p:cNvSpPr>
            <a:spLocks noGrp="1"/>
          </p:cNvSpPr>
          <p:nvPr>
            <p:ph type="sldNum" sz="quarter" idx="5"/>
          </p:nvPr>
        </p:nvSpPr>
        <p:spPr/>
        <p:txBody>
          <a:bodyPr/>
          <a:lstStyle/>
          <a:p>
            <a:fld id="{6CE5A7A0-72B2-4A59-8BB0-48491AB62D72}" type="slidenum">
              <a:rPr lang="en-US" smtClean="0"/>
              <a:t>57</a:t>
            </a:fld>
            <a:endParaRPr lang="en-US"/>
          </a:p>
        </p:txBody>
      </p:sp>
    </p:spTree>
    <p:extLst>
      <p:ext uri="{BB962C8B-B14F-4D97-AF65-F5344CB8AC3E}">
        <p14:creationId xmlns:p14="http://schemas.microsoft.com/office/powerpoint/2010/main" val="41592775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back to the Phase 2: PCC RDA in Practice Training, the training task group is developing two sets of the training: full training and bridge training.</a:t>
            </a:r>
          </a:p>
          <a:p>
            <a:endParaRPr lang="en-US" dirty="0"/>
          </a:p>
          <a:p>
            <a:r>
              <a:rPr lang="en-US" dirty="0"/>
              <a:t>The full training is for less experienced catalogers who are new to RDA or PCC. It is also for more experienced catalogers who want a refresher and more in-depth training, particularly as they prepare to implement official RDA.</a:t>
            </a:r>
          </a:p>
          <a:p>
            <a:endParaRPr lang="en-US" dirty="0"/>
          </a:p>
          <a:p>
            <a:r>
              <a:rPr lang="en-US" dirty="0"/>
              <a:t>The bridge training is a subset of the full training. It is designed to help experienced catalogers transition from original RDA to official RDA by focusing on those elements where there is a difference in practice.</a:t>
            </a:r>
          </a:p>
        </p:txBody>
      </p:sp>
      <p:sp>
        <p:nvSpPr>
          <p:cNvPr id="4" name="Slide Number Placeholder 3"/>
          <p:cNvSpPr>
            <a:spLocks noGrp="1"/>
          </p:cNvSpPr>
          <p:nvPr>
            <p:ph type="sldNum" sz="quarter" idx="5"/>
          </p:nvPr>
        </p:nvSpPr>
        <p:spPr/>
        <p:txBody>
          <a:bodyPr/>
          <a:lstStyle/>
          <a:p>
            <a:fld id="{6CE5A7A0-72B2-4A59-8BB0-48491AB62D72}" type="slidenum">
              <a:rPr lang="en-US" smtClean="0"/>
              <a:t>58</a:t>
            </a:fld>
            <a:endParaRPr lang="en-US"/>
          </a:p>
        </p:txBody>
      </p:sp>
    </p:spTree>
    <p:extLst>
      <p:ext uri="{BB962C8B-B14F-4D97-AF65-F5344CB8AC3E}">
        <p14:creationId xmlns:p14="http://schemas.microsoft.com/office/powerpoint/2010/main" val="36437990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bridge and full training, the training task group is preparing slides, exercises, and webinars.</a:t>
            </a:r>
          </a:p>
          <a:p>
            <a:endParaRPr lang="en-US" dirty="0"/>
          </a:p>
          <a:p>
            <a:r>
              <a:rPr lang="en-US" dirty="0"/>
              <a:t>The slides will be freely available on the Catalogers Learning Workshop and will include speaker notes to support self-study or presenting to colleagues.</a:t>
            </a:r>
          </a:p>
          <a:p>
            <a:endParaRPr lang="en-US" dirty="0"/>
          </a:p>
          <a:p>
            <a:r>
              <a:rPr lang="en-US" dirty="0"/>
              <a:t>The exercises will reinforce the content presented in the slides through practical application. For example, they will allow catalogers to practice navigating the official RDA Toolkit and applying the instructions.</a:t>
            </a:r>
          </a:p>
          <a:p>
            <a:endParaRPr lang="en-US" dirty="0"/>
          </a:p>
          <a:p>
            <a:r>
              <a:rPr lang="en-US" dirty="0"/>
              <a:t>The free webinars will present content from the slides and answer questions. The webinars will be recorded for later viewing.</a:t>
            </a:r>
          </a:p>
        </p:txBody>
      </p:sp>
      <p:sp>
        <p:nvSpPr>
          <p:cNvPr id="4" name="Slide Number Placeholder 3"/>
          <p:cNvSpPr>
            <a:spLocks noGrp="1"/>
          </p:cNvSpPr>
          <p:nvPr>
            <p:ph type="sldNum" sz="quarter" idx="5"/>
          </p:nvPr>
        </p:nvSpPr>
        <p:spPr/>
        <p:txBody>
          <a:bodyPr/>
          <a:lstStyle/>
          <a:p>
            <a:fld id="{6CE5A7A0-72B2-4A59-8BB0-48491AB62D72}" type="slidenum">
              <a:rPr lang="en-US" smtClean="0"/>
              <a:t>59</a:t>
            </a:fld>
            <a:endParaRPr lang="en-US"/>
          </a:p>
        </p:txBody>
      </p:sp>
    </p:spTree>
    <p:extLst>
      <p:ext uri="{BB962C8B-B14F-4D97-AF65-F5344CB8AC3E}">
        <p14:creationId xmlns:p14="http://schemas.microsoft.com/office/powerpoint/2010/main" val="15492591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1314-2D89-80E2-0A0A-EB49710B0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03E579-9504-5845-7203-53A86470C6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2E178-02ED-328A-FA06-D281521842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both the bridge and full training, the learning outcomes are the same. Catalogers should be able 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Understand and apply official RDA instructions and PCC practices for describing print and electronic monographs in MARC 21 bibliographic records</a:t>
            </a:r>
          </a:p>
          <a:p>
            <a:pPr marL="171450" indent="-171450">
              <a:buFont typeface="Arial" panose="020B0604020202020204" pitchFamily="34" charset="0"/>
              <a:buChar char="•"/>
            </a:pPr>
            <a:r>
              <a:rPr lang="en-US" dirty="0"/>
              <a:t>Understand and apply the BIBCO Standard Record (BSR) Official RDA Metadata Application Profile</a:t>
            </a:r>
          </a:p>
          <a:p>
            <a:pPr marL="171450" indent="-171450">
              <a:buFont typeface="Arial" panose="020B0604020202020204" pitchFamily="34" charset="0"/>
              <a:buChar char="•"/>
            </a:pPr>
            <a:r>
              <a:rPr lang="en-US" dirty="0"/>
              <a:t>Apply appropriate guidance in LC-PCC Policy Statements and Metadata Guidance Documentation</a:t>
            </a:r>
          </a:p>
        </p:txBody>
      </p:sp>
      <p:sp>
        <p:nvSpPr>
          <p:cNvPr id="4" name="Slide Number Placeholder 3">
            <a:extLst>
              <a:ext uri="{FF2B5EF4-FFF2-40B4-BE49-F238E27FC236}">
                <a16:creationId xmlns:a16="http://schemas.microsoft.com/office/drawing/2014/main" id="{5D4DA402-ED45-60D5-4C4D-ABB7ED86FEFD}"/>
              </a:ext>
            </a:extLst>
          </p:cNvPr>
          <p:cNvSpPr>
            <a:spLocks noGrp="1"/>
          </p:cNvSpPr>
          <p:nvPr>
            <p:ph type="sldNum" sz="quarter" idx="5"/>
          </p:nvPr>
        </p:nvSpPr>
        <p:spPr/>
        <p:txBody>
          <a:bodyPr/>
          <a:lstStyle/>
          <a:p>
            <a:fld id="{6CE5A7A0-72B2-4A59-8BB0-48491AB62D72}" type="slidenum">
              <a:rPr lang="en-US" smtClean="0"/>
              <a:t>60</a:t>
            </a:fld>
            <a:endParaRPr lang="en-US"/>
          </a:p>
        </p:txBody>
      </p:sp>
    </p:spTree>
    <p:extLst>
      <p:ext uri="{BB962C8B-B14F-4D97-AF65-F5344CB8AC3E}">
        <p14:creationId xmlns:p14="http://schemas.microsoft.com/office/powerpoint/2010/main" val="41728469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considering the full training for cataloging monographs, we are assuming a basic knowledge of cataloging and MARC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ensure the training is clear and accessible for the greatest number of catalogers, we are approaching the full training with the assumption that catalogers don’t know RDA. Consequently, the previously released LRM training and Phase 1: PCC Introductory RDA Training are considered optional. When appropriate, content from those trainings will be incorporated so the full training is a complete training curriculum.</a:t>
            </a:r>
          </a:p>
        </p:txBody>
      </p:sp>
      <p:sp>
        <p:nvSpPr>
          <p:cNvPr id="4" name="Slide Number Placeholder 3"/>
          <p:cNvSpPr>
            <a:spLocks noGrp="1"/>
          </p:cNvSpPr>
          <p:nvPr>
            <p:ph type="sldNum" sz="quarter" idx="5"/>
          </p:nvPr>
        </p:nvSpPr>
        <p:spPr/>
        <p:txBody>
          <a:bodyPr/>
          <a:lstStyle/>
          <a:p>
            <a:fld id="{6CE5A7A0-72B2-4A59-8BB0-48491AB62D72}" type="slidenum">
              <a:rPr lang="en-US" smtClean="0"/>
              <a:t>61</a:t>
            </a:fld>
            <a:endParaRPr lang="en-US"/>
          </a:p>
        </p:txBody>
      </p:sp>
    </p:spTree>
    <p:extLst>
      <p:ext uri="{BB962C8B-B14F-4D97-AF65-F5344CB8AC3E}">
        <p14:creationId xmlns:p14="http://schemas.microsoft.com/office/powerpoint/2010/main" val="36221932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biggest hurdle to implementing official RDA is becoming familiar with the new RDA Toolkit and how to apply the instructions in conjunction with the relevant PCC documentation. To help catalogers become familiar with the process of cataloging using official RDA, the first part of the full training is focused on fundamental skills.</a:t>
            </a:r>
          </a:p>
        </p:txBody>
      </p:sp>
      <p:sp>
        <p:nvSpPr>
          <p:cNvPr id="4" name="Slide Number Placeholder 3"/>
          <p:cNvSpPr>
            <a:spLocks noGrp="1"/>
          </p:cNvSpPr>
          <p:nvPr>
            <p:ph type="sldNum" sz="quarter" idx="5"/>
          </p:nvPr>
        </p:nvSpPr>
        <p:spPr/>
        <p:txBody>
          <a:bodyPr/>
          <a:lstStyle/>
          <a:p>
            <a:fld id="{6CE5A7A0-72B2-4A59-8BB0-48491AB62D72}" type="slidenum">
              <a:rPr lang="en-US" smtClean="0"/>
              <a:t>62</a:t>
            </a:fld>
            <a:endParaRPr lang="en-US"/>
          </a:p>
        </p:txBody>
      </p:sp>
    </p:spTree>
    <p:extLst>
      <p:ext uri="{BB962C8B-B14F-4D97-AF65-F5344CB8AC3E}">
        <p14:creationId xmlns:p14="http://schemas.microsoft.com/office/powerpoint/2010/main" val="32324278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6AA07-C186-78FC-EACE-D6B21E373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6FCE2-6D9B-8EA8-F330-162C9BB05D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49FE9-D842-A666-71B0-4E9BB2AA6E28}"/>
              </a:ext>
            </a:extLst>
          </p:cNvPr>
          <p:cNvSpPr>
            <a:spLocks noGrp="1"/>
          </p:cNvSpPr>
          <p:nvPr>
            <p:ph type="body" idx="1"/>
          </p:nvPr>
        </p:nvSpPr>
        <p:spPr/>
        <p:txBody>
          <a:bodyPr/>
          <a:lstStyle/>
          <a:p>
            <a:r>
              <a:rPr lang="en-US" dirty="0"/>
              <a:t>The first section is a basic introduction to RDA.</a:t>
            </a:r>
          </a:p>
          <a:p>
            <a:endParaRPr lang="en-US" dirty="0"/>
          </a:p>
          <a:p>
            <a:r>
              <a:rPr lang="en-US" dirty="0"/>
              <a:t>Since the full training is for catalogers who are new to RDA, we should tell them what RDA is before we discuss how to catalog using RDA.</a:t>
            </a:r>
          </a:p>
          <a:p>
            <a:endParaRPr lang="en-US" dirty="0"/>
          </a:p>
          <a:p>
            <a:r>
              <a:rPr lang="en-US" dirty="0"/>
              <a:t>As the RDA Toolkit is structured around the RDA entities and their elements, it is important for catalogers to be familiar with the different RDA entities. Consequently, we present a brief overview of the RDA entities before we introduce the RDA Toolkit.</a:t>
            </a:r>
          </a:p>
          <a:p>
            <a:endParaRPr lang="en-US" dirty="0"/>
          </a:p>
          <a:p>
            <a:r>
              <a:rPr lang="en-US" dirty="0"/>
              <a:t>Following feedback from the Phase 1: PCC Introductory RDA Training, which expressed a desire for more practical training and less theory, we will not have a module on the IFLA Library Reference Model (LRM). If important, any relevant concepts from the LRM conceptual model will be discussed based on their usage in RDA.</a:t>
            </a:r>
          </a:p>
        </p:txBody>
      </p:sp>
      <p:sp>
        <p:nvSpPr>
          <p:cNvPr id="4" name="Slide Number Placeholder 3">
            <a:extLst>
              <a:ext uri="{FF2B5EF4-FFF2-40B4-BE49-F238E27FC236}">
                <a16:creationId xmlns:a16="http://schemas.microsoft.com/office/drawing/2014/main" id="{1014AB46-71D7-895B-C740-E7B532DC4648}"/>
              </a:ext>
            </a:extLst>
          </p:cNvPr>
          <p:cNvSpPr>
            <a:spLocks noGrp="1"/>
          </p:cNvSpPr>
          <p:nvPr>
            <p:ph type="sldNum" sz="quarter" idx="5"/>
          </p:nvPr>
        </p:nvSpPr>
        <p:spPr/>
        <p:txBody>
          <a:bodyPr/>
          <a:lstStyle/>
          <a:p>
            <a:fld id="{6CE5A7A0-72B2-4A59-8BB0-48491AB62D72}" type="slidenum">
              <a:rPr lang="en-US" smtClean="0"/>
              <a:t>63</a:t>
            </a:fld>
            <a:endParaRPr lang="en-US"/>
          </a:p>
        </p:txBody>
      </p:sp>
    </p:spTree>
    <p:extLst>
      <p:ext uri="{BB962C8B-B14F-4D97-AF65-F5344CB8AC3E}">
        <p14:creationId xmlns:p14="http://schemas.microsoft.com/office/powerpoint/2010/main" val="1356435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894BE-5FCF-A482-44A0-25DEACEF1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2C9AF-4ED9-A219-BE43-FC699E9322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25633-AD70-0FEE-BD78-4051194D1FDD}"/>
              </a:ext>
            </a:extLst>
          </p:cNvPr>
          <p:cNvSpPr>
            <a:spLocks noGrp="1"/>
          </p:cNvSpPr>
          <p:nvPr>
            <p:ph type="body" idx="1"/>
          </p:nvPr>
        </p:nvSpPr>
        <p:spPr/>
        <p:txBody>
          <a:bodyPr/>
          <a:lstStyle/>
          <a:p>
            <a:r>
              <a:rPr lang="en-US" dirty="0"/>
              <a:t>The second section covers using the RDA Toolkit. It includes modules for getting started, navigating, searching, and personalizing the RDA Toolkit. They are slightly updated versions from the introductory training modules, but they also represent an essential component of the full training.</a:t>
            </a:r>
          </a:p>
        </p:txBody>
      </p:sp>
      <p:sp>
        <p:nvSpPr>
          <p:cNvPr id="4" name="Slide Number Placeholder 3">
            <a:extLst>
              <a:ext uri="{FF2B5EF4-FFF2-40B4-BE49-F238E27FC236}">
                <a16:creationId xmlns:a16="http://schemas.microsoft.com/office/drawing/2014/main" id="{74349E3E-52AA-F79D-8C2B-22367F58758D}"/>
              </a:ext>
            </a:extLst>
          </p:cNvPr>
          <p:cNvSpPr>
            <a:spLocks noGrp="1"/>
          </p:cNvSpPr>
          <p:nvPr>
            <p:ph type="sldNum" sz="quarter" idx="5"/>
          </p:nvPr>
        </p:nvSpPr>
        <p:spPr/>
        <p:txBody>
          <a:bodyPr/>
          <a:lstStyle/>
          <a:p>
            <a:fld id="{6CE5A7A0-72B2-4A59-8BB0-48491AB62D72}" type="slidenum">
              <a:rPr lang="en-US" smtClean="0"/>
              <a:t>64</a:t>
            </a:fld>
            <a:endParaRPr lang="en-US"/>
          </a:p>
        </p:txBody>
      </p:sp>
    </p:spTree>
    <p:extLst>
      <p:ext uri="{BB962C8B-B14F-4D97-AF65-F5344CB8AC3E}">
        <p14:creationId xmlns:p14="http://schemas.microsoft.com/office/powerpoint/2010/main" val="31217955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E390E-9C96-A79B-875B-9B6CC50A6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1DBB3-4DD1-D386-45D1-07AB9530C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D8446-252F-AA82-9FA8-90695D2B190C}"/>
              </a:ext>
            </a:extLst>
          </p:cNvPr>
          <p:cNvSpPr>
            <a:spLocks noGrp="1"/>
          </p:cNvSpPr>
          <p:nvPr>
            <p:ph type="body" idx="1"/>
          </p:nvPr>
        </p:nvSpPr>
        <p:spPr/>
        <p:txBody>
          <a:bodyPr/>
          <a:lstStyle/>
          <a:p>
            <a:r>
              <a:rPr lang="en-US" dirty="0"/>
              <a:t>As RDA becomes a more international standard, documentation from cataloging communities, like the PCC, is important in defining the community’s policies and practices. Section 3 covers PCC documentation, including the BIBCO Standard Record (BSR) Official RDA Metadata Application Profile, LC-PCC Policy Statements, and Metadata Guidance Documentation.</a:t>
            </a:r>
          </a:p>
          <a:p>
            <a:endParaRPr lang="en-US" dirty="0"/>
          </a:p>
          <a:p>
            <a:r>
              <a:rPr lang="en-US" dirty="0"/>
              <a:t>Since all PCC documentation and training materials are to be used in conjunction with the official RDA Toolkit and are not intended to be separate, stand-alone documents, we conclude this section by discussing how to collectively use the RDA Toolkit and PCC documentation while cataloging.</a:t>
            </a:r>
          </a:p>
        </p:txBody>
      </p:sp>
      <p:sp>
        <p:nvSpPr>
          <p:cNvPr id="4" name="Slide Number Placeholder 3">
            <a:extLst>
              <a:ext uri="{FF2B5EF4-FFF2-40B4-BE49-F238E27FC236}">
                <a16:creationId xmlns:a16="http://schemas.microsoft.com/office/drawing/2014/main" id="{A30176C2-8E0C-D55E-AB02-EEB1D7374368}"/>
              </a:ext>
            </a:extLst>
          </p:cNvPr>
          <p:cNvSpPr>
            <a:spLocks noGrp="1"/>
          </p:cNvSpPr>
          <p:nvPr>
            <p:ph type="sldNum" sz="quarter" idx="5"/>
          </p:nvPr>
        </p:nvSpPr>
        <p:spPr/>
        <p:txBody>
          <a:bodyPr/>
          <a:lstStyle/>
          <a:p>
            <a:fld id="{6CE5A7A0-72B2-4A59-8BB0-48491AB62D72}" type="slidenum">
              <a:rPr lang="en-US" smtClean="0"/>
              <a:t>65</a:t>
            </a:fld>
            <a:endParaRPr lang="en-US"/>
          </a:p>
        </p:txBody>
      </p:sp>
    </p:spTree>
    <p:extLst>
      <p:ext uri="{BB962C8B-B14F-4D97-AF65-F5344CB8AC3E}">
        <p14:creationId xmlns:p14="http://schemas.microsoft.com/office/powerpoint/2010/main" val="11952614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307BC-244B-7AE9-0844-5AFF54408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1D87C-42F4-BF3F-60DD-BC85E2F8FC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B7F2CD-2A02-453C-4F55-6826FCB89E03}"/>
              </a:ext>
            </a:extLst>
          </p:cNvPr>
          <p:cNvSpPr>
            <a:spLocks noGrp="1"/>
          </p:cNvSpPr>
          <p:nvPr>
            <p:ph type="body" idx="1"/>
          </p:nvPr>
        </p:nvSpPr>
        <p:spPr/>
        <p:txBody>
          <a:bodyPr/>
          <a:lstStyle/>
          <a:p>
            <a:r>
              <a:rPr lang="en-US" dirty="0"/>
              <a:t>Having discussed using the RDA Toolkit and PCC documentation, section 4 focuses on the basics for recording a value of an element based on the four recording methods: unstructured description, structured description, identifier, and IRI.</a:t>
            </a:r>
          </a:p>
          <a:p>
            <a:endParaRPr lang="en-US" dirty="0"/>
          </a:p>
          <a:p>
            <a:r>
              <a:rPr lang="en-US" dirty="0"/>
              <a:t>We also discuss recording data provenance, or metadata about metadata, as well as recording relationships, including the new PCC relationship labels.</a:t>
            </a:r>
          </a:p>
          <a:p>
            <a:endParaRPr lang="en-US" dirty="0"/>
          </a:p>
          <a:p>
            <a:r>
              <a:rPr lang="en-US" dirty="0"/>
              <a:t>This is our last fundamental section. Our hope is this provides a solid foundation for the rest of the training, which includes more detailed guidance and instruction that builds on these foundations.</a:t>
            </a:r>
          </a:p>
        </p:txBody>
      </p:sp>
      <p:sp>
        <p:nvSpPr>
          <p:cNvPr id="4" name="Slide Number Placeholder 3">
            <a:extLst>
              <a:ext uri="{FF2B5EF4-FFF2-40B4-BE49-F238E27FC236}">
                <a16:creationId xmlns:a16="http://schemas.microsoft.com/office/drawing/2014/main" id="{97770301-73E5-5B97-38A4-BCE8EF24803F}"/>
              </a:ext>
            </a:extLst>
          </p:cNvPr>
          <p:cNvSpPr>
            <a:spLocks noGrp="1"/>
          </p:cNvSpPr>
          <p:nvPr>
            <p:ph type="sldNum" sz="quarter" idx="5"/>
          </p:nvPr>
        </p:nvSpPr>
        <p:spPr/>
        <p:txBody>
          <a:bodyPr/>
          <a:lstStyle/>
          <a:p>
            <a:fld id="{6CE5A7A0-72B2-4A59-8BB0-48491AB62D72}" type="slidenum">
              <a:rPr lang="en-US" smtClean="0"/>
              <a:t>66</a:t>
            </a:fld>
            <a:endParaRPr lang="en-US"/>
          </a:p>
        </p:txBody>
      </p:sp>
    </p:spTree>
    <p:extLst>
      <p:ext uri="{BB962C8B-B14F-4D97-AF65-F5344CB8AC3E}">
        <p14:creationId xmlns:p14="http://schemas.microsoft.com/office/powerpoint/2010/main" val="24152356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7467F-35F4-2F06-0F60-B7100BFB2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C82C21-EE15-BF9D-2FA0-7F051B7CCE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8D2FCA-95E9-FC3C-9C31-45D0AF20F78A}"/>
              </a:ext>
            </a:extLst>
          </p:cNvPr>
          <p:cNvSpPr>
            <a:spLocks noGrp="1"/>
          </p:cNvSpPr>
          <p:nvPr>
            <p:ph type="body" idx="1"/>
          </p:nvPr>
        </p:nvSpPr>
        <p:spPr/>
        <p:txBody>
          <a:bodyPr/>
          <a:lstStyle/>
          <a:p>
            <a:r>
              <a:rPr lang="en-US" dirty="0"/>
              <a:t>In sections 5, 6, and 7, we will go element by element based on the RDA entities manifestation, work, and expression, respectively. For each element, we are planning to discuss the basics for recording a value for the element based on RDA and PCC policies, and then how to record the value in a MARC 21 bibliographic record.</a:t>
            </a:r>
          </a:p>
        </p:txBody>
      </p:sp>
      <p:sp>
        <p:nvSpPr>
          <p:cNvPr id="4" name="Slide Number Placeholder 3">
            <a:extLst>
              <a:ext uri="{FF2B5EF4-FFF2-40B4-BE49-F238E27FC236}">
                <a16:creationId xmlns:a16="http://schemas.microsoft.com/office/drawing/2014/main" id="{2FCD9728-E45C-EABF-C3E9-C08B71BDA93A}"/>
              </a:ext>
            </a:extLst>
          </p:cNvPr>
          <p:cNvSpPr>
            <a:spLocks noGrp="1"/>
          </p:cNvSpPr>
          <p:nvPr>
            <p:ph type="sldNum" sz="quarter" idx="5"/>
          </p:nvPr>
        </p:nvSpPr>
        <p:spPr/>
        <p:txBody>
          <a:bodyPr/>
          <a:lstStyle/>
          <a:p>
            <a:fld id="{6CE5A7A0-72B2-4A59-8BB0-48491AB62D72}" type="slidenum">
              <a:rPr lang="en-US" smtClean="0"/>
              <a:t>67</a:t>
            </a:fld>
            <a:endParaRPr lang="en-US"/>
          </a:p>
        </p:txBody>
      </p:sp>
    </p:spTree>
    <p:extLst>
      <p:ext uri="{BB962C8B-B14F-4D97-AF65-F5344CB8AC3E}">
        <p14:creationId xmlns:p14="http://schemas.microsoft.com/office/powerpoint/2010/main" val="38351837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F3F0E-FD55-3DBB-E4B1-FA615D553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2D74F9-908B-8E69-320D-054436E1D5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6C6B30-3BFD-4F75-FA1D-7BFA1B1D27BE}"/>
              </a:ext>
            </a:extLst>
          </p:cNvPr>
          <p:cNvSpPr>
            <a:spLocks noGrp="1"/>
          </p:cNvSpPr>
          <p:nvPr>
            <p:ph type="body" idx="1"/>
          </p:nvPr>
        </p:nvSpPr>
        <p:spPr/>
        <p:txBody>
          <a:bodyPr/>
          <a:lstStyle/>
          <a:p>
            <a:r>
              <a:rPr lang="en-US" dirty="0"/>
              <a:t>The last sections are devoted to special topics.</a:t>
            </a:r>
          </a:p>
          <a:p>
            <a:endParaRPr lang="en-US" dirty="0"/>
          </a:p>
          <a:p>
            <a:r>
              <a:rPr lang="en-US" dirty="0"/>
              <a:t>The section on describing aggregates will include training for identifying and describing the different types of aggregates.</a:t>
            </a:r>
          </a:p>
          <a:p>
            <a:endParaRPr lang="en-US" dirty="0"/>
          </a:p>
          <a:p>
            <a:r>
              <a:rPr lang="en-US" dirty="0"/>
              <a:t>The other special topics might include working with authorities in the context of bibliographic records, cataloging translations and amalgamations, and finally training for working with copy and hybrid records.</a:t>
            </a:r>
          </a:p>
        </p:txBody>
      </p:sp>
      <p:sp>
        <p:nvSpPr>
          <p:cNvPr id="4" name="Slide Number Placeholder 3">
            <a:extLst>
              <a:ext uri="{FF2B5EF4-FFF2-40B4-BE49-F238E27FC236}">
                <a16:creationId xmlns:a16="http://schemas.microsoft.com/office/drawing/2014/main" id="{BA87F515-BADA-42A5-1A96-EEB29802963B}"/>
              </a:ext>
            </a:extLst>
          </p:cNvPr>
          <p:cNvSpPr>
            <a:spLocks noGrp="1"/>
          </p:cNvSpPr>
          <p:nvPr>
            <p:ph type="sldNum" sz="quarter" idx="5"/>
          </p:nvPr>
        </p:nvSpPr>
        <p:spPr/>
        <p:txBody>
          <a:bodyPr/>
          <a:lstStyle/>
          <a:p>
            <a:fld id="{6CE5A7A0-72B2-4A59-8BB0-48491AB62D72}" type="slidenum">
              <a:rPr lang="en-US" smtClean="0"/>
              <a:t>68</a:t>
            </a:fld>
            <a:endParaRPr lang="en-US"/>
          </a:p>
        </p:txBody>
      </p:sp>
    </p:spTree>
    <p:extLst>
      <p:ext uri="{BB962C8B-B14F-4D97-AF65-F5344CB8AC3E}">
        <p14:creationId xmlns:p14="http://schemas.microsoft.com/office/powerpoint/2010/main" val="5471142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0643B-9B6E-FD65-35B4-B3933E8EE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38D68-261A-E0D4-E919-3CB1FBC6F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A1BC3-2BF1-35EF-70F8-1C7EEE6922C4}"/>
              </a:ext>
            </a:extLst>
          </p:cNvPr>
          <p:cNvSpPr>
            <a:spLocks noGrp="1"/>
          </p:cNvSpPr>
          <p:nvPr>
            <p:ph type="body" idx="1"/>
          </p:nvPr>
        </p:nvSpPr>
        <p:spPr/>
        <p:txBody>
          <a:bodyPr/>
          <a:lstStyle/>
          <a:p>
            <a:r>
              <a:rPr lang="en-US" dirty="0"/>
              <a:t>Looking ahead, we are aiming to release the bridge and full training for monographs and name authorities by the end of 2026. After the release of the training materials, we will present the materials in a series of free webinars.</a:t>
            </a:r>
          </a:p>
          <a:p>
            <a:endParaRPr lang="en-US" dirty="0"/>
          </a:p>
          <a:p>
            <a:r>
              <a:rPr lang="en-US" dirty="0"/>
              <a:t>The bridge training will be presented first followed by the full training. This will allow catalogers who attend the bridge training but want more in-depth training to also attend the full training.</a:t>
            </a:r>
          </a:p>
          <a:p>
            <a:endParaRPr lang="en-US" dirty="0"/>
          </a:p>
          <a:p>
            <a:r>
              <a:rPr lang="en-US" dirty="0"/>
              <a:t>In addition, because the monographs training presents four sections of foundational training that is applicable for all official RDA training, the monographs training will be presented first, followed by the name authorities training.</a:t>
            </a:r>
          </a:p>
          <a:p>
            <a:endParaRPr lang="en-US" dirty="0"/>
          </a:p>
          <a:p>
            <a:r>
              <a:rPr lang="en-US" dirty="0"/>
              <a:t>We hope that all training for monographs and name authorities will be complete and PCC institutions able to implement official RDA several months before the original RDA Toolkit is removed from the web on May 12, 2027.</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Note that PCC training for serials and integrating works is being planned, but work has not yet started.</a:t>
            </a:r>
          </a:p>
        </p:txBody>
      </p:sp>
      <p:sp>
        <p:nvSpPr>
          <p:cNvPr id="4" name="Slide Number Placeholder 3">
            <a:extLst>
              <a:ext uri="{FF2B5EF4-FFF2-40B4-BE49-F238E27FC236}">
                <a16:creationId xmlns:a16="http://schemas.microsoft.com/office/drawing/2014/main" id="{8E4BA520-7C60-F8B5-D4FC-DDED568AAFBA}"/>
              </a:ext>
            </a:extLst>
          </p:cNvPr>
          <p:cNvSpPr>
            <a:spLocks noGrp="1"/>
          </p:cNvSpPr>
          <p:nvPr>
            <p:ph type="sldNum" sz="quarter" idx="5"/>
          </p:nvPr>
        </p:nvSpPr>
        <p:spPr/>
        <p:txBody>
          <a:bodyPr/>
          <a:lstStyle/>
          <a:p>
            <a:fld id="{6CE5A7A0-72B2-4A59-8BB0-48491AB62D72}" type="slidenum">
              <a:rPr lang="en-US" smtClean="0"/>
              <a:t>69</a:t>
            </a:fld>
            <a:endParaRPr lang="en-US"/>
          </a:p>
        </p:txBody>
      </p:sp>
    </p:spTree>
    <p:extLst>
      <p:ext uri="{BB962C8B-B14F-4D97-AF65-F5344CB8AC3E}">
        <p14:creationId xmlns:p14="http://schemas.microsoft.com/office/powerpoint/2010/main" val="41502964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conclude my presentation, here again are the links to the IFLA LRM training, the Phase 1: PCC Introductory RDA Training, and the Phase 1: PCC Introductory RDA Training Webinars.</a:t>
            </a:r>
          </a:p>
        </p:txBody>
      </p:sp>
      <p:sp>
        <p:nvSpPr>
          <p:cNvPr id="4" name="Slide Number Placeholder 3"/>
          <p:cNvSpPr>
            <a:spLocks noGrp="1"/>
          </p:cNvSpPr>
          <p:nvPr>
            <p:ph type="sldNum" sz="quarter" idx="5"/>
          </p:nvPr>
        </p:nvSpPr>
        <p:spPr/>
        <p:txBody>
          <a:bodyPr/>
          <a:lstStyle/>
          <a:p>
            <a:fld id="{6CE5A7A0-72B2-4A59-8BB0-48491AB62D72}" type="slidenum">
              <a:rPr lang="en-US" smtClean="0"/>
              <a:t>70</a:t>
            </a:fld>
            <a:endParaRPr lang="en-US"/>
          </a:p>
        </p:txBody>
      </p:sp>
    </p:spTree>
    <p:extLst>
      <p:ext uri="{BB962C8B-B14F-4D97-AF65-F5344CB8AC3E}">
        <p14:creationId xmlns:p14="http://schemas.microsoft.com/office/powerpoint/2010/main" val="40679766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again are the links to the Changes from Original RDA for Monographs: Report, and the ALA RDA Preconference workshop materials from 2025 and 2026.</a:t>
            </a:r>
          </a:p>
        </p:txBody>
      </p:sp>
      <p:sp>
        <p:nvSpPr>
          <p:cNvPr id="4" name="Slide Number Placeholder 3"/>
          <p:cNvSpPr>
            <a:spLocks noGrp="1"/>
          </p:cNvSpPr>
          <p:nvPr>
            <p:ph type="sldNum" sz="quarter" idx="5"/>
          </p:nvPr>
        </p:nvSpPr>
        <p:spPr/>
        <p:txBody>
          <a:bodyPr/>
          <a:lstStyle/>
          <a:p>
            <a:fld id="{6CE5A7A0-72B2-4A59-8BB0-48491AB62D72}" type="slidenum">
              <a:rPr lang="en-US" smtClean="0"/>
              <a:t>71</a:t>
            </a:fld>
            <a:endParaRPr lang="en-US"/>
          </a:p>
        </p:txBody>
      </p:sp>
    </p:spTree>
    <p:extLst>
      <p:ext uri="{BB962C8B-B14F-4D97-AF65-F5344CB8AC3E}">
        <p14:creationId xmlns:p14="http://schemas.microsoft.com/office/powerpoint/2010/main" val="19891065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any questions, please feel free to contact me at adam.baron@berkeley.edu.</a:t>
            </a:r>
          </a:p>
        </p:txBody>
      </p:sp>
      <p:sp>
        <p:nvSpPr>
          <p:cNvPr id="4" name="Slide Number Placeholder 3"/>
          <p:cNvSpPr>
            <a:spLocks noGrp="1"/>
          </p:cNvSpPr>
          <p:nvPr>
            <p:ph type="sldNum" sz="quarter" idx="5"/>
          </p:nvPr>
        </p:nvSpPr>
        <p:spPr/>
        <p:txBody>
          <a:bodyPr/>
          <a:lstStyle/>
          <a:p>
            <a:fld id="{6CE5A7A0-72B2-4A59-8BB0-48491AB62D72}" type="slidenum">
              <a:rPr lang="en-US" smtClean="0"/>
              <a:t>72</a:t>
            </a:fld>
            <a:endParaRPr lang="en-US"/>
          </a:p>
        </p:txBody>
      </p:sp>
    </p:spTree>
    <p:extLst>
      <p:ext uri="{BB962C8B-B14F-4D97-AF65-F5344CB8AC3E}">
        <p14:creationId xmlns:p14="http://schemas.microsoft.com/office/powerpoint/2010/main" val="896918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B86CD-BAC7-47B2-97CB-A66FCD58B1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011C2E1-8B24-4128-B211-8358201AB0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303D77-6A06-4C45-887C-F88502656F88}"/>
              </a:ext>
            </a:extLst>
          </p:cNvPr>
          <p:cNvSpPr>
            <a:spLocks noGrp="1"/>
          </p:cNvSpPr>
          <p:nvPr>
            <p:ph type="dt" sz="half" idx="10"/>
          </p:nvPr>
        </p:nvSpPr>
        <p:spPr/>
        <p:txBody>
          <a:bodyPr/>
          <a:lstStyle/>
          <a:p>
            <a:fld id="{6B0410C5-6064-4F7B-9030-B6243D4B4FA2}" type="datetime1">
              <a:rPr lang="en-US" smtClean="0"/>
              <a:t>9/30/2026</a:t>
            </a:fld>
            <a:endParaRPr lang="en-US"/>
          </a:p>
        </p:txBody>
      </p:sp>
      <p:sp>
        <p:nvSpPr>
          <p:cNvPr id="5" name="Footer Placeholder 4">
            <a:extLst>
              <a:ext uri="{FF2B5EF4-FFF2-40B4-BE49-F238E27FC236}">
                <a16:creationId xmlns:a16="http://schemas.microsoft.com/office/drawing/2014/main" id="{5D35FB5F-0BF1-4425-A907-E04B2DF586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4CA519-876F-4E66-B7F2-F65AB235326E}"/>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1269465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1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6D8C-7E9C-4CCD-8484-E0F86D3493C2}"/>
              </a:ext>
            </a:extLst>
          </p:cNvPr>
          <p:cNvSpPr>
            <a:spLocks noGrp="1"/>
          </p:cNvSpPr>
          <p:nvPr>
            <p:ph type="ctrTitle"/>
          </p:nvPr>
        </p:nvSpPr>
        <p:spPr>
          <a:xfrm>
            <a:off x="1523999" y="2998356"/>
            <a:ext cx="9144000" cy="861288"/>
          </a:xfrm>
        </p:spPr>
        <p:txBody>
          <a:bodyPr anchor="t"/>
          <a:lstStyle>
            <a:lvl1pPr algn="ctr">
              <a:defRPr sz="6000" b="1"/>
            </a:lvl1pPr>
          </a:lstStyle>
          <a:p>
            <a:endParaRPr lang="en-US" dirty="0"/>
          </a:p>
        </p:txBody>
      </p:sp>
      <p:sp>
        <p:nvSpPr>
          <p:cNvPr id="4" name="Date Placeholder 3">
            <a:extLst>
              <a:ext uri="{FF2B5EF4-FFF2-40B4-BE49-F238E27FC236}">
                <a16:creationId xmlns:a16="http://schemas.microsoft.com/office/drawing/2014/main" id="{8DD1F90B-82E7-4865-A7CD-E70AF64B4DB0}"/>
              </a:ext>
            </a:extLst>
          </p:cNvPr>
          <p:cNvSpPr>
            <a:spLocks noGrp="1"/>
          </p:cNvSpPr>
          <p:nvPr>
            <p:ph type="dt" sz="half" idx="10"/>
          </p:nvPr>
        </p:nvSpPr>
        <p:spPr/>
        <p:txBody>
          <a:bodyPr/>
          <a:lstStyle/>
          <a:p>
            <a:fld id="{41612236-2321-4E4A-A488-0A76C6FEB99C}" type="datetime1">
              <a:rPr lang="en-US" smtClean="0"/>
              <a:t>9/30/2026</a:t>
            </a:fld>
            <a:endParaRPr lang="en-US"/>
          </a:p>
        </p:txBody>
      </p:sp>
      <p:sp>
        <p:nvSpPr>
          <p:cNvPr id="5" name="Footer Placeholder 4">
            <a:extLst>
              <a:ext uri="{FF2B5EF4-FFF2-40B4-BE49-F238E27FC236}">
                <a16:creationId xmlns:a16="http://schemas.microsoft.com/office/drawing/2014/main" id="{FA020EE0-5A8D-4458-869E-930FB4EC8F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B8BA5-148B-45F1-BD30-D3EADD2FE72A}"/>
              </a:ext>
            </a:extLst>
          </p:cNvPr>
          <p:cNvSpPr>
            <a:spLocks noGrp="1"/>
          </p:cNvSpPr>
          <p:nvPr>
            <p:ph type="sldNum" sz="quarter" idx="12"/>
          </p:nvPr>
        </p:nvSpPr>
        <p:spPr/>
        <p:txBody>
          <a:bodyPr/>
          <a:lstStyle/>
          <a:p>
            <a:fld id="{26D89839-9540-4FD2-A570-163792ED64AF}" type="slidenum">
              <a:rPr lang="en-US" smtClean="0"/>
              <a:t>‹#›</a:t>
            </a:fld>
            <a:endParaRPr lang="en-US" dirty="0"/>
          </a:p>
        </p:txBody>
      </p:sp>
      <p:pic>
        <p:nvPicPr>
          <p:cNvPr id="7" name="Google Shape;91;p1">
            <a:extLst>
              <a:ext uri="{FF2B5EF4-FFF2-40B4-BE49-F238E27FC236}">
                <a16:creationId xmlns:a16="http://schemas.microsoft.com/office/drawing/2014/main" id="{8BF1CADB-5CAD-4AB7-8CB8-EFFD5658B2FB}"/>
              </a:ext>
            </a:extLst>
          </p:cNvPr>
          <p:cNvPicPr preferRelativeResize="0"/>
          <p:nvPr userDrawn="1"/>
        </p:nvPicPr>
        <p:blipFill rotWithShape="1">
          <a:blip r:embed="rId2">
            <a:alphaModFix/>
          </a:blip>
          <a:srcRect/>
          <a:stretch/>
        </p:blipFill>
        <p:spPr>
          <a:xfrm>
            <a:off x="2969187" y="608201"/>
            <a:ext cx="6253627" cy="1551651"/>
          </a:xfrm>
          <a:prstGeom prst="rect">
            <a:avLst/>
          </a:prstGeom>
          <a:noFill/>
          <a:ln>
            <a:noFill/>
          </a:ln>
        </p:spPr>
      </p:pic>
      <p:sp>
        <p:nvSpPr>
          <p:cNvPr id="8" name="TextBox 7">
            <a:extLst>
              <a:ext uri="{FF2B5EF4-FFF2-40B4-BE49-F238E27FC236}">
                <a16:creationId xmlns:a16="http://schemas.microsoft.com/office/drawing/2014/main" id="{11E19767-9245-4715-9B49-72307FAE25F9}"/>
              </a:ext>
            </a:extLst>
          </p:cNvPr>
          <p:cNvSpPr txBox="1"/>
          <p:nvPr userDrawn="1"/>
        </p:nvSpPr>
        <p:spPr>
          <a:xfrm>
            <a:off x="1524000" y="4698148"/>
            <a:ext cx="9143999" cy="1354217"/>
          </a:xfrm>
          <a:prstGeom prst="rect">
            <a:avLst/>
          </a:prstGeom>
          <a:noFill/>
        </p:spPr>
        <p:txBody>
          <a:bodyPr wrap="square" rtlCol="0">
            <a:spAutoFit/>
          </a:bodyPr>
          <a:lstStyle/>
          <a:p>
            <a:pPr marL="0" indent="0" algn="ctr">
              <a:spcBef>
                <a:spcPts val="600"/>
              </a:spcBef>
              <a:buClr>
                <a:schemeClr val="dk1"/>
              </a:buClr>
              <a:buSzPts val="2000"/>
              <a:buFont typeface="Arial" panose="020B0604020202020204" pitchFamily="34" charset="0"/>
              <a:buNone/>
            </a:pPr>
            <a:r>
              <a:rPr lang="en-US" sz="2400" dirty="0"/>
              <a:t>Presented by Adam Baron</a:t>
            </a:r>
          </a:p>
          <a:p>
            <a:pPr marL="0" indent="0" algn="ctr">
              <a:spcBef>
                <a:spcPts val="600"/>
              </a:spcBef>
              <a:buClr>
                <a:schemeClr val="dk1"/>
              </a:buClr>
              <a:buSzPts val="2000"/>
              <a:buFont typeface="Arial" panose="020B0604020202020204" pitchFamily="34" charset="0"/>
              <a:buNone/>
            </a:pPr>
            <a:r>
              <a:rPr lang="es-ES" sz="2400" dirty="0"/>
              <a:t>XV Encuentro Latinoamericano de Catalogación y Metadatos</a:t>
            </a:r>
          </a:p>
          <a:p>
            <a:pPr marL="0" indent="0" algn="ctr">
              <a:spcBef>
                <a:spcPts val="600"/>
              </a:spcBef>
              <a:buClr>
                <a:schemeClr val="dk1"/>
              </a:buClr>
              <a:buSzPts val="2000"/>
              <a:buFont typeface="Arial" panose="020B0604020202020204" pitchFamily="34" charset="0"/>
              <a:buNone/>
            </a:pPr>
            <a:r>
              <a:rPr lang="en-US" sz="2400" dirty="0"/>
              <a:t>September 30, 2026</a:t>
            </a:r>
          </a:p>
        </p:txBody>
      </p:sp>
    </p:spTree>
    <p:extLst>
      <p:ext uri="{BB962C8B-B14F-4D97-AF65-F5344CB8AC3E}">
        <p14:creationId xmlns:p14="http://schemas.microsoft.com/office/powerpoint/2010/main" val="2494063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75F1-D855-489F-B5B7-870D5CB71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9D8B90-87B9-4BF5-8D30-2734898372C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115F0-A1B8-44F6-857F-658D9D6BA857}"/>
              </a:ext>
            </a:extLst>
          </p:cNvPr>
          <p:cNvSpPr>
            <a:spLocks noGrp="1"/>
          </p:cNvSpPr>
          <p:nvPr>
            <p:ph type="dt" sz="half" idx="10"/>
          </p:nvPr>
        </p:nvSpPr>
        <p:spPr/>
        <p:txBody>
          <a:bodyPr/>
          <a:lstStyle/>
          <a:p>
            <a:fld id="{5ACEE832-3805-4235-9FDE-F6ED5C7BC7EA}" type="datetime1">
              <a:rPr lang="en-US" smtClean="0"/>
              <a:t>9/30/2026</a:t>
            </a:fld>
            <a:endParaRPr lang="en-US"/>
          </a:p>
        </p:txBody>
      </p:sp>
      <p:sp>
        <p:nvSpPr>
          <p:cNvPr id="5" name="Footer Placeholder 4">
            <a:extLst>
              <a:ext uri="{FF2B5EF4-FFF2-40B4-BE49-F238E27FC236}">
                <a16:creationId xmlns:a16="http://schemas.microsoft.com/office/drawing/2014/main" id="{D1B2EF93-E5E9-41E2-8E8C-6D27136C5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8FBBC-2F9E-444A-BEC1-FB644C600520}"/>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4022481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6C092-9DFF-4D93-98C1-0D69FB87AC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CCC6BA-0240-4273-AA81-DCE1013605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AF6A4E0-CAE1-4DB7-978C-ABF45F9923FA}"/>
              </a:ext>
            </a:extLst>
          </p:cNvPr>
          <p:cNvSpPr>
            <a:spLocks noGrp="1"/>
          </p:cNvSpPr>
          <p:nvPr>
            <p:ph type="dt" sz="half" idx="10"/>
          </p:nvPr>
        </p:nvSpPr>
        <p:spPr/>
        <p:txBody>
          <a:bodyPr/>
          <a:lstStyle/>
          <a:p>
            <a:fld id="{EBDD52A4-713F-4942-BEE9-6EDAAEE91984}" type="datetime1">
              <a:rPr lang="en-US" smtClean="0"/>
              <a:t>9/30/2026</a:t>
            </a:fld>
            <a:endParaRPr lang="en-US"/>
          </a:p>
        </p:txBody>
      </p:sp>
      <p:sp>
        <p:nvSpPr>
          <p:cNvPr id="5" name="Footer Placeholder 4">
            <a:extLst>
              <a:ext uri="{FF2B5EF4-FFF2-40B4-BE49-F238E27FC236}">
                <a16:creationId xmlns:a16="http://schemas.microsoft.com/office/drawing/2014/main" id="{00BAC3A0-BA26-4025-BF4A-B2105714DA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595CCF-3B19-4DBB-A587-8EE6D9FB9F1D}"/>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3884941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6E166-54A9-4EBE-8A8F-C53A5608EA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DAC903-E34E-410D-9F3F-55F2176B394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8836AF-F191-41DD-A1C8-632328EA6F2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538A84-ABE9-4ACD-860D-FDAF44009D43}"/>
              </a:ext>
            </a:extLst>
          </p:cNvPr>
          <p:cNvSpPr>
            <a:spLocks noGrp="1"/>
          </p:cNvSpPr>
          <p:nvPr>
            <p:ph type="dt" sz="half" idx="10"/>
          </p:nvPr>
        </p:nvSpPr>
        <p:spPr/>
        <p:txBody>
          <a:bodyPr/>
          <a:lstStyle/>
          <a:p>
            <a:fld id="{0CDFF4EC-9750-4046-9A69-686450B81110}" type="datetime1">
              <a:rPr lang="en-US" smtClean="0"/>
              <a:t>9/30/2026</a:t>
            </a:fld>
            <a:endParaRPr lang="en-US"/>
          </a:p>
        </p:txBody>
      </p:sp>
      <p:sp>
        <p:nvSpPr>
          <p:cNvPr id="6" name="Footer Placeholder 5">
            <a:extLst>
              <a:ext uri="{FF2B5EF4-FFF2-40B4-BE49-F238E27FC236}">
                <a16:creationId xmlns:a16="http://schemas.microsoft.com/office/drawing/2014/main" id="{8424F8A3-D78D-4630-815B-7CBD136D1B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F558B7-AB07-4A89-BA8A-A2A70CDFF46B}"/>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985104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03412-4EA3-4411-99D7-254E356518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527745-1BA1-40E8-8208-BE80D14A4C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DC5C0B3-B47D-415B-A007-F018C4825B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9F2069-5F96-45CC-9DCC-94587EB7DA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1FCABE7-B41C-4C16-94B8-F5CCDEA0929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D93DC4-F2D7-4213-9F4D-F9AFCD5EFAD4}"/>
              </a:ext>
            </a:extLst>
          </p:cNvPr>
          <p:cNvSpPr>
            <a:spLocks noGrp="1"/>
          </p:cNvSpPr>
          <p:nvPr>
            <p:ph type="dt" sz="half" idx="10"/>
          </p:nvPr>
        </p:nvSpPr>
        <p:spPr/>
        <p:txBody>
          <a:bodyPr/>
          <a:lstStyle/>
          <a:p>
            <a:fld id="{C8E4BD99-9F02-48F5-BF13-FF7B603C47AA}" type="datetime1">
              <a:rPr lang="en-US" smtClean="0"/>
              <a:t>9/30/2026</a:t>
            </a:fld>
            <a:endParaRPr lang="en-US"/>
          </a:p>
        </p:txBody>
      </p:sp>
      <p:sp>
        <p:nvSpPr>
          <p:cNvPr id="8" name="Footer Placeholder 7">
            <a:extLst>
              <a:ext uri="{FF2B5EF4-FFF2-40B4-BE49-F238E27FC236}">
                <a16:creationId xmlns:a16="http://schemas.microsoft.com/office/drawing/2014/main" id="{6468D623-BAEA-4CD4-A1F8-EF14B95D6D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38DA75-3BBC-4C67-A889-EC2127A64339}"/>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1890070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CF3C4-B6E1-4879-9C85-083E74E08E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5CDDE4-31C2-4973-AB5D-39EE756E6C2F}"/>
              </a:ext>
            </a:extLst>
          </p:cNvPr>
          <p:cNvSpPr>
            <a:spLocks noGrp="1"/>
          </p:cNvSpPr>
          <p:nvPr>
            <p:ph type="dt" sz="half" idx="10"/>
          </p:nvPr>
        </p:nvSpPr>
        <p:spPr/>
        <p:txBody>
          <a:bodyPr/>
          <a:lstStyle/>
          <a:p>
            <a:fld id="{B5E373BC-DED8-4071-B0D0-C334E10551FB}" type="datetime1">
              <a:rPr lang="en-US" smtClean="0"/>
              <a:t>9/30/2026</a:t>
            </a:fld>
            <a:endParaRPr lang="en-US"/>
          </a:p>
        </p:txBody>
      </p:sp>
      <p:sp>
        <p:nvSpPr>
          <p:cNvPr id="4" name="Footer Placeholder 3">
            <a:extLst>
              <a:ext uri="{FF2B5EF4-FFF2-40B4-BE49-F238E27FC236}">
                <a16:creationId xmlns:a16="http://schemas.microsoft.com/office/drawing/2014/main" id="{36B0710B-A9FE-4B84-80E6-B3570754EE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59B492-F86F-401F-B73F-6A163B453BAB}"/>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907936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D0F363-6432-4F6C-8928-1208FDC5DD62}"/>
              </a:ext>
            </a:extLst>
          </p:cNvPr>
          <p:cNvSpPr>
            <a:spLocks noGrp="1"/>
          </p:cNvSpPr>
          <p:nvPr>
            <p:ph type="dt" sz="half" idx="10"/>
          </p:nvPr>
        </p:nvSpPr>
        <p:spPr/>
        <p:txBody>
          <a:bodyPr/>
          <a:lstStyle/>
          <a:p>
            <a:fld id="{CD2A62EE-CA21-4A2D-8406-94ECCEA7109D}" type="datetime1">
              <a:rPr lang="en-US" smtClean="0"/>
              <a:t>9/30/2026</a:t>
            </a:fld>
            <a:endParaRPr lang="en-US"/>
          </a:p>
        </p:txBody>
      </p:sp>
      <p:sp>
        <p:nvSpPr>
          <p:cNvPr id="3" name="Footer Placeholder 2">
            <a:extLst>
              <a:ext uri="{FF2B5EF4-FFF2-40B4-BE49-F238E27FC236}">
                <a16:creationId xmlns:a16="http://schemas.microsoft.com/office/drawing/2014/main" id="{1622A22E-6133-4812-BAE6-DF9099D860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5BEF6D-4D8C-44C9-8A54-9AB6CBDE4C73}"/>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3101146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B697-BB2E-446E-B3D5-97D2F8B013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D4A95C-7F2E-4E5C-A171-3A4FC81171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9C0E9A-FB25-4899-913F-D56DD0D3E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F5039F-C023-4DB1-95F6-9AD0287FBCE0}"/>
              </a:ext>
            </a:extLst>
          </p:cNvPr>
          <p:cNvSpPr>
            <a:spLocks noGrp="1"/>
          </p:cNvSpPr>
          <p:nvPr>
            <p:ph type="dt" sz="half" idx="10"/>
          </p:nvPr>
        </p:nvSpPr>
        <p:spPr/>
        <p:txBody>
          <a:bodyPr/>
          <a:lstStyle/>
          <a:p>
            <a:fld id="{034BEEC5-E1D1-40B9-AD4D-739D396784E7}" type="datetime1">
              <a:rPr lang="en-US" smtClean="0"/>
              <a:t>9/30/2026</a:t>
            </a:fld>
            <a:endParaRPr lang="en-US"/>
          </a:p>
        </p:txBody>
      </p:sp>
      <p:sp>
        <p:nvSpPr>
          <p:cNvPr id="6" name="Footer Placeholder 5">
            <a:extLst>
              <a:ext uri="{FF2B5EF4-FFF2-40B4-BE49-F238E27FC236}">
                <a16:creationId xmlns:a16="http://schemas.microsoft.com/office/drawing/2014/main" id="{91541164-79B3-4ECD-938D-67040D5F9A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6AE732-95C7-45B3-BE10-0FD80E081CD8}"/>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3861000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8AF6F-77F0-4277-A6E6-AB0241B005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684A08-E7FF-4744-BECB-AB8083E93E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BEA694-0A0B-4A42-B6EB-38228053A2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41D84B-0A76-44C8-B0F6-4C21E296C756}"/>
              </a:ext>
            </a:extLst>
          </p:cNvPr>
          <p:cNvSpPr>
            <a:spLocks noGrp="1"/>
          </p:cNvSpPr>
          <p:nvPr>
            <p:ph type="dt" sz="half" idx="10"/>
          </p:nvPr>
        </p:nvSpPr>
        <p:spPr/>
        <p:txBody>
          <a:bodyPr/>
          <a:lstStyle/>
          <a:p>
            <a:fld id="{F1B62E5A-33C0-4400-AB4A-EC98E0DB6C7D}" type="datetime1">
              <a:rPr lang="en-US" smtClean="0"/>
              <a:t>9/30/2026</a:t>
            </a:fld>
            <a:endParaRPr lang="en-US"/>
          </a:p>
        </p:txBody>
      </p:sp>
      <p:sp>
        <p:nvSpPr>
          <p:cNvPr id="6" name="Footer Placeholder 5">
            <a:extLst>
              <a:ext uri="{FF2B5EF4-FFF2-40B4-BE49-F238E27FC236}">
                <a16:creationId xmlns:a16="http://schemas.microsoft.com/office/drawing/2014/main" id="{8A84EEB5-1497-4E0A-ACAE-8F568AF91F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D95F3A-9225-42FC-A56E-68ED89E50B21}"/>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1397020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C9D67-4A69-4CAD-A0AA-F8076C800D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5A97AB-8374-47C5-9C3F-B0AE3C041A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9D5296-7A0C-497F-AB30-F60B604509C1}"/>
              </a:ext>
            </a:extLst>
          </p:cNvPr>
          <p:cNvSpPr>
            <a:spLocks noGrp="1"/>
          </p:cNvSpPr>
          <p:nvPr>
            <p:ph type="dt" sz="half" idx="10"/>
          </p:nvPr>
        </p:nvSpPr>
        <p:spPr/>
        <p:txBody>
          <a:bodyPr/>
          <a:lstStyle/>
          <a:p>
            <a:fld id="{C5EECE61-DD99-4481-96C1-CA7B70D2362C}" type="datetime1">
              <a:rPr lang="en-US" smtClean="0"/>
              <a:t>9/30/2026</a:t>
            </a:fld>
            <a:endParaRPr lang="en-US"/>
          </a:p>
        </p:txBody>
      </p:sp>
      <p:sp>
        <p:nvSpPr>
          <p:cNvPr id="5" name="Footer Placeholder 4">
            <a:extLst>
              <a:ext uri="{FF2B5EF4-FFF2-40B4-BE49-F238E27FC236}">
                <a16:creationId xmlns:a16="http://schemas.microsoft.com/office/drawing/2014/main" id="{2BF1B709-BCFE-4825-A36A-223BAA6B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8B03B7-FB96-404A-914A-F2AF9E7C0AD5}"/>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266751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661ACB-79CA-4A67-99D8-68932C786A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E580AD-40E2-4DBF-B724-FF88825C457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6952E-EB11-4D47-B4ED-2E8DF4297114}"/>
              </a:ext>
            </a:extLst>
          </p:cNvPr>
          <p:cNvSpPr>
            <a:spLocks noGrp="1"/>
          </p:cNvSpPr>
          <p:nvPr>
            <p:ph type="dt" sz="half" idx="10"/>
          </p:nvPr>
        </p:nvSpPr>
        <p:spPr/>
        <p:txBody>
          <a:bodyPr/>
          <a:lstStyle/>
          <a:p>
            <a:fld id="{C9FD06C3-805A-4E56-A961-28CE448B3BBA}" type="datetime1">
              <a:rPr lang="en-US" smtClean="0"/>
              <a:t>9/30/2026</a:t>
            </a:fld>
            <a:endParaRPr lang="en-US"/>
          </a:p>
        </p:txBody>
      </p:sp>
      <p:sp>
        <p:nvSpPr>
          <p:cNvPr id="5" name="Footer Placeholder 4">
            <a:extLst>
              <a:ext uri="{FF2B5EF4-FFF2-40B4-BE49-F238E27FC236}">
                <a16:creationId xmlns:a16="http://schemas.microsoft.com/office/drawing/2014/main" id="{41E6AD00-8D7D-4B82-BFBE-D0884A0147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67696F-C708-428D-A5DA-9D6BDCC9EF6E}"/>
              </a:ext>
            </a:extLst>
          </p:cNvPr>
          <p:cNvSpPr>
            <a:spLocks noGrp="1"/>
          </p:cNvSpPr>
          <p:nvPr>
            <p:ph type="sldNum" sz="quarter" idx="12"/>
          </p:nvPr>
        </p:nvSpPr>
        <p:spPr/>
        <p:txBody>
          <a:bodyPr/>
          <a:lstStyle/>
          <a:p>
            <a:fld id="{C3F19B07-DC4A-4221-9E48-704ED333B8A8}" type="slidenum">
              <a:rPr lang="en-US" smtClean="0"/>
              <a:t>‹#›</a:t>
            </a:fld>
            <a:endParaRPr lang="en-US"/>
          </a:p>
        </p:txBody>
      </p:sp>
    </p:spTree>
    <p:extLst>
      <p:ext uri="{BB962C8B-B14F-4D97-AF65-F5344CB8AC3E}">
        <p14:creationId xmlns:p14="http://schemas.microsoft.com/office/powerpoint/2010/main" val="1896277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233EA5-1423-4FCA-AB3C-21D815635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265E3A-C65B-4362-BB0E-DB57F33AB3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E085E2-C6D5-4D2E-805F-DCDA5EB9A6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DD489E-7FF2-4CDC-B0C2-DADBFF5B5F60}" type="datetime1">
              <a:rPr lang="en-US" smtClean="0"/>
              <a:t>9/30/2026</a:t>
            </a:fld>
            <a:endParaRPr lang="en-US"/>
          </a:p>
        </p:txBody>
      </p:sp>
      <p:sp>
        <p:nvSpPr>
          <p:cNvPr id="5" name="Footer Placeholder 4">
            <a:extLst>
              <a:ext uri="{FF2B5EF4-FFF2-40B4-BE49-F238E27FC236}">
                <a16:creationId xmlns:a16="http://schemas.microsoft.com/office/drawing/2014/main" id="{82D487D6-BD47-4D09-B1F2-76CBC9FD1D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787790-1878-436F-9951-93E4422AE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F19B07-DC4A-4221-9E48-704ED333B8A8}" type="slidenum">
              <a:rPr lang="en-US" smtClean="0"/>
              <a:t>‹#›</a:t>
            </a:fld>
            <a:endParaRPr lang="en-US"/>
          </a:p>
        </p:txBody>
      </p:sp>
    </p:spTree>
    <p:extLst>
      <p:ext uri="{BB962C8B-B14F-4D97-AF65-F5344CB8AC3E}">
        <p14:creationId xmlns:p14="http://schemas.microsoft.com/office/powerpoint/2010/main" val="61475178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original.rdatoolkit.org/" TargetMode="External"/><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hyperlink" Target="https://repository.ifla.org/handle/20.500.14598/835" TargetMode="External"/><Relationship Id="rId5" Type="http://schemas.openxmlformats.org/officeDocument/2006/relationships/hyperlink" Target="https://www.ifla.org/wp-content/uploads/2019/05/assets/cataloguing/frad/frad_2013.pdf" TargetMode="External"/><Relationship Id="rId4" Type="http://schemas.openxmlformats.org/officeDocument/2006/relationships/hyperlink" Target="https://www.ifla.org/wp-content/uploads/2019/05/assets/cataloguing/frbr/frbr_2008.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ccess.rdatoolkit.org/"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hyperlink" Target="https://repository.ifla.org/handle/20.500.14598/40.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hyperlink" Target="https://www.loc.gov/aba/rda/mgd/" TargetMode="Externa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loc.gov/catworkshop/RDA2020/index.html"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loc.gov/catworkshop/RDA2020/index.html"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hyperlink" Target="https://www.loc.gov/catworkshop/rda/index.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hyperlink" Target="https://difusion.iibi.unam.mx/RDA-M&#233;xico/traduccion_es.html"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loc.gov/catworkshop/rda/PCC-Introductory-RDA-Training-Webinars/index.html"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hyperlink" Target="https://www.loc.gov/aba/pcc/sct/documents/Changes-from-Original-RDA-for-Monographs-Report.pdf"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hyperlink" Target="https://bit.ly/RDA-ALA-25"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s://bit.ly/RDA-ALA-26"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www.loc.gov/catworkshop/RDA2020/index.html"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hyperlink" Target="https://www.loc.gov/catworkshop/rda/index.html"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hyperlink" Target="https://www.loc.gov/catworkshop/RDA2020/index.html" TargetMode="External"/><Relationship Id="rId2" Type="http://schemas.openxmlformats.org/officeDocument/2006/relationships/notesSlide" Target="../notesSlides/notesSlide70.xml"/><Relationship Id="rId1" Type="http://schemas.openxmlformats.org/officeDocument/2006/relationships/slideLayout" Target="../slideLayouts/slideLayout3.xml"/><Relationship Id="rId6" Type="http://schemas.openxmlformats.org/officeDocument/2006/relationships/hyperlink" Target="https://www.loc.gov/catworkshop/rda/PCC-Introductory-RDA-Training-Webinars/index.html" TargetMode="External"/><Relationship Id="rId5" Type="http://schemas.openxmlformats.org/officeDocument/2006/relationships/hyperlink" Target="https://difusion.iibi.unam.mx/RDA-M&#233;xico/traduccion_es.html" TargetMode="External"/><Relationship Id="rId4" Type="http://schemas.openxmlformats.org/officeDocument/2006/relationships/hyperlink" Target="https://www.loc.gov/catworkshop/rda/index.html"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www.loc.gov/aba/pcc/sct/documents/Changes-from-Original-RDA-for-Monographs-Report.pdf" TargetMode="External"/><Relationship Id="rId2" Type="http://schemas.openxmlformats.org/officeDocument/2006/relationships/notesSlide" Target="../notesSlides/notesSlide71.xml"/><Relationship Id="rId1" Type="http://schemas.openxmlformats.org/officeDocument/2006/relationships/slideLayout" Target="../slideLayouts/slideLayout3.xml"/><Relationship Id="rId5" Type="http://schemas.openxmlformats.org/officeDocument/2006/relationships/hyperlink" Target="https://bit.ly/RDA-ALA-26" TargetMode="External"/><Relationship Id="rId4" Type="http://schemas.openxmlformats.org/officeDocument/2006/relationships/hyperlink" Target="https://bit.ly/RDA-ALA-25"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B1010-85A0-435B-B4F8-AFCFC1FA0B46}"/>
              </a:ext>
            </a:extLst>
          </p:cNvPr>
          <p:cNvSpPr>
            <a:spLocks noGrp="1"/>
          </p:cNvSpPr>
          <p:nvPr>
            <p:ph type="ctrTitle"/>
          </p:nvPr>
        </p:nvSpPr>
        <p:spPr>
          <a:xfrm>
            <a:off x="1524000" y="2661342"/>
            <a:ext cx="9144000" cy="1535316"/>
          </a:xfrm>
        </p:spPr>
        <p:txBody>
          <a:bodyPr>
            <a:normAutofit fontScale="90000"/>
          </a:bodyPr>
          <a:lstStyle/>
          <a:p>
            <a:r>
              <a:rPr lang="en-US" dirty="0"/>
              <a:t>Preparing RDA Training</a:t>
            </a:r>
            <a:br>
              <a:rPr lang="en-US" dirty="0"/>
            </a:br>
            <a:r>
              <a:rPr lang="en-US" sz="4900" b="0" dirty="0"/>
              <a:t>A Perspective from the PCC</a:t>
            </a:r>
            <a:endParaRPr lang="en-US" b="0" dirty="0"/>
          </a:p>
        </p:txBody>
      </p:sp>
      <p:sp>
        <p:nvSpPr>
          <p:cNvPr id="2" name="Slide Number Placeholder 1">
            <a:extLst>
              <a:ext uri="{FF2B5EF4-FFF2-40B4-BE49-F238E27FC236}">
                <a16:creationId xmlns:a16="http://schemas.microsoft.com/office/drawing/2014/main" id="{054856D1-8B59-4B19-BE0F-49A3D9FB3C07}"/>
              </a:ext>
            </a:extLst>
          </p:cNvPr>
          <p:cNvSpPr>
            <a:spLocks noGrp="1"/>
          </p:cNvSpPr>
          <p:nvPr>
            <p:ph type="sldNum" sz="quarter" idx="12"/>
          </p:nvPr>
        </p:nvSpPr>
        <p:spPr/>
        <p:txBody>
          <a:bodyPr/>
          <a:lstStyle/>
          <a:p>
            <a:fld id="{26D89839-9540-4FD2-A570-163792ED64AF}" type="slidenum">
              <a:rPr lang="en-US" smtClean="0"/>
              <a:t>1</a:t>
            </a:fld>
            <a:endParaRPr lang="en-US" dirty="0"/>
          </a:p>
        </p:txBody>
      </p:sp>
    </p:spTree>
    <p:extLst>
      <p:ext uri="{BB962C8B-B14F-4D97-AF65-F5344CB8AC3E}">
        <p14:creationId xmlns:p14="http://schemas.microsoft.com/office/powerpoint/2010/main" val="2648263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CBE8F5-5F0F-71C5-CA05-335BF4F51181}"/>
              </a:ext>
            </a:extLst>
          </p:cNvPr>
          <p:cNvSpPr>
            <a:spLocks noGrp="1"/>
          </p:cNvSpPr>
          <p:nvPr>
            <p:ph type="title"/>
          </p:nvPr>
        </p:nvSpPr>
        <p:spPr/>
        <p:txBody>
          <a:bodyPr/>
          <a:lstStyle/>
          <a:p>
            <a:r>
              <a:rPr lang="en-US" dirty="0"/>
              <a:t>RDA Copyright</a:t>
            </a:r>
          </a:p>
        </p:txBody>
      </p:sp>
      <p:sp>
        <p:nvSpPr>
          <p:cNvPr id="5" name="Content Placeholder 4">
            <a:extLst>
              <a:ext uri="{FF2B5EF4-FFF2-40B4-BE49-F238E27FC236}">
                <a16:creationId xmlns:a16="http://schemas.microsoft.com/office/drawing/2014/main" id="{3576DBDA-71DB-EA9E-E2D4-630A05F8878F}"/>
              </a:ext>
            </a:extLst>
          </p:cNvPr>
          <p:cNvSpPr>
            <a:spLocks noGrp="1"/>
          </p:cNvSpPr>
          <p:nvPr>
            <p:ph idx="1"/>
          </p:nvPr>
        </p:nvSpPr>
        <p:spPr/>
        <p:txBody>
          <a:bodyPr/>
          <a:lstStyle/>
          <a:p>
            <a:r>
              <a:rPr lang="en-US" dirty="0"/>
              <a:t>©2010-2026 - American Library Association, Canadian Federation of Library Associations, and CILIP: Chartered Institute of Library and Information Professionals.</a:t>
            </a:r>
          </a:p>
          <a:p>
            <a:endParaRPr lang="en-US" dirty="0"/>
          </a:p>
          <a:p>
            <a:r>
              <a:rPr lang="en-US" dirty="0"/>
              <a:t>Screen images from the RDA Toolkit (www.rdatoolkit.org) used by permission of the Copyright Holders for RDA (American Library Association, Canadian Federation of Library Associations, and CILIP: Chartered Institute of Library and Information Professionals).</a:t>
            </a:r>
          </a:p>
          <a:p>
            <a:endParaRPr lang="en-US" dirty="0"/>
          </a:p>
        </p:txBody>
      </p:sp>
      <p:sp>
        <p:nvSpPr>
          <p:cNvPr id="3" name="Slide Number Placeholder 2">
            <a:extLst>
              <a:ext uri="{FF2B5EF4-FFF2-40B4-BE49-F238E27FC236}">
                <a16:creationId xmlns:a16="http://schemas.microsoft.com/office/drawing/2014/main" id="{53B61D55-BC5F-7CC1-FF18-F876C458D572}"/>
              </a:ext>
            </a:extLst>
          </p:cNvPr>
          <p:cNvSpPr>
            <a:spLocks noGrp="1"/>
          </p:cNvSpPr>
          <p:nvPr>
            <p:ph type="sldNum" sz="quarter" idx="12"/>
          </p:nvPr>
        </p:nvSpPr>
        <p:spPr/>
        <p:txBody>
          <a:bodyPr/>
          <a:lstStyle/>
          <a:p>
            <a:fld id="{26D89839-9540-4FD2-A570-163792ED64AF}" type="slidenum">
              <a:rPr lang="en-US" smtClean="0"/>
              <a:t>2</a:t>
            </a:fld>
            <a:endParaRPr lang="en-US" dirty="0"/>
          </a:p>
        </p:txBody>
      </p:sp>
    </p:spTree>
    <p:extLst>
      <p:ext uri="{BB962C8B-B14F-4D97-AF65-F5344CB8AC3E}">
        <p14:creationId xmlns:p14="http://schemas.microsoft.com/office/powerpoint/2010/main" val="2424854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0AFCBD-44A7-4FCE-A630-D1FFA3F693A1}"/>
              </a:ext>
            </a:extLst>
          </p:cNvPr>
          <p:cNvSpPr>
            <a:spLocks noGrp="1"/>
          </p:cNvSpPr>
          <p:nvPr>
            <p:ph type="title"/>
          </p:nvPr>
        </p:nvSpPr>
        <p:spPr/>
        <p:txBody>
          <a:bodyPr/>
          <a:lstStyle/>
          <a:p>
            <a:r>
              <a:rPr lang="en-US" dirty="0"/>
              <a:t>About Me</a:t>
            </a:r>
          </a:p>
        </p:txBody>
      </p:sp>
      <p:sp>
        <p:nvSpPr>
          <p:cNvPr id="6" name="Content Placeholder 5">
            <a:extLst>
              <a:ext uri="{FF2B5EF4-FFF2-40B4-BE49-F238E27FC236}">
                <a16:creationId xmlns:a16="http://schemas.microsoft.com/office/drawing/2014/main" id="{6E81B8E5-6408-4CD7-B014-F0E76B1678DE}"/>
              </a:ext>
            </a:extLst>
          </p:cNvPr>
          <p:cNvSpPr>
            <a:spLocks noGrp="1"/>
          </p:cNvSpPr>
          <p:nvPr>
            <p:ph idx="1"/>
          </p:nvPr>
        </p:nvSpPr>
        <p:spPr/>
        <p:txBody>
          <a:bodyPr>
            <a:normAutofit/>
          </a:bodyPr>
          <a:lstStyle/>
          <a:p>
            <a:r>
              <a:rPr lang="en-US" dirty="0"/>
              <a:t>Head of Metadata Services, University of California, Berkeley</a:t>
            </a:r>
          </a:p>
          <a:p>
            <a:r>
              <a:rPr lang="en-US" dirty="0"/>
              <a:t>Member, SCT LRM Training Task Group (2018-2020)</a:t>
            </a:r>
          </a:p>
          <a:p>
            <a:r>
              <a:rPr lang="en-US" dirty="0"/>
              <a:t>Chair, SCT RDA Training Task Group: Monographs (2020-present)</a:t>
            </a:r>
          </a:p>
          <a:p>
            <a:r>
              <a:rPr lang="en-US" dirty="0"/>
              <a:t>Co-Chair/Chair, PCC RDA Communications Committee (2021-present)</a:t>
            </a:r>
          </a:p>
          <a:p>
            <a:r>
              <a:rPr lang="en-US" dirty="0"/>
              <a:t>Co-Chair, PCC Task Group to Test the Official RDA Toolkit (2022-2023)</a:t>
            </a:r>
          </a:p>
          <a:p>
            <a:r>
              <a:rPr lang="en-US" dirty="0"/>
              <a:t>Chair, PCC RDA Implementation Task Group (2023-present)</a:t>
            </a:r>
          </a:p>
          <a:p>
            <a:r>
              <a:rPr lang="en-US" dirty="0"/>
              <a:t>American Library Association Representative, North American RDA Committee (NARDAC) (2026-present)</a:t>
            </a:r>
          </a:p>
        </p:txBody>
      </p:sp>
      <p:sp>
        <p:nvSpPr>
          <p:cNvPr id="2" name="Slide Number Placeholder 1">
            <a:extLst>
              <a:ext uri="{FF2B5EF4-FFF2-40B4-BE49-F238E27FC236}">
                <a16:creationId xmlns:a16="http://schemas.microsoft.com/office/drawing/2014/main" id="{F3494822-42CA-4220-840D-68129839F09F}"/>
              </a:ext>
            </a:extLst>
          </p:cNvPr>
          <p:cNvSpPr>
            <a:spLocks noGrp="1"/>
          </p:cNvSpPr>
          <p:nvPr>
            <p:ph type="sldNum" sz="quarter" idx="12"/>
          </p:nvPr>
        </p:nvSpPr>
        <p:spPr/>
        <p:txBody>
          <a:bodyPr/>
          <a:lstStyle/>
          <a:p>
            <a:fld id="{C3F19B07-DC4A-4221-9E48-704ED333B8A8}" type="slidenum">
              <a:rPr lang="en-US" smtClean="0"/>
              <a:t>3</a:t>
            </a:fld>
            <a:endParaRPr lang="en-US"/>
          </a:p>
        </p:txBody>
      </p:sp>
    </p:spTree>
    <p:extLst>
      <p:ext uri="{BB962C8B-B14F-4D97-AF65-F5344CB8AC3E}">
        <p14:creationId xmlns:p14="http://schemas.microsoft.com/office/powerpoint/2010/main" val="2829358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3006D-A269-CEDF-0A16-A3C122339DF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0CE8AFE-1E85-5F8A-738B-D6829F0A40AB}"/>
              </a:ext>
            </a:extLst>
          </p:cNvPr>
          <p:cNvSpPr>
            <a:spLocks noGrp="1"/>
          </p:cNvSpPr>
          <p:nvPr>
            <p:ph idx="1"/>
          </p:nvPr>
        </p:nvSpPr>
        <p:spPr/>
        <p:txBody>
          <a:bodyPr/>
          <a:lstStyle/>
          <a:p>
            <a:r>
              <a:rPr lang="en-US" dirty="0"/>
              <a:t>Introduction to PCC and RDA</a:t>
            </a:r>
          </a:p>
          <a:p>
            <a:r>
              <a:rPr lang="en-US" dirty="0"/>
              <a:t>What is IFLA/LRM? Training</a:t>
            </a:r>
          </a:p>
          <a:p>
            <a:r>
              <a:rPr lang="en-US" dirty="0"/>
              <a:t>Phase 1: PCC Introductory RDA Training</a:t>
            </a:r>
          </a:p>
          <a:p>
            <a:r>
              <a:rPr lang="en-US" dirty="0"/>
              <a:t>Changes from Original RDA for Monographs: Report</a:t>
            </a:r>
          </a:p>
          <a:p>
            <a:r>
              <a:rPr lang="en-US" dirty="0"/>
              <a:t>ALA RDA Preconference Workshop 2025</a:t>
            </a:r>
          </a:p>
          <a:p>
            <a:r>
              <a:rPr lang="en-US" dirty="0"/>
              <a:t>ALA RDA Preconference Workshop 2026</a:t>
            </a:r>
          </a:p>
          <a:p>
            <a:r>
              <a:rPr lang="en-US" dirty="0"/>
              <a:t>Phase 2: PCC RDA in Practice Training</a:t>
            </a:r>
          </a:p>
        </p:txBody>
      </p:sp>
      <p:sp>
        <p:nvSpPr>
          <p:cNvPr id="4" name="Slide Number Placeholder 3">
            <a:extLst>
              <a:ext uri="{FF2B5EF4-FFF2-40B4-BE49-F238E27FC236}">
                <a16:creationId xmlns:a16="http://schemas.microsoft.com/office/drawing/2014/main" id="{3B092FAE-254F-D4D2-92AE-EE6B46370643}"/>
              </a:ext>
            </a:extLst>
          </p:cNvPr>
          <p:cNvSpPr>
            <a:spLocks noGrp="1"/>
          </p:cNvSpPr>
          <p:nvPr>
            <p:ph type="sldNum" sz="quarter" idx="12"/>
          </p:nvPr>
        </p:nvSpPr>
        <p:spPr/>
        <p:txBody>
          <a:bodyPr/>
          <a:lstStyle/>
          <a:p>
            <a:fld id="{C3F19B07-DC4A-4221-9E48-704ED333B8A8}" type="slidenum">
              <a:rPr lang="en-US" smtClean="0"/>
              <a:t>4</a:t>
            </a:fld>
            <a:endParaRPr lang="en-US"/>
          </a:p>
        </p:txBody>
      </p:sp>
    </p:spTree>
    <p:extLst>
      <p:ext uri="{BB962C8B-B14F-4D97-AF65-F5344CB8AC3E}">
        <p14:creationId xmlns:p14="http://schemas.microsoft.com/office/powerpoint/2010/main" val="2923995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D6D775-CA19-5D1B-7EB0-BBF9971E7268}"/>
              </a:ext>
            </a:extLst>
          </p:cNvPr>
          <p:cNvSpPr>
            <a:spLocks noGrp="1"/>
          </p:cNvSpPr>
          <p:nvPr>
            <p:ph type="title"/>
          </p:nvPr>
        </p:nvSpPr>
        <p:spPr/>
        <p:txBody>
          <a:bodyPr/>
          <a:lstStyle/>
          <a:p>
            <a:r>
              <a:rPr lang="en-US" dirty="0"/>
              <a:t>Introduction to PCC and RDA</a:t>
            </a:r>
          </a:p>
        </p:txBody>
      </p:sp>
      <p:sp>
        <p:nvSpPr>
          <p:cNvPr id="4" name="Slide Number Placeholder 3">
            <a:extLst>
              <a:ext uri="{FF2B5EF4-FFF2-40B4-BE49-F238E27FC236}">
                <a16:creationId xmlns:a16="http://schemas.microsoft.com/office/drawing/2014/main" id="{05F500CA-C7AA-D81C-672C-8A061BB70057}"/>
              </a:ext>
            </a:extLst>
          </p:cNvPr>
          <p:cNvSpPr>
            <a:spLocks noGrp="1"/>
          </p:cNvSpPr>
          <p:nvPr>
            <p:ph type="sldNum" sz="quarter" idx="12"/>
          </p:nvPr>
        </p:nvSpPr>
        <p:spPr/>
        <p:txBody>
          <a:bodyPr/>
          <a:lstStyle/>
          <a:p>
            <a:fld id="{C3F19B07-DC4A-4221-9E48-704ED333B8A8}" type="slidenum">
              <a:rPr lang="en-US" smtClean="0"/>
              <a:t>5</a:t>
            </a:fld>
            <a:endParaRPr lang="en-US"/>
          </a:p>
        </p:txBody>
      </p:sp>
    </p:spTree>
    <p:extLst>
      <p:ext uri="{BB962C8B-B14F-4D97-AF65-F5344CB8AC3E}">
        <p14:creationId xmlns:p14="http://schemas.microsoft.com/office/powerpoint/2010/main" val="2436036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5DE-7957-34C1-DFE0-484B741CA5CB}"/>
              </a:ext>
            </a:extLst>
          </p:cNvPr>
          <p:cNvSpPr>
            <a:spLocks noGrp="1"/>
          </p:cNvSpPr>
          <p:nvPr>
            <p:ph type="title"/>
          </p:nvPr>
        </p:nvSpPr>
        <p:spPr/>
        <p:txBody>
          <a:bodyPr/>
          <a:lstStyle/>
          <a:p>
            <a:r>
              <a:rPr lang="en-US" dirty="0"/>
              <a:t>Program for Cooperative Cataloging (PCC)</a:t>
            </a:r>
          </a:p>
        </p:txBody>
      </p:sp>
      <p:sp>
        <p:nvSpPr>
          <p:cNvPr id="3" name="Content Placeholder 2">
            <a:extLst>
              <a:ext uri="{FF2B5EF4-FFF2-40B4-BE49-F238E27FC236}">
                <a16:creationId xmlns:a16="http://schemas.microsoft.com/office/drawing/2014/main" id="{B6FBCB68-7414-2007-B035-AF28852F2A80}"/>
              </a:ext>
            </a:extLst>
          </p:cNvPr>
          <p:cNvSpPr>
            <a:spLocks noGrp="1"/>
          </p:cNvSpPr>
          <p:nvPr>
            <p:ph idx="1"/>
          </p:nvPr>
        </p:nvSpPr>
        <p:spPr/>
        <p:txBody>
          <a:bodyPr/>
          <a:lstStyle/>
          <a:p>
            <a:r>
              <a:rPr lang="en-US" dirty="0"/>
              <a:t>An international cooperative organization of libraries coordinated by the Library of Congress</a:t>
            </a:r>
          </a:p>
          <a:p>
            <a:endParaRPr lang="en-US" dirty="0"/>
          </a:p>
          <a:p>
            <a:r>
              <a:rPr lang="en-US" dirty="0"/>
              <a:t>Goal: to build and share standardized, high-quality bibliographic and authority records using common standards</a:t>
            </a:r>
          </a:p>
          <a:p>
            <a:endParaRPr lang="en-US" dirty="0"/>
          </a:p>
          <a:p>
            <a:r>
              <a:rPr lang="en-US" dirty="0"/>
              <a:t>Advantages: helps libraries reduce duplicate work, lower costs, and speed up access to collections</a:t>
            </a:r>
          </a:p>
        </p:txBody>
      </p:sp>
      <p:sp>
        <p:nvSpPr>
          <p:cNvPr id="4" name="Slide Number Placeholder 3">
            <a:extLst>
              <a:ext uri="{FF2B5EF4-FFF2-40B4-BE49-F238E27FC236}">
                <a16:creationId xmlns:a16="http://schemas.microsoft.com/office/drawing/2014/main" id="{FBB52A7F-8935-51D0-E37F-FB6E303F4C8E}"/>
              </a:ext>
            </a:extLst>
          </p:cNvPr>
          <p:cNvSpPr>
            <a:spLocks noGrp="1"/>
          </p:cNvSpPr>
          <p:nvPr>
            <p:ph type="sldNum" sz="quarter" idx="12"/>
          </p:nvPr>
        </p:nvSpPr>
        <p:spPr/>
        <p:txBody>
          <a:bodyPr/>
          <a:lstStyle/>
          <a:p>
            <a:fld id="{C3F19B07-DC4A-4221-9E48-704ED333B8A8}" type="slidenum">
              <a:rPr lang="en-US" smtClean="0"/>
              <a:t>6</a:t>
            </a:fld>
            <a:endParaRPr lang="en-US"/>
          </a:p>
        </p:txBody>
      </p:sp>
    </p:spTree>
    <p:extLst>
      <p:ext uri="{BB962C8B-B14F-4D97-AF65-F5344CB8AC3E}">
        <p14:creationId xmlns:p14="http://schemas.microsoft.com/office/powerpoint/2010/main" val="2122037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B5160D-3262-290B-AC58-A59E4354E3AB}"/>
              </a:ext>
            </a:extLst>
          </p:cNvPr>
          <p:cNvSpPr>
            <a:spLocks noGrp="1"/>
          </p:cNvSpPr>
          <p:nvPr>
            <p:ph type="title"/>
          </p:nvPr>
        </p:nvSpPr>
        <p:spPr/>
        <p:txBody>
          <a:bodyPr/>
          <a:lstStyle/>
          <a:p>
            <a:r>
              <a:rPr lang="en-US" dirty="0"/>
              <a:t>Original RDA Toolkit</a:t>
            </a:r>
          </a:p>
        </p:txBody>
      </p:sp>
      <p:sp>
        <p:nvSpPr>
          <p:cNvPr id="9" name="Content Placeholder 8">
            <a:extLst>
              <a:ext uri="{FF2B5EF4-FFF2-40B4-BE49-F238E27FC236}">
                <a16:creationId xmlns:a16="http://schemas.microsoft.com/office/drawing/2014/main" id="{A5B50E98-FFFB-FA33-CABD-1D15B7CD89DD}"/>
              </a:ext>
            </a:extLst>
          </p:cNvPr>
          <p:cNvSpPr>
            <a:spLocks noGrp="1"/>
          </p:cNvSpPr>
          <p:nvPr>
            <p:ph sz="half" idx="1"/>
          </p:nvPr>
        </p:nvSpPr>
        <p:spPr/>
        <p:txBody>
          <a:bodyPr/>
          <a:lstStyle/>
          <a:p>
            <a:r>
              <a:rPr lang="en-US" dirty="0">
                <a:hlinkClick r:id="rId3"/>
              </a:rPr>
              <a:t>https://original.rdatoolkit.org/</a:t>
            </a:r>
            <a:endParaRPr lang="en-US" dirty="0"/>
          </a:p>
          <a:p>
            <a:r>
              <a:rPr lang="en-US" dirty="0"/>
              <a:t>Released in 2010</a:t>
            </a:r>
          </a:p>
          <a:p>
            <a:r>
              <a:rPr lang="en-US" dirty="0"/>
              <a:t>Aligned with IFLA conceptual models:</a:t>
            </a:r>
          </a:p>
          <a:p>
            <a:pPr lvl="1"/>
            <a:r>
              <a:rPr lang="en-US" dirty="0">
                <a:hlinkClick r:id="rId4"/>
              </a:rPr>
              <a:t>FRBR</a:t>
            </a:r>
            <a:r>
              <a:rPr lang="en-US" dirty="0"/>
              <a:t>: Functional Requirements for Bibliographic Records</a:t>
            </a:r>
          </a:p>
          <a:p>
            <a:pPr lvl="1"/>
            <a:r>
              <a:rPr lang="en-US" dirty="0">
                <a:hlinkClick r:id="rId5"/>
              </a:rPr>
              <a:t>FRAD</a:t>
            </a:r>
            <a:r>
              <a:rPr lang="en-US" dirty="0"/>
              <a:t>: Functional Records for Authority Data</a:t>
            </a:r>
          </a:p>
          <a:p>
            <a:pPr lvl="1"/>
            <a:r>
              <a:rPr lang="en-US" dirty="0">
                <a:hlinkClick r:id="rId6"/>
              </a:rPr>
              <a:t>FRSAD</a:t>
            </a:r>
            <a:r>
              <a:rPr lang="en-US" dirty="0"/>
              <a:t>: Functional Requirements for Subject Authority Data</a:t>
            </a:r>
          </a:p>
          <a:p>
            <a:endParaRPr lang="en-US" dirty="0"/>
          </a:p>
        </p:txBody>
      </p:sp>
      <p:pic>
        <p:nvPicPr>
          <p:cNvPr id="11" name="Content Placeholder 10" descr="Screenshot of the original RDA Toolkit homepage.">
            <a:extLst>
              <a:ext uri="{FF2B5EF4-FFF2-40B4-BE49-F238E27FC236}">
                <a16:creationId xmlns:a16="http://schemas.microsoft.com/office/drawing/2014/main" id="{647F0787-6E4D-40F8-2AD1-197F711AB5AF}"/>
              </a:ext>
            </a:extLst>
          </p:cNvPr>
          <p:cNvPicPr>
            <a:picLocks noGrp="1" noChangeAspect="1"/>
          </p:cNvPicPr>
          <p:nvPr>
            <p:ph sz="half" idx="2"/>
          </p:nvPr>
        </p:nvPicPr>
        <p:blipFill>
          <a:blip r:embed="rId7"/>
          <a:stretch>
            <a:fillRect/>
          </a:stretch>
        </p:blipFill>
        <p:spPr>
          <a:xfrm>
            <a:off x="6172200" y="1825625"/>
            <a:ext cx="5181600" cy="3903945"/>
          </a:xfrm>
          <a:prstGeom prst="rect">
            <a:avLst/>
          </a:prstGeom>
          <a:ln>
            <a:solidFill>
              <a:schemeClr val="bg1">
                <a:lumMod val="85000"/>
              </a:schemeClr>
            </a:solidFill>
          </a:ln>
        </p:spPr>
      </p:pic>
      <p:sp>
        <p:nvSpPr>
          <p:cNvPr id="7" name="Slide Number Placeholder 6">
            <a:extLst>
              <a:ext uri="{FF2B5EF4-FFF2-40B4-BE49-F238E27FC236}">
                <a16:creationId xmlns:a16="http://schemas.microsoft.com/office/drawing/2014/main" id="{E65BF128-BB7A-CCB9-D4B3-81D7199B456C}"/>
              </a:ext>
            </a:extLst>
          </p:cNvPr>
          <p:cNvSpPr>
            <a:spLocks noGrp="1"/>
          </p:cNvSpPr>
          <p:nvPr>
            <p:ph type="sldNum" sz="quarter" idx="12"/>
          </p:nvPr>
        </p:nvSpPr>
        <p:spPr/>
        <p:txBody>
          <a:bodyPr/>
          <a:lstStyle/>
          <a:p>
            <a:fld id="{C3F19B07-DC4A-4221-9E48-704ED333B8A8}" type="slidenum">
              <a:rPr lang="en-US" smtClean="0"/>
              <a:t>7</a:t>
            </a:fld>
            <a:endParaRPr lang="en-US"/>
          </a:p>
        </p:txBody>
      </p:sp>
    </p:spTree>
    <p:extLst>
      <p:ext uri="{BB962C8B-B14F-4D97-AF65-F5344CB8AC3E}">
        <p14:creationId xmlns:p14="http://schemas.microsoft.com/office/powerpoint/2010/main" val="811466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06C8F-360D-D202-E5BC-4DD8295EB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DDBC70-A49B-7722-BA5A-D6A4BF6D0103}"/>
              </a:ext>
            </a:extLst>
          </p:cNvPr>
          <p:cNvSpPr>
            <a:spLocks noGrp="1"/>
          </p:cNvSpPr>
          <p:nvPr>
            <p:ph type="title"/>
          </p:nvPr>
        </p:nvSpPr>
        <p:spPr/>
        <p:txBody>
          <a:bodyPr/>
          <a:lstStyle/>
          <a:p>
            <a:r>
              <a:rPr lang="en-US" dirty="0"/>
              <a:t>Official RDA Toolkit</a:t>
            </a:r>
          </a:p>
        </p:txBody>
      </p:sp>
      <p:sp>
        <p:nvSpPr>
          <p:cNvPr id="3" name="Content Placeholder 2">
            <a:extLst>
              <a:ext uri="{FF2B5EF4-FFF2-40B4-BE49-F238E27FC236}">
                <a16:creationId xmlns:a16="http://schemas.microsoft.com/office/drawing/2014/main" id="{6297E727-54A7-0BB1-00D4-E0E66CC09145}"/>
              </a:ext>
            </a:extLst>
          </p:cNvPr>
          <p:cNvSpPr>
            <a:spLocks noGrp="1"/>
          </p:cNvSpPr>
          <p:nvPr>
            <p:ph sz="half" idx="1"/>
          </p:nvPr>
        </p:nvSpPr>
        <p:spPr/>
        <p:txBody>
          <a:bodyPr/>
          <a:lstStyle/>
          <a:p>
            <a:r>
              <a:rPr lang="en-US" dirty="0">
                <a:hlinkClick r:id="rId3"/>
              </a:rPr>
              <a:t>https://access.rdatoolkit.org/</a:t>
            </a:r>
            <a:endParaRPr lang="en-US" dirty="0"/>
          </a:p>
          <a:p>
            <a:r>
              <a:rPr lang="en-US" dirty="0"/>
              <a:t>Released in 2020</a:t>
            </a:r>
          </a:p>
          <a:p>
            <a:r>
              <a:rPr lang="en-US" dirty="0"/>
              <a:t>Aligned with IFLA conceptual model: IFLA Library Reference Model (</a:t>
            </a:r>
            <a:r>
              <a:rPr lang="en-US" dirty="0">
                <a:hlinkClick r:id="rId4"/>
              </a:rPr>
              <a:t>LRM</a:t>
            </a:r>
            <a:r>
              <a:rPr lang="en-US" dirty="0"/>
              <a:t>)</a:t>
            </a:r>
          </a:p>
          <a:p>
            <a:r>
              <a:rPr lang="en-US" dirty="0"/>
              <a:t>Optimized for linked data environment</a:t>
            </a:r>
          </a:p>
          <a:p>
            <a:r>
              <a:rPr lang="en-US" dirty="0"/>
              <a:t>Expanded internationalization</a:t>
            </a:r>
          </a:p>
          <a:p>
            <a:endParaRPr lang="en-US" dirty="0"/>
          </a:p>
          <a:p>
            <a:endParaRPr lang="en-US" dirty="0"/>
          </a:p>
        </p:txBody>
      </p:sp>
      <p:pic>
        <p:nvPicPr>
          <p:cNvPr id="8" name="Content Placeholder 7" descr="Screenshot of the official RDA Toolkit homepage.">
            <a:extLst>
              <a:ext uri="{FF2B5EF4-FFF2-40B4-BE49-F238E27FC236}">
                <a16:creationId xmlns:a16="http://schemas.microsoft.com/office/drawing/2014/main" id="{B8F4B5D7-4B3E-298B-92A8-B16F7CA98AD3}"/>
              </a:ext>
            </a:extLst>
          </p:cNvPr>
          <p:cNvPicPr>
            <a:picLocks noGrp="1" noChangeAspect="1"/>
          </p:cNvPicPr>
          <p:nvPr>
            <p:ph sz="half" idx="2"/>
          </p:nvPr>
        </p:nvPicPr>
        <p:blipFill>
          <a:blip r:embed="rId5"/>
          <a:stretch>
            <a:fillRect/>
          </a:stretch>
        </p:blipFill>
        <p:spPr>
          <a:xfrm>
            <a:off x="6172202" y="1825625"/>
            <a:ext cx="5181600" cy="3903945"/>
          </a:xfrm>
          <a:prstGeom prst="rect">
            <a:avLst/>
          </a:prstGeom>
          <a:ln>
            <a:solidFill>
              <a:schemeClr val="bg1">
                <a:lumMod val="85000"/>
              </a:schemeClr>
            </a:solidFill>
          </a:ln>
        </p:spPr>
      </p:pic>
      <p:sp>
        <p:nvSpPr>
          <p:cNvPr id="5" name="Slide Number Placeholder 4">
            <a:extLst>
              <a:ext uri="{FF2B5EF4-FFF2-40B4-BE49-F238E27FC236}">
                <a16:creationId xmlns:a16="http://schemas.microsoft.com/office/drawing/2014/main" id="{EB70904B-176E-CDE4-B96D-41A6509A7FFA}"/>
              </a:ext>
            </a:extLst>
          </p:cNvPr>
          <p:cNvSpPr>
            <a:spLocks noGrp="1"/>
          </p:cNvSpPr>
          <p:nvPr>
            <p:ph type="sldNum" sz="quarter" idx="12"/>
          </p:nvPr>
        </p:nvSpPr>
        <p:spPr/>
        <p:txBody>
          <a:bodyPr/>
          <a:lstStyle/>
          <a:p>
            <a:fld id="{C3F19B07-DC4A-4221-9E48-704ED333B8A8}" type="slidenum">
              <a:rPr lang="en-US" smtClean="0"/>
              <a:t>8</a:t>
            </a:fld>
            <a:endParaRPr lang="en-US"/>
          </a:p>
        </p:txBody>
      </p:sp>
    </p:spTree>
    <p:extLst>
      <p:ext uri="{BB962C8B-B14F-4D97-AF65-F5344CB8AC3E}">
        <p14:creationId xmlns:p14="http://schemas.microsoft.com/office/powerpoint/2010/main" val="2356261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1167D-101E-C1FE-1A88-2DD1E7C93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395AA9-3654-002D-CBF1-C4336F272E66}"/>
              </a:ext>
            </a:extLst>
          </p:cNvPr>
          <p:cNvSpPr>
            <a:spLocks noGrp="1"/>
          </p:cNvSpPr>
          <p:nvPr>
            <p:ph type="title"/>
          </p:nvPr>
        </p:nvSpPr>
        <p:spPr/>
        <p:txBody>
          <a:bodyPr/>
          <a:lstStyle/>
          <a:p>
            <a:r>
              <a:rPr lang="en-US" dirty="0"/>
              <a:t>Instructions versus Options</a:t>
            </a:r>
          </a:p>
        </p:txBody>
      </p:sp>
      <p:sp>
        <p:nvSpPr>
          <p:cNvPr id="3" name="Text Placeholder 2">
            <a:extLst>
              <a:ext uri="{FF2B5EF4-FFF2-40B4-BE49-F238E27FC236}">
                <a16:creationId xmlns:a16="http://schemas.microsoft.com/office/drawing/2014/main" id="{EF66DF39-E3E0-5C27-39DE-9F01151E2DC5}"/>
              </a:ext>
            </a:extLst>
          </p:cNvPr>
          <p:cNvSpPr>
            <a:spLocks noGrp="1"/>
          </p:cNvSpPr>
          <p:nvPr>
            <p:ph type="body" idx="1"/>
          </p:nvPr>
        </p:nvSpPr>
        <p:spPr/>
        <p:txBody>
          <a:bodyPr/>
          <a:lstStyle/>
          <a:p>
            <a:r>
              <a:rPr lang="en-US" dirty="0"/>
              <a:t>Original RDA provides instructions.</a:t>
            </a:r>
          </a:p>
        </p:txBody>
      </p:sp>
      <p:pic>
        <p:nvPicPr>
          <p:cNvPr id="15" name="Content Placeholder 14" descr="Screenshot from the original RDA Toolkit showing the instruction and examples for RDA 2.4.1.5 Statement Naming More Than One Agent.">
            <a:extLst>
              <a:ext uri="{FF2B5EF4-FFF2-40B4-BE49-F238E27FC236}">
                <a16:creationId xmlns:a16="http://schemas.microsoft.com/office/drawing/2014/main" id="{BA88C0E8-1C4B-E38C-0F5F-E42B941F6ABA}"/>
              </a:ext>
            </a:extLst>
          </p:cNvPr>
          <p:cNvPicPr>
            <a:picLocks noGrp="1" noChangeAspect="1"/>
          </p:cNvPicPr>
          <p:nvPr>
            <p:ph sz="half" idx="2"/>
          </p:nvPr>
        </p:nvPicPr>
        <p:blipFill>
          <a:blip r:embed="rId3"/>
          <a:stretch>
            <a:fillRect/>
          </a:stretch>
        </p:blipFill>
        <p:spPr>
          <a:xfrm>
            <a:off x="995385" y="2505075"/>
            <a:ext cx="4846593" cy="3684588"/>
          </a:xfrm>
          <a:prstGeom prst="rect">
            <a:avLst/>
          </a:prstGeom>
        </p:spPr>
      </p:pic>
      <p:sp>
        <p:nvSpPr>
          <p:cNvPr id="5" name="Text Placeholder 4">
            <a:extLst>
              <a:ext uri="{FF2B5EF4-FFF2-40B4-BE49-F238E27FC236}">
                <a16:creationId xmlns:a16="http://schemas.microsoft.com/office/drawing/2014/main" id="{2B520955-83B2-9A63-8A12-44A1FF39D119}"/>
              </a:ext>
            </a:extLst>
          </p:cNvPr>
          <p:cNvSpPr>
            <a:spLocks noGrp="1"/>
          </p:cNvSpPr>
          <p:nvPr>
            <p:ph type="body" sz="quarter" idx="3"/>
          </p:nvPr>
        </p:nvSpPr>
        <p:spPr/>
        <p:txBody>
          <a:bodyPr/>
          <a:lstStyle/>
          <a:p>
            <a:r>
              <a:rPr lang="en-US" dirty="0"/>
              <a:t>Official RDA provides options.</a:t>
            </a:r>
          </a:p>
        </p:txBody>
      </p:sp>
      <p:pic>
        <p:nvPicPr>
          <p:cNvPr id="10" name="Content Placeholder 9" descr="Screenshot from the official RDA Toolkit showing the option for statements that name two or more agents.">
            <a:extLst>
              <a:ext uri="{FF2B5EF4-FFF2-40B4-BE49-F238E27FC236}">
                <a16:creationId xmlns:a16="http://schemas.microsoft.com/office/drawing/2014/main" id="{F29FA8E8-881C-80CB-7A12-74C65F2BAED2}"/>
              </a:ext>
            </a:extLst>
          </p:cNvPr>
          <p:cNvPicPr>
            <a:picLocks noGrp="1" noChangeAspect="1"/>
          </p:cNvPicPr>
          <p:nvPr>
            <p:ph sz="quarter" idx="4"/>
          </p:nvPr>
        </p:nvPicPr>
        <p:blipFill>
          <a:blip r:embed="rId4"/>
          <a:stretch>
            <a:fillRect/>
          </a:stretch>
        </p:blipFill>
        <p:spPr>
          <a:xfrm>
            <a:off x="6172200" y="2505075"/>
            <a:ext cx="5183188" cy="1694017"/>
          </a:xfrm>
          <a:prstGeom prst="rect">
            <a:avLst/>
          </a:prstGeom>
        </p:spPr>
      </p:pic>
      <p:sp>
        <p:nvSpPr>
          <p:cNvPr id="7" name="Slide Number Placeholder 6">
            <a:extLst>
              <a:ext uri="{FF2B5EF4-FFF2-40B4-BE49-F238E27FC236}">
                <a16:creationId xmlns:a16="http://schemas.microsoft.com/office/drawing/2014/main" id="{2542752B-EA8A-D237-0440-9FA99E9B86FF}"/>
              </a:ext>
            </a:extLst>
          </p:cNvPr>
          <p:cNvSpPr>
            <a:spLocks noGrp="1"/>
          </p:cNvSpPr>
          <p:nvPr>
            <p:ph type="sldNum" sz="quarter" idx="12"/>
          </p:nvPr>
        </p:nvSpPr>
        <p:spPr/>
        <p:txBody>
          <a:bodyPr/>
          <a:lstStyle/>
          <a:p>
            <a:fld id="{C3F19B07-DC4A-4221-9E48-704ED333B8A8}" type="slidenum">
              <a:rPr lang="en-US" smtClean="0"/>
              <a:t>9</a:t>
            </a:fld>
            <a:endParaRPr lang="en-US"/>
          </a:p>
        </p:txBody>
      </p:sp>
    </p:spTree>
    <p:extLst>
      <p:ext uri="{BB962C8B-B14F-4D97-AF65-F5344CB8AC3E}">
        <p14:creationId xmlns:p14="http://schemas.microsoft.com/office/powerpoint/2010/main" val="3199798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22639-1579-C82A-FA86-D7A9F1BEC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51353C-BF1A-DB71-86ED-E4351407FA10}"/>
              </a:ext>
            </a:extLst>
          </p:cNvPr>
          <p:cNvSpPr>
            <a:spLocks noGrp="1"/>
          </p:cNvSpPr>
          <p:nvPr>
            <p:ph type="title"/>
          </p:nvPr>
        </p:nvSpPr>
        <p:spPr/>
        <p:txBody>
          <a:bodyPr/>
          <a:lstStyle/>
          <a:p>
            <a:r>
              <a:rPr lang="en-US" dirty="0"/>
              <a:t>Conditions and Condition Options</a:t>
            </a:r>
          </a:p>
        </p:txBody>
      </p:sp>
      <p:sp>
        <p:nvSpPr>
          <p:cNvPr id="3" name="Text Placeholder 2">
            <a:extLst>
              <a:ext uri="{FF2B5EF4-FFF2-40B4-BE49-F238E27FC236}">
                <a16:creationId xmlns:a16="http://schemas.microsoft.com/office/drawing/2014/main" id="{FFC0F9D8-6685-FEA1-FAA5-BA19A777471B}"/>
              </a:ext>
            </a:extLst>
          </p:cNvPr>
          <p:cNvSpPr>
            <a:spLocks noGrp="1"/>
          </p:cNvSpPr>
          <p:nvPr>
            <p:ph type="body" idx="1"/>
          </p:nvPr>
        </p:nvSpPr>
        <p:spPr/>
        <p:txBody>
          <a:bodyPr/>
          <a:lstStyle/>
          <a:p>
            <a:r>
              <a:rPr lang="en-US" dirty="0"/>
              <a:t>Original RDA has conditional instructions.</a:t>
            </a:r>
          </a:p>
        </p:txBody>
      </p:sp>
      <p:pic>
        <p:nvPicPr>
          <p:cNvPr id="21" name="Content Placeholder 20" descr="Screenshot from the original RDA Toolkit showing the conditional instructions for RDA 2.3.2.4 Title in More Than One Language or Script. The instruction begins with &quot;If the content of the resource ...&quot;">
            <a:extLst>
              <a:ext uri="{FF2B5EF4-FFF2-40B4-BE49-F238E27FC236}">
                <a16:creationId xmlns:a16="http://schemas.microsoft.com/office/drawing/2014/main" id="{40DE1508-A6EB-8664-A31A-F8096BD555F7}"/>
              </a:ext>
            </a:extLst>
          </p:cNvPr>
          <p:cNvPicPr>
            <a:picLocks noGrp="1" noChangeAspect="1"/>
          </p:cNvPicPr>
          <p:nvPr>
            <p:ph sz="half" idx="2"/>
          </p:nvPr>
        </p:nvPicPr>
        <p:blipFill>
          <a:blip r:embed="rId3"/>
          <a:stretch>
            <a:fillRect/>
          </a:stretch>
        </p:blipFill>
        <p:spPr>
          <a:xfrm>
            <a:off x="836612" y="2505075"/>
            <a:ext cx="4800600" cy="2674620"/>
          </a:xfrm>
          <a:prstGeom prst="rect">
            <a:avLst/>
          </a:prstGeom>
        </p:spPr>
      </p:pic>
      <p:sp>
        <p:nvSpPr>
          <p:cNvPr id="5" name="Text Placeholder 4">
            <a:extLst>
              <a:ext uri="{FF2B5EF4-FFF2-40B4-BE49-F238E27FC236}">
                <a16:creationId xmlns:a16="http://schemas.microsoft.com/office/drawing/2014/main" id="{6F00B4BF-F8F8-D01B-CFAA-2FFC8FD7DFB8}"/>
              </a:ext>
            </a:extLst>
          </p:cNvPr>
          <p:cNvSpPr>
            <a:spLocks noGrp="1"/>
          </p:cNvSpPr>
          <p:nvPr>
            <p:ph type="body" sz="quarter" idx="3"/>
          </p:nvPr>
        </p:nvSpPr>
        <p:spPr/>
        <p:txBody>
          <a:bodyPr/>
          <a:lstStyle/>
          <a:p>
            <a:r>
              <a:rPr lang="en-US" dirty="0"/>
              <a:t>Official RDA has conditions and condition options.</a:t>
            </a:r>
          </a:p>
        </p:txBody>
      </p:sp>
      <p:pic>
        <p:nvPicPr>
          <p:cNvPr id="23" name="Content Placeholder 22" descr="Screenshot from the official RDA toolkit showing the yellow CONDITION box and the following two indented grey CONDITION OPTION boxes under the heading Titles of manifestation in two or more languages or scripts.">
            <a:extLst>
              <a:ext uri="{FF2B5EF4-FFF2-40B4-BE49-F238E27FC236}">
                <a16:creationId xmlns:a16="http://schemas.microsoft.com/office/drawing/2014/main" id="{CB4D0A2C-F585-14BC-AEA4-B1841F235E35}"/>
              </a:ext>
            </a:extLst>
          </p:cNvPr>
          <p:cNvPicPr>
            <a:picLocks noGrp="1" noChangeAspect="1"/>
          </p:cNvPicPr>
          <p:nvPr>
            <p:ph sz="quarter" idx="4"/>
          </p:nvPr>
        </p:nvPicPr>
        <p:blipFill>
          <a:blip r:embed="rId4"/>
          <a:stretch>
            <a:fillRect/>
          </a:stretch>
        </p:blipFill>
        <p:spPr>
          <a:xfrm>
            <a:off x="6194427" y="2505075"/>
            <a:ext cx="4283594" cy="3684588"/>
          </a:xfrm>
          <a:prstGeom prst="rect">
            <a:avLst/>
          </a:prstGeom>
        </p:spPr>
      </p:pic>
      <p:sp>
        <p:nvSpPr>
          <p:cNvPr id="7" name="Slide Number Placeholder 6">
            <a:extLst>
              <a:ext uri="{FF2B5EF4-FFF2-40B4-BE49-F238E27FC236}">
                <a16:creationId xmlns:a16="http://schemas.microsoft.com/office/drawing/2014/main" id="{B1385DE8-5C96-2422-5705-9FEA31218E31}"/>
              </a:ext>
            </a:extLst>
          </p:cNvPr>
          <p:cNvSpPr>
            <a:spLocks noGrp="1"/>
          </p:cNvSpPr>
          <p:nvPr>
            <p:ph type="sldNum" sz="quarter" idx="12"/>
          </p:nvPr>
        </p:nvSpPr>
        <p:spPr/>
        <p:txBody>
          <a:bodyPr/>
          <a:lstStyle/>
          <a:p>
            <a:fld id="{C3F19B07-DC4A-4221-9E48-704ED333B8A8}" type="slidenum">
              <a:rPr lang="en-US" smtClean="0"/>
              <a:t>10</a:t>
            </a:fld>
            <a:endParaRPr lang="en-US"/>
          </a:p>
        </p:txBody>
      </p:sp>
    </p:spTree>
    <p:extLst>
      <p:ext uri="{BB962C8B-B14F-4D97-AF65-F5344CB8AC3E}">
        <p14:creationId xmlns:p14="http://schemas.microsoft.com/office/powerpoint/2010/main" val="1417119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D38E333-3389-B4EF-D666-5B449C59CC12}"/>
              </a:ext>
            </a:extLst>
          </p:cNvPr>
          <p:cNvSpPr>
            <a:spLocks noGrp="1"/>
          </p:cNvSpPr>
          <p:nvPr>
            <p:ph type="title"/>
          </p:nvPr>
        </p:nvSpPr>
        <p:spPr/>
        <p:txBody>
          <a:bodyPr/>
          <a:lstStyle/>
          <a:p>
            <a:r>
              <a:rPr lang="en-US" dirty="0"/>
              <a:t>Policy Statements</a:t>
            </a:r>
          </a:p>
        </p:txBody>
      </p:sp>
      <p:sp>
        <p:nvSpPr>
          <p:cNvPr id="2" name="Content Placeholder 1">
            <a:extLst>
              <a:ext uri="{FF2B5EF4-FFF2-40B4-BE49-F238E27FC236}">
                <a16:creationId xmlns:a16="http://schemas.microsoft.com/office/drawing/2014/main" id="{A20ED66C-1C4E-B8B4-ADE4-5681ABAD57D7}"/>
              </a:ext>
            </a:extLst>
          </p:cNvPr>
          <p:cNvSpPr>
            <a:spLocks noGrp="1"/>
          </p:cNvSpPr>
          <p:nvPr>
            <p:ph sz="half" idx="1"/>
          </p:nvPr>
        </p:nvSpPr>
        <p:spPr>
          <a:xfrm>
            <a:off x="838201" y="1825625"/>
            <a:ext cx="4145924" cy="4351338"/>
          </a:xfrm>
        </p:spPr>
        <p:txBody>
          <a:bodyPr/>
          <a:lstStyle/>
          <a:p>
            <a:r>
              <a:rPr lang="en-US" dirty="0"/>
              <a:t>Identify the options a cataloging community has decided to apply or not apply</a:t>
            </a:r>
          </a:p>
          <a:p>
            <a:pPr lvl="1"/>
            <a:endParaRPr lang="en-US" dirty="0"/>
          </a:p>
          <a:p>
            <a:r>
              <a:rPr lang="en-US" dirty="0"/>
              <a:t>Display in the right column alongside the RDA instructions</a:t>
            </a:r>
          </a:p>
        </p:txBody>
      </p:sp>
      <p:pic>
        <p:nvPicPr>
          <p:cNvPr id="11" name="Content Placeholder 10" descr="Screenshot from the official RDA toolkit showing the yellow CONDITION box and the following two indented grey CONDITION OPTION boxes under the heading Titles of manifestation in two or more languages or scripts. The LC PCC PS for the condition options display in the right column.">
            <a:extLst>
              <a:ext uri="{FF2B5EF4-FFF2-40B4-BE49-F238E27FC236}">
                <a16:creationId xmlns:a16="http://schemas.microsoft.com/office/drawing/2014/main" id="{6D7D04E3-B56B-3707-9BDB-5D5C2F6489D5}"/>
              </a:ext>
            </a:extLst>
          </p:cNvPr>
          <p:cNvPicPr>
            <a:picLocks noGrp="1" noChangeAspect="1"/>
          </p:cNvPicPr>
          <p:nvPr>
            <p:ph sz="half" idx="2"/>
          </p:nvPr>
        </p:nvPicPr>
        <p:blipFill>
          <a:blip r:embed="rId3"/>
          <a:stretch>
            <a:fillRect/>
          </a:stretch>
        </p:blipFill>
        <p:spPr>
          <a:xfrm>
            <a:off x="4672967" y="1855993"/>
            <a:ext cx="6680834" cy="4320969"/>
          </a:xfrm>
          <a:prstGeom prst="rect">
            <a:avLst/>
          </a:prstGeom>
        </p:spPr>
      </p:pic>
      <p:sp>
        <p:nvSpPr>
          <p:cNvPr id="10" name="TextBox 9" descr="A label above the red box highlighting the policy statements in the screenshot.">
            <a:extLst>
              <a:ext uri="{FF2B5EF4-FFF2-40B4-BE49-F238E27FC236}">
                <a16:creationId xmlns:a16="http://schemas.microsoft.com/office/drawing/2014/main" id="{D79EA3F0-56C7-D1BD-13A9-4C35A41B23B7}"/>
              </a:ext>
            </a:extLst>
          </p:cNvPr>
          <p:cNvSpPr txBox="1"/>
          <p:nvPr/>
        </p:nvSpPr>
        <p:spPr>
          <a:xfrm>
            <a:off x="9040565" y="3059200"/>
            <a:ext cx="1845633" cy="369332"/>
          </a:xfrm>
          <a:prstGeom prst="rect">
            <a:avLst/>
          </a:prstGeom>
          <a:noFill/>
        </p:spPr>
        <p:txBody>
          <a:bodyPr wrap="none" rtlCol="0">
            <a:spAutoFit/>
          </a:bodyPr>
          <a:lstStyle/>
          <a:p>
            <a:r>
              <a:rPr lang="en-CA" dirty="0">
                <a:solidFill>
                  <a:srgbClr val="FF0000"/>
                </a:solidFill>
              </a:rPr>
              <a:t>Policy Statements</a:t>
            </a:r>
          </a:p>
        </p:txBody>
      </p:sp>
      <p:sp>
        <p:nvSpPr>
          <p:cNvPr id="6" name="Rectangle 5" descr="A red box around the LC-PCC Policy Statements in the right column of the official RDA Toolkit screenshot.">
            <a:extLst>
              <a:ext uri="{FF2B5EF4-FFF2-40B4-BE49-F238E27FC236}">
                <a16:creationId xmlns:a16="http://schemas.microsoft.com/office/drawing/2014/main" id="{C5930163-938B-6B3B-6A8E-7A38BB79CC40}"/>
              </a:ext>
            </a:extLst>
          </p:cNvPr>
          <p:cNvSpPr/>
          <p:nvPr/>
        </p:nvSpPr>
        <p:spPr>
          <a:xfrm>
            <a:off x="8572966" y="3428532"/>
            <a:ext cx="2780833" cy="25419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lide Number Placeholder 6">
            <a:extLst>
              <a:ext uri="{FF2B5EF4-FFF2-40B4-BE49-F238E27FC236}">
                <a16:creationId xmlns:a16="http://schemas.microsoft.com/office/drawing/2014/main" id="{7BCB7D77-82EE-EBE0-BACE-90739CF516D7}"/>
              </a:ext>
            </a:extLst>
          </p:cNvPr>
          <p:cNvSpPr>
            <a:spLocks noGrp="1"/>
          </p:cNvSpPr>
          <p:nvPr>
            <p:ph type="sldNum" sz="quarter" idx="12"/>
          </p:nvPr>
        </p:nvSpPr>
        <p:spPr/>
        <p:txBody>
          <a:bodyPr/>
          <a:lstStyle/>
          <a:p>
            <a:fld id="{C3F19B07-DC4A-4221-9E48-704ED333B8A8}" type="slidenum">
              <a:rPr lang="en-US" smtClean="0"/>
              <a:t>11</a:t>
            </a:fld>
            <a:endParaRPr lang="en-US"/>
          </a:p>
        </p:txBody>
      </p:sp>
    </p:spTree>
    <p:extLst>
      <p:ext uri="{BB962C8B-B14F-4D97-AF65-F5344CB8AC3E}">
        <p14:creationId xmlns:p14="http://schemas.microsoft.com/office/powerpoint/2010/main" val="828819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F3CD5-5342-E67C-A1CB-19706E9121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8227D-C4D6-9EF2-425D-7549019CF3E0}"/>
              </a:ext>
            </a:extLst>
          </p:cNvPr>
          <p:cNvSpPr>
            <a:spLocks noGrp="1"/>
          </p:cNvSpPr>
          <p:nvPr>
            <p:ph type="title"/>
          </p:nvPr>
        </p:nvSpPr>
        <p:spPr/>
        <p:txBody>
          <a:bodyPr>
            <a:normAutofit/>
          </a:bodyPr>
          <a:lstStyle/>
          <a:p>
            <a:r>
              <a:rPr lang="en-CA" dirty="0"/>
              <a:t>LC-PCC Policy Statements (LC-PCC PSs)</a:t>
            </a:r>
            <a:endParaRPr lang="en-CA" sz="2000" dirty="0"/>
          </a:p>
        </p:txBody>
      </p:sp>
      <p:sp>
        <p:nvSpPr>
          <p:cNvPr id="3" name="Content Placeholder 2">
            <a:extLst>
              <a:ext uri="{FF2B5EF4-FFF2-40B4-BE49-F238E27FC236}">
                <a16:creationId xmlns:a16="http://schemas.microsoft.com/office/drawing/2014/main" id="{1AEDE9E3-7F01-6ED2-3D22-40756AA01A09}"/>
              </a:ext>
            </a:extLst>
          </p:cNvPr>
          <p:cNvSpPr>
            <a:spLocks noGrp="1"/>
          </p:cNvSpPr>
          <p:nvPr>
            <p:ph sz="half" idx="1"/>
          </p:nvPr>
        </p:nvSpPr>
        <p:spPr>
          <a:xfrm>
            <a:off x="838201" y="1825625"/>
            <a:ext cx="3629182" cy="4351338"/>
          </a:xfrm>
        </p:spPr>
        <p:txBody>
          <a:bodyPr>
            <a:normAutofit lnSpcReduction="10000"/>
          </a:bodyPr>
          <a:lstStyle/>
          <a:p>
            <a:r>
              <a:rPr lang="en-CA" dirty="0"/>
              <a:t>Identify the options in the RDA Toolkit that LC and PCC have decided to apply or not apply</a:t>
            </a:r>
          </a:p>
          <a:p>
            <a:pPr lvl="1"/>
            <a:endParaRPr lang="en-CA" dirty="0"/>
          </a:p>
          <a:p>
            <a:r>
              <a:rPr lang="en-US" dirty="0"/>
              <a:t>Common LC-PCC PSs:</a:t>
            </a:r>
          </a:p>
          <a:p>
            <a:pPr lvl="1"/>
            <a:r>
              <a:rPr lang="en-US" dirty="0"/>
              <a:t>Apply the option.</a:t>
            </a:r>
          </a:p>
          <a:p>
            <a:pPr lvl="1"/>
            <a:r>
              <a:rPr lang="en-US" dirty="0"/>
              <a:t>Cataloger’s judgment.</a:t>
            </a:r>
          </a:p>
          <a:p>
            <a:pPr lvl="1"/>
            <a:r>
              <a:rPr lang="en-US" dirty="0"/>
              <a:t>Do not apply the option.</a:t>
            </a:r>
          </a:p>
        </p:txBody>
      </p:sp>
      <p:pic>
        <p:nvPicPr>
          <p:cNvPr id="10" name="Content Placeholder 9" descr="Screenshot from the official RDA Toolkit with the LC-PCC PSs displaying in the right column. The LC-PCC PSs represent each of the common policy statements: &quot;LC/PCC practice: Apply the option.&quot;, &quot;LC/PCC practice: Cataloger's judgment.&quot;, and &quot;LC/PCC practice: Do not apply the option.&quot;">
            <a:extLst>
              <a:ext uri="{FF2B5EF4-FFF2-40B4-BE49-F238E27FC236}">
                <a16:creationId xmlns:a16="http://schemas.microsoft.com/office/drawing/2014/main" id="{DFB46894-2877-FEB5-F7A8-905F9D1E41A7}"/>
              </a:ext>
            </a:extLst>
          </p:cNvPr>
          <p:cNvPicPr>
            <a:picLocks noGrp="1" noChangeAspect="1"/>
          </p:cNvPicPr>
          <p:nvPr>
            <p:ph sz="half" idx="2"/>
          </p:nvPr>
        </p:nvPicPr>
        <p:blipFill>
          <a:blip r:embed="rId3"/>
          <a:stretch>
            <a:fillRect/>
          </a:stretch>
        </p:blipFill>
        <p:spPr>
          <a:xfrm>
            <a:off x="4467382" y="1825625"/>
            <a:ext cx="6886417" cy="4351337"/>
          </a:xfrm>
          <a:ln>
            <a:solidFill>
              <a:schemeClr val="bg1">
                <a:lumMod val="85000"/>
              </a:schemeClr>
            </a:solidFill>
          </a:ln>
        </p:spPr>
      </p:pic>
      <p:sp>
        <p:nvSpPr>
          <p:cNvPr id="11" name="TextBox 10" descr="A label indicating the red box highlights the LC-PCC PSs in the screenshot.">
            <a:extLst>
              <a:ext uri="{FF2B5EF4-FFF2-40B4-BE49-F238E27FC236}">
                <a16:creationId xmlns:a16="http://schemas.microsoft.com/office/drawing/2014/main" id="{EA713D37-1C38-8C3A-E01E-0B30A83AD4B8}"/>
              </a:ext>
            </a:extLst>
          </p:cNvPr>
          <p:cNvSpPr txBox="1"/>
          <p:nvPr/>
        </p:nvSpPr>
        <p:spPr>
          <a:xfrm>
            <a:off x="9320075" y="1870076"/>
            <a:ext cx="1206484" cy="369332"/>
          </a:xfrm>
          <a:prstGeom prst="rect">
            <a:avLst/>
          </a:prstGeom>
          <a:noFill/>
        </p:spPr>
        <p:txBody>
          <a:bodyPr wrap="none" rtlCol="0">
            <a:spAutoFit/>
          </a:bodyPr>
          <a:lstStyle/>
          <a:p>
            <a:r>
              <a:rPr lang="en-CA" dirty="0">
                <a:solidFill>
                  <a:srgbClr val="FF0000"/>
                </a:solidFill>
              </a:rPr>
              <a:t>LC-PCC PSs</a:t>
            </a:r>
          </a:p>
        </p:txBody>
      </p:sp>
      <p:sp>
        <p:nvSpPr>
          <p:cNvPr id="8" name="Rectangle 7" descr="A red box around the LC-PCC Policy Statements in the right column of the official RDA Toolkit screenshot.">
            <a:extLst>
              <a:ext uri="{FF2B5EF4-FFF2-40B4-BE49-F238E27FC236}">
                <a16:creationId xmlns:a16="http://schemas.microsoft.com/office/drawing/2014/main" id="{D853FE9D-4482-7F7B-C6D4-AADDF60AB203}"/>
              </a:ext>
            </a:extLst>
          </p:cNvPr>
          <p:cNvSpPr/>
          <p:nvPr/>
        </p:nvSpPr>
        <p:spPr>
          <a:xfrm>
            <a:off x="8492836" y="1825624"/>
            <a:ext cx="2860963" cy="4351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lide Number Placeholder 4">
            <a:extLst>
              <a:ext uri="{FF2B5EF4-FFF2-40B4-BE49-F238E27FC236}">
                <a16:creationId xmlns:a16="http://schemas.microsoft.com/office/drawing/2014/main" id="{48F0E551-8543-551D-6C55-C8B511F316FD}"/>
              </a:ext>
            </a:extLst>
          </p:cNvPr>
          <p:cNvSpPr>
            <a:spLocks noGrp="1"/>
          </p:cNvSpPr>
          <p:nvPr>
            <p:ph type="sldNum" sz="quarter" idx="12"/>
          </p:nvPr>
        </p:nvSpPr>
        <p:spPr/>
        <p:txBody>
          <a:bodyPr/>
          <a:lstStyle/>
          <a:p>
            <a:fld id="{26D89839-9540-4FD2-A570-163792ED64AF}" type="slidenum">
              <a:rPr lang="en-US" smtClean="0"/>
              <a:t>12</a:t>
            </a:fld>
            <a:endParaRPr lang="en-US"/>
          </a:p>
        </p:txBody>
      </p:sp>
    </p:spTree>
    <p:extLst>
      <p:ext uri="{BB962C8B-B14F-4D97-AF65-F5344CB8AC3E}">
        <p14:creationId xmlns:p14="http://schemas.microsoft.com/office/powerpoint/2010/main" val="1631373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F931-FA7D-6D85-EBBE-3EE7AE1ECD51}"/>
              </a:ext>
            </a:extLst>
          </p:cNvPr>
          <p:cNvSpPr>
            <a:spLocks noGrp="1"/>
          </p:cNvSpPr>
          <p:nvPr>
            <p:ph type="title"/>
          </p:nvPr>
        </p:nvSpPr>
        <p:spPr/>
        <p:txBody>
          <a:bodyPr/>
          <a:lstStyle/>
          <a:p>
            <a:r>
              <a:rPr lang="en-US" dirty="0"/>
              <a:t>LC-PCC Policy Statements (LC-PCC PSs)</a:t>
            </a:r>
            <a:br>
              <a:rPr lang="en-US" dirty="0"/>
            </a:br>
            <a:r>
              <a:rPr lang="en-US" dirty="0"/>
              <a:t>Key Points</a:t>
            </a:r>
          </a:p>
        </p:txBody>
      </p:sp>
      <p:sp>
        <p:nvSpPr>
          <p:cNvPr id="6" name="Content Placeholder 5">
            <a:extLst>
              <a:ext uri="{FF2B5EF4-FFF2-40B4-BE49-F238E27FC236}">
                <a16:creationId xmlns:a16="http://schemas.microsoft.com/office/drawing/2014/main" id="{24931582-4910-7305-A723-D2A00D5BEB8C}"/>
              </a:ext>
            </a:extLst>
          </p:cNvPr>
          <p:cNvSpPr>
            <a:spLocks noGrp="1"/>
          </p:cNvSpPr>
          <p:nvPr>
            <p:ph idx="1"/>
          </p:nvPr>
        </p:nvSpPr>
        <p:spPr/>
        <p:txBody>
          <a:bodyPr/>
          <a:lstStyle/>
          <a:p>
            <a:r>
              <a:rPr lang="en-US" dirty="0"/>
              <a:t>Indicate all LC/PCC Core elements</a:t>
            </a:r>
          </a:p>
          <a:p>
            <a:pPr lvl="1"/>
            <a:r>
              <a:rPr lang="en-US" dirty="0"/>
              <a:t>Required for an effective description if applicable and readily ascertainable</a:t>
            </a:r>
          </a:p>
          <a:p>
            <a:pPr lvl="1"/>
            <a:endParaRPr lang="en-US" dirty="0"/>
          </a:p>
          <a:p>
            <a:r>
              <a:rPr lang="en-US" dirty="0"/>
              <a:t>Each option requires an LC-PCC PS</a:t>
            </a:r>
          </a:p>
          <a:p>
            <a:pPr lvl="1"/>
            <a:endParaRPr lang="en-US" dirty="0"/>
          </a:p>
          <a:p>
            <a:r>
              <a:rPr lang="en-US" dirty="0"/>
              <a:t>Brief without any examples or references to MARC 21 encodings</a:t>
            </a:r>
          </a:p>
          <a:p>
            <a:pPr lvl="1"/>
            <a:endParaRPr lang="en-US" dirty="0"/>
          </a:p>
          <a:p>
            <a:r>
              <a:rPr lang="en-US" dirty="0"/>
              <a:t>Include links to Metadata Guidance Documentation (MGDs)</a:t>
            </a:r>
          </a:p>
        </p:txBody>
      </p:sp>
      <p:sp>
        <p:nvSpPr>
          <p:cNvPr id="5" name="Slide Number Placeholder 4">
            <a:extLst>
              <a:ext uri="{FF2B5EF4-FFF2-40B4-BE49-F238E27FC236}">
                <a16:creationId xmlns:a16="http://schemas.microsoft.com/office/drawing/2014/main" id="{6E24E015-085D-9873-108C-CC1A1EAADE10}"/>
              </a:ext>
            </a:extLst>
          </p:cNvPr>
          <p:cNvSpPr>
            <a:spLocks noGrp="1"/>
          </p:cNvSpPr>
          <p:nvPr>
            <p:ph type="sldNum" sz="quarter" idx="12"/>
          </p:nvPr>
        </p:nvSpPr>
        <p:spPr/>
        <p:txBody>
          <a:bodyPr/>
          <a:lstStyle/>
          <a:p>
            <a:fld id="{C3F19B07-DC4A-4221-9E48-704ED333B8A8}" type="slidenum">
              <a:rPr lang="en-US" smtClean="0"/>
              <a:t>13</a:t>
            </a:fld>
            <a:endParaRPr lang="en-US"/>
          </a:p>
        </p:txBody>
      </p:sp>
    </p:spTree>
    <p:extLst>
      <p:ext uri="{BB962C8B-B14F-4D97-AF65-F5344CB8AC3E}">
        <p14:creationId xmlns:p14="http://schemas.microsoft.com/office/powerpoint/2010/main" val="2723163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66EC5-70DD-A88E-3388-D81553E4FC6F}"/>
              </a:ext>
            </a:extLst>
          </p:cNvPr>
          <p:cNvSpPr>
            <a:spLocks noGrp="1"/>
          </p:cNvSpPr>
          <p:nvPr>
            <p:ph type="title"/>
          </p:nvPr>
        </p:nvSpPr>
        <p:spPr/>
        <p:txBody>
          <a:bodyPr/>
          <a:lstStyle/>
          <a:p>
            <a:r>
              <a:rPr lang="en-US" dirty="0"/>
              <a:t>Metadata Guidance Documentation (MGDs)</a:t>
            </a:r>
          </a:p>
        </p:txBody>
      </p:sp>
      <p:sp>
        <p:nvSpPr>
          <p:cNvPr id="3" name="Content Placeholder 2">
            <a:extLst>
              <a:ext uri="{FF2B5EF4-FFF2-40B4-BE49-F238E27FC236}">
                <a16:creationId xmlns:a16="http://schemas.microsoft.com/office/drawing/2014/main" id="{E7A7507C-2C0F-4664-D898-54F838FB0B13}"/>
              </a:ext>
            </a:extLst>
          </p:cNvPr>
          <p:cNvSpPr>
            <a:spLocks noGrp="1"/>
          </p:cNvSpPr>
          <p:nvPr>
            <p:ph idx="1"/>
          </p:nvPr>
        </p:nvSpPr>
        <p:spPr/>
        <p:txBody>
          <a:bodyPr/>
          <a:lstStyle/>
          <a:p>
            <a:r>
              <a:rPr lang="en-US" dirty="0"/>
              <a:t>PDF documents available on the LC website</a:t>
            </a:r>
          </a:p>
          <a:p>
            <a:pPr lvl="1"/>
            <a:endParaRPr lang="en-US" dirty="0"/>
          </a:p>
          <a:p>
            <a:r>
              <a:rPr lang="en-US" dirty="0"/>
              <a:t>Provide longer or more specific guidance than is possible in the policy statements</a:t>
            </a:r>
          </a:p>
          <a:p>
            <a:pPr lvl="1"/>
            <a:endParaRPr lang="en-US" dirty="0"/>
          </a:p>
          <a:p>
            <a:r>
              <a:rPr lang="en-US" dirty="0"/>
              <a:t>Include examples encoded in MARC 21 and BIBFRAME</a:t>
            </a:r>
          </a:p>
          <a:p>
            <a:pPr lvl="1"/>
            <a:endParaRPr lang="en-US" dirty="0"/>
          </a:p>
          <a:p>
            <a:r>
              <a:rPr lang="en-US" dirty="0"/>
              <a:t>Must be used in conjunction with RDA Toolkit and LC-PCC PSs</a:t>
            </a:r>
          </a:p>
        </p:txBody>
      </p:sp>
      <p:sp>
        <p:nvSpPr>
          <p:cNvPr id="4" name="Slide Number Placeholder 3">
            <a:extLst>
              <a:ext uri="{FF2B5EF4-FFF2-40B4-BE49-F238E27FC236}">
                <a16:creationId xmlns:a16="http://schemas.microsoft.com/office/drawing/2014/main" id="{3F5EA6B3-CDAA-BB45-4876-E6A9B9D49432}"/>
              </a:ext>
            </a:extLst>
          </p:cNvPr>
          <p:cNvSpPr>
            <a:spLocks noGrp="1"/>
          </p:cNvSpPr>
          <p:nvPr>
            <p:ph type="sldNum" sz="quarter" idx="12"/>
          </p:nvPr>
        </p:nvSpPr>
        <p:spPr/>
        <p:txBody>
          <a:bodyPr/>
          <a:lstStyle/>
          <a:p>
            <a:fld id="{C3F19B07-DC4A-4221-9E48-704ED333B8A8}" type="slidenum">
              <a:rPr lang="en-US" smtClean="0"/>
              <a:t>14</a:t>
            </a:fld>
            <a:endParaRPr lang="en-US"/>
          </a:p>
        </p:txBody>
      </p:sp>
    </p:spTree>
    <p:extLst>
      <p:ext uri="{BB962C8B-B14F-4D97-AF65-F5344CB8AC3E}">
        <p14:creationId xmlns:p14="http://schemas.microsoft.com/office/powerpoint/2010/main" val="2766758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9BAB-D8DF-089B-C55E-349D582AA253}"/>
              </a:ext>
            </a:extLst>
          </p:cNvPr>
          <p:cNvSpPr>
            <a:spLocks noGrp="1"/>
          </p:cNvSpPr>
          <p:nvPr>
            <p:ph type="title"/>
          </p:nvPr>
        </p:nvSpPr>
        <p:spPr/>
        <p:txBody>
          <a:bodyPr/>
          <a:lstStyle/>
          <a:p>
            <a:r>
              <a:rPr lang="en-US" dirty="0"/>
              <a:t>Accessing MGDs</a:t>
            </a:r>
          </a:p>
        </p:txBody>
      </p:sp>
      <p:sp>
        <p:nvSpPr>
          <p:cNvPr id="7" name="Text Placeholder 6">
            <a:extLst>
              <a:ext uri="{FF2B5EF4-FFF2-40B4-BE49-F238E27FC236}">
                <a16:creationId xmlns:a16="http://schemas.microsoft.com/office/drawing/2014/main" id="{5E020D15-C846-B16E-D712-3B5176C39FF5}"/>
              </a:ext>
            </a:extLst>
          </p:cNvPr>
          <p:cNvSpPr>
            <a:spLocks noGrp="1"/>
          </p:cNvSpPr>
          <p:nvPr>
            <p:ph type="body" idx="1"/>
          </p:nvPr>
        </p:nvSpPr>
        <p:spPr/>
        <p:txBody>
          <a:bodyPr/>
          <a:lstStyle/>
          <a:p>
            <a:r>
              <a:rPr lang="en-US" dirty="0"/>
              <a:t>1. Links from LC-PCC PSs</a:t>
            </a:r>
          </a:p>
        </p:txBody>
      </p:sp>
      <p:pic>
        <p:nvPicPr>
          <p:cNvPr id="12" name="Content Placeholder 11" descr="Screenshot from the official RDA Toolkit show the element title of work and the LC-PCC PS for Prerecording.">
            <a:extLst>
              <a:ext uri="{FF2B5EF4-FFF2-40B4-BE49-F238E27FC236}">
                <a16:creationId xmlns:a16="http://schemas.microsoft.com/office/drawing/2014/main" id="{B481667B-9FFE-FB33-69EA-28438008DC85}"/>
              </a:ext>
            </a:extLst>
          </p:cNvPr>
          <p:cNvPicPr>
            <a:picLocks noGrp="1" noChangeAspect="1"/>
          </p:cNvPicPr>
          <p:nvPr>
            <p:ph sz="half" idx="2"/>
          </p:nvPr>
        </p:nvPicPr>
        <p:blipFill>
          <a:blip r:embed="rId3"/>
          <a:stretch>
            <a:fillRect/>
          </a:stretch>
        </p:blipFill>
        <p:spPr>
          <a:xfrm>
            <a:off x="836612" y="2505075"/>
            <a:ext cx="5157787" cy="1620009"/>
          </a:xfrm>
          <a:prstGeom prst="rect">
            <a:avLst/>
          </a:prstGeom>
        </p:spPr>
      </p:pic>
      <p:sp>
        <p:nvSpPr>
          <p:cNvPr id="3" name="Rectangle 2" descr="A red box around the MGD statement in the LC-PCC PS of the official RDA Toolkit screenshot. The LC-PCC PS says &quot;LC/PCC practice: See the Metadata Guidance documentation: Works.&quot;">
            <a:extLst>
              <a:ext uri="{FF2B5EF4-FFF2-40B4-BE49-F238E27FC236}">
                <a16:creationId xmlns:a16="http://schemas.microsoft.com/office/drawing/2014/main" id="{E2B79643-2F1A-9E70-97BF-31FD5782D8D2}"/>
              </a:ext>
            </a:extLst>
          </p:cNvPr>
          <p:cNvSpPr/>
          <p:nvPr/>
        </p:nvSpPr>
        <p:spPr>
          <a:xfrm>
            <a:off x="4132925" y="3754695"/>
            <a:ext cx="1609508" cy="3096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 Placeholder 6">
            <a:extLst>
              <a:ext uri="{FF2B5EF4-FFF2-40B4-BE49-F238E27FC236}">
                <a16:creationId xmlns:a16="http://schemas.microsoft.com/office/drawing/2014/main" id="{DD963792-FC07-896F-70A1-876906BF4087}"/>
              </a:ext>
            </a:extLst>
          </p:cNvPr>
          <p:cNvSpPr txBox="1">
            <a:spLocks/>
          </p:cNvSpPr>
          <p:nvPr/>
        </p:nvSpPr>
        <p:spPr>
          <a:xfrm>
            <a:off x="833436" y="3821113"/>
            <a:ext cx="5157787"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2. </a:t>
            </a:r>
            <a:r>
              <a:rPr lang="en-US" dirty="0" err="1"/>
              <a:t>ClassWeb</a:t>
            </a:r>
            <a:r>
              <a:rPr lang="en-US" dirty="0"/>
              <a:t> Plus</a:t>
            </a:r>
          </a:p>
        </p:txBody>
      </p:sp>
      <p:pic>
        <p:nvPicPr>
          <p:cNvPr id="18" name="Picture 17" descr="Screenshot from ClassWeb Plus showing the Resource Description &amp; Access (RDA) Metadata Guidance Documentation (MGDs).">
            <a:extLst>
              <a:ext uri="{FF2B5EF4-FFF2-40B4-BE49-F238E27FC236}">
                <a16:creationId xmlns:a16="http://schemas.microsoft.com/office/drawing/2014/main" id="{0556A8D4-BC28-008F-D5E1-BEC0A5876390}"/>
              </a:ext>
            </a:extLst>
          </p:cNvPr>
          <p:cNvPicPr>
            <a:picLocks noChangeAspect="1"/>
          </p:cNvPicPr>
          <p:nvPr/>
        </p:nvPicPr>
        <p:blipFill>
          <a:blip r:embed="rId4"/>
          <a:srcRect b="30553"/>
          <a:stretch>
            <a:fillRect/>
          </a:stretch>
        </p:blipFill>
        <p:spPr>
          <a:xfrm>
            <a:off x="836612" y="4645026"/>
            <a:ext cx="5154612" cy="1481640"/>
          </a:xfrm>
          <a:prstGeom prst="rect">
            <a:avLst/>
          </a:prstGeom>
        </p:spPr>
      </p:pic>
      <p:sp>
        <p:nvSpPr>
          <p:cNvPr id="9" name="Text Placeholder 8">
            <a:extLst>
              <a:ext uri="{FF2B5EF4-FFF2-40B4-BE49-F238E27FC236}">
                <a16:creationId xmlns:a16="http://schemas.microsoft.com/office/drawing/2014/main" id="{9834BD6A-1B03-F387-9A9B-BC4AB4D4846F}"/>
              </a:ext>
            </a:extLst>
          </p:cNvPr>
          <p:cNvSpPr>
            <a:spLocks noGrp="1"/>
          </p:cNvSpPr>
          <p:nvPr>
            <p:ph type="body" sz="quarter" idx="3"/>
          </p:nvPr>
        </p:nvSpPr>
        <p:spPr/>
        <p:txBody>
          <a:bodyPr/>
          <a:lstStyle/>
          <a:p>
            <a:r>
              <a:rPr lang="en-US" dirty="0"/>
              <a:t>3. LC website at </a:t>
            </a:r>
            <a:r>
              <a:rPr lang="en-US" dirty="0">
                <a:hlinkClick r:id="rId5"/>
              </a:rPr>
              <a:t>https://www.loc.gov/aba/rda/mgd/</a:t>
            </a:r>
            <a:endParaRPr lang="en-US" dirty="0"/>
          </a:p>
        </p:txBody>
      </p:sp>
      <p:pic>
        <p:nvPicPr>
          <p:cNvPr id="22" name="Content Placeholder 21" descr="Screenshot of the Resource Description &amp; Access (RDA) Metadata Guidance Documentation page on the Library of Congress website.">
            <a:extLst>
              <a:ext uri="{FF2B5EF4-FFF2-40B4-BE49-F238E27FC236}">
                <a16:creationId xmlns:a16="http://schemas.microsoft.com/office/drawing/2014/main" id="{28749912-0932-F4E1-559C-820FDB1D7ECA}"/>
              </a:ext>
            </a:extLst>
          </p:cNvPr>
          <p:cNvPicPr>
            <a:picLocks noGrp="1" noChangeAspect="1"/>
          </p:cNvPicPr>
          <p:nvPr>
            <p:ph sz="quarter" idx="4"/>
          </p:nvPr>
        </p:nvPicPr>
        <p:blipFill>
          <a:blip r:embed="rId6"/>
          <a:stretch>
            <a:fillRect/>
          </a:stretch>
        </p:blipFill>
        <p:spPr>
          <a:xfrm>
            <a:off x="6757623" y="2505075"/>
            <a:ext cx="4012341" cy="3684588"/>
          </a:xfrm>
          <a:prstGeom prst="rect">
            <a:avLst/>
          </a:prstGeom>
        </p:spPr>
      </p:pic>
      <p:sp>
        <p:nvSpPr>
          <p:cNvPr id="4" name="Slide Number Placeholder 3">
            <a:extLst>
              <a:ext uri="{FF2B5EF4-FFF2-40B4-BE49-F238E27FC236}">
                <a16:creationId xmlns:a16="http://schemas.microsoft.com/office/drawing/2014/main" id="{A806F101-D8C9-2A40-851B-7C62AA7F2BCC}"/>
              </a:ext>
            </a:extLst>
          </p:cNvPr>
          <p:cNvSpPr>
            <a:spLocks noGrp="1"/>
          </p:cNvSpPr>
          <p:nvPr>
            <p:ph type="sldNum" sz="quarter" idx="12"/>
          </p:nvPr>
        </p:nvSpPr>
        <p:spPr/>
        <p:txBody>
          <a:bodyPr/>
          <a:lstStyle/>
          <a:p>
            <a:fld id="{C3F19B07-DC4A-4221-9E48-704ED333B8A8}" type="slidenum">
              <a:rPr lang="en-US" smtClean="0"/>
              <a:t>15</a:t>
            </a:fld>
            <a:endParaRPr lang="en-US"/>
          </a:p>
        </p:txBody>
      </p:sp>
    </p:spTree>
    <p:extLst>
      <p:ext uri="{BB962C8B-B14F-4D97-AF65-F5344CB8AC3E}">
        <p14:creationId xmlns:p14="http://schemas.microsoft.com/office/powerpoint/2010/main" val="3184481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10C74C-C0E5-C6D6-F8A1-92AAE4D61931}"/>
              </a:ext>
            </a:extLst>
          </p:cNvPr>
          <p:cNvSpPr>
            <a:spLocks noGrp="1"/>
          </p:cNvSpPr>
          <p:nvPr>
            <p:ph type="title"/>
          </p:nvPr>
        </p:nvSpPr>
        <p:spPr/>
        <p:txBody>
          <a:bodyPr/>
          <a:lstStyle/>
          <a:p>
            <a:r>
              <a:rPr lang="en-US" dirty="0"/>
              <a:t>What is IFLA/LRM? Training</a:t>
            </a:r>
          </a:p>
        </p:txBody>
      </p:sp>
      <p:sp>
        <p:nvSpPr>
          <p:cNvPr id="7" name="Text Placeholder 6">
            <a:extLst>
              <a:ext uri="{FF2B5EF4-FFF2-40B4-BE49-F238E27FC236}">
                <a16:creationId xmlns:a16="http://schemas.microsoft.com/office/drawing/2014/main" id="{273B2EB6-B494-8227-A891-0D1F57A75CE2}"/>
              </a:ext>
            </a:extLst>
          </p:cNvPr>
          <p:cNvSpPr>
            <a:spLocks noGrp="1"/>
          </p:cNvSpPr>
          <p:nvPr>
            <p:ph type="body" idx="1"/>
          </p:nvPr>
        </p:nvSpPr>
        <p:spPr/>
        <p:txBody>
          <a:bodyPr/>
          <a:lstStyle/>
          <a:p>
            <a:r>
              <a:rPr lang="en-US" dirty="0"/>
              <a:t>2018-2020</a:t>
            </a:r>
          </a:p>
        </p:txBody>
      </p:sp>
      <p:sp>
        <p:nvSpPr>
          <p:cNvPr id="5" name="Slide Number Placeholder 4">
            <a:extLst>
              <a:ext uri="{FF2B5EF4-FFF2-40B4-BE49-F238E27FC236}">
                <a16:creationId xmlns:a16="http://schemas.microsoft.com/office/drawing/2014/main" id="{6637D7ED-07A6-6669-3122-D4A7A1AE635B}"/>
              </a:ext>
            </a:extLst>
          </p:cNvPr>
          <p:cNvSpPr>
            <a:spLocks noGrp="1"/>
          </p:cNvSpPr>
          <p:nvPr>
            <p:ph type="sldNum" sz="quarter" idx="12"/>
          </p:nvPr>
        </p:nvSpPr>
        <p:spPr/>
        <p:txBody>
          <a:bodyPr/>
          <a:lstStyle/>
          <a:p>
            <a:fld id="{C3F19B07-DC4A-4221-9E48-704ED333B8A8}" type="slidenum">
              <a:rPr lang="en-US" smtClean="0"/>
              <a:t>16</a:t>
            </a:fld>
            <a:endParaRPr lang="en-US"/>
          </a:p>
        </p:txBody>
      </p:sp>
    </p:spTree>
    <p:extLst>
      <p:ext uri="{BB962C8B-B14F-4D97-AF65-F5344CB8AC3E}">
        <p14:creationId xmlns:p14="http://schemas.microsoft.com/office/powerpoint/2010/main" val="1144174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1BD5DB-08EF-E298-99E1-F502A22073AA}"/>
              </a:ext>
            </a:extLst>
          </p:cNvPr>
          <p:cNvSpPr>
            <a:spLocks noGrp="1"/>
          </p:cNvSpPr>
          <p:nvPr>
            <p:ph type="title"/>
          </p:nvPr>
        </p:nvSpPr>
        <p:spPr/>
        <p:txBody>
          <a:bodyPr/>
          <a:lstStyle/>
          <a:p>
            <a:r>
              <a:rPr lang="en-US" sz="3200" dirty="0"/>
              <a:t>What is IFLA/LRM? Training</a:t>
            </a:r>
            <a:br>
              <a:rPr lang="en-US" dirty="0"/>
            </a:br>
            <a:r>
              <a:rPr lang="en-US" dirty="0"/>
              <a:t>Key Decisions</a:t>
            </a:r>
          </a:p>
        </p:txBody>
      </p:sp>
      <p:sp>
        <p:nvSpPr>
          <p:cNvPr id="6" name="Content Placeholder 5">
            <a:extLst>
              <a:ext uri="{FF2B5EF4-FFF2-40B4-BE49-F238E27FC236}">
                <a16:creationId xmlns:a16="http://schemas.microsoft.com/office/drawing/2014/main" id="{99BC768A-ED50-9386-5744-19C74E8BB0C4}"/>
              </a:ext>
            </a:extLst>
          </p:cNvPr>
          <p:cNvSpPr>
            <a:spLocks noGrp="1"/>
          </p:cNvSpPr>
          <p:nvPr>
            <p:ph idx="1"/>
          </p:nvPr>
        </p:nvSpPr>
        <p:spPr/>
        <p:txBody>
          <a:bodyPr/>
          <a:lstStyle/>
          <a:p>
            <a:r>
              <a:rPr lang="en-US" dirty="0"/>
              <a:t>Focuses completely on the LRM model itself and only refers to other models and standards, such as FRBR &amp; RDA, to offer broader context</a:t>
            </a:r>
          </a:p>
          <a:p>
            <a:pPr lvl="1"/>
            <a:endParaRPr lang="en-US" dirty="0"/>
          </a:p>
          <a:p>
            <a:r>
              <a:rPr lang="en-US" dirty="0"/>
              <a:t>An introduction to the basic concepts, not an in-depth class in applying the model</a:t>
            </a:r>
          </a:p>
          <a:p>
            <a:pPr lvl="1"/>
            <a:endParaRPr lang="en-US" dirty="0"/>
          </a:p>
          <a:p>
            <a:r>
              <a:rPr lang="en-US" dirty="0"/>
              <a:t>Provides sufficient understanding of the terminology and concepts to form a background for understanding cataloging standards, such as RDA, that are built on the model</a:t>
            </a:r>
          </a:p>
        </p:txBody>
      </p:sp>
      <p:sp>
        <p:nvSpPr>
          <p:cNvPr id="4" name="Slide Number Placeholder 3">
            <a:extLst>
              <a:ext uri="{FF2B5EF4-FFF2-40B4-BE49-F238E27FC236}">
                <a16:creationId xmlns:a16="http://schemas.microsoft.com/office/drawing/2014/main" id="{02E36389-F432-0835-9C85-54291083BE20}"/>
              </a:ext>
            </a:extLst>
          </p:cNvPr>
          <p:cNvSpPr>
            <a:spLocks noGrp="1"/>
          </p:cNvSpPr>
          <p:nvPr>
            <p:ph type="sldNum" sz="quarter" idx="12"/>
          </p:nvPr>
        </p:nvSpPr>
        <p:spPr/>
        <p:txBody>
          <a:bodyPr/>
          <a:lstStyle/>
          <a:p>
            <a:fld id="{C3F19B07-DC4A-4221-9E48-704ED333B8A8}" type="slidenum">
              <a:rPr lang="en-US" smtClean="0"/>
              <a:t>17</a:t>
            </a:fld>
            <a:endParaRPr lang="en-US"/>
          </a:p>
        </p:txBody>
      </p:sp>
    </p:spTree>
    <p:extLst>
      <p:ext uri="{BB962C8B-B14F-4D97-AF65-F5344CB8AC3E}">
        <p14:creationId xmlns:p14="http://schemas.microsoft.com/office/powerpoint/2010/main" val="1057177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CD4C1-0062-1B47-C0F2-217A593D655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E133F43-942E-3954-D82E-F92938C44B54}"/>
              </a:ext>
            </a:extLst>
          </p:cNvPr>
          <p:cNvSpPr>
            <a:spLocks noGrp="1"/>
          </p:cNvSpPr>
          <p:nvPr>
            <p:ph type="title"/>
          </p:nvPr>
        </p:nvSpPr>
        <p:spPr/>
        <p:txBody>
          <a:bodyPr/>
          <a:lstStyle/>
          <a:p>
            <a:r>
              <a:rPr lang="en-US" sz="3200" dirty="0"/>
              <a:t>What is IFLA/LRM? Training</a:t>
            </a:r>
            <a:br>
              <a:rPr lang="en-US" dirty="0"/>
            </a:br>
            <a:r>
              <a:rPr lang="en-US" dirty="0"/>
              <a:t>Outline</a:t>
            </a:r>
          </a:p>
        </p:txBody>
      </p:sp>
      <p:sp>
        <p:nvSpPr>
          <p:cNvPr id="2" name="Content Placeholder 1">
            <a:extLst>
              <a:ext uri="{FF2B5EF4-FFF2-40B4-BE49-F238E27FC236}">
                <a16:creationId xmlns:a16="http://schemas.microsoft.com/office/drawing/2014/main" id="{83CF1C18-837F-4B72-11FA-649D7EE6E9BC}"/>
              </a:ext>
            </a:extLst>
          </p:cNvPr>
          <p:cNvSpPr>
            <a:spLocks noGrp="1"/>
          </p:cNvSpPr>
          <p:nvPr>
            <p:ph sz="half" idx="1"/>
          </p:nvPr>
        </p:nvSpPr>
        <p:spPr/>
        <p:txBody>
          <a:bodyPr>
            <a:normAutofit/>
          </a:bodyPr>
          <a:lstStyle/>
          <a:p>
            <a:pPr marL="514350" indent="-514350">
              <a:buFont typeface="+mj-lt"/>
              <a:buAutoNum type="arabicPeriod"/>
            </a:pPr>
            <a:r>
              <a:rPr lang="en-US" dirty="0"/>
              <a:t>What is LRM? </a:t>
            </a:r>
          </a:p>
          <a:p>
            <a:pPr marL="514350" indent="-514350">
              <a:buFont typeface="+mj-lt"/>
              <a:buAutoNum type="arabicPeriod"/>
            </a:pPr>
            <a:r>
              <a:rPr lang="en-US" dirty="0"/>
              <a:t>Terminology</a:t>
            </a:r>
          </a:p>
          <a:p>
            <a:pPr marL="514350" indent="-514350">
              <a:buFont typeface="+mj-lt"/>
              <a:buAutoNum type="arabicPeriod"/>
            </a:pPr>
            <a:r>
              <a:rPr lang="en-US" dirty="0"/>
              <a:t>Relationships</a:t>
            </a:r>
          </a:p>
          <a:p>
            <a:pPr marL="514350" indent="-514350">
              <a:buFont typeface="+mj-lt"/>
              <a:buAutoNum type="arabicPeriod"/>
            </a:pPr>
            <a:r>
              <a:rPr lang="en-US" dirty="0"/>
              <a:t>RES and WEMI</a:t>
            </a:r>
          </a:p>
          <a:p>
            <a:pPr marL="514350" indent="-514350">
              <a:buFont typeface="+mj-lt"/>
              <a:buAutoNum type="arabicPeriod"/>
            </a:pPr>
            <a:r>
              <a:rPr lang="en-US" dirty="0"/>
              <a:t>Agent</a:t>
            </a:r>
          </a:p>
          <a:p>
            <a:pPr marL="514350" indent="-514350">
              <a:buFont typeface="+mj-lt"/>
              <a:buAutoNum type="arabicPeriod"/>
            </a:pPr>
            <a:r>
              <a:rPr lang="en-US" dirty="0"/>
              <a:t>Place and Time Span</a:t>
            </a:r>
          </a:p>
        </p:txBody>
      </p:sp>
      <p:sp>
        <p:nvSpPr>
          <p:cNvPr id="3" name="Content Placeholder 2">
            <a:extLst>
              <a:ext uri="{FF2B5EF4-FFF2-40B4-BE49-F238E27FC236}">
                <a16:creationId xmlns:a16="http://schemas.microsoft.com/office/drawing/2014/main" id="{04B99065-3A50-6757-807A-B9D010B36057}"/>
              </a:ext>
            </a:extLst>
          </p:cNvPr>
          <p:cNvSpPr>
            <a:spLocks noGrp="1"/>
          </p:cNvSpPr>
          <p:nvPr>
            <p:ph sz="half" idx="2"/>
          </p:nvPr>
        </p:nvSpPr>
        <p:spPr/>
        <p:txBody>
          <a:bodyPr>
            <a:normAutofit/>
          </a:bodyPr>
          <a:lstStyle/>
          <a:p>
            <a:pPr marL="514350" indent="-514350">
              <a:buFont typeface="+mj-lt"/>
              <a:buAutoNum type="arabicPeriod" startAt="7"/>
            </a:pPr>
            <a:r>
              <a:rPr lang="en-US" dirty="0"/>
              <a:t>Nomen</a:t>
            </a:r>
          </a:p>
          <a:p>
            <a:pPr marL="514350" indent="-514350">
              <a:buFont typeface="+mj-lt"/>
              <a:buAutoNum type="arabicPeriod" startAt="7"/>
            </a:pPr>
            <a:r>
              <a:rPr lang="en-US" dirty="0"/>
              <a:t>Bibliographic Identities</a:t>
            </a:r>
          </a:p>
          <a:p>
            <a:pPr marL="514350" indent="-514350">
              <a:buFont typeface="+mj-lt"/>
              <a:buAutoNum type="arabicPeriod" startAt="7"/>
            </a:pPr>
            <a:r>
              <a:rPr lang="en-US" dirty="0"/>
              <a:t>Representative Expression Attribute</a:t>
            </a:r>
          </a:p>
          <a:p>
            <a:pPr marL="514350" indent="-514350">
              <a:buFont typeface="+mj-lt"/>
              <a:buAutoNum type="arabicPeriod" startAt="7"/>
            </a:pPr>
            <a:r>
              <a:rPr lang="en-US" dirty="0"/>
              <a:t>Introduction to Aggregates</a:t>
            </a:r>
          </a:p>
          <a:p>
            <a:pPr marL="514350" indent="-514350">
              <a:buFont typeface="+mj-lt"/>
              <a:buAutoNum type="arabicPeriod" startAt="7"/>
            </a:pPr>
            <a:r>
              <a:rPr lang="en-US" dirty="0"/>
              <a:t>Modelling Aggregates</a:t>
            </a:r>
          </a:p>
          <a:p>
            <a:pPr marL="514350" indent="-514350">
              <a:buFont typeface="+mj-lt"/>
              <a:buAutoNum type="arabicPeriod" startAt="7"/>
            </a:pPr>
            <a:r>
              <a:rPr lang="en-US" dirty="0"/>
              <a:t>Serials in LRM</a:t>
            </a:r>
          </a:p>
        </p:txBody>
      </p:sp>
      <p:sp>
        <p:nvSpPr>
          <p:cNvPr id="7" name="TextBox 6">
            <a:extLst>
              <a:ext uri="{FF2B5EF4-FFF2-40B4-BE49-F238E27FC236}">
                <a16:creationId xmlns:a16="http://schemas.microsoft.com/office/drawing/2014/main" id="{17A9F755-927F-2E0D-6F30-EB260ECB6B35}"/>
              </a:ext>
            </a:extLst>
          </p:cNvPr>
          <p:cNvSpPr txBox="1"/>
          <p:nvPr/>
        </p:nvSpPr>
        <p:spPr>
          <a:xfrm>
            <a:off x="838200" y="5653743"/>
            <a:ext cx="8374600" cy="523220"/>
          </a:xfrm>
          <a:prstGeom prst="rect">
            <a:avLst/>
          </a:prstGeom>
          <a:noFill/>
        </p:spPr>
        <p:txBody>
          <a:bodyPr wrap="none" rtlCol="0">
            <a:spAutoFit/>
          </a:bodyPr>
          <a:lstStyle/>
          <a:p>
            <a:r>
              <a:rPr lang="en-US" sz="2800" dirty="0">
                <a:hlinkClick r:id="rId3"/>
              </a:rPr>
              <a:t>https://www.loc.gov/catworkshop/RDA2020/index.html</a:t>
            </a:r>
            <a:endParaRPr lang="en-US" sz="2800" dirty="0"/>
          </a:p>
        </p:txBody>
      </p:sp>
      <p:sp>
        <p:nvSpPr>
          <p:cNvPr id="4" name="Slide Number Placeholder 3">
            <a:extLst>
              <a:ext uri="{FF2B5EF4-FFF2-40B4-BE49-F238E27FC236}">
                <a16:creationId xmlns:a16="http://schemas.microsoft.com/office/drawing/2014/main" id="{5691999B-216F-41FF-1108-7596F009125A}"/>
              </a:ext>
            </a:extLst>
          </p:cNvPr>
          <p:cNvSpPr>
            <a:spLocks noGrp="1"/>
          </p:cNvSpPr>
          <p:nvPr>
            <p:ph type="sldNum" sz="quarter" idx="12"/>
          </p:nvPr>
        </p:nvSpPr>
        <p:spPr/>
        <p:txBody>
          <a:bodyPr/>
          <a:lstStyle/>
          <a:p>
            <a:fld id="{C3F19B07-DC4A-4221-9E48-704ED333B8A8}" type="slidenum">
              <a:rPr lang="en-US" smtClean="0"/>
              <a:t>18</a:t>
            </a:fld>
            <a:endParaRPr lang="en-US"/>
          </a:p>
        </p:txBody>
      </p:sp>
    </p:spTree>
    <p:extLst>
      <p:ext uri="{BB962C8B-B14F-4D97-AF65-F5344CB8AC3E}">
        <p14:creationId xmlns:p14="http://schemas.microsoft.com/office/powerpoint/2010/main" val="1876546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BA458-826B-A168-ECF8-2E9E421D042A}"/>
              </a:ext>
            </a:extLst>
          </p:cNvPr>
          <p:cNvSpPr>
            <a:spLocks noGrp="1"/>
          </p:cNvSpPr>
          <p:nvPr>
            <p:ph type="title"/>
          </p:nvPr>
        </p:nvSpPr>
        <p:spPr/>
        <p:txBody>
          <a:bodyPr/>
          <a:lstStyle/>
          <a:p>
            <a:r>
              <a:rPr lang="en-US" dirty="0"/>
              <a:t>Phase 1:</a:t>
            </a:r>
            <a:br>
              <a:rPr lang="en-US" dirty="0"/>
            </a:br>
            <a:r>
              <a:rPr lang="en-US" dirty="0"/>
              <a:t>PCC Introductory RDA Training</a:t>
            </a:r>
          </a:p>
        </p:txBody>
      </p:sp>
      <p:sp>
        <p:nvSpPr>
          <p:cNvPr id="3" name="Text Placeholder 2">
            <a:extLst>
              <a:ext uri="{FF2B5EF4-FFF2-40B4-BE49-F238E27FC236}">
                <a16:creationId xmlns:a16="http://schemas.microsoft.com/office/drawing/2014/main" id="{062E468B-673D-B7F6-57D5-68E06EC48BF0}"/>
              </a:ext>
            </a:extLst>
          </p:cNvPr>
          <p:cNvSpPr>
            <a:spLocks noGrp="1"/>
          </p:cNvSpPr>
          <p:nvPr>
            <p:ph type="body" idx="1"/>
          </p:nvPr>
        </p:nvSpPr>
        <p:spPr/>
        <p:txBody>
          <a:bodyPr/>
          <a:lstStyle/>
          <a:p>
            <a:r>
              <a:rPr lang="en-US" dirty="0"/>
              <a:t>2020-2024</a:t>
            </a:r>
          </a:p>
        </p:txBody>
      </p:sp>
      <p:sp>
        <p:nvSpPr>
          <p:cNvPr id="4" name="Slide Number Placeholder 3">
            <a:extLst>
              <a:ext uri="{FF2B5EF4-FFF2-40B4-BE49-F238E27FC236}">
                <a16:creationId xmlns:a16="http://schemas.microsoft.com/office/drawing/2014/main" id="{E978443E-C611-9A77-DE35-48FAEDC4EB9F}"/>
              </a:ext>
            </a:extLst>
          </p:cNvPr>
          <p:cNvSpPr>
            <a:spLocks noGrp="1"/>
          </p:cNvSpPr>
          <p:nvPr>
            <p:ph type="sldNum" sz="quarter" idx="12"/>
          </p:nvPr>
        </p:nvSpPr>
        <p:spPr/>
        <p:txBody>
          <a:bodyPr/>
          <a:lstStyle/>
          <a:p>
            <a:fld id="{C3F19B07-DC4A-4221-9E48-704ED333B8A8}" type="slidenum">
              <a:rPr lang="en-US" smtClean="0"/>
              <a:t>19</a:t>
            </a:fld>
            <a:endParaRPr lang="en-US"/>
          </a:p>
        </p:txBody>
      </p:sp>
    </p:spTree>
    <p:extLst>
      <p:ext uri="{BB962C8B-B14F-4D97-AF65-F5344CB8AC3E}">
        <p14:creationId xmlns:p14="http://schemas.microsoft.com/office/powerpoint/2010/main" val="4157936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D978A3-FDC1-466F-B2E8-EEF55F1E382B}"/>
              </a:ext>
            </a:extLst>
          </p:cNvPr>
          <p:cNvSpPr>
            <a:spLocks noGrp="1"/>
          </p:cNvSpPr>
          <p:nvPr>
            <p:ph type="title"/>
          </p:nvPr>
        </p:nvSpPr>
        <p:spPr>
          <a:xfrm>
            <a:off x="838200" y="365125"/>
            <a:ext cx="10515600" cy="1325563"/>
          </a:xfrm>
        </p:spPr>
        <p:txBody>
          <a:bodyPr/>
          <a:lstStyle/>
          <a:p>
            <a:r>
              <a:rPr lang="en-US" sz="3200" dirty="0"/>
              <a:t>SCT RDA Training Task Group: Monographs</a:t>
            </a:r>
            <a:br>
              <a:rPr lang="en-US" sz="3600" dirty="0"/>
            </a:br>
            <a:r>
              <a:rPr lang="en-US" dirty="0"/>
              <a:t>Charge</a:t>
            </a:r>
          </a:p>
        </p:txBody>
      </p:sp>
      <p:sp>
        <p:nvSpPr>
          <p:cNvPr id="5" name="Content Placeholder 4">
            <a:extLst>
              <a:ext uri="{FF2B5EF4-FFF2-40B4-BE49-F238E27FC236}">
                <a16:creationId xmlns:a16="http://schemas.microsoft.com/office/drawing/2014/main" id="{0B893F74-F056-4424-854A-62DA45CB9D35}"/>
              </a:ext>
            </a:extLst>
          </p:cNvPr>
          <p:cNvSpPr>
            <a:spLocks noGrp="1"/>
          </p:cNvSpPr>
          <p:nvPr>
            <p:ph idx="1"/>
          </p:nvPr>
        </p:nvSpPr>
        <p:spPr>
          <a:xfrm>
            <a:off x="838200" y="1825625"/>
            <a:ext cx="10515600" cy="4351338"/>
          </a:xfrm>
        </p:spPr>
        <p:txBody>
          <a:bodyPr/>
          <a:lstStyle/>
          <a:p>
            <a:r>
              <a:rPr lang="en-US" dirty="0"/>
              <a:t>Develop a training curriculum for PCC participants to catalog print and electronic book monographs using the official RDA Toolkit, LC-PCC Application Profile, LC-PCC Policy Statements, and LC-PCC Metadata Guidance Documents.</a:t>
            </a:r>
          </a:p>
          <a:p>
            <a:endParaRPr lang="en-US" dirty="0"/>
          </a:p>
          <a:p>
            <a:r>
              <a:rPr lang="en-US" dirty="0"/>
              <a:t>While the training may include concepts and examples applicable to a variety of formats, it is expected that other groups within PCC or specialized cataloging communities will develop more in-depth training for cataloging serials and other formats.</a:t>
            </a:r>
          </a:p>
        </p:txBody>
      </p:sp>
      <p:sp>
        <p:nvSpPr>
          <p:cNvPr id="2" name="Slide Number Placeholder 1">
            <a:extLst>
              <a:ext uri="{FF2B5EF4-FFF2-40B4-BE49-F238E27FC236}">
                <a16:creationId xmlns:a16="http://schemas.microsoft.com/office/drawing/2014/main" id="{730A65AE-31EC-452F-99C0-C48C08B9C3EC}"/>
              </a:ext>
            </a:extLst>
          </p:cNvPr>
          <p:cNvSpPr>
            <a:spLocks noGrp="1"/>
          </p:cNvSpPr>
          <p:nvPr>
            <p:ph type="sldNum" sz="quarter" idx="12"/>
          </p:nvPr>
        </p:nvSpPr>
        <p:spPr>
          <a:xfrm>
            <a:off x="8610600" y="6356350"/>
            <a:ext cx="2743200" cy="365125"/>
          </a:xfrm>
        </p:spPr>
        <p:txBody>
          <a:bodyPr/>
          <a:lstStyle/>
          <a:p>
            <a:fld id="{C3F19B07-DC4A-4221-9E48-704ED333B8A8}" type="slidenum">
              <a:rPr lang="en-US" smtClean="0"/>
              <a:pPr/>
              <a:t>20</a:t>
            </a:fld>
            <a:endParaRPr lang="en-US"/>
          </a:p>
        </p:txBody>
      </p:sp>
    </p:spTree>
    <p:extLst>
      <p:ext uri="{BB962C8B-B14F-4D97-AF65-F5344CB8AC3E}">
        <p14:creationId xmlns:p14="http://schemas.microsoft.com/office/powerpoint/2010/main" val="1107751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D978A3-FDC1-466F-B2E8-EEF55F1E382B}"/>
              </a:ext>
            </a:extLst>
          </p:cNvPr>
          <p:cNvSpPr>
            <a:spLocks noGrp="1"/>
          </p:cNvSpPr>
          <p:nvPr>
            <p:ph type="title"/>
          </p:nvPr>
        </p:nvSpPr>
        <p:spPr>
          <a:xfrm>
            <a:off x="838200" y="365125"/>
            <a:ext cx="10515600" cy="1325563"/>
          </a:xfrm>
        </p:spPr>
        <p:txBody>
          <a:bodyPr/>
          <a:lstStyle/>
          <a:p>
            <a:r>
              <a:rPr lang="en-US" sz="3200" dirty="0"/>
              <a:t>SCT RDA Training Task Group: Monographs</a:t>
            </a:r>
            <a:br>
              <a:rPr lang="en-US" dirty="0"/>
            </a:br>
            <a:r>
              <a:rPr lang="en-US" dirty="0"/>
              <a:t>Phases</a:t>
            </a:r>
          </a:p>
        </p:txBody>
      </p:sp>
      <p:sp>
        <p:nvSpPr>
          <p:cNvPr id="5" name="Content Placeholder 4">
            <a:extLst>
              <a:ext uri="{FF2B5EF4-FFF2-40B4-BE49-F238E27FC236}">
                <a16:creationId xmlns:a16="http://schemas.microsoft.com/office/drawing/2014/main" id="{0B893F74-F056-4424-854A-62DA45CB9D35}"/>
              </a:ext>
            </a:extLst>
          </p:cNvPr>
          <p:cNvSpPr>
            <a:spLocks noGrp="1"/>
          </p:cNvSpPr>
          <p:nvPr>
            <p:ph idx="1"/>
          </p:nvPr>
        </p:nvSpPr>
        <p:spPr>
          <a:xfrm>
            <a:off x="838200" y="1825625"/>
            <a:ext cx="10515600" cy="4351338"/>
          </a:xfrm>
        </p:spPr>
        <p:txBody>
          <a:bodyPr/>
          <a:lstStyle/>
          <a:p>
            <a:r>
              <a:rPr lang="en-US" dirty="0"/>
              <a:t>Phase 1: PCC Introductory RDA Training</a:t>
            </a:r>
          </a:p>
          <a:p>
            <a:endParaRPr lang="en-US" dirty="0"/>
          </a:p>
          <a:p>
            <a:r>
              <a:rPr lang="en-US" dirty="0"/>
              <a:t>Phase 2: PCC RDA in Practice Training</a:t>
            </a:r>
          </a:p>
          <a:p>
            <a:endParaRPr lang="en-US" dirty="0"/>
          </a:p>
        </p:txBody>
      </p:sp>
      <p:sp>
        <p:nvSpPr>
          <p:cNvPr id="2" name="Slide Number Placeholder 1">
            <a:extLst>
              <a:ext uri="{FF2B5EF4-FFF2-40B4-BE49-F238E27FC236}">
                <a16:creationId xmlns:a16="http://schemas.microsoft.com/office/drawing/2014/main" id="{B9B6534C-0CDB-43A2-9BC8-98E887EA53A9}"/>
              </a:ext>
            </a:extLst>
          </p:cNvPr>
          <p:cNvSpPr>
            <a:spLocks noGrp="1"/>
          </p:cNvSpPr>
          <p:nvPr>
            <p:ph type="sldNum" sz="quarter" idx="12"/>
          </p:nvPr>
        </p:nvSpPr>
        <p:spPr>
          <a:xfrm>
            <a:off x="8610600" y="6356350"/>
            <a:ext cx="2743200" cy="365125"/>
          </a:xfrm>
        </p:spPr>
        <p:txBody>
          <a:bodyPr/>
          <a:lstStyle/>
          <a:p>
            <a:fld id="{C3F19B07-DC4A-4221-9E48-704ED333B8A8}" type="slidenum">
              <a:rPr lang="en-US" smtClean="0"/>
              <a:pPr/>
              <a:t>21</a:t>
            </a:fld>
            <a:endParaRPr lang="en-US"/>
          </a:p>
        </p:txBody>
      </p:sp>
    </p:spTree>
    <p:extLst>
      <p:ext uri="{BB962C8B-B14F-4D97-AF65-F5344CB8AC3E}">
        <p14:creationId xmlns:p14="http://schemas.microsoft.com/office/powerpoint/2010/main" val="3080223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D978A3-FDC1-466F-B2E8-EEF55F1E382B}"/>
              </a:ext>
            </a:extLst>
          </p:cNvPr>
          <p:cNvSpPr>
            <a:spLocks noGrp="1"/>
          </p:cNvSpPr>
          <p:nvPr>
            <p:ph type="title"/>
          </p:nvPr>
        </p:nvSpPr>
        <p:spPr>
          <a:xfrm>
            <a:off x="838200" y="365125"/>
            <a:ext cx="10515600" cy="1325563"/>
          </a:xfrm>
        </p:spPr>
        <p:txBody>
          <a:bodyPr/>
          <a:lstStyle/>
          <a:p>
            <a:r>
              <a:rPr lang="en-US" sz="3200" dirty="0"/>
              <a:t>Phase 1: PCC Introductory RDA Training</a:t>
            </a:r>
            <a:br>
              <a:rPr lang="en-US" dirty="0"/>
            </a:br>
            <a:r>
              <a:rPr lang="en-US" dirty="0"/>
              <a:t>Target Audience</a:t>
            </a:r>
          </a:p>
        </p:txBody>
      </p:sp>
      <p:sp>
        <p:nvSpPr>
          <p:cNvPr id="5" name="Content Placeholder 4">
            <a:extLst>
              <a:ext uri="{FF2B5EF4-FFF2-40B4-BE49-F238E27FC236}">
                <a16:creationId xmlns:a16="http://schemas.microsoft.com/office/drawing/2014/main" id="{0B893F74-F056-4424-854A-62DA45CB9D35}"/>
              </a:ext>
            </a:extLst>
          </p:cNvPr>
          <p:cNvSpPr>
            <a:spLocks noGrp="1"/>
          </p:cNvSpPr>
          <p:nvPr>
            <p:ph idx="1"/>
          </p:nvPr>
        </p:nvSpPr>
        <p:spPr>
          <a:xfrm>
            <a:off x="838200" y="1825625"/>
            <a:ext cx="10515600" cy="4351338"/>
          </a:xfrm>
        </p:spPr>
        <p:txBody>
          <a:bodyPr/>
          <a:lstStyle/>
          <a:p>
            <a:r>
              <a:rPr lang="en-US" dirty="0"/>
              <a:t>PCC participants</a:t>
            </a:r>
          </a:p>
          <a:p>
            <a:pPr lvl="1"/>
            <a:r>
              <a:rPr lang="en-US" dirty="0"/>
              <a:t>Primary: everyday cataloger</a:t>
            </a:r>
          </a:p>
          <a:p>
            <a:pPr lvl="1"/>
            <a:r>
              <a:rPr lang="en-US" dirty="0"/>
              <a:t>Secondary: policy makers and specialist catalogers</a:t>
            </a:r>
          </a:p>
          <a:p>
            <a:endParaRPr lang="en-US" dirty="0"/>
          </a:p>
          <a:p>
            <a:r>
              <a:rPr lang="en-CA" dirty="0"/>
              <a:t>Prerequisites:</a:t>
            </a:r>
          </a:p>
          <a:p>
            <a:pPr lvl="1"/>
            <a:r>
              <a:rPr lang="en-CA" dirty="0"/>
              <a:t>Basic level of cataloging training</a:t>
            </a:r>
          </a:p>
          <a:p>
            <a:endParaRPr lang="en-CA" dirty="0"/>
          </a:p>
          <a:p>
            <a:r>
              <a:rPr lang="en-CA" dirty="0"/>
              <a:t>Recommended training:</a:t>
            </a:r>
          </a:p>
          <a:p>
            <a:pPr lvl="1"/>
            <a:r>
              <a:rPr lang="en-CA" dirty="0"/>
              <a:t>SCT IFLA LRM (</a:t>
            </a:r>
            <a:r>
              <a:rPr lang="en-CA" dirty="0">
                <a:hlinkClick r:id="rId3"/>
              </a:rPr>
              <a:t>https://www.loc.gov/catworkshop/RDA2020/index.html</a:t>
            </a:r>
            <a:r>
              <a:rPr lang="en-CA" dirty="0"/>
              <a:t>)</a:t>
            </a:r>
          </a:p>
        </p:txBody>
      </p:sp>
      <p:sp>
        <p:nvSpPr>
          <p:cNvPr id="2" name="Slide Number Placeholder 1">
            <a:extLst>
              <a:ext uri="{FF2B5EF4-FFF2-40B4-BE49-F238E27FC236}">
                <a16:creationId xmlns:a16="http://schemas.microsoft.com/office/drawing/2014/main" id="{81A300B7-DE18-4F30-BF7A-86D2E6CF029B}"/>
              </a:ext>
            </a:extLst>
          </p:cNvPr>
          <p:cNvSpPr>
            <a:spLocks noGrp="1"/>
          </p:cNvSpPr>
          <p:nvPr>
            <p:ph type="sldNum" sz="quarter" idx="12"/>
          </p:nvPr>
        </p:nvSpPr>
        <p:spPr>
          <a:xfrm>
            <a:off x="8610600" y="6356350"/>
            <a:ext cx="2743200" cy="365125"/>
          </a:xfrm>
        </p:spPr>
        <p:txBody>
          <a:bodyPr/>
          <a:lstStyle/>
          <a:p>
            <a:fld id="{C3F19B07-DC4A-4221-9E48-704ED333B8A8}" type="slidenum">
              <a:rPr lang="en-US" smtClean="0"/>
              <a:pPr/>
              <a:t>22</a:t>
            </a:fld>
            <a:endParaRPr lang="en-US"/>
          </a:p>
        </p:txBody>
      </p:sp>
    </p:spTree>
    <p:extLst>
      <p:ext uri="{BB962C8B-B14F-4D97-AF65-F5344CB8AC3E}">
        <p14:creationId xmlns:p14="http://schemas.microsoft.com/office/powerpoint/2010/main" val="3778715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D978A3-FDC1-466F-B2E8-EEF55F1E382B}"/>
              </a:ext>
            </a:extLst>
          </p:cNvPr>
          <p:cNvSpPr>
            <a:spLocks noGrp="1"/>
          </p:cNvSpPr>
          <p:nvPr>
            <p:ph type="title"/>
          </p:nvPr>
        </p:nvSpPr>
        <p:spPr>
          <a:xfrm>
            <a:off x="838200" y="365125"/>
            <a:ext cx="10515600" cy="1325563"/>
          </a:xfrm>
        </p:spPr>
        <p:txBody>
          <a:bodyPr/>
          <a:lstStyle/>
          <a:p>
            <a:r>
              <a:rPr lang="en-US" sz="3200" dirty="0"/>
              <a:t>Phase 1: PCC Introductory RDA Training</a:t>
            </a:r>
            <a:br>
              <a:rPr lang="en-US" dirty="0"/>
            </a:br>
            <a:r>
              <a:rPr lang="en-US" dirty="0"/>
              <a:t>Learning Outcomes</a:t>
            </a:r>
          </a:p>
        </p:txBody>
      </p:sp>
      <p:sp>
        <p:nvSpPr>
          <p:cNvPr id="5" name="Content Placeholder 4">
            <a:extLst>
              <a:ext uri="{FF2B5EF4-FFF2-40B4-BE49-F238E27FC236}">
                <a16:creationId xmlns:a16="http://schemas.microsoft.com/office/drawing/2014/main" id="{0B893F74-F056-4424-854A-62DA45CB9D35}"/>
              </a:ext>
            </a:extLst>
          </p:cNvPr>
          <p:cNvSpPr>
            <a:spLocks noGrp="1"/>
          </p:cNvSpPr>
          <p:nvPr>
            <p:ph idx="1"/>
          </p:nvPr>
        </p:nvSpPr>
        <p:spPr>
          <a:xfrm>
            <a:off x="838200" y="1825625"/>
            <a:ext cx="10515600" cy="4351338"/>
          </a:xfrm>
        </p:spPr>
        <p:txBody>
          <a:bodyPr/>
          <a:lstStyle/>
          <a:p>
            <a:r>
              <a:rPr lang="en-US" dirty="0"/>
              <a:t>Identify key changes introduced during the 3R Project</a:t>
            </a:r>
          </a:p>
          <a:p>
            <a:endParaRPr lang="en-US" dirty="0"/>
          </a:p>
          <a:p>
            <a:r>
              <a:rPr lang="en-US" dirty="0"/>
              <a:t>Use and navigate the RDA Toolkit</a:t>
            </a:r>
          </a:p>
          <a:p>
            <a:endParaRPr lang="en-US" dirty="0"/>
          </a:p>
          <a:p>
            <a:r>
              <a:rPr lang="en-US" dirty="0"/>
              <a:t>Define key vocabulary terms</a:t>
            </a:r>
          </a:p>
          <a:p>
            <a:endParaRPr lang="en-US" dirty="0"/>
          </a:p>
          <a:p>
            <a:r>
              <a:rPr lang="en-US" dirty="0"/>
              <a:t>Understand new concepts</a:t>
            </a:r>
          </a:p>
        </p:txBody>
      </p:sp>
      <p:sp>
        <p:nvSpPr>
          <p:cNvPr id="2" name="Slide Number Placeholder 1">
            <a:extLst>
              <a:ext uri="{FF2B5EF4-FFF2-40B4-BE49-F238E27FC236}">
                <a16:creationId xmlns:a16="http://schemas.microsoft.com/office/drawing/2014/main" id="{84AA35BA-8AA9-4705-99F9-6C88B6E7E5B7}"/>
              </a:ext>
            </a:extLst>
          </p:cNvPr>
          <p:cNvSpPr>
            <a:spLocks noGrp="1"/>
          </p:cNvSpPr>
          <p:nvPr>
            <p:ph type="sldNum" sz="quarter" idx="12"/>
          </p:nvPr>
        </p:nvSpPr>
        <p:spPr>
          <a:xfrm>
            <a:off x="8610600" y="6356350"/>
            <a:ext cx="2743200" cy="365125"/>
          </a:xfrm>
        </p:spPr>
        <p:txBody>
          <a:bodyPr/>
          <a:lstStyle/>
          <a:p>
            <a:fld id="{C3F19B07-DC4A-4221-9E48-704ED333B8A8}" type="slidenum">
              <a:rPr lang="en-US" smtClean="0"/>
              <a:pPr/>
              <a:t>23</a:t>
            </a:fld>
            <a:endParaRPr lang="en-US"/>
          </a:p>
        </p:txBody>
      </p:sp>
    </p:spTree>
    <p:extLst>
      <p:ext uri="{BB962C8B-B14F-4D97-AF65-F5344CB8AC3E}">
        <p14:creationId xmlns:p14="http://schemas.microsoft.com/office/powerpoint/2010/main" val="1917240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9E210-A9A8-CAB1-8AC6-8F532C76BA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E6CD5F-93C2-41C0-9778-B969885027F2}"/>
              </a:ext>
            </a:extLst>
          </p:cNvPr>
          <p:cNvSpPr>
            <a:spLocks noGrp="1"/>
          </p:cNvSpPr>
          <p:nvPr>
            <p:ph type="title"/>
          </p:nvPr>
        </p:nvSpPr>
        <p:spPr>
          <a:xfrm>
            <a:off x="838200" y="365125"/>
            <a:ext cx="10515600" cy="1325563"/>
          </a:xfrm>
        </p:spPr>
        <p:txBody>
          <a:bodyPr/>
          <a:lstStyle/>
          <a:p>
            <a:r>
              <a:rPr lang="en-US" sz="3200" dirty="0"/>
              <a:t>Phase 1: PCC Introductory RDA Training</a:t>
            </a:r>
            <a:br>
              <a:rPr lang="en-US" sz="3600" dirty="0"/>
            </a:br>
            <a:r>
              <a:rPr lang="en-US" dirty="0"/>
              <a:t>Determining the Content </a:t>
            </a:r>
            <a:r>
              <a:rPr lang="en-US" sz="1800" dirty="0"/>
              <a:t>(1)</a:t>
            </a:r>
          </a:p>
        </p:txBody>
      </p:sp>
      <p:sp>
        <p:nvSpPr>
          <p:cNvPr id="3" name="Content Placeholder 2">
            <a:extLst>
              <a:ext uri="{FF2B5EF4-FFF2-40B4-BE49-F238E27FC236}">
                <a16:creationId xmlns:a16="http://schemas.microsoft.com/office/drawing/2014/main" id="{B6B869FE-C637-C4CD-B903-7C6E4F191A4A}"/>
              </a:ext>
            </a:extLst>
          </p:cNvPr>
          <p:cNvSpPr>
            <a:spLocks noGrp="1"/>
          </p:cNvSpPr>
          <p:nvPr>
            <p:ph idx="1"/>
          </p:nvPr>
        </p:nvSpPr>
        <p:spPr>
          <a:xfrm>
            <a:off x="838200" y="1825625"/>
            <a:ext cx="10515600" cy="4351338"/>
          </a:xfrm>
        </p:spPr>
        <p:txBody>
          <a:bodyPr>
            <a:normAutofit/>
          </a:bodyPr>
          <a:lstStyle/>
          <a:p>
            <a:pPr marL="0" indent="0">
              <a:buNone/>
            </a:pPr>
            <a:r>
              <a:rPr lang="en-US" b="1" dirty="0"/>
              <a:t>Review of Existing Training &amp; Presentations for Original RDA</a:t>
            </a:r>
          </a:p>
          <a:p>
            <a:r>
              <a:rPr lang="en-US" dirty="0"/>
              <a:t>Goals</a:t>
            </a:r>
          </a:p>
          <a:p>
            <a:pPr lvl="1"/>
            <a:r>
              <a:rPr lang="en-US" dirty="0"/>
              <a:t>Identify possible strategies or best practices</a:t>
            </a:r>
          </a:p>
          <a:p>
            <a:pPr lvl="1"/>
            <a:r>
              <a:rPr lang="en-US" dirty="0"/>
              <a:t>Identify things to avoid in our training</a:t>
            </a:r>
          </a:p>
          <a:p>
            <a:endParaRPr lang="en-US" dirty="0"/>
          </a:p>
          <a:p>
            <a:r>
              <a:rPr lang="en-US" dirty="0"/>
              <a:t>Outcomes</a:t>
            </a:r>
          </a:p>
          <a:p>
            <a:pPr lvl="1"/>
            <a:r>
              <a:rPr lang="en-US" dirty="0"/>
              <a:t>Organize by RDA element not MARC field</a:t>
            </a:r>
          </a:p>
          <a:p>
            <a:pPr lvl="1"/>
            <a:r>
              <a:rPr lang="en-US" dirty="0"/>
              <a:t>Focus on encoding agnostic</a:t>
            </a:r>
          </a:p>
          <a:p>
            <a:pPr lvl="2"/>
            <a:r>
              <a:rPr lang="en-US" dirty="0"/>
              <a:t>Include MARC examples</a:t>
            </a:r>
          </a:p>
          <a:p>
            <a:pPr lvl="1"/>
            <a:r>
              <a:rPr lang="en-US" dirty="0"/>
              <a:t>Train for today, but plan for the future</a:t>
            </a:r>
          </a:p>
          <a:p>
            <a:endParaRPr lang="en-US" dirty="0"/>
          </a:p>
        </p:txBody>
      </p:sp>
      <p:sp>
        <p:nvSpPr>
          <p:cNvPr id="4" name="Slide Number Placeholder 3">
            <a:extLst>
              <a:ext uri="{FF2B5EF4-FFF2-40B4-BE49-F238E27FC236}">
                <a16:creationId xmlns:a16="http://schemas.microsoft.com/office/drawing/2014/main" id="{7D6EF588-D642-20A5-2D52-DDEF7660C5C2}"/>
              </a:ext>
            </a:extLst>
          </p:cNvPr>
          <p:cNvSpPr>
            <a:spLocks noGrp="1"/>
          </p:cNvSpPr>
          <p:nvPr>
            <p:ph type="sldNum" sz="quarter" idx="12"/>
          </p:nvPr>
        </p:nvSpPr>
        <p:spPr>
          <a:xfrm>
            <a:off x="8610600" y="6356350"/>
            <a:ext cx="2743200" cy="365125"/>
          </a:xfrm>
        </p:spPr>
        <p:txBody>
          <a:bodyPr/>
          <a:lstStyle/>
          <a:p>
            <a:fld id="{C3F19B07-DC4A-4221-9E48-704ED333B8A8}" type="slidenum">
              <a:rPr lang="en-US" smtClean="0"/>
              <a:pPr/>
              <a:t>24</a:t>
            </a:fld>
            <a:endParaRPr lang="en-US"/>
          </a:p>
        </p:txBody>
      </p:sp>
    </p:spTree>
    <p:extLst>
      <p:ext uri="{BB962C8B-B14F-4D97-AF65-F5344CB8AC3E}">
        <p14:creationId xmlns:p14="http://schemas.microsoft.com/office/powerpoint/2010/main" val="3280203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97B5B-80CF-2DEF-C137-961F5B45D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EC5D5E-05C4-6391-B5C9-8B61BEC1F207}"/>
              </a:ext>
            </a:extLst>
          </p:cNvPr>
          <p:cNvSpPr>
            <a:spLocks noGrp="1"/>
          </p:cNvSpPr>
          <p:nvPr>
            <p:ph type="title"/>
          </p:nvPr>
        </p:nvSpPr>
        <p:spPr>
          <a:xfrm>
            <a:off x="838200" y="365125"/>
            <a:ext cx="10515600" cy="1325563"/>
          </a:xfrm>
        </p:spPr>
        <p:txBody>
          <a:bodyPr/>
          <a:lstStyle/>
          <a:p>
            <a:r>
              <a:rPr lang="en-US" sz="3200" dirty="0"/>
              <a:t>Phase 1: PCC Introductory RDA Training</a:t>
            </a:r>
            <a:br>
              <a:rPr lang="en-US" sz="3600" dirty="0"/>
            </a:br>
            <a:r>
              <a:rPr lang="en-US" dirty="0"/>
              <a:t>Determining the Content </a:t>
            </a:r>
            <a:r>
              <a:rPr lang="en-US" sz="1800" dirty="0"/>
              <a:t>(2)</a:t>
            </a:r>
          </a:p>
        </p:txBody>
      </p:sp>
      <p:sp>
        <p:nvSpPr>
          <p:cNvPr id="3" name="Content Placeholder 2">
            <a:extLst>
              <a:ext uri="{FF2B5EF4-FFF2-40B4-BE49-F238E27FC236}">
                <a16:creationId xmlns:a16="http://schemas.microsoft.com/office/drawing/2014/main" id="{73BACEA8-9D64-9BE1-E141-4FF5BE898152}"/>
              </a:ext>
            </a:extLst>
          </p:cNvPr>
          <p:cNvSpPr>
            <a:spLocks noGrp="1"/>
          </p:cNvSpPr>
          <p:nvPr>
            <p:ph idx="1"/>
          </p:nvPr>
        </p:nvSpPr>
        <p:spPr>
          <a:xfrm>
            <a:off x="838200" y="1825625"/>
            <a:ext cx="10515600" cy="4351338"/>
          </a:xfrm>
        </p:spPr>
        <p:txBody>
          <a:bodyPr>
            <a:normAutofit/>
          </a:bodyPr>
          <a:lstStyle/>
          <a:p>
            <a:pPr marL="0" indent="0">
              <a:buNone/>
            </a:pPr>
            <a:r>
              <a:rPr lang="en-US" b="1" dirty="0"/>
              <a:t>Review of Existing Training &amp; Presentations for Beta RDA</a:t>
            </a:r>
          </a:p>
          <a:p>
            <a:r>
              <a:rPr lang="en-US" dirty="0"/>
              <a:t>Goals</a:t>
            </a:r>
          </a:p>
          <a:p>
            <a:pPr lvl="1"/>
            <a:r>
              <a:rPr lang="en-US" dirty="0"/>
              <a:t>Identify possible concepts</a:t>
            </a:r>
          </a:p>
          <a:p>
            <a:pPr lvl="1"/>
            <a:r>
              <a:rPr lang="en-US" dirty="0"/>
              <a:t>Recommend existing training or presentations</a:t>
            </a:r>
          </a:p>
          <a:p>
            <a:endParaRPr lang="en-US" dirty="0"/>
          </a:p>
          <a:p>
            <a:r>
              <a:rPr lang="en-US" dirty="0"/>
              <a:t>Outcomes</a:t>
            </a:r>
          </a:p>
          <a:p>
            <a:pPr lvl="1"/>
            <a:r>
              <a:rPr lang="en-US" dirty="0"/>
              <a:t>Decided to create cohesive training instead of a list of recommended training</a:t>
            </a:r>
          </a:p>
          <a:p>
            <a:pPr lvl="1"/>
            <a:r>
              <a:rPr lang="en-US" dirty="0"/>
              <a:t>Identified concepts to include</a:t>
            </a:r>
          </a:p>
          <a:p>
            <a:pPr lvl="1"/>
            <a:r>
              <a:rPr lang="en-US" dirty="0"/>
              <a:t>Identified possible training or presentations for reference</a:t>
            </a:r>
          </a:p>
        </p:txBody>
      </p:sp>
      <p:sp>
        <p:nvSpPr>
          <p:cNvPr id="4" name="Slide Number Placeholder 3">
            <a:extLst>
              <a:ext uri="{FF2B5EF4-FFF2-40B4-BE49-F238E27FC236}">
                <a16:creationId xmlns:a16="http://schemas.microsoft.com/office/drawing/2014/main" id="{D6C72BB7-C704-0580-4542-587ACF29F766}"/>
              </a:ext>
            </a:extLst>
          </p:cNvPr>
          <p:cNvSpPr>
            <a:spLocks noGrp="1"/>
          </p:cNvSpPr>
          <p:nvPr>
            <p:ph type="sldNum" sz="quarter" idx="12"/>
          </p:nvPr>
        </p:nvSpPr>
        <p:spPr>
          <a:xfrm>
            <a:off x="8610600" y="6356350"/>
            <a:ext cx="2743200" cy="365125"/>
          </a:xfrm>
        </p:spPr>
        <p:txBody>
          <a:bodyPr/>
          <a:lstStyle/>
          <a:p>
            <a:fld id="{C3F19B07-DC4A-4221-9E48-704ED333B8A8}" type="slidenum">
              <a:rPr lang="en-US" smtClean="0"/>
              <a:pPr/>
              <a:t>25</a:t>
            </a:fld>
            <a:endParaRPr lang="en-US"/>
          </a:p>
        </p:txBody>
      </p:sp>
    </p:spTree>
    <p:extLst>
      <p:ext uri="{BB962C8B-B14F-4D97-AF65-F5344CB8AC3E}">
        <p14:creationId xmlns:p14="http://schemas.microsoft.com/office/powerpoint/2010/main" val="3204246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8314A-BADC-A75A-EEAD-4552B42B56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D796DA-27A2-3DF5-9D67-D7457F30D723}"/>
              </a:ext>
            </a:extLst>
          </p:cNvPr>
          <p:cNvSpPr>
            <a:spLocks noGrp="1"/>
          </p:cNvSpPr>
          <p:nvPr>
            <p:ph type="title"/>
          </p:nvPr>
        </p:nvSpPr>
        <p:spPr>
          <a:xfrm>
            <a:off x="838200" y="365125"/>
            <a:ext cx="10515600" cy="1325563"/>
          </a:xfrm>
        </p:spPr>
        <p:txBody>
          <a:bodyPr/>
          <a:lstStyle/>
          <a:p>
            <a:r>
              <a:rPr lang="en-US" sz="3200" dirty="0"/>
              <a:t>Phase 1: PCC Introductory RDA Training</a:t>
            </a:r>
            <a:br>
              <a:rPr lang="en-US" sz="3600" dirty="0"/>
            </a:br>
            <a:r>
              <a:rPr lang="en-US" dirty="0"/>
              <a:t>Determining the Content </a:t>
            </a:r>
            <a:r>
              <a:rPr lang="en-US" sz="1800" dirty="0"/>
              <a:t>(3)</a:t>
            </a:r>
          </a:p>
        </p:txBody>
      </p:sp>
      <p:sp>
        <p:nvSpPr>
          <p:cNvPr id="3" name="Content Placeholder 2">
            <a:extLst>
              <a:ext uri="{FF2B5EF4-FFF2-40B4-BE49-F238E27FC236}">
                <a16:creationId xmlns:a16="http://schemas.microsoft.com/office/drawing/2014/main" id="{4EA5B5DF-CE57-BEDA-3F5B-9A6C4A62BD3E}"/>
              </a:ext>
            </a:extLst>
          </p:cNvPr>
          <p:cNvSpPr>
            <a:spLocks noGrp="1"/>
          </p:cNvSpPr>
          <p:nvPr>
            <p:ph idx="1"/>
          </p:nvPr>
        </p:nvSpPr>
        <p:spPr>
          <a:xfrm>
            <a:off x="838200" y="1825625"/>
            <a:ext cx="10515600" cy="4351338"/>
          </a:xfrm>
        </p:spPr>
        <p:txBody>
          <a:bodyPr>
            <a:normAutofit/>
          </a:bodyPr>
          <a:lstStyle/>
          <a:p>
            <a:pPr marL="0" indent="0">
              <a:buNone/>
            </a:pPr>
            <a:r>
              <a:rPr lang="en-US" b="1" dirty="0"/>
              <a:t>Review of RDA Guidance Chapters</a:t>
            </a:r>
          </a:p>
          <a:p>
            <a:r>
              <a:rPr lang="en-US" dirty="0"/>
              <a:t>Goals</a:t>
            </a:r>
          </a:p>
          <a:p>
            <a:pPr lvl="1"/>
            <a:r>
              <a:rPr lang="en-US" dirty="0"/>
              <a:t>Identify possible concepts</a:t>
            </a:r>
          </a:p>
          <a:p>
            <a:endParaRPr lang="en-US" dirty="0"/>
          </a:p>
          <a:p>
            <a:r>
              <a:rPr lang="en-US" dirty="0"/>
              <a:t>Outcomes</a:t>
            </a:r>
          </a:p>
          <a:p>
            <a:pPr lvl="1"/>
            <a:r>
              <a:rPr lang="en-US" dirty="0"/>
              <a:t>Not all content in the Guidance chapters is important to everyday catalogers</a:t>
            </a:r>
          </a:p>
          <a:p>
            <a:pPr lvl="1"/>
            <a:r>
              <a:rPr lang="en-US" dirty="0"/>
              <a:t>Include Guidance chapter content in training if important for catalogers</a:t>
            </a:r>
          </a:p>
          <a:p>
            <a:pPr marL="0" indent="0">
              <a:buNone/>
            </a:pPr>
            <a:endParaRPr lang="en-US" dirty="0"/>
          </a:p>
        </p:txBody>
      </p:sp>
      <p:sp>
        <p:nvSpPr>
          <p:cNvPr id="4" name="Slide Number Placeholder 3">
            <a:extLst>
              <a:ext uri="{FF2B5EF4-FFF2-40B4-BE49-F238E27FC236}">
                <a16:creationId xmlns:a16="http://schemas.microsoft.com/office/drawing/2014/main" id="{715C12AA-965C-0A94-5B0B-4A83295C8F8A}"/>
              </a:ext>
            </a:extLst>
          </p:cNvPr>
          <p:cNvSpPr>
            <a:spLocks noGrp="1"/>
          </p:cNvSpPr>
          <p:nvPr>
            <p:ph type="sldNum" sz="quarter" idx="12"/>
          </p:nvPr>
        </p:nvSpPr>
        <p:spPr>
          <a:xfrm>
            <a:off x="8610600" y="6356350"/>
            <a:ext cx="2743200" cy="365125"/>
          </a:xfrm>
        </p:spPr>
        <p:txBody>
          <a:bodyPr/>
          <a:lstStyle/>
          <a:p>
            <a:fld id="{C3F19B07-DC4A-4221-9E48-704ED333B8A8}" type="slidenum">
              <a:rPr lang="en-US" smtClean="0"/>
              <a:pPr/>
              <a:t>26</a:t>
            </a:fld>
            <a:endParaRPr lang="en-US"/>
          </a:p>
        </p:txBody>
      </p:sp>
    </p:spTree>
    <p:extLst>
      <p:ext uri="{BB962C8B-B14F-4D97-AF65-F5344CB8AC3E}">
        <p14:creationId xmlns:p14="http://schemas.microsoft.com/office/powerpoint/2010/main" val="359254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83C91-F13C-9640-85A4-91F2197F3233}"/>
              </a:ext>
            </a:extLst>
          </p:cNvPr>
          <p:cNvSpPr>
            <a:spLocks noGrp="1"/>
          </p:cNvSpPr>
          <p:nvPr>
            <p:ph type="title"/>
          </p:nvPr>
        </p:nvSpPr>
        <p:spPr/>
        <p:txBody>
          <a:bodyPr/>
          <a:lstStyle/>
          <a:p>
            <a:r>
              <a:rPr lang="en-CA" sz="3200" dirty="0"/>
              <a:t>Phase 1: PCC Introductory RDA Training</a:t>
            </a:r>
            <a:br>
              <a:rPr lang="en-CA" dirty="0"/>
            </a:br>
            <a:r>
              <a:rPr lang="en-CA" dirty="0"/>
              <a:t>Outline </a:t>
            </a:r>
            <a:r>
              <a:rPr lang="en-CA" sz="1800" dirty="0"/>
              <a:t>(1)</a:t>
            </a:r>
          </a:p>
        </p:txBody>
      </p:sp>
      <p:sp>
        <p:nvSpPr>
          <p:cNvPr id="4" name="Content Placeholder 3">
            <a:extLst>
              <a:ext uri="{FF2B5EF4-FFF2-40B4-BE49-F238E27FC236}">
                <a16:creationId xmlns:a16="http://schemas.microsoft.com/office/drawing/2014/main" id="{1CB1710A-9B06-B0F5-D4CD-A9B6F2202D2B}"/>
              </a:ext>
            </a:extLst>
          </p:cNvPr>
          <p:cNvSpPr>
            <a:spLocks noGrp="1"/>
          </p:cNvSpPr>
          <p:nvPr>
            <p:ph sz="half" idx="1"/>
          </p:nvPr>
        </p:nvSpPr>
        <p:spPr/>
        <p:txBody>
          <a:bodyPr>
            <a:normAutofit fontScale="92500" lnSpcReduction="10000"/>
          </a:bodyPr>
          <a:lstStyle/>
          <a:p>
            <a:pPr marL="914400" lvl="1" indent="-457200">
              <a:buFont typeface="+mj-lt"/>
              <a:buAutoNum type="arabicPeriod"/>
            </a:pPr>
            <a:r>
              <a:rPr lang="en-CA" dirty="0"/>
              <a:t>Overview</a:t>
            </a:r>
          </a:p>
          <a:p>
            <a:pPr marL="1371600" lvl="2" indent="-457200">
              <a:buFont typeface="+mj-lt"/>
              <a:buAutoNum type="arabicPeriod"/>
            </a:pPr>
            <a:endParaRPr lang="en-CA" dirty="0"/>
          </a:p>
          <a:p>
            <a:r>
              <a:rPr lang="en-CA" b="1" dirty="0"/>
              <a:t>Introduction to RDA</a:t>
            </a:r>
          </a:p>
          <a:p>
            <a:pPr marL="914400" lvl="1" indent="-457200">
              <a:buFont typeface="+mj-lt"/>
              <a:buAutoNum type="arabicPeriod" startAt="2"/>
            </a:pPr>
            <a:r>
              <a:rPr lang="en-CA" dirty="0"/>
              <a:t>Development and Basics of RDA</a:t>
            </a:r>
          </a:p>
          <a:p>
            <a:pPr marL="914400" lvl="1" indent="-457200">
              <a:buFont typeface="+mj-lt"/>
              <a:buAutoNum type="arabicPeriod" startAt="2"/>
            </a:pPr>
            <a:r>
              <a:rPr lang="en-CA" dirty="0"/>
              <a:t>Objectives and Principles Governing RDA</a:t>
            </a:r>
          </a:p>
          <a:p>
            <a:pPr marL="1371600" lvl="2" indent="-457200">
              <a:buFont typeface="+mj-lt"/>
              <a:buAutoNum type="arabicPeriod" startAt="2"/>
            </a:pPr>
            <a:endParaRPr lang="en-CA" dirty="0"/>
          </a:p>
          <a:p>
            <a:r>
              <a:rPr lang="en-CA" b="1" dirty="0"/>
              <a:t>Using the RDA Toolkit</a:t>
            </a:r>
            <a:endParaRPr lang="en-CA" dirty="0"/>
          </a:p>
          <a:p>
            <a:pPr marL="914400" lvl="1" indent="-457200">
              <a:buFont typeface="+mj-lt"/>
              <a:buAutoNum type="arabicPeriod" startAt="4"/>
            </a:pPr>
            <a:r>
              <a:rPr lang="en-CA" dirty="0"/>
              <a:t>Getting Started with RDA Toolkit</a:t>
            </a:r>
          </a:p>
          <a:p>
            <a:pPr marL="914400" lvl="1" indent="-457200">
              <a:buFont typeface="+mj-lt"/>
              <a:buAutoNum type="arabicPeriod" startAt="4"/>
            </a:pPr>
            <a:r>
              <a:rPr lang="en-CA" dirty="0"/>
              <a:t>Navigating RDA Toolkit</a:t>
            </a:r>
          </a:p>
          <a:p>
            <a:pPr marL="914400" lvl="1" indent="-457200">
              <a:buFont typeface="+mj-lt"/>
              <a:buAutoNum type="arabicPeriod" startAt="4"/>
            </a:pPr>
            <a:r>
              <a:rPr lang="en-CA" dirty="0"/>
              <a:t>Searching RDA Toolkit</a:t>
            </a:r>
          </a:p>
          <a:p>
            <a:pPr marL="914400" lvl="1" indent="-457200">
              <a:buFont typeface="+mj-lt"/>
              <a:buAutoNum type="arabicPeriod" startAt="4"/>
            </a:pPr>
            <a:r>
              <a:rPr lang="en-CA" dirty="0"/>
              <a:t>Personalizing RDA Toolkit</a:t>
            </a:r>
          </a:p>
          <a:p>
            <a:pPr marL="914400" lvl="1" indent="-457200">
              <a:buFont typeface="+mj-lt"/>
              <a:buAutoNum type="arabicPeriod" startAt="2"/>
            </a:pPr>
            <a:endParaRPr lang="en-CA" dirty="0"/>
          </a:p>
          <a:p>
            <a:pPr lvl="1"/>
            <a:endParaRPr lang="en-CA" dirty="0"/>
          </a:p>
        </p:txBody>
      </p:sp>
      <p:sp>
        <p:nvSpPr>
          <p:cNvPr id="5" name="Content Placeholder 4">
            <a:extLst>
              <a:ext uri="{FF2B5EF4-FFF2-40B4-BE49-F238E27FC236}">
                <a16:creationId xmlns:a16="http://schemas.microsoft.com/office/drawing/2014/main" id="{264FC3C9-DEE7-8D55-278A-C4A6AEEB225C}"/>
              </a:ext>
            </a:extLst>
          </p:cNvPr>
          <p:cNvSpPr>
            <a:spLocks noGrp="1"/>
          </p:cNvSpPr>
          <p:nvPr>
            <p:ph sz="half" idx="2"/>
          </p:nvPr>
        </p:nvSpPr>
        <p:spPr/>
        <p:txBody>
          <a:bodyPr>
            <a:normAutofit fontScale="92500" lnSpcReduction="10000"/>
          </a:bodyPr>
          <a:lstStyle/>
          <a:p>
            <a:r>
              <a:rPr lang="en-CA" b="1" dirty="0"/>
              <a:t>RDA Terminology and Concepts</a:t>
            </a:r>
            <a:endParaRPr lang="en-CA" dirty="0"/>
          </a:p>
          <a:p>
            <a:pPr marL="914400" lvl="1" indent="-457200">
              <a:buFont typeface="+mj-lt"/>
              <a:buAutoNum type="arabicPeriod" startAt="8"/>
            </a:pPr>
            <a:r>
              <a:rPr lang="en-CA" dirty="0"/>
              <a:t>Recording Methods</a:t>
            </a:r>
          </a:p>
          <a:p>
            <a:pPr marL="914400" lvl="1" indent="-457200">
              <a:buFont typeface="+mj-lt"/>
              <a:buAutoNum type="arabicPeriod" startAt="8"/>
            </a:pPr>
            <a:r>
              <a:rPr lang="en-CA" dirty="0"/>
              <a:t>Data Provenance</a:t>
            </a:r>
          </a:p>
          <a:p>
            <a:pPr marL="914400" lvl="1" indent="-457200">
              <a:buFont typeface="+mj-lt"/>
              <a:buAutoNum type="arabicPeriod" startAt="8"/>
            </a:pPr>
            <a:r>
              <a:rPr lang="en-CA" dirty="0"/>
              <a:t>Coherent and Minimum Descriptions</a:t>
            </a:r>
          </a:p>
          <a:p>
            <a:pPr marL="914400" lvl="1" indent="-457200">
              <a:buFont typeface="+mj-lt"/>
              <a:buAutoNum type="arabicPeriod" startAt="8"/>
            </a:pPr>
            <a:r>
              <a:rPr lang="en-CA" dirty="0"/>
              <a:t>RDA Entities and Elements</a:t>
            </a:r>
          </a:p>
          <a:p>
            <a:pPr marL="914400" lvl="1" indent="-457200">
              <a:buFont typeface="+mj-lt"/>
              <a:buAutoNum type="arabicPeriod" startAt="8"/>
            </a:pPr>
            <a:r>
              <a:rPr lang="en-CA" dirty="0"/>
              <a:t>Timespan</a:t>
            </a:r>
          </a:p>
          <a:p>
            <a:pPr marL="914400" lvl="1" indent="-457200">
              <a:buFont typeface="+mj-lt"/>
              <a:buAutoNum type="arabicPeriod" startAt="8"/>
            </a:pPr>
            <a:r>
              <a:rPr lang="en-CA" dirty="0" err="1"/>
              <a:t>Nomens</a:t>
            </a:r>
            <a:r>
              <a:rPr lang="en-CA" dirty="0"/>
              <a:t> and Appellations</a:t>
            </a:r>
          </a:p>
          <a:p>
            <a:pPr marL="914400" lvl="1" indent="-457200">
              <a:buFont typeface="+mj-lt"/>
              <a:buAutoNum type="arabicPeriod" startAt="8"/>
            </a:pPr>
            <a:r>
              <a:rPr lang="en-CA" dirty="0"/>
              <a:t>Manifestation Statements</a:t>
            </a:r>
          </a:p>
          <a:p>
            <a:pPr marL="914400" lvl="1" indent="-457200">
              <a:buFont typeface="+mj-lt"/>
              <a:buAutoNum type="arabicPeriod" startAt="8"/>
            </a:pPr>
            <a:r>
              <a:rPr lang="en-CA" dirty="0"/>
              <a:t>Representative Expression</a:t>
            </a:r>
          </a:p>
          <a:p>
            <a:pPr marL="914400" lvl="1" indent="-457200">
              <a:buFont typeface="+mj-lt"/>
              <a:buAutoNum type="arabicPeriod" startAt="8"/>
            </a:pPr>
            <a:r>
              <a:rPr lang="en-CA" dirty="0"/>
              <a:t>Aggregates</a:t>
            </a:r>
          </a:p>
          <a:p>
            <a:pPr marL="914400" lvl="1" indent="-457200">
              <a:buFont typeface="+mj-lt"/>
              <a:buAutoNum type="arabicPeriod" startAt="8"/>
            </a:pPr>
            <a:r>
              <a:rPr lang="en-CA" dirty="0"/>
              <a:t>Diachronic Works</a:t>
            </a:r>
          </a:p>
        </p:txBody>
      </p:sp>
      <p:sp>
        <p:nvSpPr>
          <p:cNvPr id="3" name="Slide Number Placeholder 2">
            <a:extLst>
              <a:ext uri="{FF2B5EF4-FFF2-40B4-BE49-F238E27FC236}">
                <a16:creationId xmlns:a16="http://schemas.microsoft.com/office/drawing/2014/main" id="{FEF9CCC3-5C2B-4F0F-A3FC-584F9528C8B5}"/>
              </a:ext>
            </a:extLst>
          </p:cNvPr>
          <p:cNvSpPr>
            <a:spLocks noGrp="1"/>
          </p:cNvSpPr>
          <p:nvPr>
            <p:ph type="sldNum" sz="quarter" idx="12"/>
          </p:nvPr>
        </p:nvSpPr>
        <p:spPr/>
        <p:txBody>
          <a:bodyPr/>
          <a:lstStyle/>
          <a:p>
            <a:fld id="{C3F19B07-DC4A-4221-9E48-704ED333B8A8}" type="slidenum">
              <a:rPr lang="en-US" smtClean="0"/>
              <a:t>27</a:t>
            </a:fld>
            <a:endParaRPr lang="en-US"/>
          </a:p>
        </p:txBody>
      </p:sp>
    </p:spTree>
    <p:extLst>
      <p:ext uri="{BB962C8B-B14F-4D97-AF65-F5344CB8AC3E}">
        <p14:creationId xmlns:p14="http://schemas.microsoft.com/office/powerpoint/2010/main" val="2774923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E9C4F-F6D0-9356-46E0-6449AFEF30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A1E33F-BDA0-8A36-D92E-8C85963E4B4A}"/>
              </a:ext>
            </a:extLst>
          </p:cNvPr>
          <p:cNvSpPr>
            <a:spLocks noGrp="1"/>
          </p:cNvSpPr>
          <p:nvPr>
            <p:ph type="title"/>
          </p:nvPr>
        </p:nvSpPr>
        <p:spPr/>
        <p:txBody>
          <a:bodyPr/>
          <a:lstStyle/>
          <a:p>
            <a:r>
              <a:rPr lang="en-CA" sz="3200" dirty="0"/>
              <a:t>Phase 1: PCC Introductory RDA Training</a:t>
            </a:r>
            <a:br>
              <a:rPr lang="en-CA" dirty="0"/>
            </a:br>
            <a:r>
              <a:rPr lang="en-CA" dirty="0"/>
              <a:t>Outline </a:t>
            </a:r>
            <a:r>
              <a:rPr lang="en-CA" sz="1800" dirty="0"/>
              <a:t>(2)</a:t>
            </a:r>
          </a:p>
        </p:txBody>
      </p:sp>
      <p:sp>
        <p:nvSpPr>
          <p:cNvPr id="4" name="Content Placeholder 3">
            <a:extLst>
              <a:ext uri="{FF2B5EF4-FFF2-40B4-BE49-F238E27FC236}">
                <a16:creationId xmlns:a16="http://schemas.microsoft.com/office/drawing/2014/main" id="{1E3E87FB-444B-AED2-25A0-5F01A0C4BA6A}"/>
              </a:ext>
            </a:extLst>
          </p:cNvPr>
          <p:cNvSpPr>
            <a:spLocks noGrp="1"/>
          </p:cNvSpPr>
          <p:nvPr>
            <p:ph sz="half" idx="1"/>
          </p:nvPr>
        </p:nvSpPr>
        <p:spPr/>
        <p:txBody>
          <a:bodyPr>
            <a:normAutofit fontScale="92500" lnSpcReduction="10000"/>
          </a:bodyPr>
          <a:lstStyle/>
          <a:p>
            <a:pPr marL="914400" lvl="1" indent="-457200">
              <a:buFont typeface="+mj-lt"/>
              <a:buAutoNum type="arabicPeriod"/>
            </a:pPr>
            <a:r>
              <a:rPr lang="en-CA" dirty="0"/>
              <a:t>Overview</a:t>
            </a:r>
          </a:p>
          <a:p>
            <a:pPr marL="1371600" lvl="2" indent="-457200">
              <a:buFont typeface="+mj-lt"/>
              <a:buAutoNum type="arabicPeriod"/>
            </a:pPr>
            <a:endParaRPr lang="en-CA" dirty="0"/>
          </a:p>
          <a:p>
            <a:r>
              <a:rPr lang="en-CA" b="1" dirty="0">
                <a:solidFill>
                  <a:schemeClr val="bg1">
                    <a:lumMod val="75000"/>
                  </a:schemeClr>
                </a:solidFill>
              </a:rPr>
              <a:t>Introduction to RDA</a:t>
            </a:r>
          </a:p>
          <a:p>
            <a:pPr marL="914400" lvl="1" indent="-457200">
              <a:buFont typeface="+mj-lt"/>
              <a:buAutoNum type="arabicPeriod" startAt="2"/>
            </a:pPr>
            <a:r>
              <a:rPr lang="en-CA" dirty="0">
                <a:solidFill>
                  <a:schemeClr val="bg1">
                    <a:lumMod val="75000"/>
                  </a:schemeClr>
                </a:solidFill>
              </a:rPr>
              <a:t>Development and Basics of RDA</a:t>
            </a:r>
          </a:p>
          <a:p>
            <a:pPr marL="914400" lvl="1" indent="-457200">
              <a:buFont typeface="+mj-lt"/>
              <a:buAutoNum type="arabicPeriod" startAt="2"/>
            </a:pPr>
            <a:r>
              <a:rPr lang="en-CA" dirty="0">
                <a:solidFill>
                  <a:schemeClr val="bg1">
                    <a:lumMod val="75000"/>
                  </a:schemeClr>
                </a:solidFill>
              </a:rPr>
              <a:t>Objectives and Principles Governing RDA</a:t>
            </a:r>
          </a:p>
          <a:p>
            <a:pPr marL="1371600" lvl="2" indent="-457200">
              <a:buFont typeface="+mj-lt"/>
              <a:buAutoNum type="arabicPeriod" startAt="2"/>
            </a:pPr>
            <a:endParaRPr lang="en-CA" dirty="0">
              <a:solidFill>
                <a:schemeClr val="bg1">
                  <a:lumMod val="75000"/>
                </a:schemeClr>
              </a:solidFill>
            </a:endParaRPr>
          </a:p>
          <a:p>
            <a:r>
              <a:rPr lang="en-CA" b="1" dirty="0">
                <a:solidFill>
                  <a:schemeClr val="bg1">
                    <a:lumMod val="75000"/>
                  </a:schemeClr>
                </a:solidFill>
              </a:rPr>
              <a:t>Using the RDA Toolkit</a:t>
            </a:r>
            <a:endParaRPr lang="en-CA" dirty="0">
              <a:solidFill>
                <a:schemeClr val="bg1">
                  <a:lumMod val="75000"/>
                </a:schemeClr>
              </a:solidFill>
            </a:endParaRPr>
          </a:p>
          <a:p>
            <a:pPr marL="914400" lvl="1" indent="-457200">
              <a:buFont typeface="+mj-lt"/>
              <a:buAutoNum type="arabicPeriod" startAt="4"/>
            </a:pPr>
            <a:r>
              <a:rPr lang="en-CA" dirty="0">
                <a:solidFill>
                  <a:schemeClr val="bg1">
                    <a:lumMod val="75000"/>
                  </a:schemeClr>
                </a:solidFill>
              </a:rPr>
              <a:t>Getting Started with RDA Toolkit</a:t>
            </a:r>
          </a:p>
          <a:p>
            <a:pPr marL="914400" lvl="1" indent="-457200">
              <a:buFont typeface="+mj-lt"/>
              <a:buAutoNum type="arabicPeriod" startAt="4"/>
            </a:pPr>
            <a:r>
              <a:rPr lang="en-CA" dirty="0">
                <a:solidFill>
                  <a:schemeClr val="bg1">
                    <a:lumMod val="75000"/>
                  </a:schemeClr>
                </a:solidFill>
              </a:rPr>
              <a:t>Navigating RDA Toolkit</a:t>
            </a:r>
          </a:p>
          <a:p>
            <a:pPr marL="914400" lvl="1" indent="-457200">
              <a:buFont typeface="+mj-lt"/>
              <a:buAutoNum type="arabicPeriod" startAt="4"/>
            </a:pPr>
            <a:r>
              <a:rPr lang="en-CA" dirty="0">
                <a:solidFill>
                  <a:schemeClr val="bg1">
                    <a:lumMod val="75000"/>
                  </a:schemeClr>
                </a:solidFill>
              </a:rPr>
              <a:t>Searching RDA Toolkit</a:t>
            </a:r>
          </a:p>
          <a:p>
            <a:pPr marL="914400" lvl="1" indent="-457200">
              <a:buFont typeface="+mj-lt"/>
              <a:buAutoNum type="arabicPeriod" startAt="4"/>
            </a:pPr>
            <a:r>
              <a:rPr lang="en-CA" dirty="0">
                <a:solidFill>
                  <a:schemeClr val="bg1">
                    <a:lumMod val="75000"/>
                  </a:schemeClr>
                </a:solidFill>
              </a:rPr>
              <a:t>Personalizing RDA Toolkit</a:t>
            </a:r>
          </a:p>
          <a:p>
            <a:pPr marL="914400" lvl="1" indent="-457200">
              <a:buFont typeface="+mj-lt"/>
              <a:buAutoNum type="arabicPeriod" startAt="2"/>
            </a:pPr>
            <a:endParaRPr lang="en-CA" dirty="0"/>
          </a:p>
          <a:p>
            <a:pPr lvl="1"/>
            <a:endParaRPr lang="en-CA" dirty="0"/>
          </a:p>
        </p:txBody>
      </p:sp>
      <p:sp>
        <p:nvSpPr>
          <p:cNvPr id="5" name="Content Placeholder 4">
            <a:extLst>
              <a:ext uri="{FF2B5EF4-FFF2-40B4-BE49-F238E27FC236}">
                <a16:creationId xmlns:a16="http://schemas.microsoft.com/office/drawing/2014/main" id="{45430458-CDB3-5995-A549-FC5A097A1D62}"/>
              </a:ext>
            </a:extLst>
          </p:cNvPr>
          <p:cNvSpPr>
            <a:spLocks noGrp="1"/>
          </p:cNvSpPr>
          <p:nvPr>
            <p:ph sz="half" idx="2"/>
          </p:nvPr>
        </p:nvSpPr>
        <p:spPr/>
        <p:txBody>
          <a:bodyPr>
            <a:normAutofit fontScale="92500" lnSpcReduction="10000"/>
          </a:bodyPr>
          <a:lstStyle/>
          <a:p>
            <a:r>
              <a:rPr lang="en-CA" b="1" dirty="0">
                <a:solidFill>
                  <a:schemeClr val="bg1">
                    <a:lumMod val="75000"/>
                  </a:schemeClr>
                </a:solidFill>
              </a:rPr>
              <a:t>RDA Terminology and Concepts</a:t>
            </a:r>
            <a:endParaRPr lang="en-CA" dirty="0">
              <a:solidFill>
                <a:schemeClr val="bg1">
                  <a:lumMod val="75000"/>
                </a:schemeClr>
              </a:solidFill>
            </a:endParaRPr>
          </a:p>
          <a:p>
            <a:pPr marL="914400" lvl="1" indent="-457200">
              <a:buFont typeface="+mj-lt"/>
              <a:buAutoNum type="arabicPeriod" startAt="8"/>
            </a:pPr>
            <a:r>
              <a:rPr lang="en-CA" dirty="0">
                <a:solidFill>
                  <a:schemeClr val="bg1">
                    <a:lumMod val="75000"/>
                  </a:schemeClr>
                </a:solidFill>
              </a:rPr>
              <a:t>Recording Methods</a:t>
            </a:r>
          </a:p>
          <a:p>
            <a:pPr marL="914400" lvl="1" indent="-457200">
              <a:buFont typeface="+mj-lt"/>
              <a:buAutoNum type="arabicPeriod" startAt="8"/>
            </a:pPr>
            <a:r>
              <a:rPr lang="en-CA" dirty="0">
                <a:solidFill>
                  <a:schemeClr val="bg1">
                    <a:lumMod val="75000"/>
                  </a:schemeClr>
                </a:solidFill>
              </a:rPr>
              <a:t>Data Provenance</a:t>
            </a:r>
          </a:p>
          <a:p>
            <a:pPr marL="914400" lvl="1" indent="-457200">
              <a:buFont typeface="+mj-lt"/>
              <a:buAutoNum type="arabicPeriod" startAt="8"/>
            </a:pPr>
            <a:r>
              <a:rPr lang="en-CA" dirty="0">
                <a:solidFill>
                  <a:schemeClr val="bg1">
                    <a:lumMod val="75000"/>
                  </a:schemeClr>
                </a:solidFill>
              </a:rPr>
              <a:t>Coherent and Minimum Descriptions</a:t>
            </a:r>
          </a:p>
          <a:p>
            <a:pPr marL="914400" lvl="1" indent="-457200">
              <a:buFont typeface="+mj-lt"/>
              <a:buAutoNum type="arabicPeriod" startAt="8"/>
            </a:pPr>
            <a:r>
              <a:rPr lang="en-CA" dirty="0">
                <a:solidFill>
                  <a:schemeClr val="bg1">
                    <a:lumMod val="75000"/>
                  </a:schemeClr>
                </a:solidFill>
              </a:rPr>
              <a:t>RDA Entities and Elements</a:t>
            </a:r>
          </a:p>
          <a:p>
            <a:pPr marL="914400" lvl="1" indent="-457200">
              <a:buFont typeface="+mj-lt"/>
              <a:buAutoNum type="arabicPeriod" startAt="8"/>
            </a:pPr>
            <a:r>
              <a:rPr lang="en-CA" dirty="0">
                <a:solidFill>
                  <a:schemeClr val="bg1">
                    <a:lumMod val="75000"/>
                  </a:schemeClr>
                </a:solidFill>
              </a:rPr>
              <a:t>Timespan</a:t>
            </a:r>
          </a:p>
          <a:p>
            <a:pPr marL="914400" lvl="1" indent="-457200">
              <a:buFont typeface="+mj-lt"/>
              <a:buAutoNum type="arabicPeriod" startAt="8"/>
            </a:pPr>
            <a:r>
              <a:rPr lang="en-CA" dirty="0" err="1">
                <a:solidFill>
                  <a:schemeClr val="bg1">
                    <a:lumMod val="75000"/>
                  </a:schemeClr>
                </a:solidFill>
              </a:rPr>
              <a:t>Nomens</a:t>
            </a:r>
            <a:r>
              <a:rPr lang="en-CA" dirty="0">
                <a:solidFill>
                  <a:schemeClr val="bg1">
                    <a:lumMod val="75000"/>
                  </a:schemeClr>
                </a:solidFill>
              </a:rPr>
              <a:t> and Appellations</a:t>
            </a:r>
          </a:p>
          <a:p>
            <a:pPr marL="914400" lvl="1" indent="-457200">
              <a:buFont typeface="+mj-lt"/>
              <a:buAutoNum type="arabicPeriod" startAt="8"/>
            </a:pPr>
            <a:r>
              <a:rPr lang="en-CA" dirty="0">
                <a:solidFill>
                  <a:schemeClr val="bg1">
                    <a:lumMod val="75000"/>
                  </a:schemeClr>
                </a:solidFill>
              </a:rPr>
              <a:t>Manifestation Statements</a:t>
            </a:r>
          </a:p>
          <a:p>
            <a:pPr marL="914400" lvl="1" indent="-457200">
              <a:buFont typeface="+mj-lt"/>
              <a:buAutoNum type="arabicPeriod" startAt="8"/>
            </a:pPr>
            <a:r>
              <a:rPr lang="en-CA" dirty="0">
                <a:solidFill>
                  <a:schemeClr val="bg1">
                    <a:lumMod val="75000"/>
                  </a:schemeClr>
                </a:solidFill>
              </a:rPr>
              <a:t>Representative Expression</a:t>
            </a:r>
          </a:p>
          <a:p>
            <a:pPr marL="914400" lvl="1" indent="-457200">
              <a:buFont typeface="+mj-lt"/>
              <a:buAutoNum type="arabicPeriod" startAt="8"/>
            </a:pPr>
            <a:r>
              <a:rPr lang="en-CA" dirty="0">
                <a:solidFill>
                  <a:schemeClr val="bg1">
                    <a:lumMod val="75000"/>
                  </a:schemeClr>
                </a:solidFill>
              </a:rPr>
              <a:t>Aggregates</a:t>
            </a:r>
          </a:p>
          <a:p>
            <a:pPr marL="914400" lvl="1" indent="-457200">
              <a:buFont typeface="+mj-lt"/>
              <a:buAutoNum type="arabicPeriod" startAt="8"/>
            </a:pPr>
            <a:r>
              <a:rPr lang="en-CA" dirty="0">
                <a:solidFill>
                  <a:schemeClr val="bg1">
                    <a:lumMod val="75000"/>
                  </a:schemeClr>
                </a:solidFill>
              </a:rPr>
              <a:t>Diachronic Works</a:t>
            </a:r>
          </a:p>
        </p:txBody>
      </p:sp>
      <p:sp>
        <p:nvSpPr>
          <p:cNvPr id="3" name="Slide Number Placeholder 2">
            <a:extLst>
              <a:ext uri="{FF2B5EF4-FFF2-40B4-BE49-F238E27FC236}">
                <a16:creationId xmlns:a16="http://schemas.microsoft.com/office/drawing/2014/main" id="{CD3C03CD-0ACA-1FB1-404F-136E4EAB36DF}"/>
              </a:ext>
            </a:extLst>
          </p:cNvPr>
          <p:cNvSpPr>
            <a:spLocks noGrp="1"/>
          </p:cNvSpPr>
          <p:nvPr>
            <p:ph type="sldNum" sz="quarter" idx="12"/>
          </p:nvPr>
        </p:nvSpPr>
        <p:spPr/>
        <p:txBody>
          <a:bodyPr/>
          <a:lstStyle/>
          <a:p>
            <a:fld id="{C3F19B07-DC4A-4221-9E48-704ED333B8A8}" type="slidenum">
              <a:rPr lang="en-US" smtClean="0"/>
              <a:t>28</a:t>
            </a:fld>
            <a:endParaRPr lang="en-US"/>
          </a:p>
        </p:txBody>
      </p:sp>
    </p:spTree>
    <p:extLst>
      <p:ext uri="{BB962C8B-B14F-4D97-AF65-F5344CB8AC3E}">
        <p14:creationId xmlns:p14="http://schemas.microsoft.com/office/powerpoint/2010/main" val="2785652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68A55-4770-9414-71BE-B4DCCF6C2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B26EE-6896-A1C0-0BA6-90A4DAC6E116}"/>
              </a:ext>
            </a:extLst>
          </p:cNvPr>
          <p:cNvSpPr>
            <a:spLocks noGrp="1"/>
          </p:cNvSpPr>
          <p:nvPr>
            <p:ph type="title"/>
          </p:nvPr>
        </p:nvSpPr>
        <p:spPr/>
        <p:txBody>
          <a:bodyPr/>
          <a:lstStyle/>
          <a:p>
            <a:r>
              <a:rPr lang="en-CA" sz="3200" dirty="0"/>
              <a:t>Phase 1: PCC Introductory RDA Training</a:t>
            </a:r>
            <a:br>
              <a:rPr lang="en-CA" dirty="0"/>
            </a:br>
            <a:r>
              <a:rPr lang="en-CA" dirty="0"/>
              <a:t>Outline </a:t>
            </a:r>
            <a:r>
              <a:rPr lang="en-CA" sz="1800" dirty="0"/>
              <a:t>(3)</a:t>
            </a:r>
          </a:p>
        </p:txBody>
      </p:sp>
      <p:sp>
        <p:nvSpPr>
          <p:cNvPr id="4" name="Content Placeholder 3">
            <a:extLst>
              <a:ext uri="{FF2B5EF4-FFF2-40B4-BE49-F238E27FC236}">
                <a16:creationId xmlns:a16="http://schemas.microsoft.com/office/drawing/2014/main" id="{848945DB-B195-204B-6293-A01CC29B0B59}"/>
              </a:ext>
            </a:extLst>
          </p:cNvPr>
          <p:cNvSpPr>
            <a:spLocks noGrp="1"/>
          </p:cNvSpPr>
          <p:nvPr>
            <p:ph sz="half" idx="1"/>
          </p:nvPr>
        </p:nvSpPr>
        <p:spPr/>
        <p:txBody>
          <a:bodyPr>
            <a:normAutofit fontScale="92500" lnSpcReduction="10000"/>
          </a:bodyPr>
          <a:lstStyle/>
          <a:p>
            <a:pPr marL="914400" lvl="1" indent="-457200">
              <a:buFont typeface="+mj-lt"/>
              <a:buAutoNum type="arabicPeriod"/>
            </a:pPr>
            <a:r>
              <a:rPr lang="en-CA" dirty="0">
                <a:solidFill>
                  <a:schemeClr val="bg1">
                    <a:lumMod val="75000"/>
                  </a:schemeClr>
                </a:solidFill>
              </a:rPr>
              <a:t>Overview</a:t>
            </a:r>
          </a:p>
          <a:p>
            <a:pPr marL="1371600" lvl="2" indent="-457200">
              <a:buFont typeface="+mj-lt"/>
              <a:buAutoNum type="arabicPeriod"/>
            </a:pPr>
            <a:endParaRPr lang="en-CA" dirty="0"/>
          </a:p>
          <a:p>
            <a:r>
              <a:rPr lang="en-CA" b="1" dirty="0"/>
              <a:t>Introduction to RDA</a:t>
            </a:r>
          </a:p>
          <a:p>
            <a:pPr marL="914400" lvl="1" indent="-457200">
              <a:buFont typeface="+mj-lt"/>
              <a:buAutoNum type="arabicPeriod" startAt="2"/>
            </a:pPr>
            <a:r>
              <a:rPr lang="en-CA" dirty="0"/>
              <a:t>Development and Basics of RDA</a:t>
            </a:r>
          </a:p>
          <a:p>
            <a:pPr marL="914400" lvl="1" indent="-457200">
              <a:buFont typeface="+mj-lt"/>
              <a:buAutoNum type="arabicPeriod" startAt="2"/>
            </a:pPr>
            <a:r>
              <a:rPr lang="en-CA" dirty="0"/>
              <a:t>Objectives and Principles Governing RDA</a:t>
            </a:r>
          </a:p>
          <a:p>
            <a:pPr marL="1371600" lvl="2" indent="-457200">
              <a:buFont typeface="+mj-lt"/>
              <a:buAutoNum type="arabicPeriod" startAt="2"/>
            </a:pPr>
            <a:endParaRPr lang="en-CA" dirty="0"/>
          </a:p>
          <a:p>
            <a:r>
              <a:rPr lang="en-CA" b="1" dirty="0">
                <a:solidFill>
                  <a:schemeClr val="bg1">
                    <a:lumMod val="75000"/>
                  </a:schemeClr>
                </a:solidFill>
              </a:rPr>
              <a:t>Using the RDA Toolkit</a:t>
            </a:r>
            <a:endParaRPr lang="en-CA" dirty="0">
              <a:solidFill>
                <a:schemeClr val="bg1">
                  <a:lumMod val="75000"/>
                </a:schemeClr>
              </a:solidFill>
            </a:endParaRPr>
          </a:p>
          <a:p>
            <a:pPr marL="914400" lvl="1" indent="-457200">
              <a:buFont typeface="+mj-lt"/>
              <a:buAutoNum type="arabicPeriod" startAt="4"/>
            </a:pPr>
            <a:r>
              <a:rPr lang="en-CA" dirty="0">
                <a:solidFill>
                  <a:schemeClr val="bg1">
                    <a:lumMod val="75000"/>
                  </a:schemeClr>
                </a:solidFill>
              </a:rPr>
              <a:t>Getting Started with RDA Toolkit</a:t>
            </a:r>
          </a:p>
          <a:p>
            <a:pPr marL="914400" lvl="1" indent="-457200">
              <a:buFont typeface="+mj-lt"/>
              <a:buAutoNum type="arabicPeriod" startAt="4"/>
            </a:pPr>
            <a:r>
              <a:rPr lang="en-CA" dirty="0">
                <a:solidFill>
                  <a:schemeClr val="bg1">
                    <a:lumMod val="75000"/>
                  </a:schemeClr>
                </a:solidFill>
              </a:rPr>
              <a:t>Navigating RDA Toolkit</a:t>
            </a:r>
          </a:p>
          <a:p>
            <a:pPr marL="914400" lvl="1" indent="-457200">
              <a:buFont typeface="+mj-lt"/>
              <a:buAutoNum type="arabicPeriod" startAt="4"/>
            </a:pPr>
            <a:r>
              <a:rPr lang="en-CA" dirty="0">
                <a:solidFill>
                  <a:schemeClr val="bg1">
                    <a:lumMod val="75000"/>
                  </a:schemeClr>
                </a:solidFill>
              </a:rPr>
              <a:t>Searching RDA Toolkit</a:t>
            </a:r>
          </a:p>
          <a:p>
            <a:pPr marL="914400" lvl="1" indent="-457200">
              <a:buFont typeface="+mj-lt"/>
              <a:buAutoNum type="arabicPeriod" startAt="4"/>
            </a:pPr>
            <a:r>
              <a:rPr lang="en-CA" dirty="0">
                <a:solidFill>
                  <a:schemeClr val="bg1">
                    <a:lumMod val="75000"/>
                  </a:schemeClr>
                </a:solidFill>
              </a:rPr>
              <a:t>Personalizing RDA Toolkit</a:t>
            </a:r>
          </a:p>
          <a:p>
            <a:pPr marL="914400" lvl="1" indent="-457200">
              <a:buFont typeface="+mj-lt"/>
              <a:buAutoNum type="arabicPeriod" startAt="2"/>
            </a:pPr>
            <a:endParaRPr lang="en-CA" dirty="0"/>
          </a:p>
          <a:p>
            <a:pPr lvl="1"/>
            <a:endParaRPr lang="en-CA" dirty="0"/>
          </a:p>
        </p:txBody>
      </p:sp>
      <p:sp>
        <p:nvSpPr>
          <p:cNvPr id="5" name="Content Placeholder 4">
            <a:extLst>
              <a:ext uri="{FF2B5EF4-FFF2-40B4-BE49-F238E27FC236}">
                <a16:creationId xmlns:a16="http://schemas.microsoft.com/office/drawing/2014/main" id="{80861E4A-6AAC-D680-CBE0-6A42CF706427}"/>
              </a:ext>
            </a:extLst>
          </p:cNvPr>
          <p:cNvSpPr>
            <a:spLocks noGrp="1"/>
          </p:cNvSpPr>
          <p:nvPr>
            <p:ph sz="half" idx="2"/>
          </p:nvPr>
        </p:nvSpPr>
        <p:spPr/>
        <p:txBody>
          <a:bodyPr>
            <a:normAutofit fontScale="92500" lnSpcReduction="10000"/>
          </a:bodyPr>
          <a:lstStyle/>
          <a:p>
            <a:r>
              <a:rPr lang="en-CA" b="1" dirty="0">
                <a:solidFill>
                  <a:schemeClr val="bg1">
                    <a:lumMod val="75000"/>
                  </a:schemeClr>
                </a:solidFill>
              </a:rPr>
              <a:t>RDA Terminology and Concepts</a:t>
            </a:r>
            <a:endParaRPr lang="en-CA" dirty="0">
              <a:solidFill>
                <a:schemeClr val="bg1">
                  <a:lumMod val="75000"/>
                </a:schemeClr>
              </a:solidFill>
            </a:endParaRPr>
          </a:p>
          <a:p>
            <a:pPr marL="914400" lvl="1" indent="-457200">
              <a:buFont typeface="+mj-lt"/>
              <a:buAutoNum type="arabicPeriod" startAt="8"/>
            </a:pPr>
            <a:r>
              <a:rPr lang="en-CA" dirty="0">
                <a:solidFill>
                  <a:schemeClr val="bg1">
                    <a:lumMod val="75000"/>
                  </a:schemeClr>
                </a:solidFill>
              </a:rPr>
              <a:t>Recording Methods</a:t>
            </a:r>
          </a:p>
          <a:p>
            <a:pPr marL="914400" lvl="1" indent="-457200">
              <a:buFont typeface="+mj-lt"/>
              <a:buAutoNum type="arabicPeriod" startAt="8"/>
            </a:pPr>
            <a:r>
              <a:rPr lang="en-CA" dirty="0">
                <a:solidFill>
                  <a:schemeClr val="bg1">
                    <a:lumMod val="75000"/>
                  </a:schemeClr>
                </a:solidFill>
              </a:rPr>
              <a:t>Data Provenance</a:t>
            </a:r>
          </a:p>
          <a:p>
            <a:pPr marL="914400" lvl="1" indent="-457200">
              <a:buFont typeface="+mj-lt"/>
              <a:buAutoNum type="arabicPeriod" startAt="8"/>
            </a:pPr>
            <a:r>
              <a:rPr lang="en-CA" dirty="0">
                <a:solidFill>
                  <a:schemeClr val="bg1">
                    <a:lumMod val="75000"/>
                  </a:schemeClr>
                </a:solidFill>
              </a:rPr>
              <a:t>Coherent and Minimum Descriptions</a:t>
            </a:r>
          </a:p>
          <a:p>
            <a:pPr marL="914400" lvl="1" indent="-457200">
              <a:buFont typeface="+mj-lt"/>
              <a:buAutoNum type="arabicPeriod" startAt="8"/>
            </a:pPr>
            <a:r>
              <a:rPr lang="en-CA" dirty="0">
                <a:solidFill>
                  <a:schemeClr val="bg1">
                    <a:lumMod val="75000"/>
                  </a:schemeClr>
                </a:solidFill>
              </a:rPr>
              <a:t>RDA Entities and Elements</a:t>
            </a:r>
          </a:p>
          <a:p>
            <a:pPr marL="914400" lvl="1" indent="-457200">
              <a:buFont typeface="+mj-lt"/>
              <a:buAutoNum type="arabicPeriod" startAt="8"/>
            </a:pPr>
            <a:r>
              <a:rPr lang="en-CA" dirty="0">
                <a:solidFill>
                  <a:schemeClr val="bg1">
                    <a:lumMod val="75000"/>
                  </a:schemeClr>
                </a:solidFill>
              </a:rPr>
              <a:t>Timespan</a:t>
            </a:r>
          </a:p>
          <a:p>
            <a:pPr marL="914400" lvl="1" indent="-457200">
              <a:buFont typeface="+mj-lt"/>
              <a:buAutoNum type="arabicPeriod" startAt="8"/>
            </a:pPr>
            <a:r>
              <a:rPr lang="en-CA" dirty="0" err="1">
                <a:solidFill>
                  <a:schemeClr val="bg1">
                    <a:lumMod val="75000"/>
                  </a:schemeClr>
                </a:solidFill>
              </a:rPr>
              <a:t>Nomens</a:t>
            </a:r>
            <a:r>
              <a:rPr lang="en-CA" dirty="0">
                <a:solidFill>
                  <a:schemeClr val="bg1">
                    <a:lumMod val="75000"/>
                  </a:schemeClr>
                </a:solidFill>
              </a:rPr>
              <a:t> and Appellations</a:t>
            </a:r>
          </a:p>
          <a:p>
            <a:pPr marL="914400" lvl="1" indent="-457200">
              <a:buFont typeface="+mj-lt"/>
              <a:buAutoNum type="arabicPeriod" startAt="8"/>
            </a:pPr>
            <a:r>
              <a:rPr lang="en-CA" dirty="0">
                <a:solidFill>
                  <a:schemeClr val="bg1">
                    <a:lumMod val="75000"/>
                  </a:schemeClr>
                </a:solidFill>
              </a:rPr>
              <a:t>Manifestation Statements</a:t>
            </a:r>
          </a:p>
          <a:p>
            <a:pPr marL="914400" lvl="1" indent="-457200">
              <a:buFont typeface="+mj-lt"/>
              <a:buAutoNum type="arabicPeriod" startAt="8"/>
            </a:pPr>
            <a:r>
              <a:rPr lang="en-CA" dirty="0">
                <a:solidFill>
                  <a:schemeClr val="bg1">
                    <a:lumMod val="75000"/>
                  </a:schemeClr>
                </a:solidFill>
              </a:rPr>
              <a:t>Representative Expression</a:t>
            </a:r>
          </a:p>
          <a:p>
            <a:pPr marL="914400" lvl="1" indent="-457200">
              <a:buFont typeface="+mj-lt"/>
              <a:buAutoNum type="arabicPeriod" startAt="8"/>
            </a:pPr>
            <a:r>
              <a:rPr lang="en-CA" dirty="0">
                <a:solidFill>
                  <a:schemeClr val="bg1">
                    <a:lumMod val="75000"/>
                  </a:schemeClr>
                </a:solidFill>
              </a:rPr>
              <a:t>Aggregates</a:t>
            </a:r>
          </a:p>
          <a:p>
            <a:pPr marL="914400" lvl="1" indent="-457200">
              <a:buFont typeface="+mj-lt"/>
              <a:buAutoNum type="arabicPeriod" startAt="8"/>
            </a:pPr>
            <a:r>
              <a:rPr lang="en-CA" dirty="0">
                <a:solidFill>
                  <a:schemeClr val="bg1">
                    <a:lumMod val="75000"/>
                  </a:schemeClr>
                </a:solidFill>
              </a:rPr>
              <a:t>Diachronic Works</a:t>
            </a:r>
          </a:p>
        </p:txBody>
      </p:sp>
      <p:sp>
        <p:nvSpPr>
          <p:cNvPr id="3" name="Slide Number Placeholder 2">
            <a:extLst>
              <a:ext uri="{FF2B5EF4-FFF2-40B4-BE49-F238E27FC236}">
                <a16:creationId xmlns:a16="http://schemas.microsoft.com/office/drawing/2014/main" id="{7D692860-09F7-EF03-25FE-3036816FFD50}"/>
              </a:ext>
            </a:extLst>
          </p:cNvPr>
          <p:cNvSpPr>
            <a:spLocks noGrp="1"/>
          </p:cNvSpPr>
          <p:nvPr>
            <p:ph type="sldNum" sz="quarter" idx="12"/>
          </p:nvPr>
        </p:nvSpPr>
        <p:spPr/>
        <p:txBody>
          <a:bodyPr/>
          <a:lstStyle/>
          <a:p>
            <a:fld id="{C3F19B07-DC4A-4221-9E48-704ED333B8A8}" type="slidenum">
              <a:rPr lang="en-US" smtClean="0"/>
              <a:t>29</a:t>
            </a:fld>
            <a:endParaRPr lang="en-US"/>
          </a:p>
        </p:txBody>
      </p:sp>
    </p:spTree>
    <p:extLst>
      <p:ext uri="{BB962C8B-B14F-4D97-AF65-F5344CB8AC3E}">
        <p14:creationId xmlns:p14="http://schemas.microsoft.com/office/powerpoint/2010/main" val="4071376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D7BF1-9C16-6055-4DFE-C52B76D63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F365A-EF22-82D3-44E0-D1B48F775D52}"/>
              </a:ext>
            </a:extLst>
          </p:cNvPr>
          <p:cNvSpPr>
            <a:spLocks noGrp="1"/>
          </p:cNvSpPr>
          <p:nvPr>
            <p:ph type="title"/>
          </p:nvPr>
        </p:nvSpPr>
        <p:spPr/>
        <p:txBody>
          <a:bodyPr/>
          <a:lstStyle/>
          <a:p>
            <a:r>
              <a:rPr lang="en-CA" sz="3200" dirty="0"/>
              <a:t>Phase 1: PCC Introductory RDA Training</a:t>
            </a:r>
            <a:br>
              <a:rPr lang="en-CA" dirty="0"/>
            </a:br>
            <a:r>
              <a:rPr lang="en-CA" dirty="0"/>
              <a:t>Outline </a:t>
            </a:r>
            <a:r>
              <a:rPr lang="en-CA" sz="1800" dirty="0"/>
              <a:t>(4)</a:t>
            </a:r>
          </a:p>
        </p:txBody>
      </p:sp>
      <p:sp>
        <p:nvSpPr>
          <p:cNvPr id="4" name="Content Placeholder 3">
            <a:extLst>
              <a:ext uri="{FF2B5EF4-FFF2-40B4-BE49-F238E27FC236}">
                <a16:creationId xmlns:a16="http://schemas.microsoft.com/office/drawing/2014/main" id="{54723E50-F43C-A208-5B45-593EB151E3E7}"/>
              </a:ext>
            </a:extLst>
          </p:cNvPr>
          <p:cNvSpPr>
            <a:spLocks noGrp="1"/>
          </p:cNvSpPr>
          <p:nvPr>
            <p:ph sz="half" idx="1"/>
          </p:nvPr>
        </p:nvSpPr>
        <p:spPr/>
        <p:txBody>
          <a:bodyPr>
            <a:normAutofit fontScale="92500" lnSpcReduction="10000"/>
          </a:bodyPr>
          <a:lstStyle/>
          <a:p>
            <a:pPr marL="914400" lvl="1" indent="-457200">
              <a:buFont typeface="+mj-lt"/>
              <a:buAutoNum type="arabicPeriod"/>
            </a:pPr>
            <a:r>
              <a:rPr lang="en-CA" dirty="0">
                <a:solidFill>
                  <a:schemeClr val="bg1">
                    <a:lumMod val="75000"/>
                  </a:schemeClr>
                </a:solidFill>
              </a:rPr>
              <a:t>Overview</a:t>
            </a:r>
          </a:p>
          <a:p>
            <a:pPr marL="1371600" lvl="2" indent="-457200">
              <a:buFont typeface="+mj-lt"/>
              <a:buAutoNum type="arabicPeriod"/>
            </a:pPr>
            <a:endParaRPr lang="en-CA" dirty="0">
              <a:solidFill>
                <a:schemeClr val="bg1">
                  <a:lumMod val="75000"/>
                </a:schemeClr>
              </a:solidFill>
            </a:endParaRPr>
          </a:p>
          <a:p>
            <a:r>
              <a:rPr lang="en-CA" b="1" dirty="0">
                <a:solidFill>
                  <a:schemeClr val="bg1">
                    <a:lumMod val="75000"/>
                  </a:schemeClr>
                </a:solidFill>
              </a:rPr>
              <a:t>Introduction to RDA</a:t>
            </a:r>
          </a:p>
          <a:p>
            <a:pPr marL="914400" lvl="1" indent="-457200">
              <a:buFont typeface="+mj-lt"/>
              <a:buAutoNum type="arabicPeriod" startAt="2"/>
            </a:pPr>
            <a:r>
              <a:rPr lang="en-CA" dirty="0">
                <a:solidFill>
                  <a:schemeClr val="bg1">
                    <a:lumMod val="75000"/>
                  </a:schemeClr>
                </a:solidFill>
              </a:rPr>
              <a:t>Development and Basics of RDA</a:t>
            </a:r>
          </a:p>
          <a:p>
            <a:pPr marL="914400" lvl="1" indent="-457200">
              <a:buFont typeface="+mj-lt"/>
              <a:buAutoNum type="arabicPeriod" startAt="2"/>
            </a:pPr>
            <a:r>
              <a:rPr lang="en-CA" dirty="0">
                <a:solidFill>
                  <a:schemeClr val="bg1">
                    <a:lumMod val="75000"/>
                  </a:schemeClr>
                </a:solidFill>
              </a:rPr>
              <a:t>Objectives and Principles Governing RDA</a:t>
            </a:r>
          </a:p>
          <a:p>
            <a:pPr marL="1371600" lvl="2" indent="-457200">
              <a:buFont typeface="+mj-lt"/>
              <a:buAutoNum type="arabicPeriod" startAt="2"/>
            </a:pPr>
            <a:endParaRPr lang="en-CA" dirty="0"/>
          </a:p>
          <a:p>
            <a:r>
              <a:rPr lang="en-CA" b="1" dirty="0"/>
              <a:t>Using the RDA Toolkit</a:t>
            </a:r>
            <a:endParaRPr lang="en-CA" dirty="0"/>
          </a:p>
          <a:p>
            <a:pPr marL="914400" lvl="1" indent="-457200">
              <a:buFont typeface="+mj-lt"/>
              <a:buAutoNum type="arabicPeriod" startAt="4"/>
            </a:pPr>
            <a:r>
              <a:rPr lang="en-CA" dirty="0"/>
              <a:t>Getting Started with RDA Toolkit</a:t>
            </a:r>
          </a:p>
          <a:p>
            <a:pPr marL="914400" lvl="1" indent="-457200">
              <a:buFont typeface="+mj-lt"/>
              <a:buAutoNum type="arabicPeriod" startAt="4"/>
            </a:pPr>
            <a:r>
              <a:rPr lang="en-CA" dirty="0"/>
              <a:t>Navigating RDA Toolkit</a:t>
            </a:r>
          </a:p>
          <a:p>
            <a:pPr marL="914400" lvl="1" indent="-457200">
              <a:buFont typeface="+mj-lt"/>
              <a:buAutoNum type="arabicPeriod" startAt="4"/>
            </a:pPr>
            <a:r>
              <a:rPr lang="en-CA" dirty="0"/>
              <a:t>Searching RDA Toolkit</a:t>
            </a:r>
          </a:p>
          <a:p>
            <a:pPr marL="914400" lvl="1" indent="-457200">
              <a:buFont typeface="+mj-lt"/>
              <a:buAutoNum type="arabicPeriod" startAt="4"/>
            </a:pPr>
            <a:r>
              <a:rPr lang="en-CA" dirty="0"/>
              <a:t>Personalizing RDA Toolkit</a:t>
            </a:r>
          </a:p>
          <a:p>
            <a:pPr marL="914400" lvl="1" indent="-457200">
              <a:buFont typeface="+mj-lt"/>
              <a:buAutoNum type="arabicPeriod" startAt="2"/>
            </a:pPr>
            <a:endParaRPr lang="en-CA" dirty="0"/>
          </a:p>
          <a:p>
            <a:pPr lvl="1"/>
            <a:endParaRPr lang="en-CA" dirty="0"/>
          </a:p>
        </p:txBody>
      </p:sp>
      <p:sp>
        <p:nvSpPr>
          <p:cNvPr id="5" name="Content Placeholder 4">
            <a:extLst>
              <a:ext uri="{FF2B5EF4-FFF2-40B4-BE49-F238E27FC236}">
                <a16:creationId xmlns:a16="http://schemas.microsoft.com/office/drawing/2014/main" id="{AE7C3180-5097-AFE8-E6FF-832DC4BF2840}"/>
              </a:ext>
            </a:extLst>
          </p:cNvPr>
          <p:cNvSpPr>
            <a:spLocks noGrp="1"/>
          </p:cNvSpPr>
          <p:nvPr>
            <p:ph sz="half" idx="2"/>
          </p:nvPr>
        </p:nvSpPr>
        <p:spPr/>
        <p:txBody>
          <a:bodyPr>
            <a:normAutofit fontScale="92500" lnSpcReduction="10000"/>
          </a:bodyPr>
          <a:lstStyle/>
          <a:p>
            <a:r>
              <a:rPr lang="en-CA" b="1" dirty="0">
                <a:solidFill>
                  <a:schemeClr val="bg1">
                    <a:lumMod val="75000"/>
                  </a:schemeClr>
                </a:solidFill>
              </a:rPr>
              <a:t>RDA Terminology and Concepts</a:t>
            </a:r>
            <a:endParaRPr lang="en-CA" dirty="0">
              <a:solidFill>
                <a:schemeClr val="bg1">
                  <a:lumMod val="75000"/>
                </a:schemeClr>
              </a:solidFill>
            </a:endParaRPr>
          </a:p>
          <a:p>
            <a:pPr marL="914400" lvl="1" indent="-457200">
              <a:buFont typeface="+mj-lt"/>
              <a:buAutoNum type="arabicPeriod" startAt="8"/>
            </a:pPr>
            <a:r>
              <a:rPr lang="en-CA" dirty="0">
                <a:solidFill>
                  <a:schemeClr val="bg1">
                    <a:lumMod val="75000"/>
                  </a:schemeClr>
                </a:solidFill>
              </a:rPr>
              <a:t>Recording Methods</a:t>
            </a:r>
          </a:p>
          <a:p>
            <a:pPr marL="914400" lvl="1" indent="-457200">
              <a:buFont typeface="+mj-lt"/>
              <a:buAutoNum type="arabicPeriod" startAt="8"/>
            </a:pPr>
            <a:r>
              <a:rPr lang="en-CA" dirty="0">
                <a:solidFill>
                  <a:schemeClr val="bg1">
                    <a:lumMod val="75000"/>
                  </a:schemeClr>
                </a:solidFill>
              </a:rPr>
              <a:t>Data Provenance</a:t>
            </a:r>
          </a:p>
          <a:p>
            <a:pPr marL="914400" lvl="1" indent="-457200">
              <a:buFont typeface="+mj-lt"/>
              <a:buAutoNum type="arabicPeriod" startAt="8"/>
            </a:pPr>
            <a:r>
              <a:rPr lang="en-CA" dirty="0">
                <a:solidFill>
                  <a:schemeClr val="bg1">
                    <a:lumMod val="75000"/>
                  </a:schemeClr>
                </a:solidFill>
              </a:rPr>
              <a:t>Coherent and Minimum Descriptions</a:t>
            </a:r>
          </a:p>
          <a:p>
            <a:pPr marL="914400" lvl="1" indent="-457200">
              <a:buFont typeface="+mj-lt"/>
              <a:buAutoNum type="arabicPeriod" startAt="8"/>
            </a:pPr>
            <a:r>
              <a:rPr lang="en-CA" dirty="0">
                <a:solidFill>
                  <a:schemeClr val="bg1">
                    <a:lumMod val="75000"/>
                  </a:schemeClr>
                </a:solidFill>
              </a:rPr>
              <a:t>RDA Entities and Elements</a:t>
            </a:r>
          </a:p>
          <a:p>
            <a:pPr marL="914400" lvl="1" indent="-457200">
              <a:buFont typeface="+mj-lt"/>
              <a:buAutoNum type="arabicPeriod" startAt="8"/>
            </a:pPr>
            <a:r>
              <a:rPr lang="en-CA" dirty="0">
                <a:solidFill>
                  <a:schemeClr val="bg1">
                    <a:lumMod val="75000"/>
                  </a:schemeClr>
                </a:solidFill>
              </a:rPr>
              <a:t>Timespan</a:t>
            </a:r>
          </a:p>
          <a:p>
            <a:pPr marL="914400" lvl="1" indent="-457200">
              <a:buFont typeface="+mj-lt"/>
              <a:buAutoNum type="arabicPeriod" startAt="8"/>
            </a:pPr>
            <a:r>
              <a:rPr lang="en-CA" dirty="0" err="1">
                <a:solidFill>
                  <a:schemeClr val="bg1">
                    <a:lumMod val="75000"/>
                  </a:schemeClr>
                </a:solidFill>
              </a:rPr>
              <a:t>Nomens</a:t>
            </a:r>
            <a:r>
              <a:rPr lang="en-CA" dirty="0">
                <a:solidFill>
                  <a:schemeClr val="bg1">
                    <a:lumMod val="75000"/>
                  </a:schemeClr>
                </a:solidFill>
              </a:rPr>
              <a:t> and Appellations</a:t>
            </a:r>
          </a:p>
          <a:p>
            <a:pPr marL="914400" lvl="1" indent="-457200">
              <a:buFont typeface="+mj-lt"/>
              <a:buAutoNum type="arabicPeriod" startAt="8"/>
            </a:pPr>
            <a:r>
              <a:rPr lang="en-CA" dirty="0">
                <a:solidFill>
                  <a:schemeClr val="bg1">
                    <a:lumMod val="75000"/>
                  </a:schemeClr>
                </a:solidFill>
              </a:rPr>
              <a:t>Manifestation Statements</a:t>
            </a:r>
          </a:p>
          <a:p>
            <a:pPr marL="914400" lvl="1" indent="-457200">
              <a:buFont typeface="+mj-lt"/>
              <a:buAutoNum type="arabicPeriod" startAt="8"/>
            </a:pPr>
            <a:r>
              <a:rPr lang="en-CA" dirty="0">
                <a:solidFill>
                  <a:schemeClr val="bg1">
                    <a:lumMod val="75000"/>
                  </a:schemeClr>
                </a:solidFill>
              </a:rPr>
              <a:t>Representative Expression</a:t>
            </a:r>
          </a:p>
          <a:p>
            <a:pPr marL="914400" lvl="1" indent="-457200">
              <a:buFont typeface="+mj-lt"/>
              <a:buAutoNum type="arabicPeriod" startAt="8"/>
            </a:pPr>
            <a:r>
              <a:rPr lang="en-CA" dirty="0">
                <a:solidFill>
                  <a:schemeClr val="bg1">
                    <a:lumMod val="75000"/>
                  </a:schemeClr>
                </a:solidFill>
              </a:rPr>
              <a:t>Aggregates</a:t>
            </a:r>
          </a:p>
          <a:p>
            <a:pPr marL="914400" lvl="1" indent="-457200">
              <a:buFont typeface="+mj-lt"/>
              <a:buAutoNum type="arabicPeriod" startAt="8"/>
            </a:pPr>
            <a:r>
              <a:rPr lang="en-CA" dirty="0">
                <a:solidFill>
                  <a:schemeClr val="bg1">
                    <a:lumMod val="75000"/>
                  </a:schemeClr>
                </a:solidFill>
              </a:rPr>
              <a:t>Diachronic Works</a:t>
            </a:r>
          </a:p>
        </p:txBody>
      </p:sp>
      <p:sp>
        <p:nvSpPr>
          <p:cNvPr id="3" name="Slide Number Placeholder 2">
            <a:extLst>
              <a:ext uri="{FF2B5EF4-FFF2-40B4-BE49-F238E27FC236}">
                <a16:creationId xmlns:a16="http://schemas.microsoft.com/office/drawing/2014/main" id="{6142D55F-83E2-6912-72B7-4E8E6DF6D22C}"/>
              </a:ext>
            </a:extLst>
          </p:cNvPr>
          <p:cNvSpPr>
            <a:spLocks noGrp="1"/>
          </p:cNvSpPr>
          <p:nvPr>
            <p:ph type="sldNum" sz="quarter" idx="12"/>
          </p:nvPr>
        </p:nvSpPr>
        <p:spPr/>
        <p:txBody>
          <a:bodyPr/>
          <a:lstStyle/>
          <a:p>
            <a:fld id="{C3F19B07-DC4A-4221-9E48-704ED333B8A8}" type="slidenum">
              <a:rPr lang="en-US" smtClean="0"/>
              <a:t>30</a:t>
            </a:fld>
            <a:endParaRPr lang="en-US"/>
          </a:p>
        </p:txBody>
      </p:sp>
    </p:spTree>
    <p:extLst>
      <p:ext uri="{BB962C8B-B14F-4D97-AF65-F5344CB8AC3E}">
        <p14:creationId xmlns:p14="http://schemas.microsoft.com/office/powerpoint/2010/main" val="1409340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FCEA8-BF0E-AEA5-B610-EEFF8FEE1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7D766-7F78-5C3E-3A51-9BBA4537B0D5}"/>
              </a:ext>
            </a:extLst>
          </p:cNvPr>
          <p:cNvSpPr>
            <a:spLocks noGrp="1"/>
          </p:cNvSpPr>
          <p:nvPr>
            <p:ph type="title"/>
          </p:nvPr>
        </p:nvSpPr>
        <p:spPr/>
        <p:txBody>
          <a:bodyPr/>
          <a:lstStyle/>
          <a:p>
            <a:r>
              <a:rPr lang="en-CA" sz="3200" dirty="0"/>
              <a:t>Phase 1: PCC Introductory RDA Training</a:t>
            </a:r>
            <a:br>
              <a:rPr lang="en-CA" dirty="0"/>
            </a:br>
            <a:r>
              <a:rPr lang="en-CA" dirty="0"/>
              <a:t>Outline </a:t>
            </a:r>
            <a:r>
              <a:rPr lang="en-CA" sz="1800" dirty="0"/>
              <a:t>(5)</a:t>
            </a:r>
          </a:p>
        </p:txBody>
      </p:sp>
      <p:sp>
        <p:nvSpPr>
          <p:cNvPr id="4" name="Content Placeholder 3">
            <a:extLst>
              <a:ext uri="{FF2B5EF4-FFF2-40B4-BE49-F238E27FC236}">
                <a16:creationId xmlns:a16="http://schemas.microsoft.com/office/drawing/2014/main" id="{33CE8D92-DC30-7596-8231-EC03968BE9C6}"/>
              </a:ext>
            </a:extLst>
          </p:cNvPr>
          <p:cNvSpPr>
            <a:spLocks noGrp="1"/>
          </p:cNvSpPr>
          <p:nvPr>
            <p:ph sz="half" idx="1"/>
          </p:nvPr>
        </p:nvSpPr>
        <p:spPr/>
        <p:txBody>
          <a:bodyPr>
            <a:normAutofit fontScale="92500" lnSpcReduction="10000"/>
          </a:bodyPr>
          <a:lstStyle/>
          <a:p>
            <a:pPr marL="914400" lvl="1" indent="-457200">
              <a:buFont typeface="+mj-lt"/>
              <a:buAutoNum type="arabicPeriod"/>
            </a:pPr>
            <a:r>
              <a:rPr lang="en-CA" dirty="0">
                <a:solidFill>
                  <a:schemeClr val="bg1">
                    <a:lumMod val="75000"/>
                  </a:schemeClr>
                </a:solidFill>
              </a:rPr>
              <a:t>Overview</a:t>
            </a:r>
          </a:p>
          <a:p>
            <a:pPr marL="1371600" lvl="2" indent="-457200">
              <a:buFont typeface="+mj-lt"/>
              <a:buAutoNum type="arabicPeriod"/>
            </a:pPr>
            <a:endParaRPr lang="en-CA" dirty="0">
              <a:solidFill>
                <a:schemeClr val="bg1">
                  <a:lumMod val="75000"/>
                </a:schemeClr>
              </a:solidFill>
            </a:endParaRPr>
          </a:p>
          <a:p>
            <a:r>
              <a:rPr lang="en-CA" b="1" dirty="0">
                <a:solidFill>
                  <a:schemeClr val="bg1">
                    <a:lumMod val="75000"/>
                  </a:schemeClr>
                </a:solidFill>
              </a:rPr>
              <a:t>Introduction to RDA</a:t>
            </a:r>
          </a:p>
          <a:p>
            <a:pPr marL="914400" lvl="1" indent="-457200">
              <a:buFont typeface="+mj-lt"/>
              <a:buAutoNum type="arabicPeriod" startAt="2"/>
            </a:pPr>
            <a:r>
              <a:rPr lang="en-CA" dirty="0">
                <a:solidFill>
                  <a:schemeClr val="bg1">
                    <a:lumMod val="75000"/>
                  </a:schemeClr>
                </a:solidFill>
              </a:rPr>
              <a:t>Development and Basics of RDA</a:t>
            </a:r>
          </a:p>
          <a:p>
            <a:pPr marL="914400" lvl="1" indent="-457200">
              <a:buFont typeface="+mj-lt"/>
              <a:buAutoNum type="arabicPeriod" startAt="2"/>
            </a:pPr>
            <a:r>
              <a:rPr lang="en-CA" dirty="0">
                <a:solidFill>
                  <a:schemeClr val="bg1">
                    <a:lumMod val="75000"/>
                  </a:schemeClr>
                </a:solidFill>
              </a:rPr>
              <a:t>Objectives and Principles Governing RDA</a:t>
            </a:r>
          </a:p>
          <a:p>
            <a:pPr marL="1371600" lvl="2" indent="-457200">
              <a:buFont typeface="+mj-lt"/>
              <a:buAutoNum type="arabicPeriod" startAt="2"/>
            </a:pPr>
            <a:endParaRPr lang="en-CA" dirty="0">
              <a:solidFill>
                <a:schemeClr val="bg1">
                  <a:lumMod val="75000"/>
                </a:schemeClr>
              </a:solidFill>
            </a:endParaRPr>
          </a:p>
          <a:p>
            <a:r>
              <a:rPr lang="en-CA" b="1" dirty="0">
                <a:solidFill>
                  <a:schemeClr val="bg1">
                    <a:lumMod val="75000"/>
                  </a:schemeClr>
                </a:solidFill>
              </a:rPr>
              <a:t>Using the RDA Toolkit</a:t>
            </a:r>
            <a:endParaRPr lang="en-CA" dirty="0">
              <a:solidFill>
                <a:schemeClr val="bg1">
                  <a:lumMod val="75000"/>
                </a:schemeClr>
              </a:solidFill>
            </a:endParaRPr>
          </a:p>
          <a:p>
            <a:pPr marL="914400" lvl="1" indent="-457200">
              <a:buFont typeface="+mj-lt"/>
              <a:buAutoNum type="arabicPeriod" startAt="4"/>
            </a:pPr>
            <a:r>
              <a:rPr lang="en-CA" dirty="0">
                <a:solidFill>
                  <a:schemeClr val="bg1">
                    <a:lumMod val="75000"/>
                  </a:schemeClr>
                </a:solidFill>
              </a:rPr>
              <a:t>Getting Started with RDA Toolkit</a:t>
            </a:r>
          </a:p>
          <a:p>
            <a:pPr marL="914400" lvl="1" indent="-457200">
              <a:buFont typeface="+mj-lt"/>
              <a:buAutoNum type="arabicPeriod" startAt="4"/>
            </a:pPr>
            <a:r>
              <a:rPr lang="en-CA" dirty="0">
                <a:solidFill>
                  <a:schemeClr val="bg1">
                    <a:lumMod val="75000"/>
                  </a:schemeClr>
                </a:solidFill>
              </a:rPr>
              <a:t>Navigating RDA Toolkit</a:t>
            </a:r>
          </a:p>
          <a:p>
            <a:pPr marL="914400" lvl="1" indent="-457200">
              <a:buFont typeface="+mj-lt"/>
              <a:buAutoNum type="arabicPeriod" startAt="4"/>
            </a:pPr>
            <a:r>
              <a:rPr lang="en-CA" dirty="0">
                <a:solidFill>
                  <a:schemeClr val="bg1">
                    <a:lumMod val="75000"/>
                  </a:schemeClr>
                </a:solidFill>
              </a:rPr>
              <a:t>Searching RDA Toolkit</a:t>
            </a:r>
          </a:p>
          <a:p>
            <a:pPr marL="914400" lvl="1" indent="-457200">
              <a:buFont typeface="+mj-lt"/>
              <a:buAutoNum type="arabicPeriod" startAt="4"/>
            </a:pPr>
            <a:r>
              <a:rPr lang="en-CA" dirty="0">
                <a:solidFill>
                  <a:schemeClr val="bg1">
                    <a:lumMod val="75000"/>
                  </a:schemeClr>
                </a:solidFill>
              </a:rPr>
              <a:t>Personalizing RDA Toolkit</a:t>
            </a:r>
          </a:p>
          <a:p>
            <a:pPr marL="914400" lvl="1" indent="-457200">
              <a:buFont typeface="+mj-lt"/>
              <a:buAutoNum type="arabicPeriod" startAt="2"/>
            </a:pPr>
            <a:endParaRPr lang="en-CA" dirty="0"/>
          </a:p>
          <a:p>
            <a:pPr lvl="1"/>
            <a:endParaRPr lang="en-CA" dirty="0"/>
          </a:p>
        </p:txBody>
      </p:sp>
      <p:sp>
        <p:nvSpPr>
          <p:cNvPr id="5" name="Content Placeholder 4">
            <a:extLst>
              <a:ext uri="{FF2B5EF4-FFF2-40B4-BE49-F238E27FC236}">
                <a16:creationId xmlns:a16="http://schemas.microsoft.com/office/drawing/2014/main" id="{59C61AAA-F5C9-3877-231E-E5D411554891}"/>
              </a:ext>
            </a:extLst>
          </p:cNvPr>
          <p:cNvSpPr>
            <a:spLocks noGrp="1"/>
          </p:cNvSpPr>
          <p:nvPr>
            <p:ph sz="half" idx="2"/>
          </p:nvPr>
        </p:nvSpPr>
        <p:spPr/>
        <p:txBody>
          <a:bodyPr>
            <a:normAutofit fontScale="92500" lnSpcReduction="10000"/>
          </a:bodyPr>
          <a:lstStyle/>
          <a:p>
            <a:r>
              <a:rPr lang="en-CA" b="1" dirty="0"/>
              <a:t>RDA Terminology and Concepts</a:t>
            </a:r>
            <a:endParaRPr lang="en-CA" dirty="0"/>
          </a:p>
          <a:p>
            <a:pPr marL="914400" lvl="1" indent="-457200">
              <a:buFont typeface="+mj-lt"/>
              <a:buAutoNum type="arabicPeriod" startAt="8"/>
            </a:pPr>
            <a:r>
              <a:rPr lang="en-CA" dirty="0"/>
              <a:t>Recording Methods</a:t>
            </a:r>
          </a:p>
          <a:p>
            <a:pPr marL="914400" lvl="1" indent="-457200">
              <a:buFont typeface="+mj-lt"/>
              <a:buAutoNum type="arabicPeriod" startAt="8"/>
            </a:pPr>
            <a:r>
              <a:rPr lang="en-CA" dirty="0"/>
              <a:t>Data Provenance</a:t>
            </a:r>
          </a:p>
          <a:p>
            <a:pPr marL="914400" lvl="1" indent="-457200">
              <a:buFont typeface="+mj-lt"/>
              <a:buAutoNum type="arabicPeriod" startAt="8"/>
            </a:pPr>
            <a:r>
              <a:rPr lang="en-CA" dirty="0"/>
              <a:t>Coherent and Minimum Descriptions</a:t>
            </a:r>
          </a:p>
          <a:p>
            <a:pPr marL="914400" lvl="1" indent="-457200">
              <a:buFont typeface="+mj-lt"/>
              <a:buAutoNum type="arabicPeriod" startAt="8"/>
            </a:pPr>
            <a:r>
              <a:rPr lang="en-CA" dirty="0"/>
              <a:t>RDA Entities and Elements</a:t>
            </a:r>
          </a:p>
          <a:p>
            <a:pPr marL="914400" lvl="1" indent="-457200">
              <a:buFont typeface="+mj-lt"/>
              <a:buAutoNum type="arabicPeriod" startAt="8"/>
            </a:pPr>
            <a:r>
              <a:rPr lang="en-CA" dirty="0"/>
              <a:t>Timespan</a:t>
            </a:r>
          </a:p>
          <a:p>
            <a:pPr marL="914400" lvl="1" indent="-457200">
              <a:buFont typeface="+mj-lt"/>
              <a:buAutoNum type="arabicPeriod" startAt="8"/>
            </a:pPr>
            <a:r>
              <a:rPr lang="en-CA" dirty="0" err="1"/>
              <a:t>Nomens</a:t>
            </a:r>
            <a:r>
              <a:rPr lang="en-CA" dirty="0"/>
              <a:t> and Appellations</a:t>
            </a:r>
          </a:p>
          <a:p>
            <a:pPr marL="914400" lvl="1" indent="-457200">
              <a:buFont typeface="+mj-lt"/>
              <a:buAutoNum type="arabicPeriod" startAt="8"/>
            </a:pPr>
            <a:r>
              <a:rPr lang="en-CA" dirty="0"/>
              <a:t>Manifestation Statements</a:t>
            </a:r>
          </a:p>
          <a:p>
            <a:pPr marL="914400" lvl="1" indent="-457200">
              <a:buFont typeface="+mj-lt"/>
              <a:buAutoNum type="arabicPeriod" startAt="8"/>
            </a:pPr>
            <a:r>
              <a:rPr lang="en-CA" dirty="0"/>
              <a:t>Representative Expression</a:t>
            </a:r>
          </a:p>
          <a:p>
            <a:pPr marL="914400" lvl="1" indent="-457200">
              <a:buFont typeface="+mj-lt"/>
              <a:buAutoNum type="arabicPeriod" startAt="8"/>
            </a:pPr>
            <a:r>
              <a:rPr lang="en-CA" dirty="0"/>
              <a:t>Aggregates</a:t>
            </a:r>
          </a:p>
          <a:p>
            <a:pPr marL="914400" lvl="1" indent="-457200">
              <a:buFont typeface="+mj-lt"/>
              <a:buAutoNum type="arabicPeriod" startAt="8"/>
            </a:pPr>
            <a:r>
              <a:rPr lang="en-CA" dirty="0"/>
              <a:t>Diachronic Works</a:t>
            </a:r>
          </a:p>
        </p:txBody>
      </p:sp>
      <p:sp>
        <p:nvSpPr>
          <p:cNvPr id="3" name="Slide Number Placeholder 2">
            <a:extLst>
              <a:ext uri="{FF2B5EF4-FFF2-40B4-BE49-F238E27FC236}">
                <a16:creationId xmlns:a16="http://schemas.microsoft.com/office/drawing/2014/main" id="{01E37DDA-A06B-482E-3D15-F2D59801880F}"/>
              </a:ext>
            </a:extLst>
          </p:cNvPr>
          <p:cNvSpPr>
            <a:spLocks noGrp="1"/>
          </p:cNvSpPr>
          <p:nvPr>
            <p:ph type="sldNum" sz="quarter" idx="12"/>
          </p:nvPr>
        </p:nvSpPr>
        <p:spPr/>
        <p:txBody>
          <a:bodyPr/>
          <a:lstStyle/>
          <a:p>
            <a:fld id="{C3F19B07-DC4A-4221-9E48-704ED333B8A8}" type="slidenum">
              <a:rPr lang="en-US" smtClean="0"/>
              <a:t>31</a:t>
            </a:fld>
            <a:endParaRPr lang="en-US"/>
          </a:p>
        </p:txBody>
      </p:sp>
    </p:spTree>
    <p:extLst>
      <p:ext uri="{BB962C8B-B14F-4D97-AF65-F5344CB8AC3E}">
        <p14:creationId xmlns:p14="http://schemas.microsoft.com/office/powerpoint/2010/main" val="2771305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B0693-2BEC-6D9A-FEA4-E9409E5AE5B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130DA7C-0620-8CFC-05FA-9BFF6C40FFCF}"/>
              </a:ext>
            </a:extLst>
          </p:cNvPr>
          <p:cNvSpPr>
            <a:spLocks noGrp="1"/>
          </p:cNvSpPr>
          <p:nvPr>
            <p:ph type="title"/>
          </p:nvPr>
        </p:nvSpPr>
        <p:spPr/>
        <p:txBody>
          <a:bodyPr/>
          <a:lstStyle/>
          <a:p>
            <a:r>
              <a:rPr lang="en-CA" sz="3200" dirty="0"/>
              <a:t>Phase 1: PCC Introductory RDA Training</a:t>
            </a:r>
            <a:br>
              <a:rPr lang="en-CA" dirty="0"/>
            </a:br>
            <a:r>
              <a:rPr lang="en-CA" dirty="0"/>
              <a:t>Accessing the Training</a:t>
            </a:r>
          </a:p>
        </p:txBody>
      </p:sp>
      <p:pic>
        <p:nvPicPr>
          <p:cNvPr id="13" name="Content Placeholder 12" descr="Screenshot of the Phase 1: PCC Introductory RDA Training page on the Catalogers Learning Workshop website.">
            <a:extLst>
              <a:ext uri="{FF2B5EF4-FFF2-40B4-BE49-F238E27FC236}">
                <a16:creationId xmlns:a16="http://schemas.microsoft.com/office/drawing/2014/main" id="{AC58642D-6898-ACE0-65AE-4DB58CD8A826}"/>
              </a:ext>
            </a:extLst>
          </p:cNvPr>
          <p:cNvPicPr>
            <a:picLocks noGrp="1" noChangeAspect="1"/>
          </p:cNvPicPr>
          <p:nvPr>
            <p:ph sz="half" idx="1"/>
          </p:nvPr>
        </p:nvPicPr>
        <p:blipFill>
          <a:blip r:embed="rId3"/>
          <a:stretch>
            <a:fillRect/>
          </a:stretch>
        </p:blipFill>
        <p:spPr>
          <a:xfrm>
            <a:off x="838200" y="1825625"/>
            <a:ext cx="4317254" cy="4351338"/>
          </a:xfrm>
          <a:prstGeom prst="rect">
            <a:avLst/>
          </a:prstGeom>
          <a:ln>
            <a:solidFill>
              <a:schemeClr val="bg1">
                <a:lumMod val="85000"/>
              </a:schemeClr>
            </a:solidFill>
          </a:ln>
        </p:spPr>
      </p:pic>
      <p:sp>
        <p:nvSpPr>
          <p:cNvPr id="10" name="Content Placeholder 9">
            <a:extLst>
              <a:ext uri="{FF2B5EF4-FFF2-40B4-BE49-F238E27FC236}">
                <a16:creationId xmlns:a16="http://schemas.microsoft.com/office/drawing/2014/main" id="{3EB449DD-7E05-480B-7C66-20228BA5BB36}"/>
              </a:ext>
            </a:extLst>
          </p:cNvPr>
          <p:cNvSpPr>
            <a:spLocks noGrp="1"/>
          </p:cNvSpPr>
          <p:nvPr>
            <p:ph sz="half" idx="2"/>
          </p:nvPr>
        </p:nvSpPr>
        <p:spPr>
          <a:xfrm>
            <a:off x="5603631" y="1825625"/>
            <a:ext cx="5750169" cy="4351338"/>
          </a:xfrm>
        </p:spPr>
        <p:txBody>
          <a:bodyPr/>
          <a:lstStyle/>
          <a:p>
            <a:pPr marL="0" indent="0">
              <a:buNone/>
            </a:pPr>
            <a:r>
              <a:rPr lang="en-CA" dirty="0"/>
              <a:t>Freely available on Catalogers Learning Workshop</a:t>
            </a:r>
          </a:p>
          <a:p>
            <a:pPr marL="0" indent="0">
              <a:buNone/>
            </a:pPr>
            <a:br>
              <a:rPr lang="en-CA" dirty="0"/>
            </a:br>
            <a:r>
              <a:rPr lang="en-CA" dirty="0">
                <a:hlinkClick r:id="rId4"/>
              </a:rPr>
              <a:t>https://www.loc.gov/catworkshop</a:t>
            </a:r>
            <a:br>
              <a:rPr lang="en-CA" dirty="0">
                <a:hlinkClick r:id="rId4"/>
              </a:rPr>
            </a:br>
            <a:r>
              <a:rPr lang="en-CA" dirty="0">
                <a:hlinkClick r:id="rId4"/>
              </a:rPr>
              <a:t>/rda/index.html</a:t>
            </a:r>
            <a:endParaRPr lang="en-CA" dirty="0"/>
          </a:p>
        </p:txBody>
      </p:sp>
      <p:sp>
        <p:nvSpPr>
          <p:cNvPr id="4" name="Slide Number Placeholder 3">
            <a:extLst>
              <a:ext uri="{FF2B5EF4-FFF2-40B4-BE49-F238E27FC236}">
                <a16:creationId xmlns:a16="http://schemas.microsoft.com/office/drawing/2014/main" id="{D63170F3-B702-E940-1D96-388551F8D646}"/>
              </a:ext>
            </a:extLst>
          </p:cNvPr>
          <p:cNvSpPr>
            <a:spLocks noGrp="1"/>
          </p:cNvSpPr>
          <p:nvPr>
            <p:ph type="sldNum" sz="quarter" idx="12"/>
          </p:nvPr>
        </p:nvSpPr>
        <p:spPr/>
        <p:txBody>
          <a:bodyPr/>
          <a:lstStyle/>
          <a:p>
            <a:fld id="{C3F19B07-DC4A-4221-9E48-704ED333B8A8}" type="slidenum">
              <a:rPr lang="en-US" smtClean="0"/>
              <a:t>32</a:t>
            </a:fld>
            <a:endParaRPr lang="en-US"/>
          </a:p>
        </p:txBody>
      </p:sp>
    </p:spTree>
    <p:extLst>
      <p:ext uri="{BB962C8B-B14F-4D97-AF65-F5344CB8AC3E}">
        <p14:creationId xmlns:p14="http://schemas.microsoft.com/office/powerpoint/2010/main" val="1072017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025EA-5322-6454-FABD-7E318103169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BA93791-FFAB-3F43-A6D0-577DC3E148FA}"/>
              </a:ext>
            </a:extLst>
          </p:cNvPr>
          <p:cNvSpPr>
            <a:spLocks noGrp="1"/>
          </p:cNvSpPr>
          <p:nvPr>
            <p:ph type="title"/>
          </p:nvPr>
        </p:nvSpPr>
        <p:spPr/>
        <p:txBody>
          <a:bodyPr/>
          <a:lstStyle/>
          <a:p>
            <a:r>
              <a:rPr lang="en-CA" sz="3200" dirty="0"/>
              <a:t>Phase 1: PCC Introductory RDA Training</a:t>
            </a:r>
            <a:br>
              <a:rPr lang="en-CA" dirty="0"/>
            </a:br>
            <a:r>
              <a:rPr lang="en-CA" dirty="0"/>
              <a:t>Accessing the Spanish Translation</a:t>
            </a:r>
          </a:p>
        </p:txBody>
      </p:sp>
      <p:pic>
        <p:nvPicPr>
          <p:cNvPr id="5" name="Content Placeholder 4" descr="Screenshot of the Phase 1: PCC Introductory RDA Training Spanish translation page on the RDA Mexico Group website.">
            <a:extLst>
              <a:ext uri="{FF2B5EF4-FFF2-40B4-BE49-F238E27FC236}">
                <a16:creationId xmlns:a16="http://schemas.microsoft.com/office/drawing/2014/main" id="{98F301A5-E537-911A-1CBA-BA198C37919E}"/>
              </a:ext>
            </a:extLst>
          </p:cNvPr>
          <p:cNvPicPr>
            <a:picLocks noGrp="1" noChangeAspect="1"/>
          </p:cNvPicPr>
          <p:nvPr>
            <p:ph sz="half" idx="1"/>
          </p:nvPr>
        </p:nvPicPr>
        <p:blipFill>
          <a:blip r:embed="rId3"/>
          <a:stretch>
            <a:fillRect/>
          </a:stretch>
        </p:blipFill>
        <p:spPr>
          <a:xfrm>
            <a:off x="838200" y="1955926"/>
            <a:ext cx="5181600" cy="4090736"/>
          </a:xfrm>
          <a:prstGeom prst="rect">
            <a:avLst/>
          </a:prstGeom>
          <a:ln>
            <a:solidFill>
              <a:schemeClr val="bg1">
                <a:lumMod val="85000"/>
              </a:schemeClr>
            </a:solidFill>
          </a:ln>
        </p:spPr>
      </p:pic>
      <p:sp>
        <p:nvSpPr>
          <p:cNvPr id="10" name="Content Placeholder 9">
            <a:extLst>
              <a:ext uri="{FF2B5EF4-FFF2-40B4-BE49-F238E27FC236}">
                <a16:creationId xmlns:a16="http://schemas.microsoft.com/office/drawing/2014/main" id="{938F144E-5020-DFFA-ECBC-6D36FDD71320}"/>
              </a:ext>
            </a:extLst>
          </p:cNvPr>
          <p:cNvSpPr>
            <a:spLocks noGrp="1"/>
          </p:cNvSpPr>
          <p:nvPr>
            <p:ph sz="half" idx="2"/>
          </p:nvPr>
        </p:nvSpPr>
        <p:spPr>
          <a:xfrm>
            <a:off x="6172200" y="1825625"/>
            <a:ext cx="5181600" cy="4351338"/>
          </a:xfrm>
        </p:spPr>
        <p:txBody>
          <a:bodyPr/>
          <a:lstStyle/>
          <a:p>
            <a:pPr marL="0" indent="0">
              <a:buNone/>
            </a:pPr>
            <a:r>
              <a:rPr lang="en-CA" dirty="0"/>
              <a:t>Freely available on RDA Mexico Group website</a:t>
            </a:r>
          </a:p>
          <a:p>
            <a:pPr marL="0" indent="0">
              <a:buNone/>
            </a:pPr>
            <a:br>
              <a:rPr lang="en-CA" dirty="0"/>
            </a:br>
            <a:r>
              <a:rPr lang="en-CA" dirty="0">
                <a:hlinkClick r:id="rId4"/>
              </a:rPr>
              <a:t>https://difusion.iibi.unam.mx/RDA-México/traduccion_es.html</a:t>
            </a:r>
            <a:endParaRPr lang="en-CA" dirty="0"/>
          </a:p>
        </p:txBody>
      </p:sp>
      <p:sp>
        <p:nvSpPr>
          <p:cNvPr id="4" name="Slide Number Placeholder 3">
            <a:extLst>
              <a:ext uri="{FF2B5EF4-FFF2-40B4-BE49-F238E27FC236}">
                <a16:creationId xmlns:a16="http://schemas.microsoft.com/office/drawing/2014/main" id="{0D6BE262-A0BF-7C48-7F16-D8AB24CAE566}"/>
              </a:ext>
            </a:extLst>
          </p:cNvPr>
          <p:cNvSpPr>
            <a:spLocks noGrp="1"/>
          </p:cNvSpPr>
          <p:nvPr>
            <p:ph type="sldNum" sz="quarter" idx="12"/>
          </p:nvPr>
        </p:nvSpPr>
        <p:spPr/>
        <p:txBody>
          <a:bodyPr/>
          <a:lstStyle/>
          <a:p>
            <a:fld id="{C3F19B07-DC4A-4221-9E48-704ED333B8A8}" type="slidenum">
              <a:rPr lang="en-US" smtClean="0"/>
              <a:t>33</a:t>
            </a:fld>
            <a:endParaRPr lang="en-US"/>
          </a:p>
        </p:txBody>
      </p:sp>
    </p:spTree>
    <p:extLst>
      <p:ext uri="{BB962C8B-B14F-4D97-AF65-F5344CB8AC3E}">
        <p14:creationId xmlns:p14="http://schemas.microsoft.com/office/powerpoint/2010/main" val="2185862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2D961-217B-FEDE-3EE7-BDE6CAE4F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4865F4-9FB1-51DF-80F9-0918AFCB4F56}"/>
              </a:ext>
            </a:extLst>
          </p:cNvPr>
          <p:cNvSpPr>
            <a:spLocks noGrp="1"/>
          </p:cNvSpPr>
          <p:nvPr>
            <p:ph type="title"/>
          </p:nvPr>
        </p:nvSpPr>
        <p:spPr/>
        <p:txBody>
          <a:bodyPr>
            <a:normAutofit/>
          </a:bodyPr>
          <a:lstStyle/>
          <a:p>
            <a:r>
              <a:rPr lang="en-US" sz="3200" dirty="0"/>
              <a:t>Phase 1: PCC Introductory RDA Training</a:t>
            </a:r>
            <a:br>
              <a:rPr lang="en-US" dirty="0"/>
            </a:br>
            <a:r>
              <a:rPr lang="en-US" dirty="0"/>
              <a:t>Webinars</a:t>
            </a:r>
          </a:p>
        </p:txBody>
      </p:sp>
      <p:sp>
        <p:nvSpPr>
          <p:cNvPr id="3" name="Content Placeholder 2">
            <a:extLst>
              <a:ext uri="{FF2B5EF4-FFF2-40B4-BE49-F238E27FC236}">
                <a16:creationId xmlns:a16="http://schemas.microsoft.com/office/drawing/2014/main" id="{7ED51AC9-8FED-FF06-DEA4-13F8E8153DFF}"/>
              </a:ext>
            </a:extLst>
          </p:cNvPr>
          <p:cNvSpPr>
            <a:spLocks noGrp="1"/>
          </p:cNvSpPr>
          <p:nvPr>
            <p:ph sz="half" idx="1"/>
          </p:nvPr>
        </p:nvSpPr>
        <p:spPr/>
        <p:txBody>
          <a:bodyPr>
            <a:normAutofit/>
          </a:bodyPr>
          <a:lstStyle/>
          <a:p>
            <a:pPr marL="457200" lvl="1" indent="-457200">
              <a:spcBef>
                <a:spcPts val="0"/>
              </a:spcBef>
              <a:buFont typeface="+mj-lt"/>
              <a:buAutoNum type="arabicPeriod"/>
            </a:pPr>
            <a:r>
              <a:rPr lang="en-US" sz="2800" dirty="0"/>
              <a:t>Introduction to RDA</a:t>
            </a:r>
          </a:p>
          <a:p>
            <a:pPr marL="457200" lvl="1" indent="-457200">
              <a:spcBef>
                <a:spcPts val="0"/>
              </a:spcBef>
              <a:buFont typeface="+mj-lt"/>
              <a:buAutoNum type="arabicPeriod"/>
            </a:pPr>
            <a:r>
              <a:rPr lang="en-US" sz="2800" dirty="0"/>
              <a:t>Using the RDA Toolkit, Part 1</a:t>
            </a:r>
          </a:p>
          <a:p>
            <a:pPr marL="457200" lvl="1" indent="-457200">
              <a:spcBef>
                <a:spcPts val="0"/>
              </a:spcBef>
              <a:buFont typeface="+mj-lt"/>
              <a:buAutoNum type="arabicPeriod"/>
            </a:pPr>
            <a:r>
              <a:rPr lang="en-US" sz="2800" dirty="0"/>
              <a:t>Using the RDA Toolkit, Part 2</a:t>
            </a:r>
          </a:p>
          <a:p>
            <a:pPr marL="457200" lvl="1" indent="-457200">
              <a:spcBef>
                <a:spcPts val="0"/>
              </a:spcBef>
              <a:buFont typeface="+mj-lt"/>
              <a:buAutoNum type="arabicPeriod"/>
            </a:pPr>
            <a:r>
              <a:rPr lang="en-US" sz="2800" dirty="0"/>
              <a:t>Recording Methods; Data Provenance</a:t>
            </a:r>
          </a:p>
          <a:p>
            <a:pPr marL="457200" lvl="1" indent="-457200">
              <a:spcBef>
                <a:spcPts val="0"/>
              </a:spcBef>
              <a:buFont typeface="+mj-lt"/>
              <a:buAutoNum type="arabicPeriod"/>
            </a:pPr>
            <a:r>
              <a:rPr lang="en-US" sz="2800" dirty="0"/>
              <a:t>Coherent and Minimum Descriptions; RDA Entities and Elements</a:t>
            </a:r>
          </a:p>
        </p:txBody>
      </p:sp>
      <p:sp>
        <p:nvSpPr>
          <p:cNvPr id="4" name="Content Placeholder 3">
            <a:extLst>
              <a:ext uri="{FF2B5EF4-FFF2-40B4-BE49-F238E27FC236}">
                <a16:creationId xmlns:a16="http://schemas.microsoft.com/office/drawing/2014/main" id="{791C6208-B27A-6937-7956-87AD04F428CF}"/>
              </a:ext>
            </a:extLst>
          </p:cNvPr>
          <p:cNvSpPr>
            <a:spLocks noGrp="1"/>
          </p:cNvSpPr>
          <p:nvPr>
            <p:ph sz="half" idx="2"/>
          </p:nvPr>
        </p:nvSpPr>
        <p:spPr/>
        <p:txBody>
          <a:bodyPr>
            <a:normAutofit/>
          </a:bodyPr>
          <a:lstStyle/>
          <a:p>
            <a:pPr marL="457200" lvl="1" indent="-457200">
              <a:spcBef>
                <a:spcPts val="0"/>
              </a:spcBef>
              <a:buFont typeface="+mj-lt"/>
              <a:buAutoNum type="arabicPeriod" startAt="6"/>
            </a:pPr>
            <a:r>
              <a:rPr lang="en-US" sz="2800" dirty="0"/>
              <a:t>Timespan</a:t>
            </a:r>
          </a:p>
          <a:p>
            <a:pPr marL="457200" lvl="1" indent="-457200">
              <a:spcBef>
                <a:spcPts val="0"/>
              </a:spcBef>
              <a:buFont typeface="+mj-lt"/>
              <a:buAutoNum type="arabicPeriod" startAt="6"/>
            </a:pPr>
            <a:r>
              <a:rPr lang="en-US" sz="2800" dirty="0" err="1"/>
              <a:t>Nomens</a:t>
            </a:r>
            <a:r>
              <a:rPr lang="en-US" sz="2800" dirty="0"/>
              <a:t> and Appellations</a:t>
            </a:r>
          </a:p>
          <a:p>
            <a:pPr marL="457200" lvl="1" indent="-457200">
              <a:spcBef>
                <a:spcPts val="0"/>
              </a:spcBef>
              <a:buFont typeface="+mj-lt"/>
              <a:buAutoNum type="arabicPeriod" startAt="6"/>
            </a:pPr>
            <a:r>
              <a:rPr lang="en-US" sz="2800" dirty="0"/>
              <a:t>Manifestation Statements</a:t>
            </a:r>
          </a:p>
          <a:p>
            <a:pPr marL="457200" lvl="1" indent="-457200">
              <a:spcBef>
                <a:spcPts val="0"/>
              </a:spcBef>
              <a:buFont typeface="+mj-lt"/>
              <a:buAutoNum type="arabicPeriod" startAt="6"/>
            </a:pPr>
            <a:r>
              <a:rPr lang="en-US" sz="2800" dirty="0"/>
              <a:t>Representative Expression</a:t>
            </a:r>
          </a:p>
          <a:p>
            <a:pPr marL="457200" lvl="1" indent="-457200">
              <a:spcBef>
                <a:spcPts val="0"/>
              </a:spcBef>
              <a:buFont typeface="+mj-lt"/>
              <a:buAutoNum type="arabicPeriod" startAt="6"/>
            </a:pPr>
            <a:r>
              <a:rPr lang="en-US" sz="2800" dirty="0"/>
              <a:t>Aggregates</a:t>
            </a:r>
          </a:p>
          <a:p>
            <a:pPr marL="457200" lvl="1" indent="-457200">
              <a:spcBef>
                <a:spcPts val="0"/>
              </a:spcBef>
              <a:buFont typeface="+mj-lt"/>
              <a:buAutoNum type="arabicPeriod" startAt="6"/>
            </a:pPr>
            <a:r>
              <a:rPr lang="en-US" sz="2800" dirty="0"/>
              <a:t>Diachronic Works</a:t>
            </a:r>
            <a:endParaRPr lang="en-CA" sz="2800" dirty="0"/>
          </a:p>
        </p:txBody>
      </p:sp>
      <p:sp>
        <p:nvSpPr>
          <p:cNvPr id="6" name="TextBox 5">
            <a:extLst>
              <a:ext uri="{FF2B5EF4-FFF2-40B4-BE49-F238E27FC236}">
                <a16:creationId xmlns:a16="http://schemas.microsoft.com/office/drawing/2014/main" id="{538743B6-E9EC-B137-199D-9B0EE9EFD9C4}"/>
              </a:ext>
            </a:extLst>
          </p:cNvPr>
          <p:cNvSpPr txBox="1"/>
          <p:nvPr/>
        </p:nvSpPr>
        <p:spPr>
          <a:xfrm>
            <a:off x="838200" y="5222856"/>
            <a:ext cx="10515600" cy="954107"/>
          </a:xfrm>
          <a:prstGeom prst="rect">
            <a:avLst/>
          </a:prstGeom>
          <a:noFill/>
        </p:spPr>
        <p:txBody>
          <a:bodyPr wrap="square" rtlCol="0">
            <a:spAutoFit/>
          </a:bodyPr>
          <a:lstStyle/>
          <a:p>
            <a:r>
              <a:rPr lang="en-US" sz="2800" dirty="0">
                <a:hlinkClick r:id="rId3"/>
              </a:rPr>
              <a:t>https://www.loc.gov/catworkshop/rda/PCC-Introductory-RDA-Training-Webinars/index.html</a:t>
            </a:r>
            <a:endParaRPr lang="en-US" sz="2800" dirty="0"/>
          </a:p>
        </p:txBody>
      </p:sp>
      <p:sp>
        <p:nvSpPr>
          <p:cNvPr id="5" name="Slide Number Placeholder 4">
            <a:extLst>
              <a:ext uri="{FF2B5EF4-FFF2-40B4-BE49-F238E27FC236}">
                <a16:creationId xmlns:a16="http://schemas.microsoft.com/office/drawing/2014/main" id="{5250F8DD-CDF6-B348-3354-E313B8EFF2E6}"/>
              </a:ext>
            </a:extLst>
          </p:cNvPr>
          <p:cNvSpPr>
            <a:spLocks noGrp="1"/>
          </p:cNvSpPr>
          <p:nvPr>
            <p:ph type="sldNum" sz="quarter" idx="12"/>
          </p:nvPr>
        </p:nvSpPr>
        <p:spPr/>
        <p:txBody>
          <a:bodyPr/>
          <a:lstStyle/>
          <a:p>
            <a:fld id="{C3F19B07-DC4A-4221-9E48-704ED333B8A8}" type="slidenum">
              <a:rPr lang="en-US" smtClean="0"/>
              <a:t>34</a:t>
            </a:fld>
            <a:endParaRPr lang="en-US"/>
          </a:p>
        </p:txBody>
      </p:sp>
    </p:spTree>
    <p:extLst>
      <p:ext uri="{BB962C8B-B14F-4D97-AF65-F5344CB8AC3E}">
        <p14:creationId xmlns:p14="http://schemas.microsoft.com/office/powerpoint/2010/main" val="3933210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C2609-A0BD-FB58-F9B0-F0227E56B627}"/>
              </a:ext>
            </a:extLst>
          </p:cNvPr>
          <p:cNvSpPr>
            <a:spLocks noGrp="1"/>
          </p:cNvSpPr>
          <p:nvPr>
            <p:ph type="title"/>
          </p:nvPr>
        </p:nvSpPr>
        <p:spPr/>
        <p:txBody>
          <a:bodyPr/>
          <a:lstStyle/>
          <a:p>
            <a:r>
              <a:rPr lang="en-CA" sz="3200" dirty="0"/>
              <a:t>Phase 1: PCC Introductory RDA Training</a:t>
            </a:r>
            <a:br>
              <a:rPr lang="en-CA" sz="3600" dirty="0"/>
            </a:br>
            <a:r>
              <a:rPr lang="en-CA" dirty="0"/>
              <a:t>Using the Training</a:t>
            </a:r>
          </a:p>
        </p:txBody>
      </p:sp>
      <p:sp>
        <p:nvSpPr>
          <p:cNvPr id="3" name="Content Placeholder 2">
            <a:extLst>
              <a:ext uri="{FF2B5EF4-FFF2-40B4-BE49-F238E27FC236}">
                <a16:creationId xmlns:a16="http://schemas.microsoft.com/office/drawing/2014/main" id="{B2472888-F68A-311E-A578-75B0ABAD565B}"/>
              </a:ext>
            </a:extLst>
          </p:cNvPr>
          <p:cNvSpPr>
            <a:spLocks noGrp="1"/>
          </p:cNvSpPr>
          <p:nvPr>
            <p:ph idx="1"/>
          </p:nvPr>
        </p:nvSpPr>
        <p:spPr/>
        <p:txBody>
          <a:bodyPr>
            <a:normAutofit/>
          </a:bodyPr>
          <a:lstStyle/>
          <a:p>
            <a:r>
              <a:rPr lang="en-CA" dirty="0"/>
              <a:t>Self-study</a:t>
            </a:r>
          </a:p>
          <a:p>
            <a:pPr lvl="1"/>
            <a:endParaRPr lang="en-CA" dirty="0"/>
          </a:p>
          <a:p>
            <a:r>
              <a:rPr lang="en-CA" dirty="0"/>
              <a:t>Training cataloging staff locally (e.g., within your institution), regionally (e.g., within your consortia), or nationally</a:t>
            </a:r>
          </a:p>
          <a:p>
            <a:pPr lvl="1"/>
            <a:endParaRPr lang="en-CA" dirty="0"/>
          </a:p>
          <a:p>
            <a:r>
              <a:rPr lang="en-CA" dirty="0"/>
              <a:t>This training has been designed for virtual or in-person instruction</a:t>
            </a:r>
          </a:p>
          <a:p>
            <a:pPr lvl="1"/>
            <a:endParaRPr lang="en-US" dirty="0"/>
          </a:p>
          <a:p>
            <a:r>
              <a:rPr lang="en-CA" dirty="0"/>
              <a:t>Training materials may be adapted to meet the needs of your staff or audience, but credit must be given to the PCC SCT RDA Training Task Group: Monographs</a:t>
            </a:r>
          </a:p>
          <a:p>
            <a:endParaRPr lang="en-CA" dirty="0"/>
          </a:p>
        </p:txBody>
      </p:sp>
      <p:sp>
        <p:nvSpPr>
          <p:cNvPr id="4" name="Slide Number Placeholder 3">
            <a:extLst>
              <a:ext uri="{FF2B5EF4-FFF2-40B4-BE49-F238E27FC236}">
                <a16:creationId xmlns:a16="http://schemas.microsoft.com/office/drawing/2014/main" id="{35B1FF9F-5512-0A14-E4E9-BE1B5267AAE2}"/>
              </a:ext>
            </a:extLst>
          </p:cNvPr>
          <p:cNvSpPr>
            <a:spLocks noGrp="1"/>
          </p:cNvSpPr>
          <p:nvPr>
            <p:ph type="sldNum" sz="quarter" idx="12"/>
          </p:nvPr>
        </p:nvSpPr>
        <p:spPr/>
        <p:txBody>
          <a:bodyPr/>
          <a:lstStyle/>
          <a:p>
            <a:fld id="{26D89839-9540-4FD2-A570-163792ED64AF}" type="slidenum">
              <a:rPr lang="en-US" smtClean="0"/>
              <a:t>35</a:t>
            </a:fld>
            <a:endParaRPr lang="en-US"/>
          </a:p>
        </p:txBody>
      </p:sp>
    </p:spTree>
    <p:extLst>
      <p:ext uri="{BB962C8B-B14F-4D97-AF65-F5344CB8AC3E}">
        <p14:creationId xmlns:p14="http://schemas.microsoft.com/office/powerpoint/2010/main" val="16290636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3DF1EE-753E-335A-C16A-3979B7990981}"/>
              </a:ext>
            </a:extLst>
          </p:cNvPr>
          <p:cNvSpPr>
            <a:spLocks noGrp="1"/>
          </p:cNvSpPr>
          <p:nvPr>
            <p:ph type="title"/>
          </p:nvPr>
        </p:nvSpPr>
        <p:spPr/>
        <p:txBody>
          <a:bodyPr/>
          <a:lstStyle/>
          <a:p>
            <a:r>
              <a:rPr lang="en-US" dirty="0"/>
              <a:t>Phase 2:</a:t>
            </a:r>
            <a:br>
              <a:rPr lang="en-US" dirty="0"/>
            </a:br>
            <a:r>
              <a:rPr lang="en-US" dirty="0"/>
              <a:t>PCC RDA in Practice Training</a:t>
            </a:r>
          </a:p>
        </p:txBody>
      </p:sp>
      <p:sp>
        <p:nvSpPr>
          <p:cNvPr id="6" name="Text Placeholder 5">
            <a:extLst>
              <a:ext uri="{FF2B5EF4-FFF2-40B4-BE49-F238E27FC236}">
                <a16:creationId xmlns:a16="http://schemas.microsoft.com/office/drawing/2014/main" id="{C39256C8-CEBC-46EB-F7E6-914CF047E99F}"/>
              </a:ext>
            </a:extLst>
          </p:cNvPr>
          <p:cNvSpPr>
            <a:spLocks noGrp="1"/>
          </p:cNvSpPr>
          <p:nvPr>
            <p:ph type="body" idx="1"/>
          </p:nvPr>
        </p:nvSpPr>
        <p:spPr/>
        <p:txBody>
          <a:bodyPr/>
          <a:lstStyle/>
          <a:p>
            <a:r>
              <a:rPr lang="en-US" dirty="0"/>
              <a:t>2024-present</a:t>
            </a:r>
          </a:p>
        </p:txBody>
      </p:sp>
      <p:sp>
        <p:nvSpPr>
          <p:cNvPr id="4" name="Slide Number Placeholder 3">
            <a:extLst>
              <a:ext uri="{FF2B5EF4-FFF2-40B4-BE49-F238E27FC236}">
                <a16:creationId xmlns:a16="http://schemas.microsoft.com/office/drawing/2014/main" id="{4EFD7AAB-5F28-F2E8-49FD-376A206DE2EB}"/>
              </a:ext>
            </a:extLst>
          </p:cNvPr>
          <p:cNvSpPr>
            <a:spLocks noGrp="1"/>
          </p:cNvSpPr>
          <p:nvPr>
            <p:ph type="sldNum" sz="quarter" idx="12"/>
          </p:nvPr>
        </p:nvSpPr>
        <p:spPr/>
        <p:txBody>
          <a:bodyPr/>
          <a:lstStyle/>
          <a:p>
            <a:fld id="{C3F19B07-DC4A-4221-9E48-704ED333B8A8}" type="slidenum">
              <a:rPr lang="en-US" smtClean="0"/>
              <a:t>36</a:t>
            </a:fld>
            <a:endParaRPr lang="en-US"/>
          </a:p>
        </p:txBody>
      </p:sp>
    </p:spTree>
    <p:extLst>
      <p:ext uri="{BB962C8B-B14F-4D97-AF65-F5344CB8AC3E}">
        <p14:creationId xmlns:p14="http://schemas.microsoft.com/office/powerpoint/2010/main" val="3032611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042B7-B2BC-DD8E-E58D-FC9BDCA71D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D8937F-CCF0-451B-B373-92694E09A2AA}"/>
              </a:ext>
            </a:extLst>
          </p:cNvPr>
          <p:cNvSpPr>
            <a:spLocks noGrp="1"/>
          </p:cNvSpPr>
          <p:nvPr>
            <p:ph type="title"/>
          </p:nvPr>
        </p:nvSpPr>
        <p:spPr/>
        <p:txBody>
          <a:bodyPr/>
          <a:lstStyle/>
          <a:p>
            <a:r>
              <a:rPr lang="en-US" sz="3200" dirty="0"/>
              <a:t>Phase 2: PCC RDA in Practice Training</a:t>
            </a:r>
            <a:br>
              <a:rPr lang="en-US" dirty="0"/>
            </a:br>
            <a:r>
              <a:rPr lang="en-US" dirty="0"/>
              <a:t>Charge &amp; Deliverables</a:t>
            </a:r>
          </a:p>
        </p:txBody>
      </p:sp>
      <p:sp>
        <p:nvSpPr>
          <p:cNvPr id="3" name="Content Placeholder 2">
            <a:extLst>
              <a:ext uri="{FF2B5EF4-FFF2-40B4-BE49-F238E27FC236}">
                <a16:creationId xmlns:a16="http://schemas.microsoft.com/office/drawing/2014/main" id="{96EAB6A6-B0F9-523F-123B-29A92D692CC4}"/>
              </a:ext>
            </a:extLst>
          </p:cNvPr>
          <p:cNvSpPr>
            <a:spLocks noGrp="1"/>
          </p:cNvSpPr>
          <p:nvPr>
            <p:ph idx="1"/>
          </p:nvPr>
        </p:nvSpPr>
        <p:spPr/>
        <p:txBody>
          <a:bodyPr>
            <a:normAutofit fontScale="92500"/>
          </a:bodyPr>
          <a:lstStyle/>
          <a:p>
            <a:pPr marL="0" indent="0" fontAlgn="base">
              <a:buNone/>
            </a:pPr>
            <a:r>
              <a:rPr lang="en-US" b="1" dirty="0"/>
              <a:t>Charge</a:t>
            </a:r>
          </a:p>
          <a:p>
            <a:pPr fontAlgn="base"/>
            <a:r>
              <a:rPr lang="en-US" dirty="0"/>
              <a:t>Develop training for PCC participants to catalog print and electronic books using the official RDA Toolkit, LC-PCC Application Profile, LC-PCC Policy Statements, and LC-PCC Metadata Guidance Documents</a:t>
            </a:r>
          </a:p>
          <a:p>
            <a:pPr fontAlgn="base"/>
            <a:endParaRPr lang="en-US" dirty="0"/>
          </a:p>
          <a:p>
            <a:pPr marL="0" indent="0" fontAlgn="base">
              <a:buNone/>
            </a:pPr>
            <a:r>
              <a:rPr lang="en-US" b="1" dirty="0"/>
              <a:t>Deliverables</a:t>
            </a:r>
          </a:p>
          <a:p>
            <a:r>
              <a:rPr lang="en-US" dirty="0"/>
              <a:t>Report on the changes in PCC practice from original RDA to official RDA</a:t>
            </a:r>
          </a:p>
          <a:p>
            <a:r>
              <a:rPr lang="en-US" dirty="0"/>
              <a:t>Bridge training focused on changes in cataloging practice in official RDA</a:t>
            </a:r>
          </a:p>
          <a:p>
            <a:r>
              <a:rPr lang="en-US" dirty="0"/>
              <a:t>Full training for cataloging print and electronic books in official RDA</a:t>
            </a:r>
          </a:p>
        </p:txBody>
      </p:sp>
      <p:sp>
        <p:nvSpPr>
          <p:cNvPr id="4" name="Slide Number Placeholder 3">
            <a:extLst>
              <a:ext uri="{FF2B5EF4-FFF2-40B4-BE49-F238E27FC236}">
                <a16:creationId xmlns:a16="http://schemas.microsoft.com/office/drawing/2014/main" id="{D0ACA90D-945F-0AE0-50AA-4C8DA7782310}"/>
              </a:ext>
            </a:extLst>
          </p:cNvPr>
          <p:cNvSpPr>
            <a:spLocks noGrp="1"/>
          </p:cNvSpPr>
          <p:nvPr>
            <p:ph type="sldNum" sz="quarter" idx="12"/>
          </p:nvPr>
        </p:nvSpPr>
        <p:spPr/>
        <p:txBody>
          <a:bodyPr/>
          <a:lstStyle/>
          <a:p>
            <a:fld id="{C3F19B07-DC4A-4221-9E48-704ED333B8A8}" type="slidenum">
              <a:rPr lang="en-US" smtClean="0"/>
              <a:t>37</a:t>
            </a:fld>
            <a:endParaRPr lang="en-US"/>
          </a:p>
        </p:txBody>
      </p:sp>
    </p:spTree>
    <p:extLst>
      <p:ext uri="{BB962C8B-B14F-4D97-AF65-F5344CB8AC3E}">
        <p14:creationId xmlns:p14="http://schemas.microsoft.com/office/powerpoint/2010/main" val="1442387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0D05B-457A-4E0A-B58D-D530F2E39E05}"/>
              </a:ext>
            </a:extLst>
          </p:cNvPr>
          <p:cNvSpPr>
            <a:spLocks noGrp="1"/>
          </p:cNvSpPr>
          <p:nvPr>
            <p:ph type="title"/>
          </p:nvPr>
        </p:nvSpPr>
        <p:spPr/>
        <p:txBody>
          <a:bodyPr/>
          <a:lstStyle/>
          <a:p>
            <a:r>
              <a:rPr lang="en-US" dirty="0"/>
              <a:t>Changes from Original RDA </a:t>
            </a:r>
          </a:p>
        </p:txBody>
      </p:sp>
      <p:sp>
        <p:nvSpPr>
          <p:cNvPr id="3" name="Content Placeholder 2">
            <a:extLst>
              <a:ext uri="{FF2B5EF4-FFF2-40B4-BE49-F238E27FC236}">
                <a16:creationId xmlns:a16="http://schemas.microsoft.com/office/drawing/2014/main" id="{0F9AAC0C-0200-4B86-807C-C9FB1D495C81}"/>
              </a:ext>
            </a:extLst>
          </p:cNvPr>
          <p:cNvSpPr>
            <a:spLocks noGrp="1"/>
          </p:cNvSpPr>
          <p:nvPr>
            <p:ph idx="1"/>
          </p:nvPr>
        </p:nvSpPr>
        <p:spPr/>
        <p:txBody>
          <a:bodyPr/>
          <a:lstStyle/>
          <a:p>
            <a:r>
              <a:rPr lang="en-US" dirty="0"/>
              <a:t>Objective</a:t>
            </a:r>
          </a:p>
          <a:p>
            <a:pPr lvl="1"/>
            <a:r>
              <a:rPr lang="en-US" dirty="0"/>
              <a:t>To systematically review official RDA elements, comparing how practices in official RDA are different from practices in original RDA</a:t>
            </a:r>
          </a:p>
          <a:p>
            <a:r>
              <a:rPr lang="en-US" dirty="0"/>
              <a:t>Elements</a:t>
            </a:r>
          </a:p>
          <a:p>
            <a:pPr lvl="1"/>
            <a:r>
              <a:rPr lang="en-US" dirty="0"/>
              <a:t>A list of 163 elements to review was prepared based on:</a:t>
            </a:r>
          </a:p>
          <a:p>
            <a:pPr lvl="2"/>
            <a:r>
              <a:rPr lang="en-US" dirty="0"/>
              <a:t>Draft PCC application profile for official RDA</a:t>
            </a:r>
          </a:p>
          <a:p>
            <a:pPr lvl="2"/>
            <a:r>
              <a:rPr lang="en-US" dirty="0"/>
              <a:t>Element lists in the official RDA Toolkit</a:t>
            </a:r>
          </a:p>
          <a:p>
            <a:pPr lvl="2"/>
            <a:r>
              <a:rPr lang="en-US" dirty="0"/>
              <a:t>Metadata Guidance Documentation (MGDs)</a:t>
            </a:r>
          </a:p>
          <a:p>
            <a:r>
              <a:rPr lang="en-US" dirty="0"/>
              <a:t>Assignments</a:t>
            </a:r>
          </a:p>
          <a:p>
            <a:pPr lvl="1"/>
            <a:r>
              <a:rPr lang="en-US" dirty="0"/>
              <a:t>Task group members were divided into pairs and assigned a selection of elements to review with each element being reviewed by both people</a:t>
            </a:r>
          </a:p>
          <a:p>
            <a:pPr lvl="1"/>
            <a:endParaRPr lang="en-US" dirty="0"/>
          </a:p>
          <a:p>
            <a:endParaRPr lang="en-US" dirty="0"/>
          </a:p>
        </p:txBody>
      </p:sp>
      <p:sp>
        <p:nvSpPr>
          <p:cNvPr id="4" name="Slide Number Placeholder 3">
            <a:extLst>
              <a:ext uri="{FF2B5EF4-FFF2-40B4-BE49-F238E27FC236}">
                <a16:creationId xmlns:a16="http://schemas.microsoft.com/office/drawing/2014/main" id="{BA770C70-CF72-48FF-B5A8-06EA8DFBC78E}"/>
              </a:ext>
            </a:extLst>
          </p:cNvPr>
          <p:cNvSpPr>
            <a:spLocks noGrp="1"/>
          </p:cNvSpPr>
          <p:nvPr>
            <p:ph type="sldNum" sz="quarter" idx="12"/>
          </p:nvPr>
        </p:nvSpPr>
        <p:spPr/>
        <p:txBody>
          <a:bodyPr/>
          <a:lstStyle/>
          <a:p>
            <a:fld id="{C3F19B07-DC4A-4221-9E48-704ED333B8A8}" type="slidenum">
              <a:rPr lang="en-US" smtClean="0"/>
              <a:t>38</a:t>
            </a:fld>
            <a:endParaRPr lang="en-US"/>
          </a:p>
        </p:txBody>
      </p:sp>
    </p:spTree>
    <p:extLst>
      <p:ext uri="{BB962C8B-B14F-4D97-AF65-F5344CB8AC3E}">
        <p14:creationId xmlns:p14="http://schemas.microsoft.com/office/powerpoint/2010/main" val="159851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7DD02E9-6D3F-4251-9118-A272C79D8EE2}"/>
              </a:ext>
            </a:extLst>
          </p:cNvPr>
          <p:cNvSpPr>
            <a:spLocks noGrp="1"/>
          </p:cNvSpPr>
          <p:nvPr>
            <p:ph type="title"/>
          </p:nvPr>
        </p:nvSpPr>
        <p:spPr/>
        <p:txBody>
          <a:bodyPr>
            <a:normAutofit/>
          </a:bodyPr>
          <a:lstStyle/>
          <a:p>
            <a:r>
              <a:rPr lang="en-US" sz="3200" dirty="0"/>
              <a:t>Changes from Original RDA</a:t>
            </a:r>
            <a:br>
              <a:rPr lang="en-US" dirty="0"/>
            </a:br>
            <a:r>
              <a:rPr lang="en-US" dirty="0"/>
              <a:t>Key Takeaways</a:t>
            </a:r>
          </a:p>
        </p:txBody>
      </p:sp>
      <p:sp>
        <p:nvSpPr>
          <p:cNvPr id="9" name="Content Placeholder 8">
            <a:extLst>
              <a:ext uri="{FF2B5EF4-FFF2-40B4-BE49-F238E27FC236}">
                <a16:creationId xmlns:a16="http://schemas.microsoft.com/office/drawing/2014/main" id="{0104E31E-7517-4F09-AC5C-3D5F8B97E266}"/>
              </a:ext>
            </a:extLst>
          </p:cNvPr>
          <p:cNvSpPr>
            <a:spLocks noGrp="1"/>
          </p:cNvSpPr>
          <p:nvPr>
            <p:ph idx="1"/>
          </p:nvPr>
        </p:nvSpPr>
        <p:spPr/>
        <p:txBody>
          <a:bodyPr/>
          <a:lstStyle/>
          <a:p>
            <a:r>
              <a:rPr lang="en-US" dirty="0"/>
              <a:t>Many practices remain unchanged</a:t>
            </a:r>
          </a:p>
          <a:p>
            <a:pPr lvl="1"/>
            <a:endParaRPr lang="en-US" dirty="0"/>
          </a:p>
          <a:p>
            <a:r>
              <a:rPr lang="en-US" dirty="0"/>
              <a:t>Most changes are minor (e.g., new recording method or option)</a:t>
            </a:r>
          </a:p>
          <a:p>
            <a:pPr lvl="1"/>
            <a:endParaRPr lang="en-US" dirty="0"/>
          </a:p>
          <a:p>
            <a:r>
              <a:rPr lang="en-US" dirty="0"/>
              <a:t>Significant changes in the cataloging process and how cataloging decisions are made</a:t>
            </a:r>
          </a:p>
          <a:p>
            <a:pPr lvl="1"/>
            <a:endParaRPr lang="en-US" dirty="0"/>
          </a:p>
          <a:p>
            <a:r>
              <a:rPr lang="en-US" dirty="0"/>
              <a:t>Documentation needs to be updated</a:t>
            </a:r>
          </a:p>
        </p:txBody>
      </p:sp>
      <p:sp>
        <p:nvSpPr>
          <p:cNvPr id="7" name="Slide Number Placeholder 6">
            <a:extLst>
              <a:ext uri="{FF2B5EF4-FFF2-40B4-BE49-F238E27FC236}">
                <a16:creationId xmlns:a16="http://schemas.microsoft.com/office/drawing/2014/main" id="{66599D02-008D-40CE-B789-9D26E63BE286}"/>
              </a:ext>
            </a:extLst>
          </p:cNvPr>
          <p:cNvSpPr>
            <a:spLocks noGrp="1"/>
          </p:cNvSpPr>
          <p:nvPr>
            <p:ph type="sldNum" sz="quarter" idx="12"/>
          </p:nvPr>
        </p:nvSpPr>
        <p:spPr/>
        <p:txBody>
          <a:bodyPr/>
          <a:lstStyle/>
          <a:p>
            <a:fld id="{C3F19B07-DC4A-4221-9E48-704ED333B8A8}" type="slidenum">
              <a:rPr lang="en-US" smtClean="0"/>
              <a:t>39</a:t>
            </a:fld>
            <a:endParaRPr lang="en-US"/>
          </a:p>
        </p:txBody>
      </p:sp>
    </p:spTree>
    <p:extLst>
      <p:ext uri="{BB962C8B-B14F-4D97-AF65-F5344CB8AC3E}">
        <p14:creationId xmlns:p14="http://schemas.microsoft.com/office/powerpoint/2010/main" val="2683036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56BB68-A138-1547-DB3C-499553AD5762}"/>
              </a:ext>
            </a:extLst>
          </p:cNvPr>
          <p:cNvSpPr>
            <a:spLocks noGrp="1"/>
          </p:cNvSpPr>
          <p:nvPr>
            <p:ph type="title"/>
          </p:nvPr>
        </p:nvSpPr>
        <p:spPr/>
        <p:txBody>
          <a:bodyPr>
            <a:normAutofit/>
          </a:bodyPr>
          <a:lstStyle/>
          <a:p>
            <a:r>
              <a:rPr lang="en-US" sz="3200" dirty="0"/>
              <a:t>Changes from Original RDA for Monographs: Report</a:t>
            </a:r>
            <a:br>
              <a:rPr lang="en-US" dirty="0"/>
            </a:br>
            <a:r>
              <a:rPr lang="en-US" dirty="0"/>
              <a:t>Purpose</a:t>
            </a:r>
          </a:p>
        </p:txBody>
      </p:sp>
      <p:sp>
        <p:nvSpPr>
          <p:cNvPr id="6" name="Content Placeholder 5">
            <a:extLst>
              <a:ext uri="{FF2B5EF4-FFF2-40B4-BE49-F238E27FC236}">
                <a16:creationId xmlns:a16="http://schemas.microsoft.com/office/drawing/2014/main" id="{B834389C-A3B8-488E-9599-0679A0F23989}"/>
              </a:ext>
            </a:extLst>
          </p:cNvPr>
          <p:cNvSpPr>
            <a:spLocks noGrp="1"/>
          </p:cNvSpPr>
          <p:nvPr>
            <p:ph idx="1"/>
          </p:nvPr>
        </p:nvSpPr>
        <p:spPr/>
        <p:txBody>
          <a:bodyPr>
            <a:normAutofit lnSpcReduction="10000"/>
          </a:bodyPr>
          <a:lstStyle/>
          <a:p>
            <a:r>
              <a:rPr lang="en-US" dirty="0"/>
              <a:t>To inform PCC and the larger cataloging community of changes from original RDA to official RDA for monographs and the impact of those changes on PCC practices</a:t>
            </a:r>
          </a:p>
          <a:p>
            <a:pPr lvl="1"/>
            <a:endParaRPr lang="en-US" dirty="0"/>
          </a:p>
          <a:p>
            <a:r>
              <a:rPr lang="en-US" dirty="0"/>
              <a:t>To serve as a reference for experienced RDA catalogers to look up common terms and elements from original RDA and find their corresponding term or element in official RDA</a:t>
            </a:r>
          </a:p>
          <a:p>
            <a:pPr lvl="1"/>
            <a:endParaRPr lang="en-US" dirty="0"/>
          </a:p>
          <a:p>
            <a:r>
              <a:rPr lang="en-US" dirty="0"/>
              <a:t>To illustrate how values of official RDA elements may be encoded in MARC 21 bibliographic records when there are possible changes from original RDA</a:t>
            </a:r>
          </a:p>
        </p:txBody>
      </p:sp>
      <p:sp>
        <p:nvSpPr>
          <p:cNvPr id="4" name="Slide Number Placeholder 3">
            <a:extLst>
              <a:ext uri="{FF2B5EF4-FFF2-40B4-BE49-F238E27FC236}">
                <a16:creationId xmlns:a16="http://schemas.microsoft.com/office/drawing/2014/main" id="{B746F19A-3326-1930-4964-77A6FD1A3926}"/>
              </a:ext>
            </a:extLst>
          </p:cNvPr>
          <p:cNvSpPr>
            <a:spLocks noGrp="1"/>
          </p:cNvSpPr>
          <p:nvPr>
            <p:ph type="sldNum" sz="quarter" idx="12"/>
          </p:nvPr>
        </p:nvSpPr>
        <p:spPr/>
        <p:txBody>
          <a:bodyPr/>
          <a:lstStyle/>
          <a:p>
            <a:fld id="{C3F19B07-DC4A-4221-9E48-704ED333B8A8}" type="slidenum">
              <a:rPr lang="en-US" smtClean="0"/>
              <a:t>40</a:t>
            </a:fld>
            <a:endParaRPr lang="en-US"/>
          </a:p>
        </p:txBody>
      </p:sp>
    </p:spTree>
    <p:extLst>
      <p:ext uri="{BB962C8B-B14F-4D97-AF65-F5344CB8AC3E}">
        <p14:creationId xmlns:p14="http://schemas.microsoft.com/office/powerpoint/2010/main" val="41067535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25081-D02D-DAB9-438F-98F7CF58E72B}"/>
              </a:ext>
            </a:extLst>
          </p:cNvPr>
          <p:cNvSpPr>
            <a:spLocks noGrp="1"/>
          </p:cNvSpPr>
          <p:nvPr>
            <p:ph type="title"/>
          </p:nvPr>
        </p:nvSpPr>
        <p:spPr/>
        <p:txBody>
          <a:bodyPr>
            <a:normAutofit/>
          </a:bodyPr>
          <a:lstStyle/>
          <a:p>
            <a:r>
              <a:rPr lang="en-US" sz="3200" dirty="0"/>
              <a:t>Changes from Original RDA for Monographs: Report</a:t>
            </a:r>
            <a:br>
              <a:rPr lang="en-US" dirty="0"/>
            </a:br>
            <a:r>
              <a:rPr lang="en-US" dirty="0"/>
              <a:t>Overview of Sections</a:t>
            </a:r>
          </a:p>
        </p:txBody>
      </p:sp>
      <p:sp>
        <p:nvSpPr>
          <p:cNvPr id="3" name="Content Placeholder 2">
            <a:extLst>
              <a:ext uri="{FF2B5EF4-FFF2-40B4-BE49-F238E27FC236}">
                <a16:creationId xmlns:a16="http://schemas.microsoft.com/office/drawing/2014/main" id="{E771E950-F9D1-7FF2-1554-92510AF6BEDB}"/>
              </a:ext>
            </a:extLst>
          </p:cNvPr>
          <p:cNvSpPr>
            <a:spLocks noGrp="1"/>
          </p:cNvSpPr>
          <p:nvPr>
            <p:ph idx="1"/>
          </p:nvPr>
        </p:nvSpPr>
        <p:spPr/>
        <p:txBody>
          <a:bodyPr/>
          <a:lstStyle/>
          <a:p>
            <a:r>
              <a:rPr lang="en-US" dirty="0"/>
              <a:t>Terminology Changes</a:t>
            </a:r>
          </a:p>
          <a:p>
            <a:pPr lvl="1"/>
            <a:endParaRPr lang="en-US" dirty="0"/>
          </a:p>
          <a:p>
            <a:r>
              <a:rPr lang="en-US" dirty="0"/>
              <a:t>RDA Entity Changes</a:t>
            </a:r>
          </a:p>
          <a:p>
            <a:pPr lvl="1"/>
            <a:endParaRPr lang="en-US" dirty="0"/>
          </a:p>
          <a:p>
            <a:r>
              <a:rPr lang="en-US" dirty="0"/>
              <a:t>RDA Element Changes</a:t>
            </a:r>
          </a:p>
          <a:p>
            <a:pPr lvl="1"/>
            <a:endParaRPr lang="en-US" dirty="0"/>
          </a:p>
          <a:p>
            <a:r>
              <a:rPr lang="en-US" dirty="0"/>
              <a:t>Changes in Practice</a:t>
            </a:r>
          </a:p>
          <a:p>
            <a:pPr lvl="1"/>
            <a:endParaRPr lang="en-US" dirty="0"/>
          </a:p>
          <a:p>
            <a:r>
              <a:rPr lang="en-US" dirty="0"/>
              <a:t>MARC Coding Changes</a:t>
            </a:r>
          </a:p>
        </p:txBody>
      </p:sp>
      <p:sp>
        <p:nvSpPr>
          <p:cNvPr id="4" name="Slide Number Placeholder 3">
            <a:extLst>
              <a:ext uri="{FF2B5EF4-FFF2-40B4-BE49-F238E27FC236}">
                <a16:creationId xmlns:a16="http://schemas.microsoft.com/office/drawing/2014/main" id="{ACD4FD76-4F63-775C-DB2F-041ED39B3B1E}"/>
              </a:ext>
            </a:extLst>
          </p:cNvPr>
          <p:cNvSpPr>
            <a:spLocks noGrp="1"/>
          </p:cNvSpPr>
          <p:nvPr>
            <p:ph type="sldNum" sz="quarter" idx="12"/>
          </p:nvPr>
        </p:nvSpPr>
        <p:spPr/>
        <p:txBody>
          <a:bodyPr/>
          <a:lstStyle/>
          <a:p>
            <a:fld id="{C3F19B07-DC4A-4221-9E48-704ED333B8A8}" type="slidenum">
              <a:rPr lang="en-US" smtClean="0"/>
              <a:t>41</a:t>
            </a:fld>
            <a:endParaRPr lang="en-US"/>
          </a:p>
        </p:txBody>
      </p:sp>
    </p:spTree>
    <p:extLst>
      <p:ext uri="{BB962C8B-B14F-4D97-AF65-F5344CB8AC3E}">
        <p14:creationId xmlns:p14="http://schemas.microsoft.com/office/powerpoint/2010/main" val="41975288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394AD-7017-B55A-DDAA-4048FDC55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6F115-7AD7-68E8-BF68-C483F53EE686}"/>
              </a:ext>
            </a:extLst>
          </p:cNvPr>
          <p:cNvSpPr>
            <a:spLocks noGrp="1"/>
          </p:cNvSpPr>
          <p:nvPr>
            <p:ph type="title"/>
          </p:nvPr>
        </p:nvSpPr>
        <p:spPr/>
        <p:txBody>
          <a:bodyPr>
            <a:normAutofit/>
          </a:bodyPr>
          <a:lstStyle/>
          <a:p>
            <a:r>
              <a:rPr lang="en-US" sz="3200" dirty="0"/>
              <a:t>Changes from Original RDA for Monographs: Report</a:t>
            </a:r>
            <a:br>
              <a:rPr lang="en-US" dirty="0"/>
            </a:br>
            <a:r>
              <a:rPr lang="en-US" dirty="0"/>
              <a:t>Accessing the Report</a:t>
            </a:r>
          </a:p>
        </p:txBody>
      </p:sp>
      <p:pic>
        <p:nvPicPr>
          <p:cNvPr id="19" name="Content Placeholder 18" descr="Screenshot of the first page of the Changes from Original RDA for Monographs: Report.">
            <a:extLst>
              <a:ext uri="{FF2B5EF4-FFF2-40B4-BE49-F238E27FC236}">
                <a16:creationId xmlns:a16="http://schemas.microsoft.com/office/drawing/2014/main" id="{D9A737C4-6299-41B6-CFA2-322BB3ECEC9B}"/>
              </a:ext>
            </a:extLst>
          </p:cNvPr>
          <p:cNvPicPr>
            <a:picLocks noGrp="1" noChangeAspect="1"/>
          </p:cNvPicPr>
          <p:nvPr>
            <p:ph sz="half" idx="1"/>
          </p:nvPr>
        </p:nvPicPr>
        <p:blipFill>
          <a:blip r:embed="rId3"/>
          <a:stretch>
            <a:fillRect/>
          </a:stretch>
        </p:blipFill>
        <p:spPr>
          <a:xfrm>
            <a:off x="1243778" y="1825625"/>
            <a:ext cx="4370443" cy="4351338"/>
          </a:xfrm>
          <a:prstGeom prst="rect">
            <a:avLst/>
          </a:prstGeom>
          <a:ln>
            <a:solidFill>
              <a:schemeClr val="bg1">
                <a:lumMod val="85000"/>
              </a:schemeClr>
            </a:solidFill>
          </a:ln>
        </p:spPr>
      </p:pic>
      <p:sp>
        <p:nvSpPr>
          <p:cNvPr id="5" name="Content Placeholder 4">
            <a:extLst>
              <a:ext uri="{FF2B5EF4-FFF2-40B4-BE49-F238E27FC236}">
                <a16:creationId xmlns:a16="http://schemas.microsoft.com/office/drawing/2014/main" id="{9AA1D5A1-8059-DFD3-FB04-1216E7E4887A}"/>
              </a:ext>
            </a:extLst>
          </p:cNvPr>
          <p:cNvSpPr>
            <a:spLocks noGrp="1"/>
          </p:cNvSpPr>
          <p:nvPr>
            <p:ph sz="half" idx="2"/>
          </p:nvPr>
        </p:nvSpPr>
        <p:spPr/>
        <p:txBody>
          <a:bodyPr/>
          <a:lstStyle/>
          <a:p>
            <a:pPr marL="0" indent="0">
              <a:buNone/>
            </a:pPr>
            <a:r>
              <a:rPr lang="en-US" dirty="0">
                <a:hlinkClick r:id="rId4"/>
              </a:rPr>
              <a:t>https://www.loc.gov/aba/pcc/sct/documents/Changes-from-Original-RDA-for-Monographs-Report.pdf</a:t>
            </a:r>
            <a:endParaRPr lang="en-US" dirty="0"/>
          </a:p>
        </p:txBody>
      </p:sp>
      <p:sp>
        <p:nvSpPr>
          <p:cNvPr id="4" name="Slide Number Placeholder 3">
            <a:extLst>
              <a:ext uri="{FF2B5EF4-FFF2-40B4-BE49-F238E27FC236}">
                <a16:creationId xmlns:a16="http://schemas.microsoft.com/office/drawing/2014/main" id="{807A8B8D-0165-18FD-DD00-542D52FDF935}"/>
              </a:ext>
            </a:extLst>
          </p:cNvPr>
          <p:cNvSpPr>
            <a:spLocks noGrp="1"/>
          </p:cNvSpPr>
          <p:nvPr>
            <p:ph type="sldNum" sz="quarter" idx="12"/>
          </p:nvPr>
        </p:nvSpPr>
        <p:spPr/>
        <p:txBody>
          <a:bodyPr/>
          <a:lstStyle/>
          <a:p>
            <a:fld id="{C3F19B07-DC4A-4221-9E48-704ED333B8A8}" type="slidenum">
              <a:rPr lang="en-US" smtClean="0"/>
              <a:t>42</a:t>
            </a:fld>
            <a:endParaRPr lang="en-US"/>
          </a:p>
        </p:txBody>
      </p:sp>
    </p:spTree>
    <p:extLst>
      <p:ext uri="{BB962C8B-B14F-4D97-AF65-F5344CB8AC3E}">
        <p14:creationId xmlns:p14="http://schemas.microsoft.com/office/powerpoint/2010/main" val="665491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E54B4-9D5C-CAC4-22A3-AD729F1C2231}"/>
              </a:ext>
            </a:extLst>
          </p:cNvPr>
          <p:cNvSpPr>
            <a:spLocks noGrp="1"/>
          </p:cNvSpPr>
          <p:nvPr>
            <p:ph type="title"/>
          </p:nvPr>
        </p:nvSpPr>
        <p:spPr/>
        <p:txBody>
          <a:bodyPr/>
          <a:lstStyle/>
          <a:p>
            <a:r>
              <a:rPr lang="en-CA" sz="3200" dirty="0"/>
              <a:t>Cataloging Assignment</a:t>
            </a:r>
            <a:br>
              <a:rPr lang="en-CA" dirty="0"/>
            </a:br>
            <a:r>
              <a:rPr lang="en-CA" dirty="0"/>
              <a:t>Objective</a:t>
            </a:r>
          </a:p>
        </p:txBody>
      </p:sp>
      <p:sp>
        <p:nvSpPr>
          <p:cNvPr id="3" name="Content Placeholder 2">
            <a:extLst>
              <a:ext uri="{FF2B5EF4-FFF2-40B4-BE49-F238E27FC236}">
                <a16:creationId xmlns:a16="http://schemas.microsoft.com/office/drawing/2014/main" id="{B0BEE34A-D0E8-7E85-FA51-801053078C55}"/>
              </a:ext>
            </a:extLst>
          </p:cNvPr>
          <p:cNvSpPr>
            <a:spLocks noGrp="1"/>
          </p:cNvSpPr>
          <p:nvPr>
            <p:ph idx="1"/>
          </p:nvPr>
        </p:nvSpPr>
        <p:spPr/>
        <p:txBody>
          <a:bodyPr>
            <a:normAutofit/>
          </a:bodyPr>
          <a:lstStyle/>
          <a:p>
            <a:r>
              <a:rPr lang="en-CA" dirty="0"/>
              <a:t>To help us identify training topics and how to present the training, catalog one print book or e-book using official RDA.</a:t>
            </a:r>
          </a:p>
        </p:txBody>
      </p:sp>
      <p:sp>
        <p:nvSpPr>
          <p:cNvPr id="4" name="Slide Number Placeholder 3">
            <a:extLst>
              <a:ext uri="{FF2B5EF4-FFF2-40B4-BE49-F238E27FC236}">
                <a16:creationId xmlns:a16="http://schemas.microsoft.com/office/drawing/2014/main" id="{4160DC55-9504-2CC4-2EF9-4DF7F3FFCADD}"/>
              </a:ext>
            </a:extLst>
          </p:cNvPr>
          <p:cNvSpPr>
            <a:spLocks noGrp="1"/>
          </p:cNvSpPr>
          <p:nvPr>
            <p:ph type="sldNum" sz="quarter" idx="12"/>
          </p:nvPr>
        </p:nvSpPr>
        <p:spPr/>
        <p:txBody>
          <a:bodyPr/>
          <a:lstStyle/>
          <a:p>
            <a:fld id="{C3F19B07-DC4A-4221-9E48-704ED333B8A8}" type="slidenum">
              <a:rPr lang="en-US" smtClean="0"/>
              <a:t>43</a:t>
            </a:fld>
            <a:endParaRPr lang="en-US"/>
          </a:p>
        </p:txBody>
      </p:sp>
    </p:spTree>
    <p:extLst>
      <p:ext uri="{BB962C8B-B14F-4D97-AF65-F5344CB8AC3E}">
        <p14:creationId xmlns:p14="http://schemas.microsoft.com/office/powerpoint/2010/main" val="3425096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99D12-FDB8-0683-BBB2-A03F79F2A6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6C4B16-DCDA-A9AA-01F6-626459B118FD}"/>
              </a:ext>
            </a:extLst>
          </p:cNvPr>
          <p:cNvSpPr>
            <a:spLocks noGrp="1"/>
          </p:cNvSpPr>
          <p:nvPr>
            <p:ph type="title"/>
          </p:nvPr>
        </p:nvSpPr>
        <p:spPr/>
        <p:txBody>
          <a:bodyPr/>
          <a:lstStyle/>
          <a:p>
            <a:r>
              <a:rPr lang="en-CA" sz="3200" dirty="0"/>
              <a:t>Cataloging Assignment</a:t>
            </a:r>
            <a:br>
              <a:rPr lang="en-CA" dirty="0"/>
            </a:br>
            <a:r>
              <a:rPr lang="en-CA" dirty="0"/>
              <a:t>Questions to Consider</a:t>
            </a:r>
          </a:p>
        </p:txBody>
      </p:sp>
      <p:sp>
        <p:nvSpPr>
          <p:cNvPr id="3" name="Content Placeholder 2">
            <a:extLst>
              <a:ext uri="{FF2B5EF4-FFF2-40B4-BE49-F238E27FC236}">
                <a16:creationId xmlns:a16="http://schemas.microsoft.com/office/drawing/2014/main" id="{E3630814-CBC6-F5FC-6E2E-6929C3F78C03}"/>
              </a:ext>
            </a:extLst>
          </p:cNvPr>
          <p:cNvSpPr>
            <a:spLocks noGrp="1"/>
          </p:cNvSpPr>
          <p:nvPr>
            <p:ph idx="1"/>
          </p:nvPr>
        </p:nvSpPr>
        <p:spPr/>
        <p:txBody>
          <a:bodyPr>
            <a:normAutofit/>
          </a:bodyPr>
          <a:lstStyle/>
          <a:p>
            <a:r>
              <a:rPr lang="en-CA" dirty="0"/>
              <a:t>What language or terminology did you encounter that should be explained in training?</a:t>
            </a:r>
          </a:p>
          <a:p>
            <a:r>
              <a:rPr lang="en-CA" dirty="0"/>
              <a:t>What options or instructions did you encounter that should be explained in training?</a:t>
            </a:r>
          </a:p>
          <a:p>
            <a:r>
              <a:rPr lang="en-CA" dirty="0"/>
              <a:t>Where did you encounter changes in PCC practice?</a:t>
            </a:r>
          </a:p>
          <a:p>
            <a:r>
              <a:rPr lang="en-CA" dirty="0"/>
              <a:t>Where did you encounter difficulties or problems?</a:t>
            </a:r>
          </a:p>
          <a:p>
            <a:r>
              <a:rPr lang="en-CA" dirty="0"/>
              <a:t>What questions did you have?</a:t>
            </a:r>
          </a:p>
          <a:p>
            <a:r>
              <a:rPr lang="en-CA" dirty="0"/>
              <a:t>Where does the documentation need to be updated?</a:t>
            </a:r>
          </a:p>
          <a:p>
            <a:r>
              <a:rPr lang="en-CA" dirty="0"/>
              <a:t>What was your process and how successful was it?</a:t>
            </a:r>
          </a:p>
        </p:txBody>
      </p:sp>
      <p:sp>
        <p:nvSpPr>
          <p:cNvPr id="4" name="Slide Number Placeholder 3">
            <a:extLst>
              <a:ext uri="{FF2B5EF4-FFF2-40B4-BE49-F238E27FC236}">
                <a16:creationId xmlns:a16="http://schemas.microsoft.com/office/drawing/2014/main" id="{C7F9B94D-A749-0ACB-B1BF-8FE9CC58102F}"/>
              </a:ext>
            </a:extLst>
          </p:cNvPr>
          <p:cNvSpPr>
            <a:spLocks noGrp="1"/>
          </p:cNvSpPr>
          <p:nvPr>
            <p:ph type="sldNum" sz="quarter" idx="12"/>
          </p:nvPr>
        </p:nvSpPr>
        <p:spPr/>
        <p:txBody>
          <a:bodyPr/>
          <a:lstStyle/>
          <a:p>
            <a:fld id="{C3F19B07-DC4A-4221-9E48-704ED333B8A8}" type="slidenum">
              <a:rPr lang="en-US" smtClean="0"/>
              <a:t>44</a:t>
            </a:fld>
            <a:endParaRPr lang="en-US"/>
          </a:p>
        </p:txBody>
      </p:sp>
    </p:spTree>
    <p:extLst>
      <p:ext uri="{BB962C8B-B14F-4D97-AF65-F5344CB8AC3E}">
        <p14:creationId xmlns:p14="http://schemas.microsoft.com/office/powerpoint/2010/main" val="772416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9B522-0AAF-5923-C155-89E7346476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11EAE5-B628-53D8-827B-23F374860B8B}"/>
              </a:ext>
            </a:extLst>
          </p:cNvPr>
          <p:cNvSpPr>
            <a:spLocks noGrp="1"/>
          </p:cNvSpPr>
          <p:nvPr>
            <p:ph type="title"/>
          </p:nvPr>
        </p:nvSpPr>
        <p:spPr/>
        <p:txBody>
          <a:bodyPr/>
          <a:lstStyle/>
          <a:p>
            <a:r>
              <a:rPr lang="en-CA" sz="3200" dirty="0"/>
              <a:t>Cataloging Assignment</a:t>
            </a:r>
            <a:br>
              <a:rPr lang="en-CA" dirty="0"/>
            </a:br>
            <a:r>
              <a:rPr lang="en-CA" dirty="0"/>
              <a:t>Key Takeaways</a:t>
            </a:r>
          </a:p>
        </p:txBody>
      </p:sp>
      <p:sp>
        <p:nvSpPr>
          <p:cNvPr id="3" name="Content Placeholder 2">
            <a:extLst>
              <a:ext uri="{FF2B5EF4-FFF2-40B4-BE49-F238E27FC236}">
                <a16:creationId xmlns:a16="http://schemas.microsoft.com/office/drawing/2014/main" id="{6EB03A5E-BF80-7676-975F-5F2A323F97A2}"/>
              </a:ext>
            </a:extLst>
          </p:cNvPr>
          <p:cNvSpPr>
            <a:spLocks noGrp="1"/>
          </p:cNvSpPr>
          <p:nvPr>
            <p:ph idx="1"/>
          </p:nvPr>
        </p:nvSpPr>
        <p:spPr/>
        <p:txBody>
          <a:bodyPr>
            <a:normAutofit/>
          </a:bodyPr>
          <a:lstStyle/>
          <a:p>
            <a:r>
              <a:rPr lang="en-CA" dirty="0"/>
              <a:t>Cataloging with official RDA can be challenging and frustrating</a:t>
            </a:r>
          </a:p>
          <a:p>
            <a:pPr lvl="1"/>
            <a:endParaRPr lang="en-CA" dirty="0"/>
          </a:p>
          <a:p>
            <a:r>
              <a:rPr lang="en-CA" dirty="0"/>
              <a:t>Training needs to include guidance for how to interpret some RDA instructions</a:t>
            </a:r>
          </a:p>
          <a:p>
            <a:pPr lvl="1"/>
            <a:endParaRPr lang="en-CA" dirty="0"/>
          </a:p>
          <a:p>
            <a:r>
              <a:rPr lang="en-CA" dirty="0"/>
              <a:t>Describing aggregates raised the most questions</a:t>
            </a:r>
          </a:p>
          <a:p>
            <a:pPr lvl="1"/>
            <a:endParaRPr lang="en-CA" dirty="0"/>
          </a:p>
          <a:p>
            <a:r>
              <a:rPr lang="en-CA" dirty="0"/>
              <a:t>There are numerous problems where the documentation needs to be updated</a:t>
            </a:r>
          </a:p>
        </p:txBody>
      </p:sp>
      <p:sp>
        <p:nvSpPr>
          <p:cNvPr id="4" name="Slide Number Placeholder 3">
            <a:extLst>
              <a:ext uri="{FF2B5EF4-FFF2-40B4-BE49-F238E27FC236}">
                <a16:creationId xmlns:a16="http://schemas.microsoft.com/office/drawing/2014/main" id="{10675E00-9527-BFB8-CE5F-8828D2C309FD}"/>
              </a:ext>
            </a:extLst>
          </p:cNvPr>
          <p:cNvSpPr>
            <a:spLocks noGrp="1"/>
          </p:cNvSpPr>
          <p:nvPr>
            <p:ph type="sldNum" sz="quarter" idx="12"/>
          </p:nvPr>
        </p:nvSpPr>
        <p:spPr/>
        <p:txBody>
          <a:bodyPr/>
          <a:lstStyle/>
          <a:p>
            <a:fld id="{C3F19B07-DC4A-4221-9E48-704ED333B8A8}" type="slidenum">
              <a:rPr lang="en-US" smtClean="0"/>
              <a:t>45</a:t>
            </a:fld>
            <a:endParaRPr lang="en-US"/>
          </a:p>
        </p:txBody>
      </p:sp>
    </p:spTree>
    <p:extLst>
      <p:ext uri="{BB962C8B-B14F-4D97-AF65-F5344CB8AC3E}">
        <p14:creationId xmlns:p14="http://schemas.microsoft.com/office/powerpoint/2010/main" val="62833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CADB9-2BE5-B8FF-2E98-F9AB9FD72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E2AC70-595D-030D-2381-37337628C612}"/>
              </a:ext>
            </a:extLst>
          </p:cNvPr>
          <p:cNvSpPr>
            <a:spLocks noGrp="1"/>
          </p:cNvSpPr>
          <p:nvPr>
            <p:ph type="title"/>
          </p:nvPr>
        </p:nvSpPr>
        <p:spPr/>
        <p:txBody>
          <a:bodyPr/>
          <a:lstStyle/>
          <a:p>
            <a:r>
              <a:rPr lang="en-CA" sz="3200" dirty="0"/>
              <a:t>ALA RDA Preconference Workshop 2025</a:t>
            </a:r>
            <a:br>
              <a:rPr lang="en-CA" dirty="0"/>
            </a:br>
            <a:r>
              <a:rPr lang="en-CA" dirty="0"/>
              <a:t>Learning Outcomes</a:t>
            </a:r>
          </a:p>
        </p:txBody>
      </p:sp>
      <p:sp>
        <p:nvSpPr>
          <p:cNvPr id="3" name="Content Placeholder 2">
            <a:extLst>
              <a:ext uri="{FF2B5EF4-FFF2-40B4-BE49-F238E27FC236}">
                <a16:creationId xmlns:a16="http://schemas.microsoft.com/office/drawing/2014/main" id="{7885CCA1-253D-B3C4-B48A-3350118D2438}"/>
              </a:ext>
            </a:extLst>
          </p:cNvPr>
          <p:cNvSpPr>
            <a:spLocks noGrp="1"/>
          </p:cNvSpPr>
          <p:nvPr>
            <p:ph idx="1"/>
          </p:nvPr>
        </p:nvSpPr>
        <p:spPr/>
        <p:txBody>
          <a:bodyPr>
            <a:normAutofit/>
          </a:bodyPr>
          <a:lstStyle/>
          <a:p>
            <a:r>
              <a:rPr lang="en-CA" dirty="0"/>
              <a:t>Understand and apply official RDA instructions and PCC practices for describing print and electronic monographs in MARC 21 format</a:t>
            </a:r>
          </a:p>
          <a:p>
            <a:pPr lvl="1"/>
            <a:endParaRPr lang="en-CA" dirty="0"/>
          </a:p>
          <a:p>
            <a:r>
              <a:rPr lang="en-CA" dirty="0"/>
              <a:t>Understand and apply the BIBCO Standard Record (BSR) Official RDA Metadata Application Profile</a:t>
            </a:r>
          </a:p>
          <a:p>
            <a:pPr lvl="1"/>
            <a:endParaRPr lang="en-CA" dirty="0"/>
          </a:p>
          <a:p>
            <a:r>
              <a:rPr lang="en-CA" dirty="0"/>
              <a:t>Apply appropriate guidance in LC-PCC Policy Statements and RDA Metadata Guidance Documentation</a:t>
            </a:r>
          </a:p>
        </p:txBody>
      </p:sp>
      <p:sp>
        <p:nvSpPr>
          <p:cNvPr id="4" name="Slide Number Placeholder 3">
            <a:extLst>
              <a:ext uri="{FF2B5EF4-FFF2-40B4-BE49-F238E27FC236}">
                <a16:creationId xmlns:a16="http://schemas.microsoft.com/office/drawing/2014/main" id="{C1AD9A82-8EED-2BB6-D5C1-C094A8BF53A6}"/>
              </a:ext>
            </a:extLst>
          </p:cNvPr>
          <p:cNvSpPr>
            <a:spLocks noGrp="1"/>
          </p:cNvSpPr>
          <p:nvPr>
            <p:ph type="sldNum" sz="quarter" idx="12"/>
          </p:nvPr>
        </p:nvSpPr>
        <p:spPr/>
        <p:txBody>
          <a:bodyPr/>
          <a:lstStyle/>
          <a:p>
            <a:fld id="{C3F19B07-DC4A-4221-9E48-704ED333B8A8}" type="slidenum">
              <a:rPr lang="en-US" smtClean="0"/>
              <a:t>46</a:t>
            </a:fld>
            <a:endParaRPr lang="en-US"/>
          </a:p>
        </p:txBody>
      </p:sp>
    </p:spTree>
    <p:extLst>
      <p:ext uri="{BB962C8B-B14F-4D97-AF65-F5344CB8AC3E}">
        <p14:creationId xmlns:p14="http://schemas.microsoft.com/office/powerpoint/2010/main" val="16917881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D48E5-CB5E-E66B-95E3-FB0802817C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2FBE4-C307-35F3-81A0-2EB0FC8D3663}"/>
              </a:ext>
            </a:extLst>
          </p:cNvPr>
          <p:cNvSpPr>
            <a:spLocks noGrp="1"/>
          </p:cNvSpPr>
          <p:nvPr>
            <p:ph type="title"/>
          </p:nvPr>
        </p:nvSpPr>
        <p:spPr/>
        <p:txBody>
          <a:bodyPr/>
          <a:lstStyle/>
          <a:p>
            <a:r>
              <a:rPr lang="en-CA" sz="3200" dirty="0"/>
              <a:t>ALA RDA Preconference Workshop 2025</a:t>
            </a:r>
            <a:br>
              <a:rPr lang="en-CA" dirty="0"/>
            </a:br>
            <a:r>
              <a:rPr lang="en-CA" dirty="0"/>
              <a:t>Workshop Structure</a:t>
            </a:r>
          </a:p>
        </p:txBody>
      </p:sp>
      <p:sp>
        <p:nvSpPr>
          <p:cNvPr id="3" name="Content Placeholder 2">
            <a:extLst>
              <a:ext uri="{FF2B5EF4-FFF2-40B4-BE49-F238E27FC236}">
                <a16:creationId xmlns:a16="http://schemas.microsoft.com/office/drawing/2014/main" id="{A4A69F7E-2170-29FD-928D-0D2A76717670}"/>
              </a:ext>
            </a:extLst>
          </p:cNvPr>
          <p:cNvSpPr>
            <a:spLocks noGrp="1"/>
          </p:cNvSpPr>
          <p:nvPr>
            <p:ph idx="1"/>
          </p:nvPr>
        </p:nvSpPr>
        <p:spPr/>
        <p:txBody>
          <a:bodyPr>
            <a:normAutofit/>
          </a:bodyPr>
          <a:lstStyle/>
          <a:p>
            <a:pPr marL="514350" indent="-514350">
              <a:buFont typeface="+mj-lt"/>
              <a:buAutoNum type="arabicPeriod"/>
            </a:pPr>
            <a:r>
              <a:rPr lang="en-CA" dirty="0"/>
              <a:t>Documentation used by PCC catalogers</a:t>
            </a:r>
          </a:p>
          <a:p>
            <a:pPr marL="514350" indent="-514350">
              <a:buFont typeface="+mj-lt"/>
              <a:buAutoNum type="arabicPeriod"/>
            </a:pPr>
            <a:r>
              <a:rPr lang="en-CA" dirty="0"/>
              <a:t>Review of RDA concepts</a:t>
            </a:r>
          </a:p>
          <a:p>
            <a:pPr marL="514350" indent="-514350">
              <a:buFont typeface="+mj-lt"/>
              <a:buAutoNum type="arabicPeriod"/>
            </a:pPr>
            <a:r>
              <a:rPr lang="en-CA" dirty="0"/>
              <a:t>Cataloging an </a:t>
            </a:r>
            <a:r>
              <a:rPr lang="en-CA" dirty="0" err="1"/>
              <a:t>ebook</a:t>
            </a:r>
            <a:endParaRPr lang="en-CA" dirty="0"/>
          </a:p>
          <a:p>
            <a:pPr marL="914400" lvl="1" indent="-457200">
              <a:buFont typeface="+mj-lt"/>
              <a:buAutoNum type="arabicPeriod"/>
            </a:pPr>
            <a:r>
              <a:rPr lang="en-CA" dirty="0"/>
              <a:t>Describing the manifestation</a:t>
            </a:r>
          </a:p>
          <a:p>
            <a:pPr marL="914400" lvl="1" indent="-457200">
              <a:buFont typeface="+mj-lt"/>
              <a:buAutoNum type="arabicPeriod"/>
            </a:pPr>
            <a:r>
              <a:rPr lang="en-CA" dirty="0"/>
              <a:t>Describing the aggregating work &amp; aggregating expression</a:t>
            </a:r>
          </a:p>
          <a:p>
            <a:pPr marL="914400" lvl="1" indent="-457200">
              <a:buFont typeface="+mj-lt"/>
              <a:buAutoNum type="arabicPeriod"/>
            </a:pPr>
            <a:r>
              <a:rPr lang="en-CA" dirty="0"/>
              <a:t>Describing an aggregated work &amp; aggregated expression</a:t>
            </a:r>
          </a:p>
          <a:p>
            <a:pPr marL="914400" lvl="1" indent="-457200">
              <a:buFont typeface="+mj-lt"/>
              <a:buAutoNum type="arabicPeriod"/>
            </a:pPr>
            <a:r>
              <a:rPr lang="en-CA" dirty="0"/>
              <a:t>Recording data provenance</a:t>
            </a:r>
          </a:p>
          <a:p>
            <a:pPr marL="457200" indent="-457200">
              <a:buFont typeface="+mj-lt"/>
              <a:buAutoNum type="arabicPeriod"/>
            </a:pPr>
            <a:endParaRPr lang="en-CA" dirty="0"/>
          </a:p>
          <a:p>
            <a:pPr marL="0" indent="0">
              <a:buNone/>
            </a:pPr>
            <a:r>
              <a:rPr lang="en-CA" dirty="0"/>
              <a:t>Workshop materials: </a:t>
            </a:r>
            <a:r>
              <a:rPr lang="en-CA" dirty="0">
                <a:hlinkClick r:id="rId3"/>
              </a:rPr>
              <a:t>https://bit.ly/RDA-ALA-25</a:t>
            </a:r>
            <a:endParaRPr lang="en-CA" dirty="0"/>
          </a:p>
        </p:txBody>
      </p:sp>
      <p:sp>
        <p:nvSpPr>
          <p:cNvPr id="4" name="Slide Number Placeholder 3">
            <a:extLst>
              <a:ext uri="{FF2B5EF4-FFF2-40B4-BE49-F238E27FC236}">
                <a16:creationId xmlns:a16="http://schemas.microsoft.com/office/drawing/2014/main" id="{8564C07B-DDE5-9E81-B7AF-60930B1B4600}"/>
              </a:ext>
            </a:extLst>
          </p:cNvPr>
          <p:cNvSpPr>
            <a:spLocks noGrp="1"/>
          </p:cNvSpPr>
          <p:nvPr>
            <p:ph type="sldNum" sz="quarter" idx="12"/>
          </p:nvPr>
        </p:nvSpPr>
        <p:spPr/>
        <p:txBody>
          <a:bodyPr/>
          <a:lstStyle/>
          <a:p>
            <a:fld id="{C3F19B07-DC4A-4221-9E48-704ED333B8A8}" type="slidenum">
              <a:rPr lang="en-US" smtClean="0"/>
              <a:t>47</a:t>
            </a:fld>
            <a:endParaRPr lang="en-US"/>
          </a:p>
        </p:txBody>
      </p:sp>
    </p:spTree>
    <p:extLst>
      <p:ext uri="{BB962C8B-B14F-4D97-AF65-F5344CB8AC3E}">
        <p14:creationId xmlns:p14="http://schemas.microsoft.com/office/powerpoint/2010/main" val="615942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2B9A-7889-4416-8934-2D1E0A1700AB}"/>
              </a:ext>
            </a:extLst>
          </p:cNvPr>
          <p:cNvSpPr>
            <a:spLocks noGrp="1"/>
          </p:cNvSpPr>
          <p:nvPr>
            <p:ph type="title"/>
          </p:nvPr>
        </p:nvSpPr>
        <p:spPr/>
        <p:txBody>
          <a:bodyPr/>
          <a:lstStyle/>
          <a:p>
            <a:r>
              <a:rPr lang="en-US" dirty="0"/>
              <a:t>1. Consult Metadata Application Profile</a:t>
            </a:r>
          </a:p>
        </p:txBody>
      </p:sp>
      <p:pic>
        <p:nvPicPr>
          <p:cNvPr id="5" name="Content Placeholder 4" descr="Screenshot from the Draft BSR metadata application profile showing the row for place of publication.">
            <a:extLst>
              <a:ext uri="{FF2B5EF4-FFF2-40B4-BE49-F238E27FC236}">
                <a16:creationId xmlns:a16="http://schemas.microsoft.com/office/drawing/2014/main" id="{1D97AA89-872E-4C4B-A266-45D62021D9FF}"/>
              </a:ext>
            </a:extLst>
          </p:cNvPr>
          <p:cNvPicPr>
            <a:picLocks noGrp="1" noChangeAspect="1"/>
          </p:cNvPicPr>
          <p:nvPr>
            <p:ph idx="1"/>
          </p:nvPr>
        </p:nvPicPr>
        <p:blipFill>
          <a:blip r:embed="rId3"/>
          <a:stretch>
            <a:fillRect/>
          </a:stretch>
        </p:blipFill>
        <p:spPr>
          <a:xfrm>
            <a:off x="838200" y="1926772"/>
            <a:ext cx="10515600" cy="1502228"/>
          </a:xfrm>
          <a:prstGeom prst="rect">
            <a:avLst/>
          </a:prstGeom>
          <a:ln>
            <a:solidFill>
              <a:schemeClr val="tx1"/>
            </a:solidFill>
          </a:ln>
        </p:spPr>
      </p:pic>
      <p:sp>
        <p:nvSpPr>
          <p:cNvPr id="4" name="Slide Number Placeholder 3">
            <a:extLst>
              <a:ext uri="{FF2B5EF4-FFF2-40B4-BE49-F238E27FC236}">
                <a16:creationId xmlns:a16="http://schemas.microsoft.com/office/drawing/2014/main" id="{8ED6C3AD-6558-44DB-88FF-D5B8CF1C50C2}"/>
              </a:ext>
            </a:extLst>
          </p:cNvPr>
          <p:cNvSpPr>
            <a:spLocks noGrp="1"/>
          </p:cNvSpPr>
          <p:nvPr>
            <p:ph type="sldNum" sz="quarter" idx="12"/>
          </p:nvPr>
        </p:nvSpPr>
        <p:spPr/>
        <p:txBody>
          <a:bodyPr/>
          <a:lstStyle/>
          <a:p>
            <a:fld id="{C3F19B07-DC4A-4221-9E48-704ED333B8A8}" type="slidenum">
              <a:rPr lang="en-US" smtClean="0"/>
              <a:t>48</a:t>
            </a:fld>
            <a:endParaRPr lang="en-US"/>
          </a:p>
        </p:txBody>
      </p:sp>
    </p:spTree>
    <p:extLst>
      <p:ext uri="{BB962C8B-B14F-4D97-AF65-F5344CB8AC3E}">
        <p14:creationId xmlns:p14="http://schemas.microsoft.com/office/powerpoint/2010/main" val="35350343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B38D1-97F2-5665-3EB6-3F5323A13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12268-B551-AF08-8E77-922796BF06DE}"/>
              </a:ext>
            </a:extLst>
          </p:cNvPr>
          <p:cNvSpPr>
            <a:spLocks noGrp="1"/>
          </p:cNvSpPr>
          <p:nvPr>
            <p:ph type="title"/>
          </p:nvPr>
        </p:nvSpPr>
        <p:spPr/>
        <p:txBody>
          <a:bodyPr/>
          <a:lstStyle/>
          <a:p>
            <a:r>
              <a:rPr lang="en-US" dirty="0"/>
              <a:t>2. Review RDA instructions and LC-PCC PSs</a:t>
            </a:r>
          </a:p>
        </p:txBody>
      </p:sp>
      <p:pic>
        <p:nvPicPr>
          <p:cNvPr id="7" name="Content Placeholder 6" descr="Screenshot from the official RDA Toolkit showing the element place of publication.">
            <a:extLst>
              <a:ext uri="{FF2B5EF4-FFF2-40B4-BE49-F238E27FC236}">
                <a16:creationId xmlns:a16="http://schemas.microsoft.com/office/drawing/2014/main" id="{5D2FE4BD-A460-F4D3-7031-2ACA0BBB9C25}"/>
              </a:ext>
            </a:extLst>
          </p:cNvPr>
          <p:cNvPicPr>
            <a:picLocks noGrp="1" noChangeAspect="1"/>
          </p:cNvPicPr>
          <p:nvPr>
            <p:ph idx="1"/>
          </p:nvPr>
        </p:nvPicPr>
        <p:blipFill>
          <a:blip r:embed="rId3"/>
          <a:stretch>
            <a:fillRect/>
          </a:stretch>
        </p:blipFill>
        <p:spPr>
          <a:xfrm>
            <a:off x="2435860" y="1825625"/>
            <a:ext cx="7320280" cy="4351338"/>
          </a:xfrm>
          <a:prstGeom prst="rect">
            <a:avLst/>
          </a:prstGeom>
        </p:spPr>
      </p:pic>
      <p:sp>
        <p:nvSpPr>
          <p:cNvPr id="4" name="Slide Number Placeholder 3">
            <a:extLst>
              <a:ext uri="{FF2B5EF4-FFF2-40B4-BE49-F238E27FC236}">
                <a16:creationId xmlns:a16="http://schemas.microsoft.com/office/drawing/2014/main" id="{225D0D9D-A186-94A4-1C5A-46BAE6FE3BB5}"/>
              </a:ext>
            </a:extLst>
          </p:cNvPr>
          <p:cNvSpPr>
            <a:spLocks noGrp="1"/>
          </p:cNvSpPr>
          <p:nvPr>
            <p:ph type="sldNum" sz="quarter" idx="12"/>
          </p:nvPr>
        </p:nvSpPr>
        <p:spPr/>
        <p:txBody>
          <a:bodyPr/>
          <a:lstStyle/>
          <a:p>
            <a:fld id="{C3F19B07-DC4A-4221-9E48-704ED333B8A8}" type="slidenum">
              <a:rPr lang="en-US" smtClean="0"/>
              <a:t>49</a:t>
            </a:fld>
            <a:endParaRPr lang="en-US"/>
          </a:p>
        </p:txBody>
      </p:sp>
    </p:spTree>
    <p:extLst>
      <p:ext uri="{BB962C8B-B14F-4D97-AF65-F5344CB8AC3E}">
        <p14:creationId xmlns:p14="http://schemas.microsoft.com/office/powerpoint/2010/main" val="40863388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AD24-881C-4200-9482-2645148479E6}"/>
              </a:ext>
            </a:extLst>
          </p:cNvPr>
          <p:cNvSpPr>
            <a:spLocks noGrp="1"/>
          </p:cNvSpPr>
          <p:nvPr>
            <p:ph type="title"/>
          </p:nvPr>
        </p:nvSpPr>
        <p:spPr/>
        <p:txBody>
          <a:bodyPr/>
          <a:lstStyle/>
          <a:p>
            <a:r>
              <a:rPr lang="en-US" dirty="0"/>
              <a:t>3. Review Metadata Guidance Documents</a:t>
            </a:r>
          </a:p>
        </p:txBody>
      </p:sp>
      <p:pic>
        <p:nvPicPr>
          <p:cNvPr id="5" name="Content Placeholder 4" descr="Screenshot from the place of publication MGD.">
            <a:extLst>
              <a:ext uri="{FF2B5EF4-FFF2-40B4-BE49-F238E27FC236}">
                <a16:creationId xmlns:a16="http://schemas.microsoft.com/office/drawing/2014/main" id="{E5F66D8D-2C25-4838-B79E-6DA63CD792CE}"/>
              </a:ext>
            </a:extLst>
          </p:cNvPr>
          <p:cNvPicPr>
            <a:picLocks noGrp="1" noChangeAspect="1"/>
          </p:cNvPicPr>
          <p:nvPr>
            <p:ph idx="1"/>
          </p:nvPr>
        </p:nvPicPr>
        <p:blipFill>
          <a:blip r:embed="rId3"/>
          <a:stretch>
            <a:fillRect/>
          </a:stretch>
        </p:blipFill>
        <p:spPr>
          <a:xfrm>
            <a:off x="2936343" y="1825625"/>
            <a:ext cx="6319314" cy="4351338"/>
          </a:xfrm>
          <a:prstGeom prst="rect">
            <a:avLst/>
          </a:prstGeom>
        </p:spPr>
      </p:pic>
      <p:sp>
        <p:nvSpPr>
          <p:cNvPr id="4" name="Slide Number Placeholder 3">
            <a:extLst>
              <a:ext uri="{FF2B5EF4-FFF2-40B4-BE49-F238E27FC236}">
                <a16:creationId xmlns:a16="http://schemas.microsoft.com/office/drawing/2014/main" id="{A5147032-9CEB-4AA3-8BD6-D8D661C1F046}"/>
              </a:ext>
            </a:extLst>
          </p:cNvPr>
          <p:cNvSpPr>
            <a:spLocks noGrp="1"/>
          </p:cNvSpPr>
          <p:nvPr>
            <p:ph type="sldNum" sz="quarter" idx="12"/>
          </p:nvPr>
        </p:nvSpPr>
        <p:spPr/>
        <p:txBody>
          <a:bodyPr/>
          <a:lstStyle/>
          <a:p>
            <a:fld id="{C3F19B07-DC4A-4221-9E48-704ED333B8A8}" type="slidenum">
              <a:rPr lang="en-US" smtClean="0"/>
              <a:t>50</a:t>
            </a:fld>
            <a:endParaRPr lang="en-US"/>
          </a:p>
        </p:txBody>
      </p:sp>
    </p:spTree>
    <p:extLst>
      <p:ext uri="{BB962C8B-B14F-4D97-AF65-F5344CB8AC3E}">
        <p14:creationId xmlns:p14="http://schemas.microsoft.com/office/powerpoint/2010/main" val="90658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B975-38B4-4253-A8D9-A9BF110E9395}"/>
              </a:ext>
            </a:extLst>
          </p:cNvPr>
          <p:cNvSpPr>
            <a:spLocks noGrp="1"/>
          </p:cNvSpPr>
          <p:nvPr>
            <p:ph type="title"/>
          </p:nvPr>
        </p:nvSpPr>
        <p:spPr/>
        <p:txBody>
          <a:bodyPr/>
          <a:lstStyle/>
          <a:p>
            <a:r>
              <a:rPr lang="en-US" dirty="0"/>
              <a:t>4. Determine the value to record</a:t>
            </a:r>
          </a:p>
        </p:txBody>
      </p:sp>
      <p:pic>
        <p:nvPicPr>
          <p:cNvPr id="5" name="Content Placeholder 4" descr="Screenshot from the official RDA Toolkit showing the element place of publication and the condition option to &quot;Record a value of both a local place and a name of a larger place.&quot;">
            <a:extLst>
              <a:ext uri="{FF2B5EF4-FFF2-40B4-BE49-F238E27FC236}">
                <a16:creationId xmlns:a16="http://schemas.microsoft.com/office/drawing/2014/main" id="{971975E9-6EE9-40DE-A412-297C80B301C4}"/>
              </a:ext>
            </a:extLst>
          </p:cNvPr>
          <p:cNvPicPr>
            <a:picLocks noGrp="1" noChangeAspect="1"/>
          </p:cNvPicPr>
          <p:nvPr>
            <p:ph idx="1"/>
          </p:nvPr>
        </p:nvPicPr>
        <p:blipFill>
          <a:blip r:embed="rId3"/>
          <a:stretch>
            <a:fillRect/>
          </a:stretch>
        </p:blipFill>
        <p:spPr>
          <a:xfrm>
            <a:off x="2790353" y="1825625"/>
            <a:ext cx="6611294" cy="4351338"/>
          </a:xfrm>
          <a:prstGeom prst="rect">
            <a:avLst/>
          </a:prstGeom>
        </p:spPr>
      </p:pic>
      <p:sp>
        <p:nvSpPr>
          <p:cNvPr id="4" name="Slide Number Placeholder 3">
            <a:extLst>
              <a:ext uri="{FF2B5EF4-FFF2-40B4-BE49-F238E27FC236}">
                <a16:creationId xmlns:a16="http://schemas.microsoft.com/office/drawing/2014/main" id="{C2379B79-5B7F-4BBA-9B0F-C4F171ADCF78}"/>
              </a:ext>
            </a:extLst>
          </p:cNvPr>
          <p:cNvSpPr>
            <a:spLocks noGrp="1"/>
          </p:cNvSpPr>
          <p:nvPr>
            <p:ph type="sldNum" sz="quarter" idx="12"/>
          </p:nvPr>
        </p:nvSpPr>
        <p:spPr/>
        <p:txBody>
          <a:bodyPr/>
          <a:lstStyle/>
          <a:p>
            <a:fld id="{C3F19B07-DC4A-4221-9E48-704ED333B8A8}" type="slidenum">
              <a:rPr lang="en-US" smtClean="0"/>
              <a:t>51</a:t>
            </a:fld>
            <a:endParaRPr lang="en-US"/>
          </a:p>
        </p:txBody>
      </p:sp>
    </p:spTree>
    <p:extLst>
      <p:ext uri="{BB962C8B-B14F-4D97-AF65-F5344CB8AC3E}">
        <p14:creationId xmlns:p14="http://schemas.microsoft.com/office/powerpoint/2010/main" val="90964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29985-FB14-D05C-C719-F5D4AC23F683}"/>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844A6D38-421A-E30E-643A-D4B40486DE1F}"/>
              </a:ext>
            </a:extLst>
          </p:cNvPr>
          <p:cNvSpPr>
            <a:spLocks noGrp="1"/>
          </p:cNvSpPr>
          <p:nvPr>
            <p:ph type="title"/>
          </p:nvPr>
        </p:nvSpPr>
        <p:spPr/>
        <p:txBody>
          <a:bodyPr/>
          <a:lstStyle/>
          <a:p>
            <a:r>
              <a:rPr lang="en-US" dirty="0"/>
              <a:t>5. Record the value</a:t>
            </a:r>
            <a:endParaRPr lang="en-CA" dirty="0"/>
          </a:p>
        </p:txBody>
      </p:sp>
      <p:sp>
        <p:nvSpPr>
          <p:cNvPr id="25" name="TextBox 24">
            <a:extLst>
              <a:ext uri="{FF2B5EF4-FFF2-40B4-BE49-F238E27FC236}">
                <a16:creationId xmlns:a16="http://schemas.microsoft.com/office/drawing/2014/main" id="{79341AC2-8646-24D6-518D-3F6304826137}"/>
              </a:ext>
            </a:extLst>
          </p:cNvPr>
          <p:cNvSpPr txBox="1"/>
          <p:nvPr/>
        </p:nvSpPr>
        <p:spPr>
          <a:xfrm>
            <a:off x="838200" y="1742251"/>
            <a:ext cx="3397918" cy="523220"/>
          </a:xfrm>
          <a:prstGeom prst="rect">
            <a:avLst/>
          </a:prstGeom>
          <a:noFill/>
        </p:spPr>
        <p:txBody>
          <a:bodyPr wrap="none" rtlCol="0">
            <a:spAutoFit/>
          </a:bodyPr>
          <a:lstStyle/>
          <a:p>
            <a:r>
              <a:rPr lang="en-CA" sz="2800" b="1" dirty="0"/>
              <a:t>RDA Record Template</a:t>
            </a:r>
          </a:p>
        </p:txBody>
      </p:sp>
      <p:pic>
        <p:nvPicPr>
          <p:cNvPr id="8" name="Picture 7" descr="Screenshot from the RDA Record Template showing the value for place of publication was recorded as &quot;Cambridge, United Kingdom&quot;.">
            <a:extLst>
              <a:ext uri="{FF2B5EF4-FFF2-40B4-BE49-F238E27FC236}">
                <a16:creationId xmlns:a16="http://schemas.microsoft.com/office/drawing/2014/main" id="{02242505-9B28-FCF8-4B5C-8E2D22F8CB5D}"/>
              </a:ext>
            </a:extLst>
          </p:cNvPr>
          <p:cNvPicPr>
            <a:picLocks noChangeAspect="1"/>
          </p:cNvPicPr>
          <p:nvPr/>
        </p:nvPicPr>
        <p:blipFill>
          <a:blip r:embed="rId3"/>
          <a:stretch>
            <a:fillRect/>
          </a:stretch>
        </p:blipFill>
        <p:spPr>
          <a:xfrm>
            <a:off x="838200" y="2265471"/>
            <a:ext cx="9858375" cy="1571625"/>
          </a:xfrm>
          <a:prstGeom prst="rect">
            <a:avLst/>
          </a:prstGeom>
          <a:ln>
            <a:solidFill>
              <a:schemeClr val="bg1">
                <a:lumMod val="85000"/>
              </a:schemeClr>
            </a:solidFill>
          </a:ln>
        </p:spPr>
      </p:pic>
      <p:sp>
        <p:nvSpPr>
          <p:cNvPr id="26" name="TextBox 25">
            <a:extLst>
              <a:ext uri="{FF2B5EF4-FFF2-40B4-BE49-F238E27FC236}">
                <a16:creationId xmlns:a16="http://schemas.microsoft.com/office/drawing/2014/main" id="{C746008D-8FC4-4D5C-376F-6CF657E72248}"/>
              </a:ext>
            </a:extLst>
          </p:cNvPr>
          <p:cNvSpPr txBox="1"/>
          <p:nvPr/>
        </p:nvSpPr>
        <p:spPr>
          <a:xfrm>
            <a:off x="838200" y="4515005"/>
            <a:ext cx="4696094" cy="523220"/>
          </a:xfrm>
          <a:prstGeom prst="rect">
            <a:avLst/>
          </a:prstGeom>
          <a:noFill/>
        </p:spPr>
        <p:txBody>
          <a:bodyPr wrap="none" rtlCol="0">
            <a:spAutoFit/>
          </a:bodyPr>
          <a:lstStyle/>
          <a:p>
            <a:r>
              <a:rPr lang="en-CA" sz="2800" b="1" dirty="0"/>
              <a:t>MARC 21 Bibliographic Record</a:t>
            </a:r>
          </a:p>
        </p:txBody>
      </p:sp>
      <p:pic>
        <p:nvPicPr>
          <p:cNvPr id="10" name="Picture 9" descr="Screenshot from the MARC 21 bibliographic record showing place of publication was recorded as &quot;264 #1 $a Cambridge, United Kingdom&quot;.">
            <a:extLst>
              <a:ext uri="{FF2B5EF4-FFF2-40B4-BE49-F238E27FC236}">
                <a16:creationId xmlns:a16="http://schemas.microsoft.com/office/drawing/2014/main" id="{535340CC-D412-8DC7-7764-BD13BDA476B1}"/>
              </a:ext>
            </a:extLst>
          </p:cNvPr>
          <p:cNvPicPr>
            <a:picLocks noChangeAspect="1"/>
          </p:cNvPicPr>
          <p:nvPr/>
        </p:nvPicPr>
        <p:blipFill>
          <a:blip r:embed="rId4"/>
          <a:stretch>
            <a:fillRect/>
          </a:stretch>
        </p:blipFill>
        <p:spPr>
          <a:xfrm>
            <a:off x="838200" y="5038225"/>
            <a:ext cx="8782050" cy="371475"/>
          </a:xfrm>
          <a:prstGeom prst="rect">
            <a:avLst/>
          </a:prstGeom>
        </p:spPr>
      </p:pic>
      <p:sp>
        <p:nvSpPr>
          <p:cNvPr id="3" name="Slide Number Placeholder 2">
            <a:extLst>
              <a:ext uri="{FF2B5EF4-FFF2-40B4-BE49-F238E27FC236}">
                <a16:creationId xmlns:a16="http://schemas.microsoft.com/office/drawing/2014/main" id="{FDAC7F48-7756-B486-9631-73D9C80ACBF4}"/>
              </a:ext>
            </a:extLst>
          </p:cNvPr>
          <p:cNvSpPr>
            <a:spLocks noGrp="1"/>
          </p:cNvSpPr>
          <p:nvPr>
            <p:ph type="sldNum" sz="quarter" idx="12"/>
          </p:nvPr>
        </p:nvSpPr>
        <p:spPr/>
        <p:txBody>
          <a:bodyPr/>
          <a:lstStyle/>
          <a:p>
            <a:fld id="{26D89839-9540-4FD2-A570-163792ED64AF}" type="slidenum">
              <a:rPr lang="en-US" smtClean="0"/>
              <a:t>52</a:t>
            </a:fld>
            <a:endParaRPr lang="en-US"/>
          </a:p>
        </p:txBody>
      </p:sp>
    </p:spTree>
    <p:extLst>
      <p:ext uri="{BB962C8B-B14F-4D97-AF65-F5344CB8AC3E}">
        <p14:creationId xmlns:p14="http://schemas.microsoft.com/office/powerpoint/2010/main" val="2484395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3B2AC-5ABB-4B6D-5A7A-162D35A955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E341BE-6F0A-1A33-D1DB-7A14B08A65C3}"/>
              </a:ext>
            </a:extLst>
          </p:cNvPr>
          <p:cNvSpPr>
            <a:spLocks noGrp="1"/>
          </p:cNvSpPr>
          <p:nvPr>
            <p:ph type="title"/>
          </p:nvPr>
        </p:nvSpPr>
        <p:spPr/>
        <p:txBody>
          <a:bodyPr/>
          <a:lstStyle/>
          <a:p>
            <a:r>
              <a:rPr lang="en-US" dirty="0"/>
              <a:t>6. Repeat</a:t>
            </a:r>
          </a:p>
        </p:txBody>
      </p:sp>
      <p:sp>
        <p:nvSpPr>
          <p:cNvPr id="4" name="Text Placeholder 3">
            <a:extLst>
              <a:ext uri="{FF2B5EF4-FFF2-40B4-BE49-F238E27FC236}">
                <a16:creationId xmlns:a16="http://schemas.microsoft.com/office/drawing/2014/main" id="{C68570D5-0236-9AC2-B12E-923E2A940E2E}"/>
              </a:ext>
            </a:extLst>
          </p:cNvPr>
          <p:cNvSpPr>
            <a:spLocks noGrp="1"/>
          </p:cNvSpPr>
          <p:nvPr>
            <p:ph type="body" idx="1"/>
          </p:nvPr>
        </p:nvSpPr>
        <p:spPr/>
        <p:txBody>
          <a:bodyPr/>
          <a:lstStyle/>
          <a:p>
            <a:r>
              <a:rPr lang="en-CA" dirty="0"/>
              <a:t>RDA Record Template</a:t>
            </a:r>
          </a:p>
        </p:txBody>
      </p:sp>
      <p:pic>
        <p:nvPicPr>
          <p:cNvPr id="14" name="Content Placeholder 13" descr="Screenshot of a portion of the completed RDA Record Template.">
            <a:extLst>
              <a:ext uri="{FF2B5EF4-FFF2-40B4-BE49-F238E27FC236}">
                <a16:creationId xmlns:a16="http://schemas.microsoft.com/office/drawing/2014/main" id="{F8BCC485-0E8C-42FA-BB6D-A91C2B46A553}"/>
              </a:ext>
            </a:extLst>
          </p:cNvPr>
          <p:cNvPicPr>
            <a:picLocks noGrp="1" noChangeAspect="1"/>
          </p:cNvPicPr>
          <p:nvPr>
            <p:ph sz="half" idx="2"/>
          </p:nvPr>
        </p:nvPicPr>
        <p:blipFill>
          <a:blip r:embed="rId3"/>
          <a:stretch>
            <a:fillRect/>
          </a:stretch>
        </p:blipFill>
        <p:spPr>
          <a:xfrm>
            <a:off x="839788" y="2513353"/>
            <a:ext cx="5157787" cy="3159455"/>
          </a:xfrm>
          <a:prstGeom prst="rect">
            <a:avLst/>
          </a:prstGeom>
          <a:ln>
            <a:solidFill>
              <a:schemeClr val="bg1">
                <a:lumMod val="85000"/>
              </a:schemeClr>
            </a:solidFill>
          </a:ln>
        </p:spPr>
      </p:pic>
      <p:sp>
        <p:nvSpPr>
          <p:cNvPr id="5" name="Text Placeholder 4">
            <a:extLst>
              <a:ext uri="{FF2B5EF4-FFF2-40B4-BE49-F238E27FC236}">
                <a16:creationId xmlns:a16="http://schemas.microsoft.com/office/drawing/2014/main" id="{5FD7EECF-B588-E390-537F-CBF9B3E7BC8E}"/>
              </a:ext>
            </a:extLst>
          </p:cNvPr>
          <p:cNvSpPr>
            <a:spLocks noGrp="1"/>
          </p:cNvSpPr>
          <p:nvPr>
            <p:ph type="body" sz="quarter" idx="3"/>
          </p:nvPr>
        </p:nvSpPr>
        <p:spPr/>
        <p:txBody>
          <a:bodyPr/>
          <a:lstStyle/>
          <a:p>
            <a:r>
              <a:rPr lang="en-CA" dirty="0"/>
              <a:t>MARC 21 Bibliographic Record</a:t>
            </a:r>
          </a:p>
        </p:txBody>
      </p:sp>
      <p:pic>
        <p:nvPicPr>
          <p:cNvPr id="16" name="Content Placeholder 15" descr="Screenshot of a portion of the completed MARC 21 bibliographic record.">
            <a:extLst>
              <a:ext uri="{FF2B5EF4-FFF2-40B4-BE49-F238E27FC236}">
                <a16:creationId xmlns:a16="http://schemas.microsoft.com/office/drawing/2014/main" id="{ED558C9F-1C8E-AC37-94C3-E25A05C28F6F}"/>
              </a:ext>
            </a:extLst>
          </p:cNvPr>
          <p:cNvPicPr>
            <a:picLocks noGrp="1" noChangeAspect="1"/>
          </p:cNvPicPr>
          <p:nvPr>
            <p:ph sz="quarter" idx="4"/>
          </p:nvPr>
        </p:nvPicPr>
        <p:blipFill>
          <a:blip r:embed="rId4"/>
          <a:stretch>
            <a:fillRect/>
          </a:stretch>
        </p:blipFill>
        <p:spPr>
          <a:xfrm>
            <a:off x="6172200" y="2513353"/>
            <a:ext cx="5183188" cy="3668032"/>
          </a:xfrm>
          <a:prstGeom prst="rect">
            <a:avLst/>
          </a:prstGeom>
        </p:spPr>
      </p:pic>
      <p:sp>
        <p:nvSpPr>
          <p:cNvPr id="3" name="Slide Number Placeholder 2">
            <a:extLst>
              <a:ext uri="{FF2B5EF4-FFF2-40B4-BE49-F238E27FC236}">
                <a16:creationId xmlns:a16="http://schemas.microsoft.com/office/drawing/2014/main" id="{52868830-A7F3-0635-3752-A6DDE68D7E9A}"/>
              </a:ext>
            </a:extLst>
          </p:cNvPr>
          <p:cNvSpPr>
            <a:spLocks noGrp="1"/>
          </p:cNvSpPr>
          <p:nvPr>
            <p:ph type="sldNum" sz="quarter" idx="12"/>
          </p:nvPr>
        </p:nvSpPr>
        <p:spPr/>
        <p:txBody>
          <a:bodyPr/>
          <a:lstStyle/>
          <a:p>
            <a:fld id="{C3F19B07-DC4A-4221-9E48-704ED333B8A8}" type="slidenum">
              <a:rPr lang="en-US" smtClean="0"/>
              <a:t>53</a:t>
            </a:fld>
            <a:endParaRPr lang="en-US"/>
          </a:p>
        </p:txBody>
      </p:sp>
    </p:spTree>
    <p:extLst>
      <p:ext uri="{BB962C8B-B14F-4D97-AF65-F5344CB8AC3E}">
        <p14:creationId xmlns:p14="http://schemas.microsoft.com/office/powerpoint/2010/main" val="7171138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DB4E8-B056-2DFF-B78E-C65442E2CD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D7F650-CD23-D0A7-CB61-DAE4FD6556DA}"/>
              </a:ext>
            </a:extLst>
          </p:cNvPr>
          <p:cNvSpPr>
            <a:spLocks noGrp="1"/>
          </p:cNvSpPr>
          <p:nvPr>
            <p:ph type="title"/>
          </p:nvPr>
        </p:nvSpPr>
        <p:spPr/>
        <p:txBody>
          <a:bodyPr>
            <a:normAutofit/>
          </a:bodyPr>
          <a:lstStyle/>
          <a:p>
            <a:r>
              <a:rPr lang="en-CA" sz="3200" dirty="0"/>
              <a:t>ALA RDA Preconference Workshop 2025</a:t>
            </a:r>
            <a:br>
              <a:rPr lang="en-CA" dirty="0"/>
            </a:br>
            <a:r>
              <a:rPr lang="en-CA" dirty="0"/>
              <a:t>Key Takeaways</a:t>
            </a:r>
          </a:p>
        </p:txBody>
      </p:sp>
      <p:sp>
        <p:nvSpPr>
          <p:cNvPr id="3" name="Content Placeholder 2">
            <a:extLst>
              <a:ext uri="{FF2B5EF4-FFF2-40B4-BE49-F238E27FC236}">
                <a16:creationId xmlns:a16="http://schemas.microsoft.com/office/drawing/2014/main" id="{4649253E-CE5E-A763-92CF-5F97DD9298F6}"/>
              </a:ext>
            </a:extLst>
          </p:cNvPr>
          <p:cNvSpPr>
            <a:spLocks noGrp="1"/>
          </p:cNvSpPr>
          <p:nvPr>
            <p:ph idx="1"/>
          </p:nvPr>
        </p:nvSpPr>
        <p:spPr/>
        <p:txBody>
          <a:bodyPr>
            <a:normAutofit/>
          </a:bodyPr>
          <a:lstStyle/>
          <a:p>
            <a:r>
              <a:rPr lang="en-CA" dirty="0"/>
              <a:t>Everyone is still learning!</a:t>
            </a:r>
          </a:p>
          <a:p>
            <a:pPr lvl="1"/>
            <a:endParaRPr lang="en-CA" dirty="0"/>
          </a:p>
          <a:p>
            <a:r>
              <a:rPr lang="en-CA" dirty="0"/>
              <a:t>Continue to promote determining the value of the RDA element before deciding how to encode it in MARC</a:t>
            </a:r>
          </a:p>
          <a:p>
            <a:pPr lvl="1"/>
            <a:endParaRPr lang="en-CA" dirty="0"/>
          </a:p>
          <a:p>
            <a:r>
              <a:rPr lang="en-CA" dirty="0"/>
              <a:t>In the bridge training, consolidate content and avoid excessive repetition</a:t>
            </a:r>
          </a:p>
          <a:p>
            <a:pPr lvl="1"/>
            <a:endParaRPr lang="en-CA" dirty="0"/>
          </a:p>
          <a:p>
            <a:r>
              <a:rPr lang="en-CA" dirty="0"/>
              <a:t>Catalogers wanted more practice with exercises</a:t>
            </a:r>
          </a:p>
        </p:txBody>
      </p:sp>
      <p:sp>
        <p:nvSpPr>
          <p:cNvPr id="4" name="Slide Number Placeholder 3">
            <a:extLst>
              <a:ext uri="{FF2B5EF4-FFF2-40B4-BE49-F238E27FC236}">
                <a16:creationId xmlns:a16="http://schemas.microsoft.com/office/drawing/2014/main" id="{67BA232B-895C-56D9-CDD7-927C4EF63F67}"/>
              </a:ext>
            </a:extLst>
          </p:cNvPr>
          <p:cNvSpPr>
            <a:spLocks noGrp="1"/>
          </p:cNvSpPr>
          <p:nvPr>
            <p:ph type="sldNum" sz="quarter" idx="12"/>
          </p:nvPr>
        </p:nvSpPr>
        <p:spPr/>
        <p:txBody>
          <a:bodyPr/>
          <a:lstStyle/>
          <a:p>
            <a:fld id="{C3F19B07-DC4A-4221-9E48-704ED333B8A8}" type="slidenum">
              <a:rPr lang="en-US" smtClean="0"/>
              <a:t>54</a:t>
            </a:fld>
            <a:endParaRPr lang="en-US"/>
          </a:p>
        </p:txBody>
      </p:sp>
    </p:spTree>
    <p:extLst>
      <p:ext uri="{BB962C8B-B14F-4D97-AF65-F5344CB8AC3E}">
        <p14:creationId xmlns:p14="http://schemas.microsoft.com/office/powerpoint/2010/main" val="11975238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83E57-0896-A6C0-B035-2F84238F56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81289-51E5-011C-18D6-605BBF248E07}"/>
              </a:ext>
            </a:extLst>
          </p:cNvPr>
          <p:cNvSpPr>
            <a:spLocks noGrp="1"/>
          </p:cNvSpPr>
          <p:nvPr>
            <p:ph type="title"/>
          </p:nvPr>
        </p:nvSpPr>
        <p:spPr/>
        <p:txBody>
          <a:bodyPr/>
          <a:lstStyle/>
          <a:p>
            <a:r>
              <a:rPr lang="en-CA" sz="3200" dirty="0"/>
              <a:t>ALA RDA Preconference Workshop 2026</a:t>
            </a:r>
            <a:br>
              <a:rPr lang="en-CA" dirty="0"/>
            </a:br>
            <a:r>
              <a:rPr lang="en-CA" dirty="0"/>
              <a:t>Learning Outcomes</a:t>
            </a:r>
          </a:p>
        </p:txBody>
      </p:sp>
      <p:sp>
        <p:nvSpPr>
          <p:cNvPr id="3" name="Content Placeholder 2">
            <a:extLst>
              <a:ext uri="{FF2B5EF4-FFF2-40B4-BE49-F238E27FC236}">
                <a16:creationId xmlns:a16="http://schemas.microsoft.com/office/drawing/2014/main" id="{E7679021-1606-CCF2-735D-9E8A64FBD631}"/>
              </a:ext>
            </a:extLst>
          </p:cNvPr>
          <p:cNvSpPr>
            <a:spLocks noGrp="1"/>
          </p:cNvSpPr>
          <p:nvPr>
            <p:ph idx="1"/>
          </p:nvPr>
        </p:nvSpPr>
        <p:spPr/>
        <p:txBody>
          <a:bodyPr>
            <a:normAutofit/>
          </a:bodyPr>
          <a:lstStyle/>
          <a:p>
            <a:r>
              <a:rPr lang="en-US" dirty="0"/>
              <a:t>Understand and apply official RDA instructions and PCC practices for describing monographs and other resources in MARC 21 bibliographic records</a:t>
            </a:r>
          </a:p>
          <a:p>
            <a:r>
              <a:rPr lang="en-US" dirty="0"/>
              <a:t>Understand and apply official RDA instructions and PCC practices for creating name authority records in MARC 21</a:t>
            </a:r>
          </a:p>
          <a:p>
            <a:r>
              <a:rPr lang="en-US" dirty="0"/>
              <a:t>Understand and apply the BIBCO Standard Record (BSR) Official RDA Metadata Application Profile</a:t>
            </a:r>
          </a:p>
          <a:p>
            <a:r>
              <a:rPr lang="en-US" dirty="0"/>
              <a:t>Apply appropriate guidance in LC-PCC Policy Statements and RDA Metadata Guidance Documentation</a:t>
            </a:r>
          </a:p>
        </p:txBody>
      </p:sp>
      <p:sp>
        <p:nvSpPr>
          <p:cNvPr id="4" name="Slide Number Placeholder 3">
            <a:extLst>
              <a:ext uri="{FF2B5EF4-FFF2-40B4-BE49-F238E27FC236}">
                <a16:creationId xmlns:a16="http://schemas.microsoft.com/office/drawing/2014/main" id="{CA8BD2EC-9F4B-FDB5-916A-62B8335E6135}"/>
              </a:ext>
            </a:extLst>
          </p:cNvPr>
          <p:cNvSpPr>
            <a:spLocks noGrp="1"/>
          </p:cNvSpPr>
          <p:nvPr>
            <p:ph type="sldNum" sz="quarter" idx="12"/>
          </p:nvPr>
        </p:nvSpPr>
        <p:spPr/>
        <p:txBody>
          <a:bodyPr/>
          <a:lstStyle/>
          <a:p>
            <a:fld id="{C3F19B07-DC4A-4221-9E48-704ED333B8A8}" type="slidenum">
              <a:rPr lang="en-US" smtClean="0"/>
              <a:t>55</a:t>
            </a:fld>
            <a:endParaRPr lang="en-US"/>
          </a:p>
        </p:txBody>
      </p:sp>
    </p:spTree>
    <p:extLst>
      <p:ext uri="{BB962C8B-B14F-4D97-AF65-F5344CB8AC3E}">
        <p14:creationId xmlns:p14="http://schemas.microsoft.com/office/powerpoint/2010/main" val="4215123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B9D49-9473-4D39-E15C-A931752AE2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A7ACBD-55AB-2C3D-72A5-556AA880971F}"/>
              </a:ext>
            </a:extLst>
          </p:cNvPr>
          <p:cNvSpPr>
            <a:spLocks noGrp="1"/>
          </p:cNvSpPr>
          <p:nvPr>
            <p:ph type="title"/>
          </p:nvPr>
        </p:nvSpPr>
        <p:spPr/>
        <p:txBody>
          <a:bodyPr/>
          <a:lstStyle/>
          <a:p>
            <a:r>
              <a:rPr lang="en-CA" sz="3200" dirty="0"/>
              <a:t>ALA RDA Preconference Workshop 2026</a:t>
            </a:r>
            <a:br>
              <a:rPr lang="en-CA" dirty="0"/>
            </a:br>
            <a:r>
              <a:rPr lang="en-CA" dirty="0"/>
              <a:t>Workshop Structure</a:t>
            </a:r>
          </a:p>
        </p:txBody>
      </p:sp>
      <p:sp>
        <p:nvSpPr>
          <p:cNvPr id="3" name="Content Placeholder 2">
            <a:extLst>
              <a:ext uri="{FF2B5EF4-FFF2-40B4-BE49-F238E27FC236}">
                <a16:creationId xmlns:a16="http://schemas.microsoft.com/office/drawing/2014/main" id="{5A0DF7E3-4D6B-44C4-14CF-4E9764D534E3}"/>
              </a:ext>
            </a:extLst>
          </p:cNvPr>
          <p:cNvSpPr>
            <a:spLocks noGrp="1"/>
          </p:cNvSpPr>
          <p:nvPr>
            <p:ph idx="1"/>
          </p:nvPr>
        </p:nvSpPr>
        <p:spPr/>
        <p:txBody>
          <a:bodyPr>
            <a:normAutofit/>
          </a:bodyPr>
          <a:lstStyle/>
          <a:p>
            <a:pPr marL="514350" indent="-514350">
              <a:buFont typeface="+mj-lt"/>
              <a:buAutoNum type="arabicPeriod"/>
            </a:pPr>
            <a:r>
              <a:rPr lang="en-CA" dirty="0"/>
              <a:t>Recording unstructured descriptions</a:t>
            </a:r>
          </a:p>
          <a:p>
            <a:pPr marL="514350" indent="-514350">
              <a:buFont typeface="+mj-lt"/>
              <a:buAutoNum type="arabicPeriod"/>
            </a:pPr>
            <a:r>
              <a:rPr lang="en-CA" dirty="0"/>
              <a:t>Recording structured descriptions</a:t>
            </a:r>
          </a:p>
          <a:p>
            <a:pPr marL="514350" indent="-514350">
              <a:buFont typeface="+mj-lt"/>
              <a:buAutoNum type="arabicPeriod"/>
            </a:pPr>
            <a:r>
              <a:rPr lang="en-CA" dirty="0"/>
              <a:t>Recording identifiers; Recording data provenance</a:t>
            </a:r>
          </a:p>
          <a:p>
            <a:pPr marL="514350" indent="-514350">
              <a:buFont typeface="+mj-lt"/>
              <a:buAutoNum type="arabicPeriod"/>
            </a:pPr>
            <a:r>
              <a:rPr lang="en-CA" dirty="0"/>
              <a:t>Exercises</a:t>
            </a:r>
          </a:p>
          <a:p>
            <a:pPr lvl="2"/>
            <a:r>
              <a:rPr lang="en-US" dirty="0"/>
              <a:t>Books: Print books, </a:t>
            </a:r>
            <a:r>
              <a:rPr lang="en-US" dirty="0" err="1"/>
              <a:t>ebook</a:t>
            </a:r>
            <a:endParaRPr lang="en-US" dirty="0"/>
          </a:p>
          <a:p>
            <a:pPr lvl="2"/>
            <a:r>
              <a:rPr lang="en-US" dirty="0"/>
              <a:t>Music: Scores, audio recordings</a:t>
            </a:r>
          </a:p>
          <a:p>
            <a:pPr lvl="2"/>
            <a:r>
              <a:rPr lang="en-US" dirty="0"/>
              <a:t>Video: Steaming video, DVD</a:t>
            </a:r>
          </a:p>
          <a:p>
            <a:pPr lvl="2"/>
            <a:r>
              <a:rPr lang="en-US" dirty="0"/>
              <a:t>Authorities: Subfolders with each resource exercise</a:t>
            </a:r>
          </a:p>
          <a:p>
            <a:pPr lvl="2"/>
            <a:endParaRPr lang="en-CA" dirty="0"/>
          </a:p>
          <a:p>
            <a:pPr marL="0" indent="0">
              <a:buNone/>
            </a:pPr>
            <a:r>
              <a:rPr lang="en-CA" dirty="0"/>
              <a:t>Workshop materials: </a:t>
            </a:r>
            <a:r>
              <a:rPr lang="en-CA" dirty="0">
                <a:hlinkClick r:id="rId3"/>
              </a:rPr>
              <a:t>https://bit.ly/RDA-ALA-26</a:t>
            </a:r>
            <a:endParaRPr lang="en-CA" dirty="0"/>
          </a:p>
        </p:txBody>
      </p:sp>
      <p:sp>
        <p:nvSpPr>
          <p:cNvPr id="4" name="Slide Number Placeholder 3">
            <a:extLst>
              <a:ext uri="{FF2B5EF4-FFF2-40B4-BE49-F238E27FC236}">
                <a16:creationId xmlns:a16="http://schemas.microsoft.com/office/drawing/2014/main" id="{45842AC4-0FED-F383-EAAB-0628FF1C293B}"/>
              </a:ext>
            </a:extLst>
          </p:cNvPr>
          <p:cNvSpPr>
            <a:spLocks noGrp="1"/>
          </p:cNvSpPr>
          <p:nvPr>
            <p:ph type="sldNum" sz="quarter" idx="12"/>
          </p:nvPr>
        </p:nvSpPr>
        <p:spPr/>
        <p:txBody>
          <a:bodyPr/>
          <a:lstStyle/>
          <a:p>
            <a:fld id="{C3F19B07-DC4A-4221-9E48-704ED333B8A8}" type="slidenum">
              <a:rPr lang="en-US" smtClean="0"/>
              <a:t>56</a:t>
            </a:fld>
            <a:endParaRPr lang="en-US"/>
          </a:p>
        </p:txBody>
      </p:sp>
    </p:spTree>
    <p:extLst>
      <p:ext uri="{BB962C8B-B14F-4D97-AF65-F5344CB8AC3E}">
        <p14:creationId xmlns:p14="http://schemas.microsoft.com/office/powerpoint/2010/main" val="18213026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9608B-7D7B-1339-95CE-0E1EA9D2E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B65868-C6F9-6350-BD80-0F356302A80C}"/>
              </a:ext>
            </a:extLst>
          </p:cNvPr>
          <p:cNvSpPr>
            <a:spLocks noGrp="1"/>
          </p:cNvSpPr>
          <p:nvPr>
            <p:ph type="title"/>
          </p:nvPr>
        </p:nvSpPr>
        <p:spPr/>
        <p:txBody>
          <a:bodyPr>
            <a:normAutofit/>
          </a:bodyPr>
          <a:lstStyle/>
          <a:p>
            <a:r>
              <a:rPr lang="en-CA" sz="3200" dirty="0"/>
              <a:t>ALA RDA Preconference Workshop 2026</a:t>
            </a:r>
            <a:br>
              <a:rPr lang="en-CA" dirty="0"/>
            </a:br>
            <a:r>
              <a:rPr lang="en-CA" dirty="0"/>
              <a:t>Key Takeaways</a:t>
            </a:r>
          </a:p>
        </p:txBody>
      </p:sp>
      <p:sp>
        <p:nvSpPr>
          <p:cNvPr id="3" name="Content Placeholder 2">
            <a:extLst>
              <a:ext uri="{FF2B5EF4-FFF2-40B4-BE49-F238E27FC236}">
                <a16:creationId xmlns:a16="http://schemas.microsoft.com/office/drawing/2014/main" id="{D9C95324-3F66-3CE3-07A4-23A80D8BEC58}"/>
              </a:ext>
            </a:extLst>
          </p:cNvPr>
          <p:cNvSpPr>
            <a:spLocks noGrp="1"/>
          </p:cNvSpPr>
          <p:nvPr>
            <p:ph idx="1"/>
          </p:nvPr>
        </p:nvSpPr>
        <p:spPr/>
        <p:txBody>
          <a:bodyPr>
            <a:normAutofit lnSpcReduction="10000"/>
          </a:bodyPr>
          <a:lstStyle/>
          <a:p>
            <a:r>
              <a:rPr lang="en-CA" dirty="0"/>
              <a:t>Some participants enjoyed the live demonstrations and wished we walked through cataloging the entire resource together</a:t>
            </a:r>
          </a:p>
          <a:p>
            <a:pPr lvl="1"/>
            <a:endParaRPr lang="en-CA" dirty="0"/>
          </a:p>
          <a:p>
            <a:r>
              <a:rPr lang="en-CA" dirty="0"/>
              <a:t>Some participants liked that most of the workshop was spent on individual or group exercises with experts available to answer questions</a:t>
            </a:r>
          </a:p>
          <a:p>
            <a:pPr lvl="1"/>
            <a:endParaRPr lang="en-CA" dirty="0"/>
          </a:p>
          <a:p>
            <a:r>
              <a:rPr lang="en-CA" dirty="0"/>
              <a:t>Navigating the official RDA Toolkit and terminology continued to be the biggest obstacles for catalogers</a:t>
            </a:r>
          </a:p>
          <a:p>
            <a:pPr lvl="1"/>
            <a:endParaRPr lang="en-CA" dirty="0"/>
          </a:p>
          <a:p>
            <a:r>
              <a:rPr lang="en-CA" dirty="0"/>
              <a:t>Lots of questions about how to describe aggregates</a:t>
            </a:r>
          </a:p>
        </p:txBody>
      </p:sp>
      <p:sp>
        <p:nvSpPr>
          <p:cNvPr id="4" name="Slide Number Placeholder 3">
            <a:extLst>
              <a:ext uri="{FF2B5EF4-FFF2-40B4-BE49-F238E27FC236}">
                <a16:creationId xmlns:a16="http://schemas.microsoft.com/office/drawing/2014/main" id="{3FFEF69A-79E8-A1CE-1C51-3E275AB43F00}"/>
              </a:ext>
            </a:extLst>
          </p:cNvPr>
          <p:cNvSpPr>
            <a:spLocks noGrp="1"/>
          </p:cNvSpPr>
          <p:nvPr>
            <p:ph type="sldNum" sz="quarter" idx="12"/>
          </p:nvPr>
        </p:nvSpPr>
        <p:spPr/>
        <p:txBody>
          <a:bodyPr/>
          <a:lstStyle/>
          <a:p>
            <a:fld id="{C3F19B07-DC4A-4221-9E48-704ED333B8A8}" type="slidenum">
              <a:rPr lang="en-US" smtClean="0"/>
              <a:t>57</a:t>
            </a:fld>
            <a:endParaRPr lang="en-US"/>
          </a:p>
        </p:txBody>
      </p:sp>
    </p:spTree>
    <p:extLst>
      <p:ext uri="{BB962C8B-B14F-4D97-AF65-F5344CB8AC3E}">
        <p14:creationId xmlns:p14="http://schemas.microsoft.com/office/powerpoint/2010/main" val="2942074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A43D5-D160-761D-AECE-D6488F183349}"/>
              </a:ext>
            </a:extLst>
          </p:cNvPr>
          <p:cNvSpPr>
            <a:spLocks noGrp="1"/>
          </p:cNvSpPr>
          <p:nvPr>
            <p:ph type="title"/>
          </p:nvPr>
        </p:nvSpPr>
        <p:spPr/>
        <p:txBody>
          <a:bodyPr/>
          <a:lstStyle/>
          <a:p>
            <a:r>
              <a:rPr lang="en-US" sz="3200" dirty="0"/>
              <a:t>Phase 2: PCC RDA in Practice Training</a:t>
            </a:r>
            <a:br>
              <a:rPr lang="en-US" dirty="0"/>
            </a:br>
            <a:r>
              <a:rPr lang="en-US" dirty="0"/>
              <a:t>Types of Training</a:t>
            </a:r>
          </a:p>
        </p:txBody>
      </p:sp>
      <p:sp>
        <p:nvSpPr>
          <p:cNvPr id="3" name="Content Placeholder 2">
            <a:extLst>
              <a:ext uri="{FF2B5EF4-FFF2-40B4-BE49-F238E27FC236}">
                <a16:creationId xmlns:a16="http://schemas.microsoft.com/office/drawing/2014/main" id="{163D9C10-5587-95BC-4848-6D35894EEFD9}"/>
              </a:ext>
            </a:extLst>
          </p:cNvPr>
          <p:cNvSpPr>
            <a:spLocks noGrp="1"/>
          </p:cNvSpPr>
          <p:nvPr>
            <p:ph idx="1"/>
          </p:nvPr>
        </p:nvSpPr>
        <p:spPr/>
        <p:txBody>
          <a:bodyPr/>
          <a:lstStyle/>
          <a:p>
            <a:r>
              <a:rPr lang="en-US" dirty="0"/>
              <a:t>Full training</a:t>
            </a:r>
          </a:p>
          <a:p>
            <a:pPr lvl="1"/>
            <a:r>
              <a:rPr lang="en-US" dirty="0"/>
              <a:t>For less experienced catalogers new to RDA or PCC</a:t>
            </a:r>
          </a:p>
          <a:p>
            <a:pPr lvl="1"/>
            <a:r>
              <a:rPr lang="en-US" dirty="0"/>
              <a:t>Also, for experienced catalogers who want a refresher or more in-depth training</a:t>
            </a:r>
          </a:p>
          <a:p>
            <a:endParaRPr lang="en-US" dirty="0"/>
          </a:p>
          <a:p>
            <a:r>
              <a:rPr lang="en-US" dirty="0"/>
              <a:t>Bridge training</a:t>
            </a:r>
          </a:p>
          <a:p>
            <a:pPr lvl="1"/>
            <a:r>
              <a:rPr lang="en-US" dirty="0"/>
              <a:t>A subset of the full training focusing on elements where there is a difference in practice</a:t>
            </a:r>
          </a:p>
          <a:p>
            <a:pPr lvl="1"/>
            <a:r>
              <a:rPr lang="en-US" dirty="0"/>
              <a:t>For experienced catalogers transitioning from original RDA to official RDA</a:t>
            </a:r>
          </a:p>
        </p:txBody>
      </p:sp>
      <p:sp>
        <p:nvSpPr>
          <p:cNvPr id="4" name="Slide Number Placeholder 3">
            <a:extLst>
              <a:ext uri="{FF2B5EF4-FFF2-40B4-BE49-F238E27FC236}">
                <a16:creationId xmlns:a16="http://schemas.microsoft.com/office/drawing/2014/main" id="{90C50E66-729E-AF91-74B4-52C056C900DA}"/>
              </a:ext>
            </a:extLst>
          </p:cNvPr>
          <p:cNvSpPr>
            <a:spLocks noGrp="1"/>
          </p:cNvSpPr>
          <p:nvPr>
            <p:ph type="sldNum" sz="quarter" idx="12"/>
          </p:nvPr>
        </p:nvSpPr>
        <p:spPr/>
        <p:txBody>
          <a:bodyPr/>
          <a:lstStyle/>
          <a:p>
            <a:fld id="{C3F19B07-DC4A-4221-9E48-704ED333B8A8}" type="slidenum">
              <a:rPr lang="en-US" smtClean="0"/>
              <a:t>58</a:t>
            </a:fld>
            <a:endParaRPr lang="en-US"/>
          </a:p>
        </p:txBody>
      </p:sp>
    </p:spTree>
    <p:extLst>
      <p:ext uri="{BB962C8B-B14F-4D97-AF65-F5344CB8AC3E}">
        <p14:creationId xmlns:p14="http://schemas.microsoft.com/office/powerpoint/2010/main" val="3460088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9DDB-7A27-A3D0-CA10-E38B15A38478}"/>
              </a:ext>
            </a:extLst>
          </p:cNvPr>
          <p:cNvSpPr>
            <a:spLocks noGrp="1"/>
          </p:cNvSpPr>
          <p:nvPr>
            <p:ph type="title"/>
          </p:nvPr>
        </p:nvSpPr>
        <p:spPr/>
        <p:txBody>
          <a:bodyPr/>
          <a:lstStyle/>
          <a:p>
            <a:r>
              <a:rPr lang="en-US" sz="3200" dirty="0"/>
              <a:t>Phase 2: PCC RDA in Practice Training</a:t>
            </a:r>
            <a:br>
              <a:rPr lang="en-US" dirty="0"/>
            </a:br>
            <a:r>
              <a:rPr lang="en-US" dirty="0"/>
              <a:t>Training Materials</a:t>
            </a:r>
          </a:p>
        </p:txBody>
      </p:sp>
      <p:sp>
        <p:nvSpPr>
          <p:cNvPr id="3" name="Content Placeholder 2">
            <a:extLst>
              <a:ext uri="{FF2B5EF4-FFF2-40B4-BE49-F238E27FC236}">
                <a16:creationId xmlns:a16="http://schemas.microsoft.com/office/drawing/2014/main" id="{44BB4F5B-B924-205B-287E-9FBBC06A8F89}"/>
              </a:ext>
            </a:extLst>
          </p:cNvPr>
          <p:cNvSpPr>
            <a:spLocks noGrp="1"/>
          </p:cNvSpPr>
          <p:nvPr>
            <p:ph idx="1"/>
          </p:nvPr>
        </p:nvSpPr>
        <p:spPr/>
        <p:txBody>
          <a:bodyPr/>
          <a:lstStyle/>
          <a:p>
            <a:r>
              <a:rPr lang="en-US" dirty="0"/>
              <a:t>Slides</a:t>
            </a:r>
          </a:p>
          <a:p>
            <a:pPr lvl="1"/>
            <a:r>
              <a:rPr lang="en-US" dirty="0"/>
              <a:t>Freely available slides with speaker notes to support self-study or presenting to colleagues in your institution or beyond</a:t>
            </a:r>
          </a:p>
          <a:p>
            <a:pPr lvl="1"/>
            <a:endParaRPr lang="en-US" dirty="0"/>
          </a:p>
          <a:p>
            <a:r>
              <a:rPr lang="en-US" dirty="0"/>
              <a:t>Exercises</a:t>
            </a:r>
          </a:p>
          <a:p>
            <a:pPr lvl="1"/>
            <a:r>
              <a:rPr lang="en-US" dirty="0"/>
              <a:t>To practice navigating the official RDA Toolkit and applying the instructions</a:t>
            </a:r>
          </a:p>
          <a:p>
            <a:pPr lvl="1"/>
            <a:endParaRPr lang="en-US" dirty="0"/>
          </a:p>
          <a:p>
            <a:r>
              <a:rPr lang="en-US" dirty="0"/>
              <a:t>Webinars</a:t>
            </a:r>
          </a:p>
          <a:p>
            <a:pPr lvl="1"/>
            <a:r>
              <a:rPr lang="en-US" dirty="0"/>
              <a:t>Free webinars to present content from the slides and answer questions</a:t>
            </a:r>
          </a:p>
          <a:p>
            <a:pPr lvl="1"/>
            <a:r>
              <a:rPr lang="en-US" dirty="0"/>
              <a:t>Will be recorded for later viewing</a:t>
            </a:r>
          </a:p>
        </p:txBody>
      </p:sp>
      <p:sp>
        <p:nvSpPr>
          <p:cNvPr id="4" name="Slide Number Placeholder 3">
            <a:extLst>
              <a:ext uri="{FF2B5EF4-FFF2-40B4-BE49-F238E27FC236}">
                <a16:creationId xmlns:a16="http://schemas.microsoft.com/office/drawing/2014/main" id="{40D8E554-0E65-507A-94D4-6368D99031DA}"/>
              </a:ext>
            </a:extLst>
          </p:cNvPr>
          <p:cNvSpPr>
            <a:spLocks noGrp="1"/>
          </p:cNvSpPr>
          <p:nvPr>
            <p:ph type="sldNum" sz="quarter" idx="12"/>
          </p:nvPr>
        </p:nvSpPr>
        <p:spPr/>
        <p:txBody>
          <a:bodyPr/>
          <a:lstStyle/>
          <a:p>
            <a:fld id="{C3F19B07-DC4A-4221-9E48-704ED333B8A8}" type="slidenum">
              <a:rPr lang="en-US" smtClean="0"/>
              <a:t>59</a:t>
            </a:fld>
            <a:endParaRPr lang="en-US"/>
          </a:p>
        </p:txBody>
      </p:sp>
    </p:spTree>
    <p:extLst>
      <p:ext uri="{BB962C8B-B14F-4D97-AF65-F5344CB8AC3E}">
        <p14:creationId xmlns:p14="http://schemas.microsoft.com/office/powerpoint/2010/main" val="22928154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FB1A6-6984-8AA1-43C2-553B6A5DFE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EAB3D4-BDAA-0E80-C64E-223F08DD9B16}"/>
              </a:ext>
            </a:extLst>
          </p:cNvPr>
          <p:cNvSpPr>
            <a:spLocks noGrp="1"/>
          </p:cNvSpPr>
          <p:nvPr>
            <p:ph type="title"/>
          </p:nvPr>
        </p:nvSpPr>
        <p:spPr/>
        <p:txBody>
          <a:bodyPr>
            <a:noAutofit/>
          </a:bodyPr>
          <a:lstStyle/>
          <a:p>
            <a:r>
              <a:rPr lang="en-CA" sz="3200" dirty="0"/>
              <a:t>Phase 2: PCC RDA in Practice Training</a:t>
            </a:r>
            <a:br>
              <a:rPr lang="en-CA" dirty="0"/>
            </a:br>
            <a:r>
              <a:rPr lang="en-CA" dirty="0"/>
              <a:t>Learning Outcomes</a:t>
            </a:r>
          </a:p>
        </p:txBody>
      </p:sp>
      <p:sp>
        <p:nvSpPr>
          <p:cNvPr id="3" name="Content Placeholder 2">
            <a:extLst>
              <a:ext uri="{FF2B5EF4-FFF2-40B4-BE49-F238E27FC236}">
                <a16:creationId xmlns:a16="http://schemas.microsoft.com/office/drawing/2014/main" id="{7C0F305F-746B-F55E-240F-CEB26B56EA49}"/>
              </a:ext>
            </a:extLst>
          </p:cNvPr>
          <p:cNvSpPr>
            <a:spLocks noGrp="1"/>
          </p:cNvSpPr>
          <p:nvPr>
            <p:ph idx="1"/>
          </p:nvPr>
        </p:nvSpPr>
        <p:spPr/>
        <p:txBody>
          <a:bodyPr>
            <a:normAutofit/>
          </a:bodyPr>
          <a:lstStyle/>
          <a:p>
            <a:r>
              <a:rPr lang="en-US" dirty="0"/>
              <a:t>Understand and apply official RDA instructions and PCC practices for describing print and electronic monographs in MARC 21 bibliographic records</a:t>
            </a:r>
          </a:p>
          <a:p>
            <a:pPr lvl="1"/>
            <a:endParaRPr lang="en-US" dirty="0"/>
          </a:p>
          <a:p>
            <a:r>
              <a:rPr lang="en-US" dirty="0"/>
              <a:t>Understand and apply the BIBCO Standard Record (BSR) Official RDA Metadata Application Profile</a:t>
            </a:r>
          </a:p>
          <a:p>
            <a:pPr lvl="1"/>
            <a:endParaRPr lang="en-US" dirty="0"/>
          </a:p>
          <a:p>
            <a:r>
              <a:rPr lang="en-US" dirty="0"/>
              <a:t>Apply appropriate guidance in LC-PCC Policy Statements and Metadata Guidance Documentation</a:t>
            </a:r>
          </a:p>
          <a:p>
            <a:endParaRPr lang="en-US" dirty="0"/>
          </a:p>
          <a:p>
            <a:endParaRPr lang="en-CA" dirty="0"/>
          </a:p>
        </p:txBody>
      </p:sp>
      <p:sp>
        <p:nvSpPr>
          <p:cNvPr id="4" name="Slide Number Placeholder 3">
            <a:extLst>
              <a:ext uri="{FF2B5EF4-FFF2-40B4-BE49-F238E27FC236}">
                <a16:creationId xmlns:a16="http://schemas.microsoft.com/office/drawing/2014/main" id="{F8F2FA69-BE07-C0A6-B5E6-2E6C1DA069FE}"/>
              </a:ext>
            </a:extLst>
          </p:cNvPr>
          <p:cNvSpPr>
            <a:spLocks noGrp="1"/>
          </p:cNvSpPr>
          <p:nvPr>
            <p:ph type="sldNum" sz="quarter" idx="12"/>
          </p:nvPr>
        </p:nvSpPr>
        <p:spPr/>
        <p:txBody>
          <a:bodyPr/>
          <a:lstStyle/>
          <a:p>
            <a:fld id="{C3F19B07-DC4A-4221-9E48-704ED333B8A8}" type="slidenum">
              <a:rPr lang="en-US" smtClean="0"/>
              <a:pPr/>
              <a:t>60</a:t>
            </a:fld>
            <a:endParaRPr lang="en-US"/>
          </a:p>
        </p:txBody>
      </p:sp>
    </p:spTree>
    <p:extLst>
      <p:ext uri="{BB962C8B-B14F-4D97-AF65-F5344CB8AC3E}">
        <p14:creationId xmlns:p14="http://schemas.microsoft.com/office/powerpoint/2010/main" val="671545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021E7-1A72-3414-BBFB-D563C689A7E3}"/>
              </a:ext>
            </a:extLst>
          </p:cNvPr>
          <p:cNvSpPr>
            <a:spLocks noGrp="1"/>
          </p:cNvSpPr>
          <p:nvPr>
            <p:ph type="title"/>
          </p:nvPr>
        </p:nvSpPr>
        <p:spPr/>
        <p:txBody>
          <a:bodyPr>
            <a:normAutofit/>
          </a:bodyPr>
          <a:lstStyle/>
          <a:p>
            <a:r>
              <a:rPr lang="en-US" sz="3200" dirty="0"/>
              <a:t>Phase 2: PCC RDA in Practice Training</a:t>
            </a:r>
            <a:br>
              <a:rPr lang="en-US" dirty="0"/>
            </a:br>
            <a:r>
              <a:rPr lang="en-US" dirty="0"/>
              <a:t>Full Training Prerequisites</a:t>
            </a:r>
          </a:p>
        </p:txBody>
      </p:sp>
      <p:sp>
        <p:nvSpPr>
          <p:cNvPr id="3" name="Content Placeholder 2">
            <a:extLst>
              <a:ext uri="{FF2B5EF4-FFF2-40B4-BE49-F238E27FC236}">
                <a16:creationId xmlns:a16="http://schemas.microsoft.com/office/drawing/2014/main" id="{479E40CD-DADA-E0DB-597B-B9052614C8F1}"/>
              </a:ext>
            </a:extLst>
          </p:cNvPr>
          <p:cNvSpPr>
            <a:spLocks noGrp="1"/>
          </p:cNvSpPr>
          <p:nvPr>
            <p:ph idx="1"/>
          </p:nvPr>
        </p:nvSpPr>
        <p:spPr/>
        <p:txBody>
          <a:bodyPr/>
          <a:lstStyle/>
          <a:p>
            <a:r>
              <a:rPr lang="en-US" dirty="0"/>
              <a:t>Essential</a:t>
            </a:r>
          </a:p>
          <a:p>
            <a:pPr lvl="1"/>
            <a:r>
              <a:rPr lang="en-US" dirty="0"/>
              <a:t>Basic knowledge of cataloging and MARC 21</a:t>
            </a:r>
          </a:p>
          <a:p>
            <a:endParaRPr lang="en-US" dirty="0"/>
          </a:p>
          <a:p>
            <a:r>
              <a:rPr lang="en-US" dirty="0"/>
              <a:t>Optional</a:t>
            </a:r>
          </a:p>
          <a:p>
            <a:pPr lvl="1"/>
            <a:r>
              <a:rPr lang="en-US" dirty="0"/>
              <a:t>Completed LRM training: </a:t>
            </a:r>
            <a:r>
              <a:rPr lang="en-US" dirty="0">
                <a:hlinkClick r:id="rId3"/>
              </a:rPr>
              <a:t>What is IFLA/LRM?</a:t>
            </a:r>
            <a:endParaRPr lang="en-US" dirty="0"/>
          </a:p>
          <a:p>
            <a:pPr lvl="1"/>
            <a:r>
              <a:rPr lang="en-US" dirty="0"/>
              <a:t>Completed </a:t>
            </a:r>
            <a:r>
              <a:rPr lang="en-US" dirty="0">
                <a:hlinkClick r:id="rId4"/>
              </a:rPr>
              <a:t>Phase 1: PCC Introductory RDA Training</a:t>
            </a:r>
            <a:endParaRPr lang="en-US" dirty="0"/>
          </a:p>
        </p:txBody>
      </p:sp>
      <p:sp>
        <p:nvSpPr>
          <p:cNvPr id="4" name="Slide Number Placeholder 3">
            <a:extLst>
              <a:ext uri="{FF2B5EF4-FFF2-40B4-BE49-F238E27FC236}">
                <a16:creationId xmlns:a16="http://schemas.microsoft.com/office/drawing/2014/main" id="{10CAFB10-6628-C9C4-DDCA-6416924E930A}"/>
              </a:ext>
            </a:extLst>
          </p:cNvPr>
          <p:cNvSpPr>
            <a:spLocks noGrp="1"/>
          </p:cNvSpPr>
          <p:nvPr>
            <p:ph type="sldNum" sz="quarter" idx="12"/>
          </p:nvPr>
        </p:nvSpPr>
        <p:spPr/>
        <p:txBody>
          <a:bodyPr/>
          <a:lstStyle/>
          <a:p>
            <a:fld id="{C3F19B07-DC4A-4221-9E48-704ED333B8A8}" type="slidenum">
              <a:rPr lang="en-US" smtClean="0"/>
              <a:t>61</a:t>
            </a:fld>
            <a:endParaRPr lang="en-US"/>
          </a:p>
        </p:txBody>
      </p:sp>
    </p:spTree>
    <p:extLst>
      <p:ext uri="{BB962C8B-B14F-4D97-AF65-F5344CB8AC3E}">
        <p14:creationId xmlns:p14="http://schemas.microsoft.com/office/powerpoint/2010/main" val="9762712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AA1B7-F554-EA33-3AAE-E1F4FACE5E19}"/>
              </a:ext>
            </a:extLst>
          </p:cNvPr>
          <p:cNvSpPr>
            <a:spLocks noGrp="1"/>
          </p:cNvSpPr>
          <p:nvPr>
            <p:ph type="title"/>
          </p:nvPr>
        </p:nvSpPr>
        <p:spPr/>
        <p:txBody>
          <a:bodyPr/>
          <a:lstStyle/>
          <a:p>
            <a:r>
              <a:rPr lang="en-US" sz="3200" dirty="0"/>
              <a:t>Phase 2: PCC RDA in Practice Training</a:t>
            </a:r>
            <a:br>
              <a:rPr lang="en-US" sz="3600" dirty="0"/>
            </a:br>
            <a:r>
              <a:rPr lang="en-US" dirty="0"/>
              <a:t>Full Training Outline </a:t>
            </a:r>
            <a:r>
              <a:rPr lang="en-US" sz="1800" dirty="0"/>
              <a:t>(1)</a:t>
            </a:r>
            <a:endParaRPr lang="en-US" sz="2400" dirty="0"/>
          </a:p>
        </p:txBody>
      </p:sp>
      <p:sp>
        <p:nvSpPr>
          <p:cNvPr id="3" name="Content Placeholder 2">
            <a:extLst>
              <a:ext uri="{FF2B5EF4-FFF2-40B4-BE49-F238E27FC236}">
                <a16:creationId xmlns:a16="http://schemas.microsoft.com/office/drawing/2014/main" id="{8AC30E5E-C631-C7BA-8E6A-EC337EBECAEC}"/>
              </a:ext>
            </a:extLst>
          </p:cNvPr>
          <p:cNvSpPr>
            <a:spLocks noGrp="1"/>
          </p:cNvSpPr>
          <p:nvPr>
            <p:ph idx="1"/>
          </p:nvPr>
        </p:nvSpPr>
        <p:spPr/>
        <p:txBody>
          <a:bodyPr numCol="2">
            <a:normAutofit/>
          </a:bodyPr>
          <a:lstStyle/>
          <a:p>
            <a:pPr marL="514350" indent="-514350">
              <a:buFont typeface="+mj-lt"/>
              <a:buAutoNum type="arabicPeriod"/>
            </a:pPr>
            <a:r>
              <a:rPr lang="en-US" dirty="0"/>
              <a:t>Introduction to RDA</a:t>
            </a:r>
          </a:p>
          <a:p>
            <a:pPr marL="514350" indent="-514350">
              <a:buFont typeface="+mj-lt"/>
              <a:buAutoNum type="arabicPeriod"/>
            </a:pPr>
            <a:r>
              <a:rPr lang="en-US" dirty="0"/>
              <a:t>Using RDA Toolkit</a:t>
            </a:r>
          </a:p>
          <a:p>
            <a:pPr marL="514350" indent="-514350">
              <a:buFont typeface="+mj-lt"/>
              <a:buAutoNum type="arabicPeriod"/>
            </a:pPr>
            <a:r>
              <a:rPr lang="en-US" dirty="0"/>
              <a:t>PCC documentation</a:t>
            </a:r>
          </a:p>
          <a:p>
            <a:pPr marL="514350" indent="-514350">
              <a:buFont typeface="+mj-lt"/>
              <a:buAutoNum type="arabicPeriod"/>
            </a:pPr>
            <a:r>
              <a:rPr lang="en-US" dirty="0"/>
              <a:t>Recording basics</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r>
              <a:rPr lang="en-US" dirty="0"/>
              <a:t>Describing manifestations</a:t>
            </a:r>
          </a:p>
          <a:p>
            <a:pPr marL="514350" indent="-514350">
              <a:buFont typeface="+mj-lt"/>
              <a:buAutoNum type="arabicPeriod"/>
            </a:pPr>
            <a:r>
              <a:rPr lang="en-US" dirty="0"/>
              <a:t>Describing works</a:t>
            </a:r>
          </a:p>
          <a:p>
            <a:pPr marL="514350" indent="-514350">
              <a:buFont typeface="+mj-lt"/>
              <a:buAutoNum type="arabicPeriod"/>
            </a:pPr>
            <a:r>
              <a:rPr lang="en-US" dirty="0"/>
              <a:t>Describing expressions</a:t>
            </a:r>
          </a:p>
          <a:p>
            <a:pPr marL="514350" indent="-514350">
              <a:buFont typeface="+mj-lt"/>
              <a:buAutoNum type="arabicPeriod"/>
            </a:pPr>
            <a:r>
              <a:rPr lang="en-US" dirty="0"/>
              <a:t>Describing aggregates</a:t>
            </a:r>
          </a:p>
          <a:p>
            <a:pPr marL="514350" indent="-514350">
              <a:buFont typeface="+mj-lt"/>
              <a:buAutoNum type="arabicPeriod"/>
            </a:pPr>
            <a:r>
              <a:rPr lang="en-US" dirty="0"/>
              <a:t>Special topics</a:t>
            </a:r>
          </a:p>
        </p:txBody>
      </p:sp>
      <p:sp>
        <p:nvSpPr>
          <p:cNvPr id="4" name="Slide Number Placeholder 3">
            <a:extLst>
              <a:ext uri="{FF2B5EF4-FFF2-40B4-BE49-F238E27FC236}">
                <a16:creationId xmlns:a16="http://schemas.microsoft.com/office/drawing/2014/main" id="{022C79CD-0ACE-8BDC-0CED-C4584B9CAF89}"/>
              </a:ext>
            </a:extLst>
          </p:cNvPr>
          <p:cNvSpPr>
            <a:spLocks noGrp="1"/>
          </p:cNvSpPr>
          <p:nvPr>
            <p:ph type="sldNum" sz="quarter" idx="12"/>
          </p:nvPr>
        </p:nvSpPr>
        <p:spPr/>
        <p:txBody>
          <a:bodyPr/>
          <a:lstStyle/>
          <a:p>
            <a:fld id="{C3F19B07-DC4A-4221-9E48-704ED333B8A8}" type="slidenum">
              <a:rPr lang="en-US" smtClean="0"/>
              <a:t>62</a:t>
            </a:fld>
            <a:endParaRPr lang="en-US"/>
          </a:p>
        </p:txBody>
      </p:sp>
    </p:spTree>
    <p:extLst>
      <p:ext uri="{BB962C8B-B14F-4D97-AF65-F5344CB8AC3E}">
        <p14:creationId xmlns:p14="http://schemas.microsoft.com/office/powerpoint/2010/main" val="41039304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D9CB8-7897-B08D-05AE-0FB7C7ADB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51FA9-BEA9-707C-B8D5-4900406CB97A}"/>
              </a:ext>
            </a:extLst>
          </p:cNvPr>
          <p:cNvSpPr>
            <a:spLocks noGrp="1"/>
          </p:cNvSpPr>
          <p:nvPr>
            <p:ph type="title"/>
          </p:nvPr>
        </p:nvSpPr>
        <p:spPr/>
        <p:txBody>
          <a:bodyPr/>
          <a:lstStyle/>
          <a:p>
            <a:r>
              <a:rPr lang="en-US" sz="3200" dirty="0"/>
              <a:t>Phase 2: PCC RDA in Practice Training</a:t>
            </a:r>
            <a:br>
              <a:rPr lang="en-US" sz="3200" dirty="0"/>
            </a:br>
            <a:r>
              <a:rPr lang="en-US" dirty="0"/>
              <a:t>Full Training Outline </a:t>
            </a:r>
            <a:r>
              <a:rPr lang="en-US" sz="1800" dirty="0"/>
              <a:t>(2)</a:t>
            </a:r>
            <a:endParaRPr lang="en-US" sz="2400" dirty="0"/>
          </a:p>
        </p:txBody>
      </p:sp>
      <p:sp>
        <p:nvSpPr>
          <p:cNvPr id="3" name="Content Placeholder 2">
            <a:extLst>
              <a:ext uri="{FF2B5EF4-FFF2-40B4-BE49-F238E27FC236}">
                <a16:creationId xmlns:a16="http://schemas.microsoft.com/office/drawing/2014/main" id="{2B56A0BD-0AD9-BB82-84F8-FB3D7914465D}"/>
              </a:ext>
            </a:extLst>
          </p:cNvPr>
          <p:cNvSpPr>
            <a:spLocks noGrp="1"/>
          </p:cNvSpPr>
          <p:nvPr>
            <p:ph idx="1"/>
          </p:nvPr>
        </p:nvSpPr>
        <p:spPr/>
        <p:txBody>
          <a:bodyPr numCol="2">
            <a:normAutofit/>
          </a:bodyPr>
          <a:lstStyle/>
          <a:p>
            <a:pPr marL="514350" indent="-514350">
              <a:buFont typeface="+mj-lt"/>
              <a:buAutoNum type="arabicPeriod"/>
            </a:pPr>
            <a:r>
              <a:rPr lang="en-US" dirty="0"/>
              <a:t>Introduction to RDA</a:t>
            </a:r>
          </a:p>
          <a:p>
            <a:pPr lvl="1"/>
            <a:r>
              <a:rPr lang="en-US" dirty="0"/>
              <a:t>What is RDA?</a:t>
            </a:r>
          </a:p>
          <a:p>
            <a:pPr lvl="1"/>
            <a:r>
              <a:rPr lang="en-US" dirty="0"/>
              <a:t>Overview of RDA entities</a:t>
            </a:r>
          </a:p>
          <a:p>
            <a:pPr marL="514350" indent="-514350">
              <a:buFont typeface="+mj-lt"/>
              <a:buAutoNum type="arabicPeriod"/>
            </a:pPr>
            <a:r>
              <a:rPr lang="en-US" dirty="0">
                <a:solidFill>
                  <a:schemeClr val="bg1">
                    <a:lumMod val="75000"/>
                  </a:schemeClr>
                </a:solidFill>
              </a:rPr>
              <a:t>Using RDA Toolkit</a:t>
            </a:r>
          </a:p>
          <a:p>
            <a:pPr marL="514350" indent="-514350">
              <a:buFont typeface="+mj-lt"/>
              <a:buAutoNum type="arabicPeriod"/>
            </a:pPr>
            <a:r>
              <a:rPr lang="en-US" dirty="0">
                <a:solidFill>
                  <a:schemeClr val="bg1">
                    <a:lumMod val="75000"/>
                  </a:schemeClr>
                </a:solidFill>
              </a:rPr>
              <a:t>PCC documentation</a:t>
            </a:r>
          </a:p>
          <a:p>
            <a:pPr marL="514350" indent="-514350">
              <a:buFont typeface="+mj-lt"/>
              <a:buAutoNum type="arabicPeriod"/>
            </a:pPr>
            <a:r>
              <a:rPr lang="en-US" dirty="0">
                <a:solidFill>
                  <a:schemeClr val="bg1">
                    <a:lumMod val="75000"/>
                  </a:schemeClr>
                </a:solidFill>
              </a:rPr>
              <a:t>Recording basics</a:t>
            </a:r>
          </a:p>
          <a:p>
            <a:pPr marL="514350" indent="-514350">
              <a:buFont typeface="+mj-lt"/>
              <a:buAutoNum type="arabicPeriod"/>
            </a:pPr>
            <a:endParaRPr lang="en-US" dirty="0">
              <a:solidFill>
                <a:schemeClr val="bg1">
                  <a:lumMod val="75000"/>
                </a:schemeClr>
              </a:solidFill>
            </a:endParaRPr>
          </a:p>
          <a:p>
            <a:pPr marL="514350" indent="-514350">
              <a:buFont typeface="+mj-lt"/>
              <a:buAutoNum type="arabicPeriod"/>
            </a:pPr>
            <a:endParaRPr lang="en-US" dirty="0">
              <a:solidFill>
                <a:schemeClr val="bg1">
                  <a:lumMod val="75000"/>
                </a:schemeClr>
              </a:solidFill>
            </a:endParaRPr>
          </a:p>
          <a:p>
            <a:pPr marL="514350" indent="-514350">
              <a:buFont typeface="+mj-lt"/>
              <a:buAutoNum type="arabicPeriod"/>
            </a:pPr>
            <a:endParaRPr lang="en-US" dirty="0">
              <a:solidFill>
                <a:schemeClr val="bg1">
                  <a:lumMod val="75000"/>
                </a:schemeClr>
              </a:solidFill>
            </a:endParaRPr>
          </a:p>
          <a:p>
            <a:pPr marL="514350" indent="-514350">
              <a:buFont typeface="+mj-lt"/>
              <a:buAutoNum type="arabicPeriod"/>
            </a:pPr>
            <a:r>
              <a:rPr lang="en-US" dirty="0">
                <a:solidFill>
                  <a:schemeClr val="bg1">
                    <a:lumMod val="75000"/>
                  </a:schemeClr>
                </a:solidFill>
              </a:rPr>
              <a:t>Describing manifestations</a:t>
            </a:r>
          </a:p>
          <a:p>
            <a:pPr marL="514350" indent="-514350">
              <a:buFont typeface="+mj-lt"/>
              <a:buAutoNum type="arabicPeriod"/>
            </a:pPr>
            <a:r>
              <a:rPr lang="en-US" dirty="0">
                <a:solidFill>
                  <a:schemeClr val="bg1">
                    <a:lumMod val="75000"/>
                  </a:schemeClr>
                </a:solidFill>
              </a:rPr>
              <a:t>Describing works</a:t>
            </a:r>
          </a:p>
          <a:p>
            <a:pPr marL="514350" indent="-514350">
              <a:buFont typeface="+mj-lt"/>
              <a:buAutoNum type="arabicPeriod"/>
            </a:pPr>
            <a:r>
              <a:rPr lang="en-US" dirty="0">
                <a:solidFill>
                  <a:schemeClr val="bg1">
                    <a:lumMod val="75000"/>
                  </a:schemeClr>
                </a:solidFill>
              </a:rPr>
              <a:t>Describing expressions</a:t>
            </a:r>
          </a:p>
          <a:p>
            <a:pPr marL="514350" indent="-514350">
              <a:buFont typeface="+mj-lt"/>
              <a:buAutoNum type="arabicPeriod"/>
            </a:pPr>
            <a:r>
              <a:rPr lang="en-US" dirty="0">
                <a:solidFill>
                  <a:schemeClr val="bg1">
                    <a:lumMod val="75000"/>
                  </a:schemeClr>
                </a:solidFill>
              </a:rPr>
              <a:t>Describing aggregates</a:t>
            </a:r>
          </a:p>
          <a:p>
            <a:pPr marL="514350" indent="-514350">
              <a:buFont typeface="+mj-lt"/>
              <a:buAutoNum type="arabicPeriod"/>
            </a:pPr>
            <a:r>
              <a:rPr lang="en-US" dirty="0">
                <a:solidFill>
                  <a:schemeClr val="bg1">
                    <a:lumMod val="75000"/>
                  </a:schemeClr>
                </a:solidFill>
              </a:rPr>
              <a:t>Special topics</a:t>
            </a:r>
          </a:p>
        </p:txBody>
      </p:sp>
      <p:sp>
        <p:nvSpPr>
          <p:cNvPr id="4" name="Slide Number Placeholder 3">
            <a:extLst>
              <a:ext uri="{FF2B5EF4-FFF2-40B4-BE49-F238E27FC236}">
                <a16:creationId xmlns:a16="http://schemas.microsoft.com/office/drawing/2014/main" id="{417039C1-961B-BB37-1301-9852A9B589B1}"/>
              </a:ext>
            </a:extLst>
          </p:cNvPr>
          <p:cNvSpPr>
            <a:spLocks noGrp="1"/>
          </p:cNvSpPr>
          <p:nvPr>
            <p:ph type="sldNum" sz="quarter" idx="12"/>
          </p:nvPr>
        </p:nvSpPr>
        <p:spPr/>
        <p:txBody>
          <a:bodyPr/>
          <a:lstStyle/>
          <a:p>
            <a:fld id="{C3F19B07-DC4A-4221-9E48-704ED333B8A8}" type="slidenum">
              <a:rPr lang="en-US" smtClean="0"/>
              <a:t>63</a:t>
            </a:fld>
            <a:endParaRPr lang="en-US"/>
          </a:p>
        </p:txBody>
      </p:sp>
    </p:spTree>
    <p:extLst>
      <p:ext uri="{BB962C8B-B14F-4D97-AF65-F5344CB8AC3E}">
        <p14:creationId xmlns:p14="http://schemas.microsoft.com/office/powerpoint/2010/main" val="21253088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C0AEA-A27C-3082-4C25-A759A3612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BFAC5-F84F-D278-16E2-203350868113}"/>
              </a:ext>
            </a:extLst>
          </p:cNvPr>
          <p:cNvSpPr>
            <a:spLocks noGrp="1"/>
          </p:cNvSpPr>
          <p:nvPr>
            <p:ph type="title"/>
          </p:nvPr>
        </p:nvSpPr>
        <p:spPr/>
        <p:txBody>
          <a:bodyPr/>
          <a:lstStyle/>
          <a:p>
            <a:r>
              <a:rPr lang="en-US" sz="3200" dirty="0"/>
              <a:t>Phase 2: PCC RDA in Practice Training</a:t>
            </a:r>
            <a:br>
              <a:rPr lang="en-US" sz="4000" dirty="0"/>
            </a:br>
            <a:r>
              <a:rPr lang="en-US" dirty="0"/>
              <a:t>Full Training Outline </a:t>
            </a:r>
            <a:r>
              <a:rPr lang="en-US" sz="1800" dirty="0"/>
              <a:t>(3)</a:t>
            </a:r>
            <a:endParaRPr lang="en-US" sz="2400" dirty="0"/>
          </a:p>
        </p:txBody>
      </p:sp>
      <p:sp>
        <p:nvSpPr>
          <p:cNvPr id="3" name="Content Placeholder 2">
            <a:extLst>
              <a:ext uri="{FF2B5EF4-FFF2-40B4-BE49-F238E27FC236}">
                <a16:creationId xmlns:a16="http://schemas.microsoft.com/office/drawing/2014/main" id="{AF6E8D9D-0C9C-36B5-271B-8AFB53D93995}"/>
              </a:ext>
            </a:extLst>
          </p:cNvPr>
          <p:cNvSpPr>
            <a:spLocks noGrp="1"/>
          </p:cNvSpPr>
          <p:nvPr>
            <p:ph idx="1"/>
          </p:nvPr>
        </p:nvSpPr>
        <p:spPr/>
        <p:txBody>
          <a:bodyPr numCol="2">
            <a:normAutofit/>
          </a:bodyPr>
          <a:lstStyle/>
          <a:p>
            <a:pPr marL="514350" indent="-514350">
              <a:buFont typeface="+mj-lt"/>
              <a:buAutoNum type="arabicPeriod"/>
            </a:pPr>
            <a:r>
              <a:rPr lang="en-US" dirty="0">
                <a:solidFill>
                  <a:schemeClr val="bg1">
                    <a:lumMod val="75000"/>
                  </a:schemeClr>
                </a:solidFill>
              </a:rPr>
              <a:t>Introduction to RDA</a:t>
            </a:r>
          </a:p>
          <a:p>
            <a:pPr marL="514350" indent="-514350">
              <a:buFont typeface="+mj-lt"/>
              <a:buAutoNum type="arabicPeriod"/>
            </a:pPr>
            <a:r>
              <a:rPr lang="en-US" dirty="0"/>
              <a:t>Using RDA Toolkit</a:t>
            </a:r>
          </a:p>
          <a:p>
            <a:pPr lvl="1"/>
            <a:r>
              <a:rPr lang="en-US" dirty="0"/>
              <a:t>Getting started with RDA Toolkit</a:t>
            </a:r>
          </a:p>
          <a:p>
            <a:pPr lvl="1"/>
            <a:r>
              <a:rPr lang="en-US" dirty="0"/>
              <a:t>Navigating RDA Toolkit</a:t>
            </a:r>
          </a:p>
          <a:p>
            <a:pPr lvl="1"/>
            <a:r>
              <a:rPr lang="en-US" dirty="0"/>
              <a:t>Searching RDA Toolkit</a:t>
            </a:r>
          </a:p>
          <a:p>
            <a:pPr lvl="1"/>
            <a:r>
              <a:rPr lang="en-US" dirty="0"/>
              <a:t>Personalizing RDA Toolkit</a:t>
            </a:r>
          </a:p>
          <a:p>
            <a:pPr marL="514350" indent="-514350">
              <a:buFont typeface="+mj-lt"/>
              <a:buAutoNum type="arabicPeriod"/>
            </a:pPr>
            <a:r>
              <a:rPr lang="en-US" dirty="0">
                <a:solidFill>
                  <a:schemeClr val="bg1">
                    <a:lumMod val="75000"/>
                  </a:schemeClr>
                </a:solidFill>
              </a:rPr>
              <a:t>PCC documentation</a:t>
            </a:r>
          </a:p>
          <a:p>
            <a:pPr marL="514350" indent="-514350">
              <a:buFont typeface="+mj-lt"/>
              <a:buAutoNum type="arabicPeriod"/>
            </a:pPr>
            <a:r>
              <a:rPr lang="en-US" dirty="0">
                <a:solidFill>
                  <a:schemeClr val="bg1">
                    <a:lumMod val="75000"/>
                  </a:schemeClr>
                </a:solidFill>
              </a:rPr>
              <a:t>Recording basics</a:t>
            </a:r>
          </a:p>
          <a:p>
            <a:pPr marL="514350" indent="-514350">
              <a:buFont typeface="+mj-lt"/>
              <a:buAutoNum type="arabicPeriod"/>
            </a:pPr>
            <a:endParaRPr lang="en-US" dirty="0">
              <a:solidFill>
                <a:schemeClr val="bg1">
                  <a:lumMod val="75000"/>
                </a:schemeClr>
              </a:solidFill>
            </a:endParaRPr>
          </a:p>
          <a:p>
            <a:pPr marL="514350" indent="-514350">
              <a:buFont typeface="+mj-lt"/>
              <a:buAutoNum type="arabicPeriod"/>
            </a:pPr>
            <a:r>
              <a:rPr lang="en-US" dirty="0">
                <a:solidFill>
                  <a:schemeClr val="bg1">
                    <a:lumMod val="75000"/>
                  </a:schemeClr>
                </a:solidFill>
              </a:rPr>
              <a:t>Describing manifestations</a:t>
            </a:r>
          </a:p>
          <a:p>
            <a:pPr marL="514350" indent="-514350">
              <a:buFont typeface="+mj-lt"/>
              <a:buAutoNum type="arabicPeriod"/>
            </a:pPr>
            <a:r>
              <a:rPr lang="en-US" dirty="0">
                <a:solidFill>
                  <a:schemeClr val="bg1">
                    <a:lumMod val="75000"/>
                  </a:schemeClr>
                </a:solidFill>
              </a:rPr>
              <a:t>Describing works</a:t>
            </a:r>
          </a:p>
          <a:p>
            <a:pPr marL="514350" indent="-514350">
              <a:buFont typeface="+mj-lt"/>
              <a:buAutoNum type="arabicPeriod"/>
            </a:pPr>
            <a:r>
              <a:rPr lang="en-US" dirty="0">
                <a:solidFill>
                  <a:schemeClr val="bg1">
                    <a:lumMod val="75000"/>
                  </a:schemeClr>
                </a:solidFill>
              </a:rPr>
              <a:t>Describing expressions</a:t>
            </a:r>
          </a:p>
          <a:p>
            <a:pPr marL="514350" indent="-514350">
              <a:buFont typeface="+mj-lt"/>
              <a:buAutoNum type="arabicPeriod"/>
            </a:pPr>
            <a:r>
              <a:rPr lang="en-US" dirty="0">
                <a:solidFill>
                  <a:schemeClr val="bg1">
                    <a:lumMod val="75000"/>
                  </a:schemeClr>
                </a:solidFill>
              </a:rPr>
              <a:t>Describing aggregates</a:t>
            </a:r>
          </a:p>
          <a:p>
            <a:pPr marL="514350" indent="-514350">
              <a:buFont typeface="+mj-lt"/>
              <a:buAutoNum type="arabicPeriod"/>
            </a:pPr>
            <a:r>
              <a:rPr lang="en-US" dirty="0">
                <a:solidFill>
                  <a:schemeClr val="bg1">
                    <a:lumMod val="75000"/>
                  </a:schemeClr>
                </a:solidFill>
              </a:rPr>
              <a:t>Special topics</a:t>
            </a:r>
          </a:p>
        </p:txBody>
      </p:sp>
      <p:sp>
        <p:nvSpPr>
          <p:cNvPr id="4" name="Slide Number Placeholder 3">
            <a:extLst>
              <a:ext uri="{FF2B5EF4-FFF2-40B4-BE49-F238E27FC236}">
                <a16:creationId xmlns:a16="http://schemas.microsoft.com/office/drawing/2014/main" id="{F7331F4D-F058-0A63-781A-5BB8A2970936}"/>
              </a:ext>
            </a:extLst>
          </p:cNvPr>
          <p:cNvSpPr>
            <a:spLocks noGrp="1"/>
          </p:cNvSpPr>
          <p:nvPr>
            <p:ph type="sldNum" sz="quarter" idx="12"/>
          </p:nvPr>
        </p:nvSpPr>
        <p:spPr/>
        <p:txBody>
          <a:bodyPr/>
          <a:lstStyle/>
          <a:p>
            <a:fld id="{C3F19B07-DC4A-4221-9E48-704ED333B8A8}" type="slidenum">
              <a:rPr lang="en-US" smtClean="0"/>
              <a:t>64</a:t>
            </a:fld>
            <a:endParaRPr lang="en-US"/>
          </a:p>
        </p:txBody>
      </p:sp>
    </p:spTree>
    <p:extLst>
      <p:ext uri="{BB962C8B-B14F-4D97-AF65-F5344CB8AC3E}">
        <p14:creationId xmlns:p14="http://schemas.microsoft.com/office/powerpoint/2010/main" val="39371008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08FA6-A8C2-32EE-78B4-A41470F0F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3F4F57-EA74-ED14-FFC1-9D904FFD7682}"/>
              </a:ext>
            </a:extLst>
          </p:cNvPr>
          <p:cNvSpPr>
            <a:spLocks noGrp="1"/>
          </p:cNvSpPr>
          <p:nvPr>
            <p:ph type="title"/>
          </p:nvPr>
        </p:nvSpPr>
        <p:spPr/>
        <p:txBody>
          <a:bodyPr/>
          <a:lstStyle/>
          <a:p>
            <a:r>
              <a:rPr lang="en-US" sz="3200" dirty="0"/>
              <a:t>Phase 2: PCC RDA in Practice Training</a:t>
            </a:r>
            <a:br>
              <a:rPr lang="en-US" sz="3200" dirty="0"/>
            </a:br>
            <a:r>
              <a:rPr lang="en-US" dirty="0"/>
              <a:t>Full Training Outline </a:t>
            </a:r>
            <a:r>
              <a:rPr lang="en-US" sz="1800" dirty="0"/>
              <a:t>(4)</a:t>
            </a:r>
            <a:endParaRPr lang="en-US" sz="2400" dirty="0"/>
          </a:p>
        </p:txBody>
      </p:sp>
      <p:sp>
        <p:nvSpPr>
          <p:cNvPr id="3" name="Content Placeholder 2">
            <a:extLst>
              <a:ext uri="{FF2B5EF4-FFF2-40B4-BE49-F238E27FC236}">
                <a16:creationId xmlns:a16="http://schemas.microsoft.com/office/drawing/2014/main" id="{51A61FE5-900D-ADD9-7768-D0CEF0039030}"/>
              </a:ext>
            </a:extLst>
          </p:cNvPr>
          <p:cNvSpPr>
            <a:spLocks noGrp="1"/>
          </p:cNvSpPr>
          <p:nvPr>
            <p:ph idx="1"/>
          </p:nvPr>
        </p:nvSpPr>
        <p:spPr/>
        <p:txBody>
          <a:bodyPr numCol="2">
            <a:normAutofit lnSpcReduction="10000"/>
          </a:bodyPr>
          <a:lstStyle/>
          <a:p>
            <a:pPr marL="514350" indent="-514350">
              <a:buFont typeface="+mj-lt"/>
              <a:buAutoNum type="arabicPeriod"/>
            </a:pPr>
            <a:r>
              <a:rPr lang="en-US" dirty="0">
                <a:solidFill>
                  <a:schemeClr val="bg1">
                    <a:lumMod val="75000"/>
                  </a:schemeClr>
                </a:solidFill>
              </a:rPr>
              <a:t>Introduction to RDA</a:t>
            </a:r>
          </a:p>
          <a:p>
            <a:pPr marL="514350" indent="-514350">
              <a:buFont typeface="+mj-lt"/>
              <a:buAutoNum type="arabicPeriod"/>
            </a:pPr>
            <a:r>
              <a:rPr lang="en-US" dirty="0">
                <a:solidFill>
                  <a:schemeClr val="bg1">
                    <a:lumMod val="75000"/>
                  </a:schemeClr>
                </a:solidFill>
              </a:rPr>
              <a:t>Using RDA Toolkit</a:t>
            </a:r>
          </a:p>
          <a:p>
            <a:pPr marL="514350" indent="-514350">
              <a:buFont typeface="+mj-lt"/>
              <a:buAutoNum type="arabicPeriod"/>
            </a:pPr>
            <a:r>
              <a:rPr lang="en-US" dirty="0"/>
              <a:t>PCC documentation</a:t>
            </a:r>
          </a:p>
          <a:p>
            <a:pPr lvl="1"/>
            <a:r>
              <a:rPr lang="en-US" dirty="0"/>
              <a:t>BIBCO Standard Record (BSR) Official RDA Metadata Application Profile</a:t>
            </a:r>
          </a:p>
          <a:p>
            <a:pPr lvl="1"/>
            <a:r>
              <a:rPr lang="en-US" dirty="0"/>
              <a:t>LC-PCC Policy Statements </a:t>
            </a:r>
            <a:br>
              <a:rPr lang="en-US" dirty="0"/>
            </a:br>
            <a:r>
              <a:rPr lang="en-US" dirty="0"/>
              <a:t>(LC-PCC PSs)</a:t>
            </a:r>
          </a:p>
          <a:p>
            <a:pPr lvl="1"/>
            <a:r>
              <a:rPr lang="en-US" dirty="0"/>
              <a:t>Metadata Guidance Documentation (MGDs)</a:t>
            </a:r>
          </a:p>
          <a:p>
            <a:pPr lvl="1"/>
            <a:r>
              <a:rPr lang="en-US" dirty="0"/>
              <a:t>Using PCC documentation while cataloging</a:t>
            </a:r>
          </a:p>
          <a:p>
            <a:pPr marL="514350" indent="-514350">
              <a:buFont typeface="+mj-lt"/>
              <a:buAutoNum type="arabicPeriod"/>
            </a:pPr>
            <a:r>
              <a:rPr lang="en-US" dirty="0">
                <a:solidFill>
                  <a:schemeClr val="bg1">
                    <a:lumMod val="75000"/>
                  </a:schemeClr>
                </a:solidFill>
              </a:rPr>
              <a:t>Recording basics</a:t>
            </a:r>
          </a:p>
          <a:p>
            <a:pPr marL="514350" indent="-514350">
              <a:buFont typeface="+mj-lt"/>
              <a:buAutoNum type="arabicPeriod"/>
            </a:pPr>
            <a:r>
              <a:rPr lang="en-US" dirty="0">
                <a:solidFill>
                  <a:schemeClr val="bg1">
                    <a:lumMod val="75000"/>
                  </a:schemeClr>
                </a:solidFill>
              </a:rPr>
              <a:t>Describing manifestations</a:t>
            </a:r>
          </a:p>
          <a:p>
            <a:pPr marL="514350" indent="-514350">
              <a:buFont typeface="+mj-lt"/>
              <a:buAutoNum type="arabicPeriod"/>
            </a:pPr>
            <a:r>
              <a:rPr lang="en-US" dirty="0">
                <a:solidFill>
                  <a:schemeClr val="bg1">
                    <a:lumMod val="75000"/>
                  </a:schemeClr>
                </a:solidFill>
              </a:rPr>
              <a:t>Describing works</a:t>
            </a:r>
          </a:p>
          <a:p>
            <a:pPr marL="514350" indent="-514350">
              <a:buFont typeface="+mj-lt"/>
              <a:buAutoNum type="arabicPeriod"/>
            </a:pPr>
            <a:r>
              <a:rPr lang="en-US" dirty="0">
                <a:solidFill>
                  <a:schemeClr val="bg1">
                    <a:lumMod val="75000"/>
                  </a:schemeClr>
                </a:solidFill>
              </a:rPr>
              <a:t>Describing expressions</a:t>
            </a:r>
          </a:p>
          <a:p>
            <a:pPr marL="514350" indent="-514350">
              <a:buFont typeface="+mj-lt"/>
              <a:buAutoNum type="arabicPeriod"/>
            </a:pPr>
            <a:r>
              <a:rPr lang="en-US" dirty="0">
                <a:solidFill>
                  <a:schemeClr val="bg1">
                    <a:lumMod val="75000"/>
                  </a:schemeClr>
                </a:solidFill>
              </a:rPr>
              <a:t>Describing aggregates</a:t>
            </a:r>
          </a:p>
          <a:p>
            <a:pPr marL="514350" indent="-514350">
              <a:buFont typeface="+mj-lt"/>
              <a:buAutoNum type="arabicPeriod"/>
            </a:pPr>
            <a:r>
              <a:rPr lang="en-US" dirty="0">
                <a:solidFill>
                  <a:schemeClr val="bg1">
                    <a:lumMod val="75000"/>
                  </a:schemeClr>
                </a:solidFill>
              </a:rPr>
              <a:t>Special topics</a:t>
            </a:r>
          </a:p>
          <a:p>
            <a:pPr marL="514350" indent="-514350">
              <a:buFont typeface="+mj-lt"/>
              <a:buAutoNum type="arabicPeriod"/>
            </a:pPr>
            <a:endParaRPr lang="en-US" dirty="0">
              <a:solidFill>
                <a:schemeClr val="bg1">
                  <a:lumMod val="75000"/>
                </a:schemeClr>
              </a:solidFill>
            </a:endParaRPr>
          </a:p>
          <a:p>
            <a:pPr marL="514350" indent="-514350">
              <a:buFont typeface="+mj-lt"/>
              <a:buAutoNum type="arabicPeriod"/>
            </a:pPr>
            <a:endParaRPr lang="en-US" dirty="0">
              <a:solidFill>
                <a:schemeClr val="bg1">
                  <a:lumMod val="75000"/>
                </a:schemeClr>
              </a:solidFill>
            </a:endParaRPr>
          </a:p>
        </p:txBody>
      </p:sp>
      <p:sp>
        <p:nvSpPr>
          <p:cNvPr id="4" name="Slide Number Placeholder 3">
            <a:extLst>
              <a:ext uri="{FF2B5EF4-FFF2-40B4-BE49-F238E27FC236}">
                <a16:creationId xmlns:a16="http://schemas.microsoft.com/office/drawing/2014/main" id="{A1044205-DEE7-42D0-C344-61AC9F56654A}"/>
              </a:ext>
            </a:extLst>
          </p:cNvPr>
          <p:cNvSpPr>
            <a:spLocks noGrp="1"/>
          </p:cNvSpPr>
          <p:nvPr>
            <p:ph type="sldNum" sz="quarter" idx="12"/>
          </p:nvPr>
        </p:nvSpPr>
        <p:spPr/>
        <p:txBody>
          <a:bodyPr/>
          <a:lstStyle/>
          <a:p>
            <a:fld id="{C3F19B07-DC4A-4221-9E48-704ED333B8A8}" type="slidenum">
              <a:rPr lang="en-US" smtClean="0"/>
              <a:t>65</a:t>
            </a:fld>
            <a:endParaRPr lang="en-US"/>
          </a:p>
        </p:txBody>
      </p:sp>
    </p:spTree>
    <p:extLst>
      <p:ext uri="{BB962C8B-B14F-4D97-AF65-F5344CB8AC3E}">
        <p14:creationId xmlns:p14="http://schemas.microsoft.com/office/powerpoint/2010/main" val="12392540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466E9-57E4-AE77-B3E2-02DC0BF597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57863-D1CE-12E5-37FE-D61D1986FF6F}"/>
              </a:ext>
            </a:extLst>
          </p:cNvPr>
          <p:cNvSpPr>
            <a:spLocks noGrp="1"/>
          </p:cNvSpPr>
          <p:nvPr>
            <p:ph type="title"/>
          </p:nvPr>
        </p:nvSpPr>
        <p:spPr/>
        <p:txBody>
          <a:bodyPr/>
          <a:lstStyle/>
          <a:p>
            <a:r>
              <a:rPr lang="en-US" sz="3200" dirty="0"/>
              <a:t>Phase 2: PCC RDA in Practice Training</a:t>
            </a:r>
            <a:br>
              <a:rPr lang="en-US" sz="3600" dirty="0"/>
            </a:br>
            <a:r>
              <a:rPr lang="en-US" dirty="0"/>
              <a:t>Full Training Outline </a:t>
            </a:r>
            <a:r>
              <a:rPr lang="en-US" sz="1800" dirty="0"/>
              <a:t>(5)</a:t>
            </a:r>
            <a:endParaRPr lang="en-US" sz="2400" dirty="0"/>
          </a:p>
        </p:txBody>
      </p:sp>
      <p:sp>
        <p:nvSpPr>
          <p:cNvPr id="3" name="Content Placeholder 2">
            <a:extLst>
              <a:ext uri="{FF2B5EF4-FFF2-40B4-BE49-F238E27FC236}">
                <a16:creationId xmlns:a16="http://schemas.microsoft.com/office/drawing/2014/main" id="{3233147D-2B43-A843-9480-52D571D07117}"/>
              </a:ext>
            </a:extLst>
          </p:cNvPr>
          <p:cNvSpPr>
            <a:spLocks noGrp="1"/>
          </p:cNvSpPr>
          <p:nvPr>
            <p:ph idx="1"/>
          </p:nvPr>
        </p:nvSpPr>
        <p:spPr/>
        <p:txBody>
          <a:bodyPr numCol="2">
            <a:normAutofit lnSpcReduction="10000"/>
          </a:bodyPr>
          <a:lstStyle/>
          <a:p>
            <a:pPr marL="514350" indent="-514350">
              <a:buFont typeface="+mj-lt"/>
              <a:buAutoNum type="arabicPeriod"/>
            </a:pPr>
            <a:r>
              <a:rPr lang="en-US" dirty="0">
                <a:solidFill>
                  <a:schemeClr val="bg1">
                    <a:lumMod val="75000"/>
                  </a:schemeClr>
                </a:solidFill>
              </a:rPr>
              <a:t>Introduction to RDA</a:t>
            </a:r>
          </a:p>
          <a:p>
            <a:pPr marL="514350" indent="-514350">
              <a:buFont typeface="+mj-lt"/>
              <a:buAutoNum type="arabicPeriod"/>
            </a:pPr>
            <a:r>
              <a:rPr lang="en-US" dirty="0">
                <a:solidFill>
                  <a:schemeClr val="bg1">
                    <a:lumMod val="75000"/>
                  </a:schemeClr>
                </a:solidFill>
              </a:rPr>
              <a:t>Using RDA Toolkit</a:t>
            </a:r>
          </a:p>
          <a:p>
            <a:pPr marL="514350" indent="-514350">
              <a:buFont typeface="+mj-lt"/>
              <a:buAutoNum type="arabicPeriod"/>
            </a:pPr>
            <a:r>
              <a:rPr lang="en-US" dirty="0">
                <a:solidFill>
                  <a:schemeClr val="bg1">
                    <a:lumMod val="75000"/>
                  </a:schemeClr>
                </a:solidFill>
              </a:rPr>
              <a:t>PCC documentation</a:t>
            </a:r>
          </a:p>
          <a:p>
            <a:pPr marL="514350" indent="-514350">
              <a:buFont typeface="+mj-lt"/>
              <a:buAutoNum type="arabicPeriod"/>
            </a:pPr>
            <a:r>
              <a:rPr lang="en-US" dirty="0"/>
              <a:t>Recording basics</a:t>
            </a:r>
          </a:p>
          <a:p>
            <a:pPr lvl="1"/>
            <a:r>
              <a:rPr lang="en-US" sz="2200" dirty="0" err="1"/>
              <a:t>Nomens</a:t>
            </a:r>
            <a:r>
              <a:rPr lang="en-US" sz="2200" dirty="0"/>
              <a:t> and appellations</a:t>
            </a:r>
          </a:p>
          <a:p>
            <a:pPr lvl="1"/>
            <a:r>
              <a:rPr lang="en-US" sz="2200" dirty="0"/>
              <a:t>Recording unstructured descriptions</a:t>
            </a:r>
          </a:p>
          <a:p>
            <a:pPr lvl="1"/>
            <a:r>
              <a:rPr lang="en-US" sz="2200" dirty="0"/>
              <a:t>Recording structured descriptions</a:t>
            </a:r>
          </a:p>
          <a:p>
            <a:pPr lvl="1"/>
            <a:r>
              <a:rPr lang="en-US" sz="2200" dirty="0"/>
              <a:t>Recording identifiers</a:t>
            </a:r>
          </a:p>
          <a:p>
            <a:pPr lvl="1"/>
            <a:r>
              <a:rPr lang="en-US" sz="2200" dirty="0"/>
              <a:t>Recording IRIs</a:t>
            </a:r>
          </a:p>
          <a:p>
            <a:pPr lvl="1"/>
            <a:r>
              <a:rPr lang="en-US" sz="2200" dirty="0"/>
              <a:t>Recording data provenance</a:t>
            </a:r>
          </a:p>
          <a:p>
            <a:pPr lvl="1"/>
            <a:r>
              <a:rPr lang="en-US" sz="2200" dirty="0"/>
              <a:t>Recording relationships</a:t>
            </a:r>
          </a:p>
          <a:p>
            <a:pPr marL="514350" indent="-514350">
              <a:buFont typeface="+mj-lt"/>
              <a:buAutoNum type="arabicPeriod"/>
            </a:pPr>
            <a:r>
              <a:rPr lang="en-US" dirty="0">
                <a:solidFill>
                  <a:schemeClr val="bg1">
                    <a:lumMod val="75000"/>
                  </a:schemeClr>
                </a:solidFill>
              </a:rPr>
              <a:t>Describing manifestations</a:t>
            </a:r>
          </a:p>
          <a:p>
            <a:pPr marL="514350" indent="-514350">
              <a:buFont typeface="+mj-lt"/>
              <a:buAutoNum type="arabicPeriod"/>
            </a:pPr>
            <a:r>
              <a:rPr lang="en-US" dirty="0">
                <a:solidFill>
                  <a:schemeClr val="bg1">
                    <a:lumMod val="75000"/>
                  </a:schemeClr>
                </a:solidFill>
              </a:rPr>
              <a:t>Describing works</a:t>
            </a:r>
          </a:p>
          <a:p>
            <a:pPr marL="514350" indent="-514350">
              <a:buFont typeface="+mj-lt"/>
              <a:buAutoNum type="arabicPeriod"/>
            </a:pPr>
            <a:r>
              <a:rPr lang="en-US" dirty="0">
                <a:solidFill>
                  <a:schemeClr val="bg1">
                    <a:lumMod val="75000"/>
                  </a:schemeClr>
                </a:solidFill>
              </a:rPr>
              <a:t>Describing expressions</a:t>
            </a:r>
          </a:p>
          <a:p>
            <a:pPr marL="514350" indent="-514350">
              <a:buFont typeface="+mj-lt"/>
              <a:buAutoNum type="arabicPeriod"/>
            </a:pPr>
            <a:r>
              <a:rPr lang="en-US" dirty="0">
                <a:solidFill>
                  <a:schemeClr val="bg1">
                    <a:lumMod val="75000"/>
                  </a:schemeClr>
                </a:solidFill>
              </a:rPr>
              <a:t>Describing aggregates</a:t>
            </a:r>
          </a:p>
          <a:p>
            <a:pPr marL="514350" indent="-514350">
              <a:buFont typeface="+mj-lt"/>
              <a:buAutoNum type="arabicPeriod"/>
            </a:pPr>
            <a:r>
              <a:rPr lang="en-US" dirty="0">
                <a:solidFill>
                  <a:schemeClr val="bg1">
                    <a:lumMod val="75000"/>
                  </a:schemeClr>
                </a:solidFill>
              </a:rPr>
              <a:t>Special topics</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5108F5AF-10D3-C501-AF83-624E2EDA0A14}"/>
              </a:ext>
            </a:extLst>
          </p:cNvPr>
          <p:cNvSpPr>
            <a:spLocks noGrp="1"/>
          </p:cNvSpPr>
          <p:nvPr>
            <p:ph type="sldNum" sz="quarter" idx="12"/>
          </p:nvPr>
        </p:nvSpPr>
        <p:spPr/>
        <p:txBody>
          <a:bodyPr/>
          <a:lstStyle/>
          <a:p>
            <a:fld id="{C3F19B07-DC4A-4221-9E48-704ED333B8A8}" type="slidenum">
              <a:rPr lang="en-US" smtClean="0"/>
              <a:t>66</a:t>
            </a:fld>
            <a:endParaRPr lang="en-US"/>
          </a:p>
        </p:txBody>
      </p:sp>
    </p:spTree>
    <p:extLst>
      <p:ext uri="{BB962C8B-B14F-4D97-AF65-F5344CB8AC3E}">
        <p14:creationId xmlns:p14="http://schemas.microsoft.com/office/powerpoint/2010/main" val="32315432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BFA56-90F8-CB4C-96F8-025037B453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4F2E86-B652-9238-096B-6EE60D3EC29A}"/>
              </a:ext>
            </a:extLst>
          </p:cNvPr>
          <p:cNvSpPr>
            <a:spLocks noGrp="1"/>
          </p:cNvSpPr>
          <p:nvPr>
            <p:ph type="title"/>
          </p:nvPr>
        </p:nvSpPr>
        <p:spPr/>
        <p:txBody>
          <a:bodyPr/>
          <a:lstStyle/>
          <a:p>
            <a:r>
              <a:rPr lang="en-US" sz="3200" dirty="0"/>
              <a:t>Phase 2: PCC RDA in Practice Training</a:t>
            </a:r>
            <a:br>
              <a:rPr lang="en-US" sz="3600" dirty="0"/>
            </a:br>
            <a:r>
              <a:rPr lang="en-US" dirty="0"/>
              <a:t>Full Training Outline </a:t>
            </a:r>
            <a:r>
              <a:rPr lang="en-US" sz="1800" dirty="0"/>
              <a:t>(6)</a:t>
            </a:r>
            <a:endParaRPr lang="en-US" sz="2400" dirty="0"/>
          </a:p>
        </p:txBody>
      </p:sp>
      <p:sp>
        <p:nvSpPr>
          <p:cNvPr id="3" name="Content Placeholder 2">
            <a:extLst>
              <a:ext uri="{FF2B5EF4-FFF2-40B4-BE49-F238E27FC236}">
                <a16:creationId xmlns:a16="http://schemas.microsoft.com/office/drawing/2014/main" id="{4223DD5B-3F10-E761-AD89-84A7D7B72089}"/>
              </a:ext>
            </a:extLst>
          </p:cNvPr>
          <p:cNvSpPr>
            <a:spLocks noGrp="1"/>
          </p:cNvSpPr>
          <p:nvPr>
            <p:ph idx="1"/>
          </p:nvPr>
        </p:nvSpPr>
        <p:spPr/>
        <p:txBody>
          <a:bodyPr numCol="2">
            <a:normAutofit fontScale="92500" lnSpcReduction="10000"/>
          </a:bodyPr>
          <a:lstStyle/>
          <a:p>
            <a:pPr marL="514350" indent="-514350">
              <a:buFont typeface="+mj-lt"/>
              <a:buAutoNum type="arabicPeriod"/>
            </a:pPr>
            <a:r>
              <a:rPr lang="en-US" dirty="0">
                <a:solidFill>
                  <a:schemeClr val="bg1">
                    <a:lumMod val="75000"/>
                  </a:schemeClr>
                </a:solidFill>
              </a:rPr>
              <a:t>Introduction to RDA</a:t>
            </a:r>
          </a:p>
          <a:p>
            <a:pPr marL="514350" indent="-514350">
              <a:buFont typeface="+mj-lt"/>
              <a:buAutoNum type="arabicPeriod"/>
            </a:pPr>
            <a:r>
              <a:rPr lang="en-US" dirty="0">
                <a:solidFill>
                  <a:schemeClr val="bg1">
                    <a:lumMod val="75000"/>
                  </a:schemeClr>
                </a:solidFill>
              </a:rPr>
              <a:t>Using RDA Toolkit</a:t>
            </a:r>
          </a:p>
          <a:p>
            <a:pPr marL="514350" indent="-514350">
              <a:buFont typeface="+mj-lt"/>
              <a:buAutoNum type="arabicPeriod"/>
            </a:pPr>
            <a:r>
              <a:rPr lang="en-US" dirty="0">
                <a:solidFill>
                  <a:schemeClr val="bg1">
                    <a:lumMod val="75000"/>
                  </a:schemeClr>
                </a:solidFill>
              </a:rPr>
              <a:t>PCC documentation</a:t>
            </a:r>
          </a:p>
          <a:p>
            <a:pPr marL="514350" indent="-514350">
              <a:buFont typeface="+mj-lt"/>
              <a:buAutoNum type="arabicPeriod"/>
            </a:pPr>
            <a:r>
              <a:rPr lang="en-US" dirty="0">
                <a:solidFill>
                  <a:schemeClr val="bg1">
                    <a:lumMod val="75000"/>
                  </a:schemeClr>
                </a:solidFill>
              </a:rPr>
              <a:t>Recording basics</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r>
              <a:rPr lang="en-US" dirty="0"/>
              <a:t>Describing manifestations</a:t>
            </a:r>
          </a:p>
          <a:p>
            <a:pPr lvl="1"/>
            <a:r>
              <a:rPr lang="en-US" dirty="0"/>
              <a:t>title proper</a:t>
            </a:r>
          </a:p>
          <a:p>
            <a:pPr lvl="1"/>
            <a:r>
              <a:rPr lang="en-US" dirty="0"/>
              <a:t>[other manifestation elements]</a:t>
            </a:r>
          </a:p>
          <a:p>
            <a:pPr marL="514350" indent="-514350">
              <a:buFont typeface="+mj-lt"/>
              <a:buAutoNum type="arabicPeriod"/>
            </a:pPr>
            <a:r>
              <a:rPr lang="en-US" dirty="0"/>
              <a:t>Describing works</a:t>
            </a:r>
          </a:p>
          <a:p>
            <a:pPr lvl="1"/>
            <a:r>
              <a:rPr lang="en-US" dirty="0"/>
              <a:t>preferred title of work</a:t>
            </a:r>
          </a:p>
          <a:p>
            <a:pPr lvl="1"/>
            <a:r>
              <a:rPr lang="en-US" dirty="0"/>
              <a:t>[other work elements]</a:t>
            </a:r>
          </a:p>
          <a:p>
            <a:pPr marL="514350" indent="-514350">
              <a:buFont typeface="+mj-lt"/>
              <a:buAutoNum type="arabicPeriod"/>
            </a:pPr>
            <a:r>
              <a:rPr lang="en-US" dirty="0"/>
              <a:t>Describing expressions</a:t>
            </a:r>
          </a:p>
          <a:p>
            <a:pPr lvl="1"/>
            <a:r>
              <a:rPr lang="en-US" dirty="0"/>
              <a:t>content type</a:t>
            </a:r>
          </a:p>
          <a:p>
            <a:pPr lvl="1"/>
            <a:r>
              <a:rPr lang="en-US" dirty="0"/>
              <a:t>[other expression elements]</a:t>
            </a:r>
          </a:p>
          <a:p>
            <a:pPr marL="514350" indent="-514350">
              <a:buFont typeface="+mj-lt"/>
              <a:buAutoNum type="arabicPeriod"/>
            </a:pPr>
            <a:r>
              <a:rPr lang="en-US" dirty="0">
                <a:solidFill>
                  <a:schemeClr val="bg1">
                    <a:lumMod val="75000"/>
                  </a:schemeClr>
                </a:solidFill>
              </a:rPr>
              <a:t>Describing aggregates</a:t>
            </a:r>
          </a:p>
          <a:p>
            <a:pPr marL="514350" indent="-514350">
              <a:buFont typeface="+mj-lt"/>
              <a:buAutoNum type="arabicPeriod"/>
            </a:pPr>
            <a:r>
              <a:rPr lang="en-US" dirty="0">
                <a:solidFill>
                  <a:schemeClr val="bg1">
                    <a:lumMod val="75000"/>
                  </a:schemeClr>
                </a:solidFill>
              </a:rPr>
              <a:t>Special topics</a:t>
            </a:r>
          </a:p>
        </p:txBody>
      </p:sp>
      <p:sp>
        <p:nvSpPr>
          <p:cNvPr id="4" name="Slide Number Placeholder 3">
            <a:extLst>
              <a:ext uri="{FF2B5EF4-FFF2-40B4-BE49-F238E27FC236}">
                <a16:creationId xmlns:a16="http://schemas.microsoft.com/office/drawing/2014/main" id="{6A431A80-10CA-21D1-0208-B1D0A426C322}"/>
              </a:ext>
            </a:extLst>
          </p:cNvPr>
          <p:cNvSpPr>
            <a:spLocks noGrp="1"/>
          </p:cNvSpPr>
          <p:nvPr>
            <p:ph type="sldNum" sz="quarter" idx="12"/>
          </p:nvPr>
        </p:nvSpPr>
        <p:spPr/>
        <p:txBody>
          <a:bodyPr/>
          <a:lstStyle/>
          <a:p>
            <a:fld id="{C3F19B07-DC4A-4221-9E48-704ED333B8A8}" type="slidenum">
              <a:rPr lang="en-US" smtClean="0"/>
              <a:t>67</a:t>
            </a:fld>
            <a:endParaRPr lang="en-US"/>
          </a:p>
        </p:txBody>
      </p:sp>
    </p:spTree>
    <p:extLst>
      <p:ext uri="{BB962C8B-B14F-4D97-AF65-F5344CB8AC3E}">
        <p14:creationId xmlns:p14="http://schemas.microsoft.com/office/powerpoint/2010/main" val="14557490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9CBA2-EEB8-5A4C-F510-48CF42D3C2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812408-4495-3A03-BF07-179650E99547}"/>
              </a:ext>
            </a:extLst>
          </p:cNvPr>
          <p:cNvSpPr>
            <a:spLocks noGrp="1"/>
          </p:cNvSpPr>
          <p:nvPr>
            <p:ph type="title"/>
          </p:nvPr>
        </p:nvSpPr>
        <p:spPr/>
        <p:txBody>
          <a:bodyPr/>
          <a:lstStyle/>
          <a:p>
            <a:r>
              <a:rPr lang="en-US" sz="3200" dirty="0"/>
              <a:t>Phase 2: PCC RDA in Practice Training</a:t>
            </a:r>
            <a:br>
              <a:rPr lang="en-US" sz="3600" dirty="0"/>
            </a:br>
            <a:r>
              <a:rPr lang="en-US" dirty="0"/>
              <a:t>Full Training Outline </a:t>
            </a:r>
            <a:r>
              <a:rPr lang="en-US" sz="1800" dirty="0"/>
              <a:t>(7)</a:t>
            </a:r>
            <a:endParaRPr lang="en-US" sz="2400" dirty="0"/>
          </a:p>
        </p:txBody>
      </p:sp>
      <p:sp>
        <p:nvSpPr>
          <p:cNvPr id="3" name="Content Placeholder 2">
            <a:extLst>
              <a:ext uri="{FF2B5EF4-FFF2-40B4-BE49-F238E27FC236}">
                <a16:creationId xmlns:a16="http://schemas.microsoft.com/office/drawing/2014/main" id="{4B1ED77B-0BD6-806F-E239-52A7B7303D46}"/>
              </a:ext>
            </a:extLst>
          </p:cNvPr>
          <p:cNvSpPr>
            <a:spLocks noGrp="1"/>
          </p:cNvSpPr>
          <p:nvPr>
            <p:ph idx="1"/>
          </p:nvPr>
        </p:nvSpPr>
        <p:spPr/>
        <p:txBody>
          <a:bodyPr numCol="2">
            <a:normAutofit fontScale="92500" lnSpcReduction="10000"/>
          </a:bodyPr>
          <a:lstStyle/>
          <a:p>
            <a:pPr marL="514350" indent="-514350">
              <a:buFont typeface="+mj-lt"/>
              <a:buAutoNum type="arabicPeriod"/>
            </a:pPr>
            <a:r>
              <a:rPr lang="en-US" dirty="0">
                <a:solidFill>
                  <a:schemeClr val="bg1">
                    <a:lumMod val="75000"/>
                  </a:schemeClr>
                </a:solidFill>
              </a:rPr>
              <a:t>Introduction to RDA</a:t>
            </a:r>
          </a:p>
          <a:p>
            <a:pPr marL="514350" indent="-514350">
              <a:buFont typeface="+mj-lt"/>
              <a:buAutoNum type="arabicPeriod"/>
            </a:pPr>
            <a:r>
              <a:rPr lang="en-US" dirty="0">
                <a:solidFill>
                  <a:schemeClr val="bg1">
                    <a:lumMod val="75000"/>
                  </a:schemeClr>
                </a:solidFill>
              </a:rPr>
              <a:t>Using RDA Toolkit</a:t>
            </a:r>
          </a:p>
          <a:p>
            <a:pPr marL="514350" indent="-514350">
              <a:buFont typeface="+mj-lt"/>
              <a:buAutoNum type="arabicPeriod"/>
            </a:pPr>
            <a:r>
              <a:rPr lang="en-US" dirty="0">
                <a:solidFill>
                  <a:schemeClr val="bg1">
                    <a:lumMod val="75000"/>
                  </a:schemeClr>
                </a:solidFill>
              </a:rPr>
              <a:t>PCC documentation</a:t>
            </a:r>
          </a:p>
          <a:p>
            <a:pPr marL="514350" indent="-514350">
              <a:buFont typeface="+mj-lt"/>
              <a:buAutoNum type="arabicPeriod"/>
            </a:pPr>
            <a:r>
              <a:rPr lang="en-US" dirty="0">
                <a:solidFill>
                  <a:schemeClr val="bg1">
                    <a:lumMod val="75000"/>
                  </a:schemeClr>
                </a:solidFill>
              </a:rPr>
              <a:t>Recording basics</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r>
              <a:rPr lang="en-US" dirty="0">
                <a:solidFill>
                  <a:schemeClr val="bg1">
                    <a:lumMod val="75000"/>
                  </a:schemeClr>
                </a:solidFill>
              </a:rPr>
              <a:t>Describing manifestations</a:t>
            </a:r>
          </a:p>
          <a:p>
            <a:pPr marL="514350" indent="-514350">
              <a:buFont typeface="+mj-lt"/>
              <a:buAutoNum type="arabicPeriod"/>
            </a:pPr>
            <a:r>
              <a:rPr lang="en-US" dirty="0">
                <a:solidFill>
                  <a:schemeClr val="bg1">
                    <a:lumMod val="75000"/>
                  </a:schemeClr>
                </a:solidFill>
              </a:rPr>
              <a:t>Describing works</a:t>
            </a:r>
          </a:p>
          <a:p>
            <a:pPr marL="514350" indent="-514350">
              <a:buFont typeface="+mj-lt"/>
              <a:buAutoNum type="arabicPeriod"/>
            </a:pPr>
            <a:r>
              <a:rPr lang="en-US" dirty="0">
                <a:solidFill>
                  <a:schemeClr val="bg1">
                    <a:lumMod val="75000"/>
                  </a:schemeClr>
                </a:solidFill>
              </a:rPr>
              <a:t>Describing expressions</a:t>
            </a:r>
          </a:p>
          <a:p>
            <a:pPr marL="514350" indent="-514350">
              <a:buFont typeface="+mj-lt"/>
              <a:buAutoNum type="arabicPeriod"/>
            </a:pPr>
            <a:r>
              <a:rPr lang="en-US" dirty="0"/>
              <a:t>Describing aggregates</a:t>
            </a:r>
          </a:p>
          <a:p>
            <a:pPr lvl="1"/>
            <a:r>
              <a:rPr lang="en-US" dirty="0"/>
              <a:t>Identifying aggregates</a:t>
            </a:r>
          </a:p>
          <a:p>
            <a:pPr lvl="1"/>
            <a:r>
              <a:rPr lang="en-US" dirty="0"/>
              <a:t>Describing aggregates</a:t>
            </a:r>
          </a:p>
          <a:p>
            <a:pPr marL="514350" indent="-514350">
              <a:buFont typeface="+mj-lt"/>
              <a:buAutoNum type="arabicPeriod"/>
            </a:pPr>
            <a:r>
              <a:rPr lang="en-US" dirty="0"/>
              <a:t>Special topics</a:t>
            </a:r>
          </a:p>
          <a:p>
            <a:pPr lvl="1"/>
            <a:r>
              <a:rPr lang="en-US" dirty="0"/>
              <a:t>Authorities</a:t>
            </a:r>
          </a:p>
          <a:p>
            <a:pPr lvl="1"/>
            <a:r>
              <a:rPr lang="en-US" dirty="0"/>
              <a:t>Translations</a:t>
            </a:r>
          </a:p>
          <a:p>
            <a:pPr lvl="1"/>
            <a:r>
              <a:rPr lang="en-US" dirty="0"/>
              <a:t>Amalgamations</a:t>
            </a:r>
          </a:p>
          <a:p>
            <a:pPr lvl="1"/>
            <a:r>
              <a:rPr lang="en-US" dirty="0"/>
              <a:t>Working with copy</a:t>
            </a:r>
          </a:p>
        </p:txBody>
      </p:sp>
      <p:sp>
        <p:nvSpPr>
          <p:cNvPr id="4" name="Slide Number Placeholder 3">
            <a:extLst>
              <a:ext uri="{FF2B5EF4-FFF2-40B4-BE49-F238E27FC236}">
                <a16:creationId xmlns:a16="http://schemas.microsoft.com/office/drawing/2014/main" id="{C0C406FF-6DA8-089A-6D70-890A2D6945C2}"/>
              </a:ext>
            </a:extLst>
          </p:cNvPr>
          <p:cNvSpPr>
            <a:spLocks noGrp="1"/>
          </p:cNvSpPr>
          <p:nvPr>
            <p:ph type="sldNum" sz="quarter" idx="12"/>
          </p:nvPr>
        </p:nvSpPr>
        <p:spPr/>
        <p:txBody>
          <a:bodyPr/>
          <a:lstStyle/>
          <a:p>
            <a:fld id="{C3F19B07-DC4A-4221-9E48-704ED333B8A8}" type="slidenum">
              <a:rPr lang="en-US" smtClean="0"/>
              <a:t>68</a:t>
            </a:fld>
            <a:endParaRPr lang="en-US"/>
          </a:p>
        </p:txBody>
      </p:sp>
    </p:spTree>
    <p:extLst>
      <p:ext uri="{BB962C8B-B14F-4D97-AF65-F5344CB8AC3E}">
        <p14:creationId xmlns:p14="http://schemas.microsoft.com/office/powerpoint/2010/main" val="31408657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C821C-FF02-74CB-698B-2C8C6976A5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A88633-DB96-CA49-AAF3-2ED8BF80AFF3}"/>
              </a:ext>
            </a:extLst>
          </p:cNvPr>
          <p:cNvSpPr>
            <a:spLocks noGrp="1"/>
          </p:cNvSpPr>
          <p:nvPr>
            <p:ph type="title"/>
          </p:nvPr>
        </p:nvSpPr>
        <p:spPr/>
        <p:txBody>
          <a:bodyPr/>
          <a:lstStyle/>
          <a:p>
            <a:r>
              <a:rPr lang="en-US" dirty="0"/>
              <a:t>Tentative Timeline for PCC Training</a:t>
            </a:r>
          </a:p>
        </p:txBody>
      </p:sp>
      <p:sp>
        <p:nvSpPr>
          <p:cNvPr id="3" name="Content Placeholder 2">
            <a:extLst>
              <a:ext uri="{FF2B5EF4-FFF2-40B4-BE49-F238E27FC236}">
                <a16:creationId xmlns:a16="http://schemas.microsoft.com/office/drawing/2014/main" id="{2A98BD10-B778-CA98-01A6-59442AB500DC}"/>
              </a:ext>
            </a:extLst>
          </p:cNvPr>
          <p:cNvSpPr>
            <a:spLocks noGrp="1"/>
          </p:cNvSpPr>
          <p:nvPr>
            <p:ph idx="1"/>
          </p:nvPr>
        </p:nvSpPr>
        <p:spPr/>
        <p:txBody>
          <a:bodyPr>
            <a:normAutofit/>
          </a:bodyPr>
          <a:lstStyle/>
          <a:p>
            <a:pPr>
              <a:spcAft>
                <a:spcPts val="1200"/>
              </a:spcAft>
            </a:pPr>
            <a:r>
              <a:rPr lang="en-US" dirty="0"/>
              <a:t>End of 2026: Release bridge and full training for monographs and name authority records</a:t>
            </a:r>
          </a:p>
          <a:p>
            <a:pPr>
              <a:spcAft>
                <a:spcPts val="1200"/>
              </a:spcAft>
            </a:pPr>
            <a:r>
              <a:rPr lang="en-US" dirty="0"/>
              <a:t>Early 2027: Provide bridge and full training webinars for monographs and name authority records</a:t>
            </a:r>
          </a:p>
          <a:p>
            <a:pPr>
              <a:spcAft>
                <a:spcPts val="1200"/>
              </a:spcAft>
            </a:pPr>
            <a:r>
              <a:rPr lang="en-US" dirty="0"/>
              <a:t>May 12, 2027: Original RDA Toolkit will no longer be available via the web, but PDF files will be available</a:t>
            </a:r>
          </a:p>
          <a:p>
            <a:pPr>
              <a:spcAft>
                <a:spcPts val="1200"/>
              </a:spcAft>
            </a:pPr>
            <a:r>
              <a:rPr lang="en-US" dirty="0"/>
              <a:t>TBD: Training for serials and integrating works</a:t>
            </a:r>
          </a:p>
        </p:txBody>
      </p:sp>
      <p:sp>
        <p:nvSpPr>
          <p:cNvPr id="4" name="Slide Number Placeholder 3">
            <a:extLst>
              <a:ext uri="{FF2B5EF4-FFF2-40B4-BE49-F238E27FC236}">
                <a16:creationId xmlns:a16="http://schemas.microsoft.com/office/drawing/2014/main" id="{5939B771-5264-AEC6-298C-1DC78060DE41}"/>
              </a:ext>
            </a:extLst>
          </p:cNvPr>
          <p:cNvSpPr>
            <a:spLocks noGrp="1"/>
          </p:cNvSpPr>
          <p:nvPr>
            <p:ph type="sldNum" sz="quarter" idx="12"/>
          </p:nvPr>
        </p:nvSpPr>
        <p:spPr/>
        <p:txBody>
          <a:bodyPr/>
          <a:lstStyle/>
          <a:p>
            <a:fld id="{C3F19B07-DC4A-4221-9E48-704ED333B8A8}" type="slidenum">
              <a:rPr lang="en-US" smtClean="0"/>
              <a:t>69</a:t>
            </a:fld>
            <a:endParaRPr lang="en-US"/>
          </a:p>
        </p:txBody>
      </p:sp>
    </p:spTree>
    <p:extLst>
      <p:ext uri="{BB962C8B-B14F-4D97-AF65-F5344CB8AC3E}">
        <p14:creationId xmlns:p14="http://schemas.microsoft.com/office/powerpoint/2010/main" val="26978349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C2A66-6D22-E0E7-27B8-663B95EDB55F}"/>
              </a:ext>
            </a:extLst>
          </p:cNvPr>
          <p:cNvSpPr>
            <a:spLocks noGrp="1"/>
          </p:cNvSpPr>
          <p:nvPr>
            <p:ph type="title"/>
          </p:nvPr>
        </p:nvSpPr>
        <p:spPr/>
        <p:txBody>
          <a:bodyPr/>
          <a:lstStyle/>
          <a:p>
            <a:r>
              <a:rPr lang="en-US" dirty="0"/>
              <a:t>Summary of PCC RDA Training </a:t>
            </a:r>
            <a:r>
              <a:rPr lang="en-US" sz="1800" dirty="0"/>
              <a:t>(1)</a:t>
            </a:r>
          </a:p>
        </p:txBody>
      </p:sp>
      <p:sp>
        <p:nvSpPr>
          <p:cNvPr id="3" name="Content Placeholder 2">
            <a:extLst>
              <a:ext uri="{FF2B5EF4-FFF2-40B4-BE49-F238E27FC236}">
                <a16:creationId xmlns:a16="http://schemas.microsoft.com/office/drawing/2014/main" id="{A493FD7B-D11E-B36F-EF60-FC2F4F56BAC3}"/>
              </a:ext>
            </a:extLst>
          </p:cNvPr>
          <p:cNvSpPr>
            <a:spLocks noGrp="1"/>
          </p:cNvSpPr>
          <p:nvPr>
            <p:ph idx="1"/>
          </p:nvPr>
        </p:nvSpPr>
        <p:spPr/>
        <p:txBody>
          <a:bodyPr>
            <a:normAutofit/>
          </a:bodyPr>
          <a:lstStyle/>
          <a:p>
            <a:r>
              <a:rPr lang="en-US" dirty="0"/>
              <a:t>What is IFLA/LRM? (English and Spanish translation)</a:t>
            </a:r>
            <a:br>
              <a:rPr lang="en-US" dirty="0"/>
            </a:br>
            <a:r>
              <a:rPr lang="en-US" sz="2000" dirty="0">
                <a:hlinkClick r:id="rId3"/>
              </a:rPr>
              <a:t>https://www.loc.gov/catworkshop/RDA2020/index.html</a:t>
            </a:r>
            <a:endParaRPr lang="en-US" sz="2000" dirty="0"/>
          </a:p>
          <a:p>
            <a:endParaRPr lang="en-US" sz="2000" dirty="0"/>
          </a:p>
          <a:p>
            <a:r>
              <a:rPr lang="en-US" dirty="0"/>
              <a:t>Phase 1: PCC Introductory RDA Training</a:t>
            </a:r>
            <a:br>
              <a:rPr lang="en-US" dirty="0"/>
            </a:br>
            <a:r>
              <a:rPr lang="en-US" sz="2000" dirty="0">
                <a:hlinkClick r:id="rId4"/>
              </a:rPr>
              <a:t>https://www.loc.gov/catworkshop/rda/index.html</a:t>
            </a:r>
            <a:endParaRPr lang="en-US" sz="2000" dirty="0"/>
          </a:p>
          <a:p>
            <a:endParaRPr lang="en-US" sz="2000" dirty="0"/>
          </a:p>
          <a:p>
            <a:r>
              <a:rPr lang="en-US" dirty="0"/>
              <a:t>Phase 1: PCC Introductory RDA Training (Spanish translation)</a:t>
            </a:r>
            <a:br>
              <a:rPr lang="en-US" dirty="0"/>
            </a:br>
            <a:r>
              <a:rPr lang="en-US" sz="2000" dirty="0">
                <a:hlinkClick r:id="rId5"/>
              </a:rPr>
              <a:t>https://difusion.iibi.unam.mx/RDA-México/traduccion_es.html</a:t>
            </a:r>
            <a:endParaRPr lang="en-US" sz="2000" dirty="0"/>
          </a:p>
          <a:p>
            <a:endParaRPr lang="en-US" sz="2000" dirty="0"/>
          </a:p>
          <a:p>
            <a:r>
              <a:rPr lang="en-US" dirty="0"/>
              <a:t>Phase 1: PCC Introductory RDA Training Webinars</a:t>
            </a:r>
            <a:br>
              <a:rPr lang="en-US" dirty="0"/>
            </a:br>
            <a:r>
              <a:rPr lang="en-US" sz="2000" dirty="0">
                <a:hlinkClick r:id="rId6"/>
              </a:rPr>
              <a:t>https://www.loc.gov/catworkshop/rda/PCC-Introductory-RDA-Training-Webinars/index.html</a:t>
            </a:r>
            <a:endParaRPr lang="en-US" dirty="0"/>
          </a:p>
        </p:txBody>
      </p:sp>
      <p:sp>
        <p:nvSpPr>
          <p:cNvPr id="4" name="Slide Number Placeholder 3">
            <a:extLst>
              <a:ext uri="{FF2B5EF4-FFF2-40B4-BE49-F238E27FC236}">
                <a16:creationId xmlns:a16="http://schemas.microsoft.com/office/drawing/2014/main" id="{7224EDE8-C574-240C-9BD9-8E3B0C961DAA}"/>
              </a:ext>
            </a:extLst>
          </p:cNvPr>
          <p:cNvSpPr>
            <a:spLocks noGrp="1"/>
          </p:cNvSpPr>
          <p:nvPr>
            <p:ph type="sldNum" sz="quarter" idx="12"/>
          </p:nvPr>
        </p:nvSpPr>
        <p:spPr/>
        <p:txBody>
          <a:bodyPr/>
          <a:lstStyle/>
          <a:p>
            <a:fld id="{C3F19B07-DC4A-4221-9E48-704ED333B8A8}" type="slidenum">
              <a:rPr lang="en-US" smtClean="0"/>
              <a:t>70</a:t>
            </a:fld>
            <a:endParaRPr lang="en-US"/>
          </a:p>
        </p:txBody>
      </p:sp>
    </p:spTree>
    <p:extLst>
      <p:ext uri="{BB962C8B-B14F-4D97-AF65-F5344CB8AC3E}">
        <p14:creationId xmlns:p14="http://schemas.microsoft.com/office/powerpoint/2010/main" val="2042522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7FEBA-425B-8BE1-2AFE-BD9519E95EA8}"/>
              </a:ext>
            </a:extLst>
          </p:cNvPr>
          <p:cNvSpPr>
            <a:spLocks noGrp="1"/>
          </p:cNvSpPr>
          <p:nvPr>
            <p:ph type="title"/>
          </p:nvPr>
        </p:nvSpPr>
        <p:spPr/>
        <p:txBody>
          <a:bodyPr/>
          <a:lstStyle/>
          <a:p>
            <a:r>
              <a:rPr lang="en-US" dirty="0"/>
              <a:t>Summary of PCC RDA Training </a:t>
            </a:r>
            <a:r>
              <a:rPr lang="en-US" sz="1800" dirty="0"/>
              <a:t>(2)</a:t>
            </a:r>
          </a:p>
        </p:txBody>
      </p:sp>
      <p:sp>
        <p:nvSpPr>
          <p:cNvPr id="3" name="Content Placeholder 2">
            <a:extLst>
              <a:ext uri="{FF2B5EF4-FFF2-40B4-BE49-F238E27FC236}">
                <a16:creationId xmlns:a16="http://schemas.microsoft.com/office/drawing/2014/main" id="{AD240A86-CDA3-0D71-7398-2DD99C52AD19}"/>
              </a:ext>
            </a:extLst>
          </p:cNvPr>
          <p:cNvSpPr>
            <a:spLocks noGrp="1"/>
          </p:cNvSpPr>
          <p:nvPr>
            <p:ph idx="1"/>
          </p:nvPr>
        </p:nvSpPr>
        <p:spPr/>
        <p:txBody>
          <a:bodyPr/>
          <a:lstStyle/>
          <a:p>
            <a:r>
              <a:rPr lang="en-US" dirty="0"/>
              <a:t>Changes from Original RDA for Monographs: Report</a:t>
            </a:r>
            <a:br>
              <a:rPr lang="en-US" dirty="0"/>
            </a:br>
            <a:r>
              <a:rPr lang="en-US" sz="2000" dirty="0">
                <a:hlinkClick r:id="rId3"/>
              </a:rPr>
              <a:t>https://www.loc.gov/aba/pcc/sct/documents/Changes-from-Original-RDA-for-Monographs-Report.pdf</a:t>
            </a:r>
            <a:endParaRPr lang="en-US" sz="2000" dirty="0"/>
          </a:p>
          <a:p>
            <a:endParaRPr lang="en-US" sz="2000" dirty="0"/>
          </a:p>
          <a:p>
            <a:r>
              <a:rPr lang="en-US" dirty="0"/>
              <a:t>ALA RDA Preconference Workshop 2025</a:t>
            </a:r>
            <a:br>
              <a:rPr lang="en-US" dirty="0"/>
            </a:br>
            <a:r>
              <a:rPr lang="en-CA" sz="2000" dirty="0">
                <a:hlinkClick r:id="rId4"/>
              </a:rPr>
              <a:t>https://bit.ly/RDA-ALA-25</a:t>
            </a:r>
            <a:endParaRPr lang="en-CA" sz="2000" dirty="0"/>
          </a:p>
          <a:p>
            <a:endParaRPr lang="en-CA" sz="2000" dirty="0"/>
          </a:p>
          <a:p>
            <a:r>
              <a:rPr lang="en-CA" dirty="0"/>
              <a:t>ALA RDA Preconference Workshop 2026</a:t>
            </a:r>
            <a:br>
              <a:rPr lang="en-CA" dirty="0"/>
            </a:br>
            <a:r>
              <a:rPr lang="en-CA" sz="2000" dirty="0">
                <a:hlinkClick r:id="rId5"/>
              </a:rPr>
              <a:t>https://bit.ly/RDA-ALA-26</a:t>
            </a:r>
            <a:br>
              <a:rPr lang="en-US" dirty="0"/>
            </a:br>
            <a:endParaRPr lang="en-US" dirty="0"/>
          </a:p>
        </p:txBody>
      </p:sp>
      <p:sp>
        <p:nvSpPr>
          <p:cNvPr id="4" name="Slide Number Placeholder 3">
            <a:extLst>
              <a:ext uri="{FF2B5EF4-FFF2-40B4-BE49-F238E27FC236}">
                <a16:creationId xmlns:a16="http://schemas.microsoft.com/office/drawing/2014/main" id="{217685B4-D0E7-BB1E-DE50-CE66B70ABF32}"/>
              </a:ext>
            </a:extLst>
          </p:cNvPr>
          <p:cNvSpPr>
            <a:spLocks noGrp="1"/>
          </p:cNvSpPr>
          <p:nvPr>
            <p:ph type="sldNum" sz="quarter" idx="12"/>
          </p:nvPr>
        </p:nvSpPr>
        <p:spPr/>
        <p:txBody>
          <a:bodyPr/>
          <a:lstStyle/>
          <a:p>
            <a:fld id="{C3F19B07-DC4A-4221-9E48-704ED333B8A8}" type="slidenum">
              <a:rPr lang="en-US" smtClean="0"/>
              <a:t>71</a:t>
            </a:fld>
            <a:endParaRPr lang="en-US"/>
          </a:p>
        </p:txBody>
      </p:sp>
    </p:spTree>
    <p:extLst>
      <p:ext uri="{BB962C8B-B14F-4D97-AF65-F5344CB8AC3E}">
        <p14:creationId xmlns:p14="http://schemas.microsoft.com/office/powerpoint/2010/main" val="1466311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BBB21F-1E0F-487F-6DD5-CA61AF2BB56C}"/>
              </a:ext>
            </a:extLst>
          </p:cNvPr>
          <p:cNvSpPr>
            <a:spLocks noGrp="1"/>
          </p:cNvSpPr>
          <p:nvPr>
            <p:ph type="title"/>
          </p:nvPr>
        </p:nvSpPr>
        <p:spPr/>
        <p:txBody>
          <a:bodyPr/>
          <a:lstStyle/>
          <a:p>
            <a:r>
              <a:rPr lang="en-US" dirty="0"/>
              <a:t>Questions</a:t>
            </a:r>
          </a:p>
        </p:txBody>
      </p:sp>
      <p:sp>
        <p:nvSpPr>
          <p:cNvPr id="6" name="Text Placeholder 5">
            <a:extLst>
              <a:ext uri="{FF2B5EF4-FFF2-40B4-BE49-F238E27FC236}">
                <a16:creationId xmlns:a16="http://schemas.microsoft.com/office/drawing/2014/main" id="{9F3247B0-3E85-95B5-5B22-5BE15C710C2B}"/>
              </a:ext>
            </a:extLst>
          </p:cNvPr>
          <p:cNvSpPr>
            <a:spLocks noGrp="1"/>
          </p:cNvSpPr>
          <p:nvPr>
            <p:ph type="body" idx="1"/>
          </p:nvPr>
        </p:nvSpPr>
        <p:spPr/>
        <p:txBody>
          <a:bodyPr/>
          <a:lstStyle/>
          <a:p>
            <a:r>
              <a:rPr lang="en-US" dirty="0"/>
              <a:t>adam.baron@berkeley.edu</a:t>
            </a:r>
          </a:p>
        </p:txBody>
      </p:sp>
      <p:sp>
        <p:nvSpPr>
          <p:cNvPr id="4" name="Slide Number Placeholder 3">
            <a:extLst>
              <a:ext uri="{FF2B5EF4-FFF2-40B4-BE49-F238E27FC236}">
                <a16:creationId xmlns:a16="http://schemas.microsoft.com/office/drawing/2014/main" id="{8564D5EA-2627-30B5-D207-1BD427E73F6B}"/>
              </a:ext>
            </a:extLst>
          </p:cNvPr>
          <p:cNvSpPr>
            <a:spLocks noGrp="1"/>
          </p:cNvSpPr>
          <p:nvPr>
            <p:ph type="sldNum" sz="quarter" idx="12"/>
          </p:nvPr>
        </p:nvSpPr>
        <p:spPr/>
        <p:txBody>
          <a:bodyPr/>
          <a:lstStyle/>
          <a:p>
            <a:fld id="{C3F19B07-DC4A-4221-9E48-704ED333B8A8}" type="slidenum">
              <a:rPr lang="en-US" smtClean="0"/>
              <a:t>72</a:t>
            </a:fld>
            <a:endParaRPr lang="en-US"/>
          </a:p>
        </p:txBody>
      </p:sp>
    </p:spTree>
    <p:extLst>
      <p:ext uri="{BB962C8B-B14F-4D97-AF65-F5344CB8AC3E}">
        <p14:creationId xmlns:p14="http://schemas.microsoft.com/office/powerpoint/2010/main" val="23741873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22095</TotalTime>
  <Words>8909</Words>
  <Application>Microsoft Office PowerPoint</Application>
  <PresentationFormat>Widescreen</PresentationFormat>
  <Paragraphs>958</Paragraphs>
  <Slides>72</Slides>
  <Notes>72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72</vt:i4>
      </vt:variant>
    </vt:vector>
  </HeadingPairs>
  <TitlesOfParts>
    <vt:vector size="76" baseType="lpstr">
      <vt:lpstr>Arial</vt:lpstr>
      <vt:lpstr>Calibri</vt:lpstr>
      <vt:lpstr>Calibri Light</vt:lpstr>
      <vt:lpstr>Office Theme</vt:lpstr>
      <vt:lpstr>Preparing RDA Training A Perspective from the PCC</vt:lpstr>
      <vt:lpstr>RDA Copyright</vt:lpstr>
      <vt:lpstr>About Me</vt:lpstr>
      <vt:lpstr>Outline</vt:lpstr>
      <vt:lpstr>Introduction to PCC and RDA</vt:lpstr>
      <vt:lpstr>Program for Cooperative Cataloging (PCC)</vt:lpstr>
      <vt:lpstr>Original RDA Toolkit</vt:lpstr>
      <vt:lpstr>Official RDA Toolkit</vt:lpstr>
      <vt:lpstr>Instructions versus Options</vt:lpstr>
      <vt:lpstr>Conditions and Condition Options</vt:lpstr>
      <vt:lpstr>Policy Statements</vt:lpstr>
      <vt:lpstr>LC-PCC Policy Statements (LC-PCC PSs)</vt:lpstr>
      <vt:lpstr>LC-PCC Policy Statements (LC-PCC PSs) Key Points</vt:lpstr>
      <vt:lpstr>Metadata Guidance Documentation (MGDs)</vt:lpstr>
      <vt:lpstr>Accessing MGDs</vt:lpstr>
      <vt:lpstr>What is IFLA/LRM? Training</vt:lpstr>
      <vt:lpstr>What is IFLA/LRM? Training Key Decisions</vt:lpstr>
      <vt:lpstr>What is IFLA/LRM? Training Outline</vt:lpstr>
      <vt:lpstr>Phase 1: PCC Introductory RDA Training</vt:lpstr>
      <vt:lpstr>SCT RDA Training Task Group: Monographs Charge</vt:lpstr>
      <vt:lpstr>SCT RDA Training Task Group: Monographs Phases</vt:lpstr>
      <vt:lpstr>Phase 1: PCC Introductory RDA Training Target Audience</vt:lpstr>
      <vt:lpstr>Phase 1: PCC Introductory RDA Training Learning Outcomes</vt:lpstr>
      <vt:lpstr>Phase 1: PCC Introductory RDA Training Determining the Content (1)</vt:lpstr>
      <vt:lpstr>Phase 1: PCC Introductory RDA Training Determining the Content (2)</vt:lpstr>
      <vt:lpstr>Phase 1: PCC Introductory RDA Training Determining the Content (3)</vt:lpstr>
      <vt:lpstr>Phase 1: PCC Introductory RDA Training Outline (1)</vt:lpstr>
      <vt:lpstr>Phase 1: PCC Introductory RDA Training Outline (2)</vt:lpstr>
      <vt:lpstr>Phase 1: PCC Introductory RDA Training Outline (3)</vt:lpstr>
      <vt:lpstr>Phase 1: PCC Introductory RDA Training Outline (4)</vt:lpstr>
      <vt:lpstr>Phase 1: PCC Introductory RDA Training Outline (5)</vt:lpstr>
      <vt:lpstr>Phase 1: PCC Introductory RDA Training Accessing the Training</vt:lpstr>
      <vt:lpstr>Phase 1: PCC Introductory RDA Training Accessing the Spanish Translation</vt:lpstr>
      <vt:lpstr>Phase 1: PCC Introductory RDA Training Webinars</vt:lpstr>
      <vt:lpstr>Phase 1: PCC Introductory RDA Training Using the Training</vt:lpstr>
      <vt:lpstr>Phase 2: PCC RDA in Practice Training</vt:lpstr>
      <vt:lpstr>Phase 2: PCC RDA in Practice Training Charge &amp; Deliverables</vt:lpstr>
      <vt:lpstr>Changes from Original RDA </vt:lpstr>
      <vt:lpstr>Changes from Original RDA Key Takeaways</vt:lpstr>
      <vt:lpstr>Changes from Original RDA for Monographs: Report Purpose</vt:lpstr>
      <vt:lpstr>Changes from Original RDA for Monographs: Report Overview of Sections</vt:lpstr>
      <vt:lpstr>Changes from Original RDA for Monographs: Report Accessing the Report</vt:lpstr>
      <vt:lpstr>Cataloging Assignment Objective</vt:lpstr>
      <vt:lpstr>Cataloging Assignment Questions to Consider</vt:lpstr>
      <vt:lpstr>Cataloging Assignment Key Takeaways</vt:lpstr>
      <vt:lpstr>ALA RDA Preconference Workshop 2025 Learning Outcomes</vt:lpstr>
      <vt:lpstr>ALA RDA Preconference Workshop 2025 Workshop Structure</vt:lpstr>
      <vt:lpstr>1. Consult Metadata Application Profile</vt:lpstr>
      <vt:lpstr>2. Review RDA instructions and LC-PCC PSs</vt:lpstr>
      <vt:lpstr>3. Review Metadata Guidance Documents</vt:lpstr>
      <vt:lpstr>4. Determine the value to record</vt:lpstr>
      <vt:lpstr>5. Record the value</vt:lpstr>
      <vt:lpstr>6. Repeat</vt:lpstr>
      <vt:lpstr>ALA RDA Preconference Workshop 2025 Key Takeaways</vt:lpstr>
      <vt:lpstr>ALA RDA Preconference Workshop 2026 Learning Outcomes</vt:lpstr>
      <vt:lpstr>ALA RDA Preconference Workshop 2026 Workshop Structure</vt:lpstr>
      <vt:lpstr>ALA RDA Preconference Workshop 2026 Key Takeaways</vt:lpstr>
      <vt:lpstr>Phase 2: PCC RDA in Practice Training Types of Training</vt:lpstr>
      <vt:lpstr>Phase 2: PCC RDA in Practice Training Training Materials</vt:lpstr>
      <vt:lpstr>Phase 2: PCC RDA in Practice Training Learning Outcomes</vt:lpstr>
      <vt:lpstr>Phase 2: PCC RDA in Practice Training Full Training Prerequisites</vt:lpstr>
      <vt:lpstr>Phase 2: PCC RDA in Practice Training Full Training Outline (1)</vt:lpstr>
      <vt:lpstr>Phase 2: PCC RDA in Practice Training Full Training Outline (2)</vt:lpstr>
      <vt:lpstr>Phase 2: PCC RDA in Practice Training Full Training Outline (3)</vt:lpstr>
      <vt:lpstr>Phase 2: PCC RDA in Practice Training Full Training Outline (4)</vt:lpstr>
      <vt:lpstr>Phase 2: PCC RDA in Practice Training Full Training Outline (5)</vt:lpstr>
      <vt:lpstr>Phase 2: PCC RDA in Practice Training Full Training Outline (6)</vt:lpstr>
      <vt:lpstr>Phase 2: PCC RDA in Practice Training Full Training Outline (7)</vt:lpstr>
      <vt:lpstr>Tentative Timeline for PCC Training</vt:lpstr>
      <vt:lpstr>Summary of PCC RDA Training (1)</vt:lpstr>
      <vt:lpstr>Summary of PCC RDA Training (2)</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RDA Training Plans</dc:title>
  <dc:creator>Adam Baron</dc:creator>
  <cp:lastModifiedBy>Adam Baron</cp:lastModifiedBy>
  <cp:revision>834</cp:revision>
  <dcterms:created xsi:type="dcterms:W3CDTF">2023-06-23T21:35:01Z</dcterms:created>
  <dcterms:modified xsi:type="dcterms:W3CDTF">2026-09-30T14:04:55Z</dcterms:modified>
</cp:coreProperties>
</file>