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9" r:id="rId5"/>
    <p:sldMasterId id="2147483666" r:id="rId6"/>
  </p:sldMasterIdLst>
  <p:notesMasterIdLst>
    <p:notesMasterId r:id="rId23"/>
  </p:notesMasterIdLst>
  <p:handoutMasterIdLst>
    <p:handoutMasterId r:id="rId24"/>
  </p:handoutMasterIdLst>
  <p:sldIdLst>
    <p:sldId id="256" r:id="rId7"/>
    <p:sldId id="478" r:id="rId8"/>
    <p:sldId id="479" r:id="rId9"/>
    <p:sldId id="490" r:id="rId10"/>
    <p:sldId id="491" r:id="rId11"/>
    <p:sldId id="492" r:id="rId12"/>
    <p:sldId id="493" r:id="rId13"/>
    <p:sldId id="494" r:id="rId14"/>
    <p:sldId id="495" r:id="rId15"/>
    <p:sldId id="496" r:id="rId16"/>
    <p:sldId id="497" r:id="rId17"/>
    <p:sldId id="498" r:id="rId18"/>
    <p:sldId id="499" r:id="rId19"/>
    <p:sldId id="500" r:id="rId20"/>
    <p:sldId id="501" r:id="rId21"/>
    <p:sldId id="345" r:id="rId2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93DE1A-3410-FEDC-161F-B48BB634D229}" name="Frosterus, Matias M" initials="FM" userId="S::mifroste@ad.helsinki.fi::16d571e9-fe1f-4fb0-bc46-481ef6fe53a5" providerId="AD"/>
  <p188:author id="{E2E18C57-E577-AEEA-1B76-B9404AD13756}" name="Kantanen, Minna M" initials="KM" userId="S::mmkantan@ad.helsinki.fi::074ed632-16bd-4b2c-919a-40bd73045bb9" providerId="AD"/>
  <p188:author id="{EF6C41AF-74E7-F3E4-B5AD-0032E9C5807E}" name="Kourijoki, Alex P V" initials="KV" userId="S::kourijok@ad.helsinki.fi::c49c6952-8991-43d1-adc6-d0ba7d5819e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DCDEE8"/>
    <a:srgbClr val="4298BF"/>
    <a:srgbClr val="957E55"/>
    <a:srgbClr val="0028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68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3863BE37-2EDA-463E-B2B6-1DF52F1990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485B7C4-AEEE-4F0C-B70D-106726B01EF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25D7B-317F-4285-BC62-3979469A7AB8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26F79AB-68EB-4D08-B711-ACA0D2BD109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161AEA6-3433-430A-A89A-C9187E0165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43FD6-5B1D-4F1B-A559-6B30FF82DC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9721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D8A04-13AA-4F82-9A23-49FBD0119922}" type="datetimeFigureOut">
              <a:rPr lang="fi-FI" smtClean="0"/>
              <a:t>18.5.2026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B1064-4734-4A45-9860-30E4769AE8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48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C2F5DB-3F30-46C0-89CD-4DB31BD92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000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0455E8-EFE3-4F58-91E5-1FF2E403D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7049"/>
            <a:ext cx="10515600" cy="446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E3893C-E7AE-43FE-B2E1-E11AFB741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5B1A1-9BB8-425D-9EE4-AAF7FA3FD375}" type="datetime1">
              <a:rPr lang="fi-FI" smtClean="0"/>
              <a:t>18.5.2026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88D37E-91C2-4FEF-91D3-38A77C715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826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llinen otsikkodia -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C59DA80-0EB4-4DF3-B418-3F557B5215F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952625" y="5991225"/>
            <a:ext cx="8753475" cy="74295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err="1"/>
              <a:t>Yhteistyökumppaneiden</a:t>
            </a:r>
            <a:r>
              <a:rPr lang="en-US"/>
              <a:t> </a:t>
            </a:r>
            <a:r>
              <a:rPr lang="en-US" err="1"/>
              <a:t>logot</a:t>
            </a:r>
            <a:r>
              <a:rPr lang="en-US"/>
              <a:t> ja </a:t>
            </a:r>
            <a:r>
              <a:rPr lang="en-US" err="1"/>
              <a:t>muut</a:t>
            </a:r>
            <a:r>
              <a:rPr lang="en-US"/>
              <a:t> </a:t>
            </a:r>
            <a:r>
              <a:rPr lang="en-US" err="1"/>
              <a:t>lisäelementit</a:t>
            </a:r>
            <a:r>
              <a:rPr lang="en-US"/>
              <a:t> </a:t>
            </a:r>
            <a:r>
              <a:rPr lang="en-US" err="1"/>
              <a:t>tuodaan</a:t>
            </a:r>
            <a:r>
              <a:rPr lang="en-US"/>
              <a:t> </a:t>
            </a:r>
            <a:r>
              <a:rPr lang="en-US" err="1"/>
              <a:t>tälle</a:t>
            </a:r>
            <a:r>
              <a:rPr lang="en-US"/>
              <a:t> </a:t>
            </a:r>
            <a:r>
              <a:rPr lang="en-US" err="1"/>
              <a:t>alueelle</a:t>
            </a:r>
            <a:endParaRPr lang="fi-FI"/>
          </a:p>
          <a:p>
            <a:pPr lvl="0"/>
            <a:endParaRPr lang="fi-FI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8609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i-FI"/>
              <a:t>Tuo kuva tähän klikkaamalla keskellä kenttää olevaa ikonia ja vie se järjestä-työkalulla otsikkojen taakse jotta pääset muokkaamaan otsikoita ja saat ne näkyviin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F32BE7-136A-442B-BCE3-EE68F227C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432174"/>
            <a:ext cx="12192000" cy="1171575"/>
          </a:xfrm>
          <a:solidFill>
            <a:srgbClr val="002855">
              <a:alpha val="34902"/>
            </a:srgbClr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Etunimi Sukunimi</a:t>
            </a:r>
            <a:br>
              <a:rPr lang="fi-FI"/>
            </a:br>
            <a:r>
              <a:rPr lang="fi-FI"/>
              <a:t>titteli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F52F354-CA85-418A-A226-CAD4D288C6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2644047"/>
            <a:ext cx="12192000" cy="784952"/>
          </a:xfrm>
          <a:solidFill>
            <a:srgbClr val="002855">
              <a:alpha val="34902"/>
            </a:srgbClr>
          </a:solidFill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Esityksen otsikko</a:t>
            </a:r>
          </a:p>
        </p:txBody>
      </p:sp>
    </p:spTree>
    <p:extLst>
      <p:ext uri="{BB962C8B-B14F-4D97-AF65-F5344CB8AC3E}">
        <p14:creationId xmlns:p14="http://schemas.microsoft.com/office/powerpoint/2010/main" val="1066379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uvallinen otsikkodia -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C59DA80-0EB4-4DF3-B418-3F557B5215F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952625" y="5991225"/>
            <a:ext cx="8753475" cy="74295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err="1"/>
              <a:t>Yhteistyökumppaneiden</a:t>
            </a:r>
            <a:r>
              <a:rPr lang="en-US"/>
              <a:t> </a:t>
            </a:r>
            <a:r>
              <a:rPr lang="en-US" err="1"/>
              <a:t>logot</a:t>
            </a:r>
            <a:r>
              <a:rPr lang="en-US"/>
              <a:t> ja </a:t>
            </a:r>
            <a:r>
              <a:rPr lang="en-US" err="1"/>
              <a:t>muut</a:t>
            </a:r>
            <a:r>
              <a:rPr lang="en-US"/>
              <a:t> </a:t>
            </a:r>
            <a:r>
              <a:rPr lang="en-US" err="1"/>
              <a:t>lisäelementit</a:t>
            </a:r>
            <a:r>
              <a:rPr lang="en-US"/>
              <a:t> </a:t>
            </a:r>
            <a:r>
              <a:rPr lang="en-US" err="1"/>
              <a:t>tuodaan</a:t>
            </a:r>
            <a:r>
              <a:rPr lang="en-US"/>
              <a:t> </a:t>
            </a:r>
            <a:r>
              <a:rPr lang="en-US" err="1"/>
              <a:t>tälle</a:t>
            </a:r>
            <a:r>
              <a:rPr lang="en-US"/>
              <a:t> </a:t>
            </a:r>
            <a:r>
              <a:rPr lang="en-US" err="1"/>
              <a:t>alueelle</a:t>
            </a:r>
            <a:endParaRPr lang="fi-FI"/>
          </a:p>
          <a:p>
            <a:pPr lvl="0"/>
            <a:endParaRPr lang="fi-FI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8609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i-FI"/>
              <a:t>Tuo kuva tähän klikkaamalla keskellä kenttää olevaa ikonia ja vie se järjestä-työkalulla otsikkojen taakse jotta pääset muokkaamaan otsikoita ja saat ne näkyviin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F32BE7-136A-442B-BCE3-EE68F227C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432174"/>
            <a:ext cx="12192000" cy="1171575"/>
          </a:xfrm>
          <a:solidFill>
            <a:srgbClr val="957E55">
              <a:alpha val="54902"/>
            </a:srgbClr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Etunimi Sukunimi</a:t>
            </a:r>
            <a:br>
              <a:rPr lang="fi-FI"/>
            </a:br>
            <a:r>
              <a:rPr lang="fi-FI"/>
              <a:t>titteli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F52F354-CA85-418A-A226-CAD4D288C6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2644047"/>
            <a:ext cx="12192000" cy="784952"/>
          </a:xfrm>
          <a:solidFill>
            <a:srgbClr val="957E55">
              <a:alpha val="54902"/>
            </a:srgbClr>
          </a:solidFill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Esityksen otsikko</a:t>
            </a:r>
          </a:p>
        </p:txBody>
      </p:sp>
    </p:spTree>
    <p:extLst>
      <p:ext uri="{BB962C8B-B14F-4D97-AF65-F5344CB8AC3E}">
        <p14:creationId xmlns:p14="http://schemas.microsoft.com/office/powerpoint/2010/main" val="98548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uvallinen otsikkodia -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C59DA80-0EB4-4DF3-B418-3F557B5215F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952625" y="5991225"/>
            <a:ext cx="8753475" cy="74295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err="1"/>
              <a:t>Yhteistyökumppaneiden</a:t>
            </a:r>
            <a:r>
              <a:rPr lang="en-US"/>
              <a:t> </a:t>
            </a:r>
            <a:r>
              <a:rPr lang="en-US" err="1"/>
              <a:t>logot</a:t>
            </a:r>
            <a:r>
              <a:rPr lang="en-US"/>
              <a:t> ja </a:t>
            </a:r>
            <a:r>
              <a:rPr lang="en-US" err="1"/>
              <a:t>muut</a:t>
            </a:r>
            <a:r>
              <a:rPr lang="en-US"/>
              <a:t> </a:t>
            </a:r>
            <a:r>
              <a:rPr lang="en-US" err="1"/>
              <a:t>lisäelementit</a:t>
            </a:r>
            <a:r>
              <a:rPr lang="en-US"/>
              <a:t> </a:t>
            </a:r>
            <a:r>
              <a:rPr lang="en-US" err="1"/>
              <a:t>tuodaan</a:t>
            </a:r>
            <a:r>
              <a:rPr lang="en-US"/>
              <a:t> </a:t>
            </a:r>
            <a:r>
              <a:rPr lang="en-US" err="1"/>
              <a:t>tälle</a:t>
            </a:r>
            <a:r>
              <a:rPr lang="en-US"/>
              <a:t> </a:t>
            </a:r>
            <a:r>
              <a:rPr lang="en-US" err="1"/>
              <a:t>alueelle</a:t>
            </a:r>
            <a:endParaRPr lang="fi-FI"/>
          </a:p>
          <a:p>
            <a:pPr lvl="0"/>
            <a:endParaRPr lang="fi-FI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8609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i-FI"/>
              <a:t>Tuo kuva tähän klikkaamalla keskellä kenttää olevaa ikonia ja vie se järjestä-työkalulla otsikkojen taakse jotta pääset muokkaamaan otsikoita ja saat ne näkyviin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F32BE7-136A-442B-BCE3-EE68F227C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432174"/>
            <a:ext cx="12192000" cy="1171575"/>
          </a:xfrm>
          <a:solidFill>
            <a:srgbClr val="4298BF">
              <a:alpha val="54902"/>
            </a:srgbClr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Etunimi Sukunimi</a:t>
            </a:r>
            <a:br>
              <a:rPr lang="fi-FI"/>
            </a:br>
            <a:r>
              <a:rPr lang="fi-FI"/>
              <a:t>titteli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F52F354-CA85-418A-A226-CAD4D288C6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2644047"/>
            <a:ext cx="12192000" cy="784952"/>
          </a:xfrm>
          <a:solidFill>
            <a:srgbClr val="4298BF">
              <a:alpha val="54902"/>
            </a:srgbClr>
          </a:solidFill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Esityksen otsikko</a:t>
            </a:r>
          </a:p>
        </p:txBody>
      </p:sp>
    </p:spTree>
    <p:extLst>
      <p:ext uri="{BB962C8B-B14F-4D97-AF65-F5344CB8AC3E}">
        <p14:creationId xmlns:p14="http://schemas.microsoft.com/office/powerpoint/2010/main" val="329421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1BDF48-A646-443C-B39F-95E71A558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A7FB55-6781-4624-9F85-8041DE0E9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20734-956E-4F05-BEFC-BBEA7C0F09BF}" type="datetime1">
              <a:rPr lang="fi-FI" smtClean="0"/>
              <a:t>18.5.2026</a:t>
            </a:fld>
            <a:endParaRPr lang="fi-FI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6E0C411-A2DE-400E-B9EA-44CD04ADC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35087"/>
            <a:ext cx="5181600" cy="44751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D9B13-E7BE-4CC3-9D48-3AE3FD5090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35087"/>
            <a:ext cx="5181600" cy="44751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8A127ED-35F7-4FFD-B086-3F4B23A06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000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710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E8A1BA5-B0DC-4BF3-BC4D-0DF159031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0FB96D-74E0-46A1-825B-AA3B32F2D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1C54-10C1-4004-A006-31185E968673}" type="datetime1">
              <a:rPr lang="fi-FI" smtClean="0"/>
              <a:t>18.5.2026</a:t>
            </a:fld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0522E8-B8A7-497C-A907-528A4C1CF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4807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3D888E7-29F5-4A57-B649-23546C8F6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71926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717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D131168-399E-4166-8A97-6C1D2E26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EA96C27-18C9-47F6-AB4C-87CA20347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7C53-814F-48F1-80E7-567F35F4555A}" type="datetime1">
              <a:rPr lang="fi-FI" smtClean="0"/>
              <a:t>18.5.2026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4127C20-7FF7-4B68-9DD4-86D6C23FD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61367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BB97AF-C9F6-451D-86E7-55B0211D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CDB6964-5B86-40DF-B4C9-4F4F13FF6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2DA37-452C-472F-AF20-8DDB60F21BB3}" type="datetime1">
              <a:rPr lang="fi-FI" smtClean="0"/>
              <a:t>18.5.2026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588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DB2F493-BA1E-4EF6-A6EE-9A2A9AA2D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8EB1179-175D-4B01-9530-544882DD7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9DB5-0CB7-49DE-A0D0-F73C385E789A}" type="datetime1">
              <a:rPr lang="fi-FI" smtClean="0"/>
              <a:t>18.5.2026</a:t>
            </a:fld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5338F1A-7F08-4908-972A-639DA328E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41498"/>
            <a:ext cx="3291537" cy="37800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458C43-8C43-4095-812C-6E8636124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899" y="0"/>
            <a:ext cx="7686101" cy="6858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2BD47C1-613E-41CC-9EDF-5BB9CEA81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291537" cy="1476000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7271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1524000" y="5416550"/>
            <a:ext cx="9144000" cy="1257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err="1"/>
              <a:t>Yhteistyökumppaneiden</a:t>
            </a:r>
            <a:r>
              <a:rPr lang="en-US"/>
              <a:t> </a:t>
            </a:r>
            <a:r>
              <a:rPr lang="en-US" err="1"/>
              <a:t>logot</a:t>
            </a:r>
            <a:r>
              <a:rPr lang="en-US"/>
              <a:t> ja </a:t>
            </a:r>
            <a:r>
              <a:rPr lang="en-US" err="1"/>
              <a:t>muut</a:t>
            </a:r>
            <a:r>
              <a:rPr lang="en-US"/>
              <a:t> </a:t>
            </a:r>
            <a:r>
              <a:rPr lang="en-US" err="1"/>
              <a:t>lisäelementit</a:t>
            </a:r>
            <a:r>
              <a:rPr lang="en-US"/>
              <a:t> </a:t>
            </a:r>
            <a:r>
              <a:rPr lang="en-US" err="1"/>
              <a:t>tuodaan</a:t>
            </a:r>
            <a:r>
              <a:rPr lang="en-US"/>
              <a:t> </a:t>
            </a:r>
            <a:r>
              <a:rPr lang="en-US" err="1"/>
              <a:t>tälle</a:t>
            </a:r>
            <a:r>
              <a:rPr lang="en-US"/>
              <a:t> </a:t>
            </a:r>
            <a:r>
              <a:rPr lang="en-US" err="1"/>
              <a:t>alueelle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F32BE7-136A-442B-BCE3-EE68F227C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35895"/>
            <a:ext cx="9144000" cy="1321903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Etunimi Sukunimi</a:t>
            </a:r>
            <a:br>
              <a:rPr lang="fi-FI"/>
            </a:br>
            <a:r>
              <a:rPr lang="fi-FI"/>
              <a:t>titteli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F52F354-CA85-418A-A226-CAD4D288C6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600201"/>
            <a:ext cx="9144000" cy="1828799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fi-FI"/>
              <a:t>Esityksen otsikko</a:t>
            </a:r>
          </a:p>
        </p:txBody>
      </p:sp>
    </p:spTree>
    <p:extLst>
      <p:ext uri="{BB962C8B-B14F-4D97-AF65-F5344CB8AC3E}">
        <p14:creationId xmlns:p14="http://schemas.microsoft.com/office/powerpoint/2010/main" val="485056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1524000" y="5416550"/>
            <a:ext cx="9144000" cy="1257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err="1"/>
              <a:t>Yhteistyökumppaneiden</a:t>
            </a:r>
            <a:r>
              <a:rPr lang="en-US"/>
              <a:t> </a:t>
            </a:r>
            <a:r>
              <a:rPr lang="en-US" err="1"/>
              <a:t>logot</a:t>
            </a:r>
            <a:r>
              <a:rPr lang="en-US"/>
              <a:t> ja </a:t>
            </a:r>
            <a:r>
              <a:rPr lang="en-US" err="1"/>
              <a:t>muut</a:t>
            </a:r>
            <a:r>
              <a:rPr lang="en-US"/>
              <a:t> </a:t>
            </a:r>
            <a:r>
              <a:rPr lang="en-US" err="1"/>
              <a:t>lisäelementit</a:t>
            </a:r>
            <a:r>
              <a:rPr lang="en-US"/>
              <a:t> </a:t>
            </a:r>
            <a:r>
              <a:rPr lang="en-US" err="1"/>
              <a:t>tuodaan</a:t>
            </a:r>
            <a:r>
              <a:rPr lang="en-US"/>
              <a:t> </a:t>
            </a:r>
            <a:r>
              <a:rPr lang="en-US" err="1"/>
              <a:t>tälle</a:t>
            </a:r>
            <a:r>
              <a:rPr lang="en-US"/>
              <a:t> </a:t>
            </a:r>
            <a:r>
              <a:rPr lang="en-US" err="1"/>
              <a:t>alueelle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F32BE7-136A-442B-BCE3-EE68F227C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35895"/>
            <a:ext cx="9144000" cy="1321903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Etunimi Sukunimi</a:t>
            </a:r>
            <a:br>
              <a:rPr lang="fi-FI"/>
            </a:br>
            <a:r>
              <a:rPr lang="fi-FI"/>
              <a:t>titteli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F52F354-CA85-418A-A226-CAD4D288C6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600201"/>
            <a:ext cx="9144000" cy="1828799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fi-FI"/>
              <a:t>Esityksen otsikko</a:t>
            </a:r>
          </a:p>
        </p:txBody>
      </p:sp>
    </p:spTree>
    <p:extLst>
      <p:ext uri="{BB962C8B-B14F-4D97-AF65-F5344CB8AC3E}">
        <p14:creationId xmlns:p14="http://schemas.microsoft.com/office/powerpoint/2010/main" val="1721287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pu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1524000" y="5416550"/>
            <a:ext cx="9144000" cy="1257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err="1"/>
              <a:t>Yhteistyökumppaneiden</a:t>
            </a:r>
            <a:r>
              <a:rPr lang="en-US"/>
              <a:t> </a:t>
            </a:r>
            <a:r>
              <a:rPr lang="en-US" err="1"/>
              <a:t>logot</a:t>
            </a:r>
            <a:r>
              <a:rPr lang="en-US"/>
              <a:t> ja </a:t>
            </a:r>
            <a:r>
              <a:rPr lang="en-US" err="1"/>
              <a:t>muut</a:t>
            </a:r>
            <a:r>
              <a:rPr lang="en-US"/>
              <a:t> </a:t>
            </a:r>
            <a:r>
              <a:rPr lang="en-US" err="1"/>
              <a:t>lisäelementit</a:t>
            </a:r>
            <a:r>
              <a:rPr lang="en-US"/>
              <a:t> </a:t>
            </a:r>
            <a:r>
              <a:rPr lang="en-US" err="1"/>
              <a:t>tuodaan</a:t>
            </a:r>
            <a:r>
              <a:rPr lang="en-US"/>
              <a:t> </a:t>
            </a:r>
            <a:r>
              <a:rPr lang="en-US" err="1"/>
              <a:t>tälle</a:t>
            </a:r>
            <a:r>
              <a:rPr lang="en-US"/>
              <a:t> </a:t>
            </a:r>
            <a:r>
              <a:rPr lang="en-US" err="1"/>
              <a:t>alueelle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F32BE7-136A-442B-BCE3-EE68F227C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35896"/>
            <a:ext cx="9144000" cy="1321903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Etunimi Sukunimi</a:t>
            </a:r>
            <a:br>
              <a:rPr lang="fi-FI"/>
            </a:br>
            <a:r>
              <a:rPr lang="fi-FI"/>
              <a:t>titteli</a:t>
            </a:r>
            <a:br>
              <a:rPr lang="fi-FI"/>
            </a:br>
            <a:r>
              <a:rPr lang="fi-FI"/>
              <a:t>sähköposti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95AE650F-C82D-4AD3-BF5C-4C156C335851}"/>
              </a:ext>
            </a:extLst>
          </p:cNvPr>
          <p:cNvSpPr txBox="1"/>
          <p:nvPr userDrawn="1"/>
        </p:nvSpPr>
        <p:spPr>
          <a:xfrm>
            <a:off x="3457575" y="2782669"/>
            <a:ext cx="5276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>
                <a:solidFill>
                  <a:schemeClr val="accent1"/>
                </a:solidFill>
                <a:latin typeface="+mj-lt"/>
              </a:rPr>
              <a:t>www.kansalliskirjasto.fi</a:t>
            </a:r>
          </a:p>
        </p:txBody>
      </p:sp>
    </p:spTree>
    <p:extLst>
      <p:ext uri="{BB962C8B-B14F-4D97-AF65-F5344CB8AC3E}">
        <p14:creationId xmlns:p14="http://schemas.microsoft.com/office/powerpoint/2010/main" val="410005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.svg"/><Relationship Id="rId5" Type="http://schemas.openxmlformats.org/officeDocument/2006/relationships/image" Target="../media/image2.sv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3.sv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B9AEE0-59C1-44C3-A0A2-FB432BD8F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71EA3D-1137-4E12-B9D7-A6A72B3AB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37049"/>
            <a:ext cx="10515600" cy="4492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40FAECC-BF88-4BEA-89F0-0D9E48DB1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305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656D5-D59F-4FB5-9D11-2F53718D620B}" type="datetime1">
              <a:rPr lang="fi-FI" smtClean="0"/>
              <a:t>18.5.2026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2B8574-D40C-41AF-8DA4-24F7F3A0E5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15250" y="6305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9902A-404F-4F89-8B01-08BA65DEE2AB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97" y="6023477"/>
            <a:ext cx="952762" cy="684000"/>
          </a:xfrm>
          <a:prstGeom prst="rect">
            <a:avLst/>
          </a:prstGeom>
        </p:spPr>
      </p:pic>
      <p:grpSp>
        <p:nvGrpSpPr>
          <p:cNvPr id="13" name="Ryhmä 12" descr="Creative Commons - attribution">
            <a:extLst>
              <a:ext uri="{FF2B5EF4-FFF2-40B4-BE49-F238E27FC236}">
                <a16:creationId xmlns:a16="http://schemas.microsoft.com/office/drawing/2014/main" id="{AAC9D06D-9720-41DD-A7E3-158CCF88B65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028676" y="6364377"/>
            <a:ext cx="650248" cy="306000"/>
            <a:chOff x="10972800" y="6250277"/>
            <a:chExt cx="764999" cy="360000"/>
          </a:xfrm>
        </p:grpSpPr>
        <p:pic>
          <p:nvPicPr>
            <p:cNvPr id="7" name="Kuva 6">
              <a:extLst>
                <a:ext uri="{FF2B5EF4-FFF2-40B4-BE49-F238E27FC236}">
                  <a16:creationId xmlns:a16="http://schemas.microsoft.com/office/drawing/2014/main" id="{EA353447-0114-483E-B67B-A9C76B60E6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cstate="hqprint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0972800" y="6250278"/>
              <a:ext cx="359999" cy="359999"/>
            </a:xfrm>
            <a:prstGeom prst="rect">
              <a:avLst/>
            </a:prstGeom>
          </p:spPr>
        </p:pic>
        <p:pic>
          <p:nvPicPr>
            <p:cNvPr id="10" name="Kuva 9">
              <a:extLst>
                <a:ext uri="{FF2B5EF4-FFF2-40B4-BE49-F238E27FC236}">
                  <a16:creationId xmlns:a16="http://schemas.microsoft.com/office/drawing/2014/main" id="{79D19F79-760F-4154-AA1C-DD8D5DB824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cstate="hqprint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/>
            <a:stretch/>
          </p:blipFill>
          <p:spPr>
            <a:xfrm>
              <a:off x="11377799" y="6250277"/>
              <a:ext cx="360000" cy="36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6503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1" r:id="rId3"/>
    <p:sldLayoutId id="2147483654" r:id="rId4"/>
    <p:sldLayoutId id="2147483655" r:id="rId5"/>
    <p:sldLayoutId id="2147483662" r:id="rId6"/>
    <p:sldLayoutId id="2147483675" r:id="rId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B9AEE0-59C1-44C3-A0A2-FB432BD8F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71EA3D-1137-4E12-B9D7-A6A72B3AB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37049"/>
            <a:ext cx="10515600" cy="4492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956" y="223281"/>
            <a:ext cx="1426087" cy="1023806"/>
          </a:xfrm>
          <a:prstGeom prst="rect">
            <a:avLst/>
          </a:prstGeom>
        </p:spPr>
      </p:pic>
      <p:grpSp>
        <p:nvGrpSpPr>
          <p:cNvPr id="18" name="Ryhmä 17" descr="Creative Commons - attribution">
            <a:extLst>
              <a:ext uri="{FF2B5EF4-FFF2-40B4-BE49-F238E27FC236}">
                <a16:creationId xmlns:a16="http://schemas.microsoft.com/office/drawing/2014/main" id="{1A8FDC33-39B4-460F-8B27-F1E8E89EC42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028676" y="6364377"/>
            <a:ext cx="650248" cy="306000"/>
            <a:chOff x="10972800" y="6250277"/>
            <a:chExt cx="764999" cy="360000"/>
          </a:xfrm>
        </p:grpSpPr>
        <p:pic>
          <p:nvPicPr>
            <p:cNvPr id="19" name="Kuva 18">
              <a:extLst>
                <a:ext uri="{FF2B5EF4-FFF2-40B4-BE49-F238E27FC236}">
                  <a16:creationId xmlns:a16="http://schemas.microsoft.com/office/drawing/2014/main" id="{55D12BBC-E77A-4302-8563-2EACBD35F3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cstate="hqprint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972800" y="6250278"/>
              <a:ext cx="359999" cy="359999"/>
            </a:xfrm>
            <a:prstGeom prst="rect">
              <a:avLst/>
            </a:prstGeom>
          </p:spPr>
        </p:pic>
        <p:pic>
          <p:nvPicPr>
            <p:cNvPr id="20" name="Kuva 19">
              <a:extLst>
                <a:ext uri="{FF2B5EF4-FFF2-40B4-BE49-F238E27FC236}">
                  <a16:creationId xmlns:a16="http://schemas.microsoft.com/office/drawing/2014/main" id="{99E8A60F-B6F1-45BC-A76E-04E2A7C437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cstate="hqprint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11377799" y="6250277"/>
              <a:ext cx="360000" cy="36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9164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B9AEE0-59C1-44C3-A0A2-FB432BD8F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71EA3D-1137-4E12-B9D7-A6A72B3AB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37049"/>
            <a:ext cx="10515600" cy="4492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97" y="6023477"/>
            <a:ext cx="952762" cy="684000"/>
          </a:xfrm>
          <a:prstGeom prst="rect">
            <a:avLst/>
          </a:prstGeom>
        </p:spPr>
      </p:pic>
      <p:grpSp>
        <p:nvGrpSpPr>
          <p:cNvPr id="16" name="Ryhmä 15" descr="Creative Commons - attribution">
            <a:extLst>
              <a:ext uri="{FF2B5EF4-FFF2-40B4-BE49-F238E27FC236}">
                <a16:creationId xmlns:a16="http://schemas.microsoft.com/office/drawing/2014/main" id="{88BA3678-80BA-446F-965A-44A20277EA4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028676" y="6364377"/>
            <a:ext cx="650248" cy="306000"/>
            <a:chOff x="10972800" y="6250277"/>
            <a:chExt cx="764999" cy="360000"/>
          </a:xfrm>
        </p:grpSpPr>
        <p:pic>
          <p:nvPicPr>
            <p:cNvPr id="17" name="Kuva 16">
              <a:extLst>
                <a:ext uri="{FF2B5EF4-FFF2-40B4-BE49-F238E27FC236}">
                  <a16:creationId xmlns:a16="http://schemas.microsoft.com/office/drawing/2014/main" id="{FC136914-87B3-49D8-A590-4B51E922B58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cstate="hqprint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972800" y="6250278"/>
              <a:ext cx="359999" cy="359999"/>
            </a:xfrm>
            <a:prstGeom prst="rect">
              <a:avLst/>
            </a:prstGeom>
          </p:spPr>
        </p:pic>
        <p:pic>
          <p:nvPicPr>
            <p:cNvPr id="18" name="Kuva 17">
              <a:extLst>
                <a:ext uri="{FF2B5EF4-FFF2-40B4-BE49-F238E27FC236}">
                  <a16:creationId xmlns:a16="http://schemas.microsoft.com/office/drawing/2014/main" id="{49671FD6-9B57-4F55-AAD9-0F4FD90F36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cstate="hqprint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11377799" y="6250277"/>
              <a:ext cx="360000" cy="36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13856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2" r:id="rId2"/>
    <p:sldLayoutId id="2147483673" r:id="rId3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fwe.eu/naples_2025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00DAA2-A8B8-4C29-B5EA-66B6E660D9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Report from the European BIBFRAME Workshop 2025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F9279FA-7CC8-31FF-F2C5-D01C5AE9E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35895"/>
            <a:ext cx="9144000" cy="1660233"/>
          </a:xfrm>
        </p:spPr>
        <p:txBody>
          <a:bodyPr>
            <a:normAutofit/>
          </a:bodyPr>
          <a:lstStyle/>
          <a:p>
            <a:r>
              <a:rPr lang="fi-FI" dirty="0"/>
              <a:t>Matias Frosterus</a:t>
            </a:r>
          </a:p>
          <a:p>
            <a:endParaRPr lang="en-GB" dirty="0"/>
          </a:p>
          <a:p>
            <a:r>
              <a:rPr lang="en-GB" dirty="0"/>
              <a:t>EURIG 2026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0238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FE8100B-EDA1-C084-352F-5D69967D5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Alignments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F24ACB-D99A-3ECB-F2FD-44BDE1BCE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Shape of Open</a:t>
            </a:r>
          </a:p>
          <a:p>
            <a:pPr lvl="1"/>
            <a:r>
              <a:rPr lang="en-GB" dirty="0"/>
              <a:t>Philip E. Schreur, Stanford University, Deputy University Librarian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923873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BE5D639-E1E4-2DFC-1A00-A1090A8A4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Integration and infrastructure (Part 1)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92113D-79A6-E6C9-8F3D-937958DA7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Metadata Matrix: BIBFRAME's Integration Saga in Alma and Primo</a:t>
            </a:r>
          </a:p>
          <a:p>
            <a:pPr lvl="1"/>
            <a:r>
              <a:rPr lang="en-GB" dirty="0"/>
              <a:t>Yifat Lulav, Ex Libris, Part of Clarivate, Senior Product Owner for Linked Open Data</a:t>
            </a:r>
          </a:p>
          <a:p>
            <a:r>
              <a:rPr lang="en-GB" dirty="0"/>
              <a:t>Connecting the Dots: Modular Design for BIBFRAME Implementation with Blue Core</a:t>
            </a:r>
          </a:p>
          <a:p>
            <a:pPr lvl="1"/>
            <a:r>
              <a:rPr lang="en-GB" dirty="0"/>
              <a:t>Kalliopi </a:t>
            </a:r>
            <a:r>
              <a:rPr lang="en-GB" dirty="0" err="1"/>
              <a:t>Mathios</a:t>
            </a:r>
            <a:r>
              <a:rPr lang="en-GB" dirty="0"/>
              <a:t>, Blue Core, Project Manager and Product Owner</a:t>
            </a:r>
          </a:p>
          <a:p>
            <a:pPr lvl="1"/>
            <a:r>
              <a:rPr lang="en-GB" dirty="0"/>
              <a:t>Jeremy Nelson, Blue Core, Tech Lead</a:t>
            </a:r>
          </a:p>
          <a:p>
            <a:r>
              <a:rPr lang="en-GB" dirty="0"/>
              <a:t>MARC and BIBFRAME: Practical Coexistence</a:t>
            </a:r>
          </a:p>
          <a:p>
            <a:pPr lvl="1"/>
            <a:r>
              <a:rPr lang="en-GB" dirty="0"/>
              <a:t>Sebastian Hammer, Index Data, President</a:t>
            </a:r>
          </a:p>
          <a:p>
            <a:pPr lvl="1"/>
            <a:r>
              <a:rPr lang="en-GB" dirty="0"/>
              <a:t>Kevin Ford, Library of Congress, Linked Data Applications Technical Specialist, Network Development and Standards Office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231467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12FC43C-0287-90C6-7957-9039A33B0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Integration and infrastructure (Part 1)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4071AA-C99E-6730-D478-14D3DDEB7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Sinopia: A Plug-and-Play Environment for Linked Data </a:t>
            </a:r>
            <a:r>
              <a:rPr lang="en-GB" dirty="0" err="1"/>
              <a:t>Cataloging</a:t>
            </a:r>
            <a:endParaRPr lang="en-GB" dirty="0"/>
          </a:p>
          <a:p>
            <a:pPr lvl="1"/>
            <a:r>
              <a:rPr lang="en-US" dirty="0"/>
              <a:t>Nancy Lorimer, Stanford University Libraries, Associate Director, Metadata Services</a:t>
            </a:r>
          </a:p>
          <a:p>
            <a:pPr lvl="1"/>
            <a:r>
              <a:rPr lang="en-US" dirty="0"/>
              <a:t>Jeremy Nelson, Stanford University Libraries, Library Systems Software Developer</a:t>
            </a:r>
          </a:p>
          <a:p>
            <a:r>
              <a:rPr lang="en-GB" dirty="0"/>
              <a:t>Share Family linked data editors: practical experience of </a:t>
            </a:r>
            <a:r>
              <a:rPr lang="en-GB" dirty="0" err="1"/>
              <a:t>JCricket</a:t>
            </a:r>
            <a:r>
              <a:rPr lang="en-GB" dirty="0"/>
              <a:t> integration with third parties</a:t>
            </a:r>
          </a:p>
          <a:p>
            <a:pPr lvl="1"/>
            <a:r>
              <a:rPr lang="en-GB" dirty="0"/>
              <a:t>Tiziana Possemato, @Cult, Director, and Share Family Coordinator</a:t>
            </a:r>
          </a:p>
          <a:p>
            <a:r>
              <a:rPr lang="en-GB" dirty="0"/>
              <a:t>Integrating BIBFRAME into current </a:t>
            </a:r>
            <a:r>
              <a:rPr lang="en-GB" dirty="0" err="1"/>
              <a:t>cataloging</a:t>
            </a:r>
            <a:r>
              <a:rPr lang="en-GB" dirty="0"/>
              <a:t> workflows</a:t>
            </a:r>
          </a:p>
          <a:p>
            <a:pPr lvl="1"/>
            <a:r>
              <a:rPr lang="en-US" dirty="0"/>
              <a:t>Jeff Mixter, OCLC, Sr. Product Manager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929524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664652D-8EC4-4D18-AF02-C8A645D28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Integration and infrastructure (Part 2)</a:t>
            </a:r>
            <a:endParaRPr lang="en-FI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431F22-0C22-657D-82CB-AC29EABF1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Hub role in bringing resources together</a:t>
            </a:r>
          </a:p>
          <a:p>
            <a:pPr lvl="1"/>
            <a:r>
              <a:rPr lang="en-GB" dirty="0"/>
              <a:t>Kevin Ford, Library of Congress, Linked Data Applications Technical Specialist, Network Development and Standards Office</a:t>
            </a:r>
          </a:p>
          <a:p>
            <a:r>
              <a:rPr lang="en-GB" dirty="0"/>
              <a:t>Assessing the Suitability of BIBFRAME 2.0 as a Schema for Exchanging and Sharing Diverse Descriptive Metadata in External Affairs Libraries</a:t>
            </a:r>
          </a:p>
          <a:p>
            <a:pPr lvl="1"/>
            <a:r>
              <a:rPr lang="en-GB" dirty="0"/>
              <a:t>Ramesh </a:t>
            </a:r>
            <a:r>
              <a:rPr lang="en-GB" dirty="0" err="1"/>
              <a:t>Yernagula</a:t>
            </a:r>
            <a:r>
              <a:rPr lang="en-GB" dirty="0"/>
              <a:t>, Ministry of External Affairs, India, Director</a:t>
            </a:r>
          </a:p>
          <a:p>
            <a:r>
              <a:rPr lang="en-GB" dirty="0"/>
              <a:t>Consolidating the Ever-Evolving Categories of Bibliographic Resources</a:t>
            </a:r>
          </a:p>
          <a:p>
            <a:pPr lvl="1"/>
            <a:r>
              <a:rPr lang="en-GB" dirty="0"/>
              <a:t>Lisa Sjögren, National Library of Sweden, Developer/Team Lead</a:t>
            </a:r>
          </a:p>
          <a:p>
            <a:pPr lvl="1"/>
            <a:r>
              <a:rPr lang="en-GB" dirty="0"/>
              <a:t>Niklas Lindström, National Library of Sweden, Developer/Tech Lead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883486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8703302-0074-B4D3-E1CB-CACFF3C7E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BIBFRAME Round Up (roundtable)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A5010A-9D34-2AE9-7E90-A101BC590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Nancy Lorimer, Stanford University Libraries, Associate Director, Metadata Services</a:t>
            </a:r>
          </a:p>
          <a:p>
            <a:r>
              <a:rPr lang="en-US" dirty="0"/>
              <a:t>Tiziana Possemato, @Cult, Director, and Share Family Coordinator</a:t>
            </a:r>
          </a:p>
          <a:p>
            <a:r>
              <a:rPr lang="en-US" dirty="0"/>
              <a:t>Nina </a:t>
            </a:r>
            <a:r>
              <a:rPr lang="en-US" dirty="0" err="1"/>
              <a:t>Servizzi</a:t>
            </a:r>
            <a:r>
              <a:rPr lang="en-US" dirty="0"/>
              <a:t>, New York University Libraries, Associate Dean, Knowledge Access &amp; Resource Management Services</a:t>
            </a:r>
          </a:p>
          <a:p>
            <a:r>
              <a:rPr lang="en-US" dirty="0"/>
              <a:t>​Lisa Sjögren, National Library of Sweden, Developer/Team Lead</a:t>
            </a:r>
          </a:p>
          <a:p>
            <a:r>
              <a:rPr lang="en-US" dirty="0"/>
              <a:t>​Jodi </a:t>
            </a:r>
            <a:r>
              <a:rPr lang="en-US" dirty="0" err="1"/>
              <a:t>Williamschen</a:t>
            </a:r>
            <a:r>
              <a:rPr lang="en-US" dirty="0"/>
              <a:t>, Library of Congress, Senior Technical Metadata Standards Specialist</a:t>
            </a:r>
          </a:p>
          <a:p>
            <a:r>
              <a:rPr lang="en-US" dirty="0"/>
              <a:t>(Convener) Matias Frosterus, BFWE Organizer Group</a:t>
            </a:r>
          </a:p>
        </p:txBody>
      </p:sp>
    </p:spTree>
    <p:extLst>
      <p:ext uri="{BB962C8B-B14F-4D97-AF65-F5344CB8AC3E}">
        <p14:creationId xmlns:p14="http://schemas.microsoft.com/office/powerpoint/2010/main" val="3884740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DF54C82-3F7A-FB9D-D9DF-8CE95E67A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19" r="4652" b="2"/>
          <a:stretch>
            <a:fillRect/>
          </a:stretch>
        </p:blipFill>
        <p:spPr bwMode="auto">
          <a:xfrm>
            <a:off x="6172200" y="1335087"/>
            <a:ext cx="5181600" cy="44751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7A42D7-5454-D684-2AA2-981B954286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35087"/>
            <a:ext cx="5181600" cy="4475163"/>
          </a:xfrm>
        </p:spPr>
        <p:txBody>
          <a:bodyPr>
            <a:normAutofit/>
          </a:bodyPr>
          <a:lstStyle/>
          <a:p>
            <a:r>
              <a:rPr lang="fi-FI" dirty="0"/>
              <a:t>September 8th and 9th</a:t>
            </a:r>
          </a:p>
          <a:p>
            <a:r>
              <a:rPr lang="fi-FI" dirty="0"/>
              <a:t>Hosted by the University of Barcelona</a:t>
            </a:r>
          </a:p>
          <a:p>
            <a:r>
              <a:rPr lang="fi-FI" dirty="0"/>
              <a:t>Registration open</a:t>
            </a:r>
          </a:p>
          <a:p>
            <a:pPr lvl="1"/>
            <a:r>
              <a:rPr lang="fi-FI" dirty="0"/>
              <a:t>Free of charge</a:t>
            </a:r>
          </a:p>
          <a:p>
            <a:pPr lvl="1"/>
            <a:r>
              <a:rPr lang="fi-FI" dirty="0"/>
              <a:t>Prime tourist season for Barcelona so make reservations early</a:t>
            </a:r>
          </a:p>
          <a:p>
            <a:pPr lvl="1"/>
            <a:r>
              <a:rPr lang="fi-FI" dirty="0"/>
              <a:t>Online attendace also possible </a:t>
            </a:r>
            <a:endParaRPr lang="en-FI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CC31853-41F1-022F-688A-691D0037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000"/>
          </a:xfrm>
        </p:spPr>
        <p:txBody>
          <a:bodyPr anchor="ctr">
            <a:normAutofit/>
          </a:bodyPr>
          <a:lstStyle/>
          <a:p>
            <a:r>
              <a:rPr lang="fi-FI" dirty="0"/>
              <a:t>BFWE 2026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052555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60AA55F-12C7-46E3-AD69-10AA66756D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/>
              <a:t>Matias Frosterus</a:t>
            </a:r>
          </a:p>
          <a:p>
            <a:r>
              <a:rPr lang="fi-FI"/>
              <a:t>matias.frosterus@helsinki.fi</a:t>
            </a:r>
          </a:p>
        </p:txBody>
      </p:sp>
    </p:spTree>
    <p:extLst>
      <p:ext uri="{BB962C8B-B14F-4D97-AF65-F5344CB8AC3E}">
        <p14:creationId xmlns:p14="http://schemas.microsoft.com/office/powerpoint/2010/main" val="3060440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38CD016-859B-1226-519D-B52187029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BIBFRAME Workshop in Europe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DEEC9-96CD-463A-5D1B-3767FA19E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forum for sharing knowledge about the practice of, production with, and planning of BIBFRAME implementation</a:t>
            </a:r>
          </a:p>
          <a:p>
            <a:r>
              <a:rPr lang="en-US" dirty="0"/>
              <a:t>First one in Frankfurt in 2017</a:t>
            </a:r>
          </a:p>
        </p:txBody>
      </p:sp>
    </p:spTree>
    <p:extLst>
      <p:ext uri="{BB962C8B-B14F-4D97-AF65-F5344CB8AC3E}">
        <p14:creationId xmlns:p14="http://schemas.microsoft.com/office/powerpoint/2010/main" val="4198790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FB171EA-17E8-7E36-4946-565D69697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BFWE 2025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38EFFB-5844-5A04-C12C-912619AB9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Held in Naples, September 16</a:t>
            </a:r>
            <a:r>
              <a:rPr lang="en-US" baseline="30000" dirty="0"/>
              <a:t>th</a:t>
            </a:r>
            <a:r>
              <a:rPr lang="en-US" dirty="0"/>
              <a:t> and 17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116 in-person participants</a:t>
            </a:r>
          </a:p>
          <a:p>
            <a:pPr lvl="1"/>
            <a:r>
              <a:rPr lang="en-US" dirty="0"/>
              <a:t>440 online participants</a:t>
            </a:r>
          </a:p>
          <a:p>
            <a:r>
              <a:rPr lang="fi-FI" dirty="0"/>
              <a:t>All of the slides and recordings are online</a:t>
            </a:r>
          </a:p>
          <a:p>
            <a:pPr lvl="1"/>
            <a:r>
              <a:rPr lang="fi-FI" dirty="0">
                <a:hlinkClick r:id="rId2"/>
              </a:rPr>
              <a:t>https://www.bfwe.eu/naples_2025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9584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E64C757-D6BC-EC6B-C8BC-6776908C0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BIBFRAME 3.0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C3108C-243F-233F-418F-697393B03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Changes to properties associated with music and medium of performance</a:t>
            </a:r>
          </a:p>
          <a:p>
            <a:pPr lvl="1"/>
            <a:r>
              <a:rPr lang="fi-FI" dirty="0"/>
              <a:t>Integrates the classes and properties from the Performed Music Ontology into the BIBFRAME core ontology</a:t>
            </a:r>
          </a:p>
          <a:p>
            <a:pPr lvl="1"/>
            <a:r>
              <a:rPr lang="fi-FI" dirty="0"/>
              <a:t>Deprecates some of the previous music related properties</a:t>
            </a:r>
          </a:p>
          <a:p>
            <a:r>
              <a:rPr lang="fi-FI" dirty="0"/>
              <a:t>Breaks compatibility with the 2.X version conversions</a:t>
            </a:r>
          </a:p>
          <a:p>
            <a:r>
              <a:rPr lang="fi-FI" dirty="0"/>
              <a:t>Some other minor additions</a:t>
            </a:r>
          </a:p>
          <a:p>
            <a:pPr lvl="1"/>
            <a:r>
              <a:rPr lang="fi-FI" dirty="0"/>
              <a:t>E.g., bf:VideogamePlatformId</a:t>
            </a:r>
          </a:p>
        </p:txBody>
      </p:sp>
    </p:spTree>
    <p:extLst>
      <p:ext uri="{BB962C8B-B14F-4D97-AF65-F5344CB8AC3E}">
        <p14:creationId xmlns:p14="http://schemas.microsoft.com/office/powerpoint/2010/main" val="740444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9D612B-AF3F-2A50-1E8A-57E4986AF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Implementations and Workflows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C45A9-D58F-7B42-388E-D84E9EB5E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Library of Congress one year later</a:t>
            </a:r>
          </a:p>
          <a:p>
            <a:pPr lvl="1"/>
            <a:r>
              <a:rPr lang="en-GB" dirty="0"/>
              <a:t>Sally McCallum, Chief, Network Development and Standards Office, Library of Congress</a:t>
            </a:r>
          </a:p>
          <a:p>
            <a:pPr lvl="1"/>
            <a:r>
              <a:rPr lang="en-GB" dirty="0"/>
              <a:t>Kevin Ford, Library of Congress, Linked Data Applications Technical Specialist, Network Development and Standards Office</a:t>
            </a:r>
          </a:p>
          <a:p>
            <a:r>
              <a:rPr lang="en-GB" dirty="0"/>
              <a:t>BIBFRAME </a:t>
            </a:r>
            <a:r>
              <a:rPr lang="en-GB" dirty="0" err="1"/>
              <a:t>Cataloging</a:t>
            </a:r>
            <a:r>
              <a:rPr lang="en-GB" dirty="0"/>
              <a:t> at Library of Congress</a:t>
            </a:r>
          </a:p>
          <a:p>
            <a:pPr lvl="1"/>
            <a:r>
              <a:rPr lang="en-GB" dirty="0"/>
              <a:t>Judith P. Cannan, Library of Congress, Chief, PTCP</a:t>
            </a:r>
          </a:p>
          <a:p>
            <a:pPr lvl="1"/>
            <a:r>
              <a:rPr lang="en-GB" dirty="0"/>
              <a:t>Trina Soderquist, Library of Congress, </a:t>
            </a:r>
            <a:r>
              <a:rPr lang="en-GB" dirty="0" err="1"/>
              <a:t>Cataloging</a:t>
            </a:r>
            <a:r>
              <a:rPr lang="en-GB" dirty="0"/>
              <a:t> Policy Specialist, PTCP</a:t>
            </a:r>
          </a:p>
          <a:p>
            <a:r>
              <a:rPr lang="en-GB" dirty="0"/>
              <a:t>Scaffolding Transitions: Applying Lessons from Teaching Official RDA to BIBFRAME Training</a:t>
            </a:r>
          </a:p>
          <a:p>
            <a:pPr lvl="1"/>
            <a:r>
              <a:rPr lang="en-US" dirty="0"/>
              <a:t>Elisa Sze, University of Toronto, Metadata Librarian &amp; Sessional Instructor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639895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AC4BF6-6CFE-1BFC-70EF-A53A31E3F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Implementations and Workflows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C5A851-AAAB-B92F-D365-AE6892399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Bibliographic Database of Interactive Books</a:t>
            </a:r>
          </a:p>
          <a:p>
            <a:pPr lvl="1"/>
            <a:r>
              <a:rPr lang="en-US" dirty="0"/>
              <a:t>Gianfranco Crupi, Sapienza University of Rome, Associate Professor of Library Science</a:t>
            </a:r>
          </a:p>
          <a:p>
            <a:pPr lvl="1"/>
            <a:r>
              <a:rPr lang="en-US" dirty="0"/>
              <a:t>Michela Giacomelli, Tor </a:t>
            </a:r>
            <a:r>
              <a:rPr lang="en-US" dirty="0" err="1"/>
              <a:t>Vergata</a:t>
            </a:r>
            <a:r>
              <a:rPr lang="en-US" dirty="0"/>
              <a:t> University of Rome, Doctoral researcher at Sapienza University of Rome</a:t>
            </a:r>
          </a:p>
          <a:p>
            <a:pPr lvl="1"/>
            <a:r>
              <a:rPr lang="en-US" dirty="0"/>
              <a:t>Alice Guercio, @Cult, Software Developer</a:t>
            </a:r>
          </a:p>
          <a:p>
            <a:pPr lvl="1"/>
            <a:r>
              <a:rPr lang="en-US" dirty="0"/>
              <a:t>Annalisa Di Sabato, @Cult, Metadata Specialist</a:t>
            </a:r>
          </a:p>
          <a:p>
            <a:r>
              <a:rPr lang="en-GB" dirty="0"/>
              <a:t>Not all library collections are books</a:t>
            </a:r>
          </a:p>
          <a:p>
            <a:pPr lvl="1"/>
            <a:r>
              <a:rPr lang="en-US" dirty="0"/>
              <a:t>Jodi </a:t>
            </a:r>
            <a:r>
              <a:rPr lang="en-US" dirty="0" err="1"/>
              <a:t>Williamschen</a:t>
            </a:r>
            <a:r>
              <a:rPr lang="en-US" dirty="0"/>
              <a:t>, Library of Congress, Senior Technical Metadata Standards Specialist</a:t>
            </a:r>
          </a:p>
          <a:p>
            <a:pPr lvl="1"/>
            <a:r>
              <a:rPr lang="en-US" dirty="0"/>
              <a:t>Nancy Lorimer, Stanford University Libraries, Associate Director, Metadata Services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503673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92C6CBB-A746-6D4F-ADF8-48366C2D8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Analysis and Alignments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CA1E3-F4F6-7A48-C1CA-A1FD3CC27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Public Libraries and BIBFRAME in the United States: A Research Partnership</a:t>
            </a:r>
          </a:p>
          <a:p>
            <a:pPr lvl="1"/>
            <a:r>
              <a:rPr lang="en-GB" dirty="0"/>
              <a:t>BJ Colvin, King County Library System, Director of Information Technology Services</a:t>
            </a:r>
          </a:p>
          <a:p>
            <a:pPr lvl="1"/>
            <a:r>
              <a:rPr lang="en-GB" dirty="0"/>
              <a:t>Jennifer Weston, Equinox Open Library Initiative, Product and Education Manager</a:t>
            </a:r>
          </a:p>
          <a:p>
            <a:pPr lvl="1"/>
            <a:r>
              <a:rPr lang="en-GB" dirty="0"/>
              <a:t>Galen Charlton, Equinox Open Library Initiative, Implementation and IT Manager</a:t>
            </a:r>
          </a:p>
          <a:p>
            <a:r>
              <a:rPr lang="en-GB" dirty="0"/>
              <a:t>Can and shall the open WEMI be bounded? Semantic omissions and misalignments in LRM, RDA and BIBFRAME primary bibliographic relationships</a:t>
            </a:r>
          </a:p>
          <a:p>
            <a:pPr lvl="1"/>
            <a:r>
              <a:rPr lang="en-GB" dirty="0"/>
              <a:t>Helena Margarida Mendes Ferrão Simões Patrício, Information Sciences, Technologies and Architecture Research Centre (ISTAR-</a:t>
            </a:r>
            <a:r>
              <a:rPr lang="en-GB" dirty="0" err="1"/>
              <a:t>Iscte</a:t>
            </a:r>
            <a:r>
              <a:rPr lang="en-GB" dirty="0"/>
              <a:t>) of the University Institute of Lisbon, Research Assistant; Information and Documentation </a:t>
            </a:r>
            <a:r>
              <a:rPr lang="en-GB" dirty="0" err="1"/>
              <a:t>Center</a:t>
            </a:r>
            <a:r>
              <a:rPr lang="en-GB" dirty="0"/>
              <a:t> of the Portuguese Film Archive and Museum (</a:t>
            </a:r>
            <a:r>
              <a:rPr lang="en-GB" dirty="0" err="1"/>
              <a:t>Cinemateca</a:t>
            </a:r>
            <a:r>
              <a:rPr lang="en-GB" dirty="0"/>
              <a:t> Portuguesa-</a:t>
            </a:r>
            <a:r>
              <a:rPr lang="en-GB" dirty="0" err="1"/>
              <a:t>Museu</a:t>
            </a:r>
            <a:r>
              <a:rPr lang="en-GB" dirty="0"/>
              <a:t> do Cinema), Librarian</a:t>
            </a:r>
          </a:p>
          <a:p>
            <a:pPr lvl="1"/>
            <a:r>
              <a:rPr lang="en-GB" dirty="0"/>
              <a:t>Maria Inês Cordeiro, National Library of Portugal, Former Director-General</a:t>
            </a:r>
          </a:p>
          <a:p>
            <a:pPr lvl="1"/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094167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FD01EF0-B493-A6CF-56C2-A00A3821E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Alignments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DD5BA5-8406-88B5-CB0A-95DEB82B8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4 ways to LOD: Analysis of international implementation projects</a:t>
            </a:r>
            <a:endParaRPr lang="fr-FR" dirty="0"/>
          </a:p>
          <a:p>
            <a:pPr lvl="1"/>
            <a:r>
              <a:rPr lang="fr-FR" dirty="0"/>
              <a:t>Morgane </a:t>
            </a:r>
            <a:r>
              <a:rPr lang="fr-FR" dirty="0" err="1"/>
              <a:t>Sedoud</a:t>
            </a:r>
            <a:r>
              <a:rPr lang="fr-FR" dirty="0"/>
              <a:t>, Documentation Centrale, Hospices Civils de Lyon, Documentaliste</a:t>
            </a:r>
          </a:p>
          <a:p>
            <a:pPr lvl="1"/>
            <a:r>
              <a:rPr lang="fr-FR" dirty="0"/>
              <a:t>Marie Bastien, Documentation Centrale, Hospices Civils de Lyon, Documentaliste</a:t>
            </a:r>
          </a:p>
          <a:p>
            <a:r>
              <a:rPr lang="en-GB" dirty="0"/>
              <a:t>Report from RDA Steering Committee</a:t>
            </a:r>
          </a:p>
          <a:p>
            <a:pPr lvl="1"/>
            <a:r>
              <a:rPr lang="en-US" dirty="0"/>
              <a:t>Renate Behrens, RSC, Chair</a:t>
            </a:r>
          </a:p>
          <a:p>
            <a:r>
              <a:rPr lang="en-US" dirty="0"/>
              <a:t>BIBFRAME Discovery Using Generative AI</a:t>
            </a:r>
          </a:p>
          <a:p>
            <a:pPr lvl="1"/>
            <a:r>
              <a:rPr lang="en-GB" dirty="0"/>
              <a:t>Jim Hahn, Penn Libraries, Head of Metadata Research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066152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D48921-2CAB-137F-1AD1-A06E6774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Alignments: Lightning Talks</a:t>
            </a:r>
            <a:endParaRPr lang="en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84D515-E59C-BED7-0215-CCECA780B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Managing BIBFRAME Work Entities at Scale: Reconciliation and Visualization Approaches</a:t>
            </a:r>
          </a:p>
          <a:p>
            <a:pPr lvl="1"/>
            <a:r>
              <a:rPr lang="en-US" dirty="0"/>
              <a:t>Myung-Ja (MJ) Han, University of Illinois Urbana-Champaign, Metadata Librarian</a:t>
            </a:r>
          </a:p>
          <a:p>
            <a:pPr lvl="1"/>
            <a:r>
              <a:rPr lang="en-US" dirty="0"/>
              <a:t>Greta Heng, San Diego State University, Cataloging &amp; Metadata Strategies Librarian</a:t>
            </a:r>
          </a:p>
          <a:p>
            <a:pPr lvl="1"/>
            <a:r>
              <a:rPr lang="en-US" dirty="0"/>
              <a:t>Tricia Lampron, University of California Irvine, Cataloging and Metadata Librarian</a:t>
            </a:r>
          </a:p>
          <a:p>
            <a:pPr lvl="1"/>
            <a:r>
              <a:rPr lang="en-US" dirty="0"/>
              <a:t>Deren </a:t>
            </a:r>
            <a:r>
              <a:rPr lang="en-US" dirty="0" err="1"/>
              <a:t>Kudeki</a:t>
            </a:r>
            <a:r>
              <a:rPr lang="en-US" dirty="0"/>
              <a:t>, University of Illinois Urbana-Champaign, Visiting Research Programmer</a:t>
            </a:r>
          </a:p>
          <a:p>
            <a:r>
              <a:rPr lang="en-GB" dirty="0" err="1"/>
              <a:t>Analyzing</a:t>
            </a:r>
            <a:r>
              <a:rPr lang="en-GB" dirty="0"/>
              <a:t> Missing Mappings Between MARC21 and BIBFRAME</a:t>
            </a:r>
          </a:p>
          <a:p>
            <a:pPr lvl="1"/>
            <a:r>
              <a:rPr lang="en-GB" dirty="0" err="1"/>
              <a:t>Mihwa</a:t>
            </a:r>
            <a:r>
              <a:rPr lang="en-GB" dirty="0"/>
              <a:t> Lee, </a:t>
            </a:r>
            <a:r>
              <a:rPr lang="en-GB" dirty="0" err="1"/>
              <a:t>Kongju</a:t>
            </a:r>
            <a:r>
              <a:rPr lang="en-GB" dirty="0"/>
              <a:t> National University</a:t>
            </a:r>
          </a:p>
          <a:p>
            <a:pPr lvl="1"/>
            <a:r>
              <a:rPr lang="en-GB" dirty="0"/>
              <a:t>Eun-Ju Lee, Dong-</a:t>
            </a:r>
            <a:r>
              <a:rPr lang="en-GB" dirty="0" err="1"/>
              <a:t>eui</a:t>
            </a:r>
            <a:r>
              <a:rPr lang="en-GB" dirty="0"/>
              <a:t> University, Professor of Library and Information Science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612513959"/>
      </p:ext>
    </p:extLst>
  </p:cSld>
  <p:clrMapOvr>
    <a:masterClrMapping/>
  </p:clrMapOvr>
</p:sld>
</file>

<file path=ppt/theme/theme1.xml><?xml version="1.0" encoding="utf-8"?>
<a:theme xmlns:a="http://schemas.openxmlformats.org/drawingml/2006/main" name="Sisältödiat">
  <a:themeElements>
    <a:clrScheme name="KK 2021">
      <a:dk1>
        <a:sysClr val="windowText" lastClr="000000"/>
      </a:dk1>
      <a:lt1>
        <a:sysClr val="window" lastClr="FFFFFF"/>
      </a:lt1>
      <a:dk2>
        <a:srgbClr val="002855"/>
      </a:dk2>
      <a:lt2>
        <a:srgbClr val="E7E6E6"/>
      </a:lt2>
      <a:accent1>
        <a:srgbClr val="002855"/>
      </a:accent1>
      <a:accent2>
        <a:srgbClr val="957E55"/>
      </a:accent2>
      <a:accent3>
        <a:srgbClr val="9A3324"/>
      </a:accent3>
      <a:accent4>
        <a:srgbClr val="7C878E"/>
      </a:accent4>
      <a:accent5>
        <a:srgbClr val="4298BF"/>
      </a:accent5>
      <a:accent6>
        <a:srgbClr val="FBD872"/>
      </a:accent6>
      <a:hlink>
        <a:srgbClr val="0563C1"/>
      </a:hlink>
      <a:folHlink>
        <a:srgbClr val="954F72"/>
      </a:folHlink>
    </a:clrScheme>
    <a:fontScheme name="KK Segoe UI">
      <a:majorFont>
        <a:latin typeface="Segoe UI Semibold"/>
        <a:ea typeface=""/>
        <a:cs typeface="Segoe UI"/>
      </a:majorFont>
      <a:minorFont>
        <a:latin typeface="Segoe UI"/>
        <a:ea typeface=""/>
        <a:cs typeface="Segoe U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K 2021" id="{EE57D151-A765-455E-A700-0F3FB1E919AE}" vid="{72D4B140-9DFE-4193-90CA-424EE830DF7A}"/>
    </a:ext>
  </a:extLst>
</a:theme>
</file>

<file path=ppt/theme/theme2.xml><?xml version="1.0" encoding="utf-8"?>
<a:theme xmlns:a="http://schemas.openxmlformats.org/drawingml/2006/main" name="Vaaleat otsikkodiat">
  <a:themeElements>
    <a:clrScheme name="KK 2021">
      <a:dk1>
        <a:sysClr val="windowText" lastClr="000000"/>
      </a:dk1>
      <a:lt1>
        <a:sysClr val="window" lastClr="FFFFFF"/>
      </a:lt1>
      <a:dk2>
        <a:srgbClr val="002855"/>
      </a:dk2>
      <a:lt2>
        <a:srgbClr val="E7E6E6"/>
      </a:lt2>
      <a:accent1>
        <a:srgbClr val="002855"/>
      </a:accent1>
      <a:accent2>
        <a:srgbClr val="957E55"/>
      </a:accent2>
      <a:accent3>
        <a:srgbClr val="9A3324"/>
      </a:accent3>
      <a:accent4>
        <a:srgbClr val="7C878E"/>
      </a:accent4>
      <a:accent5>
        <a:srgbClr val="4298BF"/>
      </a:accent5>
      <a:accent6>
        <a:srgbClr val="FBD872"/>
      </a:accent6>
      <a:hlink>
        <a:srgbClr val="0563C1"/>
      </a:hlink>
      <a:folHlink>
        <a:srgbClr val="954F72"/>
      </a:folHlink>
    </a:clrScheme>
    <a:fontScheme name="KK Segoe UI">
      <a:majorFont>
        <a:latin typeface="Segoe UI Semibold"/>
        <a:ea typeface=""/>
        <a:cs typeface="Segoe UI"/>
      </a:majorFont>
      <a:minorFont>
        <a:latin typeface="Segoe UI"/>
        <a:ea typeface=""/>
        <a:cs typeface="Segoe U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K 2021" id="{EE57D151-A765-455E-A700-0F3FB1E919AE}" vid="{E25D211B-2ED6-439F-9F28-3E6A40CA4E30}"/>
    </a:ext>
  </a:extLst>
</a:theme>
</file>

<file path=ppt/theme/theme3.xml><?xml version="1.0" encoding="utf-8"?>
<a:theme xmlns:a="http://schemas.openxmlformats.org/drawingml/2006/main" name="Kuvalliset otsikkodiat">
  <a:themeElements>
    <a:clrScheme name="KK 2021">
      <a:dk1>
        <a:sysClr val="windowText" lastClr="000000"/>
      </a:dk1>
      <a:lt1>
        <a:sysClr val="window" lastClr="FFFFFF"/>
      </a:lt1>
      <a:dk2>
        <a:srgbClr val="002855"/>
      </a:dk2>
      <a:lt2>
        <a:srgbClr val="E7E6E6"/>
      </a:lt2>
      <a:accent1>
        <a:srgbClr val="002855"/>
      </a:accent1>
      <a:accent2>
        <a:srgbClr val="957E55"/>
      </a:accent2>
      <a:accent3>
        <a:srgbClr val="9A3324"/>
      </a:accent3>
      <a:accent4>
        <a:srgbClr val="7C878E"/>
      </a:accent4>
      <a:accent5>
        <a:srgbClr val="4298BF"/>
      </a:accent5>
      <a:accent6>
        <a:srgbClr val="FBD872"/>
      </a:accent6>
      <a:hlink>
        <a:srgbClr val="0563C1"/>
      </a:hlink>
      <a:folHlink>
        <a:srgbClr val="954F72"/>
      </a:folHlink>
    </a:clrScheme>
    <a:fontScheme name="KK Segoe UI">
      <a:majorFont>
        <a:latin typeface="Segoe UI Semibold"/>
        <a:ea typeface=""/>
        <a:cs typeface="Segoe UI"/>
      </a:majorFont>
      <a:minorFont>
        <a:latin typeface="Segoe UI"/>
        <a:ea typeface=""/>
        <a:cs typeface="Segoe U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K 2021" id="{EE57D151-A765-455E-A700-0F3FB1E919AE}" vid="{E25D211B-2ED6-439F-9F28-3E6A40CA4E30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b0683d1-dd49-4838-9284-20360810c9e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D9C640B2A61A4FB46DBFD0C51F0AAA" ma:contentTypeVersion="6" ma:contentTypeDescription="Create a new document." ma:contentTypeScope="" ma:versionID="bc793706814fcc3f37671d739dc78096">
  <xsd:schema xmlns:xsd="http://www.w3.org/2001/XMLSchema" xmlns:xs="http://www.w3.org/2001/XMLSchema" xmlns:p="http://schemas.microsoft.com/office/2006/metadata/properties" xmlns:ns3="d641b616-7157-4c31-9175-15eefb25bfee" xmlns:ns4="cb0683d1-dd49-4838-9284-20360810c9ef" targetNamespace="http://schemas.microsoft.com/office/2006/metadata/properties" ma:root="true" ma:fieldsID="c8b058e134fe96cd7d6d85b5fc611e17" ns3:_="" ns4:_="">
    <xsd:import namespace="d641b616-7157-4c31-9175-15eefb25bfee"/>
    <xsd:import namespace="cb0683d1-dd49-4838-9284-20360810c9e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1b616-7157-4c31-9175-15eefb25bfe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0683d1-dd49-4838-9284-20360810c9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C30419-5B90-45AB-98D0-91256632008C}">
  <ds:schemaRefs>
    <ds:schemaRef ds:uri="cb0683d1-dd49-4838-9284-20360810c9ef"/>
    <ds:schemaRef ds:uri="d641b616-7157-4c31-9175-15eefb25bfe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0B06B3A-CA10-46BC-838D-49B6F809BF7F}">
  <ds:schemaRefs>
    <ds:schemaRef ds:uri="cb0683d1-dd49-4838-9284-20360810c9ef"/>
    <ds:schemaRef ds:uri="d641b616-7157-4c31-9175-15eefb25bfe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EFFA74B-DA70-4FB6-AFE5-1F8B370BEE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22196</TotalTime>
  <Words>1004</Words>
  <Application>Microsoft Office PowerPoint</Application>
  <PresentationFormat>Widescreen</PresentationFormat>
  <Paragraphs>107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Segoe UI</vt:lpstr>
      <vt:lpstr>Segoe UI Semibold</vt:lpstr>
      <vt:lpstr>Wingdings</vt:lpstr>
      <vt:lpstr>Sisältödiat</vt:lpstr>
      <vt:lpstr>Vaaleat otsikkodiat</vt:lpstr>
      <vt:lpstr>Kuvalliset otsikkodiat</vt:lpstr>
      <vt:lpstr>Report from the European BIBFRAME Workshop 2025</vt:lpstr>
      <vt:lpstr>BIBFRAME Workshop in Europe</vt:lpstr>
      <vt:lpstr>BFWE 2025</vt:lpstr>
      <vt:lpstr>BIBFRAME 3.0</vt:lpstr>
      <vt:lpstr>Implementations and Workflows</vt:lpstr>
      <vt:lpstr>Implementations and Workflows</vt:lpstr>
      <vt:lpstr>Analysis and Alignments</vt:lpstr>
      <vt:lpstr>Analysis and Alignments</vt:lpstr>
      <vt:lpstr>Analysis and Alignments: Lightning Talks</vt:lpstr>
      <vt:lpstr>Analysis and Alignments</vt:lpstr>
      <vt:lpstr>Integration and infrastructure (Part 1)</vt:lpstr>
      <vt:lpstr>Integration and infrastructure (Part 1)</vt:lpstr>
      <vt:lpstr>Integration and infrastructure (Part 2)</vt:lpstr>
      <vt:lpstr>BIBFRAME Round Up (roundtable)</vt:lpstr>
      <vt:lpstr>BFWE 2026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Melinda tutuksi</dc:title>
  <dc:creator>Kovanen, Kaija M</dc:creator>
  <cp:lastModifiedBy>Frosterus, Matias M</cp:lastModifiedBy>
  <cp:revision>477</cp:revision>
  <dcterms:created xsi:type="dcterms:W3CDTF">2021-02-10T12:05:35Z</dcterms:created>
  <dcterms:modified xsi:type="dcterms:W3CDTF">2026-05-19T18:43:29Z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0x0101009CD9C640B2A61A4FB46DBFD0C51F0AAA</vt:lpwstr>
  </property>
</Properties>
</file>