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sldIdLst>
    <p:sldId id="256" r:id="rId2"/>
    <p:sldId id="275" r:id="rId3"/>
    <p:sldId id="257" r:id="rId4"/>
    <p:sldId id="292" r:id="rId5"/>
    <p:sldId id="286" r:id="rId6"/>
    <p:sldId id="277" r:id="rId7"/>
    <p:sldId id="293" r:id="rId8"/>
    <p:sldId id="294" r:id="rId9"/>
    <p:sldId id="291"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792" autoAdjust="0"/>
    <p:restoredTop sz="79863" autoAdjust="0"/>
  </p:normalViewPr>
  <p:slideViewPr>
    <p:cSldViewPr>
      <p:cViewPr varScale="1">
        <p:scale>
          <a:sx n="85" d="100"/>
          <a:sy n="85" d="100"/>
        </p:scale>
        <p:origin x="204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2DBE313-B561-455E-9381-00DE9484F125}"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9FA1AF2D-3415-4B73-B416-98C1DFBC45C8}">
      <dgm:prSet phldrT="[Texte]"/>
      <dgm:spPr/>
      <dgm:t>
        <a:bodyPr/>
        <a:lstStyle/>
        <a:p>
          <a:r>
            <a:rPr lang="fr-FR" dirty="0"/>
            <a:t>UNIMARC – ISBDM Harmonisation </a:t>
          </a:r>
        </a:p>
      </dgm:t>
    </dgm:pt>
    <dgm:pt modelId="{AE5A24CA-696A-47E5-8EDC-72931FDD48CF}" type="parTrans" cxnId="{17A9E1C5-9837-4BB2-89B4-9A430A8BA7E2}">
      <dgm:prSet/>
      <dgm:spPr/>
      <dgm:t>
        <a:bodyPr/>
        <a:lstStyle/>
        <a:p>
          <a:endParaRPr lang="fr-FR"/>
        </a:p>
      </dgm:t>
    </dgm:pt>
    <dgm:pt modelId="{2FE420C7-DFAF-407E-8388-F071F1E04DA6}" type="sibTrans" cxnId="{17A9E1C5-9837-4BB2-89B4-9A430A8BA7E2}">
      <dgm:prSet/>
      <dgm:spPr/>
      <dgm:t>
        <a:bodyPr/>
        <a:lstStyle/>
        <a:p>
          <a:endParaRPr lang="fr-FR"/>
        </a:p>
      </dgm:t>
    </dgm:pt>
    <dgm:pt modelId="{1BDC202B-57CB-4B32-B084-965008F2712E}">
      <dgm:prSet phldrT="[Texte]"/>
      <dgm:spPr/>
      <dgm:t>
        <a:bodyPr/>
        <a:lstStyle/>
        <a:p>
          <a:r>
            <a:rPr lang="fr-FR" dirty="0" err="1"/>
            <a:t>Accessibility</a:t>
          </a:r>
          <a:r>
            <a:rPr lang="fr-FR" dirty="0"/>
            <a:t> </a:t>
          </a:r>
          <a:r>
            <a:rPr lang="fr-FR" dirty="0" err="1"/>
            <a:t>Metadata</a:t>
          </a:r>
          <a:endParaRPr lang="fr-FR" dirty="0"/>
        </a:p>
      </dgm:t>
    </dgm:pt>
    <dgm:pt modelId="{35C707BB-A686-48A4-B774-27EF19985CAD}" type="parTrans" cxnId="{9A47E2DC-A99E-4DA4-96D6-95439B9D247C}">
      <dgm:prSet/>
      <dgm:spPr/>
      <dgm:t>
        <a:bodyPr/>
        <a:lstStyle/>
        <a:p>
          <a:endParaRPr lang="fr-FR"/>
        </a:p>
      </dgm:t>
    </dgm:pt>
    <dgm:pt modelId="{1D80F6BC-D69F-4E70-88D7-C8BEDFBB3649}" type="sibTrans" cxnId="{9A47E2DC-A99E-4DA4-96D6-95439B9D247C}">
      <dgm:prSet/>
      <dgm:spPr/>
      <dgm:t>
        <a:bodyPr/>
        <a:lstStyle/>
        <a:p>
          <a:endParaRPr lang="fr-FR"/>
        </a:p>
      </dgm:t>
    </dgm:pt>
    <dgm:pt modelId="{D4DC575C-EB65-433C-9D83-2EFFE61DB837}">
      <dgm:prSet phldrT="[Texte]"/>
      <dgm:spPr/>
      <dgm:t>
        <a:bodyPr/>
        <a:lstStyle/>
        <a:p>
          <a:r>
            <a:rPr lang="fr-FR" dirty="0" err="1"/>
            <a:t>Proposal</a:t>
          </a:r>
          <a:r>
            <a:rPr lang="fr-FR" dirty="0"/>
            <a:t> </a:t>
          </a:r>
          <a:r>
            <a:rPr lang="fr-FR" dirty="0" err="1"/>
            <a:t>submission</a:t>
          </a:r>
          <a:r>
            <a:rPr lang="fr-FR" dirty="0"/>
            <a:t> process</a:t>
          </a:r>
        </a:p>
      </dgm:t>
    </dgm:pt>
    <dgm:pt modelId="{329606B2-5D08-4561-930D-654963AC3493}" type="parTrans" cxnId="{D1C6A594-AD14-4D3E-BF8C-1633FABEB7AE}">
      <dgm:prSet/>
      <dgm:spPr/>
      <dgm:t>
        <a:bodyPr/>
        <a:lstStyle/>
        <a:p>
          <a:endParaRPr lang="fr-FR"/>
        </a:p>
      </dgm:t>
    </dgm:pt>
    <dgm:pt modelId="{69658A72-D157-401F-80A6-7CAB8F5D5B43}" type="sibTrans" cxnId="{D1C6A594-AD14-4D3E-BF8C-1633FABEB7AE}">
      <dgm:prSet/>
      <dgm:spPr/>
      <dgm:t>
        <a:bodyPr/>
        <a:lstStyle/>
        <a:p>
          <a:endParaRPr lang="fr-FR"/>
        </a:p>
      </dgm:t>
    </dgm:pt>
    <dgm:pt modelId="{575AFB58-9CFF-4075-90D1-F1E4BBD72835}">
      <dgm:prSet phldrT="[Texte]"/>
      <dgm:spPr/>
      <dgm:t>
        <a:bodyPr/>
        <a:lstStyle/>
        <a:p>
          <a:r>
            <a:rPr lang="en-US" dirty="0"/>
            <a:t>Publications</a:t>
          </a:r>
          <a:endParaRPr lang="fr-FR" dirty="0"/>
        </a:p>
      </dgm:t>
    </dgm:pt>
    <dgm:pt modelId="{E1495CC5-963E-4013-97E3-BA9E9524997E}" type="parTrans" cxnId="{5A3D8D16-7983-4E42-8E1B-D75941D51645}">
      <dgm:prSet/>
      <dgm:spPr/>
      <dgm:t>
        <a:bodyPr/>
        <a:lstStyle/>
        <a:p>
          <a:endParaRPr lang="fr-FR"/>
        </a:p>
      </dgm:t>
    </dgm:pt>
    <dgm:pt modelId="{7B345E22-8549-46FA-B4CD-B677B57B3D47}" type="sibTrans" cxnId="{5A3D8D16-7983-4E42-8E1B-D75941D51645}">
      <dgm:prSet/>
      <dgm:spPr/>
      <dgm:t>
        <a:bodyPr/>
        <a:lstStyle/>
        <a:p>
          <a:endParaRPr lang="fr-FR"/>
        </a:p>
      </dgm:t>
    </dgm:pt>
    <dgm:pt modelId="{48FE0785-096E-474F-9383-B461375D2C5E}">
      <dgm:prSet phldrT="[Texte]"/>
      <dgm:spPr/>
      <dgm:t>
        <a:bodyPr/>
        <a:lstStyle/>
        <a:p>
          <a:r>
            <a:rPr lang="fr-FR" dirty="0"/>
            <a:t>UNIMARC </a:t>
          </a:r>
          <a:r>
            <a:rPr lang="fr-FR" dirty="0" err="1"/>
            <a:t>Development</a:t>
          </a:r>
          <a:r>
            <a:rPr lang="fr-FR" dirty="0"/>
            <a:t> </a:t>
          </a:r>
          <a:r>
            <a:rPr lang="fr-FR" dirty="0" err="1"/>
            <a:t>strategy</a:t>
          </a:r>
          <a:endParaRPr lang="fr-FR" dirty="0"/>
        </a:p>
      </dgm:t>
    </dgm:pt>
    <dgm:pt modelId="{9FD2469F-4293-4ED0-B924-8C2D8554C2CE}" type="parTrans" cxnId="{D8696CA8-F632-4C3D-8127-5DA677C2734D}">
      <dgm:prSet/>
      <dgm:spPr/>
      <dgm:t>
        <a:bodyPr/>
        <a:lstStyle/>
        <a:p>
          <a:endParaRPr lang="fr-FR"/>
        </a:p>
      </dgm:t>
    </dgm:pt>
    <dgm:pt modelId="{408F22BA-30CD-42CB-A517-B6B961F26989}" type="sibTrans" cxnId="{D8696CA8-F632-4C3D-8127-5DA677C2734D}">
      <dgm:prSet/>
      <dgm:spPr/>
      <dgm:t>
        <a:bodyPr/>
        <a:lstStyle/>
        <a:p>
          <a:endParaRPr lang="fr-FR"/>
        </a:p>
      </dgm:t>
    </dgm:pt>
    <dgm:pt modelId="{A2387423-3A84-47B5-A334-EE792CA06DCF}">
      <dgm:prSet phldrT="[Texte]"/>
      <dgm:spPr/>
      <dgm:t>
        <a:bodyPr/>
        <a:lstStyle/>
        <a:p>
          <a:r>
            <a:rPr lang="fr-FR" dirty="0" err="1"/>
            <a:t>With</a:t>
          </a:r>
          <a:r>
            <a:rPr lang="fr-FR" dirty="0"/>
            <a:t> IFLA ISBD </a:t>
          </a:r>
          <a:r>
            <a:rPr lang="fr-FR" dirty="0" err="1"/>
            <a:t>Review</a:t>
          </a:r>
          <a:r>
            <a:rPr lang="fr-FR" dirty="0"/>
            <a:t> Group ; </a:t>
          </a:r>
          <a:r>
            <a:rPr lang="fr-FR" dirty="0" err="1"/>
            <a:t>comprehensive</a:t>
          </a:r>
          <a:r>
            <a:rPr lang="fr-FR" dirty="0"/>
            <a:t> mapping, </a:t>
          </a:r>
          <a:r>
            <a:rPr lang="fr-FR" dirty="0" err="1"/>
            <a:t>identifying</a:t>
          </a:r>
          <a:r>
            <a:rPr lang="fr-FR" dirty="0"/>
            <a:t> limitations to compatibility</a:t>
          </a:r>
        </a:p>
      </dgm:t>
    </dgm:pt>
    <dgm:pt modelId="{3AB8A6C0-710C-47C2-B9B9-D89EC3D12D94}" type="parTrans" cxnId="{0CF6E21B-E073-486D-8759-D8C8FF76AF36}">
      <dgm:prSet/>
      <dgm:spPr/>
      <dgm:t>
        <a:bodyPr/>
        <a:lstStyle/>
        <a:p>
          <a:endParaRPr lang="fr-FR"/>
        </a:p>
      </dgm:t>
    </dgm:pt>
    <dgm:pt modelId="{31CBA942-DC34-45B0-983A-0AA27C48D644}" type="sibTrans" cxnId="{0CF6E21B-E073-486D-8759-D8C8FF76AF36}">
      <dgm:prSet/>
      <dgm:spPr/>
      <dgm:t>
        <a:bodyPr/>
        <a:lstStyle/>
        <a:p>
          <a:endParaRPr lang="fr-FR"/>
        </a:p>
      </dgm:t>
    </dgm:pt>
    <dgm:pt modelId="{3B451221-4277-493E-9FE3-CEDC02F2D7D6}">
      <dgm:prSet phldrT="[Texte]"/>
      <dgm:spPr/>
      <dgm:t>
        <a:bodyPr/>
        <a:lstStyle/>
        <a:p>
          <a:r>
            <a:rPr lang="fr-FR" dirty="0" err="1"/>
            <a:t>With</a:t>
          </a:r>
          <a:r>
            <a:rPr lang="fr-FR" dirty="0"/>
            <a:t> the IFLA </a:t>
          </a:r>
          <a:r>
            <a:rPr lang="fr-FR" dirty="0" err="1"/>
            <a:t>Accessibility</a:t>
          </a:r>
          <a:r>
            <a:rPr lang="fr-FR" dirty="0"/>
            <a:t> </a:t>
          </a:r>
          <a:r>
            <a:rPr lang="fr-FR" dirty="0" err="1"/>
            <a:t>Metadata</a:t>
          </a:r>
          <a:r>
            <a:rPr lang="fr-FR" dirty="0"/>
            <a:t> Network ; in </a:t>
          </a:r>
          <a:r>
            <a:rPr lang="fr-FR" dirty="0" err="1"/>
            <a:t>view</a:t>
          </a:r>
          <a:r>
            <a:rPr lang="fr-FR" dirty="0"/>
            <a:t> of </a:t>
          </a:r>
          <a:r>
            <a:rPr lang="fr-FR" dirty="0" err="1"/>
            <a:t>making</a:t>
          </a:r>
          <a:r>
            <a:rPr lang="fr-FR" dirty="0"/>
            <a:t> a set of </a:t>
          </a:r>
          <a:r>
            <a:rPr lang="fr-FR" dirty="0" err="1"/>
            <a:t>concerted</a:t>
          </a:r>
          <a:r>
            <a:rPr lang="fr-FR" dirty="0"/>
            <a:t> </a:t>
          </a:r>
          <a:r>
            <a:rPr lang="fr-FR" dirty="0" err="1"/>
            <a:t>improvements</a:t>
          </a:r>
          <a:r>
            <a:rPr lang="fr-FR" dirty="0"/>
            <a:t> in UNIMARC </a:t>
          </a:r>
        </a:p>
      </dgm:t>
    </dgm:pt>
    <dgm:pt modelId="{0BB51978-209A-4E59-B946-D66EA6A6E668}" type="parTrans" cxnId="{E7267162-213F-412D-B217-82B44FC4B70E}">
      <dgm:prSet/>
      <dgm:spPr/>
      <dgm:t>
        <a:bodyPr/>
        <a:lstStyle/>
        <a:p>
          <a:endParaRPr lang="fr-FR"/>
        </a:p>
      </dgm:t>
    </dgm:pt>
    <dgm:pt modelId="{CCDD3A5F-D071-4FBB-8C30-ECF3BB9AF440}" type="sibTrans" cxnId="{E7267162-213F-412D-B217-82B44FC4B70E}">
      <dgm:prSet/>
      <dgm:spPr/>
      <dgm:t>
        <a:bodyPr/>
        <a:lstStyle/>
        <a:p>
          <a:endParaRPr lang="fr-FR"/>
        </a:p>
      </dgm:t>
    </dgm:pt>
    <dgm:pt modelId="{2406223B-DD17-4155-BC4A-DD870DA0DF86}">
      <dgm:prSet phldrT="[Texte]"/>
      <dgm:spPr/>
      <dgm:t>
        <a:bodyPr/>
        <a:lstStyle/>
        <a:p>
          <a:r>
            <a:rPr lang="fr-FR" dirty="0" err="1"/>
            <a:t>Creating</a:t>
          </a:r>
          <a:r>
            <a:rPr lang="fr-FR" dirty="0"/>
            <a:t> a more </a:t>
          </a:r>
          <a:r>
            <a:rPr lang="fr-FR" dirty="0" err="1"/>
            <a:t>ergonomic</a:t>
          </a:r>
          <a:r>
            <a:rPr lang="fr-FR" dirty="0"/>
            <a:t> </a:t>
          </a:r>
          <a:r>
            <a:rPr lang="fr-FR" dirty="0" err="1"/>
            <a:t>form</a:t>
          </a:r>
          <a:r>
            <a:rPr lang="fr-FR" dirty="0"/>
            <a:t>, more interactions </a:t>
          </a:r>
          <a:r>
            <a:rPr lang="fr-FR" dirty="0" err="1"/>
            <a:t>with</a:t>
          </a:r>
          <a:r>
            <a:rPr lang="fr-FR" dirty="0"/>
            <a:t> </a:t>
          </a:r>
          <a:r>
            <a:rPr lang="fr-FR" dirty="0" err="1"/>
            <a:t>users</a:t>
          </a:r>
          <a:r>
            <a:rPr lang="fr-FR" dirty="0"/>
            <a:t> in </a:t>
          </a:r>
          <a:r>
            <a:rPr lang="fr-FR" dirty="0" err="1"/>
            <a:t>preparing</a:t>
          </a:r>
          <a:r>
            <a:rPr lang="fr-FR" dirty="0"/>
            <a:t> the </a:t>
          </a:r>
          <a:r>
            <a:rPr lang="fr-FR" dirty="0" err="1"/>
            <a:t>proposals</a:t>
          </a:r>
          <a:endParaRPr lang="fr-FR" dirty="0"/>
        </a:p>
      </dgm:t>
    </dgm:pt>
    <dgm:pt modelId="{61E32864-C542-4B89-AAC2-91BAD224EC45}" type="parTrans" cxnId="{149208F4-1F20-4270-92AA-861B016087CE}">
      <dgm:prSet/>
      <dgm:spPr/>
      <dgm:t>
        <a:bodyPr/>
        <a:lstStyle/>
        <a:p>
          <a:endParaRPr lang="fr-FR"/>
        </a:p>
      </dgm:t>
    </dgm:pt>
    <dgm:pt modelId="{90DA76B9-2D65-429C-8B83-159846A49F04}" type="sibTrans" cxnId="{149208F4-1F20-4270-92AA-861B016087CE}">
      <dgm:prSet/>
      <dgm:spPr/>
      <dgm:t>
        <a:bodyPr/>
        <a:lstStyle/>
        <a:p>
          <a:endParaRPr lang="fr-FR"/>
        </a:p>
      </dgm:t>
    </dgm:pt>
    <dgm:pt modelId="{1834932F-91DA-4242-A43A-2B6C4F87A690}">
      <dgm:prSet phldrT="[Texte]"/>
      <dgm:spPr/>
      <dgm:t>
        <a:bodyPr/>
        <a:lstStyle/>
        <a:p>
          <a:r>
            <a:rPr lang="en-US" dirty="0"/>
            <a:t>Manuals, new tools (with IFLA METATEC), new outputs, workflow improvements</a:t>
          </a:r>
          <a:endParaRPr lang="fr-FR" dirty="0"/>
        </a:p>
      </dgm:t>
    </dgm:pt>
    <dgm:pt modelId="{A83A242D-A0B9-4E19-A52C-96898E552D49}" type="parTrans" cxnId="{E8424055-8436-4163-8A2A-001C6E16FA5B}">
      <dgm:prSet/>
      <dgm:spPr/>
      <dgm:t>
        <a:bodyPr/>
        <a:lstStyle/>
        <a:p>
          <a:endParaRPr lang="fr-FR"/>
        </a:p>
      </dgm:t>
    </dgm:pt>
    <dgm:pt modelId="{BE2D59E0-1AF7-4897-A325-B664E93D0214}" type="sibTrans" cxnId="{E8424055-8436-4163-8A2A-001C6E16FA5B}">
      <dgm:prSet/>
      <dgm:spPr/>
      <dgm:t>
        <a:bodyPr/>
        <a:lstStyle/>
        <a:p>
          <a:endParaRPr lang="fr-FR"/>
        </a:p>
      </dgm:t>
    </dgm:pt>
    <dgm:pt modelId="{9A3973DE-AB74-48CB-8F4A-50D9894850BD}">
      <dgm:prSet phldrT="[Texte]"/>
      <dgm:spPr/>
      <dgm:t>
        <a:bodyPr/>
        <a:lstStyle/>
        <a:p>
          <a:r>
            <a:rPr lang="en-US" dirty="0"/>
            <a:t>How to make UNIMARC into a standard that can function in an RDF environment</a:t>
          </a:r>
          <a:endParaRPr lang="fr-FR" dirty="0"/>
        </a:p>
      </dgm:t>
    </dgm:pt>
    <dgm:pt modelId="{41F8B483-946C-4A7F-9026-FB7A1EE89069}" type="parTrans" cxnId="{D9A71047-5EE3-4879-B8FB-C7CECAAB20C8}">
      <dgm:prSet/>
      <dgm:spPr/>
      <dgm:t>
        <a:bodyPr/>
        <a:lstStyle/>
        <a:p>
          <a:endParaRPr lang="fr-FR"/>
        </a:p>
      </dgm:t>
    </dgm:pt>
    <dgm:pt modelId="{073F3262-93CA-46A9-9A0B-8BA1886CCC6D}" type="sibTrans" cxnId="{D9A71047-5EE3-4879-B8FB-C7CECAAB20C8}">
      <dgm:prSet/>
      <dgm:spPr/>
      <dgm:t>
        <a:bodyPr/>
        <a:lstStyle/>
        <a:p>
          <a:endParaRPr lang="fr-FR"/>
        </a:p>
      </dgm:t>
    </dgm:pt>
    <dgm:pt modelId="{F77A208F-1772-4D37-94FC-BF86E8F4A29F}" type="pres">
      <dgm:prSet presAssocID="{42DBE313-B561-455E-9381-00DE9484F125}" presName="Name0" presStyleCnt="0">
        <dgm:presLayoutVars>
          <dgm:dir/>
          <dgm:animLvl val="lvl"/>
          <dgm:resizeHandles val="exact"/>
        </dgm:presLayoutVars>
      </dgm:prSet>
      <dgm:spPr/>
    </dgm:pt>
    <dgm:pt modelId="{A402F0A4-E6C0-4EAE-A0DC-6CF8F63C1CAC}" type="pres">
      <dgm:prSet presAssocID="{9FA1AF2D-3415-4B73-B416-98C1DFBC45C8}" presName="linNode" presStyleCnt="0"/>
      <dgm:spPr/>
    </dgm:pt>
    <dgm:pt modelId="{06BD450A-6937-4D19-9FE6-453C0935A04B}" type="pres">
      <dgm:prSet presAssocID="{9FA1AF2D-3415-4B73-B416-98C1DFBC45C8}" presName="parentText" presStyleLbl="node1" presStyleIdx="0" presStyleCnt="5">
        <dgm:presLayoutVars>
          <dgm:chMax val="1"/>
          <dgm:bulletEnabled val="1"/>
        </dgm:presLayoutVars>
      </dgm:prSet>
      <dgm:spPr/>
    </dgm:pt>
    <dgm:pt modelId="{8329CF04-8AB4-4801-832E-91E1F33DAB4E}" type="pres">
      <dgm:prSet presAssocID="{9FA1AF2D-3415-4B73-B416-98C1DFBC45C8}" presName="descendantText" presStyleLbl="alignAccFollowNode1" presStyleIdx="0" presStyleCnt="5">
        <dgm:presLayoutVars>
          <dgm:bulletEnabled val="1"/>
        </dgm:presLayoutVars>
      </dgm:prSet>
      <dgm:spPr/>
    </dgm:pt>
    <dgm:pt modelId="{51D0C0A1-620F-4FF7-A4D3-41523E2AFCFC}" type="pres">
      <dgm:prSet presAssocID="{2FE420C7-DFAF-407E-8388-F071F1E04DA6}" presName="sp" presStyleCnt="0"/>
      <dgm:spPr/>
    </dgm:pt>
    <dgm:pt modelId="{B3FDEFE1-2703-48C2-B788-AF78C72DC095}" type="pres">
      <dgm:prSet presAssocID="{1BDC202B-57CB-4B32-B084-965008F2712E}" presName="linNode" presStyleCnt="0"/>
      <dgm:spPr/>
    </dgm:pt>
    <dgm:pt modelId="{43F1428B-0A6B-4C11-921A-93FE664D90E7}" type="pres">
      <dgm:prSet presAssocID="{1BDC202B-57CB-4B32-B084-965008F2712E}" presName="parentText" presStyleLbl="node1" presStyleIdx="1" presStyleCnt="5">
        <dgm:presLayoutVars>
          <dgm:chMax val="1"/>
          <dgm:bulletEnabled val="1"/>
        </dgm:presLayoutVars>
      </dgm:prSet>
      <dgm:spPr/>
    </dgm:pt>
    <dgm:pt modelId="{AE3945AC-5643-4868-BB0D-DF9ECBC39174}" type="pres">
      <dgm:prSet presAssocID="{1BDC202B-57CB-4B32-B084-965008F2712E}" presName="descendantText" presStyleLbl="alignAccFollowNode1" presStyleIdx="1" presStyleCnt="5">
        <dgm:presLayoutVars>
          <dgm:bulletEnabled val="1"/>
        </dgm:presLayoutVars>
      </dgm:prSet>
      <dgm:spPr/>
    </dgm:pt>
    <dgm:pt modelId="{6E7961AB-9B1C-438D-8270-B62C0FADF2C5}" type="pres">
      <dgm:prSet presAssocID="{1D80F6BC-D69F-4E70-88D7-C8BEDFBB3649}" presName="sp" presStyleCnt="0"/>
      <dgm:spPr/>
    </dgm:pt>
    <dgm:pt modelId="{6112B89A-93F6-4DED-A7B6-95B785DBE707}" type="pres">
      <dgm:prSet presAssocID="{D4DC575C-EB65-433C-9D83-2EFFE61DB837}" presName="linNode" presStyleCnt="0"/>
      <dgm:spPr/>
    </dgm:pt>
    <dgm:pt modelId="{4757ED4F-6F65-4F56-AC7F-C74E6D1A3954}" type="pres">
      <dgm:prSet presAssocID="{D4DC575C-EB65-433C-9D83-2EFFE61DB837}" presName="parentText" presStyleLbl="node1" presStyleIdx="2" presStyleCnt="5">
        <dgm:presLayoutVars>
          <dgm:chMax val="1"/>
          <dgm:bulletEnabled val="1"/>
        </dgm:presLayoutVars>
      </dgm:prSet>
      <dgm:spPr/>
    </dgm:pt>
    <dgm:pt modelId="{2CD5FB62-0434-47FC-AA2A-21FCDA0AD032}" type="pres">
      <dgm:prSet presAssocID="{D4DC575C-EB65-433C-9D83-2EFFE61DB837}" presName="descendantText" presStyleLbl="alignAccFollowNode1" presStyleIdx="2" presStyleCnt="5">
        <dgm:presLayoutVars>
          <dgm:bulletEnabled val="1"/>
        </dgm:presLayoutVars>
      </dgm:prSet>
      <dgm:spPr/>
    </dgm:pt>
    <dgm:pt modelId="{06894248-C3AA-4865-AB4D-B24C99E3C600}" type="pres">
      <dgm:prSet presAssocID="{69658A72-D157-401F-80A6-7CAB8F5D5B43}" presName="sp" presStyleCnt="0"/>
      <dgm:spPr/>
    </dgm:pt>
    <dgm:pt modelId="{AAF7A120-5319-4533-B04C-B189E008385E}" type="pres">
      <dgm:prSet presAssocID="{575AFB58-9CFF-4075-90D1-F1E4BBD72835}" presName="linNode" presStyleCnt="0"/>
      <dgm:spPr/>
    </dgm:pt>
    <dgm:pt modelId="{BDBD01CD-C2AB-4C07-9202-3034D149BBF1}" type="pres">
      <dgm:prSet presAssocID="{575AFB58-9CFF-4075-90D1-F1E4BBD72835}" presName="parentText" presStyleLbl="node1" presStyleIdx="3" presStyleCnt="5">
        <dgm:presLayoutVars>
          <dgm:chMax val="1"/>
          <dgm:bulletEnabled val="1"/>
        </dgm:presLayoutVars>
      </dgm:prSet>
      <dgm:spPr/>
    </dgm:pt>
    <dgm:pt modelId="{07EA43BB-9496-4BF9-8553-A2CA3D4E9CB9}" type="pres">
      <dgm:prSet presAssocID="{575AFB58-9CFF-4075-90D1-F1E4BBD72835}" presName="descendantText" presStyleLbl="alignAccFollowNode1" presStyleIdx="3" presStyleCnt="5">
        <dgm:presLayoutVars>
          <dgm:bulletEnabled val="1"/>
        </dgm:presLayoutVars>
      </dgm:prSet>
      <dgm:spPr/>
    </dgm:pt>
    <dgm:pt modelId="{549792AE-E936-4340-97B1-7E1E8C634EBE}" type="pres">
      <dgm:prSet presAssocID="{7B345E22-8549-46FA-B4CD-B677B57B3D47}" presName="sp" presStyleCnt="0"/>
      <dgm:spPr/>
    </dgm:pt>
    <dgm:pt modelId="{43990D75-D689-4239-8C3E-B0B744B09DDE}" type="pres">
      <dgm:prSet presAssocID="{48FE0785-096E-474F-9383-B461375D2C5E}" presName="linNode" presStyleCnt="0"/>
      <dgm:spPr/>
    </dgm:pt>
    <dgm:pt modelId="{E3C5B7C0-4975-4D5A-8218-44A0518B4ADF}" type="pres">
      <dgm:prSet presAssocID="{48FE0785-096E-474F-9383-B461375D2C5E}" presName="parentText" presStyleLbl="node1" presStyleIdx="4" presStyleCnt="5">
        <dgm:presLayoutVars>
          <dgm:chMax val="1"/>
          <dgm:bulletEnabled val="1"/>
        </dgm:presLayoutVars>
      </dgm:prSet>
      <dgm:spPr/>
    </dgm:pt>
    <dgm:pt modelId="{FA44BC56-7D5E-4EDB-8E55-5D0E3B9131BE}" type="pres">
      <dgm:prSet presAssocID="{48FE0785-096E-474F-9383-B461375D2C5E}" presName="descendantText" presStyleLbl="alignAccFollowNode1" presStyleIdx="4" presStyleCnt="5">
        <dgm:presLayoutVars>
          <dgm:bulletEnabled val="1"/>
        </dgm:presLayoutVars>
      </dgm:prSet>
      <dgm:spPr/>
    </dgm:pt>
  </dgm:ptLst>
  <dgm:cxnLst>
    <dgm:cxn modelId="{5A3D8D16-7983-4E42-8E1B-D75941D51645}" srcId="{42DBE313-B561-455E-9381-00DE9484F125}" destId="{575AFB58-9CFF-4075-90D1-F1E4BBD72835}" srcOrd="3" destOrd="0" parTransId="{E1495CC5-963E-4013-97E3-BA9E9524997E}" sibTransId="{7B345E22-8549-46FA-B4CD-B677B57B3D47}"/>
    <dgm:cxn modelId="{0CF6E21B-E073-486D-8759-D8C8FF76AF36}" srcId="{9FA1AF2D-3415-4B73-B416-98C1DFBC45C8}" destId="{A2387423-3A84-47B5-A334-EE792CA06DCF}" srcOrd="0" destOrd="0" parTransId="{3AB8A6C0-710C-47C2-B9B9-D89EC3D12D94}" sibTransId="{31CBA942-DC34-45B0-983A-0AA27C48D644}"/>
    <dgm:cxn modelId="{FA3CB91C-3B32-4270-9EEF-43792A0600E6}" type="presOf" srcId="{A2387423-3A84-47B5-A334-EE792CA06DCF}" destId="{8329CF04-8AB4-4801-832E-91E1F33DAB4E}" srcOrd="0" destOrd="0" presId="urn:microsoft.com/office/officeart/2005/8/layout/vList5"/>
    <dgm:cxn modelId="{7EF05B23-0C6F-44F3-8FC8-E276021469BE}" type="presOf" srcId="{D4DC575C-EB65-433C-9D83-2EFFE61DB837}" destId="{4757ED4F-6F65-4F56-AC7F-C74E6D1A3954}" srcOrd="0" destOrd="0" presId="urn:microsoft.com/office/officeart/2005/8/layout/vList5"/>
    <dgm:cxn modelId="{40EB2F5F-07F8-4DBF-BB47-2E283BD8AA5D}" type="presOf" srcId="{9A3973DE-AB74-48CB-8F4A-50D9894850BD}" destId="{FA44BC56-7D5E-4EDB-8E55-5D0E3B9131BE}" srcOrd="0" destOrd="0" presId="urn:microsoft.com/office/officeart/2005/8/layout/vList5"/>
    <dgm:cxn modelId="{291A0061-AF0B-4139-801C-F2167AA584E8}" type="presOf" srcId="{9FA1AF2D-3415-4B73-B416-98C1DFBC45C8}" destId="{06BD450A-6937-4D19-9FE6-453C0935A04B}" srcOrd="0" destOrd="0" presId="urn:microsoft.com/office/officeart/2005/8/layout/vList5"/>
    <dgm:cxn modelId="{E7267162-213F-412D-B217-82B44FC4B70E}" srcId="{1BDC202B-57CB-4B32-B084-965008F2712E}" destId="{3B451221-4277-493E-9FE3-CEDC02F2D7D6}" srcOrd="0" destOrd="0" parTransId="{0BB51978-209A-4E59-B946-D66EA6A6E668}" sibTransId="{CCDD3A5F-D071-4FBB-8C30-ECF3BB9AF440}"/>
    <dgm:cxn modelId="{B06DF442-B52D-4239-9A73-3E2C4204AE88}" type="presOf" srcId="{1BDC202B-57CB-4B32-B084-965008F2712E}" destId="{43F1428B-0A6B-4C11-921A-93FE664D90E7}" srcOrd="0" destOrd="0" presId="urn:microsoft.com/office/officeart/2005/8/layout/vList5"/>
    <dgm:cxn modelId="{D9A71047-5EE3-4879-B8FB-C7CECAAB20C8}" srcId="{48FE0785-096E-474F-9383-B461375D2C5E}" destId="{9A3973DE-AB74-48CB-8F4A-50D9894850BD}" srcOrd="0" destOrd="0" parTransId="{41F8B483-946C-4A7F-9026-FB7A1EE89069}" sibTransId="{073F3262-93CA-46A9-9A0B-8BA1886CCC6D}"/>
    <dgm:cxn modelId="{B807DE70-9664-4B6D-80A0-0C3CEE58FFAE}" type="presOf" srcId="{575AFB58-9CFF-4075-90D1-F1E4BBD72835}" destId="{BDBD01CD-C2AB-4C07-9202-3034D149BBF1}" srcOrd="0" destOrd="0" presId="urn:microsoft.com/office/officeart/2005/8/layout/vList5"/>
    <dgm:cxn modelId="{10E14F71-F013-4B55-AD20-AEA4574C3036}" type="presOf" srcId="{2406223B-DD17-4155-BC4A-DD870DA0DF86}" destId="{2CD5FB62-0434-47FC-AA2A-21FCDA0AD032}" srcOrd="0" destOrd="0" presId="urn:microsoft.com/office/officeart/2005/8/layout/vList5"/>
    <dgm:cxn modelId="{E8424055-8436-4163-8A2A-001C6E16FA5B}" srcId="{575AFB58-9CFF-4075-90D1-F1E4BBD72835}" destId="{1834932F-91DA-4242-A43A-2B6C4F87A690}" srcOrd="0" destOrd="0" parTransId="{A83A242D-A0B9-4E19-A52C-96898E552D49}" sibTransId="{BE2D59E0-1AF7-4897-A325-B664E93D0214}"/>
    <dgm:cxn modelId="{66749F8E-8E28-4925-8EC3-3C6A9232D50C}" type="presOf" srcId="{42DBE313-B561-455E-9381-00DE9484F125}" destId="{F77A208F-1772-4D37-94FC-BF86E8F4A29F}" srcOrd="0" destOrd="0" presId="urn:microsoft.com/office/officeart/2005/8/layout/vList5"/>
    <dgm:cxn modelId="{D1C6A594-AD14-4D3E-BF8C-1633FABEB7AE}" srcId="{42DBE313-B561-455E-9381-00DE9484F125}" destId="{D4DC575C-EB65-433C-9D83-2EFFE61DB837}" srcOrd="2" destOrd="0" parTransId="{329606B2-5D08-4561-930D-654963AC3493}" sibTransId="{69658A72-D157-401F-80A6-7CAB8F5D5B43}"/>
    <dgm:cxn modelId="{FD703A96-BBCA-4F9C-8A1B-2AA92AF25DF4}" type="presOf" srcId="{1834932F-91DA-4242-A43A-2B6C4F87A690}" destId="{07EA43BB-9496-4BF9-8553-A2CA3D4E9CB9}" srcOrd="0" destOrd="0" presId="urn:microsoft.com/office/officeart/2005/8/layout/vList5"/>
    <dgm:cxn modelId="{D8696CA8-F632-4C3D-8127-5DA677C2734D}" srcId="{42DBE313-B561-455E-9381-00DE9484F125}" destId="{48FE0785-096E-474F-9383-B461375D2C5E}" srcOrd="4" destOrd="0" parTransId="{9FD2469F-4293-4ED0-B924-8C2D8554C2CE}" sibTransId="{408F22BA-30CD-42CB-A517-B6B961F26989}"/>
    <dgm:cxn modelId="{8F2A5DB7-BFA9-4EC9-8DAE-3D91970BD84E}" type="presOf" srcId="{3B451221-4277-493E-9FE3-CEDC02F2D7D6}" destId="{AE3945AC-5643-4868-BB0D-DF9ECBC39174}" srcOrd="0" destOrd="0" presId="urn:microsoft.com/office/officeart/2005/8/layout/vList5"/>
    <dgm:cxn modelId="{17A9E1C5-9837-4BB2-89B4-9A430A8BA7E2}" srcId="{42DBE313-B561-455E-9381-00DE9484F125}" destId="{9FA1AF2D-3415-4B73-B416-98C1DFBC45C8}" srcOrd="0" destOrd="0" parTransId="{AE5A24CA-696A-47E5-8EDC-72931FDD48CF}" sibTransId="{2FE420C7-DFAF-407E-8388-F071F1E04DA6}"/>
    <dgm:cxn modelId="{9A47E2DC-A99E-4DA4-96D6-95439B9D247C}" srcId="{42DBE313-B561-455E-9381-00DE9484F125}" destId="{1BDC202B-57CB-4B32-B084-965008F2712E}" srcOrd="1" destOrd="0" parTransId="{35C707BB-A686-48A4-B774-27EF19985CAD}" sibTransId="{1D80F6BC-D69F-4E70-88D7-C8BEDFBB3649}"/>
    <dgm:cxn modelId="{CDB84CE5-ECE7-430B-8231-9B7837C69339}" type="presOf" srcId="{48FE0785-096E-474F-9383-B461375D2C5E}" destId="{E3C5B7C0-4975-4D5A-8218-44A0518B4ADF}" srcOrd="0" destOrd="0" presId="urn:microsoft.com/office/officeart/2005/8/layout/vList5"/>
    <dgm:cxn modelId="{149208F4-1F20-4270-92AA-861B016087CE}" srcId="{D4DC575C-EB65-433C-9D83-2EFFE61DB837}" destId="{2406223B-DD17-4155-BC4A-DD870DA0DF86}" srcOrd="0" destOrd="0" parTransId="{61E32864-C542-4B89-AAC2-91BAD224EC45}" sibTransId="{90DA76B9-2D65-429C-8B83-159846A49F04}"/>
    <dgm:cxn modelId="{B2C0454A-2E97-4857-9342-7F8166478C4E}" type="presParOf" srcId="{F77A208F-1772-4D37-94FC-BF86E8F4A29F}" destId="{A402F0A4-E6C0-4EAE-A0DC-6CF8F63C1CAC}" srcOrd="0" destOrd="0" presId="urn:microsoft.com/office/officeart/2005/8/layout/vList5"/>
    <dgm:cxn modelId="{17668184-E0AA-4B37-97A2-3E2CD8DBE1A5}" type="presParOf" srcId="{A402F0A4-E6C0-4EAE-A0DC-6CF8F63C1CAC}" destId="{06BD450A-6937-4D19-9FE6-453C0935A04B}" srcOrd="0" destOrd="0" presId="urn:microsoft.com/office/officeart/2005/8/layout/vList5"/>
    <dgm:cxn modelId="{CF4B9164-C67E-42B3-9552-4460A1DDB9AF}" type="presParOf" srcId="{A402F0A4-E6C0-4EAE-A0DC-6CF8F63C1CAC}" destId="{8329CF04-8AB4-4801-832E-91E1F33DAB4E}" srcOrd="1" destOrd="0" presId="urn:microsoft.com/office/officeart/2005/8/layout/vList5"/>
    <dgm:cxn modelId="{5702DE02-3374-4E74-9686-87DD855AE2B2}" type="presParOf" srcId="{F77A208F-1772-4D37-94FC-BF86E8F4A29F}" destId="{51D0C0A1-620F-4FF7-A4D3-41523E2AFCFC}" srcOrd="1" destOrd="0" presId="urn:microsoft.com/office/officeart/2005/8/layout/vList5"/>
    <dgm:cxn modelId="{51F8E5DC-2C09-4D6C-9A83-101D6324C8A4}" type="presParOf" srcId="{F77A208F-1772-4D37-94FC-BF86E8F4A29F}" destId="{B3FDEFE1-2703-48C2-B788-AF78C72DC095}" srcOrd="2" destOrd="0" presId="urn:microsoft.com/office/officeart/2005/8/layout/vList5"/>
    <dgm:cxn modelId="{17D82D8E-15BC-40CB-AC22-426BE766255E}" type="presParOf" srcId="{B3FDEFE1-2703-48C2-B788-AF78C72DC095}" destId="{43F1428B-0A6B-4C11-921A-93FE664D90E7}" srcOrd="0" destOrd="0" presId="urn:microsoft.com/office/officeart/2005/8/layout/vList5"/>
    <dgm:cxn modelId="{FDB8C700-9EC2-43A9-ABBE-67E95521A19B}" type="presParOf" srcId="{B3FDEFE1-2703-48C2-B788-AF78C72DC095}" destId="{AE3945AC-5643-4868-BB0D-DF9ECBC39174}" srcOrd="1" destOrd="0" presId="urn:microsoft.com/office/officeart/2005/8/layout/vList5"/>
    <dgm:cxn modelId="{385973C9-D903-412B-A6E7-7F0EF0031C1E}" type="presParOf" srcId="{F77A208F-1772-4D37-94FC-BF86E8F4A29F}" destId="{6E7961AB-9B1C-438D-8270-B62C0FADF2C5}" srcOrd="3" destOrd="0" presId="urn:microsoft.com/office/officeart/2005/8/layout/vList5"/>
    <dgm:cxn modelId="{159B44A9-9E76-49F7-B7F1-BAF214345BB3}" type="presParOf" srcId="{F77A208F-1772-4D37-94FC-BF86E8F4A29F}" destId="{6112B89A-93F6-4DED-A7B6-95B785DBE707}" srcOrd="4" destOrd="0" presId="urn:microsoft.com/office/officeart/2005/8/layout/vList5"/>
    <dgm:cxn modelId="{BE8F3AF6-5E32-4B2C-B4A3-4EE5977857AF}" type="presParOf" srcId="{6112B89A-93F6-4DED-A7B6-95B785DBE707}" destId="{4757ED4F-6F65-4F56-AC7F-C74E6D1A3954}" srcOrd="0" destOrd="0" presId="urn:microsoft.com/office/officeart/2005/8/layout/vList5"/>
    <dgm:cxn modelId="{A73F94D7-E3F5-4D88-BBF3-E400EF1831F0}" type="presParOf" srcId="{6112B89A-93F6-4DED-A7B6-95B785DBE707}" destId="{2CD5FB62-0434-47FC-AA2A-21FCDA0AD032}" srcOrd="1" destOrd="0" presId="urn:microsoft.com/office/officeart/2005/8/layout/vList5"/>
    <dgm:cxn modelId="{91FCCA2D-55C6-4523-AC5F-AD4297F798E4}" type="presParOf" srcId="{F77A208F-1772-4D37-94FC-BF86E8F4A29F}" destId="{06894248-C3AA-4865-AB4D-B24C99E3C600}" srcOrd="5" destOrd="0" presId="urn:microsoft.com/office/officeart/2005/8/layout/vList5"/>
    <dgm:cxn modelId="{4DBA3AFE-CF03-4154-B321-990E31E23A41}" type="presParOf" srcId="{F77A208F-1772-4D37-94FC-BF86E8F4A29F}" destId="{AAF7A120-5319-4533-B04C-B189E008385E}" srcOrd="6" destOrd="0" presId="urn:microsoft.com/office/officeart/2005/8/layout/vList5"/>
    <dgm:cxn modelId="{0153E425-4173-4702-8418-66AE31AFA8D5}" type="presParOf" srcId="{AAF7A120-5319-4533-B04C-B189E008385E}" destId="{BDBD01CD-C2AB-4C07-9202-3034D149BBF1}" srcOrd="0" destOrd="0" presId="urn:microsoft.com/office/officeart/2005/8/layout/vList5"/>
    <dgm:cxn modelId="{44B769A1-5F28-4C93-B7B0-E9A41DEB63D4}" type="presParOf" srcId="{AAF7A120-5319-4533-B04C-B189E008385E}" destId="{07EA43BB-9496-4BF9-8553-A2CA3D4E9CB9}" srcOrd="1" destOrd="0" presId="urn:microsoft.com/office/officeart/2005/8/layout/vList5"/>
    <dgm:cxn modelId="{70A4509C-FE52-4509-9CC9-185175D95E0F}" type="presParOf" srcId="{F77A208F-1772-4D37-94FC-BF86E8F4A29F}" destId="{549792AE-E936-4340-97B1-7E1E8C634EBE}" srcOrd="7" destOrd="0" presId="urn:microsoft.com/office/officeart/2005/8/layout/vList5"/>
    <dgm:cxn modelId="{7E51CDEA-7FDC-451F-B5F8-56C412D9D524}" type="presParOf" srcId="{F77A208F-1772-4D37-94FC-BF86E8F4A29F}" destId="{43990D75-D689-4239-8C3E-B0B744B09DDE}" srcOrd="8" destOrd="0" presId="urn:microsoft.com/office/officeart/2005/8/layout/vList5"/>
    <dgm:cxn modelId="{A7A25499-0E7C-4143-8F2D-B6514FB8DA46}" type="presParOf" srcId="{43990D75-D689-4239-8C3E-B0B744B09DDE}" destId="{E3C5B7C0-4975-4D5A-8218-44A0518B4ADF}" srcOrd="0" destOrd="0" presId="urn:microsoft.com/office/officeart/2005/8/layout/vList5"/>
    <dgm:cxn modelId="{A1A239AD-790F-4D14-854F-4619686BD6D6}" type="presParOf" srcId="{43990D75-D689-4239-8C3E-B0B744B09DDE}" destId="{FA44BC56-7D5E-4EDB-8E55-5D0E3B9131BE}"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29CF04-8AB4-4801-832E-91E1F33DAB4E}">
      <dsp:nvSpPr>
        <dsp:cNvPr id="0" name=""/>
        <dsp:cNvSpPr/>
      </dsp:nvSpPr>
      <dsp:spPr>
        <a:xfrm rot="5400000">
          <a:off x="5221319" y="-2162817"/>
          <a:ext cx="749617" cy="5266944"/>
        </a:xfrm>
        <a:prstGeom prst="round2SameRect">
          <a:avLst/>
        </a:prstGeom>
        <a:solidFill>
          <a:schemeClr val="accent1">
            <a:alpha val="90000"/>
            <a:tint val="40000"/>
            <a:hueOff val="0"/>
            <a:satOff val="0"/>
            <a:lumOff val="0"/>
            <a:alphaOff val="0"/>
          </a:schemeClr>
        </a:solidFill>
        <a:ln w="2642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l" defTabSz="666750">
            <a:lnSpc>
              <a:spcPct val="90000"/>
            </a:lnSpc>
            <a:spcBef>
              <a:spcPct val="0"/>
            </a:spcBef>
            <a:spcAft>
              <a:spcPct val="15000"/>
            </a:spcAft>
            <a:buChar char="•"/>
          </a:pPr>
          <a:r>
            <a:rPr lang="fr-FR" sz="1500" kern="1200" dirty="0" err="1"/>
            <a:t>With</a:t>
          </a:r>
          <a:r>
            <a:rPr lang="fr-FR" sz="1500" kern="1200" dirty="0"/>
            <a:t> IFLA ISBD </a:t>
          </a:r>
          <a:r>
            <a:rPr lang="fr-FR" sz="1500" kern="1200" dirty="0" err="1"/>
            <a:t>Review</a:t>
          </a:r>
          <a:r>
            <a:rPr lang="fr-FR" sz="1500" kern="1200" dirty="0"/>
            <a:t> Group ; </a:t>
          </a:r>
          <a:r>
            <a:rPr lang="fr-FR" sz="1500" kern="1200" dirty="0" err="1"/>
            <a:t>comprehensive</a:t>
          </a:r>
          <a:r>
            <a:rPr lang="fr-FR" sz="1500" kern="1200" dirty="0"/>
            <a:t> mapping, </a:t>
          </a:r>
          <a:r>
            <a:rPr lang="fr-FR" sz="1500" kern="1200" dirty="0" err="1"/>
            <a:t>identifying</a:t>
          </a:r>
          <a:r>
            <a:rPr lang="fr-FR" sz="1500" kern="1200" dirty="0"/>
            <a:t> limitations to compatibility</a:t>
          </a:r>
        </a:p>
      </dsp:txBody>
      <dsp:txXfrm rot="-5400000">
        <a:off x="2962656" y="132439"/>
        <a:ext cx="5230351" cy="676431"/>
      </dsp:txXfrm>
    </dsp:sp>
    <dsp:sp modelId="{06BD450A-6937-4D19-9FE6-453C0935A04B}">
      <dsp:nvSpPr>
        <dsp:cNvPr id="0" name=""/>
        <dsp:cNvSpPr/>
      </dsp:nvSpPr>
      <dsp:spPr>
        <a:xfrm>
          <a:off x="0" y="2143"/>
          <a:ext cx="2962656" cy="937021"/>
        </a:xfrm>
        <a:prstGeom prst="roundRect">
          <a:avLst/>
        </a:prstGeom>
        <a:solidFill>
          <a:schemeClr val="accent1">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marL="0" lvl="0" indent="0" algn="ctr" defTabSz="933450">
            <a:lnSpc>
              <a:spcPct val="90000"/>
            </a:lnSpc>
            <a:spcBef>
              <a:spcPct val="0"/>
            </a:spcBef>
            <a:spcAft>
              <a:spcPct val="35000"/>
            </a:spcAft>
            <a:buNone/>
          </a:pPr>
          <a:r>
            <a:rPr lang="fr-FR" sz="2100" kern="1200" dirty="0"/>
            <a:t>UNIMARC – ISBDM Harmonisation </a:t>
          </a:r>
        </a:p>
      </dsp:txBody>
      <dsp:txXfrm>
        <a:off x="45742" y="47885"/>
        <a:ext cx="2871172" cy="845537"/>
      </dsp:txXfrm>
    </dsp:sp>
    <dsp:sp modelId="{AE3945AC-5643-4868-BB0D-DF9ECBC39174}">
      <dsp:nvSpPr>
        <dsp:cNvPr id="0" name=""/>
        <dsp:cNvSpPr/>
      </dsp:nvSpPr>
      <dsp:spPr>
        <a:xfrm rot="5400000">
          <a:off x="5221319" y="-1178944"/>
          <a:ext cx="749617" cy="5266944"/>
        </a:xfrm>
        <a:prstGeom prst="round2SameRect">
          <a:avLst/>
        </a:prstGeom>
        <a:solidFill>
          <a:schemeClr val="accent1">
            <a:alpha val="90000"/>
            <a:tint val="40000"/>
            <a:hueOff val="0"/>
            <a:satOff val="0"/>
            <a:lumOff val="0"/>
            <a:alphaOff val="0"/>
          </a:schemeClr>
        </a:solidFill>
        <a:ln w="2642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l" defTabSz="666750">
            <a:lnSpc>
              <a:spcPct val="90000"/>
            </a:lnSpc>
            <a:spcBef>
              <a:spcPct val="0"/>
            </a:spcBef>
            <a:spcAft>
              <a:spcPct val="15000"/>
            </a:spcAft>
            <a:buChar char="•"/>
          </a:pPr>
          <a:r>
            <a:rPr lang="fr-FR" sz="1500" kern="1200" dirty="0" err="1"/>
            <a:t>With</a:t>
          </a:r>
          <a:r>
            <a:rPr lang="fr-FR" sz="1500" kern="1200" dirty="0"/>
            <a:t> the IFLA </a:t>
          </a:r>
          <a:r>
            <a:rPr lang="fr-FR" sz="1500" kern="1200" dirty="0" err="1"/>
            <a:t>Accessibility</a:t>
          </a:r>
          <a:r>
            <a:rPr lang="fr-FR" sz="1500" kern="1200" dirty="0"/>
            <a:t> </a:t>
          </a:r>
          <a:r>
            <a:rPr lang="fr-FR" sz="1500" kern="1200" dirty="0" err="1"/>
            <a:t>Metadata</a:t>
          </a:r>
          <a:r>
            <a:rPr lang="fr-FR" sz="1500" kern="1200" dirty="0"/>
            <a:t> Network ; in </a:t>
          </a:r>
          <a:r>
            <a:rPr lang="fr-FR" sz="1500" kern="1200" dirty="0" err="1"/>
            <a:t>view</a:t>
          </a:r>
          <a:r>
            <a:rPr lang="fr-FR" sz="1500" kern="1200" dirty="0"/>
            <a:t> of </a:t>
          </a:r>
          <a:r>
            <a:rPr lang="fr-FR" sz="1500" kern="1200" dirty="0" err="1"/>
            <a:t>making</a:t>
          </a:r>
          <a:r>
            <a:rPr lang="fr-FR" sz="1500" kern="1200" dirty="0"/>
            <a:t> a set of </a:t>
          </a:r>
          <a:r>
            <a:rPr lang="fr-FR" sz="1500" kern="1200" dirty="0" err="1"/>
            <a:t>concerted</a:t>
          </a:r>
          <a:r>
            <a:rPr lang="fr-FR" sz="1500" kern="1200" dirty="0"/>
            <a:t> </a:t>
          </a:r>
          <a:r>
            <a:rPr lang="fr-FR" sz="1500" kern="1200" dirty="0" err="1"/>
            <a:t>improvements</a:t>
          </a:r>
          <a:r>
            <a:rPr lang="fr-FR" sz="1500" kern="1200" dirty="0"/>
            <a:t> in UNIMARC </a:t>
          </a:r>
        </a:p>
      </dsp:txBody>
      <dsp:txXfrm rot="-5400000">
        <a:off x="2962656" y="1116312"/>
        <a:ext cx="5230351" cy="676431"/>
      </dsp:txXfrm>
    </dsp:sp>
    <dsp:sp modelId="{43F1428B-0A6B-4C11-921A-93FE664D90E7}">
      <dsp:nvSpPr>
        <dsp:cNvPr id="0" name=""/>
        <dsp:cNvSpPr/>
      </dsp:nvSpPr>
      <dsp:spPr>
        <a:xfrm>
          <a:off x="0" y="986016"/>
          <a:ext cx="2962656" cy="937021"/>
        </a:xfrm>
        <a:prstGeom prst="roundRect">
          <a:avLst/>
        </a:prstGeom>
        <a:solidFill>
          <a:schemeClr val="accent1">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marL="0" lvl="0" indent="0" algn="ctr" defTabSz="933450">
            <a:lnSpc>
              <a:spcPct val="90000"/>
            </a:lnSpc>
            <a:spcBef>
              <a:spcPct val="0"/>
            </a:spcBef>
            <a:spcAft>
              <a:spcPct val="35000"/>
            </a:spcAft>
            <a:buNone/>
          </a:pPr>
          <a:r>
            <a:rPr lang="fr-FR" sz="2100" kern="1200" dirty="0" err="1"/>
            <a:t>Accessibility</a:t>
          </a:r>
          <a:r>
            <a:rPr lang="fr-FR" sz="2100" kern="1200" dirty="0"/>
            <a:t> </a:t>
          </a:r>
          <a:r>
            <a:rPr lang="fr-FR" sz="2100" kern="1200" dirty="0" err="1"/>
            <a:t>Metadata</a:t>
          </a:r>
          <a:endParaRPr lang="fr-FR" sz="2100" kern="1200" dirty="0"/>
        </a:p>
      </dsp:txBody>
      <dsp:txXfrm>
        <a:off x="45742" y="1031758"/>
        <a:ext cx="2871172" cy="845537"/>
      </dsp:txXfrm>
    </dsp:sp>
    <dsp:sp modelId="{2CD5FB62-0434-47FC-AA2A-21FCDA0AD032}">
      <dsp:nvSpPr>
        <dsp:cNvPr id="0" name=""/>
        <dsp:cNvSpPr/>
      </dsp:nvSpPr>
      <dsp:spPr>
        <a:xfrm rot="5400000">
          <a:off x="5221319" y="-195072"/>
          <a:ext cx="749617" cy="5266944"/>
        </a:xfrm>
        <a:prstGeom prst="round2SameRect">
          <a:avLst/>
        </a:prstGeom>
        <a:solidFill>
          <a:schemeClr val="accent1">
            <a:alpha val="90000"/>
            <a:tint val="40000"/>
            <a:hueOff val="0"/>
            <a:satOff val="0"/>
            <a:lumOff val="0"/>
            <a:alphaOff val="0"/>
          </a:schemeClr>
        </a:solidFill>
        <a:ln w="2642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l" defTabSz="666750">
            <a:lnSpc>
              <a:spcPct val="90000"/>
            </a:lnSpc>
            <a:spcBef>
              <a:spcPct val="0"/>
            </a:spcBef>
            <a:spcAft>
              <a:spcPct val="15000"/>
            </a:spcAft>
            <a:buChar char="•"/>
          </a:pPr>
          <a:r>
            <a:rPr lang="fr-FR" sz="1500" kern="1200" dirty="0" err="1"/>
            <a:t>Creating</a:t>
          </a:r>
          <a:r>
            <a:rPr lang="fr-FR" sz="1500" kern="1200" dirty="0"/>
            <a:t> a more </a:t>
          </a:r>
          <a:r>
            <a:rPr lang="fr-FR" sz="1500" kern="1200" dirty="0" err="1"/>
            <a:t>ergonomic</a:t>
          </a:r>
          <a:r>
            <a:rPr lang="fr-FR" sz="1500" kern="1200" dirty="0"/>
            <a:t> </a:t>
          </a:r>
          <a:r>
            <a:rPr lang="fr-FR" sz="1500" kern="1200" dirty="0" err="1"/>
            <a:t>form</a:t>
          </a:r>
          <a:r>
            <a:rPr lang="fr-FR" sz="1500" kern="1200" dirty="0"/>
            <a:t>, more interactions </a:t>
          </a:r>
          <a:r>
            <a:rPr lang="fr-FR" sz="1500" kern="1200" dirty="0" err="1"/>
            <a:t>with</a:t>
          </a:r>
          <a:r>
            <a:rPr lang="fr-FR" sz="1500" kern="1200" dirty="0"/>
            <a:t> </a:t>
          </a:r>
          <a:r>
            <a:rPr lang="fr-FR" sz="1500" kern="1200" dirty="0" err="1"/>
            <a:t>users</a:t>
          </a:r>
          <a:r>
            <a:rPr lang="fr-FR" sz="1500" kern="1200" dirty="0"/>
            <a:t> in </a:t>
          </a:r>
          <a:r>
            <a:rPr lang="fr-FR" sz="1500" kern="1200" dirty="0" err="1"/>
            <a:t>preparing</a:t>
          </a:r>
          <a:r>
            <a:rPr lang="fr-FR" sz="1500" kern="1200" dirty="0"/>
            <a:t> the </a:t>
          </a:r>
          <a:r>
            <a:rPr lang="fr-FR" sz="1500" kern="1200" dirty="0" err="1"/>
            <a:t>proposals</a:t>
          </a:r>
          <a:endParaRPr lang="fr-FR" sz="1500" kern="1200" dirty="0"/>
        </a:p>
      </dsp:txBody>
      <dsp:txXfrm rot="-5400000">
        <a:off x="2962656" y="2100184"/>
        <a:ext cx="5230351" cy="676431"/>
      </dsp:txXfrm>
    </dsp:sp>
    <dsp:sp modelId="{4757ED4F-6F65-4F56-AC7F-C74E6D1A3954}">
      <dsp:nvSpPr>
        <dsp:cNvPr id="0" name=""/>
        <dsp:cNvSpPr/>
      </dsp:nvSpPr>
      <dsp:spPr>
        <a:xfrm>
          <a:off x="0" y="1969889"/>
          <a:ext cx="2962656" cy="937021"/>
        </a:xfrm>
        <a:prstGeom prst="roundRect">
          <a:avLst/>
        </a:prstGeom>
        <a:solidFill>
          <a:schemeClr val="accent1">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marL="0" lvl="0" indent="0" algn="ctr" defTabSz="933450">
            <a:lnSpc>
              <a:spcPct val="90000"/>
            </a:lnSpc>
            <a:spcBef>
              <a:spcPct val="0"/>
            </a:spcBef>
            <a:spcAft>
              <a:spcPct val="35000"/>
            </a:spcAft>
            <a:buNone/>
          </a:pPr>
          <a:r>
            <a:rPr lang="fr-FR" sz="2100" kern="1200" dirty="0" err="1"/>
            <a:t>Proposal</a:t>
          </a:r>
          <a:r>
            <a:rPr lang="fr-FR" sz="2100" kern="1200" dirty="0"/>
            <a:t> </a:t>
          </a:r>
          <a:r>
            <a:rPr lang="fr-FR" sz="2100" kern="1200" dirty="0" err="1"/>
            <a:t>submission</a:t>
          </a:r>
          <a:r>
            <a:rPr lang="fr-FR" sz="2100" kern="1200" dirty="0"/>
            <a:t> process</a:t>
          </a:r>
        </a:p>
      </dsp:txBody>
      <dsp:txXfrm>
        <a:off x="45742" y="2015631"/>
        <a:ext cx="2871172" cy="845537"/>
      </dsp:txXfrm>
    </dsp:sp>
    <dsp:sp modelId="{07EA43BB-9496-4BF9-8553-A2CA3D4E9CB9}">
      <dsp:nvSpPr>
        <dsp:cNvPr id="0" name=""/>
        <dsp:cNvSpPr/>
      </dsp:nvSpPr>
      <dsp:spPr>
        <a:xfrm rot="5400000">
          <a:off x="5221319" y="788800"/>
          <a:ext cx="749617" cy="5266944"/>
        </a:xfrm>
        <a:prstGeom prst="round2SameRect">
          <a:avLst/>
        </a:prstGeom>
        <a:solidFill>
          <a:schemeClr val="accent1">
            <a:alpha val="90000"/>
            <a:tint val="40000"/>
            <a:hueOff val="0"/>
            <a:satOff val="0"/>
            <a:lumOff val="0"/>
            <a:alphaOff val="0"/>
          </a:schemeClr>
        </a:solidFill>
        <a:ln w="2642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l" defTabSz="666750">
            <a:lnSpc>
              <a:spcPct val="90000"/>
            </a:lnSpc>
            <a:spcBef>
              <a:spcPct val="0"/>
            </a:spcBef>
            <a:spcAft>
              <a:spcPct val="15000"/>
            </a:spcAft>
            <a:buChar char="•"/>
          </a:pPr>
          <a:r>
            <a:rPr lang="en-US" sz="1500" kern="1200" dirty="0"/>
            <a:t>Manuals, new tools (with IFLA METATEC), new outputs, workflow improvements</a:t>
          </a:r>
          <a:endParaRPr lang="fr-FR" sz="1500" kern="1200" dirty="0"/>
        </a:p>
      </dsp:txBody>
      <dsp:txXfrm rot="-5400000">
        <a:off x="2962656" y="3084057"/>
        <a:ext cx="5230351" cy="676431"/>
      </dsp:txXfrm>
    </dsp:sp>
    <dsp:sp modelId="{BDBD01CD-C2AB-4C07-9202-3034D149BBF1}">
      <dsp:nvSpPr>
        <dsp:cNvPr id="0" name=""/>
        <dsp:cNvSpPr/>
      </dsp:nvSpPr>
      <dsp:spPr>
        <a:xfrm>
          <a:off x="0" y="2953762"/>
          <a:ext cx="2962656" cy="937021"/>
        </a:xfrm>
        <a:prstGeom prst="roundRect">
          <a:avLst/>
        </a:prstGeom>
        <a:solidFill>
          <a:schemeClr val="accent1">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marL="0" lvl="0" indent="0" algn="ctr" defTabSz="933450">
            <a:lnSpc>
              <a:spcPct val="90000"/>
            </a:lnSpc>
            <a:spcBef>
              <a:spcPct val="0"/>
            </a:spcBef>
            <a:spcAft>
              <a:spcPct val="35000"/>
            </a:spcAft>
            <a:buNone/>
          </a:pPr>
          <a:r>
            <a:rPr lang="en-US" sz="2100" kern="1200" dirty="0"/>
            <a:t>Publications</a:t>
          </a:r>
          <a:endParaRPr lang="fr-FR" sz="2100" kern="1200" dirty="0"/>
        </a:p>
      </dsp:txBody>
      <dsp:txXfrm>
        <a:off x="45742" y="2999504"/>
        <a:ext cx="2871172" cy="845537"/>
      </dsp:txXfrm>
    </dsp:sp>
    <dsp:sp modelId="{FA44BC56-7D5E-4EDB-8E55-5D0E3B9131BE}">
      <dsp:nvSpPr>
        <dsp:cNvPr id="0" name=""/>
        <dsp:cNvSpPr/>
      </dsp:nvSpPr>
      <dsp:spPr>
        <a:xfrm rot="5400000">
          <a:off x="5221319" y="1772673"/>
          <a:ext cx="749617" cy="5266944"/>
        </a:xfrm>
        <a:prstGeom prst="round2SameRect">
          <a:avLst/>
        </a:prstGeom>
        <a:solidFill>
          <a:schemeClr val="accent1">
            <a:alpha val="90000"/>
            <a:tint val="40000"/>
            <a:hueOff val="0"/>
            <a:satOff val="0"/>
            <a:lumOff val="0"/>
            <a:alphaOff val="0"/>
          </a:schemeClr>
        </a:solidFill>
        <a:ln w="2642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l" defTabSz="666750">
            <a:lnSpc>
              <a:spcPct val="90000"/>
            </a:lnSpc>
            <a:spcBef>
              <a:spcPct val="0"/>
            </a:spcBef>
            <a:spcAft>
              <a:spcPct val="15000"/>
            </a:spcAft>
            <a:buChar char="•"/>
          </a:pPr>
          <a:r>
            <a:rPr lang="en-US" sz="1500" kern="1200" dirty="0"/>
            <a:t>How to make UNIMARC into a standard that can function in an RDF environment</a:t>
          </a:r>
          <a:endParaRPr lang="fr-FR" sz="1500" kern="1200" dirty="0"/>
        </a:p>
      </dsp:txBody>
      <dsp:txXfrm rot="-5400000">
        <a:off x="2962656" y="4067930"/>
        <a:ext cx="5230351" cy="676431"/>
      </dsp:txXfrm>
    </dsp:sp>
    <dsp:sp modelId="{E3C5B7C0-4975-4D5A-8218-44A0518B4ADF}">
      <dsp:nvSpPr>
        <dsp:cNvPr id="0" name=""/>
        <dsp:cNvSpPr/>
      </dsp:nvSpPr>
      <dsp:spPr>
        <a:xfrm>
          <a:off x="0" y="3937634"/>
          <a:ext cx="2962656" cy="937021"/>
        </a:xfrm>
        <a:prstGeom prst="roundRect">
          <a:avLst/>
        </a:prstGeom>
        <a:solidFill>
          <a:schemeClr val="accent1">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marL="0" lvl="0" indent="0" algn="ctr" defTabSz="933450">
            <a:lnSpc>
              <a:spcPct val="90000"/>
            </a:lnSpc>
            <a:spcBef>
              <a:spcPct val="0"/>
            </a:spcBef>
            <a:spcAft>
              <a:spcPct val="35000"/>
            </a:spcAft>
            <a:buNone/>
          </a:pPr>
          <a:r>
            <a:rPr lang="fr-FR" sz="2100" kern="1200" dirty="0"/>
            <a:t>UNIMARC </a:t>
          </a:r>
          <a:r>
            <a:rPr lang="fr-FR" sz="2100" kern="1200" dirty="0" err="1"/>
            <a:t>Development</a:t>
          </a:r>
          <a:r>
            <a:rPr lang="fr-FR" sz="2100" kern="1200" dirty="0"/>
            <a:t> </a:t>
          </a:r>
          <a:r>
            <a:rPr lang="fr-FR" sz="2100" kern="1200" dirty="0" err="1"/>
            <a:t>strategy</a:t>
          </a:r>
          <a:endParaRPr lang="fr-FR" sz="2100" kern="1200" dirty="0"/>
        </a:p>
      </dsp:txBody>
      <dsp:txXfrm>
        <a:off x="45742" y="3983376"/>
        <a:ext cx="2871172" cy="845537"/>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14978EF-4E80-4CB2-9C08-0836D360B12A}" type="datetimeFigureOut">
              <a:rPr lang="fr-FR" smtClean="0"/>
              <a:t>03/06/2026</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2FBC25-488F-473D-819F-BF5CC6E18AC2}" type="slidenum">
              <a:rPr lang="fr-FR" smtClean="0"/>
              <a:t>‹nr.›</a:t>
            </a:fld>
            <a:endParaRPr lang="fr-FR"/>
          </a:p>
        </p:txBody>
      </p:sp>
    </p:spTree>
    <p:extLst>
      <p:ext uri="{BB962C8B-B14F-4D97-AF65-F5344CB8AC3E}">
        <p14:creationId xmlns:p14="http://schemas.microsoft.com/office/powerpoint/2010/main" val="6680830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2:notes"/>
          <p:cNvSpPr txBox="1">
            <a:spLocks noGrp="1"/>
          </p:cNvSpPr>
          <p:nvPr>
            <p:ph type="body" idx="1"/>
          </p:nvPr>
        </p:nvSpPr>
        <p:spPr>
          <a:xfrm>
            <a:off x="679768" y="4777194"/>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fr-FR" dirty="0" err="1"/>
              <a:t>Currently</a:t>
            </a:r>
            <a:r>
              <a:rPr lang="fr-FR" dirty="0"/>
              <a:t> : good </a:t>
            </a:r>
            <a:r>
              <a:rPr lang="fr-FR" dirty="0" err="1"/>
              <a:t>coverage</a:t>
            </a:r>
            <a:r>
              <a:rPr lang="fr-FR" dirty="0"/>
              <a:t> of LRM/RDA </a:t>
            </a:r>
            <a:r>
              <a:rPr lang="fr-FR" dirty="0" err="1"/>
              <a:t>entities</a:t>
            </a:r>
            <a:r>
              <a:rPr lang="fr-FR" dirty="0"/>
              <a:t> in UNIMARC ER</a:t>
            </a:r>
            <a:endParaRPr dirty="0"/>
          </a:p>
        </p:txBody>
      </p:sp>
      <p:sp>
        <p:nvSpPr>
          <p:cNvPr id="94" name="Google Shape;94;p2:notes"/>
          <p:cNvSpPr>
            <a:spLocks noGrp="1" noRot="1" noChangeAspect="1"/>
          </p:cNvSpPr>
          <p:nvPr>
            <p:ph type="sldImg" idx="2"/>
          </p:nvPr>
        </p:nvSpPr>
        <p:spPr>
          <a:xfrm>
            <a:off x="1165225" y="1241425"/>
            <a:ext cx="4467225"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sz="1200" b="0" i="0" kern="1200" dirty="0">
                <a:solidFill>
                  <a:schemeClr val="tx1"/>
                </a:solidFill>
                <a:effectLst/>
                <a:latin typeface="+mn-lt"/>
                <a:ea typeface="+mn-ea"/>
                <a:cs typeface="+mn-cs"/>
              </a:rPr>
              <a:t>IFLA’s UNIMARC encoding and exchange format has undergone a major transformation with the adoption of a new entity-relationship (ER) conceptual model the IFLA Library Reference Model (IFLA LRM), which brings innovative cataloguing approaches for the digital environment. This shift from traditional metadata practices suggests promising benefits for both libraries and end-users. The key transformations and improvements to UNIMARC are:</a:t>
            </a:r>
          </a:p>
          <a:p>
            <a:r>
              <a:rPr lang="en-US" sz="1200" b="0" i="0" kern="1200" dirty="0">
                <a:solidFill>
                  <a:schemeClr val="tx1"/>
                </a:solidFill>
                <a:effectLst/>
                <a:latin typeface="+mn-lt"/>
                <a:ea typeface="+mn-ea"/>
                <a:cs typeface="+mn-cs"/>
              </a:rPr>
              <a:t>Two cataloguing tracks: UNIMARC has evolved to provide two cataloguing options: 1) UNIMARC-ER (entity-relationship cataloguing) and 2) the “traditional” UNIMARC cataloguing. This flexibility allows agencies (institutions, networks etc.) to choose the most suitable track for their specific needs.</a:t>
            </a:r>
          </a:p>
          <a:p>
            <a:r>
              <a:rPr lang="en-US" sz="1200" b="0" i="0" kern="1200" dirty="0">
                <a:solidFill>
                  <a:schemeClr val="tx1"/>
                </a:solidFill>
                <a:effectLst/>
                <a:latin typeface="+mn-lt"/>
                <a:ea typeface="+mn-ea"/>
                <a:cs typeface="+mn-cs"/>
              </a:rPr>
              <a:t>Entities and relationships: UNIMARC now accommodates almost all aspects of the IFLA LRM model, expanding UNIMARC’s scope, cataloguing choices and future potential.</a:t>
            </a:r>
          </a:p>
          <a:p>
            <a:r>
              <a:rPr lang="en-US" sz="1200" b="0" i="0" kern="1200" dirty="0">
                <a:solidFill>
                  <a:schemeClr val="tx1"/>
                </a:solidFill>
                <a:effectLst/>
                <a:latin typeface="+mn-lt"/>
                <a:ea typeface="+mn-ea"/>
                <a:cs typeface="+mn-cs"/>
              </a:rPr>
              <a:t>UNIMARC-ER features: UNIMARC-ER supports a highly structured approach to library data. It enables enriched description and comprehensiveness. Entity records are created using the UNIMARC Authorities Format or the Bibliographic Format, depending on the entity type. The format retains familiar fields and elements from the “traditional” UNIMARC, supplemented by specific fields and scope of usage.</a:t>
            </a:r>
          </a:p>
        </p:txBody>
      </p:sp>
      <p:sp>
        <p:nvSpPr>
          <p:cNvPr id="4" name="Espace réservé du numéro de diapositive 3"/>
          <p:cNvSpPr>
            <a:spLocks noGrp="1"/>
          </p:cNvSpPr>
          <p:nvPr>
            <p:ph type="sldNum" sz="quarter" idx="5"/>
          </p:nvPr>
        </p:nvSpPr>
        <p:spPr/>
        <p:txBody>
          <a:bodyPr/>
          <a:lstStyle/>
          <a:p>
            <a:fld id="{472FBC25-488F-473D-819F-BF5CC6E18AC2}" type="slidenum">
              <a:rPr lang="fr-FR" smtClean="0"/>
              <a:t>5</a:t>
            </a:fld>
            <a:endParaRPr lang="fr-FR"/>
          </a:p>
        </p:txBody>
      </p:sp>
    </p:spTree>
    <p:extLst>
      <p:ext uri="{BB962C8B-B14F-4D97-AF65-F5344CB8AC3E}">
        <p14:creationId xmlns:p14="http://schemas.microsoft.com/office/powerpoint/2010/main" val="42522032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indent="-171450">
              <a:lnSpc>
                <a:spcPct val="90000"/>
              </a:lnSpc>
              <a:spcBef>
                <a:spcPts val="750"/>
              </a:spcBef>
              <a:buClr>
                <a:schemeClr val="dk1"/>
              </a:buClr>
              <a:buSzPct val="100000"/>
            </a:pPr>
            <a:r>
              <a:rPr lang="en-US" dirty="0"/>
              <a:t>The </a:t>
            </a:r>
            <a:r>
              <a:rPr lang="en-US" b="1" dirty="0"/>
              <a:t>survey took place from mid April to mid-July 2024</a:t>
            </a:r>
            <a:r>
              <a:rPr lang="en-US" dirty="0"/>
              <a:t>, in order to better understand the needs and practices of users, and to shape the format’s next roadmap.</a:t>
            </a:r>
          </a:p>
          <a:p>
            <a:pPr marL="171450" indent="-171450">
              <a:lnSpc>
                <a:spcPct val="90000"/>
              </a:lnSpc>
              <a:spcBef>
                <a:spcPts val="750"/>
              </a:spcBef>
              <a:buClr>
                <a:schemeClr val="dk1"/>
              </a:buClr>
              <a:buSzPct val="100000"/>
            </a:pPr>
            <a:r>
              <a:rPr lang="en-US" dirty="0"/>
              <a:t>Questions focused on the </a:t>
            </a:r>
            <a:r>
              <a:rPr lang="en-US" b="1" dirty="0"/>
              <a:t>use of content standards and formats</a:t>
            </a:r>
            <a:r>
              <a:rPr lang="en-US" dirty="0"/>
              <a:t> in library systems, as well as on UNIMARC users’ </a:t>
            </a:r>
            <a:r>
              <a:rPr lang="en-US" b="1" dirty="0"/>
              <a:t>needs and projects </a:t>
            </a:r>
            <a:r>
              <a:rPr lang="en-US" dirty="0"/>
              <a:t>for the future, in general and more specifically concerning the new ER standards.</a:t>
            </a:r>
          </a:p>
          <a:p>
            <a:endParaRPr lang="fr-FR" dirty="0"/>
          </a:p>
        </p:txBody>
      </p:sp>
      <p:sp>
        <p:nvSpPr>
          <p:cNvPr id="4" name="Espace réservé du numéro de diapositive 3"/>
          <p:cNvSpPr>
            <a:spLocks noGrp="1"/>
          </p:cNvSpPr>
          <p:nvPr>
            <p:ph type="sldNum" sz="quarter" idx="5"/>
          </p:nvPr>
        </p:nvSpPr>
        <p:spPr/>
        <p:txBody>
          <a:bodyPr/>
          <a:lstStyle/>
          <a:p>
            <a:fld id="{472FBC25-488F-473D-819F-BF5CC6E18AC2}" type="slidenum">
              <a:rPr lang="fr-FR" smtClean="0"/>
              <a:t>6</a:t>
            </a:fld>
            <a:endParaRPr lang="fr-FR"/>
          </a:p>
        </p:txBody>
      </p:sp>
    </p:spTree>
    <p:extLst>
      <p:ext uri="{BB962C8B-B14F-4D97-AF65-F5344CB8AC3E}">
        <p14:creationId xmlns:p14="http://schemas.microsoft.com/office/powerpoint/2010/main" val="21750385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dirty="0"/>
              <a:t>Discussion about implementation needs, especially in view of the ISBD-UNIMARC harmonization group’s work on the mapping</a:t>
            </a:r>
          </a:p>
          <a:p>
            <a:r>
              <a:rPr lang="en-US" dirty="0"/>
              <a:t>UNIMARC is very open in terms of how to express LRM-based cataloguing codes : should we start collecting practical examples of implementation choices ?</a:t>
            </a:r>
          </a:p>
          <a:p>
            <a:endParaRPr lang="en-US" dirty="0"/>
          </a:p>
          <a:p>
            <a:endParaRPr lang="en-US" dirty="0"/>
          </a:p>
          <a:p>
            <a:r>
              <a:rPr lang="en-US" dirty="0"/>
              <a:t>The question how to make UNIMARC into a standard that can function in an RDF environment (and as such, can fully implement ISBD-M) is an important and strategic one. It must therefore be addressed in a timely manner, but also in a way that will allow all members of the PUC to contribute to the final decision on how to put it in practice. As it is a very technical question, the PUC members need more information to be able to make an informed decision.</a:t>
            </a:r>
          </a:p>
          <a:p>
            <a:r>
              <a:rPr lang="en-US" dirty="0"/>
              <a:t> </a:t>
            </a:r>
          </a:p>
          <a:p>
            <a:r>
              <a:rPr lang="en-US" dirty="0"/>
              <a:t>We therefore intend to create of a specific working group within the PUC, which will :</a:t>
            </a:r>
          </a:p>
          <a:p>
            <a:r>
              <a:rPr lang="en-US" dirty="0"/>
              <a:t>Organize information sessions on relevant entrants to the discussion for PUC members (online, with the recordings made available to the people who couldn't attend). Such entrants could be a presentation of other encoding standards which are RDF compatible (BIBFRAME and </a:t>
            </a:r>
            <a:r>
              <a:rPr lang="en-US" dirty="0" err="1"/>
              <a:t>Intermarc</a:t>
            </a:r>
            <a:r>
              <a:rPr lang="en-US" dirty="0"/>
              <a:t> NG, others ?), as well as the issues encountered in the mappings with LRM/BIBFRAME compatible standards (ISBD M, RDA, RDA-FR).</a:t>
            </a:r>
          </a:p>
          <a:p>
            <a:r>
              <a:rPr lang="en-US" dirty="0"/>
              <a:t>Organize a 2 day meeting in Paris in the winter 2026 where the PUC will decide on a strategy regarding the development of UNIMARC (through a series of structured participative workshops)</a:t>
            </a:r>
          </a:p>
          <a:p>
            <a:r>
              <a:rPr lang="en-US" dirty="0"/>
              <a:t>In the meantime, we propose to make every effort to have as comprehensive and precise a mapping of ISBD M and RDA as possible, to provide a solid and </a:t>
            </a:r>
            <a:r>
              <a:rPr lang="en-US" dirty="0" err="1"/>
              <a:t>circumstancial</a:t>
            </a:r>
            <a:r>
              <a:rPr lang="en-US" dirty="0"/>
              <a:t> overview of the needs.</a:t>
            </a:r>
            <a:endParaRPr lang="fr-FR" dirty="0"/>
          </a:p>
        </p:txBody>
      </p:sp>
      <p:sp>
        <p:nvSpPr>
          <p:cNvPr id="4" name="Espace réservé du numéro de diapositive 3"/>
          <p:cNvSpPr>
            <a:spLocks noGrp="1"/>
          </p:cNvSpPr>
          <p:nvPr>
            <p:ph type="sldNum" sz="quarter" idx="5"/>
          </p:nvPr>
        </p:nvSpPr>
        <p:spPr/>
        <p:txBody>
          <a:bodyPr/>
          <a:lstStyle/>
          <a:p>
            <a:fld id="{472FBC25-488F-473D-819F-BF5CC6E18AC2}" type="slidenum">
              <a:rPr lang="fr-FR" smtClean="0"/>
              <a:t>8</a:t>
            </a:fld>
            <a:endParaRPr lang="fr-FR"/>
          </a:p>
        </p:txBody>
      </p:sp>
    </p:spTree>
    <p:extLst>
      <p:ext uri="{BB962C8B-B14F-4D97-AF65-F5344CB8AC3E}">
        <p14:creationId xmlns:p14="http://schemas.microsoft.com/office/powerpoint/2010/main" val="30769306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72FBC25-488F-473D-819F-BF5CC6E18AC2}" type="slidenum">
              <a:rPr lang="fr-FR" smtClean="0"/>
              <a:t>9</a:t>
            </a:fld>
            <a:endParaRPr lang="fr-FR"/>
          </a:p>
        </p:txBody>
      </p:sp>
    </p:spTree>
    <p:extLst>
      <p:ext uri="{BB962C8B-B14F-4D97-AF65-F5344CB8AC3E}">
        <p14:creationId xmlns:p14="http://schemas.microsoft.com/office/powerpoint/2010/main" val="36102565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fr-FR"/>
              <a:t>Modifiez le style du titre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891CC6B0-F16F-4AE4-9BC5-73EC67F570C8}" type="datetimeFigureOut">
              <a:rPr lang="fr-FR" smtClean="0"/>
              <a:t>03/06/2026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8EF62F0-9C53-47BF-8901-15039BBC829E}" type="slidenum">
              <a:rPr lang="fr-FR" smtClean="0"/>
              <a:t>‹nr.›</a:t>
            </a:fld>
            <a:endParaRPr lang="fr-FR"/>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891CC6B0-F16F-4AE4-9BC5-73EC67F570C8}" type="datetimeFigureOut">
              <a:rPr lang="fr-FR" smtClean="0"/>
              <a:t>03/06/2026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8EF62F0-9C53-47BF-8901-15039BBC829E}" type="slidenum">
              <a:rPr lang="fr-FR" smtClean="0"/>
              <a:t>‹nr.›</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fr-FR"/>
              <a:t>Modifiez le style du titre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91CC6B0-F16F-4AE4-9BC5-73EC67F570C8}" type="datetimeFigureOut">
              <a:rPr lang="fr-FR" smtClean="0"/>
              <a:t>03/06/2026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8EF62F0-9C53-47BF-8901-15039BBC829E}" type="slidenum">
              <a:rPr lang="fr-FR" smtClean="0"/>
              <a:t>‹nr.›</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891CC6B0-F16F-4AE4-9BC5-73EC67F570C8}" type="datetimeFigureOut">
              <a:rPr lang="fr-FR" smtClean="0"/>
              <a:t>03/06/2026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8EF62F0-9C53-47BF-8901-15039BBC829E}" type="slidenum">
              <a:rPr lang="fr-FR" smtClean="0"/>
              <a:t>‹nr.›</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fr-FR"/>
              <a:t>Modifiez le style du titre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891CC6B0-F16F-4AE4-9BC5-73EC67F570C8}" type="datetimeFigureOut">
              <a:rPr lang="fr-FR" smtClean="0"/>
              <a:t>03/06/2026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8EF62F0-9C53-47BF-8901-15039BBC829E}" type="slidenum">
              <a:rPr lang="fr-FR" smtClean="0"/>
              <a:t>‹nr.›</a:t>
            </a:fld>
            <a:endParaRPr lang="fr-FR"/>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891CC6B0-F16F-4AE4-9BC5-73EC67F570C8}" type="datetimeFigureOut">
              <a:rPr lang="fr-FR" smtClean="0"/>
              <a:t>03/06/2026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8EF62F0-9C53-47BF-8901-15039BBC829E}" type="slidenum">
              <a:rPr lang="fr-FR" smtClean="0"/>
              <a:t>‹nr.›</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891CC6B0-F16F-4AE4-9BC5-73EC67F570C8}" type="datetimeFigureOut">
              <a:rPr lang="fr-FR" smtClean="0"/>
              <a:t>03/06/2026</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B8EF62F0-9C53-47BF-8901-15039BBC829E}" type="slidenum">
              <a:rPr lang="fr-FR" smtClean="0"/>
              <a:t>‹nr.›</a:t>
            </a:fld>
            <a:endParaRPr lang="fr-FR"/>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Date Placeholder 2"/>
          <p:cNvSpPr>
            <a:spLocks noGrp="1"/>
          </p:cNvSpPr>
          <p:nvPr>
            <p:ph type="dt" sz="half" idx="10"/>
          </p:nvPr>
        </p:nvSpPr>
        <p:spPr/>
        <p:txBody>
          <a:bodyPr/>
          <a:lstStyle/>
          <a:p>
            <a:fld id="{891CC6B0-F16F-4AE4-9BC5-73EC67F570C8}" type="datetimeFigureOut">
              <a:rPr lang="fr-FR" smtClean="0"/>
              <a:t>03/06/2026</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B8EF62F0-9C53-47BF-8901-15039BBC829E}" type="slidenum">
              <a:rPr lang="fr-FR" smtClean="0"/>
              <a:t>‹nr.›</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1CC6B0-F16F-4AE4-9BC5-73EC67F570C8}" type="datetimeFigureOut">
              <a:rPr lang="fr-FR" smtClean="0"/>
              <a:t>03/06/2026</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B8EF62F0-9C53-47BF-8901-15039BBC829E}" type="slidenum">
              <a:rPr lang="fr-FR" smtClean="0"/>
              <a:t>‹nr.›</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fr-FR"/>
              <a:t>Modifiez le style du titre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891CC6B0-F16F-4AE4-9BC5-73EC67F570C8}" type="datetimeFigureOut">
              <a:rPr lang="fr-FR" smtClean="0"/>
              <a:t>03/06/2026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8EF62F0-9C53-47BF-8901-15039BBC829E}" type="slidenum">
              <a:rPr lang="fr-FR" smtClean="0"/>
              <a:t>‹nr.›</a:t>
            </a:fld>
            <a:endParaRPr lang="fr-FR"/>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891CC6B0-F16F-4AE4-9BC5-73EC67F570C8}" type="datetimeFigureOut">
              <a:rPr lang="fr-FR" smtClean="0"/>
              <a:t>03/06/2026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8EF62F0-9C53-47BF-8901-15039BBC829E}" type="slidenum">
              <a:rPr lang="fr-FR" smtClean="0"/>
              <a:t>‹nr.›</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891CC6B0-F16F-4AE4-9BC5-73EC67F570C8}" type="datetimeFigureOut">
              <a:rPr lang="fr-FR" smtClean="0"/>
              <a:t>03/06/2026</a:t>
            </a:fld>
            <a:endParaRPr lang="fr-FR"/>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fr-FR"/>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B8EF62F0-9C53-47BF-8901-15039BBC829E}" type="slidenum">
              <a:rPr lang="fr-FR" smtClean="0"/>
              <a:t>‹nr.›</a:t>
            </a:fld>
            <a:endParaRPr lang="fr-F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repository.ifla.org/items/99ec7c85-9b18-4c0e-be0d-e8cf7c1d4691"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repository.ifla.org/items/61cdc041-e2c2-49f6-b113-4f2919e542e3"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hyperlink" Target="https://1ka.arnes.si/unimarcsurvey2024" TargetMode="External"/><Relationship Id="rId4" Type="http://schemas.openxmlformats.org/officeDocument/2006/relationships/hyperlink" Target="https://www.ifla.org/g/unimarc-rg/projects/"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en-US" sz="4000" cap="none" dirty="0"/>
              <a:t>UNIMARC IN 2025-2026</a:t>
            </a:r>
            <a:endParaRPr lang="fr-FR" sz="1800" dirty="0"/>
          </a:p>
        </p:txBody>
      </p:sp>
      <p:sp>
        <p:nvSpPr>
          <p:cNvPr id="3" name="Sous-titre 2"/>
          <p:cNvSpPr>
            <a:spLocks noGrp="1"/>
          </p:cNvSpPr>
          <p:nvPr>
            <p:ph type="subTitle" idx="1"/>
          </p:nvPr>
        </p:nvSpPr>
        <p:spPr>
          <a:xfrm>
            <a:off x="685800" y="3505200"/>
            <a:ext cx="7846640" cy="1752600"/>
          </a:xfrm>
        </p:spPr>
        <p:txBody>
          <a:bodyPr>
            <a:normAutofit lnSpcReduction="10000"/>
          </a:bodyPr>
          <a:lstStyle/>
          <a:p>
            <a:r>
              <a:rPr lang="fr-FR" dirty="0" err="1"/>
              <a:t>Enriching</a:t>
            </a:r>
            <a:r>
              <a:rPr lang="fr-FR" dirty="0"/>
              <a:t> the standard, </a:t>
            </a:r>
            <a:r>
              <a:rPr lang="fr-FR" dirty="0" err="1"/>
              <a:t>improving</a:t>
            </a:r>
            <a:r>
              <a:rPr lang="fr-FR" dirty="0"/>
              <a:t> the process</a:t>
            </a:r>
          </a:p>
          <a:p>
            <a:endParaRPr lang="fr-FR" dirty="0"/>
          </a:p>
          <a:p>
            <a:endParaRPr lang="fr-FR" dirty="0"/>
          </a:p>
          <a:p>
            <a:pPr algn="r"/>
            <a:r>
              <a:rPr lang="fr-FR" sz="1400" dirty="0"/>
              <a:t>RDA in Europe </a:t>
            </a:r>
            <a:r>
              <a:rPr lang="fr-FR" sz="1400" dirty="0" err="1"/>
              <a:t>Annual</a:t>
            </a:r>
            <a:r>
              <a:rPr lang="fr-FR" sz="1400" dirty="0"/>
              <a:t> Meeting, May 29th 2026</a:t>
            </a:r>
          </a:p>
          <a:p>
            <a:pPr algn="r"/>
            <a:r>
              <a:rPr lang="fr-FR" sz="1400" dirty="0"/>
              <a:t>Florence </a:t>
            </a:r>
            <a:r>
              <a:rPr lang="fr-FR" sz="1400" dirty="0" err="1"/>
              <a:t>Tfibel</a:t>
            </a:r>
            <a:r>
              <a:rPr lang="fr-FR" sz="1400" dirty="0"/>
              <a:t> (</a:t>
            </a:r>
            <a:r>
              <a:rPr lang="fr-FR" sz="1400" dirty="0" err="1"/>
              <a:t>BnF</a:t>
            </a:r>
            <a:r>
              <a:rPr lang="fr-FR" sz="1400" dirty="0"/>
              <a:t>, France), on </a:t>
            </a:r>
            <a:r>
              <a:rPr lang="fr-FR" sz="1400" dirty="0" err="1"/>
              <a:t>behalf</a:t>
            </a:r>
            <a:r>
              <a:rPr lang="fr-FR" sz="1400" dirty="0"/>
              <a:t> of the Permanent UNIMARC </a:t>
            </a:r>
            <a:r>
              <a:rPr lang="fr-FR" sz="1400" dirty="0" err="1"/>
              <a:t>Committee</a:t>
            </a:r>
            <a:r>
              <a:rPr lang="fr-FR" sz="1400" dirty="0"/>
              <a:t> (PUC, IFLA)</a:t>
            </a:r>
          </a:p>
          <a:p>
            <a:endParaRPr lang="fr-FR" dirty="0"/>
          </a:p>
        </p:txBody>
      </p:sp>
      <p:sp>
        <p:nvSpPr>
          <p:cNvPr id="4" name="AutoShape 2" descr="https://extranet.bnf.fr/wp-content/uploads/2023/03/,DanaInfo=2023.ifla.org,SSL+Medium-1.p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1028"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52120" y="5207195"/>
            <a:ext cx="2736304" cy="13681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Imag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5576" y="5457002"/>
            <a:ext cx="3004118" cy="868538"/>
          </a:xfrm>
          <a:prstGeom prst="rect">
            <a:avLst/>
          </a:prstGeom>
        </p:spPr>
      </p:pic>
    </p:spTree>
    <p:extLst>
      <p:ext uri="{BB962C8B-B14F-4D97-AF65-F5344CB8AC3E}">
        <p14:creationId xmlns:p14="http://schemas.microsoft.com/office/powerpoint/2010/main" val="1513118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400" dirty="0"/>
              <a:t>UNIMARC updates</a:t>
            </a:r>
          </a:p>
        </p:txBody>
      </p:sp>
      <p:sp>
        <p:nvSpPr>
          <p:cNvPr id="3" name="Espace réservé du texte 2"/>
          <p:cNvSpPr>
            <a:spLocks noGrp="1"/>
          </p:cNvSpPr>
          <p:nvPr>
            <p:ph type="body" idx="1"/>
          </p:nvPr>
        </p:nvSpPr>
        <p:spPr/>
        <p:txBody>
          <a:bodyPr/>
          <a:lstStyle/>
          <a:p>
            <a:r>
              <a:rPr lang="fr-FR" dirty="0" err="1"/>
              <a:t>Published</a:t>
            </a:r>
            <a:r>
              <a:rPr lang="fr-FR" dirty="0"/>
              <a:t> updates to UNIMARC A and B in 2026</a:t>
            </a:r>
          </a:p>
        </p:txBody>
      </p:sp>
    </p:spTree>
    <p:extLst>
      <p:ext uri="{BB962C8B-B14F-4D97-AF65-F5344CB8AC3E}">
        <p14:creationId xmlns:p14="http://schemas.microsoft.com/office/powerpoint/2010/main" val="3525295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
          <p:cNvSpPr txBox="1">
            <a:spLocks noGrp="1"/>
          </p:cNvSpPr>
          <p:nvPr>
            <p:ph type="title"/>
          </p:nvPr>
        </p:nvSpPr>
        <p:spPr>
          <a:xfrm>
            <a:off x="633729" y="692697"/>
            <a:ext cx="7886700" cy="994172"/>
          </a:xfrm>
          <a:prstGeom prst="rect">
            <a:avLst/>
          </a:prstGeom>
          <a:noFill/>
          <a:ln>
            <a:noFill/>
          </a:ln>
        </p:spPr>
        <p:txBody>
          <a:bodyPr spcFirstLastPara="1" vert="horz" wrap="square" lIns="68569" tIns="34275" rIns="68569" bIns="34275" rtlCol="0" anchor="ctr" anchorCtr="0">
            <a:normAutofit/>
          </a:bodyPr>
          <a:lstStyle/>
          <a:p>
            <a:pPr>
              <a:lnSpc>
                <a:spcPct val="90000"/>
              </a:lnSpc>
              <a:spcBef>
                <a:spcPts val="0"/>
              </a:spcBef>
              <a:buClr>
                <a:schemeClr val="dk1"/>
              </a:buClr>
              <a:buSzPts val="4400"/>
            </a:pPr>
            <a:r>
              <a:rPr lang="fr-FR" dirty="0"/>
              <a:t>UNIMARC 2026 updates</a:t>
            </a:r>
            <a:endParaRPr dirty="0"/>
          </a:p>
        </p:txBody>
      </p:sp>
      <p:sp>
        <p:nvSpPr>
          <p:cNvPr id="97" name="Google Shape;97;p2"/>
          <p:cNvSpPr txBox="1">
            <a:spLocks noGrp="1"/>
          </p:cNvSpPr>
          <p:nvPr>
            <p:ph type="body" idx="1"/>
          </p:nvPr>
        </p:nvSpPr>
        <p:spPr>
          <a:xfrm>
            <a:off x="628650" y="1686870"/>
            <a:ext cx="7886700" cy="4478434"/>
          </a:xfrm>
          <a:prstGeom prst="rect">
            <a:avLst/>
          </a:prstGeom>
          <a:noFill/>
          <a:ln>
            <a:noFill/>
          </a:ln>
        </p:spPr>
        <p:txBody>
          <a:bodyPr spcFirstLastPara="1" vert="horz" wrap="square" lIns="68569" tIns="34275" rIns="68569" bIns="34275" rtlCol="0" anchor="t" anchorCtr="0">
            <a:noAutofit/>
          </a:bodyPr>
          <a:lstStyle/>
          <a:p>
            <a:pPr marL="401955" indent="-342900">
              <a:lnSpc>
                <a:spcPct val="90000"/>
              </a:lnSpc>
              <a:spcBef>
                <a:spcPts val="375"/>
              </a:spcBef>
              <a:buClr>
                <a:schemeClr val="dk1"/>
              </a:buClr>
              <a:buSzPts val="2600"/>
            </a:pPr>
            <a:r>
              <a:rPr lang="fr-FR" sz="2000" dirty="0"/>
              <a:t>17 </a:t>
            </a:r>
            <a:r>
              <a:rPr lang="fr-FR" sz="2000" dirty="0" err="1"/>
              <a:t>proposals</a:t>
            </a:r>
            <a:r>
              <a:rPr lang="fr-FR" sz="2000" dirty="0"/>
              <a:t> </a:t>
            </a:r>
            <a:r>
              <a:rPr lang="fr-FR" sz="2000" dirty="0" err="1"/>
              <a:t>were</a:t>
            </a:r>
            <a:r>
              <a:rPr lang="fr-FR" sz="2000" dirty="0"/>
              <a:t> </a:t>
            </a:r>
            <a:r>
              <a:rPr lang="fr-FR" sz="2000" dirty="0" err="1"/>
              <a:t>discussed</a:t>
            </a:r>
            <a:r>
              <a:rPr lang="fr-FR" sz="2000" dirty="0"/>
              <a:t> over 4 sessions (35</a:t>
            </a:r>
            <a:r>
              <a:rPr lang="fr-FR" sz="2000" baseline="30000" dirty="0"/>
              <a:t>th</a:t>
            </a:r>
            <a:r>
              <a:rPr lang="fr-FR" sz="2000" dirty="0"/>
              <a:t> </a:t>
            </a:r>
            <a:r>
              <a:rPr lang="fr-FR" sz="2000" dirty="0" err="1"/>
              <a:t>annual</a:t>
            </a:r>
            <a:r>
              <a:rPr lang="fr-FR" sz="2000" dirty="0"/>
              <a:t> meeting in May-June 2025), of </a:t>
            </a:r>
            <a:r>
              <a:rPr lang="fr-FR" sz="2000" dirty="0" err="1"/>
              <a:t>which</a:t>
            </a:r>
            <a:r>
              <a:rPr lang="fr-FR" sz="2000" dirty="0"/>
              <a:t> 12 </a:t>
            </a:r>
            <a:r>
              <a:rPr lang="fr-FR" sz="2000" dirty="0" err="1"/>
              <a:t>were</a:t>
            </a:r>
            <a:r>
              <a:rPr lang="fr-FR" sz="2000" dirty="0"/>
              <a:t> </a:t>
            </a:r>
            <a:r>
              <a:rPr lang="fr-FR" sz="2000" dirty="0" err="1"/>
              <a:t>accepted</a:t>
            </a:r>
            <a:r>
              <a:rPr lang="fr-FR" sz="2000" dirty="0"/>
              <a:t> and </a:t>
            </a:r>
            <a:r>
              <a:rPr lang="fr-FR" sz="2000" dirty="0" err="1"/>
              <a:t>published</a:t>
            </a:r>
            <a:r>
              <a:rPr lang="fr-FR" sz="2000" dirty="0"/>
              <a:t> in version 1.2.0 </a:t>
            </a:r>
            <a:r>
              <a:rPr lang="fr-FR" sz="2000" dirty="0" err="1"/>
              <a:t>edition</a:t>
            </a:r>
            <a:r>
              <a:rPr lang="fr-FR" sz="2000" dirty="0"/>
              <a:t> of the Manual (</a:t>
            </a:r>
            <a:r>
              <a:rPr lang="fr-FR" sz="2000" dirty="0" err="1"/>
              <a:t>January</a:t>
            </a:r>
            <a:r>
              <a:rPr lang="fr-FR" sz="2000" dirty="0"/>
              <a:t> 2026). </a:t>
            </a:r>
          </a:p>
          <a:p>
            <a:pPr marL="401955" indent="-342900">
              <a:lnSpc>
                <a:spcPct val="90000"/>
              </a:lnSpc>
              <a:spcBef>
                <a:spcPts val="375"/>
              </a:spcBef>
              <a:buClr>
                <a:schemeClr val="dk1"/>
              </a:buClr>
              <a:buSzPts val="2600"/>
            </a:pPr>
            <a:r>
              <a:rPr lang="fr-FR" sz="2000" dirty="0"/>
              <a:t>Most notable </a:t>
            </a:r>
            <a:r>
              <a:rPr lang="fr-FR" sz="2000" dirty="0" err="1"/>
              <a:t>evolution</a:t>
            </a:r>
            <a:r>
              <a:rPr lang="fr-FR" sz="2000" dirty="0"/>
              <a:t> : </a:t>
            </a:r>
            <a:r>
              <a:rPr lang="fr-FR" sz="2000" dirty="0" err="1"/>
              <a:t>creation</a:t>
            </a:r>
            <a:r>
              <a:rPr lang="fr-FR" sz="2000" dirty="0"/>
              <a:t> </a:t>
            </a:r>
            <a:r>
              <a:rPr lang="en-US" sz="2000" dirty="0"/>
              <a:t>of a new type of authority record in UNIMARC/A for the IFLA LRM entity Time-span (new code in the Record Label, specific access points (X70) and relevant attributes and relationships.</a:t>
            </a:r>
          </a:p>
          <a:p>
            <a:pPr marL="401955" indent="-342900">
              <a:lnSpc>
                <a:spcPct val="90000"/>
              </a:lnSpc>
              <a:spcBef>
                <a:spcPts val="375"/>
              </a:spcBef>
              <a:buClr>
                <a:schemeClr val="dk1"/>
              </a:buClr>
              <a:buSzPts val="2600"/>
            </a:pPr>
            <a:r>
              <a:rPr lang="en-US" sz="2000" dirty="0"/>
              <a:t>Other additions : a new relator code for Accessibility certifier (004), a new field in UNIMARC/B (471) to enable linking a described resource to the published research data on which it is based, and various improvements on the description of other IFLA LRM entities.</a:t>
            </a:r>
          </a:p>
          <a:p>
            <a:pPr marL="401955" indent="-342900">
              <a:lnSpc>
                <a:spcPct val="90000"/>
              </a:lnSpc>
              <a:spcBef>
                <a:spcPts val="375"/>
              </a:spcBef>
              <a:buClr>
                <a:schemeClr val="dk1"/>
              </a:buClr>
              <a:buSzPts val="2600"/>
            </a:pPr>
            <a:r>
              <a:rPr lang="en-US" sz="2000" dirty="0"/>
              <a:t>All this can be found in the IFLA repository : </a:t>
            </a:r>
            <a:r>
              <a:rPr lang="fr-FR" sz="2000" dirty="0">
                <a:hlinkClick r:id="rId3"/>
              </a:rPr>
              <a:t>UNIMARC </a:t>
            </a:r>
            <a:r>
              <a:rPr lang="fr-FR" sz="2000" dirty="0" err="1">
                <a:hlinkClick r:id="rId3"/>
              </a:rPr>
              <a:t>Bibliographic</a:t>
            </a:r>
            <a:r>
              <a:rPr lang="fr-FR" sz="2000" dirty="0">
                <a:hlinkClick r:id="rId3"/>
              </a:rPr>
              <a:t> Format Manual 1.2.0</a:t>
            </a:r>
            <a:r>
              <a:rPr lang="fr-FR" sz="2000" dirty="0"/>
              <a:t> and </a:t>
            </a:r>
            <a:r>
              <a:rPr lang="en-US" sz="2000" dirty="0">
                <a:hlinkClick r:id="rId4"/>
              </a:rPr>
              <a:t>UNIMARC Authorities Format Manual 1.2.0</a:t>
            </a:r>
            <a:endParaRPr lang="en-U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400" dirty="0"/>
              <a:t>A roadmap for 2026-2028</a:t>
            </a:r>
          </a:p>
        </p:txBody>
      </p:sp>
      <p:sp>
        <p:nvSpPr>
          <p:cNvPr id="3" name="Espace réservé du texte 2"/>
          <p:cNvSpPr>
            <a:spLocks noGrp="1"/>
          </p:cNvSpPr>
          <p:nvPr>
            <p:ph type="body" idx="1"/>
          </p:nvPr>
        </p:nvSpPr>
        <p:spPr/>
        <p:txBody>
          <a:bodyPr/>
          <a:lstStyle/>
          <a:p>
            <a:r>
              <a:rPr lang="fr-FR" dirty="0" err="1"/>
              <a:t>Entity-based</a:t>
            </a:r>
            <a:r>
              <a:rPr lang="fr-FR" dirty="0"/>
              <a:t> </a:t>
            </a:r>
            <a:r>
              <a:rPr lang="fr-FR" dirty="0" err="1"/>
              <a:t>cataloguing</a:t>
            </a:r>
            <a:r>
              <a:rPr lang="fr-FR" dirty="0"/>
              <a:t>, </a:t>
            </a:r>
            <a:r>
              <a:rPr lang="fr-FR" dirty="0" err="1"/>
              <a:t>accessibility</a:t>
            </a:r>
            <a:r>
              <a:rPr lang="fr-FR" dirty="0"/>
              <a:t>…</a:t>
            </a:r>
          </a:p>
        </p:txBody>
      </p:sp>
    </p:spTree>
    <p:extLst>
      <p:ext uri="{BB962C8B-B14F-4D97-AF65-F5344CB8AC3E}">
        <p14:creationId xmlns:p14="http://schemas.microsoft.com/office/powerpoint/2010/main" val="34943238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a:bodyPr>
          <a:lstStyle/>
          <a:p>
            <a:r>
              <a:rPr lang="fr-FR" dirty="0"/>
              <a:t>UNIMARC and the new standards</a:t>
            </a:r>
          </a:p>
        </p:txBody>
      </p:sp>
      <p:sp>
        <p:nvSpPr>
          <p:cNvPr id="5" name="Espace réservé du contenu 4"/>
          <p:cNvSpPr>
            <a:spLocks noGrp="1"/>
          </p:cNvSpPr>
          <p:nvPr>
            <p:ph idx="1"/>
          </p:nvPr>
        </p:nvSpPr>
        <p:spPr>
          <a:xfrm>
            <a:off x="457200" y="1600200"/>
            <a:ext cx="3005860" cy="4876800"/>
          </a:xfrm>
        </p:spPr>
        <p:txBody>
          <a:bodyPr anchor="ctr">
            <a:normAutofit/>
          </a:bodyPr>
          <a:lstStyle/>
          <a:p>
            <a:pPr marL="0" indent="0">
              <a:buNone/>
            </a:pPr>
            <a:r>
              <a:rPr lang="fr-FR" sz="1800" b="1" dirty="0"/>
              <a:t>General </a:t>
            </a:r>
            <a:r>
              <a:rPr lang="fr-FR" sz="1800" b="1" dirty="0" err="1"/>
              <a:t>principles</a:t>
            </a:r>
            <a:r>
              <a:rPr lang="fr-FR" sz="1800" b="1" dirty="0"/>
              <a:t> </a:t>
            </a:r>
            <a:r>
              <a:rPr lang="fr-FR" sz="1800" b="1" dirty="0" err="1"/>
              <a:t>so</a:t>
            </a:r>
            <a:r>
              <a:rPr lang="fr-FR" sz="1800" b="1" dirty="0"/>
              <a:t> far :</a:t>
            </a:r>
          </a:p>
          <a:p>
            <a:r>
              <a:rPr lang="fr-FR" sz="1800" dirty="0"/>
              <a:t>Compatibility of IFLA standards</a:t>
            </a:r>
          </a:p>
          <a:p>
            <a:pPr lvl="1"/>
            <a:r>
              <a:rPr lang="fr-FR" sz="1400" dirty="0"/>
              <a:t>Full LRM </a:t>
            </a:r>
            <a:r>
              <a:rPr lang="fr-FR" sz="1400" dirty="0" err="1"/>
              <a:t>implementation</a:t>
            </a:r>
            <a:r>
              <a:rPr lang="fr-FR" sz="1400" dirty="0"/>
              <a:t> </a:t>
            </a:r>
          </a:p>
          <a:p>
            <a:pPr lvl="1"/>
            <a:r>
              <a:rPr lang="fr-FR" sz="1400" dirty="0"/>
              <a:t>RDA as an </a:t>
            </a:r>
            <a:r>
              <a:rPr lang="fr-FR" sz="1400" dirty="0" err="1"/>
              <a:t>intermediary</a:t>
            </a:r>
            <a:r>
              <a:rPr lang="fr-FR" sz="1400" dirty="0"/>
              <a:t> (but </a:t>
            </a:r>
            <a:r>
              <a:rPr lang="fr-FR" sz="1400" dirty="0" err="1"/>
              <a:t>also</a:t>
            </a:r>
            <a:r>
              <a:rPr lang="fr-FR" sz="1400" dirty="0"/>
              <a:t> ISBD-M)</a:t>
            </a:r>
          </a:p>
          <a:p>
            <a:r>
              <a:rPr lang="fr-FR" sz="1800" dirty="0"/>
              <a:t>One format, </a:t>
            </a:r>
            <a:r>
              <a:rPr lang="fr-FR" sz="1800" dirty="0" err="1"/>
              <a:t>two</a:t>
            </a:r>
            <a:r>
              <a:rPr lang="fr-FR" sz="1800" dirty="0"/>
              <a:t> </a:t>
            </a:r>
            <a:r>
              <a:rPr lang="fr-FR" sz="1800" dirty="0" err="1"/>
              <a:t>cataloguing</a:t>
            </a:r>
            <a:r>
              <a:rPr lang="fr-FR" sz="1800" dirty="0"/>
              <a:t> options</a:t>
            </a:r>
          </a:p>
          <a:p>
            <a:pPr lvl="1"/>
            <a:r>
              <a:rPr lang="fr-FR" sz="1400" dirty="0"/>
              <a:t>Not a new, distinct format</a:t>
            </a:r>
          </a:p>
          <a:p>
            <a:pPr lvl="1"/>
            <a:r>
              <a:rPr lang="fr-FR" sz="1400" dirty="0"/>
              <a:t>But </a:t>
            </a:r>
            <a:r>
              <a:rPr lang="fr-FR" sz="1400" dirty="0" err="1"/>
              <a:t>also</a:t>
            </a:r>
            <a:r>
              <a:rPr lang="fr-FR" sz="1400" dirty="0"/>
              <a:t> direct </a:t>
            </a:r>
            <a:r>
              <a:rPr lang="fr-FR" sz="1400" dirty="0" err="1"/>
              <a:t>entity</a:t>
            </a:r>
            <a:r>
              <a:rPr lang="fr-FR" sz="1400" dirty="0"/>
              <a:t> </a:t>
            </a:r>
            <a:r>
              <a:rPr lang="fr-FR" sz="1400" dirty="0" err="1"/>
              <a:t>relationship</a:t>
            </a:r>
            <a:r>
              <a:rPr lang="fr-FR" sz="1400" dirty="0"/>
              <a:t> management</a:t>
            </a:r>
          </a:p>
          <a:p>
            <a:pPr marL="0" indent="0">
              <a:buNone/>
            </a:pPr>
            <a:endParaRPr lang="fr-FR" sz="1800" dirty="0"/>
          </a:p>
        </p:txBody>
      </p:sp>
      <p:pic>
        <p:nvPicPr>
          <p:cNvPr id="6" name="Imag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63060" y="1844824"/>
            <a:ext cx="5223878" cy="4464496"/>
          </a:xfrm>
          <a:prstGeom prst="rect">
            <a:avLst/>
          </a:prstGeom>
        </p:spPr>
      </p:pic>
    </p:spTree>
    <p:extLst>
      <p:ext uri="{BB962C8B-B14F-4D97-AF65-F5344CB8AC3E}">
        <p14:creationId xmlns:p14="http://schemas.microsoft.com/office/powerpoint/2010/main" val="28868272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dirty="0"/>
              <a:t>The Future of UNIMARC </a:t>
            </a:r>
            <a:r>
              <a:rPr lang="fr-FR" dirty="0" err="1"/>
              <a:t>project</a:t>
            </a:r>
            <a:endParaRPr lang="fr-FR" dirty="0"/>
          </a:p>
        </p:txBody>
      </p:sp>
      <p:sp>
        <p:nvSpPr>
          <p:cNvPr id="2" name="Espace réservé du contenu 1"/>
          <p:cNvSpPr>
            <a:spLocks noGrp="1"/>
          </p:cNvSpPr>
          <p:nvPr>
            <p:ph idx="1"/>
          </p:nvPr>
        </p:nvSpPr>
        <p:spPr>
          <a:xfrm>
            <a:off x="457200" y="1600200"/>
            <a:ext cx="2962672" cy="2980928"/>
          </a:xfrm>
        </p:spPr>
        <p:txBody>
          <a:bodyPr anchor="ctr">
            <a:noAutofit/>
          </a:bodyPr>
          <a:lstStyle/>
          <a:p>
            <a:pPr marL="0" indent="0">
              <a:lnSpc>
                <a:spcPct val="90000"/>
              </a:lnSpc>
              <a:spcBef>
                <a:spcPts val="0"/>
              </a:spcBef>
              <a:buClr>
                <a:schemeClr val="dk1"/>
              </a:buClr>
              <a:buSzPts val="2000"/>
              <a:buNone/>
            </a:pPr>
            <a:r>
              <a:rPr lang="fr-FR" sz="1600" dirty="0"/>
              <a:t>A </a:t>
            </a:r>
            <a:r>
              <a:rPr lang="fr-FR" sz="1600" dirty="0" err="1"/>
              <a:t>project</a:t>
            </a:r>
            <a:r>
              <a:rPr lang="fr-FR" sz="1600" dirty="0"/>
              <a:t> </a:t>
            </a:r>
            <a:r>
              <a:rPr lang="fr-FR" sz="1600" dirty="0" err="1"/>
              <a:t>launched</a:t>
            </a:r>
            <a:r>
              <a:rPr lang="fr-FR" sz="1600" dirty="0"/>
              <a:t> in 2023, </a:t>
            </a:r>
            <a:r>
              <a:rPr lang="fr-FR" sz="1600" dirty="0" err="1"/>
              <a:t>which</a:t>
            </a:r>
            <a:r>
              <a:rPr lang="fr-FR" sz="1600" dirty="0"/>
              <a:t> </a:t>
            </a:r>
            <a:r>
              <a:rPr lang="en-US" sz="1600" dirty="0"/>
              <a:t>aims to facilitate exchanging, sharing and generating knowledge about the future of UNIMARC. </a:t>
            </a:r>
          </a:p>
          <a:p>
            <a:pPr marL="0" indent="0">
              <a:lnSpc>
                <a:spcPct val="90000"/>
              </a:lnSpc>
              <a:spcBef>
                <a:spcPts val="750"/>
              </a:spcBef>
              <a:buClr>
                <a:schemeClr val="dk1"/>
              </a:buClr>
              <a:buSzPts val="2000"/>
              <a:buNone/>
            </a:pPr>
            <a:r>
              <a:rPr lang="en-US" sz="1600" dirty="0"/>
              <a:t>It focuses on exploring UNIMARC’s range of uses, increasing familiarity with its entity-relationship (ER) cataloguing track, and gathering information about the library community’s needs. </a:t>
            </a:r>
            <a:endParaRPr lang="en-US" sz="1400" dirty="0"/>
          </a:p>
          <a:p>
            <a:pPr marL="0" indent="0">
              <a:buNone/>
            </a:pPr>
            <a:endParaRPr lang="fr-FR" sz="140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63888" y="1718460"/>
            <a:ext cx="5043532" cy="24959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ZoneTexte 6"/>
          <p:cNvSpPr txBox="1"/>
          <p:nvPr/>
        </p:nvSpPr>
        <p:spPr>
          <a:xfrm>
            <a:off x="457200" y="4408906"/>
            <a:ext cx="7848872" cy="1815882"/>
          </a:xfrm>
          <a:prstGeom prst="rect">
            <a:avLst/>
          </a:prstGeom>
          <a:noFill/>
        </p:spPr>
        <p:txBody>
          <a:bodyPr wrap="square" rtlCol="0">
            <a:spAutoFit/>
          </a:bodyPr>
          <a:lstStyle/>
          <a:p>
            <a:pPr marL="285750" indent="-285750">
              <a:buFont typeface="Arial" panose="020B0604020202020204" pitchFamily="34" charset="0"/>
              <a:buChar char="•"/>
            </a:pPr>
            <a:r>
              <a:rPr lang="fr-FR" sz="1600" dirty="0"/>
              <a:t>A </a:t>
            </a:r>
            <a:r>
              <a:rPr lang="fr-FR" sz="1600" dirty="0" err="1">
                <a:hlinkClick r:id="rId4"/>
              </a:rPr>
              <a:t>webpage</a:t>
            </a:r>
            <a:r>
              <a:rPr lang="fr-FR" sz="1600" dirty="0"/>
              <a:t> </a:t>
            </a:r>
            <a:r>
              <a:rPr lang="fr-FR" sz="1600" dirty="0" err="1"/>
              <a:t>since</a:t>
            </a:r>
            <a:r>
              <a:rPr lang="fr-FR" sz="1600" dirty="0"/>
              <a:t> </a:t>
            </a:r>
            <a:r>
              <a:rPr lang="fr-FR" sz="1600" dirty="0" err="1"/>
              <a:t>early</a:t>
            </a:r>
            <a:r>
              <a:rPr lang="fr-FR" sz="1600" dirty="0"/>
              <a:t> 2024</a:t>
            </a:r>
          </a:p>
          <a:p>
            <a:pPr marL="285750" indent="-285750">
              <a:buFont typeface="Arial" panose="020B0604020202020204" pitchFamily="34" charset="0"/>
              <a:buChar char="•"/>
            </a:pPr>
            <a:r>
              <a:rPr lang="en-US" sz="1600" dirty="0"/>
              <a:t>6th UNIMARC Users Meeting: Charting the Course: Future-Forward Cataloguing with UNIMARC, 12th November 2024 (Maribor, Slovenia/Online)</a:t>
            </a:r>
          </a:p>
          <a:p>
            <a:pPr marL="285750" indent="-285750">
              <a:buFont typeface="Arial" panose="020B0604020202020204" pitchFamily="34" charset="0"/>
              <a:buChar char="•"/>
            </a:pPr>
            <a:r>
              <a:rPr lang="fr-FR" sz="1600" dirty="0"/>
              <a:t>A </a:t>
            </a:r>
            <a:r>
              <a:rPr lang="fr-FR" sz="1600" dirty="0" err="1"/>
              <a:t>worldwide</a:t>
            </a:r>
            <a:r>
              <a:rPr lang="fr-FR" sz="1600" dirty="0"/>
              <a:t> </a:t>
            </a:r>
            <a:r>
              <a:rPr lang="fr-FR" sz="1600" dirty="0" err="1">
                <a:hlinkClick r:id="rId5"/>
              </a:rPr>
              <a:t>survey</a:t>
            </a:r>
            <a:r>
              <a:rPr lang="fr-FR" sz="1600" dirty="0"/>
              <a:t> (April-July 2024) : </a:t>
            </a:r>
            <a:r>
              <a:rPr lang="en-US" sz="1600" dirty="0"/>
              <a:t>Landscape of Data Structure and Exchange Standards Survey</a:t>
            </a:r>
          </a:p>
          <a:p>
            <a:pPr marL="285750" indent="-285750">
              <a:buFont typeface="Arial" panose="020B0604020202020204" pitchFamily="34" charset="0"/>
              <a:buChar char="•"/>
            </a:pPr>
            <a:r>
              <a:rPr lang="en-US" sz="1600" b="1" dirty="0"/>
              <a:t>2025-2026 : Publication of a roadmap (strategy) on UNIMARC entity-based cataloguing with IFLA metadata content standards (PUC position paper)</a:t>
            </a:r>
          </a:p>
        </p:txBody>
      </p:sp>
    </p:spTree>
    <p:extLst>
      <p:ext uri="{BB962C8B-B14F-4D97-AF65-F5344CB8AC3E}">
        <p14:creationId xmlns:p14="http://schemas.microsoft.com/office/powerpoint/2010/main" val="8976121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Roadmap 2026-2028">
            <a:extLst>
              <a:ext uri="{FF2B5EF4-FFF2-40B4-BE49-F238E27FC236}">
                <a16:creationId xmlns:a16="http://schemas.microsoft.com/office/drawing/2014/main" id="{BC2114D4-3372-49F4-BDAF-461DB16F1EF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51" y="882985"/>
            <a:ext cx="9052498" cy="50920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64659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C50CD5-2839-4C7D-B881-9F1DD25A2044}"/>
              </a:ext>
            </a:extLst>
          </p:cNvPr>
          <p:cNvSpPr>
            <a:spLocks noGrp="1"/>
          </p:cNvSpPr>
          <p:nvPr>
            <p:ph type="title"/>
          </p:nvPr>
        </p:nvSpPr>
        <p:spPr/>
        <p:txBody>
          <a:bodyPr/>
          <a:lstStyle/>
          <a:p>
            <a:r>
              <a:rPr lang="fr-FR" dirty="0"/>
              <a:t>Active </a:t>
            </a:r>
            <a:r>
              <a:rPr lang="fr-FR" dirty="0" err="1"/>
              <a:t>working</a:t>
            </a:r>
            <a:r>
              <a:rPr lang="fr-FR" dirty="0"/>
              <a:t> groups and </a:t>
            </a:r>
            <a:r>
              <a:rPr lang="fr-FR" dirty="0" err="1"/>
              <a:t>projects</a:t>
            </a:r>
            <a:endParaRPr lang="fr-FR" dirty="0"/>
          </a:p>
        </p:txBody>
      </p:sp>
      <p:graphicFrame>
        <p:nvGraphicFramePr>
          <p:cNvPr id="4" name="Espace réservé du contenu 3">
            <a:extLst>
              <a:ext uri="{FF2B5EF4-FFF2-40B4-BE49-F238E27FC236}">
                <a16:creationId xmlns:a16="http://schemas.microsoft.com/office/drawing/2014/main" id="{67AE97F1-49AB-49EB-B1E0-9D40DB45D979}"/>
              </a:ext>
            </a:extLst>
          </p:cNvPr>
          <p:cNvGraphicFramePr>
            <a:graphicFrameLocks noGrp="1"/>
          </p:cNvGraphicFramePr>
          <p:nvPr>
            <p:ph idx="1"/>
            <p:extLst>
              <p:ext uri="{D42A27DB-BD31-4B8C-83A1-F6EECF244321}">
                <p14:modId xmlns:p14="http://schemas.microsoft.com/office/powerpoint/2010/main" val="3905301877"/>
              </p:ext>
            </p:extLst>
          </p:nvPr>
        </p:nvGraphicFramePr>
        <p:xfrm>
          <a:off x="457200" y="1600200"/>
          <a:ext cx="8229600" cy="4876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519567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p:nvPr>
        </p:nvSpPr>
        <p:spPr/>
        <p:txBody>
          <a:bodyPr>
            <a:normAutofit/>
          </a:bodyPr>
          <a:lstStyle/>
          <a:p>
            <a:r>
              <a:rPr lang="fr-FR" sz="3600" dirty="0" err="1"/>
              <a:t>Thank</a:t>
            </a:r>
            <a:r>
              <a:rPr lang="fr-FR" sz="3600" dirty="0"/>
              <a:t> </a:t>
            </a:r>
            <a:r>
              <a:rPr lang="fr-FR" sz="3600" dirty="0" err="1"/>
              <a:t>you</a:t>
            </a:r>
            <a:r>
              <a:rPr lang="fr-FR" sz="3600" dirty="0"/>
              <a:t> for </a:t>
            </a:r>
            <a:r>
              <a:rPr lang="fr-FR" sz="3600" dirty="0" err="1"/>
              <a:t>your</a:t>
            </a:r>
            <a:r>
              <a:rPr lang="fr-FR" sz="3600" dirty="0"/>
              <a:t> attention</a:t>
            </a:r>
          </a:p>
        </p:txBody>
      </p:sp>
      <p:sp>
        <p:nvSpPr>
          <p:cNvPr id="7" name="Espace réservé du texte 6"/>
          <p:cNvSpPr>
            <a:spLocks noGrp="1"/>
          </p:cNvSpPr>
          <p:nvPr>
            <p:ph type="body" idx="1"/>
          </p:nvPr>
        </p:nvSpPr>
        <p:spPr/>
        <p:txBody>
          <a:bodyPr>
            <a:normAutofit/>
          </a:bodyPr>
          <a:lstStyle/>
          <a:p>
            <a:pPr algn="ctr"/>
            <a:endParaRPr lang="fr-FR" dirty="0">
              <a:solidFill>
                <a:schemeClr val="tx1"/>
              </a:solidFill>
            </a:endParaRPr>
          </a:p>
          <a:p>
            <a:pPr algn="ctr"/>
            <a:r>
              <a:rPr lang="fr-FR" dirty="0">
                <a:solidFill>
                  <a:schemeClr val="tx1"/>
                </a:solidFill>
              </a:rPr>
              <a:t>florence.tfibel@bnf.fr</a:t>
            </a:r>
          </a:p>
          <a:p>
            <a:pPr algn="ctr"/>
            <a:r>
              <a:rPr lang="fr-FR" sz="1800" dirty="0"/>
              <a:t>https://www.ifla.org/g/unimarc-rg/permanent-unimarc-committee-puc/</a:t>
            </a:r>
          </a:p>
        </p:txBody>
      </p:sp>
      <p:sp>
        <p:nvSpPr>
          <p:cNvPr id="2" name="Rectangle 1">
            <a:extLst>
              <a:ext uri="{FF2B5EF4-FFF2-40B4-BE49-F238E27FC236}">
                <a16:creationId xmlns:a16="http://schemas.microsoft.com/office/drawing/2014/main" id="{039F1466-A70C-4D7C-A9C8-679AD4476AF4}"/>
              </a:ext>
            </a:extLst>
          </p:cNvPr>
          <p:cNvSpPr/>
          <p:nvPr/>
        </p:nvSpPr>
        <p:spPr>
          <a:xfrm>
            <a:off x="4447607" y="3244334"/>
            <a:ext cx="248786" cy="369332"/>
          </a:xfrm>
          <a:prstGeom prst="rect">
            <a:avLst/>
          </a:prstGeom>
        </p:spPr>
        <p:txBody>
          <a:bodyPr wrap="none">
            <a:spAutoFit/>
          </a:bodyPr>
          <a:lstStyle/>
          <a:p>
            <a:r>
              <a:rPr lang="fr-FR" dirty="0"/>
              <a:t> </a:t>
            </a:r>
          </a:p>
        </p:txBody>
      </p:sp>
      <p:sp>
        <p:nvSpPr>
          <p:cNvPr id="3" name="Rectangle 2">
            <a:extLst>
              <a:ext uri="{FF2B5EF4-FFF2-40B4-BE49-F238E27FC236}">
                <a16:creationId xmlns:a16="http://schemas.microsoft.com/office/drawing/2014/main" id="{89261085-FC18-43A9-9946-15ACFBDF464D}"/>
              </a:ext>
            </a:extLst>
          </p:cNvPr>
          <p:cNvSpPr/>
          <p:nvPr/>
        </p:nvSpPr>
        <p:spPr>
          <a:xfrm>
            <a:off x="4447607" y="3244334"/>
            <a:ext cx="248786" cy="369332"/>
          </a:xfrm>
          <a:prstGeom prst="rect">
            <a:avLst/>
          </a:prstGeom>
        </p:spPr>
        <p:txBody>
          <a:bodyPr wrap="none">
            <a:spAutoFit/>
          </a:bodyPr>
          <a:lstStyle/>
          <a:p>
            <a:r>
              <a:rPr lang="fr-FR" dirty="0"/>
              <a:t> </a:t>
            </a:r>
          </a:p>
        </p:txBody>
      </p:sp>
    </p:spTree>
    <p:extLst>
      <p:ext uri="{BB962C8B-B14F-4D97-AF65-F5344CB8AC3E}">
        <p14:creationId xmlns:p14="http://schemas.microsoft.com/office/powerpoint/2010/main" val="17683037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té">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Classique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té">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549</TotalTime>
  <Words>1082</Words>
  <Application>Microsoft Office PowerPoint</Application>
  <PresentationFormat>Diavoorstelling (4:3)</PresentationFormat>
  <Paragraphs>68</Paragraphs>
  <Slides>9</Slides>
  <Notes>5</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9</vt:i4>
      </vt:variant>
    </vt:vector>
  </HeadingPairs>
  <TitlesOfParts>
    <vt:vector size="12" baseType="lpstr">
      <vt:lpstr>Arial</vt:lpstr>
      <vt:lpstr>Calibri</vt:lpstr>
      <vt:lpstr>Clarté</vt:lpstr>
      <vt:lpstr>UNIMARC IN 2025-2026</vt:lpstr>
      <vt:lpstr>UNIMARC updates</vt:lpstr>
      <vt:lpstr>UNIMARC 2026 updates</vt:lpstr>
      <vt:lpstr>A roadmap for 2026-2028</vt:lpstr>
      <vt:lpstr>UNIMARC and the new standards</vt:lpstr>
      <vt:lpstr>The Future of UNIMARC project</vt:lpstr>
      <vt:lpstr>PowerPoint-presentatie</vt:lpstr>
      <vt:lpstr>Active working groups and projects</vt:lpstr>
      <vt:lpstr>Thank you for your attention</vt:lpstr>
    </vt:vector>
  </TitlesOfParts>
  <Company>BnF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UNIMARC for entity cataloguing</dc:title>
  <dc:creator>Emmanuel JASLIER</dc:creator>
  <cp:lastModifiedBy>Hannes Lowagie</cp:lastModifiedBy>
  <cp:revision>60</cp:revision>
  <dcterms:created xsi:type="dcterms:W3CDTF">2023-08-01T14:46:07Z</dcterms:created>
  <dcterms:modified xsi:type="dcterms:W3CDTF">2026-06-03T09:04:53Z</dcterms:modified>
</cp:coreProperties>
</file>