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Lst>
  <p:notesMasterIdLst>
    <p:notesMasterId r:id="rId20"/>
  </p:notesMasterIdLst>
  <p:handoutMasterIdLst>
    <p:handoutMasterId r:id="rId21"/>
  </p:handoutMasterIdLst>
  <p:sldIdLst>
    <p:sldId id="343" r:id="rId2"/>
    <p:sldId id="379" r:id="rId3"/>
    <p:sldId id="378" r:id="rId4"/>
    <p:sldId id="380" r:id="rId5"/>
    <p:sldId id="400" r:id="rId6"/>
    <p:sldId id="455" r:id="rId7"/>
    <p:sldId id="456" r:id="rId8"/>
    <p:sldId id="408" r:id="rId9"/>
    <p:sldId id="453" r:id="rId10"/>
    <p:sldId id="457" r:id="rId11"/>
    <p:sldId id="381" r:id="rId12"/>
    <p:sldId id="407" r:id="rId13"/>
    <p:sldId id="399" r:id="rId14"/>
    <p:sldId id="459" r:id="rId15"/>
    <p:sldId id="460" r:id="rId16"/>
    <p:sldId id="458" r:id="rId17"/>
    <p:sldId id="387" r:id="rId18"/>
    <p:sldId id="388" r:id="rId19"/>
  </p:sldIdLst>
  <p:sldSz cx="9144000" cy="6858000" type="screen4x3"/>
  <p:notesSz cx="6858000" cy="9926638"/>
  <p:defaultTextStyle>
    <a:defPPr>
      <a:defRPr lang="he-IL"/>
    </a:defPPr>
    <a:lvl1pPr algn="r" rtl="1" fontAlgn="base">
      <a:spcBef>
        <a:spcPct val="0"/>
      </a:spcBef>
      <a:spcAft>
        <a:spcPct val="0"/>
      </a:spcAft>
      <a:defRPr sz="1600" kern="1200">
        <a:solidFill>
          <a:srgbClr val="000066"/>
        </a:solidFill>
        <a:latin typeface="Times New Roman" pitchFamily="18" charset="0"/>
        <a:ea typeface="Arial Unicode MS" pitchFamily="34" charset="-128"/>
        <a:cs typeface="Arial Unicode MS" pitchFamily="34" charset="-128"/>
      </a:defRPr>
    </a:lvl1pPr>
    <a:lvl2pPr marL="457200" algn="r" rtl="1" fontAlgn="base">
      <a:spcBef>
        <a:spcPct val="0"/>
      </a:spcBef>
      <a:spcAft>
        <a:spcPct val="0"/>
      </a:spcAft>
      <a:defRPr sz="1600" kern="1200">
        <a:solidFill>
          <a:srgbClr val="000066"/>
        </a:solidFill>
        <a:latin typeface="Times New Roman" pitchFamily="18" charset="0"/>
        <a:ea typeface="Arial Unicode MS" pitchFamily="34" charset="-128"/>
        <a:cs typeface="Arial Unicode MS" pitchFamily="34" charset="-128"/>
      </a:defRPr>
    </a:lvl2pPr>
    <a:lvl3pPr marL="914400" algn="r" rtl="1" fontAlgn="base">
      <a:spcBef>
        <a:spcPct val="0"/>
      </a:spcBef>
      <a:spcAft>
        <a:spcPct val="0"/>
      </a:spcAft>
      <a:defRPr sz="1600" kern="1200">
        <a:solidFill>
          <a:srgbClr val="000066"/>
        </a:solidFill>
        <a:latin typeface="Times New Roman" pitchFamily="18" charset="0"/>
        <a:ea typeface="Arial Unicode MS" pitchFamily="34" charset="-128"/>
        <a:cs typeface="Arial Unicode MS" pitchFamily="34" charset="-128"/>
      </a:defRPr>
    </a:lvl3pPr>
    <a:lvl4pPr marL="1371600" algn="r" rtl="1" fontAlgn="base">
      <a:spcBef>
        <a:spcPct val="0"/>
      </a:spcBef>
      <a:spcAft>
        <a:spcPct val="0"/>
      </a:spcAft>
      <a:defRPr sz="1600" kern="1200">
        <a:solidFill>
          <a:srgbClr val="000066"/>
        </a:solidFill>
        <a:latin typeface="Times New Roman" pitchFamily="18" charset="0"/>
        <a:ea typeface="Arial Unicode MS" pitchFamily="34" charset="-128"/>
        <a:cs typeface="Arial Unicode MS" pitchFamily="34" charset="-128"/>
      </a:defRPr>
    </a:lvl4pPr>
    <a:lvl5pPr marL="1828800" algn="r" rtl="1" fontAlgn="base">
      <a:spcBef>
        <a:spcPct val="0"/>
      </a:spcBef>
      <a:spcAft>
        <a:spcPct val="0"/>
      </a:spcAft>
      <a:defRPr sz="1600" kern="1200">
        <a:solidFill>
          <a:srgbClr val="000066"/>
        </a:solidFill>
        <a:latin typeface="Times New Roman" pitchFamily="18" charset="0"/>
        <a:ea typeface="Arial Unicode MS" pitchFamily="34" charset="-128"/>
        <a:cs typeface="Arial Unicode MS" pitchFamily="34" charset="-128"/>
      </a:defRPr>
    </a:lvl5pPr>
    <a:lvl6pPr marL="2286000" algn="r" defTabSz="914400" rtl="1" eaLnBrk="1" latinLnBrk="0" hangingPunct="1">
      <a:defRPr sz="1600" kern="1200">
        <a:solidFill>
          <a:srgbClr val="000066"/>
        </a:solidFill>
        <a:latin typeface="Times New Roman" pitchFamily="18" charset="0"/>
        <a:ea typeface="Arial Unicode MS" pitchFamily="34" charset="-128"/>
        <a:cs typeface="Arial Unicode MS" pitchFamily="34" charset="-128"/>
      </a:defRPr>
    </a:lvl6pPr>
    <a:lvl7pPr marL="2743200" algn="r" defTabSz="914400" rtl="1" eaLnBrk="1" latinLnBrk="0" hangingPunct="1">
      <a:defRPr sz="1600" kern="1200">
        <a:solidFill>
          <a:srgbClr val="000066"/>
        </a:solidFill>
        <a:latin typeface="Times New Roman" pitchFamily="18" charset="0"/>
        <a:ea typeface="Arial Unicode MS" pitchFamily="34" charset="-128"/>
        <a:cs typeface="Arial Unicode MS" pitchFamily="34" charset="-128"/>
      </a:defRPr>
    </a:lvl7pPr>
    <a:lvl8pPr marL="3200400" algn="r" defTabSz="914400" rtl="1" eaLnBrk="1" latinLnBrk="0" hangingPunct="1">
      <a:defRPr sz="1600" kern="1200">
        <a:solidFill>
          <a:srgbClr val="000066"/>
        </a:solidFill>
        <a:latin typeface="Times New Roman" pitchFamily="18" charset="0"/>
        <a:ea typeface="Arial Unicode MS" pitchFamily="34" charset="-128"/>
        <a:cs typeface="Arial Unicode MS" pitchFamily="34" charset="-128"/>
      </a:defRPr>
    </a:lvl8pPr>
    <a:lvl9pPr marL="3657600" algn="r" defTabSz="914400" rtl="1" eaLnBrk="1" latinLnBrk="0" hangingPunct="1">
      <a:defRPr sz="1600" kern="1200">
        <a:solidFill>
          <a:srgbClr val="000066"/>
        </a:solidFill>
        <a:latin typeface="Times New Roman" pitchFamily="18" charset="0"/>
        <a:ea typeface="Arial Unicode MS" pitchFamily="34" charset="-128"/>
        <a:cs typeface="Arial Unicode MS"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F66FF"/>
    <a:srgbClr val="000066"/>
    <a:srgbClr val="FEC42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973" autoAdjust="0"/>
    <p:restoredTop sz="68038" autoAdjust="0"/>
  </p:normalViewPr>
  <p:slideViewPr>
    <p:cSldViewPr>
      <p:cViewPr varScale="1">
        <p:scale>
          <a:sx n="41" d="100"/>
          <a:sy n="41" d="100"/>
        </p:scale>
        <p:origin x="1836" y="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5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3886201" y="1"/>
            <a:ext cx="2971800" cy="496332"/>
          </a:xfrm>
          <a:prstGeom prst="rect">
            <a:avLst/>
          </a:prstGeom>
          <a:noFill/>
          <a:ln w="9525">
            <a:noFill/>
            <a:miter lim="800000"/>
            <a:headEnd/>
            <a:tailEnd/>
          </a:ln>
          <a:effectLst/>
        </p:spPr>
        <p:txBody>
          <a:bodyPr vert="horz" wrap="square" lIns="95905" tIns="47953" rIns="95905" bIns="47953" numCol="1" anchor="t" anchorCtr="0" compatLnSpc="1">
            <a:prstTxWarp prst="textNoShape">
              <a:avLst/>
            </a:prstTxWarp>
          </a:bodyPr>
          <a:lstStyle>
            <a:lvl1pPr>
              <a:defRPr sz="1300">
                <a:solidFill>
                  <a:schemeClr val="tx1"/>
                </a:solidFill>
                <a:latin typeface="Arial" pitchFamily="34" charset="0"/>
                <a:ea typeface="+mn-ea"/>
                <a:cs typeface="Arial" pitchFamily="34" charset="0"/>
              </a:defRPr>
            </a:lvl1pPr>
          </a:lstStyle>
          <a:p>
            <a:pPr>
              <a:defRPr/>
            </a:pPr>
            <a:endParaRPr lang="en-US"/>
          </a:p>
        </p:txBody>
      </p:sp>
      <p:sp>
        <p:nvSpPr>
          <p:cNvPr id="92163" name="Rectangle 3"/>
          <p:cNvSpPr>
            <a:spLocks noGrp="1" noChangeArrowheads="1"/>
          </p:cNvSpPr>
          <p:nvPr>
            <p:ph type="dt" sz="quarter" idx="1"/>
          </p:nvPr>
        </p:nvSpPr>
        <p:spPr bwMode="auto">
          <a:xfrm>
            <a:off x="1588" y="1"/>
            <a:ext cx="2971800" cy="496332"/>
          </a:xfrm>
          <a:prstGeom prst="rect">
            <a:avLst/>
          </a:prstGeom>
          <a:noFill/>
          <a:ln w="9525">
            <a:noFill/>
            <a:miter lim="800000"/>
            <a:headEnd/>
            <a:tailEnd/>
          </a:ln>
          <a:effectLst/>
        </p:spPr>
        <p:txBody>
          <a:bodyPr vert="horz" wrap="square" lIns="95905" tIns="47953" rIns="95905" bIns="47953" numCol="1" anchor="t" anchorCtr="0" compatLnSpc="1">
            <a:prstTxWarp prst="textNoShape">
              <a:avLst/>
            </a:prstTxWarp>
          </a:bodyPr>
          <a:lstStyle>
            <a:lvl1pPr algn="l">
              <a:defRPr sz="1300">
                <a:solidFill>
                  <a:schemeClr val="tx1"/>
                </a:solidFill>
                <a:latin typeface="Arial" pitchFamily="34" charset="0"/>
                <a:ea typeface="+mn-ea"/>
                <a:cs typeface="Arial" pitchFamily="34" charset="0"/>
              </a:defRPr>
            </a:lvl1pPr>
          </a:lstStyle>
          <a:p>
            <a:pPr>
              <a:defRPr/>
            </a:pPr>
            <a:endParaRPr lang="en-US"/>
          </a:p>
        </p:txBody>
      </p:sp>
      <p:sp>
        <p:nvSpPr>
          <p:cNvPr id="92164" name="Rectangle 4"/>
          <p:cNvSpPr>
            <a:spLocks noGrp="1" noChangeArrowheads="1"/>
          </p:cNvSpPr>
          <p:nvPr>
            <p:ph type="ftr" sz="quarter" idx="2"/>
          </p:nvPr>
        </p:nvSpPr>
        <p:spPr bwMode="auto">
          <a:xfrm>
            <a:off x="3886201" y="9428584"/>
            <a:ext cx="2971800" cy="496332"/>
          </a:xfrm>
          <a:prstGeom prst="rect">
            <a:avLst/>
          </a:prstGeom>
          <a:noFill/>
          <a:ln w="9525">
            <a:noFill/>
            <a:miter lim="800000"/>
            <a:headEnd/>
            <a:tailEnd/>
          </a:ln>
          <a:effectLst/>
        </p:spPr>
        <p:txBody>
          <a:bodyPr vert="horz" wrap="square" lIns="95905" tIns="47953" rIns="95905" bIns="47953" numCol="1" anchor="b" anchorCtr="0" compatLnSpc="1">
            <a:prstTxWarp prst="textNoShape">
              <a:avLst/>
            </a:prstTxWarp>
          </a:bodyPr>
          <a:lstStyle>
            <a:lvl1pPr>
              <a:defRPr sz="1300">
                <a:solidFill>
                  <a:schemeClr val="tx1"/>
                </a:solidFill>
                <a:latin typeface="Arial" pitchFamily="34" charset="0"/>
                <a:ea typeface="+mn-ea"/>
                <a:cs typeface="Arial" pitchFamily="34" charset="0"/>
              </a:defRPr>
            </a:lvl1pPr>
          </a:lstStyle>
          <a:p>
            <a:pPr>
              <a:defRPr/>
            </a:pPr>
            <a:endParaRPr lang="en-US"/>
          </a:p>
        </p:txBody>
      </p:sp>
      <p:sp>
        <p:nvSpPr>
          <p:cNvPr id="92165" name="Rectangle 5"/>
          <p:cNvSpPr>
            <a:spLocks noGrp="1" noChangeArrowheads="1"/>
          </p:cNvSpPr>
          <p:nvPr>
            <p:ph type="sldNum" sz="quarter" idx="3"/>
          </p:nvPr>
        </p:nvSpPr>
        <p:spPr bwMode="auto">
          <a:xfrm>
            <a:off x="1588" y="9428584"/>
            <a:ext cx="2971800" cy="496332"/>
          </a:xfrm>
          <a:prstGeom prst="rect">
            <a:avLst/>
          </a:prstGeom>
          <a:noFill/>
          <a:ln w="9525">
            <a:noFill/>
            <a:miter lim="800000"/>
            <a:headEnd/>
            <a:tailEnd/>
          </a:ln>
          <a:effectLst/>
        </p:spPr>
        <p:txBody>
          <a:bodyPr vert="horz" wrap="square" lIns="95905" tIns="47953" rIns="95905" bIns="47953" numCol="1" anchor="b" anchorCtr="0" compatLnSpc="1">
            <a:prstTxWarp prst="textNoShape">
              <a:avLst/>
            </a:prstTxWarp>
          </a:bodyPr>
          <a:lstStyle>
            <a:lvl1pPr algn="l">
              <a:defRPr sz="1300">
                <a:solidFill>
                  <a:schemeClr val="tx1"/>
                </a:solidFill>
                <a:latin typeface="Arial" pitchFamily="34" charset="0"/>
                <a:ea typeface="+mn-ea"/>
                <a:cs typeface="Arial" pitchFamily="34" charset="0"/>
              </a:defRPr>
            </a:lvl1pPr>
          </a:lstStyle>
          <a:p>
            <a:pPr>
              <a:defRPr/>
            </a:pPr>
            <a:fld id="{61749646-562F-421D-99DD-E39638BC678A}" type="slidenum">
              <a:rPr lang="he-IL"/>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1" y="1"/>
            <a:ext cx="2971800" cy="496332"/>
          </a:xfrm>
          <a:prstGeom prst="rect">
            <a:avLst/>
          </a:prstGeom>
        </p:spPr>
        <p:txBody>
          <a:bodyPr vert="horz" lIns="95905" tIns="47953" rIns="95905" bIns="47953" rtlCol="1"/>
          <a:lstStyle>
            <a:lvl1pPr algn="r">
              <a:defRPr sz="1300"/>
            </a:lvl1pPr>
          </a:lstStyle>
          <a:p>
            <a:pPr>
              <a:defRPr/>
            </a:pPr>
            <a:endParaRPr lang="he-IL"/>
          </a:p>
        </p:txBody>
      </p:sp>
      <p:sp>
        <p:nvSpPr>
          <p:cNvPr id="3" name="Date Placeholder 2"/>
          <p:cNvSpPr>
            <a:spLocks noGrp="1"/>
          </p:cNvSpPr>
          <p:nvPr>
            <p:ph type="dt" idx="1"/>
          </p:nvPr>
        </p:nvSpPr>
        <p:spPr>
          <a:xfrm>
            <a:off x="1588" y="1"/>
            <a:ext cx="2971800" cy="496332"/>
          </a:xfrm>
          <a:prstGeom prst="rect">
            <a:avLst/>
          </a:prstGeom>
        </p:spPr>
        <p:txBody>
          <a:bodyPr vert="horz" wrap="square" lIns="95905" tIns="47953" rIns="95905" bIns="47953" numCol="1" anchor="t" anchorCtr="0" compatLnSpc="1">
            <a:prstTxWarp prst="textNoShape">
              <a:avLst/>
            </a:prstTxWarp>
          </a:bodyPr>
          <a:lstStyle>
            <a:lvl1pPr algn="l">
              <a:defRPr sz="1300">
                <a:cs typeface="Times New Roman" pitchFamily="18" charset="0"/>
              </a:defRPr>
            </a:lvl1pPr>
          </a:lstStyle>
          <a:p>
            <a:pPr>
              <a:defRPr/>
            </a:pPr>
            <a:fld id="{CBD12700-F600-49F0-932E-056F65169FFE}" type="datetimeFigureOut">
              <a:rPr lang="he-IL"/>
              <a:pPr>
                <a:defRPr/>
              </a:pPr>
              <a:t>ב'/סיון/תשפ"ו</a:t>
            </a:fld>
            <a:endParaRPr lang="he-IL"/>
          </a:p>
        </p:txBody>
      </p:sp>
      <p:sp>
        <p:nvSpPr>
          <p:cNvPr id="4" name="Slide Image Placeholder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5905" tIns="47953" rIns="95905" bIns="47953" rtlCol="1" anchor="ctr"/>
          <a:lstStyle/>
          <a:p>
            <a:pPr lvl="0"/>
            <a:endParaRPr lang="he-IL" noProof="0"/>
          </a:p>
        </p:txBody>
      </p:sp>
      <p:sp>
        <p:nvSpPr>
          <p:cNvPr id="5" name="Notes Placeholder 4"/>
          <p:cNvSpPr>
            <a:spLocks noGrp="1"/>
          </p:cNvSpPr>
          <p:nvPr>
            <p:ph type="body" sz="quarter" idx="3"/>
          </p:nvPr>
        </p:nvSpPr>
        <p:spPr>
          <a:xfrm>
            <a:off x="685800" y="4715153"/>
            <a:ext cx="5486400" cy="4466987"/>
          </a:xfrm>
          <a:prstGeom prst="rect">
            <a:avLst/>
          </a:prstGeom>
        </p:spPr>
        <p:txBody>
          <a:bodyPr vert="horz" wrap="square" lIns="95905" tIns="47953" rIns="95905" bIns="47953"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886201" y="9428584"/>
            <a:ext cx="2971800" cy="496332"/>
          </a:xfrm>
          <a:prstGeom prst="rect">
            <a:avLst/>
          </a:prstGeom>
        </p:spPr>
        <p:txBody>
          <a:bodyPr vert="horz" lIns="95905" tIns="47953" rIns="95905" bIns="47953" rtlCol="1" anchor="b"/>
          <a:lstStyle>
            <a:lvl1pPr algn="r">
              <a:defRPr sz="1300"/>
            </a:lvl1pPr>
          </a:lstStyle>
          <a:p>
            <a:pPr>
              <a:defRPr/>
            </a:pPr>
            <a:endParaRPr lang="he-IL"/>
          </a:p>
        </p:txBody>
      </p:sp>
      <p:sp>
        <p:nvSpPr>
          <p:cNvPr id="7" name="Slide Number Placeholder 6"/>
          <p:cNvSpPr>
            <a:spLocks noGrp="1"/>
          </p:cNvSpPr>
          <p:nvPr>
            <p:ph type="sldNum" sz="quarter" idx="5"/>
          </p:nvPr>
        </p:nvSpPr>
        <p:spPr>
          <a:xfrm>
            <a:off x="1588" y="9428584"/>
            <a:ext cx="2971800" cy="496332"/>
          </a:xfrm>
          <a:prstGeom prst="rect">
            <a:avLst/>
          </a:prstGeom>
        </p:spPr>
        <p:txBody>
          <a:bodyPr vert="horz" wrap="square" lIns="95905" tIns="47953" rIns="95905" bIns="47953" numCol="1" anchor="b" anchorCtr="0" compatLnSpc="1">
            <a:prstTxWarp prst="textNoShape">
              <a:avLst/>
            </a:prstTxWarp>
          </a:bodyPr>
          <a:lstStyle>
            <a:lvl1pPr algn="l">
              <a:defRPr sz="1300">
                <a:cs typeface="Times New Roman" pitchFamily="18" charset="0"/>
              </a:defRPr>
            </a:lvl1pPr>
          </a:lstStyle>
          <a:p>
            <a:pPr>
              <a:defRPr/>
            </a:pPr>
            <a:fld id="{C0750E8F-B46D-4040-B97F-EDD777D10C9C}" type="slidenum">
              <a:rPr lang="he-IL"/>
              <a:pPr>
                <a:defRPr/>
              </a:pPr>
              <a:t>‹#›</a:t>
            </a:fld>
            <a:endParaRPr lang="he-IL"/>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he-IL" dirty="0"/>
          </a:p>
        </p:txBody>
      </p:sp>
      <p:sp>
        <p:nvSpPr>
          <p:cNvPr id="4" name="Slide Number Placeholder 3"/>
          <p:cNvSpPr>
            <a:spLocks noGrp="1"/>
          </p:cNvSpPr>
          <p:nvPr>
            <p:ph type="sldNum" sz="quarter" idx="10"/>
          </p:nvPr>
        </p:nvSpPr>
        <p:spPr/>
        <p:txBody>
          <a:bodyPr/>
          <a:lstStyle/>
          <a:p>
            <a:pPr>
              <a:defRPr/>
            </a:pPr>
            <a:fld id="{C0750E8F-B46D-4040-B97F-EDD777D10C9C}" type="slidenum">
              <a:rPr lang="he-IL" smtClean="0"/>
              <a:pPr>
                <a:defRPr/>
              </a:pPr>
              <a:t>1</a:t>
            </a:fld>
            <a:endParaRPr lang="he-IL"/>
          </a:p>
        </p:txBody>
      </p:sp>
    </p:spTree>
    <p:extLst>
      <p:ext uri="{BB962C8B-B14F-4D97-AF65-F5344CB8AC3E}">
        <p14:creationId xmlns:p14="http://schemas.microsoft.com/office/powerpoint/2010/main" val="3526342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approval of the direction of travel, with the stipulation that the first action of the SES Working Group should be to draft ore detailed proposals showing how the direction of travel will be taken.</a:t>
            </a: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pPr>
              <a:defRPr/>
            </a:pPr>
            <a:fld id="{C0750E8F-B46D-4040-B97F-EDD777D10C9C}" type="slidenum">
              <a:rPr lang="he-IL" smtClean="0"/>
              <a:pPr>
                <a:defRPr/>
              </a:pPr>
              <a:t>10</a:t>
            </a:fld>
            <a:endParaRPr lang="he-IL"/>
          </a:p>
        </p:txBody>
      </p:sp>
    </p:spTree>
    <p:extLst>
      <p:ext uri="{BB962C8B-B14F-4D97-AF65-F5344CB8AC3E}">
        <p14:creationId xmlns:p14="http://schemas.microsoft.com/office/powerpoint/2010/main" val="3757071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he-IL" dirty="0"/>
          </a:p>
        </p:txBody>
      </p:sp>
      <p:sp>
        <p:nvSpPr>
          <p:cNvPr id="4" name="Slide Number Placeholder 3"/>
          <p:cNvSpPr>
            <a:spLocks noGrp="1"/>
          </p:cNvSpPr>
          <p:nvPr>
            <p:ph type="sldNum" sz="quarter" idx="10"/>
          </p:nvPr>
        </p:nvSpPr>
        <p:spPr/>
        <p:txBody>
          <a:bodyPr/>
          <a:lstStyle/>
          <a:p>
            <a:pPr>
              <a:defRPr/>
            </a:pPr>
            <a:fld id="{C0750E8F-B46D-4040-B97F-EDD777D10C9C}" type="slidenum">
              <a:rPr lang="he-IL" smtClean="0"/>
              <a:pPr>
                <a:defRPr/>
              </a:pPr>
              <a:t>11</a:t>
            </a:fld>
            <a:endParaRPr lang="he-IL"/>
          </a:p>
        </p:txBody>
      </p:sp>
    </p:spTree>
    <p:extLst>
      <p:ext uri="{BB962C8B-B14F-4D97-AF65-F5344CB8AC3E}">
        <p14:creationId xmlns:p14="http://schemas.microsoft.com/office/powerpoint/2010/main" val="1069392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pPr>
              <a:defRPr/>
            </a:pPr>
            <a:fld id="{C0750E8F-B46D-4040-B97F-EDD777D10C9C}" type="slidenum">
              <a:rPr lang="he-IL" smtClean="0"/>
              <a:pPr>
                <a:defRPr/>
              </a:pPr>
              <a:t>12</a:t>
            </a:fld>
            <a:endParaRPr lang="he-IL"/>
          </a:p>
        </p:txBody>
      </p:sp>
    </p:spTree>
    <p:extLst>
      <p:ext uri="{BB962C8B-B14F-4D97-AF65-F5344CB8AC3E}">
        <p14:creationId xmlns:p14="http://schemas.microsoft.com/office/powerpoint/2010/main" val="2310321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a:t>Thurstan is finishing his second consecutive term. According to the Cooperation Agreement, he must step down for at least one term. </a:t>
            </a:r>
          </a:p>
          <a:p>
            <a:pPr algn="l"/>
            <a:r>
              <a:rPr lang="en-US" dirty="0"/>
              <a:t>At this point, former members are kept on our basecamp space. If it ever came down to a vote – they are not voting members. But their input, if they should offer it, is still welcome.</a:t>
            </a:r>
            <a:endParaRPr lang="he-IL" dirty="0"/>
          </a:p>
        </p:txBody>
      </p:sp>
      <p:sp>
        <p:nvSpPr>
          <p:cNvPr id="4" name="Slide Number Placeholder 3"/>
          <p:cNvSpPr>
            <a:spLocks noGrp="1"/>
          </p:cNvSpPr>
          <p:nvPr>
            <p:ph type="sldNum" sz="quarter" idx="10"/>
          </p:nvPr>
        </p:nvSpPr>
        <p:spPr/>
        <p:txBody>
          <a:bodyPr/>
          <a:lstStyle/>
          <a:p>
            <a:pPr>
              <a:defRPr/>
            </a:pPr>
            <a:fld id="{C0750E8F-B46D-4040-B97F-EDD777D10C9C}" type="slidenum">
              <a:rPr lang="he-IL" smtClean="0"/>
              <a:pPr>
                <a:defRPr/>
              </a:pPr>
              <a:t>13</a:t>
            </a:fld>
            <a:endParaRPr lang="he-IL"/>
          </a:p>
        </p:txBody>
      </p:sp>
    </p:spTree>
    <p:extLst>
      <p:ext uri="{BB962C8B-B14F-4D97-AF65-F5344CB8AC3E}">
        <p14:creationId xmlns:p14="http://schemas.microsoft.com/office/powerpoint/2010/main" val="2479961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A full translation is being prepared in Catalan, Finish, French, Hungarian, Italian, Norwegian, Portuguese and Spanish. In some cases, such as French, Portuguese and Spanish, the translation procedures are coordinated by non-European countries. Partial translation work is also underway for Czech, Danish, Dutch, Estonian, German, Greek, Hebrew, Korean, Latvian, Slovenian, Swedish and Turkish.</a:t>
            </a:r>
            <a:endParaRPr lang="hu-HU"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Dátum helye 3"/>
          <p:cNvSpPr>
            <a:spLocks noGrp="1"/>
          </p:cNvSpPr>
          <p:nvPr>
            <p:ph type="dt" idx="10"/>
          </p:nvPr>
        </p:nvSpPr>
        <p:spPr/>
        <p:txBody>
          <a:bodyPr/>
          <a:lstStyle/>
          <a:p>
            <a:fld id="{311EA7E2-F2F9-4109-AF8C-ED0A9A1FAF78}" type="datetime4">
              <a:rPr lang="en-US" smtClean="0"/>
              <a:t>May 18, 2026</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CC7BB43D-6859-4C14-84A8-D9538C9727DB}" type="slidenum">
              <a:rPr lang="en-US" smtClean="0"/>
              <a:t>14</a:t>
            </a:fld>
            <a:endParaRPr lang="en-US"/>
          </a:p>
        </p:txBody>
      </p:sp>
    </p:spTree>
    <p:extLst>
      <p:ext uri="{BB962C8B-B14F-4D97-AF65-F5344CB8AC3E}">
        <p14:creationId xmlns:p14="http://schemas.microsoft.com/office/powerpoint/2010/main" val="3339140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nSpc>
                <a:spcPct val="107000"/>
              </a:lnSpc>
              <a:spcAft>
                <a:spcPts val="800"/>
              </a:spcAft>
            </a:pPr>
            <a:r>
              <a:rPr lang="en-GB" sz="1800" noProof="0" dirty="0">
                <a:effectLst/>
                <a:latin typeface="Calibri" panose="020F0502020204030204" pitchFamily="34" charset="0"/>
                <a:ea typeface="Calibri" panose="020F0502020204030204" pitchFamily="34" charset="0"/>
                <a:cs typeface="Arial" panose="020B0604020202020204" pitchFamily="34" charset="0"/>
              </a:rPr>
              <a:t>Totally, from a world perspective, there are 9 full translation projects, and 14 partial translation ones.</a:t>
            </a:r>
          </a:p>
          <a:p>
            <a:pPr>
              <a:lnSpc>
                <a:spcPct val="107000"/>
              </a:lnSpc>
              <a:spcAft>
                <a:spcPts val="800"/>
              </a:spcAft>
            </a:pPr>
            <a:r>
              <a:rPr lang="en-GB" sz="1800" noProof="0" dirty="0">
                <a:effectLst/>
                <a:latin typeface="Calibri" panose="020F0502020204030204" pitchFamily="34" charset="0"/>
                <a:ea typeface="Calibri" panose="020F0502020204030204" pitchFamily="34" charset="0"/>
                <a:cs typeface="Arial" panose="020B0604020202020204" pitchFamily="34" charset="0"/>
              </a:rPr>
              <a:t>This is a list of un-going and finished translations. Languages with other writing systems than Latin are highlighted in italic.</a:t>
            </a:r>
          </a:p>
          <a:p>
            <a:pPr>
              <a:lnSpc>
                <a:spcPct val="107000"/>
              </a:lnSpc>
              <a:spcAft>
                <a:spcPts val="800"/>
              </a:spcAft>
            </a:pPr>
            <a:endParaRPr lang="en-GB" sz="1800" noProof="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noProof="0" dirty="0">
                <a:effectLst/>
                <a:latin typeface="Calibri" panose="020F0502020204030204" pitchFamily="34" charset="0"/>
                <a:ea typeface="Calibri" panose="020F0502020204030204" pitchFamily="34" charset="0"/>
                <a:cs typeface="Arial" panose="020B0604020202020204" pitchFamily="34" charset="0"/>
              </a:rPr>
              <a:t>Five of the nine full translations have already been ready and published in Toolkit, and most of the partial translations are available in the Registry.</a:t>
            </a:r>
          </a:p>
        </p:txBody>
      </p:sp>
      <p:sp>
        <p:nvSpPr>
          <p:cNvPr id="4" name="Dátum helye 3"/>
          <p:cNvSpPr>
            <a:spLocks noGrp="1"/>
          </p:cNvSpPr>
          <p:nvPr>
            <p:ph type="dt" idx="1"/>
          </p:nvPr>
        </p:nvSpPr>
        <p:spPr/>
        <p:txBody>
          <a:bodyPr/>
          <a:lstStyle/>
          <a:p>
            <a:fld id="{311EA7E2-F2F9-4109-AF8C-ED0A9A1FAF78}" type="datetime4">
              <a:rPr lang="en-US" smtClean="0"/>
              <a:t>May 18, 2026</a:t>
            </a:fld>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fld id="{CC7BB43D-6859-4C14-84A8-D9538C9727DB}" type="slidenum">
              <a:rPr lang="en-US" smtClean="0"/>
              <a:t>15</a:t>
            </a:fld>
            <a:endParaRPr lang="en-US"/>
          </a:p>
        </p:txBody>
      </p:sp>
    </p:spTree>
    <p:extLst>
      <p:ext uri="{BB962C8B-B14F-4D97-AF65-F5344CB8AC3E}">
        <p14:creationId xmlns:p14="http://schemas.microsoft.com/office/powerpoint/2010/main" val="2621451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pPr>
              <a:defRPr/>
            </a:pPr>
            <a:fld id="{C0750E8F-B46D-4040-B97F-EDD777D10C9C}" type="slidenum">
              <a:rPr lang="he-IL" smtClean="0"/>
              <a:pPr>
                <a:defRPr/>
              </a:pPr>
              <a:t>17</a:t>
            </a:fld>
            <a:endParaRPr lang="he-IL"/>
          </a:p>
        </p:txBody>
      </p:sp>
    </p:spTree>
    <p:extLst>
      <p:ext uri="{BB962C8B-B14F-4D97-AF65-F5344CB8AC3E}">
        <p14:creationId xmlns:p14="http://schemas.microsoft.com/office/powerpoint/2010/main" val="3724273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pPr>
              <a:defRPr/>
            </a:pPr>
            <a:fld id="{C0750E8F-B46D-4040-B97F-EDD777D10C9C}" type="slidenum">
              <a:rPr lang="he-IL" smtClean="0"/>
              <a:pPr>
                <a:defRPr/>
              </a:pPr>
              <a:t>18</a:t>
            </a:fld>
            <a:endParaRPr lang="he-IL"/>
          </a:p>
        </p:txBody>
      </p:sp>
    </p:spTree>
    <p:extLst>
      <p:ext uri="{BB962C8B-B14F-4D97-AF65-F5344CB8AC3E}">
        <p14:creationId xmlns:p14="http://schemas.microsoft.com/office/powerpoint/2010/main" val="1021961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he-IL" dirty="0"/>
          </a:p>
        </p:txBody>
      </p:sp>
      <p:sp>
        <p:nvSpPr>
          <p:cNvPr id="4" name="Slide Number Placeholder 3"/>
          <p:cNvSpPr>
            <a:spLocks noGrp="1"/>
          </p:cNvSpPr>
          <p:nvPr>
            <p:ph type="sldNum" sz="quarter" idx="10"/>
          </p:nvPr>
        </p:nvSpPr>
        <p:spPr/>
        <p:txBody>
          <a:bodyPr/>
          <a:lstStyle/>
          <a:p>
            <a:pPr>
              <a:defRPr/>
            </a:pPr>
            <a:fld id="{C0750E8F-B46D-4040-B97F-EDD777D10C9C}" type="slidenum">
              <a:rPr lang="he-IL" smtClean="0"/>
              <a:pPr>
                <a:defRPr/>
              </a:pPr>
              <a:t>2</a:t>
            </a:fld>
            <a:endParaRPr lang="he-IL"/>
          </a:p>
        </p:txBody>
      </p:sp>
    </p:spTree>
    <p:extLst>
      <p:ext uri="{BB962C8B-B14F-4D97-AF65-F5344CB8AC3E}">
        <p14:creationId xmlns:p14="http://schemas.microsoft.com/office/powerpoint/2010/main" val="4007582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pPr>
              <a:defRPr/>
            </a:pPr>
            <a:fld id="{C0750E8F-B46D-4040-B97F-EDD777D10C9C}" type="slidenum">
              <a:rPr lang="he-IL" smtClean="0"/>
              <a:pPr>
                <a:defRPr/>
              </a:pPr>
              <a:t>3</a:t>
            </a:fld>
            <a:endParaRPr lang="he-IL"/>
          </a:p>
        </p:txBody>
      </p:sp>
    </p:spTree>
    <p:extLst>
      <p:ext uri="{BB962C8B-B14F-4D97-AF65-F5344CB8AC3E}">
        <p14:creationId xmlns:p14="http://schemas.microsoft.com/office/powerpoint/2010/main" val="1178240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pPr>
              <a:defRPr/>
            </a:pPr>
            <a:fld id="{C0750E8F-B46D-4040-B97F-EDD777D10C9C}" type="slidenum">
              <a:rPr lang="he-IL" smtClean="0"/>
              <a:pPr>
                <a:defRPr/>
              </a:pPr>
              <a:t>4</a:t>
            </a:fld>
            <a:endParaRPr lang="he-IL"/>
          </a:p>
        </p:txBody>
      </p:sp>
    </p:spTree>
    <p:extLst>
      <p:ext uri="{BB962C8B-B14F-4D97-AF65-F5344CB8AC3E}">
        <p14:creationId xmlns:p14="http://schemas.microsoft.com/office/powerpoint/2010/main" val="3402162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0" i="0" dirty="0">
                <a:solidFill>
                  <a:srgbClr val="2D2D2D"/>
                </a:solidFill>
                <a:effectLst/>
                <a:latin typeface="Roboto Slab"/>
              </a:rPr>
              <a:t>Definition of “alternate identity of person” vs. “alternate identity of person of” definition of </a:t>
            </a:r>
            <a:r>
              <a:rPr lang="en-US" dirty="0"/>
              <a:t>alternate identity of person of to match its inverse. This, along with a proposal by the Religions WG, brought up the problem that “real or official name” is used in the Toolkit, but has not been defined, wither in RDA or in earlier standards. A definition proposed by the Technical team Chair was found not to work for some non-Anglophone communities and so he and the chair of the Religions WG will work on a definition, alongside the European and Oceania reps.</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a:t>correct the definitions of the elements preceded by expression and succeeded by expression to align with the definitions of preceded by work and succeeded by work.</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0" i="0" dirty="0">
                <a:solidFill>
                  <a:srgbClr val="2D2D2D"/>
                </a:solidFill>
                <a:effectLst/>
                <a:latin typeface="Roboto Slab"/>
              </a:rPr>
              <a:t>Term was added to RDA and the new Music WG was asked to consider music VES in as timely a fashion as possible</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a:t>All instances of </a:t>
            </a:r>
            <a:r>
              <a:rPr lang="en-US" i="1" dirty="0"/>
              <a:t>base access point </a:t>
            </a:r>
            <a:r>
              <a:rPr lang="en-US" dirty="0"/>
              <a:t>should become base of access point; all instances of </a:t>
            </a:r>
            <a:r>
              <a:rPr lang="en-US" i="1" dirty="0"/>
              <a:t>base authorized access point </a:t>
            </a:r>
            <a:r>
              <a:rPr lang="en-US" dirty="0"/>
              <a:t>should become base of authorized access point; and all instances of </a:t>
            </a:r>
            <a:r>
              <a:rPr lang="en-US" i="1" dirty="0"/>
              <a:t>base variant access point </a:t>
            </a:r>
            <a:r>
              <a:rPr lang="en-US" dirty="0"/>
              <a:t>should become base of variant access point to make it easier and more consistent to translate for languages with grammatical structures different than English </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0" i="0" dirty="0" err="1">
                <a:solidFill>
                  <a:srgbClr val="2D2D2D"/>
                </a:solidFill>
                <a:effectLst/>
                <a:latin typeface="Roboto Slab"/>
              </a:rPr>
              <a:t>Seprated</a:t>
            </a:r>
            <a:r>
              <a:rPr lang="en-US" b="0" i="0" dirty="0">
                <a:solidFill>
                  <a:srgbClr val="2D2D2D"/>
                </a:solidFill>
                <a:effectLst/>
                <a:latin typeface="Roboto Slab"/>
              </a:rPr>
              <a:t> from above FT for procedural reasons and later approved</a:t>
            </a:r>
          </a:p>
          <a:p>
            <a:pPr algn="l" rtl="0"/>
            <a:r>
              <a:rPr lang="en-US" dirty="0"/>
              <a:t> </a:t>
            </a:r>
            <a:endParaRPr lang="he-IL" dirty="0"/>
          </a:p>
        </p:txBody>
      </p:sp>
      <p:sp>
        <p:nvSpPr>
          <p:cNvPr id="4" name="Slide Number Placeholder 3"/>
          <p:cNvSpPr>
            <a:spLocks noGrp="1"/>
          </p:cNvSpPr>
          <p:nvPr>
            <p:ph type="sldNum" sz="quarter" idx="10"/>
          </p:nvPr>
        </p:nvSpPr>
        <p:spPr/>
        <p:txBody>
          <a:bodyPr/>
          <a:lstStyle/>
          <a:p>
            <a:pPr>
              <a:defRPr/>
            </a:pPr>
            <a:fld id="{C0750E8F-B46D-4040-B97F-EDD777D10C9C}" type="slidenum">
              <a:rPr lang="he-IL" smtClean="0"/>
              <a:pPr>
                <a:defRPr/>
              </a:pPr>
              <a:t>5</a:t>
            </a:fld>
            <a:endParaRPr lang="he-IL"/>
          </a:p>
        </p:txBody>
      </p:sp>
    </p:spTree>
    <p:extLst>
      <p:ext uri="{BB962C8B-B14F-4D97-AF65-F5344CB8AC3E}">
        <p14:creationId xmlns:p14="http://schemas.microsoft.com/office/powerpoint/2010/main" val="754986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Parallel elements are subject to heated debate; most implementations don’t use them, but those which do rely upon them.</a:t>
            </a:r>
          </a:p>
          <a:p>
            <a:pPr algn="l" rtl="0"/>
            <a:r>
              <a:rPr lang="en-US" dirty="0"/>
              <a:t>Note on elements are likely to be kept because transferring these options to the broader element would be unwieldy</a:t>
            </a:r>
            <a:endParaRPr lang="he-IL" dirty="0"/>
          </a:p>
        </p:txBody>
      </p:sp>
      <p:sp>
        <p:nvSpPr>
          <p:cNvPr id="4" name="Slide Number Placeholder 3"/>
          <p:cNvSpPr>
            <a:spLocks noGrp="1"/>
          </p:cNvSpPr>
          <p:nvPr>
            <p:ph type="sldNum" sz="quarter" idx="10"/>
          </p:nvPr>
        </p:nvSpPr>
        <p:spPr/>
        <p:txBody>
          <a:bodyPr/>
          <a:lstStyle/>
          <a:p>
            <a:pPr>
              <a:defRPr/>
            </a:pPr>
            <a:fld id="{C0750E8F-B46D-4040-B97F-EDD777D10C9C}" type="slidenum">
              <a:rPr lang="he-IL" smtClean="0"/>
              <a:pPr>
                <a:defRPr/>
              </a:pPr>
              <a:t>6</a:t>
            </a:fld>
            <a:endParaRPr lang="he-IL"/>
          </a:p>
        </p:txBody>
      </p:sp>
    </p:spTree>
    <p:extLst>
      <p:ext uri="{BB962C8B-B14F-4D97-AF65-F5344CB8AC3E}">
        <p14:creationId xmlns:p14="http://schemas.microsoft.com/office/powerpoint/2010/main" val="3661781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rtl="0">
              <a:buAutoNum type="arabicPeriod"/>
            </a:pPr>
            <a:r>
              <a:rPr lang="en-US" dirty="0"/>
              <a:t>applied material, base material, emulsion on microfilm and microfiche, and mount were removed from the soft-deprecated list and returned to base RDA</a:t>
            </a:r>
          </a:p>
          <a:p>
            <a:pPr marL="228600" indent="-228600" algn="l" rtl="0">
              <a:buAutoNum type="arabicPeriod"/>
            </a:pPr>
            <a:r>
              <a:rPr lang="en-US" dirty="0"/>
              <a:t>39 “Details” elements were fully deprecated</a:t>
            </a:r>
            <a:endParaRPr lang="he-IL" dirty="0"/>
          </a:p>
        </p:txBody>
      </p:sp>
      <p:sp>
        <p:nvSpPr>
          <p:cNvPr id="4" name="Slide Number Placeholder 3"/>
          <p:cNvSpPr>
            <a:spLocks noGrp="1"/>
          </p:cNvSpPr>
          <p:nvPr>
            <p:ph type="sldNum" sz="quarter" idx="10"/>
          </p:nvPr>
        </p:nvSpPr>
        <p:spPr/>
        <p:txBody>
          <a:bodyPr/>
          <a:lstStyle/>
          <a:p>
            <a:pPr>
              <a:defRPr/>
            </a:pPr>
            <a:fld id="{C0750E8F-B46D-4040-B97F-EDD777D10C9C}" type="slidenum">
              <a:rPr lang="he-IL" smtClean="0"/>
              <a:pPr>
                <a:defRPr/>
              </a:pPr>
              <a:t>7</a:t>
            </a:fld>
            <a:endParaRPr lang="he-IL"/>
          </a:p>
        </p:txBody>
      </p:sp>
    </p:spTree>
    <p:extLst>
      <p:ext uri="{BB962C8B-B14F-4D97-AF65-F5344CB8AC3E}">
        <p14:creationId xmlns:p14="http://schemas.microsoft.com/office/powerpoint/2010/main" val="3986740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All proposals are available on the RSC website.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1. </a:t>
            </a:r>
          </a:p>
          <a:p>
            <a:pPr marL="685800" marR="0" lvl="1" indent="-228600" algn="l" defTabSz="914400" rtl="0" eaLnBrk="0" fontAlgn="base" latinLnBrk="0" hangingPunct="0">
              <a:lnSpc>
                <a:spcPct val="100000"/>
              </a:lnSpc>
              <a:spcBef>
                <a:spcPct val="30000"/>
              </a:spcBef>
              <a:spcAft>
                <a:spcPct val="0"/>
              </a:spcAft>
              <a:buClrTx/>
              <a:buSzTx/>
              <a:buFont typeface="+mj-lt"/>
              <a:buAutoNum type="alphaLcParenR"/>
              <a:tabLst/>
              <a:defRPr/>
            </a:pPr>
            <a:r>
              <a:rPr lang="en-US" dirty="0"/>
              <a:t>Revise the section “Describing an aggregate” in the Aggregates Guidance to clarify the requirements in the context of a well-formed metadata description set.</a:t>
            </a:r>
          </a:p>
          <a:p>
            <a:pPr marL="685800" marR="0" lvl="1" indent="-228600" algn="l" defTabSz="914400" rtl="0" eaLnBrk="0" fontAlgn="base" latinLnBrk="0" hangingPunct="0">
              <a:lnSpc>
                <a:spcPct val="100000"/>
              </a:lnSpc>
              <a:spcBef>
                <a:spcPct val="30000"/>
              </a:spcBef>
              <a:spcAft>
                <a:spcPct val="0"/>
              </a:spcAft>
              <a:buClrTx/>
              <a:buSzTx/>
              <a:buFont typeface="+mj-lt"/>
              <a:buAutoNum type="alphaLcParenR"/>
              <a:tabLst/>
              <a:defRPr/>
            </a:pPr>
            <a:r>
              <a:rPr lang="en-US" dirty="0"/>
              <a:t>Add to the end of Guidance: Diachronic works references to existing Guidance: Resource Description sections.</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startAt="2"/>
              <a:tabLst/>
              <a:defRPr/>
            </a:pPr>
            <a:r>
              <a:rPr lang="en-US" sz="1200" dirty="0"/>
              <a:t>One recommendation withdrawn; </a:t>
            </a:r>
            <a:r>
              <a:rPr lang="en-US" dirty="0"/>
              <a:t>the two sets of conditions and condition options under “Additional elements and designations” in variant access points for corporate body deleted</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startAt="2"/>
              <a:tabLst/>
              <a:defRPr/>
            </a:pPr>
            <a:r>
              <a:rPr lang="en-US" sz="1200" dirty="0"/>
              <a:t>Set aside for procedural reasons – the TTLO and NARDAC were asked to work together on a new proposal</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startAt="2"/>
              <a:tabLst/>
              <a:defRPr/>
            </a:pPr>
            <a:r>
              <a:rPr lang="en-US" sz="1200" dirty="0"/>
              <a:t>Brings up issues with IFLA-LRM, and so the Chair Elect was asked to liaise with the TTLO &amp; Pat Riva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pPr>
              <a:defRPr/>
            </a:pPr>
            <a:fld id="{C0750E8F-B46D-4040-B97F-EDD777D10C9C}" type="slidenum">
              <a:rPr lang="he-IL" smtClean="0"/>
              <a:pPr>
                <a:defRPr/>
              </a:pPr>
              <a:t>8</a:t>
            </a:fld>
            <a:endParaRPr lang="he-IL"/>
          </a:p>
        </p:txBody>
      </p:sp>
    </p:spTree>
    <p:extLst>
      <p:ext uri="{BB962C8B-B14F-4D97-AF65-F5344CB8AC3E}">
        <p14:creationId xmlns:p14="http://schemas.microsoft.com/office/powerpoint/2010/main" val="2071064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1. </a:t>
            </a:r>
            <a:r>
              <a:rPr lang="en-US" dirty="0"/>
              <a:t>compositor, facsimilist, printer X of plates, and </a:t>
            </a:r>
            <a:r>
              <a:rPr lang="en-US" dirty="0" err="1"/>
              <a:t>rubricator</a:t>
            </a:r>
            <a:r>
              <a:rPr lang="en-US" dirty="0"/>
              <a:t> added to Toolkit. Scribe, as well as other terms suggested in responses, need new proposals, which a group of RSC members are working on for the July meeting.</a:t>
            </a:r>
            <a:endParaRPr lang="en-US" sz="1200" dirty="0"/>
          </a:p>
        </p:txBody>
      </p:sp>
      <p:sp>
        <p:nvSpPr>
          <p:cNvPr id="4" name="Slide Number Placeholder 3"/>
          <p:cNvSpPr>
            <a:spLocks noGrp="1"/>
          </p:cNvSpPr>
          <p:nvPr>
            <p:ph type="sldNum" sz="quarter" idx="10"/>
          </p:nvPr>
        </p:nvSpPr>
        <p:spPr/>
        <p:txBody>
          <a:bodyPr/>
          <a:lstStyle/>
          <a:p>
            <a:pPr>
              <a:defRPr/>
            </a:pPr>
            <a:fld id="{C0750E8F-B46D-4040-B97F-EDD777D10C9C}" type="slidenum">
              <a:rPr lang="he-IL" smtClean="0"/>
              <a:pPr>
                <a:defRPr/>
              </a:pPr>
              <a:t>9</a:t>
            </a:fld>
            <a:endParaRPr lang="he-IL"/>
          </a:p>
        </p:txBody>
      </p:sp>
    </p:spTree>
    <p:extLst>
      <p:ext uri="{BB962C8B-B14F-4D97-AF65-F5344CB8AC3E}">
        <p14:creationId xmlns:p14="http://schemas.microsoft.com/office/powerpoint/2010/main" val="1616926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a:t>לחץ כדי לערוך סגנון כותרת משנה של תבנית בסיס</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690FB2-FFDC-474F-941C-F1DF5005E8BB}" type="slidenum">
              <a:rPr lang="he-IL"/>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BD370F-E35A-494D-A35F-F149B930611D}" type="slidenum">
              <a:rPr lang="he-IL"/>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FE5A4D-ABE2-4A54-B727-BAFF31794F44}" type="slidenum">
              <a:rPr lang="he-IL"/>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he-IL"/>
          </a:p>
        </p:txBody>
      </p:sp>
      <p:sp>
        <p:nvSpPr>
          <p:cNvPr id="3" name="SmartArt Placeholder 2"/>
          <p:cNvSpPr>
            <a:spLocks noGrp="1"/>
          </p:cNvSpPr>
          <p:nvPr>
            <p:ph type="dgm" idx="1"/>
          </p:nvPr>
        </p:nvSpPr>
        <p:spPr>
          <a:xfrm>
            <a:off x="457200" y="1600200"/>
            <a:ext cx="8229600" cy="4525963"/>
          </a:xfrm>
        </p:spPr>
        <p:txBody>
          <a:bodyPr/>
          <a:lstStyle/>
          <a:p>
            <a:pPr lvl="0"/>
            <a:endParaRPr lang="he-IL"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508732-C1BE-499B-B85F-F46BFFBFA6E0}" type="slidenum">
              <a:rPr lang="he-IL"/>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he-IL"/>
          </a:p>
        </p:txBody>
      </p:sp>
      <p:sp>
        <p:nvSpPr>
          <p:cNvPr id="3" name="Table Placeholder 2"/>
          <p:cNvSpPr>
            <a:spLocks noGrp="1"/>
          </p:cNvSpPr>
          <p:nvPr>
            <p:ph type="tbl" idx="1"/>
          </p:nvPr>
        </p:nvSpPr>
        <p:spPr>
          <a:xfrm>
            <a:off x="457200" y="1600200"/>
            <a:ext cx="8229600" cy="4525963"/>
          </a:xfrm>
        </p:spPr>
        <p:txBody>
          <a:bodyPr/>
          <a:lstStyle/>
          <a:p>
            <a:pPr lvl="0"/>
            <a:endParaRPr lang="he-IL"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53412C-19AB-4BD4-A371-8AB45A5F9ABE}" type="slidenum">
              <a:rPr lang="he-IL"/>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561F444-D55B-45FC-A0E6-79AFB9519C8E}" type="slidenum">
              <a:rPr lang="he-IL"/>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lain Title and Content Custom">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ctr"/>
            <a:fld id="{6B918772-37A3-47DC-BE01-33CAE9FCB74A}" type="slidenum">
              <a:rPr lang="en-US" smtClean="0"/>
              <a:pPr algn="ctr"/>
              <a:t>‹#›</a:t>
            </a:fld>
            <a:endParaRPr lang="en-US" dirty="0"/>
          </a:p>
        </p:txBody>
      </p:sp>
      <p:sp>
        <p:nvSpPr>
          <p:cNvPr id="4" name="Date Placeholder 3"/>
          <p:cNvSpPr>
            <a:spLocks noGrp="1"/>
          </p:cNvSpPr>
          <p:nvPr>
            <p:ph type="dt" sz="half" idx="11"/>
          </p:nvPr>
        </p:nvSpPr>
        <p:spPr/>
        <p:txBody>
          <a:bodyPr/>
          <a:lstStyle/>
          <a:p>
            <a:r>
              <a:rPr lang="en-US" dirty="0"/>
              <a:t>202</a:t>
            </a:r>
            <a:r>
              <a:rPr lang="hu-HU" dirty="0"/>
              <a:t>3</a:t>
            </a:r>
            <a:r>
              <a:rPr lang="en-US" dirty="0"/>
              <a:t>-05-</a:t>
            </a:r>
            <a:r>
              <a:rPr lang="hu-HU" dirty="0"/>
              <a:t>16</a:t>
            </a:r>
            <a:endParaRPr lang="en-US" dirty="0"/>
          </a:p>
        </p:txBody>
      </p:sp>
      <p:sp>
        <p:nvSpPr>
          <p:cNvPr id="5" name="Footer Placeholder 4"/>
          <p:cNvSpPr>
            <a:spLocks noGrp="1"/>
          </p:cNvSpPr>
          <p:nvPr>
            <p:ph type="ftr" sz="quarter" idx="12"/>
          </p:nvPr>
        </p:nvSpPr>
        <p:spPr/>
        <p:txBody>
          <a:bodyPr/>
          <a:lstStyle/>
          <a:p>
            <a:r>
              <a:rPr lang="en-US" dirty="0"/>
              <a:t>EURIG Meeting</a:t>
            </a:r>
            <a:r>
              <a:rPr lang="hu-HU" dirty="0"/>
              <a:t> 2024</a:t>
            </a:r>
            <a:endParaRPr lang="en-US" dirty="0"/>
          </a:p>
        </p:txBody>
      </p:sp>
      <p:sp>
        <p:nvSpPr>
          <p:cNvPr id="7" name="Title Placeholder 1"/>
          <p:cNvSpPr>
            <a:spLocks noGrp="1"/>
          </p:cNvSpPr>
          <p:nvPr>
            <p:ph type="title"/>
          </p:nvPr>
        </p:nvSpPr>
        <p:spPr>
          <a:xfrm>
            <a:off x="320218" y="192353"/>
            <a:ext cx="8521354" cy="800545"/>
          </a:xfrm>
          <a:prstGeom prst="rect">
            <a:avLst/>
          </a:prstGeom>
        </p:spPr>
        <p:txBody>
          <a:bodyPr vert="horz" lIns="64035" tIns="32018" rIns="64035" bIns="32018" rtlCol="0" anchor="ctr">
            <a:normAutofit/>
          </a:bodyPr>
          <a:lstStyle/>
          <a:p>
            <a:r>
              <a:rPr lang="en-US"/>
              <a:t>Click to edit Master title style</a:t>
            </a:r>
            <a:endParaRPr lang="en-US" dirty="0"/>
          </a:p>
        </p:txBody>
      </p:sp>
      <p:sp>
        <p:nvSpPr>
          <p:cNvPr id="8" name="Content Placeholder 7"/>
          <p:cNvSpPr>
            <a:spLocks noGrp="1"/>
          </p:cNvSpPr>
          <p:nvPr>
            <p:ph sz="quarter" idx="13"/>
          </p:nvPr>
        </p:nvSpPr>
        <p:spPr>
          <a:xfrm>
            <a:off x="302428" y="1347584"/>
            <a:ext cx="8539144" cy="4109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9550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D1B61C-F1BB-4ABE-A290-4AFA7A745773}" type="slidenum">
              <a:rPr lang="he-IL"/>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a:t>לחץ כדי לערוך סגנונות טקסט של תבנית בסיס</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81BFDE-CCD6-4158-AB54-4A6DF6CC58FC}" type="slidenum">
              <a:rPr lang="he-IL"/>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28A3E2-BB7B-4090-87B8-71DD1D7C9507}" type="slidenum">
              <a:rPr lang="he-IL"/>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1A40DA2-E993-4D01-A769-5A22D5096C56}" type="slidenum">
              <a:rPr lang="he-IL"/>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450722A-D489-451C-AC77-7F875F7FF0DF}" type="slidenum">
              <a:rPr lang="he-IL"/>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2E3E04B-B621-474F-9B4B-DEDC000D782F}" type="slidenum">
              <a:rPr lang="he-IL"/>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5ED7C2-5B4C-443A-8054-BDF940ACC9FA}" type="slidenum">
              <a:rPr lang="he-IL"/>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F1AF5C-E5B9-439C-8AD9-3E8077C59EAC}" type="slidenum">
              <a:rPr lang="he-IL"/>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a:t>לחץ כדי לערוך סגנון כותרת של תבנית בסיס</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8294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ea typeface="+mn-ea"/>
                <a:cs typeface="Arial" pitchFamily="34" charset="0"/>
              </a:defRPr>
            </a:lvl1pPr>
          </a:lstStyle>
          <a:p>
            <a:pPr>
              <a:defRPr/>
            </a:pPr>
            <a:endParaRPr lang="en-US"/>
          </a:p>
        </p:txBody>
      </p:sp>
      <p:sp>
        <p:nvSpPr>
          <p:cNvPr id="829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ea typeface="+mn-ea"/>
                <a:cs typeface="Arial" pitchFamily="34" charset="0"/>
              </a:defRPr>
            </a:lvl1pPr>
          </a:lstStyle>
          <a:p>
            <a:pPr>
              <a:defRPr/>
            </a:pPr>
            <a:endParaRPr lang="en-US"/>
          </a:p>
        </p:txBody>
      </p:sp>
      <p:sp>
        <p:nvSpPr>
          <p:cNvPr id="8295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ea typeface="+mn-ea"/>
                <a:cs typeface="Arial" pitchFamily="34" charset="0"/>
              </a:defRPr>
            </a:lvl1pPr>
          </a:lstStyle>
          <a:p>
            <a:pPr>
              <a:defRPr/>
            </a:pPr>
            <a:fld id="{A4BD712B-DA26-46F4-AE1F-58951257CC9B}" type="slidenum">
              <a:rPr lang="he-IL"/>
              <a:pPr>
                <a:defRPr/>
              </a:pPr>
              <a:t>‹#›</a:t>
            </a:fld>
            <a:endParaRPr lang="en-US"/>
          </a:p>
        </p:txBody>
      </p:sp>
      <p:graphicFrame>
        <p:nvGraphicFramePr>
          <p:cNvPr id="9" name="Table 8"/>
          <p:cNvGraphicFramePr>
            <a:graphicFrameLocks noGrp="1"/>
          </p:cNvGraphicFramePr>
          <p:nvPr/>
        </p:nvGraphicFramePr>
        <p:xfrm>
          <a:off x="-30" y="6486525"/>
          <a:ext cx="6858030" cy="365760"/>
        </p:xfrm>
        <a:graphic>
          <a:graphicData uri="http://schemas.openxmlformats.org/drawingml/2006/table">
            <a:tbl>
              <a:tblPr rtl="1" firstRow="1" bandRow="1"/>
              <a:tblGrid>
                <a:gridCol w="6858030">
                  <a:extLst>
                    <a:ext uri="{9D8B030D-6E8A-4147-A177-3AD203B41FA5}">
                      <a16:colId xmlns:a16="http://schemas.microsoft.com/office/drawing/2014/main" val="20000"/>
                    </a:ext>
                  </a:extLst>
                </a:gridCol>
              </a:tblGrid>
              <a:tr h="156550">
                <a:tc>
                  <a:txBody>
                    <a:bodyPr/>
                    <a:lstStyle>
                      <a:defPPr>
                        <a:defRPr lang="he-IL"/>
                      </a:defPPr>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rtl="1"/>
                      <a:endParaRPr lang="he-IL" dirty="0"/>
                    </a:p>
                  </a:txBody>
                  <a:tcP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bl>
          </a:graphicData>
        </a:graphic>
      </p:graphicFrame>
      <p:pic>
        <p:nvPicPr>
          <p:cNvPr id="1037" name="Picture 2"/>
          <p:cNvPicPr>
            <a:picLocks noChangeAspect="1" noChangeArrowheads="1"/>
          </p:cNvPicPr>
          <p:nvPr userDrawn="1"/>
        </p:nvPicPr>
        <p:blipFill>
          <a:blip r:embed="rId17"/>
          <a:srcRect/>
          <a:stretch>
            <a:fillRect/>
          </a:stretch>
        </p:blipFill>
        <p:spPr bwMode="auto">
          <a:xfrm>
            <a:off x="6929438" y="6400800"/>
            <a:ext cx="2214562" cy="457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7" r:id="rId15"/>
  </p:sldLayoutIdLst>
  <p:txStyles>
    <p:titleStyle>
      <a:lvl1pPr algn="ctr" rtl="1" eaLnBrk="0" fontAlgn="base" hangingPunct="0">
        <a:spcBef>
          <a:spcPct val="0"/>
        </a:spcBef>
        <a:spcAft>
          <a:spcPct val="0"/>
        </a:spcAft>
        <a:defRPr sz="3600" b="1">
          <a:solidFill>
            <a:schemeClr val="accent2"/>
          </a:solidFill>
          <a:latin typeface="+mj-lt"/>
          <a:ea typeface="+mj-ea"/>
          <a:cs typeface="+mj-cs"/>
        </a:defRPr>
      </a:lvl1pPr>
      <a:lvl2pPr algn="ctr" rtl="1" eaLnBrk="0" fontAlgn="base" hangingPunct="0">
        <a:spcBef>
          <a:spcPct val="0"/>
        </a:spcBef>
        <a:spcAft>
          <a:spcPct val="0"/>
        </a:spcAft>
        <a:defRPr sz="3600" b="1">
          <a:solidFill>
            <a:schemeClr val="accent2"/>
          </a:solidFill>
          <a:latin typeface="Arial" pitchFamily="34" charset="0"/>
          <a:cs typeface="Arial" pitchFamily="34" charset="0"/>
        </a:defRPr>
      </a:lvl2pPr>
      <a:lvl3pPr algn="ctr" rtl="1" eaLnBrk="0" fontAlgn="base" hangingPunct="0">
        <a:spcBef>
          <a:spcPct val="0"/>
        </a:spcBef>
        <a:spcAft>
          <a:spcPct val="0"/>
        </a:spcAft>
        <a:defRPr sz="3600" b="1">
          <a:solidFill>
            <a:schemeClr val="accent2"/>
          </a:solidFill>
          <a:latin typeface="Arial" pitchFamily="34" charset="0"/>
          <a:cs typeface="Arial" pitchFamily="34" charset="0"/>
        </a:defRPr>
      </a:lvl3pPr>
      <a:lvl4pPr algn="ctr" rtl="1" eaLnBrk="0" fontAlgn="base" hangingPunct="0">
        <a:spcBef>
          <a:spcPct val="0"/>
        </a:spcBef>
        <a:spcAft>
          <a:spcPct val="0"/>
        </a:spcAft>
        <a:defRPr sz="3600" b="1">
          <a:solidFill>
            <a:schemeClr val="accent2"/>
          </a:solidFill>
          <a:latin typeface="Arial" pitchFamily="34" charset="0"/>
          <a:cs typeface="Arial" pitchFamily="34" charset="0"/>
        </a:defRPr>
      </a:lvl4pPr>
      <a:lvl5pPr algn="ctr" rtl="1" eaLnBrk="0" fontAlgn="base" hangingPunct="0">
        <a:spcBef>
          <a:spcPct val="0"/>
        </a:spcBef>
        <a:spcAft>
          <a:spcPct val="0"/>
        </a:spcAft>
        <a:defRPr sz="3600" b="1">
          <a:solidFill>
            <a:schemeClr val="accent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mailto:Ahava.cohen@rdatoolkit.org" TargetMode="External"/><Relationship Id="rId5" Type="http://schemas.openxmlformats.org/officeDocument/2006/relationships/hyperlink" Target="mailto:ahava.cohen@nli.org.il"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7.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0PHn3UnUnXQ" TargetMode="Externa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hyperlink" Target="mailto:ahava.cohen@nli.org.il"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hyperlink" Target="mailto:Ahava.cohen@rdatoolkit.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URIG_fullcolor_Square">
            <a:extLst>
              <a:ext uri="{FF2B5EF4-FFF2-40B4-BE49-F238E27FC236}">
                <a16:creationId xmlns:a16="http://schemas.microsoft.com/office/drawing/2014/main" id="{801EF301-1572-4EDC-8420-4152652118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963"/>
          <a:stretch/>
        </p:blipFill>
        <p:spPr bwMode="auto">
          <a:xfrm>
            <a:off x="683568" y="504267"/>
            <a:ext cx="3048000" cy="2134716"/>
          </a:xfrm>
          <a:prstGeom prst="rect">
            <a:avLst/>
          </a:prstGeom>
          <a:noFill/>
          <a:extLst>
            <a:ext uri="{909E8E84-426E-40DD-AFC4-6F175D3DCCD1}">
              <a14:hiddenFill xmlns:a14="http://schemas.microsoft.com/office/drawing/2010/main">
                <a:solidFill>
                  <a:srgbClr val="FFFFFF"/>
                </a:solidFill>
              </a14:hiddenFill>
            </a:ext>
          </a:extLst>
        </p:spPr>
      </p:pic>
      <p:sp>
        <p:nvSpPr>
          <p:cNvPr id="2050" name="כותרת 1"/>
          <p:cNvSpPr>
            <a:spLocks noGrp="1"/>
          </p:cNvSpPr>
          <p:nvPr>
            <p:ph type="ctrTitle" idx="4294967295"/>
          </p:nvPr>
        </p:nvSpPr>
        <p:spPr>
          <a:xfrm>
            <a:off x="468313" y="3284538"/>
            <a:ext cx="7772400" cy="1470025"/>
          </a:xfrm>
        </p:spPr>
        <p:txBody>
          <a:bodyPr/>
          <a:lstStyle/>
          <a:p>
            <a:pPr eaLnBrk="1" hangingPunct="1"/>
            <a:br>
              <a:rPr lang="en-US"/>
            </a:br>
            <a:endParaRPr lang="he-IL"/>
          </a:p>
        </p:txBody>
      </p:sp>
      <p:pic>
        <p:nvPicPr>
          <p:cNvPr id="2051" name="Picture 2"/>
          <p:cNvPicPr>
            <a:picLocks noChangeAspect="1" noChangeArrowheads="1"/>
          </p:cNvPicPr>
          <p:nvPr/>
        </p:nvPicPr>
        <p:blipFill>
          <a:blip r:embed="rId4"/>
          <a:srcRect/>
          <a:stretch>
            <a:fillRect/>
          </a:stretch>
        </p:blipFill>
        <p:spPr bwMode="auto">
          <a:xfrm>
            <a:off x="4298950" y="571500"/>
            <a:ext cx="4845050" cy="1000125"/>
          </a:xfrm>
          <a:prstGeom prst="rect">
            <a:avLst/>
          </a:prstGeom>
          <a:noFill/>
          <a:ln w="9525">
            <a:noFill/>
            <a:miter lim="800000"/>
            <a:headEnd/>
            <a:tailEnd/>
          </a:ln>
        </p:spPr>
      </p:pic>
      <p:sp>
        <p:nvSpPr>
          <p:cNvPr id="3" name="TextBox 2"/>
          <p:cNvSpPr txBox="1"/>
          <p:nvPr/>
        </p:nvSpPr>
        <p:spPr>
          <a:xfrm>
            <a:off x="818085" y="1512966"/>
            <a:ext cx="7706319" cy="4862870"/>
          </a:xfrm>
          <a:prstGeom prst="rect">
            <a:avLst/>
          </a:prstGeom>
          <a:noFill/>
        </p:spPr>
        <p:txBody>
          <a:bodyPr wrap="square" rtlCol="1">
            <a:spAutoFit/>
          </a:bodyPr>
          <a:lstStyle/>
          <a:p>
            <a:pPr algn="l" rtl="0"/>
            <a:endParaRPr lang="en-US" sz="3200" dirty="0">
              <a:latin typeface="+mj-lt"/>
            </a:endParaRPr>
          </a:p>
          <a:p>
            <a:pPr algn="l" rtl="0"/>
            <a:endParaRPr lang="en-US" sz="3200" dirty="0">
              <a:latin typeface="+mj-lt"/>
            </a:endParaRPr>
          </a:p>
          <a:p>
            <a:pPr algn="l" rtl="0"/>
            <a:r>
              <a:rPr lang="en-US" sz="3200" dirty="0">
                <a:latin typeface="+mj-lt"/>
              </a:rPr>
              <a:t>Report from the </a:t>
            </a:r>
            <a:br>
              <a:rPr lang="en-US" sz="3200" dirty="0">
                <a:latin typeface="+mj-lt"/>
              </a:rPr>
            </a:br>
            <a:r>
              <a:rPr lang="en-US" sz="3200" dirty="0">
                <a:latin typeface="+mj-lt"/>
              </a:rPr>
              <a:t>Europe Representative to the RSC </a:t>
            </a:r>
            <a:br>
              <a:rPr lang="en-US" sz="3200" dirty="0">
                <a:latin typeface="+mj-lt"/>
              </a:rPr>
            </a:br>
            <a:r>
              <a:rPr lang="en-US" sz="3200" dirty="0">
                <a:latin typeface="+mj-lt"/>
              </a:rPr>
              <a:t>EURIG Annual Meeting, 2026</a:t>
            </a:r>
          </a:p>
          <a:p>
            <a:pPr algn="l" rtl="0"/>
            <a:endParaRPr lang="en-US" sz="3200" dirty="0">
              <a:latin typeface="+mj-lt"/>
            </a:endParaRPr>
          </a:p>
          <a:p>
            <a:pPr algn="l" rtl="0"/>
            <a:r>
              <a:rPr lang="en-US" sz="3200" dirty="0">
                <a:latin typeface="+mj-lt"/>
              </a:rPr>
              <a:t>		     Ahava Cohen</a:t>
            </a:r>
          </a:p>
          <a:p>
            <a:pPr algn="l" rtl="0"/>
            <a:endParaRPr lang="en-US" sz="3200" dirty="0">
              <a:latin typeface="+mj-lt"/>
            </a:endParaRPr>
          </a:p>
          <a:p>
            <a:pPr algn="l" rtl="0"/>
            <a:r>
              <a:rPr lang="en-US" sz="1800" dirty="0">
                <a:latin typeface="+mj-lt"/>
                <a:hlinkClick r:id="rId5"/>
              </a:rPr>
              <a:t>ahava.cohen@nli.org.il</a:t>
            </a:r>
            <a:r>
              <a:rPr lang="en-US" sz="1800" dirty="0">
                <a:latin typeface="+mj-lt"/>
              </a:rPr>
              <a:t>			</a:t>
            </a:r>
            <a:r>
              <a:rPr lang="en-US" sz="1800" dirty="0">
                <a:latin typeface="+mj-lt"/>
                <a:hlinkClick r:id="rId6"/>
              </a:rPr>
              <a:t>Ahava.cohen@rdatoolkit.org</a:t>
            </a:r>
            <a:endParaRPr lang="en-US" sz="1800" dirty="0">
              <a:latin typeface="+mj-lt"/>
            </a:endParaRPr>
          </a:p>
          <a:p>
            <a:pPr algn="l" rtl="0"/>
            <a:endParaRPr lang="en-US" sz="1800" dirty="0">
              <a:latin typeface="+mj-lt"/>
            </a:endParaRPr>
          </a:p>
          <a:p>
            <a:pPr algn="l" rtl="0"/>
            <a:endParaRPr lang="he-IL" sz="1800" dirty="0">
              <a:latin typeface="+mj-lt"/>
            </a:endParaRPr>
          </a:p>
        </p:txBody>
      </p:sp>
      <p:pic>
        <p:nvPicPr>
          <p:cNvPr id="6" name="Kép 9">
            <a:extLst>
              <a:ext uri="{FF2B5EF4-FFF2-40B4-BE49-F238E27FC236}">
                <a16:creationId xmlns:a16="http://schemas.microsoft.com/office/drawing/2014/main" id="{67CF320B-7F21-48C2-A841-90DC61AC7B1D}"/>
              </a:ext>
            </a:extLst>
          </p:cNvPr>
          <p:cNvPicPr>
            <a:picLocks noChangeAspect="1"/>
          </p:cNvPicPr>
          <p:nvPr/>
        </p:nvPicPr>
        <p:blipFill>
          <a:blip r:embed="rId7"/>
          <a:stretch>
            <a:fillRect/>
          </a:stretch>
        </p:blipFill>
        <p:spPr>
          <a:xfrm>
            <a:off x="468313" y="6112857"/>
            <a:ext cx="2446600" cy="703397"/>
          </a:xfrm>
          <a:prstGeom prst="rect">
            <a:avLst/>
          </a:prstGeom>
        </p:spPr>
      </p:pic>
    </p:spTree>
  </p:cSld>
  <p:clrMapOvr>
    <a:masterClrMapping/>
  </p:clrMapOvr>
  <p:transition advTm="164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964" y="977930"/>
            <a:ext cx="7920880" cy="5047536"/>
          </a:xfrm>
          <a:prstGeom prst="rect">
            <a:avLst/>
          </a:prstGeom>
          <a:noFill/>
        </p:spPr>
        <p:txBody>
          <a:bodyPr wrap="square" rtlCol="1">
            <a:spAutoFit/>
          </a:bodyPr>
          <a:lstStyle/>
          <a:p>
            <a:pPr marL="457200" indent="-457200" algn="l" rtl="0">
              <a:buFont typeface="+mj-lt"/>
              <a:buAutoNum type="arabicPeriod"/>
            </a:pPr>
            <a:r>
              <a:rPr lang="en-US" sz="2300" dirty="0">
                <a:latin typeface="+mn-lt"/>
              </a:rPr>
              <a:t>Proposal for Manifestation: extent of manifestation and Manifestation: manifestation extent statement</a:t>
            </a:r>
          </a:p>
          <a:p>
            <a:pPr marL="457200" indent="-457200" algn="l" rtl="0">
              <a:buFont typeface="+mj-lt"/>
              <a:buAutoNum type="arabicPeriod"/>
            </a:pPr>
            <a:r>
              <a:rPr lang="en-US" sz="2300" dirty="0">
                <a:latin typeface="+mn-lt"/>
              </a:rPr>
              <a:t>Proposal for Manifestation: extent of unitary structure</a:t>
            </a:r>
          </a:p>
          <a:p>
            <a:pPr marL="457200" indent="-457200" algn="l" rtl="0">
              <a:buFont typeface="+mj-lt"/>
              <a:buAutoNum type="arabicPeriod"/>
            </a:pPr>
            <a:r>
              <a:rPr lang="en-US" sz="2300" dirty="0">
                <a:latin typeface="+mn-lt"/>
              </a:rPr>
              <a:t>Proposal for Manifestation: extent of unit and its subtype elements</a:t>
            </a:r>
          </a:p>
          <a:p>
            <a:pPr marL="457200" indent="-457200" algn="l" rtl="0">
              <a:buFont typeface="+mj-lt"/>
              <a:buAutoNum type="arabicPeriod"/>
            </a:pPr>
            <a:r>
              <a:rPr lang="en-US" sz="2300" dirty="0">
                <a:latin typeface="+mn-lt"/>
              </a:rPr>
              <a:t>Proposal for Manifestation: extent of aggregated content</a:t>
            </a:r>
          </a:p>
          <a:p>
            <a:pPr marL="457200" indent="-457200" algn="l" rtl="0">
              <a:buFont typeface="+mj-lt"/>
              <a:buAutoNum type="arabicPeriod"/>
            </a:pPr>
            <a:r>
              <a:rPr lang="en-US" sz="2300" dirty="0">
                <a:latin typeface="+mn-lt"/>
              </a:rPr>
              <a:t>Proposal for Manifestation: extent of embodied content and its subtype elements</a:t>
            </a:r>
          </a:p>
          <a:p>
            <a:pPr marL="457200" indent="-457200" algn="l" rtl="0">
              <a:buFont typeface="+mj-lt"/>
              <a:buAutoNum type="arabicPeriod"/>
            </a:pPr>
            <a:r>
              <a:rPr lang="en-US" sz="2300" dirty="0">
                <a:latin typeface="+mn-lt"/>
              </a:rPr>
              <a:t>Proposal for Manifestation: duration of embodied content</a:t>
            </a:r>
          </a:p>
          <a:p>
            <a:pPr marL="457200" indent="-457200" algn="l" rtl="0">
              <a:buFont typeface="+mj-lt"/>
              <a:buAutoNum type="arabicPeriod"/>
            </a:pPr>
            <a:r>
              <a:rPr lang="en-US" sz="2300" dirty="0">
                <a:latin typeface="+mn-lt"/>
              </a:rPr>
              <a:t>Proposal for container and storage </a:t>
            </a:r>
            <a:r>
              <a:rPr lang="en-US" sz="2300" dirty="0" err="1">
                <a:latin typeface="+mn-lt"/>
              </a:rPr>
              <a:t>subelements</a:t>
            </a:r>
            <a:r>
              <a:rPr lang="en-US" sz="2300" dirty="0">
                <a:latin typeface="+mn-lt"/>
              </a:rPr>
              <a:t> of Manifestation: extent of manifestation</a:t>
            </a:r>
          </a:p>
          <a:p>
            <a:pPr marL="457200" indent="-457200" algn="l" rtl="0">
              <a:buFont typeface="+mj-lt"/>
              <a:buAutoNum type="arabicPeriod"/>
            </a:pPr>
            <a:r>
              <a:rPr lang="en-US" sz="2300" dirty="0">
                <a:latin typeface="+mn-lt"/>
              </a:rPr>
              <a:t>Proposal for Manifestation: sequence of units of extent</a:t>
            </a:r>
            <a:endParaRPr lang="he-IL" sz="2300" dirty="0">
              <a:latin typeface="+mn-lt"/>
            </a:endParaRPr>
          </a:p>
        </p:txBody>
      </p:sp>
      <p:sp>
        <p:nvSpPr>
          <p:cNvPr id="3" name="TextBox 2"/>
          <p:cNvSpPr txBox="1"/>
          <p:nvPr/>
        </p:nvSpPr>
        <p:spPr>
          <a:xfrm>
            <a:off x="829980" y="225514"/>
            <a:ext cx="7776864" cy="646331"/>
          </a:xfrm>
          <a:prstGeom prst="rect">
            <a:avLst/>
          </a:prstGeom>
          <a:noFill/>
        </p:spPr>
        <p:txBody>
          <a:bodyPr wrap="square" rtlCol="1">
            <a:spAutoFit/>
          </a:bodyPr>
          <a:lstStyle/>
          <a:p>
            <a:pPr algn="ctr" rtl="0"/>
            <a:r>
              <a:rPr lang="en-US" sz="3600" b="1" dirty="0">
                <a:solidFill>
                  <a:srgbClr val="0070C0"/>
                </a:solidFill>
                <a:latin typeface="+mj-lt"/>
                <a:ea typeface="+mj-ea"/>
                <a:cs typeface="+mj-cs"/>
              </a:rPr>
              <a:t>Extent proposals</a:t>
            </a:r>
            <a:endParaRPr lang="he-IL" sz="3600" b="1" dirty="0">
              <a:solidFill>
                <a:srgbClr val="0070C0"/>
              </a:solidFill>
              <a:latin typeface="+mj-lt"/>
              <a:ea typeface="+mj-ea"/>
              <a:cs typeface="+mj-cs"/>
            </a:endParaRPr>
          </a:p>
        </p:txBody>
      </p:sp>
      <p:pic>
        <p:nvPicPr>
          <p:cNvPr id="4" name="Kép 9">
            <a:extLst>
              <a:ext uri="{FF2B5EF4-FFF2-40B4-BE49-F238E27FC236}">
                <a16:creationId xmlns:a16="http://schemas.microsoft.com/office/drawing/2014/main" id="{EB3E37E1-53DC-4E5B-9418-C031B67E4CF9}"/>
              </a:ext>
            </a:extLst>
          </p:cNvPr>
          <p:cNvPicPr>
            <a:picLocks noChangeAspect="1"/>
          </p:cNvPicPr>
          <p:nvPr/>
        </p:nvPicPr>
        <p:blipFill>
          <a:blip r:embed="rId3"/>
          <a:stretch>
            <a:fillRect/>
          </a:stretch>
        </p:blipFill>
        <p:spPr>
          <a:xfrm>
            <a:off x="508012" y="6131552"/>
            <a:ext cx="2446600" cy="703397"/>
          </a:xfrm>
          <a:prstGeom prst="rect">
            <a:avLst/>
          </a:prstGeom>
        </p:spPr>
      </p:pic>
    </p:spTree>
    <p:extLst>
      <p:ext uri="{BB962C8B-B14F-4D97-AF65-F5344CB8AC3E}">
        <p14:creationId xmlns:p14="http://schemas.microsoft.com/office/powerpoint/2010/main" val="2940402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2"/>
          <p:cNvSpPr txBox="1">
            <a:spLocks noChangeArrowheads="1"/>
          </p:cNvSpPr>
          <p:nvPr/>
        </p:nvSpPr>
        <p:spPr bwMode="auto">
          <a:xfrm>
            <a:off x="2560176" y="2500313"/>
            <a:ext cx="1519237" cy="338137"/>
          </a:xfrm>
          <a:prstGeom prst="rect">
            <a:avLst/>
          </a:prstGeom>
          <a:solidFill>
            <a:schemeClr val="bg1"/>
          </a:solidFill>
          <a:ln w="9525">
            <a:noFill/>
            <a:miter lim="800000"/>
            <a:headEnd/>
            <a:tailEnd/>
          </a:ln>
        </p:spPr>
        <p:txBody>
          <a:bodyPr>
            <a:spAutoFit/>
          </a:bodyPr>
          <a:lstStyle/>
          <a:p>
            <a:endParaRPr lang="en-US" b="1">
              <a:cs typeface="Arial" pitchFamily="34" charset="0"/>
            </a:endParaRPr>
          </a:p>
        </p:txBody>
      </p:sp>
      <p:sp>
        <p:nvSpPr>
          <p:cNvPr id="5" name="Rectangle 2">
            <a:extLst>
              <a:ext uri="{FF2B5EF4-FFF2-40B4-BE49-F238E27FC236}">
                <a16:creationId xmlns:a16="http://schemas.microsoft.com/office/drawing/2014/main" id="{7F7181FA-E37D-42A4-86DE-542023355CFF}"/>
              </a:ext>
            </a:extLst>
          </p:cNvPr>
          <p:cNvSpPr txBox="1">
            <a:spLocks noChangeArrowheads="1"/>
          </p:cNvSpPr>
          <p:nvPr/>
        </p:nvSpPr>
        <p:spPr bwMode="auto">
          <a:xfrm>
            <a:off x="0" y="56586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3600" b="1">
                <a:solidFill>
                  <a:schemeClr val="accent2"/>
                </a:solidFill>
                <a:latin typeface="+mj-lt"/>
                <a:ea typeface="+mj-ea"/>
                <a:cs typeface="+mj-cs"/>
              </a:defRPr>
            </a:lvl1pPr>
            <a:lvl2pPr algn="ctr" rtl="1" eaLnBrk="0" fontAlgn="base" hangingPunct="0">
              <a:spcBef>
                <a:spcPct val="0"/>
              </a:spcBef>
              <a:spcAft>
                <a:spcPct val="0"/>
              </a:spcAft>
              <a:defRPr sz="3600" b="1">
                <a:solidFill>
                  <a:schemeClr val="accent2"/>
                </a:solidFill>
                <a:latin typeface="Arial" pitchFamily="34" charset="0"/>
                <a:cs typeface="Arial" pitchFamily="34" charset="0"/>
              </a:defRPr>
            </a:lvl2pPr>
            <a:lvl3pPr algn="ctr" rtl="1" eaLnBrk="0" fontAlgn="base" hangingPunct="0">
              <a:spcBef>
                <a:spcPct val="0"/>
              </a:spcBef>
              <a:spcAft>
                <a:spcPct val="0"/>
              </a:spcAft>
              <a:defRPr sz="3600" b="1">
                <a:solidFill>
                  <a:schemeClr val="accent2"/>
                </a:solidFill>
                <a:latin typeface="Arial" pitchFamily="34" charset="0"/>
                <a:cs typeface="Arial" pitchFamily="34" charset="0"/>
              </a:defRPr>
            </a:lvl3pPr>
            <a:lvl4pPr algn="ctr" rtl="1" eaLnBrk="0" fontAlgn="base" hangingPunct="0">
              <a:spcBef>
                <a:spcPct val="0"/>
              </a:spcBef>
              <a:spcAft>
                <a:spcPct val="0"/>
              </a:spcAft>
              <a:defRPr sz="3600" b="1">
                <a:solidFill>
                  <a:schemeClr val="accent2"/>
                </a:solidFill>
                <a:latin typeface="Arial" pitchFamily="34" charset="0"/>
                <a:cs typeface="Arial" pitchFamily="34" charset="0"/>
              </a:defRPr>
            </a:lvl4pPr>
            <a:lvl5pPr algn="ctr" rtl="1" eaLnBrk="0" fontAlgn="base" hangingPunct="0">
              <a:spcBef>
                <a:spcPct val="0"/>
              </a:spcBef>
              <a:spcAft>
                <a:spcPct val="0"/>
              </a:spcAft>
              <a:defRPr sz="3600" b="1">
                <a:solidFill>
                  <a:schemeClr val="accent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a:lstStyle>
          <a:p>
            <a:pPr rtl="0" eaLnBrk="1" hangingPunct="1">
              <a:defRPr/>
            </a:pPr>
            <a:r>
              <a:rPr lang="en-US" kern="1200" dirty="0">
                <a:solidFill>
                  <a:srgbClr val="0070C0"/>
                </a:solidFill>
              </a:rPr>
              <a:t>Protocols</a:t>
            </a:r>
            <a:br>
              <a:rPr lang="en-US" kern="1200" dirty="0">
                <a:solidFill>
                  <a:srgbClr val="0070C0"/>
                </a:solidFill>
              </a:rPr>
            </a:br>
            <a:endParaRPr lang="en-US" sz="2400" kern="1200" dirty="0">
              <a:solidFill>
                <a:srgbClr val="0070C0"/>
              </a:solidFill>
            </a:endParaRPr>
          </a:p>
        </p:txBody>
      </p:sp>
      <p:sp>
        <p:nvSpPr>
          <p:cNvPr id="3" name="TextBox 2">
            <a:extLst>
              <a:ext uri="{FF2B5EF4-FFF2-40B4-BE49-F238E27FC236}">
                <a16:creationId xmlns:a16="http://schemas.microsoft.com/office/drawing/2014/main" id="{36836683-5908-4743-8343-E77E57D58674}"/>
              </a:ext>
            </a:extLst>
          </p:cNvPr>
          <p:cNvSpPr txBox="1"/>
          <p:nvPr/>
        </p:nvSpPr>
        <p:spPr>
          <a:xfrm>
            <a:off x="1259632" y="1719016"/>
            <a:ext cx="6984776" cy="954107"/>
          </a:xfrm>
          <a:prstGeom prst="rect">
            <a:avLst/>
          </a:prstGeom>
          <a:noFill/>
        </p:spPr>
        <p:txBody>
          <a:bodyPr wrap="square" rtlCol="1">
            <a:spAutoFit/>
          </a:bodyPr>
          <a:lstStyle/>
          <a:p>
            <a:pPr algn="ctr"/>
            <a:r>
              <a:rPr lang="en-US" sz="2800" dirty="0">
                <a:latin typeface="+mn-lt"/>
              </a:rPr>
              <a:t>Protocol between the RSC and </a:t>
            </a:r>
          </a:p>
          <a:p>
            <a:pPr algn="ctr"/>
            <a:r>
              <a:rPr lang="en-US" sz="2800" dirty="0">
                <a:latin typeface="+mn-lt"/>
              </a:rPr>
              <a:t>the ISSN International Centre</a:t>
            </a:r>
            <a:endParaRPr lang="he-IL" sz="2800" dirty="0">
              <a:latin typeface="+mn-lt"/>
            </a:endParaRPr>
          </a:p>
        </p:txBody>
      </p:sp>
      <p:pic>
        <p:nvPicPr>
          <p:cNvPr id="6" name="Kép 9">
            <a:extLst>
              <a:ext uri="{FF2B5EF4-FFF2-40B4-BE49-F238E27FC236}">
                <a16:creationId xmlns:a16="http://schemas.microsoft.com/office/drawing/2014/main" id="{777DEB73-DA9F-4CB9-8AF4-BC6089946410}"/>
              </a:ext>
            </a:extLst>
          </p:cNvPr>
          <p:cNvPicPr>
            <a:picLocks noChangeAspect="1"/>
          </p:cNvPicPr>
          <p:nvPr/>
        </p:nvPicPr>
        <p:blipFill>
          <a:blip r:embed="rId3"/>
          <a:stretch>
            <a:fillRect/>
          </a:stretch>
        </p:blipFill>
        <p:spPr>
          <a:xfrm>
            <a:off x="508012" y="6131552"/>
            <a:ext cx="2446600" cy="703397"/>
          </a:xfrm>
          <a:prstGeom prst="rect">
            <a:avLst/>
          </a:prstGeom>
        </p:spPr>
      </p:pic>
    </p:spTree>
    <p:extLst>
      <p:ext uri="{BB962C8B-B14F-4D97-AF65-F5344CB8AC3E}">
        <p14:creationId xmlns:p14="http://schemas.microsoft.com/office/powerpoint/2010/main" val="3415330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8028" y="265194"/>
            <a:ext cx="9144000" cy="1143000"/>
          </a:xfrm>
        </p:spPr>
        <p:txBody>
          <a:bodyPr/>
          <a:lstStyle/>
          <a:p>
            <a:pPr eaLnBrk="1" hangingPunct="1">
              <a:defRPr/>
            </a:pPr>
            <a:r>
              <a:rPr lang="en-US" kern="1200" dirty="0">
                <a:solidFill>
                  <a:srgbClr val="0070C0"/>
                </a:solidFill>
              </a:rPr>
              <a:t>Working Groups</a:t>
            </a:r>
          </a:p>
        </p:txBody>
      </p:sp>
      <p:sp>
        <p:nvSpPr>
          <p:cNvPr id="4099" name="Text Box 12"/>
          <p:cNvSpPr txBox="1">
            <a:spLocks noChangeArrowheads="1"/>
          </p:cNvSpPr>
          <p:nvPr/>
        </p:nvSpPr>
        <p:spPr bwMode="auto">
          <a:xfrm>
            <a:off x="2214563" y="2500313"/>
            <a:ext cx="1519237" cy="338137"/>
          </a:xfrm>
          <a:prstGeom prst="rect">
            <a:avLst/>
          </a:prstGeom>
          <a:solidFill>
            <a:schemeClr val="bg1"/>
          </a:solidFill>
          <a:ln w="9525">
            <a:noFill/>
            <a:miter lim="800000"/>
            <a:headEnd/>
            <a:tailEnd/>
          </a:ln>
        </p:spPr>
        <p:txBody>
          <a:bodyPr>
            <a:spAutoFit/>
          </a:bodyPr>
          <a:lstStyle/>
          <a:p>
            <a:endParaRPr lang="en-US" b="1">
              <a:cs typeface="Arial" pitchFamily="34" charset="0"/>
            </a:endParaRPr>
          </a:p>
        </p:txBody>
      </p:sp>
      <p:sp>
        <p:nvSpPr>
          <p:cNvPr id="4100" name="Text Box 5"/>
          <p:cNvSpPr txBox="1">
            <a:spLocks noChangeArrowheads="1"/>
          </p:cNvSpPr>
          <p:nvPr/>
        </p:nvSpPr>
        <p:spPr bwMode="auto">
          <a:xfrm>
            <a:off x="719931" y="1259595"/>
            <a:ext cx="7704137" cy="1200150"/>
          </a:xfrm>
          <a:prstGeom prst="rect">
            <a:avLst/>
          </a:prstGeom>
          <a:noFill/>
          <a:ln w="9525">
            <a:noFill/>
            <a:miter lim="800000"/>
            <a:headEnd/>
            <a:tailEnd/>
          </a:ln>
        </p:spPr>
        <p:txBody>
          <a:bodyPr>
            <a:spAutoFit/>
          </a:bodyPr>
          <a:lstStyle/>
          <a:p>
            <a:pPr>
              <a:lnSpc>
                <a:spcPct val="150000"/>
              </a:lnSpc>
            </a:pPr>
            <a:endParaRPr lang="he-IL" sz="2400">
              <a:solidFill>
                <a:srgbClr val="0070C0"/>
              </a:solidFill>
              <a:cs typeface="Guttman Yad-Brush" pitchFamily="2" charset="-79"/>
            </a:endParaRPr>
          </a:p>
          <a:p>
            <a:endParaRPr lang="en-US" sz="3600" b="1">
              <a:solidFill>
                <a:srgbClr val="0070C0"/>
              </a:solidFill>
              <a:cs typeface="Guttman Yad-Brush" pitchFamily="2" charset="-79"/>
            </a:endParaRPr>
          </a:p>
        </p:txBody>
      </p:sp>
      <p:sp>
        <p:nvSpPr>
          <p:cNvPr id="2" name="TextBox 1"/>
          <p:cNvSpPr txBox="1"/>
          <p:nvPr/>
        </p:nvSpPr>
        <p:spPr>
          <a:xfrm>
            <a:off x="467543" y="1278532"/>
            <a:ext cx="8208912" cy="4585871"/>
          </a:xfrm>
          <a:prstGeom prst="rect">
            <a:avLst/>
          </a:prstGeom>
          <a:noFill/>
        </p:spPr>
        <p:txBody>
          <a:bodyPr wrap="square" rtlCol="1">
            <a:spAutoFit/>
          </a:bodyPr>
          <a:lstStyle/>
          <a:p>
            <a:pPr algn="l" rtl="0"/>
            <a:r>
              <a:rPr lang="cy-GB" sz="2400" b="1" i="0" dirty="0">
                <a:effectLst/>
                <a:latin typeface="+mn-lt"/>
              </a:rPr>
              <a:t>Standing Working Groups</a:t>
            </a:r>
          </a:p>
          <a:p>
            <a:pPr marL="285750" indent="-285750" algn="l" rtl="0">
              <a:buFont typeface="Arial" panose="020B0604020202020204" pitchFamily="34" charset="0"/>
              <a:buChar char="•"/>
            </a:pPr>
            <a:r>
              <a:rPr lang="cy-GB" sz="2000" b="1" dirty="0">
                <a:latin typeface="+mn-lt"/>
              </a:rPr>
              <a:t>Examples Working Group</a:t>
            </a:r>
          </a:p>
          <a:p>
            <a:pPr marL="285750" indent="-285750" algn="l" rtl="0">
              <a:buFont typeface="Arial" panose="020B0604020202020204" pitchFamily="34" charset="0"/>
              <a:buChar char="•"/>
            </a:pPr>
            <a:r>
              <a:rPr lang="cy-GB" sz="2000" b="1" dirty="0">
                <a:latin typeface="+mn-lt"/>
              </a:rPr>
              <a:t>Technical Working Group</a:t>
            </a:r>
          </a:p>
          <a:p>
            <a:pPr marL="285750" indent="-285750" algn="l" rtl="0">
              <a:buFont typeface="Arial" panose="020B0604020202020204" pitchFamily="34" charset="0"/>
              <a:buChar char="•"/>
            </a:pPr>
            <a:r>
              <a:rPr lang="en-US" sz="2000" b="1" dirty="0">
                <a:latin typeface="+mn-lt"/>
              </a:rPr>
              <a:t>Translations Working Group</a:t>
            </a:r>
          </a:p>
          <a:p>
            <a:pPr algn="l" rtl="0"/>
            <a:endParaRPr lang="cy-GB" sz="2000" b="1" dirty="0">
              <a:latin typeface="+mn-lt"/>
            </a:endParaRPr>
          </a:p>
          <a:p>
            <a:pPr algn="l" rtl="0"/>
            <a:r>
              <a:rPr lang="en-US" sz="2400" b="1" i="0" dirty="0">
                <a:effectLst/>
                <a:latin typeface="+mn-lt"/>
              </a:rPr>
              <a:t>Task and Finish Working Groups</a:t>
            </a:r>
            <a:endParaRPr lang="cy-GB" sz="2000" b="1" dirty="0">
              <a:latin typeface="+mn-lt"/>
            </a:endParaRPr>
          </a:p>
          <a:p>
            <a:pPr marL="285750" indent="-285750" algn="l" rtl="0">
              <a:buFont typeface="Arial" panose="020B0604020202020204" pitchFamily="34" charset="0"/>
              <a:buChar char="•"/>
            </a:pPr>
            <a:r>
              <a:rPr lang="cy-GB" sz="2000" b="1" dirty="0">
                <a:solidFill>
                  <a:srgbClr val="FF0000"/>
                </a:solidFill>
                <a:latin typeface="+mn-lt"/>
              </a:rPr>
              <a:t>String Encoding Scheme Working Group</a:t>
            </a:r>
          </a:p>
          <a:p>
            <a:pPr algn="l" rtl="0"/>
            <a:endParaRPr lang="en-US" sz="2000" b="1" dirty="0">
              <a:latin typeface="+mn-lt"/>
            </a:endParaRPr>
          </a:p>
          <a:p>
            <a:pPr algn="l" rtl="0"/>
            <a:r>
              <a:rPr lang="en-US" sz="2400" b="1" dirty="0">
                <a:latin typeface="+mn-lt"/>
              </a:rPr>
              <a:t>Advisory Groups</a:t>
            </a:r>
          </a:p>
          <a:p>
            <a:pPr marL="285750" indent="-285750" algn="l" rtl="0">
              <a:buFont typeface="Arial" panose="020B0604020202020204" pitchFamily="34" charset="0"/>
              <a:buChar char="•"/>
            </a:pPr>
            <a:r>
              <a:rPr lang="en-US" sz="2000" b="1" dirty="0">
                <a:latin typeface="+mn-lt"/>
              </a:rPr>
              <a:t>Religions in RDA Working Group</a:t>
            </a:r>
          </a:p>
          <a:p>
            <a:pPr marL="285750" indent="-285750" algn="l" rtl="0">
              <a:buFont typeface="Arial" panose="020B0604020202020204" pitchFamily="34" charset="0"/>
              <a:buChar char="•"/>
            </a:pPr>
            <a:r>
              <a:rPr lang="en-US" sz="2000" b="1" dirty="0">
                <a:latin typeface="+mn-lt"/>
              </a:rPr>
              <a:t>Archives Working Group</a:t>
            </a:r>
          </a:p>
          <a:p>
            <a:pPr marL="285750" indent="-285750" algn="l" rtl="0">
              <a:buFont typeface="Arial" panose="020B0604020202020204" pitchFamily="34" charset="0"/>
              <a:buChar char="•"/>
            </a:pPr>
            <a:r>
              <a:rPr lang="en-US" sz="2000" b="1" dirty="0">
                <a:solidFill>
                  <a:srgbClr val="FF66FF"/>
                </a:solidFill>
                <a:latin typeface="+mn-lt"/>
              </a:rPr>
              <a:t>Joint RDA Board and RSC Working Group on Artificial Intelligence</a:t>
            </a:r>
          </a:p>
          <a:p>
            <a:pPr marL="285750" indent="-285750" algn="l" rtl="0">
              <a:buFont typeface="Arial" panose="020B0604020202020204" pitchFamily="34" charset="0"/>
              <a:buChar char="•"/>
            </a:pPr>
            <a:r>
              <a:rPr lang="en-US" sz="2000" b="1" dirty="0">
                <a:solidFill>
                  <a:srgbClr val="FF0000"/>
                </a:solidFill>
                <a:latin typeface="+mn-lt"/>
              </a:rPr>
              <a:t>Music Working Group</a:t>
            </a:r>
          </a:p>
        </p:txBody>
      </p:sp>
      <p:pic>
        <p:nvPicPr>
          <p:cNvPr id="6" name="Kép 9">
            <a:extLst>
              <a:ext uri="{FF2B5EF4-FFF2-40B4-BE49-F238E27FC236}">
                <a16:creationId xmlns:a16="http://schemas.microsoft.com/office/drawing/2014/main" id="{54DE9D90-1BE7-4715-B023-CF7F5FC09FDC}"/>
              </a:ext>
            </a:extLst>
          </p:cNvPr>
          <p:cNvPicPr>
            <a:picLocks noChangeAspect="1"/>
          </p:cNvPicPr>
          <p:nvPr/>
        </p:nvPicPr>
        <p:blipFill>
          <a:blip r:embed="rId3"/>
          <a:stretch>
            <a:fillRect/>
          </a:stretch>
        </p:blipFill>
        <p:spPr>
          <a:xfrm>
            <a:off x="508012" y="6131552"/>
            <a:ext cx="2446600" cy="703397"/>
          </a:xfrm>
          <a:prstGeom prst="rect">
            <a:avLst/>
          </a:prstGeom>
        </p:spPr>
      </p:pic>
    </p:spTree>
    <p:extLst>
      <p:ext uri="{BB962C8B-B14F-4D97-AF65-F5344CB8AC3E}">
        <p14:creationId xmlns:p14="http://schemas.microsoft.com/office/powerpoint/2010/main" val="414606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548680"/>
            <a:ext cx="9144000" cy="1143000"/>
          </a:xfrm>
        </p:spPr>
        <p:txBody>
          <a:bodyPr/>
          <a:lstStyle/>
          <a:p>
            <a:pPr eaLnBrk="1" hangingPunct="1">
              <a:defRPr/>
            </a:pPr>
            <a:r>
              <a:rPr lang="en-US" sz="4000" kern="1200" dirty="0">
                <a:solidFill>
                  <a:srgbClr val="0070C0"/>
                </a:solidFill>
              </a:rPr>
              <a:t>Editorial Committee – 2026</a:t>
            </a:r>
          </a:p>
        </p:txBody>
      </p:sp>
      <p:sp>
        <p:nvSpPr>
          <p:cNvPr id="4099" name="Text Box 12"/>
          <p:cNvSpPr txBox="1">
            <a:spLocks noChangeArrowheads="1"/>
          </p:cNvSpPr>
          <p:nvPr/>
        </p:nvSpPr>
        <p:spPr bwMode="auto">
          <a:xfrm>
            <a:off x="2214563" y="2500313"/>
            <a:ext cx="1519237" cy="369332"/>
          </a:xfrm>
          <a:prstGeom prst="rect">
            <a:avLst/>
          </a:prstGeom>
          <a:solidFill>
            <a:schemeClr val="bg1"/>
          </a:solidFill>
          <a:ln w="9525">
            <a:noFill/>
            <a:miter lim="800000"/>
            <a:headEnd/>
            <a:tailEnd/>
          </a:ln>
        </p:spPr>
        <p:txBody>
          <a:bodyPr>
            <a:spAutoFit/>
          </a:bodyPr>
          <a:lstStyle/>
          <a:p>
            <a:endParaRPr lang="en-US" sz="1800" b="1">
              <a:cs typeface="Arial" pitchFamily="34" charset="0"/>
            </a:endParaRPr>
          </a:p>
        </p:txBody>
      </p:sp>
      <p:sp>
        <p:nvSpPr>
          <p:cNvPr id="4100" name="Text Box 5"/>
          <p:cNvSpPr txBox="1">
            <a:spLocks noChangeArrowheads="1"/>
          </p:cNvSpPr>
          <p:nvPr/>
        </p:nvSpPr>
        <p:spPr bwMode="auto">
          <a:xfrm>
            <a:off x="684213" y="1571625"/>
            <a:ext cx="7704137" cy="1354217"/>
          </a:xfrm>
          <a:prstGeom prst="rect">
            <a:avLst/>
          </a:prstGeom>
          <a:noFill/>
          <a:ln w="9525">
            <a:noFill/>
            <a:miter lim="800000"/>
            <a:headEnd/>
            <a:tailEnd/>
          </a:ln>
        </p:spPr>
        <p:txBody>
          <a:bodyPr>
            <a:spAutoFit/>
          </a:bodyPr>
          <a:lstStyle/>
          <a:p>
            <a:pPr>
              <a:lnSpc>
                <a:spcPct val="150000"/>
              </a:lnSpc>
            </a:pPr>
            <a:endParaRPr lang="he-IL" sz="2800">
              <a:solidFill>
                <a:srgbClr val="0070C0"/>
              </a:solidFill>
              <a:cs typeface="Guttman Yad-Brush" pitchFamily="2" charset="-79"/>
            </a:endParaRPr>
          </a:p>
          <a:p>
            <a:endParaRPr lang="en-US" sz="4000" b="1">
              <a:solidFill>
                <a:srgbClr val="0070C0"/>
              </a:solidFill>
              <a:cs typeface="Guttman Yad-Brush" pitchFamily="2" charset="-79"/>
            </a:endParaRPr>
          </a:p>
        </p:txBody>
      </p:sp>
      <p:graphicFrame>
        <p:nvGraphicFramePr>
          <p:cNvPr id="2" name="Table 1"/>
          <p:cNvGraphicFramePr>
            <a:graphicFrameLocks noGrp="1"/>
          </p:cNvGraphicFramePr>
          <p:nvPr>
            <p:extLst>
              <p:ext uri="{D42A27DB-BD31-4B8C-83A1-F6EECF244321}">
                <p14:modId xmlns:p14="http://schemas.microsoft.com/office/powerpoint/2010/main" val="2398882016"/>
              </p:ext>
            </p:extLst>
          </p:nvPr>
        </p:nvGraphicFramePr>
        <p:xfrm>
          <a:off x="539553" y="2171809"/>
          <a:ext cx="8280200" cy="3100197"/>
        </p:xfrm>
        <a:graphic>
          <a:graphicData uri="http://schemas.openxmlformats.org/drawingml/2006/table">
            <a:tbl>
              <a:tblPr firstCol="1" bandRow="1">
                <a:tableStyleId>{91EBBBCC-DAD2-459C-BE2E-F6DE35CF9A28}</a:tableStyleId>
              </a:tblPr>
              <a:tblGrid>
                <a:gridCol w="4896543">
                  <a:extLst>
                    <a:ext uri="{9D8B030D-6E8A-4147-A177-3AD203B41FA5}">
                      <a16:colId xmlns:a16="http://schemas.microsoft.com/office/drawing/2014/main" val="2966966936"/>
                    </a:ext>
                  </a:extLst>
                </a:gridCol>
                <a:gridCol w="3383657">
                  <a:extLst>
                    <a:ext uri="{9D8B030D-6E8A-4147-A177-3AD203B41FA5}">
                      <a16:colId xmlns:a16="http://schemas.microsoft.com/office/drawing/2014/main" val="1370062922"/>
                    </a:ext>
                  </a:extLst>
                </a:gridCol>
              </a:tblGrid>
              <a:tr h="398230">
                <a:tc>
                  <a:txBody>
                    <a:bodyPr/>
                    <a:lstStyle/>
                    <a:p>
                      <a:pPr algn="l" rtl="0">
                        <a:lnSpc>
                          <a:spcPct val="107000"/>
                        </a:lnSpc>
                        <a:spcAft>
                          <a:spcPts val="800"/>
                        </a:spcAft>
                      </a:pPr>
                      <a:r>
                        <a:rPr lang="fr-FR" sz="2000" dirty="0">
                          <a:solidFill>
                            <a:schemeClr val="tx1"/>
                          </a:solidFill>
                          <a:effectLst/>
                          <a:latin typeface="+mn-lt"/>
                        </a:rPr>
                        <a:t>Mélanie Roche - Bibliothèque nationale de France</a:t>
                      </a:r>
                      <a:endParaRPr lang="en-US" sz="20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indent="0" algn="l" rtl="0">
                        <a:lnSpc>
                          <a:spcPct val="107000"/>
                        </a:lnSpc>
                        <a:spcAft>
                          <a:spcPts val="800"/>
                        </a:spcAft>
                        <a:buFont typeface="Arial" panose="020B0604020202020204" pitchFamily="34" charset="0"/>
                        <a:buNone/>
                      </a:pPr>
                      <a:r>
                        <a:rPr lang="en-US" sz="2000" dirty="0">
                          <a:solidFill>
                            <a:schemeClr val="tx1"/>
                          </a:solidFill>
                          <a:effectLst/>
                          <a:latin typeface="+mn-lt"/>
                        </a:rPr>
                        <a:t>June 2023 - June 2026 </a:t>
                      </a:r>
                      <a:endParaRPr lang="en-US" sz="20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96010865"/>
                  </a:ext>
                </a:extLst>
              </a:tr>
              <a:tr h="216024">
                <a:tc>
                  <a:txBody>
                    <a:bodyPr/>
                    <a:lstStyle/>
                    <a:p>
                      <a:pPr algn="l" rtl="0">
                        <a:lnSpc>
                          <a:spcPct val="107000"/>
                        </a:lnSpc>
                        <a:spcAft>
                          <a:spcPts val="800"/>
                        </a:spcAft>
                      </a:pPr>
                      <a:r>
                        <a:rPr lang="en-US" sz="2000" dirty="0">
                          <a:solidFill>
                            <a:schemeClr val="tx1"/>
                          </a:solidFill>
                          <a:effectLst/>
                          <a:latin typeface="+mn-lt"/>
                          <a:ea typeface="Calibri" panose="020F0502020204030204" pitchFamily="34" charset="0"/>
                          <a:cs typeface="Arial" panose="020B0604020202020204" pitchFamily="34" charset="0"/>
                        </a:rPr>
                        <a:t>Maïté Roux – ABES</a:t>
                      </a:r>
                    </a:p>
                  </a:txBody>
                  <a:tcPr marL="68580" marR="68580" marT="0" marB="0"/>
                </a:tc>
                <a:tc>
                  <a:txBody>
                    <a:bodyPr/>
                    <a:lstStyle/>
                    <a:p>
                      <a:pPr marL="0" indent="0" algn="l" rtl="0">
                        <a:lnSpc>
                          <a:spcPct val="107000"/>
                        </a:lnSpc>
                        <a:spcAft>
                          <a:spcPts val="800"/>
                        </a:spcAft>
                        <a:buFont typeface="Arial" panose="020B0604020202020204" pitchFamily="34" charset="0"/>
                        <a:buNone/>
                      </a:pPr>
                      <a:r>
                        <a:rPr lang="en-US" sz="2000" dirty="0">
                          <a:solidFill>
                            <a:schemeClr val="tx1"/>
                          </a:solidFill>
                          <a:effectLst/>
                          <a:latin typeface="+mn-lt"/>
                          <a:ea typeface="Calibri" panose="020F0502020204030204" pitchFamily="34" charset="0"/>
                          <a:cs typeface="Arial" panose="020B0604020202020204" pitchFamily="34" charset="0"/>
                        </a:rPr>
                        <a:t>January 2023</a:t>
                      </a:r>
                      <a:r>
                        <a:rPr lang="en-US" sz="2000" baseline="0" dirty="0">
                          <a:solidFill>
                            <a:schemeClr val="tx1"/>
                          </a:solidFill>
                          <a:effectLst/>
                          <a:latin typeface="+mn-lt"/>
                          <a:ea typeface="Calibri" panose="020F0502020204030204" pitchFamily="34" charset="0"/>
                          <a:cs typeface="Arial" panose="020B0604020202020204" pitchFamily="34" charset="0"/>
                        </a:rPr>
                        <a:t> – January 2026</a:t>
                      </a:r>
                      <a:r>
                        <a:rPr lang="en-US" sz="2000" dirty="0">
                          <a:solidFill>
                            <a:schemeClr val="tx1"/>
                          </a:solidFill>
                          <a:effectLst/>
                          <a:latin typeface="+mn-lt"/>
                          <a:ea typeface="Calibri" panose="020F0502020204030204" pitchFamily="34" charset="0"/>
                          <a:cs typeface="Arial" panose="020B0604020202020204" pitchFamily="34" charset="0"/>
                        </a:rPr>
                        <a:t> </a:t>
                      </a:r>
                    </a:p>
                  </a:txBody>
                  <a:tcPr marL="68580" marR="68580" marT="0" marB="0"/>
                </a:tc>
                <a:extLst>
                  <a:ext uri="{0D108BD9-81ED-4DB2-BD59-A6C34878D82A}">
                    <a16:rowId xmlns:a16="http://schemas.microsoft.com/office/drawing/2014/main" val="681422821"/>
                  </a:ext>
                </a:extLst>
              </a:tr>
              <a:tr h="216024">
                <a:tc>
                  <a:txBody>
                    <a:bodyPr/>
                    <a:lstStyle/>
                    <a:p>
                      <a:pPr algn="l" rtl="0">
                        <a:lnSpc>
                          <a:spcPct val="107000"/>
                        </a:lnSpc>
                        <a:spcAft>
                          <a:spcPts val="800"/>
                        </a:spcAft>
                      </a:pPr>
                      <a:r>
                        <a:rPr lang="en-US" sz="2000" dirty="0">
                          <a:solidFill>
                            <a:srgbClr val="FF0000"/>
                          </a:solidFill>
                          <a:effectLst/>
                          <a:latin typeface="+mn-lt"/>
                          <a:ea typeface="Calibri" panose="020F0502020204030204" pitchFamily="34" charset="0"/>
                          <a:cs typeface="Arial" panose="020B0604020202020204" pitchFamily="34" charset="0"/>
                        </a:rPr>
                        <a:t>Thurstan Young – </a:t>
                      </a:r>
                      <a:r>
                        <a:rPr lang="en-US" sz="2000" b="1" dirty="0">
                          <a:solidFill>
                            <a:srgbClr val="FF0000"/>
                          </a:solidFill>
                          <a:effectLst/>
                          <a:latin typeface="+mn-lt"/>
                          <a:ea typeface="Calibri" panose="020F0502020204030204" pitchFamily="34" charset="0"/>
                          <a:cs typeface="Arial" panose="020B0604020202020204" pitchFamily="34" charset="0"/>
                        </a:rPr>
                        <a:t>British</a:t>
                      </a:r>
                      <a:r>
                        <a:rPr lang="en-US" sz="2000" b="1" baseline="0" dirty="0">
                          <a:solidFill>
                            <a:srgbClr val="FF0000"/>
                          </a:solidFill>
                          <a:effectLst/>
                          <a:latin typeface="+mn-lt"/>
                          <a:ea typeface="Calibri" panose="020F0502020204030204" pitchFamily="34" charset="0"/>
                          <a:cs typeface="Arial" panose="020B0604020202020204" pitchFamily="34" charset="0"/>
                        </a:rPr>
                        <a:t> Library</a:t>
                      </a: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US" sz="2000" dirty="0">
                          <a:solidFill>
                            <a:srgbClr val="FF0000"/>
                          </a:solidFill>
                          <a:effectLst/>
                          <a:latin typeface="+mn-lt"/>
                          <a:ea typeface="Calibri" panose="020F0502020204030204" pitchFamily="34" charset="0"/>
                          <a:cs typeface="Arial" panose="020B0604020202020204" pitchFamily="34" charset="0"/>
                        </a:rPr>
                        <a:t>June 2022</a:t>
                      </a:r>
                      <a:r>
                        <a:rPr lang="en-US" sz="2000" baseline="0" dirty="0">
                          <a:solidFill>
                            <a:srgbClr val="FF0000"/>
                          </a:solidFill>
                          <a:effectLst/>
                          <a:latin typeface="+mn-lt"/>
                          <a:ea typeface="Calibri" panose="020F0502020204030204" pitchFamily="34" charset="0"/>
                          <a:cs typeface="Arial" panose="020B0604020202020204" pitchFamily="34" charset="0"/>
                        </a:rPr>
                        <a:t> – June 2025</a:t>
                      </a:r>
                      <a:endParaRPr lang="en-US" sz="2000" dirty="0">
                        <a:solidFill>
                          <a:srgbClr val="FF0000"/>
                        </a:solidFill>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10802323"/>
                  </a:ext>
                </a:extLst>
              </a:tr>
              <a:tr h="216024">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b="1" dirty="0">
                          <a:solidFill>
                            <a:schemeClr val="tx1"/>
                          </a:solidFill>
                          <a:effectLst/>
                          <a:latin typeface="+mn-lt"/>
                          <a:ea typeface="Calibri" panose="020F0502020204030204" pitchFamily="34" charset="0"/>
                          <a:cs typeface="Arial" panose="020B0604020202020204" pitchFamily="34" charset="0"/>
                        </a:rPr>
                        <a:t>Anastasia Kerameos - CILIP</a:t>
                      </a: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US" sz="2000" dirty="0">
                          <a:solidFill>
                            <a:schemeClr val="tx1"/>
                          </a:solidFill>
                          <a:effectLst/>
                          <a:latin typeface="+mn-lt"/>
                          <a:ea typeface="Calibri" panose="020F0502020204030204" pitchFamily="34" charset="0"/>
                          <a:cs typeface="Arial" panose="020B0604020202020204" pitchFamily="34" charset="0"/>
                        </a:rPr>
                        <a:t>May 2025 – May 2028</a:t>
                      </a:r>
                    </a:p>
                  </a:txBody>
                  <a:tcPr marL="68580" marR="68580" marT="0" marB="0"/>
                </a:tc>
                <a:extLst>
                  <a:ext uri="{0D108BD9-81ED-4DB2-BD59-A6C34878D82A}">
                    <a16:rowId xmlns:a16="http://schemas.microsoft.com/office/drawing/2014/main" val="3794487382"/>
                  </a:ext>
                </a:extLst>
              </a:tr>
              <a:tr h="216024">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dirty="0">
                          <a:effectLst/>
                          <a:latin typeface="+mn-lt"/>
                          <a:ea typeface="Calibri" panose="020F0502020204030204" pitchFamily="34" charset="0"/>
                          <a:cs typeface="Arial" panose="020B0604020202020204" pitchFamily="34" charset="0"/>
                        </a:rPr>
                        <a:t>Luna Sindin Cordery</a:t>
                      </a:r>
                    </a:p>
                  </a:txBody>
                  <a:tcPr marL="68580" marR="68580" marT="0" marB="0"/>
                </a:tc>
                <a:tc>
                  <a:txBody>
                    <a:bodyPr/>
                    <a:lstStyle/>
                    <a:p>
                      <a:pPr marL="0" indent="0" algn="l" rtl="0">
                        <a:lnSpc>
                          <a:spcPct val="107000"/>
                        </a:lnSpc>
                        <a:spcAft>
                          <a:spcPts val="800"/>
                        </a:spcAft>
                        <a:buFont typeface="Arial" panose="020B0604020202020204" pitchFamily="34" charset="0"/>
                        <a:buNone/>
                      </a:pPr>
                      <a:r>
                        <a:rPr lang="en-US" sz="2000" dirty="0">
                          <a:effectLst/>
                          <a:latin typeface="+mn-lt"/>
                        </a:rPr>
                        <a:t>Ex officio – EURIG Chair</a:t>
                      </a:r>
                      <a:endParaRPr lang="en-US" sz="20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54415517"/>
                  </a:ext>
                </a:extLst>
              </a:tr>
              <a:tr h="216024">
                <a:tc>
                  <a:txBody>
                    <a:bodyPr/>
                    <a:lstStyle/>
                    <a:p>
                      <a:pPr algn="l" rtl="0">
                        <a:lnSpc>
                          <a:spcPct val="107000"/>
                        </a:lnSpc>
                        <a:spcAft>
                          <a:spcPts val="800"/>
                        </a:spcAft>
                      </a:pPr>
                      <a:r>
                        <a:rPr lang="en-US" sz="2000" dirty="0">
                          <a:effectLst/>
                          <a:latin typeface="+mn-lt"/>
                        </a:rPr>
                        <a:t>Ahava Cohen</a:t>
                      </a:r>
                      <a:endParaRPr lang="en-US"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indent="0" algn="l" rtl="0">
                        <a:lnSpc>
                          <a:spcPct val="107000"/>
                        </a:lnSpc>
                        <a:spcAft>
                          <a:spcPts val="800"/>
                        </a:spcAft>
                        <a:buFont typeface="Arial" panose="020B0604020202020204" pitchFamily="34" charset="0"/>
                        <a:buNone/>
                      </a:pPr>
                      <a:r>
                        <a:rPr lang="en-US" sz="2000" dirty="0">
                          <a:effectLst/>
                          <a:latin typeface="+mn-lt"/>
                        </a:rPr>
                        <a:t>Ex officio – </a:t>
                      </a:r>
                      <a:r>
                        <a:rPr lang="en-US" sz="2000" dirty="0" err="1">
                          <a:effectLst/>
                          <a:latin typeface="+mn-lt"/>
                        </a:rPr>
                        <a:t>EdCo</a:t>
                      </a:r>
                      <a:r>
                        <a:rPr lang="en-US" sz="2000" dirty="0">
                          <a:effectLst/>
                          <a:latin typeface="+mn-lt"/>
                        </a:rPr>
                        <a:t> Chair</a:t>
                      </a:r>
                      <a:endParaRPr lang="en-US" sz="20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18215896"/>
                  </a:ext>
                </a:extLst>
              </a:tr>
              <a:tr h="216024">
                <a:tc>
                  <a:txBody>
                    <a:bodyPr/>
                    <a:lstStyle/>
                    <a:p>
                      <a:pPr algn="l" rtl="0">
                        <a:lnSpc>
                          <a:spcPct val="107000"/>
                        </a:lnSpc>
                        <a:spcAft>
                          <a:spcPts val="800"/>
                        </a:spcAft>
                      </a:pPr>
                      <a:r>
                        <a:rPr lang="en-US" sz="2000" dirty="0">
                          <a:effectLst/>
                          <a:latin typeface="+mn-lt"/>
                          <a:ea typeface="Calibri" panose="020F0502020204030204" pitchFamily="34" charset="0"/>
                          <a:cs typeface="Arial" panose="020B0604020202020204" pitchFamily="34" charset="0"/>
                        </a:rPr>
                        <a:t>Hannes Lowagie </a:t>
                      </a:r>
                    </a:p>
                  </a:txBody>
                  <a:tcPr marL="68580" marR="68580" marT="0" marB="0"/>
                </a:tc>
                <a:tc>
                  <a:txBody>
                    <a:bodyPr/>
                    <a:lstStyle/>
                    <a:p>
                      <a:pPr marL="0" indent="0" algn="l" rtl="0">
                        <a:lnSpc>
                          <a:spcPct val="107000"/>
                        </a:lnSpc>
                        <a:spcAft>
                          <a:spcPts val="800"/>
                        </a:spcAft>
                        <a:buFont typeface="Arial" panose="020B0604020202020204" pitchFamily="34" charset="0"/>
                        <a:buNone/>
                      </a:pPr>
                      <a:r>
                        <a:rPr lang="en-US" sz="2000" dirty="0">
                          <a:effectLst/>
                          <a:latin typeface="+mn-lt"/>
                        </a:rPr>
                        <a:t>Ex officio – RDA Board IR</a:t>
                      </a:r>
                      <a:endParaRPr lang="en-US" sz="20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74602663"/>
                  </a:ext>
                </a:extLst>
              </a:tr>
              <a:tr h="216024">
                <a:tc>
                  <a:txBody>
                    <a:bodyPr/>
                    <a:lstStyle/>
                    <a:p>
                      <a:pPr algn="l" rtl="0">
                        <a:lnSpc>
                          <a:spcPct val="107000"/>
                        </a:lnSpc>
                        <a:spcAft>
                          <a:spcPts val="800"/>
                        </a:spcAft>
                      </a:pPr>
                      <a:r>
                        <a:rPr lang="en-US" sz="2000" dirty="0">
                          <a:effectLst/>
                          <a:latin typeface="+mn-lt"/>
                        </a:rPr>
                        <a:t>Szabolcs Dancs          </a:t>
                      </a:r>
                      <a:endParaRPr lang="en-US"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indent="0" algn="l" rtl="0">
                        <a:lnSpc>
                          <a:spcPct val="107000"/>
                        </a:lnSpc>
                        <a:spcAft>
                          <a:spcPts val="800"/>
                        </a:spcAft>
                        <a:buFont typeface="Arial" panose="020B0604020202020204" pitchFamily="34" charset="0"/>
                        <a:buNone/>
                      </a:pPr>
                      <a:r>
                        <a:rPr lang="en-US" sz="2000" dirty="0">
                          <a:effectLst/>
                          <a:latin typeface="+mn-lt"/>
                        </a:rPr>
                        <a:t>Ex officio</a:t>
                      </a:r>
                      <a:endParaRPr lang="en-US" sz="20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40568139"/>
                  </a:ext>
                </a:extLst>
              </a:tr>
              <a:tr h="216024">
                <a:tc>
                  <a:txBody>
                    <a:bodyPr/>
                    <a:lstStyle/>
                    <a:p>
                      <a:pPr algn="l" rtl="0">
                        <a:lnSpc>
                          <a:spcPct val="107000"/>
                        </a:lnSpc>
                        <a:spcAft>
                          <a:spcPts val="800"/>
                        </a:spcAft>
                      </a:pPr>
                      <a:r>
                        <a:rPr lang="en-US" sz="2000" dirty="0">
                          <a:effectLst/>
                          <a:latin typeface="+mn-lt"/>
                          <a:ea typeface="Calibri" panose="020F0502020204030204" pitchFamily="34" charset="0"/>
                          <a:cs typeface="Arial" panose="020B0604020202020204" pitchFamily="34" charset="0"/>
                        </a:rPr>
                        <a:t>EURIG Executive Secretary</a:t>
                      </a:r>
                    </a:p>
                  </a:txBody>
                  <a:tcPr marL="68580" marR="68580" marT="0" marB="0"/>
                </a:tc>
                <a:tc>
                  <a:txBody>
                    <a:bodyPr/>
                    <a:lstStyle/>
                    <a:p>
                      <a:pPr marL="0" indent="0" algn="l" rtl="0">
                        <a:lnSpc>
                          <a:spcPct val="107000"/>
                        </a:lnSpc>
                        <a:spcAft>
                          <a:spcPts val="800"/>
                        </a:spcAft>
                        <a:buFont typeface="Arial" panose="020B0604020202020204" pitchFamily="34" charset="0"/>
                        <a:buNone/>
                      </a:pPr>
                      <a:r>
                        <a:rPr lang="en-US" sz="2000" dirty="0">
                          <a:effectLst/>
                          <a:latin typeface="+mn-lt"/>
                        </a:rPr>
                        <a:t>Ex officio</a:t>
                      </a:r>
                      <a:endParaRPr lang="en-US" sz="20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14723308"/>
                  </a:ext>
                </a:extLst>
              </a:tr>
            </a:tbl>
          </a:graphicData>
        </a:graphic>
      </p:graphicFrame>
      <p:pic>
        <p:nvPicPr>
          <p:cNvPr id="6" name="Kép 9">
            <a:extLst>
              <a:ext uri="{FF2B5EF4-FFF2-40B4-BE49-F238E27FC236}">
                <a16:creationId xmlns:a16="http://schemas.microsoft.com/office/drawing/2014/main" id="{11C2C38E-2946-4807-AC4F-B8F87BCBCF7B}"/>
              </a:ext>
            </a:extLst>
          </p:cNvPr>
          <p:cNvPicPr>
            <a:picLocks noChangeAspect="1"/>
          </p:cNvPicPr>
          <p:nvPr/>
        </p:nvPicPr>
        <p:blipFill>
          <a:blip r:embed="rId3"/>
          <a:stretch>
            <a:fillRect/>
          </a:stretch>
        </p:blipFill>
        <p:spPr>
          <a:xfrm>
            <a:off x="508012" y="6131552"/>
            <a:ext cx="2446600" cy="703397"/>
          </a:xfrm>
          <a:prstGeom prst="rect">
            <a:avLst/>
          </a:prstGeom>
        </p:spPr>
      </p:pic>
    </p:spTree>
    <p:extLst>
      <p:ext uri="{BB962C8B-B14F-4D97-AF65-F5344CB8AC3E}">
        <p14:creationId xmlns:p14="http://schemas.microsoft.com/office/powerpoint/2010/main" val="1084857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zövegdoboz 12"/>
          <p:cNvSpPr txBox="1"/>
          <p:nvPr/>
        </p:nvSpPr>
        <p:spPr>
          <a:xfrm>
            <a:off x="258338" y="1496168"/>
            <a:ext cx="2287389" cy="2677656"/>
          </a:xfrm>
          <a:prstGeom prst="rect">
            <a:avLst/>
          </a:prstGeom>
          <a:noFill/>
        </p:spPr>
        <p:txBody>
          <a:bodyPr wrap="square" rtlCol="0">
            <a:spAutoFit/>
          </a:bodyPr>
          <a:lstStyle/>
          <a:p>
            <a:pPr algn="l" rtl="0"/>
            <a:r>
              <a:rPr lang="en-GB" sz="2100" b="1" dirty="0"/>
              <a:t>Full</a:t>
            </a:r>
          </a:p>
          <a:p>
            <a:pPr algn="l" rtl="0"/>
            <a:r>
              <a:rPr lang="en-GB" sz="2100" b="1" dirty="0"/>
              <a:t>Translations: </a:t>
            </a:r>
          </a:p>
          <a:p>
            <a:pPr algn="l" rtl="0"/>
            <a:endParaRPr lang="en-GB" sz="2100" dirty="0"/>
          </a:p>
          <a:p>
            <a:pPr algn="l" rtl="0"/>
            <a:endParaRPr lang="hu-HU" sz="2100" dirty="0"/>
          </a:p>
          <a:p>
            <a:pPr algn="l" rtl="0"/>
            <a:endParaRPr lang="en-GB" sz="2100" dirty="0"/>
          </a:p>
          <a:p>
            <a:pPr algn="l" rtl="0"/>
            <a:r>
              <a:rPr lang="en-GB" sz="2100" b="1" dirty="0"/>
              <a:t>Partial translations:</a:t>
            </a:r>
          </a:p>
          <a:p>
            <a:pPr algn="l" rtl="0"/>
            <a:endParaRPr lang="en-GB" sz="2100" dirty="0"/>
          </a:p>
        </p:txBody>
      </p:sp>
      <p:sp>
        <p:nvSpPr>
          <p:cNvPr id="4" name="Dátum helye 3"/>
          <p:cNvSpPr>
            <a:spLocks noGrp="1"/>
          </p:cNvSpPr>
          <p:nvPr>
            <p:ph type="dt" sz="half" idx="11"/>
          </p:nvPr>
        </p:nvSpPr>
        <p:spPr/>
        <p:txBody>
          <a:bodyPr/>
          <a:lstStyle/>
          <a:p>
            <a:r>
              <a:rPr lang="en-US" dirty="0"/>
              <a:t>202</a:t>
            </a:r>
            <a:r>
              <a:rPr lang="hu-HU" dirty="0"/>
              <a:t>6</a:t>
            </a:r>
            <a:r>
              <a:rPr lang="en-US" dirty="0"/>
              <a:t>-0</a:t>
            </a:r>
            <a:r>
              <a:rPr lang="hu-HU" dirty="0"/>
              <a:t>2</a:t>
            </a:r>
            <a:r>
              <a:rPr lang="en-US" dirty="0"/>
              <a:t>-</a:t>
            </a:r>
            <a:r>
              <a:rPr lang="hu-HU" dirty="0"/>
              <a:t>02</a:t>
            </a:r>
            <a:endParaRPr lang="en-US" dirty="0"/>
          </a:p>
        </p:txBody>
      </p:sp>
      <p:sp>
        <p:nvSpPr>
          <p:cNvPr id="9" name="Tartalom helye 8"/>
          <p:cNvSpPr>
            <a:spLocks noGrp="1"/>
          </p:cNvSpPr>
          <p:nvPr>
            <p:ph sz="quarter" idx="13"/>
          </p:nvPr>
        </p:nvSpPr>
        <p:spPr>
          <a:xfrm>
            <a:off x="1369821" y="1160748"/>
            <a:ext cx="6404358" cy="4266474"/>
          </a:xfrm>
        </p:spPr>
        <p:txBody>
          <a:bodyPr>
            <a:norm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hu-HU" sz="1800" dirty="0"/>
          </a:p>
        </p:txBody>
      </p:sp>
      <p:pic>
        <p:nvPicPr>
          <p:cNvPr id="5" name="Kép 4">
            <a:extLst>
              <a:ext uri="{FF2B5EF4-FFF2-40B4-BE49-F238E27FC236}">
                <a16:creationId xmlns:a16="http://schemas.microsoft.com/office/drawing/2014/main" id="{D543F861-FC02-43F1-A184-3880FC7360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3719" y="857250"/>
            <a:ext cx="5722914" cy="4155926"/>
          </a:xfrm>
          <a:prstGeom prst="rect">
            <a:avLst/>
          </a:prstGeom>
        </p:spPr>
      </p:pic>
      <p:pic>
        <p:nvPicPr>
          <p:cNvPr id="12" name="Kép 11">
            <a:extLst>
              <a:ext uri="{FF2B5EF4-FFF2-40B4-BE49-F238E27FC236}">
                <a16:creationId xmlns:a16="http://schemas.microsoft.com/office/drawing/2014/main" id="{2C8BFCC3-A7A4-4459-A32A-61077EBD16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0359" y="3274513"/>
            <a:ext cx="598787" cy="497205"/>
          </a:xfrm>
          <a:prstGeom prst="rect">
            <a:avLst/>
          </a:prstGeom>
        </p:spPr>
      </p:pic>
      <p:pic>
        <p:nvPicPr>
          <p:cNvPr id="16" name="Kép 15">
            <a:extLst>
              <a:ext uri="{FF2B5EF4-FFF2-40B4-BE49-F238E27FC236}">
                <a16:creationId xmlns:a16="http://schemas.microsoft.com/office/drawing/2014/main" id="{EB16D159-BEB4-4F4C-AF38-00C2762495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0358" y="1681830"/>
            <a:ext cx="588645" cy="537210"/>
          </a:xfrm>
          <a:prstGeom prst="rect">
            <a:avLst/>
          </a:prstGeom>
        </p:spPr>
      </p:pic>
      <p:pic>
        <p:nvPicPr>
          <p:cNvPr id="11" name="Kép 9">
            <a:extLst>
              <a:ext uri="{FF2B5EF4-FFF2-40B4-BE49-F238E27FC236}">
                <a16:creationId xmlns:a16="http://schemas.microsoft.com/office/drawing/2014/main" id="{DC132046-F2B3-4F31-92DD-2D83EC1BA236}"/>
              </a:ext>
            </a:extLst>
          </p:cNvPr>
          <p:cNvPicPr>
            <a:picLocks noChangeAspect="1"/>
          </p:cNvPicPr>
          <p:nvPr/>
        </p:nvPicPr>
        <p:blipFill>
          <a:blip r:embed="rId6"/>
          <a:stretch>
            <a:fillRect/>
          </a:stretch>
        </p:blipFill>
        <p:spPr>
          <a:xfrm>
            <a:off x="508012" y="6131552"/>
            <a:ext cx="2446600" cy="703397"/>
          </a:xfrm>
          <a:prstGeom prst="rect">
            <a:avLst/>
          </a:prstGeom>
        </p:spPr>
      </p:pic>
    </p:spTree>
    <p:extLst>
      <p:ext uri="{BB962C8B-B14F-4D97-AF65-F5344CB8AC3E}">
        <p14:creationId xmlns:p14="http://schemas.microsoft.com/office/powerpoint/2010/main" val="1537419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átum helye 2">
            <a:extLst>
              <a:ext uri="{FF2B5EF4-FFF2-40B4-BE49-F238E27FC236}">
                <a16:creationId xmlns:a16="http://schemas.microsoft.com/office/drawing/2014/main" id="{8859A033-66C9-4D70-BFCB-40DC76426AD5}"/>
              </a:ext>
            </a:extLst>
          </p:cNvPr>
          <p:cNvSpPr>
            <a:spLocks noGrp="1"/>
          </p:cNvSpPr>
          <p:nvPr>
            <p:ph type="dt" sz="half" idx="11"/>
          </p:nvPr>
        </p:nvSpPr>
        <p:spPr/>
        <p:txBody>
          <a:bodyPr/>
          <a:lstStyle/>
          <a:p>
            <a:r>
              <a:rPr lang="en-US" dirty="0"/>
              <a:t>202</a:t>
            </a:r>
            <a:r>
              <a:rPr lang="hu-HU" dirty="0"/>
              <a:t>6</a:t>
            </a:r>
            <a:r>
              <a:rPr lang="en-US" dirty="0"/>
              <a:t>-0</a:t>
            </a:r>
            <a:r>
              <a:rPr lang="hu-HU" dirty="0"/>
              <a:t>2</a:t>
            </a:r>
            <a:r>
              <a:rPr lang="en-US" dirty="0"/>
              <a:t>-</a:t>
            </a:r>
            <a:r>
              <a:rPr lang="hu-HU" dirty="0"/>
              <a:t>02</a:t>
            </a:r>
            <a:endParaRPr lang="en-US" dirty="0"/>
          </a:p>
        </p:txBody>
      </p:sp>
      <p:graphicFrame>
        <p:nvGraphicFramePr>
          <p:cNvPr id="8" name="Táblázat 7">
            <a:extLst>
              <a:ext uri="{FF2B5EF4-FFF2-40B4-BE49-F238E27FC236}">
                <a16:creationId xmlns:a16="http://schemas.microsoft.com/office/drawing/2014/main" id="{E8FCF5E1-4BC9-4EBD-9041-D87014412B4D}"/>
              </a:ext>
            </a:extLst>
          </p:cNvPr>
          <p:cNvGraphicFramePr>
            <a:graphicFrameLocks noGrp="1"/>
          </p:cNvGraphicFramePr>
          <p:nvPr>
            <p:extLst>
              <p:ext uri="{D42A27DB-BD31-4B8C-83A1-F6EECF244321}">
                <p14:modId xmlns:p14="http://schemas.microsoft.com/office/powerpoint/2010/main" val="3289298227"/>
              </p:ext>
            </p:extLst>
          </p:nvPr>
        </p:nvGraphicFramePr>
        <p:xfrm>
          <a:off x="971600" y="620688"/>
          <a:ext cx="7056784" cy="5472600"/>
        </p:xfrm>
        <a:graphic>
          <a:graphicData uri="http://schemas.openxmlformats.org/drawingml/2006/table">
            <a:tbl>
              <a:tblPr firstRow="1" firstCol="1" bandRow="1"/>
              <a:tblGrid>
                <a:gridCol w="3528392">
                  <a:extLst>
                    <a:ext uri="{9D8B030D-6E8A-4147-A177-3AD203B41FA5}">
                      <a16:colId xmlns:a16="http://schemas.microsoft.com/office/drawing/2014/main" val="2307625155"/>
                    </a:ext>
                  </a:extLst>
                </a:gridCol>
                <a:gridCol w="3528392">
                  <a:extLst>
                    <a:ext uri="{9D8B030D-6E8A-4147-A177-3AD203B41FA5}">
                      <a16:colId xmlns:a16="http://schemas.microsoft.com/office/drawing/2014/main" val="14069"/>
                    </a:ext>
                  </a:extLst>
                </a:gridCol>
              </a:tblGrid>
              <a:tr h="364840">
                <a:tc>
                  <a:txBody>
                    <a:bodyPr/>
                    <a:lstStyle/>
                    <a:p>
                      <a:pPr algn="just" rtl="0">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Full translations</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Partial translations</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4571885"/>
                  </a:ext>
                </a:extLst>
              </a:tr>
              <a:tr h="364840">
                <a:tc>
                  <a:txBody>
                    <a:bodyPr/>
                    <a:lstStyle/>
                    <a:p>
                      <a:pPr algn="just" rtl="0">
                        <a:lnSpc>
                          <a:spcPct val="107000"/>
                        </a:lnSpc>
                        <a:spcAft>
                          <a:spcPts val="800"/>
                        </a:spcAft>
                      </a:pPr>
                      <a:r>
                        <a:rPr lang="en-GB" sz="1800" i="1">
                          <a:effectLst/>
                          <a:latin typeface="Calibri" panose="020F0502020204030204" pitchFamily="34" charset="0"/>
                          <a:ea typeface="Calibri" panose="020F0502020204030204" pitchFamily="34" charset="0"/>
                          <a:cs typeface="Times New Roman" panose="02020603050405020304" pitchFamily="18" charset="0"/>
                        </a:rPr>
                        <a:t>Arabic</a:t>
                      </a:r>
                      <a:r>
                        <a:rPr lang="en-GB" sz="1800">
                          <a:effectLst/>
                          <a:latin typeface="Calibri" panose="020F0502020204030204" pitchFamily="34" charset="0"/>
                          <a:ea typeface="Calibri" panose="020F0502020204030204" pitchFamily="34" charset="0"/>
                          <a:cs typeface="Times New Roman" panose="02020603050405020304" pitchFamily="18" charset="0"/>
                        </a:rPr>
                        <a:t> (in Registry)</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Czech</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0079497"/>
                  </a:ext>
                </a:extLst>
              </a:tr>
              <a:tr h="364840">
                <a:tc>
                  <a:txBody>
                    <a:bodyPr/>
                    <a:lstStyle/>
                    <a:p>
                      <a:pPr algn="just" rtl="0">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Catalan (published) </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07000"/>
                        </a:lnSpc>
                        <a:spcAft>
                          <a:spcPts val="800"/>
                        </a:spcAft>
                      </a:pPr>
                      <a:r>
                        <a:rPr lang="en-GB" sz="1800" i="1">
                          <a:effectLst/>
                          <a:latin typeface="Calibri" panose="020F0502020204030204" pitchFamily="34" charset="0"/>
                          <a:ea typeface="Calibri" panose="020F0502020204030204" pitchFamily="34" charset="0"/>
                          <a:cs typeface="Times New Roman" panose="02020603050405020304" pitchFamily="18" charset="0"/>
                        </a:rPr>
                        <a:t>Chinese</a:t>
                      </a:r>
                      <a:r>
                        <a:rPr lang="en-GB" sz="1800">
                          <a:effectLst/>
                          <a:latin typeface="Calibri" panose="020F0502020204030204" pitchFamily="34" charset="0"/>
                          <a:ea typeface="Calibri" panose="020F0502020204030204" pitchFamily="34" charset="0"/>
                          <a:cs typeface="Times New Roman" panose="02020603050405020304" pitchFamily="18" charset="0"/>
                        </a:rPr>
                        <a:t> (in Registry)</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7467648"/>
                  </a:ext>
                </a:extLst>
              </a:tr>
              <a:tr h="364840">
                <a:tc>
                  <a:txBody>
                    <a:bodyPr/>
                    <a:lstStyle/>
                    <a:p>
                      <a:pPr algn="just" rtl="0">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Finnish (published) </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Danish (in Registry)</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174674"/>
                  </a:ext>
                </a:extLst>
              </a:tr>
              <a:tr h="364840">
                <a:tc>
                  <a:txBody>
                    <a:bodyPr/>
                    <a:lstStyle/>
                    <a:p>
                      <a:pPr algn="just" rtl="0">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French (published)</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Dutch (in Registry)</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7676737"/>
                  </a:ext>
                </a:extLst>
              </a:tr>
              <a:tr h="364840">
                <a:tc>
                  <a:txBody>
                    <a:bodyPr/>
                    <a:lstStyle/>
                    <a:p>
                      <a:pPr algn="just" rtl="0">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Hungarian (in Registry)</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Estonian (in Registry)</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0914018"/>
                  </a:ext>
                </a:extLst>
              </a:tr>
              <a:tr h="364840">
                <a:tc>
                  <a:txBody>
                    <a:bodyPr/>
                    <a:lstStyle/>
                    <a:p>
                      <a:pPr algn="just" rtl="0">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Italian (in Registry)</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German (in Registry)</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3411989"/>
                  </a:ext>
                </a:extLst>
              </a:tr>
              <a:tr h="364840">
                <a:tc>
                  <a:txBody>
                    <a:bodyPr/>
                    <a:lstStyle/>
                    <a:p>
                      <a:pPr algn="just" rtl="0">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Norwegian (published)</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07000"/>
                        </a:lnSpc>
                        <a:spcAft>
                          <a:spcPts val="800"/>
                        </a:spcAft>
                      </a:pPr>
                      <a:r>
                        <a:rPr lang="en-GB" sz="1800" i="1">
                          <a:effectLst/>
                          <a:latin typeface="Calibri" panose="020F0502020204030204" pitchFamily="34" charset="0"/>
                          <a:ea typeface="Calibri" panose="020F0502020204030204" pitchFamily="34" charset="0"/>
                          <a:cs typeface="Times New Roman" panose="02020603050405020304" pitchFamily="18" charset="0"/>
                        </a:rPr>
                        <a:t>Greek</a:t>
                      </a:r>
                      <a:r>
                        <a:rPr lang="en-GB" sz="1800">
                          <a:effectLst/>
                          <a:latin typeface="Calibri" panose="020F0502020204030204" pitchFamily="34" charset="0"/>
                          <a:ea typeface="Calibri" panose="020F0502020204030204" pitchFamily="34" charset="0"/>
                          <a:cs typeface="Times New Roman" panose="02020603050405020304" pitchFamily="18" charset="0"/>
                        </a:rPr>
                        <a:t> (in Registry)</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7522921"/>
                  </a:ext>
                </a:extLst>
              </a:tr>
              <a:tr h="364840">
                <a:tc>
                  <a:txBody>
                    <a:bodyPr/>
                    <a:lstStyle/>
                    <a:p>
                      <a:pPr algn="just" rtl="0">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Portuguese</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07000"/>
                        </a:lnSpc>
                        <a:spcAft>
                          <a:spcPts val="800"/>
                        </a:spcAft>
                      </a:pPr>
                      <a:r>
                        <a:rPr lang="en-GB" sz="1800" i="1">
                          <a:effectLst/>
                          <a:latin typeface="Calibri" panose="020F0502020204030204" pitchFamily="34" charset="0"/>
                          <a:ea typeface="Calibri" panose="020F0502020204030204" pitchFamily="34" charset="0"/>
                          <a:cs typeface="Times New Roman" panose="02020603050405020304" pitchFamily="18" charset="0"/>
                        </a:rPr>
                        <a:t>Hebrew </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591899"/>
                  </a:ext>
                </a:extLst>
              </a:tr>
              <a:tr h="364840">
                <a:tc>
                  <a:txBody>
                    <a:bodyPr/>
                    <a:lstStyle/>
                    <a:p>
                      <a:pPr algn="just" rtl="0">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Spanish (published)</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07000"/>
                        </a:lnSpc>
                        <a:spcAft>
                          <a:spcPts val="800"/>
                        </a:spcAft>
                      </a:pPr>
                      <a:r>
                        <a:rPr lang="en-GB" sz="1800" i="1">
                          <a:effectLst/>
                          <a:latin typeface="Calibri" panose="020F0502020204030204" pitchFamily="34" charset="0"/>
                          <a:ea typeface="Calibri" panose="020F0502020204030204" pitchFamily="34" charset="0"/>
                          <a:cs typeface="Times New Roman" panose="02020603050405020304" pitchFamily="18" charset="0"/>
                        </a:rPr>
                        <a:t>Korean</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4711024"/>
                  </a:ext>
                </a:extLst>
              </a:tr>
              <a:tr h="364840">
                <a:tc>
                  <a:txBody>
                    <a:bodyPr/>
                    <a:lstStyle/>
                    <a:p>
                      <a:pPr algn="just" rtl="0">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Latvian (in Registry)</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2775556"/>
                  </a:ext>
                </a:extLst>
              </a:tr>
              <a:tr h="364840">
                <a:tc>
                  <a:txBody>
                    <a:bodyPr/>
                    <a:lstStyle/>
                    <a:p>
                      <a:pPr algn="just" rtl="0">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Slovenian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8016836"/>
                  </a:ext>
                </a:extLst>
              </a:tr>
              <a:tr h="364840">
                <a:tc>
                  <a:txBody>
                    <a:bodyPr/>
                    <a:lstStyle/>
                    <a:p>
                      <a:pPr algn="just" rtl="0">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Swedish (in Registry)</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9898749"/>
                  </a:ext>
                </a:extLst>
              </a:tr>
              <a:tr h="364840">
                <a:tc>
                  <a:txBody>
                    <a:bodyPr/>
                    <a:lstStyle/>
                    <a:p>
                      <a:pPr algn="just" rtl="0">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Turkish (in Registry)</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4975424"/>
                  </a:ext>
                </a:extLst>
              </a:tr>
              <a:tr h="364840">
                <a:tc>
                  <a:txBody>
                    <a:bodyPr/>
                    <a:lstStyle/>
                    <a:p>
                      <a:pPr algn="just" rtl="0">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07000"/>
                        </a:lnSpc>
                        <a:spcAft>
                          <a:spcPts val="8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Vietnamese </a:t>
                      </a:r>
                      <a:r>
                        <a:rPr lang="en-GB" sz="1800" dirty="0">
                          <a:effectLst/>
                          <a:latin typeface="Calibri" panose="020F0502020204030204" pitchFamily="34" charset="0"/>
                          <a:ea typeface="Calibri" panose="020F0502020204030204" pitchFamily="34" charset="0"/>
                          <a:cs typeface="Times New Roman" panose="02020603050405020304" pitchFamily="18" charset="0"/>
                        </a:rPr>
                        <a:t>(in Registry)</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4650723"/>
                  </a:ext>
                </a:extLst>
              </a:tr>
            </a:tbl>
          </a:graphicData>
        </a:graphic>
      </p:graphicFrame>
      <p:pic>
        <p:nvPicPr>
          <p:cNvPr id="5" name="Kép 9">
            <a:extLst>
              <a:ext uri="{FF2B5EF4-FFF2-40B4-BE49-F238E27FC236}">
                <a16:creationId xmlns:a16="http://schemas.microsoft.com/office/drawing/2014/main" id="{AE2F31E6-2508-4B82-BD0D-41BA3A4F9CFC}"/>
              </a:ext>
            </a:extLst>
          </p:cNvPr>
          <p:cNvPicPr>
            <a:picLocks noChangeAspect="1"/>
          </p:cNvPicPr>
          <p:nvPr/>
        </p:nvPicPr>
        <p:blipFill>
          <a:blip r:embed="rId3"/>
          <a:stretch>
            <a:fillRect/>
          </a:stretch>
        </p:blipFill>
        <p:spPr>
          <a:xfrm>
            <a:off x="508012" y="6131552"/>
            <a:ext cx="2446600" cy="703397"/>
          </a:xfrm>
          <a:prstGeom prst="rect">
            <a:avLst/>
          </a:prstGeom>
        </p:spPr>
      </p:pic>
    </p:spTree>
    <p:extLst>
      <p:ext uri="{BB962C8B-B14F-4D97-AF65-F5344CB8AC3E}">
        <p14:creationId xmlns:p14="http://schemas.microsoft.com/office/powerpoint/2010/main" val="2420731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C0608-8F1F-46FA-83F4-4C421E7F0250}"/>
              </a:ext>
            </a:extLst>
          </p:cNvPr>
          <p:cNvSpPr>
            <a:spLocks noGrp="1"/>
          </p:cNvSpPr>
          <p:nvPr>
            <p:ph type="title"/>
          </p:nvPr>
        </p:nvSpPr>
        <p:spPr>
          <a:xfrm>
            <a:off x="302428" y="520377"/>
            <a:ext cx="8521354" cy="800545"/>
          </a:xfrm>
        </p:spPr>
        <p:txBody>
          <a:bodyPr>
            <a:normAutofit fontScale="90000"/>
          </a:bodyPr>
          <a:lstStyle/>
          <a:p>
            <a:r>
              <a:rPr lang="en-US" b="0" i="0" dirty="0">
                <a:solidFill>
                  <a:srgbClr val="2B373E"/>
                </a:solidFill>
                <a:effectLst/>
                <a:latin typeface="-apple-system"/>
              </a:rPr>
              <a:t> </a:t>
            </a:r>
            <a:r>
              <a:rPr lang="en-US" sz="4000" b="0" i="0" dirty="0">
                <a:solidFill>
                  <a:srgbClr val="0070C0"/>
                </a:solidFill>
                <a:effectLst/>
              </a:rPr>
              <a:t>RDA in Europe (and the World)</a:t>
            </a:r>
            <a:br>
              <a:rPr lang="en-US" sz="4000" b="0" i="0" dirty="0">
                <a:solidFill>
                  <a:srgbClr val="0070C0"/>
                </a:solidFill>
                <a:effectLst/>
              </a:rPr>
            </a:br>
            <a:r>
              <a:rPr lang="en-US" sz="4000" b="0" i="0" dirty="0">
                <a:solidFill>
                  <a:srgbClr val="0070C0"/>
                </a:solidFill>
                <a:effectLst/>
              </a:rPr>
              <a:t>a webinar on RDA for beginners</a:t>
            </a:r>
            <a:endParaRPr lang="he-IL" sz="4000" dirty="0">
              <a:solidFill>
                <a:srgbClr val="0070C0"/>
              </a:solidFill>
            </a:endParaRPr>
          </a:p>
        </p:txBody>
      </p:sp>
      <p:sp>
        <p:nvSpPr>
          <p:cNvPr id="3" name="Content Placeholder 2">
            <a:extLst>
              <a:ext uri="{FF2B5EF4-FFF2-40B4-BE49-F238E27FC236}">
                <a16:creationId xmlns:a16="http://schemas.microsoft.com/office/drawing/2014/main" id="{10369AC1-41C8-4313-91C6-BA1F58ABDE42}"/>
              </a:ext>
            </a:extLst>
          </p:cNvPr>
          <p:cNvSpPr>
            <a:spLocks noGrp="1"/>
          </p:cNvSpPr>
          <p:nvPr>
            <p:ph sz="quarter" idx="13"/>
          </p:nvPr>
        </p:nvSpPr>
        <p:spPr>
          <a:xfrm>
            <a:off x="302428" y="1700808"/>
            <a:ext cx="8539144" cy="4109463"/>
          </a:xfrm>
        </p:spPr>
        <p:txBody>
          <a:bodyPr/>
          <a:lstStyle/>
          <a:p>
            <a:pPr algn="l" rtl="0"/>
            <a:r>
              <a:rPr lang="en-US" dirty="0">
                <a:solidFill>
                  <a:srgbClr val="0070C0"/>
                </a:solidFill>
              </a:rPr>
              <a:t>Held online February 2, 2026</a:t>
            </a:r>
          </a:p>
          <a:p>
            <a:pPr algn="l" rtl="0"/>
            <a:r>
              <a:rPr lang="en-US" dirty="0">
                <a:solidFill>
                  <a:srgbClr val="009999"/>
                </a:solidFill>
                <a:hlinkClick r:id="rId2">
                  <a:extLst>
                    <a:ext uri="{A12FA001-AC4F-418D-AE19-62706E023703}">
                      <ahyp:hlinkClr xmlns:ahyp="http://schemas.microsoft.com/office/drawing/2018/hyperlinkcolor" val="tx"/>
                    </a:ext>
                  </a:extLst>
                </a:hlinkClick>
              </a:rPr>
              <a:t>Available on </a:t>
            </a:r>
            <a:r>
              <a:rPr lang="en-US" dirty="0">
                <a:solidFill>
                  <a:srgbClr val="0070C0"/>
                </a:solidFill>
                <a:hlinkClick r:id="rId2">
                  <a:extLst>
                    <a:ext uri="{A12FA001-AC4F-418D-AE19-62706E023703}">
                      <ahyp:hlinkClr xmlns:ahyp="http://schemas.microsoft.com/office/drawing/2018/hyperlinkcolor" val="tx"/>
                    </a:ext>
                  </a:extLst>
                </a:hlinkClick>
              </a:rPr>
              <a:t>YouTube</a:t>
            </a:r>
            <a:r>
              <a:rPr lang="en-US" dirty="0">
                <a:solidFill>
                  <a:srgbClr val="0070C0"/>
                </a:solidFill>
              </a:rPr>
              <a:t> - </a:t>
            </a:r>
          </a:p>
          <a:p>
            <a:pPr lvl="1" algn="l" rtl="0"/>
            <a:r>
              <a:rPr lang="en-US" dirty="0">
                <a:solidFill>
                  <a:srgbClr val="0070C0"/>
                </a:solidFill>
              </a:rPr>
              <a:t>over 600 views</a:t>
            </a:r>
          </a:p>
          <a:p>
            <a:pPr algn="l" rtl="0"/>
            <a:endParaRPr lang="en-US" dirty="0"/>
          </a:p>
          <a:p>
            <a:pPr algn="l" rtl="0"/>
            <a:endParaRPr lang="he-IL" dirty="0"/>
          </a:p>
        </p:txBody>
      </p:sp>
      <p:pic>
        <p:nvPicPr>
          <p:cNvPr id="5" name="Picture 4">
            <a:extLst>
              <a:ext uri="{FF2B5EF4-FFF2-40B4-BE49-F238E27FC236}">
                <a16:creationId xmlns:a16="http://schemas.microsoft.com/office/drawing/2014/main" id="{61794907-4286-4EAD-BFA1-05898AC939AF}"/>
              </a:ext>
            </a:extLst>
          </p:cNvPr>
          <p:cNvPicPr>
            <a:picLocks noChangeAspect="1"/>
          </p:cNvPicPr>
          <p:nvPr/>
        </p:nvPicPr>
        <p:blipFill>
          <a:blip r:embed="rId3"/>
          <a:stretch>
            <a:fillRect/>
          </a:stretch>
        </p:blipFill>
        <p:spPr>
          <a:xfrm>
            <a:off x="4283968" y="3071639"/>
            <a:ext cx="4095961" cy="2768742"/>
          </a:xfrm>
          <a:prstGeom prst="rect">
            <a:avLst/>
          </a:prstGeom>
        </p:spPr>
      </p:pic>
      <p:pic>
        <p:nvPicPr>
          <p:cNvPr id="6" name="Kép 9">
            <a:extLst>
              <a:ext uri="{FF2B5EF4-FFF2-40B4-BE49-F238E27FC236}">
                <a16:creationId xmlns:a16="http://schemas.microsoft.com/office/drawing/2014/main" id="{0E786070-1852-457A-8678-E66CFF4033D1}"/>
              </a:ext>
            </a:extLst>
          </p:cNvPr>
          <p:cNvPicPr>
            <a:picLocks noChangeAspect="1"/>
          </p:cNvPicPr>
          <p:nvPr/>
        </p:nvPicPr>
        <p:blipFill>
          <a:blip r:embed="rId4"/>
          <a:stretch>
            <a:fillRect/>
          </a:stretch>
        </p:blipFill>
        <p:spPr>
          <a:xfrm>
            <a:off x="508012" y="6131552"/>
            <a:ext cx="2446600" cy="703397"/>
          </a:xfrm>
          <a:prstGeom prst="rect">
            <a:avLst/>
          </a:prstGeom>
        </p:spPr>
      </p:pic>
    </p:spTree>
    <p:extLst>
      <p:ext uri="{BB962C8B-B14F-4D97-AF65-F5344CB8AC3E}">
        <p14:creationId xmlns:p14="http://schemas.microsoft.com/office/powerpoint/2010/main" val="4155144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548680"/>
            <a:ext cx="9144000" cy="1143000"/>
          </a:xfrm>
        </p:spPr>
        <p:txBody>
          <a:bodyPr/>
          <a:lstStyle/>
          <a:p>
            <a:pPr eaLnBrk="1" hangingPunct="1">
              <a:defRPr/>
            </a:pPr>
            <a:r>
              <a:rPr lang="en-US" kern="1200" dirty="0">
                <a:solidFill>
                  <a:srgbClr val="0070C0"/>
                </a:solidFill>
              </a:rPr>
              <a:t>Questions? Comments? </a:t>
            </a:r>
            <a:br>
              <a:rPr lang="en-US" kern="1200" dirty="0">
                <a:solidFill>
                  <a:srgbClr val="0070C0"/>
                </a:solidFill>
              </a:rPr>
            </a:br>
            <a:r>
              <a:rPr lang="en-US" kern="1200" dirty="0">
                <a:solidFill>
                  <a:srgbClr val="0070C0"/>
                </a:solidFill>
              </a:rPr>
              <a:t>Fast Track/Proposal ideas?</a:t>
            </a:r>
          </a:p>
        </p:txBody>
      </p:sp>
      <p:sp>
        <p:nvSpPr>
          <p:cNvPr id="4099" name="Text Box 12"/>
          <p:cNvSpPr txBox="1">
            <a:spLocks noChangeArrowheads="1"/>
          </p:cNvSpPr>
          <p:nvPr/>
        </p:nvSpPr>
        <p:spPr bwMode="auto">
          <a:xfrm>
            <a:off x="2214563" y="2500313"/>
            <a:ext cx="1519237" cy="338137"/>
          </a:xfrm>
          <a:prstGeom prst="rect">
            <a:avLst/>
          </a:prstGeom>
          <a:solidFill>
            <a:schemeClr val="bg1"/>
          </a:solidFill>
          <a:ln w="9525">
            <a:noFill/>
            <a:miter lim="800000"/>
            <a:headEnd/>
            <a:tailEnd/>
          </a:ln>
        </p:spPr>
        <p:txBody>
          <a:bodyPr>
            <a:spAutoFit/>
          </a:bodyPr>
          <a:lstStyle/>
          <a:p>
            <a:endParaRPr lang="en-US" b="1">
              <a:cs typeface="Arial" pitchFamily="34" charset="0"/>
            </a:endParaRPr>
          </a:p>
        </p:txBody>
      </p:sp>
      <p:sp>
        <p:nvSpPr>
          <p:cNvPr id="4100" name="Text Box 5"/>
          <p:cNvSpPr txBox="1">
            <a:spLocks noChangeArrowheads="1"/>
          </p:cNvSpPr>
          <p:nvPr/>
        </p:nvSpPr>
        <p:spPr bwMode="auto">
          <a:xfrm>
            <a:off x="684213" y="1571625"/>
            <a:ext cx="7704137" cy="1200150"/>
          </a:xfrm>
          <a:prstGeom prst="rect">
            <a:avLst/>
          </a:prstGeom>
          <a:noFill/>
          <a:ln w="9525">
            <a:noFill/>
            <a:miter lim="800000"/>
            <a:headEnd/>
            <a:tailEnd/>
          </a:ln>
        </p:spPr>
        <p:txBody>
          <a:bodyPr>
            <a:spAutoFit/>
          </a:bodyPr>
          <a:lstStyle/>
          <a:p>
            <a:pPr>
              <a:lnSpc>
                <a:spcPct val="150000"/>
              </a:lnSpc>
            </a:pPr>
            <a:endParaRPr lang="he-IL" sz="2400">
              <a:solidFill>
                <a:srgbClr val="0070C0"/>
              </a:solidFill>
              <a:cs typeface="Guttman Yad-Brush" pitchFamily="2" charset="-79"/>
            </a:endParaRPr>
          </a:p>
          <a:p>
            <a:endParaRPr lang="en-US" sz="3600" b="1">
              <a:solidFill>
                <a:srgbClr val="0070C0"/>
              </a:solidFill>
              <a:cs typeface="Guttman Yad-Brush" pitchFamily="2" charset="-79"/>
            </a:endParaRPr>
          </a:p>
        </p:txBody>
      </p:sp>
      <p:pic>
        <p:nvPicPr>
          <p:cNvPr id="2" name="Picture 1"/>
          <p:cNvPicPr>
            <a:picLocks noChangeAspect="1"/>
          </p:cNvPicPr>
          <p:nvPr/>
        </p:nvPicPr>
        <p:blipFill>
          <a:blip r:embed="rId3"/>
          <a:stretch>
            <a:fillRect/>
          </a:stretch>
        </p:blipFill>
        <p:spPr>
          <a:xfrm>
            <a:off x="4283968" y="1772816"/>
            <a:ext cx="4650411" cy="4185370"/>
          </a:xfrm>
          <a:prstGeom prst="rect">
            <a:avLst/>
          </a:prstGeom>
        </p:spPr>
      </p:pic>
      <p:pic>
        <p:nvPicPr>
          <p:cNvPr id="3" name="Picture 2"/>
          <p:cNvPicPr>
            <a:picLocks noChangeAspect="1"/>
          </p:cNvPicPr>
          <p:nvPr/>
        </p:nvPicPr>
        <p:blipFill>
          <a:blip r:embed="rId4"/>
          <a:stretch>
            <a:fillRect/>
          </a:stretch>
        </p:blipFill>
        <p:spPr>
          <a:xfrm>
            <a:off x="285750" y="1691680"/>
            <a:ext cx="4286250" cy="4124325"/>
          </a:xfrm>
          <a:prstGeom prst="rect">
            <a:avLst/>
          </a:prstGeom>
        </p:spPr>
      </p:pic>
      <p:pic>
        <p:nvPicPr>
          <p:cNvPr id="7" name="Kép 9">
            <a:extLst>
              <a:ext uri="{FF2B5EF4-FFF2-40B4-BE49-F238E27FC236}">
                <a16:creationId xmlns:a16="http://schemas.microsoft.com/office/drawing/2014/main" id="{C9BDA7FB-E33C-4070-8D1A-0A54C2A9033A}"/>
              </a:ext>
            </a:extLst>
          </p:cNvPr>
          <p:cNvPicPr>
            <a:picLocks noChangeAspect="1"/>
          </p:cNvPicPr>
          <p:nvPr/>
        </p:nvPicPr>
        <p:blipFill>
          <a:blip r:embed="rId5"/>
          <a:stretch>
            <a:fillRect/>
          </a:stretch>
        </p:blipFill>
        <p:spPr>
          <a:xfrm>
            <a:off x="508012" y="6131552"/>
            <a:ext cx="2446600" cy="703397"/>
          </a:xfrm>
          <a:prstGeom prst="rect">
            <a:avLst/>
          </a:prstGeom>
        </p:spPr>
      </p:pic>
    </p:spTree>
    <p:extLst>
      <p:ext uri="{BB962C8B-B14F-4D97-AF65-F5344CB8AC3E}">
        <p14:creationId xmlns:p14="http://schemas.microsoft.com/office/powerpoint/2010/main" val="3275351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2"/>
          <p:cNvSpPr txBox="1">
            <a:spLocks noChangeArrowheads="1"/>
          </p:cNvSpPr>
          <p:nvPr/>
        </p:nvSpPr>
        <p:spPr bwMode="auto">
          <a:xfrm>
            <a:off x="2214563" y="2500313"/>
            <a:ext cx="1519237" cy="338137"/>
          </a:xfrm>
          <a:prstGeom prst="rect">
            <a:avLst/>
          </a:prstGeom>
          <a:solidFill>
            <a:schemeClr val="bg1"/>
          </a:solidFill>
          <a:ln w="9525">
            <a:noFill/>
            <a:miter lim="800000"/>
            <a:headEnd/>
            <a:tailEnd/>
          </a:ln>
        </p:spPr>
        <p:txBody>
          <a:bodyPr>
            <a:spAutoFit/>
          </a:bodyPr>
          <a:lstStyle/>
          <a:p>
            <a:endParaRPr lang="en-US" b="1">
              <a:cs typeface="Arial" pitchFamily="34" charset="0"/>
            </a:endParaRPr>
          </a:p>
        </p:txBody>
      </p:sp>
      <p:sp>
        <p:nvSpPr>
          <p:cNvPr id="4100" name="Text Box 5"/>
          <p:cNvSpPr txBox="1">
            <a:spLocks noChangeArrowheads="1"/>
          </p:cNvSpPr>
          <p:nvPr/>
        </p:nvSpPr>
        <p:spPr bwMode="auto">
          <a:xfrm>
            <a:off x="684213" y="1571625"/>
            <a:ext cx="7704137" cy="1200150"/>
          </a:xfrm>
          <a:prstGeom prst="rect">
            <a:avLst/>
          </a:prstGeom>
          <a:noFill/>
          <a:ln w="9525">
            <a:noFill/>
            <a:miter lim="800000"/>
            <a:headEnd/>
            <a:tailEnd/>
          </a:ln>
        </p:spPr>
        <p:txBody>
          <a:bodyPr>
            <a:spAutoFit/>
          </a:bodyPr>
          <a:lstStyle/>
          <a:p>
            <a:pPr>
              <a:lnSpc>
                <a:spcPct val="150000"/>
              </a:lnSpc>
            </a:pPr>
            <a:endParaRPr lang="he-IL" sz="2400">
              <a:solidFill>
                <a:srgbClr val="0070C0"/>
              </a:solidFill>
              <a:cs typeface="Guttman Yad-Brush" pitchFamily="2" charset="-79"/>
            </a:endParaRPr>
          </a:p>
          <a:p>
            <a:endParaRPr lang="en-US" sz="3600" b="1">
              <a:solidFill>
                <a:srgbClr val="0070C0"/>
              </a:solidFill>
              <a:cs typeface="Guttman Yad-Brush" pitchFamily="2" charset="-79"/>
            </a:endParaRPr>
          </a:p>
        </p:txBody>
      </p:sp>
      <p:sp>
        <p:nvSpPr>
          <p:cNvPr id="2" name="TextBox 1"/>
          <p:cNvSpPr txBox="1"/>
          <p:nvPr/>
        </p:nvSpPr>
        <p:spPr>
          <a:xfrm>
            <a:off x="556139" y="3242241"/>
            <a:ext cx="7704137" cy="2492990"/>
          </a:xfrm>
          <a:prstGeom prst="rect">
            <a:avLst/>
          </a:prstGeom>
          <a:noFill/>
        </p:spPr>
        <p:txBody>
          <a:bodyPr wrap="square" rtlCol="1">
            <a:spAutoFit/>
          </a:bodyPr>
          <a:lstStyle/>
          <a:p>
            <a:pPr algn="l" rtl="0"/>
            <a:r>
              <a:rPr lang="en-US" sz="2400" dirty="0">
                <a:latin typeface="+mn-lt"/>
              </a:rPr>
              <a:t>Ahava Cohen</a:t>
            </a:r>
          </a:p>
          <a:p>
            <a:pPr algn="l" rtl="0"/>
            <a:r>
              <a:rPr lang="en-US" sz="2400" dirty="0">
                <a:latin typeface="+mn-lt"/>
              </a:rPr>
              <a:t>National Library of Israel</a:t>
            </a:r>
          </a:p>
          <a:p>
            <a:pPr algn="l" rtl="0"/>
            <a:r>
              <a:rPr lang="en-US" sz="2400" dirty="0">
                <a:latin typeface="+mn-lt"/>
              </a:rPr>
              <a:t>Europe Representative to the RSC</a:t>
            </a:r>
            <a:endParaRPr lang="en-US" sz="2400" dirty="0">
              <a:latin typeface="+mn-lt"/>
              <a:hlinkClick r:id="rId3"/>
            </a:endParaRPr>
          </a:p>
          <a:p>
            <a:pPr algn="l" rtl="0"/>
            <a:endParaRPr lang="en-US" sz="2400" dirty="0">
              <a:latin typeface="+mn-lt"/>
              <a:hlinkClick r:id="rId3"/>
            </a:endParaRPr>
          </a:p>
          <a:p>
            <a:pPr algn="l" rtl="0"/>
            <a:r>
              <a:rPr lang="en-US" sz="1800" dirty="0">
                <a:latin typeface="+mn-lt"/>
                <a:hlinkClick r:id="rId3"/>
              </a:rPr>
              <a:t>ahava.cohen@nli.org.il</a:t>
            </a:r>
            <a:r>
              <a:rPr lang="en-US" sz="1800" dirty="0">
                <a:latin typeface="+mn-lt"/>
              </a:rPr>
              <a:t>			</a:t>
            </a:r>
            <a:r>
              <a:rPr lang="en-US" sz="1800" dirty="0">
                <a:latin typeface="+mn-lt"/>
                <a:hlinkClick r:id="rId4"/>
              </a:rPr>
              <a:t>Ahava.cohen@rdatoolkit.org</a:t>
            </a:r>
            <a:endParaRPr lang="en-US" sz="1800" dirty="0">
              <a:latin typeface="+mn-lt"/>
            </a:endParaRPr>
          </a:p>
          <a:p>
            <a:pPr algn="l" rtl="0"/>
            <a:r>
              <a:rPr lang="en-US" sz="1800" dirty="0">
                <a:latin typeface="+mn-lt"/>
              </a:rPr>
              <a:t>X: @AhavaCohen</a:t>
            </a:r>
          </a:p>
          <a:p>
            <a:endParaRPr lang="he-IL" sz="2400" dirty="0">
              <a:latin typeface="+mn-lt"/>
            </a:endParaRPr>
          </a:p>
        </p:txBody>
      </p:sp>
      <p:pic>
        <p:nvPicPr>
          <p:cNvPr id="3" name="Picture 2"/>
          <p:cNvPicPr>
            <a:picLocks noChangeAspect="1"/>
          </p:cNvPicPr>
          <p:nvPr/>
        </p:nvPicPr>
        <p:blipFill>
          <a:blip r:embed="rId5"/>
          <a:stretch>
            <a:fillRect/>
          </a:stretch>
        </p:blipFill>
        <p:spPr>
          <a:xfrm>
            <a:off x="171140" y="1101159"/>
            <a:ext cx="8730282" cy="1396503"/>
          </a:xfrm>
          <a:prstGeom prst="rect">
            <a:avLst/>
          </a:prstGeom>
        </p:spPr>
      </p:pic>
      <p:sp>
        <p:nvSpPr>
          <p:cNvPr id="4" name="Rounded Rectangle 3"/>
          <p:cNvSpPr/>
          <p:nvPr/>
        </p:nvSpPr>
        <p:spPr bwMode="auto">
          <a:xfrm>
            <a:off x="7668344" y="1113409"/>
            <a:ext cx="1080120" cy="391541"/>
          </a:xfrm>
          <a:prstGeom prst="roundRect">
            <a:avLst/>
          </a:prstGeom>
          <a:noFill/>
          <a:ln w="76200" cap="flat" cmpd="sng" algn="ctr">
            <a:solidFill>
              <a:srgbClr val="FEC42D"/>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600" b="0" i="0" u="none" strike="noStrike" cap="none" normalizeH="0" baseline="0">
              <a:ln>
                <a:noFill/>
              </a:ln>
              <a:solidFill>
                <a:srgbClr val="000066"/>
              </a:solidFill>
              <a:effectLst/>
              <a:latin typeface="Times New Roman" pitchFamily="18" charset="0"/>
              <a:ea typeface="Arial Unicode MS" pitchFamily="34" charset="-128"/>
              <a:cs typeface="Times New Roman (Hebrew)" charset="0"/>
            </a:endParaRPr>
          </a:p>
        </p:txBody>
      </p:sp>
      <p:pic>
        <p:nvPicPr>
          <p:cNvPr id="7" name="Kép 9">
            <a:extLst>
              <a:ext uri="{FF2B5EF4-FFF2-40B4-BE49-F238E27FC236}">
                <a16:creationId xmlns:a16="http://schemas.microsoft.com/office/drawing/2014/main" id="{6EF6B3A6-2C1F-4D7D-A86D-27FC23015480}"/>
              </a:ext>
            </a:extLst>
          </p:cNvPr>
          <p:cNvPicPr>
            <a:picLocks noChangeAspect="1"/>
          </p:cNvPicPr>
          <p:nvPr/>
        </p:nvPicPr>
        <p:blipFill>
          <a:blip r:embed="rId6"/>
          <a:stretch>
            <a:fillRect/>
          </a:stretch>
        </p:blipFill>
        <p:spPr>
          <a:xfrm>
            <a:off x="508012" y="6131552"/>
            <a:ext cx="2446600" cy="703397"/>
          </a:xfrm>
          <a:prstGeom prst="rect">
            <a:avLst/>
          </a:prstGeom>
        </p:spPr>
      </p:pic>
    </p:spTree>
    <p:extLst>
      <p:ext uri="{BB962C8B-B14F-4D97-AF65-F5344CB8AC3E}">
        <p14:creationId xmlns:p14="http://schemas.microsoft.com/office/powerpoint/2010/main" val="3222873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7992" y="147280"/>
            <a:ext cx="9144000" cy="1143000"/>
          </a:xfrm>
        </p:spPr>
        <p:txBody>
          <a:bodyPr/>
          <a:lstStyle/>
          <a:p>
            <a:pPr eaLnBrk="1" hangingPunct="1">
              <a:defRPr/>
            </a:pPr>
            <a:r>
              <a:rPr lang="en-US" kern="1200" dirty="0">
                <a:solidFill>
                  <a:srgbClr val="0070C0"/>
                </a:solidFill>
              </a:rPr>
              <a:t>Meetings</a:t>
            </a:r>
          </a:p>
        </p:txBody>
      </p:sp>
      <p:sp>
        <p:nvSpPr>
          <p:cNvPr id="4099" name="Text Box 12"/>
          <p:cNvSpPr txBox="1">
            <a:spLocks noChangeArrowheads="1"/>
          </p:cNvSpPr>
          <p:nvPr/>
        </p:nvSpPr>
        <p:spPr bwMode="auto">
          <a:xfrm>
            <a:off x="2214563" y="2500313"/>
            <a:ext cx="1519237" cy="338137"/>
          </a:xfrm>
          <a:prstGeom prst="rect">
            <a:avLst/>
          </a:prstGeom>
          <a:solidFill>
            <a:schemeClr val="bg1"/>
          </a:solidFill>
          <a:ln w="9525">
            <a:noFill/>
            <a:miter lim="800000"/>
            <a:headEnd/>
            <a:tailEnd/>
          </a:ln>
        </p:spPr>
        <p:txBody>
          <a:bodyPr>
            <a:spAutoFit/>
          </a:bodyPr>
          <a:lstStyle/>
          <a:p>
            <a:endParaRPr lang="en-US" b="1">
              <a:cs typeface="Arial" pitchFamily="34" charset="0"/>
            </a:endParaRPr>
          </a:p>
        </p:txBody>
      </p:sp>
      <p:sp>
        <p:nvSpPr>
          <p:cNvPr id="3" name="TextBox 2"/>
          <p:cNvSpPr txBox="1"/>
          <p:nvPr/>
        </p:nvSpPr>
        <p:spPr>
          <a:xfrm>
            <a:off x="357288" y="1499622"/>
            <a:ext cx="8208912" cy="3539430"/>
          </a:xfrm>
          <a:prstGeom prst="rect">
            <a:avLst/>
          </a:prstGeom>
          <a:noFill/>
        </p:spPr>
        <p:txBody>
          <a:bodyPr wrap="square" rtlCol="1">
            <a:spAutoFit/>
          </a:bodyPr>
          <a:lstStyle/>
          <a:p>
            <a:pPr marL="285750" indent="-285750" algn="l" rtl="0">
              <a:buFont typeface="Arial" panose="020B0604020202020204" pitchFamily="34" charset="0"/>
              <a:buChar char="•"/>
            </a:pPr>
            <a:r>
              <a:rPr lang="en-US" sz="2400" dirty="0">
                <a:latin typeface="+mn-lt"/>
              </a:rPr>
              <a:t>Online joint RSC/RDA board meeting – April 2026</a:t>
            </a:r>
          </a:p>
          <a:p>
            <a:pPr marL="285750" indent="-285750" algn="l" rtl="0">
              <a:buFont typeface="Arial" panose="020B0604020202020204" pitchFamily="34" charset="0"/>
              <a:buChar char="•"/>
            </a:pPr>
            <a:r>
              <a:rPr lang="en-US" sz="2400" dirty="0">
                <a:latin typeface="+mn-lt"/>
              </a:rPr>
              <a:t>4 asynchronous meetings (November, July, January, April)</a:t>
            </a:r>
          </a:p>
          <a:p>
            <a:pPr marL="285750" indent="-285750" algn="l" rtl="0">
              <a:buFont typeface="Arial" panose="020B0604020202020204" pitchFamily="34" charset="0"/>
              <a:buChar char="•"/>
            </a:pPr>
            <a:endParaRPr lang="en-US" sz="2400" dirty="0">
              <a:latin typeface="+mn-lt"/>
            </a:endParaRPr>
          </a:p>
          <a:p>
            <a:pPr marL="742950" lvl="1" indent="-285750" algn="l" rtl="0">
              <a:buFont typeface="Arial" panose="020B0604020202020204" pitchFamily="34" charset="0"/>
              <a:buChar char="•"/>
            </a:pPr>
            <a:r>
              <a:rPr lang="en-US" sz="2400" dirty="0">
                <a:latin typeface="+mn-lt"/>
              </a:rPr>
              <a:t>All asynchronous meetings had public sessions</a:t>
            </a:r>
          </a:p>
          <a:p>
            <a:pPr marL="285750" indent="-285750" algn="l" rtl="0">
              <a:buFont typeface="Arial" panose="020B0604020202020204" pitchFamily="34" charset="0"/>
              <a:buChar char="•"/>
            </a:pPr>
            <a:endParaRPr lang="en-US" sz="2400" dirty="0">
              <a:latin typeface="+mn-lt"/>
            </a:endParaRPr>
          </a:p>
          <a:p>
            <a:pPr marL="285750" indent="-285750" algn="l" rtl="0">
              <a:buFont typeface="Arial" panose="020B0604020202020204" pitchFamily="34" charset="0"/>
              <a:buChar char="•"/>
            </a:pPr>
            <a:r>
              <a:rPr lang="en-US" sz="2400" dirty="0">
                <a:latin typeface="+mn-lt"/>
              </a:rPr>
              <a:t>Upcoming public sessions:</a:t>
            </a:r>
          </a:p>
          <a:p>
            <a:pPr marL="742950" lvl="1" indent="-285750" algn="l" rtl="0">
              <a:buFont typeface="Arial" panose="020B0604020202020204" pitchFamily="34" charset="0"/>
              <a:buChar char="•"/>
            </a:pPr>
            <a:r>
              <a:rPr lang="en-US" sz="2800" dirty="0"/>
              <a:t>Tuesday 28 July at 18:00-20:00 UTC </a:t>
            </a:r>
          </a:p>
          <a:p>
            <a:pPr marL="742950" lvl="1" indent="-285750" algn="l" rtl="0">
              <a:buFont typeface="Arial" panose="020B0604020202020204" pitchFamily="34" charset="0"/>
              <a:buChar char="•"/>
            </a:pPr>
            <a:r>
              <a:rPr lang="en-US" sz="2800" dirty="0"/>
              <a:t>Tuesday 17 November at 19:00-21:00 UTC</a:t>
            </a:r>
            <a:endParaRPr lang="en-US" sz="2400" dirty="0">
              <a:latin typeface="+mn-lt"/>
            </a:endParaRPr>
          </a:p>
          <a:p>
            <a:pPr marL="285750" indent="-285750" algn="l" rtl="0">
              <a:buFont typeface="Arial" panose="020B0604020202020204" pitchFamily="34" charset="0"/>
              <a:buChar char="•"/>
            </a:pPr>
            <a:endParaRPr lang="en-US" sz="2400" dirty="0">
              <a:latin typeface="+mn-lt"/>
            </a:endParaRPr>
          </a:p>
        </p:txBody>
      </p:sp>
      <p:pic>
        <p:nvPicPr>
          <p:cNvPr id="5" name="Kép 9">
            <a:extLst>
              <a:ext uri="{FF2B5EF4-FFF2-40B4-BE49-F238E27FC236}">
                <a16:creationId xmlns:a16="http://schemas.microsoft.com/office/drawing/2014/main" id="{B19C366A-2A8C-4333-B718-B0E09124F3B7}"/>
              </a:ext>
            </a:extLst>
          </p:cNvPr>
          <p:cNvPicPr>
            <a:picLocks noChangeAspect="1"/>
          </p:cNvPicPr>
          <p:nvPr/>
        </p:nvPicPr>
        <p:blipFill>
          <a:blip r:embed="rId3"/>
          <a:stretch>
            <a:fillRect/>
          </a:stretch>
        </p:blipFill>
        <p:spPr>
          <a:xfrm>
            <a:off x="357288" y="6154603"/>
            <a:ext cx="2446600" cy="703397"/>
          </a:xfrm>
          <a:prstGeom prst="rect">
            <a:avLst/>
          </a:prstGeom>
        </p:spPr>
      </p:pic>
    </p:spTree>
    <p:extLst>
      <p:ext uri="{BB962C8B-B14F-4D97-AF65-F5344CB8AC3E}">
        <p14:creationId xmlns:p14="http://schemas.microsoft.com/office/powerpoint/2010/main" val="2548064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311736"/>
            <a:ext cx="9144000" cy="1143000"/>
          </a:xfrm>
        </p:spPr>
        <p:txBody>
          <a:bodyPr/>
          <a:lstStyle/>
          <a:p>
            <a:pPr rtl="0" eaLnBrk="1" hangingPunct="1">
              <a:defRPr/>
            </a:pPr>
            <a:r>
              <a:rPr lang="cy-GB" dirty="0"/>
              <a:t>RSC Membership</a:t>
            </a:r>
            <a:endParaRPr lang="en-US" kern="1200" dirty="0">
              <a:solidFill>
                <a:srgbClr val="0070C0"/>
              </a:solidFill>
            </a:endParaRPr>
          </a:p>
        </p:txBody>
      </p:sp>
      <p:sp>
        <p:nvSpPr>
          <p:cNvPr id="4099" name="Text Box 12"/>
          <p:cNvSpPr txBox="1">
            <a:spLocks noChangeArrowheads="1"/>
          </p:cNvSpPr>
          <p:nvPr/>
        </p:nvSpPr>
        <p:spPr bwMode="auto">
          <a:xfrm>
            <a:off x="2214563" y="2500313"/>
            <a:ext cx="1519237" cy="338137"/>
          </a:xfrm>
          <a:prstGeom prst="rect">
            <a:avLst/>
          </a:prstGeom>
          <a:solidFill>
            <a:schemeClr val="bg1"/>
          </a:solidFill>
          <a:ln w="9525">
            <a:noFill/>
            <a:miter lim="800000"/>
            <a:headEnd/>
            <a:tailEnd/>
          </a:ln>
        </p:spPr>
        <p:txBody>
          <a:bodyPr>
            <a:spAutoFit/>
          </a:bodyPr>
          <a:lstStyle/>
          <a:p>
            <a:endParaRPr lang="en-US" b="1">
              <a:cs typeface="Arial" pitchFamily="34" charset="0"/>
            </a:endParaRPr>
          </a:p>
        </p:txBody>
      </p:sp>
      <p:sp>
        <p:nvSpPr>
          <p:cNvPr id="4100" name="Text Box 5"/>
          <p:cNvSpPr txBox="1">
            <a:spLocks noChangeArrowheads="1"/>
          </p:cNvSpPr>
          <p:nvPr/>
        </p:nvSpPr>
        <p:spPr bwMode="auto">
          <a:xfrm>
            <a:off x="684213" y="1571625"/>
            <a:ext cx="7704137" cy="1200150"/>
          </a:xfrm>
          <a:prstGeom prst="rect">
            <a:avLst/>
          </a:prstGeom>
          <a:noFill/>
          <a:ln w="9525">
            <a:noFill/>
            <a:miter lim="800000"/>
            <a:headEnd/>
            <a:tailEnd/>
          </a:ln>
        </p:spPr>
        <p:txBody>
          <a:bodyPr>
            <a:spAutoFit/>
          </a:bodyPr>
          <a:lstStyle/>
          <a:p>
            <a:pPr>
              <a:lnSpc>
                <a:spcPct val="150000"/>
              </a:lnSpc>
            </a:pPr>
            <a:endParaRPr lang="he-IL" sz="2400">
              <a:solidFill>
                <a:srgbClr val="0070C0"/>
              </a:solidFill>
              <a:cs typeface="Guttman Yad-Brush" pitchFamily="2" charset="-79"/>
            </a:endParaRPr>
          </a:p>
          <a:p>
            <a:endParaRPr lang="en-US" sz="3600" b="1">
              <a:solidFill>
                <a:srgbClr val="0070C0"/>
              </a:solidFill>
              <a:cs typeface="Guttman Yad-Brush" pitchFamily="2" charset="-79"/>
            </a:endParaRPr>
          </a:p>
        </p:txBody>
      </p:sp>
      <p:sp>
        <p:nvSpPr>
          <p:cNvPr id="2" name="TextBox 1"/>
          <p:cNvSpPr txBox="1"/>
          <p:nvPr/>
        </p:nvSpPr>
        <p:spPr>
          <a:xfrm>
            <a:off x="755650" y="1454736"/>
            <a:ext cx="7848227" cy="3170099"/>
          </a:xfrm>
          <a:prstGeom prst="rect">
            <a:avLst/>
          </a:prstGeom>
          <a:noFill/>
        </p:spPr>
        <p:txBody>
          <a:bodyPr wrap="square" rtlCol="1">
            <a:spAutoFit/>
          </a:bodyPr>
          <a:lstStyle/>
          <a:p>
            <a:pPr marL="285750" indent="-285750" algn="l" rtl="0">
              <a:buFont typeface="Arial" panose="020B0604020202020204" pitchFamily="34" charset="0"/>
              <a:buChar char="•"/>
            </a:pPr>
            <a:endParaRPr lang="en-US" sz="2000" dirty="0">
              <a:latin typeface="+mn-lt"/>
            </a:endParaRPr>
          </a:p>
          <a:p>
            <a:pPr marL="285750" indent="-285750" algn="l" rtl="0">
              <a:buFont typeface="Arial" panose="020B0604020202020204" pitchFamily="34" charset="0"/>
              <a:buChar char="•"/>
            </a:pPr>
            <a:r>
              <a:rPr lang="en-US" sz="2000" dirty="0">
                <a:latin typeface="+mn-lt"/>
              </a:rPr>
              <a:t>Filiberto Felipe Martinez Arellano was appointed to represent Latin America and the Caribbean through the Latin America and the Caribbean RDA Group (RDA </a:t>
            </a:r>
            <a:r>
              <a:rPr lang="en-US" sz="2000" dirty="0" err="1">
                <a:latin typeface="+mn-lt"/>
              </a:rPr>
              <a:t>ALyC</a:t>
            </a:r>
            <a:r>
              <a:rPr lang="en-US" sz="2000" dirty="0">
                <a:latin typeface="+mn-lt"/>
              </a:rPr>
              <a:t>) to June 2027</a:t>
            </a:r>
          </a:p>
          <a:p>
            <a:pPr marL="285750" indent="-285750" algn="l" rtl="0">
              <a:buFont typeface="Arial" panose="020B0604020202020204" pitchFamily="34" charset="0"/>
              <a:buChar char="•"/>
            </a:pPr>
            <a:r>
              <a:rPr lang="en-US" sz="2000" dirty="0">
                <a:latin typeface="+mn-lt"/>
              </a:rPr>
              <a:t>Trina </a:t>
            </a:r>
            <a:r>
              <a:rPr lang="en-US" sz="2000" dirty="0" err="1">
                <a:latin typeface="+mn-lt"/>
              </a:rPr>
              <a:t>Soderquist</a:t>
            </a:r>
            <a:r>
              <a:rPr lang="en-US" sz="2000" dirty="0">
                <a:latin typeface="+mn-lt"/>
              </a:rPr>
              <a:t> was appointed to represent North America through NARDAC to December 2027</a:t>
            </a:r>
          </a:p>
          <a:p>
            <a:pPr marL="285750" indent="-285750" algn="l" rtl="0">
              <a:buFont typeface="Arial" panose="020B0604020202020204" pitchFamily="34" charset="0"/>
              <a:buChar char="•"/>
            </a:pPr>
            <a:r>
              <a:rPr lang="en-US" sz="2000" dirty="0">
                <a:latin typeface="+mn-lt"/>
              </a:rPr>
              <a:t>Charlotte Christensen had to resign for personal reasons and was replaced by Jack Ennis Butler, representing Oceania through ORDAC to October 2027</a:t>
            </a:r>
          </a:p>
          <a:p>
            <a:pPr marL="285750" indent="-285750" algn="l" rtl="0">
              <a:buFont typeface="Arial" panose="020B0604020202020204" pitchFamily="34" charset="0"/>
              <a:buChar char="•"/>
            </a:pPr>
            <a:r>
              <a:rPr lang="en-US" sz="2000" dirty="0">
                <a:latin typeface="+mn-lt"/>
              </a:rPr>
              <a:t>Robert L. Maxwell was appointed Chair-Elect to December 2026.</a:t>
            </a:r>
            <a:endParaRPr lang="he-IL" sz="2000" dirty="0">
              <a:latin typeface="+mn-lt"/>
            </a:endParaRPr>
          </a:p>
        </p:txBody>
      </p:sp>
      <p:pic>
        <p:nvPicPr>
          <p:cNvPr id="6" name="Kép 9">
            <a:extLst>
              <a:ext uri="{FF2B5EF4-FFF2-40B4-BE49-F238E27FC236}">
                <a16:creationId xmlns:a16="http://schemas.microsoft.com/office/drawing/2014/main" id="{35482558-A54B-49AB-97A1-8488DC7DD2E7}"/>
              </a:ext>
            </a:extLst>
          </p:cNvPr>
          <p:cNvPicPr>
            <a:picLocks noChangeAspect="1"/>
          </p:cNvPicPr>
          <p:nvPr/>
        </p:nvPicPr>
        <p:blipFill>
          <a:blip r:embed="rId3"/>
          <a:stretch>
            <a:fillRect/>
          </a:stretch>
        </p:blipFill>
        <p:spPr>
          <a:xfrm>
            <a:off x="508012" y="6131552"/>
            <a:ext cx="2446600" cy="70339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548680"/>
            <a:ext cx="9144000" cy="1143000"/>
          </a:xfrm>
        </p:spPr>
        <p:txBody>
          <a:bodyPr/>
          <a:lstStyle/>
          <a:p>
            <a:pPr eaLnBrk="1" hangingPunct="1">
              <a:defRPr/>
            </a:pPr>
            <a:r>
              <a:rPr lang="en-US" kern="1200" dirty="0">
                <a:solidFill>
                  <a:srgbClr val="0070C0"/>
                </a:solidFill>
              </a:rPr>
              <a:t>Official RSC</a:t>
            </a:r>
          </a:p>
        </p:txBody>
      </p:sp>
      <p:sp>
        <p:nvSpPr>
          <p:cNvPr id="4099" name="Text Box 12"/>
          <p:cNvSpPr txBox="1">
            <a:spLocks noChangeArrowheads="1"/>
          </p:cNvSpPr>
          <p:nvPr/>
        </p:nvSpPr>
        <p:spPr bwMode="auto">
          <a:xfrm>
            <a:off x="2214563" y="2500313"/>
            <a:ext cx="1519237" cy="338137"/>
          </a:xfrm>
          <a:prstGeom prst="rect">
            <a:avLst/>
          </a:prstGeom>
          <a:solidFill>
            <a:schemeClr val="bg1"/>
          </a:solidFill>
          <a:ln w="9525">
            <a:noFill/>
            <a:miter lim="800000"/>
            <a:headEnd/>
            <a:tailEnd/>
          </a:ln>
        </p:spPr>
        <p:txBody>
          <a:bodyPr>
            <a:spAutoFit/>
          </a:bodyPr>
          <a:lstStyle/>
          <a:p>
            <a:endParaRPr lang="en-US" b="1">
              <a:cs typeface="Arial" pitchFamily="34" charset="0"/>
            </a:endParaRPr>
          </a:p>
        </p:txBody>
      </p:sp>
      <p:sp>
        <p:nvSpPr>
          <p:cNvPr id="4100" name="Text Box 5"/>
          <p:cNvSpPr txBox="1">
            <a:spLocks noChangeArrowheads="1"/>
          </p:cNvSpPr>
          <p:nvPr/>
        </p:nvSpPr>
        <p:spPr bwMode="auto">
          <a:xfrm>
            <a:off x="684213" y="1571625"/>
            <a:ext cx="7704137" cy="1200150"/>
          </a:xfrm>
          <a:prstGeom prst="rect">
            <a:avLst/>
          </a:prstGeom>
          <a:noFill/>
          <a:ln w="9525">
            <a:noFill/>
            <a:miter lim="800000"/>
            <a:headEnd/>
            <a:tailEnd/>
          </a:ln>
        </p:spPr>
        <p:txBody>
          <a:bodyPr>
            <a:spAutoFit/>
          </a:bodyPr>
          <a:lstStyle/>
          <a:p>
            <a:pPr>
              <a:lnSpc>
                <a:spcPct val="150000"/>
              </a:lnSpc>
            </a:pPr>
            <a:endParaRPr lang="he-IL" sz="2400">
              <a:solidFill>
                <a:srgbClr val="0070C0"/>
              </a:solidFill>
              <a:cs typeface="Guttman Yad-Brush" pitchFamily="2" charset="-79"/>
            </a:endParaRPr>
          </a:p>
          <a:p>
            <a:endParaRPr lang="en-US" sz="3600" b="1">
              <a:solidFill>
                <a:srgbClr val="0070C0"/>
              </a:solidFill>
              <a:cs typeface="Guttman Yad-Brush" pitchFamily="2" charset="-79"/>
            </a:endParaRPr>
          </a:p>
        </p:txBody>
      </p:sp>
      <p:sp>
        <p:nvSpPr>
          <p:cNvPr id="2" name="TextBox 1"/>
          <p:cNvSpPr txBox="1"/>
          <p:nvPr/>
        </p:nvSpPr>
        <p:spPr>
          <a:xfrm>
            <a:off x="899592" y="2060848"/>
            <a:ext cx="6984776" cy="3416320"/>
          </a:xfrm>
          <a:prstGeom prst="rect">
            <a:avLst/>
          </a:prstGeom>
          <a:noFill/>
        </p:spPr>
        <p:txBody>
          <a:bodyPr wrap="square" rtlCol="1">
            <a:spAutoFit/>
          </a:bodyPr>
          <a:lstStyle/>
          <a:p>
            <a:pPr marL="285750" indent="-285750" algn="l" rtl="0">
              <a:buFont typeface="Arial" panose="020B0604020202020204" pitchFamily="34" charset="0"/>
              <a:buChar char="•"/>
            </a:pPr>
            <a:r>
              <a:rPr lang="en-US" sz="3600" dirty="0">
                <a:latin typeface="+mn-lt"/>
              </a:rPr>
              <a:t>Fast Tracks</a:t>
            </a:r>
          </a:p>
          <a:p>
            <a:pPr marL="285750" indent="-285750" algn="l" rtl="0">
              <a:buFont typeface="Arial" panose="020B0604020202020204" pitchFamily="34" charset="0"/>
              <a:buChar char="•"/>
            </a:pPr>
            <a:r>
              <a:rPr lang="en-US" sz="3600" dirty="0">
                <a:latin typeface="+mn-lt"/>
              </a:rPr>
              <a:t>Soft deprecated elements</a:t>
            </a:r>
          </a:p>
          <a:p>
            <a:pPr marL="285750" indent="-285750" algn="l" rtl="0">
              <a:buFont typeface="Arial" panose="020B0604020202020204" pitchFamily="34" charset="0"/>
              <a:buChar char="•"/>
            </a:pPr>
            <a:r>
              <a:rPr lang="en-US" sz="3600" dirty="0">
                <a:latin typeface="+mn-lt"/>
              </a:rPr>
              <a:t>Proposals</a:t>
            </a:r>
          </a:p>
          <a:p>
            <a:pPr marL="742950" lvl="1" indent="-285750" algn="l" rtl="0">
              <a:buFont typeface="Arial" panose="020B0604020202020204" pitchFamily="34" charset="0"/>
              <a:buChar char="•"/>
            </a:pPr>
            <a:r>
              <a:rPr lang="en-US" sz="3600" dirty="0">
                <a:latin typeface="+mn-lt"/>
              </a:rPr>
              <a:t>Extent</a:t>
            </a:r>
          </a:p>
          <a:p>
            <a:pPr marL="285750" indent="-285750" algn="l" rtl="0">
              <a:buFont typeface="Arial" panose="020B0604020202020204" pitchFamily="34" charset="0"/>
              <a:buChar char="•"/>
            </a:pPr>
            <a:r>
              <a:rPr lang="en-US" sz="3600" dirty="0">
                <a:latin typeface="+mn-lt"/>
              </a:rPr>
              <a:t>Protocols</a:t>
            </a:r>
          </a:p>
          <a:p>
            <a:pPr marL="285750" indent="-285750" algn="l" rtl="0">
              <a:buFont typeface="Arial" panose="020B0604020202020204" pitchFamily="34" charset="0"/>
              <a:buChar char="•"/>
            </a:pPr>
            <a:r>
              <a:rPr lang="en-US" sz="3600" dirty="0">
                <a:latin typeface="+mn-lt"/>
              </a:rPr>
              <a:t>Working Groups</a:t>
            </a:r>
          </a:p>
        </p:txBody>
      </p:sp>
      <p:pic>
        <p:nvPicPr>
          <p:cNvPr id="6" name="Kép 9">
            <a:extLst>
              <a:ext uri="{FF2B5EF4-FFF2-40B4-BE49-F238E27FC236}">
                <a16:creationId xmlns:a16="http://schemas.microsoft.com/office/drawing/2014/main" id="{7144996D-B572-4BBC-AB7A-BCC8C0B17E35}"/>
              </a:ext>
            </a:extLst>
          </p:cNvPr>
          <p:cNvPicPr>
            <a:picLocks noChangeAspect="1"/>
          </p:cNvPicPr>
          <p:nvPr/>
        </p:nvPicPr>
        <p:blipFill>
          <a:blip r:embed="rId3"/>
          <a:stretch>
            <a:fillRect/>
          </a:stretch>
        </p:blipFill>
        <p:spPr>
          <a:xfrm>
            <a:off x="508012" y="6131552"/>
            <a:ext cx="2446600" cy="703397"/>
          </a:xfrm>
          <a:prstGeom prst="rect">
            <a:avLst/>
          </a:prstGeom>
        </p:spPr>
      </p:pic>
    </p:spTree>
    <p:extLst>
      <p:ext uri="{BB962C8B-B14F-4D97-AF65-F5344CB8AC3E}">
        <p14:creationId xmlns:p14="http://schemas.microsoft.com/office/powerpoint/2010/main" val="3903916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D6DBF0-AC57-4E7A-85D2-D4CD06750491}"/>
              </a:ext>
            </a:extLst>
          </p:cNvPr>
          <p:cNvPicPr>
            <a:picLocks noChangeAspect="1"/>
          </p:cNvPicPr>
          <p:nvPr/>
        </p:nvPicPr>
        <p:blipFill rotWithShape="1">
          <a:blip r:embed="rId3"/>
          <a:srcRect t="6300"/>
          <a:stretch/>
        </p:blipFill>
        <p:spPr>
          <a:xfrm>
            <a:off x="-18078" y="980728"/>
            <a:ext cx="4161497" cy="5199796"/>
          </a:xfrm>
          <a:prstGeom prst="rect">
            <a:avLst/>
          </a:prstGeom>
        </p:spPr>
      </p:pic>
      <p:sp>
        <p:nvSpPr>
          <p:cNvPr id="3" name="TextBox 2"/>
          <p:cNvSpPr txBox="1"/>
          <p:nvPr/>
        </p:nvSpPr>
        <p:spPr>
          <a:xfrm>
            <a:off x="971600" y="249136"/>
            <a:ext cx="7776864" cy="646331"/>
          </a:xfrm>
          <a:prstGeom prst="rect">
            <a:avLst/>
          </a:prstGeom>
          <a:noFill/>
        </p:spPr>
        <p:txBody>
          <a:bodyPr wrap="square" rtlCol="1">
            <a:spAutoFit/>
          </a:bodyPr>
          <a:lstStyle/>
          <a:p>
            <a:pPr algn="ctr" rtl="0"/>
            <a:r>
              <a:rPr lang="en-US" sz="3600" b="1" dirty="0">
                <a:solidFill>
                  <a:srgbClr val="0070C0"/>
                </a:solidFill>
                <a:latin typeface="+mj-lt"/>
                <a:ea typeface="+mj-ea"/>
                <a:cs typeface="+mj-cs"/>
              </a:rPr>
              <a:t>Fast Tracks</a:t>
            </a:r>
            <a:endParaRPr lang="he-IL" sz="3600" b="1" dirty="0">
              <a:solidFill>
                <a:srgbClr val="0070C0"/>
              </a:solidFill>
              <a:latin typeface="+mj-lt"/>
              <a:ea typeface="+mj-ea"/>
              <a:cs typeface="+mj-cs"/>
            </a:endParaRPr>
          </a:p>
        </p:txBody>
      </p:sp>
      <p:sp>
        <p:nvSpPr>
          <p:cNvPr id="6" name="TextBox 5">
            <a:extLst>
              <a:ext uri="{FF2B5EF4-FFF2-40B4-BE49-F238E27FC236}">
                <a16:creationId xmlns:a16="http://schemas.microsoft.com/office/drawing/2014/main" id="{63AA3964-F807-4F09-88A3-E565112A8F23}"/>
              </a:ext>
            </a:extLst>
          </p:cNvPr>
          <p:cNvSpPr txBox="1"/>
          <p:nvPr/>
        </p:nvSpPr>
        <p:spPr>
          <a:xfrm>
            <a:off x="3635896" y="1102578"/>
            <a:ext cx="5112568" cy="5755422"/>
          </a:xfrm>
          <a:prstGeom prst="rect">
            <a:avLst/>
          </a:prstGeom>
          <a:noFill/>
        </p:spPr>
        <p:txBody>
          <a:bodyPr wrap="square">
            <a:spAutoFit/>
          </a:bodyPr>
          <a:lstStyle/>
          <a:p>
            <a:pPr marL="342900" indent="-342900" algn="l" rtl="0">
              <a:buFont typeface="+mj-lt"/>
              <a:buAutoNum type="arabicPeriod"/>
            </a:pPr>
            <a:r>
              <a:rPr lang="en-US" sz="2400" b="0" i="0" dirty="0">
                <a:effectLst/>
                <a:latin typeface="+mn-lt"/>
              </a:rPr>
              <a:t>Definition of “alternate identity of person” vs. “alternate identity of person of” </a:t>
            </a:r>
          </a:p>
          <a:p>
            <a:pPr marL="342900" indent="-342900" algn="l" rtl="0">
              <a:buFont typeface="+mj-lt"/>
              <a:buAutoNum type="arabicPeriod"/>
            </a:pPr>
            <a:r>
              <a:rPr lang="en-US" sz="2400" dirty="0">
                <a:latin typeface="+mn-lt"/>
              </a:rPr>
              <a:t>Definition of “preceded by expression” and “succeeded by expression” </a:t>
            </a:r>
          </a:p>
          <a:p>
            <a:pPr marL="342900" indent="-342900" algn="l" rtl="0">
              <a:buFont typeface="+mj-lt"/>
              <a:buAutoNum type="arabicPeriod"/>
            </a:pPr>
            <a:r>
              <a:rPr lang="en-US" sz="2400" b="0" i="0" dirty="0">
                <a:effectLst/>
                <a:latin typeface="+mn-lt"/>
              </a:rPr>
              <a:t>Addition of the term “keyboard reduction score” to the RDA Format of Notated Music VES</a:t>
            </a:r>
          </a:p>
          <a:p>
            <a:pPr marL="342900" indent="-342900" algn="l" rtl="0">
              <a:buFont typeface="+mj-lt"/>
              <a:buAutoNum type="arabicPeriod"/>
            </a:pPr>
            <a:r>
              <a:rPr lang="en-US" sz="2400" b="0" i="0" dirty="0">
                <a:effectLst/>
                <a:latin typeface="+mn-lt"/>
              </a:rPr>
              <a:t>[Update terms] base authorized / variant access point / base of access point</a:t>
            </a:r>
          </a:p>
          <a:p>
            <a:pPr marL="342900" indent="-342900" algn="l" rtl="0">
              <a:buFont typeface="+mj-lt"/>
              <a:buAutoNum type="arabicPeriod"/>
            </a:pPr>
            <a:r>
              <a:rPr lang="en-US" sz="2400" dirty="0">
                <a:latin typeface="+mn-lt"/>
              </a:rPr>
              <a:t>base access point / base of access point</a:t>
            </a:r>
            <a:endParaRPr lang="en-US" sz="2400" b="0" i="0" dirty="0">
              <a:effectLst/>
              <a:latin typeface="+mn-lt"/>
            </a:endParaRPr>
          </a:p>
          <a:p>
            <a:pPr algn="l" rtl="0"/>
            <a:endParaRPr lang="he-IL" sz="2400" dirty="0"/>
          </a:p>
        </p:txBody>
      </p:sp>
      <p:pic>
        <p:nvPicPr>
          <p:cNvPr id="5" name="Kép 9">
            <a:extLst>
              <a:ext uri="{FF2B5EF4-FFF2-40B4-BE49-F238E27FC236}">
                <a16:creationId xmlns:a16="http://schemas.microsoft.com/office/drawing/2014/main" id="{2629023A-9F73-4816-8D4E-5EC6CFC82C8B}"/>
              </a:ext>
            </a:extLst>
          </p:cNvPr>
          <p:cNvPicPr>
            <a:picLocks noChangeAspect="1"/>
          </p:cNvPicPr>
          <p:nvPr/>
        </p:nvPicPr>
        <p:blipFill>
          <a:blip r:embed="rId4"/>
          <a:stretch>
            <a:fillRect/>
          </a:stretch>
        </p:blipFill>
        <p:spPr>
          <a:xfrm>
            <a:off x="508012" y="6131552"/>
            <a:ext cx="2446600" cy="703397"/>
          </a:xfrm>
          <a:prstGeom prst="rect">
            <a:avLst/>
          </a:prstGeom>
        </p:spPr>
      </p:pic>
    </p:spTree>
    <p:extLst>
      <p:ext uri="{BB962C8B-B14F-4D97-AF65-F5344CB8AC3E}">
        <p14:creationId xmlns:p14="http://schemas.microsoft.com/office/powerpoint/2010/main" val="2518855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548680"/>
            <a:ext cx="9144000" cy="1143000"/>
          </a:xfrm>
        </p:spPr>
        <p:txBody>
          <a:bodyPr/>
          <a:lstStyle/>
          <a:p>
            <a:pPr eaLnBrk="1" hangingPunct="1">
              <a:defRPr/>
            </a:pPr>
            <a:r>
              <a:rPr lang="en-US" kern="1200" dirty="0">
                <a:solidFill>
                  <a:srgbClr val="0070C0"/>
                </a:solidFill>
              </a:rPr>
              <a:t>Soft deprecated elements</a:t>
            </a:r>
          </a:p>
        </p:txBody>
      </p:sp>
      <p:sp>
        <p:nvSpPr>
          <p:cNvPr id="4099" name="Text Box 12"/>
          <p:cNvSpPr txBox="1">
            <a:spLocks noChangeArrowheads="1"/>
          </p:cNvSpPr>
          <p:nvPr/>
        </p:nvSpPr>
        <p:spPr bwMode="auto">
          <a:xfrm>
            <a:off x="2214563" y="2500313"/>
            <a:ext cx="1519237" cy="338137"/>
          </a:xfrm>
          <a:prstGeom prst="rect">
            <a:avLst/>
          </a:prstGeom>
          <a:solidFill>
            <a:schemeClr val="bg1"/>
          </a:solidFill>
          <a:ln w="9525">
            <a:noFill/>
            <a:miter lim="800000"/>
            <a:headEnd/>
            <a:tailEnd/>
          </a:ln>
        </p:spPr>
        <p:txBody>
          <a:bodyPr>
            <a:spAutoFit/>
          </a:bodyPr>
          <a:lstStyle/>
          <a:p>
            <a:endParaRPr lang="en-US" b="1">
              <a:cs typeface="Arial" pitchFamily="34" charset="0"/>
            </a:endParaRPr>
          </a:p>
        </p:txBody>
      </p:sp>
      <p:sp>
        <p:nvSpPr>
          <p:cNvPr id="4100" name="Text Box 5"/>
          <p:cNvSpPr txBox="1">
            <a:spLocks noChangeArrowheads="1"/>
          </p:cNvSpPr>
          <p:nvPr/>
        </p:nvSpPr>
        <p:spPr bwMode="auto">
          <a:xfrm>
            <a:off x="684213" y="1571625"/>
            <a:ext cx="7704137" cy="1200150"/>
          </a:xfrm>
          <a:prstGeom prst="rect">
            <a:avLst/>
          </a:prstGeom>
          <a:noFill/>
          <a:ln w="9525">
            <a:noFill/>
            <a:miter lim="800000"/>
            <a:headEnd/>
            <a:tailEnd/>
          </a:ln>
        </p:spPr>
        <p:txBody>
          <a:bodyPr>
            <a:spAutoFit/>
          </a:bodyPr>
          <a:lstStyle/>
          <a:p>
            <a:pPr>
              <a:lnSpc>
                <a:spcPct val="150000"/>
              </a:lnSpc>
            </a:pPr>
            <a:endParaRPr lang="he-IL" sz="2400">
              <a:solidFill>
                <a:srgbClr val="0070C0"/>
              </a:solidFill>
              <a:cs typeface="Guttman Yad-Brush" pitchFamily="2" charset="-79"/>
            </a:endParaRPr>
          </a:p>
          <a:p>
            <a:endParaRPr lang="en-US" sz="3600" b="1">
              <a:solidFill>
                <a:srgbClr val="0070C0"/>
              </a:solidFill>
              <a:cs typeface="Guttman Yad-Brush" pitchFamily="2" charset="-79"/>
            </a:endParaRPr>
          </a:p>
        </p:txBody>
      </p:sp>
      <p:sp>
        <p:nvSpPr>
          <p:cNvPr id="2" name="TextBox 1"/>
          <p:cNvSpPr txBox="1"/>
          <p:nvPr/>
        </p:nvSpPr>
        <p:spPr>
          <a:xfrm>
            <a:off x="755650" y="1731735"/>
            <a:ext cx="8208912" cy="4708981"/>
          </a:xfrm>
          <a:prstGeom prst="rect">
            <a:avLst/>
          </a:prstGeom>
          <a:noFill/>
        </p:spPr>
        <p:txBody>
          <a:bodyPr wrap="square" rtlCol="1">
            <a:spAutoFit/>
          </a:bodyPr>
          <a:lstStyle/>
          <a:p>
            <a:pPr algn="l" rtl="0"/>
            <a:r>
              <a:rPr lang="en-US" sz="2800" dirty="0">
                <a:latin typeface="+mn-lt"/>
              </a:rPr>
              <a:t>118 elements in RDA which are redundant with other elements or too granular in scope, including:</a:t>
            </a:r>
          </a:p>
          <a:p>
            <a:pPr algn="l" rtl="0"/>
            <a:endParaRPr lang="en-US" sz="2800" dirty="0">
              <a:latin typeface="+mn-lt"/>
            </a:endParaRPr>
          </a:p>
          <a:p>
            <a:pPr marL="457200" indent="-457200" algn="l" rtl="0">
              <a:buFont typeface="Arial" panose="020B0604020202020204" pitchFamily="34" charset="0"/>
              <a:buChar char="•"/>
            </a:pPr>
            <a:r>
              <a:rPr lang="en-US" sz="2800" dirty="0">
                <a:latin typeface="+mn-lt"/>
              </a:rPr>
              <a:t>28 parallel elements</a:t>
            </a:r>
          </a:p>
          <a:p>
            <a:pPr marL="457200" indent="-457200" algn="l" rtl="0">
              <a:buFont typeface="Arial" panose="020B0604020202020204" pitchFamily="34" charset="0"/>
              <a:buChar char="•"/>
            </a:pPr>
            <a:r>
              <a:rPr lang="en-US" sz="2800" dirty="0">
                <a:latin typeface="+mn-lt"/>
              </a:rPr>
              <a:t>7 unstructured descriptions; </a:t>
            </a:r>
            <a:r>
              <a:rPr lang="en-US" sz="3200" b="0" i="0" dirty="0">
                <a:effectLst/>
                <a:latin typeface="-apple-system"/>
              </a:rPr>
              <a:t>could be handled by recording an unstructured description of the broader element</a:t>
            </a:r>
            <a:r>
              <a:rPr lang="en-US" sz="2800" dirty="0">
                <a:latin typeface="+mn-lt"/>
              </a:rPr>
              <a:t> </a:t>
            </a:r>
          </a:p>
          <a:p>
            <a:pPr marL="457200" indent="-457200" algn="l" rtl="0">
              <a:buFont typeface="Arial" panose="020B0604020202020204" pitchFamily="34" charset="0"/>
              <a:buChar char="•"/>
            </a:pPr>
            <a:r>
              <a:rPr lang="en-US" sz="2800" dirty="0">
                <a:latin typeface="+mn-lt"/>
              </a:rPr>
              <a:t>39 elements </a:t>
            </a:r>
            <a:r>
              <a:rPr lang="en-US" sz="3200" b="0" i="0" dirty="0">
                <a:effectLst/>
                <a:latin typeface="-apple-system"/>
              </a:rPr>
              <a:t>in which the broader element is a "note on" a WEMI entity</a:t>
            </a:r>
          </a:p>
          <a:p>
            <a:pPr algn="l" rtl="0"/>
            <a:endParaRPr lang="he-IL" sz="2800" dirty="0">
              <a:latin typeface="+mn-lt"/>
            </a:endParaRPr>
          </a:p>
        </p:txBody>
      </p:sp>
      <p:pic>
        <p:nvPicPr>
          <p:cNvPr id="6" name="Kép 9">
            <a:extLst>
              <a:ext uri="{FF2B5EF4-FFF2-40B4-BE49-F238E27FC236}">
                <a16:creationId xmlns:a16="http://schemas.microsoft.com/office/drawing/2014/main" id="{51A3BABA-479E-4290-831B-9050E6FD94B8}"/>
              </a:ext>
            </a:extLst>
          </p:cNvPr>
          <p:cNvPicPr>
            <a:picLocks noChangeAspect="1"/>
          </p:cNvPicPr>
          <p:nvPr/>
        </p:nvPicPr>
        <p:blipFill>
          <a:blip r:embed="rId3"/>
          <a:stretch>
            <a:fillRect/>
          </a:stretch>
        </p:blipFill>
        <p:spPr>
          <a:xfrm>
            <a:off x="508012" y="6131552"/>
            <a:ext cx="2446600" cy="703397"/>
          </a:xfrm>
          <a:prstGeom prst="rect">
            <a:avLst/>
          </a:prstGeom>
        </p:spPr>
      </p:pic>
    </p:spTree>
    <p:extLst>
      <p:ext uri="{BB962C8B-B14F-4D97-AF65-F5344CB8AC3E}">
        <p14:creationId xmlns:p14="http://schemas.microsoft.com/office/powerpoint/2010/main" val="2374842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332205"/>
            <a:ext cx="9144000" cy="1143000"/>
          </a:xfrm>
        </p:spPr>
        <p:txBody>
          <a:bodyPr/>
          <a:lstStyle/>
          <a:p>
            <a:pPr eaLnBrk="1" hangingPunct="1">
              <a:defRPr/>
            </a:pPr>
            <a:r>
              <a:rPr lang="en-US" kern="1200" dirty="0">
                <a:solidFill>
                  <a:srgbClr val="0070C0"/>
                </a:solidFill>
              </a:rPr>
              <a:t>Soft deprecated element proposals</a:t>
            </a:r>
          </a:p>
        </p:txBody>
      </p:sp>
      <p:sp>
        <p:nvSpPr>
          <p:cNvPr id="4099" name="Text Box 12"/>
          <p:cNvSpPr txBox="1">
            <a:spLocks noChangeArrowheads="1"/>
          </p:cNvSpPr>
          <p:nvPr/>
        </p:nvSpPr>
        <p:spPr bwMode="auto">
          <a:xfrm>
            <a:off x="2214563" y="2500313"/>
            <a:ext cx="1519237" cy="338137"/>
          </a:xfrm>
          <a:prstGeom prst="rect">
            <a:avLst/>
          </a:prstGeom>
          <a:solidFill>
            <a:schemeClr val="bg1"/>
          </a:solidFill>
          <a:ln w="9525">
            <a:noFill/>
            <a:miter lim="800000"/>
            <a:headEnd/>
            <a:tailEnd/>
          </a:ln>
        </p:spPr>
        <p:txBody>
          <a:bodyPr>
            <a:spAutoFit/>
          </a:bodyPr>
          <a:lstStyle/>
          <a:p>
            <a:endParaRPr lang="en-US" b="1">
              <a:cs typeface="Arial" pitchFamily="34" charset="0"/>
            </a:endParaRPr>
          </a:p>
        </p:txBody>
      </p:sp>
      <p:sp>
        <p:nvSpPr>
          <p:cNvPr id="4100" name="Text Box 5"/>
          <p:cNvSpPr txBox="1">
            <a:spLocks noChangeArrowheads="1"/>
          </p:cNvSpPr>
          <p:nvPr/>
        </p:nvSpPr>
        <p:spPr bwMode="auto">
          <a:xfrm>
            <a:off x="684213" y="1571625"/>
            <a:ext cx="7704137" cy="1200150"/>
          </a:xfrm>
          <a:prstGeom prst="rect">
            <a:avLst/>
          </a:prstGeom>
          <a:noFill/>
          <a:ln w="9525">
            <a:noFill/>
            <a:miter lim="800000"/>
            <a:headEnd/>
            <a:tailEnd/>
          </a:ln>
        </p:spPr>
        <p:txBody>
          <a:bodyPr>
            <a:spAutoFit/>
          </a:bodyPr>
          <a:lstStyle/>
          <a:p>
            <a:pPr>
              <a:lnSpc>
                <a:spcPct val="150000"/>
              </a:lnSpc>
            </a:pPr>
            <a:endParaRPr lang="he-IL" sz="2400">
              <a:solidFill>
                <a:srgbClr val="0070C0"/>
              </a:solidFill>
              <a:cs typeface="Guttman Yad-Brush" pitchFamily="2" charset="-79"/>
            </a:endParaRPr>
          </a:p>
          <a:p>
            <a:endParaRPr lang="en-US" sz="3600" b="1">
              <a:solidFill>
                <a:srgbClr val="0070C0"/>
              </a:solidFill>
              <a:cs typeface="Guttman Yad-Brush" pitchFamily="2" charset="-79"/>
            </a:endParaRPr>
          </a:p>
        </p:txBody>
      </p:sp>
      <p:sp>
        <p:nvSpPr>
          <p:cNvPr id="2" name="TextBox 1"/>
          <p:cNvSpPr txBox="1"/>
          <p:nvPr/>
        </p:nvSpPr>
        <p:spPr>
          <a:xfrm>
            <a:off x="467544" y="1268760"/>
            <a:ext cx="8208912" cy="4893647"/>
          </a:xfrm>
          <a:prstGeom prst="rect">
            <a:avLst/>
          </a:prstGeom>
          <a:noFill/>
        </p:spPr>
        <p:txBody>
          <a:bodyPr wrap="square" rtlCol="1">
            <a:spAutoFit/>
          </a:bodyPr>
          <a:lstStyle/>
          <a:p>
            <a:pPr marL="514350" indent="-514350" algn="l" rtl="0">
              <a:buFont typeface="+mj-lt"/>
              <a:buAutoNum type="arabicPeriod"/>
            </a:pPr>
            <a:r>
              <a:rPr lang="en-US" sz="2400" dirty="0">
                <a:latin typeface="+mn-lt"/>
              </a:rPr>
              <a:t>Soft-deprecated elements related to Manifestation: material </a:t>
            </a:r>
          </a:p>
          <a:p>
            <a:pPr marL="514350" indent="-514350" algn="l" rtl="0">
              <a:buFont typeface="+mj-lt"/>
              <a:buAutoNum type="arabicPeriod"/>
            </a:pPr>
            <a:r>
              <a:rPr lang="en-US" sz="2400" b="0" i="0" dirty="0">
                <a:effectLst/>
                <a:latin typeface="+mn-lt"/>
              </a:rPr>
              <a:t>Soft-deprecated elements: “Details” elements </a:t>
            </a:r>
          </a:p>
          <a:p>
            <a:pPr algn="l" rtl="0"/>
            <a:endParaRPr lang="en-US" sz="2400" dirty="0">
              <a:latin typeface="+mn-lt"/>
            </a:endParaRPr>
          </a:p>
          <a:p>
            <a:pPr algn="l" rtl="0"/>
            <a:r>
              <a:rPr lang="en-US" sz="2400" dirty="0">
                <a:latin typeface="+mn-lt"/>
              </a:rPr>
              <a:t>Upcoming in July:</a:t>
            </a:r>
          </a:p>
          <a:p>
            <a:pPr marL="514350" indent="-514350" algn="l" rtl="0">
              <a:buFont typeface="+mj-lt"/>
              <a:buAutoNum type="arabicPeriod"/>
            </a:pPr>
            <a:r>
              <a:rPr lang="en-US" sz="2400" b="0" i="0" dirty="0">
                <a:effectLst/>
                <a:latin typeface="+mn-lt"/>
              </a:rPr>
              <a:t>Resource-to-resource digest, review, and critique elements</a:t>
            </a:r>
          </a:p>
          <a:p>
            <a:pPr marL="514350" indent="-514350" algn="l" rtl="0">
              <a:buFont typeface="+mj-lt"/>
              <a:buAutoNum type="arabicPeriod"/>
            </a:pPr>
            <a:r>
              <a:rPr lang="en-US" sz="2400" b="0" i="0" dirty="0">
                <a:effectLst/>
                <a:latin typeface="+mn-lt"/>
              </a:rPr>
              <a:t>Soft-deprecated elements specific to content and carrier types</a:t>
            </a:r>
          </a:p>
          <a:p>
            <a:pPr algn="l" rtl="0"/>
            <a:endParaRPr lang="en-US" sz="2400" dirty="0">
              <a:latin typeface="+mn-lt"/>
            </a:endParaRPr>
          </a:p>
          <a:p>
            <a:pPr algn="l" rtl="0"/>
            <a:r>
              <a:rPr lang="en-US" sz="2400" dirty="0">
                <a:latin typeface="+mn-lt"/>
              </a:rPr>
              <a:t>Future: </a:t>
            </a:r>
          </a:p>
          <a:p>
            <a:pPr marL="457200" indent="-457200" algn="l" rtl="0">
              <a:buFont typeface="+mj-lt"/>
              <a:buAutoNum type="arabicPeriod"/>
            </a:pPr>
            <a:r>
              <a:rPr lang="en-US" sz="2400" dirty="0">
                <a:latin typeface="+mn-lt"/>
              </a:rPr>
              <a:t>“Note on” elements</a:t>
            </a:r>
          </a:p>
          <a:p>
            <a:pPr marL="457200" indent="-457200" algn="l" rtl="0">
              <a:buFont typeface="+mj-lt"/>
              <a:buAutoNum type="arabicPeriod"/>
            </a:pPr>
            <a:r>
              <a:rPr lang="en-US" sz="2400" dirty="0">
                <a:latin typeface="+mn-lt"/>
              </a:rPr>
              <a:t>“Parallel” elements</a:t>
            </a:r>
          </a:p>
        </p:txBody>
      </p:sp>
      <p:pic>
        <p:nvPicPr>
          <p:cNvPr id="6" name="Kép 9">
            <a:extLst>
              <a:ext uri="{FF2B5EF4-FFF2-40B4-BE49-F238E27FC236}">
                <a16:creationId xmlns:a16="http://schemas.microsoft.com/office/drawing/2014/main" id="{51C927F0-9A37-4544-9FE6-0B9CCC5097F3}"/>
              </a:ext>
            </a:extLst>
          </p:cNvPr>
          <p:cNvPicPr>
            <a:picLocks noChangeAspect="1"/>
          </p:cNvPicPr>
          <p:nvPr/>
        </p:nvPicPr>
        <p:blipFill>
          <a:blip r:embed="rId3"/>
          <a:stretch>
            <a:fillRect/>
          </a:stretch>
        </p:blipFill>
        <p:spPr>
          <a:xfrm>
            <a:off x="508012" y="6131552"/>
            <a:ext cx="2446600" cy="703397"/>
          </a:xfrm>
          <a:prstGeom prst="rect">
            <a:avLst/>
          </a:prstGeom>
        </p:spPr>
      </p:pic>
    </p:spTree>
    <p:extLst>
      <p:ext uri="{BB962C8B-B14F-4D97-AF65-F5344CB8AC3E}">
        <p14:creationId xmlns:p14="http://schemas.microsoft.com/office/powerpoint/2010/main" val="2388010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3520" y="1556792"/>
            <a:ext cx="7920880" cy="3970318"/>
          </a:xfrm>
          <a:prstGeom prst="rect">
            <a:avLst/>
          </a:prstGeom>
          <a:noFill/>
        </p:spPr>
        <p:txBody>
          <a:bodyPr wrap="square" rtlCol="1">
            <a:spAutoFit/>
          </a:bodyPr>
          <a:lstStyle/>
          <a:p>
            <a:pPr marL="457200" indent="-457200" algn="l" rtl="0">
              <a:buFont typeface="+mj-lt"/>
              <a:buAutoNum type="arabicPeriod"/>
            </a:pPr>
            <a:r>
              <a:rPr lang="en-US" sz="2800" b="0" i="0" u="none" strike="noStrike" baseline="0" dirty="0">
                <a:latin typeface="+mn-lt"/>
              </a:rPr>
              <a:t>Proposal to revise Guidance: Aggregates and Guidance: Diachronic Works following from RSC/</a:t>
            </a:r>
            <a:r>
              <a:rPr lang="en-US" sz="2800" b="0" i="0" u="none" strike="noStrike" baseline="0" dirty="0" err="1">
                <a:latin typeface="+mn-lt"/>
              </a:rPr>
              <a:t>TechnicalWG</a:t>
            </a:r>
            <a:r>
              <a:rPr lang="en-US" sz="2800" b="0" i="0" u="none" strike="noStrike" baseline="0" dirty="0">
                <a:latin typeface="+mn-lt"/>
              </a:rPr>
              <a:t>/2024/2/rev/Decisions</a:t>
            </a:r>
          </a:p>
          <a:p>
            <a:pPr marL="457200" indent="-457200" algn="l" rtl="0">
              <a:buFont typeface="+mj-lt"/>
              <a:buAutoNum type="arabicPeriod"/>
            </a:pPr>
            <a:r>
              <a:rPr lang="en-US" sz="2800" b="0" i="0" u="none" strike="noStrike" baseline="0" dirty="0">
                <a:latin typeface="+mn-lt"/>
              </a:rPr>
              <a:t>Add to the end of Guidance: Diachronic works references to existing Guidance: Resource Description sections.</a:t>
            </a:r>
          </a:p>
          <a:p>
            <a:pPr marL="457200" indent="-457200" algn="l" rtl="0">
              <a:buFont typeface="+mj-lt"/>
              <a:buAutoNum type="arabicPeriod"/>
            </a:pPr>
            <a:r>
              <a:rPr lang="en-US" sz="2800" b="0" i="0" u="none" strike="noStrike" baseline="0" dirty="0">
                <a:latin typeface="+mn-lt"/>
              </a:rPr>
              <a:t>Inconsistency in the transcribed manifestation elements related to source of information</a:t>
            </a:r>
          </a:p>
          <a:p>
            <a:pPr marL="457200" indent="-457200" algn="l" rtl="0">
              <a:buFont typeface="+mj-lt"/>
              <a:buAutoNum type="arabicPeriod"/>
            </a:pPr>
            <a:r>
              <a:rPr lang="en-US" sz="2800" b="0" i="0" u="none" strike="noStrike" baseline="0" dirty="0">
                <a:latin typeface="+mn-lt"/>
              </a:rPr>
              <a:t>Scope Note for Corporate Body</a:t>
            </a:r>
          </a:p>
        </p:txBody>
      </p:sp>
      <p:sp>
        <p:nvSpPr>
          <p:cNvPr id="3" name="TextBox 2"/>
          <p:cNvSpPr txBox="1"/>
          <p:nvPr/>
        </p:nvSpPr>
        <p:spPr>
          <a:xfrm>
            <a:off x="827584" y="548680"/>
            <a:ext cx="7776864" cy="646331"/>
          </a:xfrm>
          <a:prstGeom prst="rect">
            <a:avLst/>
          </a:prstGeom>
          <a:noFill/>
        </p:spPr>
        <p:txBody>
          <a:bodyPr wrap="square" rtlCol="1">
            <a:spAutoFit/>
          </a:bodyPr>
          <a:lstStyle/>
          <a:p>
            <a:pPr algn="ctr" rtl="0"/>
            <a:r>
              <a:rPr lang="en-US" sz="3600" b="1" dirty="0">
                <a:solidFill>
                  <a:srgbClr val="0070C0"/>
                </a:solidFill>
                <a:latin typeface="+mj-lt"/>
                <a:ea typeface="+mj-ea"/>
                <a:cs typeface="+mj-cs"/>
              </a:rPr>
              <a:t>Proposals – 2025</a:t>
            </a:r>
            <a:endParaRPr lang="he-IL" sz="3600" b="1" dirty="0">
              <a:solidFill>
                <a:srgbClr val="0070C0"/>
              </a:solidFill>
              <a:latin typeface="+mj-lt"/>
              <a:ea typeface="+mj-ea"/>
              <a:cs typeface="+mj-cs"/>
            </a:endParaRPr>
          </a:p>
        </p:txBody>
      </p:sp>
      <p:pic>
        <p:nvPicPr>
          <p:cNvPr id="4" name="Kép 9">
            <a:extLst>
              <a:ext uri="{FF2B5EF4-FFF2-40B4-BE49-F238E27FC236}">
                <a16:creationId xmlns:a16="http://schemas.microsoft.com/office/drawing/2014/main" id="{38605838-54F5-4451-BF6B-F6F590A38E10}"/>
              </a:ext>
            </a:extLst>
          </p:cNvPr>
          <p:cNvPicPr>
            <a:picLocks noChangeAspect="1"/>
          </p:cNvPicPr>
          <p:nvPr/>
        </p:nvPicPr>
        <p:blipFill>
          <a:blip r:embed="rId3"/>
          <a:stretch>
            <a:fillRect/>
          </a:stretch>
        </p:blipFill>
        <p:spPr>
          <a:xfrm>
            <a:off x="508012" y="6131552"/>
            <a:ext cx="2446600" cy="703397"/>
          </a:xfrm>
          <a:prstGeom prst="rect">
            <a:avLst/>
          </a:prstGeom>
        </p:spPr>
      </p:pic>
    </p:spTree>
    <p:extLst>
      <p:ext uri="{BB962C8B-B14F-4D97-AF65-F5344CB8AC3E}">
        <p14:creationId xmlns:p14="http://schemas.microsoft.com/office/powerpoint/2010/main" val="1071096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3520" y="1556792"/>
            <a:ext cx="7920880" cy="2677656"/>
          </a:xfrm>
          <a:prstGeom prst="rect">
            <a:avLst/>
          </a:prstGeom>
          <a:noFill/>
        </p:spPr>
        <p:txBody>
          <a:bodyPr wrap="square" rtlCol="1">
            <a:spAutoFit/>
          </a:bodyPr>
          <a:lstStyle/>
          <a:p>
            <a:pPr marL="457200" indent="-457200" algn="l" rtl="0">
              <a:buFont typeface="+mj-lt"/>
              <a:buAutoNum type="arabicPeriod"/>
            </a:pPr>
            <a:r>
              <a:rPr lang="en-US" sz="2800" dirty="0">
                <a:latin typeface="+mn-lt"/>
              </a:rPr>
              <a:t>RSC/</a:t>
            </a:r>
            <a:r>
              <a:rPr lang="en-US" sz="2800" dirty="0" err="1">
                <a:latin typeface="+mn-lt"/>
              </a:rPr>
              <a:t>TranslationsTLO</a:t>
            </a:r>
            <a:r>
              <a:rPr lang="en-US" sz="2800" dirty="0">
                <a:latin typeface="+mn-lt"/>
              </a:rPr>
              <a:t>/2026/1 – Proposal on adding new elements, applicable to rare and old materials, to the RDA Toolkit, the corresponding new definitions to the Glossary, and the corresponding new properties to RDA Registry</a:t>
            </a:r>
            <a:endParaRPr lang="he-IL" sz="2800" dirty="0">
              <a:latin typeface="+mn-lt"/>
            </a:endParaRPr>
          </a:p>
        </p:txBody>
      </p:sp>
      <p:sp>
        <p:nvSpPr>
          <p:cNvPr id="3" name="TextBox 2"/>
          <p:cNvSpPr txBox="1"/>
          <p:nvPr/>
        </p:nvSpPr>
        <p:spPr>
          <a:xfrm>
            <a:off x="827584" y="548680"/>
            <a:ext cx="7776864" cy="646331"/>
          </a:xfrm>
          <a:prstGeom prst="rect">
            <a:avLst/>
          </a:prstGeom>
          <a:noFill/>
        </p:spPr>
        <p:txBody>
          <a:bodyPr wrap="square" rtlCol="1">
            <a:spAutoFit/>
          </a:bodyPr>
          <a:lstStyle/>
          <a:p>
            <a:pPr algn="ctr" rtl="0"/>
            <a:r>
              <a:rPr lang="en-US" sz="3600" b="1" dirty="0">
                <a:solidFill>
                  <a:srgbClr val="0070C0"/>
                </a:solidFill>
                <a:latin typeface="+mj-lt"/>
                <a:ea typeface="+mj-ea"/>
                <a:cs typeface="+mj-cs"/>
              </a:rPr>
              <a:t>Proposals – 2026</a:t>
            </a:r>
            <a:endParaRPr lang="he-IL" sz="3600" b="1" dirty="0">
              <a:solidFill>
                <a:srgbClr val="0070C0"/>
              </a:solidFill>
              <a:latin typeface="+mj-lt"/>
              <a:ea typeface="+mj-ea"/>
              <a:cs typeface="+mj-cs"/>
            </a:endParaRPr>
          </a:p>
        </p:txBody>
      </p:sp>
      <p:pic>
        <p:nvPicPr>
          <p:cNvPr id="4" name="Kép 9">
            <a:extLst>
              <a:ext uri="{FF2B5EF4-FFF2-40B4-BE49-F238E27FC236}">
                <a16:creationId xmlns:a16="http://schemas.microsoft.com/office/drawing/2014/main" id="{CDDFDD61-5E33-4A88-AE54-A6C405CC7BAF}"/>
              </a:ext>
            </a:extLst>
          </p:cNvPr>
          <p:cNvPicPr>
            <a:picLocks noChangeAspect="1"/>
          </p:cNvPicPr>
          <p:nvPr/>
        </p:nvPicPr>
        <p:blipFill>
          <a:blip r:embed="rId3"/>
          <a:stretch>
            <a:fillRect/>
          </a:stretch>
        </p:blipFill>
        <p:spPr>
          <a:xfrm>
            <a:off x="508012" y="6131552"/>
            <a:ext cx="2446600" cy="703397"/>
          </a:xfrm>
          <a:prstGeom prst="rect">
            <a:avLst/>
          </a:prstGeom>
        </p:spPr>
      </p:pic>
    </p:spTree>
    <p:extLst>
      <p:ext uri="{BB962C8B-B14F-4D97-AF65-F5344CB8AC3E}">
        <p14:creationId xmlns:p14="http://schemas.microsoft.com/office/powerpoint/2010/main" val="4012822889"/>
      </p:ext>
    </p:extLst>
  </p:cSld>
  <p:clrMapOvr>
    <a:masterClrMapping/>
  </p:clrMapOvr>
</p:sld>
</file>

<file path=ppt/theme/theme1.xml><?xml version="1.0" encoding="utf-8"?>
<a:theme xmlns:a="http://schemas.openxmlformats.org/drawingml/2006/main" name="עיצוב מותאם אישית">
  <a:themeElements>
    <a:clrScheme name="עיצוב מותאם אישית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KC">
      <a:majorFont>
        <a:latin typeface="Gisha"/>
        <a:ea typeface=""/>
        <a:cs typeface="Gisha"/>
      </a:majorFont>
      <a:minorFont>
        <a:latin typeface="Gisha"/>
        <a:ea typeface=""/>
        <a:cs typeface="Gish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600" b="0" i="0" u="none" strike="noStrike" cap="none" normalizeH="0" baseline="0" smtClean="0">
            <a:ln>
              <a:noFill/>
            </a:ln>
            <a:solidFill>
              <a:srgbClr val="000066"/>
            </a:solidFill>
            <a:effectLst/>
            <a:latin typeface="Times New Roman" pitchFamily="18" charset="0"/>
            <a:ea typeface="Arial Unicode MS" pitchFamily="34" charset="-128"/>
            <a:cs typeface="Times New Roman (Hebrew)"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600" b="0" i="0" u="none" strike="noStrike" cap="none" normalizeH="0" baseline="0" smtClean="0">
            <a:ln>
              <a:noFill/>
            </a:ln>
            <a:solidFill>
              <a:srgbClr val="000066"/>
            </a:solidFill>
            <a:effectLst/>
            <a:latin typeface="Times New Roman" pitchFamily="18" charset="0"/>
            <a:ea typeface="Arial Unicode MS" pitchFamily="34" charset="-128"/>
            <a:cs typeface="Times New Roman (Hebrew)" charset="0"/>
          </a:defRPr>
        </a:defPPr>
      </a:lstStyle>
    </a:lnDef>
  </a:objectDefaults>
  <a:extraClrSchemeLst>
    <a:extraClrScheme>
      <a:clrScheme name="עיצוב מותאם אישית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מותאם אישית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מותאם אישית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מותאם אישית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מותאם אישית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מותאם אישית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מותאם אישית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מותאם אישית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מותאם אישית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מותאם אישית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מותאם אישית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מותאם אישית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21408</TotalTime>
  <Words>1601</Words>
  <Application>Microsoft Office PowerPoint</Application>
  <PresentationFormat>On-screen Show (4:3)</PresentationFormat>
  <Paragraphs>206</Paragraphs>
  <Slides>18</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-apple-system</vt:lpstr>
      <vt:lpstr>Arial</vt:lpstr>
      <vt:lpstr>Calibri</vt:lpstr>
      <vt:lpstr>Gisha</vt:lpstr>
      <vt:lpstr>Roboto Slab</vt:lpstr>
      <vt:lpstr>Times New Roman</vt:lpstr>
      <vt:lpstr>עיצוב מותאם אישית</vt:lpstr>
      <vt:lpstr> </vt:lpstr>
      <vt:lpstr>Meetings</vt:lpstr>
      <vt:lpstr>RSC Membership</vt:lpstr>
      <vt:lpstr>Official RSC</vt:lpstr>
      <vt:lpstr>PowerPoint Presentation</vt:lpstr>
      <vt:lpstr>Soft deprecated elements</vt:lpstr>
      <vt:lpstr>Soft deprecated element proposals</vt:lpstr>
      <vt:lpstr>PowerPoint Presentation</vt:lpstr>
      <vt:lpstr>PowerPoint Presentation</vt:lpstr>
      <vt:lpstr>PowerPoint Presentation</vt:lpstr>
      <vt:lpstr>PowerPoint Presentation</vt:lpstr>
      <vt:lpstr>Working Groups</vt:lpstr>
      <vt:lpstr>Editorial Committee – 2026</vt:lpstr>
      <vt:lpstr>PowerPoint Presentation</vt:lpstr>
      <vt:lpstr>PowerPoint Presentation</vt:lpstr>
      <vt:lpstr> RDA in Europe (and the World) a webinar on RDA for beginners</vt:lpstr>
      <vt:lpstr>Questions? Comments?  Fast Track/Proposal ideas?</vt:lpstr>
      <vt:lpstr>PowerPoint Presentation</vt:lpstr>
    </vt:vector>
  </TitlesOfParts>
  <Company>kiah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Jewish National &amp; University Library</dc:title>
  <dc:creator>שמוליק הר נוי</dc:creator>
  <cp:lastModifiedBy>Ahava Cohen</cp:lastModifiedBy>
  <cp:revision>267</cp:revision>
  <cp:lastPrinted>2023-04-24T18:24:22Z</cp:lastPrinted>
  <dcterms:created xsi:type="dcterms:W3CDTF">2007-04-27T15:20:20Z</dcterms:created>
  <dcterms:modified xsi:type="dcterms:W3CDTF">2026-05-18T16:08:28Z</dcterms:modified>
</cp:coreProperties>
</file>