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56" r:id="rId2"/>
    <p:sldId id="260" r:id="rId3"/>
    <p:sldId id="258" r:id="rId4"/>
    <p:sldId id="351" r:id="rId5"/>
    <p:sldId id="348" r:id="rId6"/>
    <p:sldId id="353" r:id="rId7"/>
    <p:sldId id="355" r:id="rId8"/>
    <p:sldId id="356" r:id="rId9"/>
    <p:sldId id="357" r:id="rId10"/>
    <p:sldId id="359" r:id="rId11"/>
    <p:sldId id="360" r:id="rId12"/>
    <p:sldId id="363" r:id="rId13"/>
    <p:sldId id="364" r:id="rId14"/>
    <p:sldId id="365" r:id="rId15"/>
    <p:sldId id="366" r:id="rId16"/>
    <p:sldId id="367" r:id="rId17"/>
    <p:sldId id="368" r:id="rId18"/>
    <p:sldId id="369" r:id="rId19"/>
    <p:sldId id="370" r:id="rId20"/>
    <p:sldId id="371" r:id="rId21"/>
  </p:sldIdLst>
  <p:sldSz cx="17475200" cy="9791700"/>
  <p:notesSz cx="17475200" cy="9791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2D6A"/>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B2FB90-76BC-4C56-AE9D-ECF24D10EA56}" v="7" dt="2026-05-27T10:51:03.76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50" autoAdjust="0"/>
    <p:restoredTop sz="91634" autoAdjust="0"/>
  </p:normalViewPr>
  <p:slideViewPr>
    <p:cSldViewPr>
      <p:cViewPr varScale="1">
        <p:scale>
          <a:sx n="69" d="100"/>
          <a:sy n="69" d="100"/>
        </p:scale>
        <p:origin x="960" y="7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es Lowagie" userId="cc5ff347-700e-49eb-b8a8-2207a0f1666e" providerId="ADAL" clId="{91037BDA-26F0-44AB-90F7-6ECFBC69027E}"/>
    <pc:docChg chg="undo custSel addSld delSld modSld sldOrd">
      <pc:chgData name="Hannes Lowagie" userId="cc5ff347-700e-49eb-b8a8-2207a0f1666e" providerId="ADAL" clId="{91037BDA-26F0-44AB-90F7-6ECFBC69027E}" dt="2026-05-27T10:51:03.766" v="161" actId="20578"/>
      <pc:docMkLst>
        <pc:docMk/>
      </pc:docMkLst>
      <pc:sldChg chg="ord">
        <pc:chgData name="Hannes Lowagie" userId="cc5ff347-700e-49eb-b8a8-2207a0f1666e" providerId="ADAL" clId="{91037BDA-26F0-44AB-90F7-6ECFBC69027E}" dt="2026-05-27T09:37:59.111" v="61"/>
        <pc:sldMkLst>
          <pc:docMk/>
          <pc:sldMk cId="324345494" sldId="258"/>
        </pc:sldMkLst>
      </pc:sldChg>
      <pc:sldChg chg="modSp mod ord">
        <pc:chgData name="Hannes Lowagie" userId="cc5ff347-700e-49eb-b8a8-2207a0f1666e" providerId="ADAL" clId="{91037BDA-26F0-44AB-90F7-6ECFBC69027E}" dt="2026-05-27T09:38:06.980" v="80" actId="20577"/>
        <pc:sldMkLst>
          <pc:docMk/>
          <pc:sldMk cId="2965106500" sldId="260"/>
        </pc:sldMkLst>
        <pc:spChg chg="mod">
          <ac:chgData name="Hannes Lowagie" userId="cc5ff347-700e-49eb-b8a8-2207a0f1666e" providerId="ADAL" clId="{91037BDA-26F0-44AB-90F7-6ECFBC69027E}" dt="2026-05-27T09:20:00.174" v="45" actId="20577"/>
          <ac:spMkLst>
            <pc:docMk/>
            <pc:sldMk cId="2965106500" sldId="260"/>
            <ac:spMk id="4" creationId="{9A56A0B4-CED4-7BC8-D244-46D0CBEEED9A}"/>
          </ac:spMkLst>
        </pc:spChg>
        <pc:spChg chg="mod">
          <ac:chgData name="Hannes Lowagie" userId="cc5ff347-700e-49eb-b8a8-2207a0f1666e" providerId="ADAL" clId="{91037BDA-26F0-44AB-90F7-6ECFBC69027E}" dt="2026-05-27T09:38:06.980" v="80" actId="20577"/>
          <ac:spMkLst>
            <pc:docMk/>
            <pc:sldMk cId="2965106500" sldId="260"/>
            <ac:spMk id="5" creationId="{199DE080-AFEC-8614-1B21-C598E989CD90}"/>
          </ac:spMkLst>
        </pc:spChg>
      </pc:sldChg>
      <pc:sldChg chg="del">
        <pc:chgData name="Hannes Lowagie" userId="cc5ff347-700e-49eb-b8a8-2207a0f1666e" providerId="ADAL" clId="{91037BDA-26F0-44AB-90F7-6ECFBC69027E}" dt="2026-05-27T10:49:11.133" v="156" actId="47"/>
        <pc:sldMkLst>
          <pc:docMk/>
          <pc:sldMk cId="2768726994" sldId="261"/>
        </pc:sldMkLst>
      </pc:sldChg>
      <pc:sldChg chg="modSp mod">
        <pc:chgData name="Hannes Lowagie" userId="cc5ff347-700e-49eb-b8a8-2207a0f1666e" providerId="ADAL" clId="{91037BDA-26F0-44AB-90F7-6ECFBC69027E}" dt="2026-05-27T10:48:30.755" v="151" actId="20577"/>
        <pc:sldMkLst>
          <pc:docMk/>
          <pc:sldMk cId="81996900" sldId="348"/>
        </pc:sldMkLst>
        <pc:spChg chg="mod">
          <ac:chgData name="Hannes Lowagie" userId="cc5ff347-700e-49eb-b8a8-2207a0f1666e" providerId="ADAL" clId="{91037BDA-26F0-44AB-90F7-6ECFBC69027E}" dt="2026-05-27T10:48:30.755" v="151" actId="20577"/>
          <ac:spMkLst>
            <pc:docMk/>
            <pc:sldMk cId="81996900" sldId="348"/>
            <ac:spMk id="6" creationId="{1E0DBF93-20C7-C26B-B0CB-EAAEACEF210D}"/>
          </ac:spMkLst>
        </pc:spChg>
      </pc:sldChg>
      <pc:sldChg chg="del ord">
        <pc:chgData name="Hannes Lowagie" userId="cc5ff347-700e-49eb-b8a8-2207a0f1666e" providerId="ADAL" clId="{91037BDA-26F0-44AB-90F7-6ECFBC69027E}" dt="2026-05-27T10:50:23.080" v="158" actId="47"/>
        <pc:sldMkLst>
          <pc:docMk/>
          <pc:sldMk cId="2332230760" sldId="350"/>
        </pc:sldMkLst>
      </pc:sldChg>
      <pc:sldChg chg="ord">
        <pc:chgData name="Hannes Lowagie" userId="cc5ff347-700e-49eb-b8a8-2207a0f1666e" providerId="ADAL" clId="{91037BDA-26F0-44AB-90F7-6ECFBC69027E}" dt="2026-05-27T10:47:25.903" v="133"/>
        <pc:sldMkLst>
          <pc:docMk/>
          <pc:sldMk cId="3845640086" sldId="351"/>
        </pc:sldMkLst>
      </pc:sldChg>
      <pc:sldChg chg="del">
        <pc:chgData name="Hannes Lowagie" userId="cc5ff347-700e-49eb-b8a8-2207a0f1666e" providerId="ADAL" clId="{91037BDA-26F0-44AB-90F7-6ECFBC69027E}" dt="2026-05-27T10:49:31.745" v="157" actId="47"/>
        <pc:sldMkLst>
          <pc:docMk/>
          <pc:sldMk cId="1953396139" sldId="352"/>
        </pc:sldMkLst>
      </pc:sldChg>
      <pc:sldChg chg="del">
        <pc:chgData name="Hannes Lowagie" userId="cc5ff347-700e-49eb-b8a8-2207a0f1666e" providerId="ADAL" clId="{91037BDA-26F0-44AB-90F7-6ECFBC69027E}" dt="2026-05-27T10:50:31.908" v="159" actId="47"/>
        <pc:sldMkLst>
          <pc:docMk/>
          <pc:sldMk cId="1353161971" sldId="354"/>
        </pc:sldMkLst>
      </pc:sldChg>
      <pc:sldChg chg="del">
        <pc:chgData name="Hannes Lowagie" userId="cc5ff347-700e-49eb-b8a8-2207a0f1666e" providerId="ADAL" clId="{91037BDA-26F0-44AB-90F7-6ECFBC69027E}" dt="2026-05-27T10:50:44.436" v="160" actId="47"/>
        <pc:sldMkLst>
          <pc:docMk/>
          <pc:sldMk cId="2057629333" sldId="358"/>
        </pc:sldMkLst>
      </pc:sldChg>
      <pc:sldChg chg="modSp">
        <pc:chgData name="Hannes Lowagie" userId="cc5ff347-700e-49eb-b8a8-2207a0f1666e" providerId="ADAL" clId="{91037BDA-26F0-44AB-90F7-6ECFBC69027E}" dt="2026-05-27T10:51:03.766" v="161" actId="20578"/>
        <pc:sldMkLst>
          <pc:docMk/>
          <pc:sldMk cId="2330569813" sldId="363"/>
        </pc:sldMkLst>
        <pc:spChg chg="mod">
          <ac:chgData name="Hannes Lowagie" userId="cc5ff347-700e-49eb-b8a8-2207a0f1666e" providerId="ADAL" clId="{91037BDA-26F0-44AB-90F7-6ECFBC69027E}" dt="2026-05-27T10:51:03.766" v="161" actId="20578"/>
          <ac:spMkLst>
            <pc:docMk/>
            <pc:sldMk cId="2330569813" sldId="363"/>
            <ac:spMk id="5" creationId="{5D508782-FE68-F9D8-4818-112CC52CE1B1}"/>
          </ac:spMkLst>
        </pc:spChg>
      </pc:sldChg>
      <pc:sldChg chg="modSp mod">
        <pc:chgData name="Hannes Lowagie" userId="cc5ff347-700e-49eb-b8a8-2207a0f1666e" providerId="ADAL" clId="{91037BDA-26F0-44AB-90F7-6ECFBC69027E}" dt="2026-05-27T09:42:08.891" v="84" actId="20577"/>
        <pc:sldMkLst>
          <pc:docMk/>
          <pc:sldMk cId="3367127387" sldId="365"/>
        </pc:sldMkLst>
        <pc:spChg chg="mod">
          <ac:chgData name="Hannes Lowagie" userId="cc5ff347-700e-49eb-b8a8-2207a0f1666e" providerId="ADAL" clId="{91037BDA-26F0-44AB-90F7-6ECFBC69027E}" dt="2026-05-27T09:42:08.891" v="84" actId="20577"/>
          <ac:spMkLst>
            <pc:docMk/>
            <pc:sldMk cId="3367127387" sldId="365"/>
            <ac:spMk id="5" creationId="{5262B2C1-0F8A-D994-162B-5ECE13711A20}"/>
          </ac:spMkLst>
        </pc:spChg>
      </pc:sldChg>
      <pc:sldChg chg="modSp mod">
        <pc:chgData name="Hannes Lowagie" userId="cc5ff347-700e-49eb-b8a8-2207a0f1666e" providerId="ADAL" clId="{91037BDA-26F0-44AB-90F7-6ECFBC69027E}" dt="2026-05-06T12:23:09.882" v="0" actId="20577"/>
        <pc:sldMkLst>
          <pc:docMk/>
          <pc:sldMk cId="771473526" sldId="366"/>
        </pc:sldMkLst>
        <pc:spChg chg="mod">
          <ac:chgData name="Hannes Lowagie" userId="cc5ff347-700e-49eb-b8a8-2207a0f1666e" providerId="ADAL" clId="{91037BDA-26F0-44AB-90F7-6ECFBC69027E}" dt="2026-05-06T12:23:09.882" v="0" actId="20577"/>
          <ac:spMkLst>
            <pc:docMk/>
            <pc:sldMk cId="771473526" sldId="366"/>
            <ac:spMk id="5" creationId="{BDB49E1A-8410-9A0C-F816-075100EB408D}"/>
          </ac:spMkLst>
        </pc:spChg>
      </pc:sldChg>
      <pc:sldChg chg="modSp mod">
        <pc:chgData name="Hannes Lowagie" userId="cc5ff347-700e-49eb-b8a8-2207a0f1666e" providerId="ADAL" clId="{91037BDA-26F0-44AB-90F7-6ECFBC69027E}" dt="2026-05-27T10:43:47.095" v="107" actId="20577"/>
        <pc:sldMkLst>
          <pc:docMk/>
          <pc:sldMk cId="3822665421" sldId="367"/>
        </pc:sldMkLst>
        <pc:spChg chg="mod">
          <ac:chgData name="Hannes Lowagie" userId="cc5ff347-700e-49eb-b8a8-2207a0f1666e" providerId="ADAL" clId="{91037BDA-26F0-44AB-90F7-6ECFBC69027E}" dt="2026-05-27T10:43:47.095" v="107" actId="20577"/>
          <ac:spMkLst>
            <pc:docMk/>
            <pc:sldMk cId="3822665421" sldId="367"/>
            <ac:spMk id="5" creationId="{9CFDBBC0-D8C8-0E50-7698-C310269CDA88}"/>
          </ac:spMkLst>
        </pc:spChg>
      </pc:sldChg>
      <pc:sldChg chg="modSp mod">
        <pc:chgData name="Hannes Lowagie" userId="cc5ff347-700e-49eb-b8a8-2207a0f1666e" providerId="ADAL" clId="{91037BDA-26F0-44AB-90F7-6ECFBC69027E}" dt="2026-05-27T10:46:48.311" v="131" actId="255"/>
        <pc:sldMkLst>
          <pc:docMk/>
          <pc:sldMk cId="3805936139" sldId="368"/>
        </pc:sldMkLst>
        <pc:spChg chg="mod">
          <ac:chgData name="Hannes Lowagie" userId="cc5ff347-700e-49eb-b8a8-2207a0f1666e" providerId="ADAL" clId="{91037BDA-26F0-44AB-90F7-6ECFBC69027E}" dt="2026-05-27T10:46:48.311" v="131" actId="255"/>
          <ac:spMkLst>
            <pc:docMk/>
            <pc:sldMk cId="3805936139" sldId="368"/>
            <ac:spMk id="5" creationId="{4CF7180E-A928-D85D-57DE-D9639FECD22B}"/>
          </ac:spMkLst>
        </pc:spChg>
      </pc:sldChg>
      <pc:sldChg chg="modSp mod">
        <pc:chgData name="Hannes Lowagie" userId="cc5ff347-700e-49eb-b8a8-2207a0f1666e" providerId="ADAL" clId="{91037BDA-26F0-44AB-90F7-6ECFBC69027E}" dt="2026-05-27T10:46:25.362" v="127" actId="403"/>
        <pc:sldMkLst>
          <pc:docMk/>
          <pc:sldMk cId="3919533417" sldId="369"/>
        </pc:sldMkLst>
        <pc:spChg chg="mod">
          <ac:chgData name="Hannes Lowagie" userId="cc5ff347-700e-49eb-b8a8-2207a0f1666e" providerId="ADAL" clId="{91037BDA-26F0-44AB-90F7-6ECFBC69027E}" dt="2026-05-27T10:46:25.362" v="127" actId="403"/>
          <ac:spMkLst>
            <pc:docMk/>
            <pc:sldMk cId="3919533417" sldId="369"/>
            <ac:spMk id="5" creationId="{F5EC1F98-9626-623A-FEE3-F5564E86423C}"/>
          </ac:spMkLst>
        </pc:spChg>
      </pc:sldChg>
      <pc:sldChg chg="modSp mod">
        <pc:chgData name="Hannes Lowagie" userId="cc5ff347-700e-49eb-b8a8-2207a0f1666e" providerId="ADAL" clId="{91037BDA-26F0-44AB-90F7-6ECFBC69027E}" dt="2026-05-27T10:46:07.643" v="125" actId="403"/>
        <pc:sldMkLst>
          <pc:docMk/>
          <pc:sldMk cId="553736086" sldId="371"/>
        </pc:sldMkLst>
        <pc:spChg chg="mod">
          <ac:chgData name="Hannes Lowagie" userId="cc5ff347-700e-49eb-b8a8-2207a0f1666e" providerId="ADAL" clId="{91037BDA-26F0-44AB-90F7-6ECFBC69027E}" dt="2026-05-27T10:46:07.643" v="125" actId="403"/>
          <ac:spMkLst>
            <pc:docMk/>
            <pc:sldMk cId="553736086" sldId="371"/>
            <ac:spMk id="5" creationId="{0FBFEF4B-F544-B98E-8C7D-DD54000B9868}"/>
          </ac:spMkLst>
        </pc:spChg>
      </pc:sldChg>
      <pc:sldChg chg="modSp add del mod ord">
        <pc:chgData name="Hannes Lowagie" userId="cc5ff347-700e-49eb-b8a8-2207a0f1666e" providerId="ADAL" clId="{91037BDA-26F0-44AB-90F7-6ECFBC69027E}" dt="2026-05-27T10:47:39.502" v="134" actId="47"/>
        <pc:sldMkLst>
          <pc:docMk/>
          <pc:sldMk cId="1997408610" sldId="372"/>
        </pc:sldMkLst>
        <pc:spChg chg="mod">
          <ac:chgData name="Hannes Lowagie" userId="cc5ff347-700e-49eb-b8a8-2207a0f1666e" providerId="ADAL" clId="{91037BDA-26F0-44AB-90F7-6ECFBC69027E}" dt="2026-05-27T09:18:25.324" v="6" actId="20577"/>
          <ac:spMkLst>
            <pc:docMk/>
            <pc:sldMk cId="1997408610" sldId="372"/>
            <ac:spMk id="4" creationId="{95C91A8F-04C2-3C24-9E59-373EC9694163}"/>
          </ac:spMkLst>
        </pc:spChg>
        <pc:spChg chg="mod">
          <ac:chgData name="Hannes Lowagie" userId="cc5ff347-700e-49eb-b8a8-2207a0f1666e" providerId="ADAL" clId="{91037BDA-26F0-44AB-90F7-6ECFBC69027E}" dt="2026-05-27T09:19:11.856" v="9"/>
          <ac:spMkLst>
            <pc:docMk/>
            <pc:sldMk cId="1997408610" sldId="372"/>
            <ac:spMk id="5" creationId="{75B123A9-6FF2-0E73-8E7F-15E429AA9DC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9898063" y="0"/>
            <a:ext cx="7572375" cy="490538"/>
          </a:xfrm>
          <a:prstGeom prst="rect">
            <a:avLst/>
          </a:prstGeom>
        </p:spPr>
        <p:txBody>
          <a:bodyPr vert="horz" lIns="91440" tIns="45720" rIns="91440" bIns="45720" rtlCol="0"/>
          <a:lstStyle>
            <a:lvl1pPr algn="r">
              <a:defRPr sz="1200"/>
            </a:lvl1pPr>
          </a:lstStyle>
          <a:p>
            <a:fld id="{D8D3639B-25F3-4EAF-800C-107283453215}" type="datetime4">
              <a:rPr lang="en-US" smtClean="0"/>
              <a:t>May 29, 2026</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9898063" y="9301163"/>
            <a:ext cx="7572375" cy="490537"/>
          </a:xfrm>
          <a:prstGeom prst="rect">
            <a:avLst/>
          </a:prstGeom>
        </p:spPr>
        <p:txBody>
          <a:bodyPr vert="horz" lIns="91440" tIns="45720" rIns="91440" bIns="45720" rtlCol="0" anchor="b"/>
          <a:lstStyle>
            <a:lvl1pPr algn="r">
              <a:defRPr sz="1200"/>
            </a:lvl1pPr>
          </a:lstStyle>
          <a:p>
            <a:fld id="{6E9B3389-A65E-496A-AB6E-7A5B74EF2665}" type="slidenum">
              <a:rPr lang="en-US" smtClean="0"/>
              <a:t>‹nr.›</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898063" y="0"/>
            <a:ext cx="7572375" cy="490538"/>
          </a:xfrm>
          <a:prstGeom prst="rect">
            <a:avLst/>
          </a:prstGeom>
        </p:spPr>
        <p:txBody>
          <a:bodyPr vert="horz" lIns="91440" tIns="45720" rIns="91440" bIns="45720" rtlCol="0"/>
          <a:lstStyle>
            <a:lvl1pPr algn="r">
              <a:defRPr sz="1200"/>
            </a:lvl1pPr>
          </a:lstStyle>
          <a:p>
            <a:fld id="{DFF6DE1E-E36A-41ED-BB83-3A30BAD62151}" type="datetime4">
              <a:rPr lang="en-US" smtClean="0"/>
              <a:t>May 29, 2026</a:t>
            </a:fld>
            <a:endParaRPr lang="en-US"/>
          </a:p>
        </p:txBody>
      </p:sp>
      <p:sp>
        <p:nvSpPr>
          <p:cNvPr id="4" name="Slide Image Placeholder 3"/>
          <p:cNvSpPr>
            <a:spLocks noGrp="1" noRot="1" noChangeAspect="1"/>
          </p:cNvSpPr>
          <p:nvPr>
            <p:ph type="sldImg" idx="2"/>
          </p:nvPr>
        </p:nvSpPr>
        <p:spPr>
          <a:xfrm>
            <a:off x="5788025" y="1223963"/>
            <a:ext cx="5899150" cy="33051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747838" y="4711700"/>
            <a:ext cx="13979525" cy="38560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898063" y="9301163"/>
            <a:ext cx="7572375" cy="490537"/>
          </a:xfrm>
          <a:prstGeom prst="rect">
            <a:avLst/>
          </a:prstGeom>
        </p:spPr>
        <p:txBody>
          <a:bodyPr vert="horz" lIns="91440" tIns="45720" rIns="91440" bIns="45720" rtlCol="0" anchor="b"/>
          <a:lstStyle>
            <a:lvl1pPr algn="r">
              <a:defRPr sz="1200"/>
            </a:lvl1pPr>
          </a:lstStyle>
          <a:p>
            <a:fld id="{CC7BB43D-6859-4C14-84A8-D9538C9727DB}" type="slidenum">
              <a:rPr lang="en-US" smtClean="0"/>
              <a:t>‹nr.›</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
          </p:nvPr>
        </p:nvSpPr>
        <p:spPr/>
        <p:txBody>
          <a:bodyPr/>
          <a:lstStyle/>
          <a:p>
            <a:fld id="{DFF6DE1E-E36A-41ED-BB83-3A30BAD62151}" type="datetime4">
              <a:rPr lang="en-US" smtClean="0"/>
              <a:t>May 29, 2026</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5</a:t>
            </a:fld>
            <a:endParaRPr lang="en-US"/>
          </a:p>
        </p:txBody>
      </p:sp>
    </p:spTree>
    <p:extLst>
      <p:ext uri="{BB962C8B-B14F-4D97-AF65-F5344CB8AC3E}">
        <p14:creationId xmlns:p14="http://schemas.microsoft.com/office/powerpoint/2010/main" val="1052172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
          </p:nvPr>
        </p:nvSpPr>
        <p:spPr/>
        <p:txBody>
          <a:bodyPr/>
          <a:lstStyle/>
          <a:p>
            <a:fld id="{DFF6DE1E-E36A-41ED-BB83-3A30BAD62151}" type="datetime4">
              <a:rPr lang="en-US" smtClean="0"/>
              <a:t>May 29, 2026</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6</a:t>
            </a:fld>
            <a:endParaRPr lang="en-US"/>
          </a:p>
        </p:txBody>
      </p:sp>
    </p:spTree>
    <p:extLst>
      <p:ext uri="{BB962C8B-B14F-4D97-AF65-F5344CB8AC3E}">
        <p14:creationId xmlns:p14="http://schemas.microsoft.com/office/powerpoint/2010/main" val="865535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
          </p:nvPr>
        </p:nvSpPr>
        <p:spPr/>
        <p:txBody>
          <a:bodyPr/>
          <a:lstStyle/>
          <a:p>
            <a:fld id="{DFF6DE1E-E36A-41ED-BB83-3A30BAD62151}" type="datetime4">
              <a:rPr lang="en-US" smtClean="0"/>
              <a:t>May 29, 2026</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10</a:t>
            </a:fld>
            <a:endParaRPr lang="en-US"/>
          </a:p>
        </p:txBody>
      </p:sp>
    </p:spTree>
    <p:extLst>
      <p:ext uri="{BB962C8B-B14F-4D97-AF65-F5344CB8AC3E}">
        <p14:creationId xmlns:p14="http://schemas.microsoft.com/office/powerpoint/2010/main" val="953903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
          </p:nvPr>
        </p:nvSpPr>
        <p:spPr/>
        <p:txBody>
          <a:bodyPr/>
          <a:lstStyle/>
          <a:p>
            <a:fld id="{DFF6DE1E-E36A-41ED-BB83-3A30BAD62151}" type="datetime4">
              <a:rPr lang="en-US" smtClean="0"/>
              <a:t>May 29, 2026</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11</a:t>
            </a:fld>
            <a:endParaRPr lang="en-US"/>
          </a:p>
        </p:txBody>
      </p:sp>
    </p:spTree>
    <p:extLst>
      <p:ext uri="{BB962C8B-B14F-4D97-AF65-F5344CB8AC3E}">
        <p14:creationId xmlns:p14="http://schemas.microsoft.com/office/powerpoint/2010/main" val="19811603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fld id="{5AE06C52-13C9-4F4B-8F77-ECACD345011A}" type="datetime4">
              <a:rPr lang="en-US" smtClean="0"/>
              <a:t>May 29, 2026</a:t>
            </a:fld>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‹nr.›</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0"/>
            <a:ext cx="17475200" cy="7447051"/>
          </a:xfrm>
          <a:prstGeom prst="rect">
            <a:avLst/>
          </a:prstGeom>
          <a:blipFill>
            <a:blip r:embed="rId2" cstate="print"/>
            <a:stretch>
              <a:fillRect/>
            </a:stretch>
          </a:blipFill>
        </p:spPr>
        <p:txBody>
          <a:bodyPr wrap="square" lIns="0" tIns="0" rIns="0" bIns="0" rtlCol="0"/>
          <a:lstStyle/>
          <a:p>
            <a:endParaRPr/>
          </a:p>
        </p:txBody>
      </p:sp>
      <p:sp>
        <p:nvSpPr>
          <p:cNvPr id="2" name="TextBox 1">
            <a:extLst>
              <a:ext uri="{FF2B5EF4-FFF2-40B4-BE49-F238E27FC236}">
                <a16:creationId xmlns:a16="http://schemas.microsoft.com/office/drawing/2014/main" id="{AE4797B0-0FCD-4084-0F00-4F399C1DA689}"/>
              </a:ext>
            </a:extLst>
          </p:cNvPr>
          <p:cNvSpPr txBox="1"/>
          <p:nvPr userDrawn="1"/>
        </p:nvSpPr>
        <p:spPr>
          <a:xfrm>
            <a:off x="2565400" y="2686050"/>
            <a:ext cx="10668000" cy="2800767"/>
          </a:xfrm>
          <a:prstGeom prst="rect">
            <a:avLst/>
          </a:prstGeom>
          <a:noFill/>
        </p:spPr>
        <p:txBody>
          <a:bodyPr wrap="square" rtlCol="0">
            <a:spAutoFit/>
          </a:bodyPr>
          <a:lstStyle/>
          <a:p>
            <a:r>
              <a:rPr lang="en-CA" sz="8800" b="0" dirty="0">
                <a:solidFill>
                  <a:srgbClr val="182D6A"/>
                </a:solidFill>
              </a:rPr>
              <a:t>Introduction to the RDA Board</a:t>
            </a:r>
          </a:p>
        </p:txBody>
      </p:sp>
    </p:spTree>
    <p:extLst>
      <p:ext uri="{BB962C8B-B14F-4D97-AF65-F5344CB8AC3E}">
        <p14:creationId xmlns:p14="http://schemas.microsoft.com/office/powerpoint/2010/main" val="2138237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‹nr.›</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1092202" y="857250"/>
            <a:ext cx="9779000" cy="1752600"/>
          </a:xfrm>
          <a:prstGeom prst="rect">
            <a:avLst/>
          </a:prstGeom>
        </p:spPr>
        <p:txBody>
          <a:bodyPr/>
          <a:lstStyle>
            <a:lvl1pPr>
              <a:defRPr sz="4800">
                <a:solidFill>
                  <a:srgbClr val="203189"/>
                </a:solidFill>
                <a:latin typeface="+mj-lt"/>
              </a:defRPr>
            </a:lvl1pPr>
          </a:lstStyle>
          <a:p>
            <a:r>
              <a:rPr lang="en-US" dirty="0"/>
              <a:t>The governance infrastructure supporting RDA</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12268200" y="0"/>
            <a:ext cx="5207000" cy="4848542"/>
          </a:xfrm>
          <a:prstGeom prst="rect">
            <a:avLst/>
          </a:prstGeom>
          <a:blipFill>
            <a:blip r:embed="rId2" cstate="print"/>
            <a:stretch>
              <a:fillRect/>
            </a:stretch>
          </a:blipFill>
        </p:spPr>
        <p:txBody>
          <a:bodyPr wrap="square" lIns="0" tIns="0" rIns="0" bIns="0" rtlCol="0"/>
          <a:lstStyle/>
          <a:p>
            <a:endParaRPr/>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1201738" y="2762250"/>
            <a:ext cx="13479462" cy="4343400"/>
          </a:xfrm>
          <a:prstGeom prst="rect">
            <a:avLst/>
          </a:prstGeom>
        </p:spPr>
        <p:txBody>
          <a:bodyPr/>
          <a:lstStyle>
            <a:lvl1pPr>
              <a:defRPr sz="4800"/>
            </a:lvl1pPr>
          </a:lstStyle>
          <a:p>
            <a:pPr lvl="0"/>
            <a:r>
              <a:rPr lang="en-US" dirty="0"/>
              <a:t>RDA Board</a:t>
            </a:r>
          </a:p>
          <a:p>
            <a:pPr lvl="0"/>
            <a:endParaRPr lang="en-US" dirty="0"/>
          </a:p>
          <a:p>
            <a:pPr lvl="0"/>
            <a:r>
              <a:rPr lang="en-US" dirty="0"/>
              <a:t>RDA Steering Committee (RSC)</a:t>
            </a:r>
          </a:p>
          <a:p>
            <a:pPr lvl="0"/>
            <a:endParaRPr lang="en-US" dirty="0"/>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fld id="{C15B59E7-DD7C-4FE3-8C1C-20668A3BD5C2}" type="datetime4">
              <a:rPr lang="en-US" smtClean="0"/>
              <a:t>May 29, 2026</a:t>
            </a:fld>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‹nr.›</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6311036" cy="5876582"/>
          </a:xfrm>
          <a:prstGeom prst="rect">
            <a:avLst/>
          </a:prstGeom>
          <a:blipFill>
            <a:blip r:embed="rId2"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6770370"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1244600" y="781050"/>
            <a:ext cx="7086600" cy="830997"/>
          </a:xfrm>
          <a:prstGeom prst="rect">
            <a:avLst/>
          </a:prstGeom>
          <a:noFill/>
        </p:spPr>
        <p:txBody>
          <a:bodyPr wrap="square" rtlCol="0">
            <a:spAutoFit/>
          </a:bodyPr>
          <a:lstStyle/>
          <a:p>
            <a:pPr algn="r"/>
            <a:r>
              <a:rPr lang="en-US" sz="4800"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fld id="{0F8B97F6-84B3-4503-9CDF-300F087F4831}" type="datetime4">
              <a:rPr lang="en-US" smtClean="0"/>
              <a:t>May 29, 2026</a:t>
            </a:fld>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‹nr.›</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12268200" y="0"/>
            <a:ext cx="5207000" cy="4848542"/>
          </a:xfrm>
          <a:prstGeom prst="rect">
            <a:avLst/>
          </a:prstGeom>
          <a:blipFill>
            <a:blip r:embed="rId2"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1BDD7E71-4917-4E7C-ABFD-6A843BCDCA0D}"/>
              </a:ext>
            </a:extLst>
          </p:cNvPr>
          <p:cNvSpPr/>
          <p:nvPr userDrawn="1"/>
        </p:nvSpPr>
        <p:spPr>
          <a:xfrm>
            <a:off x="11250480" y="793752"/>
            <a:ext cx="6224905"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12166600" y="781050"/>
            <a:ext cx="7086600" cy="830997"/>
          </a:xfrm>
          <a:prstGeom prst="rect">
            <a:avLst/>
          </a:prstGeom>
          <a:noFill/>
        </p:spPr>
        <p:txBody>
          <a:bodyPr wrap="square" rtlCol="0">
            <a:spAutoFit/>
          </a:bodyPr>
          <a:lstStyle/>
          <a:p>
            <a:r>
              <a:rPr lang="en-US" sz="4800"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fld id="{1F5ED114-B3CD-4734-A69F-89EE461E2EEF}" type="datetime4">
              <a:rPr lang="en-US" smtClean="0"/>
              <a:t>May 29, 2026</a:t>
            </a:fld>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‹nr.›</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6680200" y="4057650"/>
            <a:ext cx="10795000" cy="923330"/>
          </a:xfrm>
          <a:prstGeom prst="rect">
            <a:avLst/>
          </a:prstGeom>
        </p:spPr>
        <p:txBody>
          <a:bodyPr wrap="square" lIns="0" tIns="0" rIns="0" bIns="0">
            <a:spAutoFit/>
          </a:bodyPr>
          <a:lstStyle>
            <a:lvl1pPr algn="ctr">
              <a:defRPr sz="6000">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10290860" cy="7581900"/>
          </a:xfrm>
          <a:prstGeom prst="rect">
            <a:avLst/>
          </a:prstGeom>
          <a:blipFill>
            <a:blip r:embed="rId2" cstate="print"/>
            <a:stretch>
              <a:fillRect/>
            </a:stretch>
          </a:blipFill>
        </p:spPr>
        <p:txBody>
          <a:bodyPr wrap="square" lIns="0" tIns="0" rIns="0" bIns="0" rtlCol="0"/>
          <a:lstStyle/>
          <a:p>
            <a:endParaRPr/>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2501900"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74752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536352" y="578763"/>
            <a:ext cx="16402494" cy="430887"/>
          </a:xfrm>
          <a:prstGeom prst="rect">
            <a:avLst/>
          </a:prstGeom>
        </p:spPr>
        <p:txBody>
          <a:bodyPr wrap="square" lIns="0" tIns="0" rIns="0" bIns="0">
            <a:spAutoFit/>
          </a:bodyPr>
          <a:lstStyle>
            <a:lvl1pPr>
              <a:defRPr sz="2800"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fld id="{40F5FFDB-8ACA-4B3F-81A4-A017C5F1220E}" type="datetime4">
              <a:rPr lang="en-US" smtClean="0"/>
              <a:t>May 29, 2026</a:t>
            </a:fld>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‹nr.›</a:t>
            </a:fld>
            <a:endParaRPr lang="en-US" dirty="0"/>
          </a:p>
        </p:txBody>
      </p:sp>
      <p:sp>
        <p:nvSpPr>
          <p:cNvPr id="5" name="Footer Placeholder 4">
            <a:extLst>
              <a:ext uri="{FF2B5EF4-FFF2-40B4-BE49-F238E27FC236}">
                <a16:creationId xmlns:a16="http://schemas.microsoft.com/office/drawing/2014/main" id="{FB16B896-66C3-4A58-81FD-319A8F953D14}"/>
              </a:ext>
            </a:extLst>
          </p:cNvPr>
          <p:cNvSpPr>
            <a:spLocks noGrp="1"/>
          </p:cNvSpPr>
          <p:nvPr>
            <p:ph type="ftr" sz="quarter" idx="12"/>
          </p:nvPr>
        </p:nvSpPr>
        <p:spPr>
          <a:xfrm>
            <a:off x="1270000" y="8991595"/>
            <a:ext cx="5899150" cy="520700"/>
          </a:xfrm>
          <a:prstGeom prst="rect">
            <a:avLst/>
          </a:prstGeom>
        </p:spPr>
        <p:txBody>
          <a:bodyPr/>
          <a:lstStyle/>
          <a:p>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CEA6E011-004A-410A-896C-546F97B8110C}" type="datetime4">
              <a:rPr lang="en-US" smtClean="0"/>
              <a:t>May 29, 2026</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‹nr.›</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8589250" y="0"/>
            <a:ext cx="8885948" cy="4738420"/>
          </a:xfrm>
          <a:prstGeom prst="rect">
            <a:avLst/>
          </a:prstGeom>
          <a:blipFill>
            <a:blip r:embed="rId2" cstate="print"/>
            <a:stretch>
              <a:fillRect/>
            </a:stretch>
          </a:blipFill>
        </p:spPr>
        <p:txBody>
          <a:bodyPr wrap="square" lIns="0" tIns="0" rIns="0" bIns="0" rtlCol="0"/>
          <a:lstStyle/>
          <a:p>
            <a:endParaRPr/>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1201739" y="520700"/>
            <a:ext cx="9669462" cy="1893888"/>
          </a:xfrm>
          <a:prstGeom prst="rect">
            <a:avLst/>
          </a:prstGeom>
        </p:spPr>
        <p:txBody>
          <a:bodyPr/>
          <a:lstStyle>
            <a:lvl1pPr>
              <a:defRPr sz="11500">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1228726" y="2914650"/>
            <a:ext cx="12268200" cy="3772168"/>
          </a:xfrm>
          <a:prstGeom prst="rect">
            <a:avLst/>
          </a:prstGeom>
        </p:spPr>
        <p:txBody>
          <a:bodyPr/>
          <a:lstStyle>
            <a:lvl1pPr>
              <a:defRPr sz="2200"/>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object 5">
            <a:extLst>
              <a:ext uri="{FF2B5EF4-FFF2-40B4-BE49-F238E27FC236}">
                <a16:creationId xmlns:a16="http://schemas.microsoft.com/office/drawing/2014/main" id="{F1BA1076-F082-4B17-93C3-F8426B386DE7}"/>
              </a:ext>
            </a:extLst>
          </p:cNvPr>
          <p:cNvSpPr/>
          <p:nvPr userDrawn="1"/>
        </p:nvSpPr>
        <p:spPr>
          <a:xfrm>
            <a:off x="14622594" y="7652619"/>
            <a:ext cx="2427631" cy="927834"/>
          </a:xfrm>
          <a:prstGeom prst="rect">
            <a:avLst/>
          </a:prstGeom>
          <a:blipFill>
            <a:blip r:embed="rId9" cstate="print"/>
            <a:stretch>
              <a:fillRect/>
            </a:stretch>
          </a:blipFill>
        </p:spPr>
        <p:txBody>
          <a:bodyPr wrap="square" lIns="0" tIns="0" rIns="0" bIns="0" rtlCol="0"/>
          <a:lstStyle/>
          <a:p>
            <a:endParaRPr/>
          </a:p>
        </p:txBody>
      </p:sp>
      <p:sp>
        <p:nvSpPr>
          <p:cNvPr id="14" name="object 6">
            <a:extLst>
              <a:ext uri="{FF2B5EF4-FFF2-40B4-BE49-F238E27FC236}">
                <a16:creationId xmlns:a16="http://schemas.microsoft.com/office/drawing/2014/main" id="{EC5A0E8A-69B7-4BBF-8F6A-3839C6A15B8F}"/>
              </a:ext>
            </a:extLst>
          </p:cNvPr>
          <p:cNvSpPr/>
          <p:nvPr userDrawn="1"/>
        </p:nvSpPr>
        <p:spPr>
          <a:xfrm>
            <a:off x="0" y="8769355"/>
            <a:ext cx="12573000"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a:p>
        </p:txBody>
      </p:sp>
      <p:sp>
        <p:nvSpPr>
          <p:cNvPr id="15" name="object 7">
            <a:extLst>
              <a:ext uri="{FF2B5EF4-FFF2-40B4-BE49-F238E27FC236}">
                <a16:creationId xmlns:a16="http://schemas.microsoft.com/office/drawing/2014/main" id="{542D003F-B569-416D-A322-6D45F3337DC5}"/>
              </a:ext>
            </a:extLst>
          </p:cNvPr>
          <p:cNvSpPr/>
          <p:nvPr userDrawn="1"/>
        </p:nvSpPr>
        <p:spPr>
          <a:xfrm>
            <a:off x="12611102" y="8769355"/>
            <a:ext cx="4864100"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a:p>
        </p:txBody>
      </p:sp>
      <p:sp>
        <p:nvSpPr>
          <p:cNvPr id="17" name="object 8">
            <a:extLst>
              <a:ext uri="{FF2B5EF4-FFF2-40B4-BE49-F238E27FC236}">
                <a16:creationId xmlns:a16="http://schemas.microsoft.com/office/drawing/2014/main" id="{4D361103-1B35-4DFB-ACCB-D2433F559F4F}"/>
              </a:ext>
            </a:extLst>
          </p:cNvPr>
          <p:cNvSpPr/>
          <p:nvPr userDrawn="1"/>
        </p:nvSpPr>
        <p:spPr>
          <a:xfrm>
            <a:off x="457200" y="8769350"/>
            <a:ext cx="635000"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12572999" y="9010650"/>
            <a:ext cx="4477225" cy="501645"/>
          </a:xfrm>
          <a:prstGeom prst="rect">
            <a:avLst/>
          </a:prstGeom>
        </p:spPr>
        <p:txBody>
          <a:bodyPr vert="horz" lIns="91440" tIns="45720" rIns="91440" bIns="45720" rtlCol="0" anchor="ctr"/>
          <a:lstStyle>
            <a:lvl1pPr algn="r">
              <a:defRPr sz="2200" baseline="0">
                <a:solidFill>
                  <a:srgbClr val="203189"/>
                </a:solidFill>
                <a:latin typeface="Calibri Light" panose="020F0302020204030204" pitchFamily="34" charset="0"/>
              </a:defRPr>
            </a:lvl1pPr>
          </a:lstStyle>
          <a:p>
            <a:fld id="{A9F50A93-672A-464E-A703-D74D513397B6}" type="datetime4">
              <a:rPr lang="en-US" smtClean="0"/>
              <a:t>May 29, 2026</a:t>
            </a:fld>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457201" y="8953504"/>
            <a:ext cx="635000" cy="501645"/>
          </a:xfrm>
          <a:prstGeom prst="rect">
            <a:avLst/>
          </a:prstGeom>
        </p:spPr>
        <p:txBody>
          <a:bodyPr vert="horz" lIns="91440" tIns="45720" rIns="91440" bIns="45720" rtlCol="0" anchor="ctr"/>
          <a:lstStyle>
            <a:lvl1pPr algn="r">
              <a:defRPr sz="2000" b="1" i="0" baseline="0">
                <a:solidFill>
                  <a:schemeClr val="bg1"/>
                </a:solidFill>
                <a:latin typeface="Calibri" panose="020F0502020204030204" pitchFamily="34" charset="0"/>
              </a:defRPr>
            </a:lvl1pPr>
          </a:lstStyle>
          <a:p>
            <a:pPr algn="ctr"/>
            <a:fld id="{6B918772-37A3-47DC-BE01-33CAE9FCB74A}" type="slidenum">
              <a:rPr lang="en-US" smtClean="0"/>
              <a:pPr algn="ctr"/>
              <a:t>‹nr.›</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1270000" y="9010650"/>
            <a:ext cx="4477225" cy="501645"/>
          </a:xfrm>
          <a:prstGeom prst="rect">
            <a:avLst/>
          </a:prstGeom>
        </p:spPr>
        <p:txBody>
          <a:bodyPr vert="horz" lIns="91440" tIns="45720" rIns="91440" bIns="45720"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t> RDA Board</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5" r:id="rId7"/>
  </p:sldLayoutIdLst>
  <p:hf hdr="0" ftr="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datoolkit.org/rdaboard/strategicplan"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rdatoolkit.org/rdaboard/rda-governanc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rdatoolkit.org/rdaboard/board-recruitmen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F8D650B-3A40-4003-B4F0-A06627821119}"/>
              </a:ext>
            </a:extLst>
          </p:cNvPr>
          <p:cNvSpPr>
            <a:spLocks noGrp="1"/>
          </p:cNvSpPr>
          <p:nvPr>
            <p:ph type="dt" sz="half" idx="10"/>
          </p:nvPr>
        </p:nvSpPr>
        <p:spPr/>
        <p:txBody>
          <a:bodyPr/>
          <a:lstStyle/>
          <a:p>
            <a:fld id="{ED9F621C-59B5-4847-93AD-5D622DDDE062}" type="datetime4">
              <a:rPr lang="en-US" smtClean="0"/>
              <a:t>May 29, 2026</a:t>
            </a:fld>
            <a:endParaRPr lang="en-US" dirty="0"/>
          </a:p>
        </p:txBody>
      </p:sp>
      <p:sp>
        <p:nvSpPr>
          <p:cNvPr id="4" name="Slide Number Placeholder 3">
            <a:extLst>
              <a:ext uri="{FF2B5EF4-FFF2-40B4-BE49-F238E27FC236}">
                <a16:creationId xmlns:a16="http://schemas.microsoft.com/office/drawing/2014/main" id="{4EA68674-CA04-490B-AF40-B59B8A04433F}"/>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5" name="Title 4">
            <a:extLst>
              <a:ext uri="{FF2B5EF4-FFF2-40B4-BE49-F238E27FC236}">
                <a16:creationId xmlns:a16="http://schemas.microsoft.com/office/drawing/2014/main" id="{7253E82E-B804-BC97-17D4-2321398E1C20}"/>
              </a:ext>
            </a:extLst>
          </p:cNvPr>
          <p:cNvSpPr>
            <a:spLocks noGrp="1"/>
          </p:cNvSpPr>
          <p:nvPr>
            <p:ph type="title" idx="4294967295"/>
          </p:nvPr>
        </p:nvSpPr>
        <p:spPr>
          <a:xfrm>
            <a:off x="1201738" y="-1893888"/>
            <a:ext cx="15071725" cy="1893888"/>
          </a:xfrm>
          <a:prstGeom prst="rect">
            <a:avLst/>
          </a:prstGeom>
        </p:spPr>
        <p:txBody>
          <a:bodyPr anchor="b"/>
          <a:lstStyle/>
          <a:p>
            <a:r>
              <a:rPr lang="en-CA" dirty="0"/>
              <a:t>Introduction to the RDA Board</a:t>
            </a:r>
          </a:p>
        </p:txBody>
      </p:sp>
    </p:spTree>
    <p:extLst>
      <p:ext uri="{BB962C8B-B14F-4D97-AF65-F5344CB8AC3E}">
        <p14:creationId xmlns:p14="http://schemas.microsoft.com/office/powerpoint/2010/main" val="2622822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C64D66-A60E-BF6A-2457-D3CB88DD99D6}"/>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054F6145-4BED-55A3-FEE4-2581027FB2C4}"/>
              </a:ext>
            </a:extLst>
          </p:cNvPr>
          <p:cNvSpPr>
            <a:spLocks noGrp="1"/>
          </p:cNvSpPr>
          <p:nvPr>
            <p:ph type="sldNum" sz="quarter" idx="11"/>
          </p:nvPr>
        </p:nvSpPr>
        <p:spPr/>
        <p:txBody>
          <a:bodyPr/>
          <a:lstStyle/>
          <a:p>
            <a:pPr algn="ctr"/>
            <a:fld id="{6B918772-37A3-47DC-BE01-33CAE9FCB74A}" type="slidenum">
              <a:rPr lang="en-US" smtClean="0"/>
              <a:pPr algn="ctr"/>
              <a:t>10</a:t>
            </a:fld>
            <a:endParaRPr lang="en-US" dirty="0"/>
          </a:p>
        </p:txBody>
      </p:sp>
      <p:sp>
        <p:nvSpPr>
          <p:cNvPr id="4" name="Title 3">
            <a:extLst>
              <a:ext uri="{FF2B5EF4-FFF2-40B4-BE49-F238E27FC236}">
                <a16:creationId xmlns:a16="http://schemas.microsoft.com/office/drawing/2014/main" id="{CDF0A8CF-38A8-3C12-A503-B821D3E5B2CC}"/>
              </a:ext>
            </a:extLst>
          </p:cNvPr>
          <p:cNvSpPr>
            <a:spLocks noGrp="1"/>
          </p:cNvSpPr>
          <p:nvPr>
            <p:ph type="title"/>
          </p:nvPr>
        </p:nvSpPr>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Communication and meetings</a:t>
            </a:r>
          </a:p>
        </p:txBody>
      </p:sp>
      <p:sp>
        <p:nvSpPr>
          <p:cNvPr id="5" name="Text Placeholder 4">
            <a:extLst>
              <a:ext uri="{FF2B5EF4-FFF2-40B4-BE49-F238E27FC236}">
                <a16:creationId xmlns:a16="http://schemas.microsoft.com/office/drawing/2014/main" id="{756A485D-2856-E312-3E3C-75064304FE0F}"/>
              </a:ext>
            </a:extLst>
          </p:cNvPr>
          <p:cNvSpPr>
            <a:spLocks noGrp="1"/>
          </p:cNvSpPr>
          <p:nvPr>
            <p:ph type="body" sz="quarter" idx="12"/>
          </p:nvPr>
        </p:nvSpPr>
        <p:spPr>
          <a:xfrm>
            <a:off x="1092201" y="2152650"/>
            <a:ext cx="13339763" cy="4876800"/>
          </a:xfrm>
        </p:spPr>
        <p:txBody>
          <a:bodyPr/>
          <a:lstStyle/>
          <a:p>
            <a:pPr marL="457200" indent="-457200">
              <a:lnSpc>
                <a:spcPct val="125000"/>
              </a:lnSpc>
              <a:spcAft>
                <a:spcPts val="600"/>
              </a:spcAft>
              <a:buFont typeface="Arial" panose="020B0604020202020204" pitchFamily="34" charset="0"/>
              <a:buChar char="•"/>
            </a:pPr>
            <a:r>
              <a:rPr lang="en-CA" sz="3200" dirty="0"/>
              <a:t>the RDA Board has historically not had a highly visible role:  behind the scenes and supporting the RSC</a:t>
            </a:r>
          </a:p>
          <a:p>
            <a:pPr marL="457200" indent="-457200">
              <a:lnSpc>
                <a:spcPct val="125000"/>
              </a:lnSpc>
              <a:spcAft>
                <a:spcPts val="600"/>
              </a:spcAft>
              <a:buFont typeface="Arial" panose="020B0604020202020204" pitchFamily="34" charset="0"/>
              <a:buChar char="•"/>
            </a:pPr>
            <a:r>
              <a:rPr lang="en-CA" sz="3200" dirty="0"/>
              <a:t>becomes visible when needed to lend weight to decisions such as the countdown clock and retirement of the original RDA Toolkit</a:t>
            </a:r>
          </a:p>
          <a:p>
            <a:pPr marL="457200" indent="-457200">
              <a:lnSpc>
                <a:spcPct val="125000"/>
              </a:lnSpc>
              <a:spcAft>
                <a:spcPts val="600"/>
              </a:spcAft>
              <a:buFont typeface="Arial" panose="020B0604020202020204" pitchFamily="34" charset="0"/>
              <a:buChar char="•"/>
            </a:pPr>
            <a:r>
              <a:rPr lang="en-CA" sz="3200" dirty="0"/>
              <a:t>meets four times a year</a:t>
            </a:r>
          </a:p>
          <a:p>
            <a:pPr marL="457200" indent="-457200">
              <a:lnSpc>
                <a:spcPct val="125000"/>
              </a:lnSpc>
              <a:spcAft>
                <a:spcPts val="600"/>
              </a:spcAft>
              <a:buFont typeface="Arial" panose="020B0604020202020204" pitchFamily="34" charset="0"/>
              <a:buChar char="•"/>
            </a:pPr>
            <a:r>
              <a:rPr lang="en-CA" sz="3200" dirty="0"/>
              <a:t>relies on Basecamp as the main means of communication among members</a:t>
            </a:r>
          </a:p>
          <a:p>
            <a:pPr marL="457200" indent="-457200">
              <a:lnSpc>
                <a:spcPct val="125000"/>
              </a:lnSpc>
              <a:spcAft>
                <a:spcPts val="600"/>
              </a:spcAft>
              <a:buFont typeface="Arial" panose="020B0604020202020204" pitchFamily="34" charset="0"/>
              <a:buChar char="•"/>
            </a:pPr>
            <a:r>
              <a:rPr lang="en-CA" sz="3200" dirty="0"/>
              <a:t>asynchronous meetings over a week with one video call within that week</a:t>
            </a:r>
          </a:p>
          <a:p>
            <a:pPr>
              <a:lnSpc>
                <a:spcPct val="125000"/>
              </a:lnSpc>
              <a:spcAft>
                <a:spcPts val="600"/>
              </a:spcAft>
            </a:pPr>
            <a:endParaRPr lang="en-CA" sz="3200" dirty="0"/>
          </a:p>
          <a:p>
            <a:pPr marL="685800" indent="-685800">
              <a:buFont typeface="Arial" panose="020B0604020202020204" pitchFamily="34" charset="0"/>
              <a:buChar char="•"/>
            </a:pPr>
            <a:endParaRPr lang="en-CA" dirty="0"/>
          </a:p>
        </p:txBody>
      </p:sp>
    </p:spTree>
    <p:extLst>
      <p:ext uri="{BB962C8B-B14F-4D97-AF65-F5344CB8AC3E}">
        <p14:creationId xmlns:p14="http://schemas.microsoft.com/office/powerpoint/2010/main" val="109412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7B707-0339-8B6D-0F1D-7F72FC588F2F}"/>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E1C32E6A-6F90-A587-0BDD-85B0D249705E}"/>
              </a:ext>
            </a:extLst>
          </p:cNvPr>
          <p:cNvSpPr>
            <a:spLocks noGrp="1"/>
          </p:cNvSpPr>
          <p:nvPr>
            <p:ph type="sldNum" sz="quarter" idx="11"/>
          </p:nvPr>
        </p:nvSpPr>
        <p:spPr/>
        <p:txBody>
          <a:bodyPr/>
          <a:lstStyle/>
          <a:p>
            <a:pPr algn="ctr"/>
            <a:fld id="{6B918772-37A3-47DC-BE01-33CAE9FCB74A}" type="slidenum">
              <a:rPr lang="en-US" smtClean="0"/>
              <a:pPr algn="ctr"/>
              <a:t>11</a:t>
            </a:fld>
            <a:endParaRPr lang="en-US" dirty="0"/>
          </a:p>
        </p:txBody>
      </p:sp>
      <p:sp>
        <p:nvSpPr>
          <p:cNvPr id="4" name="Title 3">
            <a:extLst>
              <a:ext uri="{FF2B5EF4-FFF2-40B4-BE49-F238E27FC236}">
                <a16:creationId xmlns:a16="http://schemas.microsoft.com/office/drawing/2014/main" id="{B21DB9F9-8C2E-2E74-B8D7-32ADCF0036F8}"/>
              </a:ext>
            </a:extLst>
          </p:cNvPr>
          <p:cNvSpPr>
            <a:spLocks noGrp="1"/>
          </p:cNvSpPr>
          <p:nvPr>
            <p:ph type="title"/>
          </p:nvPr>
        </p:nvSpPr>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Background</a:t>
            </a:r>
          </a:p>
        </p:txBody>
      </p:sp>
      <p:sp>
        <p:nvSpPr>
          <p:cNvPr id="5" name="Text Placeholder 4">
            <a:extLst>
              <a:ext uri="{FF2B5EF4-FFF2-40B4-BE49-F238E27FC236}">
                <a16:creationId xmlns:a16="http://schemas.microsoft.com/office/drawing/2014/main" id="{C11AFD42-C1BC-1042-CC76-7A263902D99A}"/>
              </a:ext>
            </a:extLst>
          </p:cNvPr>
          <p:cNvSpPr>
            <a:spLocks noGrp="1"/>
          </p:cNvSpPr>
          <p:nvPr>
            <p:ph type="body" sz="quarter" idx="12"/>
          </p:nvPr>
        </p:nvSpPr>
        <p:spPr>
          <a:xfrm>
            <a:off x="1066800" y="2152650"/>
            <a:ext cx="13690599" cy="5638800"/>
          </a:xfrm>
        </p:spPr>
        <p:txBody>
          <a:bodyPr/>
          <a:lstStyle/>
          <a:p>
            <a:r>
              <a:rPr lang="en-CA" sz="3200" dirty="0"/>
              <a:t>up to 2016		Committee of Principals and Joint Steering Committee</a:t>
            </a:r>
          </a:p>
          <a:p>
            <a:endParaRPr lang="en-CA" sz="2000" dirty="0"/>
          </a:p>
          <a:p>
            <a:r>
              <a:rPr lang="en-CA" sz="3200" dirty="0"/>
              <a:t>2016			Addendum to the 2011 Addendum to the 1989 Ango-American 			Cataloguing Rules Agreement</a:t>
            </a:r>
          </a:p>
          <a:p>
            <a:r>
              <a:rPr lang="en-CA" sz="3200" dirty="0"/>
              <a:t>			CFLA becomes a Co-Publisher and member of the RDA Board 			(replacing CLA)</a:t>
            </a:r>
          </a:p>
          <a:p>
            <a:endParaRPr lang="en-CA" sz="2000" dirty="0"/>
          </a:p>
          <a:p>
            <a:r>
              <a:rPr lang="en-CA" sz="3200" dirty="0"/>
              <a:t>2016-2017		Transitioning to the new governance model and new names</a:t>
            </a:r>
          </a:p>
          <a:p>
            <a:endParaRPr lang="en-CA" sz="2000" dirty="0"/>
          </a:p>
          <a:p>
            <a:r>
              <a:rPr lang="en-CA" sz="3200" dirty="0"/>
              <a:t>2018			RDA Board operating fully under the new model with 6 NI 				representatives</a:t>
            </a:r>
          </a:p>
          <a:p>
            <a:endParaRPr lang="en-CA" sz="3200" dirty="0"/>
          </a:p>
        </p:txBody>
      </p:sp>
    </p:spTree>
    <p:extLst>
      <p:ext uri="{BB962C8B-B14F-4D97-AF65-F5344CB8AC3E}">
        <p14:creationId xmlns:p14="http://schemas.microsoft.com/office/powerpoint/2010/main" val="2752571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C109BE-6560-9C16-6296-2557724DECA7}"/>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8D72FE9E-F330-526C-0693-39E40B39B861}"/>
              </a:ext>
            </a:extLst>
          </p:cNvPr>
          <p:cNvSpPr>
            <a:spLocks noGrp="1"/>
          </p:cNvSpPr>
          <p:nvPr>
            <p:ph type="sldNum" sz="quarter" idx="11"/>
          </p:nvPr>
        </p:nvSpPr>
        <p:spPr/>
        <p:txBody>
          <a:bodyPr/>
          <a:lstStyle/>
          <a:p>
            <a:pPr algn="ctr"/>
            <a:fld id="{6B918772-37A3-47DC-BE01-33CAE9FCB74A}" type="slidenum">
              <a:rPr lang="en-US" smtClean="0"/>
              <a:pPr algn="ctr"/>
              <a:t>12</a:t>
            </a:fld>
            <a:endParaRPr lang="en-US" dirty="0"/>
          </a:p>
        </p:txBody>
      </p:sp>
      <p:sp>
        <p:nvSpPr>
          <p:cNvPr id="4" name="Title 3">
            <a:extLst>
              <a:ext uri="{FF2B5EF4-FFF2-40B4-BE49-F238E27FC236}">
                <a16:creationId xmlns:a16="http://schemas.microsoft.com/office/drawing/2014/main" id="{8DDE20CB-5516-9C5C-C159-4E99D95A2AFC}"/>
              </a:ext>
            </a:extLst>
          </p:cNvPr>
          <p:cNvSpPr>
            <a:spLocks noGrp="1"/>
          </p:cNvSpPr>
          <p:nvPr>
            <p:ph type="title"/>
          </p:nvPr>
        </p:nvSpPr>
        <p:spPr>
          <a:xfrm>
            <a:off x="1092202" y="857250"/>
            <a:ext cx="9779000" cy="12192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2026 membership of the RDA Board</a:t>
            </a:r>
          </a:p>
        </p:txBody>
      </p:sp>
      <p:sp>
        <p:nvSpPr>
          <p:cNvPr id="5" name="Text Placeholder 4">
            <a:extLst>
              <a:ext uri="{FF2B5EF4-FFF2-40B4-BE49-F238E27FC236}">
                <a16:creationId xmlns:a16="http://schemas.microsoft.com/office/drawing/2014/main" id="{5D508782-FE68-F9D8-4818-112CC52CE1B1}"/>
              </a:ext>
            </a:extLst>
          </p:cNvPr>
          <p:cNvSpPr>
            <a:spLocks noGrp="1"/>
          </p:cNvSpPr>
          <p:nvPr>
            <p:ph type="body" sz="quarter" idx="12"/>
          </p:nvPr>
        </p:nvSpPr>
        <p:spPr>
          <a:xfrm>
            <a:off x="1201738" y="2076450"/>
            <a:ext cx="16375062" cy="7086600"/>
          </a:xfrm>
        </p:spPr>
        <p:txBody>
          <a:bodyPr/>
          <a:lstStyle/>
          <a:p>
            <a:r>
              <a:rPr lang="en-CA" sz="3000" dirty="0"/>
              <a:t>Copyright Holder reps		Colleen Barbus for ALA</a:t>
            </a:r>
          </a:p>
          <a:p>
            <a:r>
              <a:rPr lang="en-CA" sz="3000" dirty="0"/>
              <a:t>					Jenny Wright for CILIP</a:t>
            </a:r>
          </a:p>
          <a:p>
            <a:r>
              <a:rPr lang="en-CA" sz="3000" dirty="0"/>
              <a:t>					Chris Oliver for CFLA 	(chair, 2026-2027)</a:t>
            </a:r>
            <a:endParaRPr lang="en-CA" sz="1800" dirty="0"/>
          </a:p>
          <a:p>
            <a:r>
              <a:rPr lang="en-CA" sz="3000" dirty="0"/>
              <a:t>ALA Digital Reference		James Hennelly</a:t>
            </a:r>
            <a:endParaRPr lang="en-CA" sz="1800" dirty="0"/>
          </a:p>
          <a:p>
            <a:r>
              <a:rPr lang="en-CA" sz="3000" dirty="0"/>
              <a:t>NI representatives		</a:t>
            </a:r>
            <a:r>
              <a:rPr lang="en-CA" sz="2800" dirty="0"/>
              <a:t>Rania Osman for Africa </a:t>
            </a:r>
            <a:r>
              <a:rPr lang="en-GB" sz="2800" dirty="0"/>
              <a:t>(To serve 2022-2025+)</a:t>
            </a:r>
            <a:endParaRPr lang="en-CA" sz="2800" dirty="0"/>
          </a:p>
          <a:p>
            <a:r>
              <a:rPr lang="en-CA" sz="2800" dirty="0"/>
              <a:t>					Hui Ling Ng for Asia </a:t>
            </a:r>
            <a:r>
              <a:rPr lang="en-GB" sz="2800" dirty="0"/>
              <a:t>(To serve 2026-2029)</a:t>
            </a:r>
          </a:p>
          <a:p>
            <a:r>
              <a:rPr lang="en-GB" sz="2400" dirty="0"/>
              <a:t>						Replaced </a:t>
            </a:r>
            <a:r>
              <a:rPr lang="en-BE" altLang="en-US" sz="2400" dirty="0"/>
              <a:t>Haliza </a:t>
            </a:r>
            <a:r>
              <a:rPr lang="en-BE" altLang="en-US" sz="2400" dirty="0" err="1"/>
              <a:t>Jailani</a:t>
            </a:r>
            <a:r>
              <a:rPr lang="nl-BE" altLang="en-US" sz="2400" dirty="0"/>
              <a:t>, National Library Singapore</a:t>
            </a:r>
            <a:endParaRPr lang="en-CA" sz="2400" dirty="0"/>
          </a:p>
          <a:p>
            <a:r>
              <a:rPr lang="en-CA" sz="2800" dirty="0"/>
              <a:t>					Hannes Lowagie for Europe </a:t>
            </a:r>
            <a:r>
              <a:rPr lang="en-GB" sz="2800" dirty="0"/>
              <a:t>(To serve 2025-2028)</a:t>
            </a:r>
            <a:endParaRPr lang="en-CA" sz="2800" dirty="0"/>
          </a:p>
          <a:p>
            <a:r>
              <a:rPr lang="en-GB" sz="2400" dirty="0"/>
              <a:t>						Replaced Christian Aliverti, National Library of </a:t>
            </a:r>
            <a:r>
              <a:rPr lang="en-GB" sz="2400" dirty="0" err="1"/>
              <a:t>Switserland</a:t>
            </a:r>
            <a:endParaRPr lang="en-GB" sz="2400" dirty="0"/>
          </a:p>
          <a:p>
            <a:r>
              <a:rPr lang="en-GB" sz="2800" dirty="0"/>
              <a:t>					</a:t>
            </a:r>
            <a:r>
              <a:rPr lang="en-CA" sz="2800" dirty="0"/>
              <a:t>Ángela Quiroz Ubierna for Latin America &amp; the Caribbean </a:t>
            </a:r>
            <a:r>
              <a:rPr lang="en-GB" sz="2800" dirty="0"/>
              <a:t>(To serve 2023-2026)</a:t>
            </a:r>
            <a:endParaRPr lang="en-CA" sz="2800" dirty="0"/>
          </a:p>
          <a:p>
            <a:r>
              <a:rPr lang="en-CA" sz="2800" dirty="0"/>
              <a:t>					</a:t>
            </a:r>
            <a:r>
              <a:rPr lang="en-CA" sz="2800" dirty="0" err="1"/>
              <a:t>Thi</a:t>
            </a:r>
            <a:r>
              <a:rPr lang="en-CA" sz="2800" dirty="0"/>
              <a:t> Bao Tran Phan for North America</a:t>
            </a:r>
          </a:p>
          <a:p>
            <a:r>
              <a:rPr lang="en-CA" sz="2400" dirty="0"/>
              <a:t>						</a:t>
            </a:r>
            <a:r>
              <a:rPr lang="en-GB" sz="2400" dirty="0"/>
              <a:t>Replaced Judith Cannan, LOC</a:t>
            </a:r>
          </a:p>
          <a:p>
            <a:r>
              <a:rPr lang="en-CA" sz="2800" dirty="0"/>
              <a:t>					Laura Jamieson for Oceania</a:t>
            </a:r>
          </a:p>
          <a:p>
            <a:r>
              <a:rPr lang="en-CA" sz="2400" dirty="0"/>
              <a:t>						</a:t>
            </a:r>
            <a:r>
              <a:rPr lang="en-GB" sz="2400" dirty="0"/>
              <a:t>Replaced </a:t>
            </a:r>
            <a:r>
              <a:rPr lang="en-US" altLang="en-US" sz="2400" dirty="0"/>
              <a:t>Julia Hickie, National Library of Australia</a:t>
            </a:r>
            <a:endParaRPr lang="en-GB" sz="2400" dirty="0"/>
          </a:p>
          <a:p>
            <a:endParaRPr lang="en-CA" sz="3000" dirty="0"/>
          </a:p>
          <a:p>
            <a:endParaRPr lang="en-CA" sz="3200" dirty="0"/>
          </a:p>
        </p:txBody>
      </p:sp>
    </p:spTree>
    <p:extLst>
      <p:ext uri="{BB962C8B-B14F-4D97-AF65-F5344CB8AC3E}">
        <p14:creationId xmlns:p14="http://schemas.microsoft.com/office/powerpoint/2010/main" val="2330569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B961E-E1B0-A218-1722-6E8FD0170475}"/>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292D4017-18D1-E592-4EB5-E2FED5ADCC10}"/>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48ACB31A-477F-15E5-71AF-FA42D66E67BD}"/>
              </a:ext>
            </a:extLst>
          </p:cNvPr>
          <p:cNvSpPr>
            <a:spLocks noGrp="1"/>
          </p:cNvSpPr>
          <p:nvPr>
            <p:ph type="sldNum" sz="quarter" idx="11"/>
          </p:nvPr>
        </p:nvSpPr>
        <p:spPr/>
        <p:txBody>
          <a:bodyPr/>
          <a:lstStyle/>
          <a:p>
            <a:pPr algn="ctr"/>
            <a:fld id="{6B918772-37A3-47DC-BE01-33CAE9FCB74A}" type="slidenum">
              <a:rPr lang="en-US" smtClean="0"/>
              <a:pPr algn="ctr"/>
              <a:t>13</a:t>
            </a:fld>
            <a:endParaRPr lang="en-US" dirty="0"/>
          </a:p>
        </p:txBody>
      </p:sp>
      <p:sp>
        <p:nvSpPr>
          <p:cNvPr id="4" name="Title 3">
            <a:extLst>
              <a:ext uri="{FF2B5EF4-FFF2-40B4-BE49-F238E27FC236}">
                <a16:creationId xmlns:a16="http://schemas.microsoft.com/office/drawing/2014/main" id="{F319A013-D0D8-9C19-35E7-D9E6FE554C84}"/>
              </a:ext>
            </a:extLst>
          </p:cNvPr>
          <p:cNvSpPr>
            <a:spLocks noGrp="1"/>
          </p:cNvSpPr>
          <p:nvPr>
            <p:ph type="title"/>
          </p:nvPr>
        </p:nvSpPr>
        <p:spPr>
          <a:xfrm>
            <a:off x="1092202" y="857250"/>
            <a:ext cx="9779000" cy="12192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2026 membership of the RDA Board (2)</a:t>
            </a:r>
          </a:p>
        </p:txBody>
      </p:sp>
      <p:sp>
        <p:nvSpPr>
          <p:cNvPr id="5" name="Text Placeholder 4">
            <a:extLst>
              <a:ext uri="{FF2B5EF4-FFF2-40B4-BE49-F238E27FC236}">
                <a16:creationId xmlns:a16="http://schemas.microsoft.com/office/drawing/2014/main" id="{797329D8-226C-CD8A-1E86-CC4A056D9FB4}"/>
              </a:ext>
            </a:extLst>
          </p:cNvPr>
          <p:cNvSpPr>
            <a:spLocks noGrp="1"/>
          </p:cNvSpPr>
          <p:nvPr>
            <p:ph type="body" sz="quarter" idx="12"/>
          </p:nvPr>
        </p:nvSpPr>
        <p:spPr>
          <a:xfrm>
            <a:off x="1201738" y="2076450"/>
            <a:ext cx="13479462" cy="5715000"/>
          </a:xfrm>
        </p:spPr>
        <p:txBody>
          <a:bodyPr/>
          <a:lstStyle/>
          <a:p>
            <a:r>
              <a:rPr lang="en-CA" sz="3000" dirty="0"/>
              <a:t>RSC Chair			Renate Behrens</a:t>
            </a:r>
          </a:p>
          <a:p>
            <a:endParaRPr lang="en-CA" sz="3000" dirty="0"/>
          </a:p>
          <a:p>
            <a:r>
              <a:rPr lang="en-CA" sz="3000" dirty="0"/>
              <a:t>To support smooth transitions between incoming and outgoing members, there are intentional overlaps in membership at certain points close to transitions.</a:t>
            </a:r>
          </a:p>
          <a:p>
            <a:endParaRPr lang="en-CA" sz="3000" dirty="0"/>
          </a:p>
          <a:p>
            <a:r>
              <a:rPr lang="en-CA" sz="3000" dirty="0"/>
              <a:t>Incoming RSC Chair	Robert Maxwell</a:t>
            </a:r>
          </a:p>
          <a:p>
            <a:endParaRPr lang="en-CA" sz="3200" dirty="0"/>
          </a:p>
        </p:txBody>
      </p:sp>
    </p:spTree>
    <p:extLst>
      <p:ext uri="{BB962C8B-B14F-4D97-AF65-F5344CB8AC3E}">
        <p14:creationId xmlns:p14="http://schemas.microsoft.com/office/powerpoint/2010/main" val="438049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735BF-B9D7-12F0-B8E2-B97530B5413B}"/>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CB56567C-9158-956E-539A-B7B630B68BF6}"/>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09A4A3EF-07E1-CC75-F4EA-8E1AE800D69B}"/>
              </a:ext>
            </a:extLst>
          </p:cNvPr>
          <p:cNvSpPr>
            <a:spLocks noGrp="1"/>
          </p:cNvSpPr>
          <p:nvPr>
            <p:ph type="sldNum" sz="quarter" idx="11"/>
          </p:nvPr>
        </p:nvSpPr>
        <p:spPr/>
        <p:txBody>
          <a:bodyPr/>
          <a:lstStyle/>
          <a:p>
            <a:pPr algn="ctr"/>
            <a:fld id="{6B918772-37A3-47DC-BE01-33CAE9FCB74A}" type="slidenum">
              <a:rPr lang="en-US" smtClean="0"/>
              <a:pPr algn="ctr"/>
              <a:t>14</a:t>
            </a:fld>
            <a:endParaRPr lang="en-US" dirty="0"/>
          </a:p>
        </p:txBody>
      </p:sp>
      <p:sp>
        <p:nvSpPr>
          <p:cNvPr id="4" name="Title 3">
            <a:extLst>
              <a:ext uri="{FF2B5EF4-FFF2-40B4-BE49-F238E27FC236}">
                <a16:creationId xmlns:a16="http://schemas.microsoft.com/office/drawing/2014/main" id="{470A7E6F-1412-9AA0-32A3-F5CF59C81BB6}"/>
              </a:ext>
            </a:extLst>
          </p:cNvPr>
          <p:cNvSpPr>
            <a:spLocks noGrp="1"/>
          </p:cNvSpPr>
          <p:nvPr>
            <p:ph type="title"/>
          </p:nvPr>
        </p:nvSpPr>
        <p:spPr>
          <a:xfrm>
            <a:off x="1092202" y="857250"/>
            <a:ext cx="9779000" cy="12192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2026 activities</a:t>
            </a:r>
          </a:p>
        </p:txBody>
      </p:sp>
      <p:sp>
        <p:nvSpPr>
          <p:cNvPr id="5" name="Text Placeholder 4">
            <a:extLst>
              <a:ext uri="{FF2B5EF4-FFF2-40B4-BE49-F238E27FC236}">
                <a16:creationId xmlns:a16="http://schemas.microsoft.com/office/drawing/2014/main" id="{5262B2C1-0F8A-D994-162B-5ECE13711A20}"/>
              </a:ext>
            </a:extLst>
          </p:cNvPr>
          <p:cNvSpPr>
            <a:spLocks noGrp="1"/>
          </p:cNvSpPr>
          <p:nvPr>
            <p:ph type="body" sz="quarter" idx="12"/>
          </p:nvPr>
        </p:nvSpPr>
        <p:spPr>
          <a:xfrm>
            <a:off x="1201738" y="2076450"/>
            <a:ext cx="13479462" cy="5715000"/>
          </a:xfrm>
        </p:spPr>
        <p:txBody>
          <a:bodyPr/>
          <a:lstStyle/>
          <a:p>
            <a:r>
              <a:rPr lang="nl-BE" sz="3200" dirty="0"/>
              <a:t>2025 09 (online)</a:t>
            </a:r>
          </a:p>
          <a:p>
            <a:r>
              <a:rPr lang="nl-BE" sz="3200" dirty="0"/>
              <a:t>2025 12 (online)</a:t>
            </a:r>
          </a:p>
          <a:p>
            <a:r>
              <a:rPr lang="nl-BE" sz="3200" dirty="0"/>
              <a:t>2026 02 (online)</a:t>
            </a:r>
          </a:p>
          <a:p>
            <a:r>
              <a:rPr lang="nl-BE" sz="3200" dirty="0"/>
              <a:t>2026 05 (online)</a:t>
            </a:r>
          </a:p>
          <a:p>
            <a:endParaRPr lang="nl-BE" sz="3200" dirty="0"/>
          </a:p>
          <a:p>
            <a:pPr>
              <a:buFont typeface="Wingdings" panose="05000000000000000000" pitchFamily="2" charset="2"/>
              <a:buChar char="à"/>
            </a:pPr>
            <a:r>
              <a:rPr lang="nl-BE" sz="3200" dirty="0">
                <a:sym typeface="Wingdings" panose="05000000000000000000" pitchFamily="2" charset="2"/>
              </a:rPr>
              <a:t> No ‘in person’ meeting </a:t>
            </a:r>
            <a:r>
              <a:rPr lang="nl-BE" sz="3200" dirty="0" err="1">
                <a:sym typeface="Wingdings" panose="05000000000000000000" pitchFamily="2" charset="2"/>
              </a:rPr>
              <a:t>this</a:t>
            </a:r>
            <a:r>
              <a:rPr lang="nl-BE" sz="3200" dirty="0">
                <a:sym typeface="Wingdings" panose="05000000000000000000" pitchFamily="2" charset="2"/>
              </a:rPr>
              <a:t> </a:t>
            </a:r>
            <a:r>
              <a:rPr lang="nl-BE" sz="3200" dirty="0" err="1">
                <a:sym typeface="Wingdings" panose="05000000000000000000" pitchFamily="2" charset="2"/>
              </a:rPr>
              <a:t>year</a:t>
            </a:r>
            <a:r>
              <a:rPr lang="nl-BE" sz="3200" dirty="0">
                <a:sym typeface="Wingdings" panose="05000000000000000000" pitchFamily="2" charset="2"/>
              </a:rPr>
              <a:t> </a:t>
            </a:r>
          </a:p>
          <a:p>
            <a:pPr>
              <a:buFont typeface="Wingdings" panose="05000000000000000000" pitchFamily="2" charset="2"/>
              <a:buChar char="à"/>
            </a:pPr>
            <a:r>
              <a:rPr lang="nl-BE" sz="3200" dirty="0">
                <a:sym typeface="Wingdings" panose="05000000000000000000" pitchFamily="2" charset="2"/>
              </a:rPr>
              <a:t> Agenda of </a:t>
            </a:r>
            <a:r>
              <a:rPr lang="nl-BE" sz="3200" dirty="0" err="1">
                <a:sym typeface="Wingdings" panose="05000000000000000000" pitchFamily="2" charset="2"/>
              </a:rPr>
              <a:t>the</a:t>
            </a:r>
            <a:r>
              <a:rPr lang="nl-BE" sz="3200" dirty="0">
                <a:sym typeface="Wingdings" panose="05000000000000000000" pitchFamily="2" charset="2"/>
              </a:rPr>
              <a:t> meetings (apart </a:t>
            </a:r>
            <a:r>
              <a:rPr lang="nl-BE" sz="3200" dirty="0" err="1">
                <a:sym typeface="Wingdings" panose="05000000000000000000" pitchFamily="2" charset="2"/>
              </a:rPr>
              <a:t>from</a:t>
            </a:r>
            <a:r>
              <a:rPr lang="nl-BE" sz="3200" dirty="0">
                <a:sym typeface="Wingdings" panose="05000000000000000000" pitchFamily="2" charset="2"/>
              </a:rPr>
              <a:t> </a:t>
            </a:r>
            <a:r>
              <a:rPr lang="nl-BE" sz="3200" dirty="0" err="1">
                <a:sym typeface="Wingdings" panose="05000000000000000000" pitchFamily="2" charset="2"/>
              </a:rPr>
              <a:t>the</a:t>
            </a:r>
            <a:r>
              <a:rPr lang="nl-BE" sz="3200" dirty="0">
                <a:sym typeface="Wingdings" panose="05000000000000000000" pitchFamily="2" charset="2"/>
              </a:rPr>
              <a:t> </a:t>
            </a:r>
            <a:r>
              <a:rPr lang="nl-BE" sz="3200" dirty="0" err="1">
                <a:sym typeface="Wingdings" panose="05000000000000000000" pitchFamily="2" charset="2"/>
              </a:rPr>
              <a:t>usual</a:t>
            </a:r>
            <a:r>
              <a:rPr lang="nl-BE" sz="3200" dirty="0">
                <a:sym typeface="Wingdings" panose="05000000000000000000" pitchFamily="2" charset="2"/>
              </a:rPr>
              <a:t> ‘updates’ (RSC, NI, and </a:t>
            </a:r>
            <a:r>
              <a:rPr lang="nl-BE" sz="3200" dirty="0" err="1">
                <a:sym typeface="Wingdings" panose="05000000000000000000" pitchFamily="2" charset="2"/>
              </a:rPr>
              <a:t>so</a:t>
            </a:r>
            <a:r>
              <a:rPr lang="nl-BE" sz="3200" dirty="0">
                <a:sym typeface="Wingdings" panose="05000000000000000000" pitchFamily="2" charset="2"/>
              </a:rPr>
              <a:t> on)</a:t>
            </a:r>
          </a:p>
          <a:p>
            <a:endParaRPr lang="en-CA" sz="3200" dirty="0"/>
          </a:p>
        </p:txBody>
      </p:sp>
    </p:spTree>
    <p:extLst>
      <p:ext uri="{BB962C8B-B14F-4D97-AF65-F5344CB8AC3E}">
        <p14:creationId xmlns:p14="http://schemas.microsoft.com/office/powerpoint/2010/main" val="3367127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8D6E8-DE81-36E2-1318-80F27C50BD06}"/>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B0415241-64B6-ED7E-D1EB-CCC2E1DE04FA}"/>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810FFF19-E46A-2C45-5BB9-0E2CD7427766}"/>
              </a:ext>
            </a:extLst>
          </p:cNvPr>
          <p:cNvSpPr>
            <a:spLocks noGrp="1"/>
          </p:cNvSpPr>
          <p:nvPr>
            <p:ph type="sldNum" sz="quarter" idx="11"/>
          </p:nvPr>
        </p:nvSpPr>
        <p:spPr/>
        <p:txBody>
          <a:bodyPr/>
          <a:lstStyle/>
          <a:p>
            <a:pPr algn="ctr"/>
            <a:fld id="{6B918772-37A3-47DC-BE01-33CAE9FCB74A}" type="slidenum">
              <a:rPr lang="en-US" smtClean="0"/>
              <a:pPr algn="ctr"/>
              <a:t>15</a:t>
            </a:fld>
            <a:endParaRPr lang="en-US" dirty="0"/>
          </a:p>
        </p:txBody>
      </p:sp>
      <p:sp>
        <p:nvSpPr>
          <p:cNvPr id="4" name="Title 3">
            <a:extLst>
              <a:ext uri="{FF2B5EF4-FFF2-40B4-BE49-F238E27FC236}">
                <a16:creationId xmlns:a16="http://schemas.microsoft.com/office/drawing/2014/main" id="{648068C6-BC73-397C-1E3C-D986611007A7}"/>
              </a:ext>
            </a:extLst>
          </p:cNvPr>
          <p:cNvSpPr>
            <a:spLocks noGrp="1"/>
          </p:cNvSpPr>
          <p:nvPr>
            <p:ph type="title"/>
          </p:nvPr>
        </p:nvSpPr>
        <p:spPr>
          <a:xfrm>
            <a:off x="1092202" y="857250"/>
            <a:ext cx="9779000" cy="12192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2025 09</a:t>
            </a:r>
          </a:p>
        </p:txBody>
      </p:sp>
      <p:sp>
        <p:nvSpPr>
          <p:cNvPr id="5" name="Text Placeholder 4">
            <a:extLst>
              <a:ext uri="{FF2B5EF4-FFF2-40B4-BE49-F238E27FC236}">
                <a16:creationId xmlns:a16="http://schemas.microsoft.com/office/drawing/2014/main" id="{BDB49E1A-8410-9A0C-F816-075100EB408D}"/>
              </a:ext>
            </a:extLst>
          </p:cNvPr>
          <p:cNvSpPr>
            <a:spLocks noGrp="1"/>
          </p:cNvSpPr>
          <p:nvPr>
            <p:ph type="body" sz="quarter" idx="12"/>
          </p:nvPr>
        </p:nvSpPr>
        <p:spPr>
          <a:xfrm>
            <a:off x="1201738" y="2076450"/>
            <a:ext cx="13479462" cy="5715000"/>
          </a:xfrm>
        </p:spPr>
        <p:txBody>
          <a:bodyPr/>
          <a:lstStyle/>
          <a:p>
            <a:r>
              <a:rPr lang="nl-BE" dirty="0"/>
              <a:t>Report </a:t>
            </a:r>
            <a:r>
              <a:rPr lang="nl-BE" dirty="0" err="1"/>
              <a:t>from</a:t>
            </a:r>
            <a:r>
              <a:rPr lang="nl-BE" dirty="0"/>
              <a:t> copyright </a:t>
            </a:r>
            <a:r>
              <a:rPr lang="nl-BE" dirty="0" err="1"/>
              <a:t>holders</a:t>
            </a:r>
            <a:endParaRPr lang="nl-BE" dirty="0"/>
          </a:p>
          <a:p>
            <a:r>
              <a:rPr lang="nl-BE" dirty="0"/>
              <a:t>Financial </a:t>
            </a:r>
            <a:r>
              <a:rPr lang="nl-BE" dirty="0" err="1"/>
              <a:t>situation</a:t>
            </a:r>
            <a:r>
              <a:rPr lang="nl-BE" dirty="0"/>
              <a:t> copyright </a:t>
            </a:r>
            <a:r>
              <a:rPr lang="nl-BE" dirty="0" err="1"/>
              <a:t>holders</a:t>
            </a:r>
            <a:endParaRPr lang="nl-BE" dirty="0"/>
          </a:p>
          <a:p>
            <a:r>
              <a:rPr lang="nl-BE" dirty="0"/>
              <a:t>	</a:t>
            </a:r>
            <a:r>
              <a:rPr lang="nl-BE" dirty="0" err="1"/>
              <a:t>Declining</a:t>
            </a:r>
            <a:r>
              <a:rPr lang="nl-BE" dirty="0"/>
              <a:t> </a:t>
            </a:r>
            <a:r>
              <a:rPr lang="nl-BE" dirty="0" err="1"/>
              <a:t>subscriptions</a:t>
            </a:r>
            <a:r>
              <a:rPr lang="nl-BE" dirty="0"/>
              <a:t>, AI and copyright, </a:t>
            </a:r>
            <a:r>
              <a:rPr lang="nl-BE" dirty="0" err="1"/>
              <a:t>fees</a:t>
            </a:r>
            <a:r>
              <a:rPr lang="nl-BE" dirty="0"/>
              <a:t> of 	</a:t>
            </a:r>
            <a:r>
              <a:rPr lang="nl-BE" dirty="0" err="1"/>
              <a:t>international</a:t>
            </a:r>
            <a:r>
              <a:rPr lang="nl-BE" dirty="0"/>
              <a:t> transactions, …</a:t>
            </a:r>
          </a:p>
          <a:p>
            <a:r>
              <a:rPr lang="nl-BE" dirty="0" err="1"/>
              <a:t>Advisory</a:t>
            </a:r>
            <a:r>
              <a:rPr lang="nl-BE" dirty="0"/>
              <a:t> Council – </a:t>
            </a:r>
            <a:r>
              <a:rPr lang="nl-BE" dirty="0" err="1"/>
              <a:t>proposal</a:t>
            </a:r>
            <a:r>
              <a:rPr lang="nl-BE" dirty="0"/>
              <a:t> </a:t>
            </a:r>
            <a:r>
              <a:rPr lang="nl-BE" dirty="0" err="1"/>
              <a:t>discussed</a:t>
            </a:r>
            <a:r>
              <a:rPr lang="nl-BE" dirty="0"/>
              <a:t> </a:t>
            </a:r>
          </a:p>
          <a:p>
            <a:r>
              <a:rPr lang="nl-BE" dirty="0"/>
              <a:t>RDA </a:t>
            </a:r>
            <a:r>
              <a:rPr lang="nl-BE" dirty="0" err="1"/>
              <a:t>Certification</a:t>
            </a:r>
            <a:endParaRPr lang="en-BE" dirty="0"/>
          </a:p>
        </p:txBody>
      </p:sp>
    </p:spTree>
    <p:extLst>
      <p:ext uri="{BB962C8B-B14F-4D97-AF65-F5344CB8AC3E}">
        <p14:creationId xmlns:p14="http://schemas.microsoft.com/office/powerpoint/2010/main" val="771473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BAFB4-A7BD-6E76-DD6E-AC5885761F77}"/>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6A04E3DA-D9C8-1BDC-8EDA-C3A0C19DA6EC}"/>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C217D2D7-9C97-BC26-AFD1-AD59D6E3E380}"/>
              </a:ext>
            </a:extLst>
          </p:cNvPr>
          <p:cNvSpPr>
            <a:spLocks noGrp="1"/>
          </p:cNvSpPr>
          <p:nvPr>
            <p:ph type="sldNum" sz="quarter" idx="11"/>
          </p:nvPr>
        </p:nvSpPr>
        <p:spPr/>
        <p:txBody>
          <a:bodyPr/>
          <a:lstStyle/>
          <a:p>
            <a:pPr algn="ctr"/>
            <a:fld id="{6B918772-37A3-47DC-BE01-33CAE9FCB74A}" type="slidenum">
              <a:rPr lang="en-US" smtClean="0"/>
              <a:pPr algn="ctr"/>
              <a:t>16</a:t>
            </a:fld>
            <a:endParaRPr lang="en-US" dirty="0"/>
          </a:p>
        </p:txBody>
      </p:sp>
      <p:sp>
        <p:nvSpPr>
          <p:cNvPr id="4" name="Title 3">
            <a:extLst>
              <a:ext uri="{FF2B5EF4-FFF2-40B4-BE49-F238E27FC236}">
                <a16:creationId xmlns:a16="http://schemas.microsoft.com/office/drawing/2014/main" id="{87BD2443-E4A2-2232-9900-7084C4FD0623}"/>
              </a:ext>
            </a:extLst>
          </p:cNvPr>
          <p:cNvSpPr>
            <a:spLocks noGrp="1"/>
          </p:cNvSpPr>
          <p:nvPr>
            <p:ph type="title"/>
          </p:nvPr>
        </p:nvSpPr>
        <p:spPr>
          <a:xfrm>
            <a:off x="1092202" y="857250"/>
            <a:ext cx="9779000" cy="12192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2025 12</a:t>
            </a:r>
          </a:p>
        </p:txBody>
      </p:sp>
      <p:sp>
        <p:nvSpPr>
          <p:cNvPr id="5" name="Text Placeholder 4">
            <a:extLst>
              <a:ext uri="{FF2B5EF4-FFF2-40B4-BE49-F238E27FC236}">
                <a16:creationId xmlns:a16="http://schemas.microsoft.com/office/drawing/2014/main" id="{9CFDBBC0-D8C8-0E50-7698-C310269CDA88}"/>
              </a:ext>
            </a:extLst>
          </p:cNvPr>
          <p:cNvSpPr>
            <a:spLocks noGrp="1"/>
          </p:cNvSpPr>
          <p:nvPr>
            <p:ph type="body" sz="quarter" idx="12"/>
          </p:nvPr>
        </p:nvSpPr>
        <p:spPr>
          <a:xfrm>
            <a:off x="1201738" y="2076450"/>
            <a:ext cx="15613062" cy="5715000"/>
          </a:xfrm>
        </p:spPr>
        <p:txBody>
          <a:bodyPr/>
          <a:lstStyle/>
          <a:p>
            <a:r>
              <a:rPr lang="nl-BE" dirty="0"/>
              <a:t>2026-2028 Strategic Plan – </a:t>
            </a:r>
            <a:r>
              <a:rPr lang="nl-BE" dirty="0" err="1"/>
              <a:t>voting</a:t>
            </a:r>
            <a:endParaRPr lang="nl-BE" dirty="0"/>
          </a:p>
          <a:p>
            <a:r>
              <a:rPr lang="nl-BE" dirty="0"/>
              <a:t>	</a:t>
            </a:r>
            <a:r>
              <a:rPr lang="nl-BE" sz="4400" dirty="0">
                <a:hlinkClick r:id="rId2"/>
              </a:rPr>
              <a:t>https://www.rdatoolkit.org/rdaboard/strategicplan</a:t>
            </a:r>
            <a:r>
              <a:rPr lang="nl-BE" sz="4400" dirty="0"/>
              <a:t> – </a:t>
            </a:r>
            <a:r>
              <a:rPr lang="nl-BE" sz="4400" dirty="0" err="1"/>
              <a:t>updated</a:t>
            </a:r>
            <a:r>
              <a:rPr lang="nl-BE" sz="4400" dirty="0"/>
              <a:t>!</a:t>
            </a:r>
          </a:p>
          <a:p>
            <a:pPr lvl="3"/>
            <a:r>
              <a:rPr lang="en-US" sz="3200" dirty="0"/>
              <a:t>1 Develop RDA as an international, flexible, and dynamic standard</a:t>
            </a:r>
            <a:br>
              <a:rPr lang="en-US" sz="3200" dirty="0"/>
            </a:br>
            <a:r>
              <a:rPr lang="en-US" sz="3200" dirty="0"/>
              <a:t>2 Continue to increase the </a:t>
            </a:r>
            <a:r>
              <a:rPr lang="en-US" sz="3200" dirty="0" err="1"/>
              <a:t>internationalisation</a:t>
            </a:r>
            <a:r>
              <a:rPr lang="en-US" sz="3200" dirty="0"/>
              <a:t> of RDA </a:t>
            </a:r>
          </a:p>
          <a:p>
            <a:pPr lvl="3"/>
            <a:r>
              <a:rPr lang="en-US" sz="3200" dirty="0"/>
              <a:t>3 Ensure a Sustainable Business model</a:t>
            </a:r>
          </a:p>
          <a:p>
            <a:pPr lvl="3"/>
            <a:r>
              <a:rPr lang="en-GB" sz="3200" dirty="0"/>
              <a:t>4 Provide Relevant Governance </a:t>
            </a:r>
          </a:p>
          <a:p>
            <a:r>
              <a:rPr lang="en-US" dirty="0"/>
              <a:t>Joint RDA Board and RSC Working Group on AI</a:t>
            </a:r>
          </a:p>
          <a:p>
            <a:pPr lvl="1"/>
            <a:r>
              <a:rPr lang="en-US" sz="2400" dirty="0"/>
              <a:t>+ vote on the extension of the AI WG's term and ‘Should the Joint RSC/RDA Board Working Group on Artificial Intelligence transition from a task-and-finish working group to an advisory working group beginning in 2026?’</a:t>
            </a:r>
          </a:p>
        </p:txBody>
      </p:sp>
    </p:spTree>
    <p:extLst>
      <p:ext uri="{BB962C8B-B14F-4D97-AF65-F5344CB8AC3E}">
        <p14:creationId xmlns:p14="http://schemas.microsoft.com/office/powerpoint/2010/main" val="3822665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C02F4-E69E-73C3-B50C-BF7D088E82AA}"/>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6DC8AB33-ED0C-F931-D89F-F36375112C2F}"/>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E39D4380-2408-3DBE-315A-510FF9DF407F}"/>
              </a:ext>
            </a:extLst>
          </p:cNvPr>
          <p:cNvSpPr>
            <a:spLocks noGrp="1"/>
          </p:cNvSpPr>
          <p:nvPr>
            <p:ph type="sldNum" sz="quarter" idx="11"/>
          </p:nvPr>
        </p:nvSpPr>
        <p:spPr/>
        <p:txBody>
          <a:bodyPr/>
          <a:lstStyle/>
          <a:p>
            <a:pPr algn="ctr"/>
            <a:fld id="{6B918772-37A3-47DC-BE01-33CAE9FCB74A}" type="slidenum">
              <a:rPr lang="en-US" smtClean="0"/>
              <a:pPr algn="ctr"/>
              <a:t>17</a:t>
            </a:fld>
            <a:endParaRPr lang="en-US" dirty="0"/>
          </a:p>
        </p:txBody>
      </p:sp>
      <p:sp>
        <p:nvSpPr>
          <p:cNvPr id="4" name="Title 3">
            <a:extLst>
              <a:ext uri="{FF2B5EF4-FFF2-40B4-BE49-F238E27FC236}">
                <a16:creationId xmlns:a16="http://schemas.microsoft.com/office/drawing/2014/main" id="{E7538046-517B-F59D-F945-B7164FB3FD2C}"/>
              </a:ext>
            </a:extLst>
          </p:cNvPr>
          <p:cNvSpPr>
            <a:spLocks noGrp="1"/>
          </p:cNvSpPr>
          <p:nvPr>
            <p:ph type="title"/>
          </p:nvPr>
        </p:nvSpPr>
        <p:spPr>
          <a:xfrm>
            <a:off x="1092202" y="857250"/>
            <a:ext cx="9779000" cy="12192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2026 02</a:t>
            </a:r>
          </a:p>
        </p:txBody>
      </p:sp>
      <p:sp>
        <p:nvSpPr>
          <p:cNvPr id="5" name="Text Placeholder 4">
            <a:extLst>
              <a:ext uri="{FF2B5EF4-FFF2-40B4-BE49-F238E27FC236}">
                <a16:creationId xmlns:a16="http://schemas.microsoft.com/office/drawing/2014/main" id="{4CF7180E-A928-D85D-57DE-D9639FECD22B}"/>
              </a:ext>
            </a:extLst>
          </p:cNvPr>
          <p:cNvSpPr>
            <a:spLocks noGrp="1"/>
          </p:cNvSpPr>
          <p:nvPr>
            <p:ph type="body" sz="quarter" idx="12"/>
          </p:nvPr>
        </p:nvSpPr>
        <p:spPr>
          <a:xfrm>
            <a:off x="1201738" y="2076450"/>
            <a:ext cx="13479462" cy="5715000"/>
          </a:xfrm>
        </p:spPr>
        <p:txBody>
          <a:bodyPr/>
          <a:lstStyle/>
          <a:p>
            <a:r>
              <a:rPr lang="en-US" dirty="0"/>
              <a:t>Joint RSC/RDA Board Working Group on AI</a:t>
            </a:r>
          </a:p>
          <a:p>
            <a:pPr lvl="1"/>
            <a:r>
              <a:rPr lang="en-US" sz="2400" dirty="0"/>
              <a:t>TOR approved by RSC</a:t>
            </a:r>
          </a:p>
          <a:p>
            <a:pPr lvl="1"/>
            <a:r>
              <a:rPr lang="en-US" sz="2400" dirty="0"/>
              <a:t>Proceeding as an advisory working group (instead of "task and finish")</a:t>
            </a:r>
          </a:p>
          <a:p>
            <a:pPr lvl="1"/>
            <a:r>
              <a:rPr lang="en-US" sz="2400" dirty="0"/>
              <a:t>Membership to be updated to include Angela and Hui Ling</a:t>
            </a:r>
          </a:p>
          <a:p>
            <a:r>
              <a:rPr lang="en-US" dirty="0"/>
              <a:t>Business Models</a:t>
            </a:r>
          </a:p>
          <a:p>
            <a:pPr lvl="1"/>
            <a:r>
              <a:rPr lang="en-US" sz="2400" dirty="0"/>
              <a:t>Continue with slight shift in focus</a:t>
            </a:r>
          </a:p>
          <a:p>
            <a:pPr lvl="2"/>
            <a:r>
              <a:rPr lang="en-US" sz="2400" dirty="0"/>
              <a:t>a) Shift to exploring pricing policies, "rational pricing".</a:t>
            </a:r>
          </a:p>
          <a:p>
            <a:pPr lvl="2"/>
            <a:r>
              <a:rPr lang="en-US" sz="2400" dirty="0"/>
              <a:t>b) Recruit new members (Robert Maxwell, Laura Jamieson)</a:t>
            </a:r>
          </a:p>
          <a:p>
            <a:endParaRPr lang="en-BE" dirty="0"/>
          </a:p>
        </p:txBody>
      </p:sp>
    </p:spTree>
    <p:extLst>
      <p:ext uri="{BB962C8B-B14F-4D97-AF65-F5344CB8AC3E}">
        <p14:creationId xmlns:p14="http://schemas.microsoft.com/office/powerpoint/2010/main" val="3805936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2E932-2DA9-35BC-D2EF-D61A5C309696}"/>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B18E5EA1-639C-5305-9F8E-A2DFEA6C04D3}"/>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4F9F7C9C-7506-85E3-4B3E-8C4A9EF9B0CE}"/>
              </a:ext>
            </a:extLst>
          </p:cNvPr>
          <p:cNvSpPr>
            <a:spLocks noGrp="1"/>
          </p:cNvSpPr>
          <p:nvPr>
            <p:ph type="sldNum" sz="quarter" idx="11"/>
          </p:nvPr>
        </p:nvSpPr>
        <p:spPr/>
        <p:txBody>
          <a:bodyPr/>
          <a:lstStyle/>
          <a:p>
            <a:pPr algn="ctr"/>
            <a:fld id="{6B918772-37A3-47DC-BE01-33CAE9FCB74A}" type="slidenum">
              <a:rPr lang="en-US" smtClean="0"/>
              <a:pPr algn="ctr"/>
              <a:t>18</a:t>
            </a:fld>
            <a:endParaRPr lang="en-US" dirty="0"/>
          </a:p>
        </p:txBody>
      </p:sp>
      <p:sp>
        <p:nvSpPr>
          <p:cNvPr id="4" name="Title 3">
            <a:extLst>
              <a:ext uri="{FF2B5EF4-FFF2-40B4-BE49-F238E27FC236}">
                <a16:creationId xmlns:a16="http://schemas.microsoft.com/office/drawing/2014/main" id="{7AF54C50-8903-3E19-F82C-B49676CF647E}"/>
              </a:ext>
            </a:extLst>
          </p:cNvPr>
          <p:cNvSpPr>
            <a:spLocks noGrp="1"/>
          </p:cNvSpPr>
          <p:nvPr>
            <p:ph type="title"/>
          </p:nvPr>
        </p:nvSpPr>
        <p:spPr>
          <a:xfrm>
            <a:off x="1092202" y="857250"/>
            <a:ext cx="9779000" cy="12192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2026 02</a:t>
            </a:r>
          </a:p>
        </p:txBody>
      </p:sp>
      <p:sp>
        <p:nvSpPr>
          <p:cNvPr id="5" name="Text Placeholder 4">
            <a:extLst>
              <a:ext uri="{FF2B5EF4-FFF2-40B4-BE49-F238E27FC236}">
                <a16:creationId xmlns:a16="http://schemas.microsoft.com/office/drawing/2014/main" id="{F5EC1F98-9626-623A-FEE3-F5564E86423C}"/>
              </a:ext>
            </a:extLst>
          </p:cNvPr>
          <p:cNvSpPr>
            <a:spLocks noGrp="1"/>
          </p:cNvSpPr>
          <p:nvPr>
            <p:ph type="body" sz="quarter" idx="12"/>
          </p:nvPr>
        </p:nvSpPr>
        <p:spPr>
          <a:xfrm>
            <a:off x="1201738" y="2076450"/>
            <a:ext cx="13479462" cy="5715000"/>
          </a:xfrm>
        </p:spPr>
        <p:txBody>
          <a:bodyPr/>
          <a:lstStyle/>
          <a:p>
            <a:r>
              <a:rPr lang="en-US" dirty="0"/>
              <a:t>Approval of NARDAC Terms of Reference</a:t>
            </a:r>
          </a:p>
          <a:p>
            <a:pPr lvl="1"/>
            <a:r>
              <a:rPr lang="en-US" sz="2400" dirty="0"/>
              <a:t>Bermuda, Canada, Greenland, Saint Pierre and Miquelon, United </a:t>
            </a:r>
            <a:r>
              <a:rPr lang="en-GB" sz="2400" dirty="0"/>
              <a:t>States of America.</a:t>
            </a:r>
            <a:endParaRPr lang="en-US" sz="2400" dirty="0"/>
          </a:p>
          <a:p>
            <a:r>
              <a:rPr lang="nl-BE" dirty="0" err="1"/>
              <a:t>Legacy</a:t>
            </a:r>
            <a:r>
              <a:rPr lang="nl-BE" dirty="0"/>
              <a:t> data</a:t>
            </a:r>
          </a:p>
          <a:p>
            <a:pPr lvl="1"/>
            <a:r>
              <a:rPr lang="en-US" sz="2400" dirty="0"/>
              <a:t>RSC has been exploring how to deal with extent proposals, and determining what might move to legacy data. Discussion about copyright implications.</a:t>
            </a:r>
          </a:p>
          <a:p>
            <a:pPr lvl="1"/>
            <a:r>
              <a:rPr lang="en-US" sz="2400" dirty="0"/>
              <a:t>	CC Attribution</a:t>
            </a:r>
          </a:p>
          <a:p>
            <a:pPr lvl="1"/>
            <a:r>
              <a:rPr lang="en-US" sz="2400" dirty="0"/>
              <a:t>	Behind paywall</a:t>
            </a:r>
          </a:p>
          <a:p>
            <a:pPr lvl="1"/>
            <a:r>
              <a:rPr lang="en-US" sz="2400" dirty="0"/>
              <a:t>	Difference between Legacy data and community resources</a:t>
            </a:r>
            <a:endParaRPr lang="en-BE" sz="2400" dirty="0"/>
          </a:p>
          <a:p>
            <a:pPr lvl="1"/>
            <a:endParaRPr lang="en-BE" sz="2400" dirty="0"/>
          </a:p>
        </p:txBody>
      </p:sp>
    </p:spTree>
    <p:extLst>
      <p:ext uri="{BB962C8B-B14F-4D97-AF65-F5344CB8AC3E}">
        <p14:creationId xmlns:p14="http://schemas.microsoft.com/office/powerpoint/2010/main" val="3919533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BFFAF-4440-ADFB-DEB5-5098FE588AC4}"/>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F3D0ACD2-F98F-FC4C-81B6-9C22AA1F8355}"/>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728F4E6B-CDFF-D516-EE3B-F3144C94A3D8}"/>
              </a:ext>
            </a:extLst>
          </p:cNvPr>
          <p:cNvSpPr>
            <a:spLocks noGrp="1"/>
          </p:cNvSpPr>
          <p:nvPr>
            <p:ph type="sldNum" sz="quarter" idx="11"/>
          </p:nvPr>
        </p:nvSpPr>
        <p:spPr/>
        <p:txBody>
          <a:bodyPr/>
          <a:lstStyle/>
          <a:p>
            <a:pPr algn="ctr"/>
            <a:fld id="{6B918772-37A3-47DC-BE01-33CAE9FCB74A}" type="slidenum">
              <a:rPr lang="en-US" smtClean="0"/>
              <a:pPr algn="ctr"/>
              <a:t>19</a:t>
            </a:fld>
            <a:endParaRPr lang="en-US" dirty="0"/>
          </a:p>
        </p:txBody>
      </p:sp>
      <p:sp>
        <p:nvSpPr>
          <p:cNvPr id="4" name="Title 3">
            <a:extLst>
              <a:ext uri="{FF2B5EF4-FFF2-40B4-BE49-F238E27FC236}">
                <a16:creationId xmlns:a16="http://schemas.microsoft.com/office/drawing/2014/main" id="{8FF513BA-C44B-2204-1958-3C8D8787A021}"/>
              </a:ext>
            </a:extLst>
          </p:cNvPr>
          <p:cNvSpPr>
            <a:spLocks noGrp="1"/>
          </p:cNvSpPr>
          <p:nvPr>
            <p:ph type="title"/>
          </p:nvPr>
        </p:nvSpPr>
        <p:spPr>
          <a:xfrm>
            <a:off x="1092202" y="857250"/>
            <a:ext cx="9779000" cy="12192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2026 05</a:t>
            </a:r>
          </a:p>
        </p:txBody>
      </p:sp>
      <p:sp>
        <p:nvSpPr>
          <p:cNvPr id="5" name="Text Placeholder 4">
            <a:extLst>
              <a:ext uri="{FF2B5EF4-FFF2-40B4-BE49-F238E27FC236}">
                <a16:creationId xmlns:a16="http://schemas.microsoft.com/office/drawing/2014/main" id="{3D63B0FA-FD6F-EB74-1B59-B78099D3C4CE}"/>
              </a:ext>
            </a:extLst>
          </p:cNvPr>
          <p:cNvSpPr>
            <a:spLocks noGrp="1"/>
          </p:cNvSpPr>
          <p:nvPr>
            <p:ph type="body" sz="quarter" idx="12"/>
          </p:nvPr>
        </p:nvSpPr>
        <p:spPr>
          <a:xfrm>
            <a:off x="1201738" y="2076450"/>
            <a:ext cx="13479462" cy="5715000"/>
          </a:xfrm>
        </p:spPr>
        <p:txBody>
          <a:bodyPr/>
          <a:lstStyle/>
          <a:p>
            <a:r>
              <a:rPr lang="nl-BE" dirty="0"/>
              <a:t>Countdown </a:t>
            </a:r>
            <a:r>
              <a:rPr lang="nl-BE" dirty="0" err="1"/>
              <a:t>clock</a:t>
            </a:r>
            <a:endParaRPr lang="nl-BE" dirty="0"/>
          </a:p>
          <a:p>
            <a:pPr lvl="1"/>
            <a:r>
              <a:rPr lang="nl-BE" sz="2800" dirty="0"/>
              <a:t>Information page </a:t>
            </a:r>
          </a:p>
          <a:p>
            <a:pPr lvl="1"/>
            <a:r>
              <a:rPr lang="nl-BE" sz="2800" dirty="0" err="1"/>
              <a:t>Instruction</a:t>
            </a:r>
            <a:r>
              <a:rPr lang="nl-BE" sz="2800" dirty="0"/>
              <a:t> </a:t>
            </a:r>
            <a:r>
              <a:rPr lang="nl-BE" sz="2800" dirty="0" err="1"/>
              <a:t>archive</a:t>
            </a:r>
            <a:r>
              <a:rPr lang="nl-BE" sz="2800" dirty="0"/>
              <a:t> </a:t>
            </a:r>
            <a:r>
              <a:rPr lang="nl-BE" sz="2800" dirty="0">
                <a:sym typeface="Wingdings" panose="05000000000000000000" pitchFamily="2" charset="2"/>
              </a:rPr>
              <a:t> </a:t>
            </a:r>
            <a:r>
              <a:rPr lang="nl-BE" sz="2800" dirty="0" err="1">
                <a:sym typeface="Wingdings" panose="05000000000000000000" pitchFamily="2" charset="2"/>
              </a:rPr>
              <a:t>original</a:t>
            </a:r>
            <a:r>
              <a:rPr lang="nl-BE" sz="2800" dirty="0">
                <a:sym typeface="Wingdings" panose="05000000000000000000" pitchFamily="2" charset="2"/>
              </a:rPr>
              <a:t> RDA PDF in </a:t>
            </a:r>
            <a:r>
              <a:rPr lang="nl-BE" sz="2800" dirty="0" err="1">
                <a:sym typeface="Wingdings" panose="05000000000000000000" pitchFamily="2" charset="2"/>
              </a:rPr>
              <a:t>all</a:t>
            </a:r>
            <a:r>
              <a:rPr lang="nl-BE" sz="2800" dirty="0">
                <a:sym typeface="Wingdings" panose="05000000000000000000" pitchFamily="2" charset="2"/>
              </a:rPr>
              <a:t> </a:t>
            </a:r>
            <a:r>
              <a:rPr lang="nl-BE" sz="2800" dirty="0" err="1">
                <a:sym typeface="Wingdings" panose="05000000000000000000" pitchFamily="2" charset="2"/>
              </a:rPr>
              <a:t>languages</a:t>
            </a:r>
            <a:endParaRPr lang="nl-BE" sz="2800" dirty="0">
              <a:sym typeface="Wingdings" panose="05000000000000000000" pitchFamily="2" charset="2"/>
            </a:endParaRPr>
          </a:p>
          <a:p>
            <a:pPr lvl="1"/>
            <a:r>
              <a:rPr lang="nl-BE" sz="2800" dirty="0">
                <a:sym typeface="Wingdings" panose="05000000000000000000" pitchFamily="2" charset="2"/>
              </a:rPr>
              <a:t>Site </a:t>
            </a:r>
            <a:r>
              <a:rPr lang="nl-BE" sz="2800" dirty="0" err="1">
                <a:sym typeface="Wingdings" panose="05000000000000000000" pitchFamily="2" charset="2"/>
              </a:rPr>
              <a:t>will</a:t>
            </a:r>
            <a:r>
              <a:rPr lang="nl-BE" sz="2800" dirty="0">
                <a:sym typeface="Wingdings" panose="05000000000000000000" pitchFamily="2" charset="2"/>
              </a:rPr>
              <a:t> </a:t>
            </a:r>
            <a:r>
              <a:rPr lang="nl-BE" sz="2800" dirty="0" err="1">
                <a:sym typeface="Wingdings" panose="05000000000000000000" pitchFamily="2" charset="2"/>
              </a:rPr>
              <a:t>be</a:t>
            </a:r>
            <a:r>
              <a:rPr lang="nl-BE" sz="2800" dirty="0">
                <a:sym typeface="Wingdings" panose="05000000000000000000" pitchFamily="2" charset="2"/>
              </a:rPr>
              <a:t> </a:t>
            </a:r>
            <a:r>
              <a:rPr lang="nl-BE" sz="2800" dirty="0" err="1">
                <a:sym typeface="Wingdings" panose="05000000000000000000" pitchFamily="2" charset="2"/>
              </a:rPr>
              <a:t>archived</a:t>
            </a:r>
            <a:r>
              <a:rPr lang="nl-BE" sz="2800" dirty="0">
                <a:sym typeface="Wingdings" panose="05000000000000000000" pitchFamily="2" charset="2"/>
              </a:rPr>
              <a:t> at </a:t>
            </a:r>
            <a:r>
              <a:rPr lang="nl-BE" sz="2800" dirty="0" err="1">
                <a:sym typeface="Wingdings" panose="05000000000000000000" pitchFamily="2" charset="2"/>
              </a:rPr>
              <a:t>university</a:t>
            </a:r>
            <a:r>
              <a:rPr lang="nl-BE" sz="2800" dirty="0">
                <a:sym typeface="Wingdings" panose="05000000000000000000" pitchFamily="2" charset="2"/>
              </a:rPr>
              <a:t> of Illinois (pages/files, </a:t>
            </a:r>
            <a:r>
              <a:rPr lang="nl-BE" sz="2800" dirty="0" err="1">
                <a:sym typeface="Wingdings" panose="05000000000000000000" pitchFamily="2" charset="2"/>
              </a:rPr>
              <a:t>not</a:t>
            </a:r>
            <a:r>
              <a:rPr lang="nl-BE" sz="2800" dirty="0">
                <a:sym typeface="Wingdings" panose="05000000000000000000" pitchFamily="2" charset="2"/>
              </a:rPr>
              <a:t> as website) (</a:t>
            </a:r>
            <a:r>
              <a:rPr lang="nl-BE" sz="2800" dirty="0" err="1">
                <a:sym typeface="Wingdings" panose="05000000000000000000" pitchFamily="2" charset="2"/>
              </a:rPr>
              <a:t>waybackmachine-principle</a:t>
            </a:r>
            <a:r>
              <a:rPr lang="nl-BE" sz="2800" dirty="0">
                <a:sym typeface="Wingdings" panose="05000000000000000000" pitchFamily="2" charset="2"/>
              </a:rPr>
              <a:t>), but </a:t>
            </a:r>
            <a:r>
              <a:rPr lang="nl-BE" sz="2800" dirty="0" err="1">
                <a:sym typeface="Wingdings" panose="05000000000000000000" pitchFamily="2" charset="2"/>
              </a:rPr>
              <a:t>avoid</a:t>
            </a:r>
            <a:r>
              <a:rPr lang="nl-BE" sz="2800" dirty="0">
                <a:sym typeface="Wingdings" panose="05000000000000000000" pitchFamily="2" charset="2"/>
              </a:rPr>
              <a:t> </a:t>
            </a:r>
            <a:r>
              <a:rPr lang="nl-BE" sz="2800" dirty="0" err="1">
                <a:sym typeface="Wingdings" panose="05000000000000000000" pitchFamily="2" charset="2"/>
              </a:rPr>
              <a:t>that</a:t>
            </a:r>
            <a:r>
              <a:rPr lang="nl-BE" sz="2800" dirty="0">
                <a:sym typeface="Wingdings" panose="05000000000000000000" pitchFamily="2" charset="2"/>
              </a:rPr>
              <a:t> </a:t>
            </a:r>
            <a:r>
              <a:rPr lang="nl-BE" sz="2800" dirty="0" err="1">
                <a:sym typeface="Wingdings" panose="05000000000000000000" pitchFamily="2" charset="2"/>
              </a:rPr>
              <a:t>people</a:t>
            </a:r>
            <a:r>
              <a:rPr lang="nl-BE" sz="2800" dirty="0">
                <a:sym typeface="Wingdings" panose="05000000000000000000" pitchFamily="2" charset="2"/>
              </a:rPr>
              <a:t> keep </a:t>
            </a:r>
            <a:r>
              <a:rPr lang="nl-BE" sz="2800" dirty="0" err="1">
                <a:sym typeface="Wingdings" panose="05000000000000000000" pitchFamily="2" charset="2"/>
              </a:rPr>
              <a:t>using</a:t>
            </a:r>
            <a:r>
              <a:rPr lang="nl-BE" sz="2800" dirty="0">
                <a:sym typeface="Wingdings" panose="05000000000000000000" pitchFamily="2" charset="2"/>
              </a:rPr>
              <a:t> </a:t>
            </a:r>
            <a:r>
              <a:rPr lang="nl-BE" sz="2800" dirty="0" err="1">
                <a:sym typeface="Wingdings" panose="05000000000000000000" pitchFamily="2" charset="2"/>
              </a:rPr>
              <a:t>the</a:t>
            </a:r>
            <a:r>
              <a:rPr lang="nl-BE" sz="2800" dirty="0">
                <a:sym typeface="Wingdings" panose="05000000000000000000" pitchFamily="2" charset="2"/>
              </a:rPr>
              <a:t> </a:t>
            </a:r>
            <a:r>
              <a:rPr lang="nl-BE" sz="2800" dirty="0" err="1">
                <a:sym typeface="Wingdings" panose="05000000000000000000" pitchFamily="2" charset="2"/>
              </a:rPr>
              <a:t>archived</a:t>
            </a:r>
            <a:r>
              <a:rPr lang="nl-BE" sz="2800" dirty="0">
                <a:sym typeface="Wingdings" panose="05000000000000000000" pitchFamily="2" charset="2"/>
              </a:rPr>
              <a:t> site</a:t>
            </a:r>
          </a:p>
          <a:p>
            <a:pPr lvl="2"/>
            <a:r>
              <a:rPr lang="nl-BE" sz="2800" dirty="0" err="1">
                <a:sym typeface="Wingdings" panose="05000000000000000000" pitchFamily="2" charset="2"/>
              </a:rPr>
              <a:t>Also</a:t>
            </a:r>
            <a:r>
              <a:rPr lang="nl-BE" sz="2800" dirty="0">
                <a:sym typeface="Wingdings" panose="05000000000000000000" pitchFamily="2" charset="2"/>
              </a:rPr>
              <a:t> </a:t>
            </a:r>
            <a:r>
              <a:rPr lang="nl-BE" sz="2800" dirty="0" err="1">
                <a:sym typeface="Wingdings" panose="05000000000000000000" pitchFamily="2" charset="2"/>
              </a:rPr>
              <a:t>for</a:t>
            </a:r>
            <a:r>
              <a:rPr lang="nl-BE" sz="2800" dirty="0">
                <a:sym typeface="Wingdings" panose="05000000000000000000" pitchFamily="2" charset="2"/>
              </a:rPr>
              <a:t> </a:t>
            </a:r>
            <a:r>
              <a:rPr lang="nl-BE" sz="2800" dirty="0" err="1">
                <a:sym typeface="Wingdings" panose="05000000000000000000" pitchFamily="2" charset="2"/>
              </a:rPr>
              <a:t>historical</a:t>
            </a:r>
            <a:r>
              <a:rPr lang="nl-BE" sz="2800" dirty="0">
                <a:sym typeface="Wingdings" panose="05000000000000000000" pitchFamily="2" charset="2"/>
              </a:rPr>
              <a:t> </a:t>
            </a:r>
            <a:r>
              <a:rPr lang="nl-BE" sz="2800" dirty="0" err="1">
                <a:sym typeface="Wingdings" panose="05000000000000000000" pitchFamily="2" charset="2"/>
              </a:rPr>
              <a:t>reasons</a:t>
            </a:r>
            <a:r>
              <a:rPr lang="nl-BE" sz="2800" dirty="0">
                <a:sym typeface="Wingdings" panose="05000000000000000000" pitchFamily="2" charset="2"/>
              </a:rPr>
              <a:t>: </a:t>
            </a:r>
            <a:r>
              <a:rPr lang="nl-BE" sz="2800" dirty="0" err="1">
                <a:sym typeface="Wingdings" panose="05000000000000000000" pitchFamily="2" charset="2"/>
              </a:rPr>
              <a:t>what</a:t>
            </a:r>
            <a:r>
              <a:rPr lang="nl-BE" sz="2800" dirty="0">
                <a:sym typeface="Wingdings" panose="05000000000000000000" pitchFamily="2" charset="2"/>
              </a:rPr>
              <a:t> was RDA back in 2025</a:t>
            </a:r>
            <a:endParaRPr lang="nl-BE" sz="2800" dirty="0"/>
          </a:p>
        </p:txBody>
      </p:sp>
    </p:spTree>
    <p:extLst>
      <p:ext uri="{BB962C8B-B14F-4D97-AF65-F5344CB8AC3E}">
        <p14:creationId xmlns:p14="http://schemas.microsoft.com/office/powerpoint/2010/main" val="2969891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6A50A-A7C7-5512-F058-D07806C07E90}"/>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09F3EE1D-3091-CD6E-515F-09E9433E2F45}"/>
              </a:ext>
              <a:ext uri="{C183D7F6-B498-43B3-948B-1728B52AA6E4}">
                <adec:decorative xmlns:adec="http://schemas.microsoft.com/office/drawing/2017/decorative" val="1"/>
              </a:ext>
            </a:extLst>
          </p:cNvPr>
          <p:cNvSpPr>
            <a:spLocks noGrp="1"/>
          </p:cNvSpPr>
          <p:nvPr>
            <p:ph type="dt" sz="half" idx="10"/>
          </p:nvPr>
        </p:nvSpPr>
        <p:spPr/>
        <p:txBody>
          <a:bodyPr/>
          <a:lstStyle/>
          <a:p>
            <a:fld id="{47EB78D2-1F35-4A36-81E6-D1DB26673FB5}" type="datetime4">
              <a:rPr lang="en-US" smtClean="0"/>
              <a:t>May 29, 2026</a:t>
            </a:fld>
            <a:endParaRPr lang="en-US" dirty="0"/>
          </a:p>
        </p:txBody>
      </p:sp>
      <p:sp>
        <p:nvSpPr>
          <p:cNvPr id="3" name="Slide Number Placeholder 2">
            <a:extLst>
              <a:ext uri="{FF2B5EF4-FFF2-40B4-BE49-F238E27FC236}">
                <a16:creationId xmlns:a16="http://schemas.microsoft.com/office/drawing/2014/main" id="{EDB90150-4520-0060-ED06-795E4E6DD2CC}"/>
              </a:ext>
            </a:extLst>
          </p:cNvPr>
          <p:cNvSpPr>
            <a:spLocks noGrp="1"/>
          </p:cNvSpPr>
          <p:nvPr>
            <p:ph type="sldNum" sz="quarter" idx="11"/>
          </p:nvPr>
        </p:nvSpPr>
        <p:spPr/>
        <p:txBody>
          <a:bodyPr/>
          <a:lstStyle/>
          <a:p>
            <a:pPr algn="ctr"/>
            <a:fld id="{6B918772-37A3-47DC-BE01-33CAE9FCB74A}" type="slidenum">
              <a:rPr lang="en-US" smtClean="0"/>
              <a:pPr algn="ctr"/>
              <a:t>2</a:t>
            </a:fld>
            <a:endParaRPr lang="en-US" dirty="0"/>
          </a:p>
        </p:txBody>
      </p:sp>
      <p:sp>
        <p:nvSpPr>
          <p:cNvPr id="4" name="Title 3">
            <a:extLst>
              <a:ext uri="{FF2B5EF4-FFF2-40B4-BE49-F238E27FC236}">
                <a16:creationId xmlns:a16="http://schemas.microsoft.com/office/drawing/2014/main" id="{9A56A0B4-CED4-7BC8-D244-46D0CBEEED9A}"/>
              </a:ext>
            </a:extLst>
          </p:cNvPr>
          <p:cNvSpPr>
            <a:spLocks noGrp="1"/>
          </p:cNvSpPr>
          <p:nvPr>
            <p:ph type="title"/>
          </p:nvPr>
        </p:nvSpPr>
        <p:spPr>
          <a:xfrm>
            <a:off x="1201738" y="857250"/>
            <a:ext cx="9669464" cy="1143000"/>
          </a:xfrm>
        </p:spPr>
        <p:txBody>
          <a:bodyPr/>
          <a:lstStyle/>
          <a:p>
            <a:r>
              <a:rPr lang="en-US" b="1" dirty="0">
                <a:latin typeface="Calibri Light" panose="020F0302020204030204" pitchFamily="34" charset="0"/>
                <a:ea typeface="Calibri Light" panose="020F0302020204030204" pitchFamily="34" charset="0"/>
                <a:cs typeface="Calibri Light" panose="020F0302020204030204" pitchFamily="34" charset="0"/>
              </a:rPr>
              <a:t>Overview of today</a:t>
            </a:r>
          </a:p>
        </p:txBody>
      </p:sp>
      <p:sp>
        <p:nvSpPr>
          <p:cNvPr id="5" name="Text Placeholder 4">
            <a:extLst>
              <a:ext uri="{FF2B5EF4-FFF2-40B4-BE49-F238E27FC236}">
                <a16:creationId xmlns:a16="http://schemas.microsoft.com/office/drawing/2014/main" id="{199DE080-AFEC-8614-1B21-C598E989CD90}"/>
              </a:ext>
            </a:extLst>
          </p:cNvPr>
          <p:cNvSpPr>
            <a:spLocks noGrp="1"/>
          </p:cNvSpPr>
          <p:nvPr>
            <p:ph type="body" sz="quarter" idx="12"/>
          </p:nvPr>
        </p:nvSpPr>
        <p:spPr>
          <a:xfrm>
            <a:off x="1041400" y="2305050"/>
            <a:ext cx="13665200" cy="4800600"/>
          </a:xfrm>
        </p:spPr>
        <p:txBody>
          <a:bodyPr/>
          <a:lstStyle/>
          <a:p>
            <a:pPr>
              <a:lnSpc>
                <a:spcPct val="125000"/>
              </a:lnSpc>
              <a:spcAft>
                <a:spcPts val="600"/>
              </a:spcAft>
            </a:pPr>
            <a:r>
              <a:rPr lang="en-US" sz="3200" dirty="0"/>
              <a:t>RDA Governance and RDA Board</a:t>
            </a:r>
          </a:p>
          <a:p>
            <a:pPr>
              <a:lnSpc>
                <a:spcPct val="125000"/>
              </a:lnSpc>
              <a:spcAft>
                <a:spcPts val="600"/>
              </a:spcAft>
            </a:pPr>
            <a:r>
              <a:rPr lang="en-US" sz="3200" dirty="0"/>
              <a:t>Structure of the RDA Board</a:t>
            </a:r>
          </a:p>
          <a:p>
            <a:pPr>
              <a:lnSpc>
                <a:spcPct val="125000"/>
              </a:lnSpc>
              <a:spcAft>
                <a:spcPts val="600"/>
              </a:spcAft>
            </a:pPr>
            <a:r>
              <a:rPr lang="en-US" sz="3200" dirty="0"/>
              <a:t>Meetings and Communication</a:t>
            </a:r>
          </a:p>
          <a:p>
            <a:pPr>
              <a:lnSpc>
                <a:spcPct val="125000"/>
              </a:lnSpc>
              <a:spcAft>
                <a:spcPts val="600"/>
              </a:spcAft>
            </a:pPr>
            <a:r>
              <a:rPr lang="en-US" sz="3200" dirty="0"/>
              <a:t>Background</a:t>
            </a:r>
          </a:p>
          <a:p>
            <a:pPr>
              <a:lnSpc>
                <a:spcPct val="125000"/>
              </a:lnSpc>
              <a:spcAft>
                <a:spcPts val="600"/>
              </a:spcAft>
            </a:pPr>
            <a:r>
              <a:rPr lang="en-US" sz="3200" dirty="0"/>
              <a:t>2026 Membership of the RDA Board</a:t>
            </a:r>
          </a:p>
          <a:p>
            <a:pPr>
              <a:lnSpc>
                <a:spcPct val="125000"/>
              </a:lnSpc>
              <a:spcAft>
                <a:spcPts val="600"/>
              </a:spcAft>
            </a:pPr>
            <a:r>
              <a:rPr lang="en-US" sz="3200" dirty="0"/>
              <a:t>2026 Activities</a:t>
            </a:r>
          </a:p>
          <a:p>
            <a:pPr>
              <a:lnSpc>
                <a:spcPct val="125000"/>
              </a:lnSpc>
              <a:spcAft>
                <a:spcPts val="600"/>
              </a:spcAft>
            </a:pPr>
            <a:endParaRPr lang="en-US" sz="3200" dirty="0"/>
          </a:p>
        </p:txBody>
      </p:sp>
    </p:spTree>
    <p:extLst>
      <p:ext uri="{BB962C8B-B14F-4D97-AF65-F5344CB8AC3E}">
        <p14:creationId xmlns:p14="http://schemas.microsoft.com/office/powerpoint/2010/main" val="2965106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9DE03-F225-E57A-3E1A-02FA4C924D84}"/>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03E11D6D-2311-4790-B66D-66FB5DD3C82B}"/>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95116E40-B854-C6A4-9564-EE18B9B157C2}"/>
              </a:ext>
            </a:extLst>
          </p:cNvPr>
          <p:cNvSpPr>
            <a:spLocks noGrp="1"/>
          </p:cNvSpPr>
          <p:nvPr>
            <p:ph type="sldNum" sz="quarter" idx="11"/>
          </p:nvPr>
        </p:nvSpPr>
        <p:spPr/>
        <p:txBody>
          <a:bodyPr/>
          <a:lstStyle/>
          <a:p>
            <a:pPr algn="ctr"/>
            <a:fld id="{6B918772-37A3-47DC-BE01-33CAE9FCB74A}" type="slidenum">
              <a:rPr lang="en-US" smtClean="0"/>
              <a:pPr algn="ctr"/>
              <a:t>20</a:t>
            </a:fld>
            <a:endParaRPr lang="en-US" dirty="0"/>
          </a:p>
        </p:txBody>
      </p:sp>
      <p:sp>
        <p:nvSpPr>
          <p:cNvPr id="4" name="Title 3">
            <a:extLst>
              <a:ext uri="{FF2B5EF4-FFF2-40B4-BE49-F238E27FC236}">
                <a16:creationId xmlns:a16="http://schemas.microsoft.com/office/drawing/2014/main" id="{DC11D317-FE66-D769-6209-A46FAEA673EB}"/>
              </a:ext>
            </a:extLst>
          </p:cNvPr>
          <p:cNvSpPr>
            <a:spLocks noGrp="1"/>
          </p:cNvSpPr>
          <p:nvPr>
            <p:ph type="title"/>
          </p:nvPr>
        </p:nvSpPr>
        <p:spPr>
          <a:xfrm>
            <a:off x="1092202" y="857250"/>
            <a:ext cx="9779000" cy="12192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2026 05</a:t>
            </a:r>
          </a:p>
        </p:txBody>
      </p:sp>
      <p:sp>
        <p:nvSpPr>
          <p:cNvPr id="5" name="Text Placeholder 4">
            <a:extLst>
              <a:ext uri="{FF2B5EF4-FFF2-40B4-BE49-F238E27FC236}">
                <a16:creationId xmlns:a16="http://schemas.microsoft.com/office/drawing/2014/main" id="{0FBFEF4B-F544-B98E-8C7D-DD54000B9868}"/>
              </a:ext>
            </a:extLst>
          </p:cNvPr>
          <p:cNvSpPr>
            <a:spLocks noGrp="1"/>
          </p:cNvSpPr>
          <p:nvPr>
            <p:ph type="body" sz="quarter" idx="12"/>
          </p:nvPr>
        </p:nvSpPr>
        <p:spPr>
          <a:xfrm>
            <a:off x="1201738" y="2076450"/>
            <a:ext cx="13479462" cy="5715000"/>
          </a:xfrm>
        </p:spPr>
        <p:txBody>
          <a:bodyPr/>
          <a:lstStyle/>
          <a:p>
            <a:r>
              <a:rPr lang="nl-BE" dirty="0"/>
              <a:t>Review wording of </a:t>
            </a:r>
            <a:r>
              <a:rPr lang="nl-BE" dirty="0" err="1"/>
              <a:t>internationalisation</a:t>
            </a:r>
            <a:r>
              <a:rPr lang="nl-BE" dirty="0"/>
              <a:t> </a:t>
            </a:r>
            <a:r>
              <a:rPr lang="nl-BE" dirty="0" err="1"/>
              <a:t>principles</a:t>
            </a:r>
            <a:endParaRPr lang="nl-BE" dirty="0"/>
          </a:p>
          <a:p>
            <a:r>
              <a:rPr lang="nl-BE" dirty="0" err="1"/>
              <a:t>Governance</a:t>
            </a:r>
            <a:r>
              <a:rPr lang="nl-BE" dirty="0"/>
              <a:t> model</a:t>
            </a:r>
          </a:p>
          <a:p>
            <a:r>
              <a:rPr lang="nl-BE" dirty="0"/>
              <a:t>Copyright </a:t>
            </a:r>
          </a:p>
          <a:p>
            <a:pPr lvl="1"/>
            <a:r>
              <a:rPr lang="en-US" sz="2400" dirty="0"/>
              <a:t>With the creation of legacy space on Official RDA Toolkit, we will need a statement about permission to use the legacy material and under what conditions. </a:t>
            </a:r>
            <a:endParaRPr lang="en-BE" sz="2400" dirty="0"/>
          </a:p>
          <a:p>
            <a:r>
              <a:rPr lang="nl-BE" dirty="0"/>
              <a:t>Strategic plan</a:t>
            </a:r>
            <a:endParaRPr lang="en-BE" dirty="0"/>
          </a:p>
        </p:txBody>
      </p:sp>
    </p:spTree>
    <p:extLst>
      <p:ext uri="{BB962C8B-B14F-4D97-AF65-F5344CB8AC3E}">
        <p14:creationId xmlns:p14="http://schemas.microsoft.com/office/powerpoint/2010/main" val="553736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68E4E1-318C-4089-8888-1CFD3F02885F}"/>
              </a:ext>
              <a:ext uri="{C183D7F6-B498-43B3-948B-1728B52AA6E4}">
                <adec:decorative xmlns:adec="http://schemas.microsoft.com/office/drawing/2017/decorative" val="1"/>
              </a:ext>
            </a:extLst>
          </p:cNvPr>
          <p:cNvSpPr>
            <a:spLocks noGrp="1"/>
          </p:cNvSpPr>
          <p:nvPr>
            <p:ph type="dt" sz="half" idx="10"/>
          </p:nvPr>
        </p:nvSpPr>
        <p:spPr/>
        <p:txBody>
          <a:bodyPr/>
          <a:lstStyle/>
          <a:p>
            <a:fld id="{47EB78D2-1F35-4A36-81E6-D1DB26673FB5}" type="datetime4">
              <a:rPr lang="en-US" smtClean="0"/>
              <a:t>May 29, 2026</a:t>
            </a:fld>
            <a:endParaRPr lang="en-US" dirty="0"/>
          </a:p>
        </p:txBody>
      </p:sp>
      <p:sp>
        <p:nvSpPr>
          <p:cNvPr id="3" name="Slide Number Placeholder 2">
            <a:extLst>
              <a:ext uri="{FF2B5EF4-FFF2-40B4-BE49-F238E27FC236}">
                <a16:creationId xmlns:a16="http://schemas.microsoft.com/office/drawing/2014/main" id="{4E764046-E4CB-4905-A6DD-942658974F99}"/>
              </a:ext>
            </a:extLst>
          </p:cNvPr>
          <p:cNvSpPr>
            <a:spLocks noGrp="1"/>
          </p:cNvSpPr>
          <p:nvPr>
            <p:ph type="sldNum" sz="quarter" idx="11"/>
          </p:nvPr>
        </p:nvSpPr>
        <p:spPr/>
        <p:txBody>
          <a:bodyPr/>
          <a:lstStyle/>
          <a:p>
            <a:pPr algn="ctr"/>
            <a:fld id="{6B918772-37A3-47DC-BE01-33CAE9FCB74A}" type="slidenum">
              <a:rPr lang="en-US" smtClean="0"/>
              <a:pPr algn="ctr"/>
              <a:t>3</a:t>
            </a:fld>
            <a:endParaRPr lang="en-US" dirty="0"/>
          </a:p>
        </p:txBody>
      </p:sp>
      <p:sp>
        <p:nvSpPr>
          <p:cNvPr id="4" name="Title 3">
            <a:extLst>
              <a:ext uri="{FF2B5EF4-FFF2-40B4-BE49-F238E27FC236}">
                <a16:creationId xmlns:a16="http://schemas.microsoft.com/office/drawing/2014/main" id="{280FB4F4-7B36-4EFF-8C7E-58211197172F}"/>
              </a:ext>
            </a:extLst>
          </p:cNvPr>
          <p:cNvSpPr>
            <a:spLocks noGrp="1"/>
          </p:cNvSpPr>
          <p:nvPr>
            <p:ph type="title"/>
          </p:nvPr>
        </p:nvSpPr>
        <p:spPr>
          <a:xfrm>
            <a:off x="1201738" y="857250"/>
            <a:ext cx="9669464" cy="1295400"/>
          </a:xfrm>
        </p:spPr>
        <p:txBody>
          <a:bodyPr/>
          <a:lstStyle/>
          <a:p>
            <a:r>
              <a:rPr lang="en-US" b="1" dirty="0">
                <a:latin typeface="Calibri Light" panose="020F0302020204030204" pitchFamily="34" charset="0"/>
                <a:ea typeface="Calibri Light" panose="020F0302020204030204" pitchFamily="34" charset="0"/>
                <a:cs typeface="Calibri Light" panose="020F0302020204030204" pitchFamily="34" charset="0"/>
              </a:rPr>
              <a:t>RDA Governance</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a:xfrm>
            <a:off x="1201738" y="2305050"/>
            <a:ext cx="13479462" cy="4343400"/>
          </a:xfrm>
        </p:spPr>
        <p:txBody>
          <a:bodyPr/>
          <a:lstStyle/>
          <a:p>
            <a:r>
              <a:rPr lang="en-US" sz="3200" dirty="0"/>
              <a:t>Infrastructure supporting RDA and its development:</a:t>
            </a:r>
          </a:p>
          <a:p>
            <a:endParaRPr lang="en-US" sz="3200" dirty="0"/>
          </a:p>
          <a:p>
            <a:pPr>
              <a:lnSpc>
                <a:spcPct val="150000"/>
              </a:lnSpc>
            </a:pPr>
            <a:r>
              <a:rPr lang="en-US" sz="3200" dirty="0"/>
              <a:t>	RDA Board</a:t>
            </a:r>
          </a:p>
          <a:p>
            <a:pPr>
              <a:lnSpc>
                <a:spcPct val="150000"/>
              </a:lnSpc>
            </a:pPr>
            <a:r>
              <a:rPr lang="en-US" sz="3200" dirty="0"/>
              <a:t>	RDA Steering Committee (RSC)</a:t>
            </a:r>
          </a:p>
          <a:p>
            <a:pPr>
              <a:lnSpc>
                <a:spcPct val="150000"/>
              </a:lnSpc>
            </a:pPr>
            <a:r>
              <a:rPr lang="en-US" sz="3200" dirty="0"/>
              <a:t>	ALA Digital Reference </a:t>
            </a:r>
          </a:p>
        </p:txBody>
      </p:sp>
    </p:spTree>
    <p:extLst>
      <p:ext uri="{BB962C8B-B14F-4D97-AF65-F5344CB8AC3E}">
        <p14:creationId xmlns:p14="http://schemas.microsoft.com/office/powerpoint/2010/main" val="324345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2C1EB-EB09-730A-65B9-E9BADD885E54}"/>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70CBE1EE-1920-3ECD-27B9-0A1D3B44CDC3}"/>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52AB5D3F-32EC-F6D0-0601-EFB88CAE7715}"/>
              </a:ext>
            </a:extLst>
          </p:cNvPr>
          <p:cNvSpPr>
            <a:spLocks noGrp="1"/>
          </p:cNvSpPr>
          <p:nvPr>
            <p:ph type="sldNum" sz="quarter" idx="11"/>
          </p:nvPr>
        </p:nvSpPr>
        <p:spPr/>
        <p:txBody>
          <a:bodyPr/>
          <a:lstStyle/>
          <a:p>
            <a:pPr algn="ctr"/>
            <a:fld id="{6B918772-37A3-47DC-BE01-33CAE9FCB74A}" type="slidenum">
              <a:rPr lang="en-US" smtClean="0"/>
              <a:pPr algn="ctr"/>
              <a:t>4</a:t>
            </a:fld>
            <a:endParaRPr lang="en-US" dirty="0"/>
          </a:p>
        </p:txBody>
      </p:sp>
      <p:sp>
        <p:nvSpPr>
          <p:cNvPr id="4" name="Title 3">
            <a:extLst>
              <a:ext uri="{FF2B5EF4-FFF2-40B4-BE49-F238E27FC236}">
                <a16:creationId xmlns:a16="http://schemas.microsoft.com/office/drawing/2014/main" id="{00819D45-42E4-F828-F50F-BA56E633A6A0}"/>
              </a:ext>
            </a:extLst>
          </p:cNvPr>
          <p:cNvSpPr>
            <a:spLocks noGrp="1"/>
          </p:cNvSpPr>
          <p:nvPr>
            <p:ph type="title"/>
          </p:nvPr>
        </p:nvSpPr>
        <p:spPr>
          <a:xfrm>
            <a:off x="1092201" y="857250"/>
            <a:ext cx="9779001" cy="9144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Governance Model</a:t>
            </a:r>
          </a:p>
        </p:txBody>
      </p:sp>
      <p:sp>
        <p:nvSpPr>
          <p:cNvPr id="5" name="Text Placeholder 4">
            <a:extLst>
              <a:ext uri="{FF2B5EF4-FFF2-40B4-BE49-F238E27FC236}">
                <a16:creationId xmlns:a16="http://schemas.microsoft.com/office/drawing/2014/main" id="{CE311A7C-6559-1194-99F1-209B81311C81}"/>
              </a:ext>
            </a:extLst>
          </p:cNvPr>
          <p:cNvSpPr>
            <a:spLocks noGrp="1"/>
          </p:cNvSpPr>
          <p:nvPr>
            <p:ph type="body" sz="quarter" idx="12"/>
          </p:nvPr>
        </p:nvSpPr>
        <p:spPr>
          <a:xfrm>
            <a:off x="1092201" y="1901825"/>
            <a:ext cx="13931900" cy="5988050"/>
          </a:xfrm>
        </p:spPr>
        <p:txBody>
          <a:bodyPr/>
          <a:lstStyle/>
          <a:p>
            <a:pPr>
              <a:lnSpc>
                <a:spcPct val="120000"/>
              </a:lnSpc>
              <a:spcAft>
                <a:spcPts val="600"/>
              </a:spcAft>
            </a:pPr>
            <a:r>
              <a:rPr lang="en-US" sz="3200" dirty="0"/>
              <a:t>The Governance Model document is on the RDA Toolkit website</a:t>
            </a:r>
            <a:r>
              <a:rPr lang="en-US" sz="3200" dirty="0">
                <a:solidFill>
                  <a:schemeClr val="tx1"/>
                </a:solidFill>
              </a:rPr>
              <a:t>: </a:t>
            </a:r>
            <a:r>
              <a:rPr lang="en-US" sz="3200" dirty="0">
                <a:solidFill>
                  <a:schemeClr val="tx1"/>
                </a:solidFill>
                <a:hlinkClick r:id="rId2">
                  <a:extLst>
                    <a:ext uri="{A12FA001-AC4F-418D-AE19-62706E023703}">
                      <ahyp:hlinkClr xmlns:ahyp="http://schemas.microsoft.com/office/drawing/2018/hyperlinkcolor" val="tx"/>
                    </a:ext>
                  </a:extLst>
                </a:hlinkClick>
              </a:rPr>
              <a:t>https://www.rdatoolkit.org/rdaboard/rda-governance</a:t>
            </a:r>
            <a:r>
              <a:rPr lang="en-US" sz="3200" dirty="0">
                <a:solidFill>
                  <a:schemeClr val="tx1"/>
                </a:solidFill>
              </a:rPr>
              <a:t> </a:t>
            </a:r>
          </a:p>
          <a:p>
            <a:pPr>
              <a:lnSpc>
                <a:spcPct val="120000"/>
              </a:lnSpc>
              <a:spcAft>
                <a:spcPts val="600"/>
              </a:spcAft>
            </a:pPr>
            <a:endParaRPr lang="en-CA" sz="3200" dirty="0"/>
          </a:p>
          <a:p>
            <a:pPr>
              <a:lnSpc>
                <a:spcPct val="120000"/>
              </a:lnSpc>
              <a:spcAft>
                <a:spcPts val="600"/>
              </a:spcAft>
            </a:pPr>
            <a:r>
              <a:rPr lang="en-CA" sz="3200" dirty="0"/>
              <a:t>From the introduction of the Governance Model document:</a:t>
            </a:r>
          </a:p>
          <a:p>
            <a:pPr>
              <a:lnSpc>
                <a:spcPct val="120000"/>
              </a:lnSpc>
              <a:spcAft>
                <a:spcPts val="600"/>
              </a:spcAft>
            </a:pPr>
            <a:endParaRPr lang="en-CA" sz="1000" dirty="0"/>
          </a:p>
          <a:p>
            <a:pPr>
              <a:lnSpc>
                <a:spcPct val="120000"/>
              </a:lnSpc>
              <a:spcAft>
                <a:spcPts val="600"/>
              </a:spcAft>
            </a:pPr>
            <a:r>
              <a:rPr lang="en-US" sz="3200" dirty="0"/>
              <a:t>“The RDA Board is a decision-making body responsible for the strategic direction for the development of RDA. A key part of its mandate is ensuring good governance for all the committees engaged with the development of RDA.”</a:t>
            </a:r>
          </a:p>
          <a:p>
            <a:pPr>
              <a:lnSpc>
                <a:spcPct val="120000"/>
              </a:lnSpc>
              <a:spcAft>
                <a:spcPts val="600"/>
              </a:spcAft>
            </a:pPr>
            <a:endParaRPr lang="en-US" sz="1000" dirty="0"/>
          </a:p>
        </p:txBody>
      </p:sp>
    </p:spTree>
    <p:extLst>
      <p:ext uri="{BB962C8B-B14F-4D97-AF65-F5344CB8AC3E}">
        <p14:creationId xmlns:p14="http://schemas.microsoft.com/office/powerpoint/2010/main" val="3845640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iagram of the RDA Board's organizational structure. It lists the members of the RDA Board: 3 Copyright Holder representatives, 6 National Institution representatives, and the possibility of 2 co-opted members if needed. The Chair of the RDA steering Committee is a member ex officio and the person also acts as the means of communication between the RDA Steering Committee and the RDA Board.  The ALA Digital Reference representative is also an ex officio member and is the channel of communication between the RDA developers and the RDA Board. Board working groups would also report to the RDA Board. ">
            <a:extLst>
              <a:ext uri="{FF2B5EF4-FFF2-40B4-BE49-F238E27FC236}">
                <a16:creationId xmlns:a16="http://schemas.microsoft.com/office/drawing/2014/main" id="{8F5D8773-D843-B9CE-6E84-35938EBF5191}"/>
              </a:ext>
            </a:extLst>
          </p:cNvPr>
          <p:cNvPicPr>
            <a:picLocks noChangeAspect="1"/>
          </p:cNvPicPr>
          <p:nvPr/>
        </p:nvPicPr>
        <p:blipFill>
          <a:blip r:embed="rId3"/>
          <a:stretch>
            <a:fillRect/>
          </a:stretch>
        </p:blipFill>
        <p:spPr>
          <a:xfrm>
            <a:off x="1092201" y="476250"/>
            <a:ext cx="16204488" cy="8077200"/>
          </a:xfrm>
          <a:prstGeom prst="rect">
            <a:avLst/>
          </a:prstGeom>
        </p:spPr>
      </p:pic>
      <p:sp>
        <p:nvSpPr>
          <p:cNvPr id="2" name="Date Placeholder 1">
            <a:extLst>
              <a:ext uri="{FF2B5EF4-FFF2-40B4-BE49-F238E27FC236}">
                <a16:creationId xmlns:a16="http://schemas.microsoft.com/office/drawing/2014/main" id="{AD679C35-73E6-261D-BF16-BD65D8290B63}"/>
              </a:ext>
              <a:ext uri="{C183D7F6-B498-43B3-948B-1728B52AA6E4}">
                <adec:decorative xmlns:adec="http://schemas.microsoft.com/office/drawing/2017/decorative" val="1"/>
              </a:ext>
            </a:extLst>
          </p:cNvPr>
          <p:cNvSpPr>
            <a:spLocks noGrp="1"/>
          </p:cNvSpPr>
          <p:nvPr>
            <p:ph type="dt" sz="half" idx="10"/>
          </p:nvPr>
        </p:nvSpPr>
        <p:spPr/>
        <p:txBody>
          <a:bodyPr/>
          <a:lstStyle/>
          <a:p>
            <a:fld id="{40F5FFDB-8ACA-4B3F-81A4-A017C5F1220E}" type="datetime4">
              <a:rPr lang="en-US" smtClean="0"/>
              <a:t>May 29, 2026</a:t>
            </a:fld>
            <a:endParaRPr lang="en-US" dirty="0"/>
          </a:p>
        </p:txBody>
      </p:sp>
      <p:sp>
        <p:nvSpPr>
          <p:cNvPr id="3" name="Slide Number Placeholder 2">
            <a:extLst>
              <a:ext uri="{FF2B5EF4-FFF2-40B4-BE49-F238E27FC236}">
                <a16:creationId xmlns:a16="http://schemas.microsoft.com/office/drawing/2014/main" id="{0735A726-B6CC-113E-ABF4-E5624B0944AC}"/>
              </a:ext>
            </a:extLst>
          </p:cNvPr>
          <p:cNvSpPr>
            <a:spLocks noGrp="1"/>
          </p:cNvSpPr>
          <p:nvPr>
            <p:ph type="sldNum" sz="quarter" idx="11"/>
          </p:nvPr>
        </p:nvSpPr>
        <p:spPr/>
        <p:txBody>
          <a:bodyPr/>
          <a:lstStyle/>
          <a:p>
            <a:pPr algn="ctr"/>
            <a:fld id="{6B918772-37A3-47DC-BE01-33CAE9FCB74A}" type="slidenum">
              <a:rPr lang="en-US" smtClean="0"/>
              <a:pPr algn="ctr"/>
              <a:t>5</a:t>
            </a:fld>
            <a:endParaRPr lang="en-US" dirty="0"/>
          </a:p>
        </p:txBody>
      </p:sp>
      <p:sp>
        <p:nvSpPr>
          <p:cNvPr id="6" name="TextBox 5">
            <a:extLst>
              <a:ext uri="{FF2B5EF4-FFF2-40B4-BE49-F238E27FC236}">
                <a16:creationId xmlns:a16="http://schemas.microsoft.com/office/drawing/2014/main" id="{1E0DBF93-20C7-C26B-B0CB-EAAEACEF210D}"/>
              </a:ext>
            </a:extLst>
          </p:cNvPr>
          <p:cNvSpPr txBox="1"/>
          <p:nvPr/>
        </p:nvSpPr>
        <p:spPr>
          <a:xfrm>
            <a:off x="459510" y="336551"/>
            <a:ext cx="11630890" cy="584775"/>
          </a:xfrm>
          <a:prstGeom prst="rect">
            <a:avLst/>
          </a:prstGeom>
          <a:noFill/>
          <a:ln>
            <a:solidFill>
              <a:schemeClr val="tx2"/>
            </a:solidFill>
          </a:ln>
        </p:spPr>
        <p:txBody>
          <a:bodyPr wrap="square" rtlCol="0">
            <a:spAutoFit/>
          </a:bodyPr>
          <a:lstStyle/>
          <a:p>
            <a:r>
              <a:rPr lang="en-CA" sz="3200" dirty="0"/>
              <a:t>Governance Model also determines the RDA Board’s structure </a:t>
            </a:r>
          </a:p>
        </p:txBody>
      </p:sp>
      <p:sp>
        <p:nvSpPr>
          <p:cNvPr id="8" name="Title 7">
            <a:extLst>
              <a:ext uri="{FF2B5EF4-FFF2-40B4-BE49-F238E27FC236}">
                <a16:creationId xmlns:a16="http://schemas.microsoft.com/office/drawing/2014/main" id="{2608D0B3-A72D-FF1B-8A9A-81BB5C2B9646}"/>
              </a:ext>
            </a:extLst>
          </p:cNvPr>
          <p:cNvSpPr>
            <a:spLocks noGrp="1"/>
          </p:cNvSpPr>
          <p:nvPr>
            <p:ph type="title" idx="4294967295"/>
          </p:nvPr>
        </p:nvSpPr>
        <p:spPr>
          <a:xfrm>
            <a:off x="1201738" y="-1893888"/>
            <a:ext cx="15071725" cy="1893888"/>
          </a:xfrm>
          <a:prstGeom prst="rect">
            <a:avLst/>
          </a:prstGeom>
        </p:spPr>
        <p:txBody>
          <a:bodyPr anchor="b"/>
          <a:lstStyle/>
          <a:p>
            <a:r>
              <a:rPr lang="en-CA" dirty="0"/>
              <a:t>RDA board’s structure</a:t>
            </a:r>
          </a:p>
        </p:txBody>
      </p:sp>
    </p:spTree>
    <p:extLst>
      <p:ext uri="{BB962C8B-B14F-4D97-AF65-F5344CB8AC3E}">
        <p14:creationId xmlns:p14="http://schemas.microsoft.com/office/powerpoint/2010/main" val="81996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777D20-D82F-110E-84AC-01F41AEAC548}"/>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A1EC495C-34FE-A4C0-2600-E92B5098E8B9}"/>
              </a:ext>
            </a:extLst>
          </p:cNvPr>
          <p:cNvSpPr>
            <a:spLocks noGrp="1"/>
          </p:cNvSpPr>
          <p:nvPr>
            <p:ph type="sldNum" sz="quarter" idx="11"/>
          </p:nvPr>
        </p:nvSpPr>
        <p:spPr/>
        <p:txBody>
          <a:bodyPr/>
          <a:lstStyle/>
          <a:p>
            <a:pPr algn="ctr"/>
            <a:fld id="{6B918772-37A3-47DC-BE01-33CAE9FCB74A}" type="slidenum">
              <a:rPr lang="en-US" smtClean="0"/>
              <a:pPr algn="ctr"/>
              <a:t>6</a:t>
            </a:fld>
            <a:endParaRPr lang="en-US" dirty="0"/>
          </a:p>
        </p:txBody>
      </p:sp>
      <p:sp>
        <p:nvSpPr>
          <p:cNvPr id="4" name="Title 3">
            <a:extLst>
              <a:ext uri="{FF2B5EF4-FFF2-40B4-BE49-F238E27FC236}">
                <a16:creationId xmlns:a16="http://schemas.microsoft.com/office/drawing/2014/main" id="{A8DFD315-8BD4-6751-059E-00149DCFD03D}"/>
              </a:ext>
            </a:extLst>
          </p:cNvPr>
          <p:cNvSpPr>
            <a:spLocks noGrp="1"/>
          </p:cNvSpPr>
          <p:nvPr>
            <p:ph type="title"/>
          </p:nvPr>
        </p:nvSpPr>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RDA Board members</a:t>
            </a:r>
          </a:p>
        </p:txBody>
      </p:sp>
      <p:sp>
        <p:nvSpPr>
          <p:cNvPr id="5" name="Text Placeholder 4">
            <a:extLst>
              <a:ext uri="{FF2B5EF4-FFF2-40B4-BE49-F238E27FC236}">
                <a16:creationId xmlns:a16="http://schemas.microsoft.com/office/drawing/2014/main" id="{F5DC1273-36BB-CEE2-63F0-8C3E8D667E86}"/>
              </a:ext>
            </a:extLst>
          </p:cNvPr>
          <p:cNvSpPr>
            <a:spLocks noGrp="1"/>
          </p:cNvSpPr>
          <p:nvPr>
            <p:ph type="body" sz="quarter" idx="12"/>
          </p:nvPr>
        </p:nvSpPr>
        <p:spPr>
          <a:xfrm>
            <a:off x="774701" y="2070101"/>
            <a:ext cx="13716000" cy="5105400"/>
          </a:xfrm>
        </p:spPr>
        <p:txBody>
          <a:bodyPr/>
          <a:lstStyle/>
          <a:p>
            <a:pPr lvl="1">
              <a:lnSpc>
                <a:spcPct val="114000"/>
              </a:lnSpc>
              <a:spcAft>
                <a:spcPts val="1200"/>
              </a:spcAft>
            </a:pPr>
            <a:r>
              <a:rPr lang="en-CA" sz="3200" dirty="0"/>
              <a:t>3 Copyright Holder representatives</a:t>
            </a:r>
          </a:p>
          <a:p>
            <a:pPr lvl="1">
              <a:lnSpc>
                <a:spcPct val="114000"/>
              </a:lnSpc>
              <a:spcAft>
                <a:spcPts val="1200"/>
              </a:spcAft>
            </a:pPr>
            <a:r>
              <a:rPr lang="en-CA" sz="3200" dirty="0"/>
              <a:t>ALA Digital Reference representative</a:t>
            </a:r>
            <a:r>
              <a:rPr lang="en-CA" sz="4000" dirty="0"/>
              <a:t> </a:t>
            </a:r>
            <a:r>
              <a:rPr lang="en-CA" sz="2800" dirty="0"/>
              <a:t>(called ALA Publishing representative in the Agreement) </a:t>
            </a:r>
            <a:r>
              <a:rPr lang="en-CA" sz="2800" i="1" dirty="0"/>
              <a:t>ex officio</a:t>
            </a:r>
          </a:p>
          <a:p>
            <a:pPr lvl="1">
              <a:lnSpc>
                <a:spcPct val="114000"/>
              </a:lnSpc>
              <a:spcAft>
                <a:spcPts val="1200"/>
              </a:spcAft>
            </a:pPr>
            <a:r>
              <a:rPr lang="en-CA" sz="3200" dirty="0"/>
              <a:t>6 National Institution representatives</a:t>
            </a:r>
          </a:p>
          <a:p>
            <a:pPr lvl="1">
              <a:lnSpc>
                <a:spcPct val="114000"/>
              </a:lnSpc>
              <a:spcAft>
                <a:spcPts val="1200"/>
              </a:spcAft>
            </a:pPr>
            <a:r>
              <a:rPr lang="en-CA" sz="3200" dirty="0"/>
              <a:t>RSC Chair </a:t>
            </a:r>
            <a:r>
              <a:rPr lang="en-CA" sz="2800" i="1" dirty="0"/>
              <a:t>ex officio </a:t>
            </a:r>
          </a:p>
          <a:p>
            <a:pPr lvl="1">
              <a:lnSpc>
                <a:spcPct val="114000"/>
              </a:lnSpc>
              <a:spcAft>
                <a:spcPts val="1200"/>
              </a:spcAft>
            </a:pPr>
            <a:r>
              <a:rPr lang="en-CA" sz="3200" dirty="0"/>
              <a:t>RDA Fund trustees </a:t>
            </a:r>
            <a:r>
              <a:rPr lang="en-CA" sz="2800" i="1" dirty="0"/>
              <a:t>ex officio </a:t>
            </a:r>
            <a:r>
              <a:rPr lang="en-CA" sz="3200" dirty="0"/>
              <a:t>(in practice, rarely attend Board meetings)</a:t>
            </a:r>
          </a:p>
          <a:p>
            <a:pPr lvl="1">
              <a:lnSpc>
                <a:spcPct val="114000"/>
              </a:lnSpc>
              <a:spcAft>
                <a:spcPts val="1200"/>
              </a:spcAft>
            </a:pPr>
            <a:r>
              <a:rPr lang="en-CA" sz="3200" dirty="0"/>
              <a:t>(up to 2 co-opted members)</a:t>
            </a:r>
          </a:p>
        </p:txBody>
      </p:sp>
    </p:spTree>
    <p:extLst>
      <p:ext uri="{BB962C8B-B14F-4D97-AF65-F5344CB8AC3E}">
        <p14:creationId xmlns:p14="http://schemas.microsoft.com/office/powerpoint/2010/main" val="1378114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6D04EA-801F-E333-614A-4A1B7BDA15E5}"/>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4621F339-636D-3AB4-8A84-DE7C1FFFD632}"/>
              </a:ext>
            </a:extLst>
          </p:cNvPr>
          <p:cNvSpPr>
            <a:spLocks noGrp="1"/>
          </p:cNvSpPr>
          <p:nvPr>
            <p:ph type="sldNum" sz="quarter" idx="11"/>
          </p:nvPr>
        </p:nvSpPr>
        <p:spPr/>
        <p:txBody>
          <a:bodyPr/>
          <a:lstStyle/>
          <a:p>
            <a:pPr algn="ctr"/>
            <a:fld id="{6B918772-37A3-47DC-BE01-33CAE9FCB74A}" type="slidenum">
              <a:rPr lang="en-US" smtClean="0"/>
              <a:pPr algn="ctr"/>
              <a:t>7</a:t>
            </a:fld>
            <a:endParaRPr lang="en-US" dirty="0"/>
          </a:p>
        </p:txBody>
      </p:sp>
      <p:sp>
        <p:nvSpPr>
          <p:cNvPr id="4" name="Title 3">
            <a:extLst>
              <a:ext uri="{FF2B5EF4-FFF2-40B4-BE49-F238E27FC236}">
                <a16:creationId xmlns:a16="http://schemas.microsoft.com/office/drawing/2014/main" id="{C7C55B97-8C31-4B3D-9049-2741C38E7BEC}"/>
              </a:ext>
            </a:extLst>
          </p:cNvPr>
          <p:cNvSpPr>
            <a:spLocks noGrp="1"/>
          </p:cNvSpPr>
          <p:nvPr>
            <p:ph type="title"/>
          </p:nvPr>
        </p:nvSpPr>
        <p:spPr>
          <a:xfrm>
            <a:off x="1092202" y="857250"/>
            <a:ext cx="10540998" cy="17526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National Institution (NI) Representatives</a:t>
            </a:r>
          </a:p>
        </p:txBody>
      </p:sp>
      <p:sp>
        <p:nvSpPr>
          <p:cNvPr id="5" name="Text Placeholder 4">
            <a:extLst>
              <a:ext uri="{FF2B5EF4-FFF2-40B4-BE49-F238E27FC236}">
                <a16:creationId xmlns:a16="http://schemas.microsoft.com/office/drawing/2014/main" id="{2D3F9EBF-B9D1-D83A-5AC3-5EE75A1E303A}"/>
              </a:ext>
            </a:extLst>
          </p:cNvPr>
          <p:cNvSpPr>
            <a:spLocks noGrp="1"/>
          </p:cNvSpPr>
          <p:nvPr>
            <p:ph type="body" sz="quarter" idx="12"/>
          </p:nvPr>
        </p:nvSpPr>
        <p:spPr>
          <a:xfrm>
            <a:off x="812800" y="2152650"/>
            <a:ext cx="14173200" cy="6400800"/>
          </a:xfrm>
        </p:spPr>
        <p:txBody>
          <a:bodyPr/>
          <a:lstStyle/>
          <a:p>
            <a:pPr marL="457200" indent="-457200">
              <a:lnSpc>
                <a:spcPct val="114000"/>
              </a:lnSpc>
              <a:spcAft>
                <a:spcPts val="600"/>
              </a:spcAft>
              <a:buFont typeface="Arial" panose="020B0604020202020204" pitchFamily="34" charset="0"/>
              <a:buChar char="•"/>
            </a:pPr>
            <a:r>
              <a:rPr lang="en-CA" sz="3200" dirty="0"/>
              <a:t>one from each of the 6 regions</a:t>
            </a:r>
          </a:p>
          <a:p>
            <a:pPr marL="457200" indent="-457200">
              <a:lnSpc>
                <a:spcPct val="114000"/>
              </a:lnSpc>
              <a:spcAft>
                <a:spcPts val="600"/>
              </a:spcAft>
              <a:buFont typeface="Arial" panose="020B0604020202020204" pitchFamily="34" charset="0"/>
              <a:buChar char="•"/>
            </a:pPr>
            <a:r>
              <a:rPr lang="en-CA" sz="3200" dirty="0"/>
              <a:t>each representative serves one 4-year term</a:t>
            </a:r>
          </a:p>
          <a:p>
            <a:pPr marL="457200" indent="-457200">
              <a:lnSpc>
                <a:spcPct val="114000"/>
              </a:lnSpc>
              <a:spcAft>
                <a:spcPts val="600"/>
              </a:spcAft>
              <a:buFont typeface="Arial" panose="020B0604020202020204" pitchFamily="34" charset="0"/>
              <a:buChar char="•"/>
            </a:pPr>
            <a:r>
              <a:rPr lang="en-CA" sz="3200" dirty="0"/>
              <a:t>intention is to circulate among all eligible institutions in a region</a:t>
            </a:r>
          </a:p>
          <a:p>
            <a:pPr marL="457200" indent="-457200">
              <a:lnSpc>
                <a:spcPct val="114000"/>
              </a:lnSpc>
              <a:spcAft>
                <a:spcPts val="600"/>
              </a:spcAft>
              <a:buFont typeface="Arial" panose="020B0604020202020204" pitchFamily="34" charset="0"/>
              <a:buChar char="•"/>
            </a:pPr>
            <a:r>
              <a:rPr lang="en-CA" sz="3200" dirty="0">
                <a:solidFill>
                  <a:schemeClr val="tx1"/>
                </a:solidFill>
                <a:hlinkClick r:id="rId2">
                  <a:extLst>
                    <a:ext uri="{A12FA001-AC4F-418D-AE19-62706E023703}">
                      <ahyp:hlinkClr xmlns:ahyp="http://schemas.microsoft.com/office/drawing/2018/hyperlinkcolor" val="tx"/>
                    </a:ext>
                  </a:extLst>
                </a:hlinkClick>
              </a:rPr>
              <a:t>criteria for selection</a:t>
            </a:r>
            <a:r>
              <a:rPr lang="en-CA" sz="3200" dirty="0"/>
              <a:t>: eligibility of the institution and qualifications of the individual</a:t>
            </a:r>
          </a:p>
          <a:p>
            <a:pPr marL="914400" lvl="1" indent="-457200">
              <a:lnSpc>
                <a:spcPct val="114000"/>
              </a:lnSpc>
              <a:spcAft>
                <a:spcPts val="600"/>
              </a:spcAft>
              <a:buFont typeface="Arial" panose="020B0604020202020204" pitchFamily="34" charset="0"/>
              <a:buChar char="•"/>
            </a:pPr>
            <a:r>
              <a:rPr lang="en-CA" sz="2800" dirty="0"/>
              <a:t>institution: has implemented RDA or about to implement RDA within the calendar year</a:t>
            </a:r>
          </a:p>
          <a:p>
            <a:pPr marL="914400" lvl="1" indent="-457200">
              <a:lnSpc>
                <a:spcPct val="114000"/>
              </a:lnSpc>
              <a:spcAft>
                <a:spcPts val="600"/>
              </a:spcAft>
              <a:buFont typeface="Arial" panose="020B0604020202020204" pitchFamily="34" charset="0"/>
              <a:buChar char="•"/>
            </a:pPr>
            <a:r>
              <a:rPr lang="en-CA" sz="2800" dirty="0"/>
              <a:t>individual is familiar with RDA</a:t>
            </a:r>
          </a:p>
          <a:p>
            <a:pPr marL="457200" indent="-457200">
              <a:lnSpc>
                <a:spcPct val="114000"/>
              </a:lnSpc>
              <a:spcAft>
                <a:spcPts val="600"/>
              </a:spcAft>
              <a:buFont typeface="Arial" panose="020B0604020202020204" pitchFamily="34" charset="0"/>
              <a:buChar char="•"/>
            </a:pPr>
            <a:r>
              <a:rPr lang="en-CA" sz="3200" dirty="0"/>
              <a:t>focus on “national institutions” because of their leadership role in their communities</a:t>
            </a:r>
          </a:p>
          <a:p>
            <a:pPr marL="457200" indent="-457200">
              <a:lnSpc>
                <a:spcPct val="114000"/>
              </a:lnSpc>
              <a:spcAft>
                <a:spcPts val="600"/>
              </a:spcAft>
              <a:buFont typeface="Arial" panose="020B0604020202020204" pitchFamily="34" charset="0"/>
              <a:buChar char="•"/>
            </a:pPr>
            <a:r>
              <a:rPr lang="en-CA" sz="3200" dirty="0"/>
              <a:t>recruited and approved by the Board</a:t>
            </a:r>
          </a:p>
          <a:p>
            <a:pPr marL="685800" indent="-685800">
              <a:lnSpc>
                <a:spcPct val="125000"/>
              </a:lnSpc>
              <a:spcAft>
                <a:spcPts val="600"/>
              </a:spcAft>
              <a:buFont typeface="Arial" panose="020B0604020202020204" pitchFamily="34" charset="0"/>
              <a:buChar char="•"/>
            </a:pPr>
            <a:endParaRPr lang="en-CA" sz="3200" dirty="0"/>
          </a:p>
          <a:p>
            <a:pPr marL="685800" indent="-685800">
              <a:buFont typeface="Arial" panose="020B0604020202020204" pitchFamily="34" charset="0"/>
              <a:buChar char="•"/>
            </a:pPr>
            <a:endParaRPr lang="en-CA" dirty="0"/>
          </a:p>
        </p:txBody>
      </p:sp>
    </p:spTree>
    <p:extLst>
      <p:ext uri="{BB962C8B-B14F-4D97-AF65-F5344CB8AC3E}">
        <p14:creationId xmlns:p14="http://schemas.microsoft.com/office/powerpoint/2010/main" val="692857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EB72C-7A69-FCAE-040E-7806DF5CE186}"/>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CAA852AF-C0BA-4847-5AD7-96C8A925238F}"/>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ABC67B66-B703-D6BB-CD2C-29F0278801B1}"/>
              </a:ext>
            </a:extLst>
          </p:cNvPr>
          <p:cNvSpPr>
            <a:spLocks noGrp="1"/>
          </p:cNvSpPr>
          <p:nvPr>
            <p:ph type="sldNum" sz="quarter" idx="11"/>
          </p:nvPr>
        </p:nvSpPr>
        <p:spPr/>
        <p:txBody>
          <a:bodyPr/>
          <a:lstStyle/>
          <a:p>
            <a:pPr algn="ctr"/>
            <a:fld id="{6B918772-37A3-47DC-BE01-33CAE9FCB74A}" type="slidenum">
              <a:rPr lang="en-US" smtClean="0"/>
              <a:pPr algn="ctr"/>
              <a:t>8</a:t>
            </a:fld>
            <a:endParaRPr lang="en-US" dirty="0"/>
          </a:p>
        </p:txBody>
      </p:sp>
      <p:sp>
        <p:nvSpPr>
          <p:cNvPr id="4" name="Title 3">
            <a:extLst>
              <a:ext uri="{FF2B5EF4-FFF2-40B4-BE49-F238E27FC236}">
                <a16:creationId xmlns:a16="http://schemas.microsoft.com/office/drawing/2014/main" id="{3490B3BD-CC12-1541-2302-8678CF99244E}"/>
              </a:ext>
            </a:extLst>
          </p:cNvPr>
          <p:cNvSpPr>
            <a:spLocks noGrp="1"/>
          </p:cNvSpPr>
          <p:nvPr>
            <p:ph type="title"/>
          </p:nvPr>
        </p:nvSpPr>
        <p:spPr>
          <a:xfrm>
            <a:off x="1092202" y="857250"/>
            <a:ext cx="10159998" cy="17526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Role of NI Representatives</a:t>
            </a:r>
          </a:p>
        </p:txBody>
      </p:sp>
      <p:sp>
        <p:nvSpPr>
          <p:cNvPr id="5" name="Text Placeholder 4">
            <a:extLst>
              <a:ext uri="{FF2B5EF4-FFF2-40B4-BE49-F238E27FC236}">
                <a16:creationId xmlns:a16="http://schemas.microsoft.com/office/drawing/2014/main" id="{98E3D9FC-8DF5-BF7B-B742-18D9CC3607F5}"/>
              </a:ext>
            </a:extLst>
          </p:cNvPr>
          <p:cNvSpPr>
            <a:spLocks noGrp="1"/>
          </p:cNvSpPr>
          <p:nvPr>
            <p:ph type="body" sz="quarter" idx="12"/>
          </p:nvPr>
        </p:nvSpPr>
        <p:spPr>
          <a:xfrm>
            <a:off x="889000" y="2152650"/>
            <a:ext cx="14020800" cy="6705600"/>
          </a:xfrm>
        </p:spPr>
        <p:txBody>
          <a:bodyPr/>
          <a:lstStyle/>
          <a:p>
            <a:pPr marL="685800" indent="-685800">
              <a:lnSpc>
                <a:spcPct val="125000"/>
              </a:lnSpc>
              <a:spcAft>
                <a:spcPts val="600"/>
              </a:spcAft>
              <a:buFont typeface="Arial" panose="020B0604020202020204" pitchFamily="34" charset="0"/>
              <a:buChar char="•"/>
            </a:pPr>
            <a:r>
              <a:rPr lang="en-US" sz="3200" dirty="0"/>
              <a:t>unique role of the NI reps is to bring forward regional intelligence and perspectives</a:t>
            </a:r>
            <a:endParaRPr lang="en-CA" sz="3200" dirty="0"/>
          </a:p>
          <a:p>
            <a:pPr marL="1143000" lvl="1" indent="-685800">
              <a:lnSpc>
                <a:spcPct val="125000"/>
              </a:lnSpc>
              <a:spcAft>
                <a:spcPts val="600"/>
              </a:spcAft>
              <a:buFont typeface="Arial" panose="020B0604020202020204" pitchFamily="34" charset="0"/>
              <a:buChar char="•"/>
            </a:pPr>
            <a:r>
              <a:rPr lang="en-US" sz="3200" dirty="0"/>
              <a:t>represent the region; indicate issues and concerns</a:t>
            </a:r>
          </a:p>
          <a:p>
            <a:pPr marL="1143000" lvl="1" indent="-685800">
              <a:lnSpc>
                <a:spcPct val="125000"/>
              </a:lnSpc>
              <a:spcAft>
                <a:spcPts val="600"/>
              </a:spcAft>
              <a:buFont typeface="Arial" panose="020B0604020202020204" pitchFamily="34" charset="0"/>
              <a:buChar char="•"/>
            </a:pPr>
            <a:r>
              <a:rPr lang="en-US" sz="3200" dirty="0"/>
              <a:t>provide insight about the impact, challenges and opportunities</a:t>
            </a:r>
          </a:p>
          <a:p>
            <a:pPr marL="1143000" lvl="1" indent="-685800">
              <a:lnSpc>
                <a:spcPct val="125000"/>
              </a:lnSpc>
              <a:spcAft>
                <a:spcPts val="600"/>
              </a:spcAft>
              <a:buFont typeface="Arial" panose="020B0604020202020204" pitchFamily="34" charset="0"/>
              <a:buChar char="•"/>
            </a:pPr>
            <a:r>
              <a:rPr lang="en-US" sz="3200" dirty="0"/>
              <a:t>help raise the profile of RDA in their region</a:t>
            </a:r>
          </a:p>
          <a:p>
            <a:pPr marL="457200" indent="-457200">
              <a:lnSpc>
                <a:spcPct val="125000"/>
              </a:lnSpc>
              <a:spcAft>
                <a:spcPts val="600"/>
              </a:spcAft>
              <a:buFont typeface="Arial" panose="020B0604020202020204" pitchFamily="34" charset="0"/>
              <a:buChar char="•"/>
            </a:pPr>
            <a:r>
              <a:rPr lang="en-US" sz="3200" dirty="0"/>
              <a:t>NI representatives also share in the governance and strategy roles of the Board as a whole</a:t>
            </a:r>
          </a:p>
          <a:p>
            <a:pPr marL="1143000" lvl="1" indent="-685800">
              <a:lnSpc>
                <a:spcPct val="125000"/>
              </a:lnSpc>
              <a:spcAft>
                <a:spcPts val="600"/>
              </a:spcAft>
              <a:buFont typeface="Arial" panose="020B0604020202020204" pitchFamily="34" charset="0"/>
              <a:buChar char="•"/>
            </a:pPr>
            <a:r>
              <a:rPr lang="en-US" sz="3200" dirty="0"/>
              <a:t>contribute to the development and delivery of the RDA Board strategic plan</a:t>
            </a:r>
          </a:p>
          <a:p>
            <a:pPr marL="1143000" lvl="1" indent="-685800">
              <a:lnSpc>
                <a:spcPct val="125000"/>
              </a:lnSpc>
              <a:spcAft>
                <a:spcPts val="600"/>
              </a:spcAft>
              <a:buFont typeface="Arial" panose="020B0604020202020204" pitchFamily="34" charset="0"/>
              <a:buChar char="•"/>
            </a:pPr>
            <a:r>
              <a:rPr lang="en-US" sz="3200" dirty="0"/>
              <a:t>ensure that the overall governance of the standard continues to support internationalization</a:t>
            </a:r>
          </a:p>
        </p:txBody>
      </p:sp>
    </p:spTree>
    <p:extLst>
      <p:ext uri="{BB962C8B-B14F-4D97-AF65-F5344CB8AC3E}">
        <p14:creationId xmlns:p14="http://schemas.microsoft.com/office/powerpoint/2010/main" val="1514519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240685-E021-8F24-0698-CD3792E0C64D}"/>
              </a:ext>
              <a:ext uri="{C183D7F6-B498-43B3-948B-1728B52AA6E4}">
                <adec:decorative xmlns:adec="http://schemas.microsoft.com/office/drawing/2017/decorative" val="1"/>
              </a:ext>
            </a:extLst>
          </p:cNvPr>
          <p:cNvSpPr>
            <a:spLocks noGrp="1"/>
          </p:cNvSpPr>
          <p:nvPr>
            <p:ph type="dt" sz="half" idx="10"/>
          </p:nvPr>
        </p:nvSpPr>
        <p:spPr/>
        <p:txBody>
          <a:bodyPr/>
          <a:lstStyle/>
          <a:p>
            <a:fld id="{5EBB43F0-E531-4EDD-93C0-86062FF805CC}" type="datetime4">
              <a:rPr lang="en-US" smtClean="0"/>
              <a:t>May 29, 2026</a:t>
            </a:fld>
            <a:endParaRPr lang="en-US" dirty="0"/>
          </a:p>
        </p:txBody>
      </p:sp>
      <p:sp>
        <p:nvSpPr>
          <p:cNvPr id="3" name="Slide Number Placeholder 2">
            <a:extLst>
              <a:ext uri="{FF2B5EF4-FFF2-40B4-BE49-F238E27FC236}">
                <a16:creationId xmlns:a16="http://schemas.microsoft.com/office/drawing/2014/main" id="{456B9286-A1BB-488E-10AF-79ADEFA4ACC7}"/>
              </a:ext>
            </a:extLst>
          </p:cNvPr>
          <p:cNvSpPr>
            <a:spLocks noGrp="1"/>
          </p:cNvSpPr>
          <p:nvPr>
            <p:ph type="sldNum" sz="quarter" idx="11"/>
          </p:nvPr>
        </p:nvSpPr>
        <p:spPr/>
        <p:txBody>
          <a:bodyPr/>
          <a:lstStyle/>
          <a:p>
            <a:pPr algn="ctr"/>
            <a:fld id="{6B918772-37A3-47DC-BE01-33CAE9FCB74A}" type="slidenum">
              <a:rPr lang="en-US" smtClean="0"/>
              <a:pPr algn="ctr"/>
              <a:t>9</a:t>
            </a:fld>
            <a:endParaRPr lang="en-US" dirty="0"/>
          </a:p>
        </p:txBody>
      </p:sp>
      <p:sp>
        <p:nvSpPr>
          <p:cNvPr id="4" name="Title 3">
            <a:extLst>
              <a:ext uri="{FF2B5EF4-FFF2-40B4-BE49-F238E27FC236}">
                <a16:creationId xmlns:a16="http://schemas.microsoft.com/office/drawing/2014/main" id="{22C3BFDD-A7D0-BB05-6349-11D0BD39F22E}"/>
              </a:ext>
            </a:extLst>
          </p:cNvPr>
          <p:cNvSpPr>
            <a:spLocks noGrp="1"/>
          </p:cNvSpPr>
          <p:nvPr>
            <p:ph type="title"/>
          </p:nvPr>
        </p:nvSpPr>
        <p:spPr>
          <a:xfrm>
            <a:off x="1201738" y="857250"/>
            <a:ext cx="9669464" cy="1295400"/>
          </a:xfrm>
        </p:spPr>
        <p:txBody>
          <a:bodyPr/>
          <a:lstStyle/>
          <a:p>
            <a:r>
              <a:rPr lang="en-CA" b="1" dirty="0">
                <a:latin typeface="Calibri Light" panose="020F0302020204030204" pitchFamily="34" charset="0"/>
                <a:ea typeface="Calibri Light" panose="020F0302020204030204" pitchFamily="34" charset="0"/>
                <a:cs typeface="Calibri Light" panose="020F0302020204030204" pitchFamily="34" charset="0"/>
              </a:rPr>
              <a:t>RDA Fund trustees</a:t>
            </a:r>
          </a:p>
        </p:txBody>
      </p:sp>
      <p:sp>
        <p:nvSpPr>
          <p:cNvPr id="5" name="Text Placeholder 4">
            <a:extLst>
              <a:ext uri="{FF2B5EF4-FFF2-40B4-BE49-F238E27FC236}">
                <a16:creationId xmlns:a16="http://schemas.microsoft.com/office/drawing/2014/main" id="{6480CF62-ABD7-4417-B18A-12E53BCAD3BC}"/>
              </a:ext>
            </a:extLst>
          </p:cNvPr>
          <p:cNvSpPr>
            <a:spLocks noGrp="1"/>
          </p:cNvSpPr>
          <p:nvPr>
            <p:ph type="body" sz="quarter" idx="12"/>
          </p:nvPr>
        </p:nvSpPr>
        <p:spPr>
          <a:xfrm>
            <a:off x="1092201" y="2152650"/>
            <a:ext cx="13504862" cy="5943600"/>
          </a:xfrm>
        </p:spPr>
        <p:txBody>
          <a:bodyPr/>
          <a:lstStyle/>
          <a:p>
            <a:pPr marL="457200" indent="-457200">
              <a:lnSpc>
                <a:spcPct val="125000"/>
              </a:lnSpc>
              <a:spcAft>
                <a:spcPts val="600"/>
              </a:spcAft>
              <a:buFont typeface="Arial" panose="020B0604020202020204" pitchFamily="34" charset="0"/>
              <a:buChar char="•"/>
            </a:pPr>
            <a:r>
              <a:rPr lang="en-CA" sz="3200" dirty="0"/>
              <a:t>one trustee representing each Copyright Holder association </a:t>
            </a:r>
          </a:p>
          <a:p>
            <a:pPr marL="457200" indent="-457200">
              <a:lnSpc>
                <a:spcPct val="125000"/>
              </a:lnSpc>
              <a:spcAft>
                <a:spcPts val="600"/>
              </a:spcAft>
              <a:buFont typeface="Arial" panose="020B0604020202020204" pitchFamily="34" charset="0"/>
              <a:buChar char="•"/>
            </a:pPr>
            <a:r>
              <a:rPr lang="en-CA" sz="3200" dirty="0"/>
              <a:t>may be the same person as the Copyright Holder representative</a:t>
            </a:r>
          </a:p>
          <a:p>
            <a:pPr marL="457200" indent="-457200">
              <a:lnSpc>
                <a:spcPct val="125000"/>
              </a:lnSpc>
              <a:spcAft>
                <a:spcPts val="600"/>
              </a:spcAft>
              <a:buFont typeface="Arial" panose="020B0604020202020204" pitchFamily="34" charset="0"/>
              <a:buChar char="•"/>
            </a:pPr>
            <a:r>
              <a:rPr lang="en-CA" sz="3200" dirty="0"/>
              <a:t>with the ALA Digital Reference representative as chair, they manage the RDA Fund</a:t>
            </a:r>
          </a:p>
          <a:p>
            <a:pPr marL="457200" indent="-457200">
              <a:lnSpc>
                <a:spcPct val="125000"/>
              </a:lnSpc>
              <a:spcAft>
                <a:spcPts val="600"/>
              </a:spcAft>
              <a:buFont typeface="Arial" panose="020B0604020202020204" pitchFamily="34" charset="0"/>
              <a:buChar char="•"/>
            </a:pPr>
            <a:r>
              <a:rPr lang="en-CA" sz="3200" dirty="0"/>
              <a:t>RDA Fund may be spent on:</a:t>
            </a:r>
          </a:p>
          <a:p>
            <a:pPr>
              <a:spcAft>
                <a:spcPts val="200"/>
              </a:spcAft>
            </a:pPr>
            <a:r>
              <a:rPr lang="en-CA" sz="3200" dirty="0"/>
              <a:t>	administrative support for RSC</a:t>
            </a:r>
          </a:p>
          <a:p>
            <a:pPr>
              <a:spcAft>
                <a:spcPts val="200"/>
              </a:spcAft>
            </a:pPr>
            <a:r>
              <a:rPr lang="en-CA" sz="3200" dirty="0"/>
              <a:t>	development and research work</a:t>
            </a:r>
          </a:p>
          <a:p>
            <a:pPr>
              <a:spcAft>
                <a:spcPts val="200"/>
              </a:spcAft>
            </a:pPr>
            <a:r>
              <a:rPr lang="en-CA" sz="3200" dirty="0"/>
              <a:t>	travel for in-person meetings</a:t>
            </a:r>
          </a:p>
          <a:p>
            <a:pPr>
              <a:spcAft>
                <a:spcPts val="200"/>
              </a:spcAft>
            </a:pPr>
            <a:r>
              <a:rPr lang="en-CA" sz="3200" dirty="0"/>
              <a:t>	mitigate debt owed to ALA</a:t>
            </a:r>
          </a:p>
        </p:txBody>
      </p:sp>
    </p:spTree>
    <p:extLst>
      <p:ext uri="{BB962C8B-B14F-4D97-AF65-F5344CB8AC3E}">
        <p14:creationId xmlns:p14="http://schemas.microsoft.com/office/powerpoint/2010/main" val="3865698073"/>
      </p:ext>
    </p:extLst>
  </p:cSld>
  <p:clrMapOvr>
    <a:masterClrMapping/>
  </p:clrMapOvr>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3475</TotalTime>
  <Words>1261</Words>
  <Application>Microsoft Office PowerPoint</Application>
  <PresentationFormat>Aangepast</PresentationFormat>
  <Paragraphs>190</Paragraphs>
  <Slides>20</Slides>
  <Notes>4</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20</vt:i4>
      </vt:variant>
    </vt:vector>
  </HeadingPairs>
  <TitlesOfParts>
    <vt:vector size="25" baseType="lpstr">
      <vt:lpstr>Arial</vt:lpstr>
      <vt:lpstr>Calibri</vt:lpstr>
      <vt:lpstr>Calibri Light</vt:lpstr>
      <vt:lpstr>Wingdings</vt:lpstr>
      <vt:lpstr>Office Theme</vt:lpstr>
      <vt:lpstr>Introduction to the RDA Board</vt:lpstr>
      <vt:lpstr>Overview of today</vt:lpstr>
      <vt:lpstr>RDA Governance</vt:lpstr>
      <vt:lpstr>Governance Model</vt:lpstr>
      <vt:lpstr>RDA board’s structure</vt:lpstr>
      <vt:lpstr>RDA Board members</vt:lpstr>
      <vt:lpstr>National Institution (NI) Representatives</vt:lpstr>
      <vt:lpstr>Role of NI Representatives</vt:lpstr>
      <vt:lpstr>RDA Fund trustees</vt:lpstr>
      <vt:lpstr>Communication and meetings</vt:lpstr>
      <vt:lpstr>Background</vt:lpstr>
      <vt:lpstr>2026 membership of the RDA Board</vt:lpstr>
      <vt:lpstr>2026 membership of the RDA Board (2)</vt:lpstr>
      <vt:lpstr>2026 activities</vt:lpstr>
      <vt:lpstr>2025 09</vt:lpstr>
      <vt:lpstr>2025 12</vt:lpstr>
      <vt:lpstr>2026 02</vt:lpstr>
      <vt:lpstr>2026 02</vt:lpstr>
      <vt:lpstr>2026 05</vt:lpstr>
      <vt:lpstr>2026 05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Kimberly Thornton</dc:creator>
  <cp:lastModifiedBy>Hannes Lowagie</cp:lastModifiedBy>
  <cp:revision>80</cp:revision>
  <dcterms:created xsi:type="dcterms:W3CDTF">2018-05-30T16:51:30Z</dcterms:created>
  <dcterms:modified xsi:type="dcterms:W3CDTF">2026-05-29T06:05:50Z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