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60" r:id="rId3"/>
    <p:sldId id="261" r:id="rId4"/>
    <p:sldId id="286" r:id="rId5"/>
    <p:sldId id="300" r:id="rId6"/>
    <p:sldId id="308" r:id="rId7"/>
    <p:sldId id="280" r:id="rId8"/>
    <p:sldId id="436" r:id="rId9"/>
    <p:sldId id="281" r:id="rId10"/>
    <p:sldId id="274" r:id="rId11"/>
    <p:sldId id="305" r:id="rId12"/>
    <p:sldId id="434" r:id="rId13"/>
    <p:sldId id="263" r:id="rId14"/>
    <p:sldId id="269" r:id="rId15"/>
    <p:sldId id="268" r:id="rId16"/>
    <p:sldId id="447" r:id="rId17"/>
    <p:sldId id="448" r:id="rId18"/>
    <p:sldId id="264" r:id="rId19"/>
    <p:sldId id="314" r:id="rId20"/>
    <p:sldId id="438" r:id="rId21"/>
    <p:sldId id="435" r:id="rId22"/>
    <p:sldId id="440" r:id="rId23"/>
    <p:sldId id="441" r:id="rId24"/>
    <p:sldId id="450" r:id="rId25"/>
    <p:sldId id="449" r:id="rId26"/>
    <p:sldId id="443" r:id="rId27"/>
    <p:sldId id="444" r:id="rId28"/>
    <p:sldId id="306" r:id="rId29"/>
    <p:sldId id="272" r:id="rId30"/>
    <p:sldId id="307" r:id="rId31"/>
    <p:sldId id="296"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skin, Alan" initials="DA" lastIdx="0" clrIdx="0">
    <p:extLst>
      <p:ext uri="{19B8F6BF-5375-455C-9EA6-DF929625EA0E}">
        <p15:presenceInfo xmlns:p15="http://schemas.microsoft.com/office/powerpoint/2012/main" userId="S-1-5-21-1085031214-1229272821-839522115-22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06" autoAdjust="0"/>
    <p:restoredTop sz="58405" autoAdjust="0"/>
  </p:normalViewPr>
  <p:slideViewPr>
    <p:cSldViewPr snapToGrid="0">
      <p:cViewPr varScale="1">
        <p:scale>
          <a:sx n="64" d="100"/>
          <a:sy n="64" d="100"/>
        </p:scale>
        <p:origin x="2244"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3788"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75535C-F254-4C98-83A5-393401A212AE}" type="datetimeFigureOut">
              <a:rPr lang="en-GB" smtClean="0"/>
              <a:t>14/05/2026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2A7CF6-BDA7-471E-B3E6-6F2F4F7B0D95}" type="slidenum">
              <a:rPr lang="en-GB" smtClean="0"/>
              <a:t>‹#›</a:t>
            </a:fld>
            <a:endParaRPr lang="en-GB"/>
          </a:p>
        </p:txBody>
      </p:sp>
    </p:spTree>
    <p:extLst>
      <p:ext uri="{BB962C8B-B14F-4D97-AF65-F5344CB8AC3E}">
        <p14:creationId xmlns:p14="http://schemas.microsoft.com/office/powerpoint/2010/main" val="1824202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8E7979-B3BD-46F0-9683-D4228AE3A7DE}" type="datetimeFigureOut">
              <a:rPr lang="en-GB" smtClean="0"/>
              <a:t>14/05/2026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765975-EC17-42A5-BC7D-011F40636566}" type="slidenum">
              <a:rPr lang="en-GB" smtClean="0"/>
              <a:t>‹#›</a:t>
            </a:fld>
            <a:endParaRPr lang="en-GB"/>
          </a:p>
        </p:txBody>
      </p:sp>
    </p:spTree>
    <p:extLst>
      <p:ext uri="{BB962C8B-B14F-4D97-AF65-F5344CB8AC3E}">
        <p14:creationId xmlns:p14="http://schemas.microsoft.com/office/powerpoint/2010/main" val="1794677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 offers the latest update on the British Library’s implementation of Official RDA. </a:t>
            </a:r>
          </a:p>
        </p:txBody>
      </p:sp>
      <p:sp>
        <p:nvSpPr>
          <p:cNvPr id="4" name="Slide Number Placeholder 3"/>
          <p:cNvSpPr>
            <a:spLocks noGrp="1"/>
          </p:cNvSpPr>
          <p:nvPr>
            <p:ph type="sldNum" sz="quarter" idx="10"/>
          </p:nvPr>
        </p:nvSpPr>
        <p:spPr/>
        <p:txBody>
          <a:bodyPr/>
          <a:lstStyle/>
          <a:p>
            <a:fld id="{A6765975-EC17-42A5-BC7D-011F40636566}" type="slidenum">
              <a:rPr lang="en-GB" smtClean="0"/>
              <a:t>1</a:t>
            </a:fld>
            <a:endParaRPr lang="en-GB"/>
          </a:p>
        </p:txBody>
      </p:sp>
    </p:spTree>
    <p:extLst>
      <p:ext uri="{BB962C8B-B14F-4D97-AF65-F5344CB8AC3E}">
        <p14:creationId xmlns:p14="http://schemas.microsoft.com/office/powerpoint/2010/main" val="392157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specifically at application profiles, here is an explanation of why they are useful and what they consist of. </a:t>
            </a:r>
          </a:p>
        </p:txBody>
      </p:sp>
      <p:sp>
        <p:nvSpPr>
          <p:cNvPr id="4" name="Slide Number Placeholder 3"/>
          <p:cNvSpPr>
            <a:spLocks noGrp="1"/>
          </p:cNvSpPr>
          <p:nvPr>
            <p:ph type="sldNum" sz="quarter" idx="5"/>
          </p:nvPr>
        </p:nvSpPr>
        <p:spPr/>
        <p:txBody>
          <a:bodyPr/>
          <a:lstStyle/>
          <a:p>
            <a:fld id="{A6765975-EC17-42A5-BC7D-011F40636566}" type="slidenum">
              <a:rPr lang="en-GB" smtClean="0"/>
              <a:t>10</a:t>
            </a:fld>
            <a:endParaRPr lang="en-GB"/>
          </a:p>
        </p:txBody>
      </p:sp>
    </p:spTree>
    <p:extLst>
      <p:ext uri="{BB962C8B-B14F-4D97-AF65-F5344CB8AC3E}">
        <p14:creationId xmlns:p14="http://schemas.microsoft.com/office/powerpoint/2010/main" val="42641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6AA13-A25A-B665-76AD-FA9B9DB885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7FC592-4CFF-1D16-C2D6-20C277A385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9D7C71-2DAC-3E40-DAD3-3B6904261FF6}"/>
              </a:ext>
            </a:extLst>
          </p:cNvPr>
          <p:cNvSpPr>
            <a:spLocks noGrp="1"/>
          </p:cNvSpPr>
          <p:nvPr>
            <p:ph type="body" idx="1"/>
          </p:nvPr>
        </p:nvSpPr>
        <p:spPr/>
        <p:txBody>
          <a:bodyPr/>
          <a:lstStyle/>
          <a:p>
            <a:r>
              <a:rPr lang="en-GB" dirty="0"/>
              <a:t>And here is how the application profile for a bibliographic record looks in spreadsheet form. </a:t>
            </a:r>
          </a:p>
        </p:txBody>
      </p:sp>
      <p:sp>
        <p:nvSpPr>
          <p:cNvPr id="4" name="Slide Number Placeholder 3">
            <a:extLst>
              <a:ext uri="{FF2B5EF4-FFF2-40B4-BE49-F238E27FC236}">
                <a16:creationId xmlns:a16="http://schemas.microsoft.com/office/drawing/2014/main" id="{8FA53CDE-53DC-BCC1-35F2-5048E3D64E80}"/>
              </a:ext>
            </a:extLst>
          </p:cNvPr>
          <p:cNvSpPr>
            <a:spLocks noGrp="1"/>
          </p:cNvSpPr>
          <p:nvPr>
            <p:ph type="sldNum" sz="quarter" idx="5"/>
          </p:nvPr>
        </p:nvSpPr>
        <p:spPr/>
        <p:txBody>
          <a:bodyPr/>
          <a:lstStyle/>
          <a:p>
            <a:fld id="{A6765975-EC17-42A5-BC7D-011F40636566}" type="slidenum">
              <a:rPr lang="en-GB" smtClean="0"/>
              <a:t>11</a:t>
            </a:fld>
            <a:endParaRPr lang="en-GB"/>
          </a:p>
        </p:txBody>
      </p:sp>
    </p:spTree>
    <p:extLst>
      <p:ext uri="{BB962C8B-B14F-4D97-AF65-F5344CB8AC3E}">
        <p14:creationId xmlns:p14="http://schemas.microsoft.com/office/powerpoint/2010/main" val="1055758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AAFD9-0E36-2CAB-AB78-5A24CF198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98DA2D-71A7-3555-220E-8E99F40B04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9D610B-564C-20EA-3F89-D1923B30B90F}"/>
              </a:ext>
            </a:extLst>
          </p:cNvPr>
          <p:cNvSpPr>
            <a:spLocks noGrp="1"/>
          </p:cNvSpPr>
          <p:nvPr>
            <p:ph type="body" idx="1"/>
          </p:nvPr>
        </p:nvSpPr>
        <p:spPr/>
        <p:txBody>
          <a:bodyPr/>
          <a:lstStyle/>
          <a:p>
            <a:r>
              <a:rPr lang="en-GB" dirty="0"/>
              <a:t>And this is an example</a:t>
            </a:r>
            <a:r>
              <a:rPr lang="en-GB" baseline="0" dirty="0"/>
              <a:t> of one of our element guidance documents.  It covers the recording of colour content for all bibliographic workflows. Guidance documents follow a set structure and all follow the same order. Element guidance documents start with the RDA definition of the element. This is followed by contents table to aid navigation within the document</a:t>
            </a:r>
            <a:r>
              <a:rPr lang="en-GB" dirty="0"/>
              <a:t>.  There is functionality to access the contents table from anywhere within a document. </a:t>
            </a:r>
            <a:r>
              <a:rPr lang="en-GB" baseline="0" dirty="0"/>
              <a:t>The pre-recording section covers issues to be considered in advance of cataloguing and includes links to other relevant documentation. The recording section  provides general guidelines and then specific examples for different types of scenario. Within the recording section examples are presented with a manila background to stand out and they have explanatory labels attached. </a:t>
            </a:r>
            <a:endParaRPr lang="en-GB" dirty="0"/>
          </a:p>
        </p:txBody>
      </p:sp>
      <p:sp>
        <p:nvSpPr>
          <p:cNvPr id="4" name="Slide Number Placeholder 3">
            <a:extLst>
              <a:ext uri="{FF2B5EF4-FFF2-40B4-BE49-F238E27FC236}">
                <a16:creationId xmlns:a16="http://schemas.microsoft.com/office/drawing/2014/main" id="{622D8971-8C6A-8A1E-19DF-74E8DBABFC12}"/>
              </a:ext>
            </a:extLst>
          </p:cNvPr>
          <p:cNvSpPr>
            <a:spLocks noGrp="1"/>
          </p:cNvSpPr>
          <p:nvPr>
            <p:ph type="sldNum" sz="quarter" idx="10"/>
          </p:nvPr>
        </p:nvSpPr>
        <p:spPr/>
        <p:txBody>
          <a:bodyPr/>
          <a:lstStyle/>
          <a:p>
            <a:fld id="{A6765975-EC17-42A5-BC7D-011F40636566}" type="slidenum">
              <a:rPr lang="en-GB" smtClean="0"/>
              <a:t>12</a:t>
            </a:fld>
            <a:endParaRPr lang="en-GB"/>
          </a:p>
        </p:txBody>
      </p:sp>
    </p:spTree>
    <p:extLst>
      <p:ext uri="{BB962C8B-B14F-4D97-AF65-F5344CB8AC3E}">
        <p14:creationId xmlns:p14="http://schemas.microsoft.com/office/powerpoint/2010/main" val="138450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this is an example</a:t>
            </a:r>
            <a:r>
              <a:rPr lang="en-GB" baseline="0" dirty="0"/>
              <a:t> of one of our specialist guidance documents.  It’s been used to bring guidance about different kinds of identifiers into one place, rather than having multiple documents which deal with separate types. Some of our specialist guidance covers whole workflows or sets of elements which are specific to a workflow such as integrating resources and authorized access points for music; others cover metadata which records a particular relationship between entities such as resources to agents, agents to agents and persons to </a:t>
            </a:r>
            <a:r>
              <a:rPr lang="en-GB" baseline="0" dirty="0" err="1"/>
              <a:t>nomens</a:t>
            </a:r>
            <a:r>
              <a:rPr lang="en-GB" baseline="0" dirty="0"/>
              <a:t>. Besides references to RDA and MARC 21, the guidance also references the ISBD standard and various communities of practise within cataloguing such as NACO for authority work, CONSER for serials and DCRMR for early print. The documents include guidance of specific relevance to BL staff and the material they process. </a:t>
            </a:r>
          </a:p>
        </p:txBody>
      </p:sp>
      <p:sp>
        <p:nvSpPr>
          <p:cNvPr id="4" name="Slide Number Placeholder 3"/>
          <p:cNvSpPr>
            <a:spLocks noGrp="1"/>
          </p:cNvSpPr>
          <p:nvPr>
            <p:ph type="sldNum" sz="quarter" idx="10"/>
          </p:nvPr>
        </p:nvSpPr>
        <p:spPr/>
        <p:txBody>
          <a:bodyPr/>
          <a:lstStyle/>
          <a:p>
            <a:fld id="{A6765975-EC17-42A5-BC7D-011F40636566}" type="slidenum">
              <a:rPr lang="en-GB" smtClean="0"/>
              <a:t>13</a:t>
            </a:fld>
            <a:endParaRPr lang="en-GB"/>
          </a:p>
        </p:txBody>
      </p:sp>
    </p:spTree>
    <p:extLst>
      <p:ext uri="{BB962C8B-B14F-4D97-AF65-F5344CB8AC3E}">
        <p14:creationId xmlns:p14="http://schemas.microsoft.com/office/powerpoint/2010/main" val="3906051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let’s move onto policy statements. There</a:t>
            </a:r>
            <a:r>
              <a:rPr lang="en-GB" baseline="0" dirty="0"/>
              <a:t> are about 200 policy statements in the Original RDA Toolkit.  There are over 4000 options in the new Toolkit.  We’ve provided policies for most of them to this point.</a:t>
            </a:r>
          </a:p>
          <a:p>
            <a:endParaRPr lang="en-GB" baseline="0" dirty="0"/>
          </a:p>
          <a:p>
            <a:r>
              <a:rPr lang="en-GB" baseline="0" dirty="0"/>
              <a:t>New policy statements continue to be required and existing policy statements may be revised as a consequence of changes to RDA or our application of it. </a:t>
            </a:r>
            <a:endParaRPr lang="en-GB" dirty="0"/>
          </a:p>
        </p:txBody>
      </p:sp>
      <p:sp>
        <p:nvSpPr>
          <p:cNvPr id="4" name="Slide Number Placeholder 3"/>
          <p:cNvSpPr>
            <a:spLocks noGrp="1"/>
          </p:cNvSpPr>
          <p:nvPr>
            <p:ph type="sldNum" sz="quarter" idx="10"/>
          </p:nvPr>
        </p:nvSpPr>
        <p:spPr/>
        <p:txBody>
          <a:bodyPr/>
          <a:lstStyle/>
          <a:p>
            <a:fld id="{A6765975-EC17-42A5-BC7D-011F40636566}" type="slidenum">
              <a:rPr lang="en-GB" smtClean="0"/>
              <a:t>14</a:t>
            </a:fld>
            <a:endParaRPr lang="en-GB"/>
          </a:p>
        </p:txBody>
      </p:sp>
    </p:spTree>
    <p:extLst>
      <p:ext uri="{BB962C8B-B14F-4D97-AF65-F5344CB8AC3E}">
        <p14:creationId xmlns:p14="http://schemas.microsoft.com/office/powerpoint/2010/main" val="2947368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Up to July 2023 we </a:t>
            </a:r>
            <a:r>
              <a:rPr lang="en-GB" baseline="0" dirty="0"/>
              <a:t>maintained a master spreadsheet behind the scenes to manage policy statements and enable the batch load of updates to the Alfresco Content Management System which populates the Toolkit. This process involved running an </a:t>
            </a:r>
            <a:r>
              <a:rPr lang="en-GB" baseline="0" dirty="0" err="1"/>
              <a:t>xquery</a:t>
            </a:r>
            <a:r>
              <a:rPr lang="en-GB" baseline="0" dirty="0"/>
              <a:t> and using an XSLT transform to generate policy statements at scale in the XML based DITA format. We designed this master spreadsheet so that it could accommodate alternative policies preferred by other Legal Deposit Libraries if necessary. </a:t>
            </a:r>
          </a:p>
          <a:p>
            <a:endParaRPr lang="en-GB" baseline="0" dirty="0"/>
          </a:p>
        </p:txBody>
      </p:sp>
      <p:sp>
        <p:nvSpPr>
          <p:cNvPr id="4" name="Slide Number Placeholder 3"/>
          <p:cNvSpPr>
            <a:spLocks noGrp="1"/>
          </p:cNvSpPr>
          <p:nvPr>
            <p:ph type="sldNum" sz="quarter" idx="10"/>
          </p:nvPr>
        </p:nvSpPr>
        <p:spPr/>
        <p:txBody>
          <a:bodyPr/>
          <a:lstStyle/>
          <a:p>
            <a:fld id="{A6765975-EC17-42A5-BC7D-011F40636566}" type="slidenum">
              <a:rPr lang="en-GB" smtClean="0"/>
              <a:t>15</a:t>
            </a:fld>
            <a:endParaRPr lang="en-GB"/>
          </a:p>
        </p:txBody>
      </p:sp>
    </p:spTree>
    <p:extLst>
      <p:ext uri="{BB962C8B-B14F-4D97-AF65-F5344CB8AC3E}">
        <p14:creationId xmlns:p14="http://schemas.microsoft.com/office/powerpoint/2010/main" val="578746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4BA94-4BBB-496D-DB1D-68E2195760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A9BB4D-80CC-8D04-7474-03509560A1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D61FB5-B85F-D35A-E316-4E3EC20A8E29}"/>
              </a:ext>
            </a:extLst>
          </p:cNvPr>
          <p:cNvSpPr>
            <a:spLocks noGrp="1"/>
          </p:cNvSpPr>
          <p:nvPr>
            <p:ph type="body" idx="1"/>
          </p:nvPr>
        </p:nvSpPr>
        <p:spPr/>
        <p:txBody>
          <a:bodyPr/>
          <a:lstStyle/>
          <a:p>
            <a:r>
              <a:rPr lang="en-GB" baseline="0" dirty="0"/>
              <a:t>By July 2023 we had carried out the vast majority of work we needed for an initial implementation of the new RDA Toolkit. Since then, additions, deletions and amendments to policy statements have taken place directly within the Alfresco Content Management System which sits behind the Toolkit and to which batch changes were previously uploaded.  </a:t>
            </a:r>
            <a:endParaRPr lang="en-GB" dirty="0"/>
          </a:p>
        </p:txBody>
      </p:sp>
      <p:sp>
        <p:nvSpPr>
          <p:cNvPr id="4" name="Slide Number Placeholder 3">
            <a:extLst>
              <a:ext uri="{FF2B5EF4-FFF2-40B4-BE49-F238E27FC236}">
                <a16:creationId xmlns:a16="http://schemas.microsoft.com/office/drawing/2014/main" id="{8E4EAB20-18C7-D13E-4844-FAA37A220013}"/>
              </a:ext>
            </a:extLst>
          </p:cNvPr>
          <p:cNvSpPr>
            <a:spLocks noGrp="1"/>
          </p:cNvSpPr>
          <p:nvPr>
            <p:ph type="sldNum" sz="quarter" idx="10"/>
          </p:nvPr>
        </p:nvSpPr>
        <p:spPr/>
        <p:txBody>
          <a:bodyPr/>
          <a:lstStyle/>
          <a:p>
            <a:fld id="{A6765975-EC17-42A5-BC7D-011F40636566}" type="slidenum">
              <a:rPr lang="en-GB" smtClean="0"/>
              <a:t>16</a:t>
            </a:fld>
            <a:endParaRPr lang="en-GB"/>
          </a:p>
        </p:txBody>
      </p:sp>
    </p:spTree>
    <p:extLst>
      <p:ext uri="{BB962C8B-B14F-4D97-AF65-F5344CB8AC3E}">
        <p14:creationId xmlns:p14="http://schemas.microsoft.com/office/powerpoint/2010/main" val="2286104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821DE-EB7A-F961-6A45-9471D5A490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8E11B6-9FC8-0428-2DDA-05D70D7BB2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D41CEC-43A1-CC6B-0D9B-4C9E54EDC4FF}"/>
              </a:ext>
            </a:extLst>
          </p:cNvPr>
          <p:cNvSpPr>
            <a:spLocks noGrp="1"/>
          </p:cNvSpPr>
          <p:nvPr>
            <p:ph type="body" idx="1"/>
          </p:nvPr>
        </p:nvSpPr>
        <p:spPr/>
        <p:txBody>
          <a:bodyPr/>
          <a:lstStyle/>
          <a:p>
            <a:r>
              <a:rPr lang="en-GB" dirty="0"/>
              <a:t>Here is a view of what the raw XML for our policy statements looks like on the CMS. This can be edited in a more user-friendly way using the </a:t>
            </a:r>
            <a:r>
              <a:rPr lang="en-GB" dirty="0" err="1"/>
              <a:t>oXygen</a:t>
            </a:r>
            <a:r>
              <a:rPr lang="en-GB" dirty="0"/>
              <a:t> XML web author. </a:t>
            </a:r>
          </a:p>
        </p:txBody>
      </p:sp>
      <p:sp>
        <p:nvSpPr>
          <p:cNvPr id="4" name="Slide Number Placeholder 3">
            <a:extLst>
              <a:ext uri="{FF2B5EF4-FFF2-40B4-BE49-F238E27FC236}">
                <a16:creationId xmlns:a16="http://schemas.microsoft.com/office/drawing/2014/main" id="{84929ED1-C67C-DABA-1249-9BD819026DEE}"/>
              </a:ext>
            </a:extLst>
          </p:cNvPr>
          <p:cNvSpPr>
            <a:spLocks noGrp="1"/>
          </p:cNvSpPr>
          <p:nvPr>
            <p:ph type="sldNum" sz="quarter" idx="10"/>
          </p:nvPr>
        </p:nvSpPr>
        <p:spPr/>
        <p:txBody>
          <a:bodyPr/>
          <a:lstStyle/>
          <a:p>
            <a:fld id="{A6765975-EC17-42A5-BC7D-011F40636566}" type="slidenum">
              <a:rPr lang="en-GB" smtClean="0"/>
              <a:t>17</a:t>
            </a:fld>
            <a:endParaRPr lang="en-GB"/>
          </a:p>
        </p:txBody>
      </p:sp>
    </p:spTree>
    <p:extLst>
      <p:ext uri="{BB962C8B-B14F-4D97-AF65-F5344CB8AC3E}">
        <p14:creationId xmlns:p14="http://schemas.microsoft.com/office/powerpoint/2010/main" val="1550637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here is a view of what the same policy statements look like in the Toolkit itself.  </a:t>
            </a:r>
          </a:p>
          <a:p>
            <a:endParaRPr lang="en-GB" dirty="0"/>
          </a:p>
          <a:p>
            <a:r>
              <a:rPr lang="en-GB" dirty="0"/>
              <a:t>Policy statements appear in the</a:t>
            </a:r>
            <a:r>
              <a:rPr lang="en-GB" baseline="0" dirty="0"/>
              <a:t> right rail of the RDA Toolkit document window, in line with the appropriate heading, condition or option.  Other policy statements are available from Library of Congress, National Library of New Zealand and Music Library Association amongst others. </a:t>
            </a:r>
            <a:endParaRPr lang="en-GB" dirty="0"/>
          </a:p>
        </p:txBody>
      </p:sp>
      <p:sp>
        <p:nvSpPr>
          <p:cNvPr id="4" name="Slide Number Placeholder 3"/>
          <p:cNvSpPr>
            <a:spLocks noGrp="1"/>
          </p:cNvSpPr>
          <p:nvPr>
            <p:ph type="sldNum" sz="quarter" idx="10"/>
          </p:nvPr>
        </p:nvSpPr>
        <p:spPr/>
        <p:txBody>
          <a:bodyPr/>
          <a:lstStyle/>
          <a:p>
            <a:fld id="{A6765975-EC17-42A5-BC7D-011F40636566}" type="slidenum">
              <a:rPr lang="en-GB" smtClean="0"/>
              <a:t>18</a:t>
            </a:fld>
            <a:endParaRPr lang="en-GB"/>
          </a:p>
        </p:txBody>
      </p:sp>
    </p:spTree>
    <p:extLst>
      <p:ext uri="{BB962C8B-B14F-4D97-AF65-F5344CB8AC3E}">
        <p14:creationId xmlns:p14="http://schemas.microsoft.com/office/powerpoint/2010/main" val="3357326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35838-55B0-9872-B062-D85F09B799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165C0F-2BEB-F71A-AA66-6531C885DA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24E72A-701C-DADA-2C03-0C340B0318CD}"/>
              </a:ext>
            </a:extLst>
          </p:cNvPr>
          <p:cNvSpPr>
            <a:spLocks noGrp="1"/>
          </p:cNvSpPr>
          <p:nvPr>
            <p:ph type="body" idx="1"/>
          </p:nvPr>
        </p:nvSpPr>
        <p:spPr/>
        <p:txBody>
          <a:bodyPr/>
          <a:lstStyle/>
          <a:p>
            <a:r>
              <a:rPr lang="en-GB" dirty="0"/>
              <a:t>Turning to training, here is an explanation of how we went about it and what it covered.  </a:t>
            </a:r>
          </a:p>
        </p:txBody>
      </p:sp>
      <p:sp>
        <p:nvSpPr>
          <p:cNvPr id="4" name="Slide Number Placeholder 3">
            <a:extLst>
              <a:ext uri="{FF2B5EF4-FFF2-40B4-BE49-F238E27FC236}">
                <a16:creationId xmlns:a16="http://schemas.microsoft.com/office/drawing/2014/main" id="{31BF4C29-6BA5-FFE0-E50E-EF8D271C63BB}"/>
              </a:ext>
            </a:extLst>
          </p:cNvPr>
          <p:cNvSpPr>
            <a:spLocks noGrp="1"/>
          </p:cNvSpPr>
          <p:nvPr>
            <p:ph type="sldNum" sz="quarter" idx="5"/>
          </p:nvPr>
        </p:nvSpPr>
        <p:spPr/>
        <p:txBody>
          <a:bodyPr/>
          <a:lstStyle/>
          <a:p>
            <a:fld id="{A6765975-EC17-42A5-BC7D-011F40636566}" type="slidenum">
              <a:rPr lang="en-GB" smtClean="0"/>
              <a:t>19</a:t>
            </a:fld>
            <a:endParaRPr lang="en-GB"/>
          </a:p>
        </p:txBody>
      </p:sp>
    </p:spTree>
    <p:extLst>
      <p:ext uri="{BB962C8B-B14F-4D97-AF65-F5344CB8AC3E}">
        <p14:creationId xmlns:p14="http://schemas.microsoft.com/office/powerpoint/2010/main" val="968656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Here’s what it will be covering</a:t>
            </a:r>
          </a:p>
        </p:txBody>
      </p:sp>
      <p:sp>
        <p:nvSpPr>
          <p:cNvPr id="4" name="Slide Number Placeholder 3"/>
          <p:cNvSpPr>
            <a:spLocks noGrp="1"/>
          </p:cNvSpPr>
          <p:nvPr>
            <p:ph type="sldNum" sz="quarter" idx="10"/>
          </p:nvPr>
        </p:nvSpPr>
        <p:spPr/>
        <p:txBody>
          <a:bodyPr/>
          <a:lstStyle/>
          <a:p>
            <a:fld id="{A6765975-EC17-42A5-BC7D-011F40636566}" type="slidenum">
              <a:rPr lang="en-GB" smtClean="0"/>
              <a:t>2</a:t>
            </a:fld>
            <a:endParaRPr lang="en-GB"/>
          </a:p>
        </p:txBody>
      </p:sp>
    </p:spTree>
    <p:extLst>
      <p:ext uri="{BB962C8B-B14F-4D97-AF65-F5344CB8AC3E}">
        <p14:creationId xmlns:p14="http://schemas.microsoft.com/office/powerpoint/2010/main" val="3491651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71C1C-3387-1F40-9B19-CEADCF18B5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88E53A-6ECB-3E75-4E1B-5CA71628BC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4EE7F2-535A-71AC-42EC-4B0B62A6D6A3}"/>
              </a:ext>
            </a:extLst>
          </p:cNvPr>
          <p:cNvSpPr>
            <a:spLocks noGrp="1"/>
          </p:cNvSpPr>
          <p:nvPr>
            <p:ph type="body" idx="1"/>
          </p:nvPr>
        </p:nvSpPr>
        <p:spPr/>
        <p:txBody>
          <a:bodyPr/>
          <a:lstStyle/>
          <a:p>
            <a:r>
              <a:rPr lang="en-GB" dirty="0"/>
              <a:t>Here are some details about who delivered, supported and received the training. </a:t>
            </a:r>
          </a:p>
        </p:txBody>
      </p:sp>
      <p:sp>
        <p:nvSpPr>
          <p:cNvPr id="4" name="Slide Number Placeholder 3">
            <a:extLst>
              <a:ext uri="{FF2B5EF4-FFF2-40B4-BE49-F238E27FC236}">
                <a16:creationId xmlns:a16="http://schemas.microsoft.com/office/drawing/2014/main" id="{34CB25D4-C5F2-003B-26A5-54F5AAAAFD54}"/>
              </a:ext>
            </a:extLst>
          </p:cNvPr>
          <p:cNvSpPr>
            <a:spLocks noGrp="1"/>
          </p:cNvSpPr>
          <p:nvPr>
            <p:ph type="sldNum" sz="quarter" idx="5"/>
          </p:nvPr>
        </p:nvSpPr>
        <p:spPr/>
        <p:txBody>
          <a:bodyPr/>
          <a:lstStyle/>
          <a:p>
            <a:fld id="{A6765975-EC17-42A5-BC7D-011F40636566}" type="slidenum">
              <a:rPr lang="en-GB" smtClean="0"/>
              <a:t>20</a:t>
            </a:fld>
            <a:endParaRPr lang="en-GB"/>
          </a:p>
        </p:txBody>
      </p:sp>
    </p:spTree>
    <p:extLst>
      <p:ext uri="{BB962C8B-B14F-4D97-AF65-F5344CB8AC3E}">
        <p14:creationId xmlns:p14="http://schemas.microsoft.com/office/powerpoint/2010/main" val="3374822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763DD-94D3-C97B-4A5A-E9C94DDAE1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F31524-D74C-5F0E-3D29-BFE6371358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A3AE7E-2301-E8B5-C61B-339EBE8D98FF}"/>
              </a:ext>
            </a:extLst>
          </p:cNvPr>
          <p:cNvSpPr>
            <a:spLocks noGrp="1"/>
          </p:cNvSpPr>
          <p:nvPr>
            <p:ph type="body" idx="1"/>
          </p:nvPr>
        </p:nvSpPr>
        <p:spPr/>
        <p:txBody>
          <a:bodyPr/>
          <a:lstStyle/>
          <a:p>
            <a:r>
              <a:rPr lang="en-GB" dirty="0"/>
              <a:t>In terms of the materials used to support our training, many of these were hosted on the BL’s local instance of Learning Hub from </a:t>
            </a:r>
            <a:r>
              <a:rPr lang="en-GB" dirty="0" err="1"/>
              <a:t>Learnify</a:t>
            </a:r>
            <a:r>
              <a:rPr lang="en-GB" dirty="0"/>
              <a:t> whilst others were based on Teams / </a:t>
            </a:r>
            <a:r>
              <a:rPr lang="en-GB" dirty="0" err="1"/>
              <a:t>Sharepoint</a:t>
            </a:r>
            <a:r>
              <a:rPr lang="en-GB" dirty="0"/>
              <a:t>. Here is the course page we’ve created for RDA on Learning Hub. </a:t>
            </a:r>
          </a:p>
        </p:txBody>
      </p:sp>
      <p:sp>
        <p:nvSpPr>
          <p:cNvPr id="4" name="Slide Number Placeholder 3">
            <a:extLst>
              <a:ext uri="{FF2B5EF4-FFF2-40B4-BE49-F238E27FC236}">
                <a16:creationId xmlns:a16="http://schemas.microsoft.com/office/drawing/2014/main" id="{7ACE5B68-83A7-FDC4-E3EB-EB645EF96BAF}"/>
              </a:ext>
            </a:extLst>
          </p:cNvPr>
          <p:cNvSpPr>
            <a:spLocks noGrp="1"/>
          </p:cNvSpPr>
          <p:nvPr>
            <p:ph type="sldNum" sz="quarter" idx="10"/>
          </p:nvPr>
        </p:nvSpPr>
        <p:spPr/>
        <p:txBody>
          <a:bodyPr/>
          <a:lstStyle/>
          <a:p>
            <a:fld id="{A6765975-EC17-42A5-BC7D-011F40636566}" type="slidenum">
              <a:rPr lang="en-GB" smtClean="0"/>
              <a:t>21</a:t>
            </a:fld>
            <a:endParaRPr lang="en-GB"/>
          </a:p>
        </p:txBody>
      </p:sp>
    </p:spTree>
    <p:extLst>
      <p:ext uri="{BB962C8B-B14F-4D97-AF65-F5344CB8AC3E}">
        <p14:creationId xmlns:p14="http://schemas.microsoft.com/office/powerpoint/2010/main" val="1795745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F995A-4A3E-4446-CAC8-95B54FFDC7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641680-01CE-F2BB-B39E-A0953ACBA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2B6940-689C-42FF-B8A7-E45C3FD1FB5F}"/>
              </a:ext>
            </a:extLst>
          </p:cNvPr>
          <p:cNvSpPr>
            <a:spLocks noGrp="1"/>
          </p:cNvSpPr>
          <p:nvPr>
            <p:ph type="body" idx="1"/>
          </p:nvPr>
        </p:nvSpPr>
        <p:spPr/>
        <p:txBody>
          <a:bodyPr/>
          <a:lstStyle/>
          <a:p>
            <a:r>
              <a:rPr lang="en-GB" dirty="0"/>
              <a:t>And here is a list of the materials we either created, reused or adapted in the process of delivering our training. </a:t>
            </a:r>
          </a:p>
          <a:p>
            <a:endParaRPr lang="en-GB" dirty="0"/>
          </a:p>
          <a:p>
            <a:r>
              <a:rPr lang="en-GB" dirty="0"/>
              <a:t>A key piece feedback that we received from evaluators at the beginning of last year was that more of the training should cater for a variety of learning styles and be more interactive in nature. At that point, the orientation process already involved live presentations with the opportunity to ask questions afterwards and offer feedback. Our spreadsheet-based templates and scanned resources to practice cataloguing on were also in place. </a:t>
            </a:r>
          </a:p>
          <a:p>
            <a:endParaRPr lang="en-GB" dirty="0"/>
          </a:p>
          <a:p>
            <a:r>
              <a:rPr lang="en-GB" dirty="0"/>
              <a:t>But we built on these foundations by creating additional slide based presentations with AI generated voice overs as an alternative to written notes. We also created quiz based activities which adapted those already used by NLNZ as part of its Official RDA implementation. </a:t>
            </a:r>
          </a:p>
          <a:p>
            <a:endParaRPr lang="en-GB" dirty="0"/>
          </a:p>
        </p:txBody>
      </p:sp>
      <p:sp>
        <p:nvSpPr>
          <p:cNvPr id="4" name="Slide Number Placeholder 3">
            <a:extLst>
              <a:ext uri="{FF2B5EF4-FFF2-40B4-BE49-F238E27FC236}">
                <a16:creationId xmlns:a16="http://schemas.microsoft.com/office/drawing/2014/main" id="{879878E1-4F52-22BA-D363-D1104DB8F255}"/>
              </a:ext>
            </a:extLst>
          </p:cNvPr>
          <p:cNvSpPr>
            <a:spLocks noGrp="1"/>
          </p:cNvSpPr>
          <p:nvPr>
            <p:ph type="sldNum" sz="quarter" idx="5"/>
          </p:nvPr>
        </p:nvSpPr>
        <p:spPr/>
        <p:txBody>
          <a:bodyPr/>
          <a:lstStyle/>
          <a:p>
            <a:fld id="{A6765975-EC17-42A5-BC7D-011F40636566}" type="slidenum">
              <a:rPr lang="en-GB" smtClean="0"/>
              <a:t>22</a:t>
            </a:fld>
            <a:endParaRPr lang="en-GB"/>
          </a:p>
        </p:txBody>
      </p:sp>
    </p:spTree>
    <p:extLst>
      <p:ext uri="{BB962C8B-B14F-4D97-AF65-F5344CB8AC3E}">
        <p14:creationId xmlns:p14="http://schemas.microsoft.com/office/powerpoint/2010/main" val="4128492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6EB3B-AD37-F771-CD8B-1982057F12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D3BC15-E097-2B38-AC62-271AC0CA7E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413301-BF74-03AE-ECB9-6AFA02B018F7}"/>
              </a:ext>
            </a:extLst>
          </p:cNvPr>
          <p:cNvSpPr>
            <a:spLocks noGrp="1"/>
          </p:cNvSpPr>
          <p:nvPr>
            <p:ph type="body" idx="1"/>
          </p:nvPr>
        </p:nvSpPr>
        <p:spPr/>
        <p:txBody>
          <a:bodyPr/>
          <a:lstStyle/>
          <a:p>
            <a:r>
              <a:rPr lang="en-GB" dirty="0"/>
              <a:t>This is an example of the quiz questions which we posed to cataloguing staff as part of their hands on training using Learning Hub. </a:t>
            </a:r>
          </a:p>
        </p:txBody>
      </p:sp>
      <p:sp>
        <p:nvSpPr>
          <p:cNvPr id="4" name="Slide Number Placeholder 3">
            <a:extLst>
              <a:ext uri="{FF2B5EF4-FFF2-40B4-BE49-F238E27FC236}">
                <a16:creationId xmlns:a16="http://schemas.microsoft.com/office/drawing/2014/main" id="{630FBFB0-C2D4-6A27-C6F0-C94C076D5728}"/>
              </a:ext>
            </a:extLst>
          </p:cNvPr>
          <p:cNvSpPr>
            <a:spLocks noGrp="1"/>
          </p:cNvSpPr>
          <p:nvPr>
            <p:ph type="sldNum" sz="quarter" idx="10"/>
          </p:nvPr>
        </p:nvSpPr>
        <p:spPr/>
        <p:txBody>
          <a:bodyPr/>
          <a:lstStyle/>
          <a:p>
            <a:fld id="{A6765975-EC17-42A5-BC7D-011F40636566}" type="slidenum">
              <a:rPr lang="en-GB" smtClean="0"/>
              <a:t>23</a:t>
            </a:fld>
            <a:endParaRPr lang="en-GB"/>
          </a:p>
        </p:txBody>
      </p:sp>
    </p:spTree>
    <p:extLst>
      <p:ext uri="{BB962C8B-B14F-4D97-AF65-F5344CB8AC3E}">
        <p14:creationId xmlns:p14="http://schemas.microsoft.com/office/powerpoint/2010/main" val="4199507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4B880-E805-EF25-50CF-9204E4DA1B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941396-9528-D6B5-73F6-E6F41BD414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EB493C-5A04-D535-37C2-5022F2438F3E}"/>
              </a:ext>
            </a:extLst>
          </p:cNvPr>
          <p:cNvSpPr>
            <a:spLocks noGrp="1"/>
          </p:cNvSpPr>
          <p:nvPr>
            <p:ph type="body" idx="1"/>
          </p:nvPr>
        </p:nvSpPr>
        <p:spPr/>
        <p:txBody>
          <a:bodyPr/>
          <a:lstStyle/>
          <a:p>
            <a:r>
              <a:rPr lang="en-GB" dirty="0"/>
              <a:t>Let’s pick false</a:t>
            </a:r>
          </a:p>
        </p:txBody>
      </p:sp>
      <p:sp>
        <p:nvSpPr>
          <p:cNvPr id="4" name="Slide Number Placeholder 3">
            <a:extLst>
              <a:ext uri="{FF2B5EF4-FFF2-40B4-BE49-F238E27FC236}">
                <a16:creationId xmlns:a16="http://schemas.microsoft.com/office/drawing/2014/main" id="{6BB525AE-1B97-E724-EBD3-0CBAB1D3DBBD}"/>
              </a:ext>
            </a:extLst>
          </p:cNvPr>
          <p:cNvSpPr>
            <a:spLocks noGrp="1"/>
          </p:cNvSpPr>
          <p:nvPr>
            <p:ph type="sldNum" sz="quarter" idx="10"/>
          </p:nvPr>
        </p:nvSpPr>
        <p:spPr/>
        <p:txBody>
          <a:bodyPr/>
          <a:lstStyle/>
          <a:p>
            <a:fld id="{A6765975-EC17-42A5-BC7D-011F40636566}" type="slidenum">
              <a:rPr lang="en-GB" smtClean="0"/>
              <a:t>24</a:t>
            </a:fld>
            <a:endParaRPr lang="en-GB"/>
          </a:p>
        </p:txBody>
      </p:sp>
    </p:spTree>
    <p:extLst>
      <p:ext uri="{BB962C8B-B14F-4D97-AF65-F5344CB8AC3E}">
        <p14:creationId xmlns:p14="http://schemas.microsoft.com/office/powerpoint/2010/main" val="3052888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BBD4C-F266-F4DC-AEC6-F1AD788B6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2A8A3E-D886-D176-A0A6-D1EACED147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5D83F7-E37D-580F-6B8E-3A1379921FA7}"/>
              </a:ext>
            </a:extLst>
          </p:cNvPr>
          <p:cNvSpPr>
            <a:spLocks noGrp="1"/>
          </p:cNvSpPr>
          <p:nvPr>
            <p:ph type="body" idx="1"/>
          </p:nvPr>
        </p:nvSpPr>
        <p:spPr/>
        <p:txBody>
          <a:bodyPr/>
          <a:lstStyle/>
          <a:p>
            <a:r>
              <a:rPr lang="en-GB" dirty="0"/>
              <a:t>And this is the quiz answer.. </a:t>
            </a:r>
          </a:p>
        </p:txBody>
      </p:sp>
      <p:sp>
        <p:nvSpPr>
          <p:cNvPr id="4" name="Slide Number Placeholder 3">
            <a:extLst>
              <a:ext uri="{FF2B5EF4-FFF2-40B4-BE49-F238E27FC236}">
                <a16:creationId xmlns:a16="http://schemas.microsoft.com/office/drawing/2014/main" id="{5595E158-83FD-4EA6-8F1A-0485FF2A7E57}"/>
              </a:ext>
            </a:extLst>
          </p:cNvPr>
          <p:cNvSpPr>
            <a:spLocks noGrp="1"/>
          </p:cNvSpPr>
          <p:nvPr>
            <p:ph type="sldNum" sz="quarter" idx="10"/>
          </p:nvPr>
        </p:nvSpPr>
        <p:spPr/>
        <p:txBody>
          <a:bodyPr/>
          <a:lstStyle/>
          <a:p>
            <a:fld id="{A6765975-EC17-42A5-BC7D-011F40636566}" type="slidenum">
              <a:rPr lang="en-GB" smtClean="0"/>
              <a:t>25</a:t>
            </a:fld>
            <a:endParaRPr lang="en-GB"/>
          </a:p>
        </p:txBody>
      </p:sp>
    </p:spTree>
    <p:extLst>
      <p:ext uri="{BB962C8B-B14F-4D97-AF65-F5344CB8AC3E}">
        <p14:creationId xmlns:p14="http://schemas.microsoft.com/office/powerpoint/2010/main" val="3198010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64AC4-52E6-4024-C3B5-C0E395286E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21F142-5DEA-0348-166C-121CF10F5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E4090F-1597-3323-69DD-CBD893F12159}"/>
              </a:ext>
            </a:extLst>
          </p:cNvPr>
          <p:cNvSpPr>
            <a:spLocks noGrp="1"/>
          </p:cNvSpPr>
          <p:nvPr>
            <p:ph type="body" idx="1"/>
          </p:nvPr>
        </p:nvSpPr>
        <p:spPr/>
        <p:txBody>
          <a:bodyPr/>
          <a:lstStyle/>
          <a:p>
            <a:r>
              <a:rPr lang="en-GB" dirty="0"/>
              <a:t>And this is an example of the metrics we kept on staff successfully completing their activities within Learning Hub, before moving on to practice cataloguing using spreadsheets and scanned surrogates based on Teams/</a:t>
            </a:r>
            <a:r>
              <a:rPr lang="en-GB" dirty="0" err="1"/>
              <a:t>Sharepoint</a:t>
            </a:r>
            <a:r>
              <a:rPr lang="en-GB" dirty="0"/>
              <a:t>. </a:t>
            </a:r>
          </a:p>
        </p:txBody>
      </p:sp>
      <p:sp>
        <p:nvSpPr>
          <p:cNvPr id="4" name="Slide Number Placeholder 3">
            <a:extLst>
              <a:ext uri="{FF2B5EF4-FFF2-40B4-BE49-F238E27FC236}">
                <a16:creationId xmlns:a16="http://schemas.microsoft.com/office/drawing/2014/main" id="{7DE23E6A-ED4A-FE41-0A7C-09B2D0D82B0F}"/>
              </a:ext>
            </a:extLst>
          </p:cNvPr>
          <p:cNvSpPr>
            <a:spLocks noGrp="1"/>
          </p:cNvSpPr>
          <p:nvPr>
            <p:ph type="sldNum" sz="quarter" idx="10"/>
          </p:nvPr>
        </p:nvSpPr>
        <p:spPr/>
        <p:txBody>
          <a:bodyPr/>
          <a:lstStyle/>
          <a:p>
            <a:fld id="{A6765975-EC17-42A5-BC7D-011F40636566}" type="slidenum">
              <a:rPr lang="en-GB" smtClean="0"/>
              <a:t>26</a:t>
            </a:fld>
            <a:endParaRPr lang="en-GB"/>
          </a:p>
        </p:txBody>
      </p:sp>
    </p:spTree>
    <p:extLst>
      <p:ext uri="{BB962C8B-B14F-4D97-AF65-F5344CB8AC3E}">
        <p14:creationId xmlns:p14="http://schemas.microsoft.com/office/powerpoint/2010/main" val="1071121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9AF11-3DA5-7D48-8FF9-6CDCC1BAE8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A56A54-DE0B-5A97-E209-F4D5A3C717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9AC468-8E26-A54D-E70A-2F5870DEA7D7}"/>
              </a:ext>
            </a:extLst>
          </p:cNvPr>
          <p:cNvSpPr>
            <a:spLocks noGrp="1"/>
          </p:cNvSpPr>
          <p:nvPr>
            <p:ph type="body" idx="1"/>
          </p:nvPr>
        </p:nvSpPr>
        <p:spPr/>
        <p:txBody>
          <a:bodyPr/>
          <a:lstStyle/>
          <a:p>
            <a:r>
              <a:rPr lang="en-GB" dirty="0"/>
              <a:t>Meanwhile, this is an example of a cataloguing template we gave cataloguing staff as part of their training. Cataloguers were expected to create practise records for up to ten resources using the templates and scanned surrogates provided.   They were asked to provide details of any RDA elements they needed to consult besides those which were recorded in the template itself. Also which guidance documents they consulted on the Cataloguing Hub. Finally, they were asked to make notes on problems they encountered as part of the process. Issues fed back by trainees to the trainers were recorded in an issues log which is still being worked through. </a:t>
            </a:r>
          </a:p>
        </p:txBody>
      </p:sp>
      <p:sp>
        <p:nvSpPr>
          <p:cNvPr id="4" name="Slide Number Placeholder 3">
            <a:extLst>
              <a:ext uri="{FF2B5EF4-FFF2-40B4-BE49-F238E27FC236}">
                <a16:creationId xmlns:a16="http://schemas.microsoft.com/office/drawing/2014/main" id="{81278213-B54B-BC8F-6F8C-48EB53FC8D9E}"/>
              </a:ext>
            </a:extLst>
          </p:cNvPr>
          <p:cNvSpPr>
            <a:spLocks noGrp="1"/>
          </p:cNvSpPr>
          <p:nvPr>
            <p:ph type="sldNum" sz="quarter" idx="10"/>
          </p:nvPr>
        </p:nvSpPr>
        <p:spPr/>
        <p:txBody>
          <a:bodyPr/>
          <a:lstStyle/>
          <a:p>
            <a:fld id="{A6765975-EC17-42A5-BC7D-011F40636566}" type="slidenum">
              <a:rPr lang="en-GB" smtClean="0"/>
              <a:t>27</a:t>
            </a:fld>
            <a:endParaRPr lang="en-GB"/>
          </a:p>
        </p:txBody>
      </p:sp>
    </p:spTree>
    <p:extLst>
      <p:ext uri="{BB962C8B-B14F-4D97-AF65-F5344CB8AC3E}">
        <p14:creationId xmlns:p14="http://schemas.microsoft.com/office/powerpoint/2010/main" val="1573931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Previous updates on the British Library’s implementation plans for RDA have included the aspiration to share documentation with the wider UK community as a means of facilitating the uptake for Official RDA. Here are some details on where things stand now as regards providing access. </a:t>
            </a:r>
          </a:p>
        </p:txBody>
      </p:sp>
      <p:sp>
        <p:nvSpPr>
          <p:cNvPr id="4" name="Slide Number Placeholder 3"/>
          <p:cNvSpPr>
            <a:spLocks noGrp="1"/>
          </p:cNvSpPr>
          <p:nvPr>
            <p:ph type="sldNum" sz="quarter" idx="5"/>
          </p:nvPr>
        </p:nvSpPr>
        <p:spPr/>
        <p:txBody>
          <a:bodyPr/>
          <a:lstStyle/>
          <a:p>
            <a:fld id="{A6765975-EC17-42A5-BC7D-011F40636566}" type="slidenum">
              <a:rPr lang="en-GB" smtClean="0"/>
              <a:t>28</a:t>
            </a:fld>
            <a:endParaRPr lang="en-GB"/>
          </a:p>
        </p:txBody>
      </p:sp>
    </p:spTree>
    <p:extLst>
      <p:ext uri="{BB962C8B-B14F-4D97-AF65-F5344CB8AC3E}">
        <p14:creationId xmlns:p14="http://schemas.microsoft.com/office/powerpoint/2010/main" val="28922229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Besides an update on documentation and training, here is one which covers system configuration and mapping changes in support of the new Toolkit. </a:t>
            </a:r>
          </a:p>
          <a:p>
            <a:endParaRPr lang="en-GB" dirty="0"/>
          </a:p>
          <a:p>
            <a:r>
              <a:rPr lang="en-GB" dirty="0"/>
              <a:t>Changes to our LMS configuration in preparation for Official RDA</a:t>
            </a:r>
            <a:r>
              <a:rPr lang="en-GB" baseline="0" dirty="0"/>
              <a:t> have mainly been a consequence of changes to MARC 21. Many changes to MARC 21 resulting from Official RDA took place between 2019 and 2022 during the period immediately following the new Toolkit’s publication and before the cyber attack. Changes made in Aleph could be transferred across to ALMA. However, more changes may be forthcoming as a result of RDA developments in future. Keeping ALMA and Primo configuration in synch with MARC changes arising from RDA will mean that any new elements can be indexed and displayed appropriately going forward.</a:t>
            </a:r>
          </a:p>
          <a:p>
            <a:endParaRPr lang="en-GB" baseline="0" dirty="0"/>
          </a:p>
          <a:p>
            <a:r>
              <a:rPr lang="en-GB" baseline="0" dirty="0"/>
              <a:t>The British Library is currently looking at options for quality assurance tools which supplement those checks which come as standard with ALMA. The QA tool MARC Report is still being kept up to date with MARC changes on a voluntary basis, since it ceased to be a commercial product in 2019.  However, in referencing RDA, it continues to cite the Original and not the Official Toolkit.   </a:t>
            </a:r>
          </a:p>
          <a:p>
            <a:endParaRPr lang="en-GB" baseline="0" dirty="0"/>
          </a:p>
          <a:p>
            <a:r>
              <a:rPr lang="en-GB" baseline="0" dirty="0"/>
              <a:t>Whereas we previously used MACRO Express in conjunction with Aleph in order to carry out routine cataloguing shortcuts, following go live with ALMA we are investigating what alternative tools are available within our new system for the purpose of achieving cataloguing efficiencies and enhancements. From an RDA perspective, one key area to consider is the means by which controlled vocabulary terms (for indexing and faceting) and their associated URIs (for linked data applications) might be recorded in future. It is noteworthy that, unlike its predecessor Aleph, ALMA is capable of exporting metadata in a variety of linked data flavours (i.e. </a:t>
            </a:r>
            <a:r>
              <a:rPr lang="en-GB" baseline="0" dirty="0" err="1"/>
              <a:t>Bibframe</a:t>
            </a:r>
            <a:r>
              <a:rPr lang="en-GB" baseline="0" dirty="0"/>
              <a:t> and RDA/RDF).     </a:t>
            </a:r>
          </a:p>
          <a:p>
            <a:endParaRPr lang="en-GB" baseline="0" dirty="0"/>
          </a:p>
          <a:p>
            <a:r>
              <a:rPr lang="en-GB" baseline="0" dirty="0"/>
              <a:t>We continue to maintain RDA/MARC Mappings in the RDA Toolkit in collaboration with Library &amp; Archives Canada. Reciprocal mappings, whilst a feature of Original RDA, are not part of the Official Toolkit. But in 2021 the University of Washington initiated a project to create such a mapping and, in recent years, the British Library has provided technical support for this.  </a:t>
            </a:r>
          </a:p>
          <a:p>
            <a:endParaRPr lang="en-GB" baseline="0" dirty="0"/>
          </a:p>
        </p:txBody>
      </p:sp>
      <p:sp>
        <p:nvSpPr>
          <p:cNvPr id="4" name="Slide Number Placeholder 3"/>
          <p:cNvSpPr>
            <a:spLocks noGrp="1"/>
          </p:cNvSpPr>
          <p:nvPr>
            <p:ph type="sldNum" sz="quarter" idx="10"/>
          </p:nvPr>
        </p:nvSpPr>
        <p:spPr/>
        <p:txBody>
          <a:bodyPr/>
          <a:lstStyle/>
          <a:p>
            <a:fld id="{A6765975-EC17-42A5-BC7D-011F40636566}" type="slidenum">
              <a:rPr lang="en-GB" smtClean="0"/>
              <a:t>29</a:t>
            </a:fld>
            <a:endParaRPr lang="en-GB"/>
          </a:p>
        </p:txBody>
      </p:sp>
    </p:spTree>
    <p:extLst>
      <p:ext uri="{BB962C8B-B14F-4D97-AF65-F5344CB8AC3E}">
        <p14:creationId xmlns:p14="http://schemas.microsoft.com/office/powerpoint/2010/main" val="3470662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here are a few points about the context.</a:t>
            </a:r>
          </a:p>
        </p:txBody>
      </p:sp>
      <p:sp>
        <p:nvSpPr>
          <p:cNvPr id="4" name="Slide Number Placeholder 3"/>
          <p:cNvSpPr>
            <a:spLocks noGrp="1"/>
          </p:cNvSpPr>
          <p:nvPr>
            <p:ph type="sldNum" sz="quarter" idx="5"/>
          </p:nvPr>
        </p:nvSpPr>
        <p:spPr/>
        <p:txBody>
          <a:bodyPr/>
          <a:lstStyle/>
          <a:p>
            <a:fld id="{A6765975-EC17-42A5-BC7D-011F40636566}" type="slidenum">
              <a:rPr lang="en-GB" smtClean="0"/>
              <a:t>3</a:t>
            </a:fld>
            <a:endParaRPr lang="en-GB"/>
          </a:p>
        </p:txBody>
      </p:sp>
    </p:spTree>
    <p:extLst>
      <p:ext uri="{BB962C8B-B14F-4D97-AF65-F5344CB8AC3E}">
        <p14:creationId xmlns:p14="http://schemas.microsoft.com/office/powerpoint/2010/main" val="8440885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a few pointers for what the British Library hopes to accomplish as part of its phase two for implementing Official RDA. </a:t>
            </a:r>
          </a:p>
        </p:txBody>
      </p:sp>
      <p:sp>
        <p:nvSpPr>
          <p:cNvPr id="4" name="Slide Number Placeholder 3"/>
          <p:cNvSpPr>
            <a:spLocks noGrp="1"/>
          </p:cNvSpPr>
          <p:nvPr>
            <p:ph type="sldNum" sz="quarter" idx="5"/>
          </p:nvPr>
        </p:nvSpPr>
        <p:spPr/>
        <p:txBody>
          <a:bodyPr/>
          <a:lstStyle/>
          <a:p>
            <a:fld id="{A6765975-EC17-42A5-BC7D-011F40636566}" type="slidenum">
              <a:rPr lang="en-GB" smtClean="0"/>
              <a:t>30</a:t>
            </a:fld>
            <a:endParaRPr lang="en-GB"/>
          </a:p>
        </p:txBody>
      </p:sp>
    </p:spTree>
    <p:extLst>
      <p:ext uri="{BB962C8B-B14F-4D97-AF65-F5344CB8AC3E}">
        <p14:creationId xmlns:p14="http://schemas.microsoft.com/office/powerpoint/2010/main" val="15323102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finally some links you may find useful. </a:t>
            </a:r>
          </a:p>
        </p:txBody>
      </p:sp>
      <p:sp>
        <p:nvSpPr>
          <p:cNvPr id="4" name="Slide Number Placeholder 3"/>
          <p:cNvSpPr>
            <a:spLocks noGrp="1"/>
          </p:cNvSpPr>
          <p:nvPr>
            <p:ph type="sldNum" sz="quarter" idx="5"/>
          </p:nvPr>
        </p:nvSpPr>
        <p:spPr/>
        <p:txBody>
          <a:bodyPr/>
          <a:lstStyle/>
          <a:p>
            <a:fld id="{A6765975-EC17-42A5-BC7D-011F40636566}" type="slidenum">
              <a:rPr lang="en-GB" smtClean="0"/>
              <a:t>31</a:t>
            </a:fld>
            <a:endParaRPr lang="en-GB"/>
          </a:p>
        </p:txBody>
      </p:sp>
    </p:spTree>
    <p:extLst>
      <p:ext uri="{BB962C8B-B14F-4D97-AF65-F5344CB8AC3E}">
        <p14:creationId xmlns:p14="http://schemas.microsoft.com/office/powerpoint/2010/main" val="15315514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765975-EC17-42A5-BC7D-011F40636566}" type="slidenum">
              <a:rPr lang="en-GB" smtClean="0"/>
              <a:t>32</a:t>
            </a:fld>
            <a:endParaRPr lang="en-GB"/>
          </a:p>
        </p:txBody>
      </p:sp>
    </p:spTree>
    <p:extLst>
      <p:ext uri="{BB962C8B-B14F-4D97-AF65-F5344CB8AC3E}">
        <p14:creationId xmlns:p14="http://schemas.microsoft.com/office/powerpoint/2010/main" val="1199740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a:t>
            </a:r>
            <a:r>
              <a:rPr lang="en-GB" baseline="0" dirty="0"/>
              <a:t> recall, that when the RDA Toolkit Restructure and Redesign (3R) project was announced, the RDA Board gave an undertaking to start a countdown clock a year before the Official Toolkit was withdrawn.  The countdown clock is set to begin on May 11</a:t>
            </a:r>
            <a:r>
              <a:rPr lang="en-GB" baseline="30000" dirty="0"/>
              <a:t>th</a:t>
            </a:r>
            <a:r>
              <a:rPr lang="en-GB" baseline="0" dirty="0"/>
              <a:t> this year and the Original Toolkit will therefore be removed on May 11</a:t>
            </a:r>
            <a:r>
              <a:rPr lang="en-GB" baseline="30000" dirty="0"/>
              <a:t>th</a:t>
            </a:r>
            <a:r>
              <a:rPr lang="en-GB" baseline="0" dirty="0"/>
              <a:t> 2027.   </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Following its retirement, text from Original RDA is set to be available as pdf in the official Toolkit’s instructions archive.  </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A6765975-EC17-42A5-BC7D-011F40636566}" type="slidenum">
              <a:rPr lang="en-GB" smtClean="0"/>
              <a:t>4</a:t>
            </a:fld>
            <a:endParaRPr lang="en-GB"/>
          </a:p>
        </p:txBody>
      </p:sp>
    </p:spTree>
    <p:extLst>
      <p:ext uri="{BB962C8B-B14F-4D97-AF65-F5344CB8AC3E}">
        <p14:creationId xmlns:p14="http://schemas.microsoft.com/office/powerpoint/2010/main" val="640259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19F00-811C-FECD-B0DA-134C2CA63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4D7CE-CDF8-8E85-3A1A-48EC52488C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EF3D3C-D6B8-4D4E-54FC-6079791F36C7}"/>
              </a:ext>
            </a:extLst>
          </p:cNvPr>
          <p:cNvSpPr>
            <a:spLocks noGrp="1"/>
          </p:cNvSpPr>
          <p:nvPr>
            <p:ph type="body" idx="1"/>
          </p:nvPr>
        </p:nvSpPr>
        <p:spPr/>
        <p:txBody>
          <a:bodyPr/>
          <a:lstStyle/>
          <a:p>
            <a:r>
              <a:rPr lang="en-GB" dirty="0"/>
              <a:t>Our implementation timeline for last year looked like this. </a:t>
            </a:r>
          </a:p>
          <a:p>
            <a:endParaRPr lang="en-GB" dirty="0"/>
          </a:p>
          <a:p>
            <a:r>
              <a:rPr lang="en-GB" dirty="0"/>
              <a:t>Rather than share another set of provisional dates with the wider community and risk these too being subject to unforeseen disruption and delay, we opted to keep communications internal for the duration and announce what progress had been made retrospectively. </a:t>
            </a:r>
          </a:p>
          <a:p>
            <a:endParaRPr lang="en-GB" dirty="0"/>
          </a:p>
          <a:p>
            <a:r>
              <a:rPr lang="en-GB" dirty="0"/>
              <a:t>In October 2024 the British Library took a decision to implement the ALMA Library Management System as a replacement to Aleph and this was scheduled to take place by the end of 2025. From that point on we knew that a roll out of Official RDA would have to be undertaken using a phased approach, allowing for the completion of the ALMA implementation before a resumption in the new year.     </a:t>
            </a:r>
          </a:p>
          <a:p>
            <a:endParaRPr lang="en-GB" dirty="0"/>
          </a:p>
        </p:txBody>
      </p:sp>
      <p:sp>
        <p:nvSpPr>
          <p:cNvPr id="4" name="Slide Number Placeholder 3">
            <a:extLst>
              <a:ext uri="{FF2B5EF4-FFF2-40B4-BE49-F238E27FC236}">
                <a16:creationId xmlns:a16="http://schemas.microsoft.com/office/drawing/2014/main" id="{38B76854-1CA8-53C7-EF95-57325D562B05}"/>
              </a:ext>
            </a:extLst>
          </p:cNvPr>
          <p:cNvSpPr>
            <a:spLocks noGrp="1"/>
          </p:cNvSpPr>
          <p:nvPr>
            <p:ph type="sldNum" sz="quarter" idx="10"/>
          </p:nvPr>
        </p:nvSpPr>
        <p:spPr/>
        <p:txBody>
          <a:bodyPr/>
          <a:lstStyle/>
          <a:p>
            <a:fld id="{A6765975-EC17-42A5-BC7D-011F40636566}" type="slidenum">
              <a:rPr lang="en-GB" smtClean="0"/>
              <a:t>5</a:t>
            </a:fld>
            <a:endParaRPr lang="en-GB"/>
          </a:p>
        </p:txBody>
      </p:sp>
    </p:spTree>
    <p:extLst>
      <p:ext uri="{BB962C8B-B14F-4D97-AF65-F5344CB8AC3E}">
        <p14:creationId xmlns:p14="http://schemas.microsoft.com/office/powerpoint/2010/main" val="3028321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B05A4-DBBC-D537-76F5-2AFD3524C1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21E46E-D771-714B-2F63-203E6DFAD0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8032E3-9CA2-7FC6-7B3C-5B11B64ED500}"/>
              </a:ext>
            </a:extLst>
          </p:cNvPr>
          <p:cNvSpPr>
            <a:spLocks noGrp="1"/>
          </p:cNvSpPr>
          <p:nvPr>
            <p:ph type="body" idx="1"/>
          </p:nvPr>
        </p:nvSpPr>
        <p:spPr/>
        <p:txBody>
          <a:bodyPr/>
          <a:lstStyle/>
          <a:p>
            <a:r>
              <a:rPr lang="en-GB" dirty="0"/>
              <a:t>Beyond the broad picture of where things stand with our implementation of the new RDA Toolkit following phase one, this and the following slides offer a more detailed overview of our policy documentation and training to this point. </a:t>
            </a:r>
          </a:p>
          <a:p>
            <a:endParaRPr lang="en-GB" dirty="0"/>
          </a:p>
          <a:p>
            <a:r>
              <a:rPr lang="en-GB" dirty="0"/>
              <a:t>By October 2023, the British Library had already completed the first five activities listed here as a precursor to implementation. </a:t>
            </a:r>
          </a:p>
          <a:p>
            <a:endParaRPr lang="en-GB" dirty="0"/>
          </a:p>
          <a:p>
            <a:r>
              <a:rPr lang="en-GB" dirty="0"/>
              <a:t>Training materials for evaluators were also completed, but these could only be refined for our general roll out once the evaluation exercise was concluded at the beginning of last year. </a:t>
            </a:r>
          </a:p>
          <a:p>
            <a:endParaRPr lang="en-GB" dirty="0"/>
          </a:p>
          <a:p>
            <a:r>
              <a:rPr lang="en-GB" dirty="0"/>
              <a:t>To some extent our local policy documentation and policy statements in the Toolkit are still undergoing development. They will continue to evolve as we continue to receive feedback from staff, gain more familiarity with working in ALMA and as the RDA Toolkit itself continues to change. </a:t>
            </a:r>
          </a:p>
        </p:txBody>
      </p:sp>
      <p:sp>
        <p:nvSpPr>
          <p:cNvPr id="4" name="Slide Number Placeholder 3">
            <a:extLst>
              <a:ext uri="{FF2B5EF4-FFF2-40B4-BE49-F238E27FC236}">
                <a16:creationId xmlns:a16="http://schemas.microsoft.com/office/drawing/2014/main" id="{AEEBFF08-F2CD-E108-690C-BB9B522DBDAD}"/>
              </a:ext>
            </a:extLst>
          </p:cNvPr>
          <p:cNvSpPr>
            <a:spLocks noGrp="1"/>
          </p:cNvSpPr>
          <p:nvPr>
            <p:ph type="sldNum" sz="quarter" idx="5"/>
          </p:nvPr>
        </p:nvSpPr>
        <p:spPr/>
        <p:txBody>
          <a:bodyPr/>
          <a:lstStyle/>
          <a:p>
            <a:fld id="{A6765975-EC17-42A5-BC7D-011F40636566}" type="slidenum">
              <a:rPr lang="en-GB" smtClean="0"/>
              <a:t>6</a:t>
            </a:fld>
            <a:endParaRPr lang="en-GB"/>
          </a:p>
        </p:txBody>
      </p:sp>
    </p:spTree>
    <p:extLst>
      <p:ext uri="{BB962C8B-B14F-4D97-AF65-F5344CB8AC3E}">
        <p14:creationId xmlns:p14="http://schemas.microsoft.com/office/powerpoint/2010/main" val="3454754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overview of how our documentation model was designed to look.  </a:t>
            </a:r>
          </a:p>
        </p:txBody>
      </p:sp>
      <p:sp>
        <p:nvSpPr>
          <p:cNvPr id="4" name="Slide Number Placeholder 3"/>
          <p:cNvSpPr>
            <a:spLocks noGrp="1"/>
          </p:cNvSpPr>
          <p:nvPr>
            <p:ph type="sldNum" sz="quarter" idx="5"/>
          </p:nvPr>
        </p:nvSpPr>
        <p:spPr/>
        <p:txBody>
          <a:bodyPr/>
          <a:lstStyle/>
          <a:p>
            <a:fld id="{A6765975-EC17-42A5-BC7D-011F40636566}" type="slidenum">
              <a:rPr lang="en-GB" smtClean="0"/>
              <a:t>7</a:t>
            </a:fld>
            <a:endParaRPr lang="en-GB"/>
          </a:p>
        </p:txBody>
      </p:sp>
    </p:spTree>
    <p:extLst>
      <p:ext uri="{BB962C8B-B14F-4D97-AF65-F5344CB8AC3E}">
        <p14:creationId xmlns:p14="http://schemas.microsoft.com/office/powerpoint/2010/main" val="2394872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85C5E-D66E-A2F0-9596-06296CEE55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583DF7-9E76-3C04-D762-86E615B945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2C436B-C000-75EF-641B-C90240C7F65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model</a:t>
            </a:r>
            <a:r>
              <a:rPr lang="en-GB" baseline="0" dirty="0"/>
              <a:t> has been manifested as what we’ve called our Cataloguing Hub on Teams / </a:t>
            </a:r>
            <a:r>
              <a:rPr lang="en-GB" baseline="0" dirty="0" err="1"/>
              <a:t>Sharepoint</a:t>
            </a:r>
            <a:r>
              <a:rPr lang="en-GB" baseline="0" dirty="0"/>
              <a:t>.  Here is a current view of the landing page.  Based on testing and feedback we shifted the links to application profiles upwards and the general guidance downwards. A link to a summary of guidance updates was recently added to the top. </a:t>
            </a:r>
          </a:p>
        </p:txBody>
      </p:sp>
      <p:sp>
        <p:nvSpPr>
          <p:cNvPr id="4" name="Slide Number Placeholder 3">
            <a:extLst>
              <a:ext uri="{FF2B5EF4-FFF2-40B4-BE49-F238E27FC236}">
                <a16:creationId xmlns:a16="http://schemas.microsoft.com/office/drawing/2014/main" id="{DFF57ADF-8487-A5A9-3890-4215FF5781AB}"/>
              </a:ext>
            </a:extLst>
          </p:cNvPr>
          <p:cNvSpPr>
            <a:spLocks noGrp="1"/>
          </p:cNvSpPr>
          <p:nvPr>
            <p:ph type="sldNum" sz="quarter" idx="10"/>
          </p:nvPr>
        </p:nvSpPr>
        <p:spPr/>
        <p:txBody>
          <a:bodyPr/>
          <a:lstStyle/>
          <a:p>
            <a:fld id="{A6765975-EC17-42A5-BC7D-011F40636566}" type="slidenum">
              <a:rPr lang="en-GB" smtClean="0"/>
              <a:t>8</a:t>
            </a:fld>
            <a:endParaRPr lang="en-GB"/>
          </a:p>
        </p:txBody>
      </p:sp>
    </p:spTree>
    <p:extLst>
      <p:ext uri="{BB962C8B-B14F-4D97-AF65-F5344CB8AC3E}">
        <p14:creationId xmlns:p14="http://schemas.microsoft.com/office/powerpoint/2010/main" val="2886530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here is a list of the principles which underpin the Catalogue Hub and which are covered in out Cataloguing Process Overview.</a:t>
            </a:r>
          </a:p>
        </p:txBody>
      </p:sp>
      <p:sp>
        <p:nvSpPr>
          <p:cNvPr id="4" name="Slide Number Placeholder 3"/>
          <p:cNvSpPr>
            <a:spLocks noGrp="1"/>
          </p:cNvSpPr>
          <p:nvPr>
            <p:ph type="sldNum" sz="quarter" idx="10"/>
          </p:nvPr>
        </p:nvSpPr>
        <p:spPr/>
        <p:txBody>
          <a:bodyPr/>
          <a:lstStyle/>
          <a:p>
            <a:fld id="{A6765975-EC17-42A5-BC7D-011F40636566}" type="slidenum">
              <a:rPr lang="en-GB" smtClean="0"/>
              <a:t>9</a:t>
            </a:fld>
            <a:endParaRPr lang="en-GB"/>
          </a:p>
        </p:txBody>
      </p:sp>
    </p:spTree>
    <p:extLst>
      <p:ext uri="{BB962C8B-B14F-4D97-AF65-F5344CB8AC3E}">
        <p14:creationId xmlns:p14="http://schemas.microsoft.com/office/powerpoint/2010/main" val="1264392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7295809-3ED6-4A19-A460-66778110B689}" type="datetimeFigureOut">
              <a:rPr lang="en-GB" smtClean="0"/>
              <a:t>14/05/2026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B02AE4-246F-4126-AA0D-2FC5B2DDAE2B}" type="slidenum">
              <a:rPr lang="en-GB" smtClean="0"/>
              <a:t>‹#›</a:t>
            </a:fld>
            <a:endParaRPr lang="en-GB"/>
          </a:p>
        </p:txBody>
      </p:sp>
    </p:spTree>
    <p:extLst>
      <p:ext uri="{BB962C8B-B14F-4D97-AF65-F5344CB8AC3E}">
        <p14:creationId xmlns:p14="http://schemas.microsoft.com/office/powerpoint/2010/main" val="3104086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295809-3ED6-4A19-A460-66778110B689}" type="datetimeFigureOut">
              <a:rPr lang="en-GB" smtClean="0"/>
              <a:t>14/05/2026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B02AE4-246F-4126-AA0D-2FC5B2DDAE2B}" type="slidenum">
              <a:rPr lang="en-GB" smtClean="0"/>
              <a:t>‹#›</a:t>
            </a:fld>
            <a:endParaRPr lang="en-GB"/>
          </a:p>
        </p:txBody>
      </p:sp>
    </p:spTree>
    <p:extLst>
      <p:ext uri="{BB962C8B-B14F-4D97-AF65-F5344CB8AC3E}">
        <p14:creationId xmlns:p14="http://schemas.microsoft.com/office/powerpoint/2010/main" val="1414478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295809-3ED6-4A19-A460-66778110B689}" type="datetimeFigureOut">
              <a:rPr lang="en-GB" smtClean="0"/>
              <a:t>14/05/2026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B02AE4-246F-4126-AA0D-2FC5B2DDAE2B}" type="slidenum">
              <a:rPr lang="en-GB" smtClean="0"/>
              <a:t>‹#›</a:t>
            </a:fld>
            <a:endParaRPr lang="en-GB"/>
          </a:p>
        </p:txBody>
      </p:sp>
    </p:spTree>
    <p:extLst>
      <p:ext uri="{BB962C8B-B14F-4D97-AF65-F5344CB8AC3E}">
        <p14:creationId xmlns:p14="http://schemas.microsoft.com/office/powerpoint/2010/main" val="2622113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295809-3ED6-4A19-A460-66778110B689}" type="datetimeFigureOut">
              <a:rPr lang="en-GB" smtClean="0"/>
              <a:t>14/05/2026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B02AE4-246F-4126-AA0D-2FC5B2DDAE2B}" type="slidenum">
              <a:rPr lang="en-GB" smtClean="0"/>
              <a:t>‹#›</a:t>
            </a:fld>
            <a:endParaRPr lang="en-GB"/>
          </a:p>
        </p:txBody>
      </p:sp>
    </p:spTree>
    <p:extLst>
      <p:ext uri="{BB962C8B-B14F-4D97-AF65-F5344CB8AC3E}">
        <p14:creationId xmlns:p14="http://schemas.microsoft.com/office/powerpoint/2010/main" val="3977542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295809-3ED6-4A19-A460-66778110B689}" type="datetimeFigureOut">
              <a:rPr lang="en-GB" smtClean="0"/>
              <a:t>14/05/2026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B02AE4-246F-4126-AA0D-2FC5B2DDAE2B}" type="slidenum">
              <a:rPr lang="en-GB" smtClean="0"/>
              <a:t>‹#›</a:t>
            </a:fld>
            <a:endParaRPr lang="en-GB"/>
          </a:p>
        </p:txBody>
      </p:sp>
    </p:spTree>
    <p:extLst>
      <p:ext uri="{BB962C8B-B14F-4D97-AF65-F5344CB8AC3E}">
        <p14:creationId xmlns:p14="http://schemas.microsoft.com/office/powerpoint/2010/main" val="260403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7295809-3ED6-4A19-A460-66778110B689}" type="datetimeFigureOut">
              <a:rPr lang="en-GB" smtClean="0"/>
              <a:t>14/05/2026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B02AE4-246F-4126-AA0D-2FC5B2DDAE2B}" type="slidenum">
              <a:rPr lang="en-GB" smtClean="0"/>
              <a:t>‹#›</a:t>
            </a:fld>
            <a:endParaRPr lang="en-GB"/>
          </a:p>
        </p:txBody>
      </p:sp>
    </p:spTree>
    <p:extLst>
      <p:ext uri="{BB962C8B-B14F-4D97-AF65-F5344CB8AC3E}">
        <p14:creationId xmlns:p14="http://schemas.microsoft.com/office/powerpoint/2010/main" val="3087239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7295809-3ED6-4A19-A460-66778110B689}" type="datetimeFigureOut">
              <a:rPr lang="en-GB" smtClean="0"/>
              <a:t>14/05/2026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B02AE4-246F-4126-AA0D-2FC5B2DDAE2B}" type="slidenum">
              <a:rPr lang="en-GB" smtClean="0"/>
              <a:t>‹#›</a:t>
            </a:fld>
            <a:endParaRPr lang="en-GB"/>
          </a:p>
        </p:txBody>
      </p:sp>
    </p:spTree>
    <p:extLst>
      <p:ext uri="{BB962C8B-B14F-4D97-AF65-F5344CB8AC3E}">
        <p14:creationId xmlns:p14="http://schemas.microsoft.com/office/powerpoint/2010/main" val="2204623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7295809-3ED6-4A19-A460-66778110B689}" type="datetimeFigureOut">
              <a:rPr lang="en-GB" smtClean="0"/>
              <a:t>14/05/2026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B02AE4-246F-4126-AA0D-2FC5B2DDAE2B}" type="slidenum">
              <a:rPr lang="en-GB" smtClean="0"/>
              <a:t>‹#›</a:t>
            </a:fld>
            <a:endParaRPr lang="en-GB"/>
          </a:p>
        </p:txBody>
      </p:sp>
    </p:spTree>
    <p:extLst>
      <p:ext uri="{BB962C8B-B14F-4D97-AF65-F5344CB8AC3E}">
        <p14:creationId xmlns:p14="http://schemas.microsoft.com/office/powerpoint/2010/main" val="2864341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95809-3ED6-4A19-A460-66778110B689}" type="datetimeFigureOut">
              <a:rPr lang="en-GB" smtClean="0"/>
              <a:t>14/05/2026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B02AE4-246F-4126-AA0D-2FC5B2DDAE2B}" type="slidenum">
              <a:rPr lang="en-GB" smtClean="0"/>
              <a:t>‹#›</a:t>
            </a:fld>
            <a:endParaRPr lang="en-GB"/>
          </a:p>
        </p:txBody>
      </p:sp>
    </p:spTree>
    <p:extLst>
      <p:ext uri="{BB962C8B-B14F-4D97-AF65-F5344CB8AC3E}">
        <p14:creationId xmlns:p14="http://schemas.microsoft.com/office/powerpoint/2010/main" val="1566581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295809-3ED6-4A19-A460-66778110B689}" type="datetimeFigureOut">
              <a:rPr lang="en-GB" smtClean="0"/>
              <a:t>14/05/2026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B02AE4-246F-4126-AA0D-2FC5B2DDAE2B}" type="slidenum">
              <a:rPr lang="en-GB" smtClean="0"/>
              <a:t>‹#›</a:t>
            </a:fld>
            <a:endParaRPr lang="en-GB"/>
          </a:p>
        </p:txBody>
      </p:sp>
    </p:spTree>
    <p:extLst>
      <p:ext uri="{BB962C8B-B14F-4D97-AF65-F5344CB8AC3E}">
        <p14:creationId xmlns:p14="http://schemas.microsoft.com/office/powerpoint/2010/main" val="2160306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295809-3ED6-4A19-A460-66778110B689}" type="datetimeFigureOut">
              <a:rPr lang="en-GB" smtClean="0"/>
              <a:t>14/05/2026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B02AE4-246F-4126-AA0D-2FC5B2DDAE2B}" type="slidenum">
              <a:rPr lang="en-GB" smtClean="0"/>
              <a:t>‹#›</a:t>
            </a:fld>
            <a:endParaRPr lang="en-GB"/>
          </a:p>
        </p:txBody>
      </p:sp>
    </p:spTree>
    <p:extLst>
      <p:ext uri="{BB962C8B-B14F-4D97-AF65-F5344CB8AC3E}">
        <p14:creationId xmlns:p14="http://schemas.microsoft.com/office/powerpoint/2010/main" val="4043841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295809-3ED6-4A19-A460-66778110B689}" type="datetimeFigureOut">
              <a:rPr lang="en-GB" smtClean="0"/>
              <a:t>14/05/2026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02AE4-246F-4126-AA0D-2FC5B2DDAE2B}" type="slidenum">
              <a:rPr lang="en-GB" smtClean="0"/>
              <a:t>‹#›</a:t>
            </a:fld>
            <a:endParaRPr lang="en-GB"/>
          </a:p>
        </p:txBody>
      </p:sp>
    </p:spTree>
    <p:extLst>
      <p:ext uri="{BB962C8B-B14F-4D97-AF65-F5344CB8AC3E}">
        <p14:creationId xmlns:p14="http://schemas.microsoft.com/office/powerpoint/2010/main" val="3067527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c/RDAToolkitVideo"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journals.cilip.org.uk/catalogue-and-index/issue/view/56/7" TargetMode="External"/><Relationship Id="rId5" Type="http://schemas.openxmlformats.org/officeDocument/2006/relationships/hyperlink" Target="https://www.rdatoolkit.org/rsc/3r-project-frequently-asked-questions#09" TargetMode="External"/><Relationship Id="rId4" Type="http://schemas.openxmlformats.org/officeDocument/2006/relationships/hyperlink" Target="https://www.rdatoolkit.org/learnin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publicdomainpictures.net/en/view-image.php?image=36689&amp;picture=black-clock"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rdatoolkit.org/rsc/countdowncloc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9258" y="1122363"/>
            <a:ext cx="11222182" cy="2387600"/>
          </a:xfrm>
        </p:spPr>
        <p:txBody>
          <a:bodyPr>
            <a:normAutofit/>
          </a:bodyPr>
          <a:lstStyle/>
          <a:p>
            <a:r>
              <a:rPr lang="en-GB" dirty="0"/>
              <a:t>Official RDA Toolkit implementation: British Library Update</a:t>
            </a:r>
          </a:p>
        </p:txBody>
      </p:sp>
      <p:sp>
        <p:nvSpPr>
          <p:cNvPr id="3" name="Subtitle 2"/>
          <p:cNvSpPr>
            <a:spLocks noGrp="1"/>
          </p:cNvSpPr>
          <p:nvPr>
            <p:ph type="subTitle" idx="1"/>
          </p:nvPr>
        </p:nvSpPr>
        <p:spPr/>
        <p:txBody>
          <a:bodyPr/>
          <a:lstStyle/>
          <a:p>
            <a:r>
              <a:rPr lang="en-GB" dirty="0"/>
              <a:t>Thurstan Young</a:t>
            </a:r>
          </a:p>
          <a:p>
            <a:r>
              <a:rPr lang="en-GB" dirty="0"/>
              <a:t>(Collection Metadata Standards Manager, British Library)</a:t>
            </a:r>
          </a:p>
        </p:txBody>
      </p:sp>
      <p:sp>
        <p:nvSpPr>
          <p:cNvPr id="5" name="TextBox 4"/>
          <p:cNvSpPr txBox="1"/>
          <p:nvPr/>
        </p:nvSpPr>
        <p:spPr>
          <a:xfrm>
            <a:off x="241069" y="5877098"/>
            <a:ext cx="4624008" cy="369332"/>
          </a:xfrm>
          <a:prstGeom prst="rect">
            <a:avLst/>
          </a:prstGeom>
          <a:noFill/>
        </p:spPr>
        <p:txBody>
          <a:bodyPr wrap="square" rtlCol="0">
            <a:spAutoFit/>
          </a:bodyPr>
          <a:lstStyle/>
          <a:p>
            <a:r>
              <a:rPr lang="en-GB" dirty="0"/>
              <a:t>EURIG Meeting, May 28</a:t>
            </a:r>
            <a:r>
              <a:rPr lang="en-GB" baseline="30000" dirty="0"/>
              <a:t>th</a:t>
            </a:r>
            <a:r>
              <a:rPr lang="en-GB" dirty="0"/>
              <a:t> 2026</a:t>
            </a:r>
          </a:p>
        </p:txBody>
      </p:sp>
    </p:spTree>
    <p:extLst>
      <p:ext uri="{BB962C8B-B14F-4D97-AF65-F5344CB8AC3E}">
        <p14:creationId xmlns:p14="http://schemas.microsoft.com/office/powerpoint/2010/main" val="1476419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Application profiles (Why and What)</a:t>
            </a:r>
          </a:p>
        </p:txBody>
      </p:sp>
      <p:sp>
        <p:nvSpPr>
          <p:cNvPr id="3" name="Content Placeholder 2"/>
          <p:cNvSpPr>
            <a:spLocks noGrp="1"/>
          </p:cNvSpPr>
          <p:nvPr>
            <p:ph type="body" idx="1"/>
          </p:nvPr>
        </p:nvSpPr>
        <p:spPr/>
        <p:txBody>
          <a:bodyPr>
            <a:normAutofit fontScale="25000" lnSpcReduction="20000"/>
          </a:bodyPr>
          <a:lstStyle/>
          <a:p>
            <a:pPr marL="0" indent="0">
              <a:buNone/>
            </a:pPr>
            <a:endParaRPr lang="en-GB" dirty="0"/>
          </a:p>
          <a:p>
            <a:pPr marL="0" indent="0">
              <a:buNone/>
            </a:pPr>
            <a:endParaRPr lang="en-GB" dirty="0"/>
          </a:p>
          <a:p>
            <a:pPr marL="0" indent="0">
              <a:buNone/>
            </a:pPr>
            <a:endParaRPr lang="en-GB" sz="11200" dirty="0"/>
          </a:p>
          <a:p>
            <a:pPr marL="0" indent="0">
              <a:buNone/>
            </a:pPr>
            <a:r>
              <a:rPr lang="en-GB" sz="11200" dirty="0"/>
              <a:t>Why are they necessary?</a:t>
            </a:r>
          </a:p>
        </p:txBody>
      </p:sp>
      <p:sp>
        <p:nvSpPr>
          <p:cNvPr id="4" name="Content Placeholder 3"/>
          <p:cNvSpPr>
            <a:spLocks noGrp="1"/>
          </p:cNvSpPr>
          <p:nvPr>
            <p:ph sz="half" idx="2"/>
          </p:nvPr>
        </p:nvSpPr>
        <p:spPr/>
        <p:txBody>
          <a:bodyPr>
            <a:normAutofit/>
          </a:bodyPr>
          <a:lstStyle/>
          <a:p>
            <a:pPr marL="0" indent="0">
              <a:buNone/>
            </a:pPr>
            <a:r>
              <a:rPr lang="en-GB" dirty="0"/>
              <a:t>Navigational aid</a:t>
            </a:r>
          </a:p>
          <a:p>
            <a:pPr marL="0" indent="0">
              <a:buNone/>
            </a:pPr>
            <a:r>
              <a:rPr lang="en-GB" dirty="0"/>
              <a:t>Index to RDA and supporting documentation</a:t>
            </a:r>
          </a:p>
          <a:p>
            <a:pPr marL="0" indent="0">
              <a:buNone/>
            </a:pPr>
            <a:r>
              <a:rPr lang="en-GB" dirty="0"/>
              <a:t>Links to RDA instructions and element documents</a:t>
            </a:r>
          </a:p>
          <a:p>
            <a:pPr marL="0" indent="0">
              <a:buNone/>
            </a:pPr>
            <a:endParaRPr lang="en-GB" dirty="0"/>
          </a:p>
        </p:txBody>
      </p:sp>
      <p:sp>
        <p:nvSpPr>
          <p:cNvPr id="5" name="Text Placeholder 4"/>
          <p:cNvSpPr>
            <a:spLocks noGrp="1"/>
          </p:cNvSpPr>
          <p:nvPr>
            <p:ph type="body" sz="quarter" idx="3"/>
          </p:nvPr>
        </p:nvSpPr>
        <p:spPr/>
        <p:txBody>
          <a:bodyPr>
            <a:normAutofit/>
          </a:bodyPr>
          <a:lstStyle/>
          <a:p>
            <a:r>
              <a:rPr lang="en-GB" sz="2800" dirty="0"/>
              <a:t>What they are?</a:t>
            </a:r>
          </a:p>
        </p:txBody>
      </p:sp>
      <p:sp>
        <p:nvSpPr>
          <p:cNvPr id="6" name="Content Placeholder 5"/>
          <p:cNvSpPr>
            <a:spLocks noGrp="1"/>
          </p:cNvSpPr>
          <p:nvPr>
            <p:ph sz="quarter" idx="4"/>
          </p:nvPr>
        </p:nvSpPr>
        <p:spPr/>
        <p:txBody>
          <a:bodyPr/>
          <a:lstStyle/>
          <a:p>
            <a:pPr marL="0" indent="0">
              <a:buNone/>
            </a:pPr>
            <a:r>
              <a:rPr lang="en-GB" dirty="0"/>
              <a:t>Bibliographic Records</a:t>
            </a:r>
          </a:p>
          <a:p>
            <a:pPr marL="0" indent="0">
              <a:buNone/>
            </a:pPr>
            <a:r>
              <a:rPr lang="en-GB" dirty="0"/>
              <a:t>Authority Records</a:t>
            </a:r>
          </a:p>
          <a:p>
            <a:pPr marL="0" indent="0">
              <a:buNone/>
            </a:pPr>
            <a:r>
              <a:rPr lang="en-GB" dirty="0"/>
              <a:t>Based on ALMA templates and  LDL Standard Record</a:t>
            </a:r>
          </a:p>
          <a:p>
            <a:pPr marL="0" indent="0">
              <a:buNone/>
            </a:pPr>
            <a:r>
              <a:rPr lang="en-GB" dirty="0"/>
              <a:t>RDA element MARC encoding</a:t>
            </a:r>
          </a:p>
          <a:p>
            <a:pPr marL="0" indent="0">
              <a:buNone/>
            </a:pPr>
            <a:r>
              <a:rPr lang="en-GB" dirty="0"/>
              <a:t>Recording methods</a:t>
            </a:r>
          </a:p>
          <a:p>
            <a:pPr marL="0" indent="0">
              <a:buNone/>
            </a:pPr>
            <a:r>
              <a:rPr lang="en-GB" dirty="0"/>
              <a:t>Vocabulary encoding schemes</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51533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D0C89-072C-B22B-B754-B2B1C343DC9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396DF02-BC1C-0666-C10A-D6D367B4588F}"/>
              </a:ext>
            </a:extLst>
          </p:cNvPr>
          <p:cNvSpPr>
            <a:spLocks noGrp="1"/>
          </p:cNvSpPr>
          <p:nvPr>
            <p:ph type="title"/>
          </p:nvPr>
        </p:nvSpPr>
        <p:spPr>
          <a:xfrm>
            <a:off x="838200" y="90397"/>
            <a:ext cx="10515600" cy="1325563"/>
          </a:xfrm>
        </p:spPr>
        <p:txBody>
          <a:bodyPr/>
          <a:lstStyle/>
          <a:p>
            <a:pPr algn="ctr"/>
            <a:r>
              <a:rPr lang="en-GB" dirty="0"/>
              <a:t>Application profile (bibliographic records)</a:t>
            </a:r>
          </a:p>
        </p:txBody>
      </p:sp>
      <p:sp>
        <p:nvSpPr>
          <p:cNvPr id="13" name="Rectangular Callout 12">
            <a:extLst>
              <a:ext uri="{FF2B5EF4-FFF2-40B4-BE49-F238E27FC236}">
                <a16:creationId xmlns:a16="http://schemas.microsoft.com/office/drawing/2014/main" id="{C3D0C776-7171-4D10-7628-3FAA0CB127D3}"/>
              </a:ext>
            </a:extLst>
          </p:cNvPr>
          <p:cNvSpPr/>
          <p:nvPr/>
        </p:nvSpPr>
        <p:spPr>
          <a:xfrm>
            <a:off x="105506" y="4829937"/>
            <a:ext cx="996188" cy="1171321"/>
          </a:xfrm>
          <a:prstGeom prst="wedgeRectCallout">
            <a:avLst>
              <a:gd name="adj1" fmla="val 88426"/>
              <a:gd name="adj2" fmla="val -324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Filter by </a:t>
            </a:r>
            <a:r>
              <a:rPr lang="en-GB" dirty="0" err="1"/>
              <a:t>resourcetype</a:t>
            </a:r>
            <a:endParaRPr lang="en-GB" dirty="0"/>
          </a:p>
        </p:txBody>
      </p:sp>
      <p:sp>
        <p:nvSpPr>
          <p:cNvPr id="15" name="Rectangular Callout 14">
            <a:extLst>
              <a:ext uri="{FF2B5EF4-FFF2-40B4-BE49-F238E27FC236}">
                <a16:creationId xmlns:a16="http://schemas.microsoft.com/office/drawing/2014/main" id="{F0AC1AF7-2777-620C-73A3-825BA31CDF51}"/>
              </a:ext>
            </a:extLst>
          </p:cNvPr>
          <p:cNvSpPr/>
          <p:nvPr/>
        </p:nvSpPr>
        <p:spPr>
          <a:xfrm>
            <a:off x="105506" y="1161570"/>
            <a:ext cx="1915563" cy="785419"/>
          </a:xfrm>
          <a:prstGeom prst="wedgeRectCallout">
            <a:avLst>
              <a:gd name="adj1" fmla="val 42079"/>
              <a:gd name="adj2" fmla="val 780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Derived from ALMA input templates</a:t>
            </a:r>
          </a:p>
        </p:txBody>
      </p:sp>
      <p:sp>
        <p:nvSpPr>
          <p:cNvPr id="18" name="Rectangular Callout 17">
            <a:extLst>
              <a:ext uri="{FF2B5EF4-FFF2-40B4-BE49-F238E27FC236}">
                <a16:creationId xmlns:a16="http://schemas.microsoft.com/office/drawing/2014/main" id="{3AB919ED-2627-A1A1-3D5D-0FFDEAB9D02C}"/>
              </a:ext>
            </a:extLst>
          </p:cNvPr>
          <p:cNvSpPr/>
          <p:nvPr/>
        </p:nvSpPr>
        <p:spPr>
          <a:xfrm>
            <a:off x="3040025" y="1165115"/>
            <a:ext cx="1998921" cy="785419"/>
          </a:xfrm>
          <a:prstGeom prst="wedgeRectCallout">
            <a:avLst>
              <a:gd name="adj1" fmla="val -44669"/>
              <a:gd name="adj2" fmla="val 834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Linked to MARC guidance</a:t>
            </a:r>
          </a:p>
        </p:txBody>
      </p:sp>
      <p:sp>
        <p:nvSpPr>
          <p:cNvPr id="20" name="Rectangular Callout 19">
            <a:extLst>
              <a:ext uri="{FF2B5EF4-FFF2-40B4-BE49-F238E27FC236}">
                <a16:creationId xmlns:a16="http://schemas.microsoft.com/office/drawing/2014/main" id="{678C143B-AE34-9436-A6AA-3C5DDFD3A55F}"/>
              </a:ext>
            </a:extLst>
          </p:cNvPr>
          <p:cNvSpPr/>
          <p:nvPr/>
        </p:nvSpPr>
        <p:spPr>
          <a:xfrm>
            <a:off x="8335924" y="1135372"/>
            <a:ext cx="1998921" cy="815162"/>
          </a:xfrm>
          <a:prstGeom prst="wedgeRectCallout">
            <a:avLst>
              <a:gd name="adj1" fmla="val -42024"/>
              <a:gd name="adj2" fmla="val 865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Linked to RDA guidance</a:t>
            </a:r>
          </a:p>
        </p:txBody>
      </p:sp>
      <p:sp>
        <p:nvSpPr>
          <p:cNvPr id="7" name="Rectangular Callout 17">
            <a:extLst>
              <a:ext uri="{FF2B5EF4-FFF2-40B4-BE49-F238E27FC236}">
                <a16:creationId xmlns:a16="http://schemas.microsoft.com/office/drawing/2014/main" id="{16D21562-880F-63E8-5BC6-29882353D183}"/>
              </a:ext>
            </a:extLst>
          </p:cNvPr>
          <p:cNvSpPr/>
          <p:nvPr/>
        </p:nvSpPr>
        <p:spPr>
          <a:xfrm>
            <a:off x="5696187" y="1135372"/>
            <a:ext cx="1998921" cy="815162"/>
          </a:xfrm>
          <a:prstGeom prst="wedgeRectCallout">
            <a:avLst>
              <a:gd name="adj1" fmla="val -44669"/>
              <a:gd name="adj2" fmla="val 834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Linked to local guidance</a:t>
            </a:r>
          </a:p>
        </p:txBody>
      </p:sp>
      <p:pic>
        <p:nvPicPr>
          <p:cNvPr id="9" name="Picture 8" descr="A screenshot of a computer&#10;&#10;AI-generated content may be incorrect.">
            <a:extLst>
              <a:ext uri="{FF2B5EF4-FFF2-40B4-BE49-F238E27FC236}">
                <a16:creationId xmlns:a16="http://schemas.microsoft.com/office/drawing/2014/main" id="{0ABC0762-E52A-F24D-2F31-DF8CCD3EF357}"/>
              </a:ext>
            </a:extLst>
          </p:cNvPr>
          <p:cNvPicPr>
            <a:picLocks noChangeAspect="1"/>
          </p:cNvPicPr>
          <p:nvPr/>
        </p:nvPicPr>
        <p:blipFill>
          <a:blip r:embed="rId3"/>
          <a:stretch>
            <a:fillRect/>
          </a:stretch>
        </p:blipFill>
        <p:spPr>
          <a:xfrm>
            <a:off x="1533457" y="2302263"/>
            <a:ext cx="9017312" cy="3782014"/>
          </a:xfrm>
          <a:prstGeom prst="rect">
            <a:avLst/>
          </a:prstGeom>
        </p:spPr>
      </p:pic>
    </p:spTree>
    <p:extLst>
      <p:ext uri="{BB962C8B-B14F-4D97-AF65-F5344CB8AC3E}">
        <p14:creationId xmlns:p14="http://schemas.microsoft.com/office/powerpoint/2010/main" val="878064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CBA23-C50A-E4BC-DF96-AD51EF05818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4C17555-2C73-4AB0-D0E4-58D28704592F}"/>
              </a:ext>
            </a:extLst>
          </p:cNvPr>
          <p:cNvSpPr txBox="1"/>
          <p:nvPr/>
        </p:nvSpPr>
        <p:spPr>
          <a:xfrm>
            <a:off x="1125415" y="265471"/>
            <a:ext cx="10046678" cy="1323439"/>
          </a:xfrm>
          <a:prstGeom prst="rect">
            <a:avLst/>
          </a:prstGeom>
          <a:noFill/>
        </p:spPr>
        <p:txBody>
          <a:bodyPr wrap="square" rtlCol="0">
            <a:spAutoFit/>
          </a:bodyPr>
          <a:lstStyle/>
          <a:p>
            <a:pPr algn="ctr"/>
            <a:r>
              <a:rPr lang="en-GB" sz="4400" dirty="0">
                <a:latin typeface="+mj-lt"/>
              </a:rPr>
              <a:t>British Library RDA Element Guidance</a:t>
            </a:r>
          </a:p>
          <a:p>
            <a:endParaRPr lang="en-GB" dirty="0"/>
          </a:p>
          <a:p>
            <a:endParaRPr lang="en-GB" dirty="0"/>
          </a:p>
        </p:txBody>
      </p:sp>
      <p:pic>
        <p:nvPicPr>
          <p:cNvPr id="3" name="Picture 2" descr="A screenshot of a document">
            <a:extLst>
              <a:ext uri="{FF2B5EF4-FFF2-40B4-BE49-F238E27FC236}">
                <a16:creationId xmlns:a16="http://schemas.microsoft.com/office/drawing/2014/main" id="{451D08C9-3114-48C8-F1E6-3AC570ABDDCF}"/>
              </a:ext>
            </a:extLst>
          </p:cNvPr>
          <p:cNvPicPr>
            <a:picLocks noChangeAspect="1"/>
          </p:cNvPicPr>
          <p:nvPr/>
        </p:nvPicPr>
        <p:blipFill>
          <a:blip r:embed="rId3"/>
          <a:stretch>
            <a:fillRect/>
          </a:stretch>
        </p:blipFill>
        <p:spPr>
          <a:xfrm>
            <a:off x="429138" y="1036453"/>
            <a:ext cx="5854431" cy="5036101"/>
          </a:xfrm>
          <a:prstGeom prst="rect">
            <a:avLst/>
          </a:prstGeom>
        </p:spPr>
      </p:pic>
      <p:pic>
        <p:nvPicPr>
          <p:cNvPr id="2" name="Picture 1">
            <a:extLst>
              <a:ext uri="{FF2B5EF4-FFF2-40B4-BE49-F238E27FC236}">
                <a16:creationId xmlns:a16="http://schemas.microsoft.com/office/drawing/2014/main" id="{B33B419C-5727-AC45-5AA2-58E23E847A85}"/>
              </a:ext>
            </a:extLst>
          </p:cNvPr>
          <p:cNvPicPr>
            <a:picLocks noChangeAspect="1"/>
          </p:cNvPicPr>
          <p:nvPr/>
        </p:nvPicPr>
        <p:blipFill>
          <a:blip r:embed="rId4"/>
          <a:stretch>
            <a:fillRect/>
          </a:stretch>
        </p:blipFill>
        <p:spPr>
          <a:xfrm>
            <a:off x="824948" y="1003558"/>
            <a:ext cx="5140556" cy="5601694"/>
          </a:xfrm>
          <a:prstGeom prst="rect">
            <a:avLst/>
          </a:prstGeom>
        </p:spPr>
      </p:pic>
      <p:pic>
        <p:nvPicPr>
          <p:cNvPr id="4" name="Picture 3">
            <a:extLst>
              <a:ext uri="{FF2B5EF4-FFF2-40B4-BE49-F238E27FC236}">
                <a16:creationId xmlns:a16="http://schemas.microsoft.com/office/drawing/2014/main" id="{E1539145-79ED-3CB4-1557-0839BFED693C}"/>
              </a:ext>
            </a:extLst>
          </p:cNvPr>
          <p:cNvPicPr>
            <a:picLocks noChangeAspect="1"/>
          </p:cNvPicPr>
          <p:nvPr/>
        </p:nvPicPr>
        <p:blipFill>
          <a:blip r:embed="rId5"/>
          <a:stretch>
            <a:fillRect/>
          </a:stretch>
        </p:blipFill>
        <p:spPr>
          <a:xfrm>
            <a:off x="6584036" y="1134400"/>
            <a:ext cx="4547956" cy="4840206"/>
          </a:xfrm>
          <a:prstGeom prst="rect">
            <a:avLst/>
          </a:prstGeom>
        </p:spPr>
      </p:pic>
    </p:spTree>
    <p:extLst>
      <p:ext uri="{BB962C8B-B14F-4D97-AF65-F5344CB8AC3E}">
        <p14:creationId xmlns:p14="http://schemas.microsoft.com/office/powerpoint/2010/main" val="1186358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25415" y="265471"/>
            <a:ext cx="10046678" cy="2000548"/>
          </a:xfrm>
          <a:prstGeom prst="rect">
            <a:avLst/>
          </a:prstGeom>
          <a:noFill/>
        </p:spPr>
        <p:txBody>
          <a:bodyPr wrap="square" rtlCol="0">
            <a:spAutoFit/>
          </a:bodyPr>
          <a:lstStyle/>
          <a:p>
            <a:pPr algn="ctr"/>
            <a:r>
              <a:rPr lang="en-GB" sz="4400" dirty="0">
                <a:latin typeface="+mj-lt"/>
              </a:rPr>
              <a:t>British Library RDA Special Guidance document</a:t>
            </a:r>
          </a:p>
          <a:p>
            <a:endParaRPr lang="en-GB" dirty="0"/>
          </a:p>
          <a:p>
            <a:endParaRPr lang="en-GB" dirty="0"/>
          </a:p>
        </p:txBody>
      </p:sp>
      <p:pic>
        <p:nvPicPr>
          <p:cNvPr id="3" name="Picture 2" descr="A screenshot of a document">
            <a:extLst>
              <a:ext uri="{FF2B5EF4-FFF2-40B4-BE49-F238E27FC236}">
                <a16:creationId xmlns:a16="http://schemas.microsoft.com/office/drawing/2014/main" id="{7FCCD43A-5B75-84BA-5921-544871BD5C6E}"/>
              </a:ext>
            </a:extLst>
          </p:cNvPr>
          <p:cNvPicPr>
            <a:picLocks noChangeAspect="1"/>
          </p:cNvPicPr>
          <p:nvPr/>
        </p:nvPicPr>
        <p:blipFill>
          <a:blip r:embed="rId3"/>
          <a:stretch>
            <a:fillRect/>
          </a:stretch>
        </p:blipFill>
        <p:spPr>
          <a:xfrm>
            <a:off x="429138" y="1036453"/>
            <a:ext cx="5854431" cy="5036101"/>
          </a:xfrm>
          <a:prstGeom prst="rect">
            <a:avLst/>
          </a:prstGeom>
        </p:spPr>
      </p:pic>
      <p:pic>
        <p:nvPicPr>
          <p:cNvPr id="8" name="Picture 7" descr="A screenshot of a computer&#10;&#10;AI-generated content may be incorrect.">
            <a:extLst>
              <a:ext uri="{FF2B5EF4-FFF2-40B4-BE49-F238E27FC236}">
                <a16:creationId xmlns:a16="http://schemas.microsoft.com/office/drawing/2014/main" id="{22F4D430-50D6-70CF-8755-0F7E0B12EFD3}"/>
              </a:ext>
            </a:extLst>
          </p:cNvPr>
          <p:cNvPicPr>
            <a:picLocks noChangeAspect="1"/>
          </p:cNvPicPr>
          <p:nvPr/>
        </p:nvPicPr>
        <p:blipFill>
          <a:blip r:embed="rId4"/>
          <a:stretch>
            <a:fillRect/>
          </a:stretch>
        </p:blipFill>
        <p:spPr>
          <a:xfrm>
            <a:off x="5685901" y="1177337"/>
            <a:ext cx="6182469" cy="4977279"/>
          </a:xfrm>
          <a:prstGeom prst="rect">
            <a:avLst/>
          </a:prstGeom>
        </p:spPr>
      </p:pic>
    </p:spTree>
    <p:extLst>
      <p:ext uri="{BB962C8B-B14F-4D97-AF65-F5344CB8AC3E}">
        <p14:creationId xmlns:p14="http://schemas.microsoft.com/office/powerpoint/2010/main" val="4247408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771"/>
            <a:ext cx="12192000" cy="1325563"/>
          </a:xfrm>
        </p:spPr>
        <p:txBody>
          <a:bodyPr/>
          <a:lstStyle/>
          <a:p>
            <a:pPr algn="ctr"/>
            <a:r>
              <a:rPr lang="en-GB" dirty="0"/>
              <a:t>Policy statements coverage</a:t>
            </a:r>
          </a:p>
        </p:txBody>
      </p:sp>
      <p:pic>
        <p:nvPicPr>
          <p:cNvPr id="3" name="Picture 2"/>
          <p:cNvPicPr>
            <a:picLocks noChangeAspect="1"/>
          </p:cNvPicPr>
          <p:nvPr/>
        </p:nvPicPr>
        <p:blipFill>
          <a:blip r:embed="rId3"/>
          <a:stretch>
            <a:fillRect/>
          </a:stretch>
        </p:blipFill>
        <p:spPr>
          <a:xfrm>
            <a:off x="752200" y="1230924"/>
            <a:ext cx="10687599" cy="5005754"/>
          </a:xfrm>
          <a:prstGeom prst="rect">
            <a:avLst/>
          </a:prstGeom>
        </p:spPr>
      </p:pic>
    </p:spTree>
    <p:extLst>
      <p:ext uri="{BB962C8B-B14F-4D97-AF65-F5344CB8AC3E}">
        <p14:creationId xmlns:p14="http://schemas.microsoft.com/office/powerpoint/2010/main" val="3505341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910" y="1109272"/>
            <a:ext cx="12170180" cy="5397036"/>
          </a:xfrm>
          <a:prstGeom prst="rect">
            <a:avLst/>
          </a:prstGeom>
        </p:spPr>
      </p:pic>
      <p:sp>
        <p:nvSpPr>
          <p:cNvPr id="5" name="Title 1"/>
          <p:cNvSpPr>
            <a:spLocks noGrp="1"/>
          </p:cNvSpPr>
          <p:nvPr>
            <p:ph type="title"/>
          </p:nvPr>
        </p:nvSpPr>
        <p:spPr>
          <a:xfrm>
            <a:off x="0" y="246185"/>
            <a:ext cx="12192000" cy="992816"/>
          </a:xfrm>
        </p:spPr>
        <p:txBody>
          <a:bodyPr>
            <a:normAutofit/>
          </a:bodyPr>
          <a:lstStyle/>
          <a:p>
            <a:pPr algn="ctr"/>
            <a:r>
              <a:rPr lang="en-GB" dirty="0"/>
              <a:t>Policy statements management (batch load)</a:t>
            </a:r>
          </a:p>
        </p:txBody>
      </p:sp>
    </p:spTree>
    <p:extLst>
      <p:ext uri="{BB962C8B-B14F-4D97-AF65-F5344CB8AC3E}">
        <p14:creationId xmlns:p14="http://schemas.microsoft.com/office/powerpoint/2010/main" val="1037487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2A99D-F392-D119-6E68-08B2ECD03269}"/>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CA75EE81-2E07-D189-E35D-2CC5D7A9D916}"/>
              </a:ext>
            </a:extLst>
          </p:cNvPr>
          <p:cNvSpPr>
            <a:spLocks noGrp="1"/>
          </p:cNvSpPr>
          <p:nvPr>
            <p:ph type="title"/>
          </p:nvPr>
        </p:nvSpPr>
        <p:spPr>
          <a:xfrm>
            <a:off x="0" y="117232"/>
            <a:ext cx="12192000" cy="1312984"/>
          </a:xfrm>
        </p:spPr>
        <p:txBody>
          <a:bodyPr>
            <a:normAutofit/>
          </a:bodyPr>
          <a:lstStyle/>
          <a:p>
            <a:pPr algn="ctr"/>
            <a:r>
              <a:rPr lang="en-GB" dirty="0"/>
              <a:t>Policy statements management (Alfresco)</a:t>
            </a:r>
          </a:p>
        </p:txBody>
      </p:sp>
      <p:pic>
        <p:nvPicPr>
          <p:cNvPr id="3" name="Picture 2" descr="A screenshot of a computer&#10;&#10;AI-generated content may be incorrect.">
            <a:extLst>
              <a:ext uri="{FF2B5EF4-FFF2-40B4-BE49-F238E27FC236}">
                <a16:creationId xmlns:a16="http://schemas.microsoft.com/office/drawing/2014/main" id="{F3E5EDE4-E218-FDBB-F63B-33C529CA3492}"/>
              </a:ext>
            </a:extLst>
          </p:cNvPr>
          <p:cNvPicPr>
            <a:picLocks noChangeAspect="1"/>
          </p:cNvPicPr>
          <p:nvPr/>
        </p:nvPicPr>
        <p:blipFill>
          <a:blip r:embed="rId3"/>
          <a:stretch>
            <a:fillRect/>
          </a:stretch>
        </p:blipFill>
        <p:spPr>
          <a:xfrm>
            <a:off x="0" y="1203831"/>
            <a:ext cx="12192000" cy="5255583"/>
          </a:xfrm>
          <a:prstGeom prst="rect">
            <a:avLst/>
          </a:prstGeom>
        </p:spPr>
      </p:pic>
    </p:spTree>
    <p:extLst>
      <p:ext uri="{BB962C8B-B14F-4D97-AF65-F5344CB8AC3E}">
        <p14:creationId xmlns:p14="http://schemas.microsoft.com/office/powerpoint/2010/main" val="1483370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76A43-08C6-0B47-C9F5-5E13AD3133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FB5D8D-BB70-E313-D4C4-1DFCE2751CE1}"/>
              </a:ext>
            </a:extLst>
          </p:cNvPr>
          <p:cNvSpPr>
            <a:spLocks noGrp="1"/>
          </p:cNvSpPr>
          <p:nvPr>
            <p:ph type="title"/>
          </p:nvPr>
        </p:nvSpPr>
        <p:spPr>
          <a:xfrm rot="16200000">
            <a:off x="-2416473" y="2534265"/>
            <a:ext cx="6379494" cy="1325563"/>
          </a:xfrm>
        </p:spPr>
        <p:txBody>
          <a:bodyPr/>
          <a:lstStyle/>
          <a:p>
            <a:r>
              <a:rPr lang="en-GB" dirty="0"/>
              <a:t>Policy statements back end</a:t>
            </a:r>
          </a:p>
        </p:txBody>
      </p:sp>
      <p:pic>
        <p:nvPicPr>
          <p:cNvPr id="10" name="Picture 9" descr="A screenshot of a computer&#10;&#10;AI-generated content may be incorrect.">
            <a:extLst>
              <a:ext uri="{FF2B5EF4-FFF2-40B4-BE49-F238E27FC236}">
                <a16:creationId xmlns:a16="http://schemas.microsoft.com/office/drawing/2014/main" id="{7830D9F0-9F0D-C973-FF55-8D699467B6A3}"/>
              </a:ext>
            </a:extLst>
          </p:cNvPr>
          <p:cNvPicPr>
            <a:picLocks noChangeAspect="1"/>
          </p:cNvPicPr>
          <p:nvPr/>
        </p:nvPicPr>
        <p:blipFill>
          <a:blip r:embed="rId3"/>
          <a:stretch>
            <a:fillRect/>
          </a:stretch>
        </p:blipFill>
        <p:spPr>
          <a:xfrm>
            <a:off x="1436056" y="95090"/>
            <a:ext cx="10755944" cy="6667819"/>
          </a:xfrm>
          <a:prstGeom prst="rect">
            <a:avLst/>
          </a:prstGeom>
        </p:spPr>
      </p:pic>
    </p:spTree>
    <p:extLst>
      <p:ext uri="{BB962C8B-B14F-4D97-AF65-F5344CB8AC3E}">
        <p14:creationId xmlns:p14="http://schemas.microsoft.com/office/powerpoint/2010/main" val="746981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416474" y="2534265"/>
            <a:ext cx="6379494" cy="1325563"/>
          </a:xfrm>
        </p:spPr>
        <p:txBody>
          <a:bodyPr/>
          <a:lstStyle/>
          <a:p>
            <a:r>
              <a:rPr lang="en-GB" dirty="0"/>
              <a:t>Policy statements display</a:t>
            </a:r>
          </a:p>
        </p:txBody>
      </p:sp>
      <p:pic>
        <p:nvPicPr>
          <p:cNvPr id="4" name="Picture 3"/>
          <p:cNvPicPr>
            <a:picLocks noChangeAspect="1"/>
          </p:cNvPicPr>
          <p:nvPr/>
        </p:nvPicPr>
        <p:blipFill>
          <a:blip r:embed="rId3"/>
          <a:stretch>
            <a:fillRect/>
          </a:stretch>
        </p:blipFill>
        <p:spPr>
          <a:xfrm>
            <a:off x="1278224" y="479794"/>
            <a:ext cx="7982156" cy="6195325"/>
          </a:xfrm>
          <a:prstGeom prst="rect">
            <a:avLst/>
          </a:prstGeom>
        </p:spPr>
      </p:pic>
      <p:pic>
        <p:nvPicPr>
          <p:cNvPr id="5" name="Picture 4"/>
          <p:cNvPicPr>
            <a:picLocks noChangeAspect="1"/>
          </p:cNvPicPr>
          <p:nvPr/>
        </p:nvPicPr>
        <p:blipFill>
          <a:blip r:embed="rId4"/>
          <a:stretch>
            <a:fillRect/>
          </a:stretch>
        </p:blipFill>
        <p:spPr>
          <a:xfrm>
            <a:off x="5698012" y="7300"/>
            <a:ext cx="2724530" cy="838317"/>
          </a:xfrm>
          <a:prstGeom prst="rect">
            <a:avLst/>
          </a:prstGeom>
        </p:spPr>
      </p:pic>
      <p:pic>
        <p:nvPicPr>
          <p:cNvPr id="6" name="Picture 5"/>
          <p:cNvPicPr>
            <a:picLocks noChangeAspect="1"/>
          </p:cNvPicPr>
          <p:nvPr/>
        </p:nvPicPr>
        <p:blipFill>
          <a:blip r:embed="rId5"/>
          <a:stretch>
            <a:fillRect/>
          </a:stretch>
        </p:blipFill>
        <p:spPr>
          <a:xfrm>
            <a:off x="8538171" y="7300"/>
            <a:ext cx="3029373" cy="962159"/>
          </a:xfrm>
          <a:prstGeom prst="rect">
            <a:avLst/>
          </a:prstGeom>
        </p:spPr>
      </p:pic>
    </p:spTree>
    <p:extLst>
      <p:ext uri="{BB962C8B-B14F-4D97-AF65-F5344CB8AC3E}">
        <p14:creationId xmlns:p14="http://schemas.microsoft.com/office/powerpoint/2010/main" val="1732643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D2285-6B70-9DD9-267D-FEEED53FEC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428EEA-D7A6-AF17-97C0-3441368581F2}"/>
              </a:ext>
            </a:extLst>
          </p:cNvPr>
          <p:cNvSpPr>
            <a:spLocks noGrp="1"/>
          </p:cNvSpPr>
          <p:nvPr>
            <p:ph type="title"/>
          </p:nvPr>
        </p:nvSpPr>
        <p:spPr/>
        <p:txBody>
          <a:bodyPr/>
          <a:lstStyle/>
          <a:p>
            <a:r>
              <a:rPr lang="en-GB" dirty="0"/>
              <a:t>Training (How and What)</a:t>
            </a:r>
          </a:p>
        </p:txBody>
      </p:sp>
      <p:sp>
        <p:nvSpPr>
          <p:cNvPr id="3" name="Content Placeholder 2">
            <a:extLst>
              <a:ext uri="{FF2B5EF4-FFF2-40B4-BE49-F238E27FC236}">
                <a16:creationId xmlns:a16="http://schemas.microsoft.com/office/drawing/2014/main" id="{EDCE3E8D-508D-CBA8-A8FC-1E105FF63E54}"/>
              </a:ext>
            </a:extLst>
          </p:cNvPr>
          <p:cNvSpPr>
            <a:spLocks noGrp="1"/>
          </p:cNvSpPr>
          <p:nvPr>
            <p:ph type="body" idx="1"/>
          </p:nvPr>
        </p:nvSpPr>
        <p:spPr/>
        <p:txBody>
          <a:bodyPr>
            <a:normAutofit fontScale="25000" lnSpcReduction="20000"/>
          </a:bodyPr>
          <a:lstStyle/>
          <a:p>
            <a:pPr marL="0" indent="0">
              <a:buNone/>
            </a:pPr>
            <a:endParaRPr lang="en-GB" dirty="0"/>
          </a:p>
          <a:p>
            <a:pPr marL="0" indent="0">
              <a:buNone/>
            </a:pPr>
            <a:endParaRPr lang="en-GB" sz="11200" dirty="0"/>
          </a:p>
          <a:p>
            <a:pPr marL="0" indent="0">
              <a:buNone/>
            </a:pPr>
            <a:endParaRPr lang="en-GB" sz="11200" dirty="0"/>
          </a:p>
          <a:p>
            <a:pPr marL="0" indent="0">
              <a:buNone/>
            </a:pPr>
            <a:r>
              <a:rPr lang="en-GB" sz="11200" dirty="0"/>
              <a:t>How was it designed?</a:t>
            </a:r>
          </a:p>
        </p:txBody>
      </p:sp>
      <p:sp>
        <p:nvSpPr>
          <p:cNvPr id="4" name="Content Placeholder 3">
            <a:extLst>
              <a:ext uri="{FF2B5EF4-FFF2-40B4-BE49-F238E27FC236}">
                <a16:creationId xmlns:a16="http://schemas.microsoft.com/office/drawing/2014/main" id="{C9DC0F40-3250-23EA-22B1-D2F317CB74DB}"/>
              </a:ext>
            </a:extLst>
          </p:cNvPr>
          <p:cNvSpPr>
            <a:spLocks noGrp="1"/>
          </p:cNvSpPr>
          <p:nvPr>
            <p:ph sz="half" idx="2"/>
          </p:nvPr>
        </p:nvSpPr>
        <p:spPr/>
        <p:txBody>
          <a:bodyPr>
            <a:normAutofit lnSpcReduction="10000"/>
          </a:bodyPr>
          <a:lstStyle/>
          <a:p>
            <a:pPr marL="0" indent="0">
              <a:buNone/>
            </a:pPr>
            <a:r>
              <a:rPr lang="en-GB" dirty="0"/>
              <a:t>Modular </a:t>
            </a:r>
          </a:p>
          <a:p>
            <a:pPr marL="0" indent="0">
              <a:buNone/>
            </a:pPr>
            <a:r>
              <a:rPr lang="en-GB" dirty="0"/>
              <a:t>Incremental</a:t>
            </a:r>
          </a:p>
          <a:p>
            <a:pPr marL="0" indent="0">
              <a:buNone/>
            </a:pPr>
            <a:r>
              <a:rPr lang="en-GB" dirty="0"/>
              <a:t>In person / Online</a:t>
            </a:r>
          </a:p>
          <a:p>
            <a:pPr marL="0" indent="0">
              <a:buNone/>
            </a:pPr>
            <a:r>
              <a:rPr lang="en-GB" dirty="0"/>
              <a:t>Interactive</a:t>
            </a:r>
          </a:p>
          <a:p>
            <a:pPr marL="0" indent="0">
              <a:buNone/>
            </a:pPr>
            <a:r>
              <a:rPr lang="en-GB" dirty="0"/>
              <a:t>Light touch</a:t>
            </a:r>
          </a:p>
          <a:p>
            <a:pPr marL="0" indent="0">
              <a:buNone/>
            </a:pPr>
            <a:r>
              <a:rPr lang="en-GB" dirty="0"/>
              <a:t>Measurable</a:t>
            </a:r>
          </a:p>
          <a:p>
            <a:pPr marL="0" indent="0">
              <a:buNone/>
            </a:pPr>
            <a:endParaRPr lang="en-GB" dirty="0"/>
          </a:p>
        </p:txBody>
      </p:sp>
      <p:sp>
        <p:nvSpPr>
          <p:cNvPr id="5" name="Text Placeholder 4">
            <a:extLst>
              <a:ext uri="{FF2B5EF4-FFF2-40B4-BE49-F238E27FC236}">
                <a16:creationId xmlns:a16="http://schemas.microsoft.com/office/drawing/2014/main" id="{915DC96B-7E87-BE94-BAFC-DFF9ABF80172}"/>
              </a:ext>
            </a:extLst>
          </p:cNvPr>
          <p:cNvSpPr>
            <a:spLocks noGrp="1"/>
          </p:cNvSpPr>
          <p:nvPr>
            <p:ph type="body" sz="quarter" idx="3"/>
          </p:nvPr>
        </p:nvSpPr>
        <p:spPr/>
        <p:txBody>
          <a:bodyPr>
            <a:normAutofit/>
          </a:bodyPr>
          <a:lstStyle/>
          <a:p>
            <a:r>
              <a:rPr lang="en-GB" sz="2800" dirty="0"/>
              <a:t>What did it cover?</a:t>
            </a:r>
          </a:p>
        </p:txBody>
      </p:sp>
      <p:sp>
        <p:nvSpPr>
          <p:cNvPr id="6" name="Content Placeholder 5">
            <a:extLst>
              <a:ext uri="{FF2B5EF4-FFF2-40B4-BE49-F238E27FC236}">
                <a16:creationId xmlns:a16="http://schemas.microsoft.com/office/drawing/2014/main" id="{AAFC0C85-962C-1084-0511-C9EEB0D1D1FD}"/>
              </a:ext>
            </a:extLst>
          </p:cNvPr>
          <p:cNvSpPr>
            <a:spLocks noGrp="1"/>
          </p:cNvSpPr>
          <p:nvPr>
            <p:ph sz="quarter" idx="4"/>
          </p:nvPr>
        </p:nvSpPr>
        <p:spPr>
          <a:xfrm>
            <a:off x="6172200" y="2505075"/>
            <a:ext cx="5387009" cy="3684588"/>
          </a:xfrm>
        </p:spPr>
        <p:txBody>
          <a:bodyPr>
            <a:normAutofit lnSpcReduction="10000"/>
          </a:bodyPr>
          <a:lstStyle/>
          <a:p>
            <a:pPr marL="0" indent="0">
              <a:buNone/>
            </a:pPr>
            <a:r>
              <a:rPr lang="en-GB" dirty="0"/>
              <a:t>LRM / RDA Models and terminology</a:t>
            </a:r>
          </a:p>
          <a:p>
            <a:pPr marL="0" indent="0">
              <a:buNone/>
            </a:pPr>
            <a:r>
              <a:rPr lang="en-GB" dirty="0"/>
              <a:t>Toolkit navigation</a:t>
            </a:r>
          </a:p>
          <a:p>
            <a:pPr marL="0" indent="0">
              <a:buNone/>
            </a:pPr>
            <a:r>
              <a:rPr lang="en-GB" dirty="0"/>
              <a:t>BL documentation</a:t>
            </a:r>
          </a:p>
          <a:p>
            <a:pPr marL="0" indent="0">
              <a:buNone/>
            </a:pPr>
            <a:r>
              <a:rPr lang="en-GB" dirty="0"/>
              <a:t>Cataloguing with 3R</a:t>
            </a:r>
          </a:p>
          <a:p>
            <a:pPr marL="0" indent="0">
              <a:buNone/>
            </a:pPr>
            <a:r>
              <a:rPr lang="en-GB" dirty="0"/>
              <a:t>Special topics including:</a:t>
            </a:r>
          </a:p>
          <a:p>
            <a:pPr marL="0" indent="0">
              <a:buNone/>
            </a:pPr>
            <a:r>
              <a:rPr lang="en-GB" dirty="0"/>
              <a:t>Aggregates, Diachronic works Provenance, Relationship elements, Community resources</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694231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sp>
        <p:nvSpPr>
          <p:cNvPr id="3" name="Content Placeholder 2"/>
          <p:cNvSpPr>
            <a:spLocks noGrp="1"/>
          </p:cNvSpPr>
          <p:nvPr>
            <p:ph idx="1"/>
          </p:nvPr>
        </p:nvSpPr>
        <p:spPr/>
        <p:txBody>
          <a:bodyPr>
            <a:normAutofit lnSpcReduction="10000"/>
          </a:bodyPr>
          <a:lstStyle/>
          <a:p>
            <a:pPr>
              <a:lnSpc>
                <a:spcPct val="150000"/>
              </a:lnSpc>
            </a:pPr>
            <a:r>
              <a:rPr lang="en-GB" dirty="0"/>
              <a:t>Context</a:t>
            </a:r>
          </a:p>
          <a:p>
            <a:pPr>
              <a:lnSpc>
                <a:spcPct val="150000"/>
              </a:lnSpc>
            </a:pPr>
            <a:r>
              <a:rPr lang="en-GB" dirty="0"/>
              <a:t>Timeline</a:t>
            </a:r>
          </a:p>
          <a:p>
            <a:pPr>
              <a:lnSpc>
                <a:spcPct val="150000"/>
              </a:lnSpc>
            </a:pPr>
            <a:r>
              <a:rPr lang="en-GB" dirty="0"/>
              <a:t>Policy Documentation </a:t>
            </a:r>
          </a:p>
          <a:p>
            <a:pPr>
              <a:lnSpc>
                <a:spcPct val="150000"/>
              </a:lnSpc>
            </a:pPr>
            <a:r>
              <a:rPr lang="en-GB" dirty="0"/>
              <a:t>Training</a:t>
            </a:r>
          </a:p>
          <a:p>
            <a:pPr>
              <a:lnSpc>
                <a:spcPct val="150000"/>
              </a:lnSpc>
            </a:pPr>
            <a:r>
              <a:rPr lang="en-GB" dirty="0"/>
              <a:t>Configuration and Mapping</a:t>
            </a:r>
          </a:p>
          <a:p>
            <a:pPr>
              <a:lnSpc>
                <a:spcPct val="150000"/>
              </a:lnSpc>
            </a:pPr>
            <a:r>
              <a:rPr lang="en-GB" dirty="0"/>
              <a:t>Next Steps</a:t>
            </a:r>
          </a:p>
          <a:p>
            <a:pPr marL="0" indent="0">
              <a:lnSpc>
                <a:spcPct val="150000"/>
              </a:lnSpc>
              <a:buNone/>
            </a:pPr>
            <a:endParaRPr lang="en-GB" dirty="0"/>
          </a:p>
          <a:p>
            <a:pPr marL="457200" lvl="1" indent="0">
              <a:buNone/>
            </a:pPr>
            <a:endParaRPr lang="en-GB" dirty="0"/>
          </a:p>
          <a:p>
            <a:pPr marL="0" indent="0">
              <a:buNone/>
            </a:pPr>
            <a:endParaRPr lang="en-GB" dirty="0"/>
          </a:p>
        </p:txBody>
      </p:sp>
    </p:spTree>
    <p:extLst>
      <p:ext uri="{BB962C8B-B14F-4D97-AF65-F5344CB8AC3E}">
        <p14:creationId xmlns:p14="http://schemas.microsoft.com/office/powerpoint/2010/main" val="3291137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1A53F-4671-A401-8084-48CDCED4B6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64B9F1-DCAB-59CE-DD56-768DF726EA7D}"/>
              </a:ext>
            </a:extLst>
          </p:cNvPr>
          <p:cNvSpPr>
            <a:spLocks noGrp="1"/>
          </p:cNvSpPr>
          <p:nvPr>
            <p:ph type="title"/>
          </p:nvPr>
        </p:nvSpPr>
        <p:spPr/>
        <p:txBody>
          <a:bodyPr/>
          <a:lstStyle/>
          <a:p>
            <a:r>
              <a:rPr lang="en-GB" dirty="0"/>
              <a:t>Training (Who)</a:t>
            </a:r>
          </a:p>
        </p:txBody>
      </p:sp>
      <p:sp>
        <p:nvSpPr>
          <p:cNvPr id="3" name="Content Placeholder 2">
            <a:extLst>
              <a:ext uri="{FF2B5EF4-FFF2-40B4-BE49-F238E27FC236}">
                <a16:creationId xmlns:a16="http://schemas.microsoft.com/office/drawing/2014/main" id="{CAD93DF9-BBAD-688C-2F8C-0FE1D9667B94}"/>
              </a:ext>
            </a:extLst>
          </p:cNvPr>
          <p:cNvSpPr>
            <a:spLocks noGrp="1"/>
          </p:cNvSpPr>
          <p:nvPr>
            <p:ph type="body" idx="1"/>
          </p:nvPr>
        </p:nvSpPr>
        <p:spPr/>
        <p:txBody>
          <a:bodyPr>
            <a:normAutofit fontScale="25000" lnSpcReduction="20000"/>
          </a:bodyPr>
          <a:lstStyle/>
          <a:p>
            <a:pPr marL="0" indent="0">
              <a:buNone/>
            </a:pPr>
            <a:endParaRPr lang="en-GB" dirty="0"/>
          </a:p>
          <a:p>
            <a:pPr marL="0" indent="0">
              <a:buNone/>
            </a:pPr>
            <a:endParaRPr lang="en-GB" dirty="0"/>
          </a:p>
          <a:p>
            <a:pPr marL="0" indent="0">
              <a:buNone/>
            </a:pPr>
            <a:endParaRPr lang="en-GB" dirty="0"/>
          </a:p>
          <a:p>
            <a:pPr marL="0" indent="0">
              <a:buNone/>
            </a:pPr>
            <a:r>
              <a:rPr lang="en-GB" sz="11200" dirty="0"/>
              <a:t>Who was involved (Trainers)?</a:t>
            </a:r>
          </a:p>
        </p:txBody>
      </p:sp>
      <p:sp>
        <p:nvSpPr>
          <p:cNvPr id="4" name="Content Placeholder 3">
            <a:extLst>
              <a:ext uri="{FF2B5EF4-FFF2-40B4-BE49-F238E27FC236}">
                <a16:creationId xmlns:a16="http://schemas.microsoft.com/office/drawing/2014/main" id="{A7358373-DF5A-6250-F0CD-90755C5D4322}"/>
              </a:ext>
            </a:extLst>
          </p:cNvPr>
          <p:cNvSpPr>
            <a:spLocks noGrp="1"/>
          </p:cNvSpPr>
          <p:nvPr>
            <p:ph sz="half" idx="2"/>
          </p:nvPr>
        </p:nvSpPr>
        <p:spPr>
          <a:xfrm>
            <a:off x="839788" y="2505074"/>
            <a:ext cx="5576002" cy="4240499"/>
          </a:xfrm>
        </p:spPr>
        <p:txBody>
          <a:bodyPr>
            <a:normAutofit/>
          </a:bodyPr>
          <a:lstStyle/>
          <a:p>
            <a:pPr marL="0" indent="0">
              <a:buNone/>
            </a:pPr>
            <a:r>
              <a:rPr lang="en-GB" dirty="0"/>
              <a:t>Collection Metadata Standards Manager  </a:t>
            </a:r>
          </a:p>
          <a:p>
            <a:pPr marL="0" indent="0">
              <a:buNone/>
            </a:pPr>
            <a:r>
              <a:rPr lang="en-GB" dirty="0"/>
              <a:t>Cataloguing Policy Coordinator</a:t>
            </a:r>
          </a:p>
          <a:p>
            <a:pPr marL="0" indent="0">
              <a:buNone/>
            </a:pPr>
            <a:endParaRPr lang="en-GB" dirty="0"/>
          </a:p>
          <a:p>
            <a:pPr marL="0" indent="0">
              <a:buNone/>
            </a:pPr>
            <a:r>
              <a:rPr lang="en-GB" b="1" dirty="0"/>
              <a:t>Who was involved (Support)? </a:t>
            </a:r>
          </a:p>
          <a:p>
            <a:pPr marL="0" indent="0">
              <a:buNone/>
            </a:pPr>
            <a:r>
              <a:rPr lang="en-GB" dirty="0"/>
              <a:t>RDA 3R Implementation Group</a:t>
            </a:r>
          </a:p>
          <a:p>
            <a:pPr marL="0" indent="0">
              <a:buNone/>
            </a:pPr>
            <a:r>
              <a:rPr lang="en-GB" dirty="0"/>
              <a:t>Collections Acquisition and Description (CA&amp;D) Training Team</a:t>
            </a:r>
          </a:p>
          <a:p>
            <a:pPr marL="0" indent="0">
              <a:buNone/>
            </a:pPr>
            <a:endParaRPr lang="en-GB" dirty="0"/>
          </a:p>
          <a:p>
            <a:pPr marL="0" indent="0">
              <a:buNone/>
            </a:pPr>
            <a:endParaRPr lang="en-GB" dirty="0"/>
          </a:p>
        </p:txBody>
      </p:sp>
      <p:sp>
        <p:nvSpPr>
          <p:cNvPr id="5" name="Text Placeholder 4">
            <a:extLst>
              <a:ext uri="{FF2B5EF4-FFF2-40B4-BE49-F238E27FC236}">
                <a16:creationId xmlns:a16="http://schemas.microsoft.com/office/drawing/2014/main" id="{668B372A-9989-925B-F31C-A73C4FD77D0F}"/>
              </a:ext>
            </a:extLst>
          </p:cNvPr>
          <p:cNvSpPr>
            <a:spLocks noGrp="1"/>
          </p:cNvSpPr>
          <p:nvPr>
            <p:ph type="body" sz="quarter" idx="3"/>
          </p:nvPr>
        </p:nvSpPr>
        <p:spPr/>
        <p:txBody>
          <a:bodyPr>
            <a:normAutofit fontScale="25000" lnSpcReduction="20000"/>
          </a:bodyPr>
          <a:lstStyle/>
          <a:p>
            <a:r>
              <a:rPr lang="en-GB" sz="11200" dirty="0"/>
              <a:t>Who was involved (Trainees)? </a:t>
            </a:r>
          </a:p>
        </p:txBody>
      </p:sp>
      <p:sp>
        <p:nvSpPr>
          <p:cNvPr id="6" name="Content Placeholder 5">
            <a:extLst>
              <a:ext uri="{FF2B5EF4-FFF2-40B4-BE49-F238E27FC236}">
                <a16:creationId xmlns:a16="http://schemas.microsoft.com/office/drawing/2014/main" id="{C2C2567C-C0DC-0D21-3508-E8E4D5CEEF5D}"/>
              </a:ext>
            </a:extLst>
          </p:cNvPr>
          <p:cNvSpPr>
            <a:spLocks noGrp="1"/>
          </p:cNvSpPr>
          <p:nvPr>
            <p:ph sz="quarter" idx="4"/>
          </p:nvPr>
        </p:nvSpPr>
        <p:spPr>
          <a:xfrm>
            <a:off x="6172200" y="2505075"/>
            <a:ext cx="5681546" cy="3684588"/>
          </a:xfrm>
        </p:spPr>
        <p:txBody>
          <a:bodyPr>
            <a:normAutofit/>
          </a:bodyPr>
          <a:lstStyle/>
          <a:p>
            <a:pPr marL="0" indent="0">
              <a:buNone/>
            </a:pPr>
            <a:r>
              <a:rPr lang="en-GB" dirty="0"/>
              <a:t>Cataloguers</a:t>
            </a:r>
          </a:p>
          <a:p>
            <a:pPr marL="0" indent="0">
              <a:buNone/>
            </a:pPr>
            <a:r>
              <a:rPr lang="en-GB" dirty="0"/>
              <a:t>Cataloguing Managers</a:t>
            </a:r>
          </a:p>
          <a:p>
            <a:pPr marL="0" indent="0">
              <a:buNone/>
            </a:pPr>
            <a:r>
              <a:rPr lang="en-GB" dirty="0"/>
              <a:t>Technical support staff</a:t>
            </a:r>
          </a:p>
          <a:p>
            <a:pPr marL="0" indent="0">
              <a:buNone/>
            </a:pPr>
            <a:r>
              <a:rPr lang="en-GB" dirty="0"/>
              <a:t>Some curatorial staff</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156715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FF7AF-265B-F47E-A476-925B4FFA9FE8}"/>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1783B709-3D74-3947-E930-8D351938E73B}"/>
              </a:ext>
            </a:extLst>
          </p:cNvPr>
          <p:cNvSpPr>
            <a:spLocks noGrp="1"/>
          </p:cNvSpPr>
          <p:nvPr>
            <p:ph type="title"/>
          </p:nvPr>
        </p:nvSpPr>
        <p:spPr>
          <a:xfrm>
            <a:off x="0" y="117232"/>
            <a:ext cx="12192000" cy="1312984"/>
          </a:xfrm>
        </p:spPr>
        <p:txBody>
          <a:bodyPr>
            <a:normAutofit/>
          </a:bodyPr>
          <a:lstStyle/>
          <a:p>
            <a:pPr algn="ctr"/>
            <a:r>
              <a:rPr lang="en-GB" dirty="0"/>
              <a:t> Learning Hub (RDA Course)</a:t>
            </a:r>
          </a:p>
        </p:txBody>
      </p:sp>
      <p:pic>
        <p:nvPicPr>
          <p:cNvPr id="9" name="Picture 8" descr="A screenshot of a computer&#10;&#10;AI-generated content may be incorrect.">
            <a:extLst>
              <a:ext uri="{FF2B5EF4-FFF2-40B4-BE49-F238E27FC236}">
                <a16:creationId xmlns:a16="http://schemas.microsoft.com/office/drawing/2014/main" id="{F0990D25-70A3-9617-3E8C-40191BC0C8F6}"/>
              </a:ext>
            </a:extLst>
          </p:cNvPr>
          <p:cNvPicPr>
            <a:picLocks noChangeAspect="1"/>
          </p:cNvPicPr>
          <p:nvPr/>
        </p:nvPicPr>
        <p:blipFill>
          <a:blip r:embed="rId3"/>
          <a:stretch>
            <a:fillRect/>
          </a:stretch>
        </p:blipFill>
        <p:spPr>
          <a:xfrm>
            <a:off x="0" y="1184224"/>
            <a:ext cx="12192000" cy="5863308"/>
          </a:xfrm>
          <a:prstGeom prst="rect">
            <a:avLst/>
          </a:prstGeom>
        </p:spPr>
      </p:pic>
    </p:spTree>
    <p:extLst>
      <p:ext uri="{BB962C8B-B14F-4D97-AF65-F5344CB8AC3E}">
        <p14:creationId xmlns:p14="http://schemas.microsoft.com/office/powerpoint/2010/main" val="3221313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DF0FF-FE49-25F3-91CC-257B5EA3EC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6403A8-090B-D3B9-0B4B-F14D8F4B599E}"/>
              </a:ext>
            </a:extLst>
          </p:cNvPr>
          <p:cNvSpPr>
            <a:spLocks noGrp="1"/>
          </p:cNvSpPr>
          <p:nvPr>
            <p:ph type="title"/>
          </p:nvPr>
        </p:nvSpPr>
        <p:spPr/>
        <p:txBody>
          <a:bodyPr/>
          <a:lstStyle/>
          <a:p>
            <a:r>
              <a:rPr lang="en-GB" dirty="0"/>
              <a:t>List of Training Materials Used</a:t>
            </a:r>
          </a:p>
        </p:txBody>
      </p:sp>
      <p:sp>
        <p:nvSpPr>
          <p:cNvPr id="4" name="Content Placeholder 3">
            <a:extLst>
              <a:ext uri="{FF2B5EF4-FFF2-40B4-BE49-F238E27FC236}">
                <a16:creationId xmlns:a16="http://schemas.microsoft.com/office/drawing/2014/main" id="{BFAED403-267F-8725-D476-84AB6B2B5406}"/>
              </a:ext>
            </a:extLst>
          </p:cNvPr>
          <p:cNvSpPr>
            <a:spLocks noGrp="1"/>
          </p:cNvSpPr>
          <p:nvPr>
            <p:ph sz="half" idx="2"/>
          </p:nvPr>
        </p:nvSpPr>
        <p:spPr>
          <a:xfrm>
            <a:off x="839787" y="1690688"/>
            <a:ext cx="11491549" cy="4498975"/>
          </a:xfrm>
        </p:spPr>
        <p:txBody>
          <a:bodyPr>
            <a:normAutofit fontScale="77500" lnSpcReduction="20000"/>
          </a:bodyPr>
          <a:lstStyle/>
          <a:p>
            <a:pPr marL="0" indent="0">
              <a:buNone/>
            </a:pPr>
            <a:r>
              <a:rPr lang="en-GB" sz="3300" dirty="0"/>
              <a:t>In house PowerPoint Presentations (Live / Recorded / AI generated)</a:t>
            </a:r>
          </a:p>
          <a:p>
            <a:pPr marL="0" indent="0">
              <a:buNone/>
            </a:pPr>
            <a:endParaRPr lang="en-GB" sz="3300" dirty="0"/>
          </a:p>
          <a:p>
            <a:pPr marL="0" indent="0">
              <a:buNone/>
            </a:pPr>
            <a:r>
              <a:rPr lang="en-GB" sz="3300" dirty="0"/>
              <a:t>RDA Toolkit YouTube Presentations</a:t>
            </a:r>
          </a:p>
          <a:p>
            <a:pPr marL="0" indent="0">
              <a:buNone/>
            </a:pPr>
            <a:endParaRPr lang="en-GB" sz="3300" dirty="0"/>
          </a:p>
          <a:p>
            <a:pPr marL="0" indent="0">
              <a:buNone/>
            </a:pPr>
            <a:r>
              <a:rPr lang="en-GB" sz="3300" dirty="0"/>
              <a:t>Quiz games (True / False / Multiple Choice Questions)</a:t>
            </a:r>
          </a:p>
          <a:p>
            <a:pPr marL="0" indent="0">
              <a:buNone/>
            </a:pPr>
            <a:endParaRPr lang="en-GB" sz="3300" dirty="0"/>
          </a:p>
          <a:p>
            <a:pPr marL="0" indent="0">
              <a:buNone/>
            </a:pPr>
            <a:r>
              <a:rPr lang="en-GB" sz="3300" dirty="0"/>
              <a:t>Learning Reports (Presentations viewed / Quiz games completed)</a:t>
            </a:r>
          </a:p>
          <a:p>
            <a:pPr marL="0" indent="0">
              <a:buNone/>
            </a:pPr>
            <a:endParaRPr lang="en-GB" sz="3300" dirty="0"/>
          </a:p>
          <a:p>
            <a:pPr marL="0" indent="0">
              <a:buNone/>
            </a:pPr>
            <a:r>
              <a:rPr lang="en-GB" sz="3300" dirty="0"/>
              <a:t>Spreadsheet cataloguing templates </a:t>
            </a:r>
          </a:p>
          <a:p>
            <a:pPr marL="0" indent="0">
              <a:buNone/>
            </a:pPr>
            <a:endParaRPr lang="en-GB" sz="3300" dirty="0"/>
          </a:p>
          <a:p>
            <a:pPr marL="0" indent="0">
              <a:buNone/>
            </a:pPr>
            <a:r>
              <a:rPr lang="en-GB" sz="3300" dirty="0"/>
              <a:t>Scanned resources to catalogue</a:t>
            </a:r>
          </a:p>
          <a:p>
            <a:pPr marL="0" indent="0">
              <a:buNone/>
            </a:pPr>
            <a:endParaRPr lang="en-GB" sz="3300" dirty="0"/>
          </a:p>
          <a:p>
            <a:pPr marL="0" indent="0">
              <a:buNone/>
            </a:pPr>
            <a:endParaRPr lang="en-GB" dirty="0"/>
          </a:p>
        </p:txBody>
      </p:sp>
    </p:spTree>
    <p:extLst>
      <p:ext uri="{BB962C8B-B14F-4D97-AF65-F5344CB8AC3E}">
        <p14:creationId xmlns:p14="http://schemas.microsoft.com/office/powerpoint/2010/main" val="3834285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C2D14-7D74-149E-8FA4-B0824EDCB889}"/>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C1F3AA33-47B4-9C0C-D8B9-8337AF50FE87}"/>
              </a:ext>
            </a:extLst>
          </p:cNvPr>
          <p:cNvSpPr>
            <a:spLocks noGrp="1"/>
          </p:cNvSpPr>
          <p:nvPr>
            <p:ph type="title"/>
          </p:nvPr>
        </p:nvSpPr>
        <p:spPr>
          <a:xfrm>
            <a:off x="0" y="117232"/>
            <a:ext cx="12192000" cy="1312984"/>
          </a:xfrm>
        </p:spPr>
        <p:txBody>
          <a:bodyPr>
            <a:normAutofit/>
          </a:bodyPr>
          <a:lstStyle/>
          <a:p>
            <a:pPr algn="ctr"/>
            <a:r>
              <a:rPr lang="en-GB" dirty="0"/>
              <a:t> True / False Quiz Question</a:t>
            </a:r>
          </a:p>
        </p:txBody>
      </p:sp>
      <p:pic>
        <p:nvPicPr>
          <p:cNvPr id="4" name="Picture 3" descr="A screenshot of a computer&#10;&#10;AI-generated content may be incorrect.">
            <a:extLst>
              <a:ext uri="{FF2B5EF4-FFF2-40B4-BE49-F238E27FC236}">
                <a16:creationId xmlns:a16="http://schemas.microsoft.com/office/drawing/2014/main" id="{D87D1E62-A8C3-897B-C0F0-5B981BC36A95}"/>
              </a:ext>
            </a:extLst>
          </p:cNvPr>
          <p:cNvPicPr>
            <a:picLocks noChangeAspect="1"/>
          </p:cNvPicPr>
          <p:nvPr/>
        </p:nvPicPr>
        <p:blipFill>
          <a:blip r:embed="rId3"/>
          <a:stretch>
            <a:fillRect/>
          </a:stretch>
        </p:blipFill>
        <p:spPr>
          <a:xfrm>
            <a:off x="0" y="1214204"/>
            <a:ext cx="12192000" cy="5750146"/>
          </a:xfrm>
          <a:prstGeom prst="rect">
            <a:avLst/>
          </a:prstGeom>
        </p:spPr>
      </p:pic>
    </p:spTree>
    <p:extLst>
      <p:ext uri="{BB962C8B-B14F-4D97-AF65-F5344CB8AC3E}">
        <p14:creationId xmlns:p14="http://schemas.microsoft.com/office/powerpoint/2010/main" val="1870009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18E40-FD0F-1395-7684-3AF6B0146E7A}"/>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5E80B1FF-DA5D-5109-02C7-8985AD03B04F}"/>
              </a:ext>
            </a:extLst>
          </p:cNvPr>
          <p:cNvSpPr>
            <a:spLocks noGrp="1"/>
          </p:cNvSpPr>
          <p:nvPr>
            <p:ph type="title"/>
          </p:nvPr>
        </p:nvSpPr>
        <p:spPr>
          <a:xfrm>
            <a:off x="0" y="117232"/>
            <a:ext cx="12192000" cy="1312984"/>
          </a:xfrm>
        </p:spPr>
        <p:txBody>
          <a:bodyPr>
            <a:normAutofit/>
          </a:bodyPr>
          <a:lstStyle/>
          <a:p>
            <a:pPr algn="ctr"/>
            <a:r>
              <a:rPr lang="en-GB" dirty="0"/>
              <a:t> True / False Quiz Question</a:t>
            </a:r>
          </a:p>
        </p:txBody>
      </p:sp>
      <p:pic>
        <p:nvPicPr>
          <p:cNvPr id="3" name="Picture 2" descr="A screenshot of a computer&#10;&#10;AI-generated content may be incorrect.">
            <a:extLst>
              <a:ext uri="{FF2B5EF4-FFF2-40B4-BE49-F238E27FC236}">
                <a16:creationId xmlns:a16="http://schemas.microsoft.com/office/drawing/2014/main" id="{AF7EF15B-C0AE-4CCA-DEF4-5B9A228F0C7D}"/>
              </a:ext>
            </a:extLst>
          </p:cNvPr>
          <p:cNvPicPr>
            <a:picLocks noChangeAspect="1"/>
          </p:cNvPicPr>
          <p:nvPr/>
        </p:nvPicPr>
        <p:blipFill>
          <a:blip r:embed="rId3"/>
          <a:stretch>
            <a:fillRect/>
          </a:stretch>
        </p:blipFill>
        <p:spPr>
          <a:xfrm>
            <a:off x="3352659" y="1806491"/>
            <a:ext cx="5486682" cy="3245017"/>
          </a:xfrm>
          <a:prstGeom prst="rect">
            <a:avLst/>
          </a:prstGeom>
        </p:spPr>
      </p:pic>
      <p:pic>
        <p:nvPicPr>
          <p:cNvPr id="6" name="Picture 5" descr="A screenshot of a computer&#10;&#10;AI-generated content may be incorrect.">
            <a:extLst>
              <a:ext uri="{FF2B5EF4-FFF2-40B4-BE49-F238E27FC236}">
                <a16:creationId xmlns:a16="http://schemas.microsoft.com/office/drawing/2014/main" id="{667B4EFF-ED90-0B86-8B79-15AF3B5115F2}"/>
              </a:ext>
            </a:extLst>
          </p:cNvPr>
          <p:cNvPicPr>
            <a:picLocks noChangeAspect="1"/>
          </p:cNvPicPr>
          <p:nvPr/>
        </p:nvPicPr>
        <p:blipFill>
          <a:blip r:embed="rId3"/>
          <a:stretch>
            <a:fillRect/>
          </a:stretch>
        </p:blipFill>
        <p:spPr>
          <a:xfrm>
            <a:off x="0" y="1214204"/>
            <a:ext cx="12192000" cy="5750145"/>
          </a:xfrm>
          <a:prstGeom prst="rect">
            <a:avLst/>
          </a:prstGeom>
        </p:spPr>
      </p:pic>
    </p:spTree>
    <p:extLst>
      <p:ext uri="{BB962C8B-B14F-4D97-AF65-F5344CB8AC3E}">
        <p14:creationId xmlns:p14="http://schemas.microsoft.com/office/powerpoint/2010/main" val="4006571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43E7E-C8DC-50D1-BD86-766ED8F69F74}"/>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8085FE29-EE2B-8860-43F2-C7D8C2634B9A}"/>
              </a:ext>
            </a:extLst>
          </p:cNvPr>
          <p:cNvSpPr>
            <a:spLocks noGrp="1"/>
          </p:cNvSpPr>
          <p:nvPr>
            <p:ph type="title"/>
          </p:nvPr>
        </p:nvSpPr>
        <p:spPr>
          <a:xfrm>
            <a:off x="0" y="117232"/>
            <a:ext cx="12192000" cy="1312984"/>
          </a:xfrm>
        </p:spPr>
        <p:txBody>
          <a:bodyPr>
            <a:normAutofit/>
          </a:bodyPr>
          <a:lstStyle/>
          <a:p>
            <a:pPr algn="ctr"/>
            <a:r>
              <a:rPr lang="en-GB" dirty="0"/>
              <a:t> True </a:t>
            </a:r>
            <a:r>
              <a:rPr lang="en-GB"/>
              <a:t>/ False </a:t>
            </a:r>
            <a:r>
              <a:rPr lang="en-GB" dirty="0"/>
              <a:t>Quiz Answer</a:t>
            </a:r>
          </a:p>
        </p:txBody>
      </p:sp>
      <p:pic>
        <p:nvPicPr>
          <p:cNvPr id="3" name="Picture 2" descr="A screenshot of a computer&#10;&#10;AI-generated content may be incorrect.">
            <a:extLst>
              <a:ext uri="{FF2B5EF4-FFF2-40B4-BE49-F238E27FC236}">
                <a16:creationId xmlns:a16="http://schemas.microsoft.com/office/drawing/2014/main" id="{A160E2A3-8D1B-1BB8-A676-BCE9B583E211}"/>
              </a:ext>
            </a:extLst>
          </p:cNvPr>
          <p:cNvPicPr>
            <a:picLocks noChangeAspect="1"/>
          </p:cNvPicPr>
          <p:nvPr/>
        </p:nvPicPr>
        <p:blipFill>
          <a:blip r:embed="rId3"/>
          <a:stretch>
            <a:fillRect/>
          </a:stretch>
        </p:blipFill>
        <p:spPr>
          <a:xfrm>
            <a:off x="-1" y="1214204"/>
            <a:ext cx="12192000" cy="5750146"/>
          </a:xfrm>
          <a:prstGeom prst="rect">
            <a:avLst/>
          </a:prstGeom>
        </p:spPr>
      </p:pic>
    </p:spTree>
    <p:extLst>
      <p:ext uri="{BB962C8B-B14F-4D97-AF65-F5344CB8AC3E}">
        <p14:creationId xmlns:p14="http://schemas.microsoft.com/office/powerpoint/2010/main" val="1184973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48577-3EA0-8EC1-80A8-F78FC3F8B01E}"/>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A9EA0C7C-70CB-655C-726F-55FFABA65005}"/>
              </a:ext>
            </a:extLst>
          </p:cNvPr>
          <p:cNvSpPr>
            <a:spLocks noGrp="1"/>
          </p:cNvSpPr>
          <p:nvPr>
            <p:ph type="title"/>
          </p:nvPr>
        </p:nvSpPr>
        <p:spPr>
          <a:xfrm>
            <a:off x="0" y="117232"/>
            <a:ext cx="12192000" cy="1312984"/>
          </a:xfrm>
        </p:spPr>
        <p:txBody>
          <a:bodyPr>
            <a:normAutofit/>
          </a:bodyPr>
          <a:lstStyle/>
          <a:p>
            <a:pPr algn="ctr"/>
            <a:r>
              <a:rPr lang="en-GB" dirty="0"/>
              <a:t> Sample Quiz Metrics</a:t>
            </a:r>
          </a:p>
        </p:txBody>
      </p:sp>
      <p:pic>
        <p:nvPicPr>
          <p:cNvPr id="4" name="Picture 3" descr="A screenshot of a computer&#10;&#10;AI-generated content may be incorrect.">
            <a:extLst>
              <a:ext uri="{FF2B5EF4-FFF2-40B4-BE49-F238E27FC236}">
                <a16:creationId xmlns:a16="http://schemas.microsoft.com/office/drawing/2014/main" id="{C3FEC0F3-62C1-0D98-0A34-7E55661123CE}"/>
              </a:ext>
            </a:extLst>
          </p:cNvPr>
          <p:cNvPicPr>
            <a:picLocks noChangeAspect="1"/>
          </p:cNvPicPr>
          <p:nvPr/>
        </p:nvPicPr>
        <p:blipFill>
          <a:blip r:embed="rId3"/>
          <a:stretch>
            <a:fillRect/>
          </a:stretch>
        </p:blipFill>
        <p:spPr>
          <a:xfrm>
            <a:off x="2873209" y="2324043"/>
            <a:ext cx="6445581" cy="2209914"/>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C70886A1-E711-7E0F-0BE8-C5545DABD83D}"/>
              </a:ext>
            </a:extLst>
          </p:cNvPr>
          <p:cNvPicPr>
            <a:picLocks noChangeAspect="1"/>
          </p:cNvPicPr>
          <p:nvPr/>
        </p:nvPicPr>
        <p:blipFill>
          <a:blip r:embed="rId4"/>
          <a:stretch>
            <a:fillRect/>
          </a:stretch>
        </p:blipFill>
        <p:spPr>
          <a:xfrm>
            <a:off x="0" y="1154243"/>
            <a:ext cx="12192000" cy="5703757"/>
          </a:xfrm>
          <a:prstGeom prst="rect">
            <a:avLst/>
          </a:prstGeom>
        </p:spPr>
      </p:pic>
    </p:spTree>
    <p:extLst>
      <p:ext uri="{BB962C8B-B14F-4D97-AF65-F5344CB8AC3E}">
        <p14:creationId xmlns:p14="http://schemas.microsoft.com/office/powerpoint/2010/main" val="2319167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69E85-F490-69D5-2E53-9AADFD0F608E}"/>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AB682D36-41C4-4556-A239-2B95CA7C0943}"/>
              </a:ext>
            </a:extLst>
          </p:cNvPr>
          <p:cNvSpPr>
            <a:spLocks noGrp="1"/>
          </p:cNvSpPr>
          <p:nvPr>
            <p:ph type="title"/>
          </p:nvPr>
        </p:nvSpPr>
        <p:spPr>
          <a:xfrm>
            <a:off x="0" y="117232"/>
            <a:ext cx="12192000" cy="1312984"/>
          </a:xfrm>
        </p:spPr>
        <p:txBody>
          <a:bodyPr>
            <a:normAutofit/>
          </a:bodyPr>
          <a:lstStyle/>
          <a:p>
            <a:pPr algn="ctr"/>
            <a:r>
              <a:rPr lang="en-GB" dirty="0"/>
              <a:t> Cataloguing Template</a:t>
            </a:r>
          </a:p>
        </p:txBody>
      </p:sp>
      <p:pic>
        <p:nvPicPr>
          <p:cNvPr id="4" name="Picture 3" descr="A table of data with text&#10;&#10;AI-generated content may be incorrect.">
            <a:extLst>
              <a:ext uri="{FF2B5EF4-FFF2-40B4-BE49-F238E27FC236}">
                <a16:creationId xmlns:a16="http://schemas.microsoft.com/office/drawing/2014/main" id="{04BF96C4-9AE2-DE8E-4849-36A712DED004}"/>
              </a:ext>
            </a:extLst>
          </p:cNvPr>
          <p:cNvPicPr>
            <a:picLocks noChangeAspect="1"/>
          </p:cNvPicPr>
          <p:nvPr/>
        </p:nvPicPr>
        <p:blipFill>
          <a:blip r:embed="rId3"/>
          <a:stretch>
            <a:fillRect/>
          </a:stretch>
        </p:blipFill>
        <p:spPr>
          <a:xfrm>
            <a:off x="0" y="1184223"/>
            <a:ext cx="12192000" cy="5673777"/>
          </a:xfrm>
          <a:prstGeom prst="rect">
            <a:avLst/>
          </a:prstGeom>
        </p:spPr>
      </p:pic>
    </p:spTree>
    <p:extLst>
      <p:ext uri="{BB962C8B-B14F-4D97-AF65-F5344CB8AC3E}">
        <p14:creationId xmlns:p14="http://schemas.microsoft.com/office/powerpoint/2010/main" val="4056022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9BCDF-D1D4-7584-4451-2C9F4C33F0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B2D99E-2451-9B53-B9E5-D297C540C34C}"/>
              </a:ext>
            </a:extLst>
          </p:cNvPr>
          <p:cNvSpPr>
            <a:spLocks noGrp="1"/>
          </p:cNvSpPr>
          <p:nvPr>
            <p:ph type="title"/>
          </p:nvPr>
        </p:nvSpPr>
        <p:spPr/>
        <p:txBody>
          <a:bodyPr/>
          <a:lstStyle/>
          <a:p>
            <a:r>
              <a:rPr lang="en-GB" dirty="0"/>
              <a:t>Access to British Library documentation</a:t>
            </a:r>
          </a:p>
        </p:txBody>
      </p:sp>
      <p:sp>
        <p:nvSpPr>
          <p:cNvPr id="3" name="Content Placeholder 2">
            <a:extLst>
              <a:ext uri="{FF2B5EF4-FFF2-40B4-BE49-F238E27FC236}">
                <a16:creationId xmlns:a16="http://schemas.microsoft.com/office/drawing/2014/main" id="{D377548E-97AA-3265-9A53-9BF5C9D3AA8E}"/>
              </a:ext>
            </a:extLst>
          </p:cNvPr>
          <p:cNvSpPr>
            <a:spLocks noGrp="1"/>
          </p:cNvSpPr>
          <p:nvPr>
            <p:ph idx="1"/>
          </p:nvPr>
        </p:nvSpPr>
        <p:spPr>
          <a:xfrm>
            <a:off x="838200" y="1825625"/>
            <a:ext cx="11353800" cy="4351338"/>
          </a:xfrm>
        </p:spPr>
        <p:txBody>
          <a:bodyPr>
            <a:normAutofit/>
          </a:bodyPr>
          <a:lstStyle/>
          <a:p>
            <a:pPr marL="0" indent="0">
              <a:buNone/>
            </a:pPr>
            <a:r>
              <a:rPr lang="en-GB" dirty="0"/>
              <a:t>Now: work in progress and access is restricted to British Library staff.</a:t>
            </a:r>
          </a:p>
          <a:p>
            <a:pPr marL="0" indent="0">
              <a:buNone/>
            </a:pPr>
            <a:endParaRPr lang="en-GB" dirty="0"/>
          </a:p>
          <a:p>
            <a:pPr marL="0" indent="0">
              <a:buNone/>
            </a:pPr>
            <a:r>
              <a:rPr lang="en-GB" dirty="0"/>
              <a:t>Future: we hope to make it available externally for information or reuse / adaptation to local needs</a:t>
            </a:r>
          </a:p>
          <a:p>
            <a:pPr marL="0" indent="0">
              <a:buNone/>
            </a:pPr>
            <a:endParaRPr lang="en-GB" dirty="0"/>
          </a:p>
          <a:p>
            <a:pPr marL="0" indent="0">
              <a:buNone/>
            </a:pPr>
            <a:r>
              <a:rPr lang="en-GB" dirty="0"/>
              <a:t>Dependencies: </a:t>
            </a:r>
          </a:p>
          <a:p>
            <a:r>
              <a:rPr lang="en-GB" dirty="0"/>
              <a:t>Permission from the RDA copyright holders (ALA/CILIP/CLA)</a:t>
            </a:r>
          </a:p>
          <a:p>
            <a:r>
              <a:rPr lang="en-GB" dirty="0"/>
              <a:t>Secure delivery method:  RDA Toolkit? PDF download? Other?  </a:t>
            </a:r>
          </a:p>
          <a:p>
            <a:pPr marL="0" indent="0">
              <a:buNone/>
            </a:pPr>
            <a:endParaRPr lang="en-GB" dirty="0"/>
          </a:p>
        </p:txBody>
      </p:sp>
    </p:spTree>
    <p:extLst>
      <p:ext uri="{BB962C8B-B14F-4D97-AF65-F5344CB8AC3E}">
        <p14:creationId xmlns:p14="http://schemas.microsoft.com/office/powerpoint/2010/main" val="36731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MARC 21 Configuration and Mapping</a:t>
            </a:r>
          </a:p>
        </p:txBody>
      </p:sp>
      <p:sp>
        <p:nvSpPr>
          <p:cNvPr id="3" name="Content Placeholder 2"/>
          <p:cNvSpPr>
            <a:spLocks noGrp="1"/>
          </p:cNvSpPr>
          <p:nvPr>
            <p:ph idx="1"/>
          </p:nvPr>
        </p:nvSpPr>
        <p:spPr/>
        <p:txBody>
          <a:bodyPr>
            <a:normAutofit fontScale="92500" lnSpcReduction="20000"/>
          </a:bodyPr>
          <a:lstStyle/>
          <a:p>
            <a:pPr marL="0" indent="0">
              <a:buNone/>
            </a:pPr>
            <a:r>
              <a:rPr lang="en-GB" sz="3000" dirty="0"/>
              <a:t>MARC 21 changes </a:t>
            </a:r>
          </a:p>
          <a:p>
            <a:r>
              <a:rPr lang="en-GB" sz="3000" dirty="0"/>
              <a:t>Indexes and displays</a:t>
            </a:r>
          </a:p>
          <a:p>
            <a:r>
              <a:rPr lang="en-GB" sz="3000" dirty="0"/>
              <a:t>Validation</a:t>
            </a:r>
          </a:p>
          <a:p>
            <a:r>
              <a:rPr lang="en-GB" sz="3000" dirty="0"/>
              <a:t>Cataloguing shortcuts</a:t>
            </a:r>
          </a:p>
          <a:p>
            <a:r>
              <a:rPr lang="en-GB" sz="3000" dirty="0"/>
              <a:t>Cataloguing enhancements</a:t>
            </a:r>
          </a:p>
          <a:p>
            <a:pPr marL="0" indent="0">
              <a:buNone/>
            </a:pPr>
            <a:endParaRPr lang="en-GB" sz="3000" dirty="0"/>
          </a:p>
          <a:p>
            <a:pPr marL="0" indent="0">
              <a:buNone/>
            </a:pPr>
            <a:r>
              <a:rPr lang="en-GB" sz="3000" dirty="0"/>
              <a:t>RDA/MARC Mappings</a:t>
            </a:r>
          </a:p>
          <a:p>
            <a:r>
              <a:rPr lang="en-GB" sz="3000" dirty="0"/>
              <a:t>Updating (British Library / Library and Archives Canada)</a:t>
            </a:r>
          </a:p>
          <a:p>
            <a:pPr marL="0" indent="0">
              <a:buNone/>
            </a:pPr>
            <a:r>
              <a:rPr lang="en-GB" sz="3000" dirty="0"/>
              <a:t>MARC/RDA Mappings</a:t>
            </a:r>
          </a:p>
          <a:p>
            <a:r>
              <a:rPr lang="en-GB" sz="3000" dirty="0"/>
              <a:t>In development (MARC2RDA Project)</a:t>
            </a:r>
          </a:p>
          <a:p>
            <a:endParaRPr lang="en-GB" dirty="0"/>
          </a:p>
        </p:txBody>
      </p:sp>
    </p:spTree>
    <p:extLst>
      <p:ext uri="{BB962C8B-B14F-4D97-AF65-F5344CB8AC3E}">
        <p14:creationId xmlns:p14="http://schemas.microsoft.com/office/powerpoint/2010/main" val="2006841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Context</a:t>
            </a:r>
          </a:p>
        </p:txBody>
      </p:sp>
      <p:sp>
        <p:nvSpPr>
          <p:cNvPr id="3" name="Content Placeholder 2"/>
          <p:cNvSpPr>
            <a:spLocks noGrp="1"/>
          </p:cNvSpPr>
          <p:nvPr>
            <p:ph idx="1"/>
          </p:nvPr>
        </p:nvSpPr>
        <p:spPr>
          <a:xfrm>
            <a:off x="838200" y="1825625"/>
            <a:ext cx="10239531" cy="4351338"/>
          </a:xfrm>
        </p:spPr>
        <p:txBody>
          <a:bodyPr>
            <a:normAutofit lnSpcReduction="10000"/>
          </a:bodyPr>
          <a:lstStyle/>
          <a:p>
            <a:pPr marL="0" indent="0">
              <a:lnSpc>
                <a:spcPct val="150000"/>
              </a:lnSpc>
              <a:buNone/>
            </a:pPr>
            <a:r>
              <a:rPr lang="en-GB" dirty="0"/>
              <a:t>British Library planning for implementation was disrupted by Covid, cyber attack and other corporate priorities</a:t>
            </a:r>
          </a:p>
          <a:p>
            <a:pPr marL="0" indent="0">
              <a:lnSpc>
                <a:spcPct val="150000"/>
              </a:lnSpc>
              <a:buNone/>
            </a:pPr>
            <a:r>
              <a:rPr lang="en-GB" dirty="0"/>
              <a:t>Implementation designed to have low impact on cataloguers</a:t>
            </a:r>
          </a:p>
          <a:p>
            <a:pPr marL="0" indent="0">
              <a:lnSpc>
                <a:spcPct val="150000"/>
              </a:lnSpc>
              <a:buNone/>
            </a:pPr>
            <a:r>
              <a:rPr lang="en-GB" dirty="0"/>
              <a:t>Minimal change from current practice in the first instance:</a:t>
            </a:r>
          </a:p>
          <a:p>
            <a:pPr>
              <a:lnSpc>
                <a:spcPct val="150000"/>
              </a:lnSpc>
            </a:pPr>
            <a:r>
              <a:rPr lang="en-GB" dirty="0"/>
              <a:t>MARC 21 Encoding Formats</a:t>
            </a:r>
          </a:p>
          <a:p>
            <a:pPr>
              <a:lnSpc>
                <a:spcPct val="150000"/>
              </a:lnSpc>
            </a:pPr>
            <a:r>
              <a:rPr lang="en-GB" dirty="0"/>
              <a:t>ALMA Library Management System</a:t>
            </a:r>
          </a:p>
        </p:txBody>
      </p:sp>
    </p:spTree>
    <p:extLst>
      <p:ext uri="{BB962C8B-B14F-4D97-AF65-F5344CB8AC3E}">
        <p14:creationId xmlns:p14="http://schemas.microsoft.com/office/powerpoint/2010/main" val="1174265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D777E-7395-FEE8-C867-9FAE65C6BF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CA76F5-3EF5-5443-829C-285AD3E508D1}"/>
              </a:ext>
            </a:extLst>
          </p:cNvPr>
          <p:cNvSpPr>
            <a:spLocks noGrp="1"/>
          </p:cNvSpPr>
          <p:nvPr>
            <p:ph type="title"/>
          </p:nvPr>
        </p:nvSpPr>
        <p:spPr/>
        <p:txBody>
          <a:bodyPr/>
          <a:lstStyle/>
          <a:p>
            <a:r>
              <a:rPr lang="en-GB" dirty="0"/>
              <a:t>Implementation Phase Two: Next steps</a:t>
            </a:r>
          </a:p>
        </p:txBody>
      </p:sp>
      <p:sp>
        <p:nvSpPr>
          <p:cNvPr id="3" name="Content Placeholder 2">
            <a:extLst>
              <a:ext uri="{FF2B5EF4-FFF2-40B4-BE49-F238E27FC236}">
                <a16:creationId xmlns:a16="http://schemas.microsoft.com/office/drawing/2014/main" id="{8FBF68C7-8994-CE1B-894D-9EA4DDD0C379}"/>
              </a:ext>
            </a:extLst>
          </p:cNvPr>
          <p:cNvSpPr>
            <a:spLocks noGrp="1"/>
          </p:cNvSpPr>
          <p:nvPr>
            <p:ph idx="1"/>
          </p:nvPr>
        </p:nvSpPr>
        <p:spPr>
          <a:xfrm>
            <a:off x="838200" y="1825624"/>
            <a:ext cx="11353800" cy="4950313"/>
          </a:xfrm>
        </p:spPr>
        <p:txBody>
          <a:bodyPr>
            <a:noAutofit/>
          </a:bodyPr>
          <a:lstStyle/>
          <a:p>
            <a:pPr marL="0" indent="0">
              <a:buNone/>
            </a:pPr>
            <a:r>
              <a:rPr lang="en-GB" dirty="0"/>
              <a:t>Already started:</a:t>
            </a:r>
          </a:p>
          <a:p>
            <a:r>
              <a:rPr lang="en-GB" dirty="0"/>
              <a:t>Revising existing documentation based on phase one feedback</a:t>
            </a:r>
          </a:p>
          <a:p>
            <a:r>
              <a:rPr lang="en-GB" dirty="0"/>
              <a:t>Drafting documentation not covered in phase one</a:t>
            </a:r>
          </a:p>
          <a:p>
            <a:r>
              <a:rPr lang="en-GB" dirty="0"/>
              <a:t>Horizon scanning other implementations</a:t>
            </a:r>
          </a:p>
          <a:p>
            <a:r>
              <a:rPr lang="en-GB" dirty="0"/>
              <a:t>Widening staff engagement with the RDA development process</a:t>
            </a:r>
          </a:p>
          <a:p>
            <a:pPr marL="0" indent="0">
              <a:buNone/>
            </a:pPr>
            <a:endParaRPr lang="en-GB" dirty="0"/>
          </a:p>
          <a:p>
            <a:pPr marL="0" indent="0">
              <a:buNone/>
            </a:pPr>
            <a:r>
              <a:rPr lang="en-GB" dirty="0"/>
              <a:t>Pending:</a:t>
            </a:r>
          </a:p>
          <a:p>
            <a:r>
              <a:rPr lang="en-GB" dirty="0"/>
              <a:t>RDA implementation for British Library’s Sound Archive</a:t>
            </a:r>
          </a:p>
          <a:p>
            <a:r>
              <a:rPr lang="en-GB" dirty="0"/>
              <a:t>Changes to cataloguing outputs designed to exploit RDA’s changing scope  </a:t>
            </a:r>
          </a:p>
        </p:txBody>
      </p:sp>
    </p:spTree>
    <p:extLst>
      <p:ext uri="{BB962C8B-B14F-4D97-AF65-F5344CB8AC3E}">
        <p14:creationId xmlns:p14="http://schemas.microsoft.com/office/powerpoint/2010/main" val="2950749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Other sources of information</a:t>
            </a:r>
          </a:p>
        </p:txBody>
      </p:sp>
      <p:sp>
        <p:nvSpPr>
          <p:cNvPr id="6" name="Content Placeholder 5"/>
          <p:cNvSpPr>
            <a:spLocks noGrp="1"/>
          </p:cNvSpPr>
          <p:nvPr>
            <p:ph idx="1"/>
          </p:nvPr>
        </p:nvSpPr>
        <p:spPr/>
        <p:txBody>
          <a:bodyPr/>
          <a:lstStyle/>
          <a:p>
            <a:pPr marL="0" indent="0">
              <a:buNone/>
            </a:pPr>
            <a:r>
              <a:rPr lang="en-GB" u="sng" dirty="0">
                <a:hlinkClick r:id="rId3"/>
              </a:rPr>
              <a:t>RDA Toolkit YouTube channel</a:t>
            </a:r>
            <a:r>
              <a:rPr lang="en-GB" dirty="0"/>
              <a:t> </a:t>
            </a:r>
          </a:p>
          <a:p>
            <a:pPr marL="0" indent="0">
              <a:buNone/>
            </a:pPr>
            <a:endParaRPr lang="en-GB" dirty="0"/>
          </a:p>
          <a:p>
            <a:pPr marL="0" indent="0">
              <a:buNone/>
            </a:pPr>
            <a:r>
              <a:rPr lang="en-GB" dirty="0">
                <a:hlinkClick r:id="rId4"/>
              </a:rPr>
              <a:t>Learning Resources | RDA Toolkit</a:t>
            </a:r>
            <a:r>
              <a:rPr lang="en-GB" dirty="0"/>
              <a:t> </a:t>
            </a:r>
          </a:p>
          <a:p>
            <a:pPr marL="0" indent="0">
              <a:buNone/>
            </a:pPr>
            <a:endParaRPr lang="en-GB" dirty="0"/>
          </a:p>
          <a:p>
            <a:pPr marL="0" indent="0">
              <a:buNone/>
            </a:pPr>
            <a:r>
              <a:rPr lang="en-GB" dirty="0">
                <a:hlinkClick r:id="rId5"/>
              </a:rPr>
              <a:t>3R Project Frequently Asked Questions</a:t>
            </a:r>
            <a:endParaRPr lang="en-GB" dirty="0"/>
          </a:p>
          <a:p>
            <a:pPr marL="0" indent="0">
              <a:buNone/>
            </a:pPr>
            <a:endParaRPr lang="en-GB" dirty="0"/>
          </a:p>
          <a:p>
            <a:pPr marL="0" indent="0">
              <a:buNone/>
            </a:pPr>
            <a:r>
              <a:rPr lang="en-GB" dirty="0">
                <a:hlinkClick r:id="rId6"/>
              </a:rPr>
              <a:t>Catalogue &amp; Index December 2025, Issue 213 </a:t>
            </a:r>
            <a:endParaRPr lang="en-GB" dirty="0"/>
          </a:p>
        </p:txBody>
      </p:sp>
    </p:spTree>
    <p:extLst>
      <p:ext uri="{BB962C8B-B14F-4D97-AF65-F5344CB8AC3E}">
        <p14:creationId xmlns:p14="http://schemas.microsoft.com/office/powerpoint/2010/main" val="1711206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Picture credits</a:t>
            </a:r>
          </a:p>
        </p:txBody>
      </p:sp>
      <p:sp>
        <p:nvSpPr>
          <p:cNvPr id="3" name="Content Placeholder 2"/>
          <p:cNvSpPr>
            <a:spLocks noGrp="1"/>
          </p:cNvSpPr>
          <p:nvPr>
            <p:ph idx="1"/>
          </p:nvPr>
        </p:nvSpPr>
        <p:spPr/>
        <p:txBody>
          <a:bodyPr/>
          <a:lstStyle/>
          <a:p>
            <a:r>
              <a:rPr lang="en-GB" dirty="0">
                <a:hlinkClick r:id="rId3"/>
              </a:rPr>
              <a:t>Black Clock Free Stock Photo - Public Domain Pictures</a:t>
            </a:r>
            <a:endParaRPr lang="en-GB" dirty="0"/>
          </a:p>
          <a:p>
            <a:pPr marL="0" indent="0">
              <a:buNone/>
            </a:pPr>
            <a:r>
              <a:rPr lang="en-GB" dirty="0"/>
              <a:t>CC0 Public Domain</a:t>
            </a:r>
          </a:p>
        </p:txBody>
      </p:sp>
    </p:spTree>
    <p:extLst>
      <p:ext uri="{BB962C8B-B14F-4D97-AF65-F5344CB8AC3E}">
        <p14:creationId xmlns:p14="http://schemas.microsoft.com/office/powerpoint/2010/main" val="250072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a:t>Countdown Clock for transition to new Toolkit</a:t>
            </a:r>
          </a:p>
        </p:txBody>
      </p:sp>
      <p:pic>
        <p:nvPicPr>
          <p:cNvPr id="12" name="Content Placeholder 1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253331" y="1825625"/>
            <a:ext cx="4351338" cy="4351338"/>
          </a:xfrm>
        </p:spPr>
      </p:pic>
      <p:sp>
        <p:nvSpPr>
          <p:cNvPr id="11" name="Content Placeholder 10"/>
          <p:cNvSpPr>
            <a:spLocks noGrp="1"/>
          </p:cNvSpPr>
          <p:nvPr>
            <p:ph sz="half" idx="2"/>
          </p:nvPr>
        </p:nvSpPr>
        <p:spPr>
          <a:xfrm>
            <a:off x="6172199" y="1825625"/>
            <a:ext cx="5625060" cy="4351338"/>
          </a:xfrm>
        </p:spPr>
        <p:txBody>
          <a:bodyPr>
            <a:normAutofit/>
          </a:bodyPr>
          <a:lstStyle/>
          <a:p>
            <a:pPr marL="0" indent="0">
              <a:buNone/>
            </a:pPr>
            <a:r>
              <a:rPr lang="en-GB" dirty="0"/>
              <a:t>Countdown clock will start 11</a:t>
            </a:r>
            <a:r>
              <a:rPr lang="en-GB" baseline="30000" dirty="0"/>
              <a:t>th</a:t>
            </a:r>
            <a:r>
              <a:rPr lang="en-GB" dirty="0"/>
              <a:t> May 2026</a:t>
            </a:r>
          </a:p>
          <a:p>
            <a:pPr marL="0" indent="0">
              <a:buNone/>
            </a:pPr>
            <a:r>
              <a:rPr lang="en-GB" dirty="0"/>
              <a:t>Original toolkit switched off 11</a:t>
            </a:r>
            <a:r>
              <a:rPr lang="en-GB" baseline="30000" dirty="0"/>
              <a:t>th</a:t>
            </a:r>
            <a:r>
              <a:rPr lang="en-GB" dirty="0"/>
              <a:t> May 2027</a:t>
            </a:r>
          </a:p>
          <a:p>
            <a:pPr marL="457200" lvl="1" indent="0">
              <a:buNone/>
            </a:pPr>
            <a:r>
              <a:rPr lang="en-GB" dirty="0"/>
              <a:t>PDFs of Original RDA text to be retained in Official Toolkit instruction archive</a:t>
            </a:r>
          </a:p>
          <a:p>
            <a:pPr marL="0" indent="0">
              <a:buNone/>
            </a:pPr>
            <a:r>
              <a:rPr lang="en-GB" dirty="0">
                <a:hlinkClick r:id="rId4"/>
              </a:rPr>
              <a:t>11 May 2026: The Countdown Begins</a:t>
            </a:r>
            <a:r>
              <a:rPr lang="en-GB" dirty="0"/>
              <a:t> </a:t>
            </a:r>
          </a:p>
        </p:txBody>
      </p:sp>
    </p:spTree>
    <p:extLst>
      <p:ext uri="{BB962C8B-B14F-4D97-AF65-F5344CB8AC3E}">
        <p14:creationId xmlns:p14="http://schemas.microsoft.com/office/powerpoint/2010/main" val="3989221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021A5-60C7-493D-B45C-3B19828D6D72}"/>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2F29578-3F1E-4451-97E7-10E9E5160321}"/>
              </a:ext>
            </a:extLst>
          </p:cNvPr>
          <p:cNvGraphicFramePr>
            <a:graphicFrameLocks noGrp="1"/>
          </p:cNvGraphicFramePr>
          <p:nvPr>
            <p:extLst>
              <p:ext uri="{D42A27DB-BD31-4B8C-83A1-F6EECF244321}">
                <p14:modId xmlns:p14="http://schemas.microsoft.com/office/powerpoint/2010/main" val="2885862286"/>
              </p:ext>
            </p:extLst>
          </p:nvPr>
        </p:nvGraphicFramePr>
        <p:xfrm>
          <a:off x="634423" y="1690688"/>
          <a:ext cx="10923153" cy="3897697"/>
        </p:xfrm>
        <a:graphic>
          <a:graphicData uri="http://schemas.openxmlformats.org/drawingml/2006/table">
            <a:tbl>
              <a:tblPr firstRow="1" bandRow="1">
                <a:tableStyleId>{5C22544A-7EE6-4342-B048-85BDC9FD1C3A}</a:tableStyleId>
              </a:tblPr>
              <a:tblGrid>
                <a:gridCol w="1405392">
                  <a:extLst>
                    <a:ext uri="{9D8B030D-6E8A-4147-A177-3AD203B41FA5}">
                      <a16:colId xmlns:a16="http://schemas.microsoft.com/office/drawing/2014/main" val="376230410"/>
                    </a:ext>
                  </a:extLst>
                </a:gridCol>
                <a:gridCol w="820616">
                  <a:extLst>
                    <a:ext uri="{9D8B030D-6E8A-4147-A177-3AD203B41FA5}">
                      <a16:colId xmlns:a16="http://schemas.microsoft.com/office/drawing/2014/main" val="3181888319"/>
                    </a:ext>
                  </a:extLst>
                </a:gridCol>
                <a:gridCol w="961292">
                  <a:extLst>
                    <a:ext uri="{9D8B030D-6E8A-4147-A177-3AD203B41FA5}">
                      <a16:colId xmlns:a16="http://schemas.microsoft.com/office/drawing/2014/main" val="3566367500"/>
                    </a:ext>
                  </a:extLst>
                </a:gridCol>
                <a:gridCol w="953828">
                  <a:extLst>
                    <a:ext uri="{9D8B030D-6E8A-4147-A177-3AD203B41FA5}">
                      <a16:colId xmlns:a16="http://schemas.microsoft.com/office/drawing/2014/main" val="563612208"/>
                    </a:ext>
                  </a:extLst>
                </a:gridCol>
                <a:gridCol w="920523">
                  <a:extLst>
                    <a:ext uri="{9D8B030D-6E8A-4147-A177-3AD203B41FA5}">
                      <a16:colId xmlns:a16="http://schemas.microsoft.com/office/drawing/2014/main" val="2862402023"/>
                    </a:ext>
                  </a:extLst>
                </a:gridCol>
                <a:gridCol w="920524">
                  <a:extLst>
                    <a:ext uri="{9D8B030D-6E8A-4147-A177-3AD203B41FA5}">
                      <a16:colId xmlns:a16="http://schemas.microsoft.com/office/drawing/2014/main" val="3056317972"/>
                    </a:ext>
                  </a:extLst>
                </a:gridCol>
                <a:gridCol w="899603">
                  <a:extLst>
                    <a:ext uri="{9D8B030D-6E8A-4147-A177-3AD203B41FA5}">
                      <a16:colId xmlns:a16="http://schemas.microsoft.com/office/drawing/2014/main" val="1046463425"/>
                    </a:ext>
                  </a:extLst>
                </a:gridCol>
                <a:gridCol w="842353">
                  <a:extLst>
                    <a:ext uri="{9D8B030D-6E8A-4147-A177-3AD203B41FA5}">
                      <a16:colId xmlns:a16="http://schemas.microsoft.com/office/drawing/2014/main" val="790881289"/>
                    </a:ext>
                  </a:extLst>
                </a:gridCol>
                <a:gridCol w="846166">
                  <a:extLst>
                    <a:ext uri="{9D8B030D-6E8A-4147-A177-3AD203B41FA5}">
                      <a16:colId xmlns:a16="http://schemas.microsoft.com/office/drawing/2014/main" val="3490456729"/>
                    </a:ext>
                  </a:extLst>
                </a:gridCol>
                <a:gridCol w="1123311">
                  <a:extLst>
                    <a:ext uri="{9D8B030D-6E8A-4147-A177-3AD203B41FA5}">
                      <a16:colId xmlns:a16="http://schemas.microsoft.com/office/drawing/2014/main" val="1399335920"/>
                    </a:ext>
                  </a:extLst>
                </a:gridCol>
                <a:gridCol w="1229545">
                  <a:extLst>
                    <a:ext uri="{9D8B030D-6E8A-4147-A177-3AD203B41FA5}">
                      <a16:colId xmlns:a16="http://schemas.microsoft.com/office/drawing/2014/main" val="3516332444"/>
                    </a:ext>
                  </a:extLst>
                </a:gridCol>
              </a:tblGrid>
              <a:tr h="370840">
                <a:tc>
                  <a:txBody>
                    <a:bodyPr/>
                    <a:lstStyle/>
                    <a:p>
                      <a:endParaRPr lang="en-GB" dirty="0"/>
                    </a:p>
                  </a:txBody>
                  <a:tcPr/>
                </a:tc>
                <a:tc>
                  <a:txBody>
                    <a:bodyPr/>
                    <a:lstStyle/>
                    <a:p>
                      <a:r>
                        <a:rPr lang="en-GB" dirty="0"/>
                        <a:t>JAN</a:t>
                      </a:r>
                    </a:p>
                  </a:txBody>
                  <a:tcPr/>
                </a:tc>
                <a:tc>
                  <a:txBody>
                    <a:bodyPr/>
                    <a:lstStyle/>
                    <a:p>
                      <a:r>
                        <a:rPr lang="en-GB" dirty="0"/>
                        <a:t>FEB</a:t>
                      </a:r>
                    </a:p>
                  </a:txBody>
                  <a:tcPr/>
                </a:tc>
                <a:tc>
                  <a:txBody>
                    <a:bodyPr/>
                    <a:lstStyle/>
                    <a:p>
                      <a:r>
                        <a:rPr lang="en-GB" dirty="0"/>
                        <a:t>MAR</a:t>
                      </a:r>
                    </a:p>
                  </a:txBody>
                  <a:tcPr/>
                </a:tc>
                <a:tc>
                  <a:txBody>
                    <a:bodyPr/>
                    <a:lstStyle/>
                    <a:p>
                      <a:r>
                        <a:rPr lang="en-GB" dirty="0"/>
                        <a:t>APR</a:t>
                      </a:r>
                    </a:p>
                  </a:txBody>
                  <a:tcPr/>
                </a:tc>
                <a:tc>
                  <a:txBody>
                    <a:bodyPr/>
                    <a:lstStyle/>
                    <a:p>
                      <a:r>
                        <a:rPr lang="en-GB" dirty="0"/>
                        <a:t>MAY</a:t>
                      </a:r>
                    </a:p>
                  </a:txBody>
                  <a:tcPr/>
                </a:tc>
                <a:tc>
                  <a:txBody>
                    <a:bodyPr/>
                    <a:lstStyle/>
                    <a:p>
                      <a:r>
                        <a:rPr lang="en-GB" dirty="0"/>
                        <a:t>JUN</a:t>
                      </a:r>
                    </a:p>
                  </a:txBody>
                  <a:tcPr/>
                </a:tc>
                <a:tc>
                  <a:txBody>
                    <a:bodyPr/>
                    <a:lstStyle/>
                    <a:p>
                      <a:r>
                        <a:rPr lang="en-GB" dirty="0"/>
                        <a:t>JUL</a:t>
                      </a:r>
                    </a:p>
                  </a:txBody>
                  <a:tcPr/>
                </a:tc>
                <a:tc>
                  <a:txBody>
                    <a:bodyPr/>
                    <a:lstStyle/>
                    <a:p>
                      <a:r>
                        <a:rPr lang="en-GB" dirty="0"/>
                        <a:t>AUG</a:t>
                      </a:r>
                    </a:p>
                  </a:txBody>
                  <a:tcPr/>
                </a:tc>
                <a:tc>
                  <a:txBody>
                    <a:bodyPr/>
                    <a:lstStyle/>
                    <a:p>
                      <a:r>
                        <a:rPr lang="en-GB" dirty="0"/>
                        <a:t>SEP</a:t>
                      </a:r>
                    </a:p>
                  </a:txBody>
                  <a:tcPr/>
                </a:tc>
                <a:tc>
                  <a:txBody>
                    <a:bodyPr/>
                    <a:lstStyle/>
                    <a:p>
                      <a:r>
                        <a:rPr lang="en-GB" dirty="0"/>
                        <a:t>OCT - DEC</a:t>
                      </a:r>
                    </a:p>
                  </a:txBody>
                  <a:tcPr/>
                </a:tc>
                <a:extLst>
                  <a:ext uri="{0D108BD9-81ED-4DB2-BD59-A6C34878D82A}">
                    <a16:rowId xmlns:a16="http://schemas.microsoft.com/office/drawing/2014/main" val="1613496986"/>
                  </a:ext>
                </a:extLst>
              </a:tr>
              <a:tr h="370840">
                <a:tc>
                  <a:txBody>
                    <a:bodyPr/>
                    <a:lstStyle/>
                    <a:p>
                      <a:r>
                        <a:rPr lang="en-GB" dirty="0"/>
                        <a:t>International</a:t>
                      </a:r>
                    </a:p>
                  </a:txBody>
                  <a:tcPr/>
                </a:tc>
                <a:tc>
                  <a:txBody>
                    <a:bodyPr/>
                    <a:lstStyle/>
                    <a:p>
                      <a:endParaRPr lang="en-GB" dirty="0"/>
                    </a:p>
                    <a:p>
                      <a:endParaRPr lang="en-GB" dirty="0"/>
                    </a:p>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r>
                        <a:rPr lang="en-GB" dirty="0"/>
                        <a:t>EURIG</a:t>
                      </a:r>
                    </a:p>
                  </a:txBody>
                  <a:tcPr/>
                </a:tc>
                <a:tc>
                  <a:txBody>
                    <a:bodyPr/>
                    <a:lstStyle/>
                    <a:p>
                      <a:endParaRPr lang="en-GB" dirty="0"/>
                    </a:p>
                  </a:txBody>
                  <a:tcPr/>
                </a:tc>
                <a:tc>
                  <a:txBody>
                    <a:bodyPr/>
                    <a:lstStyle/>
                    <a:p>
                      <a:endParaRPr lang="en-GB" dirty="0"/>
                    </a:p>
                  </a:txBody>
                  <a:tcPr/>
                </a:tc>
                <a:tc>
                  <a:txBody>
                    <a:bodyPr/>
                    <a:lstStyle/>
                    <a:p>
                      <a:endParaRPr lang="en-GB" dirty="0"/>
                    </a:p>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624214122"/>
                  </a:ext>
                </a:extLst>
              </a:tr>
              <a:tr h="766732">
                <a:tc>
                  <a:txBody>
                    <a:bodyPr/>
                    <a:lstStyle/>
                    <a:p>
                      <a:r>
                        <a:rPr lang="en-GB" dirty="0"/>
                        <a:t>BL</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207397816"/>
                  </a:ext>
                </a:extLst>
              </a:tr>
              <a:tr h="834805">
                <a:tc>
                  <a:txBody>
                    <a:bodyPr/>
                    <a:lstStyle/>
                    <a:p>
                      <a:r>
                        <a:rPr lang="en-GB" dirty="0"/>
                        <a:t>UK</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516703421"/>
                  </a:ext>
                </a:extLst>
              </a:tr>
              <a:tr h="370840">
                <a:tc>
                  <a:txBody>
                    <a:bodyPr/>
                    <a:lstStyle/>
                    <a:p>
                      <a:r>
                        <a:rPr lang="en-GB" dirty="0"/>
                        <a:t>RDA Official</a:t>
                      </a:r>
                      <a:r>
                        <a:rPr lang="en-GB" baseline="0" dirty="0"/>
                        <a:t> </a:t>
                      </a:r>
                      <a:r>
                        <a:rPr lang="en-GB" dirty="0"/>
                        <a:t>Toolkit</a:t>
                      </a:r>
                    </a:p>
                  </a:txBody>
                  <a:tcPr/>
                </a:tc>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Release</a:t>
                      </a:r>
                    </a:p>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Release</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txBody>
                  <a:tcPr/>
                </a:tc>
                <a:tc>
                  <a:txBody>
                    <a:bodyPr/>
                    <a:lstStyle/>
                    <a:p>
                      <a:endParaRPr lang="en-GB" dirty="0"/>
                    </a:p>
                  </a:txBody>
                  <a:tcPr/>
                </a:tc>
                <a:tc>
                  <a:txBody>
                    <a:bodyPr/>
                    <a:lstStyle/>
                    <a:p>
                      <a:endParaRPr lang="en-GB" dirty="0"/>
                    </a:p>
                  </a:txBody>
                  <a:tcPr/>
                </a:tc>
                <a:tc>
                  <a:txBody>
                    <a:bodyPr/>
                    <a:lstStyle/>
                    <a:p>
                      <a:r>
                        <a:rPr lang="en-GB" dirty="0"/>
                        <a:t>Release</a:t>
                      </a:r>
                    </a:p>
                  </a:txBody>
                  <a:tcPr/>
                </a:tc>
                <a:extLst>
                  <a:ext uri="{0D108BD9-81ED-4DB2-BD59-A6C34878D82A}">
                    <a16:rowId xmlns:a16="http://schemas.microsoft.com/office/drawing/2014/main" val="1329851534"/>
                  </a:ext>
                </a:extLst>
              </a:tr>
              <a:tr h="370840">
                <a:tc>
                  <a:txBody>
                    <a:bodyPr/>
                    <a:lstStyle/>
                    <a:p>
                      <a:r>
                        <a:rPr lang="en-GB" dirty="0"/>
                        <a:t>Hosting</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999949945"/>
                  </a:ext>
                </a:extLst>
              </a:tr>
            </a:tbl>
          </a:graphicData>
        </a:graphic>
      </p:graphicFrame>
      <p:sp>
        <p:nvSpPr>
          <p:cNvPr id="3" name="Title 2">
            <a:extLst>
              <a:ext uri="{FF2B5EF4-FFF2-40B4-BE49-F238E27FC236}">
                <a16:creationId xmlns:a16="http://schemas.microsoft.com/office/drawing/2014/main" id="{B55DB603-539D-3A47-F1CE-AF10643A4D53}"/>
              </a:ext>
            </a:extLst>
          </p:cNvPr>
          <p:cNvSpPr>
            <a:spLocks noGrp="1"/>
          </p:cNvSpPr>
          <p:nvPr>
            <p:ph type="title"/>
          </p:nvPr>
        </p:nvSpPr>
        <p:spPr/>
        <p:txBody>
          <a:bodyPr/>
          <a:lstStyle/>
          <a:p>
            <a:r>
              <a:rPr lang="en-GB" dirty="0"/>
              <a:t>Implementation Timeline (2025)</a:t>
            </a:r>
          </a:p>
        </p:txBody>
      </p:sp>
      <p:sp>
        <p:nvSpPr>
          <p:cNvPr id="8" name="TextBox 7">
            <a:extLst>
              <a:ext uri="{FF2B5EF4-FFF2-40B4-BE49-F238E27FC236}">
                <a16:creationId xmlns:a16="http://schemas.microsoft.com/office/drawing/2014/main" id="{599CA04B-138F-E2E9-0462-F9C5191C4CD2}"/>
              </a:ext>
            </a:extLst>
          </p:cNvPr>
          <p:cNvSpPr txBox="1"/>
          <p:nvPr/>
        </p:nvSpPr>
        <p:spPr>
          <a:xfrm>
            <a:off x="6635534" y="2991647"/>
            <a:ext cx="3188404" cy="369332"/>
          </a:xfrm>
          <a:prstGeom prst="rect">
            <a:avLst/>
          </a:prstGeom>
          <a:noFill/>
          <a:ln>
            <a:solidFill>
              <a:schemeClr val="accent1"/>
            </a:solidFill>
          </a:ln>
        </p:spPr>
        <p:txBody>
          <a:bodyPr wrap="square" rtlCol="0">
            <a:spAutoFit/>
          </a:bodyPr>
          <a:lstStyle/>
          <a:p>
            <a:pPr algn="ctr"/>
            <a:r>
              <a:rPr lang="en-GB" dirty="0"/>
              <a:t>Official RDA Roll Out: Phase One</a:t>
            </a:r>
          </a:p>
        </p:txBody>
      </p:sp>
      <p:sp>
        <p:nvSpPr>
          <p:cNvPr id="6" name="TextBox 5">
            <a:extLst>
              <a:ext uri="{FF2B5EF4-FFF2-40B4-BE49-F238E27FC236}">
                <a16:creationId xmlns:a16="http://schemas.microsoft.com/office/drawing/2014/main" id="{ADB61A44-4A69-384F-E395-225A77B00B6A}"/>
              </a:ext>
            </a:extLst>
          </p:cNvPr>
          <p:cNvSpPr txBox="1"/>
          <p:nvPr/>
        </p:nvSpPr>
        <p:spPr>
          <a:xfrm>
            <a:off x="4221805" y="2991645"/>
            <a:ext cx="2365337" cy="369332"/>
          </a:xfrm>
          <a:prstGeom prst="rect">
            <a:avLst/>
          </a:prstGeom>
          <a:noFill/>
          <a:ln>
            <a:solidFill>
              <a:schemeClr val="accent1"/>
            </a:solidFill>
          </a:ln>
        </p:spPr>
        <p:txBody>
          <a:bodyPr wrap="square" rtlCol="0">
            <a:spAutoFit/>
          </a:bodyPr>
          <a:lstStyle/>
          <a:p>
            <a:pPr algn="ctr"/>
            <a:r>
              <a:rPr lang="en-GB" dirty="0"/>
              <a:t>Training/Docs Revision</a:t>
            </a:r>
          </a:p>
        </p:txBody>
      </p:sp>
      <p:sp>
        <p:nvSpPr>
          <p:cNvPr id="5" name="TextBox 4">
            <a:extLst>
              <a:ext uri="{FF2B5EF4-FFF2-40B4-BE49-F238E27FC236}">
                <a16:creationId xmlns:a16="http://schemas.microsoft.com/office/drawing/2014/main" id="{BDC448F2-05B8-273B-5C23-067ABA1C3F65}"/>
              </a:ext>
            </a:extLst>
          </p:cNvPr>
          <p:cNvSpPr txBox="1"/>
          <p:nvPr/>
        </p:nvSpPr>
        <p:spPr>
          <a:xfrm>
            <a:off x="2026183" y="2991645"/>
            <a:ext cx="2147231" cy="369334"/>
          </a:xfrm>
          <a:prstGeom prst="rect">
            <a:avLst/>
          </a:prstGeom>
          <a:noFill/>
          <a:ln>
            <a:solidFill>
              <a:schemeClr val="accent1"/>
            </a:solidFill>
          </a:ln>
        </p:spPr>
        <p:txBody>
          <a:bodyPr wrap="square" rtlCol="0">
            <a:spAutoFit/>
          </a:bodyPr>
          <a:lstStyle/>
          <a:p>
            <a:pPr algn="ctr"/>
            <a:r>
              <a:rPr lang="en-GB" dirty="0"/>
              <a:t>Evaluation</a:t>
            </a:r>
          </a:p>
        </p:txBody>
      </p:sp>
      <p:sp>
        <p:nvSpPr>
          <p:cNvPr id="9" name="Rectangular Callout 6">
            <a:extLst>
              <a:ext uri="{FF2B5EF4-FFF2-40B4-BE49-F238E27FC236}">
                <a16:creationId xmlns:a16="http://schemas.microsoft.com/office/drawing/2014/main" id="{115EF06E-FE9B-9CB1-4041-A5CFF0BB6E5E}"/>
              </a:ext>
            </a:extLst>
          </p:cNvPr>
          <p:cNvSpPr/>
          <p:nvPr/>
        </p:nvSpPr>
        <p:spPr>
          <a:xfrm>
            <a:off x="2127251" y="3832925"/>
            <a:ext cx="1070968" cy="715629"/>
          </a:xfrm>
          <a:prstGeom prst="wedgeRectCallout">
            <a:avLst>
              <a:gd name="adj1" fmla="val -54652"/>
              <a:gd name="adj2" fmla="val -1042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Evaluator training</a:t>
            </a:r>
          </a:p>
        </p:txBody>
      </p:sp>
      <p:sp>
        <p:nvSpPr>
          <p:cNvPr id="10" name="Rectangular Callout 6">
            <a:extLst>
              <a:ext uri="{FF2B5EF4-FFF2-40B4-BE49-F238E27FC236}">
                <a16:creationId xmlns:a16="http://schemas.microsoft.com/office/drawing/2014/main" id="{60254588-848C-CE4F-26C6-42BB474050F2}"/>
              </a:ext>
            </a:extLst>
          </p:cNvPr>
          <p:cNvSpPr/>
          <p:nvPr/>
        </p:nvSpPr>
        <p:spPr>
          <a:xfrm>
            <a:off x="6746142" y="3852598"/>
            <a:ext cx="1324708" cy="695956"/>
          </a:xfrm>
          <a:prstGeom prst="wedgeRectCallout">
            <a:avLst>
              <a:gd name="adj1" fmla="val -54652"/>
              <a:gd name="adj2" fmla="val -1042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Orientation sessions</a:t>
            </a:r>
          </a:p>
        </p:txBody>
      </p:sp>
      <p:sp>
        <p:nvSpPr>
          <p:cNvPr id="11" name="Rectangular Callout 6">
            <a:extLst>
              <a:ext uri="{FF2B5EF4-FFF2-40B4-BE49-F238E27FC236}">
                <a16:creationId xmlns:a16="http://schemas.microsoft.com/office/drawing/2014/main" id="{6213AE58-897A-2FA9-5E71-843C69774A59}"/>
              </a:ext>
            </a:extLst>
          </p:cNvPr>
          <p:cNvSpPr/>
          <p:nvPr/>
        </p:nvSpPr>
        <p:spPr>
          <a:xfrm>
            <a:off x="8240751" y="3852597"/>
            <a:ext cx="1583186" cy="695956"/>
          </a:xfrm>
          <a:prstGeom prst="wedgeRectCallout">
            <a:avLst>
              <a:gd name="adj1" fmla="val -54652"/>
              <a:gd name="adj2" fmla="val -1042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Self paced learning</a:t>
            </a:r>
          </a:p>
        </p:txBody>
      </p:sp>
      <p:sp>
        <p:nvSpPr>
          <p:cNvPr id="12" name="Rectangular Callout 6">
            <a:extLst>
              <a:ext uri="{FF2B5EF4-FFF2-40B4-BE49-F238E27FC236}">
                <a16:creationId xmlns:a16="http://schemas.microsoft.com/office/drawing/2014/main" id="{B84B397F-FA8A-D7F9-1EC4-BBC4510ED64F}"/>
              </a:ext>
            </a:extLst>
          </p:cNvPr>
          <p:cNvSpPr/>
          <p:nvPr/>
        </p:nvSpPr>
        <p:spPr>
          <a:xfrm>
            <a:off x="4326145" y="3852597"/>
            <a:ext cx="1225548" cy="695956"/>
          </a:xfrm>
          <a:prstGeom prst="wedgeRectCallout">
            <a:avLst>
              <a:gd name="adj1" fmla="val -54652"/>
              <a:gd name="adj2" fmla="val -1042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Evaluation review</a:t>
            </a:r>
          </a:p>
        </p:txBody>
      </p:sp>
      <p:sp>
        <p:nvSpPr>
          <p:cNvPr id="14" name="TextBox 13">
            <a:extLst>
              <a:ext uri="{FF2B5EF4-FFF2-40B4-BE49-F238E27FC236}">
                <a16:creationId xmlns:a16="http://schemas.microsoft.com/office/drawing/2014/main" id="{63E6479E-94BB-3E81-43D0-F47C483DCA8F}"/>
              </a:ext>
            </a:extLst>
          </p:cNvPr>
          <p:cNvSpPr txBox="1"/>
          <p:nvPr/>
        </p:nvSpPr>
        <p:spPr>
          <a:xfrm>
            <a:off x="9872331" y="2991643"/>
            <a:ext cx="1685245" cy="369334"/>
          </a:xfrm>
          <a:prstGeom prst="rect">
            <a:avLst/>
          </a:prstGeom>
          <a:noFill/>
          <a:ln>
            <a:solidFill>
              <a:schemeClr val="accent1"/>
            </a:solidFill>
          </a:ln>
        </p:spPr>
        <p:txBody>
          <a:bodyPr wrap="square" rtlCol="0">
            <a:spAutoFit/>
          </a:bodyPr>
          <a:lstStyle/>
          <a:p>
            <a:pPr algn="ctr"/>
            <a:r>
              <a:rPr lang="en-GB" dirty="0"/>
              <a:t>ALMA Roll Out</a:t>
            </a:r>
          </a:p>
        </p:txBody>
      </p:sp>
    </p:spTree>
    <p:extLst>
      <p:ext uri="{BB962C8B-B14F-4D97-AF65-F5344CB8AC3E}">
        <p14:creationId xmlns:p14="http://schemas.microsoft.com/office/powerpoint/2010/main" val="1520157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2DCF3-73FB-E198-6C2F-FA1E08A357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5B9530-EABC-690B-7B61-4747F481E8B2}"/>
              </a:ext>
            </a:extLst>
          </p:cNvPr>
          <p:cNvSpPr>
            <a:spLocks noGrp="1"/>
          </p:cNvSpPr>
          <p:nvPr>
            <p:ph type="title"/>
          </p:nvPr>
        </p:nvSpPr>
        <p:spPr/>
        <p:txBody>
          <a:bodyPr/>
          <a:lstStyle/>
          <a:p>
            <a:r>
              <a:rPr lang="en-GB" dirty="0"/>
              <a:t>Policy Documentation</a:t>
            </a:r>
          </a:p>
        </p:txBody>
      </p:sp>
      <p:sp>
        <p:nvSpPr>
          <p:cNvPr id="3" name="Content Placeholder 2">
            <a:extLst>
              <a:ext uri="{FF2B5EF4-FFF2-40B4-BE49-F238E27FC236}">
                <a16:creationId xmlns:a16="http://schemas.microsoft.com/office/drawing/2014/main" id="{5DA2701E-6C71-23D1-6DD7-5F8352F42634}"/>
              </a:ext>
            </a:extLst>
          </p:cNvPr>
          <p:cNvSpPr>
            <a:spLocks noGrp="1"/>
          </p:cNvSpPr>
          <p:nvPr>
            <p:ph idx="1"/>
          </p:nvPr>
        </p:nvSpPr>
        <p:spPr>
          <a:xfrm>
            <a:off x="838200" y="1825624"/>
            <a:ext cx="11353800" cy="4950313"/>
          </a:xfrm>
        </p:spPr>
        <p:txBody>
          <a:bodyPr>
            <a:noAutofit/>
          </a:bodyPr>
          <a:lstStyle/>
          <a:p>
            <a:r>
              <a:rPr lang="en-GB" dirty="0"/>
              <a:t>Audit of British Library policies and RDA policy documents </a:t>
            </a:r>
            <a:r>
              <a:rPr lang="en-GB" dirty="0">
                <a:solidFill>
                  <a:srgbClr val="00B050"/>
                </a:solidFill>
                <a:sym typeface="Wingdings" panose="05000000000000000000" pitchFamily="2" charset="2"/>
              </a:rPr>
              <a:t></a:t>
            </a:r>
            <a:endParaRPr lang="en-GB" dirty="0">
              <a:solidFill>
                <a:srgbClr val="00B050"/>
              </a:solidFill>
            </a:endParaRPr>
          </a:p>
          <a:p>
            <a:r>
              <a:rPr lang="en-GB" dirty="0"/>
              <a:t>Development of policy model for Official RDA Toolkit implementation </a:t>
            </a:r>
            <a:r>
              <a:rPr lang="en-GB" dirty="0">
                <a:solidFill>
                  <a:srgbClr val="00B050"/>
                </a:solidFill>
                <a:sym typeface="Wingdings" panose="05000000000000000000" pitchFamily="2" charset="2"/>
              </a:rPr>
              <a:t></a:t>
            </a:r>
            <a:endParaRPr lang="en-GB" dirty="0"/>
          </a:p>
          <a:p>
            <a:r>
              <a:rPr lang="en-GB" dirty="0"/>
              <a:t>Evaluation: different platforms to host local policy </a:t>
            </a:r>
            <a:r>
              <a:rPr lang="en-GB" dirty="0">
                <a:solidFill>
                  <a:srgbClr val="00B050"/>
                </a:solidFill>
                <a:sym typeface="Wingdings" panose="05000000000000000000" pitchFamily="2" charset="2"/>
              </a:rPr>
              <a:t></a:t>
            </a:r>
            <a:endParaRPr lang="en-GB" dirty="0"/>
          </a:p>
          <a:p>
            <a:r>
              <a:rPr lang="en-GB" dirty="0"/>
              <a:t>Decision: local policy hosted on MS Teams and </a:t>
            </a:r>
            <a:r>
              <a:rPr lang="en-GB" dirty="0" err="1"/>
              <a:t>Sharepoint</a:t>
            </a:r>
            <a:r>
              <a:rPr lang="en-GB" dirty="0"/>
              <a:t> </a:t>
            </a:r>
            <a:r>
              <a:rPr lang="en-GB" dirty="0">
                <a:solidFill>
                  <a:srgbClr val="00B050"/>
                </a:solidFill>
                <a:sym typeface="Wingdings" panose="05000000000000000000" pitchFamily="2" charset="2"/>
              </a:rPr>
              <a:t></a:t>
            </a:r>
          </a:p>
          <a:p>
            <a:r>
              <a:rPr lang="en-GB" dirty="0">
                <a:sym typeface="Wingdings" panose="05000000000000000000" pitchFamily="2" charset="2"/>
              </a:rPr>
              <a:t>Populating British Library policy statements in RDA Toolkit</a:t>
            </a:r>
            <a:r>
              <a:rPr lang="en-GB" dirty="0">
                <a:solidFill>
                  <a:srgbClr val="00B050"/>
                </a:solidFill>
                <a:sym typeface="Wingdings" panose="05000000000000000000" pitchFamily="2" charset="2"/>
              </a:rPr>
              <a:t></a:t>
            </a:r>
          </a:p>
          <a:p>
            <a:r>
              <a:rPr lang="en-GB" dirty="0">
                <a:sym typeface="Wingdings" panose="05000000000000000000" pitchFamily="2" charset="2"/>
              </a:rPr>
              <a:t>Training Materials </a:t>
            </a:r>
            <a:r>
              <a:rPr lang="en-GB" dirty="0">
                <a:solidFill>
                  <a:srgbClr val="00B050"/>
                </a:solidFill>
                <a:sym typeface="Wingdings" panose="05000000000000000000" pitchFamily="2" charset="2"/>
              </a:rPr>
              <a:t></a:t>
            </a:r>
          </a:p>
          <a:p>
            <a:r>
              <a:rPr lang="en-GB" dirty="0">
                <a:sym typeface="Wingdings" panose="05000000000000000000" pitchFamily="2" charset="2"/>
              </a:rPr>
              <a:t>Developing local policy / maintaining British Library policy statements</a:t>
            </a:r>
            <a:r>
              <a:rPr lang="en-GB" dirty="0">
                <a:solidFill>
                  <a:srgbClr val="00B050"/>
                </a:solidFill>
                <a:sym typeface="Wingdings" panose="05000000000000000000" pitchFamily="2" charset="2"/>
              </a:rPr>
              <a:t>  *</a:t>
            </a:r>
          </a:p>
          <a:p>
            <a:pPr marL="0" indent="0">
              <a:buNone/>
            </a:pPr>
            <a:endParaRPr lang="en-GB" dirty="0">
              <a:solidFill>
                <a:srgbClr val="00B050"/>
              </a:solidFill>
              <a:sym typeface="Wingdings" panose="05000000000000000000" pitchFamily="2" charset="2"/>
            </a:endParaRPr>
          </a:p>
          <a:p>
            <a:pPr marL="0" indent="0">
              <a:buNone/>
            </a:pPr>
            <a:r>
              <a:rPr lang="en-GB" dirty="0">
                <a:solidFill>
                  <a:srgbClr val="00B050"/>
                </a:solidFill>
                <a:sym typeface="Wingdings" panose="05000000000000000000" pitchFamily="2" charset="2"/>
              </a:rPr>
              <a:t>*Under ongoing development</a:t>
            </a:r>
            <a:endParaRPr lang="en-GB" dirty="0">
              <a:solidFill>
                <a:srgbClr val="FFC000"/>
              </a:solidFill>
              <a:sym typeface="Wingdings" panose="05000000000000000000" pitchFamily="2" charset="2"/>
            </a:endParaRPr>
          </a:p>
          <a:p>
            <a:pPr marL="0" indent="0">
              <a:buNone/>
            </a:pPr>
            <a:endParaRPr lang="en-GB" dirty="0">
              <a:solidFill>
                <a:srgbClr val="00B050"/>
              </a:solidFill>
              <a:sym typeface="Wingdings" panose="05000000000000000000" pitchFamily="2" charset="2"/>
            </a:endParaRPr>
          </a:p>
          <a:p>
            <a:pPr marL="0" indent="0">
              <a:buNone/>
            </a:pPr>
            <a:endParaRPr lang="en-GB" dirty="0"/>
          </a:p>
        </p:txBody>
      </p:sp>
    </p:spTree>
    <p:extLst>
      <p:ext uri="{BB962C8B-B14F-4D97-AF65-F5344CB8AC3E}">
        <p14:creationId xmlns:p14="http://schemas.microsoft.com/office/powerpoint/2010/main" val="2149707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ular Callout 43"/>
          <p:cNvSpPr/>
          <p:nvPr/>
        </p:nvSpPr>
        <p:spPr>
          <a:xfrm>
            <a:off x="10287007" y="3200400"/>
            <a:ext cx="1903614" cy="1034243"/>
          </a:xfrm>
          <a:prstGeom prst="wedgeRectCallout">
            <a:avLst>
              <a:gd name="adj1" fmla="val -249217"/>
              <a:gd name="adj2" fmla="val -421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Application, interpretation &amp; examples</a:t>
            </a:r>
          </a:p>
        </p:txBody>
      </p:sp>
      <p:sp>
        <p:nvSpPr>
          <p:cNvPr id="3" name="Flowchart: Document 2"/>
          <p:cNvSpPr/>
          <p:nvPr/>
        </p:nvSpPr>
        <p:spPr>
          <a:xfrm>
            <a:off x="4405745" y="28403"/>
            <a:ext cx="2211185" cy="120534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RDA CATALOGUING GUIDANCE</a:t>
            </a:r>
          </a:p>
        </p:txBody>
      </p:sp>
      <p:sp>
        <p:nvSpPr>
          <p:cNvPr id="4" name="Flowchart: Document 3"/>
          <p:cNvSpPr/>
          <p:nvPr/>
        </p:nvSpPr>
        <p:spPr>
          <a:xfrm>
            <a:off x="3225337" y="1724890"/>
            <a:ext cx="798021" cy="706582"/>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WRK</a:t>
            </a:r>
          </a:p>
        </p:txBody>
      </p:sp>
      <p:sp>
        <p:nvSpPr>
          <p:cNvPr id="5" name="Flowchart: Document 4"/>
          <p:cNvSpPr/>
          <p:nvPr/>
        </p:nvSpPr>
        <p:spPr>
          <a:xfrm>
            <a:off x="4123112" y="1704108"/>
            <a:ext cx="798021" cy="706582"/>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EXPR</a:t>
            </a:r>
          </a:p>
        </p:txBody>
      </p:sp>
      <p:sp>
        <p:nvSpPr>
          <p:cNvPr id="6" name="Flowchart: Document 5"/>
          <p:cNvSpPr/>
          <p:nvPr/>
        </p:nvSpPr>
        <p:spPr>
          <a:xfrm>
            <a:off x="3225338" y="2510443"/>
            <a:ext cx="798021" cy="706582"/>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MAN</a:t>
            </a:r>
          </a:p>
        </p:txBody>
      </p:sp>
      <p:sp>
        <p:nvSpPr>
          <p:cNvPr id="7" name="Flowchart: Document 6"/>
          <p:cNvSpPr/>
          <p:nvPr/>
        </p:nvSpPr>
        <p:spPr>
          <a:xfrm>
            <a:off x="4156362" y="2510443"/>
            <a:ext cx="798021" cy="706582"/>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ITEM</a:t>
            </a:r>
          </a:p>
        </p:txBody>
      </p:sp>
      <p:sp>
        <p:nvSpPr>
          <p:cNvPr id="8" name="Flowchart: Document 7"/>
          <p:cNvSpPr/>
          <p:nvPr/>
        </p:nvSpPr>
        <p:spPr>
          <a:xfrm>
            <a:off x="5586153" y="1704108"/>
            <a:ext cx="798021" cy="706582"/>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PER</a:t>
            </a:r>
          </a:p>
        </p:txBody>
      </p:sp>
      <p:sp>
        <p:nvSpPr>
          <p:cNvPr id="9" name="Flowchart: Document 8"/>
          <p:cNvSpPr/>
          <p:nvPr/>
        </p:nvSpPr>
        <p:spPr>
          <a:xfrm>
            <a:off x="6575367" y="1704108"/>
            <a:ext cx="798021" cy="706582"/>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COLL</a:t>
            </a:r>
          </a:p>
        </p:txBody>
      </p:sp>
      <p:sp>
        <p:nvSpPr>
          <p:cNvPr id="10" name="Flowchart: Document 9"/>
          <p:cNvSpPr/>
          <p:nvPr/>
        </p:nvSpPr>
        <p:spPr>
          <a:xfrm>
            <a:off x="5586153" y="2510443"/>
            <a:ext cx="798021" cy="706582"/>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FAM</a:t>
            </a:r>
          </a:p>
        </p:txBody>
      </p:sp>
      <p:sp>
        <p:nvSpPr>
          <p:cNvPr id="11" name="Flowchart: Document 10"/>
          <p:cNvSpPr/>
          <p:nvPr/>
        </p:nvSpPr>
        <p:spPr>
          <a:xfrm>
            <a:off x="6575366" y="2510443"/>
            <a:ext cx="798021" cy="706582"/>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CB</a:t>
            </a:r>
          </a:p>
        </p:txBody>
      </p:sp>
      <p:sp>
        <p:nvSpPr>
          <p:cNvPr id="12" name="Rectangle 11"/>
          <p:cNvSpPr/>
          <p:nvPr/>
        </p:nvSpPr>
        <p:spPr>
          <a:xfrm>
            <a:off x="2219498" y="1521229"/>
            <a:ext cx="6583680" cy="18454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2287921" y="1866207"/>
            <a:ext cx="461665" cy="997527"/>
          </a:xfrm>
          <a:prstGeom prst="rect">
            <a:avLst/>
          </a:prstGeom>
          <a:noFill/>
        </p:spPr>
        <p:txBody>
          <a:bodyPr vert="vert270" wrap="square" rtlCol="0">
            <a:spAutoFit/>
          </a:bodyPr>
          <a:lstStyle/>
          <a:p>
            <a:r>
              <a:rPr lang="en-GB" dirty="0"/>
              <a:t>ENTITIES</a:t>
            </a:r>
          </a:p>
        </p:txBody>
      </p:sp>
      <p:sp>
        <p:nvSpPr>
          <p:cNvPr id="15" name="Rectangle 14"/>
          <p:cNvSpPr/>
          <p:nvPr/>
        </p:nvSpPr>
        <p:spPr>
          <a:xfrm>
            <a:off x="2219498" y="3861261"/>
            <a:ext cx="2219497" cy="98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Application profile bibliographic record</a:t>
            </a:r>
          </a:p>
        </p:txBody>
      </p:sp>
      <p:sp>
        <p:nvSpPr>
          <p:cNvPr id="16" name="Rectangle 15"/>
          <p:cNvSpPr/>
          <p:nvPr/>
        </p:nvSpPr>
        <p:spPr>
          <a:xfrm>
            <a:off x="6731919" y="3848791"/>
            <a:ext cx="2212575" cy="1047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Application profile authority record</a:t>
            </a:r>
          </a:p>
        </p:txBody>
      </p:sp>
      <p:sp>
        <p:nvSpPr>
          <p:cNvPr id="17" name="TextBox 16"/>
          <p:cNvSpPr txBox="1"/>
          <p:nvPr/>
        </p:nvSpPr>
        <p:spPr>
          <a:xfrm>
            <a:off x="2287921" y="5027118"/>
            <a:ext cx="6656573" cy="1446414"/>
          </a:xfrm>
          <a:prstGeom prst="rect">
            <a:avLst/>
          </a:prstGeom>
          <a:noFill/>
          <a:ln>
            <a:solidFill>
              <a:srgbClr val="0070C0"/>
            </a:solidFill>
          </a:ln>
        </p:spPr>
        <p:txBody>
          <a:bodyPr wrap="square" rtlCol="0">
            <a:spAutoFit/>
          </a:bodyPr>
          <a:lstStyle/>
          <a:p>
            <a:endParaRPr lang="en-GB" dirty="0"/>
          </a:p>
        </p:txBody>
      </p:sp>
      <p:sp>
        <p:nvSpPr>
          <p:cNvPr id="18" name="Flowchart: Document 17"/>
          <p:cNvSpPr/>
          <p:nvPr/>
        </p:nvSpPr>
        <p:spPr>
          <a:xfrm>
            <a:off x="2560320" y="5237018"/>
            <a:ext cx="665017" cy="598517"/>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lowchart: Document 18"/>
          <p:cNvSpPr/>
          <p:nvPr/>
        </p:nvSpPr>
        <p:spPr>
          <a:xfrm>
            <a:off x="3616036" y="5237017"/>
            <a:ext cx="665017" cy="598517"/>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ocument 19"/>
          <p:cNvSpPr/>
          <p:nvPr/>
        </p:nvSpPr>
        <p:spPr>
          <a:xfrm>
            <a:off x="4682834" y="5237018"/>
            <a:ext cx="665017" cy="598517"/>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lowchart: Document 20"/>
          <p:cNvSpPr/>
          <p:nvPr/>
        </p:nvSpPr>
        <p:spPr>
          <a:xfrm>
            <a:off x="5738550" y="5237018"/>
            <a:ext cx="665017" cy="598517"/>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lowchart: Document 21"/>
          <p:cNvSpPr/>
          <p:nvPr/>
        </p:nvSpPr>
        <p:spPr>
          <a:xfrm>
            <a:off x="6794266" y="5237016"/>
            <a:ext cx="665017" cy="598517"/>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lowchart: Document 22"/>
          <p:cNvSpPr/>
          <p:nvPr/>
        </p:nvSpPr>
        <p:spPr>
          <a:xfrm>
            <a:off x="7849982" y="5237015"/>
            <a:ext cx="665017" cy="598517"/>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5024618" y="6033255"/>
            <a:ext cx="1183178" cy="369332"/>
          </a:xfrm>
          <a:prstGeom prst="rect">
            <a:avLst/>
          </a:prstGeom>
          <a:noFill/>
        </p:spPr>
        <p:txBody>
          <a:bodyPr wrap="square" rtlCol="0">
            <a:spAutoFit/>
          </a:bodyPr>
          <a:lstStyle/>
          <a:p>
            <a:r>
              <a:rPr lang="en-GB" dirty="0"/>
              <a:t>ELEMENTS</a:t>
            </a:r>
          </a:p>
        </p:txBody>
      </p:sp>
      <p:sp>
        <p:nvSpPr>
          <p:cNvPr id="29" name="Flowchart: Document 28"/>
          <p:cNvSpPr/>
          <p:nvPr/>
        </p:nvSpPr>
        <p:spPr>
          <a:xfrm>
            <a:off x="4838006" y="3497579"/>
            <a:ext cx="1346664" cy="1184563"/>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lowchart: Document 30"/>
          <p:cNvSpPr/>
          <p:nvPr/>
        </p:nvSpPr>
        <p:spPr>
          <a:xfrm>
            <a:off x="5029194" y="3654136"/>
            <a:ext cx="1346664" cy="1184563"/>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lowchart: Document 31"/>
          <p:cNvSpPr/>
          <p:nvPr/>
        </p:nvSpPr>
        <p:spPr>
          <a:xfrm>
            <a:off x="5194067" y="3785060"/>
            <a:ext cx="1346664" cy="1184563"/>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Special Guidance Documents</a:t>
            </a:r>
          </a:p>
        </p:txBody>
      </p:sp>
      <p:sp>
        <p:nvSpPr>
          <p:cNvPr id="33" name="Down Arrow 32"/>
          <p:cNvSpPr/>
          <p:nvPr/>
        </p:nvSpPr>
        <p:spPr>
          <a:xfrm>
            <a:off x="3170615" y="3445626"/>
            <a:ext cx="386537" cy="28333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Down Arrow 33"/>
          <p:cNvSpPr/>
          <p:nvPr/>
        </p:nvSpPr>
        <p:spPr>
          <a:xfrm>
            <a:off x="7373387" y="3434192"/>
            <a:ext cx="386537" cy="28333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Up-Down Arrow 35"/>
          <p:cNvSpPr/>
          <p:nvPr/>
        </p:nvSpPr>
        <p:spPr>
          <a:xfrm>
            <a:off x="5539039" y="4789859"/>
            <a:ext cx="362992" cy="451314"/>
          </a:xfrm>
          <a:prstGeom prst="up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Down Arrow 36"/>
          <p:cNvSpPr/>
          <p:nvPr/>
        </p:nvSpPr>
        <p:spPr>
          <a:xfrm>
            <a:off x="3170614" y="4877488"/>
            <a:ext cx="386537" cy="28333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Down Arrow 37"/>
          <p:cNvSpPr/>
          <p:nvPr/>
        </p:nvSpPr>
        <p:spPr>
          <a:xfrm>
            <a:off x="7373386" y="4924939"/>
            <a:ext cx="386537" cy="28333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Up-Down Arrow 38"/>
          <p:cNvSpPr/>
          <p:nvPr/>
        </p:nvSpPr>
        <p:spPr>
          <a:xfrm>
            <a:off x="5526566" y="3228796"/>
            <a:ext cx="362992" cy="451314"/>
          </a:xfrm>
          <a:prstGeom prst="up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Down Arrow 39"/>
          <p:cNvSpPr/>
          <p:nvPr/>
        </p:nvSpPr>
        <p:spPr>
          <a:xfrm>
            <a:off x="5480862" y="1221672"/>
            <a:ext cx="386537" cy="28333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ular Callout 40"/>
          <p:cNvSpPr/>
          <p:nvPr/>
        </p:nvSpPr>
        <p:spPr>
          <a:xfrm>
            <a:off x="9277004" y="199505"/>
            <a:ext cx="2152996" cy="1305497"/>
          </a:xfrm>
          <a:prstGeom prst="wedgeRectCallout">
            <a:avLst>
              <a:gd name="adj1" fmla="val -169664"/>
              <a:gd name="adj2" fmla="val -3009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Introduction, structure and use of documentation, generic guidance</a:t>
            </a:r>
          </a:p>
        </p:txBody>
      </p:sp>
      <p:sp>
        <p:nvSpPr>
          <p:cNvPr id="43" name="Rectangular Callout 42"/>
          <p:cNvSpPr/>
          <p:nvPr/>
        </p:nvSpPr>
        <p:spPr>
          <a:xfrm>
            <a:off x="10008524" y="1704108"/>
            <a:ext cx="2056014" cy="1177983"/>
          </a:xfrm>
          <a:prstGeom prst="wedgeRectCallout">
            <a:avLst>
              <a:gd name="adj1" fmla="val -117339"/>
              <a:gd name="adj2" fmla="val -3877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Pre-cataloguing, entity level guidance,  links to special documents</a:t>
            </a:r>
          </a:p>
        </p:txBody>
      </p:sp>
      <p:sp>
        <p:nvSpPr>
          <p:cNvPr id="45" name="Rectangular Callout 44"/>
          <p:cNvSpPr/>
          <p:nvPr/>
        </p:nvSpPr>
        <p:spPr>
          <a:xfrm>
            <a:off x="109447" y="3366655"/>
            <a:ext cx="1903614" cy="1034243"/>
          </a:xfrm>
          <a:prstGeom prst="wedgeRectCallout">
            <a:avLst>
              <a:gd name="adj1" fmla="val 94014"/>
              <a:gd name="adj2" fmla="val -983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Elements, MARC coding, recording method, description level</a:t>
            </a:r>
          </a:p>
        </p:txBody>
      </p:sp>
      <p:sp>
        <p:nvSpPr>
          <p:cNvPr id="46" name="Rectangular Callout 45"/>
          <p:cNvSpPr/>
          <p:nvPr/>
        </p:nvSpPr>
        <p:spPr>
          <a:xfrm>
            <a:off x="10160924" y="4862940"/>
            <a:ext cx="1903614" cy="1034243"/>
          </a:xfrm>
          <a:prstGeom prst="wedgeRectCallout">
            <a:avLst>
              <a:gd name="adj1" fmla="val -129566"/>
              <a:gd name="adj2" fmla="val -581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Application, interpretation &amp; examples</a:t>
            </a:r>
          </a:p>
        </p:txBody>
      </p:sp>
      <p:sp>
        <p:nvSpPr>
          <p:cNvPr id="42" name="Title 1"/>
          <p:cNvSpPr txBox="1">
            <a:spLocks/>
          </p:cNvSpPr>
          <p:nvPr/>
        </p:nvSpPr>
        <p:spPr>
          <a:xfrm>
            <a:off x="247458" y="668815"/>
            <a:ext cx="3735197" cy="12753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Policy model</a:t>
            </a:r>
          </a:p>
        </p:txBody>
      </p:sp>
    </p:spTree>
    <p:extLst>
      <p:ext uri="{BB962C8B-B14F-4D97-AF65-F5344CB8AC3E}">
        <p14:creationId xmlns:p14="http://schemas.microsoft.com/office/powerpoint/2010/main" val="2887375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96867-52B3-FF86-3236-7F3E631793BB}"/>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629E390B-F29F-AC6C-2511-FDCA5BBE7214}"/>
              </a:ext>
            </a:extLst>
          </p:cNvPr>
          <p:cNvSpPr>
            <a:spLocks noGrp="1"/>
          </p:cNvSpPr>
          <p:nvPr>
            <p:ph type="title"/>
          </p:nvPr>
        </p:nvSpPr>
        <p:spPr>
          <a:xfrm>
            <a:off x="0" y="246185"/>
            <a:ext cx="12192000" cy="992816"/>
          </a:xfrm>
        </p:spPr>
        <p:txBody>
          <a:bodyPr>
            <a:normAutofit/>
          </a:bodyPr>
          <a:lstStyle/>
          <a:p>
            <a:pPr algn="ctr"/>
            <a:r>
              <a:rPr lang="en-GB" dirty="0"/>
              <a:t>Cataloguing Hub (Landing Page)</a:t>
            </a:r>
          </a:p>
        </p:txBody>
      </p:sp>
      <p:pic>
        <p:nvPicPr>
          <p:cNvPr id="2" name="Picture 1" descr="A screenshot of a computer&#10;&#10;AI-generated content may be incorrect.">
            <a:extLst>
              <a:ext uri="{FF2B5EF4-FFF2-40B4-BE49-F238E27FC236}">
                <a16:creationId xmlns:a16="http://schemas.microsoft.com/office/drawing/2014/main" id="{6E5AFC85-3481-A2F9-CCCD-7544CBF3ADBC}"/>
              </a:ext>
            </a:extLst>
          </p:cNvPr>
          <p:cNvPicPr>
            <a:picLocks noChangeAspect="1"/>
          </p:cNvPicPr>
          <p:nvPr/>
        </p:nvPicPr>
        <p:blipFill>
          <a:blip r:embed="rId3"/>
          <a:stretch>
            <a:fillRect/>
          </a:stretch>
        </p:blipFill>
        <p:spPr>
          <a:xfrm>
            <a:off x="2918969" y="1162878"/>
            <a:ext cx="6354062" cy="5243100"/>
          </a:xfrm>
          <a:prstGeom prst="rect">
            <a:avLst/>
          </a:prstGeom>
        </p:spPr>
      </p:pic>
    </p:spTree>
    <p:extLst>
      <p:ext uri="{BB962C8B-B14F-4D97-AF65-F5344CB8AC3E}">
        <p14:creationId xmlns:p14="http://schemas.microsoft.com/office/powerpoint/2010/main" val="1195702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9939"/>
            <a:ext cx="5375031" cy="1325563"/>
          </a:xfrm>
        </p:spPr>
        <p:txBody>
          <a:bodyPr/>
          <a:lstStyle/>
          <a:p>
            <a:r>
              <a:rPr lang="en-GB" dirty="0"/>
              <a:t>Principles of Cataloguing Hub</a:t>
            </a:r>
          </a:p>
        </p:txBody>
      </p:sp>
      <p:sp>
        <p:nvSpPr>
          <p:cNvPr id="3" name="Content Placeholder 2"/>
          <p:cNvSpPr>
            <a:spLocks noGrp="1"/>
          </p:cNvSpPr>
          <p:nvPr>
            <p:ph idx="1"/>
          </p:nvPr>
        </p:nvSpPr>
        <p:spPr>
          <a:xfrm>
            <a:off x="838200" y="1825625"/>
            <a:ext cx="6177742" cy="4351338"/>
          </a:xfrm>
        </p:spPr>
        <p:txBody>
          <a:bodyPr>
            <a:normAutofit/>
          </a:bodyPr>
          <a:lstStyle/>
          <a:p>
            <a:r>
              <a:rPr lang="en-GB" dirty="0"/>
              <a:t>Application profiles act as indexes to supporting documentation</a:t>
            </a:r>
          </a:p>
          <a:p>
            <a:r>
              <a:rPr lang="en-GB" dirty="0"/>
              <a:t>Supporting documents supplement the RDA Official Toolkit</a:t>
            </a:r>
          </a:p>
          <a:p>
            <a:r>
              <a:rPr lang="en-GB" dirty="0"/>
              <a:t>Standard template</a:t>
            </a:r>
          </a:p>
          <a:p>
            <a:r>
              <a:rPr lang="en-GB" dirty="0"/>
              <a:t>Consistency across workflows</a:t>
            </a:r>
          </a:p>
          <a:p>
            <a:r>
              <a:rPr lang="en-GB" dirty="0"/>
              <a:t>Sufficiency of guidance</a:t>
            </a:r>
          </a:p>
          <a:p>
            <a:r>
              <a:rPr lang="en-GB" dirty="0"/>
              <a:t>Worked examples (MARC 21)</a:t>
            </a:r>
          </a:p>
          <a:p>
            <a:r>
              <a:rPr lang="en-GB" dirty="0"/>
              <a:t>Version control</a:t>
            </a:r>
          </a:p>
          <a:p>
            <a:endParaRPr lang="en-GB" dirty="0"/>
          </a:p>
          <a:p>
            <a:endParaRPr lang="en-GB" dirty="0"/>
          </a:p>
        </p:txBody>
      </p:sp>
      <p:pic>
        <p:nvPicPr>
          <p:cNvPr id="6" name="Picture 5" descr="A white paper with black text&#10;&#10;AI-generated content may be incorrect.">
            <a:extLst>
              <a:ext uri="{FF2B5EF4-FFF2-40B4-BE49-F238E27FC236}">
                <a16:creationId xmlns:a16="http://schemas.microsoft.com/office/drawing/2014/main" id="{9EC3186E-60E3-6174-A8A2-EA20B34F1B9C}"/>
              </a:ext>
            </a:extLst>
          </p:cNvPr>
          <p:cNvPicPr>
            <a:picLocks noChangeAspect="1"/>
          </p:cNvPicPr>
          <p:nvPr/>
        </p:nvPicPr>
        <p:blipFill>
          <a:blip r:embed="rId3"/>
          <a:stretch>
            <a:fillRect/>
          </a:stretch>
        </p:blipFill>
        <p:spPr>
          <a:xfrm>
            <a:off x="7015942" y="303338"/>
            <a:ext cx="4941596" cy="6251324"/>
          </a:xfrm>
          <a:prstGeom prst="rect">
            <a:avLst/>
          </a:prstGeom>
          <a:ln>
            <a:solidFill>
              <a:schemeClr val="accent1"/>
            </a:solidFill>
          </a:ln>
        </p:spPr>
      </p:pic>
    </p:spTree>
    <p:extLst>
      <p:ext uri="{BB962C8B-B14F-4D97-AF65-F5344CB8AC3E}">
        <p14:creationId xmlns:p14="http://schemas.microsoft.com/office/powerpoint/2010/main" val="3275988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5013</TotalTime>
  <Words>2865</Words>
  <Application>Microsoft Office PowerPoint</Application>
  <PresentationFormat>Widescreen</PresentationFormat>
  <Paragraphs>305</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Wingdings</vt:lpstr>
      <vt:lpstr>Office Theme</vt:lpstr>
      <vt:lpstr>Official RDA Toolkit implementation: British Library Update</vt:lpstr>
      <vt:lpstr>Overview</vt:lpstr>
      <vt:lpstr>Context</vt:lpstr>
      <vt:lpstr>Countdown Clock for transition to new Toolkit</vt:lpstr>
      <vt:lpstr>Implementation Timeline (2025)</vt:lpstr>
      <vt:lpstr>Policy Documentation</vt:lpstr>
      <vt:lpstr>PowerPoint Presentation</vt:lpstr>
      <vt:lpstr>Cataloguing Hub (Landing Page)</vt:lpstr>
      <vt:lpstr>Principles of Cataloguing Hub</vt:lpstr>
      <vt:lpstr>Application profiles (Why and What)</vt:lpstr>
      <vt:lpstr>Application profile (bibliographic records)</vt:lpstr>
      <vt:lpstr>PowerPoint Presentation</vt:lpstr>
      <vt:lpstr>PowerPoint Presentation</vt:lpstr>
      <vt:lpstr>Policy statements coverage</vt:lpstr>
      <vt:lpstr>Policy statements management (batch load)</vt:lpstr>
      <vt:lpstr>Policy statements management (Alfresco)</vt:lpstr>
      <vt:lpstr>Policy statements back end</vt:lpstr>
      <vt:lpstr>Policy statements display</vt:lpstr>
      <vt:lpstr>Training (How and What)</vt:lpstr>
      <vt:lpstr>Training (Who)</vt:lpstr>
      <vt:lpstr> Learning Hub (RDA Course)</vt:lpstr>
      <vt:lpstr>List of Training Materials Used</vt:lpstr>
      <vt:lpstr> True / False Quiz Question</vt:lpstr>
      <vt:lpstr> True / False Quiz Question</vt:lpstr>
      <vt:lpstr> True / False Quiz Answer</vt:lpstr>
      <vt:lpstr> Sample Quiz Metrics</vt:lpstr>
      <vt:lpstr> Cataloguing Template</vt:lpstr>
      <vt:lpstr>Access to British Library documentation</vt:lpstr>
      <vt:lpstr>MARC 21 Configuration and Mapping</vt:lpstr>
      <vt:lpstr>Implementation Phase Two: Next steps</vt:lpstr>
      <vt:lpstr>Other sources of information</vt:lpstr>
      <vt:lpstr>Picture credits</vt:lpstr>
    </vt:vector>
  </TitlesOfParts>
  <Company>The British Library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RDA implementation</dc:title>
  <dc:creator>Danskin, Alan</dc:creator>
  <cp:lastModifiedBy>Young, Thurstan</cp:lastModifiedBy>
  <cp:revision>189</cp:revision>
  <dcterms:created xsi:type="dcterms:W3CDTF">2022-10-06T08:18:16Z</dcterms:created>
  <dcterms:modified xsi:type="dcterms:W3CDTF">2026-05-14T14:48:38Z</dcterms:modified>
</cp:coreProperties>
</file>