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4F_397017F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8"/>
  </p:notesMasterIdLst>
  <p:handoutMasterIdLst>
    <p:handoutMasterId r:id="rId39"/>
  </p:handoutMasterIdLst>
  <p:sldIdLst>
    <p:sldId id="577" r:id="rId5"/>
    <p:sldId id="292" r:id="rId6"/>
    <p:sldId id="291" r:id="rId7"/>
    <p:sldId id="332" r:id="rId8"/>
    <p:sldId id="580" r:id="rId9"/>
    <p:sldId id="579" r:id="rId10"/>
    <p:sldId id="578" r:id="rId11"/>
    <p:sldId id="266" r:id="rId12"/>
    <p:sldId id="330" r:id="rId13"/>
    <p:sldId id="582" r:id="rId14"/>
    <p:sldId id="583" r:id="rId15"/>
    <p:sldId id="351" r:id="rId16"/>
    <p:sldId id="581" r:id="rId17"/>
    <p:sldId id="331" r:id="rId18"/>
    <p:sldId id="591" r:id="rId19"/>
    <p:sldId id="603" r:id="rId20"/>
    <p:sldId id="589" r:id="rId21"/>
    <p:sldId id="585" r:id="rId22"/>
    <p:sldId id="587" r:id="rId23"/>
    <p:sldId id="588" r:id="rId24"/>
    <p:sldId id="590" r:id="rId25"/>
    <p:sldId id="604" r:id="rId26"/>
    <p:sldId id="592" r:id="rId27"/>
    <p:sldId id="593" r:id="rId28"/>
    <p:sldId id="605" r:id="rId29"/>
    <p:sldId id="598" r:id="rId30"/>
    <p:sldId id="594" r:id="rId31"/>
    <p:sldId id="599" r:id="rId32"/>
    <p:sldId id="595" r:id="rId33"/>
    <p:sldId id="596" r:id="rId34"/>
    <p:sldId id="602" r:id="rId35"/>
    <p:sldId id="600" r:id="rId36"/>
    <p:sldId id="319"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F2E3-4C8E-0CA1-D62C-3A88B1A72283}" name="Lena Ugaz" initials="LU" userId="S::lena.ugaz@slsp.ch::adb46abf-0b14-43f7-8940-b08e1018cb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A99"/>
    <a:srgbClr val="6877C4"/>
    <a:srgbClr val="FF66FF"/>
    <a:srgbClr val="F5F5F5"/>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1EF63-E50B-437E-A033-5333ACDC4B6F}" v="226" dt="2026-05-16T13:58:27.077"/>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540"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omments/modernComment_24F_397017FE.xml><?xml version="1.0" encoding="utf-8"?>
<p188:cmLst xmlns:a="http://schemas.openxmlformats.org/drawingml/2006/main" xmlns:r="http://schemas.openxmlformats.org/officeDocument/2006/relationships" xmlns:p188="http://schemas.microsoft.com/office/powerpoint/2018/8/main">
  <p188:cm id="{C377DA60-968F-49B0-8EAC-6966F3A2D372}" authorId="{258FF2E3-4C8E-0CA1-D62C-3A88B1A72283}" created="2026-05-12T07:48:58.605">
    <ac:deMkLst xmlns:ac="http://schemas.microsoft.com/office/drawing/2013/main/command">
      <pc:docMk xmlns:pc="http://schemas.microsoft.com/office/powerpoint/2013/main/command"/>
      <pc:sldMk xmlns:pc="http://schemas.microsoft.com/office/powerpoint/2013/main/command" cId="963647486" sldId="591"/>
      <ac:graphicFrameMk id="4" creationId="{A91A9707-7214-8A1F-7DEA-AB459A10965B}"/>
    </ac:deMkLst>
    <p188:txBody>
      <a:bodyPr/>
      <a:lstStyle/>
      <a:p>
        <a:r>
          <a:rPr lang="fr-FR"/>
          <a:t>formation</a:t>
        </a:r>
      </a:p>
    </p188:txBody>
  </p188:cm>
  <p188:cm id="{F703C332-4A4C-4B9B-AA8C-48D7618500A1}" authorId="{258FF2E3-4C8E-0CA1-D62C-3A88B1A72283}" created="2026-05-12T07:49:17.417">
    <ac:deMkLst xmlns:ac="http://schemas.microsoft.com/office/drawing/2013/main/command">
      <pc:docMk xmlns:pc="http://schemas.microsoft.com/office/powerpoint/2013/main/command"/>
      <pc:sldMk xmlns:pc="http://schemas.microsoft.com/office/powerpoint/2013/main/command" cId="963647486" sldId="591"/>
      <ac:graphicFrameMk id="4" creationId="{A91A9707-7214-8A1F-7DEA-AB459A10965B}"/>
    </ac:deMkLst>
    <p188:txBody>
      <a:bodyPr/>
      <a:lstStyle/>
      <a:p>
        <a:r>
          <a:rPr lang="fr-FR"/>
          <a:t>mises à jour</a:t>
        </a:r>
      </a:p>
    </p188:txBody>
  </p188:cm>
</p188:cmLst>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FB200-32C6-4902-A97E-C65BD324FA5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E3D1763-1107-4BCB-AF0F-F969AE36F7F6}">
      <dgm:prSet custT="1"/>
      <dgm:spPr/>
      <dgm:t>
        <a:bodyPr/>
        <a:lstStyle/>
        <a:p>
          <a:pPr>
            <a:lnSpc>
              <a:spcPct val="100000"/>
            </a:lnSpc>
          </a:pPr>
          <a:r>
            <a:rPr lang="en-US" sz="2000" kern="1200" dirty="0"/>
            <a:t>All SLSP librarians in Switzerland can use the RDA DACH platform </a:t>
          </a:r>
        </a:p>
      </dgm:t>
    </dgm:pt>
    <dgm:pt modelId="{2BF4231D-48C4-4CE5-A7BE-389545B7E0CC}" type="parTrans" cxnId="{A43C0FE2-0ECB-4353-99A4-911B2C7E0D87}">
      <dgm:prSet/>
      <dgm:spPr/>
      <dgm:t>
        <a:bodyPr/>
        <a:lstStyle/>
        <a:p>
          <a:endParaRPr lang="en-US"/>
        </a:p>
      </dgm:t>
    </dgm:pt>
    <dgm:pt modelId="{D5AE1E54-72A0-45AE-964A-E5C2B1609F08}" type="sibTrans" cxnId="{A43C0FE2-0ECB-4353-99A4-911B2C7E0D87}">
      <dgm:prSet/>
      <dgm:spPr/>
      <dgm:t>
        <a:bodyPr/>
        <a:lstStyle/>
        <a:p>
          <a:endParaRPr lang="en-US"/>
        </a:p>
      </dgm:t>
    </dgm:pt>
    <dgm:pt modelId="{B697F4F8-A4C6-4FD6-881E-3E09043CB19F}">
      <dgm:prSet custT="1"/>
      <dgm:spPr/>
      <dgm:t>
        <a:bodyPr/>
        <a:lstStyle/>
        <a:p>
          <a:pPr>
            <a:lnSpc>
              <a:spcPct val="100000"/>
            </a:lnSpc>
            <a:buNone/>
          </a:pPr>
          <a:r>
            <a:rPr lang="en-US" sz="2000" kern="1200" dirty="0"/>
            <a:t>Close collaboration with the DNB to contribute to multilingual developments within the RDA DACH platform</a:t>
          </a:r>
          <a:endParaRPr lang="en-US" sz="2000" kern="1200" dirty="0">
            <a:solidFill>
              <a:schemeClr val="tx1"/>
            </a:solidFill>
            <a:latin typeface="+mn-lt"/>
            <a:ea typeface="+mn-ea"/>
            <a:cs typeface="+mn-cs"/>
          </a:endParaRPr>
        </a:p>
      </dgm:t>
    </dgm:pt>
    <dgm:pt modelId="{EDCA3B65-F42D-47A8-818E-300A317BC84D}" type="parTrans" cxnId="{A53AA755-C541-4877-A366-BEDF39430A6B}">
      <dgm:prSet/>
      <dgm:spPr/>
      <dgm:t>
        <a:bodyPr/>
        <a:lstStyle/>
        <a:p>
          <a:endParaRPr lang="en-US"/>
        </a:p>
      </dgm:t>
    </dgm:pt>
    <dgm:pt modelId="{0BB6C43D-4B54-4A26-B76D-6FCCC5CA40EB}" type="sibTrans" cxnId="{A53AA755-C541-4877-A366-BEDF39430A6B}">
      <dgm:prSet/>
      <dgm:spPr/>
      <dgm:t>
        <a:bodyPr/>
        <a:lstStyle/>
        <a:p>
          <a:endParaRPr lang="en-US"/>
        </a:p>
      </dgm:t>
    </dgm:pt>
    <dgm:pt modelId="{193146CA-5531-4E46-B1D7-72A9562AE472}" type="pres">
      <dgm:prSet presAssocID="{7F6FB200-32C6-4902-A97E-C65BD324FA5A}" presName="root" presStyleCnt="0">
        <dgm:presLayoutVars>
          <dgm:dir/>
          <dgm:resizeHandles val="exact"/>
        </dgm:presLayoutVars>
      </dgm:prSet>
      <dgm:spPr/>
    </dgm:pt>
    <dgm:pt modelId="{AE213830-2CA5-44FD-B9A0-D99116B32EAB}" type="pres">
      <dgm:prSet presAssocID="{EE3D1763-1107-4BCB-AF0F-F969AE36F7F6}" presName="compNode" presStyleCnt="0"/>
      <dgm:spPr/>
    </dgm:pt>
    <dgm:pt modelId="{4FD85676-83E0-4667-BBB8-BE58400CEAFE}" type="pres">
      <dgm:prSet presAssocID="{EE3D1763-1107-4BCB-AF0F-F969AE36F7F6}" presName="bgRect" presStyleLbl="bgShp" presStyleIdx="0" presStyleCnt="2"/>
      <dgm:spPr/>
    </dgm:pt>
    <dgm:pt modelId="{AFF3E7C6-70E1-4411-8E95-C45E99419847}" type="pres">
      <dgm:prSet presAssocID="{EE3D1763-1107-4BCB-AF0F-F969AE36F7F6}" presName="iconRect" presStyleLbl="node1" presStyleIdx="0" presStyleCnt="2"/>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Benutzer mit einfarbiger Füllung"/>
        </a:ext>
      </dgm:extLst>
    </dgm:pt>
    <dgm:pt modelId="{BC435FD9-FBF4-4821-8EFA-A7850318F5C5}" type="pres">
      <dgm:prSet presAssocID="{EE3D1763-1107-4BCB-AF0F-F969AE36F7F6}" presName="spaceRect" presStyleCnt="0"/>
      <dgm:spPr/>
    </dgm:pt>
    <dgm:pt modelId="{836F0C4B-D544-4433-9E4E-088D8E0CD934}" type="pres">
      <dgm:prSet presAssocID="{EE3D1763-1107-4BCB-AF0F-F969AE36F7F6}" presName="parTx" presStyleLbl="revTx" presStyleIdx="0" presStyleCnt="2">
        <dgm:presLayoutVars>
          <dgm:chMax val="0"/>
          <dgm:chPref val="0"/>
        </dgm:presLayoutVars>
      </dgm:prSet>
      <dgm:spPr/>
    </dgm:pt>
    <dgm:pt modelId="{51C38139-B510-461F-BC67-885FE9F520E4}" type="pres">
      <dgm:prSet presAssocID="{D5AE1E54-72A0-45AE-964A-E5C2B1609F08}" presName="sibTrans" presStyleCnt="0"/>
      <dgm:spPr/>
    </dgm:pt>
    <dgm:pt modelId="{4996AFD4-237C-48A9-9396-8904609716E6}" type="pres">
      <dgm:prSet presAssocID="{B697F4F8-A4C6-4FD6-881E-3E09043CB19F}" presName="compNode" presStyleCnt="0"/>
      <dgm:spPr/>
    </dgm:pt>
    <dgm:pt modelId="{E79F7B3F-7F5B-436A-8A0E-1FFFD9AF5B75}" type="pres">
      <dgm:prSet presAssocID="{B697F4F8-A4C6-4FD6-881E-3E09043CB19F}" presName="bgRect" presStyleLbl="bgShp" presStyleIdx="1" presStyleCnt="2"/>
      <dgm:spPr/>
    </dgm:pt>
    <dgm:pt modelId="{AC53A76A-1170-4A3A-ABEF-CDDDC21413C2}" type="pres">
      <dgm:prSet presAssocID="{B697F4F8-A4C6-4FD6-881E-3E09043CB19F}"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vronpfeile Silhouette"/>
        </a:ext>
      </dgm:extLst>
    </dgm:pt>
    <dgm:pt modelId="{39E22ED8-FF9A-4EC0-9AD6-83D421687855}" type="pres">
      <dgm:prSet presAssocID="{B697F4F8-A4C6-4FD6-881E-3E09043CB19F}" presName="spaceRect" presStyleCnt="0"/>
      <dgm:spPr/>
    </dgm:pt>
    <dgm:pt modelId="{F8B31335-0B6C-4DC2-AA67-88F6160115B6}" type="pres">
      <dgm:prSet presAssocID="{B697F4F8-A4C6-4FD6-881E-3E09043CB19F}" presName="parTx" presStyleLbl="revTx" presStyleIdx="1" presStyleCnt="2">
        <dgm:presLayoutVars>
          <dgm:chMax val="0"/>
          <dgm:chPref val="0"/>
        </dgm:presLayoutVars>
      </dgm:prSet>
      <dgm:spPr/>
    </dgm:pt>
  </dgm:ptLst>
  <dgm:cxnLst>
    <dgm:cxn modelId="{A53AA755-C541-4877-A366-BEDF39430A6B}" srcId="{7F6FB200-32C6-4902-A97E-C65BD324FA5A}" destId="{B697F4F8-A4C6-4FD6-881E-3E09043CB19F}" srcOrd="1" destOrd="0" parTransId="{EDCA3B65-F42D-47A8-818E-300A317BC84D}" sibTransId="{0BB6C43D-4B54-4A26-B76D-6FCCC5CA40EB}"/>
    <dgm:cxn modelId="{10CDBC81-E2B7-495A-AC20-769288343CBD}" type="presOf" srcId="{EE3D1763-1107-4BCB-AF0F-F969AE36F7F6}" destId="{836F0C4B-D544-4433-9E4E-088D8E0CD934}" srcOrd="0" destOrd="0" presId="urn:microsoft.com/office/officeart/2018/2/layout/IconVerticalSolidList"/>
    <dgm:cxn modelId="{F2D76FA6-966C-4581-8D8F-D9E6BE70E725}" type="presOf" srcId="{B697F4F8-A4C6-4FD6-881E-3E09043CB19F}" destId="{F8B31335-0B6C-4DC2-AA67-88F6160115B6}" srcOrd="0" destOrd="0" presId="urn:microsoft.com/office/officeart/2018/2/layout/IconVerticalSolidList"/>
    <dgm:cxn modelId="{A43C0FE2-0ECB-4353-99A4-911B2C7E0D87}" srcId="{7F6FB200-32C6-4902-A97E-C65BD324FA5A}" destId="{EE3D1763-1107-4BCB-AF0F-F969AE36F7F6}" srcOrd="0" destOrd="0" parTransId="{2BF4231D-48C4-4CE5-A7BE-389545B7E0CC}" sibTransId="{D5AE1E54-72A0-45AE-964A-E5C2B1609F08}"/>
    <dgm:cxn modelId="{33D3CFEA-257E-46E3-8704-9670AD9C4568}" type="presOf" srcId="{7F6FB200-32C6-4902-A97E-C65BD324FA5A}" destId="{193146CA-5531-4E46-B1D7-72A9562AE472}" srcOrd="0" destOrd="0" presId="urn:microsoft.com/office/officeart/2018/2/layout/IconVerticalSolidList"/>
    <dgm:cxn modelId="{4CB94E98-48BA-4159-B388-BABA3830033F}" type="presParOf" srcId="{193146CA-5531-4E46-B1D7-72A9562AE472}" destId="{AE213830-2CA5-44FD-B9A0-D99116B32EAB}" srcOrd="0" destOrd="0" presId="urn:microsoft.com/office/officeart/2018/2/layout/IconVerticalSolidList"/>
    <dgm:cxn modelId="{356CB1D1-5611-4E34-8E95-1ABE76C70957}" type="presParOf" srcId="{AE213830-2CA5-44FD-B9A0-D99116B32EAB}" destId="{4FD85676-83E0-4667-BBB8-BE58400CEAFE}" srcOrd="0" destOrd="0" presId="urn:microsoft.com/office/officeart/2018/2/layout/IconVerticalSolidList"/>
    <dgm:cxn modelId="{85CA9F0B-2063-47E8-BF3A-A0C368450948}" type="presParOf" srcId="{AE213830-2CA5-44FD-B9A0-D99116B32EAB}" destId="{AFF3E7C6-70E1-4411-8E95-C45E99419847}" srcOrd="1" destOrd="0" presId="urn:microsoft.com/office/officeart/2018/2/layout/IconVerticalSolidList"/>
    <dgm:cxn modelId="{D998C843-B66C-4E9B-8D25-A4202999B785}" type="presParOf" srcId="{AE213830-2CA5-44FD-B9A0-D99116B32EAB}" destId="{BC435FD9-FBF4-4821-8EFA-A7850318F5C5}" srcOrd="2" destOrd="0" presId="urn:microsoft.com/office/officeart/2018/2/layout/IconVerticalSolidList"/>
    <dgm:cxn modelId="{582CD6E0-A150-42A1-9CDD-D98CA67A5394}" type="presParOf" srcId="{AE213830-2CA5-44FD-B9A0-D99116B32EAB}" destId="{836F0C4B-D544-4433-9E4E-088D8E0CD934}" srcOrd="3" destOrd="0" presId="urn:microsoft.com/office/officeart/2018/2/layout/IconVerticalSolidList"/>
    <dgm:cxn modelId="{C006126A-428D-4B58-88CD-57C357ABCB7C}" type="presParOf" srcId="{193146CA-5531-4E46-B1D7-72A9562AE472}" destId="{51C38139-B510-461F-BC67-885FE9F520E4}" srcOrd="1" destOrd="0" presId="urn:microsoft.com/office/officeart/2018/2/layout/IconVerticalSolidList"/>
    <dgm:cxn modelId="{C988B10A-026F-4FAC-B9F4-9206D8095A67}" type="presParOf" srcId="{193146CA-5531-4E46-B1D7-72A9562AE472}" destId="{4996AFD4-237C-48A9-9396-8904609716E6}" srcOrd="2" destOrd="0" presId="urn:microsoft.com/office/officeart/2018/2/layout/IconVerticalSolidList"/>
    <dgm:cxn modelId="{200BDE85-485C-4D02-94B1-007D61A7E778}" type="presParOf" srcId="{4996AFD4-237C-48A9-9396-8904609716E6}" destId="{E79F7B3F-7F5B-436A-8A0E-1FFFD9AF5B75}" srcOrd="0" destOrd="0" presId="urn:microsoft.com/office/officeart/2018/2/layout/IconVerticalSolidList"/>
    <dgm:cxn modelId="{F65B9F45-81EF-47DB-8E28-05F690AD271B}" type="presParOf" srcId="{4996AFD4-237C-48A9-9396-8904609716E6}" destId="{AC53A76A-1170-4A3A-ABEF-CDDDC21413C2}" srcOrd="1" destOrd="0" presId="urn:microsoft.com/office/officeart/2018/2/layout/IconVerticalSolidList"/>
    <dgm:cxn modelId="{72F3CA63-71CB-450E-BFD8-4F5D276395D5}" type="presParOf" srcId="{4996AFD4-237C-48A9-9396-8904609716E6}" destId="{39E22ED8-FF9A-4EC0-9AD6-83D421687855}" srcOrd="2" destOrd="0" presId="urn:microsoft.com/office/officeart/2018/2/layout/IconVerticalSolidList"/>
    <dgm:cxn modelId="{8DC3C108-565E-47F9-9705-8CF491CB4890}" type="presParOf" srcId="{4996AFD4-237C-48A9-9396-8904609716E6}" destId="{F8B31335-0B6C-4DC2-AA67-88F6160115B6}"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ECD36-3A45-45C7-8B2F-7053BA645DB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CH"/>
        </a:p>
      </dgm:t>
    </dgm:pt>
    <dgm:pt modelId="{6B30A8BF-0A98-435B-99E7-C2CCC4B6EECD}">
      <dgm:prSet phldrT="[Text]" custT="1"/>
      <dgm:spPr/>
      <dgm:t>
        <a:bodyPr/>
        <a:lstStyle/>
        <a:p>
          <a:r>
            <a:rPr lang="en-US" sz="1600" dirty="0"/>
            <a:t>Latest translations of the revised version</a:t>
          </a:r>
          <a:endParaRPr lang="de-CH" sz="1600" dirty="0">
            <a:latin typeface="Calibri Light"/>
            <a:ea typeface="Calibri Light"/>
            <a:cs typeface="Calibri Light"/>
          </a:endParaRPr>
        </a:p>
      </dgm:t>
    </dgm:pt>
    <dgm:pt modelId="{CEEACD18-0803-4B74-BD5F-EA1BA0856E87}" type="parTrans" cxnId="{ED7FB4C2-30A9-40E6-BB3F-2BD04F825C1C}">
      <dgm:prSet/>
      <dgm:spPr/>
      <dgm:t>
        <a:bodyPr/>
        <a:lstStyle/>
        <a:p>
          <a:endParaRPr lang="de-CH"/>
        </a:p>
      </dgm:t>
    </dgm:pt>
    <dgm:pt modelId="{0DF04580-3BAF-4BC3-A106-B1DE9D26F8D7}" type="sibTrans" cxnId="{ED7FB4C2-30A9-40E6-BB3F-2BD04F825C1C}">
      <dgm:prSet/>
      <dgm:spPr/>
      <dgm:t>
        <a:bodyPr/>
        <a:lstStyle/>
        <a:p>
          <a:endParaRPr lang="de-CH"/>
        </a:p>
      </dgm:t>
    </dgm:pt>
    <dgm:pt modelId="{45307CB5-89D9-41B8-A57F-65F898117D6C}">
      <dgm:prSet phldrT="[Text]" custT="1"/>
      <dgm:spPr/>
      <dgm:t>
        <a:bodyPr/>
        <a:lstStyle/>
        <a:p>
          <a:r>
            <a:rPr lang="de-CH" sz="1500" dirty="0"/>
            <a:t>Techn. </a:t>
          </a:r>
          <a:r>
            <a:rPr lang="de-CH" sz="1500" dirty="0" err="1"/>
            <a:t>implementation</a:t>
          </a:r>
          <a:r>
            <a:rPr lang="de-CH" sz="1500" dirty="0"/>
            <a:t> (DNB)</a:t>
          </a:r>
          <a:endParaRPr lang="de-CH" sz="1500" dirty="0">
            <a:latin typeface="Calibri Light"/>
            <a:ea typeface="Calibri Light"/>
            <a:cs typeface="Calibri Light"/>
          </a:endParaRPr>
        </a:p>
      </dgm:t>
    </dgm:pt>
    <dgm:pt modelId="{63587F37-E308-46C8-8578-C54B62FAF32A}" type="parTrans" cxnId="{CFD095EA-8DCB-4183-A4E9-E39C5EF4458A}">
      <dgm:prSet/>
      <dgm:spPr/>
      <dgm:t>
        <a:bodyPr/>
        <a:lstStyle/>
        <a:p>
          <a:endParaRPr lang="de-CH"/>
        </a:p>
      </dgm:t>
    </dgm:pt>
    <dgm:pt modelId="{B8073241-84F4-4ABC-8753-CD73D792F024}" type="sibTrans" cxnId="{CFD095EA-8DCB-4183-A4E9-E39C5EF4458A}">
      <dgm:prSet/>
      <dgm:spPr/>
      <dgm:t>
        <a:bodyPr/>
        <a:lstStyle/>
        <a:p>
          <a:endParaRPr lang="de-CH"/>
        </a:p>
      </dgm:t>
    </dgm:pt>
    <dgm:pt modelId="{A4475A2B-7764-40B9-BA16-05EB1E35CE3A}">
      <dgm:prSet phldrT="[Text]" custT="1"/>
      <dgm:spPr/>
      <dgm:t>
        <a:bodyPr/>
        <a:lstStyle/>
        <a:p>
          <a:r>
            <a:rPr lang="de-DE" sz="1600">
              <a:latin typeface="Calibri" panose="020F0502020204030204" pitchFamily="34" charset="0"/>
              <a:ea typeface="Calibri" panose="020F0502020204030204" pitchFamily="34" charset="0"/>
              <a:cs typeface="Calibri" panose="020F0502020204030204" pitchFamily="34" charset="0"/>
            </a:rPr>
            <a:t>Communication/Training</a:t>
          </a:r>
          <a:endParaRPr lang="de-CH" sz="1600">
            <a:latin typeface="Calibri" panose="020F0502020204030204" pitchFamily="34" charset="0"/>
            <a:ea typeface="Calibri" panose="020F0502020204030204" pitchFamily="34" charset="0"/>
            <a:cs typeface="Calibri" panose="020F0502020204030204" pitchFamily="34" charset="0"/>
          </a:endParaRPr>
        </a:p>
      </dgm:t>
    </dgm:pt>
    <dgm:pt modelId="{836DDB96-B28A-4E4E-9294-4390B9C0676C}" type="parTrans" cxnId="{10382452-566B-43CB-A2AB-2F6C31B23DEE}">
      <dgm:prSet/>
      <dgm:spPr/>
      <dgm:t>
        <a:bodyPr/>
        <a:lstStyle/>
        <a:p>
          <a:endParaRPr lang="de-CH"/>
        </a:p>
      </dgm:t>
    </dgm:pt>
    <dgm:pt modelId="{DB9FBB62-4C6C-45CD-854C-480FCE3DFC1A}" type="sibTrans" cxnId="{10382452-566B-43CB-A2AB-2F6C31B23DEE}">
      <dgm:prSet/>
      <dgm:spPr/>
      <dgm:t>
        <a:bodyPr/>
        <a:lstStyle/>
        <a:p>
          <a:endParaRPr lang="de-CH"/>
        </a:p>
      </dgm:t>
    </dgm:pt>
    <dgm:pt modelId="{D173F936-36FA-4360-912E-2E55101D5749}">
      <dgm:prSet custT="1"/>
      <dgm:spPr/>
      <dgm:t>
        <a:bodyPr/>
        <a:lstStyle/>
        <a:p>
          <a:r>
            <a:rPr lang="de-CH" sz="1600" dirty="0" err="1"/>
            <a:t>Proofreading</a:t>
          </a:r>
          <a:endParaRPr lang="de-CH" sz="1600" dirty="0">
            <a:latin typeface="Calibri Light" panose="020F0302020204030204" pitchFamily="34" charset="0"/>
            <a:ea typeface="Calibri Light" panose="020F0302020204030204" pitchFamily="34" charset="0"/>
            <a:cs typeface="Calibri Light" panose="020F0302020204030204" pitchFamily="34" charset="0"/>
          </a:endParaRPr>
        </a:p>
      </dgm:t>
    </dgm:pt>
    <dgm:pt modelId="{08C10844-6B17-44B0-8797-6FAC1D20D87B}" type="parTrans" cxnId="{3E242C22-F030-4738-9BB2-237AA9617A52}">
      <dgm:prSet/>
      <dgm:spPr/>
      <dgm:t>
        <a:bodyPr/>
        <a:lstStyle/>
        <a:p>
          <a:endParaRPr lang="de-CH"/>
        </a:p>
      </dgm:t>
    </dgm:pt>
    <dgm:pt modelId="{27B7716F-418C-4EF5-8F8B-31F5F4D425D6}" type="sibTrans" cxnId="{3E242C22-F030-4738-9BB2-237AA9617A52}">
      <dgm:prSet/>
      <dgm:spPr/>
      <dgm:t>
        <a:bodyPr/>
        <a:lstStyle/>
        <a:p>
          <a:endParaRPr lang="de-CH"/>
        </a:p>
      </dgm:t>
    </dgm:pt>
    <dgm:pt modelId="{39AE5A94-E930-416C-9501-58B187928B8E}">
      <dgm:prSet phldrT="[Text]" custT="1"/>
      <dgm:spPr/>
      <dgm:t>
        <a:bodyPr/>
        <a:lstStyle/>
        <a:p>
          <a:r>
            <a:rPr lang="en-US" sz="1600" dirty="0"/>
            <a:t>Launch of the French version</a:t>
          </a:r>
          <a:endParaRPr lang="de-CH" sz="1600" dirty="0">
            <a:latin typeface="Calibri"/>
            <a:ea typeface="Calibri"/>
            <a:cs typeface="Calibri"/>
          </a:endParaRPr>
        </a:p>
      </dgm:t>
    </dgm:pt>
    <dgm:pt modelId="{BA729ECD-09E1-43FA-9BB2-2E359F84A289}" type="parTrans" cxnId="{5F5E8621-B849-4BD4-8C1F-B8692158471D}">
      <dgm:prSet/>
      <dgm:spPr/>
      <dgm:t>
        <a:bodyPr/>
        <a:lstStyle/>
        <a:p>
          <a:endParaRPr lang="de-CH"/>
        </a:p>
      </dgm:t>
    </dgm:pt>
    <dgm:pt modelId="{76BFA3AB-02FA-4FAC-B651-77C34D159F13}" type="sibTrans" cxnId="{5F5E8621-B849-4BD4-8C1F-B8692158471D}">
      <dgm:prSet/>
      <dgm:spPr/>
      <dgm:t>
        <a:bodyPr/>
        <a:lstStyle/>
        <a:p>
          <a:endParaRPr lang="de-CH"/>
        </a:p>
      </dgm:t>
    </dgm:pt>
    <dgm:pt modelId="{74BC3498-B4E8-4D44-90A3-CB24A4977CAF}">
      <dgm:prSet phldr="0" custT="1"/>
      <dgm:spPr>
        <a:solidFill>
          <a:schemeClr val="tx2">
            <a:lumMod val="40000"/>
            <a:lumOff val="60000"/>
          </a:schemeClr>
        </a:solidFill>
      </dgm:spPr>
      <dgm:t>
        <a:bodyPr/>
        <a:lstStyle/>
        <a:p>
          <a:pPr rtl="0"/>
          <a:r>
            <a:rPr lang="de-DE" sz="1600">
              <a:latin typeface="Calibri"/>
              <a:ea typeface="Calibri"/>
              <a:cs typeface="Calibri"/>
            </a:rPr>
            <a:t>Realeses</a:t>
          </a:r>
          <a:endParaRPr lang="de-DE" sz="1600" dirty="0">
            <a:latin typeface="Calibri"/>
            <a:ea typeface="Calibri"/>
            <a:cs typeface="Calibri"/>
          </a:endParaRPr>
        </a:p>
      </dgm:t>
    </dgm:pt>
    <dgm:pt modelId="{D7099684-E2AD-42C3-84F7-B9240882FA9B}" type="parTrans" cxnId="{9C693931-4022-4311-B8F0-F12BE5155865}">
      <dgm:prSet/>
      <dgm:spPr/>
      <dgm:t>
        <a:bodyPr/>
        <a:lstStyle/>
        <a:p>
          <a:endParaRPr lang="de-CH"/>
        </a:p>
      </dgm:t>
    </dgm:pt>
    <dgm:pt modelId="{7FC7D7C5-7CB0-4FAF-A816-EBC96BEAFB00}" type="sibTrans" cxnId="{9C693931-4022-4311-B8F0-F12BE5155865}">
      <dgm:prSet/>
      <dgm:spPr/>
      <dgm:t>
        <a:bodyPr/>
        <a:lstStyle/>
        <a:p>
          <a:endParaRPr lang="de-CH"/>
        </a:p>
      </dgm:t>
    </dgm:pt>
    <dgm:pt modelId="{ABB97BA4-65B4-41B6-8FD1-4B7D6A43108E}" type="pres">
      <dgm:prSet presAssocID="{282ECD36-3A45-45C7-8B2F-7053BA645DB8}" presName="Name0" presStyleCnt="0">
        <dgm:presLayoutVars>
          <dgm:dir/>
          <dgm:resizeHandles val="exact"/>
        </dgm:presLayoutVars>
      </dgm:prSet>
      <dgm:spPr/>
    </dgm:pt>
    <dgm:pt modelId="{817EE4C9-EC67-450D-83D7-833173840E1F}" type="pres">
      <dgm:prSet presAssocID="{6B30A8BF-0A98-435B-99E7-C2CCC4B6EECD}" presName="parTxOnly" presStyleLbl="node1" presStyleIdx="0" presStyleCnt="6" custScaleY="176465">
        <dgm:presLayoutVars>
          <dgm:bulletEnabled val="1"/>
        </dgm:presLayoutVars>
      </dgm:prSet>
      <dgm:spPr/>
    </dgm:pt>
    <dgm:pt modelId="{7B7779EE-98F8-434A-BA6F-137705EAD218}" type="pres">
      <dgm:prSet presAssocID="{0DF04580-3BAF-4BC3-A106-B1DE9D26F8D7}" presName="parSpace" presStyleCnt="0"/>
      <dgm:spPr/>
    </dgm:pt>
    <dgm:pt modelId="{F4EB5B8F-1F9C-46F5-B0D9-362271CB813D}" type="pres">
      <dgm:prSet presAssocID="{D173F936-36FA-4360-912E-2E55101D5749}" presName="parTxOnly" presStyleLbl="node1" presStyleIdx="1" presStyleCnt="6">
        <dgm:presLayoutVars>
          <dgm:bulletEnabled val="1"/>
        </dgm:presLayoutVars>
      </dgm:prSet>
      <dgm:spPr/>
    </dgm:pt>
    <dgm:pt modelId="{C517BC16-070D-4093-A318-1A2175665B3C}" type="pres">
      <dgm:prSet presAssocID="{27B7716F-418C-4EF5-8F8B-31F5F4D425D6}" presName="parSpace" presStyleCnt="0"/>
      <dgm:spPr/>
    </dgm:pt>
    <dgm:pt modelId="{D1E69727-AAD4-4A0A-BF23-1AF2B495C330}" type="pres">
      <dgm:prSet presAssocID="{45307CB5-89D9-41B8-A57F-65F898117D6C}" presName="parTxOnly" presStyleLbl="node1" presStyleIdx="2" presStyleCnt="6">
        <dgm:presLayoutVars>
          <dgm:bulletEnabled val="1"/>
        </dgm:presLayoutVars>
      </dgm:prSet>
      <dgm:spPr/>
    </dgm:pt>
    <dgm:pt modelId="{0EF7CB58-A207-4602-AEF5-117A3AE7B378}" type="pres">
      <dgm:prSet presAssocID="{B8073241-84F4-4ABC-8753-CD73D792F024}" presName="parSpace" presStyleCnt="0"/>
      <dgm:spPr/>
    </dgm:pt>
    <dgm:pt modelId="{D95CE410-C3EF-4845-84AE-E6C4022CB56C}" type="pres">
      <dgm:prSet presAssocID="{39AE5A94-E930-416C-9501-58B187928B8E}" presName="parTxOnly" presStyleLbl="node1" presStyleIdx="3" presStyleCnt="6">
        <dgm:presLayoutVars>
          <dgm:bulletEnabled val="1"/>
        </dgm:presLayoutVars>
      </dgm:prSet>
      <dgm:spPr/>
    </dgm:pt>
    <dgm:pt modelId="{F4B59A38-7C39-423B-BE59-C2873306B305}" type="pres">
      <dgm:prSet presAssocID="{76BFA3AB-02FA-4FAC-B651-77C34D159F13}" presName="parSpace" presStyleCnt="0"/>
      <dgm:spPr/>
    </dgm:pt>
    <dgm:pt modelId="{09CFF25D-7008-4619-81E8-4AE899B2DCE7}" type="pres">
      <dgm:prSet presAssocID="{A4475A2B-7764-40B9-BA16-05EB1E35CE3A}" presName="parTxOnly" presStyleLbl="node1" presStyleIdx="4" presStyleCnt="6">
        <dgm:presLayoutVars>
          <dgm:bulletEnabled val="1"/>
        </dgm:presLayoutVars>
      </dgm:prSet>
      <dgm:spPr/>
    </dgm:pt>
    <dgm:pt modelId="{F0EE2B23-46F7-410A-BC8A-A12D1F5C0E7F}" type="pres">
      <dgm:prSet presAssocID="{DB9FBB62-4C6C-45CD-854C-480FCE3DFC1A}" presName="parSpace" presStyleCnt="0"/>
      <dgm:spPr/>
    </dgm:pt>
    <dgm:pt modelId="{DBCBE862-46E1-4723-9EB5-4AA97C449E1E}" type="pres">
      <dgm:prSet presAssocID="{74BC3498-B4E8-4D44-90A3-CB24A4977CAF}" presName="parTxOnly" presStyleLbl="node1" presStyleIdx="5" presStyleCnt="6" custLinFactNeighborX="25076" custLinFactNeighborY="-1410">
        <dgm:presLayoutVars>
          <dgm:bulletEnabled val="1"/>
        </dgm:presLayoutVars>
      </dgm:prSet>
      <dgm:spPr/>
    </dgm:pt>
  </dgm:ptLst>
  <dgm:cxnLst>
    <dgm:cxn modelId="{F357AE0F-E9F2-4B44-BB8F-62C9A9A1DCF1}" type="presOf" srcId="{D173F936-36FA-4360-912E-2E55101D5749}" destId="{F4EB5B8F-1F9C-46F5-B0D9-362271CB813D}" srcOrd="0" destOrd="0" presId="urn:microsoft.com/office/officeart/2005/8/layout/hChevron3"/>
    <dgm:cxn modelId="{8DD4C117-569C-41CB-B45F-00D2A70BFFBA}" type="presOf" srcId="{A4475A2B-7764-40B9-BA16-05EB1E35CE3A}" destId="{09CFF25D-7008-4619-81E8-4AE899B2DCE7}" srcOrd="0" destOrd="0" presId="urn:microsoft.com/office/officeart/2005/8/layout/hChevron3"/>
    <dgm:cxn modelId="{5F5E8621-B849-4BD4-8C1F-B8692158471D}" srcId="{282ECD36-3A45-45C7-8B2F-7053BA645DB8}" destId="{39AE5A94-E930-416C-9501-58B187928B8E}" srcOrd="3" destOrd="0" parTransId="{BA729ECD-09E1-43FA-9BB2-2E359F84A289}" sibTransId="{76BFA3AB-02FA-4FAC-B651-77C34D159F13}"/>
    <dgm:cxn modelId="{3E242C22-F030-4738-9BB2-237AA9617A52}" srcId="{282ECD36-3A45-45C7-8B2F-7053BA645DB8}" destId="{D173F936-36FA-4360-912E-2E55101D5749}" srcOrd="1" destOrd="0" parTransId="{08C10844-6B17-44B0-8797-6FAC1D20D87B}" sibTransId="{27B7716F-418C-4EF5-8F8B-31F5F4D425D6}"/>
    <dgm:cxn modelId="{9C693931-4022-4311-B8F0-F12BE5155865}" srcId="{282ECD36-3A45-45C7-8B2F-7053BA645DB8}" destId="{74BC3498-B4E8-4D44-90A3-CB24A4977CAF}" srcOrd="5" destOrd="0" parTransId="{D7099684-E2AD-42C3-84F7-B9240882FA9B}" sibTransId="{7FC7D7C5-7CB0-4FAF-A816-EBC96BEAFB00}"/>
    <dgm:cxn modelId="{61A21A3C-F1AC-4CD8-8B05-64F2301CFF2B}" type="presOf" srcId="{39AE5A94-E930-416C-9501-58B187928B8E}" destId="{D95CE410-C3EF-4845-84AE-E6C4022CB56C}" srcOrd="0" destOrd="0" presId="urn:microsoft.com/office/officeart/2005/8/layout/hChevron3"/>
    <dgm:cxn modelId="{10382452-566B-43CB-A2AB-2F6C31B23DEE}" srcId="{282ECD36-3A45-45C7-8B2F-7053BA645DB8}" destId="{A4475A2B-7764-40B9-BA16-05EB1E35CE3A}" srcOrd="4" destOrd="0" parTransId="{836DDB96-B28A-4E4E-9294-4390B9C0676C}" sibTransId="{DB9FBB62-4C6C-45CD-854C-480FCE3DFC1A}"/>
    <dgm:cxn modelId="{C9DD5BAF-02D0-45DB-B71C-D2F0BE743942}" type="presOf" srcId="{45307CB5-89D9-41B8-A57F-65F898117D6C}" destId="{D1E69727-AAD4-4A0A-BF23-1AF2B495C330}" srcOrd="0" destOrd="0" presId="urn:microsoft.com/office/officeart/2005/8/layout/hChevron3"/>
    <dgm:cxn modelId="{161D78BE-ED9B-4194-B9C8-2471F340FF43}" type="presOf" srcId="{282ECD36-3A45-45C7-8B2F-7053BA645DB8}" destId="{ABB97BA4-65B4-41B6-8FD1-4B7D6A43108E}" srcOrd="0" destOrd="0" presId="urn:microsoft.com/office/officeart/2005/8/layout/hChevron3"/>
    <dgm:cxn modelId="{54E3FABF-2286-4C74-8B88-65480E1C5958}" type="presOf" srcId="{74BC3498-B4E8-4D44-90A3-CB24A4977CAF}" destId="{DBCBE862-46E1-4723-9EB5-4AA97C449E1E}" srcOrd="0" destOrd="0" presId="urn:microsoft.com/office/officeart/2005/8/layout/hChevron3"/>
    <dgm:cxn modelId="{C5F53DC2-D995-4566-97D1-4661AF46A315}" type="presOf" srcId="{6B30A8BF-0A98-435B-99E7-C2CCC4B6EECD}" destId="{817EE4C9-EC67-450D-83D7-833173840E1F}" srcOrd="0" destOrd="0" presId="urn:microsoft.com/office/officeart/2005/8/layout/hChevron3"/>
    <dgm:cxn modelId="{ED7FB4C2-30A9-40E6-BB3F-2BD04F825C1C}" srcId="{282ECD36-3A45-45C7-8B2F-7053BA645DB8}" destId="{6B30A8BF-0A98-435B-99E7-C2CCC4B6EECD}" srcOrd="0" destOrd="0" parTransId="{CEEACD18-0803-4B74-BD5F-EA1BA0856E87}" sibTransId="{0DF04580-3BAF-4BC3-A106-B1DE9D26F8D7}"/>
    <dgm:cxn modelId="{CFD095EA-8DCB-4183-A4E9-E39C5EF4458A}" srcId="{282ECD36-3A45-45C7-8B2F-7053BA645DB8}" destId="{45307CB5-89D9-41B8-A57F-65F898117D6C}" srcOrd="2" destOrd="0" parTransId="{63587F37-E308-46C8-8578-C54B62FAF32A}" sibTransId="{B8073241-84F4-4ABC-8753-CD73D792F024}"/>
    <dgm:cxn modelId="{1B220A9A-FC98-421E-BE32-63CB02D2A0F3}" type="presParOf" srcId="{ABB97BA4-65B4-41B6-8FD1-4B7D6A43108E}" destId="{817EE4C9-EC67-450D-83D7-833173840E1F}" srcOrd="0" destOrd="0" presId="urn:microsoft.com/office/officeart/2005/8/layout/hChevron3"/>
    <dgm:cxn modelId="{7D65A6E0-46DF-490D-BB33-41E612E62AEA}" type="presParOf" srcId="{ABB97BA4-65B4-41B6-8FD1-4B7D6A43108E}" destId="{7B7779EE-98F8-434A-BA6F-137705EAD218}" srcOrd="1" destOrd="0" presId="urn:microsoft.com/office/officeart/2005/8/layout/hChevron3"/>
    <dgm:cxn modelId="{620482CE-3F42-476A-B3B6-8C26C2F78DA8}" type="presParOf" srcId="{ABB97BA4-65B4-41B6-8FD1-4B7D6A43108E}" destId="{F4EB5B8F-1F9C-46F5-B0D9-362271CB813D}" srcOrd="2" destOrd="0" presId="urn:microsoft.com/office/officeart/2005/8/layout/hChevron3"/>
    <dgm:cxn modelId="{9CD000BC-06BE-4759-B5C4-0F9E02529143}" type="presParOf" srcId="{ABB97BA4-65B4-41B6-8FD1-4B7D6A43108E}" destId="{C517BC16-070D-4093-A318-1A2175665B3C}" srcOrd="3" destOrd="0" presId="urn:microsoft.com/office/officeart/2005/8/layout/hChevron3"/>
    <dgm:cxn modelId="{7075C3A9-75E0-4233-8A98-EF36F0915A75}" type="presParOf" srcId="{ABB97BA4-65B4-41B6-8FD1-4B7D6A43108E}" destId="{D1E69727-AAD4-4A0A-BF23-1AF2B495C330}" srcOrd="4" destOrd="0" presId="urn:microsoft.com/office/officeart/2005/8/layout/hChevron3"/>
    <dgm:cxn modelId="{B8D50C6B-2D35-48C8-A72C-CD63986DFD64}" type="presParOf" srcId="{ABB97BA4-65B4-41B6-8FD1-4B7D6A43108E}" destId="{0EF7CB58-A207-4602-AEF5-117A3AE7B378}" srcOrd="5" destOrd="0" presId="urn:microsoft.com/office/officeart/2005/8/layout/hChevron3"/>
    <dgm:cxn modelId="{17707FEB-5239-4677-A71A-35FCF65B33B0}" type="presParOf" srcId="{ABB97BA4-65B4-41B6-8FD1-4B7D6A43108E}" destId="{D95CE410-C3EF-4845-84AE-E6C4022CB56C}" srcOrd="6" destOrd="0" presId="urn:microsoft.com/office/officeart/2005/8/layout/hChevron3"/>
    <dgm:cxn modelId="{F9D88E65-1C7D-4F5F-812B-F62BFAC51216}" type="presParOf" srcId="{ABB97BA4-65B4-41B6-8FD1-4B7D6A43108E}" destId="{F4B59A38-7C39-423B-BE59-C2873306B305}" srcOrd="7" destOrd="0" presId="urn:microsoft.com/office/officeart/2005/8/layout/hChevron3"/>
    <dgm:cxn modelId="{E7B71C4E-B7CD-4D08-90CA-50736CD21094}" type="presParOf" srcId="{ABB97BA4-65B4-41B6-8FD1-4B7D6A43108E}" destId="{09CFF25D-7008-4619-81E8-4AE899B2DCE7}" srcOrd="8" destOrd="0" presId="urn:microsoft.com/office/officeart/2005/8/layout/hChevron3"/>
    <dgm:cxn modelId="{C875C4DE-7D6D-4648-B5E2-758269CC1B3B}" type="presParOf" srcId="{ABB97BA4-65B4-41B6-8FD1-4B7D6A43108E}" destId="{F0EE2B23-46F7-410A-BC8A-A12D1F5C0E7F}" srcOrd="9" destOrd="0" presId="urn:microsoft.com/office/officeart/2005/8/layout/hChevron3"/>
    <dgm:cxn modelId="{913AE54B-5907-4290-B940-4C9EBC270DC5}" type="presParOf" srcId="{ABB97BA4-65B4-41B6-8FD1-4B7D6A43108E}" destId="{DBCBE862-46E1-4723-9EB5-4AA97C449E1E}"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5676-83E0-4667-BBB8-BE58400CEAFE}">
      <dsp:nvSpPr>
        <dsp:cNvPr id="0" name=""/>
        <dsp:cNvSpPr/>
      </dsp:nvSpPr>
      <dsp:spPr>
        <a:xfrm>
          <a:off x="0" y="746819"/>
          <a:ext cx="10872280" cy="13787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3E7C6-70E1-4411-8E95-C45E99419847}">
      <dsp:nvSpPr>
        <dsp:cNvPr id="0" name=""/>
        <dsp:cNvSpPr/>
      </dsp:nvSpPr>
      <dsp:spPr>
        <a:xfrm>
          <a:off x="417069" y="1057036"/>
          <a:ext cx="758308" cy="758308"/>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F0C4B-D544-4433-9E4E-088D8E0CD934}">
      <dsp:nvSpPr>
        <dsp:cNvPr id="0" name=""/>
        <dsp:cNvSpPr/>
      </dsp:nvSpPr>
      <dsp:spPr>
        <a:xfrm>
          <a:off x="1592448" y="746819"/>
          <a:ext cx="9279831" cy="137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17" tIns="145917" rIns="145917" bIns="145917" numCol="1" spcCol="1270" anchor="ctr" anchorCtr="0">
          <a:noAutofit/>
        </a:bodyPr>
        <a:lstStyle/>
        <a:p>
          <a:pPr marL="0" lvl="0" indent="0" algn="l" defTabSz="889000">
            <a:lnSpc>
              <a:spcPct val="100000"/>
            </a:lnSpc>
            <a:spcBef>
              <a:spcPct val="0"/>
            </a:spcBef>
            <a:spcAft>
              <a:spcPct val="35000"/>
            </a:spcAft>
            <a:buNone/>
          </a:pPr>
          <a:r>
            <a:rPr lang="en-US" sz="2000" kern="1200" dirty="0"/>
            <a:t>All SLSP librarians in Switzerland can use the RDA DACH platform </a:t>
          </a:r>
        </a:p>
      </dsp:txBody>
      <dsp:txXfrm>
        <a:off x="1592448" y="746819"/>
        <a:ext cx="9279831" cy="1378743"/>
      </dsp:txXfrm>
    </dsp:sp>
    <dsp:sp modelId="{E79F7B3F-7F5B-436A-8A0E-1FFFD9AF5B75}">
      <dsp:nvSpPr>
        <dsp:cNvPr id="0" name=""/>
        <dsp:cNvSpPr/>
      </dsp:nvSpPr>
      <dsp:spPr>
        <a:xfrm>
          <a:off x="0" y="2470248"/>
          <a:ext cx="10872280" cy="13787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3A76A-1170-4A3A-ABEF-CDDDC21413C2}">
      <dsp:nvSpPr>
        <dsp:cNvPr id="0" name=""/>
        <dsp:cNvSpPr/>
      </dsp:nvSpPr>
      <dsp:spPr>
        <a:xfrm>
          <a:off x="417069" y="2780466"/>
          <a:ext cx="758308" cy="758308"/>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B31335-0B6C-4DC2-AA67-88F6160115B6}">
      <dsp:nvSpPr>
        <dsp:cNvPr id="0" name=""/>
        <dsp:cNvSpPr/>
      </dsp:nvSpPr>
      <dsp:spPr>
        <a:xfrm>
          <a:off x="1592448" y="2470248"/>
          <a:ext cx="9279831" cy="137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17" tIns="145917" rIns="145917" bIns="145917" numCol="1" spcCol="1270" anchor="ctr" anchorCtr="0">
          <a:noAutofit/>
        </a:bodyPr>
        <a:lstStyle/>
        <a:p>
          <a:pPr marL="0" lvl="0" indent="0" algn="l" defTabSz="889000">
            <a:lnSpc>
              <a:spcPct val="100000"/>
            </a:lnSpc>
            <a:spcBef>
              <a:spcPct val="0"/>
            </a:spcBef>
            <a:spcAft>
              <a:spcPct val="35000"/>
            </a:spcAft>
            <a:buNone/>
          </a:pPr>
          <a:r>
            <a:rPr lang="en-US" sz="2000" kern="1200" dirty="0"/>
            <a:t>Close collaboration with the DNB to contribute to multilingual developments within the RDA DACH platform</a:t>
          </a:r>
          <a:endParaRPr lang="en-US" sz="2000" kern="1200" dirty="0">
            <a:solidFill>
              <a:schemeClr val="tx1"/>
            </a:solidFill>
            <a:latin typeface="+mn-lt"/>
            <a:ea typeface="+mn-ea"/>
            <a:cs typeface="+mn-cs"/>
          </a:endParaRPr>
        </a:p>
      </dsp:txBody>
      <dsp:txXfrm>
        <a:off x="1592448" y="2470248"/>
        <a:ext cx="9279831" cy="1378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E4C9-EC67-450D-83D7-833173840E1F}">
      <dsp:nvSpPr>
        <dsp:cNvPr id="0" name=""/>
        <dsp:cNvSpPr/>
      </dsp:nvSpPr>
      <dsp:spPr>
        <a:xfrm>
          <a:off x="1429" y="166042"/>
          <a:ext cx="2342002" cy="16531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Latest translations of the revised version</a:t>
          </a:r>
          <a:endParaRPr lang="de-CH" sz="1600" kern="1200" dirty="0">
            <a:latin typeface="Calibri Light"/>
            <a:ea typeface="Calibri Light"/>
            <a:cs typeface="Calibri Light"/>
          </a:endParaRPr>
        </a:p>
      </dsp:txBody>
      <dsp:txXfrm>
        <a:off x="1429" y="166042"/>
        <a:ext cx="1928721" cy="1653126"/>
      </dsp:txXfrm>
    </dsp:sp>
    <dsp:sp modelId="{F4EB5B8F-1F9C-46F5-B0D9-362271CB813D}">
      <dsp:nvSpPr>
        <dsp:cNvPr id="0" name=""/>
        <dsp:cNvSpPr/>
      </dsp:nvSpPr>
      <dsp:spPr>
        <a:xfrm>
          <a:off x="1875031" y="524204"/>
          <a:ext cx="2342002" cy="9368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CH" sz="1600" kern="1200" dirty="0" err="1"/>
            <a:t>Proofreading</a:t>
          </a:r>
          <a:endParaRPr lang="de-CH" sz="16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2343432" y="524204"/>
        <a:ext cx="1405201" cy="936801"/>
      </dsp:txXfrm>
    </dsp:sp>
    <dsp:sp modelId="{D1E69727-AAD4-4A0A-BF23-1AF2B495C330}">
      <dsp:nvSpPr>
        <dsp:cNvPr id="0" name=""/>
        <dsp:cNvSpPr/>
      </dsp:nvSpPr>
      <dsp:spPr>
        <a:xfrm>
          <a:off x="3748634" y="524204"/>
          <a:ext cx="2342002" cy="9368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de-CH" sz="1500" kern="1200" dirty="0"/>
            <a:t>Techn. </a:t>
          </a:r>
          <a:r>
            <a:rPr lang="de-CH" sz="1500" kern="1200" dirty="0" err="1"/>
            <a:t>implementation</a:t>
          </a:r>
          <a:r>
            <a:rPr lang="de-CH" sz="1500" kern="1200" dirty="0"/>
            <a:t> (DNB)</a:t>
          </a:r>
          <a:endParaRPr lang="de-CH" sz="1500" kern="1200" dirty="0">
            <a:latin typeface="Calibri Light"/>
            <a:ea typeface="Calibri Light"/>
            <a:cs typeface="Calibri Light"/>
          </a:endParaRPr>
        </a:p>
      </dsp:txBody>
      <dsp:txXfrm>
        <a:off x="4217035" y="524204"/>
        <a:ext cx="1405201" cy="936801"/>
      </dsp:txXfrm>
    </dsp:sp>
    <dsp:sp modelId="{D95CE410-C3EF-4845-84AE-E6C4022CB56C}">
      <dsp:nvSpPr>
        <dsp:cNvPr id="0" name=""/>
        <dsp:cNvSpPr/>
      </dsp:nvSpPr>
      <dsp:spPr>
        <a:xfrm>
          <a:off x="5622236" y="524204"/>
          <a:ext cx="2342002" cy="9368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Launch of the French version</a:t>
          </a:r>
          <a:endParaRPr lang="de-CH" sz="1600" kern="1200" dirty="0">
            <a:latin typeface="Calibri"/>
            <a:ea typeface="Calibri"/>
            <a:cs typeface="Calibri"/>
          </a:endParaRPr>
        </a:p>
      </dsp:txBody>
      <dsp:txXfrm>
        <a:off x="6090637" y="524204"/>
        <a:ext cx="1405201" cy="936801"/>
      </dsp:txXfrm>
    </dsp:sp>
    <dsp:sp modelId="{09CFF25D-7008-4619-81E8-4AE899B2DCE7}">
      <dsp:nvSpPr>
        <dsp:cNvPr id="0" name=""/>
        <dsp:cNvSpPr/>
      </dsp:nvSpPr>
      <dsp:spPr>
        <a:xfrm>
          <a:off x="7495838" y="524204"/>
          <a:ext cx="2342002" cy="9368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a:latin typeface="Calibri" panose="020F0502020204030204" pitchFamily="34" charset="0"/>
              <a:ea typeface="Calibri" panose="020F0502020204030204" pitchFamily="34" charset="0"/>
              <a:cs typeface="Calibri" panose="020F0502020204030204" pitchFamily="34" charset="0"/>
            </a:rPr>
            <a:t>Communication/Training</a:t>
          </a:r>
          <a:endParaRPr lang="de-CH" sz="1600" kern="1200">
            <a:latin typeface="Calibri" panose="020F0502020204030204" pitchFamily="34" charset="0"/>
            <a:ea typeface="Calibri" panose="020F0502020204030204" pitchFamily="34" charset="0"/>
            <a:cs typeface="Calibri" panose="020F0502020204030204" pitchFamily="34" charset="0"/>
          </a:endParaRPr>
        </a:p>
      </dsp:txBody>
      <dsp:txXfrm>
        <a:off x="7964239" y="524204"/>
        <a:ext cx="1405201" cy="936801"/>
      </dsp:txXfrm>
    </dsp:sp>
    <dsp:sp modelId="{DBCBE862-46E1-4723-9EB5-4AA97C449E1E}">
      <dsp:nvSpPr>
        <dsp:cNvPr id="0" name=""/>
        <dsp:cNvSpPr/>
      </dsp:nvSpPr>
      <dsp:spPr>
        <a:xfrm>
          <a:off x="9370870" y="510996"/>
          <a:ext cx="2342002" cy="936801"/>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rtl="0">
            <a:lnSpc>
              <a:spcPct val="90000"/>
            </a:lnSpc>
            <a:spcBef>
              <a:spcPct val="0"/>
            </a:spcBef>
            <a:spcAft>
              <a:spcPct val="35000"/>
            </a:spcAft>
            <a:buNone/>
          </a:pPr>
          <a:r>
            <a:rPr lang="de-DE" sz="1600" kern="1200">
              <a:latin typeface="Calibri"/>
              <a:ea typeface="Calibri"/>
              <a:cs typeface="Calibri"/>
            </a:rPr>
            <a:t>Realeses</a:t>
          </a:r>
          <a:endParaRPr lang="de-DE" sz="1600" kern="1200" dirty="0">
            <a:latin typeface="Calibri"/>
            <a:ea typeface="Calibri"/>
            <a:cs typeface="Calibri"/>
          </a:endParaRPr>
        </a:p>
      </dsp:txBody>
      <dsp:txXfrm>
        <a:off x="9839271" y="510996"/>
        <a:ext cx="1405201" cy="9368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19.05.2026</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19.05.2026</a:t>
            </a:fld>
            <a:endParaRPr lang="de-CH"/>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marL="644525" lvl="1" indent="-285750">
              <a:lnSpc>
                <a:spcPct val="108000"/>
              </a:lnSpc>
              <a:spcBef>
                <a:spcPts val="600"/>
              </a:spcBef>
              <a:spcAft>
                <a:spcPts val="0"/>
              </a:spcAft>
              <a:buFont typeface="Courier New,monospace"/>
              <a:buChar char="•"/>
            </a:pPr>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12394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0AFF-5B82-C95F-B906-A76969A76D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C5D651-D35F-959A-4195-3560B4A41C87}"/>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9C984BD0-461B-5D1F-B056-2FCC7215B3FE}"/>
              </a:ext>
            </a:extLst>
          </p:cNvPr>
          <p:cNvSpPr>
            <a:spLocks noGrp="1"/>
          </p:cNvSpPr>
          <p:nvPr>
            <p:ph type="body" idx="1"/>
          </p:nvPr>
        </p:nvSpPr>
        <p:spPr/>
        <p:txBody>
          <a:bodyPr/>
          <a:lstStyle/>
          <a:p>
            <a:pPr marL="644525" lvl="1" indent="-285750">
              <a:lnSpc>
                <a:spcPct val="108000"/>
              </a:lnSpc>
              <a:spcBef>
                <a:spcPts val="600"/>
              </a:spcBef>
              <a:spcAft>
                <a:spcPts val="0"/>
              </a:spcAft>
              <a:buFont typeface="Courier New,monospace"/>
              <a:buChar char="•"/>
            </a:pPr>
            <a:r>
              <a:rPr lang="en-GB"/>
              <a:t>Whether SLSP should offer thematic/special discovery views (beyond bibliographic views)</a:t>
            </a:r>
            <a:endParaRPr lang="en-US"/>
          </a:p>
          <a:p>
            <a:pPr marL="644525" lvl="1" indent="-285750">
              <a:lnSpc>
                <a:spcPct val="108000"/>
              </a:lnSpc>
              <a:spcBef>
                <a:spcPts val="600"/>
              </a:spcBef>
              <a:spcAft>
                <a:spcPts val="0"/>
              </a:spcAft>
              <a:buFont typeface="Courier New,monospace"/>
              <a:buChar char="•"/>
            </a:pPr>
            <a:r>
              <a:rPr lang="en-GB"/>
              <a:t>Trade-off: customer demand + paid work vs usability complexity + ongoing maintenance</a:t>
            </a:r>
          </a:p>
          <a:p>
            <a:pPr marL="644525" lvl="1" indent="-285750">
              <a:lnSpc>
                <a:spcPct val="108000"/>
              </a:lnSpc>
              <a:spcBef>
                <a:spcPts val="600"/>
              </a:spcBef>
              <a:spcAft>
                <a:spcPts val="0"/>
              </a:spcAft>
              <a:buFont typeface="Courier New,monospace"/>
              <a:buChar char="•"/>
            </a:pPr>
            <a:r>
              <a:rPr lang="en-GB" dirty="0"/>
              <a:t>Key risks/needs: low adoption (needs promotion/user research), stakeholder concerns, risk of becoming outdated; consider alternatives inside </a:t>
            </a:r>
            <a:r>
              <a:rPr lang="en-GB" dirty="0" err="1"/>
              <a:t>swisscovery</a:t>
            </a:r>
            <a:r>
              <a:rPr lang="en-GB" dirty="0"/>
              <a:t> (e.g., collections)</a:t>
            </a:r>
            <a:endParaRPr lang="de-DE" dirty="0"/>
          </a:p>
        </p:txBody>
      </p:sp>
      <p:sp>
        <p:nvSpPr>
          <p:cNvPr id="4" name="Foliennummernplatzhalter 3">
            <a:extLst>
              <a:ext uri="{FF2B5EF4-FFF2-40B4-BE49-F238E27FC236}">
                <a16:creationId xmlns:a16="http://schemas.microsoft.com/office/drawing/2014/main" id="{BA127433-FF28-1005-48CA-AC8486465E20}"/>
              </a:ext>
            </a:extLst>
          </p:cNvPr>
          <p:cNvSpPr>
            <a:spLocks noGrp="1"/>
          </p:cNvSpPr>
          <p:nvPr>
            <p:ph type="sldNum" sz="quarter" idx="5"/>
          </p:nvPr>
        </p:nvSpPr>
        <p:spPr/>
        <p:txBody>
          <a:bodyPr/>
          <a:lstStyle/>
          <a:p>
            <a:fld id="{83C81C81-E364-4366-A610-2DB15FF98538}" type="slidenum">
              <a:rPr lang="de-CH" smtClean="0"/>
              <a:pPr/>
              <a:t>9</a:t>
            </a:fld>
            <a:endParaRPr lang="de-CH"/>
          </a:p>
        </p:txBody>
      </p:sp>
    </p:spTree>
    <p:extLst>
      <p:ext uri="{BB962C8B-B14F-4D97-AF65-F5344CB8AC3E}">
        <p14:creationId xmlns:p14="http://schemas.microsoft.com/office/powerpoint/2010/main" val="242270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723CA-B65C-4222-EB27-0033ABD24D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F39CC2C-C5BE-3B7A-DB49-1BD414E0C23E}"/>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2880F2C7-662B-16F2-71D1-166403975BB8}"/>
              </a:ext>
            </a:extLst>
          </p:cNvPr>
          <p:cNvSpPr>
            <a:spLocks noGrp="1"/>
          </p:cNvSpPr>
          <p:nvPr>
            <p:ph type="body" idx="1"/>
          </p:nvPr>
        </p:nvSpPr>
        <p:spPr/>
        <p:txBody>
          <a:bodyPr/>
          <a:lstStyle/>
          <a:p>
            <a:pPr marL="644525" lvl="1" indent="-285750">
              <a:lnSpc>
                <a:spcPct val="108000"/>
              </a:lnSpc>
              <a:spcBef>
                <a:spcPts val="600"/>
              </a:spcBef>
              <a:spcAft>
                <a:spcPts val="0"/>
              </a:spcAft>
              <a:buFont typeface="Courier New,monospace"/>
              <a:buChar char="•"/>
            </a:pPr>
            <a:r>
              <a:rPr lang="en-GB"/>
              <a:t>Whether SLSP should offer thematic/special discovery views (beyond bibliographic views)</a:t>
            </a:r>
            <a:endParaRPr lang="en-US"/>
          </a:p>
          <a:p>
            <a:pPr marL="644525" lvl="1" indent="-285750">
              <a:lnSpc>
                <a:spcPct val="108000"/>
              </a:lnSpc>
              <a:spcBef>
                <a:spcPts val="600"/>
              </a:spcBef>
              <a:spcAft>
                <a:spcPts val="0"/>
              </a:spcAft>
              <a:buFont typeface="Courier New,monospace"/>
              <a:buChar char="•"/>
            </a:pPr>
            <a:r>
              <a:rPr lang="en-GB"/>
              <a:t>Trade-off: customer demand + paid work vs usability complexity + ongoing maintenance</a:t>
            </a:r>
          </a:p>
          <a:p>
            <a:pPr marL="644525" lvl="1" indent="-285750">
              <a:lnSpc>
                <a:spcPct val="108000"/>
              </a:lnSpc>
              <a:spcBef>
                <a:spcPts val="600"/>
              </a:spcBef>
              <a:spcAft>
                <a:spcPts val="0"/>
              </a:spcAft>
              <a:buFont typeface="Courier New,monospace"/>
              <a:buChar char="•"/>
            </a:pPr>
            <a:r>
              <a:rPr lang="en-GB" dirty="0"/>
              <a:t>Key risks/needs: low adoption (needs promotion/user research), stakeholder concerns, risk of becoming outdated; consider alternatives inside </a:t>
            </a:r>
            <a:r>
              <a:rPr lang="en-GB" dirty="0" err="1"/>
              <a:t>swisscovery</a:t>
            </a:r>
            <a:r>
              <a:rPr lang="en-GB" dirty="0"/>
              <a:t> (e.g., collections)</a:t>
            </a:r>
            <a:endParaRPr lang="de-DE" dirty="0"/>
          </a:p>
        </p:txBody>
      </p:sp>
      <p:sp>
        <p:nvSpPr>
          <p:cNvPr id="4" name="Foliennummernplatzhalter 3">
            <a:extLst>
              <a:ext uri="{FF2B5EF4-FFF2-40B4-BE49-F238E27FC236}">
                <a16:creationId xmlns:a16="http://schemas.microsoft.com/office/drawing/2014/main" id="{D74594F3-FE54-35EF-ABC1-AD4F9009E4A2}"/>
              </a:ext>
            </a:extLst>
          </p:cNvPr>
          <p:cNvSpPr>
            <a:spLocks noGrp="1"/>
          </p:cNvSpPr>
          <p:nvPr>
            <p:ph type="sldNum" sz="quarter" idx="5"/>
          </p:nvPr>
        </p:nvSpPr>
        <p:spPr/>
        <p:txBody>
          <a:bodyPr/>
          <a:lstStyle/>
          <a:p>
            <a:fld id="{83C81C81-E364-4366-A610-2DB15FF98538}" type="slidenum">
              <a:rPr lang="de-CH" smtClean="0"/>
              <a:pPr/>
              <a:t>10</a:t>
            </a:fld>
            <a:endParaRPr lang="de-CH"/>
          </a:p>
        </p:txBody>
      </p:sp>
    </p:spTree>
    <p:extLst>
      <p:ext uri="{BB962C8B-B14F-4D97-AF65-F5344CB8AC3E}">
        <p14:creationId xmlns:p14="http://schemas.microsoft.com/office/powerpoint/2010/main" val="348717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a:buNone/>
            </a:pPr>
            <a:r>
              <a:rPr lang="fr-FR"/>
              <a:t>Généré par Copilot</a:t>
            </a:r>
            <a:br>
              <a:rPr lang="fr-FR"/>
            </a:br>
            <a:br>
              <a:rPr lang="fr-FR"/>
            </a:br>
            <a:r>
              <a:rPr lang="fr-FR"/>
              <a:t>Les objectifs principaux sont clairement définis : permettre aux bibliothécaires de toute la Suisse d'utiliser la plateforme RDA DACH de manière fluide, et instaurer une collaboration étroite avec la DNB. Cette coopération vise à accélérer la traduction des futures modifications, assurant ainsi une mise à jour rapide et cohérente des contenus. Les icônes et la mise en page épurée renforcent la clarté de ces ambitions, soulignant l'importance de l'accessibilité et de la réactivité dans ce projet. </a:t>
            </a:r>
            <a:br>
              <a:rPr lang="fr-FR"/>
            </a:br>
            <a:r>
              <a:rPr lang="fr-FR"/>
              <a:t>______</a:t>
            </a:r>
          </a:p>
          <a:p>
            <a:pPr>
              <a:buNone/>
            </a:pPr>
            <a:br>
              <a:rPr lang="fr-FR"/>
            </a:br>
            <a:endParaRPr lang="de-CH"/>
          </a:p>
        </p:txBody>
      </p:sp>
      <p:sp>
        <p:nvSpPr>
          <p:cNvPr id="4" name="Foliennummernplatzhalter 3"/>
          <p:cNvSpPr>
            <a:spLocks noGrp="1"/>
          </p:cNvSpPr>
          <p:nvPr>
            <p:ph type="sldNum" sz="quarter" idx="5"/>
          </p:nvPr>
        </p:nvSpPr>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309131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3FE3-6A7B-B53A-A1D6-9DFFB47982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D3018F-22C8-04DF-ECFD-5B40A74135B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3AFEB7B8-B3C2-DF82-D881-1B968BA8CE37}"/>
              </a:ext>
            </a:extLst>
          </p:cNvPr>
          <p:cNvSpPr>
            <a:spLocks noGrp="1"/>
          </p:cNvSpPr>
          <p:nvPr>
            <p:ph type="body" idx="1"/>
          </p:nvPr>
        </p:nvSpPr>
        <p:spPr/>
        <p:txBody>
          <a:bodyPr/>
          <a:lstStyle/>
          <a:p>
            <a:pPr marL="644525" lvl="1" indent="-285750">
              <a:lnSpc>
                <a:spcPct val="108000"/>
              </a:lnSpc>
              <a:spcBef>
                <a:spcPts val="600"/>
              </a:spcBef>
              <a:spcAft>
                <a:spcPts val="0"/>
              </a:spcAft>
              <a:buFont typeface="Courier New,monospace"/>
              <a:buChar char="•"/>
            </a:pPr>
            <a:r>
              <a:rPr lang="en-GB"/>
              <a:t>Whether SLSP should offer thematic/special discovery views (beyond bibliographic views)</a:t>
            </a:r>
            <a:endParaRPr lang="en-US"/>
          </a:p>
          <a:p>
            <a:pPr marL="644525" lvl="1" indent="-285750">
              <a:lnSpc>
                <a:spcPct val="108000"/>
              </a:lnSpc>
              <a:spcBef>
                <a:spcPts val="600"/>
              </a:spcBef>
              <a:spcAft>
                <a:spcPts val="0"/>
              </a:spcAft>
              <a:buFont typeface="Courier New,monospace"/>
              <a:buChar char="•"/>
            </a:pPr>
            <a:r>
              <a:rPr lang="en-GB"/>
              <a:t>Trade-off: customer demand + paid work vs usability complexity + ongoing maintenance</a:t>
            </a:r>
          </a:p>
          <a:p>
            <a:pPr marL="644525" lvl="1" indent="-285750">
              <a:lnSpc>
                <a:spcPct val="108000"/>
              </a:lnSpc>
              <a:spcBef>
                <a:spcPts val="600"/>
              </a:spcBef>
              <a:spcAft>
                <a:spcPts val="0"/>
              </a:spcAft>
              <a:buFont typeface="Courier New,monospace"/>
              <a:buChar char="•"/>
            </a:pPr>
            <a:r>
              <a:rPr lang="en-GB" dirty="0"/>
              <a:t>Key risks/needs: low adoption (needs promotion/user research), stakeholder concerns, risk of becoming outdated; consider alternatives inside </a:t>
            </a:r>
            <a:r>
              <a:rPr lang="en-GB" dirty="0" err="1"/>
              <a:t>swisscovery</a:t>
            </a:r>
            <a:r>
              <a:rPr lang="en-GB" dirty="0"/>
              <a:t> (e.g., collections)</a:t>
            </a:r>
            <a:endParaRPr lang="de-DE" dirty="0"/>
          </a:p>
        </p:txBody>
      </p:sp>
      <p:sp>
        <p:nvSpPr>
          <p:cNvPr id="4" name="Foliennummernplatzhalter 3">
            <a:extLst>
              <a:ext uri="{FF2B5EF4-FFF2-40B4-BE49-F238E27FC236}">
                <a16:creationId xmlns:a16="http://schemas.microsoft.com/office/drawing/2014/main" id="{BB3F9762-6466-035C-7E7F-4504AC997136}"/>
              </a:ext>
            </a:extLst>
          </p:cNvPr>
          <p:cNvSpPr>
            <a:spLocks noGrp="1"/>
          </p:cNvSpPr>
          <p:nvPr>
            <p:ph type="sldNum" sz="quarter" idx="5"/>
          </p:nvPr>
        </p:nvSpPr>
        <p:spPr/>
        <p:txBody>
          <a:bodyPr/>
          <a:lstStyle/>
          <a:p>
            <a:fld id="{83C81C81-E364-4366-A610-2DB15FF98538}" type="slidenum">
              <a:rPr lang="de-CH" smtClean="0"/>
              <a:pPr/>
              <a:t>13</a:t>
            </a:fld>
            <a:endParaRPr lang="de-CH"/>
          </a:p>
        </p:txBody>
      </p:sp>
    </p:spTree>
    <p:extLst>
      <p:ext uri="{BB962C8B-B14F-4D97-AF65-F5344CB8AC3E}">
        <p14:creationId xmlns:p14="http://schemas.microsoft.com/office/powerpoint/2010/main" val="231844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marL="644525" lvl="1" indent="-285750">
              <a:lnSpc>
                <a:spcPct val="108000"/>
              </a:lnSpc>
              <a:spcBef>
                <a:spcPts val="600"/>
              </a:spcBef>
              <a:spcAft>
                <a:spcPts val="0"/>
              </a:spcAft>
              <a:buFont typeface="Courier New,monospace"/>
              <a:buChar char="•"/>
            </a:pPr>
            <a:endParaRPr lang="de-DE"/>
          </a:p>
        </p:txBody>
      </p:sp>
      <p:sp>
        <p:nvSpPr>
          <p:cNvPr id="4" name="Foliennummernplatzhalter 3"/>
          <p:cNvSpPr>
            <a:spLocks noGrp="1"/>
          </p:cNvSpPr>
          <p:nvPr>
            <p:ph type="sldNum" sz="quarter" idx="5"/>
          </p:nvPr>
        </p:nvSpPr>
        <p:spPr/>
        <p:txBody>
          <a:bodyPr/>
          <a:lstStyle/>
          <a:p>
            <a:fld id="{83C81C81-E364-4366-A610-2DB15FF98538}" type="slidenum">
              <a:rPr lang="de-CH" smtClean="0"/>
              <a:pPr/>
              <a:t>15</a:t>
            </a:fld>
            <a:endParaRPr lang="de-CH"/>
          </a:p>
        </p:txBody>
      </p:sp>
    </p:spTree>
    <p:extLst>
      <p:ext uri="{BB962C8B-B14F-4D97-AF65-F5344CB8AC3E}">
        <p14:creationId xmlns:p14="http://schemas.microsoft.com/office/powerpoint/2010/main" val="312394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22</a:t>
            </a:fld>
            <a:endParaRPr lang="de-CH"/>
          </a:p>
        </p:txBody>
      </p:sp>
    </p:spTree>
    <p:extLst>
      <p:ext uri="{BB962C8B-B14F-4D97-AF65-F5344CB8AC3E}">
        <p14:creationId xmlns:p14="http://schemas.microsoft.com/office/powerpoint/2010/main" val="90326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2"/>
        </a:solidFill>
        <a:effectLst/>
      </p:bgPr>
    </p:bg>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4415A7EF-6DBA-4936-41D0-FA614D0EF032}"/>
              </a:ext>
            </a:extLst>
          </p:cNvPr>
          <p:cNvSpPr>
            <a:spLocks noGrp="1"/>
          </p:cNvSpPr>
          <p:nvPr>
            <p:ph type="pic" sz="quarter" idx="13"/>
          </p:nvPr>
        </p:nvSpPr>
        <p:spPr>
          <a:xfrm>
            <a:off x="321294" y="319898"/>
            <a:ext cx="6566793" cy="6209762"/>
          </a:xfrm>
          <a:no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p:nvPr>
        </p:nvSpPr>
        <p:spPr>
          <a:xfrm>
            <a:off x="7500156" y="2729550"/>
            <a:ext cx="4033032" cy="2643666"/>
          </a:xfrm>
        </p:spPr>
        <p:txBody>
          <a:bodyPr anchor="b"/>
          <a:lstStyle>
            <a:lvl1pPr algn="l">
              <a:lnSpc>
                <a:spcPct val="90000"/>
              </a:lnSpc>
              <a:defRPr sz="4800"/>
            </a:lvl1pPr>
          </a:lstStyle>
          <a:p>
            <a:r>
              <a:rPr lang="de-DE"/>
              <a:t>Mastertitelformat bearbeiten</a:t>
            </a:r>
            <a:endParaRPr lang="de-CH"/>
          </a:p>
        </p:txBody>
      </p:sp>
      <p:sp>
        <p:nvSpPr>
          <p:cNvPr id="3" name="Untertitel 2"/>
          <p:cNvSpPr>
            <a:spLocks noGrp="1"/>
          </p:cNvSpPr>
          <p:nvPr>
            <p:ph type="subTitle" idx="1"/>
          </p:nvPr>
        </p:nvSpPr>
        <p:spPr>
          <a:xfrm>
            <a:off x="7500156" y="5265205"/>
            <a:ext cx="4033032" cy="516896"/>
          </a:xfrm>
        </p:spPr>
        <p:txBody>
          <a:bodyPr anchor="b"/>
          <a:lstStyle>
            <a:lvl1pPr marL="0" indent="0" algn="l">
              <a:lnSpc>
                <a:spcPct val="9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10" name="Textfeld 6">
            <a:extLst>
              <a:ext uri="{FF2B5EF4-FFF2-40B4-BE49-F238E27FC236}">
                <a16:creationId xmlns:a16="http://schemas.microsoft.com/office/drawing/2014/main" id="{545C52FE-A4D1-A7F4-8CD1-E2FCC8860EA6}"/>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grpSp>
        <p:nvGrpSpPr>
          <p:cNvPr id="19" name="Group 18">
            <a:extLst>
              <a:ext uri="{FF2B5EF4-FFF2-40B4-BE49-F238E27FC236}">
                <a16:creationId xmlns:a16="http://schemas.microsoft.com/office/drawing/2014/main" id="{FCBA06B0-4D5E-0E67-CF6F-46885E45CF27}"/>
              </a:ext>
            </a:extLst>
          </p:cNvPr>
          <p:cNvGrpSpPr/>
          <p:nvPr userDrawn="1"/>
        </p:nvGrpSpPr>
        <p:grpSpPr>
          <a:xfrm>
            <a:off x="7492318" y="319897"/>
            <a:ext cx="1549401" cy="656883"/>
            <a:chOff x="712787" y="1404938"/>
            <a:chExt cx="1549401" cy="656883"/>
          </a:xfrm>
        </p:grpSpPr>
        <p:sp>
          <p:nvSpPr>
            <p:cNvPr id="20" name="Freeform 9">
              <a:extLst>
                <a:ext uri="{FF2B5EF4-FFF2-40B4-BE49-F238E27FC236}">
                  <a16:creationId xmlns:a16="http://schemas.microsoft.com/office/drawing/2014/main" id="{D2512DB1-F539-3E66-7619-B4C3F1172A92}"/>
                </a:ext>
              </a:extLst>
            </p:cNvPr>
            <p:cNvSpPr>
              <a:spLocks/>
            </p:cNvSpPr>
            <p:nvPr/>
          </p:nvSpPr>
          <p:spPr bwMode="auto">
            <a:xfrm>
              <a:off x="712787" y="1691933"/>
              <a:ext cx="366713" cy="369888"/>
            </a:xfrm>
            <a:custGeom>
              <a:avLst/>
              <a:gdLst>
                <a:gd name="T0" fmla="*/ 0 w 383"/>
                <a:gd name="T1" fmla="*/ 0 h 384"/>
                <a:gd name="T2" fmla="*/ 0 w 383"/>
                <a:gd name="T3" fmla="*/ 0 h 384"/>
                <a:gd name="T4" fmla="*/ 0 w 383"/>
                <a:gd name="T5" fmla="*/ 384 h 384"/>
                <a:gd name="T6" fmla="*/ 383 w 383"/>
                <a:gd name="T7" fmla="*/ 384 h 384"/>
                <a:gd name="T8" fmla="*/ 383 w 383"/>
                <a:gd name="T9" fmla="*/ 288 h 384"/>
                <a:gd name="T10" fmla="*/ 95 w 383"/>
                <a:gd name="T11" fmla="*/ 288 h 384"/>
                <a:gd name="T12" fmla="*/ 95 w 383"/>
                <a:gd name="T13" fmla="*/ 0 h 384"/>
                <a:gd name="T14" fmla="*/ 0 w 383"/>
                <a:gd name="T15" fmla="*/ 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384">
                  <a:moveTo>
                    <a:pt x="0" y="0"/>
                  </a:moveTo>
                  <a:lnTo>
                    <a:pt x="0" y="0"/>
                  </a:lnTo>
                  <a:lnTo>
                    <a:pt x="0" y="384"/>
                  </a:lnTo>
                  <a:lnTo>
                    <a:pt x="383" y="384"/>
                  </a:lnTo>
                  <a:lnTo>
                    <a:pt x="383" y="288"/>
                  </a:lnTo>
                  <a:lnTo>
                    <a:pt x="95" y="288"/>
                  </a:lnTo>
                  <a:lnTo>
                    <a:pt x="9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37">
              <a:extLst>
                <a:ext uri="{FF2B5EF4-FFF2-40B4-BE49-F238E27FC236}">
                  <a16:creationId xmlns:a16="http://schemas.microsoft.com/office/drawing/2014/main" id="{FE146FD5-62B3-692F-4AE5-6AD323165064}"/>
                </a:ext>
              </a:extLst>
            </p:cNvPr>
            <p:cNvSpPr>
              <a:spLocks/>
            </p:cNvSpPr>
            <p:nvPr/>
          </p:nvSpPr>
          <p:spPr bwMode="auto">
            <a:xfrm>
              <a:off x="990600" y="1404938"/>
              <a:ext cx="300038" cy="415925"/>
            </a:xfrm>
            <a:custGeom>
              <a:avLst/>
              <a:gdLst>
                <a:gd name="T0" fmla="*/ 0 w 313"/>
                <a:gd name="T1" fmla="*/ 373 h 433"/>
                <a:gd name="T2" fmla="*/ 0 w 313"/>
                <a:gd name="T3" fmla="*/ 373 h 433"/>
                <a:gd name="T4" fmla="*/ 54 w 313"/>
                <a:gd name="T5" fmla="*/ 308 h 433"/>
                <a:gd name="T6" fmla="*/ 157 w 313"/>
                <a:gd name="T7" fmla="*/ 351 h 433"/>
                <a:gd name="T8" fmla="*/ 216 w 313"/>
                <a:gd name="T9" fmla="*/ 311 h 433"/>
                <a:gd name="T10" fmla="*/ 155 w 313"/>
                <a:gd name="T11" fmla="*/ 261 h 433"/>
                <a:gd name="T12" fmla="*/ 101 w 313"/>
                <a:gd name="T13" fmla="*/ 238 h 433"/>
                <a:gd name="T14" fmla="*/ 17 w 313"/>
                <a:gd name="T15" fmla="*/ 124 h 433"/>
                <a:gd name="T16" fmla="*/ 166 w 313"/>
                <a:gd name="T17" fmla="*/ 0 h 433"/>
                <a:gd name="T18" fmla="*/ 300 w 313"/>
                <a:gd name="T19" fmla="*/ 54 h 433"/>
                <a:gd name="T20" fmla="*/ 252 w 313"/>
                <a:gd name="T21" fmla="*/ 114 h 433"/>
                <a:gd name="T22" fmla="*/ 166 w 313"/>
                <a:gd name="T23" fmla="*/ 81 h 433"/>
                <a:gd name="T24" fmla="*/ 112 w 313"/>
                <a:gd name="T25" fmla="*/ 118 h 433"/>
                <a:gd name="T26" fmla="*/ 176 w 313"/>
                <a:gd name="T27" fmla="*/ 168 h 433"/>
                <a:gd name="T28" fmla="*/ 230 w 313"/>
                <a:gd name="T29" fmla="*/ 190 h 433"/>
                <a:gd name="T30" fmla="*/ 313 w 313"/>
                <a:gd name="T31" fmla="*/ 303 h 433"/>
                <a:gd name="T32" fmla="*/ 155 w 313"/>
                <a:gd name="T33" fmla="*/ 433 h 433"/>
                <a:gd name="T34" fmla="*/ 0 w 313"/>
                <a:gd name="T35" fmla="*/ 37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33">
                  <a:moveTo>
                    <a:pt x="0" y="373"/>
                  </a:moveTo>
                  <a:lnTo>
                    <a:pt x="0" y="373"/>
                  </a:lnTo>
                  <a:lnTo>
                    <a:pt x="54" y="308"/>
                  </a:lnTo>
                  <a:cubicBezTo>
                    <a:pt x="84" y="333"/>
                    <a:pt x="123" y="351"/>
                    <a:pt x="157" y="351"/>
                  </a:cubicBezTo>
                  <a:cubicBezTo>
                    <a:pt x="196" y="351"/>
                    <a:pt x="216" y="336"/>
                    <a:pt x="216" y="311"/>
                  </a:cubicBezTo>
                  <a:cubicBezTo>
                    <a:pt x="216" y="285"/>
                    <a:pt x="192" y="276"/>
                    <a:pt x="155" y="261"/>
                  </a:cubicBezTo>
                  <a:lnTo>
                    <a:pt x="101" y="238"/>
                  </a:lnTo>
                  <a:cubicBezTo>
                    <a:pt x="58" y="220"/>
                    <a:pt x="17" y="185"/>
                    <a:pt x="17" y="124"/>
                  </a:cubicBezTo>
                  <a:cubicBezTo>
                    <a:pt x="17" y="54"/>
                    <a:pt x="78" y="0"/>
                    <a:pt x="166" y="0"/>
                  </a:cubicBezTo>
                  <a:cubicBezTo>
                    <a:pt x="214" y="0"/>
                    <a:pt x="264" y="18"/>
                    <a:pt x="300" y="54"/>
                  </a:cubicBezTo>
                  <a:lnTo>
                    <a:pt x="252" y="114"/>
                  </a:lnTo>
                  <a:cubicBezTo>
                    <a:pt x="225" y="93"/>
                    <a:pt x="199" y="81"/>
                    <a:pt x="166" y="81"/>
                  </a:cubicBezTo>
                  <a:cubicBezTo>
                    <a:pt x="133" y="81"/>
                    <a:pt x="112" y="95"/>
                    <a:pt x="112" y="118"/>
                  </a:cubicBezTo>
                  <a:cubicBezTo>
                    <a:pt x="112" y="144"/>
                    <a:pt x="140" y="153"/>
                    <a:pt x="176" y="168"/>
                  </a:cubicBezTo>
                  <a:lnTo>
                    <a:pt x="230" y="190"/>
                  </a:lnTo>
                  <a:cubicBezTo>
                    <a:pt x="281" y="210"/>
                    <a:pt x="313" y="244"/>
                    <a:pt x="313" y="303"/>
                  </a:cubicBezTo>
                  <a:cubicBezTo>
                    <a:pt x="313" y="373"/>
                    <a:pt x="255" y="433"/>
                    <a:pt x="155" y="433"/>
                  </a:cubicBezTo>
                  <a:cubicBezTo>
                    <a:pt x="100" y="433"/>
                    <a:pt x="43" y="412"/>
                    <a:pt x="0"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38">
              <a:extLst>
                <a:ext uri="{FF2B5EF4-FFF2-40B4-BE49-F238E27FC236}">
                  <a16:creationId xmlns:a16="http://schemas.microsoft.com/office/drawing/2014/main" id="{E05FAC52-A416-F892-4320-3D4D06A3FB51}"/>
                </a:ext>
              </a:extLst>
            </p:cNvPr>
            <p:cNvSpPr>
              <a:spLocks/>
            </p:cNvSpPr>
            <p:nvPr/>
          </p:nvSpPr>
          <p:spPr bwMode="auto">
            <a:xfrm>
              <a:off x="1335087" y="1411288"/>
              <a:ext cx="249238" cy="401638"/>
            </a:xfrm>
            <a:custGeom>
              <a:avLst/>
              <a:gdLst>
                <a:gd name="T0" fmla="*/ 0 w 260"/>
                <a:gd name="T1" fmla="*/ 0 h 418"/>
                <a:gd name="T2" fmla="*/ 0 w 260"/>
                <a:gd name="T3" fmla="*/ 0 h 418"/>
                <a:gd name="T4" fmla="*/ 94 w 260"/>
                <a:gd name="T5" fmla="*/ 0 h 418"/>
                <a:gd name="T6" fmla="*/ 94 w 260"/>
                <a:gd name="T7" fmla="*/ 339 h 418"/>
                <a:gd name="T8" fmla="*/ 260 w 260"/>
                <a:gd name="T9" fmla="*/ 339 h 418"/>
                <a:gd name="T10" fmla="*/ 260 w 260"/>
                <a:gd name="T11" fmla="*/ 418 h 418"/>
                <a:gd name="T12" fmla="*/ 0 w 260"/>
                <a:gd name="T13" fmla="*/ 418 h 418"/>
                <a:gd name="T14" fmla="*/ 0 w 26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418">
                  <a:moveTo>
                    <a:pt x="0" y="0"/>
                  </a:moveTo>
                  <a:lnTo>
                    <a:pt x="0" y="0"/>
                  </a:lnTo>
                  <a:lnTo>
                    <a:pt x="94" y="0"/>
                  </a:lnTo>
                  <a:lnTo>
                    <a:pt x="94" y="339"/>
                  </a:lnTo>
                  <a:lnTo>
                    <a:pt x="260" y="339"/>
                  </a:lnTo>
                  <a:lnTo>
                    <a:pt x="260" y="418"/>
                  </a:lnTo>
                  <a:lnTo>
                    <a:pt x="0" y="41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39">
              <a:extLst>
                <a:ext uri="{FF2B5EF4-FFF2-40B4-BE49-F238E27FC236}">
                  <a16:creationId xmlns:a16="http://schemas.microsoft.com/office/drawing/2014/main" id="{BFD9589F-17BF-B67C-7F53-CA96C161B143}"/>
                </a:ext>
              </a:extLst>
            </p:cNvPr>
            <p:cNvSpPr>
              <a:spLocks/>
            </p:cNvSpPr>
            <p:nvPr/>
          </p:nvSpPr>
          <p:spPr bwMode="auto">
            <a:xfrm>
              <a:off x="1609725" y="1404938"/>
              <a:ext cx="300038" cy="415925"/>
            </a:xfrm>
            <a:custGeom>
              <a:avLst/>
              <a:gdLst>
                <a:gd name="T0" fmla="*/ 0 w 312"/>
                <a:gd name="T1" fmla="*/ 373 h 433"/>
                <a:gd name="T2" fmla="*/ 0 w 312"/>
                <a:gd name="T3" fmla="*/ 373 h 433"/>
                <a:gd name="T4" fmla="*/ 53 w 312"/>
                <a:gd name="T5" fmla="*/ 308 h 433"/>
                <a:gd name="T6" fmla="*/ 157 w 312"/>
                <a:gd name="T7" fmla="*/ 351 h 433"/>
                <a:gd name="T8" fmla="*/ 215 w 312"/>
                <a:gd name="T9" fmla="*/ 311 h 433"/>
                <a:gd name="T10" fmla="*/ 155 w 312"/>
                <a:gd name="T11" fmla="*/ 261 h 433"/>
                <a:gd name="T12" fmla="*/ 100 w 312"/>
                <a:gd name="T13" fmla="*/ 238 h 433"/>
                <a:gd name="T14" fmla="*/ 16 w 312"/>
                <a:gd name="T15" fmla="*/ 124 h 433"/>
                <a:gd name="T16" fmla="*/ 165 w 312"/>
                <a:gd name="T17" fmla="*/ 0 h 433"/>
                <a:gd name="T18" fmla="*/ 300 w 312"/>
                <a:gd name="T19" fmla="*/ 54 h 433"/>
                <a:gd name="T20" fmla="*/ 252 w 312"/>
                <a:gd name="T21" fmla="*/ 114 h 433"/>
                <a:gd name="T22" fmla="*/ 165 w 312"/>
                <a:gd name="T23" fmla="*/ 81 h 433"/>
                <a:gd name="T24" fmla="*/ 112 w 312"/>
                <a:gd name="T25" fmla="*/ 118 h 433"/>
                <a:gd name="T26" fmla="*/ 175 w 312"/>
                <a:gd name="T27" fmla="*/ 168 h 433"/>
                <a:gd name="T28" fmla="*/ 229 w 312"/>
                <a:gd name="T29" fmla="*/ 190 h 433"/>
                <a:gd name="T30" fmla="*/ 312 w 312"/>
                <a:gd name="T31" fmla="*/ 303 h 433"/>
                <a:gd name="T32" fmla="*/ 154 w 312"/>
                <a:gd name="T33" fmla="*/ 433 h 433"/>
                <a:gd name="T34" fmla="*/ 0 w 312"/>
                <a:gd name="T35" fmla="*/ 37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33">
                  <a:moveTo>
                    <a:pt x="0" y="373"/>
                  </a:moveTo>
                  <a:lnTo>
                    <a:pt x="0" y="373"/>
                  </a:lnTo>
                  <a:lnTo>
                    <a:pt x="53" y="308"/>
                  </a:lnTo>
                  <a:cubicBezTo>
                    <a:pt x="84" y="333"/>
                    <a:pt x="122" y="351"/>
                    <a:pt x="157" y="351"/>
                  </a:cubicBezTo>
                  <a:cubicBezTo>
                    <a:pt x="196" y="351"/>
                    <a:pt x="215" y="336"/>
                    <a:pt x="215" y="311"/>
                  </a:cubicBezTo>
                  <a:cubicBezTo>
                    <a:pt x="215" y="285"/>
                    <a:pt x="191" y="276"/>
                    <a:pt x="155" y="261"/>
                  </a:cubicBezTo>
                  <a:lnTo>
                    <a:pt x="100" y="238"/>
                  </a:lnTo>
                  <a:cubicBezTo>
                    <a:pt x="57" y="220"/>
                    <a:pt x="16" y="185"/>
                    <a:pt x="16" y="124"/>
                  </a:cubicBezTo>
                  <a:cubicBezTo>
                    <a:pt x="16" y="54"/>
                    <a:pt x="78" y="0"/>
                    <a:pt x="165" y="0"/>
                  </a:cubicBezTo>
                  <a:cubicBezTo>
                    <a:pt x="213" y="0"/>
                    <a:pt x="264" y="18"/>
                    <a:pt x="300" y="54"/>
                  </a:cubicBezTo>
                  <a:lnTo>
                    <a:pt x="252" y="114"/>
                  </a:lnTo>
                  <a:cubicBezTo>
                    <a:pt x="224" y="93"/>
                    <a:pt x="198" y="81"/>
                    <a:pt x="165" y="81"/>
                  </a:cubicBezTo>
                  <a:cubicBezTo>
                    <a:pt x="132" y="81"/>
                    <a:pt x="112" y="95"/>
                    <a:pt x="112" y="118"/>
                  </a:cubicBezTo>
                  <a:cubicBezTo>
                    <a:pt x="112" y="144"/>
                    <a:pt x="139" y="153"/>
                    <a:pt x="175" y="168"/>
                  </a:cubicBezTo>
                  <a:lnTo>
                    <a:pt x="229" y="190"/>
                  </a:lnTo>
                  <a:cubicBezTo>
                    <a:pt x="280" y="210"/>
                    <a:pt x="312" y="244"/>
                    <a:pt x="312" y="303"/>
                  </a:cubicBezTo>
                  <a:cubicBezTo>
                    <a:pt x="312" y="373"/>
                    <a:pt x="254" y="433"/>
                    <a:pt x="154" y="433"/>
                  </a:cubicBezTo>
                  <a:cubicBezTo>
                    <a:pt x="100" y="433"/>
                    <a:pt x="42" y="412"/>
                    <a:pt x="0"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40">
              <a:extLst>
                <a:ext uri="{FF2B5EF4-FFF2-40B4-BE49-F238E27FC236}">
                  <a16:creationId xmlns:a16="http://schemas.microsoft.com/office/drawing/2014/main" id="{F9399147-D41E-BE00-86FE-CE3F649E1045}"/>
                </a:ext>
              </a:extLst>
            </p:cNvPr>
            <p:cNvSpPr>
              <a:spLocks noEditPoints="1"/>
            </p:cNvSpPr>
            <p:nvPr/>
          </p:nvSpPr>
          <p:spPr bwMode="auto">
            <a:xfrm>
              <a:off x="1965325" y="1411288"/>
              <a:ext cx="296863" cy="401638"/>
            </a:xfrm>
            <a:custGeom>
              <a:avLst/>
              <a:gdLst>
                <a:gd name="T0" fmla="*/ 0 w 310"/>
                <a:gd name="T1" fmla="*/ 0 h 418"/>
                <a:gd name="T2" fmla="*/ 0 w 310"/>
                <a:gd name="T3" fmla="*/ 0 h 418"/>
                <a:gd name="T4" fmla="*/ 144 w 310"/>
                <a:gd name="T5" fmla="*/ 0 h 418"/>
                <a:gd name="T6" fmla="*/ 310 w 310"/>
                <a:gd name="T7" fmla="*/ 135 h 418"/>
                <a:gd name="T8" fmla="*/ 147 w 310"/>
                <a:gd name="T9" fmla="*/ 276 h 418"/>
                <a:gd name="T10" fmla="*/ 95 w 310"/>
                <a:gd name="T11" fmla="*/ 276 h 418"/>
                <a:gd name="T12" fmla="*/ 95 w 310"/>
                <a:gd name="T13" fmla="*/ 418 h 418"/>
                <a:gd name="T14" fmla="*/ 0 w 310"/>
                <a:gd name="T15" fmla="*/ 418 h 418"/>
                <a:gd name="T16" fmla="*/ 0 w 310"/>
                <a:gd name="T17" fmla="*/ 0 h 418"/>
                <a:gd name="T18" fmla="*/ 141 w 310"/>
                <a:gd name="T19" fmla="*/ 201 h 418"/>
                <a:gd name="T20" fmla="*/ 141 w 310"/>
                <a:gd name="T21" fmla="*/ 201 h 418"/>
                <a:gd name="T22" fmla="*/ 218 w 310"/>
                <a:gd name="T23" fmla="*/ 135 h 418"/>
                <a:gd name="T24" fmla="*/ 138 w 310"/>
                <a:gd name="T25" fmla="*/ 75 h 418"/>
                <a:gd name="T26" fmla="*/ 95 w 310"/>
                <a:gd name="T27" fmla="*/ 75 h 418"/>
                <a:gd name="T28" fmla="*/ 95 w 310"/>
                <a:gd name="T29" fmla="*/ 201 h 418"/>
                <a:gd name="T30" fmla="*/ 141 w 310"/>
                <a:gd name="T31" fmla="*/ 20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418">
                  <a:moveTo>
                    <a:pt x="0" y="0"/>
                  </a:moveTo>
                  <a:lnTo>
                    <a:pt x="0" y="0"/>
                  </a:lnTo>
                  <a:lnTo>
                    <a:pt x="144" y="0"/>
                  </a:lnTo>
                  <a:cubicBezTo>
                    <a:pt x="236" y="0"/>
                    <a:pt x="310" y="33"/>
                    <a:pt x="310" y="135"/>
                  </a:cubicBezTo>
                  <a:cubicBezTo>
                    <a:pt x="310" y="233"/>
                    <a:pt x="235" y="276"/>
                    <a:pt x="147" y="276"/>
                  </a:cubicBezTo>
                  <a:lnTo>
                    <a:pt x="95" y="276"/>
                  </a:lnTo>
                  <a:lnTo>
                    <a:pt x="95" y="418"/>
                  </a:lnTo>
                  <a:lnTo>
                    <a:pt x="0" y="418"/>
                  </a:lnTo>
                  <a:lnTo>
                    <a:pt x="0" y="0"/>
                  </a:lnTo>
                  <a:close/>
                  <a:moveTo>
                    <a:pt x="141" y="201"/>
                  </a:moveTo>
                  <a:lnTo>
                    <a:pt x="141" y="201"/>
                  </a:lnTo>
                  <a:cubicBezTo>
                    <a:pt x="193" y="201"/>
                    <a:pt x="218" y="178"/>
                    <a:pt x="218" y="135"/>
                  </a:cubicBezTo>
                  <a:cubicBezTo>
                    <a:pt x="218" y="91"/>
                    <a:pt x="190" y="75"/>
                    <a:pt x="138" y="75"/>
                  </a:cubicBezTo>
                  <a:lnTo>
                    <a:pt x="95" y="75"/>
                  </a:lnTo>
                  <a:lnTo>
                    <a:pt x="95" y="201"/>
                  </a:lnTo>
                  <a:lnTo>
                    <a:pt x="141" y="20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02F66588-8BBF-442C-9A5B-A2E841EF3020}" type="datetime1">
              <a:rPr lang="de-CH" smtClean="0"/>
              <a:t>19.05.2026</a:t>
            </a:fld>
            <a:endParaRPr lang="de-CH"/>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en-US"/>
              <a:t>Footer (Edit via "Insert &gt; Header and Footer")</a:t>
            </a:r>
            <a:endParaRPr lang="de-CH"/>
          </a:p>
        </p:txBody>
      </p:sp>
      <p:sp>
        <p:nvSpPr>
          <p:cNvPr id="7" name="Bildplatzhalter 4">
            <a:extLst>
              <a:ext uri="{FF2B5EF4-FFF2-40B4-BE49-F238E27FC236}">
                <a16:creationId xmlns:a16="http://schemas.microsoft.com/office/drawing/2014/main" id="{C97795EE-A2E5-7875-9E30-5DF14826544D}"/>
              </a:ext>
            </a:extLst>
          </p:cNvPr>
          <p:cNvSpPr>
            <a:spLocks noGrp="1"/>
          </p:cNvSpPr>
          <p:nvPr>
            <p:ph type="pic" sz="quarter" idx="13"/>
          </p:nvPr>
        </p:nvSpPr>
        <p:spPr>
          <a:xfrm>
            <a:off x="321294" y="319898"/>
            <a:ext cx="11549412" cy="6209762"/>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45175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9EC3A789-B53D-4B28-A59D-C66F6C0DBB25}" type="datetime1">
              <a:rPr lang="de-CH" smtClean="0"/>
              <a:t>19.05.2026</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en-US"/>
              <a:t>Footer (Edit via "Insert &gt; Header and Footer")</a:t>
            </a:r>
            <a:endParaRPr lang="de-CH"/>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837984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10ABFB07-BF13-4505-9921-9585E2A88B6A}" type="datetime1">
              <a:rPr lang="de-CH" smtClean="0"/>
              <a:t>19.05.2026</a:t>
            </a:fld>
            <a:endParaRPr lang="de-CH"/>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en-US"/>
              <a:t>Footer (Edit via "Insert &gt; Header and Footer")</a:t>
            </a:r>
            <a:endParaRPr lang="de-CH"/>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Logo Word Mark">
    <p:bg>
      <p:bgPr>
        <a:solidFill>
          <a:schemeClr val="bg2"/>
        </a:solidFill>
        <a:effectLst/>
      </p:bgPr>
    </p:bg>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4415A7EF-6DBA-4936-41D0-FA614D0EF032}"/>
              </a:ext>
            </a:extLst>
          </p:cNvPr>
          <p:cNvSpPr>
            <a:spLocks noGrp="1"/>
          </p:cNvSpPr>
          <p:nvPr>
            <p:ph type="pic" sz="quarter" idx="13"/>
          </p:nvPr>
        </p:nvSpPr>
        <p:spPr>
          <a:xfrm>
            <a:off x="321294" y="319898"/>
            <a:ext cx="6566793" cy="6209762"/>
          </a:xfrm>
          <a:no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p:nvPr>
        </p:nvSpPr>
        <p:spPr>
          <a:xfrm>
            <a:off x="7500156" y="2729550"/>
            <a:ext cx="4033032" cy="2643666"/>
          </a:xfrm>
        </p:spPr>
        <p:txBody>
          <a:bodyPr anchor="b"/>
          <a:lstStyle>
            <a:lvl1pPr algn="l">
              <a:lnSpc>
                <a:spcPct val="90000"/>
              </a:lnSpc>
              <a:defRPr sz="4800"/>
            </a:lvl1pPr>
          </a:lstStyle>
          <a:p>
            <a:r>
              <a:rPr lang="de-DE"/>
              <a:t>Mastertitelformat bearbeiten</a:t>
            </a:r>
            <a:endParaRPr lang="de-CH"/>
          </a:p>
        </p:txBody>
      </p:sp>
      <p:sp>
        <p:nvSpPr>
          <p:cNvPr id="3" name="Untertitel 2"/>
          <p:cNvSpPr>
            <a:spLocks noGrp="1"/>
          </p:cNvSpPr>
          <p:nvPr>
            <p:ph type="subTitle" idx="1"/>
          </p:nvPr>
        </p:nvSpPr>
        <p:spPr>
          <a:xfrm>
            <a:off x="7500156" y="5265205"/>
            <a:ext cx="4033032" cy="516896"/>
          </a:xfrm>
        </p:spPr>
        <p:txBody>
          <a:bodyPr anchor="b"/>
          <a:lstStyle>
            <a:lvl1pPr marL="0" indent="0" algn="l">
              <a:lnSpc>
                <a:spcPct val="9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10" name="Textfeld 6">
            <a:extLst>
              <a:ext uri="{FF2B5EF4-FFF2-40B4-BE49-F238E27FC236}">
                <a16:creationId xmlns:a16="http://schemas.microsoft.com/office/drawing/2014/main" id="{545C52FE-A4D1-A7F4-8CD1-E2FCC8860EA6}"/>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grpSp>
        <p:nvGrpSpPr>
          <p:cNvPr id="147" name="Group 146">
            <a:extLst>
              <a:ext uri="{FF2B5EF4-FFF2-40B4-BE49-F238E27FC236}">
                <a16:creationId xmlns:a16="http://schemas.microsoft.com/office/drawing/2014/main" id="{DBFCC40B-B050-EA9E-A7D0-ECCC10730578}"/>
              </a:ext>
            </a:extLst>
          </p:cNvPr>
          <p:cNvGrpSpPr/>
          <p:nvPr userDrawn="1"/>
        </p:nvGrpSpPr>
        <p:grpSpPr>
          <a:xfrm>
            <a:off x="7492318" y="319897"/>
            <a:ext cx="1549401" cy="1128713"/>
            <a:chOff x="7492318" y="319897"/>
            <a:chExt cx="1549401" cy="1128713"/>
          </a:xfrm>
        </p:grpSpPr>
        <p:grpSp>
          <p:nvGrpSpPr>
            <p:cNvPr id="140" name="Group 139">
              <a:extLst>
                <a:ext uri="{FF2B5EF4-FFF2-40B4-BE49-F238E27FC236}">
                  <a16:creationId xmlns:a16="http://schemas.microsoft.com/office/drawing/2014/main" id="{AAFC1F49-A609-93F9-BD40-19466F2D5141}"/>
                </a:ext>
              </a:extLst>
            </p:cNvPr>
            <p:cNvGrpSpPr/>
            <p:nvPr userDrawn="1"/>
          </p:nvGrpSpPr>
          <p:grpSpPr>
            <a:xfrm>
              <a:off x="7492318" y="840597"/>
              <a:ext cx="1484313" cy="608013"/>
              <a:chOff x="7492318" y="840597"/>
              <a:chExt cx="1484313" cy="608013"/>
            </a:xfrm>
          </p:grpSpPr>
          <p:sp>
            <p:nvSpPr>
              <p:cNvPr id="107" name="Freeform 9">
                <a:extLst>
                  <a:ext uri="{FF2B5EF4-FFF2-40B4-BE49-F238E27FC236}">
                    <a16:creationId xmlns:a16="http://schemas.microsoft.com/office/drawing/2014/main" id="{0AD0C8AE-8F35-085B-FD14-DCDDD86F439D}"/>
                  </a:ext>
                </a:extLst>
              </p:cNvPr>
              <p:cNvSpPr>
                <a:spLocks/>
              </p:cNvSpPr>
              <p:nvPr/>
            </p:nvSpPr>
            <p:spPr bwMode="auto">
              <a:xfrm>
                <a:off x="7492318" y="1078722"/>
                <a:ext cx="366713" cy="369888"/>
              </a:xfrm>
              <a:custGeom>
                <a:avLst/>
                <a:gdLst>
                  <a:gd name="T0" fmla="*/ 0 w 383"/>
                  <a:gd name="T1" fmla="*/ 0 h 384"/>
                  <a:gd name="T2" fmla="*/ 0 w 383"/>
                  <a:gd name="T3" fmla="*/ 0 h 384"/>
                  <a:gd name="T4" fmla="*/ 0 w 383"/>
                  <a:gd name="T5" fmla="*/ 384 h 384"/>
                  <a:gd name="T6" fmla="*/ 383 w 383"/>
                  <a:gd name="T7" fmla="*/ 384 h 384"/>
                  <a:gd name="T8" fmla="*/ 383 w 383"/>
                  <a:gd name="T9" fmla="*/ 288 h 384"/>
                  <a:gd name="T10" fmla="*/ 95 w 383"/>
                  <a:gd name="T11" fmla="*/ 288 h 384"/>
                  <a:gd name="T12" fmla="*/ 95 w 383"/>
                  <a:gd name="T13" fmla="*/ 0 h 384"/>
                  <a:gd name="T14" fmla="*/ 0 w 383"/>
                  <a:gd name="T15" fmla="*/ 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384">
                    <a:moveTo>
                      <a:pt x="0" y="0"/>
                    </a:moveTo>
                    <a:lnTo>
                      <a:pt x="0" y="0"/>
                    </a:lnTo>
                    <a:lnTo>
                      <a:pt x="0" y="384"/>
                    </a:lnTo>
                    <a:lnTo>
                      <a:pt x="383" y="384"/>
                    </a:lnTo>
                    <a:lnTo>
                      <a:pt x="383" y="288"/>
                    </a:lnTo>
                    <a:lnTo>
                      <a:pt x="95" y="288"/>
                    </a:lnTo>
                    <a:lnTo>
                      <a:pt x="9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a:extLst>
                  <a:ext uri="{FF2B5EF4-FFF2-40B4-BE49-F238E27FC236}">
                    <a16:creationId xmlns:a16="http://schemas.microsoft.com/office/drawing/2014/main" id="{7A5731E2-D7E3-43CE-896C-7A083A6F6DCA}"/>
                  </a:ext>
                </a:extLst>
              </p:cNvPr>
              <p:cNvSpPr>
                <a:spLocks/>
              </p:cNvSpPr>
              <p:nvPr/>
            </p:nvSpPr>
            <p:spPr bwMode="auto">
              <a:xfrm>
                <a:off x="7773306" y="848534"/>
                <a:ext cx="82550" cy="123825"/>
              </a:xfrm>
              <a:custGeom>
                <a:avLst/>
                <a:gdLst>
                  <a:gd name="T0" fmla="*/ 0 w 86"/>
                  <a:gd name="T1" fmla="*/ 111 h 129"/>
                  <a:gd name="T2" fmla="*/ 0 w 86"/>
                  <a:gd name="T3" fmla="*/ 111 h 129"/>
                  <a:gd name="T4" fmla="*/ 9 w 86"/>
                  <a:gd name="T5" fmla="*/ 100 h 129"/>
                  <a:gd name="T6" fmla="*/ 44 w 86"/>
                  <a:gd name="T7" fmla="*/ 115 h 129"/>
                  <a:gd name="T8" fmla="*/ 70 w 86"/>
                  <a:gd name="T9" fmla="*/ 95 h 129"/>
                  <a:gd name="T10" fmla="*/ 49 w 86"/>
                  <a:gd name="T11" fmla="*/ 73 h 129"/>
                  <a:gd name="T12" fmla="*/ 31 w 86"/>
                  <a:gd name="T13" fmla="*/ 65 h 129"/>
                  <a:gd name="T14" fmla="*/ 6 w 86"/>
                  <a:gd name="T15" fmla="*/ 33 h 129"/>
                  <a:gd name="T16" fmla="*/ 45 w 86"/>
                  <a:gd name="T17" fmla="*/ 0 h 129"/>
                  <a:gd name="T18" fmla="*/ 82 w 86"/>
                  <a:gd name="T19" fmla="*/ 15 h 129"/>
                  <a:gd name="T20" fmla="*/ 73 w 86"/>
                  <a:gd name="T21" fmla="*/ 26 h 129"/>
                  <a:gd name="T22" fmla="*/ 45 w 86"/>
                  <a:gd name="T23" fmla="*/ 14 h 129"/>
                  <a:gd name="T24" fmla="*/ 22 w 86"/>
                  <a:gd name="T25" fmla="*/ 32 h 129"/>
                  <a:gd name="T26" fmla="*/ 42 w 86"/>
                  <a:gd name="T27" fmla="*/ 53 h 129"/>
                  <a:gd name="T28" fmla="*/ 60 w 86"/>
                  <a:gd name="T29" fmla="*/ 60 h 129"/>
                  <a:gd name="T30" fmla="*/ 86 w 86"/>
                  <a:gd name="T31" fmla="*/ 94 h 129"/>
                  <a:gd name="T32" fmla="*/ 43 w 86"/>
                  <a:gd name="T33" fmla="*/ 129 h 129"/>
                  <a:gd name="T34" fmla="*/ 0 w 86"/>
                  <a:gd name="T35"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29">
                    <a:moveTo>
                      <a:pt x="0" y="111"/>
                    </a:moveTo>
                    <a:lnTo>
                      <a:pt x="0" y="111"/>
                    </a:lnTo>
                    <a:lnTo>
                      <a:pt x="9" y="100"/>
                    </a:lnTo>
                    <a:cubicBezTo>
                      <a:pt x="18" y="109"/>
                      <a:pt x="31" y="115"/>
                      <a:pt x="44" y="115"/>
                    </a:cubicBezTo>
                    <a:cubicBezTo>
                      <a:pt x="60" y="115"/>
                      <a:pt x="70" y="107"/>
                      <a:pt x="70" y="95"/>
                    </a:cubicBezTo>
                    <a:cubicBezTo>
                      <a:pt x="70" y="82"/>
                      <a:pt x="61" y="78"/>
                      <a:pt x="49" y="73"/>
                    </a:cubicBezTo>
                    <a:lnTo>
                      <a:pt x="31" y="65"/>
                    </a:lnTo>
                    <a:cubicBezTo>
                      <a:pt x="19" y="60"/>
                      <a:pt x="6" y="51"/>
                      <a:pt x="6" y="33"/>
                    </a:cubicBezTo>
                    <a:cubicBezTo>
                      <a:pt x="6" y="14"/>
                      <a:pt x="22" y="0"/>
                      <a:pt x="45" y="0"/>
                    </a:cubicBezTo>
                    <a:cubicBezTo>
                      <a:pt x="60" y="0"/>
                      <a:pt x="73" y="6"/>
                      <a:pt x="82" y="15"/>
                    </a:cubicBezTo>
                    <a:lnTo>
                      <a:pt x="73" y="26"/>
                    </a:lnTo>
                    <a:cubicBezTo>
                      <a:pt x="66" y="18"/>
                      <a:pt x="56" y="14"/>
                      <a:pt x="45" y="14"/>
                    </a:cubicBezTo>
                    <a:cubicBezTo>
                      <a:pt x="31" y="14"/>
                      <a:pt x="22" y="21"/>
                      <a:pt x="22" y="32"/>
                    </a:cubicBezTo>
                    <a:cubicBezTo>
                      <a:pt x="22" y="44"/>
                      <a:pt x="32" y="49"/>
                      <a:pt x="42" y="53"/>
                    </a:cubicBezTo>
                    <a:lnTo>
                      <a:pt x="60" y="60"/>
                    </a:lnTo>
                    <a:cubicBezTo>
                      <a:pt x="75" y="67"/>
                      <a:pt x="86" y="75"/>
                      <a:pt x="86" y="94"/>
                    </a:cubicBezTo>
                    <a:cubicBezTo>
                      <a:pt x="86" y="113"/>
                      <a:pt x="70" y="129"/>
                      <a:pt x="43" y="129"/>
                    </a:cubicBezTo>
                    <a:cubicBezTo>
                      <a:pt x="26" y="129"/>
                      <a:pt x="10" y="122"/>
                      <a:pt x="0" y="11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11">
                <a:extLst>
                  <a:ext uri="{FF2B5EF4-FFF2-40B4-BE49-F238E27FC236}">
                    <a16:creationId xmlns:a16="http://schemas.microsoft.com/office/drawing/2014/main" id="{F325856B-A612-259F-1F59-166102BB6779}"/>
                  </a:ext>
                </a:extLst>
              </p:cNvPr>
              <p:cNvSpPr>
                <a:spLocks/>
              </p:cNvSpPr>
              <p:nvPr/>
            </p:nvSpPr>
            <p:spPr bwMode="auto">
              <a:xfrm>
                <a:off x="7863793" y="881872"/>
                <a:ext cx="122238" cy="88900"/>
              </a:xfrm>
              <a:custGeom>
                <a:avLst/>
                <a:gdLst>
                  <a:gd name="T0" fmla="*/ 0 w 127"/>
                  <a:gd name="T1" fmla="*/ 0 h 92"/>
                  <a:gd name="T2" fmla="*/ 0 w 127"/>
                  <a:gd name="T3" fmla="*/ 0 h 92"/>
                  <a:gd name="T4" fmla="*/ 16 w 127"/>
                  <a:gd name="T5" fmla="*/ 0 h 92"/>
                  <a:gd name="T6" fmla="*/ 30 w 127"/>
                  <a:gd name="T7" fmla="*/ 53 h 92"/>
                  <a:gd name="T8" fmla="*/ 35 w 127"/>
                  <a:gd name="T9" fmla="*/ 79 h 92"/>
                  <a:gd name="T10" fmla="*/ 36 w 127"/>
                  <a:gd name="T11" fmla="*/ 79 h 92"/>
                  <a:gd name="T12" fmla="*/ 42 w 127"/>
                  <a:gd name="T13" fmla="*/ 53 h 92"/>
                  <a:gd name="T14" fmla="*/ 56 w 127"/>
                  <a:gd name="T15" fmla="*/ 0 h 92"/>
                  <a:gd name="T16" fmla="*/ 72 w 127"/>
                  <a:gd name="T17" fmla="*/ 0 h 92"/>
                  <a:gd name="T18" fmla="*/ 86 w 127"/>
                  <a:gd name="T19" fmla="*/ 53 h 92"/>
                  <a:gd name="T20" fmla="*/ 92 w 127"/>
                  <a:gd name="T21" fmla="*/ 79 h 92"/>
                  <a:gd name="T22" fmla="*/ 93 w 127"/>
                  <a:gd name="T23" fmla="*/ 79 h 92"/>
                  <a:gd name="T24" fmla="*/ 99 w 127"/>
                  <a:gd name="T25" fmla="*/ 53 h 92"/>
                  <a:gd name="T26" fmla="*/ 112 w 127"/>
                  <a:gd name="T27" fmla="*/ 0 h 92"/>
                  <a:gd name="T28" fmla="*/ 127 w 127"/>
                  <a:gd name="T29" fmla="*/ 0 h 92"/>
                  <a:gd name="T30" fmla="*/ 103 w 127"/>
                  <a:gd name="T31" fmla="*/ 92 h 92"/>
                  <a:gd name="T32" fmla="*/ 84 w 127"/>
                  <a:gd name="T33" fmla="*/ 92 h 92"/>
                  <a:gd name="T34" fmla="*/ 70 w 127"/>
                  <a:gd name="T35" fmla="*/ 42 h 92"/>
                  <a:gd name="T36" fmla="*/ 64 w 127"/>
                  <a:gd name="T37" fmla="*/ 16 h 92"/>
                  <a:gd name="T38" fmla="*/ 63 w 127"/>
                  <a:gd name="T39" fmla="*/ 16 h 92"/>
                  <a:gd name="T40" fmla="*/ 57 w 127"/>
                  <a:gd name="T41" fmla="*/ 43 h 92"/>
                  <a:gd name="T42" fmla="*/ 44 w 127"/>
                  <a:gd name="T43" fmla="*/ 92 h 92"/>
                  <a:gd name="T44" fmla="*/ 26 w 127"/>
                  <a:gd name="T45" fmla="*/ 92 h 92"/>
                  <a:gd name="T46" fmla="*/ 0 w 127"/>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92">
                    <a:moveTo>
                      <a:pt x="0" y="0"/>
                    </a:moveTo>
                    <a:lnTo>
                      <a:pt x="0" y="0"/>
                    </a:lnTo>
                    <a:lnTo>
                      <a:pt x="16" y="0"/>
                    </a:lnTo>
                    <a:lnTo>
                      <a:pt x="30" y="53"/>
                    </a:lnTo>
                    <a:cubicBezTo>
                      <a:pt x="32" y="62"/>
                      <a:pt x="33" y="70"/>
                      <a:pt x="35" y="79"/>
                    </a:cubicBezTo>
                    <a:lnTo>
                      <a:pt x="36" y="79"/>
                    </a:lnTo>
                    <a:cubicBezTo>
                      <a:pt x="38" y="70"/>
                      <a:pt x="40" y="62"/>
                      <a:pt x="42" y="53"/>
                    </a:cubicBezTo>
                    <a:lnTo>
                      <a:pt x="56" y="0"/>
                    </a:lnTo>
                    <a:lnTo>
                      <a:pt x="72" y="0"/>
                    </a:lnTo>
                    <a:lnTo>
                      <a:pt x="86" y="53"/>
                    </a:lnTo>
                    <a:cubicBezTo>
                      <a:pt x="88" y="62"/>
                      <a:pt x="90" y="70"/>
                      <a:pt x="92" y="79"/>
                    </a:cubicBezTo>
                    <a:lnTo>
                      <a:pt x="93" y="79"/>
                    </a:lnTo>
                    <a:cubicBezTo>
                      <a:pt x="95" y="70"/>
                      <a:pt x="97" y="62"/>
                      <a:pt x="99" y="53"/>
                    </a:cubicBezTo>
                    <a:lnTo>
                      <a:pt x="112" y="0"/>
                    </a:lnTo>
                    <a:lnTo>
                      <a:pt x="127" y="0"/>
                    </a:lnTo>
                    <a:lnTo>
                      <a:pt x="103" y="92"/>
                    </a:lnTo>
                    <a:lnTo>
                      <a:pt x="84" y="92"/>
                    </a:lnTo>
                    <a:lnTo>
                      <a:pt x="70" y="42"/>
                    </a:lnTo>
                    <a:cubicBezTo>
                      <a:pt x="68" y="34"/>
                      <a:pt x="66" y="25"/>
                      <a:pt x="64" y="16"/>
                    </a:cubicBezTo>
                    <a:lnTo>
                      <a:pt x="63" y="16"/>
                    </a:lnTo>
                    <a:cubicBezTo>
                      <a:pt x="61" y="25"/>
                      <a:pt x="59" y="34"/>
                      <a:pt x="57" y="43"/>
                    </a:cubicBezTo>
                    <a:lnTo>
                      <a:pt x="44" y="92"/>
                    </a:lnTo>
                    <a:lnTo>
                      <a:pt x="26" y="9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12">
                <a:extLst>
                  <a:ext uri="{FF2B5EF4-FFF2-40B4-BE49-F238E27FC236}">
                    <a16:creationId xmlns:a16="http://schemas.microsoft.com/office/drawing/2014/main" id="{51386C47-0623-898C-0665-8944FAB9E07D}"/>
                  </a:ext>
                </a:extLst>
              </p:cNvPr>
              <p:cNvSpPr>
                <a:spLocks noEditPoints="1"/>
              </p:cNvSpPr>
              <p:nvPr/>
            </p:nvSpPr>
            <p:spPr bwMode="auto">
              <a:xfrm>
                <a:off x="7998731" y="843772"/>
                <a:ext cx="20638" cy="127000"/>
              </a:xfrm>
              <a:custGeom>
                <a:avLst/>
                <a:gdLst>
                  <a:gd name="T0" fmla="*/ 0 w 21"/>
                  <a:gd name="T1" fmla="*/ 10 h 132"/>
                  <a:gd name="T2" fmla="*/ 0 w 21"/>
                  <a:gd name="T3" fmla="*/ 10 h 132"/>
                  <a:gd name="T4" fmla="*/ 11 w 21"/>
                  <a:gd name="T5" fmla="*/ 0 h 132"/>
                  <a:gd name="T6" fmla="*/ 21 w 21"/>
                  <a:gd name="T7" fmla="*/ 10 h 132"/>
                  <a:gd name="T8" fmla="*/ 11 w 21"/>
                  <a:gd name="T9" fmla="*/ 21 h 132"/>
                  <a:gd name="T10" fmla="*/ 0 w 21"/>
                  <a:gd name="T11" fmla="*/ 10 h 132"/>
                  <a:gd name="T12" fmla="*/ 3 w 21"/>
                  <a:gd name="T13" fmla="*/ 40 h 132"/>
                  <a:gd name="T14" fmla="*/ 3 w 21"/>
                  <a:gd name="T15" fmla="*/ 40 h 132"/>
                  <a:gd name="T16" fmla="*/ 18 w 21"/>
                  <a:gd name="T17" fmla="*/ 40 h 132"/>
                  <a:gd name="T18" fmla="*/ 18 w 21"/>
                  <a:gd name="T19" fmla="*/ 132 h 132"/>
                  <a:gd name="T20" fmla="*/ 3 w 21"/>
                  <a:gd name="T21" fmla="*/ 132 h 132"/>
                  <a:gd name="T22" fmla="*/ 3 w 21"/>
                  <a:gd name="T23"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2">
                    <a:moveTo>
                      <a:pt x="0" y="10"/>
                    </a:moveTo>
                    <a:lnTo>
                      <a:pt x="0" y="10"/>
                    </a:lnTo>
                    <a:cubicBezTo>
                      <a:pt x="0" y="4"/>
                      <a:pt x="4" y="0"/>
                      <a:pt x="11" y="0"/>
                    </a:cubicBezTo>
                    <a:cubicBezTo>
                      <a:pt x="17" y="0"/>
                      <a:pt x="21" y="4"/>
                      <a:pt x="21" y="10"/>
                    </a:cubicBezTo>
                    <a:cubicBezTo>
                      <a:pt x="21" y="16"/>
                      <a:pt x="17" y="21"/>
                      <a:pt x="11" y="21"/>
                    </a:cubicBezTo>
                    <a:cubicBezTo>
                      <a:pt x="4" y="21"/>
                      <a:pt x="0" y="16"/>
                      <a:pt x="0" y="10"/>
                    </a:cubicBezTo>
                    <a:close/>
                    <a:moveTo>
                      <a:pt x="3" y="40"/>
                    </a:moveTo>
                    <a:lnTo>
                      <a:pt x="3" y="40"/>
                    </a:lnTo>
                    <a:lnTo>
                      <a:pt x="18" y="40"/>
                    </a:lnTo>
                    <a:lnTo>
                      <a:pt x="18" y="132"/>
                    </a:lnTo>
                    <a:lnTo>
                      <a:pt x="3" y="132"/>
                    </a:lnTo>
                    <a:lnTo>
                      <a:pt x="3" y="4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13">
                <a:extLst>
                  <a:ext uri="{FF2B5EF4-FFF2-40B4-BE49-F238E27FC236}">
                    <a16:creationId xmlns:a16="http://schemas.microsoft.com/office/drawing/2014/main" id="{C215A3E3-0181-6D07-3678-D7444D0D601F}"/>
                  </a:ext>
                </a:extLst>
              </p:cNvPr>
              <p:cNvSpPr>
                <a:spLocks/>
              </p:cNvSpPr>
              <p:nvPr/>
            </p:nvSpPr>
            <p:spPr bwMode="auto">
              <a:xfrm>
                <a:off x="8032068" y="880284"/>
                <a:ext cx="66675" cy="92075"/>
              </a:xfrm>
              <a:custGeom>
                <a:avLst/>
                <a:gdLst>
                  <a:gd name="T0" fmla="*/ 0 w 69"/>
                  <a:gd name="T1" fmla="*/ 85 h 97"/>
                  <a:gd name="T2" fmla="*/ 0 w 69"/>
                  <a:gd name="T3" fmla="*/ 85 h 97"/>
                  <a:gd name="T4" fmla="*/ 8 w 69"/>
                  <a:gd name="T5" fmla="*/ 74 h 97"/>
                  <a:gd name="T6" fmla="*/ 35 w 69"/>
                  <a:gd name="T7" fmla="*/ 85 h 97"/>
                  <a:gd name="T8" fmla="*/ 54 w 69"/>
                  <a:gd name="T9" fmla="*/ 71 h 97"/>
                  <a:gd name="T10" fmla="*/ 32 w 69"/>
                  <a:gd name="T11" fmla="*/ 53 h 97"/>
                  <a:gd name="T12" fmla="*/ 5 w 69"/>
                  <a:gd name="T13" fmla="*/ 27 h 97"/>
                  <a:gd name="T14" fmla="*/ 37 w 69"/>
                  <a:gd name="T15" fmla="*/ 0 h 97"/>
                  <a:gd name="T16" fmla="*/ 65 w 69"/>
                  <a:gd name="T17" fmla="*/ 11 h 97"/>
                  <a:gd name="T18" fmla="*/ 58 w 69"/>
                  <a:gd name="T19" fmla="*/ 21 h 97"/>
                  <a:gd name="T20" fmla="*/ 37 w 69"/>
                  <a:gd name="T21" fmla="*/ 12 h 97"/>
                  <a:gd name="T22" fmla="*/ 20 w 69"/>
                  <a:gd name="T23" fmla="*/ 26 h 97"/>
                  <a:gd name="T24" fmla="*/ 40 w 69"/>
                  <a:gd name="T25" fmla="*/ 42 h 97"/>
                  <a:gd name="T26" fmla="*/ 69 w 69"/>
                  <a:gd name="T27" fmla="*/ 70 h 97"/>
                  <a:gd name="T28" fmla="*/ 35 w 69"/>
                  <a:gd name="T29" fmla="*/ 97 h 97"/>
                  <a:gd name="T30" fmla="*/ 0 w 69"/>
                  <a:gd name="T3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97">
                    <a:moveTo>
                      <a:pt x="0" y="85"/>
                    </a:moveTo>
                    <a:lnTo>
                      <a:pt x="0" y="85"/>
                    </a:lnTo>
                    <a:lnTo>
                      <a:pt x="8" y="74"/>
                    </a:lnTo>
                    <a:cubicBezTo>
                      <a:pt x="16" y="81"/>
                      <a:pt x="24" y="85"/>
                      <a:pt x="35" y="85"/>
                    </a:cubicBezTo>
                    <a:cubicBezTo>
                      <a:pt x="47" y="85"/>
                      <a:pt x="54" y="79"/>
                      <a:pt x="54" y="71"/>
                    </a:cubicBezTo>
                    <a:cubicBezTo>
                      <a:pt x="54" y="61"/>
                      <a:pt x="42" y="57"/>
                      <a:pt x="32" y="53"/>
                    </a:cubicBezTo>
                    <a:cubicBezTo>
                      <a:pt x="19" y="48"/>
                      <a:pt x="5" y="42"/>
                      <a:pt x="5" y="27"/>
                    </a:cubicBezTo>
                    <a:cubicBezTo>
                      <a:pt x="5" y="12"/>
                      <a:pt x="17" y="0"/>
                      <a:pt x="37" y="0"/>
                    </a:cubicBezTo>
                    <a:cubicBezTo>
                      <a:pt x="48" y="0"/>
                      <a:pt x="58" y="5"/>
                      <a:pt x="65" y="11"/>
                    </a:cubicBezTo>
                    <a:lnTo>
                      <a:pt x="58" y="21"/>
                    </a:lnTo>
                    <a:cubicBezTo>
                      <a:pt x="52" y="16"/>
                      <a:pt x="45" y="12"/>
                      <a:pt x="37" y="12"/>
                    </a:cubicBezTo>
                    <a:cubicBezTo>
                      <a:pt x="25" y="12"/>
                      <a:pt x="20" y="19"/>
                      <a:pt x="20" y="26"/>
                    </a:cubicBezTo>
                    <a:cubicBezTo>
                      <a:pt x="20" y="35"/>
                      <a:pt x="30" y="38"/>
                      <a:pt x="40" y="42"/>
                    </a:cubicBezTo>
                    <a:cubicBezTo>
                      <a:pt x="54" y="47"/>
                      <a:pt x="69" y="52"/>
                      <a:pt x="69" y="70"/>
                    </a:cubicBezTo>
                    <a:cubicBezTo>
                      <a:pt x="69" y="85"/>
                      <a:pt x="57" y="97"/>
                      <a:pt x="35" y="97"/>
                    </a:cubicBezTo>
                    <a:cubicBezTo>
                      <a:pt x="22" y="97"/>
                      <a:pt x="9" y="92"/>
                      <a:pt x="0" y="8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14">
                <a:extLst>
                  <a:ext uri="{FF2B5EF4-FFF2-40B4-BE49-F238E27FC236}">
                    <a16:creationId xmlns:a16="http://schemas.microsoft.com/office/drawing/2014/main" id="{B8485011-B473-C959-0646-F0AA4FD2E6D2}"/>
                  </a:ext>
                </a:extLst>
              </p:cNvPr>
              <p:cNvSpPr>
                <a:spLocks/>
              </p:cNvSpPr>
              <p:nvPr/>
            </p:nvSpPr>
            <p:spPr bwMode="auto">
              <a:xfrm>
                <a:off x="8105093" y="880284"/>
                <a:ext cx="65088" cy="92075"/>
              </a:xfrm>
              <a:custGeom>
                <a:avLst/>
                <a:gdLst>
                  <a:gd name="T0" fmla="*/ 0 w 68"/>
                  <a:gd name="T1" fmla="*/ 85 h 97"/>
                  <a:gd name="T2" fmla="*/ 0 w 68"/>
                  <a:gd name="T3" fmla="*/ 85 h 97"/>
                  <a:gd name="T4" fmla="*/ 8 w 68"/>
                  <a:gd name="T5" fmla="*/ 74 h 97"/>
                  <a:gd name="T6" fmla="*/ 35 w 68"/>
                  <a:gd name="T7" fmla="*/ 85 h 97"/>
                  <a:gd name="T8" fmla="*/ 53 w 68"/>
                  <a:gd name="T9" fmla="*/ 71 h 97"/>
                  <a:gd name="T10" fmla="*/ 32 w 68"/>
                  <a:gd name="T11" fmla="*/ 53 h 97"/>
                  <a:gd name="T12" fmla="*/ 5 w 68"/>
                  <a:gd name="T13" fmla="*/ 27 h 97"/>
                  <a:gd name="T14" fmla="*/ 36 w 68"/>
                  <a:gd name="T15" fmla="*/ 0 h 97"/>
                  <a:gd name="T16" fmla="*/ 65 w 68"/>
                  <a:gd name="T17" fmla="*/ 11 h 97"/>
                  <a:gd name="T18" fmla="*/ 58 w 68"/>
                  <a:gd name="T19" fmla="*/ 21 h 97"/>
                  <a:gd name="T20" fmla="*/ 37 w 68"/>
                  <a:gd name="T21" fmla="*/ 12 h 97"/>
                  <a:gd name="T22" fmla="*/ 20 w 68"/>
                  <a:gd name="T23" fmla="*/ 26 h 97"/>
                  <a:gd name="T24" fmla="*/ 40 w 68"/>
                  <a:gd name="T25" fmla="*/ 42 h 97"/>
                  <a:gd name="T26" fmla="*/ 68 w 68"/>
                  <a:gd name="T27" fmla="*/ 70 h 97"/>
                  <a:gd name="T28" fmla="*/ 35 w 68"/>
                  <a:gd name="T29" fmla="*/ 97 h 97"/>
                  <a:gd name="T30" fmla="*/ 0 w 68"/>
                  <a:gd name="T3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97">
                    <a:moveTo>
                      <a:pt x="0" y="85"/>
                    </a:moveTo>
                    <a:lnTo>
                      <a:pt x="0" y="85"/>
                    </a:lnTo>
                    <a:lnTo>
                      <a:pt x="8" y="74"/>
                    </a:lnTo>
                    <a:cubicBezTo>
                      <a:pt x="16" y="81"/>
                      <a:pt x="24" y="85"/>
                      <a:pt x="35" y="85"/>
                    </a:cubicBezTo>
                    <a:cubicBezTo>
                      <a:pt x="47" y="85"/>
                      <a:pt x="53" y="79"/>
                      <a:pt x="53" y="71"/>
                    </a:cubicBezTo>
                    <a:cubicBezTo>
                      <a:pt x="53" y="61"/>
                      <a:pt x="42" y="57"/>
                      <a:pt x="32" y="53"/>
                    </a:cubicBezTo>
                    <a:cubicBezTo>
                      <a:pt x="19" y="48"/>
                      <a:pt x="5" y="42"/>
                      <a:pt x="5" y="27"/>
                    </a:cubicBezTo>
                    <a:cubicBezTo>
                      <a:pt x="5" y="12"/>
                      <a:pt x="16" y="0"/>
                      <a:pt x="36" y="0"/>
                    </a:cubicBezTo>
                    <a:cubicBezTo>
                      <a:pt x="48" y="0"/>
                      <a:pt x="58" y="5"/>
                      <a:pt x="65" y="11"/>
                    </a:cubicBezTo>
                    <a:lnTo>
                      <a:pt x="58" y="21"/>
                    </a:lnTo>
                    <a:cubicBezTo>
                      <a:pt x="51" y="16"/>
                      <a:pt x="45" y="12"/>
                      <a:pt x="37" y="12"/>
                    </a:cubicBezTo>
                    <a:cubicBezTo>
                      <a:pt x="25" y="12"/>
                      <a:pt x="20" y="19"/>
                      <a:pt x="20" y="26"/>
                    </a:cubicBezTo>
                    <a:cubicBezTo>
                      <a:pt x="20" y="35"/>
                      <a:pt x="30" y="38"/>
                      <a:pt x="40" y="42"/>
                    </a:cubicBezTo>
                    <a:cubicBezTo>
                      <a:pt x="54" y="47"/>
                      <a:pt x="68" y="52"/>
                      <a:pt x="68" y="70"/>
                    </a:cubicBezTo>
                    <a:cubicBezTo>
                      <a:pt x="68" y="85"/>
                      <a:pt x="56" y="97"/>
                      <a:pt x="35" y="97"/>
                    </a:cubicBezTo>
                    <a:cubicBezTo>
                      <a:pt x="21" y="97"/>
                      <a:pt x="9" y="92"/>
                      <a:pt x="0" y="8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15">
                <a:extLst>
                  <a:ext uri="{FF2B5EF4-FFF2-40B4-BE49-F238E27FC236}">
                    <a16:creationId xmlns:a16="http://schemas.microsoft.com/office/drawing/2014/main" id="{A68C981C-B091-FD16-23B8-CA80DE52C70F}"/>
                  </a:ext>
                </a:extLst>
              </p:cNvPr>
              <p:cNvSpPr>
                <a:spLocks/>
              </p:cNvSpPr>
              <p:nvPr/>
            </p:nvSpPr>
            <p:spPr bwMode="auto">
              <a:xfrm>
                <a:off x="8222568" y="850122"/>
                <a:ext cx="66675" cy="120650"/>
              </a:xfrm>
              <a:custGeom>
                <a:avLst/>
                <a:gdLst>
                  <a:gd name="T0" fmla="*/ 0 w 70"/>
                  <a:gd name="T1" fmla="*/ 0 h 125"/>
                  <a:gd name="T2" fmla="*/ 0 w 70"/>
                  <a:gd name="T3" fmla="*/ 0 h 125"/>
                  <a:gd name="T4" fmla="*/ 16 w 70"/>
                  <a:gd name="T5" fmla="*/ 0 h 125"/>
                  <a:gd name="T6" fmla="*/ 16 w 70"/>
                  <a:gd name="T7" fmla="*/ 111 h 125"/>
                  <a:gd name="T8" fmla="*/ 70 w 70"/>
                  <a:gd name="T9" fmla="*/ 111 h 125"/>
                  <a:gd name="T10" fmla="*/ 70 w 70"/>
                  <a:gd name="T11" fmla="*/ 125 h 125"/>
                  <a:gd name="T12" fmla="*/ 0 w 70"/>
                  <a:gd name="T13" fmla="*/ 125 h 125"/>
                  <a:gd name="T14" fmla="*/ 0 w 70"/>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25">
                    <a:moveTo>
                      <a:pt x="0" y="0"/>
                    </a:moveTo>
                    <a:lnTo>
                      <a:pt x="0" y="0"/>
                    </a:lnTo>
                    <a:lnTo>
                      <a:pt x="16" y="0"/>
                    </a:lnTo>
                    <a:lnTo>
                      <a:pt x="16" y="111"/>
                    </a:lnTo>
                    <a:lnTo>
                      <a:pt x="70" y="111"/>
                    </a:lnTo>
                    <a:lnTo>
                      <a:pt x="70" y="125"/>
                    </a:lnTo>
                    <a:lnTo>
                      <a:pt x="0" y="12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16">
                <a:extLst>
                  <a:ext uri="{FF2B5EF4-FFF2-40B4-BE49-F238E27FC236}">
                    <a16:creationId xmlns:a16="http://schemas.microsoft.com/office/drawing/2014/main" id="{851CF18C-B571-340F-F812-281A7FC04BFD}"/>
                  </a:ext>
                </a:extLst>
              </p:cNvPr>
              <p:cNvSpPr>
                <a:spLocks noEditPoints="1"/>
              </p:cNvSpPr>
              <p:nvPr/>
            </p:nvSpPr>
            <p:spPr bwMode="auto">
              <a:xfrm>
                <a:off x="8303531" y="843772"/>
                <a:ext cx="20638" cy="127000"/>
              </a:xfrm>
              <a:custGeom>
                <a:avLst/>
                <a:gdLst>
                  <a:gd name="T0" fmla="*/ 0 w 22"/>
                  <a:gd name="T1" fmla="*/ 10 h 132"/>
                  <a:gd name="T2" fmla="*/ 0 w 22"/>
                  <a:gd name="T3" fmla="*/ 10 h 132"/>
                  <a:gd name="T4" fmla="*/ 11 w 22"/>
                  <a:gd name="T5" fmla="*/ 0 h 132"/>
                  <a:gd name="T6" fmla="*/ 22 w 22"/>
                  <a:gd name="T7" fmla="*/ 10 h 132"/>
                  <a:gd name="T8" fmla="*/ 11 w 22"/>
                  <a:gd name="T9" fmla="*/ 21 h 132"/>
                  <a:gd name="T10" fmla="*/ 0 w 22"/>
                  <a:gd name="T11" fmla="*/ 10 h 132"/>
                  <a:gd name="T12" fmla="*/ 3 w 22"/>
                  <a:gd name="T13" fmla="*/ 40 h 132"/>
                  <a:gd name="T14" fmla="*/ 3 w 22"/>
                  <a:gd name="T15" fmla="*/ 40 h 132"/>
                  <a:gd name="T16" fmla="*/ 19 w 22"/>
                  <a:gd name="T17" fmla="*/ 40 h 132"/>
                  <a:gd name="T18" fmla="*/ 19 w 22"/>
                  <a:gd name="T19" fmla="*/ 132 h 132"/>
                  <a:gd name="T20" fmla="*/ 3 w 22"/>
                  <a:gd name="T21" fmla="*/ 132 h 132"/>
                  <a:gd name="T22" fmla="*/ 3 w 22"/>
                  <a:gd name="T23"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32">
                    <a:moveTo>
                      <a:pt x="0" y="10"/>
                    </a:moveTo>
                    <a:lnTo>
                      <a:pt x="0" y="10"/>
                    </a:lnTo>
                    <a:cubicBezTo>
                      <a:pt x="0" y="4"/>
                      <a:pt x="5" y="0"/>
                      <a:pt x="11" y="0"/>
                    </a:cubicBezTo>
                    <a:cubicBezTo>
                      <a:pt x="17" y="0"/>
                      <a:pt x="22" y="4"/>
                      <a:pt x="22" y="10"/>
                    </a:cubicBezTo>
                    <a:cubicBezTo>
                      <a:pt x="22" y="16"/>
                      <a:pt x="17" y="21"/>
                      <a:pt x="11" y="21"/>
                    </a:cubicBezTo>
                    <a:cubicBezTo>
                      <a:pt x="5" y="21"/>
                      <a:pt x="0" y="16"/>
                      <a:pt x="0" y="10"/>
                    </a:cubicBezTo>
                    <a:close/>
                    <a:moveTo>
                      <a:pt x="3" y="40"/>
                    </a:moveTo>
                    <a:lnTo>
                      <a:pt x="3" y="40"/>
                    </a:lnTo>
                    <a:lnTo>
                      <a:pt x="19" y="40"/>
                    </a:lnTo>
                    <a:lnTo>
                      <a:pt x="19" y="132"/>
                    </a:lnTo>
                    <a:lnTo>
                      <a:pt x="3" y="132"/>
                    </a:lnTo>
                    <a:lnTo>
                      <a:pt x="3" y="4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17">
                <a:extLst>
                  <a:ext uri="{FF2B5EF4-FFF2-40B4-BE49-F238E27FC236}">
                    <a16:creationId xmlns:a16="http://schemas.microsoft.com/office/drawing/2014/main" id="{96B66525-D7F4-4327-3492-8D276FF61A45}"/>
                  </a:ext>
                </a:extLst>
              </p:cNvPr>
              <p:cNvSpPr>
                <a:spLocks noEditPoints="1"/>
              </p:cNvSpPr>
              <p:nvPr/>
            </p:nvSpPr>
            <p:spPr bwMode="auto">
              <a:xfrm>
                <a:off x="8346393" y="840597"/>
                <a:ext cx="77788" cy="131763"/>
              </a:xfrm>
              <a:custGeom>
                <a:avLst/>
                <a:gdLst>
                  <a:gd name="T0" fmla="*/ 14 w 81"/>
                  <a:gd name="T1" fmla="*/ 125 h 137"/>
                  <a:gd name="T2" fmla="*/ 14 w 81"/>
                  <a:gd name="T3" fmla="*/ 125 h 137"/>
                  <a:gd name="T4" fmla="*/ 14 w 81"/>
                  <a:gd name="T5" fmla="*/ 125 h 137"/>
                  <a:gd name="T6" fmla="*/ 13 w 81"/>
                  <a:gd name="T7" fmla="*/ 135 h 137"/>
                  <a:gd name="T8" fmla="*/ 0 w 81"/>
                  <a:gd name="T9" fmla="*/ 135 h 137"/>
                  <a:gd name="T10" fmla="*/ 0 w 81"/>
                  <a:gd name="T11" fmla="*/ 0 h 137"/>
                  <a:gd name="T12" fmla="*/ 16 w 81"/>
                  <a:gd name="T13" fmla="*/ 0 h 137"/>
                  <a:gd name="T14" fmla="*/ 16 w 81"/>
                  <a:gd name="T15" fmla="*/ 36 h 137"/>
                  <a:gd name="T16" fmla="*/ 15 w 81"/>
                  <a:gd name="T17" fmla="*/ 53 h 137"/>
                  <a:gd name="T18" fmla="*/ 44 w 81"/>
                  <a:gd name="T19" fmla="*/ 40 h 137"/>
                  <a:gd name="T20" fmla="*/ 81 w 81"/>
                  <a:gd name="T21" fmla="*/ 87 h 137"/>
                  <a:gd name="T22" fmla="*/ 41 w 81"/>
                  <a:gd name="T23" fmla="*/ 137 h 137"/>
                  <a:gd name="T24" fmla="*/ 14 w 81"/>
                  <a:gd name="T25" fmla="*/ 125 h 137"/>
                  <a:gd name="T26" fmla="*/ 65 w 81"/>
                  <a:gd name="T27" fmla="*/ 87 h 137"/>
                  <a:gd name="T28" fmla="*/ 65 w 81"/>
                  <a:gd name="T29" fmla="*/ 87 h 137"/>
                  <a:gd name="T30" fmla="*/ 40 w 81"/>
                  <a:gd name="T31" fmla="*/ 53 h 137"/>
                  <a:gd name="T32" fmla="*/ 16 w 81"/>
                  <a:gd name="T33" fmla="*/ 66 h 137"/>
                  <a:gd name="T34" fmla="*/ 16 w 81"/>
                  <a:gd name="T35" fmla="*/ 114 h 137"/>
                  <a:gd name="T36" fmla="*/ 38 w 81"/>
                  <a:gd name="T37" fmla="*/ 124 h 137"/>
                  <a:gd name="T38" fmla="*/ 65 w 81"/>
                  <a:gd name="T39"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37">
                    <a:moveTo>
                      <a:pt x="14" y="125"/>
                    </a:moveTo>
                    <a:lnTo>
                      <a:pt x="14" y="125"/>
                    </a:lnTo>
                    <a:lnTo>
                      <a:pt x="14" y="125"/>
                    </a:lnTo>
                    <a:lnTo>
                      <a:pt x="13" y="135"/>
                    </a:lnTo>
                    <a:lnTo>
                      <a:pt x="0" y="135"/>
                    </a:lnTo>
                    <a:lnTo>
                      <a:pt x="0" y="0"/>
                    </a:lnTo>
                    <a:lnTo>
                      <a:pt x="16" y="0"/>
                    </a:lnTo>
                    <a:lnTo>
                      <a:pt x="16" y="36"/>
                    </a:lnTo>
                    <a:lnTo>
                      <a:pt x="15" y="53"/>
                    </a:lnTo>
                    <a:cubicBezTo>
                      <a:pt x="24" y="46"/>
                      <a:pt x="34" y="40"/>
                      <a:pt x="44" y="40"/>
                    </a:cubicBezTo>
                    <a:cubicBezTo>
                      <a:pt x="68" y="40"/>
                      <a:pt x="81" y="59"/>
                      <a:pt x="81" y="87"/>
                    </a:cubicBezTo>
                    <a:cubicBezTo>
                      <a:pt x="81" y="119"/>
                      <a:pt x="62" y="137"/>
                      <a:pt x="41" y="137"/>
                    </a:cubicBezTo>
                    <a:cubicBezTo>
                      <a:pt x="32" y="137"/>
                      <a:pt x="23" y="133"/>
                      <a:pt x="14" y="125"/>
                    </a:cubicBezTo>
                    <a:close/>
                    <a:moveTo>
                      <a:pt x="65" y="87"/>
                    </a:moveTo>
                    <a:lnTo>
                      <a:pt x="65" y="87"/>
                    </a:lnTo>
                    <a:cubicBezTo>
                      <a:pt x="65" y="67"/>
                      <a:pt x="58" y="53"/>
                      <a:pt x="40" y="53"/>
                    </a:cubicBezTo>
                    <a:cubicBezTo>
                      <a:pt x="32" y="53"/>
                      <a:pt x="24" y="58"/>
                      <a:pt x="16" y="66"/>
                    </a:cubicBezTo>
                    <a:lnTo>
                      <a:pt x="16" y="114"/>
                    </a:lnTo>
                    <a:cubicBezTo>
                      <a:pt x="24" y="121"/>
                      <a:pt x="32" y="124"/>
                      <a:pt x="38" y="124"/>
                    </a:cubicBezTo>
                    <a:cubicBezTo>
                      <a:pt x="53" y="124"/>
                      <a:pt x="65" y="110"/>
                      <a:pt x="65" y="8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18">
                <a:extLst>
                  <a:ext uri="{FF2B5EF4-FFF2-40B4-BE49-F238E27FC236}">
                    <a16:creationId xmlns:a16="http://schemas.microsoft.com/office/drawing/2014/main" id="{FA890D37-130D-D107-4092-E19141942E94}"/>
                  </a:ext>
                </a:extLst>
              </p:cNvPr>
              <p:cNvSpPr>
                <a:spLocks/>
              </p:cNvSpPr>
              <p:nvPr/>
            </p:nvSpPr>
            <p:spPr bwMode="auto">
              <a:xfrm>
                <a:off x="8443231" y="880284"/>
                <a:ext cx="49213" cy="90488"/>
              </a:xfrm>
              <a:custGeom>
                <a:avLst/>
                <a:gdLst>
                  <a:gd name="T0" fmla="*/ 0 w 51"/>
                  <a:gd name="T1" fmla="*/ 3 h 95"/>
                  <a:gd name="T2" fmla="*/ 0 w 51"/>
                  <a:gd name="T3" fmla="*/ 3 h 95"/>
                  <a:gd name="T4" fmla="*/ 13 w 51"/>
                  <a:gd name="T5" fmla="*/ 3 h 95"/>
                  <a:gd name="T6" fmla="*/ 15 w 51"/>
                  <a:gd name="T7" fmla="*/ 19 h 95"/>
                  <a:gd name="T8" fmla="*/ 15 w 51"/>
                  <a:gd name="T9" fmla="*/ 19 h 95"/>
                  <a:gd name="T10" fmla="*/ 41 w 51"/>
                  <a:gd name="T11" fmla="*/ 0 h 95"/>
                  <a:gd name="T12" fmla="*/ 51 w 51"/>
                  <a:gd name="T13" fmla="*/ 2 h 95"/>
                  <a:gd name="T14" fmla="*/ 48 w 51"/>
                  <a:gd name="T15" fmla="*/ 16 h 95"/>
                  <a:gd name="T16" fmla="*/ 39 w 51"/>
                  <a:gd name="T17" fmla="*/ 14 h 95"/>
                  <a:gd name="T18" fmla="*/ 16 w 51"/>
                  <a:gd name="T19" fmla="*/ 36 h 95"/>
                  <a:gd name="T20" fmla="*/ 16 w 51"/>
                  <a:gd name="T21" fmla="*/ 95 h 95"/>
                  <a:gd name="T22" fmla="*/ 0 w 51"/>
                  <a:gd name="T23" fmla="*/ 95 h 95"/>
                  <a:gd name="T24" fmla="*/ 0 w 51"/>
                  <a:gd name="T25"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95">
                    <a:moveTo>
                      <a:pt x="0" y="3"/>
                    </a:moveTo>
                    <a:lnTo>
                      <a:pt x="0" y="3"/>
                    </a:lnTo>
                    <a:lnTo>
                      <a:pt x="13" y="3"/>
                    </a:lnTo>
                    <a:lnTo>
                      <a:pt x="15" y="19"/>
                    </a:lnTo>
                    <a:lnTo>
                      <a:pt x="15" y="19"/>
                    </a:lnTo>
                    <a:cubicBezTo>
                      <a:pt x="21" y="8"/>
                      <a:pt x="31" y="0"/>
                      <a:pt x="41" y="0"/>
                    </a:cubicBezTo>
                    <a:cubicBezTo>
                      <a:pt x="45" y="0"/>
                      <a:pt x="48" y="1"/>
                      <a:pt x="51" y="2"/>
                    </a:cubicBezTo>
                    <a:lnTo>
                      <a:pt x="48" y="16"/>
                    </a:lnTo>
                    <a:cubicBezTo>
                      <a:pt x="45" y="15"/>
                      <a:pt x="43" y="14"/>
                      <a:pt x="39" y="14"/>
                    </a:cubicBezTo>
                    <a:cubicBezTo>
                      <a:pt x="31" y="14"/>
                      <a:pt x="22" y="20"/>
                      <a:pt x="16" y="36"/>
                    </a:cubicBezTo>
                    <a:lnTo>
                      <a:pt x="16" y="95"/>
                    </a:lnTo>
                    <a:lnTo>
                      <a:pt x="0" y="95"/>
                    </a:lnTo>
                    <a:lnTo>
                      <a:pt x="0" y="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19">
                <a:extLst>
                  <a:ext uri="{FF2B5EF4-FFF2-40B4-BE49-F238E27FC236}">
                    <a16:creationId xmlns:a16="http://schemas.microsoft.com/office/drawing/2014/main" id="{813C9FAE-92D3-E88D-5FC2-9A53017C8A5D}"/>
                  </a:ext>
                </a:extLst>
              </p:cNvPr>
              <p:cNvSpPr>
                <a:spLocks noEditPoints="1"/>
              </p:cNvSpPr>
              <p:nvPr/>
            </p:nvSpPr>
            <p:spPr bwMode="auto">
              <a:xfrm>
                <a:off x="8505143" y="880284"/>
                <a:ext cx="68263" cy="92075"/>
              </a:xfrm>
              <a:custGeom>
                <a:avLst/>
                <a:gdLst>
                  <a:gd name="T0" fmla="*/ 0 w 72"/>
                  <a:gd name="T1" fmla="*/ 71 h 97"/>
                  <a:gd name="T2" fmla="*/ 0 w 72"/>
                  <a:gd name="T3" fmla="*/ 71 h 97"/>
                  <a:gd name="T4" fmla="*/ 56 w 72"/>
                  <a:gd name="T5" fmla="*/ 36 h 97"/>
                  <a:gd name="T6" fmla="*/ 37 w 72"/>
                  <a:gd name="T7" fmla="*/ 13 h 97"/>
                  <a:gd name="T8" fmla="*/ 10 w 72"/>
                  <a:gd name="T9" fmla="*/ 23 h 97"/>
                  <a:gd name="T10" fmla="*/ 4 w 72"/>
                  <a:gd name="T11" fmla="*/ 12 h 97"/>
                  <a:gd name="T12" fmla="*/ 40 w 72"/>
                  <a:gd name="T13" fmla="*/ 0 h 97"/>
                  <a:gd name="T14" fmla="*/ 72 w 72"/>
                  <a:gd name="T15" fmla="*/ 38 h 97"/>
                  <a:gd name="T16" fmla="*/ 72 w 72"/>
                  <a:gd name="T17" fmla="*/ 95 h 97"/>
                  <a:gd name="T18" fmla="*/ 59 w 72"/>
                  <a:gd name="T19" fmla="*/ 95 h 97"/>
                  <a:gd name="T20" fmla="*/ 58 w 72"/>
                  <a:gd name="T21" fmla="*/ 84 h 97"/>
                  <a:gd name="T22" fmla="*/ 57 w 72"/>
                  <a:gd name="T23" fmla="*/ 84 h 97"/>
                  <a:gd name="T24" fmla="*/ 27 w 72"/>
                  <a:gd name="T25" fmla="*/ 97 h 97"/>
                  <a:gd name="T26" fmla="*/ 0 w 72"/>
                  <a:gd name="T27" fmla="*/ 71 h 97"/>
                  <a:gd name="T28" fmla="*/ 56 w 72"/>
                  <a:gd name="T29" fmla="*/ 72 h 97"/>
                  <a:gd name="T30" fmla="*/ 56 w 72"/>
                  <a:gd name="T31" fmla="*/ 72 h 97"/>
                  <a:gd name="T32" fmla="*/ 56 w 72"/>
                  <a:gd name="T33" fmla="*/ 47 h 97"/>
                  <a:gd name="T34" fmla="*/ 15 w 72"/>
                  <a:gd name="T35" fmla="*/ 70 h 97"/>
                  <a:gd name="T36" fmla="*/ 31 w 72"/>
                  <a:gd name="T37" fmla="*/ 85 h 97"/>
                  <a:gd name="T38" fmla="*/ 56 w 72"/>
                  <a:gd name="T39"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97">
                    <a:moveTo>
                      <a:pt x="0" y="71"/>
                    </a:moveTo>
                    <a:lnTo>
                      <a:pt x="0" y="71"/>
                    </a:lnTo>
                    <a:cubicBezTo>
                      <a:pt x="0" y="51"/>
                      <a:pt x="17" y="41"/>
                      <a:pt x="56" y="36"/>
                    </a:cubicBezTo>
                    <a:cubicBezTo>
                      <a:pt x="56" y="25"/>
                      <a:pt x="52" y="13"/>
                      <a:pt x="37" y="13"/>
                    </a:cubicBezTo>
                    <a:cubicBezTo>
                      <a:pt x="27" y="13"/>
                      <a:pt x="17" y="18"/>
                      <a:pt x="10" y="23"/>
                    </a:cubicBezTo>
                    <a:lnTo>
                      <a:pt x="4" y="12"/>
                    </a:lnTo>
                    <a:cubicBezTo>
                      <a:pt x="12" y="7"/>
                      <a:pt x="25" y="0"/>
                      <a:pt x="40" y="0"/>
                    </a:cubicBezTo>
                    <a:cubicBezTo>
                      <a:pt x="62" y="0"/>
                      <a:pt x="72" y="15"/>
                      <a:pt x="72" y="38"/>
                    </a:cubicBezTo>
                    <a:lnTo>
                      <a:pt x="72" y="95"/>
                    </a:lnTo>
                    <a:lnTo>
                      <a:pt x="59" y="95"/>
                    </a:lnTo>
                    <a:lnTo>
                      <a:pt x="58" y="84"/>
                    </a:lnTo>
                    <a:lnTo>
                      <a:pt x="57" y="84"/>
                    </a:lnTo>
                    <a:cubicBezTo>
                      <a:pt x="48" y="91"/>
                      <a:pt x="38" y="97"/>
                      <a:pt x="27" y="97"/>
                    </a:cubicBezTo>
                    <a:cubicBezTo>
                      <a:pt x="11" y="97"/>
                      <a:pt x="0" y="88"/>
                      <a:pt x="0" y="71"/>
                    </a:cubicBezTo>
                    <a:close/>
                    <a:moveTo>
                      <a:pt x="56" y="72"/>
                    </a:moveTo>
                    <a:lnTo>
                      <a:pt x="56" y="72"/>
                    </a:lnTo>
                    <a:lnTo>
                      <a:pt x="56" y="47"/>
                    </a:lnTo>
                    <a:cubicBezTo>
                      <a:pt x="25" y="50"/>
                      <a:pt x="15" y="58"/>
                      <a:pt x="15" y="70"/>
                    </a:cubicBezTo>
                    <a:cubicBezTo>
                      <a:pt x="15" y="80"/>
                      <a:pt x="22" y="85"/>
                      <a:pt x="31" y="85"/>
                    </a:cubicBezTo>
                    <a:cubicBezTo>
                      <a:pt x="40" y="85"/>
                      <a:pt x="47" y="80"/>
                      <a:pt x="56" y="7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20">
                <a:extLst>
                  <a:ext uri="{FF2B5EF4-FFF2-40B4-BE49-F238E27FC236}">
                    <a16:creationId xmlns:a16="http://schemas.microsoft.com/office/drawing/2014/main" id="{1BB7DE70-0683-ADFC-FBEC-EF5BCAEB33DC}"/>
                  </a:ext>
                </a:extLst>
              </p:cNvPr>
              <p:cNvSpPr>
                <a:spLocks/>
              </p:cNvSpPr>
              <p:nvPr/>
            </p:nvSpPr>
            <p:spPr bwMode="auto">
              <a:xfrm>
                <a:off x="8601981" y="880284"/>
                <a:ext cx="49213" cy="90488"/>
              </a:xfrm>
              <a:custGeom>
                <a:avLst/>
                <a:gdLst>
                  <a:gd name="T0" fmla="*/ 0 w 51"/>
                  <a:gd name="T1" fmla="*/ 3 h 95"/>
                  <a:gd name="T2" fmla="*/ 0 w 51"/>
                  <a:gd name="T3" fmla="*/ 3 h 95"/>
                  <a:gd name="T4" fmla="*/ 13 w 51"/>
                  <a:gd name="T5" fmla="*/ 3 h 95"/>
                  <a:gd name="T6" fmla="*/ 14 w 51"/>
                  <a:gd name="T7" fmla="*/ 19 h 95"/>
                  <a:gd name="T8" fmla="*/ 15 w 51"/>
                  <a:gd name="T9" fmla="*/ 19 h 95"/>
                  <a:gd name="T10" fmla="*/ 41 w 51"/>
                  <a:gd name="T11" fmla="*/ 0 h 95"/>
                  <a:gd name="T12" fmla="*/ 51 w 51"/>
                  <a:gd name="T13" fmla="*/ 2 h 95"/>
                  <a:gd name="T14" fmla="*/ 48 w 51"/>
                  <a:gd name="T15" fmla="*/ 16 h 95"/>
                  <a:gd name="T16" fmla="*/ 39 w 51"/>
                  <a:gd name="T17" fmla="*/ 14 h 95"/>
                  <a:gd name="T18" fmla="*/ 16 w 51"/>
                  <a:gd name="T19" fmla="*/ 36 h 95"/>
                  <a:gd name="T20" fmla="*/ 16 w 51"/>
                  <a:gd name="T21" fmla="*/ 95 h 95"/>
                  <a:gd name="T22" fmla="*/ 0 w 51"/>
                  <a:gd name="T23" fmla="*/ 95 h 95"/>
                  <a:gd name="T24" fmla="*/ 0 w 51"/>
                  <a:gd name="T25"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95">
                    <a:moveTo>
                      <a:pt x="0" y="3"/>
                    </a:moveTo>
                    <a:lnTo>
                      <a:pt x="0" y="3"/>
                    </a:lnTo>
                    <a:lnTo>
                      <a:pt x="13" y="3"/>
                    </a:lnTo>
                    <a:lnTo>
                      <a:pt x="14" y="19"/>
                    </a:lnTo>
                    <a:lnTo>
                      <a:pt x="15" y="19"/>
                    </a:lnTo>
                    <a:cubicBezTo>
                      <a:pt x="21" y="8"/>
                      <a:pt x="31" y="0"/>
                      <a:pt x="41" y="0"/>
                    </a:cubicBezTo>
                    <a:cubicBezTo>
                      <a:pt x="45" y="0"/>
                      <a:pt x="48" y="1"/>
                      <a:pt x="51" y="2"/>
                    </a:cubicBezTo>
                    <a:lnTo>
                      <a:pt x="48" y="16"/>
                    </a:lnTo>
                    <a:cubicBezTo>
                      <a:pt x="45" y="15"/>
                      <a:pt x="43" y="14"/>
                      <a:pt x="39" y="14"/>
                    </a:cubicBezTo>
                    <a:cubicBezTo>
                      <a:pt x="31" y="14"/>
                      <a:pt x="22" y="20"/>
                      <a:pt x="16" y="36"/>
                    </a:cubicBezTo>
                    <a:lnTo>
                      <a:pt x="16" y="95"/>
                    </a:lnTo>
                    <a:lnTo>
                      <a:pt x="0" y="95"/>
                    </a:lnTo>
                    <a:lnTo>
                      <a:pt x="0" y="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21">
                <a:extLst>
                  <a:ext uri="{FF2B5EF4-FFF2-40B4-BE49-F238E27FC236}">
                    <a16:creationId xmlns:a16="http://schemas.microsoft.com/office/drawing/2014/main" id="{0766ADD9-93C9-D0F7-541B-58CF17C27B76}"/>
                  </a:ext>
                </a:extLst>
              </p:cNvPr>
              <p:cNvSpPr>
                <a:spLocks/>
              </p:cNvSpPr>
              <p:nvPr/>
            </p:nvSpPr>
            <p:spPr bwMode="auto">
              <a:xfrm>
                <a:off x="8654368" y="881872"/>
                <a:ext cx="79375" cy="127000"/>
              </a:xfrm>
              <a:custGeom>
                <a:avLst/>
                <a:gdLst>
                  <a:gd name="T0" fmla="*/ 4 w 84"/>
                  <a:gd name="T1" fmla="*/ 130 h 132"/>
                  <a:gd name="T2" fmla="*/ 4 w 84"/>
                  <a:gd name="T3" fmla="*/ 130 h 132"/>
                  <a:gd name="T4" fmla="*/ 7 w 84"/>
                  <a:gd name="T5" fmla="*/ 117 h 132"/>
                  <a:gd name="T6" fmla="*/ 14 w 84"/>
                  <a:gd name="T7" fmla="*/ 119 h 132"/>
                  <a:gd name="T8" fmla="*/ 35 w 84"/>
                  <a:gd name="T9" fmla="*/ 99 h 132"/>
                  <a:gd name="T10" fmla="*/ 37 w 84"/>
                  <a:gd name="T11" fmla="*/ 92 h 132"/>
                  <a:gd name="T12" fmla="*/ 0 w 84"/>
                  <a:gd name="T13" fmla="*/ 0 h 132"/>
                  <a:gd name="T14" fmla="*/ 16 w 84"/>
                  <a:gd name="T15" fmla="*/ 0 h 132"/>
                  <a:gd name="T16" fmla="*/ 35 w 84"/>
                  <a:gd name="T17" fmla="*/ 51 h 132"/>
                  <a:gd name="T18" fmla="*/ 44 w 84"/>
                  <a:gd name="T19" fmla="*/ 77 h 132"/>
                  <a:gd name="T20" fmla="*/ 44 w 84"/>
                  <a:gd name="T21" fmla="*/ 77 h 132"/>
                  <a:gd name="T22" fmla="*/ 52 w 84"/>
                  <a:gd name="T23" fmla="*/ 51 h 132"/>
                  <a:gd name="T24" fmla="*/ 69 w 84"/>
                  <a:gd name="T25" fmla="*/ 0 h 132"/>
                  <a:gd name="T26" fmla="*/ 84 w 84"/>
                  <a:gd name="T27" fmla="*/ 0 h 132"/>
                  <a:gd name="T28" fmla="*/ 49 w 84"/>
                  <a:gd name="T29" fmla="*/ 100 h 132"/>
                  <a:gd name="T30" fmla="*/ 14 w 84"/>
                  <a:gd name="T31" fmla="*/ 132 h 132"/>
                  <a:gd name="T32" fmla="*/ 4 w 84"/>
                  <a:gd name="T33" fmla="*/ 1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2">
                    <a:moveTo>
                      <a:pt x="4" y="130"/>
                    </a:moveTo>
                    <a:lnTo>
                      <a:pt x="4" y="130"/>
                    </a:lnTo>
                    <a:lnTo>
                      <a:pt x="7" y="117"/>
                    </a:lnTo>
                    <a:cubicBezTo>
                      <a:pt x="9" y="118"/>
                      <a:pt x="11" y="119"/>
                      <a:pt x="14" y="119"/>
                    </a:cubicBezTo>
                    <a:cubicBezTo>
                      <a:pt x="24" y="119"/>
                      <a:pt x="31" y="110"/>
                      <a:pt x="35" y="99"/>
                    </a:cubicBezTo>
                    <a:lnTo>
                      <a:pt x="37" y="92"/>
                    </a:lnTo>
                    <a:lnTo>
                      <a:pt x="0" y="0"/>
                    </a:lnTo>
                    <a:lnTo>
                      <a:pt x="16" y="0"/>
                    </a:lnTo>
                    <a:lnTo>
                      <a:pt x="35" y="51"/>
                    </a:lnTo>
                    <a:cubicBezTo>
                      <a:pt x="37" y="59"/>
                      <a:pt x="41" y="68"/>
                      <a:pt x="44" y="77"/>
                    </a:cubicBezTo>
                    <a:lnTo>
                      <a:pt x="44" y="77"/>
                    </a:lnTo>
                    <a:cubicBezTo>
                      <a:pt x="47" y="68"/>
                      <a:pt x="50" y="59"/>
                      <a:pt x="52" y="51"/>
                    </a:cubicBezTo>
                    <a:lnTo>
                      <a:pt x="69" y="0"/>
                    </a:lnTo>
                    <a:lnTo>
                      <a:pt x="84" y="0"/>
                    </a:lnTo>
                    <a:lnTo>
                      <a:pt x="49" y="100"/>
                    </a:lnTo>
                    <a:cubicBezTo>
                      <a:pt x="43" y="118"/>
                      <a:pt x="33" y="132"/>
                      <a:pt x="14" y="132"/>
                    </a:cubicBezTo>
                    <a:cubicBezTo>
                      <a:pt x="10" y="132"/>
                      <a:pt x="7" y="131"/>
                      <a:pt x="4" y="13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22">
                <a:extLst>
                  <a:ext uri="{FF2B5EF4-FFF2-40B4-BE49-F238E27FC236}">
                    <a16:creationId xmlns:a16="http://schemas.microsoft.com/office/drawing/2014/main" id="{EC0DAD1D-0011-423B-05B9-A498E234BAED}"/>
                  </a:ext>
                </a:extLst>
              </p:cNvPr>
              <p:cNvSpPr>
                <a:spLocks/>
              </p:cNvSpPr>
              <p:nvPr/>
            </p:nvSpPr>
            <p:spPr bwMode="auto">
              <a:xfrm>
                <a:off x="7773306" y="1059672"/>
                <a:ext cx="82550" cy="123825"/>
              </a:xfrm>
              <a:custGeom>
                <a:avLst/>
                <a:gdLst>
                  <a:gd name="T0" fmla="*/ 0 w 86"/>
                  <a:gd name="T1" fmla="*/ 111 h 129"/>
                  <a:gd name="T2" fmla="*/ 0 w 86"/>
                  <a:gd name="T3" fmla="*/ 111 h 129"/>
                  <a:gd name="T4" fmla="*/ 9 w 86"/>
                  <a:gd name="T5" fmla="*/ 100 h 129"/>
                  <a:gd name="T6" fmla="*/ 44 w 86"/>
                  <a:gd name="T7" fmla="*/ 115 h 129"/>
                  <a:gd name="T8" fmla="*/ 70 w 86"/>
                  <a:gd name="T9" fmla="*/ 95 h 129"/>
                  <a:gd name="T10" fmla="*/ 49 w 86"/>
                  <a:gd name="T11" fmla="*/ 73 h 129"/>
                  <a:gd name="T12" fmla="*/ 31 w 86"/>
                  <a:gd name="T13" fmla="*/ 65 h 129"/>
                  <a:gd name="T14" fmla="*/ 6 w 86"/>
                  <a:gd name="T15" fmla="*/ 33 h 129"/>
                  <a:gd name="T16" fmla="*/ 45 w 86"/>
                  <a:gd name="T17" fmla="*/ 0 h 129"/>
                  <a:gd name="T18" fmla="*/ 82 w 86"/>
                  <a:gd name="T19" fmla="*/ 15 h 129"/>
                  <a:gd name="T20" fmla="*/ 73 w 86"/>
                  <a:gd name="T21" fmla="*/ 26 h 129"/>
                  <a:gd name="T22" fmla="*/ 45 w 86"/>
                  <a:gd name="T23" fmla="*/ 14 h 129"/>
                  <a:gd name="T24" fmla="*/ 22 w 86"/>
                  <a:gd name="T25" fmla="*/ 32 h 129"/>
                  <a:gd name="T26" fmla="*/ 42 w 86"/>
                  <a:gd name="T27" fmla="*/ 53 h 129"/>
                  <a:gd name="T28" fmla="*/ 60 w 86"/>
                  <a:gd name="T29" fmla="*/ 60 h 129"/>
                  <a:gd name="T30" fmla="*/ 86 w 86"/>
                  <a:gd name="T31" fmla="*/ 94 h 129"/>
                  <a:gd name="T32" fmla="*/ 43 w 86"/>
                  <a:gd name="T33" fmla="*/ 129 h 129"/>
                  <a:gd name="T34" fmla="*/ 0 w 86"/>
                  <a:gd name="T35"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29">
                    <a:moveTo>
                      <a:pt x="0" y="111"/>
                    </a:moveTo>
                    <a:lnTo>
                      <a:pt x="0" y="111"/>
                    </a:lnTo>
                    <a:lnTo>
                      <a:pt x="9" y="100"/>
                    </a:lnTo>
                    <a:cubicBezTo>
                      <a:pt x="18" y="109"/>
                      <a:pt x="31" y="115"/>
                      <a:pt x="44" y="115"/>
                    </a:cubicBezTo>
                    <a:cubicBezTo>
                      <a:pt x="60" y="115"/>
                      <a:pt x="70" y="107"/>
                      <a:pt x="70" y="95"/>
                    </a:cubicBezTo>
                    <a:cubicBezTo>
                      <a:pt x="70" y="82"/>
                      <a:pt x="61" y="78"/>
                      <a:pt x="49" y="73"/>
                    </a:cubicBezTo>
                    <a:lnTo>
                      <a:pt x="31" y="65"/>
                    </a:lnTo>
                    <a:cubicBezTo>
                      <a:pt x="19" y="60"/>
                      <a:pt x="6" y="51"/>
                      <a:pt x="6" y="33"/>
                    </a:cubicBezTo>
                    <a:cubicBezTo>
                      <a:pt x="6" y="14"/>
                      <a:pt x="22" y="0"/>
                      <a:pt x="45" y="0"/>
                    </a:cubicBezTo>
                    <a:cubicBezTo>
                      <a:pt x="60" y="0"/>
                      <a:pt x="73" y="6"/>
                      <a:pt x="82" y="15"/>
                    </a:cubicBezTo>
                    <a:lnTo>
                      <a:pt x="73" y="26"/>
                    </a:lnTo>
                    <a:cubicBezTo>
                      <a:pt x="66" y="18"/>
                      <a:pt x="56" y="14"/>
                      <a:pt x="45" y="14"/>
                    </a:cubicBezTo>
                    <a:cubicBezTo>
                      <a:pt x="31" y="14"/>
                      <a:pt x="22" y="21"/>
                      <a:pt x="22" y="32"/>
                    </a:cubicBezTo>
                    <a:cubicBezTo>
                      <a:pt x="22" y="44"/>
                      <a:pt x="32" y="49"/>
                      <a:pt x="42" y="53"/>
                    </a:cubicBezTo>
                    <a:lnTo>
                      <a:pt x="60" y="60"/>
                    </a:lnTo>
                    <a:cubicBezTo>
                      <a:pt x="75" y="67"/>
                      <a:pt x="86" y="75"/>
                      <a:pt x="86" y="94"/>
                    </a:cubicBezTo>
                    <a:cubicBezTo>
                      <a:pt x="86" y="113"/>
                      <a:pt x="70" y="129"/>
                      <a:pt x="43" y="129"/>
                    </a:cubicBezTo>
                    <a:cubicBezTo>
                      <a:pt x="26" y="129"/>
                      <a:pt x="10" y="122"/>
                      <a:pt x="0" y="11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23">
                <a:extLst>
                  <a:ext uri="{FF2B5EF4-FFF2-40B4-BE49-F238E27FC236}">
                    <a16:creationId xmlns:a16="http://schemas.microsoft.com/office/drawing/2014/main" id="{C846FE50-9FD8-CF47-3BE6-6958785962F1}"/>
                  </a:ext>
                </a:extLst>
              </p:cNvPr>
              <p:cNvSpPr>
                <a:spLocks noEditPoints="1"/>
              </p:cNvSpPr>
              <p:nvPr/>
            </p:nvSpPr>
            <p:spPr bwMode="auto">
              <a:xfrm>
                <a:off x="7866968" y="1089834"/>
                <a:ext cx="74613" cy="93663"/>
              </a:xfrm>
              <a:custGeom>
                <a:avLst/>
                <a:gdLst>
                  <a:gd name="T0" fmla="*/ 0 w 78"/>
                  <a:gd name="T1" fmla="*/ 49 h 97"/>
                  <a:gd name="T2" fmla="*/ 0 w 78"/>
                  <a:gd name="T3" fmla="*/ 49 h 97"/>
                  <a:gd name="T4" fmla="*/ 42 w 78"/>
                  <a:gd name="T5" fmla="*/ 0 h 97"/>
                  <a:gd name="T6" fmla="*/ 78 w 78"/>
                  <a:gd name="T7" fmla="*/ 44 h 97"/>
                  <a:gd name="T8" fmla="*/ 78 w 78"/>
                  <a:gd name="T9" fmla="*/ 52 h 97"/>
                  <a:gd name="T10" fmla="*/ 15 w 78"/>
                  <a:gd name="T11" fmla="*/ 52 h 97"/>
                  <a:gd name="T12" fmla="*/ 46 w 78"/>
                  <a:gd name="T13" fmla="*/ 85 h 97"/>
                  <a:gd name="T14" fmla="*/ 69 w 78"/>
                  <a:gd name="T15" fmla="*/ 77 h 97"/>
                  <a:gd name="T16" fmla="*/ 75 w 78"/>
                  <a:gd name="T17" fmla="*/ 88 h 97"/>
                  <a:gd name="T18" fmla="*/ 44 w 78"/>
                  <a:gd name="T19" fmla="*/ 97 h 97"/>
                  <a:gd name="T20" fmla="*/ 0 w 78"/>
                  <a:gd name="T21" fmla="*/ 49 h 97"/>
                  <a:gd name="T22" fmla="*/ 65 w 78"/>
                  <a:gd name="T23" fmla="*/ 41 h 97"/>
                  <a:gd name="T24" fmla="*/ 65 w 78"/>
                  <a:gd name="T25" fmla="*/ 41 h 97"/>
                  <a:gd name="T26" fmla="*/ 42 w 78"/>
                  <a:gd name="T27" fmla="*/ 13 h 97"/>
                  <a:gd name="T28" fmla="*/ 15 w 78"/>
                  <a:gd name="T29" fmla="*/ 41 h 97"/>
                  <a:gd name="T30" fmla="*/ 65 w 78"/>
                  <a:gd name="T31"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7">
                    <a:moveTo>
                      <a:pt x="0" y="49"/>
                    </a:moveTo>
                    <a:lnTo>
                      <a:pt x="0" y="49"/>
                    </a:lnTo>
                    <a:cubicBezTo>
                      <a:pt x="0" y="19"/>
                      <a:pt x="20" y="0"/>
                      <a:pt x="42" y="0"/>
                    </a:cubicBezTo>
                    <a:cubicBezTo>
                      <a:pt x="65" y="0"/>
                      <a:pt x="78" y="17"/>
                      <a:pt x="78" y="44"/>
                    </a:cubicBezTo>
                    <a:cubicBezTo>
                      <a:pt x="78" y="47"/>
                      <a:pt x="78" y="50"/>
                      <a:pt x="78" y="52"/>
                    </a:cubicBezTo>
                    <a:lnTo>
                      <a:pt x="15" y="52"/>
                    </a:lnTo>
                    <a:cubicBezTo>
                      <a:pt x="17" y="72"/>
                      <a:pt x="29" y="85"/>
                      <a:pt x="46" y="85"/>
                    </a:cubicBezTo>
                    <a:cubicBezTo>
                      <a:pt x="55" y="85"/>
                      <a:pt x="62" y="82"/>
                      <a:pt x="69" y="77"/>
                    </a:cubicBezTo>
                    <a:lnTo>
                      <a:pt x="75" y="88"/>
                    </a:lnTo>
                    <a:cubicBezTo>
                      <a:pt x="67" y="93"/>
                      <a:pt x="57" y="97"/>
                      <a:pt x="44" y="97"/>
                    </a:cubicBezTo>
                    <a:cubicBezTo>
                      <a:pt x="20" y="97"/>
                      <a:pt x="0" y="79"/>
                      <a:pt x="0" y="49"/>
                    </a:cubicBezTo>
                    <a:close/>
                    <a:moveTo>
                      <a:pt x="65" y="41"/>
                    </a:moveTo>
                    <a:lnTo>
                      <a:pt x="65" y="41"/>
                    </a:lnTo>
                    <a:cubicBezTo>
                      <a:pt x="65" y="23"/>
                      <a:pt x="56" y="13"/>
                      <a:pt x="42" y="13"/>
                    </a:cubicBezTo>
                    <a:cubicBezTo>
                      <a:pt x="29" y="13"/>
                      <a:pt x="17" y="23"/>
                      <a:pt x="15" y="41"/>
                    </a:cubicBezTo>
                    <a:lnTo>
                      <a:pt x="65"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24">
                <a:extLst>
                  <a:ext uri="{FF2B5EF4-FFF2-40B4-BE49-F238E27FC236}">
                    <a16:creationId xmlns:a16="http://schemas.microsoft.com/office/drawing/2014/main" id="{014B0554-EC03-65B1-0220-C864954F6A96}"/>
                  </a:ext>
                </a:extLst>
              </p:cNvPr>
              <p:cNvSpPr>
                <a:spLocks/>
              </p:cNvSpPr>
              <p:nvPr/>
            </p:nvSpPr>
            <p:spPr bwMode="auto">
              <a:xfrm>
                <a:off x="7960631" y="1089834"/>
                <a:ext cx="49213" cy="92075"/>
              </a:xfrm>
              <a:custGeom>
                <a:avLst/>
                <a:gdLst>
                  <a:gd name="T0" fmla="*/ 0 w 51"/>
                  <a:gd name="T1" fmla="*/ 2 h 95"/>
                  <a:gd name="T2" fmla="*/ 0 w 51"/>
                  <a:gd name="T3" fmla="*/ 2 h 95"/>
                  <a:gd name="T4" fmla="*/ 13 w 51"/>
                  <a:gd name="T5" fmla="*/ 2 h 95"/>
                  <a:gd name="T6" fmla="*/ 15 w 51"/>
                  <a:gd name="T7" fmla="*/ 19 h 95"/>
                  <a:gd name="T8" fmla="*/ 15 w 51"/>
                  <a:gd name="T9" fmla="*/ 19 h 95"/>
                  <a:gd name="T10" fmla="*/ 41 w 51"/>
                  <a:gd name="T11" fmla="*/ 0 h 95"/>
                  <a:gd name="T12" fmla="*/ 51 w 51"/>
                  <a:gd name="T13" fmla="*/ 2 h 95"/>
                  <a:gd name="T14" fmla="*/ 48 w 51"/>
                  <a:gd name="T15" fmla="*/ 16 h 95"/>
                  <a:gd name="T16" fmla="*/ 39 w 51"/>
                  <a:gd name="T17" fmla="*/ 14 h 95"/>
                  <a:gd name="T18" fmla="*/ 16 w 51"/>
                  <a:gd name="T19" fmla="*/ 36 h 95"/>
                  <a:gd name="T20" fmla="*/ 16 w 51"/>
                  <a:gd name="T21" fmla="*/ 95 h 95"/>
                  <a:gd name="T22" fmla="*/ 0 w 51"/>
                  <a:gd name="T23" fmla="*/ 95 h 95"/>
                  <a:gd name="T24" fmla="*/ 0 w 51"/>
                  <a:gd name="T25"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95">
                    <a:moveTo>
                      <a:pt x="0" y="2"/>
                    </a:moveTo>
                    <a:lnTo>
                      <a:pt x="0" y="2"/>
                    </a:lnTo>
                    <a:lnTo>
                      <a:pt x="13" y="2"/>
                    </a:lnTo>
                    <a:lnTo>
                      <a:pt x="15" y="19"/>
                    </a:lnTo>
                    <a:lnTo>
                      <a:pt x="15" y="19"/>
                    </a:lnTo>
                    <a:cubicBezTo>
                      <a:pt x="21" y="8"/>
                      <a:pt x="31" y="0"/>
                      <a:pt x="41" y="0"/>
                    </a:cubicBezTo>
                    <a:cubicBezTo>
                      <a:pt x="45" y="0"/>
                      <a:pt x="48" y="1"/>
                      <a:pt x="51" y="2"/>
                    </a:cubicBezTo>
                    <a:lnTo>
                      <a:pt x="48" y="16"/>
                    </a:lnTo>
                    <a:cubicBezTo>
                      <a:pt x="45" y="15"/>
                      <a:pt x="43" y="14"/>
                      <a:pt x="39" y="14"/>
                    </a:cubicBezTo>
                    <a:cubicBezTo>
                      <a:pt x="32" y="14"/>
                      <a:pt x="22" y="20"/>
                      <a:pt x="16" y="36"/>
                    </a:cubicBezTo>
                    <a:lnTo>
                      <a:pt x="16" y="95"/>
                    </a:lnTo>
                    <a:lnTo>
                      <a:pt x="0" y="95"/>
                    </a:lnTo>
                    <a:lnTo>
                      <a:pt x="0" y="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25">
                <a:extLst>
                  <a:ext uri="{FF2B5EF4-FFF2-40B4-BE49-F238E27FC236}">
                    <a16:creationId xmlns:a16="http://schemas.microsoft.com/office/drawing/2014/main" id="{48E5A3C7-594B-5E07-19A3-3E1B435BB1E7}"/>
                  </a:ext>
                </a:extLst>
              </p:cNvPr>
              <p:cNvSpPr>
                <a:spLocks/>
              </p:cNvSpPr>
              <p:nvPr/>
            </p:nvSpPr>
            <p:spPr bwMode="auto">
              <a:xfrm>
                <a:off x="8011431" y="1093009"/>
                <a:ext cx="80963" cy="88900"/>
              </a:xfrm>
              <a:custGeom>
                <a:avLst/>
                <a:gdLst>
                  <a:gd name="T0" fmla="*/ 0 w 84"/>
                  <a:gd name="T1" fmla="*/ 0 h 93"/>
                  <a:gd name="T2" fmla="*/ 0 w 84"/>
                  <a:gd name="T3" fmla="*/ 0 h 93"/>
                  <a:gd name="T4" fmla="*/ 16 w 84"/>
                  <a:gd name="T5" fmla="*/ 0 h 93"/>
                  <a:gd name="T6" fmla="*/ 34 w 84"/>
                  <a:gd name="T7" fmla="*/ 53 h 93"/>
                  <a:gd name="T8" fmla="*/ 42 w 84"/>
                  <a:gd name="T9" fmla="*/ 80 h 93"/>
                  <a:gd name="T10" fmla="*/ 43 w 84"/>
                  <a:gd name="T11" fmla="*/ 80 h 93"/>
                  <a:gd name="T12" fmla="*/ 51 w 84"/>
                  <a:gd name="T13" fmla="*/ 53 h 93"/>
                  <a:gd name="T14" fmla="*/ 69 w 84"/>
                  <a:gd name="T15" fmla="*/ 0 h 93"/>
                  <a:gd name="T16" fmla="*/ 84 w 84"/>
                  <a:gd name="T17" fmla="*/ 0 h 93"/>
                  <a:gd name="T18" fmla="*/ 52 w 84"/>
                  <a:gd name="T19" fmla="*/ 93 h 93"/>
                  <a:gd name="T20" fmla="*/ 33 w 84"/>
                  <a:gd name="T21" fmla="*/ 93 h 93"/>
                  <a:gd name="T22" fmla="*/ 0 w 84"/>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3">
                    <a:moveTo>
                      <a:pt x="0" y="0"/>
                    </a:moveTo>
                    <a:lnTo>
                      <a:pt x="0" y="0"/>
                    </a:lnTo>
                    <a:lnTo>
                      <a:pt x="16" y="0"/>
                    </a:lnTo>
                    <a:lnTo>
                      <a:pt x="34" y="53"/>
                    </a:lnTo>
                    <a:cubicBezTo>
                      <a:pt x="36" y="62"/>
                      <a:pt x="39" y="71"/>
                      <a:pt x="42" y="80"/>
                    </a:cubicBezTo>
                    <a:lnTo>
                      <a:pt x="43" y="80"/>
                    </a:lnTo>
                    <a:cubicBezTo>
                      <a:pt x="46" y="71"/>
                      <a:pt x="49" y="62"/>
                      <a:pt x="51" y="53"/>
                    </a:cubicBezTo>
                    <a:lnTo>
                      <a:pt x="69" y="0"/>
                    </a:lnTo>
                    <a:lnTo>
                      <a:pt x="84" y="0"/>
                    </a:lnTo>
                    <a:lnTo>
                      <a:pt x="52" y="93"/>
                    </a:lnTo>
                    <a:lnTo>
                      <a:pt x="33" y="9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6">
                <a:extLst>
                  <a:ext uri="{FF2B5EF4-FFF2-40B4-BE49-F238E27FC236}">
                    <a16:creationId xmlns:a16="http://schemas.microsoft.com/office/drawing/2014/main" id="{D5269E39-33CB-F536-E131-E105E54090C4}"/>
                  </a:ext>
                </a:extLst>
              </p:cNvPr>
              <p:cNvSpPr>
                <a:spLocks noEditPoints="1"/>
              </p:cNvSpPr>
              <p:nvPr/>
            </p:nvSpPr>
            <p:spPr bwMode="auto">
              <a:xfrm>
                <a:off x="8103506" y="1054909"/>
                <a:ext cx="20638" cy="127000"/>
              </a:xfrm>
              <a:custGeom>
                <a:avLst/>
                <a:gdLst>
                  <a:gd name="T0" fmla="*/ 0 w 22"/>
                  <a:gd name="T1" fmla="*/ 10 h 132"/>
                  <a:gd name="T2" fmla="*/ 0 w 22"/>
                  <a:gd name="T3" fmla="*/ 10 h 132"/>
                  <a:gd name="T4" fmla="*/ 11 w 22"/>
                  <a:gd name="T5" fmla="*/ 0 h 132"/>
                  <a:gd name="T6" fmla="*/ 22 w 22"/>
                  <a:gd name="T7" fmla="*/ 10 h 132"/>
                  <a:gd name="T8" fmla="*/ 11 w 22"/>
                  <a:gd name="T9" fmla="*/ 20 h 132"/>
                  <a:gd name="T10" fmla="*/ 0 w 22"/>
                  <a:gd name="T11" fmla="*/ 10 h 132"/>
                  <a:gd name="T12" fmla="*/ 3 w 22"/>
                  <a:gd name="T13" fmla="*/ 39 h 132"/>
                  <a:gd name="T14" fmla="*/ 3 w 22"/>
                  <a:gd name="T15" fmla="*/ 39 h 132"/>
                  <a:gd name="T16" fmla="*/ 19 w 22"/>
                  <a:gd name="T17" fmla="*/ 39 h 132"/>
                  <a:gd name="T18" fmla="*/ 19 w 22"/>
                  <a:gd name="T19" fmla="*/ 132 h 132"/>
                  <a:gd name="T20" fmla="*/ 3 w 22"/>
                  <a:gd name="T21" fmla="*/ 132 h 132"/>
                  <a:gd name="T22" fmla="*/ 3 w 22"/>
                  <a:gd name="T23" fmla="*/ 3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32">
                    <a:moveTo>
                      <a:pt x="0" y="10"/>
                    </a:moveTo>
                    <a:lnTo>
                      <a:pt x="0" y="10"/>
                    </a:lnTo>
                    <a:cubicBezTo>
                      <a:pt x="0" y="4"/>
                      <a:pt x="5" y="0"/>
                      <a:pt x="11" y="0"/>
                    </a:cubicBezTo>
                    <a:cubicBezTo>
                      <a:pt x="17" y="0"/>
                      <a:pt x="22" y="4"/>
                      <a:pt x="22" y="10"/>
                    </a:cubicBezTo>
                    <a:cubicBezTo>
                      <a:pt x="22" y="16"/>
                      <a:pt x="17" y="20"/>
                      <a:pt x="11" y="20"/>
                    </a:cubicBezTo>
                    <a:cubicBezTo>
                      <a:pt x="5" y="20"/>
                      <a:pt x="0" y="16"/>
                      <a:pt x="0" y="10"/>
                    </a:cubicBezTo>
                    <a:close/>
                    <a:moveTo>
                      <a:pt x="3" y="39"/>
                    </a:moveTo>
                    <a:lnTo>
                      <a:pt x="3" y="39"/>
                    </a:lnTo>
                    <a:lnTo>
                      <a:pt x="19" y="39"/>
                    </a:lnTo>
                    <a:lnTo>
                      <a:pt x="19" y="132"/>
                    </a:lnTo>
                    <a:lnTo>
                      <a:pt x="3" y="132"/>
                    </a:lnTo>
                    <a:lnTo>
                      <a:pt x="3" y="3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27">
                <a:extLst>
                  <a:ext uri="{FF2B5EF4-FFF2-40B4-BE49-F238E27FC236}">
                    <a16:creationId xmlns:a16="http://schemas.microsoft.com/office/drawing/2014/main" id="{691A0395-C861-5DEB-5DEC-493E0C8FCC99}"/>
                  </a:ext>
                </a:extLst>
              </p:cNvPr>
              <p:cNvSpPr>
                <a:spLocks/>
              </p:cNvSpPr>
              <p:nvPr/>
            </p:nvSpPr>
            <p:spPr bwMode="auto">
              <a:xfrm>
                <a:off x="8140018" y="1089834"/>
                <a:ext cx="71438" cy="93663"/>
              </a:xfrm>
              <a:custGeom>
                <a:avLst/>
                <a:gdLst>
                  <a:gd name="T0" fmla="*/ 0 w 74"/>
                  <a:gd name="T1" fmla="*/ 49 h 97"/>
                  <a:gd name="T2" fmla="*/ 0 w 74"/>
                  <a:gd name="T3" fmla="*/ 49 h 97"/>
                  <a:gd name="T4" fmla="*/ 45 w 74"/>
                  <a:gd name="T5" fmla="*/ 0 h 97"/>
                  <a:gd name="T6" fmla="*/ 72 w 74"/>
                  <a:gd name="T7" fmla="*/ 11 h 97"/>
                  <a:gd name="T8" fmla="*/ 64 w 74"/>
                  <a:gd name="T9" fmla="*/ 21 h 97"/>
                  <a:gd name="T10" fmla="*/ 45 w 74"/>
                  <a:gd name="T11" fmla="*/ 13 h 97"/>
                  <a:gd name="T12" fmla="*/ 17 w 74"/>
                  <a:gd name="T13" fmla="*/ 49 h 97"/>
                  <a:gd name="T14" fmla="*/ 45 w 74"/>
                  <a:gd name="T15" fmla="*/ 84 h 97"/>
                  <a:gd name="T16" fmla="*/ 67 w 74"/>
                  <a:gd name="T17" fmla="*/ 75 h 97"/>
                  <a:gd name="T18" fmla="*/ 74 w 74"/>
                  <a:gd name="T19" fmla="*/ 85 h 97"/>
                  <a:gd name="T20" fmla="*/ 44 w 74"/>
                  <a:gd name="T21" fmla="*/ 97 h 97"/>
                  <a:gd name="T22" fmla="*/ 0 w 74"/>
                  <a:gd name="T2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97">
                    <a:moveTo>
                      <a:pt x="0" y="49"/>
                    </a:moveTo>
                    <a:lnTo>
                      <a:pt x="0" y="49"/>
                    </a:lnTo>
                    <a:cubicBezTo>
                      <a:pt x="0" y="18"/>
                      <a:pt x="21" y="0"/>
                      <a:pt x="45" y="0"/>
                    </a:cubicBezTo>
                    <a:cubicBezTo>
                      <a:pt x="57" y="0"/>
                      <a:pt x="65" y="5"/>
                      <a:pt x="72" y="11"/>
                    </a:cubicBezTo>
                    <a:lnTo>
                      <a:pt x="64" y="21"/>
                    </a:lnTo>
                    <a:cubicBezTo>
                      <a:pt x="59" y="17"/>
                      <a:pt x="53" y="13"/>
                      <a:pt x="45" y="13"/>
                    </a:cubicBezTo>
                    <a:cubicBezTo>
                      <a:pt x="29" y="13"/>
                      <a:pt x="17" y="28"/>
                      <a:pt x="17" y="49"/>
                    </a:cubicBezTo>
                    <a:cubicBezTo>
                      <a:pt x="17" y="70"/>
                      <a:pt x="28" y="84"/>
                      <a:pt x="45" y="84"/>
                    </a:cubicBezTo>
                    <a:cubicBezTo>
                      <a:pt x="54" y="84"/>
                      <a:pt x="61" y="80"/>
                      <a:pt x="67" y="75"/>
                    </a:cubicBezTo>
                    <a:lnTo>
                      <a:pt x="74" y="85"/>
                    </a:lnTo>
                    <a:cubicBezTo>
                      <a:pt x="65" y="93"/>
                      <a:pt x="55" y="97"/>
                      <a:pt x="44" y="97"/>
                    </a:cubicBezTo>
                    <a:cubicBezTo>
                      <a:pt x="19" y="97"/>
                      <a:pt x="0" y="79"/>
                      <a:pt x="0" y="4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28">
                <a:extLst>
                  <a:ext uri="{FF2B5EF4-FFF2-40B4-BE49-F238E27FC236}">
                    <a16:creationId xmlns:a16="http://schemas.microsoft.com/office/drawing/2014/main" id="{4595F475-C9D2-D833-6EC7-A83BE0585CD4}"/>
                  </a:ext>
                </a:extLst>
              </p:cNvPr>
              <p:cNvSpPr>
                <a:spLocks noEditPoints="1"/>
              </p:cNvSpPr>
              <p:nvPr/>
            </p:nvSpPr>
            <p:spPr bwMode="auto">
              <a:xfrm>
                <a:off x="8216218" y="1089834"/>
                <a:ext cx="76200" cy="93663"/>
              </a:xfrm>
              <a:custGeom>
                <a:avLst/>
                <a:gdLst>
                  <a:gd name="T0" fmla="*/ 0 w 79"/>
                  <a:gd name="T1" fmla="*/ 49 h 97"/>
                  <a:gd name="T2" fmla="*/ 0 w 79"/>
                  <a:gd name="T3" fmla="*/ 49 h 97"/>
                  <a:gd name="T4" fmla="*/ 42 w 79"/>
                  <a:gd name="T5" fmla="*/ 0 h 97"/>
                  <a:gd name="T6" fmla="*/ 79 w 79"/>
                  <a:gd name="T7" fmla="*/ 44 h 97"/>
                  <a:gd name="T8" fmla="*/ 78 w 79"/>
                  <a:gd name="T9" fmla="*/ 52 h 97"/>
                  <a:gd name="T10" fmla="*/ 16 w 79"/>
                  <a:gd name="T11" fmla="*/ 52 h 97"/>
                  <a:gd name="T12" fmla="*/ 46 w 79"/>
                  <a:gd name="T13" fmla="*/ 85 h 97"/>
                  <a:gd name="T14" fmla="*/ 69 w 79"/>
                  <a:gd name="T15" fmla="*/ 77 h 97"/>
                  <a:gd name="T16" fmla="*/ 75 w 79"/>
                  <a:gd name="T17" fmla="*/ 88 h 97"/>
                  <a:gd name="T18" fmla="*/ 45 w 79"/>
                  <a:gd name="T19" fmla="*/ 97 h 97"/>
                  <a:gd name="T20" fmla="*/ 0 w 79"/>
                  <a:gd name="T21" fmla="*/ 49 h 97"/>
                  <a:gd name="T22" fmla="*/ 65 w 79"/>
                  <a:gd name="T23" fmla="*/ 41 h 97"/>
                  <a:gd name="T24" fmla="*/ 65 w 79"/>
                  <a:gd name="T25" fmla="*/ 41 h 97"/>
                  <a:gd name="T26" fmla="*/ 42 w 79"/>
                  <a:gd name="T27" fmla="*/ 13 h 97"/>
                  <a:gd name="T28" fmla="*/ 15 w 79"/>
                  <a:gd name="T29" fmla="*/ 41 h 97"/>
                  <a:gd name="T30" fmla="*/ 65 w 79"/>
                  <a:gd name="T31"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7">
                    <a:moveTo>
                      <a:pt x="0" y="49"/>
                    </a:moveTo>
                    <a:lnTo>
                      <a:pt x="0" y="49"/>
                    </a:lnTo>
                    <a:cubicBezTo>
                      <a:pt x="0" y="19"/>
                      <a:pt x="21" y="0"/>
                      <a:pt x="42" y="0"/>
                    </a:cubicBezTo>
                    <a:cubicBezTo>
                      <a:pt x="65" y="0"/>
                      <a:pt x="79" y="17"/>
                      <a:pt x="79" y="44"/>
                    </a:cubicBezTo>
                    <a:cubicBezTo>
                      <a:pt x="79" y="47"/>
                      <a:pt x="78" y="50"/>
                      <a:pt x="78" y="52"/>
                    </a:cubicBezTo>
                    <a:lnTo>
                      <a:pt x="16" y="52"/>
                    </a:lnTo>
                    <a:cubicBezTo>
                      <a:pt x="17" y="72"/>
                      <a:pt x="29" y="85"/>
                      <a:pt x="46" y="85"/>
                    </a:cubicBezTo>
                    <a:cubicBezTo>
                      <a:pt x="55" y="85"/>
                      <a:pt x="63" y="82"/>
                      <a:pt x="69" y="77"/>
                    </a:cubicBezTo>
                    <a:lnTo>
                      <a:pt x="75" y="88"/>
                    </a:lnTo>
                    <a:cubicBezTo>
                      <a:pt x="67" y="93"/>
                      <a:pt x="57" y="97"/>
                      <a:pt x="45" y="97"/>
                    </a:cubicBezTo>
                    <a:cubicBezTo>
                      <a:pt x="20" y="97"/>
                      <a:pt x="0" y="79"/>
                      <a:pt x="0" y="49"/>
                    </a:cubicBezTo>
                    <a:close/>
                    <a:moveTo>
                      <a:pt x="65" y="41"/>
                    </a:moveTo>
                    <a:lnTo>
                      <a:pt x="65" y="41"/>
                    </a:lnTo>
                    <a:cubicBezTo>
                      <a:pt x="65" y="23"/>
                      <a:pt x="57" y="13"/>
                      <a:pt x="42" y="13"/>
                    </a:cubicBezTo>
                    <a:cubicBezTo>
                      <a:pt x="29" y="13"/>
                      <a:pt x="17" y="23"/>
                      <a:pt x="15" y="41"/>
                    </a:cubicBezTo>
                    <a:lnTo>
                      <a:pt x="65"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29">
                <a:extLst>
                  <a:ext uri="{FF2B5EF4-FFF2-40B4-BE49-F238E27FC236}">
                    <a16:creationId xmlns:a16="http://schemas.microsoft.com/office/drawing/2014/main" id="{249D3A13-600D-B622-DC2F-41CA88AAC123}"/>
                  </a:ext>
                </a:extLst>
              </p:cNvPr>
              <p:cNvSpPr>
                <a:spLocks noEditPoints="1"/>
              </p:cNvSpPr>
              <p:nvPr/>
            </p:nvSpPr>
            <p:spPr bwMode="auto">
              <a:xfrm>
                <a:off x="8343218" y="1061259"/>
                <a:ext cx="80963" cy="120650"/>
              </a:xfrm>
              <a:custGeom>
                <a:avLst/>
                <a:gdLst>
                  <a:gd name="T0" fmla="*/ 0 w 83"/>
                  <a:gd name="T1" fmla="*/ 0 h 125"/>
                  <a:gd name="T2" fmla="*/ 0 w 83"/>
                  <a:gd name="T3" fmla="*/ 0 h 125"/>
                  <a:gd name="T4" fmla="*/ 36 w 83"/>
                  <a:gd name="T5" fmla="*/ 0 h 125"/>
                  <a:gd name="T6" fmla="*/ 83 w 83"/>
                  <a:gd name="T7" fmla="*/ 37 h 125"/>
                  <a:gd name="T8" fmla="*/ 37 w 83"/>
                  <a:gd name="T9" fmla="*/ 75 h 125"/>
                  <a:gd name="T10" fmla="*/ 16 w 83"/>
                  <a:gd name="T11" fmla="*/ 75 h 125"/>
                  <a:gd name="T12" fmla="*/ 16 w 83"/>
                  <a:gd name="T13" fmla="*/ 125 h 125"/>
                  <a:gd name="T14" fmla="*/ 0 w 83"/>
                  <a:gd name="T15" fmla="*/ 125 h 125"/>
                  <a:gd name="T16" fmla="*/ 0 w 83"/>
                  <a:gd name="T17" fmla="*/ 0 h 125"/>
                  <a:gd name="T18" fmla="*/ 35 w 83"/>
                  <a:gd name="T19" fmla="*/ 63 h 125"/>
                  <a:gd name="T20" fmla="*/ 35 w 83"/>
                  <a:gd name="T21" fmla="*/ 63 h 125"/>
                  <a:gd name="T22" fmla="*/ 67 w 83"/>
                  <a:gd name="T23" fmla="*/ 37 h 125"/>
                  <a:gd name="T24" fmla="*/ 34 w 83"/>
                  <a:gd name="T25" fmla="*/ 13 h 125"/>
                  <a:gd name="T26" fmla="*/ 16 w 83"/>
                  <a:gd name="T27" fmla="*/ 13 h 125"/>
                  <a:gd name="T28" fmla="*/ 16 w 83"/>
                  <a:gd name="T29" fmla="*/ 63 h 125"/>
                  <a:gd name="T30" fmla="*/ 35 w 83"/>
                  <a:gd name="T3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25">
                    <a:moveTo>
                      <a:pt x="0" y="0"/>
                    </a:moveTo>
                    <a:lnTo>
                      <a:pt x="0" y="0"/>
                    </a:lnTo>
                    <a:lnTo>
                      <a:pt x="36" y="0"/>
                    </a:lnTo>
                    <a:cubicBezTo>
                      <a:pt x="64" y="0"/>
                      <a:pt x="83" y="9"/>
                      <a:pt x="83" y="37"/>
                    </a:cubicBezTo>
                    <a:cubicBezTo>
                      <a:pt x="83" y="63"/>
                      <a:pt x="64" y="75"/>
                      <a:pt x="37" y="75"/>
                    </a:cubicBezTo>
                    <a:lnTo>
                      <a:pt x="16" y="75"/>
                    </a:lnTo>
                    <a:lnTo>
                      <a:pt x="16" y="125"/>
                    </a:lnTo>
                    <a:lnTo>
                      <a:pt x="0" y="125"/>
                    </a:lnTo>
                    <a:lnTo>
                      <a:pt x="0" y="0"/>
                    </a:lnTo>
                    <a:close/>
                    <a:moveTo>
                      <a:pt x="35" y="63"/>
                    </a:moveTo>
                    <a:lnTo>
                      <a:pt x="35" y="63"/>
                    </a:lnTo>
                    <a:cubicBezTo>
                      <a:pt x="56" y="63"/>
                      <a:pt x="67" y="55"/>
                      <a:pt x="67" y="37"/>
                    </a:cubicBezTo>
                    <a:cubicBezTo>
                      <a:pt x="67" y="19"/>
                      <a:pt x="56" y="13"/>
                      <a:pt x="34" y="13"/>
                    </a:cubicBezTo>
                    <a:lnTo>
                      <a:pt x="16" y="13"/>
                    </a:lnTo>
                    <a:lnTo>
                      <a:pt x="16" y="63"/>
                    </a:lnTo>
                    <a:lnTo>
                      <a:pt x="35" y="6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30">
                <a:extLst>
                  <a:ext uri="{FF2B5EF4-FFF2-40B4-BE49-F238E27FC236}">
                    <a16:creationId xmlns:a16="http://schemas.microsoft.com/office/drawing/2014/main" id="{B43AD315-A23E-DA73-7DC2-8196D74930C0}"/>
                  </a:ext>
                </a:extLst>
              </p:cNvPr>
              <p:cNvSpPr>
                <a:spLocks/>
              </p:cNvSpPr>
              <p:nvPr/>
            </p:nvSpPr>
            <p:spPr bwMode="auto">
              <a:xfrm>
                <a:off x="8443231" y="1051734"/>
                <a:ext cx="23813" cy="131763"/>
              </a:xfrm>
              <a:custGeom>
                <a:avLst/>
                <a:gdLst>
                  <a:gd name="T0" fmla="*/ 0 w 25"/>
                  <a:gd name="T1" fmla="*/ 116 h 137"/>
                  <a:gd name="T2" fmla="*/ 0 w 25"/>
                  <a:gd name="T3" fmla="*/ 116 h 137"/>
                  <a:gd name="T4" fmla="*/ 0 w 25"/>
                  <a:gd name="T5" fmla="*/ 0 h 137"/>
                  <a:gd name="T6" fmla="*/ 15 w 25"/>
                  <a:gd name="T7" fmla="*/ 0 h 137"/>
                  <a:gd name="T8" fmla="*/ 15 w 25"/>
                  <a:gd name="T9" fmla="*/ 117 h 137"/>
                  <a:gd name="T10" fmla="*/ 20 w 25"/>
                  <a:gd name="T11" fmla="*/ 124 h 137"/>
                  <a:gd name="T12" fmla="*/ 23 w 25"/>
                  <a:gd name="T13" fmla="*/ 124 h 137"/>
                  <a:gd name="T14" fmla="*/ 25 w 25"/>
                  <a:gd name="T15" fmla="*/ 136 h 137"/>
                  <a:gd name="T16" fmla="*/ 16 w 25"/>
                  <a:gd name="T17" fmla="*/ 137 h 137"/>
                  <a:gd name="T18" fmla="*/ 0 w 25"/>
                  <a:gd name="T19"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7">
                    <a:moveTo>
                      <a:pt x="0" y="116"/>
                    </a:moveTo>
                    <a:lnTo>
                      <a:pt x="0" y="116"/>
                    </a:lnTo>
                    <a:lnTo>
                      <a:pt x="0" y="0"/>
                    </a:lnTo>
                    <a:lnTo>
                      <a:pt x="15" y="0"/>
                    </a:lnTo>
                    <a:lnTo>
                      <a:pt x="15" y="117"/>
                    </a:lnTo>
                    <a:cubicBezTo>
                      <a:pt x="15" y="122"/>
                      <a:pt x="17" y="124"/>
                      <a:pt x="20" y="124"/>
                    </a:cubicBezTo>
                    <a:cubicBezTo>
                      <a:pt x="20" y="124"/>
                      <a:pt x="21" y="124"/>
                      <a:pt x="23" y="124"/>
                    </a:cubicBezTo>
                    <a:lnTo>
                      <a:pt x="25" y="136"/>
                    </a:lnTo>
                    <a:cubicBezTo>
                      <a:pt x="23" y="137"/>
                      <a:pt x="20" y="137"/>
                      <a:pt x="16" y="137"/>
                    </a:cubicBezTo>
                    <a:cubicBezTo>
                      <a:pt x="4" y="137"/>
                      <a:pt x="0" y="130"/>
                      <a:pt x="0" y="116"/>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31">
                <a:extLst>
                  <a:ext uri="{FF2B5EF4-FFF2-40B4-BE49-F238E27FC236}">
                    <a16:creationId xmlns:a16="http://schemas.microsoft.com/office/drawing/2014/main" id="{F22ED459-FF7A-83AF-0ED8-6FEA11DD20A5}"/>
                  </a:ext>
                </a:extLst>
              </p:cNvPr>
              <p:cNvSpPr>
                <a:spLocks noEditPoints="1"/>
              </p:cNvSpPr>
              <p:nvPr/>
            </p:nvSpPr>
            <p:spPr bwMode="auto">
              <a:xfrm>
                <a:off x="8487681" y="1089834"/>
                <a:ext cx="69850" cy="93663"/>
              </a:xfrm>
              <a:custGeom>
                <a:avLst/>
                <a:gdLst>
                  <a:gd name="T0" fmla="*/ 0 w 73"/>
                  <a:gd name="T1" fmla="*/ 71 h 97"/>
                  <a:gd name="T2" fmla="*/ 0 w 73"/>
                  <a:gd name="T3" fmla="*/ 71 h 97"/>
                  <a:gd name="T4" fmla="*/ 57 w 73"/>
                  <a:gd name="T5" fmla="*/ 36 h 97"/>
                  <a:gd name="T6" fmla="*/ 38 w 73"/>
                  <a:gd name="T7" fmla="*/ 13 h 97"/>
                  <a:gd name="T8" fmla="*/ 10 w 73"/>
                  <a:gd name="T9" fmla="*/ 23 h 97"/>
                  <a:gd name="T10" fmla="*/ 4 w 73"/>
                  <a:gd name="T11" fmla="*/ 12 h 97"/>
                  <a:gd name="T12" fmla="*/ 40 w 73"/>
                  <a:gd name="T13" fmla="*/ 0 h 97"/>
                  <a:gd name="T14" fmla="*/ 73 w 73"/>
                  <a:gd name="T15" fmla="*/ 38 h 97"/>
                  <a:gd name="T16" fmla="*/ 73 w 73"/>
                  <a:gd name="T17" fmla="*/ 95 h 97"/>
                  <a:gd name="T18" fmla="*/ 60 w 73"/>
                  <a:gd name="T19" fmla="*/ 95 h 97"/>
                  <a:gd name="T20" fmla="*/ 58 w 73"/>
                  <a:gd name="T21" fmla="*/ 84 h 97"/>
                  <a:gd name="T22" fmla="*/ 58 w 73"/>
                  <a:gd name="T23" fmla="*/ 84 h 97"/>
                  <a:gd name="T24" fmla="*/ 27 w 73"/>
                  <a:gd name="T25" fmla="*/ 97 h 97"/>
                  <a:gd name="T26" fmla="*/ 0 w 73"/>
                  <a:gd name="T27" fmla="*/ 71 h 97"/>
                  <a:gd name="T28" fmla="*/ 57 w 73"/>
                  <a:gd name="T29" fmla="*/ 72 h 97"/>
                  <a:gd name="T30" fmla="*/ 57 w 73"/>
                  <a:gd name="T31" fmla="*/ 72 h 97"/>
                  <a:gd name="T32" fmla="*/ 57 w 73"/>
                  <a:gd name="T33" fmla="*/ 47 h 97"/>
                  <a:gd name="T34" fmla="*/ 15 w 73"/>
                  <a:gd name="T35" fmla="*/ 70 h 97"/>
                  <a:gd name="T36" fmla="*/ 32 w 73"/>
                  <a:gd name="T37" fmla="*/ 85 h 97"/>
                  <a:gd name="T38" fmla="*/ 57 w 73"/>
                  <a:gd name="T39"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97">
                    <a:moveTo>
                      <a:pt x="0" y="71"/>
                    </a:moveTo>
                    <a:lnTo>
                      <a:pt x="0" y="71"/>
                    </a:lnTo>
                    <a:cubicBezTo>
                      <a:pt x="0" y="51"/>
                      <a:pt x="17" y="41"/>
                      <a:pt x="57" y="36"/>
                    </a:cubicBezTo>
                    <a:cubicBezTo>
                      <a:pt x="57" y="25"/>
                      <a:pt x="53" y="13"/>
                      <a:pt x="38" y="13"/>
                    </a:cubicBezTo>
                    <a:cubicBezTo>
                      <a:pt x="27" y="13"/>
                      <a:pt x="17" y="18"/>
                      <a:pt x="10" y="23"/>
                    </a:cubicBezTo>
                    <a:lnTo>
                      <a:pt x="4" y="12"/>
                    </a:lnTo>
                    <a:cubicBezTo>
                      <a:pt x="13" y="7"/>
                      <a:pt x="26" y="0"/>
                      <a:pt x="40" y="0"/>
                    </a:cubicBezTo>
                    <a:cubicBezTo>
                      <a:pt x="63" y="0"/>
                      <a:pt x="73" y="15"/>
                      <a:pt x="73" y="38"/>
                    </a:cubicBezTo>
                    <a:lnTo>
                      <a:pt x="73" y="95"/>
                    </a:lnTo>
                    <a:lnTo>
                      <a:pt x="60" y="95"/>
                    </a:lnTo>
                    <a:lnTo>
                      <a:pt x="58" y="84"/>
                    </a:lnTo>
                    <a:lnTo>
                      <a:pt x="58" y="84"/>
                    </a:lnTo>
                    <a:cubicBezTo>
                      <a:pt x="49" y="91"/>
                      <a:pt x="39" y="97"/>
                      <a:pt x="27" y="97"/>
                    </a:cubicBezTo>
                    <a:cubicBezTo>
                      <a:pt x="12" y="97"/>
                      <a:pt x="0" y="87"/>
                      <a:pt x="0" y="71"/>
                    </a:cubicBezTo>
                    <a:close/>
                    <a:moveTo>
                      <a:pt x="57" y="72"/>
                    </a:moveTo>
                    <a:lnTo>
                      <a:pt x="57" y="72"/>
                    </a:lnTo>
                    <a:lnTo>
                      <a:pt x="57" y="47"/>
                    </a:lnTo>
                    <a:cubicBezTo>
                      <a:pt x="26" y="50"/>
                      <a:pt x="15" y="58"/>
                      <a:pt x="15" y="70"/>
                    </a:cubicBezTo>
                    <a:cubicBezTo>
                      <a:pt x="15" y="80"/>
                      <a:pt x="23" y="85"/>
                      <a:pt x="32" y="85"/>
                    </a:cubicBezTo>
                    <a:cubicBezTo>
                      <a:pt x="41" y="85"/>
                      <a:pt x="48" y="80"/>
                      <a:pt x="57" y="7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32">
                <a:extLst>
                  <a:ext uri="{FF2B5EF4-FFF2-40B4-BE49-F238E27FC236}">
                    <a16:creationId xmlns:a16="http://schemas.microsoft.com/office/drawing/2014/main" id="{1452B937-913B-EF73-B348-F5081B1BF7BB}"/>
                  </a:ext>
                </a:extLst>
              </p:cNvPr>
              <p:cNvSpPr>
                <a:spLocks/>
              </p:cNvSpPr>
              <p:nvPr/>
            </p:nvSpPr>
            <p:spPr bwMode="auto">
              <a:xfrm>
                <a:off x="8574993" y="1067609"/>
                <a:ext cx="55563" cy="115888"/>
              </a:xfrm>
              <a:custGeom>
                <a:avLst/>
                <a:gdLst>
                  <a:gd name="T0" fmla="*/ 13 w 57"/>
                  <a:gd name="T1" fmla="*/ 89 h 120"/>
                  <a:gd name="T2" fmla="*/ 13 w 57"/>
                  <a:gd name="T3" fmla="*/ 89 h 120"/>
                  <a:gd name="T4" fmla="*/ 13 w 57"/>
                  <a:gd name="T5" fmla="*/ 38 h 120"/>
                  <a:gd name="T6" fmla="*/ 0 w 57"/>
                  <a:gd name="T7" fmla="*/ 38 h 120"/>
                  <a:gd name="T8" fmla="*/ 0 w 57"/>
                  <a:gd name="T9" fmla="*/ 26 h 120"/>
                  <a:gd name="T10" fmla="*/ 14 w 57"/>
                  <a:gd name="T11" fmla="*/ 25 h 120"/>
                  <a:gd name="T12" fmla="*/ 16 w 57"/>
                  <a:gd name="T13" fmla="*/ 0 h 120"/>
                  <a:gd name="T14" fmla="*/ 29 w 57"/>
                  <a:gd name="T15" fmla="*/ 0 h 120"/>
                  <a:gd name="T16" fmla="*/ 29 w 57"/>
                  <a:gd name="T17" fmla="*/ 25 h 120"/>
                  <a:gd name="T18" fmla="*/ 54 w 57"/>
                  <a:gd name="T19" fmla="*/ 25 h 120"/>
                  <a:gd name="T20" fmla="*/ 54 w 57"/>
                  <a:gd name="T21" fmla="*/ 38 h 120"/>
                  <a:gd name="T22" fmla="*/ 29 w 57"/>
                  <a:gd name="T23" fmla="*/ 38 h 120"/>
                  <a:gd name="T24" fmla="*/ 29 w 57"/>
                  <a:gd name="T25" fmla="*/ 90 h 120"/>
                  <a:gd name="T26" fmla="*/ 43 w 57"/>
                  <a:gd name="T27" fmla="*/ 107 h 120"/>
                  <a:gd name="T28" fmla="*/ 54 w 57"/>
                  <a:gd name="T29" fmla="*/ 105 h 120"/>
                  <a:gd name="T30" fmla="*/ 57 w 57"/>
                  <a:gd name="T31" fmla="*/ 117 h 120"/>
                  <a:gd name="T32" fmla="*/ 40 w 57"/>
                  <a:gd name="T33" fmla="*/ 120 h 120"/>
                  <a:gd name="T34" fmla="*/ 13 w 57"/>
                  <a:gd name="T35"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20">
                    <a:moveTo>
                      <a:pt x="13" y="89"/>
                    </a:moveTo>
                    <a:lnTo>
                      <a:pt x="13" y="89"/>
                    </a:lnTo>
                    <a:lnTo>
                      <a:pt x="13" y="38"/>
                    </a:lnTo>
                    <a:lnTo>
                      <a:pt x="0" y="38"/>
                    </a:lnTo>
                    <a:lnTo>
                      <a:pt x="0" y="26"/>
                    </a:lnTo>
                    <a:lnTo>
                      <a:pt x="14" y="25"/>
                    </a:lnTo>
                    <a:lnTo>
                      <a:pt x="16" y="0"/>
                    </a:lnTo>
                    <a:lnTo>
                      <a:pt x="29" y="0"/>
                    </a:lnTo>
                    <a:lnTo>
                      <a:pt x="29" y="25"/>
                    </a:lnTo>
                    <a:lnTo>
                      <a:pt x="54" y="25"/>
                    </a:lnTo>
                    <a:lnTo>
                      <a:pt x="54" y="38"/>
                    </a:lnTo>
                    <a:lnTo>
                      <a:pt x="29" y="38"/>
                    </a:lnTo>
                    <a:lnTo>
                      <a:pt x="29" y="90"/>
                    </a:lnTo>
                    <a:cubicBezTo>
                      <a:pt x="29" y="101"/>
                      <a:pt x="33" y="107"/>
                      <a:pt x="43" y="107"/>
                    </a:cubicBezTo>
                    <a:cubicBezTo>
                      <a:pt x="47" y="107"/>
                      <a:pt x="51" y="106"/>
                      <a:pt x="54" y="105"/>
                    </a:cubicBezTo>
                    <a:lnTo>
                      <a:pt x="57" y="117"/>
                    </a:lnTo>
                    <a:cubicBezTo>
                      <a:pt x="52" y="118"/>
                      <a:pt x="46" y="120"/>
                      <a:pt x="40" y="120"/>
                    </a:cubicBezTo>
                    <a:cubicBezTo>
                      <a:pt x="20" y="120"/>
                      <a:pt x="13" y="108"/>
                      <a:pt x="13" y="8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33">
                <a:extLst>
                  <a:ext uri="{FF2B5EF4-FFF2-40B4-BE49-F238E27FC236}">
                    <a16:creationId xmlns:a16="http://schemas.microsoft.com/office/drawing/2014/main" id="{3B77585A-812A-C951-2934-74CEB61F4822}"/>
                  </a:ext>
                </a:extLst>
              </p:cNvPr>
              <p:cNvSpPr>
                <a:spLocks/>
              </p:cNvSpPr>
              <p:nvPr/>
            </p:nvSpPr>
            <p:spPr bwMode="auto">
              <a:xfrm>
                <a:off x="8633731" y="1048559"/>
                <a:ext cx="52388" cy="133350"/>
              </a:xfrm>
              <a:custGeom>
                <a:avLst/>
                <a:gdLst>
                  <a:gd name="T0" fmla="*/ 13 w 55"/>
                  <a:gd name="T1" fmla="*/ 58 h 138"/>
                  <a:gd name="T2" fmla="*/ 13 w 55"/>
                  <a:gd name="T3" fmla="*/ 58 h 138"/>
                  <a:gd name="T4" fmla="*/ 0 w 55"/>
                  <a:gd name="T5" fmla="*/ 58 h 138"/>
                  <a:gd name="T6" fmla="*/ 0 w 55"/>
                  <a:gd name="T7" fmla="*/ 46 h 138"/>
                  <a:gd name="T8" fmla="*/ 13 w 55"/>
                  <a:gd name="T9" fmla="*/ 45 h 138"/>
                  <a:gd name="T10" fmla="*/ 13 w 55"/>
                  <a:gd name="T11" fmla="*/ 31 h 138"/>
                  <a:gd name="T12" fmla="*/ 40 w 55"/>
                  <a:gd name="T13" fmla="*/ 0 h 138"/>
                  <a:gd name="T14" fmla="*/ 55 w 55"/>
                  <a:gd name="T15" fmla="*/ 3 h 138"/>
                  <a:gd name="T16" fmla="*/ 52 w 55"/>
                  <a:gd name="T17" fmla="*/ 15 h 138"/>
                  <a:gd name="T18" fmla="*/ 41 w 55"/>
                  <a:gd name="T19" fmla="*/ 13 h 138"/>
                  <a:gd name="T20" fmla="*/ 28 w 55"/>
                  <a:gd name="T21" fmla="*/ 31 h 138"/>
                  <a:gd name="T22" fmla="*/ 28 w 55"/>
                  <a:gd name="T23" fmla="*/ 45 h 138"/>
                  <a:gd name="T24" fmla="*/ 48 w 55"/>
                  <a:gd name="T25" fmla="*/ 45 h 138"/>
                  <a:gd name="T26" fmla="*/ 48 w 55"/>
                  <a:gd name="T27" fmla="*/ 58 h 138"/>
                  <a:gd name="T28" fmla="*/ 28 w 55"/>
                  <a:gd name="T29" fmla="*/ 58 h 138"/>
                  <a:gd name="T30" fmla="*/ 28 w 55"/>
                  <a:gd name="T31" fmla="*/ 138 h 138"/>
                  <a:gd name="T32" fmla="*/ 13 w 55"/>
                  <a:gd name="T33" fmla="*/ 138 h 138"/>
                  <a:gd name="T34" fmla="*/ 13 w 55"/>
                  <a:gd name="T35"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38">
                    <a:moveTo>
                      <a:pt x="13" y="58"/>
                    </a:moveTo>
                    <a:lnTo>
                      <a:pt x="13" y="58"/>
                    </a:lnTo>
                    <a:lnTo>
                      <a:pt x="0" y="58"/>
                    </a:lnTo>
                    <a:lnTo>
                      <a:pt x="0" y="46"/>
                    </a:lnTo>
                    <a:lnTo>
                      <a:pt x="13" y="45"/>
                    </a:lnTo>
                    <a:lnTo>
                      <a:pt x="13" y="31"/>
                    </a:lnTo>
                    <a:cubicBezTo>
                      <a:pt x="13" y="12"/>
                      <a:pt x="21" y="0"/>
                      <a:pt x="40" y="0"/>
                    </a:cubicBezTo>
                    <a:cubicBezTo>
                      <a:pt x="46" y="0"/>
                      <a:pt x="51" y="2"/>
                      <a:pt x="55" y="3"/>
                    </a:cubicBezTo>
                    <a:lnTo>
                      <a:pt x="52" y="15"/>
                    </a:lnTo>
                    <a:cubicBezTo>
                      <a:pt x="48" y="14"/>
                      <a:pt x="45" y="13"/>
                      <a:pt x="41" y="13"/>
                    </a:cubicBezTo>
                    <a:cubicBezTo>
                      <a:pt x="33" y="13"/>
                      <a:pt x="28" y="19"/>
                      <a:pt x="28" y="31"/>
                    </a:cubicBezTo>
                    <a:lnTo>
                      <a:pt x="28" y="45"/>
                    </a:lnTo>
                    <a:lnTo>
                      <a:pt x="48" y="45"/>
                    </a:lnTo>
                    <a:lnTo>
                      <a:pt x="48" y="58"/>
                    </a:lnTo>
                    <a:lnTo>
                      <a:pt x="28" y="58"/>
                    </a:lnTo>
                    <a:lnTo>
                      <a:pt x="28" y="138"/>
                    </a:lnTo>
                    <a:lnTo>
                      <a:pt x="13" y="138"/>
                    </a:lnTo>
                    <a:lnTo>
                      <a:pt x="1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34">
                <a:extLst>
                  <a:ext uri="{FF2B5EF4-FFF2-40B4-BE49-F238E27FC236}">
                    <a16:creationId xmlns:a16="http://schemas.microsoft.com/office/drawing/2014/main" id="{9FF254D3-6B7D-9B25-6FD5-CBD1BB52CDE7}"/>
                  </a:ext>
                </a:extLst>
              </p:cNvPr>
              <p:cNvSpPr>
                <a:spLocks noEditPoints="1"/>
              </p:cNvSpPr>
              <p:nvPr/>
            </p:nvSpPr>
            <p:spPr bwMode="auto">
              <a:xfrm>
                <a:off x="8684531" y="1089834"/>
                <a:ext cx="82550" cy="93663"/>
              </a:xfrm>
              <a:custGeom>
                <a:avLst/>
                <a:gdLst>
                  <a:gd name="T0" fmla="*/ 0 w 86"/>
                  <a:gd name="T1" fmla="*/ 49 h 97"/>
                  <a:gd name="T2" fmla="*/ 0 w 86"/>
                  <a:gd name="T3" fmla="*/ 49 h 97"/>
                  <a:gd name="T4" fmla="*/ 43 w 86"/>
                  <a:gd name="T5" fmla="*/ 0 h 97"/>
                  <a:gd name="T6" fmla="*/ 86 w 86"/>
                  <a:gd name="T7" fmla="*/ 49 h 97"/>
                  <a:gd name="T8" fmla="*/ 43 w 86"/>
                  <a:gd name="T9" fmla="*/ 97 h 97"/>
                  <a:gd name="T10" fmla="*/ 0 w 86"/>
                  <a:gd name="T11" fmla="*/ 49 h 97"/>
                  <a:gd name="T12" fmla="*/ 70 w 86"/>
                  <a:gd name="T13" fmla="*/ 49 h 97"/>
                  <a:gd name="T14" fmla="*/ 70 w 86"/>
                  <a:gd name="T15" fmla="*/ 49 h 97"/>
                  <a:gd name="T16" fmla="*/ 43 w 86"/>
                  <a:gd name="T17" fmla="*/ 13 h 97"/>
                  <a:gd name="T18" fmla="*/ 16 w 86"/>
                  <a:gd name="T19" fmla="*/ 49 h 97"/>
                  <a:gd name="T20" fmla="*/ 43 w 86"/>
                  <a:gd name="T21" fmla="*/ 84 h 97"/>
                  <a:gd name="T22" fmla="*/ 70 w 86"/>
                  <a:gd name="T2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7">
                    <a:moveTo>
                      <a:pt x="0" y="49"/>
                    </a:moveTo>
                    <a:lnTo>
                      <a:pt x="0" y="49"/>
                    </a:lnTo>
                    <a:cubicBezTo>
                      <a:pt x="0" y="18"/>
                      <a:pt x="20" y="0"/>
                      <a:pt x="43" y="0"/>
                    </a:cubicBezTo>
                    <a:cubicBezTo>
                      <a:pt x="66" y="0"/>
                      <a:pt x="86" y="18"/>
                      <a:pt x="86" y="49"/>
                    </a:cubicBezTo>
                    <a:cubicBezTo>
                      <a:pt x="86" y="79"/>
                      <a:pt x="66" y="97"/>
                      <a:pt x="43" y="97"/>
                    </a:cubicBezTo>
                    <a:cubicBezTo>
                      <a:pt x="20" y="97"/>
                      <a:pt x="0" y="79"/>
                      <a:pt x="0" y="49"/>
                    </a:cubicBezTo>
                    <a:close/>
                    <a:moveTo>
                      <a:pt x="70" y="49"/>
                    </a:moveTo>
                    <a:lnTo>
                      <a:pt x="70" y="49"/>
                    </a:lnTo>
                    <a:cubicBezTo>
                      <a:pt x="70" y="28"/>
                      <a:pt x="59" y="13"/>
                      <a:pt x="43" y="13"/>
                    </a:cubicBezTo>
                    <a:cubicBezTo>
                      <a:pt x="27" y="13"/>
                      <a:pt x="16" y="28"/>
                      <a:pt x="16" y="49"/>
                    </a:cubicBezTo>
                    <a:cubicBezTo>
                      <a:pt x="16" y="70"/>
                      <a:pt x="27" y="84"/>
                      <a:pt x="43" y="84"/>
                    </a:cubicBezTo>
                    <a:cubicBezTo>
                      <a:pt x="59" y="84"/>
                      <a:pt x="70" y="70"/>
                      <a:pt x="70" y="4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35">
                <a:extLst>
                  <a:ext uri="{FF2B5EF4-FFF2-40B4-BE49-F238E27FC236}">
                    <a16:creationId xmlns:a16="http://schemas.microsoft.com/office/drawing/2014/main" id="{B2D908E7-D52F-B77B-0BE9-1F71BC1A4659}"/>
                  </a:ext>
                </a:extLst>
              </p:cNvPr>
              <p:cNvSpPr>
                <a:spLocks/>
              </p:cNvSpPr>
              <p:nvPr/>
            </p:nvSpPr>
            <p:spPr bwMode="auto">
              <a:xfrm>
                <a:off x="8786131" y="1089834"/>
                <a:ext cx="49213" cy="92075"/>
              </a:xfrm>
              <a:custGeom>
                <a:avLst/>
                <a:gdLst>
                  <a:gd name="T0" fmla="*/ 0 w 51"/>
                  <a:gd name="T1" fmla="*/ 2 h 95"/>
                  <a:gd name="T2" fmla="*/ 0 w 51"/>
                  <a:gd name="T3" fmla="*/ 2 h 95"/>
                  <a:gd name="T4" fmla="*/ 13 w 51"/>
                  <a:gd name="T5" fmla="*/ 2 h 95"/>
                  <a:gd name="T6" fmla="*/ 14 w 51"/>
                  <a:gd name="T7" fmla="*/ 19 h 95"/>
                  <a:gd name="T8" fmla="*/ 15 w 51"/>
                  <a:gd name="T9" fmla="*/ 19 h 95"/>
                  <a:gd name="T10" fmla="*/ 41 w 51"/>
                  <a:gd name="T11" fmla="*/ 0 h 95"/>
                  <a:gd name="T12" fmla="*/ 51 w 51"/>
                  <a:gd name="T13" fmla="*/ 2 h 95"/>
                  <a:gd name="T14" fmla="*/ 48 w 51"/>
                  <a:gd name="T15" fmla="*/ 16 h 95"/>
                  <a:gd name="T16" fmla="*/ 39 w 51"/>
                  <a:gd name="T17" fmla="*/ 14 h 95"/>
                  <a:gd name="T18" fmla="*/ 16 w 51"/>
                  <a:gd name="T19" fmla="*/ 36 h 95"/>
                  <a:gd name="T20" fmla="*/ 16 w 51"/>
                  <a:gd name="T21" fmla="*/ 95 h 95"/>
                  <a:gd name="T22" fmla="*/ 0 w 51"/>
                  <a:gd name="T23" fmla="*/ 95 h 95"/>
                  <a:gd name="T24" fmla="*/ 0 w 51"/>
                  <a:gd name="T25"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95">
                    <a:moveTo>
                      <a:pt x="0" y="2"/>
                    </a:moveTo>
                    <a:lnTo>
                      <a:pt x="0" y="2"/>
                    </a:lnTo>
                    <a:lnTo>
                      <a:pt x="13" y="2"/>
                    </a:lnTo>
                    <a:lnTo>
                      <a:pt x="14" y="19"/>
                    </a:lnTo>
                    <a:lnTo>
                      <a:pt x="15" y="19"/>
                    </a:lnTo>
                    <a:cubicBezTo>
                      <a:pt x="21" y="8"/>
                      <a:pt x="31" y="0"/>
                      <a:pt x="41" y="0"/>
                    </a:cubicBezTo>
                    <a:cubicBezTo>
                      <a:pt x="45" y="0"/>
                      <a:pt x="48" y="1"/>
                      <a:pt x="51" y="2"/>
                    </a:cubicBezTo>
                    <a:lnTo>
                      <a:pt x="48" y="16"/>
                    </a:lnTo>
                    <a:cubicBezTo>
                      <a:pt x="45" y="15"/>
                      <a:pt x="43" y="14"/>
                      <a:pt x="39" y="14"/>
                    </a:cubicBezTo>
                    <a:cubicBezTo>
                      <a:pt x="31" y="14"/>
                      <a:pt x="22" y="20"/>
                      <a:pt x="16" y="36"/>
                    </a:cubicBezTo>
                    <a:lnTo>
                      <a:pt x="16" y="95"/>
                    </a:lnTo>
                    <a:lnTo>
                      <a:pt x="0" y="95"/>
                    </a:lnTo>
                    <a:lnTo>
                      <a:pt x="0" y="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36">
                <a:extLst>
                  <a:ext uri="{FF2B5EF4-FFF2-40B4-BE49-F238E27FC236}">
                    <a16:creationId xmlns:a16="http://schemas.microsoft.com/office/drawing/2014/main" id="{5FF0D4AA-4D99-9198-B09B-120CBD5E4132}"/>
                  </a:ext>
                </a:extLst>
              </p:cNvPr>
              <p:cNvSpPr>
                <a:spLocks/>
              </p:cNvSpPr>
              <p:nvPr/>
            </p:nvSpPr>
            <p:spPr bwMode="auto">
              <a:xfrm>
                <a:off x="8852806" y="1089834"/>
                <a:ext cx="123825" cy="92075"/>
              </a:xfrm>
              <a:custGeom>
                <a:avLst/>
                <a:gdLst>
                  <a:gd name="T0" fmla="*/ 0 w 128"/>
                  <a:gd name="T1" fmla="*/ 2 h 95"/>
                  <a:gd name="T2" fmla="*/ 0 w 128"/>
                  <a:gd name="T3" fmla="*/ 2 h 95"/>
                  <a:gd name="T4" fmla="*/ 13 w 128"/>
                  <a:gd name="T5" fmla="*/ 2 h 95"/>
                  <a:gd name="T6" fmla="*/ 14 w 128"/>
                  <a:gd name="T7" fmla="*/ 16 h 95"/>
                  <a:gd name="T8" fmla="*/ 15 w 128"/>
                  <a:gd name="T9" fmla="*/ 16 h 95"/>
                  <a:gd name="T10" fmla="*/ 44 w 128"/>
                  <a:gd name="T11" fmla="*/ 0 h 95"/>
                  <a:gd name="T12" fmla="*/ 69 w 128"/>
                  <a:gd name="T13" fmla="*/ 18 h 95"/>
                  <a:gd name="T14" fmla="*/ 99 w 128"/>
                  <a:gd name="T15" fmla="*/ 0 h 95"/>
                  <a:gd name="T16" fmla="*/ 128 w 128"/>
                  <a:gd name="T17" fmla="*/ 36 h 95"/>
                  <a:gd name="T18" fmla="*/ 128 w 128"/>
                  <a:gd name="T19" fmla="*/ 95 h 95"/>
                  <a:gd name="T20" fmla="*/ 112 w 128"/>
                  <a:gd name="T21" fmla="*/ 95 h 95"/>
                  <a:gd name="T22" fmla="*/ 112 w 128"/>
                  <a:gd name="T23" fmla="*/ 38 h 95"/>
                  <a:gd name="T24" fmla="*/ 95 w 128"/>
                  <a:gd name="T25" fmla="*/ 14 h 95"/>
                  <a:gd name="T26" fmla="*/ 72 w 128"/>
                  <a:gd name="T27" fmla="*/ 28 h 95"/>
                  <a:gd name="T28" fmla="*/ 72 w 128"/>
                  <a:gd name="T29" fmla="*/ 95 h 95"/>
                  <a:gd name="T30" fmla="*/ 56 w 128"/>
                  <a:gd name="T31" fmla="*/ 95 h 95"/>
                  <a:gd name="T32" fmla="*/ 56 w 128"/>
                  <a:gd name="T33" fmla="*/ 38 h 95"/>
                  <a:gd name="T34" fmla="*/ 39 w 128"/>
                  <a:gd name="T35" fmla="*/ 14 h 95"/>
                  <a:gd name="T36" fmla="*/ 16 w 128"/>
                  <a:gd name="T37" fmla="*/ 28 h 95"/>
                  <a:gd name="T38" fmla="*/ 16 w 128"/>
                  <a:gd name="T39" fmla="*/ 95 h 95"/>
                  <a:gd name="T40" fmla="*/ 0 w 128"/>
                  <a:gd name="T41" fmla="*/ 95 h 95"/>
                  <a:gd name="T42" fmla="*/ 0 w 128"/>
                  <a:gd name="T4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95">
                    <a:moveTo>
                      <a:pt x="0" y="2"/>
                    </a:moveTo>
                    <a:lnTo>
                      <a:pt x="0" y="2"/>
                    </a:lnTo>
                    <a:lnTo>
                      <a:pt x="13" y="2"/>
                    </a:lnTo>
                    <a:lnTo>
                      <a:pt x="14" y="16"/>
                    </a:lnTo>
                    <a:lnTo>
                      <a:pt x="15" y="16"/>
                    </a:lnTo>
                    <a:cubicBezTo>
                      <a:pt x="23" y="7"/>
                      <a:pt x="33" y="0"/>
                      <a:pt x="44" y="0"/>
                    </a:cubicBezTo>
                    <a:cubicBezTo>
                      <a:pt x="58" y="0"/>
                      <a:pt x="65" y="7"/>
                      <a:pt x="69" y="18"/>
                    </a:cubicBezTo>
                    <a:cubicBezTo>
                      <a:pt x="79" y="7"/>
                      <a:pt x="88" y="0"/>
                      <a:pt x="99" y="0"/>
                    </a:cubicBezTo>
                    <a:cubicBezTo>
                      <a:pt x="118" y="0"/>
                      <a:pt x="128" y="13"/>
                      <a:pt x="128" y="36"/>
                    </a:cubicBezTo>
                    <a:lnTo>
                      <a:pt x="128" y="95"/>
                    </a:lnTo>
                    <a:lnTo>
                      <a:pt x="112" y="95"/>
                    </a:lnTo>
                    <a:lnTo>
                      <a:pt x="112" y="38"/>
                    </a:lnTo>
                    <a:cubicBezTo>
                      <a:pt x="112" y="21"/>
                      <a:pt x="106" y="14"/>
                      <a:pt x="95" y="14"/>
                    </a:cubicBezTo>
                    <a:cubicBezTo>
                      <a:pt x="88" y="14"/>
                      <a:pt x="80" y="18"/>
                      <a:pt x="72" y="28"/>
                    </a:cubicBezTo>
                    <a:lnTo>
                      <a:pt x="72" y="95"/>
                    </a:lnTo>
                    <a:lnTo>
                      <a:pt x="56" y="95"/>
                    </a:lnTo>
                    <a:lnTo>
                      <a:pt x="56" y="38"/>
                    </a:lnTo>
                    <a:cubicBezTo>
                      <a:pt x="56" y="21"/>
                      <a:pt x="51" y="14"/>
                      <a:pt x="39" y="14"/>
                    </a:cubicBezTo>
                    <a:cubicBezTo>
                      <a:pt x="32" y="14"/>
                      <a:pt x="24" y="18"/>
                      <a:pt x="16" y="28"/>
                    </a:cubicBezTo>
                    <a:lnTo>
                      <a:pt x="16" y="95"/>
                    </a:lnTo>
                    <a:lnTo>
                      <a:pt x="0" y="95"/>
                    </a:lnTo>
                    <a:lnTo>
                      <a:pt x="0" y="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3" name="Freeform 37">
              <a:extLst>
                <a:ext uri="{FF2B5EF4-FFF2-40B4-BE49-F238E27FC236}">
                  <a16:creationId xmlns:a16="http://schemas.microsoft.com/office/drawing/2014/main" id="{F11297C5-3CB9-A436-416F-C507FCB9AC1D}"/>
                </a:ext>
              </a:extLst>
            </p:cNvPr>
            <p:cNvSpPr>
              <a:spLocks/>
            </p:cNvSpPr>
            <p:nvPr/>
          </p:nvSpPr>
          <p:spPr bwMode="auto">
            <a:xfrm>
              <a:off x="7770131" y="319897"/>
              <a:ext cx="300038" cy="415925"/>
            </a:xfrm>
            <a:custGeom>
              <a:avLst/>
              <a:gdLst>
                <a:gd name="T0" fmla="*/ 0 w 313"/>
                <a:gd name="T1" fmla="*/ 373 h 433"/>
                <a:gd name="T2" fmla="*/ 0 w 313"/>
                <a:gd name="T3" fmla="*/ 373 h 433"/>
                <a:gd name="T4" fmla="*/ 54 w 313"/>
                <a:gd name="T5" fmla="*/ 308 h 433"/>
                <a:gd name="T6" fmla="*/ 157 w 313"/>
                <a:gd name="T7" fmla="*/ 351 h 433"/>
                <a:gd name="T8" fmla="*/ 216 w 313"/>
                <a:gd name="T9" fmla="*/ 311 h 433"/>
                <a:gd name="T10" fmla="*/ 155 w 313"/>
                <a:gd name="T11" fmla="*/ 261 h 433"/>
                <a:gd name="T12" fmla="*/ 101 w 313"/>
                <a:gd name="T13" fmla="*/ 238 h 433"/>
                <a:gd name="T14" fmla="*/ 17 w 313"/>
                <a:gd name="T15" fmla="*/ 124 h 433"/>
                <a:gd name="T16" fmla="*/ 166 w 313"/>
                <a:gd name="T17" fmla="*/ 0 h 433"/>
                <a:gd name="T18" fmla="*/ 300 w 313"/>
                <a:gd name="T19" fmla="*/ 54 h 433"/>
                <a:gd name="T20" fmla="*/ 252 w 313"/>
                <a:gd name="T21" fmla="*/ 114 h 433"/>
                <a:gd name="T22" fmla="*/ 166 w 313"/>
                <a:gd name="T23" fmla="*/ 81 h 433"/>
                <a:gd name="T24" fmla="*/ 112 w 313"/>
                <a:gd name="T25" fmla="*/ 118 h 433"/>
                <a:gd name="T26" fmla="*/ 176 w 313"/>
                <a:gd name="T27" fmla="*/ 168 h 433"/>
                <a:gd name="T28" fmla="*/ 230 w 313"/>
                <a:gd name="T29" fmla="*/ 190 h 433"/>
                <a:gd name="T30" fmla="*/ 313 w 313"/>
                <a:gd name="T31" fmla="*/ 303 h 433"/>
                <a:gd name="T32" fmla="*/ 155 w 313"/>
                <a:gd name="T33" fmla="*/ 433 h 433"/>
                <a:gd name="T34" fmla="*/ 0 w 313"/>
                <a:gd name="T35" fmla="*/ 37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33">
                  <a:moveTo>
                    <a:pt x="0" y="373"/>
                  </a:moveTo>
                  <a:lnTo>
                    <a:pt x="0" y="373"/>
                  </a:lnTo>
                  <a:lnTo>
                    <a:pt x="54" y="308"/>
                  </a:lnTo>
                  <a:cubicBezTo>
                    <a:pt x="84" y="333"/>
                    <a:pt x="123" y="351"/>
                    <a:pt x="157" y="351"/>
                  </a:cubicBezTo>
                  <a:cubicBezTo>
                    <a:pt x="196" y="351"/>
                    <a:pt x="216" y="336"/>
                    <a:pt x="216" y="311"/>
                  </a:cubicBezTo>
                  <a:cubicBezTo>
                    <a:pt x="216" y="285"/>
                    <a:pt x="192" y="276"/>
                    <a:pt x="155" y="261"/>
                  </a:cubicBezTo>
                  <a:lnTo>
                    <a:pt x="101" y="238"/>
                  </a:lnTo>
                  <a:cubicBezTo>
                    <a:pt x="58" y="220"/>
                    <a:pt x="17" y="185"/>
                    <a:pt x="17" y="124"/>
                  </a:cubicBezTo>
                  <a:cubicBezTo>
                    <a:pt x="17" y="54"/>
                    <a:pt x="78" y="0"/>
                    <a:pt x="166" y="0"/>
                  </a:cubicBezTo>
                  <a:cubicBezTo>
                    <a:pt x="214" y="0"/>
                    <a:pt x="264" y="18"/>
                    <a:pt x="300" y="54"/>
                  </a:cubicBezTo>
                  <a:lnTo>
                    <a:pt x="252" y="114"/>
                  </a:lnTo>
                  <a:cubicBezTo>
                    <a:pt x="225" y="93"/>
                    <a:pt x="199" y="81"/>
                    <a:pt x="166" y="81"/>
                  </a:cubicBezTo>
                  <a:cubicBezTo>
                    <a:pt x="133" y="81"/>
                    <a:pt x="112" y="95"/>
                    <a:pt x="112" y="118"/>
                  </a:cubicBezTo>
                  <a:cubicBezTo>
                    <a:pt x="112" y="144"/>
                    <a:pt x="140" y="153"/>
                    <a:pt x="176" y="168"/>
                  </a:cubicBezTo>
                  <a:lnTo>
                    <a:pt x="230" y="190"/>
                  </a:lnTo>
                  <a:cubicBezTo>
                    <a:pt x="281" y="210"/>
                    <a:pt x="313" y="244"/>
                    <a:pt x="313" y="303"/>
                  </a:cubicBezTo>
                  <a:cubicBezTo>
                    <a:pt x="313" y="373"/>
                    <a:pt x="255" y="433"/>
                    <a:pt x="155" y="433"/>
                  </a:cubicBezTo>
                  <a:cubicBezTo>
                    <a:pt x="100" y="433"/>
                    <a:pt x="43" y="412"/>
                    <a:pt x="0"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38">
              <a:extLst>
                <a:ext uri="{FF2B5EF4-FFF2-40B4-BE49-F238E27FC236}">
                  <a16:creationId xmlns:a16="http://schemas.microsoft.com/office/drawing/2014/main" id="{3F07F0CA-D197-88EB-22C2-A6CBA7B459BB}"/>
                </a:ext>
              </a:extLst>
            </p:cNvPr>
            <p:cNvSpPr>
              <a:spLocks/>
            </p:cNvSpPr>
            <p:nvPr/>
          </p:nvSpPr>
          <p:spPr bwMode="auto">
            <a:xfrm>
              <a:off x="8114618" y="326247"/>
              <a:ext cx="249238" cy="401638"/>
            </a:xfrm>
            <a:custGeom>
              <a:avLst/>
              <a:gdLst>
                <a:gd name="T0" fmla="*/ 0 w 260"/>
                <a:gd name="T1" fmla="*/ 0 h 418"/>
                <a:gd name="T2" fmla="*/ 0 w 260"/>
                <a:gd name="T3" fmla="*/ 0 h 418"/>
                <a:gd name="T4" fmla="*/ 94 w 260"/>
                <a:gd name="T5" fmla="*/ 0 h 418"/>
                <a:gd name="T6" fmla="*/ 94 w 260"/>
                <a:gd name="T7" fmla="*/ 339 h 418"/>
                <a:gd name="T8" fmla="*/ 260 w 260"/>
                <a:gd name="T9" fmla="*/ 339 h 418"/>
                <a:gd name="T10" fmla="*/ 260 w 260"/>
                <a:gd name="T11" fmla="*/ 418 h 418"/>
                <a:gd name="T12" fmla="*/ 0 w 260"/>
                <a:gd name="T13" fmla="*/ 418 h 418"/>
                <a:gd name="T14" fmla="*/ 0 w 26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418">
                  <a:moveTo>
                    <a:pt x="0" y="0"/>
                  </a:moveTo>
                  <a:lnTo>
                    <a:pt x="0" y="0"/>
                  </a:lnTo>
                  <a:lnTo>
                    <a:pt x="94" y="0"/>
                  </a:lnTo>
                  <a:lnTo>
                    <a:pt x="94" y="339"/>
                  </a:lnTo>
                  <a:lnTo>
                    <a:pt x="260" y="339"/>
                  </a:lnTo>
                  <a:lnTo>
                    <a:pt x="260" y="418"/>
                  </a:lnTo>
                  <a:lnTo>
                    <a:pt x="0" y="41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39">
              <a:extLst>
                <a:ext uri="{FF2B5EF4-FFF2-40B4-BE49-F238E27FC236}">
                  <a16:creationId xmlns:a16="http://schemas.microsoft.com/office/drawing/2014/main" id="{64A7625C-E040-DB06-A3AE-37DA9E3F2C58}"/>
                </a:ext>
              </a:extLst>
            </p:cNvPr>
            <p:cNvSpPr>
              <a:spLocks/>
            </p:cNvSpPr>
            <p:nvPr/>
          </p:nvSpPr>
          <p:spPr bwMode="auto">
            <a:xfrm>
              <a:off x="8389256" y="319897"/>
              <a:ext cx="300038" cy="415925"/>
            </a:xfrm>
            <a:custGeom>
              <a:avLst/>
              <a:gdLst>
                <a:gd name="T0" fmla="*/ 0 w 312"/>
                <a:gd name="T1" fmla="*/ 373 h 433"/>
                <a:gd name="T2" fmla="*/ 0 w 312"/>
                <a:gd name="T3" fmla="*/ 373 h 433"/>
                <a:gd name="T4" fmla="*/ 53 w 312"/>
                <a:gd name="T5" fmla="*/ 308 h 433"/>
                <a:gd name="T6" fmla="*/ 157 w 312"/>
                <a:gd name="T7" fmla="*/ 351 h 433"/>
                <a:gd name="T8" fmla="*/ 215 w 312"/>
                <a:gd name="T9" fmla="*/ 311 h 433"/>
                <a:gd name="T10" fmla="*/ 155 w 312"/>
                <a:gd name="T11" fmla="*/ 261 h 433"/>
                <a:gd name="T12" fmla="*/ 100 w 312"/>
                <a:gd name="T13" fmla="*/ 238 h 433"/>
                <a:gd name="T14" fmla="*/ 16 w 312"/>
                <a:gd name="T15" fmla="*/ 124 h 433"/>
                <a:gd name="T16" fmla="*/ 165 w 312"/>
                <a:gd name="T17" fmla="*/ 0 h 433"/>
                <a:gd name="T18" fmla="*/ 300 w 312"/>
                <a:gd name="T19" fmla="*/ 54 h 433"/>
                <a:gd name="T20" fmla="*/ 252 w 312"/>
                <a:gd name="T21" fmla="*/ 114 h 433"/>
                <a:gd name="T22" fmla="*/ 165 w 312"/>
                <a:gd name="T23" fmla="*/ 81 h 433"/>
                <a:gd name="T24" fmla="*/ 112 w 312"/>
                <a:gd name="T25" fmla="*/ 118 h 433"/>
                <a:gd name="T26" fmla="*/ 175 w 312"/>
                <a:gd name="T27" fmla="*/ 168 h 433"/>
                <a:gd name="T28" fmla="*/ 229 w 312"/>
                <a:gd name="T29" fmla="*/ 190 h 433"/>
                <a:gd name="T30" fmla="*/ 312 w 312"/>
                <a:gd name="T31" fmla="*/ 303 h 433"/>
                <a:gd name="T32" fmla="*/ 154 w 312"/>
                <a:gd name="T33" fmla="*/ 433 h 433"/>
                <a:gd name="T34" fmla="*/ 0 w 312"/>
                <a:gd name="T35" fmla="*/ 37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33">
                  <a:moveTo>
                    <a:pt x="0" y="373"/>
                  </a:moveTo>
                  <a:lnTo>
                    <a:pt x="0" y="373"/>
                  </a:lnTo>
                  <a:lnTo>
                    <a:pt x="53" y="308"/>
                  </a:lnTo>
                  <a:cubicBezTo>
                    <a:pt x="84" y="333"/>
                    <a:pt x="122" y="351"/>
                    <a:pt x="157" y="351"/>
                  </a:cubicBezTo>
                  <a:cubicBezTo>
                    <a:pt x="196" y="351"/>
                    <a:pt x="215" y="336"/>
                    <a:pt x="215" y="311"/>
                  </a:cubicBezTo>
                  <a:cubicBezTo>
                    <a:pt x="215" y="285"/>
                    <a:pt x="191" y="276"/>
                    <a:pt x="155" y="261"/>
                  </a:cubicBezTo>
                  <a:lnTo>
                    <a:pt x="100" y="238"/>
                  </a:lnTo>
                  <a:cubicBezTo>
                    <a:pt x="57" y="220"/>
                    <a:pt x="16" y="185"/>
                    <a:pt x="16" y="124"/>
                  </a:cubicBezTo>
                  <a:cubicBezTo>
                    <a:pt x="16" y="54"/>
                    <a:pt x="78" y="0"/>
                    <a:pt x="165" y="0"/>
                  </a:cubicBezTo>
                  <a:cubicBezTo>
                    <a:pt x="213" y="0"/>
                    <a:pt x="264" y="18"/>
                    <a:pt x="300" y="54"/>
                  </a:cubicBezTo>
                  <a:lnTo>
                    <a:pt x="252" y="114"/>
                  </a:lnTo>
                  <a:cubicBezTo>
                    <a:pt x="224" y="93"/>
                    <a:pt x="198" y="81"/>
                    <a:pt x="165" y="81"/>
                  </a:cubicBezTo>
                  <a:cubicBezTo>
                    <a:pt x="132" y="81"/>
                    <a:pt x="112" y="95"/>
                    <a:pt x="112" y="118"/>
                  </a:cubicBezTo>
                  <a:cubicBezTo>
                    <a:pt x="112" y="144"/>
                    <a:pt x="139" y="153"/>
                    <a:pt x="175" y="168"/>
                  </a:cubicBezTo>
                  <a:lnTo>
                    <a:pt x="229" y="190"/>
                  </a:lnTo>
                  <a:cubicBezTo>
                    <a:pt x="280" y="210"/>
                    <a:pt x="312" y="244"/>
                    <a:pt x="312" y="303"/>
                  </a:cubicBezTo>
                  <a:cubicBezTo>
                    <a:pt x="312" y="373"/>
                    <a:pt x="254" y="433"/>
                    <a:pt x="154" y="433"/>
                  </a:cubicBezTo>
                  <a:cubicBezTo>
                    <a:pt x="100" y="433"/>
                    <a:pt x="42" y="412"/>
                    <a:pt x="0"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40">
              <a:extLst>
                <a:ext uri="{FF2B5EF4-FFF2-40B4-BE49-F238E27FC236}">
                  <a16:creationId xmlns:a16="http://schemas.microsoft.com/office/drawing/2014/main" id="{050859A9-09F4-B40D-DD26-E291A453BEA7}"/>
                </a:ext>
              </a:extLst>
            </p:cNvPr>
            <p:cNvSpPr>
              <a:spLocks noEditPoints="1"/>
            </p:cNvSpPr>
            <p:nvPr/>
          </p:nvSpPr>
          <p:spPr bwMode="auto">
            <a:xfrm>
              <a:off x="8744856" y="326247"/>
              <a:ext cx="296863" cy="401638"/>
            </a:xfrm>
            <a:custGeom>
              <a:avLst/>
              <a:gdLst>
                <a:gd name="T0" fmla="*/ 0 w 310"/>
                <a:gd name="T1" fmla="*/ 0 h 418"/>
                <a:gd name="T2" fmla="*/ 0 w 310"/>
                <a:gd name="T3" fmla="*/ 0 h 418"/>
                <a:gd name="T4" fmla="*/ 144 w 310"/>
                <a:gd name="T5" fmla="*/ 0 h 418"/>
                <a:gd name="T6" fmla="*/ 310 w 310"/>
                <a:gd name="T7" fmla="*/ 135 h 418"/>
                <a:gd name="T8" fmla="*/ 147 w 310"/>
                <a:gd name="T9" fmla="*/ 276 h 418"/>
                <a:gd name="T10" fmla="*/ 95 w 310"/>
                <a:gd name="T11" fmla="*/ 276 h 418"/>
                <a:gd name="T12" fmla="*/ 95 w 310"/>
                <a:gd name="T13" fmla="*/ 418 h 418"/>
                <a:gd name="T14" fmla="*/ 0 w 310"/>
                <a:gd name="T15" fmla="*/ 418 h 418"/>
                <a:gd name="T16" fmla="*/ 0 w 310"/>
                <a:gd name="T17" fmla="*/ 0 h 418"/>
                <a:gd name="T18" fmla="*/ 141 w 310"/>
                <a:gd name="T19" fmla="*/ 201 h 418"/>
                <a:gd name="T20" fmla="*/ 141 w 310"/>
                <a:gd name="T21" fmla="*/ 201 h 418"/>
                <a:gd name="T22" fmla="*/ 218 w 310"/>
                <a:gd name="T23" fmla="*/ 135 h 418"/>
                <a:gd name="T24" fmla="*/ 138 w 310"/>
                <a:gd name="T25" fmla="*/ 75 h 418"/>
                <a:gd name="T26" fmla="*/ 95 w 310"/>
                <a:gd name="T27" fmla="*/ 75 h 418"/>
                <a:gd name="T28" fmla="*/ 95 w 310"/>
                <a:gd name="T29" fmla="*/ 201 h 418"/>
                <a:gd name="T30" fmla="*/ 141 w 310"/>
                <a:gd name="T31" fmla="*/ 20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418">
                  <a:moveTo>
                    <a:pt x="0" y="0"/>
                  </a:moveTo>
                  <a:lnTo>
                    <a:pt x="0" y="0"/>
                  </a:lnTo>
                  <a:lnTo>
                    <a:pt x="144" y="0"/>
                  </a:lnTo>
                  <a:cubicBezTo>
                    <a:pt x="236" y="0"/>
                    <a:pt x="310" y="33"/>
                    <a:pt x="310" y="135"/>
                  </a:cubicBezTo>
                  <a:cubicBezTo>
                    <a:pt x="310" y="233"/>
                    <a:pt x="235" y="276"/>
                    <a:pt x="147" y="276"/>
                  </a:cubicBezTo>
                  <a:lnTo>
                    <a:pt x="95" y="276"/>
                  </a:lnTo>
                  <a:lnTo>
                    <a:pt x="95" y="418"/>
                  </a:lnTo>
                  <a:lnTo>
                    <a:pt x="0" y="418"/>
                  </a:lnTo>
                  <a:lnTo>
                    <a:pt x="0" y="0"/>
                  </a:lnTo>
                  <a:close/>
                  <a:moveTo>
                    <a:pt x="141" y="201"/>
                  </a:moveTo>
                  <a:lnTo>
                    <a:pt x="141" y="201"/>
                  </a:lnTo>
                  <a:cubicBezTo>
                    <a:pt x="193" y="201"/>
                    <a:pt x="218" y="178"/>
                    <a:pt x="218" y="135"/>
                  </a:cubicBezTo>
                  <a:cubicBezTo>
                    <a:pt x="218" y="91"/>
                    <a:pt x="190" y="75"/>
                    <a:pt x="138" y="75"/>
                  </a:cubicBezTo>
                  <a:lnTo>
                    <a:pt x="95" y="75"/>
                  </a:lnTo>
                  <a:lnTo>
                    <a:pt x="95" y="201"/>
                  </a:lnTo>
                  <a:lnTo>
                    <a:pt x="141" y="20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8724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8813" y="584684"/>
            <a:ext cx="8821563" cy="2988332"/>
          </a:xfrm>
        </p:spPr>
        <p:txBody>
          <a:bodyPr anchor="b"/>
          <a:lstStyle>
            <a:lvl1pPr>
              <a:defRPr sz="6000"/>
            </a:lvl1pPr>
          </a:lstStyle>
          <a:p>
            <a:r>
              <a:rPr lang="de-CH"/>
              <a:t>Add </a:t>
            </a:r>
            <a:r>
              <a:rPr lang="de-CH" err="1"/>
              <a:t>Section</a:t>
            </a:r>
            <a:r>
              <a:rPr lang="de-CH"/>
              <a:t> Header</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BB63AAEA-F928-4C16-ADE3-619C74C2E166}"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 Placeholder 9">
            <a:extLst>
              <a:ext uri="{FF2B5EF4-FFF2-40B4-BE49-F238E27FC236}">
                <a16:creationId xmlns:a16="http://schemas.microsoft.com/office/drawing/2014/main" id="{3BD6D562-55AB-38B2-3BCB-5C70AE16A59C}"/>
              </a:ext>
            </a:extLst>
          </p:cNvPr>
          <p:cNvSpPr>
            <a:spLocks noGrp="1"/>
          </p:cNvSpPr>
          <p:nvPr>
            <p:ph type="body" sz="quarter" idx="13" hasCustomPrompt="1"/>
          </p:nvPr>
        </p:nvSpPr>
        <p:spPr>
          <a:xfrm>
            <a:off x="658813" y="3681413"/>
            <a:ext cx="8821737" cy="1187450"/>
          </a:xfrm>
        </p:spPr>
        <p:txBody>
          <a:bodyPr/>
          <a:lstStyle>
            <a:lvl1pPr>
              <a:defRPr b="1">
                <a:solidFill>
                  <a:schemeClr val="accent1"/>
                </a:solidFill>
              </a:defRPr>
            </a:lvl1pPr>
          </a:lstStyle>
          <a:p>
            <a:pPr lvl="0"/>
            <a:r>
              <a:rPr lang="en-US"/>
              <a:t>Add Subtitle</a:t>
            </a:r>
          </a:p>
          <a:p>
            <a:pPr lvl="1"/>
            <a:r>
              <a:rPr lang="en-US"/>
              <a:t>Second level</a:t>
            </a:r>
          </a:p>
        </p:txBody>
      </p:sp>
      <p:sp>
        <p:nvSpPr>
          <p:cNvPr id="11" name="Bildplatzhalter 4">
            <a:extLst>
              <a:ext uri="{FF2B5EF4-FFF2-40B4-BE49-F238E27FC236}">
                <a16:creationId xmlns:a16="http://schemas.microsoft.com/office/drawing/2014/main" id="{7A6F4068-4FA4-AAB0-9671-6015B2C7612E}"/>
              </a:ext>
            </a:extLst>
          </p:cNvPr>
          <p:cNvSpPr>
            <a:spLocks noGrp="1"/>
          </p:cNvSpPr>
          <p:nvPr>
            <p:ph type="pic" sz="quarter" idx="14"/>
          </p:nvPr>
        </p:nvSpPr>
        <p:spPr>
          <a:xfrm>
            <a:off x="8832304" y="3429000"/>
            <a:ext cx="2772308" cy="3429000"/>
          </a:xfrm>
          <a:no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40893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8813" y="584684"/>
            <a:ext cx="8821563" cy="2988332"/>
          </a:xfrm>
        </p:spPr>
        <p:txBody>
          <a:bodyPr anchor="b"/>
          <a:lstStyle>
            <a:lvl1pPr>
              <a:defRPr sz="6000">
                <a:solidFill>
                  <a:schemeClr val="accent3"/>
                </a:solidFill>
              </a:defRPr>
            </a:lvl1pPr>
          </a:lstStyle>
          <a:p>
            <a:r>
              <a:rPr lang="de-CH"/>
              <a:t>Add </a:t>
            </a:r>
            <a:r>
              <a:rPr lang="de-CH" err="1"/>
              <a:t>Section</a:t>
            </a:r>
            <a:r>
              <a:rPr lang="de-CH"/>
              <a:t> Header</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2CF021D0-D05E-4385-BFA2-E2A3D86A45C3}"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 Placeholder 9">
            <a:extLst>
              <a:ext uri="{FF2B5EF4-FFF2-40B4-BE49-F238E27FC236}">
                <a16:creationId xmlns:a16="http://schemas.microsoft.com/office/drawing/2014/main" id="{3BD6D562-55AB-38B2-3BCB-5C70AE16A59C}"/>
              </a:ext>
            </a:extLst>
          </p:cNvPr>
          <p:cNvSpPr>
            <a:spLocks noGrp="1"/>
          </p:cNvSpPr>
          <p:nvPr>
            <p:ph type="body" sz="quarter" idx="13" hasCustomPrompt="1"/>
          </p:nvPr>
        </p:nvSpPr>
        <p:spPr>
          <a:xfrm>
            <a:off x="658813" y="3681413"/>
            <a:ext cx="8821737" cy="1187450"/>
          </a:xfrm>
        </p:spPr>
        <p:txBody>
          <a:bodyPr/>
          <a:lstStyle>
            <a:lvl1pPr>
              <a:defRPr b="1">
                <a:solidFill>
                  <a:schemeClr val="accent3"/>
                </a:solidFill>
              </a:defRPr>
            </a:lvl1pPr>
            <a:lvl2pPr>
              <a:defRPr>
                <a:solidFill>
                  <a:schemeClr val="accent3"/>
                </a:solidFill>
              </a:defRPr>
            </a:lvl2pPr>
          </a:lstStyle>
          <a:p>
            <a:pPr lvl="0"/>
            <a:r>
              <a:rPr lang="en-US"/>
              <a:t>Add Subtitle</a:t>
            </a:r>
          </a:p>
          <a:p>
            <a:pPr lvl="1"/>
            <a:r>
              <a:rPr lang="en-US"/>
              <a:t>Second level</a:t>
            </a:r>
          </a:p>
        </p:txBody>
      </p:sp>
      <p:sp>
        <p:nvSpPr>
          <p:cNvPr id="3" name="Freeform 9">
            <a:extLst>
              <a:ext uri="{FF2B5EF4-FFF2-40B4-BE49-F238E27FC236}">
                <a16:creationId xmlns:a16="http://schemas.microsoft.com/office/drawing/2014/main" id="{6BE60A80-C3C2-DC3A-3403-50AECCBC2125}"/>
              </a:ext>
            </a:extLst>
          </p:cNvPr>
          <p:cNvSpPr>
            <a:spLocks/>
          </p:cNvSpPr>
          <p:nvPr userDrawn="1"/>
        </p:nvSpPr>
        <p:spPr bwMode="auto">
          <a:xfrm>
            <a:off x="321295" y="6188075"/>
            <a:ext cx="338652" cy="341585"/>
          </a:xfrm>
          <a:custGeom>
            <a:avLst/>
            <a:gdLst>
              <a:gd name="T0" fmla="*/ 0 w 383"/>
              <a:gd name="T1" fmla="*/ 0 h 384"/>
              <a:gd name="T2" fmla="*/ 0 w 383"/>
              <a:gd name="T3" fmla="*/ 0 h 384"/>
              <a:gd name="T4" fmla="*/ 0 w 383"/>
              <a:gd name="T5" fmla="*/ 384 h 384"/>
              <a:gd name="T6" fmla="*/ 383 w 383"/>
              <a:gd name="T7" fmla="*/ 384 h 384"/>
              <a:gd name="T8" fmla="*/ 383 w 383"/>
              <a:gd name="T9" fmla="*/ 288 h 384"/>
              <a:gd name="T10" fmla="*/ 95 w 383"/>
              <a:gd name="T11" fmla="*/ 288 h 384"/>
              <a:gd name="T12" fmla="*/ 95 w 383"/>
              <a:gd name="T13" fmla="*/ 0 h 384"/>
              <a:gd name="T14" fmla="*/ 0 w 383"/>
              <a:gd name="T15" fmla="*/ 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384">
                <a:moveTo>
                  <a:pt x="0" y="0"/>
                </a:moveTo>
                <a:lnTo>
                  <a:pt x="0" y="0"/>
                </a:lnTo>
                <a:lnTo>
                  <a:pt x="0" y="384"/>
                </a:lnTo>
                <a:lnTo>
                  <a:pt x="383" y="384"/>
                </a:lnTo>
                <a:lnTo>
                  <a:pt x="383" y="288"/>
                </a:lnTo>
                <a:lnTo>
                  <a:pt x="95" y="288"/>
                </a:lnTo>
                <a:lnTo>
                  <a:pt x="95" y="0"/>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Bildplatzhalter 4">
            <a:extLst>
              <a:ext uri="{FF2B5EF4-FFF2-40B4-BE49-F238E27FC236}">
                <a16:creationId xmlns:a16="http://schemas.microsoft.com/office/drawing/2014/main" id="{F8DE0701-AEED-7726-33DB-23F2B958B216}"/>
              </a:ext>
            </a:extLst>
          </p:cNvPr>
          <p:cNvSpPr>
            <a:spLocks noGrp="1"/>
          </p:cNvSpPr>
          <p:nvPr>
            <p:ph type="pic" sz="quarter" idx="14"/>
          </p:nvPr>
        </p:nvSpPr>
        <p:spPr>
          <a:xfrm>
            <a:off x="8832304" y="3429000"/>
            <a:ext cx="2772308" cy="3429000"/>
          </a:xfrm>
          <a:noFill/>
        </p:spPr>
        <p:txBody>
          <a:bodyPr tIns="720000" anchor="ctr"/>
          <a:lstStyle>
            <a:lvl1pPr algn="ctr">
              <a:defRPr sz="1200">
                <a:solidFill>
                  <a:schemeClr val="accent3"/>
                </a:solidFill>
              </a:defRPr>
            </a:lvl1pPr>
          </a:lstStyle>
          <a:p>
            <a:r>
              <a:rPr lang="de-DE"/>
              <a:t>Bild durch Klicken auf Symbol hinzufügen</a:t>
            </a:r>
            <a:endParaRPr lang="de-CH"/>
          </a:p>
        </p:txBody>
      </p:sp>
    </p:spTree>
    <p:extLst>
      <p:ext uri="{BB962C8B-B14F-4D97-AF65-F5344CB8AC3E}">
        <p14:creationId xmlns:p14="http://schemas.microsoft.com/office/powerpoint/2010/main" val="52844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a:t>Add Agenda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3B5DE79-DED0-4CD5-BC25-740097DE85A3}"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8" name="Content Placeholder 7">
            <a:extLst>
              <a:ext uri="{FF2B5EF4-FFF2-40B4-BE49-F238E27FC236}">
                <a16:creationId xmlns:a16="http://schemas.microsoft.com/office/drawing/2014/main" id="{C8C18A9E-F2C3-1B9C-F1C7-5E2C9C30F79B}"/>
              </a:ext>
            </a:extLst>
          </p:cNvPr>
          <p:cNvSpPr>
            <a:spLocks noGrp="1"/>
          </p:cNvSpPr>
          <p:nvPr>
            <p:ph sz="quarter" idx="13"/>
          </p:nvPr>
        </p:nvSpPr>
        <p:spPr>
          <a:xfrm>
            <a:off x="658800" y="1592263"/>
            <a:ext cx="5291077" cy="4595812"/>
          </a:xfrm>
        </p:spPr>
        <p:txBody>
          <a:bodyPr/>
          <a:lstStyle>
            <a:lvl2pPr marL="357188" indent="-357188">
              <a:spcBef>
                <a:spcPts val="900"/>
              </a:spcBef>
              <a:buFont typeface="+mj-lt"/>
              <a:buNone/>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Content Placeholder 7">
            <a:extLst>
              <a:ext uri="{FF2B5EF4-FFF2-40B4-BE49-F238E27FC236}">
                <a16:creationId xmlns:a16="http://schemas.microsoft.com/office/drawing/2014/main" id="{CD3D7276-4DB0-B402-5194-2805C958FB77}"/>
              </a:ext>
            </a:extLst>
          </p:cNvPr>
          <p:cNvSpPr>
            <a:spLocks noGrp="1"/>
          </p:cNvSpPr>
          <p:nvPr>
            <p:ph sz="quarter" idx="14"/>
          </p:nvPr>
        </p:nvSpPr>
        <p:spPr>
          <a:xfrm>
            <a:off x="6240016" y="1592263"/>
            <a:ext cx="5281711" cy="4595812"/>
          </a:xfrm>
        </p:spPr>
        <p:txBody>
          <a:bodyPr/>
          <a:lstStyle>
            <a:lvl2pPr marL="357188" indent="-357188">
              <a:spcBef>
                <a:spcPts val="900"/>
              </a:spcBef>
              <a:buFont typeface="+mj-lt"/>
              <a:buNone/>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29795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el 1"/>
          <p:cNvSpPr>
            <a:spLocks noGrp="1"/>
          </p:cNvSpPr>
          <p:nvPr>
            <p:ph type="title"/>
          </p:nvPr>
        </p:nvSpPr>
        <p:spPr>
          <a:xfrm>
            <a:off x="658814" y="584684"/>
            <a:ext cx="8101012" cy="900100"/>
          </a:xfrm>
        </p:spPr>
        <p:txBody>
          <a:bodyPr/>
          <a:lstStyle/>
          <a:p>
            <a:r>
              <a:rPr lang="de-DE"/>
              <a:t>Mastertitelformat bearbeiten</a:t>
            </a:r>
            <a:endParaRPr lang="de-CH"/>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E8555A09-6A41-4F65-8251-21560B8F86B9}"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8" name="Content Placeholder 7">
            <a:extLst>
              <a:ext uri="{FF2B5EF4-FFF2-40B4-BE49-F238E27FC236}">
                <a16:creationId xmlns:a16="http://schemas.microsoft.com/office/drawing/2014/main" id="{C8C18A9E-F2C3-1B9C-F1C7-5E2C9C30F79B}"/>
              </a:ext>
            </a:extLst>
          </p:cNvPr>
          <p:cNvSpPr>
            <a:spLocks noGrp="1"/>
          </p:cNvSpPr>
          <p:nvPr>
            <p:ph sz="quarter" idx="13"/>
          </p:nvPr>
        </p:nvSpPr>
        <p:spPr>
          <a:xfrm>
            <a:off x="658800" y="1592263"/>
            <a:ext cx="8098917" cy="45958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769553981"/>
      </p:ext>
    </p:extLst>
  </p:cSld>
  <p:clrMapOvr>
    <a:masterClrMapping/>
  </p:clrMapOvr>
  <p:extLst>
    <p:ext uri="{DCECCB84-F9BA-43D5-87BE-67443E8EF086}">
      <p15:sldGuideLst xmlns:p15="http://schemas.microsoft.com/office/powerpoint/2012/main">
        <p15:guide id="1" pos="551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83A61A32-DF24-4FBB-9D33-E70CCC8EB59A}"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8" name="Content Placeholder 7">
            <a:extLst>
              <a:ext uri="{FF2B5EF4-FFF2-40B4-BE49-F238E27FC236}">
                <a16:creationId xmlns:a16="http://schemas.microsoft.com/office/drawing/2014/main" id="{C8C18A9E-F2C3-1B9C-F1C7-5E2C9C30F79B}"/>
              </a:ext>
            </a:extLst>
          </p:cNvPr>
          <p:cNvSpPr>
            <a:spLocks noGrp="1"/>
          </p:cNvSpPr>
          <p:nvPr>
            <p:ph sz="quarter" idx="13"/>
          </p:nvPr>
        </p:nvSpPr>
        <p:spPr>
          <a:xfrm>
            <a:off x="658800" y="1592263"/>
            <a:ext cx="10872280" cy="45958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7957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6B37BC94-95BE-458C-ACA7-B2D741AE6FC4}"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8" name="Content Placeholder 7">
            <a:extLst>
              <a:ext uri="{FF2B5EF4-FFF2-40B4-BE49-F238E27FC236}">
                <a16:creationId xmlns:a16="http://schemas.microsoft.com/office/drawing/2014/main" id="{C8C18A9E-F2C3-1B9C-F1C7-5E2C9C30F79B}"/>
              </a:ext>
            </a:extLst>
          </p:cNvPr>
          <p:cNvSpPr>
            <a:spLocks noGrp="1"/>
          </p:cNvSpPr>
          <p:nvPr>
            <p:ph sz="quarter" idx="13"/>
          </p:nvPr>
        </p:nvSpPr>
        <p:spPr>
          <a:xfrm>
            <a:off x="658800" y="1592263"/>
            <a:ext cx="5291076" cy="45958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3" name="Content Placeholder 7">
            <a:extLst>
              <a:ext uri="{FF2B5EF4-FFF2-40B4-BE49-F238E27FC236}">
                <a16:creationId xmlns:a16="http://schemas.microsoft.com/office/drawing/2014/main" id="{2A1C73BA-12E6-4BCB-B245-2E78FE302093}"/>
              </a:ext>
            </a:extLst>
          </p:cNvPr>
          <p:cNvSpPr>
            <a:spLocks noGrp="1"/>
          </p:cNvSpPr>
          <p:nvPr>
            <p:ph sz="quarter" idx="14"/>
          </p:nvPr>
        </p:nvSpPr>
        <p:spPr>
          <a:xfrm>
            <a:off x="6240016" y="1592263"/>
            <a:ext cx="5291076" cy="45958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920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p:nvPr>
        </p:nvSpPr>
        <p:spPr>
          <a:xfrm>
            <a:off x="658813" y="584684"/>
            <a:ext cx="5255073" cy="900100"/>
          </a:xfrm>
        </p:spPr>
        <p:txBody>
          <a:bodyPr/>
          <a:lstStyle/>
          <a:p>
            <a:r>
              <a:rPr lang="de-DE"/>
              <a:t>Mastertitelformat bearbeiten</a:t>
            </a:r>
            <a:endParaRPr lang="de-CH"/>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E303D732-63F2-473B-AD68-0E8D3417AEA1}" type="datetime1">
              <a:rPr lang="de-CH" smtClean="0"/>
              <a:t>19.05.2026</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a:t>Footer (Edit via "Insert &gt; Header and Footer")</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8" name="Content Placeholder 7">
            <a:extLst>
              <a:ext uri="{FF2B5EF4-FFF2-40B4-BE49-F238E27FC236}">
                <a16:creationId xmlns:a16="http://schemas.microsoft.com/office/drawing/2014/main" id="{C8C18A9E-F2C3-1B9C-F1C7-5E2C9C30F79B}"/>
              </a:ext>
            </a:extLst>
          </p:cNvPr>
          <p:cNvSpPr>
            <a:spLocks noGrp="1"/>
          </p:cNvSpPr>
          <p:nvPr>
            <p:ph sz="quarter" idx="13"/>
          </p:nvPr>
        </p:nvSpPr>
        <p:spPr>
          <a:xfrm>
            <a:off x="658800" y="1592263"/>
            <a:ext cx="5255072" cy="45958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Bildplatzhalter 4">
            <a:extLst>
              <a:ext uri="{FF2B5EF4-FFF2-40B4-BE49-F238E27FC236}">
                <a16:creationId xmlns:a16="http://schemas.microsoft.com/office/drawing/2014/main" id="{3B0721CA-8A4A-ADC4-0865-6B3022743B90}"/>
              </a:ext>
            </a:extLst>
          </p:cNvPr>
          <p:cNvSpPr>
            <a:spLocks noGrp="1"/>
          </p:cNvSpPr>
          <p:nvPr>
            <p:ph type="pic" sz="quarter" idx="14"/>
          </p:nvPr>
        </p:nvSpPr>
        <p:spPr>
          <a:xfrm>
            <a:off x="6240462" y="657225"/>
            <a:ext cx="5292725" cy="551973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828454431"/>
      </p:ext>
    </p:extLst>
  </p:cSld>
  <p:clrMapOvr>
    <a:masterClrMapping/>
  </p:clrMapOvr>
  <p:extLst>
    <p:ext uri="{DCECCB84-F9BA-43D5-87BE-67443E8EF086}">
      <p15:sldGuideLst xmlns:p15="http://schemas.microsoft.com/office/powerpoint/2012/main">
        <p15:guide id="1" pos="3931" userDrawn="1">
          <p15:clr>
            <a:srgbClr val="A4A3A4"/>
          </p15:clr>
        </p15:guide>
        <p15:guide id="2" orient="horz" pos="41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8813" y="584684"/>
            <a:ext cx="10874375" cy="900100"/>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658813" y="1592262"/>
            <a:ext cx="10874375" cy="4595813"/>
          </a:xfrm>
          <a:prstGeom prst="rect">
            <a:avLst/>
          </a:prstGeom>
        </p:spPr>
        <p:txBody>
          <a:bodyPr vert="horz" lIns="0" tIns="0" rIns="0" bIns="0" rtlCol="0">
            <a:noAutofit/>
          </a:bodyPr>
          <a:lstStyle/>
          <a:p>
            <a:pPr lvl="0"/>
            <a:r>
              <a:rPr lang="de-CH" noProof="0"/>
              <a:t>Add Content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p:txBody>
      </p:sp>
      <p:sp>
        <p:nvSpPr>
          <p:cNvPr id="4" name="Datumsplatzhalter 3"/>
          <p:cNvSpPr>
            <a:spLocks noGrp="1"/>
          </p:cNvSpPr>
          <p:nvPr>
            <p:ph type="dt" sz="half" idx="2"/>
          </p:nvPr>
        </p:nvSpPr>
        <p:spPr>
          <a:xfrm>
            <a:off x="1029916" y="6381328"/>
            <a:ext cx="709600" cy="144016"/>
          </a:xfrm>
          <a:prstGeom prst="rect">
            <a:avLst/>
          </a:prstGeom>
        </p:spPr>
        <p:txBody>
          <a:bodyPr vert="horz" lIns="0" tIns="0" rIns="0" bIns="0" rtlCol="0" anchor="t" anchorCtr="0"/>
          <a:lstStyle>
            <a:lvl1pPr algn="l">
              <a:defRPr sz="1200">
                <a:solidFill>
                  <a:schemeClr val="tx1"/>
                </a:solidFill>
              </a:defRPr>
            </a:lvl1pPr>
          </a:lstStyle>
          <a:p>
            <a:fld id="{1A5B2C90-6495-43D8-B67C-E9E44FB96DC8}" type="datetime1">
              <a:rPr lang="de-CH" smtClean="0"/>
              <a:pPr/>
              <a:t>19.05.2026</a:t>
            </a:fld>
            <a:endParaRPr lang="de-CH"/>
          </a:p>
        </p:txBody>
      </p:sp>
      <p:sp>
        <p:nvSpPr>
          <p:cNvPr id="5" name="Fußzeilenplatzhalter 4"/>
          <p:cNvSpPr>
            <a:spLocks noGrp="1"/>
          </p:cNvSpPr>
          <p:nvPr>
            <p:ph type="ftr" sz="quarter" idx="3"/>
          </p:nvPr>
        </p:nvSpPr>
        <p:spPr>
          <a:xfrm>
            <a:off x="1808225" y="6381328"/>
            <a:ext cx="4500501" cy="144016"/>
          </a:xfrm>
          <a:prstGeom prst="rect">
            <a:avLst/>
          </a:prstGeom>
        </p:spPr>
        <p:txBody>
          <a:bodyPr vert="horz" lIns="0" tIns="0" rIns="0" bIns="0" rtlCol="0" anchor="t" anchorCtr="0"/>
          <a:lstStyle>
            <a:lvl1pPr algn="l">
              <a:defRPr sz="1200">
                <a:solidFill>
                  <a:schemeClr val="tx1"/>
                </a:solidFill>
              </a:defRPr>
            </a:lvl1pPr>
          </a:lstStyle>
          <a:p>
            <a:r>
              <a:rPr lang="en-US"/>
              <a:t>Footer (Edit via "Insert &gt; Header and Footer")</a:t>
            </a:r>
            <a:endParaRPr lang="de-CH"/>
          </a:p>
        </p:txBody>
      </p:sp>
      <p:sp>
        <p:nvSpPr>
          <p:cNvPr id="6" name="Foliennummernplatzhalter 5"/>
          <p:cNvSpPr>
            <a:spLocks noGrp="1"/>
          </p:cNvSpPr>
          <p:nvPr>
            <p:ph type="sldNum" sz="quarter" idx="4"/>
          </p:nvPr>
        </p:nvSpPr>
        <p:spPr>
          <a:xfrm>
            <a:off x="11533188" y="6381328"/>
            <a:ext cx="312667" cy="144016"/>
          </a:xfrm>
          <a:prstGeom prst="rect">
            <a:avLst/>
          </a:prstGeom>
        </p:spPr>
        <p:txBody>
          <a:bodyPr vert="horz" lIns="0" tIns="0" rIns="0" bIns="0" rtlCol="0" anchor="t" anchorCtr="0"/>
          <a:lstStyle>
            <a:lvl1pPr algn="r">
              <a:defRPr sz="1200">
                <a:solidFill>
                  <a:schemeClr val="tx1"/>
                </a:solidFill>
              </a:defRPr>
            </a:lvl1pPr>
          </a:lstStyle>
          <a:p>
            <a:fld id="{442AD375-037F-43D0-B059-5172DA06796A}" type="slidenum">
              <a:rPr lang="de-CH" smtClean="0"/>
              <a:pPr/>
              <a:t>‹Nr.›</a:t>
            </a:fld>
            <a:endParaRPr lang="de-CH"/>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10" name="Freeform 9">
            <a:extLst>
              <a:ext uri="{FF2B5EF4-FFF2-40B4-BE49-F238E27FC236}">
                <a16:creationId xmlns:a16="http://schemas.microsoft.com/office/drawing/2014/main" id="{AE5BDEB2-CAD6-80F5-DC74-6759A90803F2}"/>
              </a:ext>
            </a:extLst>
          </p:cNvPr>
          <p:cNvSpPr>
            <a:spLocks/>
          </p:cNvSpPr>
          <p:nvPr userDrawn="1"/>
        </p:nvSpPr>
        <p:spPr bwMode="auto">
          <a:xfrm>
            <a:off x="321295" y="6188075"/>
            <a:ext cx="338652" cy="341585"/>
          </a:xfrm>
          <a:custGeom>
            <a:avLst/>
            <a:gdLst>
              <a:gd name="T0" fmla="*/ 0 w 383"/>
              <a:gd name="T1" fmla="*/ 0 h 384"/>
              <a:gd name="T2" fmla="*/ 0 w 383"/>
              <a:gd name="T3" fmla="*/ 0 h 384"/>
              <a:gd name="T4" fmla="*/ 0 w 383"/>
              <a:gd name="T5" fmla="*/ 384 h 384"/>
              <a:gd name="T6" fmla="*/ 383 w 383"/>
              <a:gd name="T7" fmla="*/ 384 h 384"/>
              <a:gd name="T8" fmla="*/ 383 w 383"/>
              <a:gd name="T9" fmla="*/ 288 h 384"/>
              <a:gd name="T10" fmla="*/ 95 w 383"/>
              <a:gd name="T11" fmla="*/ 288 h 384"/>
              <a:gd name="T12" fmla="*/ 95 w 383"/>
              <a:gd name="T13" fmla="*/ 0 h 384"/>
              <a:gd name="T14" fmla="*/ 0 w 383"/>
              <a:gd name="T15" fmla="*/ 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384">
                <a:moveTo>
                  <a:pt x="0" y="0"/>
                </a:moveTo>
                <a:lnTo>
                  <a:pt x="0" y="0"/>
                </a:lnTo>
                <a:lnTo>
                  <a:pt x="0" y="384"/>
                </a:lnTo>
                <a:lnTo>
                  <a:pt x="383" y="384"/>
                </a:lnTo>
                <a:lnTo>
                  <a:pt x="383" y="288"/>
                </a:lnTo>
                <a:lnTo>
                  <a:pt x="95" y="288"/>
                </a:lnTo>
                <a:lnTo>
                  <a:pt x="9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feld 8">
            <a:extLst>
              <a:ext uri="{FF2B5EF4-FFF2-40B4-BE49-F238E27FC236}">
                <a16:creationId xmlns:a16="http://schemas.microsoft.com/office/drawing/2014/main" id="{62995284-F14D-AC1F-9548-EF2FC2FE6451}"/>
              </a:ext>
            </a:extLst>
          </p:cNvPr>
          <p:cNvSpPr txBox="1"/>
          <p:nvPr userDrawn="1">
            <p:extLst>
              <p:ext uri="{1162E1C5-73C7-4A58-AE30-91384D911F3F}">
                <p184:classification xmlns:p184="http://schemas.microsoft.com/office/powerpoint/2018/4/main" val="ftr"/>
              </p:ext>
            </p:extLst>
          </p:nvPr>
        </p:nvSpPr>
        <p:spPr>
          <a:xfrm>
            <a:off x="63500" y="6687820"/>
            <a:ext cx="447675" cy="106680"/>
          </a:xfrm>
          <a:prstGeom prst="rect">
            <a:avLst/>
          </a:prstGeom>
        </p:spPr>
        <p:txBody>
          <a:bodyPr horzOverflow="overflow" lIns="0" tIns="0" rIns="0" bIns="0">
            <a:spAutoFit/>
          </a:bodyPr>
          <a:lstStyle/>
          <a:p>
            <a:pPr algn="l"/>
            <a:r>
              <a:rPr lang="de-CH" sz="700">
                <a:solidFill>
                  <a:srgbClr val="000000">
                    <a:alpha val="50000"/>
                  </a:srgbClr>
                </a:solidFill>
                <a:latin typeface="Arial" panose="020B0604020202020204" pitchFamily="34" charset="0"/>
                <a:cs typeface="Arial" panose="020B0604020202020204" pitchFamily="34" charset="0"/>
              </a:rPr>
              <a:t>C2 - Intern</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7" r:id="rId3"/>
    <p:sldLayoutId id="2147483668" r:id="rId4"/>
    <p:sldLayoutId id="2147483669" r:id="rId5"/>
    <p:sldLayoutId id="2147483671" r:id="rId6"/>
    <p:sldLayoutId id="2147483659" r:id="rId7"/>
    <p:sldLayoutId id="2147483670" r:id="rId8"/>
    <p:sldLayoutId id="2147483672" r:id="rId9"/>
    <p:sldLayoutId id="2147483665" r:id="rId10"/>
    <p:sldLayoutId id="2147483663" r:id="rId11"/>
    <p:sldLayoutId id="2147483664" r:id="rId12"/>
  </p:sldLayoutIdLst>
  <p:hf hdr="0" ftr="0" dt="0"/>
  <p:txStyles>
    <p:title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0" indent="0" algn="l" defTabSz="914400" rtl="0" eaLnBrk="1" latinLnBrk="0" hangingPunct="1">
        <a:lnSpc>
          <a:spcPct val="108000"/>
        </a:lnSpc>
        <a:spcBef>
          <a:spcPts val="0"/>
        </a:spcBef>
        <a:buFont typeface="Arial" panose="020B0604020202020204" pitchFamily="34" charset="0"/>
        <a:buNone/>
        <a:defRPr sz="2000" kern="1200">
          <a:solidFill>
            <a:schemeClr val="tx1"/>
          </a:solidFill>
          <a:latin typeface="+mn-lt"/>
          <a:ea typeface="+mn-ea"/>
          <a:cs typeface="+mn-cs"/>
        </a:defRPr>
      </a:lvl1pPr>
      <a:lvl2pPr marL="358775" indent="-358775" algn="l" defTabSz="914400" rtl="0" eaLnBrk="1" latinLnBrk="0" hangingPunct="1">
        <a:lnSpc>
          <a:spcPct val="108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2pPr>
      <a:lvl3pPr marL="676275" indent="-314325" algn="l" defTabSz="914400" rtl="0" eaLnBrk="1" latinLnBrk="0" hangingPunct="1">
        <a:lnSpc>
          <a:spcPct val="108000"/>
        </a:lnSpc>
        <a:spcBef>
          <a:spcPts val="0"/>
        </a:spcBef>
        <a:buFont typeface="Source Sans Pro" panose="020B0503030403020204" pitchFamily="34" charset="0"/>
        <a:buChar char="–"/>
        <a:defRPr sz="2000" kern="1200">
          <a:solidFill>
            <a:schemeClr val="tx1"/>
          </a:solidFill>
          <a:latin typeface="+mn-lt"/>
          <a:ea typeface="+mn-ea"/>
          <a:cs typeface="+mn-cs"/>
        </a:defRPr>
      </a:lvl3pPr>
      <a:lvl4pPr marL="987425" indent="-303213" algn="l" defTabSz="914400" rtl="0" eaLnBrk="1" latinLnBrk="0" hangingPunct="1">
        <a:lnSpc>
          <a:spcPct val="108000"/>
        </a:lnSpc>
        <a:spcBef>
          <a:spcPts val="0"/>
        </a:spcBef>
        <a:buFont typeface="Arial" panose="020B0604020202020204" pitchFamily="34" charset="0"/>
        <a:buChar char="•"/>
        <a:defRPr sz="1500" kern="1200">
          <a:solidFill>
            <a:schemeClr val="tx1"/>
          </a:solidFill>
          <a:latin typeface="+mn-lt"/>
          <a:ea typeface="+mn-ea"/>
          <a:cs typeface="+mn-cs"/>
        </a:defRPr>
      </a:lvl4pPr>
      <a:lvl5pPr marL="1344613" indent="-357188" algn="l" defTabSz="914400" rtl="0" eaLnBrk="1" latinLnBrk="0" hangingPunct="1">
        <a:lnSpc>
          <a:spcPct val="108000"/>
        </a:lnSpc>
        <a:spcBef>
          <a:spcPts val="0"/>
        </a:spcBef>
        <a:buFont typeface="Source Sans Pro" panose="020B0503030403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A4A3A4"/>
          </p15:clr>
        </p15:guide>
        <p15:guide id="2" pos="7265" userDrawn="1">
          <p15:clr>
            <a:srgbClr val="A4A3A4"/>
          </p15:clr>
        </p15:guide>
        <p15:guide id="3" orient="horz" pos="3898" userDrawn="1">
          <p15:clr>
            <a:srgbClr val="A4A3A4"/>
          </p15:clr>
        </p15:guide>
        <p15:guide id="4" orient="horz" pos="100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dnb.de/doc/RD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24F_397017FE.xm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sv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0.sv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ta.dnb.de/doc/RDA"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sta.dnb.de/doc/RD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F67B0-60F7-C910-F5D7-02DD9A3271EA}"/>
              </a:ext>
            </a:extLst>
          </p:cNvPr>
          <p:cNvSpPr>
            <a:spLocks noGrp="1"/>
          </p:cNvSpPr>
          <p:nvPr>
            <p:ph type="ctrTitle"/>
          </p:nvPr>
        </p:nvSpPr>
        <p:spPr>
          <a:xfrm>
            <a:off x="7500156" y="2729550"/>
            <a:ext cx="4202799" cy="2643666"/>
          </a:xfrm>
        </p:spPr>
        <p:txBody>
          <a:bodyPr/>
          <a:lstStyle/>
          <a:p>
            <a:r>
              <a:rPr lang="en-US" sz="3200" dirty="0"/>
              <a:t>Translating the RDA DACH Documentation Platform: </a:t>
            </a:r>
            <a:br>
              <a:rPr lang="en-US" sz="3200" dirty="0"/>
            </a:br>
            <a:r>
              <a:rPr lang="en-US" sz="3200" dirty="0"/>
              <a:t>Challenges of a Living Resource </a:t>
            </a:r>
            <a:br>
              <a:rPr lang="en-GB" dirty="0"/>
            </a:br>
            <a:endParaRPr lang="en-GB" sz="2800" dirty="0"/>
          </a:p>
        </p:txBody>
      </p:sp>
      <p:sp>
        <p:nvSpPr>
          <p:cNvPr id="4" name="Subtitle 3">
            <a:extLst>
              <a:ext uri="{FF2B5EF4-FFF2-40B4-BE49-F238E27FC236}">
                <a16:creationId xmlns:a16="http://schemas.microsoft.com/office/drawing/2014/main" id="{5ED6D3DB-8C4B-D285-F2D6-A296F4EFBFE6}"/>
              </a:ext>
            </a:extLst>
          </p:cNvPr>
          <p:cNvSpPr>
            <a:spLocks noGrp="1"/>
          </p:cNvSpPr>
          <p:nvPr>
            <p:ph type="subTitle" idx="1"/>
          </p:nvPr>
        </p:nvSpPr>
        <p:spPr/>
        <p:txBody>
          <a:bodyPr/>
          <a:lstStyle/>
          <a:p>
            <a:r>
              <a:rPr lang="en-GB" dirty="0"/>
              <a:t>EURIG, 26.05.2026</a:t>
            </a:r>
          </a:p>
        </p:txBody>
      </p:sp>
      <p:pic>
        <p:nvPicPr>
          <p:cNvPr id="5" name="Grafik 1">
            <a:extLst>
              <a:ext uri="{FF2B5EF4-FFF2-40B4-BE49-F238E27FC236}">
                <a16:creationId xmlns:a16="http://schemas.microsoft.com/office/drawing/2014/main" id="{4E841572-05D1-A36E-8483-05BBDAA535A6}"/>
              </a:ext>
            </a:extLst>
          </p:cNvPr>
          <p:cNvPicPr>
            <a:picLocks noChangeAspect="1"/>
          </p:cNvPicPr>
          <p:nvPr/>
        </p:nvPicPr>
        <p:blipFill rotWithShape="1">
          <a:blip r:embed="rId2"/>
          <a:srcRect l="18675" t="8833" r="16285"/>
          <a:stretch/>
        </p:blipFill>
        <p:spPr>
          <a:xfrm>
            <a:off x="335359" y="908720"/>
            <a:ext cx="6624737" cy="5221934"/>
          </a:xfrm>
          <a:prstGeom prst="rect">
            <a:avLst/>
          </a:prstGeom>
        </p:spPr>
      </p:pic>
    </p:spTree>
    <p:extLst>
      <p:ext uri="{BB962C8B-B14F-4D97-AF65-F5344CB8AC3E}">
        <p14:creationId xmlns:p14="http://schemas.microsoft.com/office/powerpoint/2010/main" val="417205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F273-BC8A-3C91-0A7D-D42499BFFC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EFE9D7-207E-865E-6407-7528804000BA}"/>
              </a:ext>
            </a:extLst>
          </p:cNvPr>
          <p:cNvSpPr>
            <a:spLocks noGrp="1"/>
          </p:cNvSpPr>
          <p:nvPr>
            <p:ph type="title"/>
          </p:nvPr>
        </p:nvSpPr>
        <p:spPr/>
        <p:txBody>
          <a:bodyPr/>
          <a:lstStyle/>
          <a:p>
            <a:r>
              <a:rPr lang="en-GB" dirty="0"/>
              <a:t>Context</a:t>
            </a:r>
          </a:p>
        </p:txBody>
      </p:sp>
      <p:sp>
        <p:nvSpPr>
          <p:cNvPr id="6" name="Foliennummernplatzhalter 5">
            <a:extLst>
              <a:ext uri="{FF2B5EF4-FFF2-40B4-BE49-F238E27FC236}">
                <a16:creationId xmlns:a16="http://schemas.microsoft.com/office/drawing/2014/main" id="{8F695A43-7638-CB2E-F289-1D2752273A0E}"/>
              </a:ext>
            </a:extLst>
          </p:cNvPr>
          <p:cNvSpPr>
            <a:spLocks noGrp="1"/>
          </p:cNvSpPr>
          <p:nvPr>
            <p:ph type="sldNum" sz="quarter" idx="12"/>
          </p:nvPr>
        </p:nvSpPr>
        <p:spPr/>
        <p:txBody>
          <a:bodyPr/>
          <a:lstStyle/>
          <a:p>
            <a:r>
              <a:rPr lang="de-CH"/>
              <a:t>4</a:t>
            </a:r>
          </a:p>
        </p:txBody>
      </p:sp>
      <p:sp>
        <p:nvSpPr>
          <p:cNvPr id="3" name="Inhaltsplatzhalter 2">
            <a:extLst>
              <a:ext uri="{FF2B5EF4-FFF2-40B4-BE49-F238E27FC236}">
                <a16:creationId xmlns:a16="http://schemas.microsoft.com/office/drawing/2014/main" id="{AB168E83-16F2-72C2-6592-985DDE476315}"/>
              </a:ext>
            </a:extLst>
          </p:cNvPr>
          <p:cNvSpPr>
            <a:spLocks noGrp="1"/>
          </p:cNvSpPr>
          <p:nvPr>
            <p:ph sz="quarter" idx="13"/>
          </p:nvPr>
        </p:nvSpPr>
        <p:spPr>
          <a:xfrm>
            <a:off x="635000" y="1601001"/>
            <a:ext cx="7112000" cy="4865886"/>
          </a:xfrm>
        </p:spPr>
        <p:txBody>
          <a:bodyPr vert="horz" lIns="0" tIns="0" rIns="0" bIns="0" rtlCol="0" anchor="t">
            <a:noAutofit/>
          </a:bodyPr>
          <a:lstStyle/>
          <a:p>
            <a:r>
              <a:rPr lang="en-GB" b="1" dirty="0">
                <a:solidFill>
                  <a:srgbClr val="6877C4"/>
                </a:solidFill>
                <a:ea typeface="+mn-lt"/>
                <a:cs typeface="+mn-lt"/>
              </a:rPr>
              <a:t>Context and key characteristics:</a:t>
            </a:r>
            <a:endParaRPr lang="de-DE" dirty="0">
              <a:solidFill>
                <a:srgbClr val="6877C4"/>
              </a:solidFill>
            </a:endParaRPr>
          </a:p>
          <a:p>
            <a:r>
              <a:rPr lang="de-DE" dirty="0" err="1">
                <a:ea typeface="Source Sans Pro"/>
                <a:hlinkClick r:id="rId3"/>
              </a:rPr>
              <a:t>Platform</a:t>
            </a:r>
            <a:r>
              <a:rPr lang="de-DE" dirty="0">
                <a:ea typeface="Source Sans Pro"/>
                <a:hlinkClick r:id="rId3"/>
              </a:rPr>
              <a:t> RDA-DACH</a:t>
            </a:r>
            <a:r>
              <a:rPr lang="de-DE" dirty="0">
                <a:ea typeface="Source Sans Pro"/>
              </a:rPr>
              <a:t> </a:t>
            </a:r>
            <a:endParaRPr lang="en-GB" b="1" dirty="0">
              <a:ea typeface="+mn-lt"/>
              <a:cs typeface="+mn-lt"/>
            </a:endParaRPr>
          </a:p>
          <a:p>
            <a:pPr marL="342900" indent="-342900">
              <a:buFont typeface="Arial" panose="020B0604020202020204" pitchFamily="34" charset="0"/>
              <a:buChar char="•"/>
            </a:pPr>
            <a:r>
              <a:rPr lang="en-US" dirty="0"/>
              <a:t>Releases: </a:t>
            </a:r>
            <a:r>
              <a:rPr lang="de-CH" dirty="0"/>
              <a:t>Twice a </a:t>
            </a:r>
            <a:r>
              <a:rPr lang="de-CH" dirty="0" err="1"/>
              <a:t>year</a:t>
            </a:r>
            <a:endParaRPr lang="en-US" dirty="0"/>
          </a:p>
          <a:p>
            <a:endParaRPr lang="en-US" dirty="0"/>
          </a:p>
          <a:p>
            <a:endParaRPr lang="en-US" dirty="0"/>
          </a:p>
          <a:p>
            <a:endParaRPr lang="en-US" dirty="0"/>
          </a:p>
          <a:p>
            <a:endParaRPr lang="en-US" dirty="0"/>
          </a:p>
          <a:p>
            <a:endParaRPr lang="en-US" dirty="0">
              <a:ea typeface="+mn-lt"/>
              <a:cs typeface="+mn-lt"/>
            </a:endParaRPr>
          </a:p>
          <a:p>
            <a:pPr marL="342900" indent="-342900">
              <a:buFont typeface="Arial" panose="020B0604020202020204" pitchFamily="34" charset="0"/>
              <a:buChar char="•"/>
            </a:pPr>
            <a:endParaRPr lang="en-US" dirty="0">
              <a:ea typeface="Source Sans Pro"/>
            </a:endParaRPr>
          </a:p>
          <a:p>
            <a:pPr marL="342900" indent="-342900">
              <a:buFont typeface="Arial" panose="020B0604020202020204" pitchFamily="34" charset="0"/>
              <a:buChar char="•"/>
            </a:pPr>
            <a:endParaRPr lang="en-US" dirty="0">
              <a:ea typeface="Source Sans Pro"/>
            </a:endParaRPr>
          </a:p>
          <a:p>
            <a:pPr marL="342900" indent="-342900">
              <a:buChar char="•"/>
            </a:pPr>
            <a:endParaRPr lang="en-US" dirty="0">
              <a:ea typeface="+mn-lt"/>
              <a:cs typeface="+mn-lt"/>
            </a:endParaRPr>
          </a:p>
          <a:p>
            <a:pPr marL="342900" indent="-342900">
              <a:buChar char="•"/>
            </a:pPr>
            <a:endParaRPr lang="en-US" dirty="0">
              <a:ea typeface="+mn-lt"/>
              <a:cs typeface="+mn-lt"/>
            </a:endParaRPr>
          </a:p>
          <a:p>
            <a:pPr marL="285750" indent="-285750">
              <a:buFont typeface="Arial" panose="020B0604020202020204" pitchFamily="34" charset="0"/>
              <a:buChar char="•"/>
            </a:pPr>
            <a:endParaRPr lang="en-GB" dirty="0">
              <a:ea typeface="Source Sans Pro"/>
            </a:endParaRPr>
          </a:p>
          <a:p>
            <a:endParaRPr lang="en-GB" dirty="0">
              <a:ea typeface="Source Sans Pro"/>
            </a:endParaRPr>
          </a:p>
          <a:p>
            <a:pPr marL="285750" indent="-285750">
              <a:buFont typeface="Arial"/>
              <a:buChar char="•"/>
            </a:pPr>
            <a:endParaRPr lang="en-GB" dirty="0">
              <a:ea typeface="Source Sans Pro"/>
            </a:endParaRPr>
          </a:p>
          <a:p>
            <a:endParaRPr lang="en-GB" dirty="0">
              <a:ea typeface="Source Sans Pro"/>
            </a:endParaRPr>
          </a:p>
          <a:p>
            <a:endParaRPr lang="en-GB" b="1" dirty="0">
              <a:ea typeface="Source Sans Pro"/>
            </a:endParaRPr>
          </a:p>
        </p:txBody>
      </p:sp>
      <p:pic>
        <p:nvPicPr>
          <p:cNvPr id="13" name="Grafik 12">
            <a:extLst>
              <a:ext uri="{FF2B5EF4-FFF2-40B4-BE49-F238E27FC236}">
                <a16:creationId xmlns:a16="http://schemas.microsoft.com/office/drawing/2014/main" id="{24A8AA8E-6505-F83B-5058-6B80E3EE0159}"/>
              </a:ext>
            </a:extLst>
          </p:cNvPr>
          <p:cNvPicPr>
            <a:picLocks noChangeAspect="1"/>
          </p:cNvPicPr>
          <p:nvPr/>
        </p:nvPicPr>
        <p:blipFill>
          <a:blip r:embed="rId4"/>
          <a:stretch>
            <a:fillRect/>
          </a:stretch>
        </p:blipFill>
        <p:spPr>
          <a:xfrm>
            <a:off x="5119214" y="1788685"/>
            <a:ext cx="6045511" cy="4286470"/>
          </a:xfrm>
          <a:prstGeom prst="rect">
            <a:avLst/>
          </a:prstGeom>
        </p:spPr>
      </p:pic>
    </p:spTree>
    <p:extLst>
      <p:ext uri="{BB962C8B-B14F-4D97-AF65-F5344CB8AC3E}">
        <p14:creationId xmlns:p14="http://schemas.microsoft.com/office/powerpoint/2010/main" val="191185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E07C3-5530-AA04-D288-F7EA535CC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63C3B-8ECB-84BE-B4DF-C76015A62A4C}"/>
              </a:ext>
            </a:extLst>
          </p:cNvPr>
          <p:cNvSpPr>
            <a:spLocks noGrp="1"/>
          </p:cNvSpPr>
          <p:nvPr>
            <p:ph type="title"/>
          </p:nvPr>
        </p:nvSpPr>
        <p:spPr/>
        <p:txBody>
          <a:bodyPr/>
          <a:lstStyle/>
          <a:p>
            <a:r>
              <a:rPr lang="en-GB" dirty="0">
                <a:ea typeface="Source Sans Pro"/>
              </a:rPr>
              <a:t>3. Project Overview</a:t>
            </a:r>
          </a:p>
        </p:txBody>
      </p:sp>
      <p:sp>
        <p:nvSpPr>
          <p:cNvPr id="5" name="Slide Number Placeholder 4">
            <a:extLst>
              <a:ext uri="{FF2B5EF4-FFF2-40B4-BE49-F238E27FC236}">
                <a16:creationId xmlns:a16="http://schemas.microsoft.com/office/drawing/2014/main" id="{11F3647D-106D-157B-3B19-93A2F2DEA99A}"/>
              </a:ext>
            </a:extLst>
          </p:cNvPr>
          <p:cNvSpPr>
            <a:spLocks noGrp="1"/>
          </p:cNvSpPr>
          <p:nvPr>
            <p:ph type="sldNum" sz="quarter" idx="12"/>
          </p:nvPr>
        </p:nvSpPr>
        <p:spPr/>
        <p:txBody>
          <a:bodyPr/>
          <a:lstStyle/>
          <a:p>
            <a:fld id="{442AD375-037F-43D0-B059-5172DA06796A}" type="slidenum">
              <a:rPr lang="de-CH" smtClean="0"/>
              <a:pPr/>
              <a:t>11</a:t>
            </a:fld>
            <a:endParaRPr lang="de-CH"/>
          </a:p>
        </p:txBody>
      </p:sp>
      <p:pic>
        <p:nvPicPr>
          <p:cNvPr id="4" name="Bildplatzhalter 3" descr="Künstliche Intelligenz Silhouette">
            <a:extLst>
              <a:ext uri="{FF2B5EF4-FFF2-40B4-BE49-F238E27FC236}">
                <a16:creationId xmlns:a16="http://schemas.microsoft.com/office/drawing/2014/main" id="{2C1CB39A-E97E-EB0D-8B71-3EE03E99FC45}"/>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38834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498D-A5A4-933C-A92F-41045C97B5C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1F5455CD-236E-C6CF-93F8-0C2E33791ED8}"/>
              </a:ext>
            </a:extLst>
          </p:cNvPr>
          <p:cNvSpPr>
            <a:spLocks noGrp="1"/>
          </p:cNvSpPr>
          <p:nvPr>
            <p:ph type="title"/>
          </p:nvPr>
        </p:nvSpPr>
        <p:spPr>
          <a:xfrm>
            <a:off x="658813" y="584684"/>
            <a:ext cx="10874375" cy="900100"/>
          </a:xfrm>
        </p:spPr>
        <p:txBody>
          <a:bodyPr anchor="t">
            <a:normAutofit/>
          </a:bodyPr>
          <a:lstStyle/>
          <a:p>
            <a:r>
              <a:rPr lang="de-DE" dirty="0"/>
              <a:t>Project </a:t>
            </a:r>
            <a:r>
              <a:rPr lang="de-DE" dirty="0" err="1"/>
              <a:t>Overview</a:t>
            </a:r>
            <a:endParaRPr lang="de-CH" dirty="0" err="1"/>
          </a:p>
        </p:txBody>
      </p:sp>
      <p:sp>
        <p:nvSpPr>
          <p:cNvPr id="12" name="Slide Number Placeholder 2">
            <a:extLst>
              <a:ext uri="{FF2B5EF4-FFF2-40B4-BE49-F238E27FC236}">
                <a16:creationId xmlns:a16="http://schemas.microsoft.com/office/drawing/2014/main" id="{CFB331FD-8069-76F9-931E-6410FDA7007D}"/>
              </a:ext>
            </a:extLst>
          </p:cNvPr>
          <p:cNvSpPr>
            <a:spLocks noGrp="1"/>
          </p:cNvSpPr>
          <p:nvPr>
            <p:ph type="sldNum" sz="quarter" idx="12"/>
          </p:nvPr>
        </p:nvSpPr>
        <p:spPr>
          <a:xfrm>
            <a:off x="11533188" y="6381328"/>
            <a:ext cx="312667" cy="144016"/>
          </a:xfrm>
        </p:spPr>
        <p:txBody>
          <a:bodyPr/>
          <a:lstStyle/>
          <a:p>
            <a:pPr>
              <a:spcAft>
                <a:spcPts val="600"/>
              </a:spcAft>
            </a:pPr>
            <a:fld id="{442AD375-037F-43D0-B059-5172DA06796A}" type="slidenum">
              <a:rPr lang="de-CH" smtClean="0"/>
              <a:pPr>
                <a:spcAft>
                  <a:spcPts val="600"/>
                </a:spcAft>
              </a:pPr>
              <a:t>12</a:t>
            </a:fld>
            <a:endParaRPr lang="de-CH"/>
          </a:p>
        </p:txBody>
      </p:sp>
      <p:graphicFrame>
        <p:nvGraphicFramePr>
          <p:cNvPr id="8" name="Inhaltsplatzhalter 5">
            <a:extLst>
              <a:ext uri="{FF2B5EF4-FFF2-40B4-BE49-F238E27FC236}">
                <a16:creationId xmlns:a16="http://schemas.microsoft.com/office/drawing/2014/main" id="{716F1C9F-C9F9-3821-8A25-C39445096509}"/>
              </a:ext>
            </a:extLst>
          </p:cNvPr>
          <p:cNvGraphicFramePr>
            <a:graphicFrameLocks noGrp="1"/>
          </p:cNvGraphicFramePr>
          <p:nvPr>
            <p:ph sz="quarter" idx="13"/>
            <p:extLst>
              <p:ext uri="{D42A27DB-BD31-4B8C-83A1-F6EECF244321}">
                <p14:modId xmlns:p14="http://schemas.microsoft.com/office/powerpoint/2010/main" val="101148709"/>
              </p:ext>
            </p:extLst>
          </p:nvPr>
        </p:nvGraphicFramePr>
        <p:xfrm>
          <a:off x="503817" y="1488941"/>
          <a:ext cx="10872280" cy="459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763A006C-335E-6950-CF1A-C24A658BEC32}"/>
              </a:ext>
            </a:extLst>
          </p:cNvPr>
          <p:cNvSpPr txBox="1"/>
          <p:nvPr/>
        </p:nvSpPr>
        <p:spPr>
          <a:xfrm>
            <a:off x="658813" y="1815152"/>
            <a:ext cx="1668727" cy="307777"/>
          </a:xfrm>
          <a:prstGeom prst="rect">
            <a:avLst/>
          </a:prstGeom>
          <a:noFill/>
        </p:spPr>
        <p:txBody>
          <a:bodyPr wrap="none" lIns="0" tIns="0" rIns="0" bIns="0" rtlCol="0">
            <a:spAutoFit/>
          </a:bodyPr>
          <a:lstStyle/>
          <a:p>
            <a:r>
              <a:rPr lang="de-DE" sz="2000" b="1" dirty="0" err="1">
                <a:solidFill>
                  <a:srgbClr val="6877C4"/>
                </a:solidFill>
              </a:rPr>
              <a:t>Opportunities</a:t>
            </a:r>
            <a:r>
              <a:rPr lang="de-DE" sz="2000" b="1" dirty="0">
                <a:solidFill>
                  <a:srgbClr val="6877C4"/>
                </a:solidFill>
              </a:rPr>
              <a:t>:</a:t>
            </a:r>
            <a:endParaRPr lang="de-CH" sz="2000" b="1" dirty="0">
              <a:solidFill>
                <a:srgbClr val="6877C4"/>
              </a:solidFill>
            </a:endParaRPr>
          </a:p>
        </p:txBody>
      </p:sp>
    </p:spTree>
    <p:extLst>
      <p:ext uri="{BB962C8B-B14F-4D97-AF65-F5344CB8AC3E}">
        <p14:creationId xmlns:p14="http://schemas.microsoft.com/office/powerpoint/2010/main" val="362552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0AC64-6157-A1C0-6011-AFA8D7EC28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B56DC1-175C-70F3-E8C7-DB0795BC9328}"/>
              </a:ext>
            </a:extLst>
          </p:cNvPr>
          <p:cNvSpPr>
            <a:spLocks noGrp="1"/>
          </p:cNvSpPr>
          <p:nvPr>
            <p:ph type="title"/>
          </p:nvPr>
        </p:nvSpPr>
        <p:spPr/>
        <p:txBody>
          <a:bodyPr/>
          <a:lstStyle/>
          <a:p>
            <a:r>
              <a:rPr lang="en-GB" dirty="0"/>
              <a:t>Project Overview</a:t>
            </a:r>
          </a:p>
        </p:txBody>
      </p:sp>
      <p:sp>
        <p:nvSpPr>
          <p:cNvPr id="6" name="Foliennummernplatzhalter 5">
            <a:extLst>
              <a:ext uri="{FF2B5EF4-FFF2-40B4-BE49-F238E27FC236}">
                <a16:creationId xmlns:a16="http://schemas.microsoft.com/office/drawing/2014/main" id="{4FDD54EF-F7FD-7969-E874-3DCCBBAC40E8}"/>
              </a:ext>
            </a:extLst>
          </p:cNvPr>
          <p:cNvSpPr>
            <a:spLocks noGrp="1"/>
          </p:cNvSpPr>
          <p:nvPr>
            <p:ph type="sldNum" sz="quarter" idx="12"/>
          </p:nvPr>
        </p:nvSpPr>
        <p:spPr/>
        <p:txBody>
          <a:bodyPr/>
          <a:lstStyle/>
          <a:p>
            <a:r>
              <a:rPr lang="de-CH"/>
              <a:t>4</a:t>
            </a:r>
          </a:p>
        </p:txBody>
      </p:sp>
      <p:sp>
        <p:nvSpPr>
          <p:cNvPr id="3" name="Inhaltsplatzhalter 2">
            <a:extLst>
              <a:ext uri="{FF2B5EF4-FFF2-40B4-BE49-F238E27FC236}">
                <a16:creationId xmlns:a16="http://schemas.microsoft.com/office/drawing/2014/main" id="{0D48C98A-1EF1-A894-5C9D-75838048DDBB}"/>
              </a:ext>
            </a:extLst>
          </p:cNvPr>
          <p:cNvSpPr>
            <a:spLocks noGrp="1"/>
          </p:cNvSpPr>
          <p:nvPr>
            <p:ph sz="quarter" idx="13"/>
          </p:nvPr>
        </p:nvSpPr>
        <p:spPr>
          <a:xfrm>
            <a:off x="635000" y="1601001"/>
            <a:ext cx="6932684" cy="4865886"/>
          </a:xfrm>
        </p:spPr>
        <p:txBody>
          <a:bodyPr vert="horz" lIns="0" tIns="0" rIns="0" bIns="0" rtlCol="0" anchor="t">
            <a:noAutofit/>
          </a:bodyPr>
          <a:lstStyle/>
          <a:p>
            <a:r>
              <a:rPr lang="de-CH" b="1" dirty="0" err="1">
                <a:solidFill>
                  <a:srgbClr val="6877C4"/>
                </a:solidFill>
              </a:rPr>
              <a:t>Objectives</a:t>
            </a:r>
            <a:r>
              <a:rPr lang="en-US" b="1" dirty="0">
                <a:solidFill>
                  <a:srgbClr val="6877C4"/>
                </a:solidFill>
                <a:ea typeface="+mn-lt"/>
                <a:cs typeface="+mn-lt"/>
              </a:rPr>
              <a:t>:</a:t>
            </a:r>
          </a:p>
          <a:p>
            <a:pPr marL="342900" indent="-342900">
              <a:buFont typeface="Arial" panose="020B0604020202020204" pitchFamily="34" charset="0"/>
              <a:buChar char="•"/>
            </a:pPr>
            <a:r>
              <a:rPr lang="en-US" dirty="0">
                <a:ea typeface="+mn-lt"/>
                <a:cs typeface="+mn-lt"/>
              </a:rPr>
              <a:t>Translation of contents of the RDA-platform into French (2025: Approx. </a:t>
            </a:r>
            <a:r>
              <a:rPr lang="de-CH" dirty="0"/>
              <a:t>305,000 </a:t>
            </a:r>
            <a:r>
              <a:rPr lang="de-CH" dirty="0" err="1"/>
              <a:t>words</a:t>
            </a:r>
            <a:r>
              <a:rPr lang="de-CH" dirty="0"/>
              <a:t>) - </a:t>
            </a:r>
            <a:r>
              <a:rPr lang="en-US" i="1" dirty="0">
                <a:ea typeface="+mn-lt"/>
                <a:cs typeface="+mn-lt"/>
              </a:rPr>
              <a:t>GND section only in German (librarians of French part of Switzerland use </a:t>
            </a:r>
            <a:r>
              <a:rPr lang="en-US" i="1" dirty="0" err="1">
                <a:ea typeface="+mn-lt"/>
                <a:cs typeface="+mn-lt"/>
              </a:rPr>
              <a:t>IdRef</a:t>
            </a:r>
            <a:r>
              <a:rPr lang="en-US" i="1" dirty="0">
                <a:ea typeface="+mn-lt"/>
                <a:cs typeface="+mn-lt"/>
              </a:rPr>
              <a:t>)</a:t>
            </a:r>
            <a:endParaRPr lang="de-CH" dirty="0"/>
          </a:p>
          <a:p>
            <a:pPr marL="342900" indent="-342900">
              <a:buFont typeface="Arial" panose="020B0604020202020204" pitchFamily="34" charset="0"/>
              <a:buChar char="•"/>
            </a:pPr>
            <a:r>
              <a:rPr lang="en-US" dirty="0"/>
              <a:t>Creation of a terminology list with explanation (2026: Approx. 1000 </a:t>
            </a:r>
            <a:r>
              <a:rPr lang="en-US" dirty="0" err="1"/>
              <a:t>termes</a:t>
            </a:r>
            <a:r>
              <a:rPr lang="en-US" dirty="0"/>
              <a:t>) </a:t>
            </a:r>
            <a:endParaRPr lang="en-US" dirty="0">
              <a:ea typeface="+mn-lt"/>
              <a:cs typeface="+mn-lt"/>
            </a:endParaRPr>
          </a:p>
          <a:p>
            <a:pPr marL="342900" indent="-342900">
              <a:buFont typeface="Arial" panose="020B0604020202020204" pitchFamily="34" charset="0"/>
              <a:buChar char="•"/>
            </a:pPr>
            <a:r>
              <a:rPr lang="en-US" dirty="0">
                <a:ea typeface="+mn-lt"/>
                <a:cs typeface="+mn-lt"/>
              </a:rPr>
              <a:t>Translation of releases content</a:t>
            </a:r>
          </a:p>
          <a:p>
            <a:pPr marL="342900" indent="-342900">
              <a:buFont typeface="Arial" panose="020B0604020202020204" pitchFamily="34" charset="0"/>
              <a:buChar char="•"/>
            </a:pPr>
            <a:r>
              <a:rPr lang="en-US" dirty="0">
                <a:ea typeface="+mn-lt"/>
                <a:cs typeface="+mn-lt"/>
              </a:rPr>
              <a:t>Coordination of the transition to the use of the RDA DACH documentation platform for SLSP libraries</a:t>
            </a:r>
          </a:p>
          <a:p>
            <a:pPr marL="342900" indent="-342900">
              <a:buFont typeface="Arial" panose="020B0604020202020204" pitchFamily="34" charset="0"/>
              <a:buChar char="•"/>
            </a:pPr>
            <a:r>
              <a:rPr lang="en-US" dirty="0">
                <a:ea typeface="+mn-lt"/>
                <a:cs typeface="+mn-lt"/>
              </a:rPr>
              <a:t>Training RDA DACH in French and in  German for all SLSP librarians</a:t>
            </a:r>
          </a:p>
          <a:p>
            <a:pPr marL="342900" indent="-342900">
              <a:buFont typeface="Arial" panose="020B0604020202020204" pitchFamily="34" charset="0"/>
              <a:buChar char="•"/>
            </a:pPr>
            <a:endParaRPr lang="en-US" i="1" dirty="0">
              <a:ea typeface="Source Sans Pro"/>
            </a:endParaRPr>
          </a:p>
          <a:p>
            <a:pPr marL="342900" indent="-342900">
              <a:buFont typeface="Arial" panose="020B0604020202020204" pitchFamily="34" charset="0"/>
              <a:buChar char="•"/>
            </a:pPr>
            <a:endParaRPr lang="en-US" dirty="0">
              <a:ea typeface="Source Sans Pro"/>
            </a:endParaRPr>
          </a:p>
          <a:p>
            <a:pPr marL="342900" indent="-342900">
              <a:buChar char="•"/>
            </a:pPr>
            <a:endParaRPr lang="en-US" dirty="0">
              <a:ea typeface="+mn-lt"/>
              <a:cs typeface="+mn-lt"/>
            </a:endParaRPr>
          </a:p>
          <a:p>
            <a:pPr marL="342900" indent="-342900">
              <a:buChar char="•"/>
            </a:pPr>
            <a:endParaRPr lang="en-US" dirty="0">
              <a:ea typeface="+mn-lt"/>
              <a:cs typeface="+mn-lt"/>
            </a:endParaRPr>
          </a:p>
          <a:p>
            <a:pPr marL="285750" indent="-285750">
              <a:buFont typeface="Arial" panose="020B0604020202020204" pitchFamily="34" charset="0"/>
              <a:buChar char="•"/>
            </a:pPr>
            <a:endParaRPr lang="en-GB" dirty="0">
              <a:ea typeface="Source Sans Pro"/>
            </a:endParaRPr>
          </a:p>
          <a:p>
            <a:endParaRPr lang="en-GB" dirty="0">
              <a:ea typeface="Source Sans Pro"/>
            </a:endParaRPr>
          </a:p>
          <a:p>
            <a:pPr marL="285750" indent="-285750">
              <a:buFont typeface="Arial"/>
              <a:buChar char="•"/>
            </a:pPr>
            <a:endParaRPr lang="en-GB" dirty="0">
              <a:ea typeface="Source Sans Pro"/>
            </a:endParaRPr>
          </a:p>
          <a:p>
            <a:endParaRPr lang="en-GB" dirty="0">
              <a:ea typeface="Source Sans Pro"/>
            </a:endParaRPr>
          </a:p>
          <a:p>
            <a:endParaRPr lang="en-GB" b="1" dirty="0">
              <a:ea typeface="Source Sans Pro"/>
            </a:endParaRPr>
          </a:p>
        </p:txBody>
      </p:sp>
      <p:pic>
        <p:nvPicPr>
          <p:cNvPr id="13" name="Grafik 12" descr="Ein Bild, das Text, Screenshot, Software, Computersymbol enthält.&#10;&#10;KI-generierte Inhalte können fehlerhaft sein.">
            <a:extLst>
              <a:ext uri="{FF2B5EF4-FFF2-40B4-BE49-F238E27FC236}">
                <a16:creationId xmlns:a16="http://schemas.microsoft.com/office/drawing/2014/main" id="{6F044586-C60E-9B9C-A081-AA9EC4BEE3F7}"/>
              </a:ext>
            </a:extLst>
          </p:cNvPr>
          <p:cNvPicPr>
            <a:picLocks noChangeAspect="1"/>
          </p:cNvPicPr>
          <p:nvPr/>
        </p:nvPicPr>
        <p:blipFill>
          <a:blip r:embed="rId3" cstate="print">
            <a:extLst>
              <a:ext uri="{28A0092B-C50C-407E-A947-70E740481C1C}">
                <a14:useLocalDpi xmlns:a14="http://schemas.microsoft.com/office/drawing/2010/main" val="0"/>
              </a:ext>
            </a:extLst>
          </a:blip>
          <a:srcRect l="13397" r="27601" b="2"/>
          <a:stretch>
            <a:fillRect/>
          </a:stretch>
        </p:blipFill>
        <p:spPr>
          <a:xfrm>
            <a:off x="8245844" y="1763713"/>
            <a:ext cx="3443677" cy="2991167"/>
          </a:xfrm>
          <a:prstGeom prst="rect">
            <a:avLst/>
          </a:prstGeom>
          <a:noFill/>
        </p:spPr>
      </p:pic>
      <p:sp>
        <p:nvSpPr>
          <p:cNvPr id="14" name="Textfeld 13">
            <a:extLst>
              <a:ext uri="{FF2B5EF4-FFF2-40B4-BE49-F238E27FC236}">
                <a16:creationId xmlns:a16="http://schemas.microsoft.com/office/drawing/2014/main" id="{078506A3-8EBC-42C1-F43E-466B4A050EAB}"/>
              </a:ext>
            </a:extLst>
          </p:cNvPr>
          <p:cNvSpPr txBox="1"/>
          <p:nvPr/>
        </p:nvSpPr>
        <p:spPr>
          <a:xfrm>
            <a:off x="10102414" y="4818365"/>
            <a:ext cx="1795780" cy="215444"/>
          </a:xfrm>
          <a:prstGeom prst="rect">
            <a:avLst/>
          </a:prstGeom>
          <a:noFill/>
        </p:spPr>
        <p:txBody>
          <a:bodyPr wrap="square" lIns="0" tIns="0" rIns="0" bIns="0" rtlCol="0">
            <a:spAutoFit/>
          </a:bodyPr>
          <a:lstStyle/>
          <a:p>
            <a:r>
              <a:rPr lang="de-DE" sz="1400" dirty="0" err="1">
                <a:solidFill>
                  <a:srgbClr val="6877C4"/>
                </a:solidFill>
              </a:rPr>
              <a:t>Logiciel</a:t>
            </a:r>
            <a:r>
              <a:rPr lang="de-DE" sz="1400" dirty="0">
                <a:solidFill>
                  <a:srgbClr val="6877C4"/>
                </a:solidFill>
              </a:rPr>
              <a:t> de </a:t>
            </a:r>
            <a:r>
              <a:rPr lang="de-DE" sz="1400" dirty="0" err="1">
                <a:solidFill>
                  <a:srgbClr val="6877C4"/>
                </a:solidFill>
              </a:rPr>
              <a:t>traduction</a:t>
            </a:r>
            <a:endParaRPr lang="de-CH" sz="1400" dirty="0">
              <a:solidFill>
                <a:srgbClr val="6877C4"/>
              </a:solidFill>
            </a:endParaRPr>
          </a:p>
        </p:txBody>
      </p:sp>
    </p:spTree>
    <p:extLst>
      <p:ext uri="{BB962C8B-B14F-4D97-AF65-F5344CB8AC3E}">
        <p14:creationId xmlns:p14="http://schemas.microsoft.com/office/powerpoint/2010/main" val="17978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7A5D-5EDA-8B54-E4E6-FBBA63CD9A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EA9CAB-6F07-1B43-B11B-A0A4A9BDE7A0}"/>
              </a:ext>
            </a:extLst>
          </p:cNvPr>
          <p:cNvSpPr>
            <a:spLocks noGrp="1"/>
          </p:cNvSpPr>
          <p:nvPr>
            <p:ph type="title"/>
          </p:nvPr>
        </p:nvSpPr>
        <p:spPr>
          <a:xfrm>
            <a:off x="658813" y="584684"/>
            <a:ext cx="10874375" cy="900100"/>
          </a:xfrm>
        </p:spPr>
        <p:txBody>
          <a:bodyPr anchor="t">
            <a:normAutofit/>
          </a:bodyPr>
          <a:lstStyle/>
          <a:p>
            <a:r>
              <a:rPr lang="en-GB" dirty="0"/>
              <a:t>Project Overview</a:t>
            </a:r>
          </a:p>
        </p:txBody>
      </p:sp>
      <p:sp>
        <p:nvSpPr>
          <p:cNvPr id="6" name="Foliennummernplatzhalter 5">
            <a:extLst>
              <a:ext uri="{FF2B5EF4-FFF2-40B4-BE49-F238E27FC236}">
                <a16:creationId xmlns:a16="http://schemas.microsoft.com/office/drawing/2014/main" id="{B5D4ADE2-5984-8161-CE1B-64C461ACFBF2}"/>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14</a:t>
            </a:fld>
            <a:endParaRPr lang="de-CH" sz="1000"/>
          </a:p>
        </p:txBody>
      </p:sp>
      <p:sp>
        <p:nvSpPr>
          <p:cNvPr id="15" name="Inhaltsplatzhalter 14">
            <a:extLst>
              <a:ext uri="{FF2B5EF4-FFF2-40B4-BE49-F238E27FC236}">
                <a16:creationId xmlns:a16="http://schemas.microsoft.com/office/drawing/2014/main" id="{7EEDD25B-1060-8932-518D-540B61573217}"/>
              </a:ext>
            </a:extLst>
          </p:cNvPr>
          <p:cNvSpPr>
            <a:spLocks noGrp="1"/>
          </p:cNvSpPr>
          <p:nvPr>
            <p:ph sz="quarter" idx="13"/>
          </p:nvPr>
        </p:nvSpPr>
        <p:spPr>
          <a:xfrm>
            <a:off x="658800" y="1592263"/>
            <a:ext cx="6804990" cy="4595812"/>
          </a:xfrm>
        </p:spPr>
        <p:txBody>
          <a:bodyPr/>
          <a:lstStyle/>
          <a:p>
            <a:r>
              <a:rPr lang="en-US" b="1" dirty="0">
                <a:solidFill>
                  <a:srgbClr val="6877C4"/>
                </a:solidFill>
                <a:ea typeface="+mn-lt"/>
                <a:cs typeface="+mn-lt"/>
              </a:rPr>
              <a:t>Translation process:</a:t>
            </a:r>
          </a:p>
          <a:p>
            <a:pPr marL="342900" indent="-342900">
              <a:buFont typeface="Arial" panose="020B0604020202020204" pitchFamily="34" charset="0"/>
              <a:buChar char="•"/>
            </a:pPr>
            <a:r>
              <a:rPr lang="en-US" dirty="0">
                <a:ea typeface="+mn-lt"/>
                <a:cs typeface="+mn-lt"/>
              </a:rPr>
              <a:t>DNB provided source files</a:t>
            </a:r>
          </a:p>
          <a:p>
            <a:pPr marL="342900" indent="-342900">
              <a:buFont typeface="Arial" panose="020B0604020202020204" pitchFamily="34" charset="0"/>
              <a:buChar char="•"/>
            </a:pPr>
            <a:r>
              <a:rPr lang="en-US" dirty="0">
                <a:ea typeface="+mn-lt"/>
                <a:cs typeface="+mn-lt"/>
              </a:rPr>
              <a:t>SLSP translation office translates content -  based on terminology lists, RDA Toolkit</a:t>
            </a:r>
          </a:p>
          <a:p>
            <a:pPr marL="342900" indent="-342900">
              <a:buFont typeface="Arial" panose="020B0604020202020204" pitchFamily="34" charset="0"/>
              <a:buChar char="•"/>
            </a:pPr>
            <a:r>
              <a:rPr lang="en-US" dirty="0">
                <a:ea typeface="+mn-lt"/>
                <a:cs typeface="+mn-lt"/>
              </a:rPr>
              <a:t>Proofreading by a professional translator and SLSP librarian from French-speaking Switzerland</a:t>
            </a:r>
          </a:p>
          <a:p>
            <a:pPr marL="342900" indent="-342900">
              <a:buFont typeface="Arial" panose="020B0604020202020204" pitchFamily="34" charset="0"/>
              <a:buChar char="•"/>
            </a:pPr>
            <a:r>
              <a:rPr lang="en-US" dirty="0">
                <a:ea typeface="+mn-lt"/>
                <a:cs typeface="+mn-lt"/>
              </a:rPr>
              <a:t>Creation of terminology lists and explanatory notes (</a:t>
            </a:r>
            <a:r>
              <a:rPr lang="en-US" u="sng" dirty="0"/>
              <a:t>Over 1,000 terms already listed by 1 May 2026</a:t>
            </a:r>
            <a:r>
              <a:rPr lang="en-US" dirty="0"/>
              <a:t>)</a:t>
            </a:r>
            <a:endParaRPr lang="en-US" dirty="0">
              <a:ea typeface="+mn-lt"/>
              <a:cs typeface="+mn-lt"/>
            </a:endParaRPr>
          </a:p>
          <a:p>
            <a:pPr marL="342900" indent="-342900">
              <a:buFont typeface="Arial" panose="020B0604020202020204" pitchFamily="34" charset="0"/>
              <a:buChar char="•"/>
            </a:pPr>
            <a:r>
              <a:rPr lang="en-US" dirty="0">
                <a:ea typeface="+mn-lt"/>
                <a:cs typeface="+mn-lt"/>
              </a:rPr>
              <a:t>Open issues discussed within the project team</a:t>
            </a:r>
          </a:p>
          <a:p>
            <a:pPr marL="342900" indent="-342900">
              <a:buFont typeface="Arial" panose="020B0604020202020204" pitchFamily="34" charset="0"/>
              <a:buChar char="•"/>
            </a:pPr>
            <a:r>
              <a:rPr lang="en-US" dirty="0">
                <a:ea typeface="+mn-lt"/>
                <a:cs typeface="+mn-lt"/>
              </a:rPr>
              <a:t>Complex questions escalated to committees when necessary</a:t>
            </a:r>
          </a:p>
          <a:p>
            <a:pPr marL="342900" indent="-342900">
              <a:buFont typeface="Arial" panose="020B0604020202020204" pitchFamily="34" charset="0"/>
              <a:buChar char="•"/>
            </a:pPr>
            <a:r>
              <a:rPr lang="en-US" dirty="0">
                <a:ea typeface="+mn-lt"/>
                <a:cs typeface="+mn-lt"/>
              </a:rPr>
              <a:t>DNB responsible for all technical aspects/STA Editor maintenance and implementation in the library system</a:t>
            </a: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4" name="Grafik 3" descr="Pfeil Kreis Silhouette">
            <a:extLst>
              <a:ext uri="{FF2B5EF4-FFF2-40B4-BE49-F238E27FC236}">
                <a16:creationId xmlns:a16="http://schemas.microsoft.com/office/drawing/2014/main" id="{7308A955-8B96-A752-8E72-956C29D8D8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810948" y="2566928"/>
            <a:ext cx="1724143" cy="1724143"/>
          </a:xfrm>
          <a:prstGeom prst="rect">
            <a:avLst/>
          </a:prstGeom>
        </p:spPr>
      </p:pic>
    </p:spTree>
    <p:extLst>
      <p:ext uri="{BB962C8B-B14F-4D97-AF65-F5344CB8AC3E}">
        <p14:creationId xmlns:p14="http://schemas.microsoft.com/office/powerpoint/2010/main" val="17390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en-GB" dirty="0"/>
              <a:t>Project Overview</a:t>
            </a:r>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15</a:t>
            </a:fld>
            <a:endParaRPr lang="de-CH"/>
          </a:p>
        </p:txBody>
      </p:sp>
      <p:sp>
        <p:nvSpPr>
          <p:cNvPr id="3" name="Inhaltsplatzhalter 2">
            <a:extLst>
              <a:ext uri="{FF2B5EF4-FFF2-40B4-BE49-F238E27FC236}">
                <a16:creationId xmlns:a16="http://schemas.microsoft.com/office/drawing/2014/main" id="{B0F1E6AD-5F9D-40E2-9400-77D55F7A0D41}"/>
              </a:ext>
            </a:extLst>
          </p:cNvPr>
          <p:cNvSpPr>
            <a:spLocks noGrp="1"/>
          </p:cNvSpPr>
          <p:nvPr>
            <p:ph sz="quarter" idx="13"/>
          </p:nvPr>
        </p:nvSpPr>
        <p:spPr>
          <a:xfrm>
            <a:off x="757203" y="1601002"/>
            <a:ext cx="10699169" cy="4865887"/>
          </a:xfrm>
        </p:spPr>
        <p:txBody>
          <a:bodyPr vert="horz" lIns="0" tIns="0" rIns="0" bIns="0" rtlCol="0" anchor="t">
            <a:noAutofit/>
          </a:bodyPr>
          <a:lstStyle/>
          <a:p>
            <a:pPr marL="285750" indent="-285750">
              <a:buFont typeface="Arial" panose="020B0604020202020204" pitchFamily="34" charset="0"/>
              <a:buChar char="•"/>
            </a:pPr>
            <a:endParaRPr lang="en-GB" dirty="0">
              <a:ea typeface="Source Sans Pro"/>
            </a:endParaRPr>
          </a:p>
          <a:p>
            <a:endParaRPr lang="en-GB" dirty="0">
              <a:ea typeface="Source Sans Pro"/>
            </a:endParaRPr>
          </a:p>
          <a:p>
            <a:pPr marL="285750" indent="-285750">
              <a:buFont typeface="Arial"/>
              <a:buChar char="•"/>
            </a:pPr>
            <a:endParaRPr lang="en-GB" dirty="0">
              <a:ea typeface="Source Sans Pro"/>
            </a:endParaRPr>
          </a:p>
          <a:p>
            <a:endParaRPr lang="en-GB" dirty="0">
              <a:ea typeface="Source Sans Pro"/>
            </a:endParaRPr>
          </a:p>
          <a:p>
            <a:endParaRPr lang="en-GB" b="1" dirty="0">
              <a:ea typeface="Source Sans Pro"/>
            </a:endParaRPr>
          </a:p>
        </p:txBody>
      </p:sp>
      <p:graphicFrame>
        <p:nvGraphicFramePr>
          <p:cNvPr id="4" name="Diagramm 3">
            <a:extLst>
              <a:ext uri="{FF2B5EF4-FFF2-40B4-BE49-F238E27FC236}">
                <a16:creationId xmlns:a16="http://schemas.microsoft.com/office/drawing/2014/main" id="{A91A9707-7214-8A1F-7DEA-AB459A10965B}"/>
              </a:ext>
            </a:extLst>
          </p:cNvPr>
          <p:cNvGraphicFramePr/>
          <p:nvPr>
            <p:extLst>
              <p:ext uri="{D42A27DB-BD31-4B8C-83A1-F6EECF244321}">
                <p14:modId xmlns:p14="http://schemas.microsoft.com/office/powerpoint/2010/main" val="3992314371"/>
              </p:ext>
            </p:extLst>
          </p:nvPr>
        </p:nvGraphicFramePr>
        <p:xfrm>
          <a:off x="479127" y="2693148"/>
          <a:ext cx="11712873" cy="1985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Gerade Verbindung mit Pfeil 15">
            <a:extLst>
              <a:ext uri="{FF2B5EF4-FFF2-40B4-BE49-F238E27FC236}">
                <a16:creationId xmlns:a16="http://schemas.microsoft.com/office/drawing/2014/main" id="{C9ABF5FF-EE56-4674-C6D1-77749C70EFEE}"/>
              </a:ext>
            </a:extLst>
          </p:cNvPr>
          <p:cNvCxnSpPr>
            <a:cxnSpLocks/>
          </p:cNvCxnSpPr>
          <p:nvPr/>
        </p:nvCxnSpPr>
        <p:spPr>
          <a:xfrm>
            <a:off x="9829674" y="2206893"/>
            <a:ext cx="0" cy="9725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Textfeld 4">
            <a:extLst>
              <a:ext uri="{FF2B5EF4-FFF2-40B4-BE49-F238E27FC236}">
                <a16:creationId xmlns:a16="http://schemas.microsoft.com/office/drawing/2014/main" id="{87F379C3-1610-7569-3893-36372D4443C3}"/>
              </a:ext>
            </a:extLst>
          </p:cNvPr>
          <p:cNvSpPr txBox="1"/>
          <p:nvPr/>
        </p:nvSpPr>
        <p:spPr>
          <a:xfrm>
            <a:off x="6335563" y="2693147"/>
            <a:ext cx="1378529" cy="276999"/>
          </a:xfrm>
          <a:prstGeom prst="rect">
            <a:avLst/>
          </a:prstGeom>
          <a:noFill/>
        </p:spPr>
        <p:txBody>
          <a:bodyPr wrap="square" lIns="0" tIns="0" rIns="0" bIns="0" rtlCol="0">
            <a:spAutoFit/>
          </a:bodyPr>
          <a:lstStyle/>
          <a:p>
            <a:r>
              <a:rPr lang="de-DE" dirty="0">
                <a:solidFill>
                  <a:schemeClr val="bg1"/>
                </a:solidFill>
                <a:highlight>
                  <a:srgbClr val="6877C4"/>
                </a:highlight>
              </a:rPr>
              <a:t>01.04.2026</a:t>
            </a:r>
            <a:endParaRPr lang="de-CH" dirty="0">
              <a:solidFill>
                <a:schemeClr val="bg1"/>
              </a:solidFill>
              <a:highlight>
                <a:srgbClr val="6877C4"/>
              </a:highlight>
            </a:endParaRPr>
          </a:p>
        </p:txBody>
      </p:sp>
      <p:sp>
        <p:nvSpPr>
          <p:cNvPr id="7" name="Textfeld 6">
            <a:extLst>
              <a:ext uri="{FF2B5EF4-FFF2-40B4-BE49-F238E27FC236}">
                <a16:creationId xmlns:a16="http://schemas.microsoft.com/office/drawing/2014/main" id="{D4B2ACBB-0BE0-1AA2-FE25-0C1DC96B8BE4}"/>
              </a:ext>
            </a:extLst>
          </p:cNvPr>
          <p:cNvSpPr txBox="1"/>
          <p:nvPr/>
        </p:nvSpPr>
        <p:spPr>
          <a:xfrm>
            <a:off x="9260958" y="1914582"/>
            <a:ext cx="1348126" cy="276999"/>
          </a:xfrm>
          <a:prstGeom prst="rect">
            <a:avLst/>
          </a:prstGeom>
          <a:ln>
            <a:noFill/>
          </a:ln>
        </p:spPr>
        <p:style>
          <a:lnRef idx="3">
            <a:schemeClr val="lt1"/>
          </a:lnRef>
          <a:fillRef idx="1">
            <a:schemeClr val="accent3"/>
          </a:fillRef>
          <a:effectRef idx="1">
            <a:schemeClr val="accent3"/>
          </a:effectRef>
          <a:fontRef idx="minor">
            <a:schemeClr val="lt1"/>
          </a:fontRef>
        </p:style>
        <p:txBody>
          <a:bodyPr wrap="none" lIns="0" tIns="0" rIns="0" bIns="0" rtlCol="0">
            <a:spAutoFit/>
          </a:bodyPr>
          <a:lstStyle/>
          <a:p>
            <a:r>
              <a:rPr lang="de-CH" dirty="0" err="1"/>
              <a:t>current</a:t>
            </a:r>
            <a:r>
              <a:rPr lang="de-CH" dirty="0"/>
              <a:t> </a:t>
            </a:r>
            <a:r>
              <a:rPr lang="de-CH" dirty="0" err="1"/>
              <a:t>status</a:t>
            </a:r>
            <a:endParaRPr lang="de-CH" dirty="0"/>
          </a:p>
        </p:txBody>
      </p:sp>
    </p:spTree>
    <p:extLst>
      <p:ext uri="{BB962C8B-B14F-4D97-AF65-F5344CB8AC3E}">
        <p14:creationId xmlns:p14="http://schemas.microsoft.com/office/powerpoint/2010/main" val="96364748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EE32B-CCCA-8CAC-882D-F83D2DB914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BD40BF-ED75-0E0A-9998-6CFA5A106753}"/>
              </a:ext>
            </a:extLst>
          </p:cNvPr>
          <p:cNvSpPr>
            <a:spLocks noGrp="1"/>
          </p:cNvSpPr>
          <p:nvPr>
            <p:ph type="title"/>
          </p:nvPr>
        </p:nvSpPr>
        <p:spPr>
          <a:xfrm>
            <a:off x="658813" y="584684"/>
            <a:ext cx="10874375" cy="900100"/>
          </a:xfrm>
        </p:spPr>
        <p:txBody>
          <a:bodyPr anchor="t">
            <a:normAutofit/>
          </a:bodyPr>
          <a:lstStyle/>
          <a:p>
            <a:r>
              <a:rPr lang="en-GB" dirty="0"/>
              <a:t>Project Overview</a:t>
            </a:r>
          </a:p>
        </p:txBody>
      </p:sp>
      <p:sp>
        <p:nvSpPr>
          <p:cNvPr id="6" name="Foliennummernplatzhalter 5">
            <a:extLst>
              <a:ext uri="{FF2B5EF4-FFF2-40B4-BE49-F238E27FC236}">
                <a16:creationId xmlns:a16="http://schemas.microsoft.com/office/drawing/2014/main" id="{73F07B27-5BE5-88C2-7CED-ACE9A07FF162}"/>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16</a:t>
            </a:fld>
            <a:endParaRPr lang="de-CH" sz="1000"/>
          </a:p>
        </p:txBody>
      </p:sp>
      <p:sp>
        <p:nvSpPr>
          <p:cNvPr id="15" name="Inhaltsplatzhalter 14">
            <a:extLst>
              <a:ext uri="{FF2B5EF4-FFF2-40B4-BE49-F238E27FC236}">
                <a16:creationId xmlns:a16="http://schemas.microsoft.com/office/drawing/2014/main" id="{B53289C4-B87E-EE64-9940-442880D99080}"/>
              </a:ext>
            </a:extLst>
          </p:cNvPr>
          <p:cNvSpPr>
            <a:spLocks noGrp="1"/>
          </p:cNvSpPr>
          <p:nvPr>
            <p:ph sz="quarter" idx="13"/>
          </p:nvPr>
        </p:nvSpPr>
        <p:spPr>
          <a:xfrm>
            <a:off x="658800" y="1592263"/>
            <a:ext cx="6804990" cy="4595812"/>
          </a:xfrm>
        </p:spPr>
        <p:txBody>
          <a:bodyPr/>
          <a:lstStyle/>
          <a:p>
            <a:r>
              <a:rPr lang="de-CH" b="1" dirty="0">
                <a:solidFill>
                  <a:srgbClr val="6877C4"/>
                </a:solidFill>
              </a:rPr>
              <a:t>Project Budget</a:t>
            </a:r>
            <a:r>
              <a:rPr lang="en-US" b="1" dirty="0">
                <a:solidFill>
                  <a:srgbClr val="6877C4"/>
                </a:solidFill>
                <a:ea typeface="+mn-lt"/>
                <a:cs typeface="+mn-lt"/>
              </a:rPr>
              <a:t>:</a:t>
            </a:r>
          </a:p>
          <a:p>
            <a:pPr marL="342900" indent="-342900">
              <a:buFont typeface="Arial" panose="020B0604020202020204" pitchFamily="34" charset="0"/>
              <a:buChar char="•"/>
            </a:pPr>
            <a:r>
              <a:rPr lang="en-US" dirty="0"/>
              <a:t>Project costs for SLSP: over CHF 150,000 </a:t>
            </a:r>
          </a:p>
          <a:p>
            <a:pPr marL="342900" indent="-342900">
              <a:buFont typeface="Arial" panose="020B0604020202020204" pitchFamily="34" charset="0"/>
              <a:buChar char="•"/>
            </a:pPr>
            <a:r>
              <a:rPr lang="en-US" dirty="0"/>
              <a:t>Translations often require intellectual work, discussion, coordination with translation office and proofreader</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r>
              <a:rPr lang="en-US" dirty="0"/>
              <a:t>Significant internal resources invested by the DNB</a:t>
            </a:r>
          </a:p>
          <a:p>
            <a:r>
              <a:rPr lang="en-US" dirty="0"/>
              <a:t> </a:t>
            </a:r>
          </a:p>
          <a:p>
            <a:pPr marL="342900" indent="-342900">
              <a:buFont typeface="Arial" panose="020B0604020202020204" pitchFamily="34" charset="0"/>
              <a:buChar char="•"/>
            </a:pPr>
            <a:endParaRPr lang="en-US"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5" name="Grafik 4" descr="Münzen Silhouette">
            <a:extLst>
              <a:ext uri="{FF2B5EF4-FFF2-40B4-BE49-F238E27FC236}">
                <a16:creationId xmlns:a16="http://schemas.microsoft.com/office/drawing/2014/main" id="{B3A34CFA-826E-6F3E-4A00-0834CE655EC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53001" y="2332930"/>
            <a:ext cx="1379960" cy="1379960"/>
          </a:xfrm>
          <a:prstGeom prst="rect">
            <a:avLst/>
          </a:prstGeom>
        </p:spPr>
      </p:pic>
    </p:spTree>
    <p:extLst>
      <p:ext uri="{BB962C8B-B14F-4D97-AF65-F5344CB8AC3E}">
        <p14:creationId xmlns:p14="http://schemas.microsoft.com/office/powerpoint/2010/main" val="202639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0900-7443-AE32-6EA0-602437BB8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DDC18-6E82-911A-C6D5-1FD8AA7D20FF}"/>
              </a:ext>
            </a:extLst>
          </p:cNvPr>
          <p:cNvSpPr>
            <a:spLocks noGrp="1"/>
          </p:cNvSpPr>
          <p:nvPr>
            <p:ph type="title"/>
          </p:nvPr>
        </p:nvSpPr>
        <p:spPr/>
        <p:txBody>
          <a:bodyPr/>
          <a:lstStyle/>
          <a:p>
            <a:r>
              <a:rPr lang="en-GB" dirty="0">
                <a:ea typeface="Source Sans Pro"/>
              </a:rPr>
              <a:t>4. Challenges</a:t>
            </a:r>
          </a:p>
        </p:txBody>
      </p:sp>
      <p:sp>
        <p:nvSpPr>
          <p:cNvPr id="5" name="Slide Number Placeholder 4">
            <a:extLst>
              <a:ext uri="{FF2B5EF4-FFF2-40B4-BE49-F238E27FC236}">
                <a16:creationId xmlns:a16="http://schemas.microsoft.com/office/drawing/2014/main" id="{EB92E0B2-EDC2-9CE6-5401-6060095F252E}"/>
              </a:ext>
            </a:extLst>
          </p:cNvPr>
          <p:cNvSpPr>
            <a:spLocks noGrp="1"/>
          </p:cNvSpPr>
          <p:nvPr>
            <p:ph type="sldNum" sz="quarter" idx="12"/>
          </p:nvPr>
        </p:nvSpPr>
        <p:spPr/>
        <p:txBody>
          <a:bodyPr/>
          <a:lstStyle/>
          <a:p>
            <a:fld id="{442AD375-037F-43D0-B059-5172DA06796A}" type="slidenum">
              <a:rPr lang="de-CH" smtClean="0"/>
              <a:pPr/>
              <a:t>17</a:t>
            </a:fld>
            <a:endParaRPr lang="de-CH"/>
          </a:p>
        </p:txBody>
      </p:sp>
      <p:pic>
        <p:nvPicPr>
          <p:cNvPr id="4" name="Bildplatzhalter 3" descr="Künstliche Intelligenz Silhouette">
            <a:extLst>
              <a:ext uri="{FF2B5EF4-FFF2-40B4-BE49-F238E27FC236}">
                <a16:creationId xmlns:a16="http://schemas.microsoft.com/office/drawing/2014/main" id="{D2FDB746-7780-2858-2550-7DD5A87E3A94}"/>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360024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3607-975D-5676-858E-9A68ED31EF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90118C-D989-637B-6A72-F824E732C042}"/>
              </a:ext>
            </a:extLst>
          </p:cNvPr>
          <p:cNvSpPr>
            <a:spLocks noGrp="1"/>
          </p:cNvSpPr>
          <p:nvPr>
            <p:ph type="title"/>
          </p:nvPr>
        </p:nvSpPr>
        <p:spPr>
          <a:xfrm>
            <a:off x="658813" y="584684"/>
            <a:ext cx="10874375" cy="900100"/>
          </a:xfrm>
        </p:spPr>
        <p:txBody>
          <a:bodyPr anchor="t">
            <a:normAutofit/>
          </a:bodyPr>
          <a:lstStyle/>
          <a:p>
            <a:r>
              <a:rPr lang="en-GB" dirty="0"/>
              <a:t>Challenges</a:t>
            </a:r>
          </a:p>
        </p:txBody>
      </p:sp>
      <p:sp>
        <p:nvSpPr>
          <p:cNvPr id="6" name="Foliennummernplatzhalter 5">
            <a:extLst>
              <a:ext uri="{FF2B5EF4-FFF2-40B4-BE49-F238E27FC236}">
                <a16:creationId xmlns:a16="http://schemas.microsoft.com/office/drawing/2014/main" id="{2B636BEC-52A9-A9D4-7FA5-74F3391C22D0}"/>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18</a:t>
            </a:fld>
            <a:endParaRPr lang="de-CH" sz="1000"/>
          </a:p>
        </p:txBody>
      </p:sp>
      <p:sp>
        <p:nvSpPr>
          <p:cNvPr id="15" name="Inhaltsplatzhalter 14">
            <a:extLst>
              <a:ext uri="{FF2B5EF4-FFF2-40B4-BE49-F238E27FC236}">
                <a16:creationId xmlns:a16="http://schemas.microsoft.com/office/drawing/2014/main" id="{5FB3E7FE-5E3C-7B14-BD7B-28C29FD474D5}"/>
              </a:ext>
            </a:extLst>
          </p:cNvPr>
          <p:cNvSpPr>
            <a:spLocks noGrp="1"/>
          </p:cNvSpPr>
          <p:nvPr>
            <p:ph sz="quarter" idx="13"/>
          </p:nvPr>
        </p:nvSpPr>
        <p:spPr>
          <a:xfrm>
            <a:off x="658800" y="1592263"/>
            <a:ext cx="7422210" cy="4595812"/>
          </a:xfrm>
        </p:spPr>
        <p:txBody>
          <a:bodyPr/>
          <a:lstStyle/>
          <a:p>
            <a:r>
              <a:rPr lang="en-US" b="1" dirty="0">
                <a:solidFill>
                  <a:srgbClr val="6877C4"/>
                </a:solidFill>
                <a:ea typeface="+mn-lt"/>
                <a:cs typeface="+mn-lt"/>
              </a:rPr>
              <a:t>DNB: </a:t>
            </a:r>
            <a:r>
              <a:rPr lang="en-US" dirty="0"/>
              <a:t>The DNB is responsible for all technical aspects of the platform, including implementation, the STA editor, etc.</a:t>
            </a:r>
            <a:endParaRPr lang="en-US" b="1" dirty="0">
              <a:ea typeface="+mn-lt"/>
              <a:cs typeface="+mn-lt"/>
            </a:endParaRPr>
          </a:p>
          <a:p>
            <a:pPr marL="342900" indent="-342900">
              <a:buFont typeface="Arial" panose="020B0604020202020204" pitchFamily="34" charset="0"/>
              <a:buChar char="•"/>
            </a:pPr>
            <a:r>
              <a:rPr lang="en-US" dirty="0"/>
              <a:t>Reliance on DNB regarding technical solutions for multilingual functionality </a:t>
            </a:r>
          </a:p>
          <a:p>
            <a:pPr marL="342900" indent="-342900">
              <a:buFont typeface="Arial" panose="020B0604020202020204" pitchFamily="34" charset="0"/>
              <a:buChar char="•"/>
            </a:pPr>
            <a:r>
              <a:rPr lang="en-US" dirty="0"/>
              <a:t>Dependence on DNB to find a technical solution for rapid corrections and adaptations of platform translations after the initial release</a:t>
            </a:r>
          </a:p>
          <a:p>
            <a:pPr marL="342900" indent="-342900">
              <a:buFont typeface="Wingdings" panose="05000000000000000000" pitchFamily="2" charset="2"/>
              <a:buChar char="è"/>
            </a:pPr>
            <a:r>
              <a:rPr lang="en-US" dirty="0"/>
              <a:t>DNB showed very strong commitment in developing technical solutions: Close collaboration with Matthias Manecke (DNB, </a:t>
            </a:r>
            <a:r>
              <a:rPr lang="en-US" dirty="0" err="1"/>
              <a:t>Arbeitsstelle</a:t>
            </a:r>
            <a:r>
              <a:rPr lang="en-US" dirty="0"/>
              <a:t> für </a:t>
            </a:r>
            <a:r>
              <a:rPr lang="en-US" dirty="0" err="1"/>
              <a:t>Standardisierung</a:t>
            </a:r>
            <a:r>
              <a:rPr lang="en-US" dirty="0"/>
              <a:t>) throughout the project</a:t>
            </a:r>
          </a:p>
          <a:p>
            <a:pPr marL="342900" indent="-342900">
              <a:buFont typeface="Wingdings" panose="05000000000000000000" pitchFamily="2" charset="2"/>
              <a:buChar char="è"/>
            </a:pPr>
            <a:r>
              <a:rPr lang="en-US" dirty="0"/>
              <a:t>Numerous meetings and close coordination throughout the project</a:t>
            </a:r>
          </a:p>
          <a:p>
            <a:pPr marL="342900" indent="-342900">
              <a:buFont typeface="Wingdings" panose="05000000000000000000" pitchFamily="2" charset="2"/>
              <a:buChar char="è"/>
            </a:pPr>
            <a:r>
              <a:rPr lang="de-CH" dirty="0" err="1"/>
              <a:t>Process</a:t>
            </a:r>
            <a:r>
              <a:rPr lang="de-CH" dirty="0"/>
              <a:t> </a:t>
            </a:r>
            <a:r>
              <a:rPr lang="de-CH" dirty="0" err="1"/>
              <a:t>lasting</a:t>
            </a:r>
            <a:r>
              <a:rPr lang="de-CH" dirty="0"/>
              <a:t> 3 </a:t>
            </a:r>
            <a:r>
              <a:rPr lang="de-CH" dirty="0" err="1"/>
              <a:t>years</a:t>
            </a:r>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4" name="Grafik 3" descr="Hürde Silhouette">
            <a:extLst>
              <a:ext uri="{FF2B5EF4-FFF2-40B4-BE49-F238E27FC236}">
                <a16:creationId xmlns:a16="http://schemas.microsoft.com/office/drawing/2014/main" id="{6B930D49-2A34-DB1F-798E-B079F6899AC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25012" y="477205"/>
            <a:ext cx="733110" cy="733110"/>
          </a:xfrm>
          <a:prstGeom prst="rect">
            <a:avLst/>
          </a:prstGeom>
        </p:spPr>
      </p:pic>
      <p:pic>
        <p:nvPicPr>
          <p:cNvPr id="9" name="Grafik 8" descr="Abgeschlossen Silhouette">
            <a:extLst>
              <a:ext uri="{FF2B5EF4-FFF2-40B4-BE49-F238E27FC236}">
                <a16:creationId xmlns:a16="http://schemas.microsoft.com/office/drawing/2014/main" id="{D0F5F470-F46C-30FE-3BB8-ABB15DD391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33494" y="3847690"/>
            <a:ext cx="1636196" cy="1636196"/>
          </a:xfrm>
          <a:prstGeom prst="rect">
            <a:avLst/>
          </a:prstGeom>
        </p:spPr>
      </p:pic>
    </p:spTree>
    <p:extLst>
      <p:ext uri="{BB962C8B-B14F-4D97-AF65-F5344CB8AC3E}">
        <p14:creationId xmlns:p14="http://schemas.microsoft.com/office/powerpoint/2010/main" val="192770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45C9-F6B7-9712-A1C6-9E6E0624D2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5FA92E-FEAE-F90B-1750-EB4ABD205C91}"/>
              </a:ext>
            </a:extLst>
          </p:cNvPr>
          <p:cNvSpPr>
            <a:spLocks noGrp="1"/>
          </p:cNvSpPr>
          <p:nvPr>
            <p:ph type="title"/>
          </p:nvPr>
        </p:nvSpPr>
        <p:spPr>
          <a:xfrm>
            <a:off x="658813" y="584684"/>
            <a:ext cx="10874375" cy="900100"/>
          </a:xfrm>
        </p:spPr>
        <p:txBody>
          <a:bodyPr anchor="t">
            <a:normAutofit/>
          </a:bodyPr>
          <a:lstStyle/>
          <a:p>
            <a:r>
              <a:rPr lang="en-GB" dirty="0"/>
              <a:t>Challenges</a:t>
            </a:r>
          </a:p>
        </p:txBody>
      </p:sp>
      <p:sp>
        <p:nvSpPr>
          <p:cNvPr id="6" name="Foliennummernplatzhalter 5">
            <a:extLst>
              <a:ext uri="{FF2B5EF4-FFF2-40B4-BE49-F238E27FC236}">
                <a16:creationId xmlns:a16="http://schemas.microsoft.com/office/drawing/2014/main" id="{1D7B9F57-D601-2275-1C41-16DC166CBFE0}"/>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19</a:t>
            </a:fld>
            <a:endParaRPr lang="de-CH" sz="1000"/>
          </a:p>
        </p:txBody>
      </p:sp>
      <p:sp>
        <p:nvSpPr>
          <p:cNvPr id="15" name="Inhaltsplatzhalter 14">
            <a:extLst>
              <a:ext uri="{FF2B5EF4-FFF2-40B4-BE49-F238E27FC236}">
                <a16:creationId xmlns:a16="http://schemas.microsoft.com/office/drawing/2014/main" id="{7D17826D-B22C-9F3D-A838-202BF9DB3D3F}"/>
              </a:ext>
            </a:extLst>
          </p:cNvPr>
          <p:cNvSpPr>
            <a:spLocks noGrp="1"/>
          </p:cNvSpPr>
          <p:nvPr>
            <p:ph sz="quarter" idx="13"/>
          </p:nvPr>
        </p:nvSpPr>
        <p:spPr>
          <a:xfrm>
            <a:off x="658800" y="1592263"/>
            <a:ext cx="7809636" cy="4595812"/>
          </a:xfrm>
        </p:spPr>
        <p:txBody>
          <a:bodyPr/>
          <a:lstStyle/>
          <a:p>
            <a:r>
              <a:rPr lang="en-US" b="1" dirty="0">
                <a:solidFill>
                  <a:srgbClr val="6877C4"/>
                </a:solidFill>
              </a:rPr>
              <a:t>Numerous translation-related questions and terminology discussions</a:t>
            </a:r>
          </a:p>
          <a:p>
            <a:pPr marL="342900" indent="-342900">
              <a:buFont typeface="Arial" panose="020B0604020202020204" pitchFamily="34" charset="0"/>
              <a:buChar char="•"/>
            </a:pPr>
            <a:r>
              <a:rPr lang="en-US" dirty="0">
                <a:ea typeface="Source Sans Pro"/>
              </a:rPr>
              <a:t>Translator question examples: </a:t>
            </a:r>
          </a:p>
          <a:p>
            <a:pPr lvl="2">
              <a:buFont typeface="Symbol" panose="05050102010706020507" pitchFamily="18" charset="2"/>
              <a:buChar char="-"/>
            </a:pPr>
            <a:r>
              <a:rPr lang="en-US" i="1" dirty="0">
                <a:ea typeface="Source Sans Pro"/>
              </a:rPr>
              <a:t>Should these examples be translated </a:t>
            </a:r>
            <a:r>
              <a:rPr lang="de-DE" i="1" dirty="0">
                <a:ea typeface="Source Sans Pro"/>
              </a:rPr>
              <a:t>(z. B. "Katharina II., Russland, Zarin, 1729-1796", "Aschmodai (Dämon)" usw.)? </a:t>
            </a:r>
          </a:p>
          <a:p>
            <a:pPr lvl="2">
              <a:buFont typeface="Symbol" panose="05050102010706020507" pitchFamily="18" charset="2"/>
              <a:buChar char="-"/>
            </a:pPr>
            <a:r>
              <a:rPr lang="en-US" i="1" dirty="0">
                <a:ea typeface="Source Sans Pro"/>
              </a:rPr>
              <a:t>And should the official translation of the names be used in the examples</a:t>
            </a:r>
            <a:r>
              <a:rPr lang="de-DE" i="1" dirty="0">
                <a:ea typeface="Source Sans Pro"/>
              </a:rPr>
              <a:t> (z. B. Nikolaus, von Kues, Kardinal, 1401-1464 &gt; Nicolas, de </a:t>
            </a:r>
            <a:r>
              <a:rPr lang="de-DE" i="1" dirty="0" err="1">
                <a:ea typeface="Source Sans Pro"/>
              </a:rPr>
              <a:t>Cues</a:t>
            </a:r>
            <a:r>
              <a:rPr lang="de-DE" i="1" dirty="0">
                <a:ea typeface="Source Sans Pro"/>
              </a:rPr>
              <a:t>, Cardinal, 1401-1464)</a:t>
            </a:r>
          </a:p>
          <a:p>
            <a:pPr marL="342900" indent="-342900">
              <a:buFont typeface="Arial" panose="020B0604020202020204" pitchFamily="34" charset="0"/>
              <a:buChar char="•"/>
            </a:pPr>
            <a:r>
              <a:rPr lang="en-US" dirty="0">
                <a:ea typeface="Source Sans Pro"/>
              </a:rPr>
              <a:t>Reference works, e. g. </a:t>
            </a:r>
            <a:r>
              <a:rPr lang="en-US" dirty="0" err="1">
                <a:ea typeface="Source Sans Pro"/>
              </a:rPr>
              <a:t>Biblisches</a:t>
            </a:r>
            <a:r>
              <a:rPr lang="en-US" dirty="0">
                <a:ea typeface="Source Sans Pro"/>
              </a:rPr>
              <a:t> </a:t>
            </a:r>
            <a:r>
              <a:rPr lang="en-US" dirty="0" err="1">
                <a:ea typeface="Source Sans Pro"/>
              </a:rPr>
              <a:t>Personenverzeichnis</a:t>
            </a:r>
            <a:r>
              <a:rPr lang="en-US" dirty="0">
                <a:ea typeface="Source Sans Pro"/>
              </a:rPr>
              <a:t> Deutschland → according to reference work France?</a:t>
            </a:r>
          </a:p>
          <a:p>
            <a:pPr marL="342900" indent="-342900">
              <a:buFont typeface="Arial" panose="020B0604020202020204" pitchFamily="34" charset="0"/>
              <a:buChar char="•"/>
            </a:pPr>
            <a:r>
              <a:rPr lang="en-US" dirty="0">
                <a:ea typeface="Source Sans Pro"/>
              </a:rPr>
              <a:t>Gender-neutral spelling even if not consistently applied in the platform? → </a:t>
            </a:r>
            <a:r>
              <a:rPr lang="en-US" dirty="0"/>
              <a:t>Many questions regarding gender-related terminology</a:t>
            </a:r>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3" name="Grafik 2" descr="Hürde Silhouette">
            <a:extLst>
              <a:ext uri="{FF2B5EF4-FFF2-40B4-BE49-F238E27FC236}">
                <a16:creationId xmlns:a16="http://schemas.microsoft.com/office/drawing/2014/main" id="{005FE927-6056-CE9F-4DB8-AE280CF6FB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25012" y="477205"/>
            <a:ext cx="733110" cy="733110"/>
          </a:xfrm>
          <a:prstGeom prst="rect">
            <a:avLst/>
          </a:prstGeom>
        </p:spPr>
      </p:pic>
    </p:spTree>
    <p:extLst>
      <p:ext uri="{BB962C8B-B14F-4D97-AF65-F5344CB8AC3E}">
        <p14:creationId xmlns:p14="http://schemas.microsoft.com/office/powerpoint/2010/main" val="397773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7E03-A12E-D1F3-0A74-E5D362283F32}"/>
              </a:ext>
            </a:extLst>
          </p:cNvPr>
          <p:cNvSpPr>
            <a:spLocks noGrp="1"/>
          </p:cNvSpPr>
          <p:nvPr>
            <p:ph type="title"/>
          </p:nvPr>
        </p:nvSpPr>
        <p:spPr>
          <a:xfrm>
            <a:off x="658813" y="584684"/>
            <a:ext cx="10874375" cy="900100"/>
          </a:xfrm>
        </p:spPr>
        <p:txBody>
          <a:bodyPr anchor="t">
            <a:normAutofit/>
          </a:bodyPr>
          <a:lstStyle/>
          <a:p>
            <a:r>
              <a:rPr lang="en-GB"/>
              <a:t>Agenda</a:t>
            </a:r>
          </a:p>
        </p:txBody>
      </p:sp>
      <p:sp>
        <p:nvSpPr>
          <p:cNvPr id="5" name="Slide Number Placeholder 4">
            <a:extLst>
              <a:ext uri="{FF2B5EF4-FFF2-40B4-BE49-F238E27FC236}">
                <a16:creationId xmlns:a16="http://schemas.microsoft.com/office/drawing/2014/main" id="{07F2C93D-F5CC-D6C2-D311-157D666B94CA}"/>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a:t>
            </a:fld>
            <a:endParaRPr lang="de-CH" sz="1000"/>
          </a:p>
        </p:txBody>
      </p:sp>
      <p:sp>
        <p:nvSpPr>
          <p:cNvPr id="6" name="Content Placeholder 5">
            <a:extLst>
              <a:ext uri="{FF2B5EF4-FFF2-40B4-BE49-F238E27FC236}">
                <a16:creationId xmlns:a16="http://schemas.microsoft.com/office/drawing/2014/main" id="{B6B0A7BD-5F28-DB58-B96C-09A6037CEF1C}"/>
              </a:ext>
            </a:extLst>
          </p:cNvPr>
          <p:cNvSpPr>
            <a:spLocks noGrp="1"/>
          </p:cNvSpPr>
          <p:nvPr>
            <p:ph sz="quarter" idx="13"/>
          </p:nvPr>
        </p:nvSpPr>
        <p:spPr>
          <a:xfrm>
            <a:off x="658800" y="1592263"/>
            <a:ext cx="5291077" cy="4595812"/>
          </a:xfrm>
        </p:spPr>
        <p:txBody>
          <a:bodyPr vert="horz" lIns="0" tIns="0" rIns="0" bIns="0" rtlCol="0">
            <a:normAutofit/>
          </a:bodyPr>
          <a:lstStyle/>
          <a:p>
            <a:endParaRPr lang="en-GB" dirty="0"/>
          </a:p>
          <a:p>
            <a:pPr marL="457200" lvl="1" indent="-457200">
              <a:buAutoNum type="arabicPlain"/>
            </a:pPr>
            <a:r>
              <a:rPr lang="en-GB" dirty="0"/>
              <a:t>Swiss Library Service Platform (SLSP)</a:t>
            </a:r>
          </a:p>
          <a:p>
            <a:pPr marL="457200" lvl="1" indent="-457200">
              <a:buAutoNum type="arabicPlain"/>
            </a:pPr>
            <a:r>
              <a:rPr lang="en-GB" dirty="0"/>
              <a:t>Context</a:t>
            </a:r>
          </a:p>
          <a:p>
            <a:pPr marL="457200" lvl="1" indent="-457200">
              <a:buAutoNum type="arabicPlain"/>
            </a:pPr>
            <a:r>
              <a:rPr lang="en-GB" dirty="0"/>
              <a:t>Project Overview</a:t>
            </a:r>
          </a:p>
          <a:p>
            <a:pPr marL="457200" lvl="1" indent="-457200">
              <a:buAutoNum type="arabicPlain"/>
            </a:pPr>
            <a:r>
              <a:rPr lang="en-GB" dirty="0"/>
              <a:t>Challenges</a:t>
            </a:r>
          </a:p>
          <a:p>
            <a:pPr marL="457200" lvl="1" indent="-457200">
              <a:buAutoNum type="arabicPlain"/>
            </a:pPr>
            <a:r>
              <a:rPr lang="de-CH" dirty="0"/>
              <a:t>Achievements </a:t>
            </a:r>
            <a:r>
              <a:rPr lang="de-CH" dirty="0" err="1"/>
              <a:t>to</a:t>
            </a:r>
            <a:r>
              <a:rPr lang="de-CH" dirty="0"/>
              <a:t> Date </a:t>
            </a:r>
          </a:p>
          <a:p>
            <a:pPr marL="457200" lvl="1" indent="-457200">
              <a:buAutoNum type="arabicPlain"/>
            </a:pPr>
            <a:r>
              <a:rPr lang="en-GB" dirty="0"/>
              <a:t>Outlook</a:t>
            </a:r>
          </a:p>
          <a:p>
            <a:pPr marL="457200" lvl="1" indent="-457200">
              <a:buAutoNum type="arabicPlain"/>
            </a:pPr>
            <a:r>
              <a:rPr lang="en-GB" dirty="0"/>
              <a:t>Questions / Discussion</a:t>
            </a:r>
          </a:p>
          <a:p>
            <a:pPr marL="0" lvl="1" indent="0"/>
            <a:endParaRPr lang="en-GB" dirty="0"/>
          </a:p>
          <a:p>
            <a:pPr marL="356870" lvl="1" indent="-356870"/>
            <a:endParaRPr lang="en-GB" dirty="0"/>
          </a:p>
        </p:txBody>
      </p:sp>
      <p:pic>
        <p:nvPicPr>
          <p:cNvPr id="3" name="Grafik 2">
            <a:extLst>
              <a:ext uri="{FF2B5EF4-FFF2-40B4-BE49-F238E27FC236}">
                <a16:creationId xmlns:a16="http://schemas.microsoft.com/office/drawing/2014/main" id="{DA10F67D-0D0F-76A9-F123-EADFA543A54F}"/>
              </a:ext>
            </a:extLst>
          </p:cNvPr>
          <p:cNvPicPr>
            <a:picLocks noChangeAspect="1"/>
          </p:cNvPicPr>
          <p:nvPr/>
        </p:nvPicPr>
        <p:blipFill>
          <a:blip r:embed="rId2"/>
          <a:stretch>
            <a:fillRect/>
          </a:stretch>
        </p:blipFill>
        <p:spPr>
          <a:xfrm>
            <a:off x="6096000" y="1806675"/>
            <a:ext cx="5281711" cy="3525541"/>
          </a:xfrm>
          <a:prstGeom prst="rect">
            <a:avLst/>
          </a:prstGeom>
          <a:noFill/>
        </p:spPr>
      </p:pic>
      <p:pic>
        <p:nvPicPr>
          <p:cNvPr id="7" name="Grafik 6" descr="Uhr Silhouette">
            <a:extLst>
              <a:ext uri="{FF2B5EF4-FFF2-40B4-BE49-F238E27FC236}">
                <a16:creationId xmlns:a16="http://schemas.microsoft.com/office/drawing/2014/main" id="{749A22B2-B2A4-ABD3-444B-D036FDC57AD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47138" y="344606"/>
            <a:ext cx="914400" cy="914400"/>
          </a:xfrm>
          <a:prstGeom prst="rect">
            <a:avLst/>
          </a:prstGeom>
        </p:spPr>
      </p:pic>
    </p:spTree>
    <p:extLst>
      <p:ext uri="{BB962C8B-B14F-4D97-AF65-F5344CB8AC3E}">
        <p14:creationId xmlns:p14="http://schemas.microsoft.com/office/powerpoint/2010/main" val="58150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DCE7-105C-A46A-532D-CF6EB275CA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9C7951-111F-0FCF-3AED-8BAD4B109F01}"/>
              </a:ext>
            </a:extLst>
          </p:cNvPr>
          <p:cNvSpPr>
            <a:spLocks noGrp="1"/>
          </p:cNvSpPr>
          <p:nvPr>
            <p:ph type="title"/>
          </p:nvPr>
        </p:nvSpPr>
        <p:spPr>
          <a:xfrm>
            <a:off x="658813" y="584684"/>
            <a:ext cx="10874375" cy="900100"/>
          </a:xfrm>
        </p:spPr>
        <p:txBody>
          <a:bodyPr anchor="t">
            <a:normAutofit/>
          </a:bodyPr>
          <a:lstStyle/>
          <a:p>
            <a:r>
              <a:rPr lang="en-GB" dirty="0"/>
              <a:t>Challenges</a:t>
            </a:r>
          </a:p>
        </p:txBody>
      </p:sp>
      <p:sp>
        <p:nvSpPr>
          <p:cNvPr id="6" name="Foliennummernplatzhalter 5">
            <a:extLst>
              <a:ext uri="{FF2B5EF4-FFF2-40B4-BE49-F238E27FC236}">
                <a16:creationId xmlns:a16="http://schemas.microsoft.com/office/drawing/2014/main" id="{D295B68C-73BE-2D39-1615-8B1F4D48E48A}"/>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20</a:t>
            </a:fld>
            <a:endParaRPr lang="de-CH" sz="1000"/>
          </a:p>
        </p:txBody>
      </p:sp>
      <p:sp>
        <p:nvSpPr>
          <p:cNvPr id="15" name="Inhaltsplatzhalter 14">
            <a:extLst>
              <a:ext uri="{FF2B5EF4-FFF2-40B4-BE49-F238E27FC236}">
                <a16:creationId xmlns:a16="http://schemas.microsoft.com/office/drawing/2014/main" id="{0DF65A1F-1153-9D2A-0ABC-7DE9A396D008}"/>
              </a:ext>
            </a:extLst>
          </p:cNvPr>
          <p:cNvSpPr>
            <a:spLocks noGrp="1"/>
          </p:cNvSpPr>
          <p:nvPr>
            <p:ph sz="quarter" idx="13"/>
          </p:nvPr>
        </p:nvSpPr>
        <p:spPr>
          <a:xfrm>
            <a:off x="658799" y="1592263"/>
            <a:ext cx="7973409" cy="4595812"/>
          </a:xfrm>
        </p:spPr>
        <p:txBody>
          <a:bodyPr/>
          <a:lstStyle/>
          <a:p>
            <a:r>
              <a:rPr lang="en-US" b="1" dirty="0">
                <a:solidFill>
                  <a:srgbClr val="6877C4"/>
                </a:solidFill>
              </a:rPr>
              <a:t>Numerous translation-related questions and terminology discussions</a:t>
            </a:r>
          </a:p>
          <a:p>
            <a:pPr marL="342900" indent="-342900">
              <a:buFont typeface="Arial" panose="020B0604020202020204" pitchFamily="34" charset="0"/>
              <a:buChar char="•"/>
            </a:pPr>
            <a:r>
              <a:rPr lang="en-US" dirty="0"/>
              <a:t>Notes proof-reader: Example with abbreviation “no” in </a:t>
            </a:r>
            <a:r>
              <a:rPr lang="en-US" u="sng" dirty="0"/>
              <a:t>lowercase</a:t>
            </a:r>
            <a:r>
              <a:rPr lang="en-US" dirty="0"/>
              <a:t>, also seen “No” with a capital letter in the toolkit</a:t>
            </a:r>
          </a:p>
          <a:p>
            <a:pPr marL="342900" indent="-342900">
              <a:buFont typeface="Arial" panose="020B0604020202020204" pitchFamily="34" charset="0"/>
              <a:buChar char="•"/>
            </a:pPr>
            <a:r>
              <a:rPr lang="fr-FR" dirty="0"/>
              <a:t>Notes proof-</a:t>
            </a:r>
            <a:r>
              <a:rPr lang="fr-FR" dirty="0" err="1"/>
              <a:t>reader</a:t>
            </a:r>
            <a:r>
              <a:rPr lang="fr-FR" dirty="0"/>
              <a:t>: ‘je choisis d'utiliser la forme qui inclut les êtres non genrés (</a:t>
            </a:r>
            <a:r>
              <a:rPr lang="fr-FR" dirty="0" err="1"/>
              <a:t>dieu·x·éesse</a:t>
            </a:r>
            <a:r>
              <a:rPr lang="fr-FR" dirty="0"/>
              <a:t>) notamment car il y a des dieux androgynes comme Hermaphrodite’</a:t>
            </a:r>
            <a:endParaRPr lang="en-US" dirty="0"/>
          </a:p>
          <a:p>
            <a:pPr marL="342900" indent="-342900">
              <a:buFont typeface="Arial" panose="020B0604020202020204" pitchFamily="34" charset="0"/>
              <a:buChar char="•"/>
            </a:pPr>
            <a:r>
              <a:rPr lang="en-US" dirty="0"/>
              <a:t>The term </a:t>
            </a:r>
            <a:r>
              <a:rPr lang="en-US" i="1" dirty="0"/>
              <a:t>creator</a:t>
            </a:r>
            <a:r>
              <a:rPr lang="en-US" dirty="0"/>
              <a:t> (</a:t>
            </a:r>
            <a:r>
              <a:rPr lang="en-US" dirty="0" err="1"/>
              <a:t>Erzeuger</a:t>
            </a:r>
            <a:r>
              <a:rPr lang="en-US" dirty="0"/>
              <a:t>) and whether a </a:t>
            </a:r>
            <a:r>
              <a:rPr lang="en-US" u="sng" dirty="0"/>
              <a:t>gender-neutral variant </a:t>
            </a:r>
            <a:r>
              <a:rPr lang="en-US" dirty="0"/>
              <a:t>existed in French as well? </a:t>
            </a:r>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3" name="Grafik 2" descr="Hürde Silhouette">
            <a:extLst>
              <a:ext uri="{FF2B5EF4-FFF2-40B4-BE49-F238E27FC236}">
                <a16:creationId xmlns:a16="http://schemas.microsoft.com/office/drawing/2014/main" id="{A0F57F94-D6DB-1647-959D-96918A1ADB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25012" y="477205"/>
            <a:ext cx="733110" cy="733110"/>
          </a:xfrm>
          <a:prstGeom prst="rect">
            <a:avLst/>
          </a:prstGeom>
        </p:spPr>
      </p:pic>
    </p:spTree>
    <p:extLst>
      <p:ext uri="{BB962C8B-B14F-4D97-AF65-F5344CB8AC3E}">
        <p14:creationId xmlns:p14="http://schemas.microsoft.com/office/powerpoint/2010/main" val="344020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D1D8-3DF1-99F1-8B48-892B358C9B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1EDF59-C12A-0DB7-442A-192544251256}"/>
              </a:ext>
            </a:extLst>
          </p:cNvPr>
          <p:cNvSpPr>
            <a:spLocks noGrp="1"/>
          </p:cNvSpPr>
          <p:nvPr>
            <p:ph type="title"/>
          </p:nvPr>
        </p:nvSpPr>
        <p:spPr>
          <a:xfrm>
            <a:off x="658813" y="584684"/>
            <a:ext cx="10874375" cy="900100"/>
          </a:xfrm>
        </p:spPr>
        <p:txBody>
          <a:bodyPr anchor="t">
            <a:normAutofit/>
          </a:bodyPr>
          <a:lstStyle/>
          <a:p>
            <a:r>
              <a:rPr lang="en-GB" dirty="0"/>
              <a:t>Challenges</a:t>
            </a:r>
          </a:p>
        </p:txBody>
      </p:sp>
      <p:sp>
        <p:nvSpPr>
          <p:cNvPr id="6" name="Foliennummernplatzhalter 5">
            <a:extLst>
              <a:ext uri="{FF2B5EF4-FFF2-40B4-BE49-F238E27FC236}">
                <a16:creationId xmlns:a16="http://schemas.microsoft.com/office/drawing/2014/main" id="{56A492B3-4653-C0C0-4167-70F801C33155}"/>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21</a:t>
            </a:fld>
            <a:endParaRPr lang="de-CH" sz="1000"/>
          </a:p>
        </p:txBody>
      </p:sp>
      <p:sp>
        <p:nvSpPr>
          <p:cNvPr id="15" name="Inhaltsplatzhalter 14">
            <a:extLst>
              <a:ext uri="{FF2B5EF4-FFF2-40B4-BE49-F238E27FC236}">
                <a16:creationId xmlns:a16="http://schemas.microsoft.com/office/drawing/2014/main" id="{234573ED-9052-1C73-D3CA-14131D6C251A}"/>
              </a:ext>
            </a:extLst>
          </p:cNvPr>
          <p:cNvSpPr>
            <a:spLocks noGrp="1"/>
          </p:cNvSpPr>
          <p:nvPr>
            <p:ph sz="quarter" idx="13"/>
          </p:nvPr>
        </p:nvSpPr>
        <p:spPr>
          <a:xfrm>
            <a:off x="658800" y="1592263"/>
            <a:ext cx="7816460" cy="4595812"/>
          </a:xfrm>
        </p:spPr>
        <p:txBody>
          <a:bodyPr/>
          <a:lstStyle/>
          <a:p>
            <a:r>
              <a:rPr lang="en-US" b="1" dirty="0">
                <a:solidFill>
                  <a:srgbClr val="6877C4"/>
                </a:solidFill>
              </a:rPr>
              <a:t>Numerous translation-related questions and terminology discussions</a:t>
            </a:r>
          </a:p>
          <a:p>
            <a:pPr marL="342900" indent="-342900">
              <a:buFont typeface="Arial" panose="020B0604020202020204" pitchFamily="34" charset="0"/>
              <a:buChar char="•"/>
            </a:pPr>
            <a:r>
              <a:rPr lang="en-US" dirty="0"/>
              <a:t>Questions regarding singular and plural forms: </a:t>
            </a:r>
          </a:p>
          <a:p>
            <a:pPr marL="701675" lvl="1" indent="-342900">
              <a:buFont typeface="Symbol" panose="05050102010706020507" pitchFamily="18" charset="2"/>
              <a:buChar char="-"/>
            </a:pPr>
            <a:r>
              <a:rPr lang="en-US" dirty="0"/>
              <a:t>e. g.</a:t>
            </a:r>
            <a:r>
              <a:rPr lang="de-CH" i="1" dirty="0"/>
              <a:t> </a:t>
            </a:r>
            <a:r>
              <a:rPr lang="de-CH" i="1" dirty="0" err="1"/>
              <a:t>index</a:t>
            </a:r>
            <a:r>
              <a:rPr lang="de-CH" dirty="0"/>
              <a:t> vs. </a:t>
            </a:r>
            <a:r>
              <a:rPr lang="de-CH" i="1" dirty="0" err="1"/>
              <a:t>indices</a:t>
            </a:r>
            <a:r>
              <a:rPr lang="de-CH" i="1" dirty="0"/>
              <a:t>, Bildband vs. Bildbände, </a:t>
            </a:r>
            <a:r>
              <a:rPr lang="en-US" i="1" dirty="0"/>
              <a:t>Festschrift</a:t>
            </a:r>
            <a:r>
              <a:rPr lang="en-US" dirty="0"/>
              <a:t> is translated — in all sources — using a plural form: </a:t>
            </a:r>
            <a:r>
              <a:rPr lang="en-US" i="1" dirty="0"/>
              <a:t>Mélanges</a:t>
            </a:r>
            <a:r>
              <a:rPr lang="en-US" dirty="0"/>
              <a:t> (or </a:t>
            </a:r>
            <a:r>
              <a:rPr lang="en-US" i="1" dirty="0"/>
              <a:t>Mélanges et </a:t>
            </a:r>
            <a:r>
              <a:rPr lang="en-US" i="1" dirty="0" err="1"/>
              <a:t>hommages</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Question regarding authority: The reference source for checking identical corporate body names is only the Integrated Authority File </a:t>
            </a:r>
            <a:r>
              <a:rPr lang="en-US" dirty="0">
                <a:highlight>
                  <a:srgbClr val="FFFF00"/>
                </a:highlight>
              </a:rPr>
              <a:t>(GND): in French: replace GND with </a:t>
            </a:r>
            <a:r>
              <a:rPr lang="en-US" dirty="0" err="1">
                <a:highlight>
                  <a:srgbClr val="FFFF00"/>
                </a:highlight>
              </a:rPr>
              <a:t>IDRef</a:t>
            </a:r>
            <a:r>
              <a:rPr lang="en-US" dirty="0">
                <a:highlight>
                  <a:srgbClr val="FFFF00"/>
                </a:highlight>
              </a:rPr>
              <a:t>?” </a:t>
            </a:r>
          </a:p>
          <a:p>
            <a:pPr marL="701675" lvl="1" indent="-342900">
              <a:buFont typeface="Symbol" panose="05050102010706020507" pitchFamily="18" charset="2"/>
              <a:buChar char="-"/>
            </a:pPr>
            <a:r>
              <a:rPr lang="en-US" dirty="0"/>
              <a:t> Answer: no, no reference to </a:t>
            </a:r>
            <a:r>
              <a:rPr lang="en-US" dirty="0" err="1"/>
              <a:t>IdRef</a:t>
            </a:r>
            <a:r>
              <a:rPr lang="en-US" dirty="0"/>
              <a:t>, only GND</a:t>
            </a:r>
          </a:p>
          <a:p>
            <a:pPr marL="342900" indent="-342900">
              <a:buFont typeface="Arial" panose="020B0604020202020204" pitchFamily="34" charset="0"/>
              <a:buChar char="•"/>
            </a:pPr>
            <a:endParaRPr lang="en-US" dirty="0"/>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3" name="Grafik 2" descr="Hürde Silhouette">
            <a:extLst>
              <a:ext uri="{FF2B5EF4-FFF2-40B4-BE49-F238E27FC236}">
                <a16:creationId xmlns:a16="http://schemas.microsoft.com/office/drawing/2014/main" id="{77A01FCD-44F3-A753-AFCE-A75B403DC3A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25012" y="477205"/>
            <a:ext cx="733110" cy="733110"/>
          </a:xfrm>
          <a:prstGeom prst="rect">
            <a:avLst/>
          </a:prstGeom>
        </p:spPr>
      </p:pic>
    </p:spTree>
    <p:extLst>
      <p:ext uri="{BB962C8B-B14F-4D97-AF65-F5344CB8AC3E}">
        <p14:creationId xmlns:p14="http://schemas.microsoft.com/office/powerpoint/2010/main" val="261795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D07C-55B6-2DBC-EFA4-AF09FF48AB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E1A07E-3AD9-F3E5-FF48-EF0390810A55}"/>
              </a:ext>
            </a:extLst>
          </p:cNvPr>
          <p:cNvSpPr>
            <a:spLocks noGrp="1"/>
          </p:cNvSpPr>
          <p:nvPr>
            <p:ph type="title"/>
          </p:nvPr>
        </p:nvSpPr>
        <p:spPr>
          <a:xfrm>
            <a:off x="658813" y="584684"/>
            <a:ext cx="10874375" cy="900100"/>
          </a:xfrm>
        </p:spPr>
        <p:txBody>
          <a:bodyPr anchor="t">
            <a:normAutofit/>
          </a:bodyPr>
          <a:lstStyle/>
          <a:p>
            <a:r>
              <a:rPr lang="en-GB" dirty="0"/>
              <a:t>Challenges</a:t>
            </a:r>
          </a:p>
        </p:txBody>
      </p:sp>
      <p:sp>
        <p:nvSpPr>
          <p:cNvPr id="6" name="Foliennummernplatzhalter 5">
            <a:extLst>
              <a:ext uri="{FF2B5EF4-FFF2-40B4-BE49-F238E27FC236}">
                <a16:creationId xmlns:a16="http://schemas.microsoft.com/office/drawing/2014/main" id="{686D205D-672F-56D2-D13D-EC4C8710909A}"/>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22</a:t>
            </a:fld>
            <a:endParaRPr lang="de-CH" sz="1000"/>
          </a:p>
        </p:txBody>
      </p:sp>
      <p:sp>
        <p:nvSpPr>
          <p:cNvPr id="15" name="Inhaltsplatzhalter 14">
            <a:extLst>
              <a:ext uri="{FF2B5EF4-FFF2-40B4-BE49-F238E27FC236}">
                <a16:creationId xmlns:a16="http://schemas.microsoft.com/office/drawing/2014/main" id="{FEDA9201-D7FE-EFAB-9E64-848B37B7D329}"/>
              </a:ext>
            </a:extLst>
          </p:cNvPr>
          <p:cNvSpPr>
            <a:spLocks noGrp="1"/>
          </p:cNvSpPr>
          <p:nvPr>
            <p:ph sz="quarter" idx="13"/>
          </p:nvPr>
        </p:nvSpPr>
        <p:spPr>
          <a:xfrm>
            <a:off x="658800" y="1592263"/>
            <a:ext cx="7134072" cy="4595812"/>
          </a:xfrm>
        </p:spPr>
        <p:txBody>
          <a:bodyPr/>
          <a:lstStyle/>
          <a:p>
            <a:r>
              <a:rPr lang="en-US" b="1" dirty="0">
                <a:solidFill>
                  <a:srgbClr val="6877C4"/>
                </a:solidFill>
              </a:rPr>
              <a:t>Challenges from the Perspective of the Project Participants </a:t>
            </a:r>
            <a:r>
              <a:rPr lang="en-US" dirty="0"/>
              <a:t>(</a:t>
            </a:r>
            <a:r>
              <a:rPr lang="de-CH" dirty="0"/>
              <a:t>Status </a:t>
            </a:r>
            <a:r>
              <a:rPr lang="de-CH" dirty="0" err="1"/>
              <a:t>as</a:t>
            </a:r>
            <a:r>
              <a:rPr lang="de-CH" dirty="0"/>
              <a:t> </a:t>
            </a:r>
            <a:r>
              <a:rPr lang="de-CH" dirty="0" err="1"/>
              <a:t>of</a:t>
            </a:r>
            <a:r>
              <a:rPr lang="de-CH" dirty="0"/>
              <a:t> 09/2024)</a:t>
            </a:r>
            <a:endParaRPr lang="en-US" b="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de-DE" dirty="0"/>
              <a:t>DNB: </a:t>
            </a:r>
            <a:r>
              <a:rPr lang="de-DE" dirty="0" err="1"/>
              <a:t>Scarcity</a:t>
            </a:r>
            <a:r>
              <a:rPr lang="de-DE" dirty="0"/>
              <a:t> </a:t>
            </a:r>
            <a:r>
              <a:rPr lang="de-DE" dirty="0" err="1"/>
              <a:t>of</a:t>
            </a:r>
            <a:r>
              <a:rPr lang="de-DE" dirty="0"/>
              <a:t> </a:t>
            </a:r>
            <a:r>
              <a:rPr lang="de-DE" dirty="0" err="1"/>
              <a:t>resources</a:t>
            </a:r>
            <a:r>
              <a:rPr lang="de-DE" dirty="0"/>
              <a:t>, </a:t>
            </a:r>
            <a:r>
              <a:rPr lang="en-US" dirty="0"/>
              <a:t>finding a solution to establish the framework for multilingualism within the platform</a:t>
            </a:r>
          </a:p>
          <a:p>
            <a:pPr marL="342900" indent="-342900">
              <a:buFont typeface="Arial" panose="020B0604020202020204" pitchFamily="34" charset="0"/>
              <a:buChar char="•"/>
            </a:pPr>
            <a:r>
              <a:rPr lang="en-US" dirty="0"/>
              <a:t>Translation Office SLSP: Communication with external partners, many instances involved, time</a:t>
            </a:r>
          </a:p>
          <a:p>
            <a:pPr marL="342900" indent="-342900">
              <a:buFont typeface="Arial" panose="020B0604020202020204" pitchFamily="34" charset="0"/>
              <a:buChar char="•"/>
            </a:pPr>
            <a:r>
              <a:rPr lang="en-US" dirty="0"/>
              <a:t>Proof-reader: Correcting translation work that had partially been produced using </a:t>
            </a:r>
            <a:r>
              <a:rPr lang="de-CH" dirty="0" err="1"/>
              <a:t>Artificial</a:t>
            </a:r>
            <a:r>
              <a:rPr lang="de-CH" dirty="0"/>
              <a:t> </a:t>
            </a:r>
            <a:r>
              <a:rPr lang="de-CH" dirty="0" err="1"/>
              <a:t>Intelligence</a:t>
            </a:r>
            <a:endParaRPr lang="en-US" dirty="0"/>
          </a:p>
          <a:p>
            <a:r>
              <a:rPr lang="en-US" dirty="0"/>
              <a:t> </a:t>
            </a:r>
          </a:p>
          <a:p>
            <a:pPr marL="342900" indent="-342900">
              <a:buFont typeface="Arial" panose="020B0604020202020204" pitchFamily="34" charset="0"/>
              <a:buChar char="•"/>
            </a:pPr>
            <a:endParaRPr lang="en-US" dirty="0"/>
          </a:p>
          <a:p>
            <a:endParaRPr lang="en-US" b="1" dirty="0"/>
          </a:p>
          <a:p>
            <a:endParaRPr lang="en-US" sz="1800" dirty="0"/>
          </a:p>
          <a:p>
            <a:endParaRPr lang="en-US" b="1" dirty="0">
              <a:ea typeface="+mn-lt"/>
              <a:cs typeface="+mn-lt"/>
            </a:endParaRPr>
          </a:p>
          <a:p>
            <a:endParaRPr lang="en-US" b="1" dirty="0">
              <a:ea typeface="+mn-lt"/>
              <a:cs typeface="+mn-lt"/>
            </a:endParaRPr>
          </a:p>
          <a:p>
            <a:r>
              <a:rPr lang="en-US" b="1" dirty="0">
                <a:ea typeface="+mn-lt"/>
                <a:cs typeface="+mn-lt"/>
              </a:rPr>
              <a:t>r</a:t>
            </a:r>
          </a:p>
          <a:p>
            <a:endParaRPr lang="en-US" b="1" dirty="0">
              <a:ea typeface="+mn-lt"/>
              <a:cs typeface="+mn-lt"/>
            </a:endParaRPr>
          </a:p>
          <a:p>
            <a:endParaRPr lang="en-US" dirty="0">
              <a:ea typeface="+mn-lt"/>
              <a:cs typeface="+mn-lt"/>
            </a:endParaRPr>
          </a:p>
          <a:p>
            <a:endParaRPr lang="de-CH" dirty="0"/>
          </a:p>
        </p:txBody>
      </p:sp>
      <p:pic>
        <p:nvPicPr>
          <p:cNvPr id="3" name="Grafik 2" descr="Hürde Silhouette">
            <a:extLst>
              <a:ext uri="{FF2B5EF4-FFF2-40B4-BE49-F238E27FC236}">
                <a16:creationId xmlns:a16="http://schemas.microsoft.com/office/drawing/2014/main" id="{33F5CA68-A21F-555A-0F17-B5CE869082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25012" y="477205"/>
            <a:ext cx="733110" cy="733110"/>
          </a:xfrm>
          <a:prstGeom prst="rect">
            <a:avLst/>
          </a:prstGeom>
        </p:spPr>
      </p:pic>
    </p:spTree>
    <p:extLst>
      <p:ext uri="{BB962C8B-B14F-4D97-AF65-F5344CB8AC3E}">
        <p14:creationId xmlns:p14="http://schemas.microsoft.com/office/powerpoint/2010/main" val="242765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EEA1-BD8D-7472-7A03-942C12DDE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7D6A7-0802-D849-2593-501E59DDC19D}"/>
              </a:ext>
            </a:extLst>
          </p:cNvPr>
          <p:cNvSpPr>
            <a:spLocks noGrp="1"/>
          </p:cNvSpPr>
          <p:nvPr>
            <p:ph type="title"/>
          </p:nvPr>
        </p:nvSpPr>
        <p:spPr/>
        <p:txBody>
          <a:bodyPr/>
          <a:lstStyle/>
          <a:p>
            <a:r>
              <a:rPr lang="en-GB" dirty="0">
                <a:ea typeface="Source Sans Pro"/>
              </a:rPr>
              <a:t>5. </a:t>
            </a:r>
            <a:r>
              <a:rPr lang="de-CH" dirty="0"/>
              <a:t>Achievements </a:t>
            </a:r>
            <a:r>
              <a:rPr lang="de-CH" dirty="0" err="1"/>
              <a:t>to</a:t>
            </a:r>
            <a:r>
              <a:rPr lang="de-CH" dirty="0"/>
              <a:t> Date</a:t>
            </a:r>
            <a:endParaRPr lang="en-GB" dirty="0">
              <a:ea typeface="Source Sans Pro"/>
            </a:endParaRPr>
          </a:p>
        </p:txBody>
      </p:sp>
      <p:sp>
        <p:nvSpPr>
          <p:cNvPr id="5" name="Slide Number Placeholder 4">
            <a:extLst>
              <a:ext uri="{FF2B5EF4-FFF2-40B4-BE49-F238E27FC236}">
                <a16:creationId xmlns:a16="http://schemas.microsoft.com/office/drawing/2014/main" id="{0FBCFCDC-0098-4F21-A855-9A64EC5FBDCA}"/>
              </a:ext>
            </a:extLst>
          </p:cNvPr>
          <p:cNvSpPr>
            <a:spLocks noGrp="1"/>
          </p:cNvSpPr>
          <p:nvPr>
            <p:ph type="sldNum" sz="quarter" idx="12"/>
          </p:nvPr>
        </p:nvSpPr>
        <p:spPr/>
        <p:txBody>
          <a:bodyPr/>
          <a:lstStyle/>
          <a:p>
            <a:fld id="{442AD375-037F-43D0-B059-5172DA06796A}" type="slidenum">
              <a:rPr lang="de-CH" smtClean="0"/>
              <a:pPr/>
              <a:t>23</a:t>
            </a:fld>
            <a:endParaRPr lang="de-CH"/>
          </a:p>
        </p:txBody>
      </p:sp>
      <p:pic>
        <p:nvPicPr>
          <p:cNvPr id="4" name="Bildplatzhalter 3" descr="Künstliche Intelligenz Silhouette">
            <a:extLst>
              <a:ext uri="{FF2B5EF4-FFF2-40B4-BE49-F238E27FC236}">
                <a16:creationId xmlns:a16="http://schemas.microsoft.com/office/drawing/2014/main" id="{4B174D5F-7AAB-14B5-55B0-ECD4F040FF44}"/>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414357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F23C-CE62-AA72-1EDD-E4F4454909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01A8B6-C73F-E64B-6671-BC33106F22DD}"/>
              </a:ext>
            </a:extLst>
          </p:cNvPr>
          <p:cNvSpPr>
            <a:spLocks noGrp="1"/>
          </p:cNvSpPr>
          <p:nvPr>
            <p:ph type="title"/>
          </p:nvPr>
        </p:nvSpPr>
        <p:spPr>
          <a:xfrm>
            <a:off x="658813" y="584684"/>
            <a:ext cx="10874375" cy="900100"/>
          </a:xfrm>
        </p:spPr>
        <p:txBody>
          <a:bodyPr anchor="t">
            <a:normAutofit/>
          </a:bodyPr>
          <a:lstStyle/>
          <a:p>
            <a:r>
              <a:rPr lang="de-CH" dirty="0"/>
              <a:t>Achievements </a:t>
            </a:r>
            <a:r>
              <a:rPr lang="de-CH" dirty="0" err="1"/>
              <a:t>to</a:t>
            </a:r>
            <a:r>
              <a:rPr lang="de-CH" dirty="0"/>
              <a:t> Date</a:t>
            </a:r>
            <a:endParaRPr lang="en-GB" dirty="0"/>
          </a:p>
        </p:txBody>
      </p:sp>
      <p:sp>
        <p:nvSpPr>
          <p:cNvPr id="6" name="Foliennummernplatzhalter 5">
            <a:extLst>
              <a:ext uri="{FF2B5EF4-FFF2-40B4-BE49-F238E27FC236}">
                <a16:creationId xmlns:a16="http://schemas.microsoft.com/office/drawing/2014/main" id="{E1CCDA8D-08F9-4064-2720-7BDB541A3C12}"/>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24</a:t>
            </a:fld>
            <a:endParaRPr lang="de-CH" sz="1000"/>
          </a:p>
        </p:txBody>
      </p:sp>
      <p:sp>
        <p:nvSpPr>
          <p:cNvPr id="15" name="Inhaltsplatzhalter 14">
            <a:extLst>
              <a:ext uri="{FF2B5EF4-FFF2-40B4-BE49-F238E27FC236}">
                <a16:creationId xmlns:a16="http://schemas.microsoft.com/office/drawing/2014/main" id="{7DF6E005-FC32-965B-F310-22F40AC88F1E}"/>
              </a:ext>
            </a:extLst>
          </p:cNvPr>
          <p:cNvSpPr>
            <a:spLocks noGrp="1"/>
          </p:cNvSpPr>
          <p:nvPr>
            <p:ph sz="quarter" idx="13"/>
          </p:nvPr>
        </p:nvSpPr>
        <p:spPr>
          <a:xfrm>
            <a:off x="658800" y="1592263"/>
            <a:ext cx="7422210" cy="4595812"/>
          </a:xfrm>
        </p:spPr>
        <p:txBody>
          <a:bodyPr/>
          <a:lstStyle/>
          <a:p>
            <a:r>
              <a:rPr lang="de-DE" b="1" dirty="0">
                <a:solidFill>
                  <a:srgbClr val="6877C4"/>
                </a:solidFill>
              </a:rPr>
              <a:t>Go live </a:t>
            </a:r>
            <a:r>
              <a:rPr lang="de-DE" b="1" dirty="0" err="1">
                <a:solidFill>
                  <a:srgbClr val="6877C4"/>
                </a:solidFill>
              </a:rPr>
              <a:t>of</a:t>
            </a:r>
            <a:r>
              <a:rPr lang="de-DE" b="1" dirty="0">
                <a:solidFill>
                  <a:srgbClr val="6877C4"/>
                </a:solidFill>
              </a:rPr>
              <a:t> French </a:t>
            </a:r>
            <a:r>
              <a:rPr lang="de-DE" b="1" dirty="0" err="1">
                <a:solidFill>
                  <a:srgbClr val="6877C4"/>
                </a:solidFill>
              </a:rPr>
              <a:t>version</a:t>
            </a:r>
            <a:r>
              <a:rPr lang="de-DE" b="1" dirty="0">
                <a:solidFill>
                  <a:srgbClr val="6877C4"/>
                </a:solidFill>
              </a:rPr>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 files have been translated and uploaded to the editor</a:t>
            </a:r>
          </a:p>
          <a:p>
            <a:pPr marL="342900" indent="-342900">
              <a:buFont typeface="Arial" panose="020B0604020202020204" pitchFamily="34" charset="0"/>
              <a:buChar char="•"/>
            </a:pPr>
            <a:r>
              <a:rPr lang="en-US" dirty="0"/>
              <a:t>Go-live of the French version in early April 2026</a:t>
            </a:r>
          </a:p>
          <a:p>
            <a:endParaRPr lang="de-CH" dirty="0"/>
          </a:p>
          <a:p>
            <a:endParaRPr lang="de-CH" dirty="0"/>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3" name="Grafik 2" descr="Abgeschlossen Silhouette">
            <a:extLst>
              <a:ext uri="{FF2B5EF4-FFF2-40B4-BE49-F238E27FC236}">
                <a16:creationId xmlns:a16="http://schemas.microsoft.com/office/drawing/2014/main" id="{49AF20EE-60EE-C810-5200-AE50E2E1C8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77648" y="477205"/>
            <a:ext cx="914400" cy="884382"/>
          </a:xfrm>
          <a:prstGeom prst="rect">
            <a:avLst/>
          </a:prstGeom>
        </p:spPr>
      </p:pic>
    </p:spTree>
    <p:extLst>
      <p:ext uri="{BB962C8B-B14F-4D97-AF65-F5344CB8AC3E}">
        <p14:creationId xmlns:p14="http://schemas.microsoft.com/office/powerpoint/2010/main" val="385971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C1EF-A04D-5499-6944-6AF4470799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7A423A-076D-900C-4008-662C61D413D7}"/>
              </a:ext>
            </a:extLst>
          </p:cNvPr>
          <p:cNvSpPr>
            <a:spLocks noGrp="1"/>
          </p:cNvSpPr>
          <p:nvPr>
            <p:ph type="title"/>
          </p:nvPr>
        </p:nvSpPr>
        <p:spPr>
          <a:xfrm>
            <a:off x="658813" y="584684"/>
            <a:ext cx="10874375" cy="900100"/>
          </a:xfrm>
        </p:spPr>
        <p:txBody>
          <a:bodyPr anchor="t">
            <a:normAutofit/>
          </a:bodyPr>
          <a:lstStyle/>
          <a:p>
            <a:r>
              <a:rPr lang="de-CH" dirty="0"/>
              <a:t>Achievements </a:t>
            </a:r>
            <a:r>
              <a:rPr lang="de-CH" dirty="0" err="1"/>
              <a:t>to</a:t>
            </a:r>
            <a:r>
              <a:rPr lang="de-CH" dirty="0"/>
              <a:t> Date</a:t>
            </a:r>
            <a:endParaRPr lang="en-GB" dirty="0"/>
          </a:p>
        </p:txBody>
      </p:sp>
      <p:sp>
        <p:nvSpPr>
          <p:cNvPr id="6" name="Foliennummernplatzhalter 5">
            <a:extLst>
              <a:ext uri="{FF2B5EF4-FFF2-40B4-BE49-F238E27FC236}">
                <a16:creationId xmlns:a16="http://schemas.microsoft.com/office/drawing/2014/main" id="{C862C7F0-D7D1-E54C-4B25-E84F514557C3}"/>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25</a:t>
            </a:fld>
            <a:endParaRPr lang="de-CH" sz="1000"/>
          </a:p>
        </p:txBody>
      </p:sp>
      <p:sp>
        <p:nvSpPr>
          <p:cNvPr id="15" name="Inhaltsplatzhalter 14">
            <a:extLst>
              <a:ext uri="{FF2B5EF4-FFF2-40B4-BE49-F238E27FC236}">
                <a16:creationId xmlns:a16="http://schemas.microsoft.com/office/drawing/2014/main" id="{1610C490-BE0C-07D2-EB35-AA64F7658B22}"/>
              </a:ext>
            </a:extLst>
          </p:cNvPr>
          <p:cNvSpPr>
            <a:spLocks noGrp="1"/>
          </p:cNvSpPr>
          <p:nvPr>
            <p:ph sz="quarter" idx="13"/>
          </p:nvPr>
        </p:nvSpPr>
        <p:spPr>
          <a:xfrm>
            <a:off x="658799" y="1592263"/>
            <a:ext cx="7946113" cy="4595812"/>
          </a:xfrm>
        </p:spPr>
        <p:txBody>
          <a:bodyPr/>
          <a:lstStyle/>
          <a:p>
            <a:r>
              <a:rPr lang="en-US" b="1" dirty="0">
                <a:solidFill>
                  <a:srgbClr val="6877C4"/>
                </a:solidFill>
              </a:rPr>
              <a:t>Trainings / Communication</a:t>
            </a:r>
          </a:p>
          <a:p>
            <a:r>
              <a:rPr lang="de-CH" b="1" dirty="0">
                <a:solidFill>
                  <a:srgbClr val="6877C4"/>
                </a:solidFill>
              </a:rPr>
              <a:t>RDA Training – Work </a:t>
            </a:r>
            <a:r>
              <a:rPr lang="de-CH" b="1" dirty="0" err="1">
                <a:solidFill>
                  <a:srgbClr val="6877C4"/>
                </a:solidFill>
              </a:rPr>
              <a:t>completed</a:t>
            </a:r>
            <a:r>
              <a:rPr lang="de-CH" b="1" dirty="0">
                <a:solidFill>
                  <a:srgbClr val="6877C4"/>
                </a:solidFill>
              </a:rPr>
              <a:t> </a:t>
            </a:r>
            <a:r>
              <a:rPr lang="de-CH" b="1" dirty="0" err="1">
                <a:solidFill>
                  <a:srgbClr val="6877C4"/>
                </a:solidFill>
              </a:rPr>
              <a:t>to</a:t>
            </a:r>
            <a:r>
              <a:rPr lang="de-CH" b="1" dirty="0">
                <a:solidFill>
                  <a:srgbClr val="6877C4"/>
                </a:solidFill>
              </a:rPr>
              <a:t> date</a:t>
            </a:r>
            <a:endParaRPr lang="de-CH" dirty="0">
              <a:solidFill>
                <a:srgbClr val="6877C4"/>
              </a:solidFill>
            </a:endParaRPr>
          </a:p>
          <a:p>
            <a:pPr marL="342900" indent="-342900">
              <a:buFont typeface="Arial" panose="020B0604020202020204" pitchFamily="34" charset="0"/>
              <a:buChar char="•"/>
            </a:pPr>
            <a:r>
              <a:rPr lang="de-CH" dirty="0"/>
              <a:t>Training </a:t>
            </a:r>
            <a:r>
              <a:rPr lang="de-CH" dirty="0" err="1"/>
              <a:t>materials</a:t>
            </a:r>
            <a:r>
              <a:rPr lang="de-CH" dirty="0"/>
              <a:t> </a:t>
            </a:r>
            <a:r>
              <a:rPr lang="de-CH" dirty="0" err="1"/>
              <a:t>prepared</a:t>
            </a:r>
            <a:r>
              <a:rPr lang="de-CH" dirty="0"/>
              <a:t> </a:t>
            </a:r>
          </a:p>
          <a:p>
            <a:pPr marL="342900" indent="-342900">
              <a:buFont typeface="Arial" panose="020B0604020202020204" pitchFamily="34" charset="0"/>
              <a:buChar char="•"/>
            </a:pPr>
            <a:r>
              <a:rPr lang="de-CH" dirty="0"/>
              <a:t>DNB “</a:t>
            </a:r>
            <a:r>
              <a:rPr lang="de-CH" dirty="0" err="1"/>
              <a:t>Practical</a:t>
            </a:r>
            <a:r>
              <a:rPr lang="de-CH" dirty="0"/>
              <a:t> Updates” </a:t>
            </a:r>
            <a:r>
              <a:rPr lang="de-CH" dirty="0" err="1"/>
              <a:t>adapted</a:t>
            </a:r>
            <a:r>
              <a:rPr lang="de-CH" dirty="0"/>
              <a:t>, also </a:t>
            </a:r>
            <a:r>
              <a:rPr lang="de-CH" dirty="0" err="1"/>
              <a:t>translated</a:t>
            </a:r>
            <a:r>
              <a:rPr lang="de-CH" dirty="0"/>
              <a:t> in French SLSP </a:t>
            </a:r>
            <a:r>
              <a:rPr lang="de-CH" dirty="0" err="1"/>
              <a:t>training</a:t>
            </a:r>
            <a:r>
              <a:rPr lang="de-CH" dirty="0"/>
              <a:t> </a:t>
            </a:r>
            <a:r>
              <a:rPr lang="de-CH" dirty="0" err="1"/>
              <a:t>videos</a:t>
            </a:r>
            <a:r>
              <a:rPr lang="de-CH" dirty="0"/>
              <a:t> </a:t>
            </a:r>
            <a:r>
              <a:rPr lang="de-CH" dirty="0" err="1"/>
              <a:t>created</a:t>
            </a:r>
            <a:endParaRPr lang="de-CH" dirty="0"/>
          </a:p>
          <a:p>
            <a:pPr marL="342900" indent="-342900">
              <a:buFont typeface="Arial" panose="020B0604020202020204" pitchFamily="34" charset="0"/>
              <a:buChar char="•"/>
            </a:pPr>
            <a:r>
              <a:rPr lang="de-CH" dirty="0"/>
              <a:t>Q&amp;A </a:t>
            </a:r>
            <a:r>
              <a:rPr lang="de-CH" dirty="0" err="1"/>
              <a:t>meetings</a:t>
            </a:r>
            <a:r>
              <a:rPr lang="de-CH" dirty="0"/>
              <a:t> </a:t>
            </a:r>
            <a:r>
              <a:rPr lang="de-CH" dirty="0" err="1"/>
              <a:t>conducted</a:t>
            </a:r>
            <a:r>
              <a:rPr lang="de-CH" dirty="0"/>
              <a:t>: 300 </a:t>
            </a:r>
            <a:r>
              <a:rPr lang="de-CH" dirty="0" err="1"/>
              <a:t>librarians</a:t>
            </a:r>
            <a:r>
              <a:rPr lang="de-CH" dirty="0"/>
              <a:t>, </a:t>
            </a:r>
            <a:r>
              <a:rPr lang="de-CH" dirty="0" err="1"/>
              <a:t>presentations</a:t>
            </a:r>
            <a:r>
              <a:rPr lang="de-CH" dirty="0"/>
              <a:t> in German, French, and </a:t>
            </a:r>
            <a:r>
              <a:rPr lang="de-CH" dirty="0" err="1"/>
              <a:t>Italian</a:t>
            </a:r>
            <a:endParaRPr lang="de-CH" dirty="0"/>
          </a:p>
          <a:p>
            <a:pPr marL="342900" indent="-342900">
              <a:buFont typeface="Arial" panose="020B0604020202020204" pitchFamily="34" charset="0"/>
              <a:buChar char="•"/>
            </a:pPr>
            <a:r>
              <a:rPr lang="de-CH" dirty="0" err="1"/>
              <a:t>SLSPhere</a:t>
            </a:r>
            <a:r>
              <a:rPr lang="de-CH" dirty="0"/>
              <a:t> </a:t>
            </a:r>
            <a:r>
              <a:rPr lang="de-CH" dirty="0" err="1"/>
              <a:t>page</a:t>
            </a:r>
            <a:r>
              <a:rPr lang="de-CH" dirty="0"/>
              <a:t> </a:t>
            </a:r>
            <a:r>
              <a:rPr lang="de-CH" dirty="0" err="1"/>
              <a:t>maintained</a:t>
            </a:r>
            <a:r>
              <a:rPr lang="de-CH" dirty="0"/>
              <a:t> (</a:t>
            </a:r>
            <a:r>
              <a:rPr lang="de-CH" dirty="0" err="1"/>
              <a:t>known</a:t>
            </a:r>
            <a:r>
              <a:rPr lang="de-CH" dirty="0"/>
              <a:t> </a:t>
            </a:r>
            <a:r>
              <a:rPr lang="de-CH" dirty="0" err="1"/>
              <a:t>issues</a:t>
            </a:r>
            <a:r>
              <a:rPr lang="de-CH" dirty="0"/>
              <a:t>, </a:t>
            </a:r>
            <a:r>
              <a:rPr lang="de-CH" dirty="0" err="1"/>
              <a:t>requests</a:t>
            </a:r>
            <a:r>
              <a:rPr lang="de-CH" dirty="0"/>
              <a:t>, </a:t>
            </a:r>
            <a:r>
              <a:rPr lang="de-CH" dirty="0" err="1"/>
              <a:t>updates</a:t>
            </a:r>
            <a:r>
              <a:rPr lang="de-CH" dirty="0"/>
              <a:t>, </a:t>
            </a:r>
            <a:r>
              <a:rPr lang="de-CH" dirty="0" err="1"/>
              <a:t>etc</a:t>
            </a:r>
            <a:r>
              <a:rPr lang="de-CH" dirty="0"/>
              <a: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 All SLSP libraries will work with RDA DACH</a:t>
            </a:r>
          </a:p>
          <a:p>
            <a:endParaRPr lang="de-CH" dirty="0"/>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5" name="Grafik 4" descr="Klassenzimmer Silhouette">
            <a:extLst>
              <a:ext uri="{FF2B5EF4-FFF2-40B4-BE49-F238E27FC236}">
                <a16:creationId xmlns:a16="http://schemas.microsoft.com/office/drawing/2014/main" id="{786C6109-D3E9-CA1B-19C5-CA4C4166F2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00351" y="2645133"/>
            <a:ext cx="1567733" cy="1567733"/>
          </a:xfrm>
          <a:prstGeom prst="rect">
            <a:avLst/>
          </a:prstGeom>
        </p:spPr>
      </p:pic>
      <p:pic>
        <p:nvPicPr>
          <p:cNvPr id="4" name="Grafik 3" descr="Abgeschlossen Silhouette">
            <a:extLst>
              <a:ext uri="{FF2B5EF4-FFF2-40B4-BE49-F238E27FC236}">
                <a16:creationId xmlns:a16="http://schemas.microsoft.com/office/drawing/2014/main" id="{11D4FC0C-808D-F6A1-9F5D-049CECFF921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77648" y="477205"/>
            <a:ext cx="914400" cy="884382"/>
          </a:xfrm>
          <a:prstGeom prst="rect">
            <a:avLst/>
          </a:prstGeom>
        </p:spPr>
      </p:pic>
    </p:spTree>
    <p:extLst>
      <p:ext uri="{BB962C8B-B14F-4D97-AF65-F5344CB8AC3E}">
        <p14:creationId xmlns:p14="http://schemas.microsoft.com/office/powerpoint/2010/main" val="234778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4A6B-8696-925D-E2BB-8F1EFBC1A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6C7E0-A103-CCB2-54F2-3234FFF57017}"/>
              </a:ext>
            </a:extLst>
          </p:cNvPr>
          <p:cNvSpPr>
            <a:spLocks noGrp="1"/>
          </p:cNvSpPr>
          <p:nvPr>
            <p:ph type="title"/>
          </p:nvPr>
        </p:nvSpPr>
        <p:spPr/>
        <p:txBody>
          <a:bodyPr/>
          <a:lstStyle/>
          <a:p>
            <a:r>
              <a:rPr lang="en-GB" dirty="0">
                <a:ea typeface="Source Sans Pro"/>
              </a:rPr>
              <a:t>6. Outlook</a:t>
            </a:r>
          </a:p>
        </p:txBody>
      </p:sp>
      <p:sp>
        <p:nvSpPr>
          <p:cNvPr id="5" name="Slide Number Placeholder 4">
            <a:extLst>
              <a:ext uri="{FF2B5EF4-FFF2-40B4-BE49-F238E27FC236}">
                <a16:creationId xmlns:a16="http://schemas.microsoft.com/office/drawing/2014/main" id="{B8AB349F-15CA-E467-9C1C-D060E5AB306F}"/>
              </a:ext>
            </a:extLst>
          </p:cNvPr>
          <p:cNvSpPr>
            <a:spLocks noGrp="1"/>
          </p:cNvSpPr>
          <p:nvPr>
            <p:ph type="sldNum" sz="quarter" idx="12"/>
          </p:nvPr>
        </p:nvSpPr>
        <p:spPr/>
        <p:txBody>
          <a:bodyPr/>
          <a:lstStyle/>
          <a:p>
            <a:fld id="{442AD375-037F-43D0-B059-5172DA06796A}" type="slidenum">
              <a:rPr lang="de-CH" smtClean="0"/>
              <a:pPr/>
              <a:t>26</a:t>
            </a:fld>
            <a:endParaRPr lang="de-CH"/>
          </a:p>
        </p:txBody>
      </p:sp>
      <p:pic>
        <p:nvPicPr>
          <p:cNvPr id="4" name="Bildplatzhalter 3" descr="Künstliche Intelligenz Silhouette">
            <a:extLst>
              <a:ext uri="{FF2B5EF4-FFF2-40B4-BE49-F238E27FC236}">
                <a16:creationId xmlns:a16="http://schemas.microsoft.com/office/drawing/2014/main" id="{2354CCB5-C0C6-6331-EC48-DD33A7CF9F95}"/>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326739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BD1-D660-065C-3C32-E59EE1B640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A5A1E7-32E7-CD6F-F89A-DD85C87C7AD1}"/>
              </a:ext>
            </a:extLst>
          </p:cNvPr>
          <p:cNvSpPr>
            <a:spLocks noGrp="1"/>
          </p:cNvSpPr>
          <p:nvPr>
            <p:ph type="title"/>
          </p:nvPr>
        </p:nvSpPr>
        <p:spPr>
          <a:xfrm>
            <a:off x="658813" y="584684"/>
            <a:ext cx="10874375" cy="900100"/>
          </a:xfrm>
        </p:spPr>
        <p:txBody>
          <a:bodyPr anchor="t">
            <a:normAutofit/>
          </a:bodyPr>
          <a:lstStyle/>
          <a:p>
            <a:r>
              <a:rPr lang="en-GB" dirty="0"/>
              <a:t>Outlook</a:t>
            </a:r>
          </a:p>
        </p:txBody>
      </p:sp>
      <p:sp>
        <p:nvSpPr>
          <p:cNvPr id="6" name="Foliennummernplatzhalter 5">
            <a:extLst>
              <a:ext uri="{FF2B5EF4-FFF2-40B4-BE49-F238E27FC236}">
                <a16:creationId xmlns:a16="http://schemas.microsoft.com/office/drawing/2014/main" id="{38909E49-ACCD-ACEF-C022-9EAD3563305E}"/>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27</a:t>
            </a:fld>
            <a:endParaRPr lang="de-CH" sz="1000"/>
          </a:p>
        </p:txBody>
      </p:sp>
      <p:sp>
        <p:nvSpPr>
          <p:cNvPr id="15" name="Inhaltsplatzhalter 14">
            <a:extLst>
              <a:ext uri="{FF2B5EF4-FFF2-40B4-BE49-F238E27FC236}">
                <a16:creationId xmlns:a16="http://schemas.microsoft.com/office/drawing/2014/main" id="{7B0F6031-354C-561C-DB84-890E6B9F0CA5}"/>
              </a:ext>
            </a:extLst>
          </p:cNvPr>
          <p:cNvSpPr>
            <a:spLocks noGrp="1"/>
          </p:cNvSpPr>
          <p:nvPr>
            <p:ph sz="quarter" idx="13"/>
          </p:nvPr>
        </p:nvSpPr>
        <p:spPr>
          <a:xfrm>
            <a:off x="658800" y="1592263"/>
            <a:ext cx="7422210" cy="4595812"/>
          </a:xfrm>
        </p:spPr>
        <p:txBody>
          <a:bodyPr/>
          <a:lstStyle/>
          <a:p>
            <a:r>
              <a:rPr lang="en-US" b="1" dirty="0">
                <a:solidFill>
                  <a:srgbClr val="6877C4"/>
                </a:solidFill>
              </a:rPr>
              <a:t>Releases</a:t>
            </a:r>
          </a:p>
          <a:p>
            <a:pPr marL="342900" indent="-342900">
              <a:buFont typeface="Arial" panose="020B0604020202020204" pitchFamily="34" charset="0"/>
              <a:buChar char="•"/>
            </a:pPr>
            <a:r>
              <a:rPr lang="en-US" dirty="0"/>
              <a:t>After the release, it depends on what needs to be adjusted.</a:t>
            </a:r>
          </a:p>
          <a:p>
            <a:pPr marL="342900" indent="-342900">
              <a:buFont typeface="Arial" panose="020B0604020202020204" pitchFamily="34" charset="0"/>
              <a:buChar char="•"/>
            </a:pPr>
            <a:r>
              <a:rPr lang="en-US" dirty="0"/>
              <a:t> If a term has been translated incorrectly, all pages containing that term are identified, and the correction is made directly in the STA editor. </a:t>
            </a:r>
          </a:p>
          <a:p>
            <a:pPr marL="342900" indent="-342900">
              <a:buFont typeface="Arial" panose="020B0604020202020204" pitchFamily="34" charset="0"/>
              <a:buChar char="•"/>
            </a:pPr>
            <a:r>
              <a:rPr lang="en-US" dirty="0"/>
              <a:t>The change is marked with a comment so that the DNB can transfer the updates to the live version. </a:t>
            </a:r>
          </a:p>
          <a:p>
            <a:pPr marL="342900" indent="-342900">
              <a:buFont typeface="Arial" panose="020B0604020202020204" pitchFamily="34" charset="0"/>
              <a:buChar char="•"/>
            </a:pPr>
            <a:r>
              <a:rPr lang="en-US" dirty="0"/>
              <a:t>However, if an entire paragraph is missing, a new HTML file is generated and translated again, as this is the easier approach.</a:t>
            </a:r>
          </a:p>
          <a:p>
            <a:pPr marL="342900" indent="-342900">
              <a:buFont typeface="Arial" panose="020B0604020202020204" pitchFamily="34" charset="0"/>
              <a:buChar char="•"/>
            </a:pPr>
            <a:endParaRPr lang="en-US" dirty="0"/>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5" name="Grafik 4" descr="Fernglas Silhouette">
            <a:extLst>
              <a:ext uri="{FF2B5EF4-FFF2-40B4-BE49-F238E27FC236}">
                <a16:creationId xmlns:a16="http://schemas.microsoft.com/office/drawing/2014/main" id="{A6C20F71-3830-C419-E17C-3D4A4EE0943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107140" y="392373"/>
            <a:ext cx="914400" cy="914400"/>
          </a:xfrm>
          <a:prstGeom prst="rect">
            <a:avLst/>
          </a:prstGeom>
        </p:spPr>
      </p:pic>
    </p:spTree>
    <p:extLst>
      <p:ext uri="{BB962C8B-B14F-4D97-AF65-F5344CB8AC3E}">
        <p14:creationId xmlns:p14="http://schemas.microsoft.com/office/powerpoint/2010/main" val="86401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8869-1B93-A62B-A737-0B4EB9D81D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1F2472-022E-95DA-67D3-AADD65666920}"/>
              </a:ext>
            </a:extLst>
          </p:cNvPr>
          <p:cNvSpPr>
            <a:spLocks noGrp="1"/>
          </p:cNvSpPr>
          <p:nvPr>
            <p:ph type="title"/>
          </p:nvPr>
        </p:nvSpPr>
        <p:spPr>
          <a:xfrm>
            <a:off x="658813" y="584684"/>
            <a:ext cx="10874375" cy="900100"/>
          </a:xfrm>
        </p:spPr>
        <p:txBody>
          <a:bodyPr anchor="t">
            <a:normAutofit/>
          </a:bodyPr>
          <a:lstStyle/>
          <a:p>
            <a:r>
              <a:rPr lang="en-GB" dirty="0"/>
              <a:t>Outlook</a:t>
            </a:r>
          </a:p>
        </p:txBody>
      </p:sp>
      <p:sp>
        <p:nvSpPr>
          <p:cNvPr id="6" name="Foliennummernplatzhalter 5">
            <a:extLst>
              <a:ext uri="{FF2B5EF4-FFF2-40B4-BE49-F238E27FC236}">
                <a16:creationId xmlns:a16="http://schemas.microsoft.com/office/drawing/2014/main" id="{041E1C31-4226-D380-CF7E-C75F721DEB90}"/>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28</a:t>
            </a:fld>
            <a:endParaRPr lang="de-CH" sz="1000"/>
          </a:p>
        </p:txBody>
      </p:sp>
      <p:sp>
        <p:nvSpPr>
          <p:cNvPr id="15" name="Inhaltsplatzhalter 14">
            <a:extLst>
              <a:ext uri="{FF2B5EF4-FFF2-40B4-BE49-F238E27FC236}">
                <a16:creationId xmlns:a16="http://schemas.microsoft.com/office/drawing/2014/main" id="{22AACD36-B3B7-6886-B039-66F753F8802D}"/>
              </a:ext>
            </a:extLst>
          </p:cNvPr>
          <p:cNvSpPr>
            <a:spLocks noGrp="1"/>
          </p:cNvSpPr>
          <p:nvPr>
            <p:ph sz="quarter" idx="13"/>
          </p:nvPr>
        </p:nvSpPr>
        <p:spPr>
          <a:xfrm>
            <a:off x="658799" y="1592263"/>
            <a:ext cx="7755045" cy="4595812"/>
          </a:xfrm>
        </p:spPr>
        <p:txBody>
          <a:bodyPr/>
          <a:lstStyle/>
          <a:p>
            <a:r>
              <a:rPr lang="en-US" b="1" dirty="0">
                <a:solidFill>
                  <a:srgbClr val="6877C4"/>
                </a:solidFill>
              </a:rPr>
              <a:t>Open </a:t>
            </a:r>
            <a:r>
              <a:rPr lang="de-CH" b="1" dirty="0" err="1">
                <a:solidFill>
                  <a:srgbClr val="6877C4"/>
                </a:solidFill>
              </a:rPr>
              <a:t>Issues</a:t>
            </a:r>
            <a:endParaRPr lang="en-US" b="1" dirty="0">
              <a:solidFill>
                <a:srgbClr val="6877C4"/>
              </a:solidFill>
            </a:endParaRPr>
          </a:p>
          <a:p>
            <a:pPr marL="342900" indent="-342900">
              <a:buFont typeface="Arial" panose="020B0604020202020204" pitchFamily="34" charset="0"/>
              <a:buChar char="•"/>
            </a:pPr>
            <a:r>
              <a:rPr lang="en-US" dirty="0"/>
              <a:t>DNB: </a:t>
            </a:r>
          </a:p>
          <a:p>
            <a:pPr marL="701675" lvl="1" indent="-342900">
              <a:buFont typeface="Symbol" panose="05050102010706020507" pitchFamily="18" charset="2"/>
              <a:buChar char="-"/>
            </a:pPr>
            <a:r>
              <a:rPr lang="en-US" dirty="0"/>
              <a:t>Preview mode for French version in development</a:t>
            </a:r>
          </a:p>
          <a:p>
            <a:pPr marL="701675" lvl="1" indent="-342900">
              <a:buFont typeface="Symbol" panose="05050102010706020507" pitchFamily="18" charset="2"/>
              <a:buChar char="-"/>
            </a:pPr>
            <a:r>
              <a:rPr lang="en-US" dirty="0"/>
              <a:t>Search functionality ignoring accents and diacritics planned for a later phase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SLSP: </a:t>
            </a:r>
          </a:p>
          <a:p>
            <a:pPr marL="701675" lvl="1" indent="-342900">
              <a:buFont typeface="Symbol" panose="05050102010706020507" pitchFamily="18" charset="2"/>
              <a:buChar char="-"/>
            </a:pPr>
            <a:r>
              <a:rPr lang="en-US" dirty="0"/>
              <a:t>Integration of SLSP contextual help (</a:t>
            </a:r>
            <a:r>
              <a:rPr lang="en-US" dirty="0" err="1"/>
              <a:t>Feldhilfen</a:t>
            </a:r>
            <a:r>
              <a:rPr lang="en-US" dirty="0"/>
              <a:t>) into the platform planned for the coming weeks</a:t>
            </a:r>
          </a:p>
          <a:p>
            <a:pPr marL="701675" lvl="1" indent="-342900">
              <a:buFont typeface="Symbol" panose="05050102010706020507" pitchFamily="18" charset="2"/>
              <a:buChar char="-"/>
            </a:pPr>
            <a:r>
              <a:rPr lang="en-US" dirty="0"/>
              <a:t>Some files are currently undergoing final review</a:t>
            </a:r>
          </a:p>
          <a:p>
            <a:pPr marL="701675" lvl="1" indent="-342900">
              <a:buFont typeface="Symbol" panose="05050102010706020507" pitchFamily="18" charset="2"/>
              <a:buChar char="-"/>
            </a:pPr>
            <a:r>
              <a:rPr lang="en-US" dirty="0"/>
              <a:t>SLSP: French-language examples currently under development</a:t>
            </a:r>
          </a:p>
          <a:p>
            <a:pPr marL="701675" lvl="1" indent="-342900">
              <a:buFont typeface="Symbol" panose="05050102010706020507" pitchFamily="18" charset="2"/>
              <a:buChar char="-"/>
            </a:pPr>
            <a:r>
              <a:rPr lang="en-US" dirty="0"/>
              <a:t>Alignment of text content with the RDA DACH platform’s terminology lists in progress</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r>
              <a:rPr lang="en-US" dirty="0">
                <a:ea typeface="+mn-lt"/>
                <a:cs typeface="+mn-lt"/>
              </a:rPr>
              <a:t>o</a:t>
            </a:r>
          </a:p>
          <a:p>
            <a:endParaRPr lang="de-CH" dirty="0"/>
          </a:p>
        </p:txBody>
      </p:sp>
      <p:pic>
        <p:nvPicPr>
          <p:cNvPr id="8" name="Grafik 7" descr="Schubkarre Silhouette">
            <a:extLst>
              <a:ext uri="{FF2B5EF4-FFF2-40B4-BE49-F238E27FC236}">
                <a16:creationId xmlns:a16="http://schemas.microsoft.com/office/drawing/2014/main" id="{FD46D552-48C4-C152-ECEA-0F47E3FAF64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56938" y="2439433"/>
            <a:ext cx="1979133" cy="1979133"/>
          </a:xfrm>
          <a:prstGeom prst="rect">
            <a:avLst/>
          </a:prstGeom>
        </p:spPr>
      </p:pic>
      <p:pic>
        <p:nvPicPr>
          <p:cNvPr id="4" name="Grafik 3" descr="Fernglas Silhouette">
            <a:extLst>
              <a:ext uri="{FF2B5EF4-FFF2-40B4-BE49-F238E27FC236}">
                <a16:creationId xmlns:a16="http://schemas.microsoft.com/office/drawing/2014/main" id="{3C80AC66-D7DA-FB2B-E4E5-84DA379C1F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07140" y="392373"/>
            <a:ext cx="914400" cy="914400"/>
          </a:xfrm>
          <a:prstGeom prst="rect">
            <a:avLst/>
          </a:prstGeom>
        </p:spPr>
      </p:pic>
    </p:spTree>
    <p:extLst>
      <p:ext uri="{BB962C8B-B14F-4D97-AF65-F5344CB8AC3E}">
        <p14:creationId xmlns:p14="http://schemas.microsoft.com/office/powerpoint/2010/main" val="306125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4BCB-1373-0F45-377F-2734FC7448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A7A24D-DA24-77EF-69DB-009090EBC8DC}"/>
              </a:ext>
            </a:extLst>
          </p:cNvPr>
          <p:cNvSpPr>
            <a:spLocks noGrp="1"/>
          </p:cNvSpPr>
          <p:nvPr>
            <p:ph type="title"/>
          </p:nvPr>
        </p:nvSpPr>
        <p:spPr>
          <a:xfrm>
            <a:off x="658813" y="584684"/>
            <a:ext cx="10874375" cy="900100"/>
          </a:xfrm>
        </p:spPr>
        <p:txBody>
          <a:bodyPr anchor="t">
            <a:normAutofit/>
          </a:bodyPr>
          <a:lstStyle/>
          <a:p>
            <a:r>
              <a:rPr lang="en-GB" dirty="0"/>
              <a:t>Outlook</a:t>
            </a:r>
          </a:p>
        </p:txBody>
      </p:sp>
      <p:sp>
        <p:nvSpPr>
          <p:cNvPr id="6" name="Foliennummernplatzhalter 5">
            <a:extLst>
              <a:ext uri="{FF2B5EF4-FFF2-40B4-BE49-F238E27FC236}">
                <a16:creationId xmlns:a16="http://schemas.microsoft.com/office/drawing/2014/main" id="{597F6D5A-C0EA-D19A-A7B0-55C8C9FF41BD}"/>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29</a:t>
            </a:fld>
            <a:endParaRPr lang="de-CH" sz="1000"/>
          </a:p>
        </p:txBody>
      </p:sp>
      <p:sp>
        <p:nvSpPr>
          <p:cNvPr id="15" name="Inhaltsplatzhalter 14">
            <a:extLst>
              <a:ext uri="{FF2B5EF4-FFF2-40B4-BE49-F238E27FC236}">
                <a16:creationId xmlns:a16="http://schemas.microsoft.com/office/drawing/2014/main" id="{71447E48-EB37-CDF6-1846-E3953F793801}"/>
              </a:ext>
            </a:extLst>
          </p:cNvPr>
          <p:cNvSpPr>
            <a:spLocks noGrp="1"/>
          </p:cNvSpPr>
          <p:nvPr>
            <p:ph sz="quarter" idx="13"/>
          </p:nvPr>
        </p:nvSpPr>
        <p:spPr>
          <a:xfrm>
            <a:off x="658800" y="1592263"/>
            <a:ext cx="7422210" cy="4595812"/>
          </a:xfrm>
        </p:spPr>
        <p:txBody>
          <a:bodyPr/>
          <a:lstStyle/>
          <a:p>
            <a:pPr marL="342900" indent="-342900">
              <a:buFont typeface="Arial" panose="020B0604020202020204" pitchFamily="34" charset="0"/>
              <a:buChar char="•"/>
            </a:pPr>
            <a:r>
              <a:rPr lang="en-US" dirty="0"/>
              <a:t>Possibly make a terminology list with reviewers’ comments publicly available</a:t>
            </a:r>
          </a:p>
          <a:p>
            <a:pPr marL="342900" indent="-342900">
              <a:buFont typeface="Arial" panose="020B0604020202020204" pitchFamily="34" charset="0"/>
              <a:buChar char="•"/>
            </a:pPr>
            <a:r>
              <a:rPr lang="en-US" dirty="0">
                <a:solidFill>
                  <a:srgbClr val="6877C4"/>
                </a:solidFill>
              </a:rPr>
              <a:t>Expanded and structured discussions on the RDA DACH platform and its content with libraries from other French-speaking countries are also conceivable</a:t>
            </a:r>
          </a:p>
          <a:p>
            <a:pPr marL="342900" indent="-342900">
              <a:buFont typeface="Arial" panose="020B0604020202020204" pitchFamily="34" charset="0"/>
              <a:buChar char="•"/>
            </a:pPr>
            <a:r>
              <a:rPr lang="en-US" dirty="0"/>
              <a:t>Bibliosuisse is using the French version of the RDA DACH platform to develop an RDA course in French (planned for 2027)</a:t>
            </a:r>
          </a:p>
          <a:p>
            <a:pPr marL="342900" indent="-342900">
              <a:buFont typeface="Arial" panose="020B0604020202020204" pitchFamily="34" charset="0"/>
              <a:buChar char="•"/>
            </a:pPr>
            <a:r>
              <a:rPr lang="en-US" dirty="0"/>
              <a:t>DNB: Possible extension of the platform with an English version?</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5" name="Grafik 4" descr="Sitzungssaal Silhouette">
            <a:extLst>
              <a:ext uri="{FF2B5EF4-FFF2-40B4-BE49-F238E27FC236}">
                <a16:creationId xmlns:a16="http://schemas.microsoft.com/office/drawing/2014/main" id="{F1AB0280-B982-4958-031E-77E5591253B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35954" y="2047165"/>
            <a:ext cx="1817811" cy="1647966"/>
          </a:xfrm>
          <a:prstGeom prst="rect">
            <a:avLst/>
          </a:prstGeom>
        </p:spPr>
      </p:pic>
      <p:pic>
        <p:nvPicPr>
          <p:cNvPr id="4" name="Grafik 3" descr="Fernglas Silhouette">
            <a:extLst>
              <a:ext uri="{FF2B5EF4-FFF2-40B4-BE49-F238E27FC236}">
                <a16:creationId xmlns:a16="http://schemas.microsoft.com/office/drawing/2014/main" id="{0BCF3A3A-6C45-EA12-0DE0-7D5B42C8745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07140" y="392373"/>
            <a:ext cx="914400" cy="914400"/>
          </a:xfrm>
          <a:prstGeom prst="rect">
            <a:avLst/>
          </a:prstGeom>
        </p:spPr>
      </p:pic>
    </p:spTree>
    <p:extLst>
      <p:ext uri="{BB962C8B-B14F-4D97-AF65-F5344CB8AC3E}">
        <p14:creationId xmlns:p14="http://schemas.microsoft.com/office/powerpoint/2010/main" val="5865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2A32-2ED5-6042-465F-14564DE84B8D}"/>
              </a:ext>
            </a:extLst>
          </p:cNvPr>
          <p:cNvSpPr>
            <a:spLocks noGrp="1"/>
          </p:cNvSpPr>
          <p:nvPr>
            <p:ph type="title"/>
          </p:nvPr>
        </p:nvSpPr>
        <p:spPr/>
        <p:txBody>
          <a:bodyPr/>
          <a:lstStyle/>
          <a:p>
            <a:pPr marL="1143000" indent="-1143000">
              <a:buAutoNum type="arabicPeriod"/>
            </a:pPr>
            <a:r>
              <a:rPr lang="en-US" dirty="0"/>
              <a:t>Swiss Library Service Platform (SLSP)</a:t>
            </a:r>
          </a:p>
        </p:txBody>
      </p:sp>
      <p:sp>
        <p:nvSpPr>
          <p:cNvPr id="5" name="Slide Number Placeholder 4">
            <a:extLst>
              <a:ext uri="{FF2B5EF4-FFF2-40B4-BE49-F238E27FC236}">
                <a16:creationId xmlns:a16="http://schemas.microsoft.com/office/drawing/2014/main" id="{03484361-CBFE-41D4-5A58-9AF869771B93}"/>
              </a:ext>
            </a:extLst>
          </p:cNvPr>
          <p:cNvSpPr>
            <a:spLocks noGrp="1"/>
          </p:cNvSpPr>
          <p:nvPr>
            <p:ph type="sldNum" sz="quarter" idx="12"/>
          </p:nvPr>
        </p:nvSpPr>
        <p:spPr/>
        <p:txBody>
          <a:bodyPr/>
          <a:lstStyle/>
          <a:p>
            <a:fld id="{442AD375-037F-43D0-B059-5172DA06796A}" type="slidenum">
              <a:rPr lang="de-CH" smtClean="0"/>
              <a:pPr/>
              <a:t>3</a:t>
            </a:fld>
            <a:endParaRPr lang="de-CH"/>
          </a:p>
        </p:txBody>
      </p:sp>
      <p:pic>
        <p:nvPicPr>
          <p:cNvPr id="4" name="Bildplatzhalter 3" descr="Künstliche Intelligenz Silhouette">
            <a:extLst>
              <a:ext uri="{FF2B5EF4-FFF2-40B4-BE49-F238E27FC236}">
                <a16:creationId xmlns:a16="http://schemas.microsoft.com/office/drawing/2014/main" id="{DA680630-2DFC-F99A-84BE-C2725D9F1ECF}"/>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186282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7A1B-3F9A-BB7D-9148-FA5C1F7382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A135DF-469F-6AE8-4BF7-EBD8E00B6DFF}"/>
              </a:ext>
            </a:extLst>
          </p:cNvPr>
          <p:cNvSpPr>
            <a:spLocks noGrp="1"/>
          </p:cNvSpPr>
          <p:nvPr>
            <p:ph type="title"/>
          </p:nvPr>
        </p:nvSpPr>
        <p:spPr>
          <a:xfrm>
            <a:off x="658813" y="584684"/>
            <a:ext cx="10874375" cy="900100"/>
          </a:xfrm>
        </p:spPr>
        <p:txBody>
          <a:bodyPr anchor="t">
            <a:normAutofit/>
          </a:bodyPr>
          <a:lstStyle/>
          <a:p>
            <a:r>
              <a:rPr lang="en-GB" dirty="0"/>
              <a:t>Outlook</a:t>
            </a:r>
          </a:p>
        </p:txBody>
      </p:sp>
      <p:sp>
        <p:nvSpPr>
          <p:cNvPr id="6" name="Foliennummernplatzhalter 5">
            <a:extLst>
              <a:ext uri="{FF2B5EF4-FFF2-40B4-BE49-F238E27FC236}">
                <a16:creationId xmlns:a16="http://schemas.microsoft.com/office/drawing/2014/main" id="{329114D0-A76F-D6F5-DD15-8127F53F76F2}"/>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30</a:t>
            </a:fld>
            <a:endParaRPr lang="de-CH" sz="1000"/>
          </a:p>
        </p:txBody>
      </p:sp>
      <p:sp>
        <p:nvSpPr>
          <p:cNvPr id="15" name="Inhaltsplatzhalter 14">
            <a:extLst>
              <a:ext uri="{FF2B5EF4-FFF2-40B4-BE49-F238E27FC236}">
                <a16:creationId xmlns:a16="http://schemas.microsoft.com/office/drawing/2014/main" id="{0AC262A6-6536-3BA7-900B-0B46B911CC41}"/>
              </a:ext>
            </a:extLst>
          </p:cNvPr>
          <p:cNvSpPr>
            <a:spLocks noGrp="1"/>
          </p:cNvSpPr>
          <p:nvPr>
            <p:ph sz="quarter" idx="13"/>
          </p:nvPr>
        </p:nvSpPr>
        <p:spPr>
          <a:xfrm>
            <a:off x="658800" y="1592263"/>
            <a:ext cx="7422210" cy="4595812"/>
          </a:xfrm>
        </p:spPr>
        <p:txBody>
          <a:bodyPr/>
          <a:lstStyle/>
          <a:p>
            <a:pPr marL="342900" indent="-342900">
              <a:buFont typeface="Arial" panose="020B0604020202020204" pitchFamily="34" charset="0"/>
              <a:buChar char="•"/>
            </a:pPr>
            <a:r>
              <a:rPr lang="en-US" dirty="0"/>
              <a:t>Questions can also be asked via chat</a:t>
            </a:r>
          </a:p>
          <a:p>
            <a:pPr marL="342900" indent="-342900">
              <a:buFont typeface="Arial" panose="020B0604020202020204" pitchFamily="34" charset="0"/>
              <a:buChar char="•"/>
            </a:pPr>
            <a:r>
              <a:rPr lang="en-US" dirty="0"/>
              <a:t>For the French version of the platform, they are redirected to SLSP: </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pic>
        <p:nvPicPr>
          <p:cNvPr id="5" name="Grafik 4">
            <a:extLst>
              <a:ext uri="{FF2B5EF4-FFF2-40B4-BE49-F238E27FC236}">
                <a16:creationId xmlns:a16="http://schemas.microsoft.com/office/drawing/2014/main" id="{A71F4750-F5B2-6F0F-1BB5-6BD0B354B687}"/>
              </a:ext>
            </a:extLst>
          </p:cNvPr>
          <p:cNvPicPr>
            <a:picLocks noChangeAspect="1"/>
          </p:cNvPicPr>
          <p:nvPr/>
        </p:nvPicPr>
        <p:blipFill>
          <a:blip r:embed="rId2"/>
          <a:stretch>
            <a:fillRect/>
          </a:stretch>
        </p:blipFill>
        <p:spPr>
          <a:xfrm>
            <a:off x="3813591" y="2761259"/>
            <a:ext cx="4267419" cy="1968601"/>
          </a:xfrm>
          <a:prstGeom prst="rect">
            <a:avLst/>
          </a:prstGeom>
        </p:spPr>
      </p:pic>
      <p:sp>
        <p:nvSpPr>
          <p:cNvPr id="8" name="Ellipse 7">
            <a:extLst>
              <a:ext uri="{FF2B5EF4-FFF2-40B4-BE49-F238E27FC236}">
                <a16:creationId xmlns:a16="http://schemas.microsoft.com/office/drawing/2014/main" id="{48F544FF-E9B8-7F1B-03AC-E90B76AB5440}"/>
              </a:ext>
            </a:extLst>
          </p:cNvPr>
          <p:cNvSpPr/>
          <p:nvPr/>
        </p:nvSpPr>
        <p:spPr>
          <a:xfrm>
            <a:off x="6998436" y="4373356"/>
            <a:ext cx="658368" cy="539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pic>
        <p:nvPicPr>
          <p:cNvPr id="4" name="Grafik 3" descr="Fernglas Silhouette">
            <a:extLst>
              <a:ext uri="{FF2B5EF4-FFF2-40B4-BE49-F238E27FC236}">
                <a16:creationId xmlns:a16="http://schemas.microsoft.com/office/drawing/2014/main" id="{94154257-395A-AC30-E875-25B282FEDA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07140" y="392373"/>
            <a:ext cx="914400" cy="914400"/>
          </a:xfrm>
          <a:prstGeom prst="rect">
            <a:avLst/>
          </a:prstGeom>
        </p:spPr>
      </p:pic>
    </p:spTree>
    <p:extLst>
      <p:ext uri="{BB962C8B-B14F-4D97-AF65-F5344CB8AC3E}">
        <p14:creationId xmlns:p14="http://schemas.microsoft.com/office/powerpoint/2010/main" val="374515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3F467-C42A-F550-BB9E-6C77B259F513}"/>
              </a:ext>
            </a:extLst>
          </p:cNvPr>
          <p:cNvSpPr>
            <a:spLocks noGrp="1"/>
          </p:cNvSpPr>
          <p:nvPr>
            <p:ph type="title"/>
          </p:nvPr>
        </p:nvSpPr>
        <p:spPr/>
        <p:txBody>
          <a:bodyPr/>
          <a:lstStyle/>
          <a:p>
            <a:r>
              <a:rPr lang="de-CH" dirty="0"/>
              <a:t>7. Questions / </a:t>
            </a:r>
            <a:r>
              <a:rPr lang="de-CH" dirty="0" err="1"/>
              <a:t>Discussion</a:t>
            </a:r>
            <a:endParaRPr lang="de-DE" dirty="0"/>
          </a:p>
        </p:txBody>
      </p:sp>
      <p:sp>
        <p:nvSpPr>
          <p:cNvPr id="3" name="Foliennummernplatzhalter 2">
            <a:extLst>
              <a:ext uri="{FF2B5EF4-FFF2-40B4-BE49-F238E27FC236}">
                <a16:creationId xmlns:a16="http://schemas.microsoft.com/office/drawing/2014/main" id="{2105016C-5C76-AAAB-BFE4-B342029E4A1B}"/>
              </a:ext>
            </a:extLst>
          </p:cNvPr>
          <p:cNvSpPr>
            <a:spLocks noGrp="1"/>
          </p:cNvSpPr>
          <p:nvPr>
            <p:ph type="sldNum" sz="quarter" idx="12"/>
          </p:nvPr>
        </p:nvSpPr>
        <p:spPr/>
        <p:txBody>
          <a:bodyPr/>
          <a:lstStyle/>
          <a:p>
            <a:fld id="{442AD375-037F-43D0-B059-5172DA06796A}" type="slidenum">
              <a:rPr lang="de-CH" smtClean="0"/>
              <a:pPr/>
              <a:t>31</a:t>
            </a:fld>
            <a:endParaRPr lang="de-CH"/>
          </a:p>
        </p:txBody>
      </p:sp>
      <p:sp>
        <p:nvSpPr>
          <p:cNvPr id="5" name="Bildplatzhalter 4">
            <a:extLst>
              <a:ext uri="{FF2B5EF4-FFF2-40B4-BE49-F238E27FC236}">
                <a16:creationId xmlns:a16="http://schemas.microsoft.com/office/drawing/2014/main" id="{81684753-B3DD-35CD-E4BB-CEB0BE4EF288}"/>
              </a:ext>
            </a:extLst>
          </p:cNvPr>
          <p:cNvSpPr>
            <a:spLocks noGrp="1"/>
          </p:cNvSpPr>
          <p:nvPr>
            <p:ph type="pic" sz="quarter" idx="14"/>
          </p:nvPr>
        </p:nvSpPr>
        <p:spPr/>
        <p:txBody>
          <a:bodyPr/>
          <a:lstStyle/>
          <a:p>
            <a:endParaRPr lang="de-DE"/>
          </a:p>
        </p:txBody>
      </p:sp>
    </p:spTree>
    <p:extLst>
      <p:ext uri="{BB962C8B-B14F-4D97-AF65-F5344CB8AC3E}">
        <p14:creationId xmlns:p14="http://schemas.microsoft.com/office/powerpoint/2010/main" val="3029284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45DF-053A-40DE-880B-BEC4ABD25E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B9B7B8-0D4E-1EF3-DB56-0DE7228FB680}"/>
              </a:ext>
            </a:extLst>
          </p:cNvPr>
          <p:cNvSpPr>
            <a:spLocks noGrp="1"/>
          </p:cNvSpPr>
          <p:nvPr>
            <p:ph type="title"/>
          </p:nvPr>
        </p:nvSpPr>
        <p:spPr>
          <a:xfrm>
            <a:off x="658813" y="584684"/>
            <a:ext cx="10874375" cy="900100"/>
          </a:xfrm>
        </p:spPr>
        <p:txBody>
          <a:bodyPr anchor="t">
            <a:normAutofit/>
          </a:bodyPr>
          <a:lstStyle/>
          <a:p>
            <a:r>
              <a:rPr lang="en-GB" dirty="0"/>
              <a:t>Questions</a:t>
            </a:r>
          </a:p>
        </p:txBody>
      </p:sp>
      <p:sp>
        <p:nvSpPr>
          <p:cNvPr id="6" name="Foliennummernplatzhalter 5">
            <a:extLst>
              <a:ext uri="{FF2B5EF4-FFF2-40B4-BE49-F238E27FC236}">
                <a16:creationId xmlns:a16="http://schemas.microsoft.com/office/drawing/2014/main" id="{FFE59EA2-4CFE-809C-FC75-0196BE95B31C}"/>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32</a:t>
            </a:fld>
            <a:endParaRPr lang="de-CH" sz="1000"/>
          </a:p>
        </p:txBody>
      </p:sp>
      <p:sp>
        <p:nvSpPr>
          <p:cNvPr id="15" name="Inhaltsplatzhalter 14">
            <a:extLst>
              <a:ext uri="{FF2B5EF4-FFF2-40B4-BE49-F238E27FC236}">
                <a16:creationId xmlns:a16="http://schemas.microsoft.com/office/drawing/2014/main" id="{CF178741-EE24-17F7-9CA8-BBD315595A20}"/>
              </a:ext>
            </a:extLst>
          </p:cNvPr>
          <p:cNvSpPr>
            <a:spLocks noGrp="1"/>
          </p:cNvSpPr>
          <p:nvPr>
            <p:ph sz="quarter" idx="13"/>
          </p:nvPr>
        </p:nvSpPr>
        <p:spPr>
          <a:xfrm>
            <a:off x="658800" y="1592263"/>
            <a:ext cx="7422210" cy="4595812"/>
          </a:xfrm>
        </p:spPr>
        <p:txBody>
          <a:bodyPr/>
          <a:lstStyle/>
          <a:p>
            <a:pPr marL="342900" indent="-342900">
              <a:buFont typeface="Arial" panose="020B0604020202020204" pitchFamily="34" charset="0"/>
              <a:buChar char="•"/>
            </a:pPr>
            <a:r>
              <a:rPr lang="en-US" dirty="0"/>
              <a:t>What benefits do you see in the multilingual RDA DACH platform for your library or country?</a:t>
            </a:r>
          </a:p>
          <a:p>
            <a:pPr marL="342900" indent="-342900">
              <a:buFont typeface="Arial" panose="020B0604020202020204" pitchFamily="34" charset="0"/>
              <a:buChar char="•"/>
            </a:pPr>
            <a:r>
              <a:rPr lang="en-US" dirty="0"/>
              <a:t>Do you think aspects of this multilingual RDA DACH platform could also be useful for your library or your country?</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endParaRPr lang="en-US" sz="1800" dirty="0"/>
          </a:p>
          <a:p>
            <a:endParaRPr lang="en-US" b="1" dirty="0">
              <a:ea typeface="+mn-lt"/>
              <a:cs typeface="+mn-lt"/>
            </a:endParaRPr>
          </a:p>
          <a:p>
            <a:endParaRPr lang="en-US" b="1" dirty="0">
              <a:ea typeface="+mn-lt"/>
              <a:cs typeface="+mn-lt"/>
            </a:endParaRPr>
          </a:p>
          <a:p>
            <a:endParaRPr lang="en-US" b="1" dirty="0">
              <a:ea typeface="+mn-lt"/>
              <a:cs typeface="+mn-lt"/>
            </a:endParaRPr>
          </a:p>
          <a:p>
            <a:endParaRPr lang="en-US" b="1" dirty="0">
              <a:ea typeface="+mn-lt"/>
              <a:cs typeface="+mn-lt"/>
            </a:endParaRPr>
          </a:p>
          <a:p>
            <a:endParaRPr lang="en-US" dirty="0">
              <a:ea typeface="+mn-lt"/>
              <a:cs typeface="+mn-lt"/>
            </a:endParaRPr>
          </a:p>
          <a:p>
            <a:endParaRPr lang="de-CH" dirty="0"/>
          </a:p>
        </p:txBody>
      </p:sp>
    </p:spTree>
    <p:extLst>
      <p:ext uri="{BB962C8B-B14F-4D97-AF65-F5344CB8AC3E}">
        <p14:creationId xmlns:p14="http://schemas.microsoft.com/office/powerpoint/2010/main" val="79122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3F467-C42A-F550-BB9E-6C77B259F513}"/>
              </a:ext>
            </a:extLst>
          </p:cNvPr>
          <p:cNvSpPr>
            <a:spLocks noGrp="1"/>
          </p:cNvSpPr>
          <p:nvPr>
            <p:ph type="title"/>
          </p:nvPr>
        </p:nvSpPr>
        <p:spPr/>
        <p:txBody>
          <a:bodyPr/>
          <a:lstStyle/>
          <a:p>
            <a:r>
              <a:rPr lang="de-DE" dirty="0" err="1">
                <a:ea typeface="Source Sans Pro"/>
              </a:rPr>
              <a:t>Thank</a:t>
            </a:r>
            <a:r>
              <a:rPr lang="de-DE" dirty="0">
                <a:ea typeface="Source Sans Pro"/>
              </a:rPr>
              <a:t> </a:t>
            </a:r>
            <a:r>
              <a:rPr lang="de-DE" dirty="0" err="1">
                <a:ea typeface="Source Sans Pro"/>
              </a:rPr>
              <a:t>you</a:t>
            </a:r>
            <a:r>
              <a:rPr lang="de-DE" dirty="0">
                <a:ea typeface="Source Sans Pro"/>
              </a:rPr>
              <a:t> </a:t>
            </a:r>
            <a:r>
              <a:rPr lang="de-DE" dirty="0" err="1">
                <a:ea typeface="Source Sans Pro"/>
              </a:rPr>
              <a:t>for</a:t>
            </a:r>
            <a:r>
              <a:rPr lang="de-DE" dirty="0">
                <a:ea typeface="Source Sans Pro"/>
              </a:rPr>
              <a:t> </a:t>
            </a:r>
            <a:r>
              <a:rPr lang="de-DE" dirty="0" err="1">
                <a:ea typeface="Source Sans Pro"/>
              </a:rPr>
              <a:t>your</a:t>
            </a:r>
            <a:r>
              <a:rPr lang="de-DE" dirty="0">
                <a:ea typeface="Source Sans Pro"/>
              </a:rPr>
              <a:t> </a:t>
            </a:r>
            <a:r>
              <a:rPr lang="de-DE" dirty="0" err="1">
                <a:ea typeface="Source Sans Pro"/>
              </a:rPr>
              <a:t>attention</a:t>
            </a:r>
            <a:r>
              <a:rPr lang="de-DE" dirty="0">
                <a:ea typeface="Source Sans Pro"/>
              </a:rPr>
              <a:t>! </a:t>
            </a:r>
            <a:endParaRPr lang="de-DE" dirty="0"/>
          </a:p>
        </p:txBody>
      </p:sp>
      <p:sp>
        <p:nvSpPr>
          <p:cNvPr id="3" name="Foliennummernplatzhalter 2">
            <a:extLst>
              <a:ext uri="{FF2B5EF4-FFF2-40B4-BE49-F238E27FC236}">
                <a16:creationId xmlns:a16="http://schemas.microsoft.com/office/drawing/2014/main" id="{2105016C-5C76-AAAB-BFE4-B342029E4A1B}"/>
              </a:ext>
            </a:extLst>
          </p:cNvPr>
          <p:cNvSpPr>
            <a:spLocks noGrp="1"/>
          </p:cNvSpPr>
          <p:nvPr>
            <p:ph type="sldNum" sz="quarter" idx="12"/>
          </p:nvPr>
        </p:nvSpPr>
        <p:spPr/>
        <p:txBody>
          <a:bodyPr/>
          <a:lstStyle/>
          <a:p>
            <a:fld id="{442AD375-037F-43D0-B059-5172DA06796A}" type="slidenum">
              <a:rPr lang="de-CH" smtClean="0"/>
              <a:pPr/>
              <a:t>33</a:t>
            </a:fld>
            <a:endParaRPr lang="de-CH"/>
          </a:p>
        </p:txBody>
      </p:sp>
      <p:sp>
        <p:nvSpPr>
          <p:cNvPr id="5" name="Bildplatzhalter 4">
            <a:extLst>
              <a:ext uri="{FF2B5EF4-FFF2-40B4-BE49-F238E27FC236}">
                <a16:creationId xmlns:a16="http://schemas.microsoft.com/office/drawing/2014/main" id="{81684753-B3DD-35CD-E4BB-CEB0BE4EF288}"/>
              </a:ext>
            </a:extLst>
          </p:cNvPr>
          <p:cNvSpPr>
            <a:spLocks noGrp="1"/>
          </p:cNvSpPr>
          <p:nvPr>
            <p:ph type="pic" sz="quarter" idx="14"/>
          </p:nvPr>
        </p:nvSpPr>
        <p:spPr/>
        <p:txBody>
          <a:bodyPr/>
          <a:lstStyle/>
          <a:p>
            <a:endParaRPr lang="de-DE"/>
          </a:p>
        </p:txBody>
      </p:sp>
    </p:spTree>
    <p:extLst>
      <p:ext uri="{BB962C8B-B14F-4D97-AF65-F5344CB8AC3E}">
        <p14:creationId xmlns:p14="http://schemas.microsoft.com/office/powerpoint/2010/main" val="310897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AF96-3EF3-CAA3-3F6C-CABEE06DE9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B93290-E084-B007-785E-D322714C7F6C}"/>
              </a:ext>
            </a:extLst>
          </p:cNvPr>
          <p:cNvSpPr>
            <a:spLocks noGrp="1"/>
          </p:cNvSpPr>
          <p:nvPr>
            <p:ph type="title"/>
          </p:nvPr>
        </p:nvSpPr>
        <p:spPr>
          <a:xfrm>
            <a:off x="658813" y="584684"/>
            <a:ext cx="5255073" cy="900100"/>
          </a:xfrm>
        </p:spPr>
        <p:txBody>
          <a:bodyPr anchor="t">
            <a:normAutofit/>
          </a:bodyPr>
          <a:lstStyle/>
          <a:p>
            <a:r>
              <a:rPr lang="en-US" sz="3000" dirty="0"/>
              <a:t>Swiss Library Service Platform (SLSP)</a:t>
            </a:r>
            <a:endParaRPr lang="en-GB" sz="3000" dirty="0"/>
          </a:p>
        </p:txBody>
      </p:sp>
      <p:sp>
        <p:nvSpPr>
          <p:cNvPr id="6" name="Foliennummernplatzhalter 5">
            <a:extLst>
              <a:ext uri="{FF2B5EF4-FFF2-40B4-BE49-F238E27FC236}">
                <a16:creationId xmlns:a16="http://schemas.microsoft.com/office/drawing/2014/main" id="{42CD7DAB-6A67-F98A-9A64-BD311F182E3C}"/>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4</a:t>
            </a:fld>
            <a:endParaRPr lang="de-CH" sz="1000"/>
          </a:p>
        </p:txBody>
      </p:sp>
      <p:sp>
        <p:nvSpPr>
          <p:cNvPr id="3" name="Inhaltsplatzhalter 2">
            <a:extLst>
              <a:ext uri="{FF2B5EF4-FFF2-40B4-BE49-F238E27FC236}">
                <a16:creationId xmlns:a16="http://schemas.microsoft.com/office/drawing/2014/main" id="{F455673F-89EF-F17E-0D3C-6E213E386D58}"/>
              </a:ext>
            </a:extLst>
          </p:cNvPr>
          <p:cNvSpPr>
            <a:spLocks noGrp="1"/>
          </p:cNvSpPr>
          <p:nvPr>
            <p:ph sz="quarter" idx="13"/>
          </p:nvPr>
        </p:nvSpPr>
        <p:spPr>
          <a:xfrm>
            <a:off x="658800" y="1592263"/>
            <a:ext cx="5255072" cy="4595812"/>
          </a:xfrm>
        </p:spPr>
        <p:txBody>
          <a:bodyPr vert="horz" lIns="0" tIns="0" rIns="0" bIns="0" rtlCol="0">
            <a:normAutofit/>
          </a:bodyPr>
          <a:lstStyle/>
          <a:p>
            <a:pPr marL="342900" indent="-342900">
              <a:spcAft>
                <a:spcPts val="600"/>
              </a:spcAft>
              <a:buFont typeface="Arial" panose="020B0604020202020204" pitchFamily="34" charset="0"/>
              <a:buChar char="•"/>
            </a:pPr>
            <a:r>
              <a:rPr lang="en-US" dirty="0"/>
              <a:t>The Swiss Library Service Platform (SLSP) is a service provider for libraries and collaborates with them to run the national library platform </a:t>
            </a:r>
            <a:r>
              <a:rPr lang="en-US" dirty="0" err="1"/>
              <a:t>swisscovery</a:t>
            </a:r>
            <a:r>
              <a:rPr lang="en-US" dirty="0"/>
              <a:t>, which pools scientific information from currently 500 libraries in Switzerland </a:t>
            </a:r>
            <a:r>
              <a:rPr lang="de-CH" dirty="0"/>
              <a:t>–</a:t>
            </a:r>
            <a:r>
              <a:rPr lang="en-US" dirty="0"/>
              <a:t> Libraries from all language regions of Switzerland.</a:t>
            </a:r>
          </a:p>
          <a:p>
            <a:pPr marL="342900" indent="-342900">
              <a:spcAft>
                <a:spcPts val="600"/>
              </a:spcAft>
              <a:buFont typeface="Arial" panose="020B0604020202020204" pitchFamily="34" charset="0"/>
              <a:buChar char="•"/>
            </a:pPr>
            <a:r>
              <a:rPr lang="en-US" dirty="0"/>
              <a:t>Librarians from all language regions work with us.</a:t>
            </a:r>
          </a:p>
        </p:txBody>
      </p:sp>
      <p:pic>
        <p:nvPicPr>
          <p:cNvPr id="9" name="Grafik 8">
            <a:extLst>
              <a:ext uri="{FF2B5EF4-FFF2-40B4-BE49-F238E27FC236}">
                <a16:creationId xmlns:a16="http://schemas.microsoft.com/office/drawing/2014/main" id="{47996203-695E-2A7B-BDA2-7FAD692E8332}"/>
              </a:ext>
            </a:extLst>
          </p:cNvPr>
          <p:cNvPicPr>
            <a:picLocks noChangeAspect="1"/>
          </p:cNvPicPr>
          <p:nvPr/>
        </p:nvPicPr>
        <p:blipFill>
          <a:blip r:embed="rId2"/>
          <a:srcRect l="11468" r="59766"/>
          <a:stretch>
            <a:fillRect/>
          </a:stretch>
        </p:blipFill>
        <p:spPr>
          <a:xfrm>
            <a:off x="7909561" y="948690"/>
            <a:ext cx="2476940" cy="2583180"/>
          </a:xfrm>
          <a:prstGeom prst="rect">
            <a:avLst/>
          </a:prstGeom>
          <a:noFill/>
        </p:spPr>
      </p:pic>
    </p:spTree>
    <p:extLst>
      <p:ext uri="{BB962C8B-B14F-4D97-AF65-F5344CB8AC3E}">
        <p14:creationId xmlns:p14="http://schemas.microsoft.com/office/powerpoint/2010/main" val="134631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4B85-0A01-1D9C-6220-84752E8260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474780-08C1-EA7D-4442-14DD3CF2870F}"/>
              </a:ext>
            </a:extLst>
          </p:cNvPr>
          <p:cNvSpPr>
            <a:spLocks noGrp="1"/>
          </p:cNvSpPr>
          <p:nvPr>
            <p:ph type="title"/>
          </p:nvPr>
        </p:nvSpPr>
        <p:spPr>
          <a:xfrm>
            <a:off x="658813" y="584684"/>
            <a:ext cx="5255073" cy="900100"/>
          </a:xfrm>
        </p:spPr>
        <p:txBody>
          <a:bodyPr anchor="t">
            <a:normAutofit/>
          </a:bodyPr>
          <a:lstStyle/>
          <a:p>
            <a:r>
              <a:rPr lang="en-US" sz="3000"/>
              <a:t>Swiss Library Service Platform (SLSP)</a:t>
            </a:r>
            <a:endParaRPr lang="en-GB" sz="3000"/>
          </a:p>
        </p:txBody>
      </p:sp>
      <p:sp>
        <p:nvSpPr>
          <p:cNvPr id="6" name="Foliennummernplatzhalter 5">
            <a:extLst>
              <a:ext uri="{FF2B5EF4-FFF2-40B4-BE49-F238E27FC236}">
                <a16:creationId xmlns:a16="http://schemas.microsoft.com/office/drawing/2014/main" id="{6FEFE1D2-B4FA-F30D-96A1-B43BB459FE4C}"/>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5</a:t>
            </a:fld>
            <a:endParaRPr lang="de-CH" sz="1000"/>
          </a:p>
        </p:txBody>
      </p:sp>
      <p:sp>
        <p:nvSpPr>
          <p:cNvPr id="3" name="Inhaltsplatzhalter 2">
            <a:extLst>
              <a:ext uri="{FF2B5EF4-FFF2-40B4-BE49-F238E27FC236}">
                <a16:creationId xmlns:a16="http://schemas.microsoft.com/office/drawing/2014/main" id="{E0DA33B5-D0AD-C9AD-952A-1BBBF06C7B92}"/>
              </a:ext>
            </a:extLst>
          </p:cNvPr>
          <p:cNvSpPr>
            <a:spLocks noGrp="1"/>
          </p:cNvSpPr>
          <p:nvPr>
            <p:ph sz="quarter" idx="13"/>
          </p:nvPr>
        </p:nvSpPr>
        <p:spPr>
          <a:xfrm>
            <a:off x="658800" y="1592263"/>
            <a:ext cx="5255072" cy="4595812"/>
          </a:xfrm>
        </p:spPr>
        <p:txBody>
          <a:bodyPr vert="horz" lIns="0" tIns="0" rIns="0" bIns="0" rtlCol="0">
            <a:normAutofit/>
          </a:bodyPr>
          <a:lstStyle/>
          <a:p>
            <a:pPr marL="342900" indent="-342900">
              <a:spcAft>
                <a:spcPts val="600"/>
              </a:spcAft>
              <a:buFont typeface="Arial" panose="020B0604020202020204" pitchFamily="34" charset="0"/>
              <a:buChar char="•"/>
            </a:pPr>
            <a:r>
              <a:rPr lang="en-US" dirty="0"/>
              <a:t>Christiane Niklowitz: Team Leader, Metadata Services: Part of the newly established division “Service Technology Services”</a:t>
            </a:r>
          </a:p>
          <a:p>
            <a:pPr>
              <a:spcAft>
                <a:spcPts val="600"/>
              </a:spcAft>
            </a:pPr>
            <a:r>
              <a:rPr lang="de-CH" b="1" dirty="0" err="1">
                <a:solidFill>
                  <a:schemeClr val="accent3">
                    <a:lumMod val="75000"/>
                  </a:schemeClr>
                </a:solidFill>
              </a:rPr>
              <a:t>Responsibilities</a:t>
            </a:r>
            <a:r>
              <a:rPr lang="de-CH" b="1" dirty="0">
                <a:solidFill>
                  <a:schemeClr val="accent3">
                    <a:lumMod val="75000"/>
                  </a:schemeClr>
                </a:solidFill>
              </a:rPr>
              <a:t>:</a:t>
            </a:r>
          </a:p>
          <a:p>
            <a:pPr marL="342900" indent="-342900">
              <a:spcAft>
                <a:spcPts val="600"/>
              </a:spcAft>
              <a:buFont typeface="Arial" panose="020B0604020202020204" pitchFamily="34" charset="0"/>
              <a:buChar char="•"/>
            </a:pPr>
            <a:r>
              <a:rPr lang="de-CH" dirty="0" err="1"/>
              <a:t>Configurations</a:t>
            </a:r>
            <a:r>
              <a:rPr lang="de-CH" dirty="0"/>
              <a:t> / mass </a:t>
            </a:r>
            <a:r>
              <a:rPr lang="de-CH" dirty="0" err="1"/>
              <a:t>corrections</a:t>
            </a:r>
            <a:endParaRPr lang="de-CH" dirty="0"/>
          </a:p>
          <a:p>
            <a:pPr marL="342900" indent="-342900">
              <a:spcAft>
                <a:spcPts val="600"/>
              </a:spcAft>
              <a:buFont typeface="Arial" panose="020B0604020202020204" pitchFamily="34" charset="0"/>
              <a:buChar char="•"/>
            </a:pPr>
            <a:r>
              <a:rPr lang="de-CH" dirty="0"/>
              <a:t>Data </a:t>
            </a:r>
            <a:r>
              <a:rPr lang="de-CH" dirty="0" err="1"/>
              <a:t>imports</a:t>
            </a:r>
            <a:r>
              <a:rPr lang="de-CH" dirty="0"/>
              <a:t> </a:t>
            </a:r>
          </a:p>
          <a:p>
            <a:pPr marL="342900" indent="-342900">
              <a:spcAft>
                <a:spcPts val="600"/>
              </a:spcAft>
              <a:buFont typeface="Arial" panose="020B0604020202020204" pitchFamily="34" charset="0"/>
              <a:buChar char="•"/>
            </a:pPr>
            <a:r>
              <a:rPr lang="de-CH" dirty="0" err="1"/>
              <a:t>Documentation</a:t>
            </a:r>
            <a:r>
              <a:rPr lang="de-CH" dirty="0"/>
              <a:t> / </a:t>
            </a:r>
            <a:r>
              <a:rPr lang="de-CH" dirty="0" err="1"/>
              <a:t>trainings</a:t>
            </a:r>
            <a:endParaRPr lang="de-CH" dirty="0"/>
          </a:p>
          <a:p>
            <a:pPr marL="342900" indent="-342900">
              <a:spcAft>
                <a:spcPts val="600"/>
              </a:spcAft>
              <a:buFont typeface="Arial" panose="020B0604020202020204" pitchFamily="34" charset="0"/>
              <a:buChar char="•"/>
            </a:pPr>
            <a:r>
              <a:rPr lang="en-US" dirty="0"/>
              <a:t>Implementation of RDA rules in the library system</a:t>
            </a:r>
          </a:p>
          <a:p>
            <a:pPr marL="342900" indent="-342900">
              <a:spcAft>
                <a:spcPts val="600"/>
              </a:spcAft>
              <a:buFont typeface="Arial" panose="020B0604020202020204" pitchFamily="34" charset="0"/>
              <a:buChar char="•"/>
            </a:pPr>
            <a:r>
              <a:rPr lang="en-US" dirty="0"/>
              <a:t>GND / </a:t>
            </a:r>
            <a:r>
              <a:rPr lang="en-US" dirty="0" err="1"/>
              <a:t>IdRef</a:t>
            </a:r>
            <a:r>
              <a:rPr lang="en-US" dirty="0"/>
              <a:t>: Collaboration with GND and </a:t>
            </a:r>
            <a:r>
              <a:rPr lang="en-US" dirty="0" err="1"/>
              <a:t>IdRef</a:t>
            </a:r>
            <a:r>
              <a:rPr lang="en-US" dirty="0"/>
              <a:t> communities, updating, harmonizing and correcting authority data</a:t>
            </a:r>
          </a:p>
          <a:p>
            <a:pPr marL="342900" indent="-342900">
              <a:spcAft>
                <a:spcPts val="600"/>
              </a:spcAft>
              <a:buFont typeface="Arial" panose="020B0604020202020204" pitchFamily="34" charset="0"/>
              <a:buChar char="•"/>
            </a:pPr>
            <a:endParaRPr lang="en-GB" b="1" dirty="0"/>
          </a:p>
        </p:txBody>
      </p:sp>
      <p:pic>
        <p:nvPicPr>
          <p:cNvPr id="9" name="Grafik 8">
            <a:extLst>
              <a:ext uri="{FF2B5EF4-FFF2-40B4-BE49-F238E27FC236}">
                <a16:creationId xmlns:a16="http://schemas.microsoft.com/office/drawing/2014/main" id="{E380DBA0-7039-BAA3-BD7A-7FBBCD7C5D17}"/>
              </a:ext>
            </a:extLst>
          </p:cNvPr>
          <p:cNvPicPr>
            <a:picLocks noChangeAspect="1"/>
          </p:cNvPicPr>
          <p:nvPr/>
        </p:nvPicPr>
        <p:blipFill>
          <a:blip r:embed="rId2"/>
          <a:srcRect l="11468" r="59766"/>
          <a:stretch>
            <a:fillRect/>
          </a:stretch>
        </p:blipFill>
        <p:spPr>
          <a:xfrm>
            <a:off x="7909561" y="948690"/>
            <a:ext cx="2476940" cy="2583180"/>
          </a:xfrm>
          <a:prstGeom prst="rect">
            <a:avLst/>
          </a:prstGeom>
          <a:noFill/>
        </p:spPr>
      </p:pic>
    </p:spTree>
    <p:extLst>
      <p:ext uri="{BB962C8B-B14F-4D97-AF65-F5344CB8AC3E}">
        <p14:creationId xmlns:p14="http://schemas.microsoft.com/office/powerpoint/2010/main" val="359608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C744-C0F7-A3DA-88BF-A96F6B79D9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E6D783-6DC1-45C1-9356-ADBFE7B4F1E8}"/>
              </a:ext>
            </a:extLst>
          </p:cNvPr>
          <p:cNvSpPr>
            <a:spLocks noGrp="1"/>
          </p:cNvSpPr>
          <p:nvPr>
            <p:ph type="title"/>
          </p:nvPr>
        </p:nvSpPr>
        <p:spPr>
          <a:xfrm>
            <a:off x="658813" y="584684"/>
            <a:ext cx="10874375" cy="900100"/>
          </a:xfrm>
        </p:spPr>
        <p:txBody>
          <a:bodyPr anchor="t">
            <a:normAutofit/>
          </a:bodyPr>
          <a:lstStyle/>
          <a:p>
            <a:r>
              <a:rPr lang="en-GB" dirty="0"/>
              <a:t>SLSP</a:t>
            </a:r>
          </a:p>
        </p:txBody>
      </p:sp>
      <p:sp>
        <p:nvSpPr>
          <p:cNvPr id="6" name="Foliennummernplatzhalter 5">
            <a:extLst>
              <a:ext uri="{FF2B5EF4-FFF2-40B4-BE49-F238E27FC236}">
                <a16:creationId xmlns:a16="http://schemas.microsoft.com/office/drawing/2014/main" id="{D5DF8BCE-200D-1CDD-050A-F53C70B8F934}"/>
              </a:ext>
            </a:extLst>
          </p:cNvPr>
          <p:cNvSpPr>
            <a:spLocks noGrp="1"/>
          </p:cNvSpPr>
          <p:nvPr>
            <p:ph type="sldNum" sz="quarter" idx="12"/>
          </p:nvPr>
        </p:nvSpPr>
        <p:spPr>
          <a:xfrm>
            <a:off x="11533188" y="6381328"/>
            <a:ext cx="312667"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6</a:t>
            </a:fld>
            <a:endParaRPr lang="de-CH" sz="1000"/>
          </a:p>
        </p:txBody>
      </p:sp>
      <p:sp>
        <p:nvSpPr>
          <p:cNvPr id="3" name="Inhaltsplatzhalter 2">
            <a:extLst>
              <a:ext uri="{FF2B5EF4-FFF2-40B4-BE49-F238E27FC236}">
                <a16:creationId xmlns:a16="http://schemas.microsoft.com/office/drawing/2014/main" id="{6E0EC6A0-C8C1-ABC3-828B-E3627008A4B2}"/>
              </a:ext>
            </a:extLst>
          </p:cNvPr>
          <p:cNvSpPr>
            <a:spLocks noGrp="1"/>
          </p:cNvSpPr>
          <p:nvPr>
            <p:ph sz="quarter" idx="13"/>
          </p:nvPr>
        </p:nvSpPr>
        <p:spPr>
          <a:xfrm>
            <a:off x="658800" y="2019631"/>
            <a:ext cx="6386056" cy="4168444"/>
          </a:xfrm>
        </p:spPr>
        <p:txBody>
          <a:bodyPr vert="horz" lIns="0" tIns="0" rIns="0" bIns="0" rtlCol="0" anchor="t">
            <a:normAutofit/>
          </a:bodyPr>
          <a:lstStyle/>
          <a:p>
            <a:pPr>
              <a:spcAft>
                <a:spcPts val="600"/>
              </a:spcAft>
            </a:pPr>
            <a:r>
              <a:rPr lang="en-GB" b="1" dirty="0">
                <a:solidFill>
                  <a:schemeClr val="accent3">
                    <a:lumMod val="75000"/>
                  </a:schemeClr>
                </a:solidFill>
              </a:rPr>
              <a:t>SLSP's approach:</a:t>
            </a:r>
            <a:endParaRPr lang="de-DE" dirty="0">
              <a:solidFill>
                <a:schemeClr val="accent3">
                  <a:lumMod val="75000"/>
                </a:schemeClr>
              </a:solidFill>
            </a:endParaRPr>
          </a:p>
          <a:p>
            <a:pPr marL="342900" indent="-342900">
              <a:spcAft>
                <a:spcPts val="600"/>
              </a:spcAft>
              <a:buFont typeface="Arial" panose="020B0604020202020204" pitchFamily="34" charset="0"/>
              <a:buChar char="•"/>
            </a:pPr>
            <a:r>
              <a:rPr lang="en-US" dirty="0">
                <a:highlight>
                  <a:srgbClr val="FFFF00"/>
                </a:highlight>
              </a:rPr>
              <a:t>SLSP follows the core principle of publishing all documents, pages, and information for employees and librarians of SLSP libraries in all national languages</a:t>
            </a:r>
          </a:p>
          <a:p>
            <a:pPr>
              <a:spcAft>
                <a:spcPts val="600"/>
              </a:spcAft>
            </a:pPr>
            <a:r>
              <a:rPr lang="en-US" dirty="0"/>
              <a:t>SLSP RDA DACH platform translation project </a:t>
            </a:r>
          </a:p>
          <a:p>
            <a:pPr marL="342900" indent="-342900">
              <a:spcAft>
                <a:spcPts val="600"/>
              </a:spcAft>
              <a:buFont typeface="Wingdings" panose="05000000000000000000" pitchFamily="2" charset="2"/>
              <a:buChar char="è"/>
            </a:pPr>
            <a:r>
              <a:rPr lang="de-CH" dirty="0"/>
              <a:t>Project </a:t>
            </a:r>
            <a:r>
              <a:rPr lang="de-CH" dirty="0" err="1"/>
              <a:t>period</a:t>
            </a:r>
            <a:r>
              <a:rPr lang="de-CH" dirty="0"/>
              <a:t>:</a:t>
            </a:r>
            <a:r>
              <a:rPr lang="en-US" dirty="0"/>
              <a:t> 2023-2026</a:t>
            </a:r>
          </a:p>
          <a:p>
            <a:pPr marL="342900" indent="-342900">
              <a:spcAft>
                <a:spcPts val="600"/>
              </a:spcAft>
              <a:buFont typeface="Wingdings" panose="05000000000000000000" pitchFamily="2" charset="2"/>
              <a:buChar char="è"/>
            </a:pPr>
            <a:endParaRPr lang="en-GB" dirty="0"/>
          </a:p>
          <a:p>
            <a:pPr>
              <a:spcAft>
                <a:spcPts val="600"/>
              </a:spcAft>
            </a:pPr>
            <a:endParaRPr lang="en-GB" b="1" dirty="0"/>
          </a:p>
        </p:txBody>
      </p:sp>
      <p:pic>
        <p:nvPicPr>
          <p:cNvPr id="7" name="Grafik 6" descr="Tic Tac Toe mit einfarbiger Füllung">
            <a:extLst>
              <a:ext uri="{FF2B5EF4-FFF2-40B4-BE49-F238E27FC236}">
                <a16:creationId xmlns:a16="http://schemas.microsoft.com/office/drawing/2014/main" id="{AF16441B-FE94-78F6-D70F-0D6EDA4C005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53350" y="2194560"/>
            <a:ext cx="914400" cy="914400"/>
          </a:xfrm>
          <a:prstGeom prst="rect">
            <a:avLst/>
          </a:prstGeom>
        </p:spPr>
      </p:pic>
    </p:spTree>
    <p:extLst>
      <p:ext uri="{BB962C8B-B14F-4D97-AF65-F5344CB8AC3E}">
        <p14:creationId xmlns:p14="http://schemas.microsoft.com/office/powerpoint/2010/main" val="14698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74E5-A752-1E72-466B-8D8AECAD8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691D1-77D6-0E94-9AF7-A3D4F9A12423}"/>
              </a:ext>
            </a:extLst>
          </p:cNvPr>
          <p:cNvSpPr>
            <a:spLocks noGrp="1"/>
          </p:cNvSpPr>
          <p:nvPr>
            <p:ph type="title"/>
          </p:nvPr>
        </p:nvSpPr>
        <p:spPr/>
        <p:txBody>
          <a:bodyPr/>
          <a:lstStyle/>
          <a:p>
            <a:r>
              <a:rPr lang="en-GB" dirty="0"/>
              <a:t>2. Context</a:t>
            </a:r>
            <a:endParaRPr lang="en-GB" dirty="0">
              <a:ea typeface="Source Sans Pro"/>
            </a:endParaRPr>
          </a:p>
        </p:txBody>
      </p:sp>
      <p:sp>
        <p:nvSpPr>
          <p:cNvPr id="5" name="Slide Number Placeholder 4">
            <a:extLst>
              <a:ext uri="{FF2B5EF4-FFF2-40B4-BE49-F238E27FC236}">
                <a16:creationId xmlns:a16="http://schemas.microsoft.com/office/drawing/2014/main" id="{5E55C396-F93A-9736-71C6-49BD29233A90}"/>
              </a:ext>
            </a:extLst>
          </p:cNvPr>
          <p:cNvSpPr>
            <a:spLocks noGrp="1"/>
          </p:cNvSpPr>
          <p:nvPr>
            <p:ph type="sldNum" sz="quarter" idx="12"/>
          </p:nvPr>
        </p:nvSpPr>
        <p:spPr/>
        <p:txBody>
          <a:bodyPr/>
          <a:lstStyle/>
          <a:p>
            <a:fld id="{442AD375-037F-43D0-B059-5172DA06796A}" type="slidenum">
              <a:rPr lang="de-CH" smtClean="0"/>
              <a:pPr/>
              <a:t>7</a:t>
            </a:fld>
            <a:endParaRPr lang="de-CH"/>
          </a:p>
        </p:txBody>
      </p:sp>
      <p:pic>
        <p:nvPicPr>
          <p:cNvPr id="4" name="Bildplatzhalter 3" descr="Künstliche Intelligenz Silhouette">
            <a:extLst>
              <a:ext uri="{FF2B5EF4-FFF2-40B4-BE49-F238E27FC236}">
                <a16:creationId xmlns:a16="http://schemas.microsoft.com/office/drawing/2014/main" id="{5CA351C0-C745-E28D-28FA-8E6928DEDAB9}"/>
              </a:ext>
            </a:extLst>
          </p:cNvPr>
          <p:cNvPicPr>
            <a:picLocks noGrp="1" noChangeAspect="1"/>
          </p:cNvPicPr>
          <p:nvPr>
            <p:ph type="pic" sz="quarter" idx="14"/>
          </p:nvPr>
        </p:nvPicPr>
        <p:blipFill>
          <a:blip>
            <a:extLst>
              <a:ext uri="{96DAC541-7B7A-43D3-8B79-37D633B846F1}">
                <asvg:svgBlip xmlns:asvg="http://schemas.microsoft.com/office/drawing/2016/SVG/main" r:embed="rId2"/>
              </a:ext>
            </a:extLst>
          </a:blip>
          <a:srcRect l="9583" r="9583"/>
          <a:stretch>
            <a:fillRect/>
          </a:stretch>
        </p:blipFill>
        <p:spPr/>
      </p:pic>
    </p:spTree>
    <p:extLst>
      <p:ext uri="{BB962C8B-B14F-4D97-AF65-F5344CB8AC3E}">
        <p14:creationId xmlns:p14="http://schemas.microsoft.com/office/powerpoint/2010/main" val="222390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en-GB" dirty="0">
                <a:ea typeface="+mn-lt"/>
                <a:cs typeface="+mn-lt"/>
              </a:rPr>
              <a:t>Context</a:t>
            </a:r>
            <a:endParaRPr lang="en-GB"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r>
              <a:rPr lang="de-CH"/>
              <a:t>4</a:t>
            </a:r>
          </a:p>
        </p:txBody>
      </p:sp>
      <p:sp>
        <p:nvSpPr>
          <p:cNvPr id="3" name="Inhaltsplatzhalter 2">
            <a:extLst>
              <a:ext uri="{FF2B5EF4-FFF2-40B4-BE49-F238E27FC236}">
                <a16:creationId xmlns:a16="http://schemas.microsoft.com/office/drawing/2014/main" id="{B0F1E6AD-5F9D-40E2-9400-77D55F7A0D41}"/>
              </a:ext>
            </a:extLst>
          </p:cNvPr>
          <p:cNvSpPr>
            <a:spLocks noGrp="1"/>
          </p:cNvSpPr>
          <p:nvPr>
            <p:ph sz="quarter" idx="13"/>
          </p:nvPr>
        </p:nvSpPr>
        <p:spPr>
          <a:xfrm>
            <a:off x="635000" y="1601001"/>
            <a:ext cx="7112000" cy="4865886"/>
          </a:xfrm>
        </p:spPr>
        <p:txBody>
          <a:bodyPr vert="horz" lIns="0" tIns="0" rIns="0" bIns="0" rtlCol="0" anchor="t">
            <a:noAutofit/>
          </a:bodyPr>
          <a:lstStyle/>
          <a:p>
            <a:r>
              <a:rPr lang="en-GB" b="1" dirty="0">
                <a:solidFill>
                  <a:schemeClr val="accent3">
                    <a:lumMod val="75000"/>
                  </a:schemeClr>
                </a:solidFill>
                <a:ea typeface="+mn-lt"/>
                <a:cs typeface="+mn-lt"/>
              </a:rPr>
              <a:t>Context and key characteristics:</a:t>
            </a:r>
            <a:endParaRPr lang="de-DE" dirty="0">
              <a:solidFill>
                <a:schemeClr val="accent3">
                  <a:lumMod val="75000"/>
                </a:schemeClr>
              </a:solidFill>
            </a:endParaRPr>
          </a:p>
          <a:p>
            <a:r>
              <a:rPr lang="de-DE" u="sng" dirty="0" err="1">
                <a:ea typeface="Source Sans Pro"/>
                <a:hlinkClick r:id="rId3"/>
              </a:rPr>
              <a:t>Platform</a:t>
            </a:r>
            <a:r>
              <a:rPr lang="de-DE" u="sng" dirty="0">
                <a:ea typeface="Source Sans Pro"/>
                <a:hlinkClick r:id="rId3"/>
              </a:rPr>
              <a:t> RDA-DACH</a:t>
            </a:r>
            <a:endParaRPr lang="en-GB" u="sng" dirty="0">
              <a:ea typeface="+mn-lt"/>
              <a:cs typeface="+mn-lt"/>
            </a:endParaRPr>
          </a:p>
          <a:p>
            <a:pPr marL="342900" indent="-342900">
              <a:buChar char="•"/>
            </a:pPr>
            <a:r>
              <a:rPr lang="en-US" dirty="0">
                <a:ea typeface="+mn-lt"/>
                <a:cs typeface="+mn-lt"/>
              </a:rPr>
              <a:t>Developed in the 3R* project by the Standardization Committee (STA)</a:t>
            </a:r>
          </a:p>
          <a:p>
            <a:pPr marL="342900" indent="-342900">
              <a:buFont typeface="Arial" panose="020B0604020202020204" pitchFamily="34" charset="0"/>
              <a:buChar char="•"/>
            </a:pPr>
            <a:r>
              <a:rPr lang="en-US" dirty="0">
                <a:ea typeface="+mn-lt"/>
                <a:cs typeface="+mn-lt"/>
              </a:rPr>
              <a:t>First productive version went online on 1 August 2023</a:t>
            </a:r>
          </a:p>
          <a:p>
            <a:pPr marL="342900" indent="-342900">
              <a:buFont typeface="Arial" panose="020B0604020202020204" pitchFamily="34" charset="0"/>
              <a:buChar char="•"/>
            </a:pPr>
            <a:r>
              <a:rPr lang="en-US" dirty="0">
                <a:ea typeface="+mn-lt"/>
                <a:cs typeface="+mn-lt"/>
              </a:rPr>
              <a:t>Central access point for standards and recommendations </a:t>
            </a:r>
          </a:p>
          <a:p>
            <a:pPr marL="342900" indent="-342900">
              <a:buFont typeface="Arial" panose="020B0604020202020204" pitchFamily="34" charset="0"/>
              <a:buChar char="•"/>
            </a:pPr>
            <a:r>
              <a:rPr lang="en-US" dirty="0">
                <a:ea typeface="+mn-lt"/>
                <a:cs typeface="+mn-lt"/>
              </a:rPr>
              <a:t>Consolidates cataloging standards and application rules for German-speaking countries  (GER/AUS/CH) and  rules for maintenance of the GND</a:t>
            </a:r>
          </a:p>
          <a:p>
            <a:pPr marL="342900" indent="-342900">
              <a:buChar char="•"/>
            </a:pPr>
            <a:r>
              <a:rPr lang="en-US" dirty="0">
                <a:ea typeface="+mn-lt"/>
                <a:cs typeface="+mn-lt"/>
              </a:rPr>
              <a:t>Contains element and resource descriptions</a:t>
            </a:r>
          </a:p>
          <a:p>
            <a:pPr marL="342900" indent="-342900">
              <a:buChar char="•"/>
            </a:pPr>
            <a:r>
              <a:rPr lang="en-US" dirty="0">
                <a:ea typeface="+mn-lt"/>
                <a:cs typeface="+mn-lt"/>
              </a:rPr>
              <a:t>Toolkit is linked to the platform</a:t>
            </a:r>
          </a:p>
          <a:p>
            <a:pPr marL="342900" indent="-342900">
              <a:buChar char="•"/>
            </a:pPr>
            <a:endParaRPr lang="en-US" dirty="0">
              <a:ea typeface="+mn-lt"/>
              <a:cs typeface="+mn-lt"/>
            </a:endParaRPr>
          </a:p>
          <a:p>
            <a:pPr marL="285750" indent="-285750">
              <a:buFont typeface="Arial" panose="020B0604020202020204" pitchFamily="34" charset="0"/>
              <a:buChar char="•"/>
            </a:pPr>
            <a:endParaRPr lang="en-GB" dirty="0">
              <a:ea typeface="Source Sans Pro"/>
            </a:endParaRPr>
          </a:p>
          <a:p>
            <a:endParaRPr lang="en-GB" dirty="0">
              <a:ea typeface="Source Sans Pro"/>
            </a:endParaRPr>
          </a:p>
          <a:p>
            <a:pPr marL="285750" indent="-285750">
              <a:buFont typeface="Arial"/>
              <a:buChar char="•"/>
            </a:pPr>
            <a:endParaRPr lang="en-GB" dirty="0">
              <a:ea typeface="Source Sans Pro"/>
            </a:endParaRPr>
          </a:p>
          <a:p>
            <a:endParaRPr lang="en-GB" dirty="0">
              <a:ea typeface="Source Sans Pro"/>
            </a:endParaRPr>
          </a:p>
          <a:p>
            <a:endParaRPr lang="en-GB" b="1" dirty="0">
              <a:ea typeface="Source Sans Pro"/>
            </a:endParaRPr>
          </a:p>
        </p:txBody>
      </p:sp>
      <p:pic>
        <p:nvPicPr>
          <p:cNvPr id="7" name="Picture 3" descr="Flat vector line illustration in the same style as the deck (thin consistent outline strokes, no shadows, no textures). Depict the concept of the “RDA‑DACH Platform” as an interconnected standards hub: a central open book/catalog icon connected by lines to three small location markers labeled only by simple shapes (no text) representing Germany, Austria, Switzerland, arranged like a network. Include subtle nodes and circuit-like right-angle connectors to echo a standards/toolkit platform. Use a light slide-friendly palette: primary outline light gray #B9BCC8 with small accent strokes in deep navy #0F1720; background environment should be a very light bluish-gray field with faint abstract geometric lines and dots (no text) to avoid plain white, keeping it calm and uncluttered.">
            <a:extLst>
              <a:ext uri="{FF2B5EF4-FFF2-40B4-BE49-F238E27FC236}">
                <a16:creationId xmlns:a16="http://schemas.microsoft.com/office/drawing/2014/main" id="{4D925994-E2AB-25B8-631F-563BE53B518D}"/>
              </a:ext>
            </a:extLst>
          </p:cNvPr>
          <p:cNvPicPr>
            <a:picLocks noChangeAspect="1"/>
          </p:cNvPicPr>
          <p:nvPr/>
        </p:nvPicPr>
        <p:blipFill>
          <a:blip r:embed="rId4"/>
          <a:stretch>
            <a:fillRect/>
          </a:stretch>
        </p:blipFill>
        <p:spPr>
          <a:xfrm>
            <a:off x="7909560" y="2236346"/>
            <a:ext cx="3810000" cy="3810000"/>
          </a:xfrm>
          <a:prstGeom prst="rect">
            <a:avLst/>
          </a:prstGeom>
        </p:spPr>
      </p:pic>
      <p:pic>
        <p:nvPicPr>
          <p:cNvPr id="5" name="Grafik 4">
            <a:extLst>
              <a:ext uri="{FF2B5EF4-FFF2-40B4-BE49-F238E27FC236}">
                <a16:creationId xmlns:a16="http://schemas.microsoft.com/office/drawing/2014/main" id="{38A72FBE-A9B6-DACC-C8EC-5CF2CA786FA8}"/>
              </a:ext>
            </a:extLst>
          </p:cNvPr>
          <p:cNvPicPr>
            <a:picLocks noChangeAspect="1"/>
          </p:cNvPicPr>
          <p:nvPr/>
        </p:nvPicPr>
        <p:blipFill>
          <a:blip r:embed="rId5"/>
          <a:stretch>
            <a:fillRect/>
          </a:stretch>
        </p:blipFill>
        <p:spPr>
          <a:xfrm>
            <a:off x="7909560" y="1605348"/>
            <a:ext cx="2425825" cy="1111307"/>
          </a:xfrm>
          <a:prstGeom prst="rect">
            <a:avLst/>
          </a:prstGeom>
        </p:spPr>
      </p:pic>
    </p:spTree>
    <p:extLst>
      <p:ext uri="{BB962C8B-B14F-4D97-AF65-F5344CB8AC3E}">
        <p14:creationId xmlns:p14="http://schemas.microsoft.com/office/powerpoint/2010/main" val="126777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58EB-816D-CF81-A0AF-4703D38F8E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269BC8-9D0C-B33D-E252-A4B5C1B940FC}"/>
              </a:ext>
            </a:extLst>
          </p:cNvPr>
          <p:cNvSpPr>
            <a:spLocks noGrp="1"/>
          </p:cNvSpPr>
          <p:nvPr>
            <p:ph type="title"/>
          </p:nvPr>
        </p:nvSpPr>
        <p:spPr/>
        <p:txBody>
          <a:bodyPr/>
          <a:lstStyle/>
          <a:p>
            <a:r>
              <a:rPr lang="en-GB" dirty="0"/>
              <a:t>Context</a:t>
            </a:r>
          </a:p>
        </p:txBody>
      </p:sp>
      <p:sp>
        <p:nvSpPr>
          <p:cNvPr id="6" name="Foliennummernplatzhalter 5">
            <a:extLst>
              <a:ext uri="{FF2B5EF4-FFF2-40B4-BE49-F238E27FC236}">
                <a16:creationId xmlns:a16="http://schemas.microsoft.com/office/drawing/2014/main" id="{1D11D50A-D216-FFA2-D4FD-6A36DD2FC1F9}"/>
              </a:ext>
            </a:extLst>
          </p:cNvPr>
          <p:cNvSpPr>
            <a:spLocks noGrp="1"/>
          </p:cNvSpPr>
          <p:nvPr>
            <p:ph type="sldNum" sz="quarter" idx="12"/>
          </p:nvPr>
        </p:nvSpPr>
        <p:spPr/>
        <p:txBody>
          <a:bodyPr/>
          <a:lstStyle/>
          <a:p>
            <a:r>
              <a:rPr lang="de-CH"/>
              <a:t>4</a:t>
            </a:r>
          </a:p>
        </p:txBody>
      </p:sp>
      <p:sp>
        <p:nvSpPr>
          <p:cNvPr id="3" name="Inhaltsplatzhalter 2">
            <a:extLst>
              <a:ext uri="{FF2B5EF4-FFF2-40B4-BE49-F238E27FC236}">
                <a16:creationId xmlns:a16="http://schemas.microsoft.com/office/drawing/2014/main" id="{37FD8455-11C4-6E40-2BCB-AF49CA082713}"/>
              </a:ext>
            </a:extLst>
          </p:cNvPr>
          <p:cNvSpPr>
            <a:spLocks noGrp="1"/>
          </p:cNvSpPr>
          <p:nvPr>
            <p:ph sz="quarter" idx="13"/>
          </p:nvPr>
        </p:nvSpPr>
        <p:spPr>
          <a:xfrm>
            <a:off x="635000" y="1601001"/>
            <a:ext cx="7112000" cy="4865886"/>
          </a:xfrm>
        </p:spPr>
        <p:txBody>
          <a:bodyPr vert="horz" lIns="0" tIns="0" rIns="0" bIns="0" rtlCol="0" anchor="t">
            <a:noAutofit/>
          </a:bodyPr>
          <a:lstStyle/>
          <a:p>
            <a:r>
              <a:rPr lang="en-GB" b="1" dirty="0">
                <a:solidFill>
                  <a:srgbClr val="6877C4"/>
                </a:solidFill>
                <a:ea typeface="+mn-lt"/>
                <a:cs typeface="+mn-lt"/>
              </a:rPr>
              <a:t>Context and key characteristics: </a:t>
            </a:r>
          </a:p>
          <a:p>
            <a:r>
              <a:rPr lang="de-DE" dirty="0" err="1">
                <a:ea typeface="Source Sans Pro"/>
                <a:hlinkClick r:id="rId3"/>
              </a:rPr>
              <a:t>Platform</a:t>
            </a:r>
            <a:r>
              <a:rPr lang="de-DE" dirty="0">
                <a:ea typeface="Source Sans Pro"/>
                <a:hlinkClick r:id="rId3"/>
              </a:rPr>
              <a:t> RDA-DACH</a:t>
            </a:r>
            <a:r>
              <a:rPr lang="de-DE" dirty="0">
                <a:ea typeface="Source Sans Pro"/>
              </a:rPr>
              <a:t> </a:t>
            </a:r>
            <a:r>
              <a:rPr lang="de-CH" dirty="0"/>
              <a:t> – </a:t>
            </a:r>
            <a:r>
              <a:rPr lang="en-US" dirty="0"/>
              <a:t>compared to the RDA Toolkit</a:t>
            </a:r>
            <a:endParaRPr lang="en-US" dirty="0">
              <a:ea typeface="+mn-lt"/>
              <a:cs typeface="+mn-lt"/>
            </a:endParaRPr>
          </a:p>
          <a:p>
            <a:pPr marL="342900" indent="-342900">
              <a:buChar char="•"/>
            </a:pPr>
            <a:r>
              <a:rPr lang="en-US" dirty="0">
                <a:ea typeface="+mn-lt"/>
                <a:cs typeface="+mn-lt"/>
              </a:rPr>
              <a:t>Improved navigation, as it is no longer necessary to switch from a main rule to an application / explanation rule, etc.</a:t>
            </a:r>
          </a:p>
          <a:p>
            <a:pPr marL="342900" indent="-342900">
              <a:buChar char="•"/>
            </a:pPr>
            <a:r>
              <a:rPr lang="en-US" dirty="0">
                <a:ea typeface="+mn-lt"/>
                <a:cs typeface="+mn-lt"/>
              </a:rPr>
              <a:t>Vocabulary lists are no longer stored externally but integrated into the platform</a:t>
            </a:r>
          </a:p>
          <a:p>
            <a:pPr marL="342900" indent="-342900">
              <a:buChar char="•"/>
            </a:pPr>
            <a:r>
              <a:rPr lang="en-US" dirty="0">
                <a:ea typeface="+mn-lt"/>
                <a:cs typeface="+mn-lt"/>
              </a:rPr>
              <a:t>The rules remain largely the same; many rules were adopted unchanged from the old toolkit</a:t>
            </a:r>
          </a:p>
          <a:p>
            <a:pPr marL="342900" indent="-342900">
              <a:buChar char="•"/>
            </a:pPr>
            <a:r>
              <a:rPr lang="en-US" dirty="0">
                <a:ea typeface="+mn-lt"/>
                <a:cs typeface="+mn-lt"/>
              </a:rPr>
              <a:t>Improved wording for certain formulations that were unclear</a:t>
            </a:r>
          </a:p>
          <a:p>
            <a:pPr marL="342900" indent="-342900">
              <a:buChar char="•"/>
            </a:pPr>
            <a:r>
              <a:rPr lang="en-US" dirty="0">
                <a:ea typeface="+mn-lt"/>
                <a:cs typeface="+mn-lt"/>
              </a:rPr>
              <a:t>Adaptation of certain rules that did not prove effective in practice</a:t>
            </a:r>
            <a:endParaRPr lang="en-US" dirty="0">
              <a:ea typeface="Source Sans Pro"/>
            </a:endParaRPr>
          </a:p>
          <a:p>
            <a:pPr marL="342900" indent="-342900">
              <a:buFont typeface="Arial" panose="020B0604020202020204" pitchFamily="34" charset="0"/>
              <a:buChar char="•"/>
            </a:pPr>
            <a:endParaRPr lang="en-US" dirty="0">
              <a:ea typeface="Source Sans Pro"/>
            </a:endParaRPr>
          </a:p>
          <a:p>
            <a:pPr marL="342900" indent="-342900">
              <a:buFont typeface="Arial" panose="020B0604020202020204" pitchFamily="34" charset="0"/>
              <a:buChar char="•"/>
            </a:pPr>
            <a:endParaRPr lang="en-US" dirty="0">
              <a:ea typeface="Source Sans Pro"/>
            </a:endParaRPr>
          </a:p>
          <a:p>
            <a:pPr marL="342900" indent="-342900">
              <a:buChar char="•"/>
            </a:pPr>
            <a:endParaRPr lang="en-US" dirty="0">
              <a:ea typeface="+mn-lt"/>
              <a:cs typeface="+mn-lt"/>
            </a:endParaRPr>
          </a:p>
          <a:p>
            <a:pPr marL="342900" indent="-342900">
              <a:buChar char="•"/>
            </a:pPr>
            <a:endParaRPr lang="en-US" dirty="0">
              <a:ea typeface="+mn-lt"/>
              <a:cs typeface="+mn-lt"/>
            </a:endParaRPr>
          </a:p>
          <a:p>
            <a:pPr marL="285750" indent="-285750">
              <a:buFont typeface="Arial" panose="020B0604020202020204" pitchFamily="34" charset="0"/>
              <a:buChar char="•"/>
            </a:pPr>
            <a:endParaRPr lang="en-GB" dirty="0">
              <a:ea typeface="Source Sans Pro"/>
            </a:endParaRPr>
          </a:p>
          <a:p>
            <a:endParaRPr lang="en-GB" dirty="0">
              <a:ea typeface="Source Sans Pro"/>
            </a:endParaRPr>
          </a:p>
          <a:p>
            <a:pPr marL="285750" indent="-285750">
              <a:buFont typeface="Arial"/>
              <a:buChar char="•"/>
            </a:pPr>
            <a:endParaRPr lang="en-GB" dirty="0">
              <a:ea typeface="Source Sans Pro"/>
            </a:endParaRPr>
          </a:p>
          <a:p>
            <a:endParaRPr lang="en-GB" dirty="0">
              <a:ea typeface="Source Sans Pro"/>
            </a:endParaRPr>
          </a:p>
          <a:p>
            <a:endParaRPr lang="en-GB" b="1" dirty="0">
              <a:ea typeface="Source Sans Pro"/>
            </a:endParaRPr>
          </a:p>
        </p:txBody>
      </p:sp>
      <p:pic>
        <p:nvPicPr>
          <p:cNvPr id="4" name="Picture 3" descr="Flat vector line illustration in the same style as the deck (thin consistent outline strokes, no shadows, no textures). Depict the concept of the “RDA‑DACH Platform” as an interconnected standards hub: a central open book/catalog icon connected by lines to three small location markers labeled only by simple shapes (no text) representing Germany, Austria, Switzerland, arranged like a network. Include subtle nodes and circuit-like right-angle connectors to echo a standards/toolkit platform. Use a light slide-friendly palette: primary outline light gray #B9BCC8 with small accent strokes in deep navy #0F1720; background environment should be a very light bluish-gray field with faint abstract geometric lines and dots (no text) to avoid plain white, keeping it calm and uncluttered.">
            <a:extLst>
              <a:ext uri="{FF2B5EF4-FFF2-40B4-BE49-F238E27FC236}">
                <a16:creationId xmlns:a16="http://schemas.microsoft.com/office/drawing/2014/main" id="{8AF89A6C-5994-3DA0-EC57-619250D7FA0C}"/>
              </a:ext>
            </a:extLst>
          </p:cNvPr>
          <p:cNvPicPr>
            <a:picLocks noChangeAspect="1"/>
          </p:cNvPicPr>
          <p:nvPr/>
        </p:nvPicPr>
        <p:blipFill>
          <a:blip r:embed="rId4"/>
          <a:stretch>
            <a:fillRect/>
          </a:stretch>
        </p:blipFill>
        <p:spPr>
          <a:xfrm>
            <a:off x="8001000" y="1600200"/>
            <a:ext cx="3810000" cy="3810000"/>
          </a:xfrm>
          <a:prstGeom prst="rect">
            <a:avLst/>
          </a:prstGeom>
        </p:spPr>
      </p:pic>
    </p:spTree>
    <p:extLst>
      <p:ext uri="{BB962C8B-B14F-4D97-AF65-F5344CB8AC3E}">
        <p14:creationId xmlns:p14="http://schemas.microsoft.com/office/powerpoint/2010/main" val="3553085221"/>
      </p:ext>
    </p:extLst>
  </p:cSld>
  <p:clrMapOvr>
    <a:masterClrMapping/>
  </p:clrMapOvr>
</p:sld>
</file>

<file path=ppt/theme/theme1.xml><?xml version="1.0" encoding="utf-8"?>
<a:theme xmlns:a="http://schemas.openxmlformats.org/drawingml/2006/main" name="Benutzerdefiniertes Design">
  <a:themeElements>
    <a:clrScheme name="Custom 1">
      <a:dk1>
        <a:sysClr val="windowText" lastClr="000000"/>
      </a:dk1>
      <a:lt1>
        <a:sysClr val="window" lastClr="FFFFFF"/>
      </a:lt1>
      <a:dk2>
        <a:srgbClr val="646464"/>
      </a:dk2>
      <a:lt2>
        <a:srgbClr val="E5E6F4"/>
      </a:lt2>
      <a:accent1>
        <a:srgbClr val="4E4A99"/>
      </a:accent1>
      <a:accent2>
        <a:srgbClr val="6E73C3"/>
      </a:accent2>
      <a:accent3>
        <a:srgbClr val="B0B8E0"/>
      </a:accent3>
      <a:accent4>
        <a:srgbClr val="070059"/>
      </a:accent4>
      <a:accent5>
        <a:srgbClr val="3BBFAD"/>
      </a:accent5>
      <a:accent6>
        <a:srgbClr val="9DDFD6"/>
      </a:accent6>
      <a:hlink>
        <a:srgbClr val="000000"/>
      </a:hlink>
      <a:folHlink>
        <a:srgbClr val="000000"/>
      </a:folHlink>
    </a:clrScheme>
    <a:fontScheme name="SLSP">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 SLSP EN V2.potx" id="{98280CF3-1422-49E5-B916-3B35E7500E01}" vid="{07A9849C-E839-4D2B-A148-C5A3066B2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E8D00B4587874F8E92A593E6A593DE" ma:contentTypeVersion="18" ma:contentTypeDescription="Crée un document." ma:contentTypeScope="" ma:versionID="cef327060f2df0b97370c245ca1d2937">
  <xsd:schema xmlns:xsd="http://www.w3.org/2001/XMLSchema" xmlns:xs="http://www.w3.org/2001/XMLSchema" xmlns:p="http://schemas.microsoft.com/office/2006/metadata/properties" xmlns:ns2="e3ffa71a-cfc2-41d3-86c5-d3b454732a67" xmlns:ns3="f4699877-0222-47b8-a2be-8ab439272fb7" targetNamespace="http://schemas.microsoft.com/office/2006/metadata/properties" ma:root="true" ma:fieldsID="8d4dd75d694086ca60b3607dbfb23672" ns2:_="" ns3:_="">
    <xsd:import namespace="e3ffa71a-cfc2-41d3-86c5-d3b454732a67"/>
    <xsd:import namespace="f4699877-0222-47b8-a2be-8ab439272f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fa71a-cfc2-41d3-86c5-d3b454732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396ca393-2914-4eee-bdd2-3b596797f8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99877-0222-47b8-a2be-8ab439272fb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5484b31-f9bf-4b80-8340-82295fedcd71}" ma:internalName="TaxCatchAll" ma:showField="CatchAllData" ma:web="f4699877-0222-47b8-a2be-8ab439272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699877-0222-47b8-a2be-8ab439272fb7" xsi:nil="true"/>
    <lcf76f155ced4ddcb4097134ff3c332f xmlns="e3ffa71a-cfc2-41d3-86c5-d3b454732a6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26E80-EACD-494F-89F4-D18CF6ADE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fa71a-cfc2-41d3-86c5-d3b454732a67"/>
    <ds:schemaRef ds:uri="f4699877-0222-47b8-a2be-8ab439272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26B806-0237-4942-A1FD-5C97285908C2}">
  <ds:schemaRef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e3ffa71a-cfc2-41d3-86c5-d3b454732a67"/>
    <ds:schemaRef ds:uri="http://schemas.microsoft.com/office/2006/metadata/properties"/>
    <ds:schemaRef ds:uri="http://purl.org/dc/terms/"/>
    <ds:schemaRef ds:uri="http://schemas.microsoft.com/office/infopath/2007/PartnerControls"/>
    <ds:schemaRef ds:uri="f4699877-0222-47b8-a2be-8ab439272fb7"/>
  </ds:schemaRefs>
</ds:datastoreItem>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Metadata/LabelInfo.xml><?xml version="1.0" encoding="utf-8"?>
<clbl:labelList xmlns:clbl="http://schemas.microsoft.com/office/2020/mipLabelMetadata">
  <clbl:label id="{42e461c6-591f-4920-9cf0-f1389542f8ad}" enabled="1" method="Standard" siteId="{2cda5d11-f0ac-46b3-967d-af1b2e1bd01a}" contentBits="2" removed="0"/>
</clbl:labelList>
</file>

<file path=docProps/app.xml><?xml version="1.0" encoding="utf-8"?>
<Properties xmlns="http://schemas.openxmlformats.org/officeDocument/2006/extended-properties" xmlns:vt="http://schemas.openxmlformats.org/officeDocument/2006/docPropsVTypes">
  <Template>Benutzerdefiniertes Design</Template>
  <TotalTime>0</TotalTime>
  <Words>1788</Words>
  <Application>Microsoft Office PowerPoint</Application>
  <PresentationFormat>Breitbild</PresentationFormat>
  <Paragraphs>349</Paragraphs>
  <Slides>33</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Calibri Light</vt:lpstr>
      <vt:lpstr>Courier New,monospace</vt:lpstr>
      <vt:lpstr>Source Sans Pro</vt:lpstr>
      <vt:lpstr>Symbol</vt:lpstr>
      <vt:lpstr>Wingdings</vt:lpstr>
      <vt:lpstr>Benutzerdefiniertes Design</vt:lpstr>
      <vt:lpstr>Translating the RDA DACH Documentation Platform:  Challenges of a Living Resource  </vt:lpstr>
      <vt:lpstr>Agenda</vt:lpstr>
      <vt:lpstr>Swiss Library Service Platform (SLSP)</vt:lpstr>
      <vt:lpstr>Swiss Library Service Platform (SLSP)</vt:lpstr>
      <vt:lpstr>Swiss Library Service Platform (SLSP)</vt:lpstr>
      <vt:lpstr>SLSP</vt:lpstr>
      <vt:lpstr>2. Context</vt:lpstr>
      <vt:lpstr>Context</vt:lpstr>
      <vt:lpstr>Context</vt:lpstr>
      <vt:lpstr>Context</vt:lpstr>
      <vt:lpstr>3. Project Overview</vt:lpstr>
      <vt:lpstr>Project Overview</vt:lpstr>
      <vt:lpstr>Project Overview</vt:lpstr>
      <vt:lpstr>Project Overview</vt:lpstr>
      <vt:lpstr>Project Overview</vt:lpstr>
      <vt:lpstr>Project Overview</vt:lpstr>
      <vt:lpstr>4. Challenges</vt:lpstr>
      <vt:lpstr>Challenges</vt:lpstr>
      <vt:lpstr>Challenges</vt:lpstr>
      <vt:lpstr>Challenges</vt:lpstr>
      <vt:lpstr>Challenges</vt:lpstr>
      <vt:lpstr>Challenges</vt:lpstr>
      <vt:lpstr>5. Achievements to Date</vt:lpstr>
      <vt:lpstr>Achievements to Date</vt:lpstr>
      <vt:lpstr>Achievements to Date</vt:lpstr>
      <vt:lpstr>6. Outlook</vt:lpstr>
      <vt:lpstr>Outlook</vt:lpstr>
      <vt:lpstr>Outlook</vt:lpstr>
      <vt:lpstr>Outlook</vt:lpstr>
      <vt:lpstr>Outlook</vt:lpstr>
      <vt:lpstr>7. Questions / Discussion</vt:lpstr>
      <vt:lpstr>Questions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Michèle Dünki</dc:creator>
  <dc:description>erstellt durch Vorlagenbauer.ch</dc:description>
  <cp:lastModifiedBy>Christiane Niklowitz</cp:lastModifiedBy>
  <cp:revision>1108</cp:revision>
  <dcterms:created xsi:type="dcterms:W3CDTF">2024-06-26T12:28:26Z</dcterms:created>
  <dcterms:modified xsi:type="dcterms:W3CDTF">2026-05-19T07:46:17Z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0x01010074E8D00B4587874F8E92A593E6A593DE</vt:lpwstr>
  </property>
  <property fmtid="{D5CDD505-2E9C-101B-9397-08002B2CF9AE}" pid="3" name="MediaServiceImageTags">
    <vt:lpwstr/>
  </property>
  <property fmtid="{D5CDD505-2E9C-101B-9397-08002B2CF9AE}" pid="4" name="Order">
    <vt:r8>64800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ClassificationContentMarkingFooterLocations">
    <vt:lpwstr>Benutzerdefiniertes Design:9</vt:lpwstr>
  </property>
  <property fmtid="{D5CDD505-2E9C-101B-9397-08002B2CF9AE}" pid="12" name="ClassificationContentMarkingFooterText">
    <vt:lpwstr>C2 - Intern</vt:lpwstr>
  </property>
</Properties>
</file>