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8" r:id="rId2"/>
    <p:sldId id="475" r:id="rId3"/>
    <p:sldId id="480" r:id="rId4"/>
    <p:sldId id="476" r:id="rId5"/>
    <p:sldId id="356" r:id="rId6"/>
    <p:sldId id="479" r:id="rId7"/>
    <p:sldId id="4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6B26B"/>
    <a:srgbClr val="8E7CC3"/>
    <a:srgbClr val="FCE5C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226" autoAdjust="0"/>
  </p:normalViewPr>
  <p:slideViewPr>
    <p:cSldViewPr snapToGrid="0">
      <p:cViewPr varScale="1">
        <p:scale>
          <a:sx n="55" d="100"/>
          <a:sy n="55" d="100"/>
        </p:scale>
        <p:origin x="10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9B0B71-6277-4FA5-97BF-5F63D7B58536}" type="datetimeFigureOut">
              <a:rPr lang="en-US" smtClean="0"/>
              <a:t>6/25/2026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0751CD-C621-4F44-BF9E-E97C3AB3C439}" type="slidenum">
              <a:rPr lang="en-US" smtClean="0"/>
              <a:t>‹#›</a:t>
            </a:fld>
            <a:endParaRPr lang="en-US"/>
          </a:p>
        </p:txBody>
      </p:sp>
    </p:spTree>
    <p:extLst>
      <p:ext uri="{BB962C8B-B14F-4D97-AF65-F5344CB8AC3E}">
        <p14:creationId xmlns:p14="http://schemas.microsoft.com/office/powerpoint/2010/main" val="1568633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860751CD-C621-4F44-BF9E-E97C3AB3C439}" type="slidenum">
              <a:rPr lang="en-US" smtClean="0"/>
              <a:t>1</a:t>
            </a:fld>
            <a:endParaRPr lang="en-US"/>
          </a:p>
        </p:txBody>
      </p:sp>
    </p:spTree>
    <p:extLst>
      <p:ext uri="{BB962C8B-B14F-4D97-AF65-F5344CB8AC3E}">
        <p14:creationId xmlns:p14="http://schemas.microsoft.com/office/powerpoint/2010/main" val="39799835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we wrap up today, I want to remind you of a few resources. The PCC RDA Implementation Task Group has an FAQ page to address questions catalogers may have about implementation. It includes links to PCC documentation and training, including the Phase 1: Introductory RDA Training and Webinars. If you want to know more about PCC’s RDA work, the FAQ includes a link to the PCC Official RDA Implementation Task list.</a:t>
            </a:r>
          </a:p>
        </p:txBody>
      </p:sp>
      <p:sp>
        <p:nvSpPr>
          <p:cNvPr id="4" name="Slide Number Placeholder 3"/>
          <p:cNvSpPr>
            <a:spLocks noGrp="1"/>
          </p:cNvSpPr>
          <p:nvPr>
            <p:ph type="sldNum" sz="quarter" idx="5"/>
          </p:nvPr>
        </p:nvSpPr>
        <p:spPr/>
        <p:txBody>
          <a:bodyPr/>
          <a:lstStyle/>
          <a:p>
            <a:fld id="{6CE5A7A0-72B2-4A59-8BB0-48491AB62D72}" type="slidenum">
              <a:rPr lang="en-US" smtClean="0"/>
              <a:t>2</a:t>
            </a:fld>
            <a:endParaRPr lang="en-US"/>
          </a:p>
        </p:txBody>
      </p:sp>
    </p:spTree>
    <p:extLst>
      <p:ext uri="{BB962C8B-B14F-4D97-AF65-F5344CB8AC3E}">
        <p14:creationId xmlns:p14="http://schemas.microsoft.com/office/powerpoint/2010/main" val="41249576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are currently working on bridge and full training for monographs and name authorities, which we hope to have available by the end of the year. We will be organizing free webinars for the bridge and full training in early 2027.</a:t>
            </a:r>
          </a:p>
        </p:txBody>
      </p:sp>
      <p:sp>
        <p:nvSpPr>
          <p:cNvPr id="4" name="Slide Number Placeholder 3"/>
          <p:cNvSpPr>
            <a:spLocks noGrp="1"/>
          </p:cNvSpPr>
          <p:nvPr>
            <p:ph type="sldNum" sz="quarter" idx="5"/>
          </p:nvPr>
        </p:nvSpPr>
        <p:spPr/>
        <p:txBody>
          <a:bodyPr/>
          <a:lstStyle/>
          <a:p>
            <a:fld id="{860751CD-C621-4F44-BF9E-E97C3AB3C439}" type="slidenum">
              <a:rPr lang="en-US" smtClean="0"/>
              <a:t>3</a:t>
            </a:fld>
            <a:endParaRPr lang="en-US"/>
          </a:p>
        </p:txBody>
      </p:sp>
    </p:spTree>
    <p:extLst>
      <p:ext uri="{BB962C8B-B14F-4D97-AF65-F5344CB8AC3E}">
        <p14:creationId xmlns:p14="http://schemas.microsoft.com/office/powerpoint/2010/main" val="215445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PCC will announce dates when BIBCO, CONSER, and NACO records can be created using official RDA. These dates will vary for each program based on the availability of documentation and training, with the expectation that it will follow the completion of the bridge training webinars.</a:t>
            </a:r>
          </a:p>
          <a:p>
            <a:endParaRPr lang="en-US" dirty="0"/>
          </a:p>
          <a:p>
            <a:r>
              <a:rPr lang="en-US" dirty="0"/>
              <a:t>Until instructed otherwise, PCC records should continue to be created using the original RDA Toolkit.</a:t>
            </a:r>
          </a:p>
        </p:txBody>
      </p:sp>
      <p:sp>
        <p:nvSpPr>
          <p:cNvPr id="4" name="Slide Number Placeholder 3"/>
          <p:cNvSpPr>
            <a:spLocks noGrp="1"/>
          </p:cNvSpPr>
          <p:nvPr>
            <p:ph type="sldNum" sz="quarter" idx="5"/>
          </p:nvPr>
        </p:nvSpPr>
        <p:spPr/>
        <p:txBody>
          <a:bodyPr/>
          <a:lstStyle/>
          <a:p>
            <a:fld id="{6CE5A7A0-72B2-4A59-8BB0-48491AB62D72}" type="slidenum">
              <a:rPr lang="en-US" smtClean="0"/>
              <a:t>4</a:t>
            </a:fld>
            <a:endParaRPr lang="en-US"/>
          </a:p>
        </p:txBody>
      </p:sp>
    </p:spTree>
    <p:extLst>
      <p:ext uri="{BB962C8B-B14F-4D97-AF65-F5344CB8AC3E}">
        <p14:creationId xmlns:p14="http://schemas.microsoft.com/office/powerpoint/2010/main" val="2273079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PCC RDA Communications Committee has a feedback form that you can use to submit questions and feedback on PCC’s implementation of official RDA. You can also submit revisions to LC-PCC Policy Statements, Metadata Guidance Documentation, BSR Official RDA Metadata Application Profile, and the introductory training. The link to the form is on the PCC website and on the slide here.</a:t>
            </a:r>
          </a:p>
        </p:txBody>
      </p:sp>
      <p:sp>
        <p:nvSpPr>
          <p:cNvPr id="4" name="Slide Number Placeholder 3"/>
          <p:cNvSpPr>
            <a:spLocks noGrp="1"/>
          </p:cNvSpPr>
          <p:nvPr>
            <p:ph type="sldNum" sz="quarter" idx="5"/>
          </p:nvPr>
        </p:nvSpPr>
        <p:spPr/>
        <p:txBody>
          <a:bodyPr/>
          <a:lstStyle/>
          <a:p>
            <a:fld id="{6CE5A7A0-72B2-4A59-8BB0-48491AB62D72}" type="slidenum">
              <a:rPr lang="en-US" smtClean="0"/>
              <a:t>5</a:t>
            </a:fld>
            <a:endParaRPr lang="en-US"/>
          </a:p>
        </p:txBody>
      </p:sp>
    </p:spTree>
    <p:extLst>
      <p:ext uri="{BB962C8B-B14F-4D97-AF65-F5344CB8AC3E}">
        <p14:creationId xmlns:p14="http://schemas.microsoft.com/office/powerpoint/2010/main" val="1336482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56CB7-47A4-2A82-F8BF-6ED659F493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DA7046-5169-2864-745F-72EA60A6E3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4DB8C-1695-DB90-5350-EE0C3FD4E13E}"/>
              </a:ext>
            </a:extLst>
          </p:cNvPr>
          <p:cNvSpPr>
            <a:spLocks noGrp="1"/>
          </p:cNvSpPr>
          <p:nvPr>
            <p:ph type="body" idx="1"/>
          </p:nvPr>
        </p:nvSpPr>
        <p:spPr/>
        <p:txBody>
          <a:bodyPr/>
          <a:lstStyle/>
          <a:p>
            <a:r>
              <a:rPr lang="en-CA" dirty="0"/>
              <a:t>We welcome your feedback on today’s workshop. Your feedback will be used by the SCT RDA Training Task Groups for Monographs and Name Authorities as we continue to work on training for official RDA. Please provide your feedback by Friday, July 10.</a:t>
            </a:r>
          </a:p>
        </p:txBody>
      </p:sp>
      <p:sp>
        <p:nvSpPr>
          <p:cNvPr id="4" name="Slide Number Placeholder 3">
            <a:extLst>
              <a:ext uri="{FF2B5EF4-FFF2-40B4-BE49-F238E27FC236}">
                <a16:creationId xmlns:a16="http://schemas.microsoft.com/office/drawing/2014/main" id="{FD187619-632C-0ECE-1906-20CCD139BADA}"/>
              </a:ext>
            </a:extLst>
          </p:cNvPr>
          <p:cNvSpPr>
            <a:spLocks noGrp="1"/>
          </p:cNvSpPr>
          <p:nvPr>
            <p:ph type="sldNum" sz="quarter" idx="5"/>
          </p:nvPr>
        </p:nvSpPr>
        <p:spPr/>
        <p:txBody>
          <a:bodyPr/>
          <a:lstStyle/>
          <a:p>
            <a:fld id="{860751CD-C621-4F44-BF9E-E97C3AB3C439}" type="slidenum">
              <a:rPr lang="en-US" smtClean="0"/>
              <a:t>6</a:t>
            </a:fld>
            <a:endParaRPr lang="en-US"/>
          </a:p>
        </p:txBody>
      </p:sp>
    </p:spTree>
    <p:extLst>
      <p:ext uri="{BB962C8B-B14F-4D97-AF65-F5344CB8AC3E}">
        <p14:creationId xmlns:p14="http://schemas.microsoft.com/office/powerpoint/2010/main" val="630105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16D8C-7E9C-4CCD-8484-E0F86D3493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087C30-B4F9-4505-B38F-FD992433D5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D1F90B-82E7-4865-A7CD-E70AF64B4DB0}"/>
              </a:ext>
            </a:extLst>
          </p:cNvPr>
          <p:cNvSpPr>
            <a:spLocks noGrp="1"/>
          </p:cNvSpPr>
          <p:nvPr>
            <p:ph type="dt" sz="half" idx="10"/>
          </p:nvPr>
        </p:nvSpPr>
        <p:spPr/>
        <p:txBody>
          <a:bodyPr/>
          <a:lstStyle/>
          <a:p>
            <a:fld id="{D29C6FF5-FC7E-49C6-9CA3-53821F62B47F}" type="datetime1">
              <a:rPr lang="en-US" smtClean="0"/>
              <a:t>6/25/2026</a:t>
            </a:fld>
            <a:endParaRPr lang="en-US"/>
          </a:p>
        </p:txBody>
      </p:sp>
      <p:sp>
        <p:nvSpPr>
          <p:cNvPr id="5" name="Footer Placeholder 4">
            <a:extLst>
              <a:ext uri="{FF2B5EF4-FFF2-40B4-BE49-F238E27FC236}">
                <a16:creationId xmlns:a16="http://schemas.microsoft.com/office/drawing/2014/main" id="{FA020EE0-5A8D-4458-869E-930FB4EC8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CB8BA5-148B-45F1-BD30-D3EADD2FE72A}"/>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4291492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32945-FFDD-4880-A035-7B8D88A13ED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C12D4A-9B58-4DB2-97F7-B04687974ECB}"/>
              </a:ext>
            </a:extLst>
          </p:cNvPr>
          <p:cNvSpPr>
            <a:spLocks noGrp="1"/>
          </p:cNvSpPr>
          <p:nvPr>
            <p:ph type="dt" sz="half" idx="10"/>
          </p:nvPr>
        </p:nvSpPr>
        <p:spPr/>
        <p:txBody>
          <a:bodyPr/>
          <a:lstStyle/>
          <a:p>
            <a:fld id="{2FD2E94C-45BB-4947-B36C-E0A95B39D226}" type="datetime1">
              <a:rPr lang="en-US" smtClean="0"/>
              <a:t>6/25/2026</a:t>
            </a:fld>
            <a:endParaRPr lang="en-US"/>
          </a:p>
        </p:txBody>
      </p:sp>
      <p:sp>
        <p:nvSpPr>
          <p:cNvPr id="4" name="Footer Placeholder 3">
            <a:extLst>
              <a:ext uri="{FF2B5EF4-FFF2-40B4-BE49-F238E27FC236}">
                <a16:creationId xmlns:a16="http://schemas.microsoft.com/office/drawing/2014/main" id="{6F4C99D4-CBCD-4CAA-B6DC-CA0E1588CC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75734E2-A646-472A-B8B1-E8FA20CDDAB1}"/>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346651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D6C17A-E693-4507-ABCD-B365DB894B58}"/>
              </a:ext>
            </a:extLst>
          </p:cNvPr>
          <p:cNvSpPr>
            <a:spLocks noGrp="1"/>
          </p:cNvSpPr>
          <p:nvPr>
            <p:ph type="dt" sz="half" idx="10"/>
          </p:nvPr>
        </p:nvSpPr>
        <p:spPr/>
        <p:txBody>
          <a:bodyPr/>
          <a:lstStyle/>
          <a:p>
            <a:fld id="{128A8DDE-A8CA-47D6-ACBC-412813F3EA6A}" type="datetime1">
              <a:rPr lang="en-US" smtClean="0"/>
              <a:t>6/25/2026</a:t>
            </a:fld>
            <a:endParaRPr lang="en-US"/>
          </a:p>
        </p:txBody>
      </p:sp>
      <p:sp>
        <p:nvSpPr>
          <p:cNvPr id="3" name="Footer Placeholder 2">
            <a:extLst>
              <a:ext uri="{FF2B5EF4-FFF2-40B4-BE49-F238E27FC236}">
                <a16:creationId xmlns:a16="http://schemas.microsoft.com/office/drawing/2014/main" id="{776612DF-A493-4ABC-A19F-E058A114F17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AEAA4FC-3805-477A-A1F6-5C98EFC8E140}"/>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25840851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3C61B3-8991-43DE-8323-5884F70106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898B4C1-7B32-4A51-BCD1-6C235366985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515A09-3A16-4C1A-9C18-60FBAD6E69C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6291E77-8C53-43BF-A31E-0EE9B4F265F5}"/>
              </a:ext>
            </a:extLst>
          </p:cNvPr>
          <p:cNvSpPr>
            <a:spLocks noGrp="1"/>
          </p:cNvSpPr>
          <p:nvPr>
            <p:ph type="dt" sz="half" idx="10"/>
          </p:nvPr>
        </p:nvSpPr>
        <p:spPr/>
        <p:txBody>
          <a:bodyPr/>
          <a:lstStyle/>
          <a:p>
            <a:fld id="{D63B17B0-3EED-48AF-A10F-818AC10051AD}" type="datetime1">
              <a:rPr lang="en-US" smtClean="0"/>
              <a:t>6/25/2026</a:t>
            </a:fld>
            <a:endParaRPr lang="en-US"/>
          </a:p>
        </p:txBody>
      </p:sp>
      <p:sp>
        <p:nvSpPr>
          <p:cNvPr id="6" name="Footer Placeholder 5">
            <a:extLst>
              <a:ext uri="{FF2B5EF4-FFF2-40B4-BE49-F238E27FC236}">
                <a16:creationId xmlns:a16="http://schemas.microsoft.com/office/drawing/2014/main" id="{B9FA860F-E4C8-453E-8497-FEAD7ABF23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8AC6577-878D-4694-983F-8AFC74372E37}"/>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726756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C72A9-173B-4C0D-B3B4-535EB93056B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EDC59D0-8A7E-4A05-B16B-8ED5E396EF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71DCA116-4FB6-41AD-95DF-EE5E7A620C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74B17F-6D4C-4065-B03A-5CE7FBBAD664}"/>
              </a:ext>
            </a:extLst>
          </p:cNvPr>
          <p:cNvSpPr>
            <a:spLocks noGrp="1"/>
          </p:cNvSpPr>
          <p:nvPr>
            <p:ph type="dt" sz="half" idx="10"/>
          </p:nvPr>
        </p:nvSpPr>
        <p:spPr/>
        <p:txBody>
          <a:bodyPr/>
          <a:lstStyle/>
          <a:p>
            <a:fld id="{91689519-F9E4-4BF3-A38D-AC41B2AF88AB}" type="datetime1">
              <a:rPr lang="en-US" smtClean="0"/>
              <a:t>6/25/2026</a:t>
            </a:fld>
            <a:endParaRPr lang="en-US"/>
          </a:p>
        </p:txBody>
      </p:sp>
      <p:sp>
        <p:nvSpPr>
          <p:cNvPr id="6" name="Footer Placeholder 5">
            <a:extLst>
              <a:ext uri="{FF2B5EF4-FFF2-40B4-BE49-F238E27FC236}">
                <a16:creationId xmlns:a16="http://schemas.microsoft.com/office/drawing/2014/main" id="{259C0277-AF01-4BAA-945C-CC7E46FFA7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5CDD74-84B9-4BDB-B551-8D21A4386D50}"/>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683292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88B3AA-A7DB-4F8D-8EA4-780F541506C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8A2426-A34F-4EFD-89A6-723EDDBF61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50F34E-91ED-49FB-B5E3-AA35C5CB47A1}"/>
              </a:ext>
            </a:extLst>
          </p:cNvPr>
          <p:cNvSpPr>
            <a:spLocks noGrp="1"/>
          </p:cNvSpPr>
          <p:nvPr>
            <p:ph type="dt" sz="half" idx="10"/>
          </p:nvPr>
        </p:nvSpPr>
        <p:spPr/>
        <p:txBody>
          <a:bodyPr/>
          <a:lstStyle/>
          <a:p>
            <a:fld id="{3FCA7AAA-7791-456C-BCFF-B732B917F07F}" type="datetime1">
              <a:rPr lang="en-US" smtClean="0"/>
              <a:t>6/25/2026</a:t>
            </a:fld>
            <a:endParaRPr lang="en-US"/>
          </a:p>
        </p:txBody>
      </p:sp>
      <p:sp>
        <p:nvSpPr>
          <p:cNvPr id="5" name="Footer Placeholder 4">
            <a:extLst>
              <a:ext uri="{FF2B5EF4-FFF2-40B4-BE49-F238E27FC236}">
                <a16:creationId xmlns:a16="http://schemas.microsoft.com/office/drawing/2014/main" id="{DD463495-A877-45D2-826C-0AA779EB8A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0C52D1C-EBB9-4C91-B457-782DBFF78315}"/>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32972389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759612-4757-4558-94E2-74E88E5CD26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56F216-9047-4477-A691-3674B7CE92C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A248E5-0B92-4543-AD3C-494331377CC6}"/>
              </a:ext>
            </a:extLst>
          </p:cNvPr>
          <p:cNvSpPr>
            <a:spLocks noGrp="1"/>
          </p:cNvSpPr>
          <p:nvPr>
            <p:ph type="dt" sz="half" idx="10"/>
          </p:nvPr>
        </p:nvSpPr>
        <p:spPr/>
        <p:txBody>
          <a:bodyPr/>
          <a:lstStyle/>
          <a:p>
            <a:fld id="{8142B688-CE2F-44FA-BD9A-118A83E1C253}" type="datetime1">
              <a:rPr lang="en-US" smtClean="0"/>
              <a:t>6/25/2026</a:t>
            </a:fld>
            <a:endParaRPr lang="en-US"/>
          </a:p>
        </p:txBody>
      </p:sp>
      <p:sp>
        <p:nvSpPr>
          <p:cNvPr id="5" name="Footer Placeholder 4">
            <a:extLst>
              <a:ext uri="{FF2B5EF4-FFF2-40B4-BE49-F238E27FC236}">
                <a16:creationId xmlns:a16="http://schemas.microsoft.com/office/drawing/2014/main" id="{45A2FA2A-5B79-4E7F-96DF-124FD48222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14F600-9A48-4386-ABD6-43A8BE52A1F8}"/>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56865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1 Li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16D8C-7E9C-4CCD-8484-E0F86D3493C2}"/>
              </a:ext>
            </a:extLst>
          </p:cNvPr>
          <p:cNvSpPr>
            <a:spLocks noGrp="1"/>
          </p:cNvSpPr>
          <p:nvPr>
            <p:ph type="ctrTitle" hasCustomPrompt="1"/>
          </p:nvPr>
        </p:nvSpPr>
        <p:spPr>
          <a:xfrm>
            <a:off x="1524000" y="3208147"/>
            <a:ext cx="9144000" cy="861288"/>
          </a:xfrm>
        </p:spPr>
        <p:txBody>
          <a:bodyPr anchor="t"/>
          <a:lstStyle>
            <a:lvl1pPr algn="ctr">
              <a:defRPr sz="6000" b="1"/>
            </a:lvl1pPr>
          </a:lstStyle>
          <a:p>
            <a:r>
              <a:rPr lang="en-US" dirty="0"/>
              <a:t>Title</a:t>
            </a:r>
          </a:p>
        </p:txBody>
      </p:sp>
      <p:sp>
        <p:nvSpPr>
          <p:cNvPr id="4" name="Date Placeholder 3">
            <a:extLst>
              <a:ext uri="{FF2B5EF4-FFF2-40B4-BE49-F238E27FC236}">
                <a16:creationId xmlns:a16="http://schemas.microsoft.com/office/drawing/2014/main" id="{8DD1F90B-82E7-4865-A7CD-E70AF64B4DB0}"/>
              </a:ext>
            </a:extLst>
          </p:cNvPr>
          <p:cNvSpPr>
            <a:spLocks noGrp="1"/>
          </p:cNvSpPr>
          <p:nvPr>
            <p:ph type="dt" sz="half" idx="10"/>
          </p:nvPr>
        </p:nvSpPr>
        <p:spPr/>
        <p:txBody>
          <a:bodyPr/>
          <a:lstStyle/>
          <a:p>
            <a:fld id="{D541A3E9-C559-4614-9925-144F6F7415B1}" type="datetime1">
              <a:rPr lang="en-US" smtClean="0"/>
              <a:t>6/25/2026</a:t>
            </a:fld>
            <a:endParaRPr lang="en-US"/>
          </a:p>
        </p:txBody>
      </p:sp>
      <p:sp>
        <p:nvSpPr>
          <p:cNvPr id="5" name="Footer Placeholder 4">
            <a:extLst>
              <a:ext uri="{FF2B5EF4-FFF2-40B4-BE49-F238E27FC236}">
                <a16:creationId xmlns:a16="http://schemas.microsoft.com/office/drawing/2014/main" id="{FA020EE0-5A8D-4458-869E-930FB4EC8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CB8BA5-148B-45F1-BD30-D3EADD2FE72A}"/>
              </a:ext>
            </a:extLst>
          </p:cNvPr>
          <p:cNvSpPr>
            <a:spLocks noGrp="1"/>
          </p:cNvSpPr>
          <p:nvPr>
            <p:ph type="sldNum" sz="quarter" idx="12"/>
          </p:nvPr>
        </p:nvSpPr>
        <p:spPr/>
        <p:txBody>
          <a:bodyPr/>
          <a:lstStyle/>
          <a:p>
            <a:fld id="{26D89839-9540-4FD2-A570-163792ED64AF}" type="slidenum">
              <a:rPr lang="en-US" smtClean="0"/>
              <a:t>‹#›</a:t>
            </a:fld>
            <a:endParaRPr lang="en-US" dirty="0"/>
          </a:p>
        </p:txBody>
      </p:sp>
      <p:pic>
        <p:nvPicPr>
          <p:cNvPr id="7" name="Google Shape;91;p1">
            <a:extLst>
              <a:ext uri="{FF2B5EF4-FFF2-40B4-BE49-F238E27FC236}">
                <a16:creationId xmlns:a16="http://schemas.microsoft.com/office/drawing/2014/main" id="{8BF1CADB-5CAD-4AB7-8CB8-EFFD5658B2FB}"/>
              </a:ext>
            </a:extLst>
          </p:cNvPr>
          <p:cNvPicPr preferRelativeResize="0"/>
          <p:nvPr userDrawn="1"/>
        </p:nvPicPr>
        <p:blipFill rotWithShape="1">
          <a:blip r:embed="rId2">
            <a:alphaModFix/>
          </a:blip>
          <a:srcRect/>
          <a:stretch/>
        </p:blipFill>
        <p:spPr>
          <a:xfrm>
            <a:off x="6290460" y="793244"/>
            <a:ext cx="4377539" cy="1086156"/>
          </a:xfrm>
          <a:prstGeom prst="rect">
            <a:avLst/>
          </a:prstGeom>
          <a:noFill/>
          <a:ln>
            <a:noFill/>
          </a:ln>
        </p:spPr>
      </p:pic>
      <p:sp>
        <p:nvSpPr>
          <p:cNvPr id="8" name="TextBox 7">
            <a:extLst>
              <a:ext uri="{FF2B5EF4-FFF2-40B4-BE49-F238E27FC236}">
                <a16:creationId xmlns:a16="http://schemas.microsoft.com/office/drawing/2014/main" id="{11E19767-9245-4715-9B49-72307FAE25F9}"/>
              </a:ext>
            </a:extLst>
          </p:cNvPr>
          <p:cNvSpPr txBox="1"/>
          <p:nvPr userDrawn="1"/>
        </p:nvSpPr>
        <p:spPr>
          <a:xfrm>
            <a:off x="1524000" y="5080248"/>
            <a:ext cx="9143999" cy="1169551"/>
          </a:xfrm>
          <a:prstGeom prst="rect">
            <a:avLst/>
          </a:prstGeom>
          <a:noFill/>
        </p:spPr>
        <p:txBody>
          <a:bodyPr wrap="square" rtlCol="0">
            <a:spAutoFit/>
          </a:bodyPr>
          <a:lstStyle/>
          <a:p>
            <a:pPr marL="0" indent="0" algn="ctr">
              <a:spcBef>
                <a:spcPts val="600"/>
              </a:spcBef>
              <a:buClr>
                <a:schemeClr val="dk1"/>
              </a:buClr>
              <a:buSzPts val="2000"/>
              <a:buFont typeface="Arial" panose="020B0604020202020204" pitchFamily="34" charset="0"/>
              <a:buNone/>
            </a:pPr>
            <a:r>
              <a:rPr lang="en-US" sz="2000" dirty="0"/>
              <a:t>ALA Annual</a:t>
            </a:r>
          </a:p>
          <a:p>
            <a:pPr marL="0" indent="0" algn="ctr">
              <a:spcBef>
                <a:spcPts val="600"/>
              </a:spcBef>
              <a:buClr>
                <a:schemeClr val="dk1"/>
              </a:buClr>
              <a:buSzPts val="2000"/>
              <a:buFont typeface="Arial" panose="020B0604020202020204" pitchFamily="34" charset="0"/>
              <a:buNone/>
            </a:pPr>
            <a:r>
              <a:rPr lang="en-US" sz="2000" dirty="0"/>
              <a:t>Friday, June 26, 2026</a:t>
            </a:r>
          </a:p>
          <a:p>
            <a:pPr marL="0" indent="0" algn="ctr">
              <a:spcBef>
                <a:spcPts val="600"/>
              </a:spcBef>
              <a:buClr>
                <a:schemeClr val="dk1"/>
              </a:buClr>
              <a:buSzPts val="2000"/>
              <a:buFont typeface="Arial" panose="020B0604020202020204" pitchFamily="34" charset="0"/>
              <a:buNone/>
            </a:pPr>
            <a:r>
              <a:rPr lang="en-US" sz="2000" dirty="0"/>
              <a:t>8:00 AM – 4:00 PM</a:t>
            </a:r>
          </a:p>
        </p:txBody>
      </p:sp>
      <p:pic>
        <p:nvPicPr>
          <p:cNvPr id="12" name="Picture 11">
            <a:extLst>
              <a:ext uri="{FF2B5EF4-FFF2-40B4-BE49-F238E27FC236}">
                <a16:creationId xmlns:a16="http://schemas.microsoft.com/office/drawing/2014/main" id="{62BBFE19-17C8-4590-9DBC-0992CD3487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95462" y="412078"/>
            <a:ext cx="3571875" cy="2376488"/>
          </a:xfrm>
          <a:prstGeom prst="rect">
            <a:avLst/>
          </a:prstGeom>
        </p:spPr>
      </p:pic>
    </p:spTree>
    <p:extLst>
      <p:ext uri="{BB962C8B-B14F-4D97-AF65-F5344CB8AC3E}">
        <p14:creationId xmlns:p14="http://schemas.microsoft.com/office/powerpoint/2010/main" val="4094784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Slide - 1 Line">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DD1F90B-82E7-4865-A7CD-E70AF64B4DB0}"/>
              </a:ext>
            </a:extLst>
          </p:cNvPr>
          <p:cNvSpPr>
            <a:spLocks noGrp="1"/>
          </p:cNvSpPr>
          <p:nvPr>
            <p:ph type="dt" sz="half" idx="10"/>
          </p:nvPr>
        </p:nvSpPr>
        <p:spPr/>
        <p:txBody>
          <a:bodyPr/>
          <a:lstStyle/>
          <a:p>
            <a:fld id="{89AAE309-7577-4A7B-B402-2F3DD6F0D201}" type="datetime1">
              <a:rPr lang="en-US" smtClean="0"/>
              <a:t>6/25/2026</a:t>
            </a:fld>
            <a:endParaRPr lang="en-US"/>
          </a:p>
        </p:txBody>
      </p:sp>
      <p:sp>
        <p:nvSpPr>
          <p:cNvPr id="5" name="Footer Placeholder 4">
            <a:extLst>
              <a:ext uri="{FF2B5EF4-FFF2-40B4-BE49-F238E27FC236}">
                <a16:creationId xmlns:a16="http://schemas.microsoft.com/office/drawing/2014/main" id="{FA020EE0-5A8D-4458-869E-930FB4EC8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CB8BA5-148B-45F1-BD30-D3EADD2FE72A}"/>
              </a:ext>
            </a:extLst>
          </p:cNvPr>
          <p:cNvSpPr>
            <a:spLocks noGrp="1"/>
          </p:cNvSpPr>
          <p:nvPr>
            <p:ph type="sldNum" sz="quarter" idx="12"/>
          </p:nvPr>
        </p:nvSpPr>
        <p:spPr/>
        <p:txBody>
          <a:bodyPr/>
          <a:lstStyle/>
          <a:p>
            <a:fld id="{26D89839-9540-4FD2-A570-163792ED64AF}" type="slidenum">
              <a:rPr lang="en-US" smtClean="0"/>
              <a:t>‹#›</a:t>
            </a:fld>
            <a:endParaRPr lang="en-US" dirty="0"/>
          </a:p>
        </p:txBody>
      </p:sp>
      <p:pic>
        <p:nvPicPr>
          <p:cNvPr id="7" name="Google Shape;91;p1">
            <a:extLst>
              <a:ext uri="{FF2B5EF4-FFF2-40B4-BE49-F238E27FC236}">
                <a16:creationId xmlns:a16="http://schemas.microsoft.com/office/drawing/2014/main" id="{8BF1CADB-5CAD-4AB7-8CB8-EFFD5658B2FB}"/>
              </a:ext>
            </a:extLst>
          </p:cNvPr>
          <p:cNvPicPr preferRelativeResize="0"/>
          <p:nvPr userDrawn="1"/>
        </p:nvPicPr>
        <p:blipFill rotWithShape="1">
          <a:blip r:embed="rId2">
            <a:alphaModFix/>
          </a:blip>
          <a:srcRect/>
          <a:stretch/>
        </p:blipFill>
        <p:spPr>
          <a:xfrm>
            <a:off x="6290460" y="793244"/>
            <a:ext cx="4377539" cy="1086156"/>
          </a:xfrm>
          <a:prstGeom prst="rect">
            <a:avLst/>
          </a:prstGeom>
          <a:noFill/>
          <a:ln>
            <a:noFill/>
          </a:ln>
        </p:spPr>
      </p:pic>
      <p:sp>
        <p:nvSpPr>
          <p:cNvPr id="8" name="TextBox 7">
            <a:extLst>
              <a:ext uri="{FF2B5EF4-FFF2-40B4-BE49-F238E27FC236}">
                <a16:creationId xmlns:a16="http://schemas.microsoft.com/office/drawing/2014/main" id="{11E19767-9245-4715-9B49-72307FAE25F9}"/>
              </a:ext>
            </a:extLst>
          </p:cNvPr>
          <p:cNvSpPr txBox="1"/>
          <p:nvPr userDrawn="1"/>
        </p:nvSpPr>
        <p:spPr>
          <a:xfrm>
            <a:off x="1524000" y="5080248"/>
            <a:ext cx="9143999" cy="1169551"/>
          </a:xfrm>
          <a:prstGeom prst="rect">
            <a:avLst/>
          </a:prstGeom>
          <a:noFill/>
        </p:spPr>
        <p:txBody>
          <a:bodyPr wrap="square" rtlCol="0">
            <a:spAutoFit/>
          </a:bodyPr>
          <a:lstStyle/>
          <a:p>
            <a:pPr marL="0" indent="0" algn="ctr">
              <a:spcBef>
                <a:spcPts val="600"/>
              </a:spcBef>
              <a:buClr>
                <a:schemeClr val="dk1"/>
              </a:buClr>
              <a:buSzPts val="2000"/>
              <a:buFont typeface="Arial" panose="020B0604020202020204" pitchFamily="34" charset="0"/>
              <a:buNone/>
            </a:pPr>
            <a:r>
              <a:rPr lang="en-US" sz="2000" dirty="0"/>
              <a:t>ALA Annual</a:t>
            </a:r>
          </a:p>
          <a:p>
            <a:pPr marL="0" indent="0" algn="ctr">
              <a:spcBef>
                <a:spcPts val="600"/>
              </a:spcBef>
              <a:buClr>
                <a:schemeClr val="dk1"/>
              </a:buClr>
              <a:buSzPts val="2000"/>
              <a:buFont typeface="Arial" panose="020B0604020202020204" pitchFamily="34" charset="0"/>
              <a:buNone/>
            </a:pPr>
            <a:r>
              <a:rPr lang="en-US" sz="2000" dirty="0"/>
              <a:t>Friday, June 26, 2026</a:t>
            </a:r>
          </a:p>
          <a:p>
            <a:pPr marL="0" indent="0" algn="ctr">
              <a:spcBef>
                <a:spcPts val="600"/>
              </a:spcBef>
              <a:buClr>
                <a:schemeClr val="dk1"/>
              </a:buClr>
              <a:buSzPts val="2000"/>
              <a:buFont typeface="Arial" panose="020B0604020202020204" pitchFamily="34" charset="0"/>
              <a:buNone/>
            </a:pPr>
            <a:r>
              <a:rPr lang="en-US" sz="2000" dirty="0"/>
              <a:t>8:00 AM – 4:00 PM</a:t>
            </a:r>
          </a:p>
        </p:txBody>
      </p:sp>
      <p:pic>
        <p:nvPicPr>
          <p:cNvPr id="12" name="Picture 11">
            <a:extLst>
              <a:ext uri="{FF2B5EF4-FFF2-40B4-BE49-F238E27FC236}">
                <a16:creationId xmlns:a16="http://schemas.microsoft.com/office/drawing/2014/main" id="{62BBFE19-17C8-4590-9DBC-0992CD3487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795462" y="412078"/>
            <a:ext cx="3571875" cy="2376488"/>
          </a:xfrm>
          <a:prstGeom prst="rect">
            <a:avLst/>
          </a:prstGeom>
        </p:spPr>
      </p:pic>
      <p:sp>
        <p:nvSpPr>
          <p:cNvPr id="9" name="Title 1">
            <a:extLst>
              <a:ext uri="{FF2B5EF4-FFF2-40B4-BE49-F238E27FC236}">
                <a16:creationId xmlns:a16="http://schemas.microsoft.com/office/drawing/2014/main" id="{AFC49523-2D87-4715-B254-6EBA43BA4B50}"/>
              </a:ext>
            </a:extLst>
          </p:cNvPr>
          <p:cNvSpPr>
            <a:spLocks noGrp="1"/>
          </p:cNvSpPr>
          <p:nvPr>
            <p:ph type="ctrTitle" hasCustomPrompt="1"/>
          </p:nvPr>
        </p:nvSpPr>
        <p:spPr>
          <a:xfrm>
            <a:off x="1524001" y="3005466"/>
            <a:ext cx="9144000" cy="1857881"/>
          </a:xfrm>
        </p:spPr>
        <p:txBody>
          <a:bodyPr anchor="t"/>
          <a:lstStyle>
            <a:lvl1pPr algn="ctr">
              <a:defRPr sz="6000" b="1"/>
            </a:lvl1pPr>
          </a:lstStyle>
          <a:p>
            <a:r>
              <a:rPr lang="en-US" dirty="0"/>
              <a:t>Title</a:t>
            </a:r>
          </a:p>
        </p:txBody>
      </p:sp>
    </p:spTree>
    <p:extLst>
      <p:ext uri="{BB962C8B-B14F-4D97-AF65-F5344CB8AC3E}">
        <p14:creationId xmlns:p14="http://schemas.microsoft.com/office/powerpoint/2010/main" val="1895089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00A57E-1B4B-4A36-927F-24B82BC4D0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7DE27-AF5D-4821-8CE9-22A71E694053}"/>
              </a:ext>
            </a:extLst>
          </p:cNvPr>
          <p:cNvSpPr>
            <a:spLocks noGrp="1"/>
          </p:cNvSpPr>
          <p:nvPr>
            <p:ph type="dt" sz="half" idx="10"/>
          </p:nvPr>
        </p:nvSpPr>
        <p:spPr/>
        <p:txBody>
          <a:bodyPr/>
          <a:lstStyle/>
          <a:p>
            <a:fld id="{61D17107-452A-465C-8C64-349CEBD9A800}" type="datetime1">
              <a:rPr lang="en-US" smtClean="0"/>
              <a:t>6/25/2026</a:t>
            </a:fld>
            <a:endParaRPr lang="en-US"/>
          </a:p>
        </p:txBody>
      </p:sp>
      <p:sp>
        <p:nvSpPr>
          <p:cNvPr id="5" name="Footer Placeholder 4">
            <a:extLst>
              <a:ext uri="{FF2B5EF4-FFF2-40B4-BE49-F238E27FC236}">
                <a16:creationId xmlns:a16="http://schemas.microsoft.com/office/drawing/2014/main" id="{771F6CED-0B4E-415B-8741-1B0D0B042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17012B-FB54-4CFB-938C-D2823E4F5CAB}"/>
              </a:ext>
            </a:extLst>
          </p:cNvPr>
          <p:cNvSpPr>
            <a:spLocks noGrp="1"/>
          </p:cNvSpPr>
          <p:nvPr>
            <p:ph type="sldNum" sz="quarter" idx="12"/>
          </p:nvPr>
        </p:nvSpPr>
        <p:spPr/>
        <p:txBody>
          <a:bodyPr/>
          <a:lstStyle/>
          <a:p>
            <a:fld id="{26D89839-9540-4FD2-A570-163792ED64AF}" type="slidenum">
              <a:rPr lang="en-US" smtClean="0"/>
              <a:t>‹#›</a:t>
            </a:fld>
            <a:endParaRPr lang="en-US"/>
          </a:p>
        </p:txBody>
      </p:sp>
      <p:sp>
        <p:nvSpPr>
          <p:cNvPr id="7" name="Title 6">
            <a:extLst>
              <a:ext uri="{FF2B5EF4-FFF2-40B4-BE49-F238E27FC236}">
                <a16:creationId xmlns:a16="http://schemas.microsoft.com/office/drawing/2014/main" id="{FB0C1524-E9B6-6A97-92C5-37DDC26132F9}"/>
              </a:ext>
            </a:extLst>
          </p:cNvPr>
          <p:cNvSpPr>
            <a:spLocks noGrp="1"/>
          </p:cNvSpPr>
          <p:nvPr>
            <p:ph type="title"/>
          </p:nvPr>
        </p:nvSpPr>
        <p:spPr/>
        <p:txBody>
          <a:bodyPr/>
          <a:lstStyle/>
          <a:p>
            <a:r>
              <a:rPr lang="en-US"/>
              <a:t>Click to edit Master title style</a:t>
            </a:r>
            <a:endParaRPr lang="en-CA"/>
          </a:p>
        </p:txBody>
      </p:sp>
    </p:spTree>
    <p:extLst>
      <p:ext uri="{BB962C8B-B14F-4D97-AF65-F5344CB8AC3E}">
        <p14:creationId xmlns:p14="http://schemas.microsoft.com/office/powerpoint/2010/main" val="3457511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arning Outcome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00A57E-1B4B-4A36-927F-24B82BC4D030}"/>
              </a:ext>
            </a:extLst>
          </p:cNvPr>
          <p:cNvSpPr>
            <a:spLocks noGrp="1"/>
          </p:cNvSpPr>
          <p:nvPr>
            <p:ph idx="1"/>
          </p:nvPr>
        </p:nvSpPr>
        <p:spPr>
          <a:xfrm>
            <a:off x="838200" y="2489996"/>
            <a:ext cx="10515600" cy="36869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177DE27-AF5D-4821-8CE9-22A71E694053}"/>
              </a:ext>
            </a:extLst>
          </p:cNvPr>
          <p:cNvSpPr>
            <a:spLocks noGrp="1"/>
          </p:cNvSpPr>
          <p:nvPr>
            <p:ph type="dt" sz="half" idx="10"/>
          </p:nvPr>
        </p:nvSpPr>
        <p:spPr/>
        <p:txBody>
          <a:bodyPr/>
          <a:lstStyle/>
          <a:p>
            <a:fld id="{FB9FD678-6F77-4778-B927-3263D21D8AAA}" type="datetime1">
              <a:rPr lang="en-US" smtClean="0"/>
              <a:t>6/25/2026</a:t>
            </a:fld>
            <a:endParaRPr lang="en-US"/>
          </a:p>
        </p:txBody>
      </p:sp>
      <p:sp>
        <p:nvSpPr>
          <p:cNvPr id="5" name="Footer Placeholder 4">
            <a:extLst>
              <a:ext uri="{FF2B5EF4-FFF2-40B4-BE49-F238E27FC236}">
                <a16:creationId xmlns:a16="http://schemas.microsoft.com/office/drawing/2014/main" id="{771F6CED-0B4E-415B-8741-1B0D0B042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17012B-FB54-4CFB-938C-D2823E4F5CAB}"/>
              </a:ext>
            </a:extLst>
          </p:cNvPr>
          <p:cNvSpPr>
            <a:spLocks noGrp="1"/>
          </p:cNvSpPr>
          <p:nvPr>
            <p:ph type="sldNum" sz="quarter" idx="12"/>
          </p:nvPr>
        </p:nvSpPr>
        <p:spPr/>
        <p:txBody>
          <a:bodyPr/>
          <a:lstStyle/>
          <a:p>
            <a:fld id="{26D89839-9540-4FD2-A570-163792ED64AF}" type="slidenum">
              <a:rPr lang="en-US" smtClean="0"/>
              <a:t>‹#›</a:t>
            </a:fld>
            <a:endParaRPr lang="en-US" dirty="0"/>
          </a:p>
        </p:txBody>
      </p:sp>
      <p:sp>
        <p:nvSpPr>
          <p:cNvPr id="7" name="TextBox 6">
            <a:extLst>
              <a:ext uri="{FF2B5EF4-FFF2-40B4-BE49-F238E27FC236}">
                <a16:creationId xmlns:a16="http://schemas.microsoft.com/office/drawing/2014/main" id="{B6B6A206-1EA4-4A32-BE0C-4445DBD65DAF}"/>
              </a:ext>
            </a:extLst>
          </p:cNvPr>
          <p:cNvSpPr txBox="1"/>
          <p:nvPr userDrawn="1"/>
        </p:nvSpPr>
        <p:spPr>
          <a:xfrm>
            <a:off x="841248" y="365760"/>
            <a:ext cx="10515600" cy="1325880"/>
          </a:xfrm>
          <a:prstGeom prst="rect">
            <a:avLst/>
          </a:prstGeom>
          <a:noFill/>
        </p:spPr>
        <p:txBody>
          <a:bodyPr wrap="none" rtlCol="0" anchor="ctr" anchorCtr="0">
            <a:normAutofit/>
          </a:bodyPr>
          <a:lstStyle/>
          <a:p>
            <a:r>
              <a:rPr lang="en-US" sz="4400" dirty="0">
                <a:latin typeface="+mj-lt"/>
              </a:rPr>
              <a:t>Learning Outcomes</a:t>
            </a:r>
          </a:p>
        </p:txBody>
      </p:sp>
      <p:sp>
        <p:nvSpPr>
          <p:cNvPr id="8" name="TextBox 7">
            <a:extLst>
              <a:ext uri="{FF2B5EF4-FFF2-40B4-BE49-F238E27FC236}">
                <a16:creationId xmlns:a16="http://schemas.microsoft.com/office/drawing/2014/main" id="{B53DEF4C-DA5B-4B2D-8DDF-E353355C5254}"/>
              </a:ext>
            </a:extLst>
          </p:cNvPr>
          <p:cNvSpPr txBox="1"/>
          <p:nvPr userDrawn="1"/>
        </p:nvSpPr>
        <p:spPr>
          <a:xfrm>
            <a:off x="838197" y="1825642"/>
            <a:ext cx="7157472"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t>At the end of the workshop, you will be able to:</a:t>
            </a:r>
          </a:p>
        </p:txBody>
      </p:sp>
    </p:spTree>
    <p:extLst>
      <p:ext uri="{BB962C8B-B14F-4D97-AF65-F5344CB8AC3E}">
        <p14:creationId xmlns:p14="http://schemas.microsoft.com/office/powerpoint/2010/main" val="3914986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ummar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00A57E-1B4B-4A36-927F-24B82BC4D0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177DE27-AF5D-4821-8CE9-22A71E694053}"/>
              </a:ext>
            </a:extLst>
          </p:cNvPr>
          <p:cNvSpPr>
            <a:spLocks noGrp="1"/>
          </p:cNvSpPr>
          <p:nvPr>
            <p:ph type="dt" sz="half" idx="10"/>
          </p:nvPr>
        </p:nvSpPr>
        <p:spPr/>
        <p:txBody>
          <a:bodyPr/>
          <a:lstStyle/>
          <a:p>
            <a:fld id="{FB84CDE4-AAD8-4BB6-91C8-BC7F63648A60}" type="datetime1">
              <a:rPr lang="en-US" smtClean="0"/>
              <a:t>6/25/2026</a:t>
            </a:fld>
            <a:endParaRPr lang="en-US"/>
          </a:p>
        </p:txBody>
      </p:sp>
      <p:sp>
        <p:nvSpPr>
          <p:cNvPr id="5" name="Footer Placeholder 4">
            <a:extLst>
              <a:ext uri="{FF2B5EF4-FFF2-40B4-BE49-F238E27FC236}">
                <a16:creationId xmlns:a16="http://schemas.microsoft.com/office/drawing/2014/main" id="{771F6CED-0B4E-415B-8741-1B0D0B042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17012B-FB54-4CFB-938C-D2823E4F5CAB}"/>
              </a:ext>
            </a:extLst>
          </p:cNvPr>
          <p:cNvSpPr>
            <a:spLocks noGrp="1"/>
          </p:cNvSpPr>
          <p:nvPr>
            <p:ph type="sldNum" sz="quarter" idx="12"/>
          </p:nvPr>
        </p:nvSpPr>
        <p:spPr/>
        <p:txBody>
          <a:bodyPr/>
          <a:lstStyle/>
          <a:p>
            <a:fld id="{26D89839-9540-4FD2-A570-163792ED64AF}" type="slidenum">
              <a:rPr lang="en-US" smtClean="0"/>
              <a:t>‹#›</a:t>
            </a:fld>
            <a:endParaRPr lang="en-US"/>
          </a:p>
        </p:txBody>
      </p:sp>
      <p:sp>
        <p:nvSpPr>
          <p:cNvPr id="7" name="TextBox 6">
            <a:extLst>
              <a:ext uri="{FF2B5EF4-FFF2-40B4-BE49-F238E27FC236}">
                <a16:creationId xmlns:a16="http://schemas.microsoft.com/office/drawing/2014/main" id="{B6B6A206-1EA4-4A32-BE0C-4445DBD65DAF}"/>
              </a:ext>
            </a:extLst>
          </p:cNvPr>
          <p:cNvSpPr txBox="1"/>
          <p:nvPr userDrawn="1"/>
        </p:nvSpPr>
        <p:spPr>
          <a:xfrm>
            <a:off x="841248" y="365760"/>
            <a:ext cx="10515600" cy="1325880"/>
          </a:xfrm>
          <a:prstGeom prst="rect">
            <a:avLst/>
          </a:prstGeom>
          <a:noFill/>
        </p:spPr>
        <p:txBody>
          <a:bodyPr wrap="none" rtlCol="0" anchor="ctr" anchorCtr="0">
            <a:normAutofit/>
          </a:bodyPr>
          <a:lstStyle/>
          <a:p>
            <a:r>
              <a:rPr lang="en-US" sz="4400" dirty="0">
                <a:latin typeface="+mj-lt"/>
              </a:rPr>
              <a:t>Summary</a:t>
            </a:r>
          </a:p>
        </p:txBody>
      </p:sp>
    </p:spTree>
    <p:extLst>
      <p:ext uri="{BB962C8B-B14F-4D97-AF65-F5344CB8AC3E}">
        <p14:creationId xmlns:p14="http://schemas.microsoft.com/office/powerpoint/2010/main" val="1632387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1AB73-5BD8-4F08-A482-2304DFB7F4F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7A0C05F-2181-4CAA-BDD3-051AA8E2A86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BFA9C9-B498-438E-B4E3-FEAEF7DF8EAD}"/>
              </a:ext>
            </a:extLst>
          </p:cNvPr>
          <p:cNvSpPr>
            <a:spLocks noGrp="1"/>
          </p:cNvSpPr>
          <p:nvPr>
            <p:ph type="dt" sz="half" idx="10"/>
          </p:nvPr>
        </p:nvSpPr>
        <p:spPr/>
        <p:txBody>
          <a:bodyPr/>
          <a:lstStyle/>
          <a:p>
            <a:fld id="{68305EE2-FB07-4DB7-BDC1-04C848EA48DE}" type="datetime1">
              <a:rPr lang="en-US" smtClean="0"/>
              <a:t>6/25/2026</a:t>
            </a:fld>
            <a:endParaRPr lang="en-US"/>
          </a:p>
        </p:txBody>
      </p:sp>
      <p:sp>
        <p:nvSpPr>
          <p:cNvPr id="5" name="Footer Placeholder 4">
            <a:extLst>
              <a:ext uri="{FF2B5EF4-FFF2-40B4-BE49-F238E27FC236}">
                <a16:creationId xmlns:a16="http://schemas.microsoft.com/office/drawing/2014/main" id="{440E6F0D-F33F-41F5-B4D7-DE19813B21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F426C3-368E-4224-9D94-29C54C0847CA}"/>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2903833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2AD60-6CF7-4F26-ACA0-C0869080E44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BCF203-C84C-47DB-9277-5FC3C93DF1B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268091-D9E1-4B63-B794-DD555C79930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1BF1D2-5B65-4739-8CF5-8CD86B284B77}"/>
              </a:ext>
            </a:extLst>
          </p:cNvPr>
          <p:cNvSpPr>
            <a:spLocks noGrp="1"/>
          </p:cNvSpPr>
          <p:nvPr>
            <p:ph type="dt" sz="half" idx="10"/>
          </p:nvPr>
        </p:nvSpPr>
        <p:spPr/>
        <p:txBody>
          <a:bodyPr/>
          <a:lstStyle/>
          <a:p>
            <a:fld id="{52A41CE5-02A9-47B8-9F60-2BA190321023}" type="datetime1">
              <a:rPr lang="en-US" smtClean="0"/>
              <a:t>6/25/2026</a:t>
            </a:fld>
            <a:endParaRPr lang="en-US"/>
          </a:p>
        </p:txBody>
      </p:sp>
      <p:sp>
        <p:nvSpPr>
          <p:cNvPr id="6" name="Footer Placeholder 5">
            <a:extLst>
              <a:ext uri="{FF2B5EF4-FFF2-40B4-BE49-F238E27FC236}">
                <a16:creationId xmlns:a16="http://schemas.microsoft.com/office/drawing/2014/main" id="{0466DB13-C708-418B-B73F-0B1B04BBA36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59B7EBA-DF5F-4F6A-90CF-A4502C513E22}"/>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80738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909FC-CA8F-4431-AA11-93D3AA4B809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1367EA-9BF7-4F79-A777-35D874E25FC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15CB7B-DFDA-464E-A356-7A24628D72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86806E9-99F4-42B1-89A2-95D057DDCE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0D1B36-9594-4112-9D6C-8DD87BAFAC9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93B486-A200-4826-8B40-7C315D936E68}"/>
              </a:ext>
            </a:extLst>
          </p:cNvPr>
          <p:cNvSpPr>
            <a:spLocks noGrp="1"/>
          </p:cNvSpPr>
          <p:nvPr>
            <p:ph type="dt" sz="half" idx="10"/>
          </p:nvPr>
        </p:nvSpPr>
        <p:spPr/>
        <p:txBody>
          <a:bodyPr/>
          <a:lstStyle/>
          <a:p>
            <a:fld id="{01B4F3F2-AE3A-4D07-A52F-182A7834904C}" type="datetime1">
              <a:rPr lang="en-US" smtClean="0"/>
              <a:t>6/25/2026</a:t>
            </a:fld>
            <a:endParaRPr lang="en-US"/>
          </a:p>
        </p:txBody>
      </p:sp>
      <p:sp>
        <p:nvSpPr>
          <p:cNvPr id="8" name="Footer Placeholder 7">
            <a:extLst>
              <a:ext uri="{FF2B5EF4-FFF2-40B4-BE49-F238E27FC236}">
                <a16:creationId xmlns:a16="http://schemas.microsoft.com/office/drawing/2014/main" id="{9A2AC08D-A6E9-464B-B6C0-B241F9383A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5B5AB5-BE6D-484A-808E-8423ECF74FBB}"/>
              </a:ext>
            </a:extLst>
          </p:cNvPr>
          <p:cNvSpPr>
            <a:spLocks noGrp="1"/>
          </p:cNvSpPr>
          <p:nvPr>
            <p:ph type="sldNum" sz="quarter" idx="12"/>
          </p:nvPr>
        </p:nvSpPr>
        <p:spPr/>
        <p:txBody>
          <a:bodyPr/>
          <a:lstStyle/>
          <a:p>
            <a:fld id="{26D89839-9540-4FD2-A570-163792ED64AF}" type="slidenum">
              <a:rPr lang="en-US" smtClean="0"/>
              <a:t>‹#›</a:t>
            </a:fld>
            <a:endParaRPr lang="en-US"/>
          </a:p>
        </p:txBody>
      </p:sp>
    </p:spTree>
    <p:extLst>
      <p:ext uri="{BB962C8B-B14F-4D97-AF65-F5344CB8AC3E}">
        <p14:creationId xmlns:p14="http://schemas.microsoft.com/office/powerpoint/2010/main" val="1237937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73D49C-3BC6-4F7E-BD5A-35CD1DA341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74510B9-946D-4F7D-A7FF-FB1FEEB047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9E3708-E541-49A7-AAFB-67C624D9DA1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75E7D4-A916-4A11-804C-AB6F98DDC2A3}" type="datetime1">
              <a:rPr lang="en-US" smtClean="0"/>
              <a:t>6/25/2026</a:t>
            </a:fld>
            <a:endParaRPr lang="en-US"/>
          </a:p>
        </p:txBody>
      </p:sp>
      <p:sp>
        <p:nvSpPr>
          <p:cNvPr id="5" name="Footer Placeholder 4">
            <a:extLst>
              <a:ext uri="{FF2B5EF4-FFF2-40B4-BE49-F238E27FC236}">
                <a16:creationId xmlns:a16="http://schemas.microsoft.com/office/drawing/2014/main" id="{FE5A3523-4041-47F2-AD14-545314A7E8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A499312-630C-4DC7-97BE-4A5230F42A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D89839-9540-4FD2-A570-163792ED64AF}" type="slidenum">
              <a:rPr lang="en-US" smtClean="0"/>
              <a:t>‹#›</a:t>
            </a:fld>
            <a:endParaRPr lang="en-US"/>
          </a:p>
        </p:txBody>
      </p:sp>
    </p:spTree>
    <p:extLst>
      <p:ext uri="{BB962C8B-B14F-4D97-AF65-F5344CB8AC3E}">
        <p14:creationId xmlns:p14="http://schemas.microsoft.com/office/powerpoint/2010/main" val="790448202"/>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4" r:id="rId3"/>
    <p:sldLayoutId id="2147483650" r:id="rId4"/>
    <p:sldLayoutId id="2147483662" r:id="rId5"/>
    <p:sldLayoutId id="2147483663"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 id="2147483659"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bit.ly/PCC-RDA-FAQ"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hyperlink" Target="https://bit.ly/PCC-RDA-Feedback-Form" TargetMode="Externa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bit.ly/RDA-ALA-26-Feedback" TargetMode="External"/><Relationship Id="rId2" Type="http://schemas.openxmlformats.org/officeDocument/2006/relationships/notesSlide" Target="../notesSlides/notesSlide6.xml"/><Relationship Id="rId1" Type="http://schemas.openxmlformats.org/officeDocument/2006/relationships/slideLayout" Target="../slideLayouts/slideLayout8.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5DD40-547B-5A7E-DDB1-043CB85AD31F}"/>
              </a:ext>
            </a:extLst>
          </p:cNvPr>
          <p:cNvSpPr>
            <a:spLocks noGrp="1"/>
          </p:cNvSpPr>
          <p:nvPr>
            <p:ph type="ctrTitle"/>
          </p:nvPr>
        </p:nvSpPr>
        <p:spPr/>
        <p:txBody>
          <a:bodyPr>
            <a:noAutofit/>
          </a:bodyPr>
          <a:lstStyle/>
          <a:p>
            <a:r>
              <a:rPr lang="en-CA" dirty="0"/>
              <a:t>Wrap-up</a:t>
            </a:r>
          </a:p>
        </p:txBody>
      </p:sp>
      <p:sp>
        <p:nvSpPr>
          <p:cNvPr id="4" name="Slide Number Placeholder 3">
            <a:extLst>
              <a:ext uri="{FF2B5EF4-FFF2-40B4-BE49-F238E27FC236}">
                <a16:creationId xmlns:a16="http://schemas.microsoft.com/office/drawing/2014/main" id="{D7FB4213-DCC0-A76E-F7D5-7961900E8CAE}"/>
              </a:ext>
            </a:extLst>
          </p:cNvPr>
          <p:cNvSpPr>
            <a:spLocks noGrp="1"/>
          </p:cNvSpPr>
          <p:nvPr>
            <p:ph type="sldNum" sz="quarter" idx="12"/>
          </p:nvPr>
        </p:nvSpPr>
        <p:spPr/>
        <p:txBody>
          <a:bodyPr/>
          <a:lstStyle/>
          <a:p>
            <a:fld id="{26D89839-9540-4FD2-A570-163792ED64AF}" type="slidenum">
              <a:rPr lang="en-US" smtClean="0"/>
              <a:t>1</a:t>
            </a:fld>
            <a:endParaRPr lang="en-US"/>
          </a:p>
        </p:txBody>
      </p:sp>
    </p:spTree>
    <p:extLst>
      <p:ext uri="{BB962C8B-B14F-4D97-AF65-F5344CB8AC3E}">
        <p14:creationId xmlns:p14="http://schemas.microsoft.com/office/powerpoint/2010/main" val="3649719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E77D4-2A04-4C2E-85E8-D0E370742356}"/>
              </a:ext>
            </a:extLst>
          </p:cNvPr>
          <p:cNvSpPr>
            <a:spLocks noGrp="1"/>
          </p:cNvSpPr>
          <p:nvPr>
            <p:ph type="title"/>
          </p:nvPr>
        </p:nvSpPr>
        <p:spPr/>
        <p:txBody>
          <a:bodyPr/>
          <a:lstStyle/>
          <a:p>
            <a:r>
              <a:rPr lang="en-US" dirty="0"/>
              <a:t>FAQs on Official RDA Implementation</a:t>
            </a:r>
          </a:p>
        </p:txBody>
      </p:sp>
      <p:sp>
        <p:nvSpPr>
          <p:cNvPr id="3" name="Content Placeholder 2">
            <a:extLst>
              <a:ext uri="{FF2B5EF4-FFF2-40B4-BE49-F238E27FC236}">
                <a16:creationId xmlns:a16="http://schemas.microsoft.com/office/drawing/2014/main" id="{AD174959-94C9-4A80-A0F1-87D98B344447}"/>
              </a:ext>
            </a:extLst>
          </p:cNvPr>
          <p:cNvSpPr>
            <a:spLocks noGrp="1"/>
          </p:cNvSpPr>
          <p:nvPr>
            <p:ph idx="1"/>
          </p:nvPr>
        </p:nvSpPr>
        <p:spPr/>
        <p:txBody>
          <a:bodyPr>
            <a:normAutofit lnSpcReduction="10000"/>
          </a:bodyPr>
          <a:lstStyle/>
          <a:p>
            <a:pPr marL="0" indent="0">
              <a:buNone/>
            </a:pPr>
            <a:r>
              <a:rPr lang="en-US" dirty="0">
                <a:hlinkClick r:id="rId3"/>
              </a:rPr>
              <a:t>https://bit.ly/PCC-RDA-FAQ</a:t>
            </a:r>
            <a:endParaRPr lang="en-US" dirty="0"/>
          </a:p>
          <a:p>
            <a:endParaRPr lang="en-US" dirty="0"/>
          </a:p>
          <a:p>
            <a:r>
              <a:rPr lang="en-US" dirty="0"/>
              <a:t>What are some notable changes from original RDA to official RDA?</a:t>
            </a:r>
          </a:p>
          <a:p>
            <a:r>
              <a:rPr lang="en-US" dirty="0"/>
              <a:t>What documentation and training will PCC provide?</a:t>
            </a:r>
          </a:p>
          <a:p>
            <a:r>
              <a:rPr lang="en-US" dirty="0"/>
              <a:t>What documentation and training are currently available from PCC?</a:t>
            </a:r>
          </a:p>
          <a:p>
            <a:r>
              <a:rPr lang="en-US" dirty="0"/>
              <a:t>What is PCC doing to prepare for official RDA implementation?</a:t>
            </a:r>
          </a:p>
          <a:p>
            <a:r>
              <a:rPr lang="en-US" dirty="0"/>
              <a:t>When should PCC institutions plan to implement the official RDA Toolkit?</a:t>
            </a:r>
          </a:p>
          <a:p>
            <a:r>
              <a:rPr lang="en-US" dirty="0"/>
              <a:t>Where should I send questions and feedback?</a:t>
            </a:r>
          </a:p>
        </p:txBody>
      </p:sp>
      <p:sp>
        <p:nvSpPr>
          <p:cNvPr id="4" name="Slide Number Placeholder 3">
            <a:extLst>
              <a:ext uri="{FF2B5EF4-FFF2-40B4-BE49-F238E27FC236}">
                <a16:creationId xmlns:a16="http://schemas.microsoft.com/office/drawing/2014/main" id="{82D99BA7-8A79-44DC-962D-35931E148221}"/>
              </a:ext>
            </a:extLst>
          </p:cNvPr>
          <p:cNvSpPr>
            <a:spLocks noGrp="1"/>
          </p:cNvSpPr>
          <p:nvPr>
            <p:ph type="sldNum" sz="quarter" idx="12"/>
          </p:nvPr>
        </p:nvSpPr>
        <p:spPr/>
        <p:txBody>
          <a:bodyPr/>
          <a:lstStyle/>
          <a:p>
            <a:fld id="{C3F19B07-DC4A-4221-9E48-704ED333B8A8}" type="slidenum">
              <a:rPr lang="en-US" smtClean="0"/>
              <a:t>2</a:t>
            </a:fld>
            <a:endParaRPr lang="en-US"/>
          </a:p>
        </p:txBody>
      </p:sp>
    </p:spTree>
    <p:extLst>
      <p:ext uri="{BB962C8B-B14F-4D97-AF65-F5344CB8AC3E}">
        <p14:creationId xmlns:p14="http://schemas.microsoft.com/office/powerpoint/2010/main" val="27665748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471F304-338C-CD09-1192-6D837FC7CBE2}"/>
              </a:ext>
            </a:extLst>
          </p:cNvPr>
          <p:cNvSpPr>
            <a:spLocks noGrp="1"/>
          </p:cNvSpPr>
          <p:nvPr>
            <p:ph idx="1"/>
          </p:nvPr>
        </p:nvSpPr>
        <p:spPr/>
        <p:txBody>
          <a:bodyPr/>
          <a:lstStyle/>
          <a:p>
            <a:r>
              <a:rPr lang="en-US" dirty="0"/>
              <a:t>By end of 2026: Bridge and full training for monographs and name authorities is available</a:t>
            </a:r>
          </a:p>
          <a:p>
            <a:endParaRPr lang="en-US" dirty="0"/>
          </a:p>
          <a:p>
            <a:r>
              <a:rPr lang="en-US" dirty="0"/>
              <a:t>Early 2027: Webinars for bridge and full training for monographs and name authorities</a:t>
            </a:r>
          </a:p>
        </p:txBody>
      </p:sp>
      <p:sp>
        <p:nvSpPr>
          <p:cNvPr id="3" name="Slide Number Placeholder 2">
            <a:extLst>
              <a:ext uri="{FF2B5EF4-FFF2-40B4-BE49-F238E27FC236}">
                <a16:creationId xmlns:a16="http://schemas.microsoft.com/office/drawing/2014/main" id="{8290EE8A-BD4A-914F-D292-33979313B0E3}"/>
              </a:ext>
            </a:extLst>
          </p:cNvPr>
          <p:cNvSpPr>
            <a:spLocks noGrp="1"/>
          </p:cNvSpPr>
          <p:nvPr>
            <p:ph type="sldNum" sz="quarter" idx="12"/>
          </p:nvPr>
        </p:nvSpPr>
        <p:spPr/>
        <p:txBody>
          <a:bodyPr/>
          <a:lstStyle/>
          <a:p>
            <a:fld id="{26D89839-9540-4FD2-A570-163792ED64AF}" type="slidenum">
              <a:rPr lang="en-US" smtClean="0"/>
              <a:t>3</a:t>
            </a:fld>
            <a:endParaRPr lang="en-US"/>
          </a:p>
        </p:txBody>
      </p:sp>
      <p:sp>
        <p:nvSpPr>
          <p:cNvPr id="4" name="Title 3">
            <a:extLst>
              <a:ext uri="{FF2B5EF4-FFF2-40B4-BE49-F238E27FC236}">
                <a16:creationId xmlns:a16="http://schemas.microsoft.com/office/drawing/2014/main" id="{A1B1D38A-F6FD-EDFD-4DD2-E2DC361C83C8}"/>
              </a:ext>
            </a:extLst>
          </p:cNvPr>
          <p:cNvSpPr>
            <a:spLocks noGrp="1"/>
          </p:cNvSpPr>
          <p:nvPr>
            <p:ph type="title"/>
          </p:nvPr>
        </p:nvSpPr>
        <p:spPr/>
        <p:txBody>
          <a:bodyPr/>
          <a:lstStyle/>
          <a:p>
            <a:r>
              <a:rPr lang="en-US" dirty="0"/>
              <a:t>Tentative PCC Implementation Timeline</a:t>
            </a:r>
          </a:p>
        </p:txBody>
      </p:sp>
    </p:spTree>
    <p:extLst>
      <p:ext uri="{BB962C8B-B14F-4D97-AF65-F5344CB8AC3E}">
        <p14:creationId xmlns:p14="http://schemas.microsoft.com/office/powerpoint/2010/main" val="1621369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886193-135B-4562-A018-9DA4F39D20D7}"/>
              </a:ext>
            </a:extLst>
          </p:cNvPr>
          <p:cNvSpPr>
            <a:spLocks noGrp="1"/>
          </p:cNvSpPr>
          <p:nvPr>
            <p:ph type="title"/>
          </p:nvPr>
        </p:nvSpPr>
        <p:spPr/>
        <p:txBody>
          <a:bodyPr>
            <a:normAutofit/>
          </a:bodyPr>
          <a:lstStyle/>
          <a:p>
            <a:r>
              <a:rPr lang="en-US" dirty="0"/>
              <a:t>When should PCC institutions plan to implement the official RDA Toolkit?</a:t>
            </a:r>
          </a:p>
        </p:txBody>
      </p:sp>
      <p:sp>
        <p:nvSpPr>
          <p:cNvPr id="3" name="Content Placeholder 2">
            <a:extLst>
              <a:ext uri="{FF2B5EF4-FFF2-40B4-BE49-F238E27FC236}">
                <a16:creationId xmlns:a16="http://schemas.microsoft.com/office/drawing/2014/main" id="{53E305B0-57CE-4850-BAEE-D2FBF91076E4}"/>
              </a:ext>
            </a:extLst>
          </p:cNvPr>
          <p:cNvSpPr>
            <a:spLocks noGrp="1"/>
          </p:cNvSpPr>
          <p:nvPr>
            <p:ph idx="1"/>
          </p:nvPr>
        </p:nvSpPr>
        <p:spPr/>
        <p:txBody>
          <a:bodyPr/>
          <a:lstStyle/>
          <a:p>
            <a:r>
              <a:rPr lang="en-US" dirty="0"/>
              <a:t>As PCC continues to prepare for official RDA implementation, dates will be announced when BIBCO, CONSER, and NACO records can be created using official RDA. These dates will vary for each program based on the availability of documentation and training. Furthermore, institutions will be given sufficient time to review the documentation and training before they implement official RDA.</a:t>
            </a:r>
          </a:p>
          <a:p>
            <a:endParaRPr lang="en-US" dirty="0"/>
          </a:p>
          <a:p>
            <a:r>
              <a:rPr lang="en-US" b="1" dirty="0"/>
              <a:t>Until instructed otherwise, PCC records should continue to be created using the original RDA Toolkit.</a:t>
            </a:r>
          </a:p>
        </p:txBody>
      </p:sp>
      <p:sp>
        <p:nvSpPr>
          <p:cNvPr id="4" name="Slide Number Placeholder 3">
            <a:extLst>
              <a:ext uri="{FF2B5EF4-FFF2-40B4-BE49-F238E27FC236}">
                <a16:creationId xmlns:a16="http://schemas.microsoft.com/office/drawing/2014/main" id="{5B1124B2-AE3B-4716-A97A-5B18DBDC7B56}"/>
              </a:ext>
            </a:extLst>
          </p:cNvPr>
          <p:cNvSpPr>
            <a:spLocks noGrp="1"/>
          </p:cNvSpPr>
          <p:nvPr>
            <p:ph type="sldNum" sz="quarter" idx="12"/>
          </p:nvPr>
        </p:nvSpPr>
        <p:spPr/>
        <p:txBody>
          <a:bodyPr/>
          <a:lstStyle/>
          <a:p>
            <a:fld id="{C3F19B07-DC4A-4221-9E48-704ED333B8A8}" type="slidenum">
              <a:rPr lang="en-US" smtClean="0"/>
              <a:t>4</a:t>
            </a:fld>
            <a:endParaRPr lang="en-US"/>
          </a:p>
        </p:txBody>
      </p:sp>
    </p:spTree>
    <p:extLst>
      <p:ext uri="{BB962C8B-B14F-4D97-AF65-F5344CB8AC3E}">
        <p14:creationId xmlns:p14="http://schemas.microsoft.com/office/powerpoint/2010/main" val="17639485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3F43E5-4F7D-4D70-A98A-556472B1AF2D}"/>
              </a:ext>
            </a:extLst>
          </p:cNvPr>
          <p:cNvSpPr>
            <a:spLocks noGrp="1"/>
          </p:cNvSpPr>
          <p:nvPr>
            <p:ph type="title"/>
          </p:nvPr>
        </p:nvSpPr>
        <p:spPr/>
        <p:txBody>
          <a:bodyPr/>
          <a:lstStyle/>
          <a:p>
            <a:r>
              <a:rPr lang="en-US" dirty="0"/>
              <a:t>Feedback</a:t>
            </a:r>
          </a:p>
        </p:txBody>
      </p:sp>
      <p:sp>
        <p:nvSpPr>
          <p:cNvPr id="3" name="Content Placeholder 2">
            <a:extLst>
              <a:ext uri="{FF2B5EF4-FFF2-40B4-BE49-F238E27FC236}">
                <a16:creationId xmlns:a16="http://schemas.microsoft.com/office/drawing/2014/main" id="{765E2F14-DF3F-4F80-9BA1-4B195847E023}"/>
              </a:ext>
            </a:extLst>
          </p:cNvPr>
          <p:cNvSpPr>
            <a:spLocks noGrp="1"/>
          </p:cNvSpPr>
          <p:nvPr>
            <p:ph idx="1"/>
          </p:nvPr>
        </p:nvSpPr>
        <p:spPr/>
        <p:txBody>
          <a:bodyPr>
            <a:normAutofit/>
          </a:bodyPr>
          <a:lstStyle/>
          <a:p>
            <a:r>
              <a:rPr lang="en-US" dirty="0"/>
              <a:t>Provide feedback to PCC via PCC RDA Communications Committee Feedback Form: </a:t>
            </a:r>
            <a:r>
              <a:rPr lang="en-US" dirty="0">
                <a:hlinkClick r:id="rId3"/>
              </a:rPr>
              <a:t>https://bit.ly/PCC-RDA-Feedback-Form</a:t>
            </a:r>
            <a:endParaRPr lang="en-US" dirty="0"/>
          </a:p>
        </p:txBody>
      </p:sp>
      <p:sp>
        <p:nvSpPr>
          <p:cNvPr id="4" name="Slide Number Placeholder 3">
            <a:extLst>
              <a:ext uri="{FF2B5EF4-FFF2-40B4-BE49-F238E27FC236}">
                <a16:creationId xmlns:a16="http://schemas.microsoft.com/office/drawing/2014/main" id="{14D48A22-E1DE-4588-8969-E15961363A5A}"/>
              </a:ext>
            </a:extLst>
          </p:cNvPr>
          <p:cNvSpPr>
            <a:spLocks noGrp="1"/>
          </p:cNvSpPr>
          <p:nvPr>
            <p:ph type="sldNum" sz="quarter" idx="12"/>
          </p:nvPr>
        </p:nvSpPr>
        <p:spPr/>
        <p:txBody>
          <a:bodyPr/>
          <a:lstStyle/>
          <a:p>
            <a:fld id="{C3F19B07-DC4A-4221-9E48-704ED333B8A8}" type="slidenum">
              <a:rPr lang="en-US" smtClean="0"/>
              <a:t>5</a:t>
            </a:fld>
            <a:endParaRPr lang="en-US"/>
          </a:p>
        </p:txBody>
      </p:sp>
    </p:spTree>
    <p:extLst>
      <p:ext uri="{BB962C8B-B14F-4D97-AF65-F5344CB8AC3E}">
        <p14:creationId xmlns:p14="http://schemas.microsoft.com/office/powerpoint/2010/main" val="13788286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DAE4B6-2111-404C-A8D2-1035DB870E7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ABDAE1F-3771-8781-C0F7-0CD38D0F0BD4}"/>
              </a:ext>
            </a:extLst>
          </p:cNvPr>
          <p:cNvSpPr>
            <a:spLocks noGrp="1"/>
          </p:cNvSpPr>
          <p:nvPr>
            <p:ph type="title"/>
          </p:nvPr>
        </p:nvSpPr>
        <p:spPr/>
        <p:txBody>
          <a:bodyPr/>
          <a:lstStyle/>
          <a:p>
            <a:r>
              <a:rPr lang="en-CA" dirty="0"/>
              <a:t>Workshop Survey</a:t>
            </a:r>
          </a:p>
        </p:txBody>
      </p:sp>
      <p:sp>
        <p:nvSpPr>
          <p:cNvPr id="5" name="Content Placeholder 4">
            <a:extLst>
              <a:ext uri="{FF2B5EF4-FFF2-40B4-BE49-F238E27FC236}">
                <a16:creationId xmlns:a16="http://schemas.microsoft.com/office/drawing/2014/main" id="{698432EC-B06D-E6A9-F599-77E7AE5AA535}"/>
              </a:ext>
            </a:extLst>
          </p:cNvPr>
          <p:cNvSpPr>
            <a:spLocks noGrp="1"/>
          </p:cNvSpPr>
          <p:nvPr>
            <p:ph sz="half" idx="1"/>
          </p:nvPr>
        </p:nvSpPr>
        <p:spPr>
          <a:xfrm>
            <a:off x="838200" y="1825625"/>
            <a:ext cx="5749131" cy="4351338"/>
          </a:xfrm>
        </p:spPr>
        <p:txBody>
          <a:bodyPr/>
          <a:lstStyle/>
          <a:p>
            <a:pPr marL="0" indent="0">
              <a:buNone/>
            </a:pPr>
            <a:r>
              <a:rPr lang="en-US" dirty="0">
                <a:hlinkClick r:id="rId3"/>
              </a:rPr>
              <a:t>https://bit.ly/RDA-ALA-26-Feedback</a:t>
            </a:r>
            <a:endParaRPr lang="en-US" dirty="0"/>
          </a:p>
        </p:txBody>
      </p:sp>
      <p:sp>
        <p:nvSpPr>
          <p:cNvPr id="3" name="Slide Number Placeholder 2">
            <a:extLst>
              <a:ext uri="{FF2B5EF4-FFF2-40B4-BE49-F238E27FC236}">
                <a16:creationId xmlns:a16="http://schemas.microsoft.com/office/drawing/2014/main" id="{DD83D27D-CC3D-286C-7FE9-D6DC33264EB5}"/>
              </a:ext>
            </a:extLst>
          </p:cNvPr>
          <p:cNvSpPr>
            <a:spLocks noGrp="1"/>
          </p:cNvSpPr>
          <p:nvPr>
            <p:ph type="sldNum" sz="quarter" idx="12"/>
          </p:nvPr>
        </p:nvSpPr>
        <p:spPr/>
        <p:txBody>
          <a:bodyPr/>
          <a:lstStyle/>
          <a:p>
            <a:fld id="{26D89839-9540-4FD2-A570-163792ED64AF}" type="slidenum">
              <a:rPr lang="en-US" smtClean="0"/>
              <a:t>6</a:t>
            </a:fld>
            <a:endParaRPr lang="en-US"/>
          </a:p>
        </p:txBody>
      </p:sp>
      <p:pic>
        <p:nvPicPr>
          <p:cNvPr id="9" name="Content Placeholder 8">
            <a:extLst>
              <a:ext uri="{FF2B5EF4-FFF2-40B4-BE49-F238E27FC236}">
                <a16:creationId xmlns:a16="http://schemas.microsoft.com/office/drawing/2014/main" id="{1DAC4529-F205-C602-1DF5-B3A6D221551A}"/>
              </a:ext>
            </a:extLst>
          </p:cNvPr>
          <p:cNvPicPr>
            <a:picLocks noGrp="1" noChangeAspect="1"/>
          </p:cNvPicPr>
          <p:nvPr>
            <p:ph sz="half" idx="2"/>
          </p:nvPr>
        </p:nvPicPr>
        <p:blipFill>
          <a:blip r:embed="rId4"/>
          <a:stretch>
            <a:fillRect/>
          </a:stretch>
        </p:blipFill>
        <p:spPr>
          <a:xfrm>
            <a:off x="6587331" y="1825625"/>
            <a:ext cx="4351338" cy="4351338"/>
          </a:xfrm>
          <a:prstGeom prst="rect">
            <a:avLst/>
          </a:prstGeom>
        </p:spPr>
      </p:pic>
    </p:spTree>
    <p:extLst>
      <p:ext uri="{BB962C8B-B14F-4D97-AF65-F5344CB8AC3E}">
        <p14:creationId xmlns:p14="http://schemas.microsoft.com/office/powerpoint/2010/main" val="1539001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720347E-0A58-491B-A624-193D45884422}"/>
              </a:ext>
            </a:extLst>
          </p:cNvPr>
          <p:cNvSpPr>
            <a:spLocks noGrp="1"/>
          </p:cNvSpPr>
          <p:nvPr>
            <p:ph type="title"/>
          </p:nvPr>
        </p:nvSpPr>
        <p:spPr/>
        <p:txBody>
          <a:bodyPr/>
          <a:lstStyle/>
          <a:p>
            <a:r>
              <a:rPr lang="en-US" dirty="0"/>
              <a:t>Questions?</a:t>
            </a:r>
          </a:p>
        </p:txBody>
      </p:sp>
      <p:sp>
        <p:nvSpPr>
          <p:cNvPr id="7" name="Text Placeholder 6">
            <a:extLst>
              <a:ext uri="{FF2B5EF4-FFF2-40B4-BE49-F238E27FC236}">
                <a16:creationId xmlns:a16="http://schemas.microsoft.com/office/drawing/2014/main" id="{12502E23-2A6E-4ACF-9C52-9436F02D9F65}"/>
              </a:ext>
            </a:extLst>
          </p:cNvPr>
          <p:cNvSpPr>
            <a:spLocks noGrp="1"/>
          </p:cNvSpPr>
          <p:nvPr>
            <p:ph type="body" idx="1"/>
          </p:nvPr>
        </p:nvSpPr>
        <p:spPr/>
        <p:txBody>
          <a:bodyPr/>
          <a:lstStyle/>
          <a:p>
            <a:endParaRPr lang="en-US"/>
          </a:p>
        </p:txBody>
      </p:sp>
      <p:sp>
        <p:nvSpPr>
          <p:cNvPr id="5" name="Slide Number Placeholder 4">
            <a:extLst>
              <a:ext uri="{FF2B5EF4-FFF2-40B4-BE49-F238E27FC236}">
                <a16:creationId xmlns:a16="http://schemas.microsoft.com/office/drawing/2014/main" id="{34FB1B15-40D5-4B23-BE64-3A65657660ED}"/>
              </a:ext>
            </a:extLst>
          </p:cNvPr>
          <p:cNvSpPr>
            <a:spLocks noGrp="1"/>
          </p:cNvSpPr>
          <p:nvPr>
            <p:ph type="sldNum" sz="quarter" idx="12"/>
          </p:nvPr>
        </p:nvSpPr>
        <p:spPr/>
        <p:txBody>
          <a:bodyPr/>
          <a:lstStyle/>
          <a:p>
            <a:fld id="{26D89839-9540-4FD2-A570-163792ED64AF}" type="slidenum">
              <a:rPr lang="en-US" smtClean="0"/>
              <a:t>7</a:t>
            </a:fld>
            <a:endParaRPr lang="en-US"/>
          </a:p>
        </p:txBody>
      </p:sp>
    </p:spTree>
    <p:extLst>
      <p:ext uri="{BB962C8B-B14F-4D97-AF65-F5344CB8AC3E}">
        <p14:creationId xmlns:p14="http://schemas.microsoft.com/office/powerpoint/2010/main" val="23209137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9832510E-071B-47BB-837B-562780055ED9}" vid="{B1AA67C2-AFD5-413F-A282-974178A361E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NARDAC PCC Workshop Template</Template>
  <TotalTime>1910</TotalTime>
  <Words>550</Words>
  <Application>Microsoft Office PowerPoint</Application>
  <PresentationFormat>Widescreen</PresentationFormat>
  <Paragraphs>43</Paragraphs>
  <Slides>7</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Wrap-up</vt:lpstr>
      <vt:lpstr>FAQs on Official RDA Implementation</vt:lpstr>
      <vt:lpstr>Tentative PCC Implementation Timeline</vt:lpstr>
      <vt:lpstr>When should PCC institutions plan to implement the official RDA Toolkit?</vt:lpstr>
      <vt:lpstr>Feedback</vt:lpstr>
      <vt:lpstr>Workshop Survey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Joint Workshop with NARDAC and  PCC SCT RDA Training Task Group: Monographs</dc:title>
  <dc:creator>Adam Baron</dc:creator>
  <cp:lastModifiedBy>Adam Baron</cp:lastModifiedBy>
  <cp:revision>48</cp:revision>
  <dcterms:created xsi:type="dcterms:W3CDTF">2025-06-14T22:30:06Z</dcterms:created>
  <dcterms:modified xsi:type="dcterms:W3CDTF">2026-06-26T03:40:02Z</dcterms:modified>
</cp:coreProperties>
</file>