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58" r:id="rId2"/>
    <p:sldId id="779" r:id="rId3"/>
    <p:sldId id="780" r:id="rId4"/>
    <p:sldId id="781" r:id="rId5"/>
    <p:sldId id="782" r:id="rId6"/>
    <p:sldId id="783" r:id="rId7"/>
    <p:sldId id="784" r:id="rId8"/>
    <p:sldId id="78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226" autoAdjust="0"/>
  </p:normalViewPr>
  <p:slideViewPr>
    <p:cSldViewPr snapToGrid="0">
      <p:cViewPr varScale="1">
        <p:scale>
          <a:sx n="84" d="100"/>
          <a:sy n="84" d="100"/>
        </p:scale>
        <p:origin x="15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9B0B71-6277-4FA5-97BF-5F63D7B58536}" type="datetimeFigureOut">
              <a:rPr lang="en-US" smtClean="0"/>
              <a:t>6/30/2026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0751CD-C621-4F44-BF9E-E97C3AB3C439}" type="slidenum">
              <a:rPr lang="en-US" smtClean="0"/>
              <a:t>‹#›</a:t>
            </a:fld>
            <a:endParaRPr lang="en-US"/>
          </a:p>
        </p:txBody>
      </p:sp>
    </p:spTree>
    <p:extLst>
      <p:ext uri="{BB962C8B-B14F-4D97-AF65-F5344CB8AC3E}">
        <p14:creationId xmlns:p14="http://schemas.microsoft.com/office/powerpoint/2010/main" val="156863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60751CD-C621-4F44-BF9E-E97C3AB3C439}" type="slidenum">
              <a:rPr lang="en-US" smtClean="0"/>
              <a:t>1</a:t>
            </a:fld>
            <a:endParaRPr lang="en-US"/>
          </a:p>
        </p:txBody>
      </p:sp>
    </p:spTree>
    <p:extLst>
      <p:ext uri="{BB962C8B-B14F-4D97-AF65-F5344CB8AC3E}">
        <p14:creationId xmlns:p14="http://schemas.microsoft.com/office/powerpoint/2010/main" val="3979983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we break and you start working on the exercises, I want to review what you should be working on.</a:t>
            </a:r>
          </a:p>
          <a:p>
            <a:endParaRPr lang="en-US" dirty="0"/>
          </a:p>
          <a:p>
            <a:r>
              <a:rPr lang="en-US" dirty="0"/>
              <a:t>The exercises are grouped into three categories: Books, Music, Video.</a:t>
            </a:r>
          </a:p>
          <a:p>
            <a:endParaRPr lang="en-US" dirty="0"/>
          </a:p>
          <a:p>
            <a:r>
              <a:rPr lang="en-US" dirty="0"/>
              <a:t>There are a variety of resources in each folder. Each of the exercises are numbered in order of increasing difficulty.</a:t>
            </a:r>
          </a:p>
          <a:p>
            <a:endParaRPr lang="en-US" dirty="0"/>
          </a:p>
          <a:p>
            <a:r>
              <a:rPr lang="en-US" dirty="0"/>
              <a:t>Almost all resources have one or more authority exercises in separate subfolders. There is no recommended order for the authority exercises.</a:t>
            </a:r>
          </a:p>
        </p:txBody>
      </p:sp>
      <p:sp>
        <p:nvSpPr>
          <p:cNvPr id="4" name="Slide Number Placeholder 3"/>
          <p:cNvSpPr>
            <a:spLocks noGrp="1"/>
          </p:cNvSpPr>
          <p:nvPr>
            <p:ph type="sldNum" sz="quarter" idx="5"/>
          </p:nvPr>
        </p:nvSpPr>
        <p:spPr/>
        <p:txBody>
          <a:bodyPr/>
          <a:lstStyle/>
          <a:p>
            <a:fld id="{860751CD-C621-4F44-BF9E-E97C3AB3C439}" type="slidenum">
              <a:rPr lang="en-US" smtClean="0"/>
              <a:t>2</a:t>
            </a:fld>
            <a:endParaRPr lang="en-US"/>
          </a:p>
        </p:txBody>
      </p:sp>
    </p:spTree>
    <p:extLst>
      <p:ext uri="{BB962C8B-B14F-4D97-AF65-F5344CB8AC3E}">
        <p14:creationId xmlns:p14="http://schemas.microsoft.com/office/powerpoint/2010/main" val="3449482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Choose your own exercises! The workshop was designed to allow you to choose which of the exercises you work on.</a:t>
            </a:r>
          </a:p>
          <a:p>
            <a:endParaRPr lang="en-US" dirty="0"/>
          </a:p>
          <a:p>
            <a:r>
              <a:rPr lang="en-US" dirty="0"/>
              <a:t>As we get started, you may choose to finish the records for Guardians of </a:t>
            </a:r>
            <a:r>
              <a:rPr lang="en-US" dirty="0" err="1"/>
              <a:t>Porthaven</a:t>
            </a:r>
            <a:r>
              <a:rPr lang="en-US" dirty="0"/>
              <a:t> and/or Shane </a:t>
            </a:r>
            <a:r>
              <a:rPr lang="en-US" dirty="0" err="1"/>
              <a:t>Arbuthnott</a:t>
            </a:r>
            <a:r>
              <a:rPr lang="en-US" dirty="0"/>
              <a:t>, or you may choose to start a new exercise, such as one of the music or video exercises.</a:t>
            </a:r>
          </a:p>
          <a:p>
            <a:endParaRPr lang="en-US" dirty="0"/>
          </a:p>
          <a:p>
            <a:r>
              <a:rPr lang="en-US" dirty="0"/>
              <a:t>As you are working, you may choose to do some, all, or none of the authority exercises depending on how much authority work you regularly do. If you primarily work on authorities, you may choose to only do the authority exercises.</a:t>
            </a:r>
          </a:p>
        </p:txBody>
      </p:sp>
      <p:sp>
        <p:nvSpPr>
          <p:cNvPr id="4" name="Slide Number Placeholder 3"/>
          <p:cNvSpPr>
            <a:spLocks noGrp="1"/>
          </p:cNvSpPr>
          <p:nvPr>
            <p:ph type="sldNum" sz="quarter" idx="5"/>
          </p:nvPr>
        </p:nvSpPr>
        <p:spPr/>
        <p:txBody>
          <a:bodyPr/>
          <a:lstStyle/>
          <a:p>
            <a:fld id="{860751CD-C621-4F44-BF9E-E97C3AB3C439}" type="slidenum">
              <a:rPr lang="en-US" smtClean="0"/>
              <a:t>3</a:t>
            </a:fld>
            <a:endParaRPr lang="en-US"/>
          </a:p>
        </p:txBody>
      </p:sp>
    </p:spTree>
    <p:extLst>
      <p:ext uri="{BB962C8B-B14F-4D97-AF65-F5344CB8AC3E}">
        <p14:creationId xmlns:p14="http://schemas.microsoft.com/office/powerpoint/2010/main" val="18316944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66ADA2-1809-C086-E977-735A9A8D2E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B52B65-F5BD-B455-5A1A-4835A60D82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1CFFD4-5D45-B5BF-1C53-3EAF900DB4C5}"/>
              </a:ext>
            </a:extLst>
          </p:cNvPr>
          <p:cNvSpPr>
            <a:spLocks noGrp="1"/>
          </p:cNvSpPr>
          <p:nvPr>
            <p:ph type="body" idx="1"/>
          </p:nvPr>
        </p:nvSpPr>
        <p:spPr/>
        <p:txBody>
          <a:bodyPr/>
          <a:lstStyle/>
          <a:p>
            <a:r>
              <a:rPr lang="en-US" dirty="0"/>
              <a:t>Remember the scenario I mentioned earlier:</a:t>
            </a:r>
          </a:p>
          <a:p>
            <a:pPr marL="171450" indent="-171450">
              <a:buFont typeface="Arial" panose="020B0604020202020204" pitchFamily="34" charset="0"/>
              <a:buChar char="•"/>
            </a:pPr>
            <a:r>
              <a:rPr lang="en-US" dirty="0"/>
              <a:t>If creating an authority record, imagine it has not already been established in the LC/NACO Authority File (NAF) and disregard it when searching. Establish the authorized access point based on the surrogates that we’ve provided. This may mean that the authorized access point may differ from that in NAF. Use the authorized access point from your authority record in your bib record.</a:t>
            </a:r>
          </a:p>
          <a:p>
            <a:pPr marL="171450" indent="-171450">
              <a:buFont typeface="Arial" panose="020B0604020202020204" pitchFamily="34" charset="0"/>
              <a:buChar char="•"/>
            </a:pPr>
            <a:r>
              <a:rPr lang="en-US" dirty="0"/>
              <a:t>If not creating an authority record, use the authorized access point that has been established in NAF.</a:t>
            </a:r>
          </a:p>
        </p:txBody>
      </p:sp>
      <p:sp>
        <p:nvSpPr>
          <p:cNvPr id="4" name="Slide Number Placeholder 3">
            <a:extLst>
              <a:ext uri="{FF2B5EF4-FFF2-40B4-BE49-F238E27FC236}">
                <a16:creationId xmlns:a16="http://schemas.microsoft.com/office/drawing/2014/main" id="{4A9FBA02-0375-A4C6-9FC0-81DDBEFF32C3}"/>
              </a:ext>
            </a:extLst>
          </p:cNvPr>
          <p:cNvSpPr>
            <a:spLocks noGrp="1"/>
          </p:cNvSpPr>
          <p:nvPr>
            <p:ph type="sldNum" sz="quarter" idx="5"/>
          </p:nvPr>
        </p:nvSpPr>
        <p:spPr/>
        <p:txBody>
          <a:bodyPr/>
          <a:lstStyle/>
          <a:p>
            <a:fld id="{860751CD-C621-4F44-BF9E-E97C3AB3C439}" type="slidenum">
              <a:rPr lang="en-US" smtClean="0"/>
              <a:t>4</a:t>
            </a:fld>
            <a:endParaRPr lang="en-US"/>
          </a:p>
        </p:txBody>
      </p:sp>
    </p:spTree>
    <p:extLst>
      <p:ext uri="{BB962C8B-B14F-4D97-AF65-F5344CB8AC3E}">
        <p14:creationId xmlns:p14="http://schemas.microsoft.com/office/powerpoint/2010/main" val="23774902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51AF1C-F5F9-2540-C0D8-3EED18BB7D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59CE60-AB14-545A-DD77-4791CD9E61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1E6B01-676F-6DBD-AA47-35346AA27ECA}"/>
              </a:ext>
            </a:extLst>
          </p:cNvPr>
          <p:cNvSpPr>
            <a:spLocks noGrp="1"/>
          </p:cNvSpPr>
          <p:nvPr>
            <p:ph type="body" idx="1"/>
          </p:nvPr>
        </p:nvSpPr>
        <p:spPr/>
        <p:txBody>
          <a:bodyPr/>
          <a:lstStyle/>
          <a:p>
            <a:r>
              <a:rPr lang="en-CA" dirty="0"/>
              <a:t>As we demonstrated, when you are working on the exercises:</a:t>
            </a:r>
          </a:p>
          <a:p>
            <a:pPr marL="228600" indent="-228600">
              <a:buFont typeface="+mj-lt"/>
              <a:buAutoNum type="arabicPeriod"/>
            </a:pPr>
            <a:r>
              <a:rPr lang="en-CA" dirty="0"/>
              <a:t>Before starting to work on an exercise, remember to create copies of the blank RDA template and MARC </a:t>
            </a:r>
            <a:r>
              <a:rPr lang="en-CA" dirty="0" err="1"/>
              <a:t>workform</a:t>
            </a:r>
            <a:r>
              <a:rPr lang="en-CA" dirty="0"/>
              <a:t>.</a:t>
            </a:r>
          </a:p>
          <a:p>
            <a:pPr marL="228600" indent="-228600">
              <a:buFont typeface="+mj-lt"/>
              <a:buAutoNum type="arabicPeriod"/>
            </a:pPr>
            <a:r>
              <a:rPr lang="en-CA" dirty="0"/>
              <a:t>Identify elements to record. Consult the appropriate application profile. If an element is not Core, you may not be required to record that element and could possibly omit it from your record.</a:t>
            </a:r>
          </a:p>
          <a:p>
            <a:pPr marL="228600" indent="-228600">
              <a:buFont typeface="+mj-lt"/>
              <a:buAutoNum type="arabicPeriod"/>
            </a:pPr>
            <a:r>
              <a:rPr lang="en-CA" dirty="0"/>
              <a:t>Review relevant RDA instructions and PCC documentation.</a:t>
            </a:r>
          </a:p>
          <a:p>
            <a:pPr marL="228600" indent="-228600">
              <a:buFont typeface="+mj-lt"/>
              <a:buAutoNum type="arabicPeriod"/>
            </a:pPr>
            <a:r>
              <a:rPr lang="en-CA" dirty="0"/>
              <a:t>Determine the value to record.</a:t>
            </a:r>
          </a:p>
          <a:p>
            <a:pPr marL="228600" indent="-228600">
              <a:buFont typeface="+mj-lt"/>
              <a:buAutoNum type="arabicPeriod"/>
            </a:pPr>
            <a:r>
              <a:rPr lang="en-CA" dirty="0"/>
              <a:t>Record the value in the RDA Record Template.</a:t>
            </a:r>
          </a:p>
          <a:p>
            <a:pPr marL="228600" indent="-228600">
              <a:buFont typeface="+mj-lt"/>
              <a:buAutoNum type="arabicPeriod"/>
            </a:pPr>
            <a:r>
              <a:rPr lang="en-CA" dirty="0"/>
              <a:t>Record the value in the MARC Record Template.</a:t>
            </a:r>
          </a:p>
          <a:p>
            <a:pPr marL="0" indent="0">
              <a:buFont typeface="+mj-lt"/>
              <a:buNone/>
            </a:pPr>
            <a:endParaRPr lang="en-CA" dirty="0"/>
          </a:p>
          <a:p>
            <a:pPr marL="0" indent="0">
              <a:buFont typeface="+mj-lt"/>
              <a:buNone/>
            </a:pPr>
            <a:r>
              <a:rPr lang="en-CA" dirty="0"/>
              <a:t>Review the Exercises Instructions document for more detailed information and links.</a:t>
            </a:r>
          </a:p>
        </p:txBody>
      </p:sp>
      <p:sp>
        <p:nvSpPr>
          <p:cNvPr id="4" name="Slide Number Placeholder 3">
            <a:extLst>
              <a:ext uri="{FF2B5EF4-FFF2-40B4-BE49-F238E27FC236}">
                <a16:creationId xmlns:a16="http://schemas.microsoft.com/office/drawing/2014/main" id="{53A60087-1AD3-258D-2B45-65C0BA693446}"/>
              </a:ext>
            </a:extLst>
          </p:cNvPr>
          <p:cNvSpPr>
            <a:spLocks noGrp="1"/>
          </p:cNvSpPr>
          <p:nvPr>
            <p:ph type="sldNum" sz="quarter" idx="5"/>
          </p:nvPr>
        </p:nvSpPr>
        <p:spPr/>
        <p:txBody>
          <a:bodyPr/>
          <a:lstStyle/>
          <a:p>
            <a:fld id="{860751CD-C621-4F44-BF9E-E97C3AB3C439}" type="slidenum">
              <a:rPr lang="en-US" smtClean="0"/>
              <a:t>5</a:t>
            </a:fld>
            <a:endParaRPr lang="en-US"/>
          </a:p>
        </p:txBody>
      </p:sp>
    </p:spTree>
    <p:extLst>
      <p:ext uri="{BB962C8B-B14F-4D97-AF65-F5344CB8AC3E}">
        <p14:creationId xmlns:p14="http://schemas.microsoft.com/office/powerpoint/2010/main" val="2313691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RDA, PCC practice, and cataloger’s judgment allow for different elements, and possibility different values, to be recorded.</a:t>
            </a:r>
          </a:p>
          <a:p>
            <a:endParaRPr lang="en-US" dirty="0"/>
          </a:p>
          <a:p>
            <a:r>
              <a:rPr lang="en-US" dirty="0"/>
              <a:t>As such, the answers are possibilities. They may include elements that are beyond the Core requirements that you may decide not to record. They may be missing non-Core elements that you regularly record. You may have selected different values for some elements (e.g., field of activity, subject, category of work, etc.).</a:t>
            </a:r>
          </a:p>
        </p:txBody>
      </p:sp>
      <p:sp>
        <p:nvSpPr>
          <p:cNvPr id="4" name="Slide Number Placeholder 3"/>
          <p:cNvSpPr>
            <a:spLocks noGrp="1"/>
          </p:cNvSpPr>
          <p:nvPr>
            <p:ph type="sldNum" sz="quarter" idx="5"/>
          </p:nvPr>
        </p:nvSpPr>
        <p:spPr/>
        <p:txBody>
          <a:bodyPr/>
          <a:lstStyle/>
          <a:p>
            <a:fld id="{860751CD-C621-4F44-BF9E-E97C3AB3C439}" type="slidenum">
              <a:rPr lang="en-US" smtClean="0"/>
              <a:t>6</a:t>
            </a:fld>
            <a:endParaRPr lang="en-US"/>
          </a:p>
        </p:txBody>
      </p:sp>
    </p:spTree>
    <p:extLst>
      <p:ext uri="{BB962C8B-B14F-4D97-AF65-F5344CB8AC3E}">
        <p14:creationId xmlns:p14="http://schemas.microsoft.com/office/powerpoint/2010/main" val="246548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The goal of the exercises is to help you better understand official RDA not to see how many you can get through. Take the time to explore the RDA instructions and PCC documentation. In this way, you could learn so much more without completing a single exercise than someone who rushes through completes them all.</a:t>
            </a:r>
          </a:p>
          <a:p>
            <a:endParaRPr lang="en-US" dirty="0"/>
          </a:p>
          <a:p>
            <a:r>
              <a:rPr lang="en-US" dirty="0"/>
              <a:t>Please feel free to work together and help each other out.</a:t>
            </a:r>
          </a:p>
          <a:p>
            <a:endParaRPr lang="en-US" dirty="0"/>
          </a:p>
          <a:p>
            <a:r>
              <a:rPr lang="en-US" dirty="0"/>
              <a:t>If you need help or have questions, please raise your hand or call one of us over. We are here to help you!</a:t>
            </a:r>
          </a:p>
        </p:txBody>
      </p:sp>
      <p:sp>
        <p:nvSpPr>
          <p:cNvPr id="4" name="Slide Number Placeholder 3"/>
          <p:cNvSpPr>
            <a:spLocks noGrp="1"/>
          </p:cNvSpPr>
          <p:nvPr>
            <p:ph type="sldNum" sz="quarter" idx="5"/>
          </p:nvPr>
        </p:nvSpPr>
        <p:spPr/>
        <p:txBody>
          <a:bodyPr/>
          <a:lstStyle/>
          <a:p>
            <a:fld id="{860751CD-C621-4F44-BF9E-E97C3AB3C439}" type="slidenum">
              <a:rPr lang="en-US" smtClean="0"/>
              <a:t>7</a:t>
            </a:fld>
            <a:endParaRPr lang="en-US"/>
          </a:p>
        </p:txBody>
      </p:sp>
    </p:spTree>
    <p:extLst>
      <p:ext uri="{BB962C8B-B14F-4D97-AF65-F5344CB8AC3E}">
        <p14:creationId xmlns:p14="http://schemas.microsoft.com/office/powerpoint/2010/main" val="2299162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447B0-761D-E602-F672-DF043F8822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6D9F61-BE45-F704-1B3F-339C1B626E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D63889-9133-4738-50E0-A3A72634EB7C}"/>
              </a:ext>
            </a:extLst>
          </p:cNvPr>
          <p:cNvSpPr>
            <a:spLocks noGrp="1"/>
          </p:cNvSpPr>
          <p:nvPr>
            <p:ph type="body" idx="1"/>
          </p:nvPr>
        </p:nvSpPr>
        <p:spPr/>
        <p: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CA" sz="1200" b="0" i="0" u="none" strike="noStrike" kern="1200" dirty="0">
                <a:solidFill>
                  <a:schemeClr val="tx1"/>
                </a:solidFill>
                <a:effectLst/>
                <a:latin typeface="+mn-lt"/>
                <a:ea typeface="+mn-ea"/>
                <a:cs typeface="+mn-cs"/>
              </a:rPr>
              <a:t>As a reminder: our helpers are Michael, Laura, Susie, Bob, Oksana, Adam, Trina, Yuji, Cathy, and myself.</a:t>
            </a:r>
          </a:p>
        </p:txBody>
      </p:sp>
      <p:sp>
        <p:nvSpPr>
          <p:cNvPr id="4" name="Slide Number Placeholder 3">
            <a:extLst>
              <a:ext uri="{FF2B5EF4-FFF2-40B4-BE49-F238E27FC236}">
                <a16:creationId xmlns:a16="http://schemas.microsoft.com/office/drawing/2014/main" id="{C413B7A2-548A-75F5-FE64-3B0F50B2F828}"/>
              </a:ext>
            </a:extLst>
          </p:cNvPr>
          <p:cNvSpPr>
            <a:spLocks noGrp="1"/>
          </p:cNvSpPr>
          <p:nvPr>
            <p:ph type="sldNum" sz="quarter" idx="5"/>
          </p:nvPr>
        </p:nvSpPr>
        <p:spPr/>
        <p:txBody>
          <a:bodyPr/>
          <a:lstStyle/>
          <a:p>
            <a:fld id="{860751CD-C621-4F44-BF9E-E97C3AB3C439}" type="slidenum">
              <a:rPr lang="en-US" smtClean="0"/>
              <a:t>8</a:t>
            </a:fld>
            <a:endParaRPr lang="en-US"/>
          </a:p>
        </p:txBody>
      </p:sp>
    </p:spTree>
    <p:extLst>
      <p:ext uri="{BB962C8B-B14F-4D97-AF65-F5344CB8AC3E}">
        <p14:creationId xmlns:p14="http://schemas.microsoft.com/office/powerpoint/2010/main" val="18584739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16D8C-7E9C-4CCD-8484-E0F86D349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087C30-B4F9-4505-B38F-FD992433D5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D1F90B-82E7-4865-A7CD-E70AF64B4DB0}"/>
              </a:ext>
            </a:extLst>
          </p:cNvPr>
          <p:cNvSpPr>
            <a:spLocks noGrp="1"/>
          </p:cNvSpPr>
          <p:nvPr>
            <p:ph type="dt" sz="half" idx="10"/>
          </p:nvPr>
        </p:nvSpPr>
        <p:spPr/>
        <p:txBody>
          <a:bodyPr/>
          <a:lstStyle/>
          <a:p>
            <a:fld id="{D29C6FF5-FC7E-49C6-9CA3-53821F62B47F}" type="datetime1">
              <a:rPr lang="en-US" smtClean="0"/>
              <a:t>6/30/2026</a:t>
            </a:fld>
            <a:endParaRPr lang="en-US"/>
          </a:p>
        </p:txBody>
      </p:sp>
      <p:sp>
        <p:nvSpPr>
          <p:cNvPr id="5" name="Footer Placeholder 4">
            <a:extLst>
              <a:ext uri="{FF2B5EF4-FFF2-40B4-BE49-F238E27FC236}">
                <a16:creationId xmlns:a16="http://schemas.microsoft.com/office/drawing/2014/main" id="{FA020EE0-5A8D-4458-869E-930FB4EC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B8BA5-148B-45F1-BD30-D3EADD2FE72A}"/>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4291492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2945-FFDD-4880-A035-7B8D88A13E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C12D4A-9B58-4DB2-97F7-B04687974ECB}"/>
              </a:ext>
            </a:extLst>
          </p:cNvPr>
          <p:cNvSpPr>
            <a:spLocks noGrp="1"/>
          </p:cNvSpPr>
          <p:nvPr>
            <p:ph type="dt" sz="half" idx="10"/>
          </p:nvPr>
        </p:nvSpPr>
        <p:spPr/>
        <p:txBody>
          <a:bodyPr/>
          <a:lstStyle/>
          <a:p>
            <a:fld id="{2FD2E94C-45BB-4947-B36C-E0A95B39D226}" type="datetime1">
              <a:rPr lang="en-US" smtClean="0"/>
              <a:t>6/30/2026</a:t>
            </a:fld>
            <a:endParaRPr lang="en-US"/>
          </a:p>
        </p:txBody>
      </p:sp>
      <p:sp>
        <p:nvSpPr>
          <p:cNvPr id="4" name="Footer Placeholder 3">
            <a:extLst>
              <a:ext uri="{FF2B5EF4-FFF2-40B4-BE49-F238E27FC236}">
                <a16:creationId xmlns:a16="http://schemas.microsoft.com/office/drawing/2014/main" id="{6F4C99D4-CBCD-4CAA-B6DC-CA0E1588CC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5734E2-A646-472A-B8B1-E8FA20CDDAB1}"/>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346651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D6C17A-E693-4507-ABCD-B365DB894B58}"/>
              </a:ext>
            </a:extLst>
          </p:cNvPr>
          <p:cNvSpPr>
            <a:spLocks noGrp="1"/>
          </p:cNvSpPr>
          <p:nvPr>
            <p:ph type="dt" sz="half" idx="10"/>
          </p:nvPr>
        </p:nvSpPr>
        <p:spPr/>
        <p:txBody>
          <a:bodyPr/>
          <a:lstStyle/>
          <a:p>
            <a:fld id="{128A8DDE-A8CA-47D6-ACBC-412813F3EA6A}" type="datetime1">
              <a:rPr lang="en-US" smtClean="0"/>
              <a:t>6/30/2026</a:t>
            </a:fld>
            <a:endParaRPr lang="en-US"/>
          </a:p>
        </p:txBody>
      </p:sp>
      <p:sp>
        <p:nvSpPr>
          <p:cNvPr id="3" name="Footer Placeholder 2">
            <a:extLst>
              <a:ext uri="{FF2B5EF4-FFF2-40B4-BE49-F238E27FC236}">
                <a16:creationId xmlns:a16="http://schemas.microsoft.com/office/drawing/2014/main" id="{776612DF-A493-4ABC-A19F-E058A114F1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EAA4FC-3805-477A-A1F6-5C98EFC8E140}"/>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2584085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C61B3-8991-43DE-8323-5884F70106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98B4C1-7B32-4A51-BCD1-6C23536698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515A09-3A16-4C1A-9C18-60FBAD6E69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291E77-8C53-43BF-A31E-0EE9B4F265F5}"/>
              </a:ext>
            </a:extLst>
          </p:cNvPr>
          <p:cNvSpPr>
            <a:spLocks noGrp="1"/>
          </p:cNvSpPr>
          <p:nvPr>
            <p:ph type="dt" sz="half" idx="10"/>
          </p:nvPr>
        </p:nvSpPr>
        <p:spPr/>
        <p:txBody>
          <a:bodyPr/>
          <a:lstStyle/>
          <a:p>
            <a:fld id="{D63B17B0-3EED-48AF-A10F-818AC10051AD}" type="datetime1">
              <a:rPr lang="en-US" smtClean="0"/>
              <a:t>6/30/2026</a:t>
            </a:fld>
            <a:endParaRPr lang="en-US"/>
          </a:p>
        </p:txBody>
      </p:sp>
      <p:sp>
        <p:nvSpPr>
          <p:cNvPr id="6" name="Footer Placeholder 5">
            <a:extLst>
              <a:ext uri="{FF2B5EF4-FFF2-40B4-BE49-F238E27FC236}">
                <a16:creationId xmlns:a16="http://schemas.microsoft.com/office/drawing/2014/main" id="{B9FA860F-E4C8-453E-8497-FEAD7ABF23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AC6577-878D-4694-983F-8AFC74372E37}"/>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726756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C72A9-173B-4C0D-B3B4-535EB93056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DC59D0-8A7E-4A05-B16B-8ED5E396EF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1DCA116-4FB6-41AD-95DF-EE5E7A620C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74B17F-6D4C-4065-B03A-5CE7FBBAD664}"/>
              </a:ext>
            </a:extLst>
          </p:cNvPr>
          <p:cNvSpPr>
            <a:spLocks noGrp="1"/>
          </p:cNvSpPr>
          <p:nvPr>
            <p:ph type="dt" sz="half" idx="10"/>
          </p:nvPr>
        </p:nvSpPr>
        <p:spPr/>
        <p:txBody>
          <a:bodyPr/>
          <a:lstStyle/>
          <a:p>
            <a:fld id="{91689519-F9E4-4BF3-A38D-AC41B2AF88AB}" type="datetime1">
              <a:rPr lang="en-US" smtClean="0"/>
              <a:t>6/30/2026</a:t>
            </a:fld>
            <a:endParaRPr lang="en-US"/>
          </a:p>
        </p:txBody>
      </p:sp>
      <p:sp>
        <p:nvSpPr>
          <p:cNvPr id="6" name="Footer Placeholder 5">
            <a:extLst>
              <a:ext uri="{FF2B5EF4-FFF2-40B4-BE49-F238E27FC236}">
                <a16:creationId xmlns:a16="http://schemas.microsoft.com/office/drawing/2014/main" id="{259C0277-AF01-4BAA-945C-CC7E46FFA7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5CDD74-84B9-4BDB-B551-8D21A4386D50}"/>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683292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8B3AA-A7DB-4F8D-8EA4-780F541506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8A2426-A34F-4EFD-89A6-723EDDBF61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50F34E-91ED-49FB-B5E3-AA35C5CB47A1}"/>
              </a:ext>
            </a:extLst>
          </p:cNvPr>
          <p:cNvSpPr>
            <a:spLocks noGrp="1"/>
          </p:cNvSpPr>
          <p:nvPr>
            <p:ph type="dt" sz="half" idx="10"/>
          </p:nvPr>
        </p:nvSpPr>
        <p:spPr/>
        <p:txBody>
          <a:bodyPr/>
          <a:lstStyle/>
          <a:p>
            <a:fld id="{3FCA7AAA-7791-456C-BCFF-B732B917F07F}" type="datetime1">
              <a:rPr lang="en-US" smtClean="0"/>
              <a:t>6/30/2026</a:t>
            </a:fld>
            <a:endParaRPr lang="en-US"/>
          </a:p>
        </p:txBody>
      </p:sp>
      <p:sp>
        <p:nvSpPr>
          <p:cNvPr id="5" name="Footer Placeholder 4">
            <a:extLst>
              <a:ext uri="{FF2B5EF4-FFF2-40B4-BE49-F238E27FC236}">
                <a16:creationId xmlns:a16="http://schemas.microsoft.com/office/drawing/2014/main" id="{DD463495-A877-45D2-826C-0AA779EB8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C52D1C-EBB9-4C91-B457-782DBFF78315}"/>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3297238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759612-4757-4558-94E2-74E88E5CD2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56F216-9047-4477-A691-3674B7CE92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248E5-0B92-4543-AD3C-494331377CC6}"/>
              </a:ext>
            </a:extLst>
          </p:cNvPr>
          <p:cNvSpPr>
            <a:spLocks noGrp="1"/>
          </p:cNvSpPr>
          <p:nvPr>
            <p:ph type="dt" sz="half" idx="10"/>
          </p:nvPr>
        </p:nvSpPr>
        <p:spPr/>
        <p:txBody>
          <a:bodyPr/>
          <a:lstStyle/>
          <a:p>
            <a:fld id="{8142B688-CE2F-44FA-BD9A-118A83E1C253}" type="datetime1">
              <a:rPr lang="en-US" smtClean="0"/>
              <a:t>6/30/2026</a:t>
            </a:fld>
            <a:endParaRPr lang="en-US"/>
          </a:p>
        </p:txBody>
      </p:sp>
      <p:sp>
        <p:nvSpPr>
          <p:cNvPr id="5" name="Footer Placeholder 4">
            <a:extLst>
              <a:ext uri="{FF2B5EF4-FFF2-40B4-BE49-F238E27FC236}">
                <a16:creationId xmlns:a16="http://schemas.microsoft.com/office/drawing/2014/main" id="{45A2FA2A-5B79-4E7F-96DF-124FD48222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14F600-9A48-4386-ABD6-43A8BE52A1F8}"/>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5686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1 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16D8C-7E9C-4CCD-8484-E0F86D3493C2}"/>
              </a:ext>
            </a:extLst>
          </p:cNvPr>
          <p:cNvSpPr>
            <a:spLocks noGrp="1"/>
          </p:cNvSpPr>
          <p:nvPr>
            <p:ph type="ctrTitle" hasCustomPrompt="1"/>
          </p:nvPr>
        </p:nvSpPr>
        <p:spPr>
          <a:xfrm>
            <a:off x="1524000" y="3208147"/>
            <a:ext cx="9144000" cy="861288"/>
          </a:xfrm>
        </p:spPr>
        <p:txBody>
          <a:bodyPr anchor="t"/>
          <a:lstStyle>
            <a:lvl1pPr algn="ctr">
              <a:defRPr sz="6000" b="1"/>
            </a:lvl1pPr>
          </a:lstStyle>
          <a:p>
            <a:r>
              <a:rPr lang="en-US" dirty="0"/>
              <a:t>Title</a:t>
            </a:r>
          </a:p>
        </p:txBody>
      </p:sp>
      <p:sp>
        <p:nvSpPr>
          <p:cNvPr id="4" name="Date Placeholder 3">
            <a:extLst>
              <a:ext uri="{FF2B5EF4-FFF2-40B4-BE49-F238E27FC236}">
                <a16:creationId xmlns:a16="http://schemas.microsoft.com/office/drawing/2014/main" id="{8DD1F90B-82E7-4865-A7CD-E70AF64B4DB0}"/>
              </a:ext>
            </a:extLst>
          </p:cNvPr>
          <p:cNvSpPr>
            <a:spLocks noGrp="1"/>
          </p:cNvSpPr>
          <p:nvPr>
            <p:ph type="dt" sz="half" idx="10"/>
          </p:nvPr>
        </p:nvSpPr>
        <p:spPr/>
        <p:txBody>
          <a:bodyPr/>
          <a:lstStyle/>
          <a:p>
            <a:fld id="{D541A3E9-C559-4614-9925-144F6F7415B1}" type="datetime1">
              <a:rPr lang="en-US" smtClean="0"/>
              <a:t>6/30/2026</a:t>
            </a:fld>
            <a:endParaRPr lang="en-US"/>
          </a:p>
        </p:txBody>
      </p:sp>
      <p:sp>
        <p:nvSpPr>
          <p:cNvPr id="5" name="Footer Placeholder 4">
            <a:extLst>
              <a:ext uri="{FF2B5EF4-FFF2-40B4-BE49-F238E27FC236}">
                <a16:creationId xmlns:a16="http://schemas.microsoft.com/office/drawing/2014/main" id="{FA020EE0-5A8D-4458-869E-930FB4EC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B8BA5-148B-45F1-BD30-D3EADD2FE72A}"/>
              </a:ext>
            </a:extLst>
          </p:cNvPr>
          <p:cNvSpPr>
            <a:spLocks noGrp="1"/>
          </p:cNvSpPr>
          <p:nvPr>
            <p:ph type="sldNum" sz="quarter" idx="12"/>
          </p:nvPr>
        </p:nvSpPr>
        <p:spPr/>
        <p:txBody>
          <a:bodyPr/>
          <a:lstStyle/>
          <a:p>
            <a:fld id="{26D89839-9540-4FD2-A570-163792ED64AF}" type="slidenum">
              <a:rPr lang="en-US" smtClean="0"/>
              <a:t>‹#›</a:t>
            </a:fld>
            <a:endParaRPr lang="en-US" dirty="0"/>
          </a:p>
        </p:txBody>
      </p:sp>
      <p:pic>
        <p:nvPicPr>
          <p:cNvPr id="7" name="Google Shape;91;p1">
            <a:extLst>
              <a:ext uri="{FF2B5EF4-FFF2-40B4-BE49-F238E27FC236}">
                <a16:creationId xmlns:a16="http://schemas.microsoft.com/office/drawing/2014/main" id="{8BF1CADB-5CAD-4AB7-8CB8-EFFD5658B2FB}"/>
              </a:ext>
            </a:extLst>
          </p:cNvPr>
          <p:cNvPicPr preferRelativeResize="0"/>
          <p:nvPr userDrawn="1"/>
        </p:nvPicPr>
        <p:blipFill rotWithShape="1">
          <a:blip r:embed="rId2">
            <a:alphaModFix/>
          </a:blip>
          <a:srcRect/>
          <a:stretch/>
        </p:blipFill>
        <p:spPr>
          <a:xfrm>
            <a:off x="6290460" y="793244"/>
            <a:ext cx="4377539" cy="1086156"/>
          </a:xfrm>
          <a:prstGeom prst="rect">
            <a:avLst/>
          </a:prstGeom>
          <a:noFill/>
          <a:ln>
            <a:noFill/>
          </a:ln>
        </p:spPr>
      </p:pic>
      <p:sp>
        <p:nvSpPr>
          <p:cNvPr id="8" name="TextBox 7">
            <a:extLst>
              <a:ext uri="{FF2B5EF4-FFF2-40B4-BE49-F238E27FC236}">
                <a16:creationId xmlns:a16="http://schemas.microsoft.com/office/drawing/2014/main" id="{11E19767-9245-4715-9B49-72307FAE25F9}"/>
              </a:ext>
            </a:extLst>
          </p:cNvPr>
          <p:cNvSpPr txBox="1"/>
          <p:nvPr userDrawn="1"/>
        </p:nvSpPr>
        <p:spPr>
          <a:xfrm>
            <a:off x="1524000" y="5080248"/>
            <a:ext cx="9143999" cy="1169551"/>
          </a:xfrm>
          <a:prstGeom prst="rect">
            <a:avLst/>
          </a:prstGeom>
          <a:noFill/>
        </p:spPr>
        <p:txBody>
          <a:bodyPr wrap="square" rtlCol="0">
            <a:spAutoFit/>
          </a:bodyPr>
          <a:lstStyle/>
          <a:p>
            <a:pPr marL="0" indent="0" algn="ctr">
              <a:spcBef>
                <a:spcPts val="600"/>
              </a:spcBef>
              <a:buClr>
                <a:schemeClr val="dk1"/>
              </a:buClr>
              <a:buSzPts val="2000"/>
              <a:buFont typeface="Arial" panose="020B0604020202020204" pitchFamily="34" charset="0"/>
              <a:buNone/>
            </a:pPr>
            <a:r>
              <a:rPr lang="en-US" sz="2000" dirty="0"/>
              <a:t>ALA Annual</a:t>
            </a:r>
          </a:p>
          <a:p>
            <a:pPr marL="0" indent="0" algn="ctr">
              <a:spcBef>
                <a:spcPts val="600"/>
              </a:spcBef>
              <a:buClr>
                <a:schemeClr val="dk1"/>
              </a:buClr>
              <a:buSzPts val="2000"/>
              <a:buFont typeface="Arial" panose="020B0604020202020204" pitchFamily="34" charset="0"/>
              <a:buNone/>
            </a:pPr>
            <a:r>
              <a:rPr lang="en-US" sz="2000" dirty="0"/>
              <a:t>Friday, June 26, 2026</a:t>
            </a:r>
          </a:p>
          <a:p>
            <a:pPr marL="0" indent="0" algn="ctr">
              <a:spcBef>
                <a:spcPts val="600"/>
              </a:spcBef>
              <a:buClr>
                <a:schemeClr val="dk1"/>
              </a:buClr>
              <a:buSzPts val="2000"/>
              <a:buFont typeface="Arial" panose="020B0604020202020204" pitchFamily="34" charset="0"/>
              <a:buNone/>
            </a:pPr>
            <a:r>
              <a:rPr lang="en-US" sz="2000" dirty="0"/>
              <a:t>8:00 AM – 4:00 PM</a:t>
            </a:r>
          </a:p>
        </p:txBody>
      </p:sp>
      <p:pic>
        <p:nvPicPr>
          <p:cNvPr id="12" name="Picture 11">
            <a:extLst>
              <a:ext uri="{FF2B5EF4-FFF2-40B4-BE49-F238E27FC236}">
                <a16:creationId xmlns:a16="http://schemas.microsoft.com/office/drawing/2014/main" id="{62BBFE19-17C8-4590-9DBC-0992CD3487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95462" y="412078"/>
            <a:ext cx="3571875" cy="2376488"/>
          </a:xfrm>
          <a:prstGeom prst="rect">
            <a:avLst/>
          </a:prstGeom>
        </p:spPr>
      </p:pic>
    </p:spTree>
    <p:extLst>
      <p:ext uri="{BB962C8B-B14F-4D97-AF65-F5344CB8AC3E}">
        <p14:creationId xmlns:p14="http://schemas.microsoft.com/office/powerpoint/2010/main" val="4094784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 1 Lin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DD1F90B-82E7-4865-A7CD-E70AF64B4DB0}"/>
              </a:ext>
            </a:extLst>
          </p:cNvPr>
          <p:cNvSpPr>
            <a:spLocks noGrp="1"/>
          </p:cNvSpPr>
          <p:nvPr>
            <p:ph type="dt" sz="half" idx="10"/>
          </p:nvPr>
        </p:nvSpPr>
        <p:spPr/>
        <p:txBody>
          <a:bodyPr/>
          <a:lstStyle/>
          <a:p>
            <a:fld id="{89AAE309-7577-4A7B-B402-2F3DD6F0D201}" type="datetime1">
              <a:rPr lang="en-US" smtClean="0"/>
              <a:t>6/30/2026</a:t>
            </a:fld>
            <a:endParaRPr lang="en-US"/>
          </a:p>
        </p:txBody>
      </p:sp>
      <p:sp>
        <p:nvSpPr>
          <p:cNvPr id="5" name="Footer Placeholder 4">
            <a:extLst>
              <a:ext uri="{FF2B5EF4-FFF2-40B4-BE49-F238E27FC236}">
                <a16:creationId xmlns:a16="http://schemas.microsoft.com/office/drawing/2014/main" id="{FA020EE0-5A8D-4458-869E-930FB4EC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B8BA5-148B-45F1-BD30-D3EADD2FE72A}"/>
              </a:ext>
            </a:extLst>
          </p:cNvPr>
          <p:cNvSpPr>
            <a:spLocks noGrp="1"/>
          </p:cNvSpPr>
          <p:nvPr>
            <p:ph type="sldNum" sz="quarter" idx="12"/>
          </p:nvPr>
        </p:nvSpPr>
        <p:spPr/>
        <p:txBody>
          <a:bodyPr/>
          <a:lstStyle/>
          <a:p>
            <a:fld id="{26D89839-9540-4FD2-A570-163792ED64AF}" type="slidenum">
              <a:rPr lang="en-US" smtClean="0"/>
              <a:t>‹#›</a:t>
            </a:fld>
            <a:endParaRPr lang="en-US" dirty="0"/>
          </a:p>
        </p:txBody>
      </p:sp>
      <p:pic>
        <p:nvPicPr>
          <p:cNvPr id="7" name="Google Shape;91;p1">
            <a:extLst>
              <a:ext uri="{FF2B5EF4-FFF2-40B4-BE49-F238E27FC236}">
                <a16:creationId xmlns:a16="http://schemas.microsoft.com/office/drawing/2014/main" id="{8BF1CADB-5CAD-4AB7-8CB8-EFFD5658B2FB}"/>
              </a:ext>
            </a:extLst>
          </p:cNvPr>
          <p:cNvPicPr preferRelativeResize="0"/>
          <p:nvPr userDrawn="1"/>
        </p:nvPicPr>
        <p:blipFill rotWithShape="1">
          <a:blip r:embed="rId2">
            <a:alphaModFix/>
          </a:blip>
          <a:srcRect/>
          <a:stretch/>
        </p:blipFill>
        <p:spPr>
          <a:xfrm>
            <a:off x="6290460" y="793244"/>
            <a:ext cx="4377539" cy="1086156"/>
          </a:xfrm>
          <a:prstGeom prst="rect">
            <a:avLst/>
          </a:prstGeom>
          <a:noFill/>
          <a:ln>
            <a:noFill/>
          </a:ln>
        </p:spPr>
      </p:pic>
      <p:sp>
        <p:nvSpPr>
          <p:cNvPr id="8" name="TextBox 7">
            <a:extLst>
              <a:ext uri="{FF2B5EF4-FFF2-40B4-BE49-F238E27FC236}">
                <a16:creationId xmlns:a16="http://schemas.microsoft.com/office/drawing/2014/main" id="{11E19767-9245-4715-9B49-72307FAE25F9}"/>
              </a:ext>
            </a:extLst>
          </p:cNvPr>
          <p:cNvSpPr txBox="1"/>
          <p:nvPr userDrawn="1"/>
        </p:nvSpPr>
        <p:spPr>
          <a:xfrm>
            <a:off x="1524000" y="5080248"/>
            <a:ext cx="9143999" cy="1169551"/>
          </a:xfrm>
          <a:prstGeom prst="rect">
            <a:avLst/>
          </a:prstGeom>
          <a:noFill/>
        </p:spPr>
        <p:txBody>
          <a:bodyPr wrap="square" rtlCol="0">
            <a:spAutoFit/>
          </a:bodyPr>
          <a:lstStyle/>
          <a:p>
            <a:pPr marL="0" indent="0" algn="ctr">
              <a:spcBef>
                <a:spcPts val="600"/>
              </a:spcBef>
              <a:buClr>
                <a:schemeClr val="dk1"/>
              </a:buClr>
              <a:buSzPts val="2000"/>
              <a:buFont typeface="Arial" panose="020B0604020202020204" pitchFamily="34" charset="0"/>
              <a:buNone/>
            </a:pPr>
            <a:r>
              <a:rPr lang="en-US" sz="2000" dirty="0"/>
              <a:t>ALA Annual</a:t>
            </a:r>
          </a:p>
          <a:p>
            <a:pPr marL="0" indent="0" algn="ctr">
              <a:spcBef>
                <a:spcPts val="600"/>
              </a:spcBef>
              <a:buClr>
                <a:schemeClr val="dk1"/>
              </a:buClr>
              <a:buSzPts val="2000"/>
              <a:buFont typeface="Arial" panose="020B0604020202020204" pitchFamily="34" charset="0"/>
              <a:buNone/>
            </a:pPr>
            <a:r>
              <a:rPr lang="en-US" sz="2000" dirty="0"/>
              <a:t>Friday, June 26, 2026</a:t>
            </a:r>
          </a:p>
          <a:p>
            <a:pPr marL="0" indent="0" algn="ctr">
              <a:spcBef>
                <a:spcPts val="600"/>
              </a:spcBef>
              <a:buClr>
                <a:schemeClr val="dk1"/>
              </a:buClr>
              <a:buSzPts val="2000"/>
              <a:buFont typeface="Arial" panose="020B0604020202020204" pitchFamily="34" charset="0"/>
              <a:buNone/>
            </a:pPr>
            <a:r>
              <a:rPr lang="en-US" sz="2000" dirty="0"/>
              <a:t>8:00 AM – 4:00 PM</a:t>
            </a:r>
          </a:p>
        </p:txBody>
      </p:sp>
      <p:pic>
        <p:nvPicPr>
          <p:cNvPr id="12" name="Picture 11">
            <a:extLst>
              <a:ext uri="{FF2B5EF4-FFF2-40B4-BE49-F238E27FC236}">
                <a16:creationId xmlns:a16="http://schemas.microsoft.com/office/drawing/2014/main" id="{62BBFE19-17C8-4590-9DBC-0992CD3487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95462" y="412078"/>
            <a:ext cx="3571875" cy="2376488"/>
          </a:xfrm>
          <a:prstGeom prst="rect">
            <a:avLst/>
          </a:prstGeom>
        </p:spPr>
      </p:pic>
      <p:sp>
        <p:nvSpPr>
          <p:cNvPr id="9" name="Title 1">
            <a:extLst>
              <a:ext uri="{FF2B5EF4-FFF2-40B4-BE49-F238E27FC236}">
                <a16:creationId xmlns:a16="http://schemas.microsoft.com/office/drawing/2014/main" id="{AFC49523-2D87-4715-B254-6EBA43BA4B50}"/>
              </a:ext>
            </a:extLst>
          </p:cNvPr>
          <p:cNvSpPr>
            <a:spLocks noGrp="1"/>
          </p:cNvSpPr>
          <p:nvPr>
            <p:ph type="ctrTitle" hasCustomPrompt="1"/>
          </p:nvPr>
        </p:nvSpPr>
        <p:spPr>
          <a:xfrm>
            <a:off x="1524001" y="3005466"/>
            <a:ext cx="9144000" cy="1857881"/>
          </a:xfrm>
        </p:spPr>
        <p:txBody>
          <a:bodyPr anchor="t"/>
          <a:lstStyle>
            <a:lvl1pPr algn="ctr">
              <a:defRPr sz="6000" b="1"/>
            </a:lvl1pPr>
          </a:lstStyle>
          <a:p>
            <a:r>
              <a:rPr lang="en-US" dirty="0"/>
              <a:t>Title</a:t>
            </a:r>
          </a:p>
        </p:txBody>
      </p:sp>
    </p:spTree>
    <p:extLst>
      <p:ext uri="{BB962C8B-B14F-4D97-AF65-F5344CB8AC3E}">
        <p14:creationId xmlns:p14="http://schemas.microsoft.com/office/powerpoint/2010/main" val="189508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A57E-1B4B-4A36-927F-24B82BC4D0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7DE27-AF5D-4821-8CE9-22A71E694053}"/>
              </a:ext>
            </a:extLst>
          </p:cNvPr>
          <p:cNvSpPr>
            <a:spLocks noGrp="1"/>
          </p:cNvSpPr>
          <p:nvPr>
            <p:ph type="dt" sz="half" idx="10"/>
          </p:nvPr>
        </p:nvSpPr>
        <p:spPr/>
        <p:txBody>
          <a:bodyPr/>
          <a:lstStyle/>
          <a:p>
            <a:fld id="{61D17107-452A-465C-8C64-349CEBD9A800}" type="datetime1">
              <a:rPr lang="en-US" smtClean="0"/>
              <a:t>6/30/2026</a:t>
            </a:fld>
            <a:endParaRPr lang="en-US"/>
          </a:p>
        </p:txBody>
      </p:sp>
      <p:sp>
        <p:nvSpPr>
          <p:cNvPr id="5" name="Footer Placeholder 4">
            <a:extLst>
              <a:ext uri="{FF2B5EF4-FFF2-40B4-BE49-F238E27FC236}">
                <a16:creationId xmlns:a16="http://schemas.microsoft.com/office/drawing/2014/main" id="{771F6CED-0B4E-415B-8741-1B0D0B04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7012B-FB54-4CFB-938C-D2823E4F5CAB}"/>
              </a:ext>
            </a:extLst>
          </p:cNvPr>
          <p:cNvSpPr>
            <a:spLocks noGrp="1"/>
          </p:cNvSpPr>
          <p:nvPr>
            <p:ph type="sldNum" sz="quarter" idx="12"/>
          </p:nvPr>
        </p:nvSpPr>
        <p:spPr/>
        <p:txBody>
          <a:bodyPr/>
          <a:lstStyle/>
          <a:p>
            <a:fld id="{26D89839-9540-4FD2-A570-163792ED64AF}" type="slidenum">
              <a:rPr lang="en-US" smtClean="0"/>
              <a:t>‹#›</a:t>
            </a:fld>
            <a:endParaRPr lang="en-US"/>
          </a:p>
        </p:txBody>
      </p:sp>
      <p:sp>
        <p:nvSpPr>
          <p:cNvPr id="7" name="Title 6">
            <a:extLst>
              <a:ext uri="{FF2B5EF4-FFF2-40B4-BE49-F238E27FC236}">
                <a16:creationId xmlns:a16="http://schemas.microsoft.com/office/drawing/2014/main" id="{FB0C1524-E9B6-6A97-92C5-37DDC26132F9}"/>
              </a:ext>
            </a:extLst>
          </p:cNvPr>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45751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utcome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A57E-1B4B-4A36-927F-24B82BC4D030}"/>
              </a:ext>
            </a:extLst>
          </p:cNvPr>
          <p:cNvSpPr>
            <a:spLocks noGrp="1"/>
          </p:cNvSpPr>
          <p:nvPr>
            <p:ph idx="1"/>
          </p:nvPr>
        </p:nvSpPr>
        <p:spPr>
          <a:xfrm>
            <a:off x="838200" y="2489996"/>
            <a:ext cx="10515600" cy="36869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177DE27-AF5D-4821-8CE9-22A71E694053}"/>
              </a:ext>
            </a:extLst>
          </p:cNvPr>
          <p:cNvSpPr>
            <a:spLocks noGrp="1"/>
          </p:cNvSpPr>
          <p:nvPr>
            <p:ph type="dt" sz="half" idx="10"/>
          </p:nvPr>
        </p:nvSpPr>
        <p:spPr/>
        <p:txBody>
          <a:bodyPr/>
          <a:lstStyle/>
          <a:p>
            <a:fld id="{FB9FD678-6F77-4778-B927-3263D21D8AAA}" type="datetime1">
              <a:rPr lang="en-US" smtClean="0"/>
              <a:t>6/30/2026</a:t>
            </a:fld>
            <a:endParaRPr lang="en-US"/>
          </a:p>
        </p:txBody>
      </p:sp>
      <p:sp>
        <p:nvSpPr>
          <p:cNvPr id="5" name="Footer Placeholder 4">
            <a:extLst>
              <a:ext uri="{FF2B5EF4-FFF2-40B4-BE49-F238E27FC236}">
                <a16:creationId xmlns:a16="http://schemas.microsoft.com/office/drawing/2014/main" id="{771F6CED-0B4E-415B-8741-1B0D0B04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7012B-FB54-4CFB-938C-D2823E4F5CAB}"/>
              </a:ext>
            </a:extLst>
          </p:cNvPr>
          <p:cNvSpPr>
            <a:spLocks noGrp="1"/>
          </p:cNvSpPr>
          <p:nvPr>
            <p:ph type="sldNum" sz="quarter" idx="12"/>
          </p:nvPr>
        </p:nvSpPr>
        <p:spPr/>
        <p:txBody>
          <a:bodyPr/>
          <a:lstStyle/>
          <a:p>
            <a:fld id="{26D89839-9540-4FD2-A570-163792ED64AF}" type="slidenum">
              <a:rPr lang="en-US" smtClean="0"/>
              <a:t>‹#›</a:t>
            </a:fld>
            <a:endParaRPr lang="en-US" dirty="0"/>
          </a:p>
        </p:txBody>
      </p:sp>
      <p:sp>
        <p:nvSpPr>
          <p:cNvPr id="7" name="TextBox 6">
            <a:extLst>
              <a:ext uri="{FF2B5EF4-FFF2-40B4-BE49-F238E27FC236}">
                <a16:creationId xmlns:a16="http://schemas.microsoft.com/office/drawing/2014/main" id="{B6B6A206-1EA4-4A32-BE0C-4445DBD65DAF}"/>
              </a:ext>
            </a:extLst>
          </p:cNvPr>
          <p:cNvSpPr txBox="1"/>
          <p:nvPr userDrawn="1"/>
        </p:nvSpPr>
        <p:spPr>
          <a:xfrm>
            <a:off x="841248" y="365760"/>
            <a:ext cx="10515600" cy="1325880"/>
          </a:xfrm>
          <a:prstGeom prst="rect">
            <a:avLst/>
          </a:prstGeom>
          <a:noFill/>
        </p:spPr>
        <p:txBody>
          <a:bodyPr wrap="none" rtlCol="0" anchor="ctr" anchorCtr="0">
            <a:normAutofit/>
          </a:bodyPr>
          <a:lstStyle/>
          <a:p>
            <a:r>
              <a:rPr lang="en-US" sz="4400" dirty="0">
                <a:latin typeface="+mj-lt"/>
              </a:rPr>
              <a:t>Learning Outcomes</a:t>
            </a:r>
          </a:p>
        </p:txBody>
      </p:sp>
      <p:sp>
        <p:nvSpPr>
          <p:cNvPr id="8" name="TextBox 7">
            <a:extLst>
              <a:ext uri="{FF2B5EF4-FFF2-40B4-BE49-F238E27FC236}">
                <a16:creationId xmlns:a16="http://schemas.microsoft.com/office/drawing/2014/main" id="{B53DEF4C-DA5B-4B2D-8DDF-E353355C5254}"/>
              </a:ext>
            </a:extLst>
          </p:cNvPr>
          <p:cNvSpPr txBox="1"/>
          <p:nvPr userDrawn="1"/>
        </p:nvSpPr>
        <p:spPr>
          <a:xfrm>
            <a:off x="838197" y="1825642"/>
            <a:ext cx="7157472"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At the end of the workshop, you will be able to:</a:t>
            </a:r>
          </a:p>
        </p:txBody>
      </p:sp>
    </p:spTree>
    <p:extLst>
      <p:ext uri="{BB962C8B-B14F-4D97-AF65-F5344CB8AC3E}">
        <p14:creationId xmlns:p14="http://schemas.microsoft.com/office/powerpoint/2010/main" val="3914986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A57E-1B4B-4A36-927F-24B82BC4D0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7DE27-AF5D-4821-8CE9-22A71E694053}"/>
              </a:ext>
            </a:extLst>
          </p:cNvPr>
          <p:cNvSpPr>
            <a:spLocks noGrp="1"/>
          </p:cNvSpPr>
          <p:nvPr>
            <p:ph type="dt" sz="half" idx="10"/>
          </p:nvPr>
        </p:nvSpPr>
        <p:spPr/>
        <p:txBody>
          <a:bodyPr/>
          <a:lstStyle/>
          <a:p>
            <a:fld id="{FB84CDE4-AAD8-4BB6-91C8-BC7F63648A60}" type="datetime1">
              <a:rPr lang="en-US" smtClean="0"/>
              <a:t>6/30/2026</a:t>
            </a:fld>
            <a:endParaRPr lang="en-US"/>
          </a:p>
        </p:txBody>
      </p:sp>
      <p:sp>
        <p:nvSpPr>
          <p:cNvPr id="5" name="Footer Placeholder 4">
            <a:extLst>
              <a:ext uri="{FF2B5EF4-FFF2-40B4-BE49-F238E27FC236}">
                <a16:creationId xmlns:a16="http://schemas.microsoft.com/office/drawing/2014/main" id="{771F6CED-0B4E-415B-8741-1B0D0B04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7012B-FB54-4CFB-938C-D2823E4F5CAB}"/>
              </a:ext>
            </a:extLst>
          </p:cNvPr>
          <p:cNvSpPr>
            <a:spLocks noGrp="1"/>
          </p:cNvSpPr>
          <p:nvPr>
            <p:ph type="sldNum" sz="quarter" idx="12"/>
          </p:nvPr>
        </p:nvSpPr>
        <p:spPr/>
        <p:txBody>
          <a:bodyPr/>
          <a:lstStyle/>
          <a:p>
            <a:fld id="{26D89839-9540-4FD2-A570-163792ED64AF}" type="slidenum">
              <a:rPr lang="en-US" smtClean="0"/>
              <a:t>‹#›</a:t>
            </a:fld>
            <a:endParaRPr lang="en-US"/>
          </a:p>
        </p:txBody>
      </p:sp>
      <p:sp>
        <p:nvSpPr>
          <p:cNvPr id="7" name="TextBox 6">
            <a:extLst>
              <a:ext uri="{FF2B5EF4-FFF2-40B4-BE49-F238E27FC236}">
                <a16:creationId xmlns:a16="http://schemas.microsoft.com/office/drawing/2014/main" id="{B6B6A206-1EA4-4A32-BE0C-4445DBD65DAF}"/>
              </a:ext>
            </a:extLst>
          </p:cNvPr>
          <p:cNvSpPr txBox="1"/>
          <p:nvPr userDrawn="1"/>
        </p:nvSpPr>
        <p:spPr>
          <a:xfrm>
            <a:off x="841248" y="365760"/>
            <a:ext cx="10515600" cy="1325880"/>
          </a:xfrm>
          <a:prstGeom prst="rect">
            <a:avLst/>
          </a:prstGeom>
          <a:noFill/>
        </p:spPr>
        <p:txBody>
          <a:bodyPr wrap="none" rtlCol="0" anchor="ctr" anchorCtr="0">
            <a:normAutofit/>
          </a:bodyPr>
          <a:lstStyle/>
          <a:p>
            <a:r>
              <a:rPr lang="en-US" sz="4400" dirty="0">
                <a:latin typeface="+mj-lt"/>
              </a:rPr>
              <a:t>Summary</a:t>
            </a:r>
          </a:p>
        </p:txBody>
      </p:sp>
    </p:spTree>
    <p:extLst>
      <p:ext uri="{BB962C8B-B14F-4D97-AF65-F5344CB8AC3E}">
        <p14:creationId xmlns:p14="http://schemas.microsoft.com/office/powerpoint/2010/main" val="163238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1AB73-5BD8-4F08-A482-2304DFB7F4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A0C05F-2181-4CAA-BDD3-051AA8E2A8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BFA9C9-B498-438E-B4E3-FEAEF7DF8EAD}"/>
              </a:ext>
            </a:extLst>
          </p:cNvPr>
          <p:cNvSpPr>
            <a:spLocks noGrp="1"/>
          </p:cNvSpPr>
          <p:nvPr>
            <p:ph type="dt" sz="half" idx="10"/>
          </p:nvPr>
        </p:nvSpPr>
        <p:spPr/>
        <p:txBody>
          <a:bodyPr/>
          <a:lstStyle/>
          <a:p>
            <a:fld id="{68305EE2-FB07-4DB7-BDC1-04C848EA48DE}" type="datetime1">
              <a:rPr lang="en-US" smtClean="0"/>
              <a:t>6/30/2026</a:t>
            </a:fld>
            <a:endParaRPr lang="en-US"/>
          </a:p>
        </p:txBody>
      </p:sp>
      <p:sp>
        <p:nvSpPr>
          <p:cNvPr id="5" name="Footer Placeholder 4">
            <a:extLst>
              <a:ext uri="{FF2B5EF4-FFF2-40B4-BE49-F238E27FC236}">
                <a16:creationId xmlns:a16="http://schemas.microsoft.com/office/drawing/2014/main" id="{440E6F0D-F33F-41F5-B4D7-DE19813B21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426C3-368E-4224-9D94-29C54C0847CA}"/>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2903833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2AD60-6CF7-4F26-ACA0-C0869080E4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BCF203-C84C-47DB-9277-5FC3C93DF1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268091-D9E1-4B63-B794-DD555C7993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1BF1D2-5B65-4739-8CF5-8CD86B284B77}"/>
              </a:ext>
            </a:extLst>
          </p:cNvPr>
          <p:cNvSpPr>
            <a:spLocks noGrp="1"/>
          </p:cNvSpPr>
          <p:nvPr>
            <p:ph type="dt" sz="half" idx="10"/>
          </p:nvPr>
        </p:nvSpPr>
        <p:spPr/>
        <p:txBody>
          <a:bodyPr/>
          <a:lstStyle/>
          <a:p>
            <a:fld id="{52A41CE5-02A9-47B8-9F60-2BA190321023}" type="datetime1">
              <a:rPr lang="en-US" smtClean="0"/>
              <a:t>6/30/2026</a:t>
            </a:fld>
            <a:endParaRPr lang="en-US"/>
          </a:p>
        </p:txBody>
      </p:sp>
      <p:sp>
        <p:nvSpPr>
          <p:cNvPr id="6" name="Footer Placeholder 5">
            <a:extLst>
              <a:ext uri="{FF2B5EF4-FFF2-40B4-BE49-F238E27FC236}">
                <a16:creationId xmlns:a16="http://schemas.microsoft.com/office/drawing/2014/main" id="{0466DB13-C708-418B-B73F-0B1B04BBA3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9B7EBA-DF5F-4F6A-90CF-A4502C513E22}"/>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80738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909FC-CA8F-4431-AA11-93D3AA4B80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1367EA-9BF7-4F79-A777-35D874E25F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15CB7B-DFDA-464E-A356-7A24628D72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6806E9-99F4-42B1-89A2-95D057DDCE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0D1B36-9594-4112-9D6C-8DD87BAFAC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93B486-A200-4826-8B40-7C315D936E68}"/>
              </a:ext>
            </a:extLst>
          </p:cNvPr>
          <p:cNvSpPr>
            <a:spLocks noGrp="1"/>
          </p:cNvSpPr>
          <p:nvPr>
            <p:ph type="dt" sz="half" idx="10"/>
          </p:nvPr>
        </p:nvSpPr>
        <p:spPr/>
        <p:txBody>
          <a:bodyPr/>
          <a:lstStyle/>
          <a:p>
            <a:fld id="{01B4F3F2-AE3A-4D07-A52F-182A7834904C}" type="datetime1">
              <a:rPr lang="en-US" smtClean="0"/>
              <a:t>6/30/2026</a:t>
            </a:fld>
            <a:endParaRPr lang="en-US"/>
          </a:p>
        </p:txBody>
      </p:sp>
      <p:sp>
        <p:nvSpPr>
          <p:cNvPr id="8" name="Footer Placeholder 7">
            <a:extLst>
              <a:ext uri="{FF2B5EF4-FFF2-40B4-BE49-F238E27FC236}">
                <a16:creationId xmlns:a16="http://schemas.microsoft.com/office/drawing/2014/main" id="{9A2AC08D-A6E9-464B-B6C0-B241F9383A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5B5AB5-BE6D-484A-808E-8423ECF74FBB}"/>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237937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73D49C-3BC6-4F7E-BD5A-35CD1DA341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74510B9-946D-4F7D-A7FF-FB1FEEB04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9E3708-E541-49A7-AAFB-67C624D9D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5E7D4-A916-4A11-804C-AB6F98DDC2A3}" type="datetime1">
              <a:rPr lang="en-US" smtClean="0"/>
              <a:t>6/30/2026</a:t>
            </a:fld>
            <a:endParaRPr lang="en-US"/>
          </a:p>
        </p:txBody>
      </p:sp>
      <p:sp>
        <p:nvSpPr>
          <p:cNvPr id="5" name="Footer Placeholder 4">
            <a:extLst>
              <a:ext uri="{FF2B5EF4-FFF2-40B4-BE49-F238E27FC236}">
                <a16:creationId xmlns:a16="http://schemas.microsoft.com/office/drawing/2014/main" id="{FE5A3523-4041-47F2-AD14-545314A7E8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A499312-630C-4DC7-97BE-4A5230F42A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89839-9540-4FD2-A570-163792ED64AF}" type="slidenum">
              <a:rPr lang="en-US" smtClean="0"/>
              <a:t>‹#›</a:t>
            </a:fld>
            <a:endParaRPr lang="en-US"/>
          </a:p>
        </p:txBody>
      </p:sp>
    </p:spTree>
    <p:extLst>
      <p:ext uri="{BB962C8B-B14F-4D97-AF65-F5344CB8AC3E}">
        <p14:creationId xmlns:p14="http://schemas.microsoft.com/office/powerpoint/2010/main" val="790448202"/>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4" r:id="rId3"/>
    <p:sldLayoutId id="2147483650" r:id="rId4"/>
    <p:sldLayoutId id="2147483662" r:id="rId5"/>
    <p:sldLayoutId id="2147483663"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DD40-547B-5A7E-DDB1-043CB85AD31F}"/>
              </a:ext>
            </a:extLst>
          </p:cNvPr>
          <p:cNvSpPr>
            <a:spLocks noGrp="1"/>
          </p:cNvSpPr>
          <p:nvPr>
            <p:ph type="ctrTitle"/>
          </p:nvPr>
        </p:nvSpPr>
        <p:spPr/>
        <p:txBody>
          <a:bodyPr>
            <a:noAutofit/>
          </a:bodyPr>
          <a:lstStyle/>
          <a:p>
            <a:r>
              <a:rPr lang="en-CA" dirty="0"/>
              <a:t>Exercise Introduction</a:t>
            </a:r>
          </a:p>
        </p:txBody>
      </p:sp>
      <p:sp>
        <p:nvSpPr>
          <p:cNvPr id="4" name="Slide Number Placeholder 3">
            <a:extLst>
              <a:ext uri="{FF2B5EF4-FFF2-40B4-BE49-F238E27FC236}">
                <a16:creationId xmlns:a16="http://schemas.microsoft.com/office/drawing/2014/main" id="{D7FB4213-DCC0-A76E-F7D5-7961900E8CAE}"/>
              </a:ext>
            </a:extLst>
          </p:cNvPr>
          <p:cNvSpPr>
            <a:spLocks noGrp="1"/>
          </p:cNvSpPr>
          <p:nvPr>
            <p:ph type="sldNum" sz="quarter" idx="12"/>
          </p:nvPr>
        </p:nvSpPr>
        <p:spPr/>
        <p:txBody>
          <a:bodyPr/>
          <a:lstStyle/>
          <a:p>
            <a:fld id="{26D89839-9540-4FD2-A570-163792ED64AF}" type="slidenum">
              <a:rPr lang="en-US" smtClean="0"/>
              <a:t>1</a:t>
            </a:fld>
            <a:endParaRPr lang="en-US"/>
          </a:p>
        </p:txBody>
      </p:sp>
    </p:spTree>
    <p:extLst>
      <p:ext uri="{BB962C8B-B14F-4D97-AF65-F5344CB8AC3E}">
        <p14:creationId xmlns:p14="http://schemas.microsoft.com/office/powerpoint/2010/main" val="364971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F1E83866-8ED3-F118-C6D3-D0B1E2D85997}"/>
              </a:ext>
            </a:extLst>
          </p:cNvPr>
          <p:cNvSpPr>
            <a:spLocks noGrp="1"/>
          </p:cNvSpPr>
          <p:nvPr>
            <p:ph idx="1"/>
          </p:nvPr>
        </p:nvSpPr>
        <p:spPr/>
        <p:txBody>
          <a:bodyPr/>
          <a:lstStyle/>
          <a:p>
            <a:r>
              <a:rPr lang="en-US" dirty="0"/>
              <a:t>Exercises are grouped into three categories: Books, Music, Video</a:t>
            </a:r>
          </a:p>
          <a:p>
            <a:endParaRPr lang="en-US" dirty="0"/>
          </a:p>
          <a:p>
            <a:r>
              <a:rPr lang="en-US" dirty="0"/>
              <a:t>There are a variety of resources in each folder numbered in order of increasing difficulty</a:t>
            </a:r>
          </a:p>
          <a:p>
            <a:endParaRPr lang="en-US" dirty="0"/>
          </a:p>
          <a:p>
            <a:r>
              <a:rPr lang="en-US" dirty="0"/>
              <a:t>Almost all resources have one or more authority exercises in separate subfolders</a:t>
            </a:r>
          </a:p>
          <a:p>
            <a:pPr lvl="1"/>
            <a:r>
              <a:rPr lang="en-US" dirty="0"/>
              <a:t>There is no recommended order for the authority exercises</a:t>
            </a:r>
          </a:p>
        </p:txBody>
      </p:sp>
      <p:sp>
        <p:nvSpPr>
          <p:cNvPr id="4" name="Slide Number Placeholder 3">
            <a:extLst>
              <a:ext uri="{FF2B5EF4-FFF2-40B4-BE49-F238E27FC236}">
                <a16:creationId xmlns:a16="http://schemas.microsoft.com/office/drawing/2014/main" id="{D636FBE8-32CF-915F-3916-78C4BA4F175E}"/>
              </a:ext>
            </a:extLst>
          </p:cNvPr>
          <p:cNvSpPr>
            <a:spLocks noGrp="1"/>
          </p:cNvSpPr>
          <p:nvPr>
            <p:ph type="sldNum" sz="quarter" idx="12"/>
          </p:nvPr>
        </p:nvSpPr>
        <p:spPr/>
        <p:txBody>
          <a:bodyPr/>
          <a:lstStyle/>
          <a:p>
            <a:fld id="{26D89839-9540-4FD2-A570-163792ED64AF}" type="slidenum">
              <a:rPr lang="en-US" smtClean="0"/>
              <a:t>2</a:t>
            </a:fld>
            <a:endParaRPr lang="en-US"/>
          </a:p>
        </p:txBody>
      </p:sp>
      <p:sp>
        <p:nvSpPr>
          <p:cNvPr id="5" name="Title 4">
            <a:extLst>
              <a:ext uri="{FF2B5EF4-FFF2-40B4-BE49-F238E27FC236}">
                <a16:creationId xmlns:a16="http://schemas.microsoft.com/office/drawing/2014/main" id="{482FF549-0401-2AE2-0640-1D523E47685A}"/>
              </a:ext>
            </a:extLst>
          </p:cNvPr>
          <p:cNvSpPr>
            <a:spLocks noGrp="1"/>
          </p:cNvSpPr>
          <p:nvPr>
            <p:ph type="title"/>
          </p:nvPr>
        </p:nvSpPr>
        <p:spPr/>
        <p:txBody>
          <a:bodyPr/>
          <a:lstStyle/>
          <a:p>
            <a:r>
              <a:rPr lang="en-US" dirty="0"/>
              <a:t>Organization of Exercise Folders</a:t>
            </a:r>
          </a:p>
        </p:txBody>
      </p:sp>
    </p:spTree>
    <p:extLst>
      <p:ext uri="{BB962C8B-B14F-4D97-AF65-F5344CB8AC3E}">
        <p14:creationId xmlns:p14="http://schemas.microsoft.com/office/powerpoint/2010/main" val="448791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2D3CECD-4076-F010-0D0A-0970868366B8}"/>
              </a:ext>
            </a:extLst>
          </p:cNvPr>
          <p:cNvSpPr>
            <a:spLocks noGrp="1"/>
          </p:cNvSpPr>
          <p:nvPr>
            <p:ph idx="1"/>
          </p:nvPr>
        </p:nvSpPr>
        <p:spPr/>
        <p:txBody>
          <a:bodyPr/>
          <a:lstStyle/>
          <a:p>
            <a:r>
              <a:rPr lang="en-US" dirty="0"/>
              <a:t>Choose to finish the records for Guardians of </a:t>
            </a:r>
            <a:r>
              <a:rPr lang="en-US" dirty="0" err="1"/>
              <a:t>Porthaven</a:t>
            </a:r>
            <a:r>
              <a:rPr lang="en-US" dirty="0"/>
              <a:t> and/or Shane </a:t>
            </a:r>
            <a:r>
              <a:rPr lang="en-US" dirty="0" err="1"/>
              <a:t>Arbuthnott</a:t>
            </a:r>
            <a:endParaRPr lang="en-US" dirty="0"/>
          </a:p>
          <a:p>
            <a:pPr marL="0" indent="0">
              <a:buNone/>
            </a:pPr>
            <a:r>
              <a:rPr lang="en-US" i="1" dirty="0"/>
              <a:t>	Or</a:t>
            </a:r>
            <a:endParaRPr lang="en-US" dirty="0"/>
          </a:p>
          <a:p>
            <a:r>
              <a:rPr lang="en-US" dirty="0"/>
              <a:t>Choose to start a new exercise</a:t>
            </a:r>
          </a:p>
          <a:p>
            <a:endParaRPr lang="en-US" dirty="0"/>
          </a:p>
          <a:p>
            <a:r>
              <a:rPr lang="en-US" dirty="0"/>
              <a:t>Choose to do some, all, or none of the authority exercises</a:t>
            </a:r>
          </a:p>
          <a:p>
            <a:endParaRPr lang="en-US" dirty="0"/>
          </a:p>
          <a:p>
            <a:r>
              <a:rPr lang="en-US" dirty="0"/>
              <a:t>Choose to only do the authority exercises</a:t>
            </a:r>
          </a:p>
          <a:p>
            <a:endParaRPr lang="en-US" dirty="0"/>
          </a:p>
        </p:txBody>
      </p:sp>
      <p:sp>
        <p:nvSpPr>
          <p:cNvPr id="3" name="Slide Number Placeholder 2">
            <a:extLst>
              <a:ext uri="{FF2B5EF4-FFF2-40B4-BE49-F238E27FC236}">
                <a16:creationId xmlns:a16="http://schemas.microsoft.com/office/drawing/2014/main" id="{21414E28-1A78-1362-CAE9-5BA680EAF658}"/>
              </a:ext>
            </a:extLst>
          </p:cNvPr>
          <p:cNvSpPr>
            <a:spLocks noGrp="1"/>
          </p:cNvSpPr>
          <p:nvPr>
            <p:ph type="sldNum" sz="quarter" idx="12"/>
          </p:nvPr>
        </p:nvSpPr>
        <p:spPr/>
        <p:txBody>
          <a:bodyPr/>
          <a:lstStyle/>
          <a:p>
            <a:fld id="{26D89839-9540-4FD2-A570-163792ED64AF}" type="slidenum">
              <a:rPr lang="en-US" smtClean="0"/>
              <a:t>3</a:t>
            </a:fld>
            <a:endParaRPr lang="en-US"/>
          </a:p>
        </p:txBody>
      </p:sp>
      <p:sp>
        <p:nvSpPr>
          <p:cNvPr id="4" name="Title 3">
            <a:extLst>
              <a:ext uri="{FF2B5EF4-FFF2-40B4-BE49-F238E27FC236}">
                <a16:creationId xmlns:a16="http://schemas.microsoft.com/office/drawing/2014/main" id="{DCA06EEC-9D28-6B0B-311E-485659903240}"/>
              </a:ext>
            </a:extLst>
          </p:cNvPr>
          <p:cNvSpPr>
            <a:spLocks noGrp="1"/>
          </p:cNvSpPr>
          <p:nvPr>
            <p:ph type="title"/>
          </p:nvPr>
        </p:nvSpPr>
        <p:spPr/>
        <p:txBody>
          <a:bodyPr/>
          <a:lstStyle/>
          <a:p>
            <a:r>
              <a:rPr lang="en-US" dirty="0"/>
              <a:t>Choose Your Own Exercises</a:t>
            </a:r>
          </a:p>
        </p:txBody>
      </p:sp>
    </p:spTree>
    <p:extLst>
      <p:ext uri="{BB962C8B-B14F-4D97-AF65-F5344CB8AC3E}">
        <p14:creationId xmlns:p14="http://schemas.microsoft.com/office/powerpoint/2010/main" val="2181569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41807-56F2-1FC2-640A-FBB1F96D0A22}"/>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5983D9-11AF-47EA-F13F-6FD827D8DDB3}"/>
              </a:ext>
            </a:extLst>
          </p:cNvPr>
          <p:cNvSpPr>
            <a:spLocks noGrp="1"/>
          </p:cNvSpPr>
          <p:nvPr>
            <p:ph idx="1"/>
          </p:nvPr>
        </p:nvSpPr>
        <p:spPr/>
        <p:txBody>
          <a:bodyPr/>
          <a:lstStyle/>
          <a:p>
            <a:r>
              <a:rPr lang="en-US" dirty="0"/>
              <a:t>Imagine each resource requires original cataloging</a:t>
            </a:r>
          </a:p>
          <a:p>
            <a:pPr lvl="1"/>
            <a:endParaRPr lang="en-US" dirty="0"/>
          </a:p>
          <a:p>
            <a:r>
              <a:rPr lang="en-US" dirty="0"/>
              <a:t>If creating an authority record, imagine it has not already been established in the LC/NACO Authority File (NAF)</a:t>
            </a:r>
          </a:p>
          <a:p>
            <a:pPr lvl="1"/>
            <a:r>
              <a:rPr lang="en-US" dirty="0"/>
              <a:t>If searching NAF, disregard the authority record for the entity</a:t>
            </a:r>
          </a:p>
          <a:p>
            <a:pPr lvl="1"/>
            <a:r>
              <a:rPr lang="en-US" dirty="0"/>
              <a:t>The authorized access point you create may differ from that in NAF</a:t>
            </a:r>
          </a:p>
          <a:p>
            <a:pPr lvl="1"/>
            <a:r>
              <a:rPr lang="en-US" dirty="0"/>
              <a:t>Use the authorized access point from your authority record in your bib record</a:t>
            </a:r>
          </a:p>
          <a:p>
            <a:pPr lvl="1"/>
            <a:endParaRPr lang="en-US" dirty="0"/>
          </a:p>
          <a:p>
            <a:r>
              <a:rPr lang="en-US" dirty="0"/>
              <a:t>If not creating an authority record, use the authorized access point that has been established in NAF 	</a:t>
            </a:r>
          </a:p>
        </p:txBody>
      </p:sp>
      <p:sp>
        <p:nvSpPr>
          <p:cNvPr id="3" name="Slide Number Placeholder 2">
            <a:extLst>
              <a:ext uri="{FF2B5EF4-FFF2-40B4-BE49-F238E27FC236}">
                <a16:creationId xmlns:a16="http://schemas.microsoft.com/office/drawing/2014/main" id="{F02413AB-641E-21D8-9790-911F368F0799}"/>
              </a:ext>
            </a:extLst>
          </p:cNvPr>
          <p:cNvSpPr>
            <a:spLocks noGrp="1"/>
          </p:cNvSpPr>
          <p:nvPr>
            <p:ph type="sldNum" sz="quarter" idx="12"/>
          </p:nvPr>
        </p:nvSpPr>
        <p:spPr/>
        <p:txBody>
          <a:bodyPr/>
          <a:lstStyle/>
          <a:p>
            <a:fld id="{26D89839-9540-4FD2-A570-163792ED64AF}" type="slidenum">
              <a:rPr lang="en-US" smtClean="0"/>
              <a:t>4</a:t>
            </a:fld>
            <a:endParaRPr lang="en-US"/>
          </a:p>
        </p:txBody>
      </p:sp>
      <p:sp>
        <p:nvSpPr>
          <p:cNvPr id="4" name="Title 3">
            <a:extLst>
              <a:ext uri="{FF2B5EF4-FFF2-40B4-BE49-F238E27FC236}">
                <a16:creationId xmlns:a16="http://schemas.microsoft.com/office/drawing/2014/main" id="{89EBFDB5-6173-0145-F266-863942E33F88}"/>
              </a:ext>
            </a:extLst>
          </p:cNvPr>
          <p:cNvSpPr>
            <a:spLocks noGrp="1"/>
          </p:cNvSpPr>
          <p:nvPr>
            <p:ph type="title"/>
          </p:nvPr>
        </p:nvSpPr>
        <p:spPr/>
        <p:txBody>
          <a:bodyPr/>
          <a:lstStyle/>
          <a:p>
            <a:r>
              <a:rPr lang="en-US" dirty="0"/>
              <a:t>Reminder: Scenario for Exercises</a:t>
            </a:r>
          </a:p>
        </p:txBody>
      </p:sp>
    </p:spTree>
    <p:extLst>
      <p:ext uri="{BB962C8B-B14F-4D97-AF65-F5344CB8AC3E}">
        <p14:creationId xmlns:p14="http://schemas.microsoft.com/office/powerpoint/2010/main" val="1858556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E91191-B3EB-E24A-AE54-5F25B1874099}"/>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D8F0D0DB-2846-DFB7-5E97-CA59D46D9040}"/>
              </a:ext>
            </a:extLst>
          </p:cNvPr>
          <p:cNvSpPr>
            <a:spLocks noGrp="1"/>
          </p:cNvSpPr>
          <p:nvPr>
            <p:ph idx="1"/>
          </p:nvPr>
        </p:nvSpPr>
        <p:spPr/>
        <p:txBody>
          <a:bodyPr>
            <a:normAutofit lnSpcReduction="10000"/>
          </a:bodyPr>
          <a:lstStyle/>
          <a:p>
            <a:pPr marL="514350" indent="-514350">
              <a:lnSpc>
                <a:spcPct val="150000"/>
              </a:lnSpc>
              <a:buFont typeface="+mj-lt"/>
              <a:buAutoNum type="arabicPeriod"/>
            </a:pPr>
            <a:r>
              <a:rPr lang="en-CA" dirty="0"/>
              <a:t>Create copies of the blank RDA template and MARC workflow.</a:t>
            </a:r>
          </a:p>
          <a:p>
            <a:pPr marL="514350" indent="-514350">
              <a:lnSpc>
                <a:spcPct val="150000"/>
              </a:lnSpc>
              <a:buFont typeface="+mj-lt"/>
              <a:buAutoNum type="arabicPeriod"/>
            </a:pPr>
            <a:r>
              <a:rPr lang="en-CA" dirty="0"/>
              <a:t>Identify elements to record.</a:t>
            </a:r>
          </a:p>
          <a:p>
            <a:pPr marL="514350" indent="-514350">
              <a:lnSpc>
                <a:spcPct val="150000"/>
              </a:lnSpc>
              <a:buFont typeface="+mj-lt"/>
              <a:buAutoNum type="arabicPeriod"/>
            </a:pPr>
            <a:r>
              <a:rPr lang="en-CA" dirty="0"/>
              <a:t>Review relevant RDA instructions and PCC documentation.</a:t>
            </a:r>
          </a:p>
          <a:p>
            <a:pPr marL="514350" indent="-514350">
              <a:lnSpc>
                <a:spcPct val="150000"/>
              </a:lnSpc>
              <a:buFont typeface="+mj-lt"/>
              <a:buAutoNum type="arabicPeriod"/>
            </a:pPr>
            <a:r>
              <a:rPr lang="en-CA" dirty="0"/>
              <a:t>Determine the value to record.</a:t>
            </a:r>
          </a:p>
          <a:p>
            <a:pPr marL="514350" indent="-514350">
              <a:lnSpc>
                <a:spcPct val="150000"/>
              </a:lnSpc>
              <a:buFont typeface="+mj-lt"/>
              <a:buAutoNum type="arabicPeriod"/>
            </a:pPr>
            <a:r>
              <a:rPr lang="en-CA" dirty="0"/>
              <a:t>Record the value in RDA Record Template.</a:t>
            </a:r>
          </a:p>
          <a:p>
            <a:pPr marL="514350" indent="-514350">
              <a:lnSpc>
                <a:spcPct val="150000"/>
              </a:lnSpc>
              <a:buFont typeface="+mj-lt"/>
              <a:buAutoNum type="arabicPeriod"/>
            </a:pPr>
            <a:r>
              <a:rPr lang="en-CA" dirty="0"/>
              <a:t>Record the value in MARC Record Template.</a:t>
            </a:r>
          </a:p>
        </p:txBody>
      </p:sp>
      <p:sp>
        <p:nvSpPr>
          <p:cNvPr id="3" name="Slide Number Placeholder 2">
            <a:extLst>
              <a:ext uri="{FF2B5EF4-FFF2-40B4-BE49-F238E27FC236}">
                <a16:creationId xmlns:a16="http://schemas.microsoft.com/office/drawing/2014/main" id="{07A94606-7E56-C656-BDD3-7791FAFD3C66}"/>
              </a:ext>
            </a:extLst>
          </p:cNvPr>
          <p:cNvSpPr>
            <a:spLocks noGrp="1"/>
          </p:cNvSpPr>
          <p:nvPr>
            <p:ph type="sldNum" sz="quarter" idx="12"/>
          </p:nvPr>
        </p:nvSpPr>
        <p:spPr/>
        <p:txBody>
          <a:bodyPr/>
          <a:lstStyle/>
          <a:p>
            <a:fld id="{26D89839-9540-4FD2-A570-163792ED64AF}" type="slidenum">
              <a:rPr lang="en-US" smtClean="0"/>
              <a:t>5</a:t>
            </a:fld>
            <a:endParaRPr lang="en-US"/>
          </a:p>
        </p:txBody>
      </p:sp>
      <p:sp>
        <p:nvSpPr>
          <p:cNvPr id="2" name="Title 1">
            <a:extLst>
              <a:ext uri="{FF2B5EF4-FFF2-40B4-BE49-F238E27FC236}">
                <a16:creationId xmlns:a16="http://schemas.microsoft.com/office/drawing/2014/main" id="{1AB934AD-5AF4-8831-B31F-D019FD524E27}"/>
              </a:ext>
            </a:extLst>
          </p:cNvPr>
          <p:cNvSpPr>
            <a:spLocks noGrp="1"/>
          </p:cNvSpPr>
          <p:nvPr>
            <p:ph type="title"/>
          </p:nvPr>
        </p:nvSpPr>
        <p:spPr/>
        <p:txBody>
          <a:bodyPr/>
          <a:lstStyle/>
          <a:p>
            <a:r>
              <a:rPr lang="en-CA" dirty="0"/>
              <a:t>Reminder: Overview of the Process</a:t>
            </a:r>
          </a:p>
        </p:txBody>
      </p:sp>
    </p:spTree>
    <p:extLst>
      <p:ext uri="{BB962C8B-B14F-4D97-AF65-F5344CB8AC3E}">
        <p14:creationId xmlns:p14="http://schemas.microsoft.com/office/powerpoint/2010/main" val="377524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FC6FBB1-2C36-654D-8E40-A5B7CA862528}"/>
              </a:ext>
            </a:extLst>
          </p:cNvPr>
          <p:cNvSpPr>
            <a:spLocks noGrp="1"/>
          </p:cNvSpPr>
          <p:nvPr>
            <p:ph idx="1"/>
          </p:nvPr>
        </p:nvSpPr>
        <p:spPr/>
        <p:txBody>
          <a:bodyPr/>
          <a:lstStyle/>
          <a:p>
            <a:r>
              <a:rPr lang="en-US" dirty="0"/>
              <a:t>RDA, PCC practice, and cataloger’s judgment allow for different elements, and possibly different values, to be recorded</a:t>
            </a:r>
          </a:p>
          <a:p>
            <a:endParaRPr lang="en-US" dirty="0"/>
          </a:p>
          <a:p>
            <a:r>
              <a:rPr lang="en-US" dirty="0"/>
              <a:t>The answers are </a:t>
            </a:r>
            <a:r>
              <a:rPr lang="en-US" b="1" i="1" dirty="0"/>
              <a:t>possible </a:t>
            </a:r>
            <a:r>
              <a:rPr lang="en-US" dirty="0"/>
              <a:t>answers</a:t>
            </a:r>
          </a:p>
          <a:p>
            <a:pPr lvl="1"/>
            <a:r>
              <a:rPr lang="en-US" dirty="0"/>
              <a:t>They may include elements that are beyond the Core requirements that you may decide not to record</a:t>
            </a:r>
          </a:p>
          <a:p>
            <a:pPr lvl="1"/>
            <a:r>
              <a:rPr lang="en-US" dirty="0"/>
              <a:t>They may be missing non-Core elements that you regularly record</a:t>
            </a:r>
          </a:p>
          <a:p>
            <a:pPr lvl="1"/>
            <a:r>
              <a:rPr lang="en-US" dirty="0"/>
              <a:t>You may have selected different values for some elements (e.g., field of activity, subject, category of work, etc.) </a:t>
            </a:r>
          </a:p>
          <a:p>
            <a:pPr lvl="1"/>
            <a:endParaRPr lang="en-US" dirty="0"/>
          </a:p>
        </p:txBody>
      </p:sp>
      <p:sp>
        <p:nvSpPr>
          <p:cNvPr id="3" name="Slide Number Placeholder 2">
            <a:extLst>
              <a:ext uri="{FF2B5EF4-FFF2-40B4-BE49-F238E27FC236}">
                <a16:creationId xmlns:a16="http://schemas.microsoft.com/office/drawing/2014/main" id="{86F8EF3B-E6A6-96E7-A801-70D4DAB7810D}"/>
              </a:ext>
            </a:extLst>
          </p:cNvPr>
          <p:cNvSpPr>
            <a:spLocks noGrp="1"/>
          </p:cNvSpPr>
          <p:nvPr>
            <p:ph type="sldNum" sz="quarter" idx="12"/>
          </p:nvPr>
        </p:nvSpPr>
        <p:spPr/>
        <p:txBody>
          <a:bodyPr/>
          <a:lstStyle/>
          <a:p>
            <a:fld id="{26D89839-9540-4FD2-A570-163792ED64AF}" type="slidenum">
              <a:rPr lang="en-US" smtClean="0"/>
              <a:t>6</a:t>
            </a:fld>
            <a:endParaRPr lang="en-US"/>
          </a:p>
        </p:txBody>
      </p:sp>
      <p:sp>
        <p:nvSpPr>
          <p:cNvPr id="4" name="Title 3">
            <a:extLst>
              <a:ext uri="{FF2B5EF4-FFF2-40B4-BE49-F238E27FC236}">
                <a16:creationId xmlns:a16="http://schemas.microsoft.com/office/drawing/2014/main" id="{116A9489-720C-5FF0-9F0F-042E362D1583}"/>
              </a:ext>
            </a:extLst>
          </p:cNvPr>
          <p:cNvSpPr>
            <a:spLocks noGrp="1"/>
          </p:cNvSpPr>
          <p:nvPr>
            <p:ph type="title"/>
          </p:nvPr>
        </p:nvSpPr>
        <p:spPr/>
        <p:txBody>
          <a:bodyPr/>
          <a:lstStyle/>
          <a:p>
            <a:r>
              <a:rPr lang="en-US" dirty="0"/>
              <a:t>Answers are Suggestions</a:t>
            </a:r>
          </a:p>
        </p:txBody>
      </p:sp>
    </p:spTree>
    <p:extLst>
      <p:ext uri="{BB962C8B-B14F-4D97-AF65-F5344CB8AC3E}">
        <p14:creationId xmlns:p14="http://schemas.microsoft.com/office/powerpoint/2010/main" val="2936894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4B16A9AE-5B5F-2805-0C7A-2FADBCC8BB3E}"/>
              </a:ext>
            </a:extLst>
          </p:cNvPr>
          <p:cNvSpPr>
            <a:spLocks noGrp="1"/>
          </p:cNvSpPr>
          <p:nvPr>
            <p:ph idx="1"/>
          </p:nvPr>
        </p:nvSpPr>
        <p:spPr/>
        <p:txBody>
          <a:bodyPr/>
          <a:lstStyle/>
          <a:p>
            <a:r>
              <a:rPr lang="en-US" dirty="0"/>
              <a:t>Remember! The goal is to help you better understand official RDA </a:t>
            </a:r>
            <a:r>
              <a:rPr lang="en-US" i="1" dirty="0"/>
              <a:t>not</a:t>
            </a:r>
            <a:r>
              <a:rPr lang="en-US" dirty="0"/>
              <a:t> to get through all the exercises</a:t>
            </a:r>
          </a:p>
          <a:p>
            <a:endParaRPr lang="en-US" dirty="0"/>
          </a:p>
          <a:p>
            <a:r>
              <a:rPr lang="en-US" dirty="0"/>
              <a:t>Work together and help each other out</a:t>
            </a:r>
          </a:p>
          <a:p>
            <a:endParaRPr lang="en-US" dirty="0"/>
          </a:p>
          <a:p>
            <a:r>
              <a:rPr lang="en-US" dirty="0"/>
              <a:t>We are here to help! Raise your hand and ask questions</a:t>
            </a:r>
          </a:p>
        </p:txBody>
      </p:sp>
      <p:sp>
        <p:nvSpPr>
          <p:cNvPr id="3" name="Slide Number Placeholder 2">
            <a:extLst>
              <a:ext uri="{FF2B5EF4-FFF2-40B4-BE49-F238E27FC236}">
                <a16:creationId xmlns:a16="http://schemas.microsoft.com/office/drawing/2014/main" id="{43842CE3-931D-1976-4E3D-2119E856FFAC}"/>
              </a:ext>
            </a:extLst>
          </p:cNvPr>
          <p:cNvSpPr>
            <a:spLocks noGrp="1"/>
          </p:cNvSpPr>
          <p:nvPr>
            <p:ph type="sldNum" sz="quarter" idx="12"/>
          </p:nvPr>
        </p:nvSpPr>
        <p:spPr/>
        <p:txBody>
          <a:bodyPr/>
          <a:lstStyle/>
          <a:p>
            <a:fld id="{26D89839-9540-4FD2-A570-163792ED64AF}" type="slidenum">
              <a:rPr lang="en-US" smtClean="0"/>
              <a:t>7</a:t>
            </a:fld>
            <a:endParaRPr lang="en-US"/>
          </a:p>
        </p:txBody>
      </p:sp>
      <p:sp>
        <p:nvSpPr>
          <p:cNvPr id="5" name="Title 4">
            <a:extLst>
              <a:ext uri="{FF2B5EF4-FFF2-40B4-BE49-F238E27FC236}">
                <a16:creationId xmlns:a16="http://schemas.microsoft.com/office/drawing/2014/main" id="{3D5A465C-1070-9754-96E0-E25963413A69}"/>
              </a:ext>
            </a:extLst>
          </p:cNvPr>
          <p:cNvSpPr>
            <a:spLocks noGrp="1"/>
          </p:cNvSpPr>
          <p:nvPr>
            <p:ph type="title"/>
          </p:nvPr>
        </p:nvSpPr>
        <p:spPr/>
        <p:txBody>
          <a:bodyPr/>
          <a:lstStyle/>
          <a:p>
            <a:r>
              <a:rPr lang="en-US" dirty="0"/>
              <a:t>Slow! Collaborate! Help!</a:t>
            </a:r>
          </a:p>
        </p:txBody>
      </p:sp>
    </p:spTree>
    <p:extLst>
      <p:ext uri="{BB962C8B-B14F-4D97-AF65-F5344CB8AC3E}">
        <p14:creationId xmlns:p14="http://schemas.microsoft.com/office/powerpoint/2010/main" val="3361153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7F626-49BD-DFA4-4FE3-FB55EC2E2554}"/>
            </a:ext>
          </a:extLst>
        </p:cNvPr>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2C17B744-8C9A-D68B-9F16-195F76E38A86}"/>
              </a:ext>
            </a:extLst>
          </p:cNvPr>
          <p:cNvGraphicFramePr>
            <a:graphicFrameLocks noGrp="1"/>
          </p:cNvGraphicFramePr>
          <p:nvPr>
            <p:ph idx="1"/>
          </p:nvPr>
        </p:nvGraphicFramePr>
        <p:xfrm>
          <a:off x="838200" y="1825625"/>
          <a:ext cx="10515600" cy="4135120"/>
        </p:xfrm>
        <a:graphic>
          <a:graphicData uri="http://schemas.openxmlformats.org/drawingml/2006/table">
            <a:tbl>
              <a:tblPr firstRow="1" bandRow="1">
                <a:tableStyleId>{2D5ABB26-0587-4C30-8999-92F81FD0307C}</a:tableStyleId>
              </a:tblPr>
              <a:tblGrid>
                <a:gridCol w="3505200">
                  <a:extLst>
                    <a:ext uri="{9D8B030D-6E8A-4147-A177-3AD203B41FA5}">
                      <a16:colId xmlns:a16="http://schemas.microsoft.com/office/drawing/2014/main" val="3978387631"/>
                    </a:ext>
                  </a:extLst>
                </a:gridCol>
                <a:gridCol w="3505200">
                  <a:extLst>
                    <a:ext uri="{9D8B030D-6E8A-4147-A177-3AD203B41FA5}">
                      <a16:colId xmlns:a16="http://schemas.microsoft.com/office/drawing/2014/main" val="2248393554"/>
                    </a:ext>
                  </a:extLst>
                </a:gridCol>
                <a:gridCol w="3505200">
                  <a:extLst>
                    <a:ext uri="{9D8B030D-6E8A-4147-A177-3AD203B41FA5}">
                      <a16:colId xmlns:a16="http://schemas.microsoft.com/office/drawing/2014/main" val="66747609"/>
                    </a:ext>
                  </a:extLst>
                </a:gridCol>
              </a:tblGrid>
              <a:tr h="370840">
                <a:tc>
                  <a:txBody>
                    <a:bodyPr/>
                    <a:lstStyle/>
                    <a:p>
                      <a:pPr algn="l" rtl="0" fontAlgn="t">
                        <a:buNone/>
                      </a:pPr>
                      <a:r>
                        <a:rPr lang="en-CA" sz="2800" b="0" u="none" strike="noStrike" dirty="0">
                          <a:solidFill>
                            <a:srgbClr val="000000"/>
                          </a:solidFill>
                          <a:effectLst/>
                        </a:rPr>
                        <a:t>Michael Babinec</a:t>
                      </a:r>
                    </a:p>
                    <a:p>
                      <a:pPr algn="l" rtl="0" fontAlgn="t">
                        <a:buNone/>
                      </a:pPr>
                      <a:r>
                        <a:rPr lang="en-CA" sz="1800" b="0" u="none" strike="noStrike" dirty="0">
                          <a:solidFill>
                            <a:srgbClr val="000000"/>
                          </a:solidFill>
                          <a:effectLst/>
                        </a:rPr>
                        <a:t>Northwestern University</a:t>
                      </a:r>
                    </a:p>
                    <a:p>
                      <a:pPr lvl="1" algn="l" rtl="0" fontAlgn="t">
                        <a:buNone/>
                      </a:pPr>
                      <a:endParaRPr lang="en-CA" sz="1800" b="0" u="none" strike="noStrike" dirty="0">
                        <a:solidFill>
                          <a:srgbClr val="000000"/>
                        </a:solidFill>
                        <a:effectLst/>
                      </a:endParaRPr>
                    </a:p>
                  </a:txBody>
                  <a:tcPr marL="63500" marR="63500" marT="63500" marB="63500"/>
                </a:tc>
                <a:tc>
                  <a:txBody>
                    <a:bodyPr/>
                    <a:lstStyle/>
                    <a:p>
                      <a:pPr algn="l" rtl="0" fontAlgn="t">
                        <a:buNone/>
                      </a:pPr>
                      <a:r>
                        <a:rPr lang="en-CA" sz="2800" b="0" u="none" strike="noStrike" dirty="0">
                          <a:solidFill>
                            <a:srgbClr val="000000"/>
                          </a:solidFill>
                          <a:effectLst/>
                        </a:rPr>
                        <a:t>Robert L. Maxwell</a:t>
                      </a:r>
                      <a:endParaRPr lang="en-CA" sz="1800" b="0" u="none" strike="noStrike" kern="1200" dirty="0">
                        <a:solidFill>
                          <a:schemeClr val="tx1"/>
                        </a:solidFill>
                        <a:effectLst/>
                      </a:endParaRPr>
                    </a:p>
                    <a:p>
                      <a:pPr algn="l" rtl="0" fontAlgn="t">
                        <a:buNone/>
                      </a:pPr>
                      <a:r>
                        <a:rPr lang="en-CA" sz="1800" b="0" u="none" strike="noStrike" kern="1200" dirty="0">
                          <a:solidFill>
                            <a:schemeClr val="tx1"/>
                          </a:solidFill>
                          <a:effectLst/>
                        </a:rPr>
                        <a:t>Brigham Young University</a:t>
                      </a:r>
                      <a:endParaRPr lang="en-CA" dirty="0">
                        <a:effectLst/>
                      </a:endParaRPr>
                    </a:p>
                  </a:txBody>
                  <a:tcPr marL="63500" marR="63500" marT="63500" marB="63500"/>
                </a:tc>
                <a:tc>
                  <a:txBody>
                    <a:bodyPr/>
                    <a:lstStyle/>
                    <a:p>
                      <a:pPr algn="l" rtl="0" fontAlgn="t">
                        <a:buNone/>
                      </a:pPr>
                      <a:r>
                        <a:rPr lang="en-CA" sz="2800" b="0" u="none" strike="noStrike" dirty="0">
                          <a:solidFill>
                            <a:srgbClr val="000000"/>
                          </a:solidFill>
                          <a:effectLst/>
                        </a:rPr>
                        <a:t>Yuji </a:t>
                      </a:r>
                      <a:r>
                        <a:rPr lang="en-CA" sz="2800" b="0" u="none" strike="noStrike" dirty="0" err="1">
                          <a:solidFill>
                            <a:srgbClr val="000000"/>
                          </a:solidFill>
                          <a:effectLst/>
                        </a:rPr>
                        <a:t>Tosaka</a:t>
                      </a:r>
                      <a:endParaRPr lang="en-CA" sz="2800" b="0" u="none" strike="noStrike" kern="1200" dirty="0">
                        <a:solidFill>
                          <a:srgbClr val="000000"/>
                        </a:solidFill>
                        <a:effectLst/>
                      </a:endParaRPr>
                    </a:p>
                    <a:p>
                      <a:pPr algn="l" rtl="0" fontAlgn="t">
                        <a:buNone/>
                      </a:pPr>
                      <a:r>
                        <a:rPr lang="en-CA" sz="1800" b="0" u="none" strike="noStrike" kern="1200" dirty="0">
                          <a:solidFill>
                            <a:schemeClr val="tx1"/>
                          </a:solidFill>
                          <a:effectLst/>
                        </a:rPr>
                        <a:t>The College of New Jersey</a:t>
                      </a:r>
                      <a:endParaRPr lang="en-CA" dirty="0">
                        <a:effectLst/>
                      </a:endParaRPr>
                    </a:p>
                  </a:txBody>
                  <a:tcPr marL="63500" marR="63500" marT="63500" marB="63500"/>
                </a:tc>
                <a:extLst>
                  <a:ext uri="{0D108BD9-81ED-4DB2-BD59-A6C34878D82A}">
                    <a16:rowId xmlns:a16="http://schemas.microsoft.com/office/drawing/2014/main" val="1362009709"/>
                  </a:ext>
                </a:extLst>
              </a:tr>
              <a:tr h="370840">
                <a:tc>
                  <a:txBody>
                    <a:bodyPr/>
                    <a:lstStyle/>
                    <a:p>
                      <a:pPr algn="l" rtl="0" fontAlgn="t">
                        <a:buNone/>
                      </a:pPr>
                      <a:r>
                        <a:rPr lang="en-CA" sz="2800" b="0" u="none" strike="noStrike" dirty="0">
                          <a:solidFill>
                            <a:srgbClr val="000000"/>
                          </a:solidFill>
                          <a:effectLst/>
                        </a:rPr>
                        <a:t>Adam Baron</a:t>
                      </a:r>
                    </a:p>
                    <a:p>
                      <a:pPr algn="l" rtl="0" fontAlgn="t">
                        <a:buNone/>
                      </a:pPr>
                      <a:r>
                        <a:rPr lang="en-CA" sz="1800" b="0" u="none" strike="noStrike" kern="1200" dirty="0">
                          <a:solidFill>
                            <a:schemeClr val="tx1"/>
                          </a:solidFill>
                          <a:effectLst/>
                        </a:rPr>
                        <a:t>University of California, Berkeley</a:t>
                      </a:r>
                      <a:endParaRPr lang="en-CA" sz="4400" b="0" u="none" strike="noStrike" kern="1200" dirty="0">
                        <a:solidFill>
                          <a:schemeClr val="tx1"/>
                        </a:solidFill>
                        <a:effectLst/>
                      </a:endParaRPr>
                    </a:p>
                    <a:p>
                      <a:pPr lvl="1" algn="l" rtl="0" fontAlgn="t">
                        <a:buNone/>
                      </a:pPr>
                      <a:endParaRPr lang="en-CA" sz="1800" b="0" u="none" strike="noStrike" kern="1200" dirty="0">
                        <a:solidFill>
                          <a:schemeClr val="tx1"/>
                        </a:solidFill>
                        <a:effectLst/>
                      </a:endParaRPr>
                    </a:p>
                  </a:txBody>
                  <a:tcPr marL="63500" marR="63500" marT="63500" marB="63500"/>
                </a:tc>
                <a:tc>
                  <a:txBody>
                    <a:bodyPr/>
                    <a:lstStyle/>
                    <a:p>
                      <a:pPr algn="l" rtl="0" fontAlgn="t">
                        <a:buNone/>
                      </a:pPr>
                      <a:r>
                        <a:rPr lang="en-CA" sz="2800" b="0" u="none" strike="noStrike" dirty="0">
                          <a:solidFill>
                            <a:srgbClr val="000000"/>
                          </a:solidFill>
                          <a:effectLst/>
                        </a:rPr>
                        <a:t>Oksana Osborne</a:t>
                      </a:r>
                    </a:p>
                    <a:p>
                      <a:pPr algn="l" rtl="0" fontAlgn="t">
                        <a:buNone/>
                      </a:pPr>
                      <a:r>
                        <a:rPr lang="en-CA" sz="1800" b="0" u="none" strike="noStrike" kern="1200" dirty="0">
                          <a:solidFill>
                            <a:schemeClr val="tx1"/>
                          </a:solidFill>
                          <a:effectLst/>
                        </a:rPr>
                        <a:t>U.S. Government Publishing Office</a:t>
                      </a:r>
                      <a:endParaRPr lang="en-CA" sz="4400" b="0" u="none" strike="noStrike" kern="1200" dirty="0">
                        <a:solidFill>
                          <a:schemeClr val="tx1"/>
                        </a:solidFill>
                        <a:effectLst/>
                      </a:endParaRPr>
                    </a:p>
                  </a:txBody>
                  <a:tcPr marL="63500" marR="63500" marT="63500" marB="63500"/>
                </a:tc>
                <a:tc>
                  <a:txBody>
                    <a:bodyPr/>
                    <a:lstStyle/>
                    <a:p>
                      <a:pPr algn="l" rtl="0" fontAlgn="t">
                        <a:buNone/>
                      </a:pPr>
                      <a:r>
                        <a:rPr lang="en-CA" sz="2800" b="0" u="none" strike="noStrike" dirty="0">
                          <a:solidFill>
                            <a:srgbClr val="000000"/>
                          </a:solidFill>
                          <a:effectLst/>
                        </a:rPr>
                        <a:t>Cathy Weng</a:t>
                      </a:r>
                    </a:p>
                    <a:p>
                      <a:pPr algn="l" rtl="0" fontAlgn="t">
                        <a:buNone/>
                      </a:pPr>
                      <a:r>
                        <a:rPr lang="en-CA" sz="1800" b="0" u="none" strike="noStrike" kern="1200" dirty="0">
                          <a:solidFill>
                            <a:schemeClr val="tx1"/>
                          </a:solidFill>
                          <a:effectLst/>
                        </a:rPr>
                        <a:t>Princeton University</a:t>
                      </a:r>
                      <a:endParaRPr lang="en-CA" dirty="0">
                        <a:effectLst/>
                      </a:endParaRPr>
                    </a:p>
                  </a:txBody>
                  <a:tcPr marL="63500" marR="63500" marT="63500" marB="63500"/>
                </a:tc>
                <a:extLst>
                  <a:ext uri="{0D108BD9-81ED-4DB2-BD59-A6C34878D82A}">
                    <a16:rowId xmlns:a16="http://schemas.microsoft.com/office/drawing/2014/main" val="562885181"/>
                  </a:ext>
                </a:extLst>
              </a:tr>
              <a:tr h="370840">
                <a:tc>
                  <a:txBody>
                    <a:bodyPr/>
                    <a:lstStyle/>
                    <a:p>
                      <a:pPr algn="l" rtl="0" fontAlgn="t">
                        <a:buNone/>
                      </a:pPr>
                      <a:r>
                        <a:rPr lang="en-CA" sz="2800" b="0" u="none" strike="noStrike" dirty="0">
                          <a:solidFill>
                            <a:srgbClr val="000000"/>
                          </a:solidFill>
                          <a:effectLst/>
                        </a:rPr>
                        <a:t>Laura Doublet</a:t>
                      </a:r>
                    </a:p>
                    <a:p>
                      <a:pPr algn="l" rtl="0" fontAlgn="t">
                        <a:buNone/>
                      </a:pPr>
                      <a:r>
                        <a:rPr lang="en-CA" sz="1800" b="0" u="none" strike="noStrike" kern="1200" dirty="0">
                          <a:solidFill>
                            <a:schemeClr val="tx1"/>
                          </a:solidFill>
                          <a:effectLst/>
                        </a:rPr>
                        <a:t>University of Victoria</a:t>
                      </a:r>
                      <a:endParaRPr lang="en-CA" dirty="0">
                        <a:effectLst/>
                      </a:endParaRPr>
                    </a:p>
                    <a:p>
                      <a:pPr algn="l" rtl="0" fontAlgn="t">
                        <a:buNone/>
                      </a:pPr>
                      <a:endParaRPr lang="en-CA" sz="1800" b="0" u="none" strike="noStrike" kern="1200" dirty="0">
                        <a:solidFill>
                          <a:schemeClr val="tx1"/>
                        </a:solidFill>
                        <a:effectLst/>
                      </a:endParaRPr>
                    </a:p>
                  </a:txBody>
                  <a:tcPr marL="63500" marR="63500" marT="63500" marB="63500"/>
                </a:tc>
                <a:tc>
                  <a:txBody>
                    <a:bodyPr/>
                    <a:lstStyle/>
                    <a:p>
                      <a:pPr algn="l" rtl="0" fontAlgn="t">
                        <a:buNone/>
                      </a:pPr>
                      <a:r>
                        <a:rPr lang="en-CA" sz="2800" b="0" u="none" strike="noStrike" dirty="0">
                          <a:solidFill>
                            <a:srgbClr val="000000"/>
                          </a:solidFill>
                          <a:effectLst/>
                        </a:rPr>
                        <a:t>Adam L. Schiff</a:t>
                      </a:r>
                    </a:p>
                    <a:p>
                      <a:pPr algn="l" rtl="0" fontAlgn="t">
                        <a:buNone/>
                      </a:pPr>
                      <a:r>
                        <a:rPr lang="en-CA" sz="1800" b="0" u="none" strike="noStrike" dirty="0">
                          <a:solidFill>
                            <a:srgbClr val="000000"/>
                          </a:solidFill>
                          <a:effectLst/>
                        </a:rPr>
                        <a:t>University of Washington</a:t>
                      </a:r>
                    </a:p>
                  </a:txBody>
                  <a:tcPr marL="63500" marR="63500" marT="63500" marB="63500"/>
                </a:tc>
                <a:tc>
                  <a:txBody>
                    <a:bodyPr/>
                    <a:lstStyle/>
                    <a:p>
                      <a:pPr algn="l" rtl="0" fontAlgn="t">
                        <a:buNone/>
                      </a:pPr>
                      <a:endParaRPr lang="en-CA" dirty="0">
                        <a:effectLst/>
                      </a:endParaRPr>
                    </a:p>
                  </a:txBody>
                  <a:tcPr marL="63500" marR="63500" marT="63500" marB="63500"/>
                </a:tc>
                <a:extLst>
                  <a:ext uri="{0D108BD9-81ED-4DB2-BD59-A6C34878D82A}">
                    <a16:rowId xmlns:a16="http://schemas.microsoft.com/office/drawing/2014/main" val="2843527887"/>
                  </a:ext>
                </a:extLst>
              </a:tr>
              <a:tr h="370840">
                <a:tc>
                  <a:txBody>
                    <a:bodyPr/>
                    <a:lstStyle/>
                    <a:p>
                      <a:pPr algn="l" rtl="0" fontAlgn="t">
                        <a:buNone/>
                      </a:pPr>
                      <a:r>
                        <a:rPr lang="en-CA" sz="2800" b="0" u="none" strike="noStrike" dirty="0">
                          <a:solidFill>
                            <a:srgbClr val="000000"/>
                          </a:solidFill>
                          <a:effectLst/>
                        </a:rPr>
                        <a:t>Susie Jones</a:t>
                      </a:r>
                      <a:endParaRPr lang="en-CA" sz="2800" b="0" u="none" strike="noStrike" kern="1200" dirty="0">
                        <a:solidFill>
                          <a:srgbClr val="000000"/>
                        </a:solidFill>
                        <a:effectLst/>
                      </a:endParaRPr>
                    </a:p>
                    <a:p>
                      <a:pPr algn="l" rtl="0" fontAlgn="t">
                        <a:buNone/>
                      </a:pPr>
                      <a:r>
                        <a:rPr lang="en-CA" sz="1800" b="0" u="none" strike="noStrike" kern="1200" dirty="0">
                          <a:solidFill>
                            <a:schemeClr val="tx1"/>
                          </a:solidFill>
                          <a:effectLst/>
                        </a:rPr>
                        <a:t>Vancouver Public Library</a:t>
                      </a:r>
                    </a:p>
                  </a:txBody>
                  <a:tcPr marL="63500" marR="63500" marT="63500" marB="63500"/>
                </a:tc>
                <a:tc>
                  <a:txBody>
                    <a:bodyPr/>
                    <a:lstStyle/>
                    <a:p>
                      <a:pPr algn="l" rtl="0" fontAlgn="t">
                        <a:buNone/>
                      </a:pPr>
                      <a:r>
                        <a:rPr lang="en-CA" sz="2800" b="0" u="none" strike="noStrike" dirty="0">
                          <a:solidFill>
                            <a:srgbClr val="000000"/>
                          </a:solidFill>
                          <a:effectLst/>
                        </a:rPr>
                        <a:t>Trina Soderquist</a:t>
                      </a:r>
                    </a:p>
                    <a:p>
                      <a:pPr algn="l" rtl="0" fontAlgn="t">
                        <a:buNone/>
                      </a:pPr>
                      <a:r>
                        <a:rPr lang="en-CA" sz="1800" b="0" u="none" strike="noStrike" kern="1200" dirty="0">
                          <a:solidFill>
                            <a:schemeClr val="tx1"/>
                          </a:solidFill>
                          <a:effectLst/>
                        </a:rPr>
                        <a:t>Library of Congress</a:t>
                      </a:r>
                      <a:endParaRPr lang="en-CA" dirty="0">
                        <a:effectLst/>
                      </a:endParaRPr>
                    </a:p>
                  </a:txBody>
                  <a:tcPr marL="63500" marR="63500" marT="63500" marB="63500"/>
                </a:tc>
                <a:tc>
                  <a:txBody>
                    <a:bodyPr/>
                    <a:lstStyle/>
                    <a:p>
                      <a:pPr algn="l" rtl="0" fontAlgn="t">
                        <a:buNone/>
                      </a:pPr>
                      <a:endParaRPr lang="en-CA" dirty="0">
                        <a:effectLst/>
                      </a:endParaRPr>
                    </a:p>
                  </a:txBody>
                  <a:tcPr marL="63500" marR="63500" marT="63500" marB="63500"/>
                </a:tc>
                <a:extLst>
                  <a:ext uri="{0D108BD9-81ED-4DB2-BD59-A6C34878D82A}">
                    <a16:rowId xmlns:a16="http://schemas.microsoft.com/office/drawing/2014/main" val="3626689917"/>
                  </a:ext>
                </a:extLst>
              </a:tr>
            </a:tbl>
          </a:graphicData>
        </a:graphic>
      </p:graphicFrame>
      <p:sp>
        <p:nvSpPr>
          <p:cNvPr id="4" name="Slide Number Placeholder 3">
            <a:extLst>
              <a:ext uri="{FF2B5EF4-FFF2-40B4-BE49-F238E27FC236}">
                <a16:creationId xmlns:a16="http://schemas.microsoft.com/office/drawing/2014/main" id="{F0C7EC21-107F-9F3B-595F-C567596F5F5B}"/>
              </a:ext>
            </a:extLst>
          </p:cNvPr>
          <p:cNvSpPr>
            <a:spLocks noGrp="1"/>
          </p:cNvSpPr>
          <p:nvPr>
            <p:ph type="sldNum" sz="quarter" idx="12"/>
          </p:nvPr>
        </p:nvSpPr>
        <p:spPr/>
        <p:txBody>
          <a:bodyPr/>
          <a:lstStyle/>
          <a:p>
            <a:fld id="{26D89839-9540-4FD2-A570-163792ED64AF}" type="slidenum">
              <a:rPr lang="en-US" smtClean="0"/>
              <a:t>8</a:t>
            </a:fld>
            <a:endParaRPr lang="en-US"/>
          </a:p>
        </p:txBody>
      </p:sp>
      <p:sp>
        <p:nvSpPr>
          <p:cNvPr id="5" name="Title 4">
            <a:extLst>
              <a:ext uri="{FF2B5EF4-FFF2-40B4-BE49-F238E27FC236}">
                <a16:creationId xmlns:a16="http://schemas.microsoft.com/office/drawing/2014/main" id="{86C3308D-56D3-2920-5FC6-6F8DB0DBE751}"/>
              </a:ext>
            </a:extLst>
          </p:cNvPr>
          <p:cNvSpPr>
            <a:spLocks noGrp="1"/>
          </p:cNvSpPr>
          <p:nvPr>
            <p:ph type="title"/>
          </p:nvPr>
        </p:nvSpPr>
        <p:spPr/>
        <p:txBody>
          <a:bodyPr/>
          <a:lstStyle/>
          <a:p>
            <a:r>
              <a:rPr lang="en-CA" dirty="0"/>
              <a:t>Presenters and Helpers</a:t>
            </a:r>
          </a:p>
        </p:txBody>
      </p:sp>
    </p:spTree>
    <p:extLst>
      <p:ext uri="{BB962C8B-B14F-4D97-AF65-F5344CB8AC3E}">
        <p14:creationId xmlns:p14="http://schemas.microsoft.com/office/powerpoint/2010/main" val="22767346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9832510E-071B-47BB-837B-562780055ED9}" vid="{B1AA67C2-AFD5-413F-A282-974178A361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NARDAC PCC Workshop Template</Template>
  <TotalTime>1237</TotalTime>
  <Words>1060</Words>
  <Application>Microsoft Office PowerPoint</Application>
  <PresentationFormat>Widescreen</PresentationFormat>
  <Paragraphs>115</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Exercise Introduction</vt:lpstr>
      <vt:lpstr>Organization of Exercise Folders</vt:lpstr>
      <vt:lpstr>Choose Your Own Exercises</vt:lpstr>
      <vt:lpstr>Reminder: Scenario for Exercises</vt:lpstr>
      <vt:lpstr>Reminder: Overview of the Process</vt:lpstr>
      <vt:lpstr>Answers are Suggestions</vt:lpstr>
      <vt:lpstr>Slow! Collaborate! Help!</vt:lpstr>
      <vt:lpstr>Presenters and Helpers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Joint Workshop with NARDAC and  PCC SCT RDA Training Task Group: Monographs</dc:title>
  <dc:creator>Adam Baron</dc:creator>
  <cp:lastModifiedBy>Adam Baron</cp:lastModifiedBy>
  <cp:revision>47</cp:revision>
  <dcterms:created xsi:type="dcterms:W3CDTF">2025-06-14T22:30:06Z</dcterms:created>
  <dcterms:modified xsi:type="dcterms:W3CDTF">2026-06-30T19:48:43Z</dcterms:modified>
</cp:coreProperties>
</file>