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9" r:id="rId2"/>
    <p:sldId id="475" r:id="rId3"/>
    <p:sldId id="476" r:id="rId4"/>
    <p:sldId id="356" r:id="rId5"/>
    <p:sldId id="477" r:id="rId6"/>
    <p:sldId id="47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6581" autoAdjust="0"/>
  </p:normalViewPr>
  <p:slideViewPr>
    <p:cSldViewPr snapToGrid="0">
      <p:cViewPr varScale="1">
        <p:scale>
          <a:sx n="41" d="100"/>
          <a:sy n="41" d="100"/>
        </p:scale>
        <p:origin x="15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B0B71-6277-4FA5-97BF-5F63D7B58536}" type="datetimeFigureOut">
              <a:rPr lang="en-US" smtClean="0"/>
              <a:t>6/26/2025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751CD-C621-4F44-BF9E-E97C3AB3C439}" type="slidenum">
              <a:rPr lang="en-US" smtClean="0"/>
              <a:t>‹#›</a:t>
            </a:fld>
            <a:endParaRPr lang="en-US"/>
          </a:p>
        </p:txBody>
      </p:sp>
    </p:spTree>
    <p:extLst>
      <p:ext uri="{BB962C8B-B14F-4D97-AF65-F5344CB8AC3E}">
        <p14:creationId xmlns:p14="http://schemas.microsoft.com/office/powerpoint/2010/main" val="15686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wrap up today, I want to remind you of a few resources. The PCC RDA Implementation Task Group has an FAQ page to address questions catalogers may have about implementation. It includes links to PCC documentation and training, including the Phase 1: Introductory RDA Training and Webinars. If you want to know more about PCC’s RDA work, the FAQ includes a link to the PCC Official RDA Implementation Task list.</a:t>
            </a:r>
          </a:p>
        </p:txBody>
      </p:sp>
      <p:sp>
        <p:nvSpPr>
          <p:cNvPr id="4" name="Slide Number Placeholder 3"/>
          <p:cNvSpPr>
            <a:spLocks noGrp="1"/>
          </p:cNvSpPr>
          <p:nvPr>
            <p:ph type="sldNum" sz="quarter" idx="5"/>
          </p:nvPr>
        </p:nvSpPr>
        <p:spPr/>
        <p:txBody>
          <a:bodyPr/>
          <a:lstStyle/>
          <a:p>
            <a:fld id="{6CE5A7A0-72B2-4A59-8BB0-48491AB62D72}" type="slidenum">
              <a:rPr lang="en-US" smtClean="0"/>
              <a:t>2</a:t>
            </a:fld>
            <a:endParaRPr lang="en-US"/>
          </a:p>
        </p:txBody>
      </p:sp>
    </p:spTree>
    <p:extLst>
      <p:ext uri="{BB962C8B-B14F-4D97-AF65-F5344CB8AC3E}">
        <p14:creationId xmlns:p14="http://schemas.microsoft.com/office/powerpoint/2010/main" val="4124957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PCC continues to prepare for official RDA implementation, dates will be announced when BIBCO, CONSER, and NACO records can be created using official RDA. These dates will vary for each program based on the availability of documentation and training; however, institutions will be given sufficient time to review the documentation and training before they implement official RDA. The current target date for the BIBCO and NACO training is July 2026.</a:t>
            </a:r>
          </a:p>
          <a:p>
            <a:endParaRPr lang="en-US" dirty="0"/>
          </a:p>
          <a:p>
            <a:r>
              <a:rPr lang="en-US" dirty="0"/>
              <a:t>Until instructed otherwise, PCC records should continue to be created using the original RDA Toolkit.</a:t>
            </a:r>
          </a:p>
        </p:txBody>
      </p:sp>
      <p:sp>
        <p:nvSpPr>
          <p:cNvPr id="4" name="Slide Number Placeholder 3"/>
          <p:cNvSpPr>
            <a:spLocks noGrp="1"/>
          </p:cNvSpPr>
          <p:nvPr>
            <p:ph type="sldNum" sz="quarter" idx="5"/>
          </p:nvPr>
        </p:nvSpPr>
        <p:spPr/>
        <p:txBody>
          <a:bodyPr/>
          <a:lstStyle/>
          <a:p>
            <a:fld id="{6CE5A7A0-72B2-4A59-8BB0-48491AB62D72}" type="slidenum">
              <a:rPr lang="en-US" smtClean="0"/>
              <a:t>3</a:t>
            </a:fld>
            <a:endParaRPr lang="en-US"/>
          </a:p>
        </p:txBody>
      </p:sp>
    </p:spTree>
    <p:extLst>
      <p:ext uri="{BB962C8B-B14F-4D97-AF65-F5344CB8AC3E}">
        <p14:creationId xmlns:p14="http://schemas.microsoft.com/office/powerpoint/2010/main" val="2273079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PCC RDA Communications Committee has a feedback form that you can use to submit questions and feedback on PCC’s implementation of official RDA. You can also submit revisions to LC-PCC Policy Statements, Metadata Guidance Documentation, and the introductory training. The link to the form is on the PCC website and on the slide here.</a:t>
            </a:r>
          </a:p>
        </p:txBody>
      </p:sp>
      <p:sp>
        <p:nvSpPr>
          <p:cNvPr id="4" name="Slide Number Placeholder 3"/>
          <p:cNvSpPr>
            <a:spLocks noGrp="1"/>
          </p:cNvSpPr>
          <p:nvPr>
            <p:ph type="sldNum" sz="quarter" idx="5"/>
          </p:nvPr>
        </p:nvSpPr>
        <p:spPr/>
        <p:txBody>
          <a:bodyPr/>
          <a:lstStyle/>
          <a:p>
            <a:fld id="{6CE5A7A0-72B2-4A59-8BB0-48491AB62D72}" type="slidenum">
              <a:rPr lang="en-US" smtClean="0"/>
              <a:t>4</a:t>
            </a:fld>
            <a:endParaRPr lang="en-US"/>
          </a:p>
        </p:txBody>
      </p:sp>
    </p:spTree>
    <p:extLst>
      <p:ext uri="{BB962C8B-B14F-4D97-AF65-F5344CB8AC3E}">
        <p14:creationId xmlns:p14="http://schemas.microsoft.com/office/powerpoint/2010/main" val="133648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 welcome your feedback on today’s workshop. Your feedback will be used by the SCT RDA Training Task Group: Monographs as it continues to work on training for official RDA. Please provide your feedback by Friday, July 11.</a:t>
            </a:r>
          </a:p>
        </p:txBody>
      </p:sp>
      <p:sp>
        <p:nvSpPr>
          <p:cNvPr id="4" name="Slide Number Placeholder 3"/>
          <p:cNvSpPr>
            <a:spLocks noGrp="1"/>
          </p:cNvSpPr>
          <p:nvPr>
            <p:ph type="sldNum" sz="quarter" idx="5"/>
          </p:nvPr>
        </p:nvSpPr>
        <p:spPr/>
        <p:txBody>
          <a:bodyPr/>
          <a:lstStyle/>
          <a:p>
            <a:fld id="{860751CD-C621-4F44-BF9E-E97C3AB3C439}" type="slidenum">
              <a:rPr lang="en-US" smtClean="0"/>
              <a:t>5</a:t>
            </a:fld>
            <a:endParaRPr lang="en-US"/>
          </a:p>
        </p:txBody>
      </p:sp>
    </p:spTree>
    <p:extLst>
      <p:ext uri="{BB962C8B-B14F-4D97-AF65-F5344CB8AC3E}">
        <p14:creationId xmlns:p14="http://schemas.microsoft.com/office/powerpoint/2010/main" val="4055407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087C30-B4F9-4505-B38F-FD992433D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29C6FF5-FC7E-49C6-9CA3-53821F62B47F}"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429149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2945-FFDD-4880-A035-7B8D88A13E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C12D4A-9B58-4DB2-97F7-B04687974ECB}"/>
              </a:ext>
            </a:extLst>
          </p:cNvPr>
          <p:cNvSpPr>
            <a:spLocks noGrp="1"/>
          </p:cNvSpPr>
          <p:nvPr>
            <p:ph type="dt" sz="half" idx="10"/>
          </p:nvPr>
        </p:nvSpPr>
        <p:spPr/>
        <p:txBody>
          <a:bodyPr/>
          <a:lstStyle/>
          <a:p>
            <a:fld id="{2FD2E94C-45BB-4947-B36C-E0A95B39D226}" type="datetime1">
              <a:rPr lang="en-US" smtClean="0"/>
              <a:t>6/26/2025</a:t>
            </a:fld>
            <a:endParaRPr lang="en-US"/>
          </a:p>
        </p:txBody>
      </p:sp>
      <p:sp>
        <p:nvSpPr>
          <p:cNvPr id="4" name="Footer Placeholder 3">
            <a:extLst>
              <a:ext uri="{FF2B5EF4-FFF2-40B4-BE49-F238E27FC236}">
                <a16:creationId xmlns:a16="http://schemas.microsoft.com/office/drawing/2014/main" id="{6F4C99D4-CBCD-4CAA-B6DC-CA0E1588C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5734E2-A646-472A-B8B1-E8FA20CDDAB1}"/>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34665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6C17A-E693-4507-ABCD-B365DB894B58}"/>
              </a:ext>
            </a:extLst>
          </p:cNvPr>
          <p:cNvSpPr>
            <a:spLocks noGrp="1"/>
          </p:cNvSpPr>
          <p:nvPr>
            <p:ph type="dt" sz="half" idx="10"/>
          </p:nvPr>
        </p:nvSpPr>
        <p:spPr/>
        <p:txBody>
          <a:bodyPr/>
          <a:lstStyle/>
          <a:p>
            <a:fld id="{128A8DDE-A8CA-47D6-ACBC-412813F3EA6A}" type="datetime1">
              <a:rPr lang="en-US" smtClean="0"/>
              <a:t>6/26/2025</a:t>
            </a:fld>
            <a:endParaRPr lang="en-US"/>
          </a:p>
        </p:txBody>
      </p:sp>
      <p:sp>
        <p:nvSpPr>
          <p:cNvPr id="3" name="Footer Placeholder 2">
            <a:extLst>
              <a:ext uri="{FF2B5EF4-FFF2-40B4-BE49-F238E27FC236}">
                <a16:creationId xmlns:a16="http://schemas.microsoft.com/office/drawing/2014/main" id="{776612DF-A493-4ABC-A19F-E058A114F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EAA4FC-3805-477A-A1F6-5C98EFC8E14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58408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C61B3-8991-43DE-8323-5884F70106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98B4C1-7B32-4A51-BCD1-6C23536698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15A09-3A16-4C1A-9C18-60FBAD6E6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91E77-8C53-43BF-A31E-0EE9B4F265F5}"/>
              </a:ext>
            </a:extLst>
          </p:cNvPr>
          <p:cNvSpPr>
            <a:spLocks noGrp="1"/>
          </p:cNvSpPr>
          <p:nvPr>
            <p:ph type="dt" sz="half" idx="10"/>
          </p:nvPr>
        </p:nvSpPr>
        <p:spPr/>
        <p:txBody>
          <a:bodyPr/>
          <a:lstStyle/>
          <a:p>
            <a:fld id="{D63B17B0-3EED-48AF-A10F-818AC10051AD}" type="datetime1">
              <a:rPr lang="en-US" smtClean="0"/>
              <a:t>6/26/2025</a:t>
            </a:fld>
            <a:endParaRPr lang="en-US"/>
          </a:p>
        </p:txBody>
      </p:sp>
      <p:sp>
        <p:nvSpPr>
          <p:cNvPr id="6" name="Footer Placeholder 5">
            <a:extLst>
              <a:ext uri="{FF2B5EF4-FFF2-40B4-BE49-F238E27FC236}">
                <a16:creationId xmlns:a16="http://schemas.microsoft.com/office/drawing/2014/main" id="{B9FA860F-E4C8-453E-8497-FEAD7ABF23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C6577-878D-4694-983F-8AFC74372E37}"/>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726756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72A9-173B-4C0D-B3B4-535EB9305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DC59D0-8A7E-4A05-B16B-8ED5E396E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1DCA116-4FB6-41AD-95DF-EE5E7A620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74B17F-6D4C-4065-B03A-5CE7FBBAD664}"/>
              </a:ext>
            </a:extLst>
          </p:cNvPr>
          <p:cNvSpPr>
            <a:spLocks noGrp="1"/>
          </p:cNvSpPr>
          <p:nvPr>
            <p:ph type="dt" sz="half" idx="10"/>
          </p:nvPr>
        </p:nvSpPr>
        <p:spPr/>
        <p:txBody>
          <a:bodyPr/>
          <a:lstStyle/>
          <a:p>
            <a:fld id="{91689519-F9E4-4BF3-A38D-AC41B2AF88AB}" type="datetime1">
              <a:rPr lang="en-US" smtClean="0"/>
              <a:t>6/26/2025</a:t>
            </a:fld>
            <a:endParaRPr lang="en-US"/>
          </a:p>
        </p:txBody>
      </p:sp>
      <p:sp>
        <p:nvSpPr>
          <p:cNvPr id="6" name="Footer Placeholder 5">
            <a:extLst>
              <a:ext uri="{FF2B5EF4-FFF2-40B4-BE49-F238E27FC236}">
                <a16:creationId xmlns:a16="http://schemas.microsoft.com/office/drawing/2014/main" id="{259C0277-AF01-4BAA-945C-CC7E46FFA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5CDD74-84B9-4BDB-B551-8D21A4386D5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6832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8B3AA-A7DB-4F8D-8EA4-780F541506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8A2426-A34F-4EFD-89A6-723EDDBF61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0F34E-91ED-49FB-B5E3-AA35C5CB47A1}"/>
              </a:ext>
            </a:extLst>
          </p:cNvPr>
          <p:cNvSpPr>
            <a:spLocks noGrp="1"/>
          </p:cNvSpPr>
          <p:nvPr>
            <p:ph type="dt" sz="half" idx="10"/>
          </p:nvPr>
        </p:nvSpPr>
        <p:spPr/>
        <p:txBody>
          <a:bodyPr/>
          <a:lstStyle/>
          <a:p>
            <a:fld id="{3FCA7AAA-7791-456C-BCFF-B732B917F07F}" type="datetime1">
              <a:rPr lang="en-US" smtClean="0"/>
              <a:t>6/26/2025</a:t>
            </a:fld>
            <a:endParaRPr lang="en-US"/>
          </a:p>
        </p:txBody>
      </p:sp>
      <p:sp>
        <p:nvSpPr>
          <p:cNvPr id="5" name="Footer Placeholder 4">
            <a:extLst>
              <a:ext uri="{FF2B5EF4-FFF2-40B4-BE49-F238E27FC236}">
                <a16:creationId xmlns:a16="http://schemas.microsoft.com/office/drawing/2014/main" id="{DD463495-A877-45D2-826C-0AA779EB8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52D1C-EBB9-4C91-B457-782DBFF78315}"/>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3297238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759612-4757-4558-94E2-74E88E5CD2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56F216-9047-4477-A691-3674B7CE92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248E5-0B92-4543-AD3C-494331377CC6}"/>
              </a:ext>
            </a:extLst>
          </p:cNvPr>
          <p:cNvSpPr>
            <a:spLocks noGrp="1"/>
          </p:cNvSpPr>
          <p:nvPr>
            <p:ph type="dt" sz="half" idx="10"/>
          </p:nvPr>
        </p:nvSpPr>
        <p:spPr/>
        <p:txBody>
          <a:bodyPr/>
          <a:lstStyle/>
          <a:p>
            <a:fld id="{8142B688-CE2F-44FA-BD9A-118A83E1C253}" type="datetime1">
              <a:rPr lang="en-US" smtClean="0"/>
              <a:t>6/26/2025</a:t>
            </a:fld>
            <a:endParaRPr lang="en-US"/>
          </a:p>
        </p:txBody>
      </p:sp>
      <p:sp>
        <p:nvSpPr>
          <p:cNvPr id="5" name="Footer Placeholder 4">
            <a:extLst>
              <a:ext uri="{FF2B5EF4-FFF2-40B4-BE49-F238E27FC236}">
                <a16:creationId xmlns:a16="http://schemas.microsoft.com/office/drawing/2014/main" id="{45A2FA2A-5B79-4E7F-96DF-124FD4822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4F600-9A48-4386-ABD6-43A8BE52A1F8}"/>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5686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hasCustomPrompt="1"/>
          </p:nvPr>
        </p:nvSpPr>
        <p:spPr>
          <a:xfrm>
            <a:off x="1524000" y="3208147"/>
            <a:ext cx="9144000" cy="861288"/>
          </a:xfrm>
        </p:spPr>
        <p:txBody>
          <a:bodyPr anchor="t"/>
          <a:lstStyle>
            <a:lvl1pPr algn="ctr">
              <a:defRPr sz="6000" b="1"/>
            </a:lvl1pPr>
          </a:lstStyle>
          <a:p>
            <a:r>
              <a:rPr lang="en-US" dirty="0"/>
              <a:t>Title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541A3E9-C559-4614-9925-144F6F7415B1}"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Tree>
    <p:extLst>
      <p:ext uri="{BB962C8B-B14F-4D97-AF65-F5344CB8AC3E}">
        <p14:creationId xmlns:p14="http://schemas.microsoft.com/office/powerpoint/2010/main" val="4094784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 1 Lin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89AAE309-7577-4A7B-B402-2F3DD6F0D201}"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
        <p:nvSpPr>
          <p:cNvPr id="9" name="Title 1">
            <a:extLst>
              <a:ext uri="{FF2B5EF4-FFF2-40B4-BE49-F238E27FC236}">
                <a16:creationId xmlns:a16="http://schemas.microsoft.com/office/drawing/2014/main" id="{AFC49523-2D87-4715-B254-6EBA43BA4B50}"/>
              </a:ext>
            </a:extLst>
          </p:cNvPr>
          <p:cNvSpPr>
            <a:spLocks noGrp="1"/>
          </p:cNvSpPr>
          <p:nvPr>
            <p:ph type="ctrTitle" hasCustomPrompt="1"/>
          </p:nvPr>
        </p:nvSpPr>
        <p:spPr>
          <a:xfrm>
            <a:off x="1524001" y="3005466"/>
            <a:ext cx="9144000" cy="1857881"/>
          </a:xfrm>
        </p:spPr>
        <p:txBody>
          <a:bodyPr anchor="t"/>
          <a:lstStyle>
            <a:lvl1pPr algn="ctr">
              <a:defRPr sz="6000" b="1"/>
            </a:lvl1pPr>
          </a:lstStyle>
          <a:p>
            <a:r>
              <a:rPr lang="en-US" dirty="0"/>
              <a:t>Title</a:t>
            </a:r>
          </a:p>
        </p:txBody>
      </p:sp>
    </p:spTree>
    <p:extLst>
      <p:ext uri="{BB962C8B-B14F-4D97-AF65-F5344CB8AC3E}">
        <p14:creationId xmlns:p14="http://schemas.microsoft.com/office/powerpoint/2010/main" val="18950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61D17107-452A-465C-8C64-349CEBD9A800}"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itle 6">
            <a:extLst>
              <a:ext uri="{FF2B5EF4-FFF2-40B4-BE49-F238E27FC236}">
                <a16:creationId xmlns:a16="http://schemas.microsoft.com/office/drawing/2014/main" id="{FB0C1524-E9B6-6A97-92C5-37DDC26132F9}"/>
              </a:ext>
            </a:extLst>
          </p:cNvPr>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45751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utcome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a:xfrm>
            <a:off x="838200" y="2489996"/>
            <a:ext cx="10515600" cy="36869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9FD678-6F77-4778-B927-3263D21D8AAA}"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dirty="0"/>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Learning Outcomes</a:t>
            </a:r>
          </a:p>
        </p:txBody>
      </p:sp>
      <p:sp>
        <p:nvSpPr>
          <p:cNvPr id="8" name="TextBox 7">
            <a:extLst>
              <a:ext uri="{FF2B5EF4-FFF2-40B4-BE49-F238E27FC236}">
                <a16:creationId xmlns:a16="http://schemas.microsoft.com/office/drawing/2014/main" id="{B53DEF4C-DA5B-4B2D-8DDF-E353355C5254}"/>
              </a:ext>
            </a:extLst>
          </p:cNvPr>
          <p:cNvSpPr txBox="1"/>
          <p:nvPr userDrawn="1"/>
        </p:nvSpPr>
        <p:spPr>
          <a:xfrm>
            <a:off x="838197" y="1825642"/>
            <a:ext cx="676415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At the end of this section, you will be able to:</a:t>
            </a:r>
          </a:p>
        </p:txBody>
      </p:sp>
    </p:spTree>
    <p:extLst>
      <p:ext uri="{BB962C8B-B14F-4D97-AF65-F5344CB8AC3E}">
        <p14:creationId xmlns:p14="http://schemas.microsoft.com/office/powerpoint/2010/main" val="391498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84CDE4-AAD8-4BB6-91C8-BC7F63648A60}"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Summary</a:t>
            </a:r>
          </a:p>
        </p:txBody>
      </p:sp>
    </p:spTree>
    <p:extLst>
      <p:ext uri="{BB962C8B-B14F-4D97-AF65-F5344CB8AC3E}">
        <p14:creationId xmlns:p14="http://schemas.microsoft.com/office/powerpoint/2010/main" val="163238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1AB73-5BD8-4F08-A482-2304DFB7F4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A0C05F-2181-4CAA-BDD3-051AA8E2A8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BFA9C9-B498-438E-B4E3-FEAEF7DF8EAD}"/>
              </a:ext>
            </a:extLst>
          </p:cNvPr>
          <p:cNvSpPr>
            <a:spLocks noGrp="1"/>
          </p:cNvSpPr>
          <p:nvPr>
            <p:ph type="dt" sz="half" idx="10"/>
          </p:nvPr>
        </p:nvSpPr>
        <p:spPr/>
        <p:txBody>
          <a:bodyPr/>
          <a:lstStyle/>
          <a:p>
            <a:fld id="{68305EE2-FB07-4DB7-BDC1-04C848EA48DE}" type="datetime1">
              <a:rPr lang="en-US" smtClean="0"/>
              <a:t>6/26/2025</a:t>
            </a:fld>
            <a:endParaRPr lang="en-US"/>
          </a:p>
        </p:txBody>
      </p:sp>
      <p:sp>
        <p:nvSpPr>
          <p:cNvPr id="5" name="Footer Placeholder 4">
            <a:extLst>
              <a:ext uri="{FF2B5EF4-FFF2-40B4-BE49-F238E27FC236}">
                <a16:creationId xmlns:a16="http://schemas.microsoft.com/office/drawing/2014/main" id="{440E6F0D-F33F-41F5-B4D7-DE19813B2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426C3-368E-4224-9D94-29C54C0847C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90383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AD60-6CF7-4F26-ACA0-C0869080E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BCF203-C84C-47DB-9277-5FC3C93DF1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268091-D9E1-4B63-B794-DD555C7993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BF1D2-5B65-4739-8CF5-8CD86B284B77}"/>
              </a:ext>
            </a:extLst>
          </p:cNvPr>
          <p:cNvSpPr>
            <a:spLocks noGrp="1"/>
          </p:cNvSpPr>
          <p:nvPr>
            <p:ph type="dt" sz="half" idx="10"/>
          </p:nvPr>
        </p:nvSpPr>
        <p:spPr/>
        <p:txBody>
          <a:bodyPr/>
          <a:lstStyle/>
          <a:p>
            <a:fld id="{52A41CE5-02A9-47B8-9F60-2BA190321023}" type="datetime1">
              <a:rPr lang="en-US" smtClean="0"/>
              <a:t>6/26/2025</a:t>
            </a:fld>
            <a:endParaRPr lang="en-US"/>
          </a:p>
        </p:txBody>
      </p:sp>
      <p:sp>
        <p:nvSpPr>
          <p:cNvPr id="6" name="Footer Placeholder 5">
            <a:extLst>
              <a:ext uri="{FF2B5EF4-FFF2-40B4-BE49-F238E27FC236}">
                <a16:creationId xmlns:a16="http://schemas.microsoft.com/office/drawing/2014/main" id="{0466DB13-C708-418B-B73F-0B1B04BBA3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B7EBA-DF5F-4F6A-90CF-A4502C513E22}"/>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80738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09FC-CA8F-4431-AA11-93D3AA4B80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1367EA-9BF7-4F79-A777-35D874E25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5CB7B-DFDA-464E-A356-7A24628D72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6806E9-99F4-42B1-89A2-95D057DDCE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0D1B36-9594-4112-9D6C-8DD87BAFAC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93B486-A200-4826-8B40-7C315D936E68}"/>
              </a:ext>
            </a:extLst>
          </p:cNvPr>
          <p:cNvSpPr>
            <a:spLocks noGrp="1"/>
          </p:cNvSpPr>
          <p:nvPr>
            <p:ph type="dt" sz="half" idx="10"/>
          </p:nvPr>
        </p:nvSpPr>
        <p:spPr/>
        <p:txBody>
          <a:bodyPr/>
          <a:lstStyle/>
          <a:p>
            <a:fld id="{01B4F3F2-AE3A-4D07-A52F-182A7834904C}" type="datetime1">
              <a:rPr lang="en-US" smtClean="0"/>
              <a:t>6/26/2025</a:t>
            </a:fld>
            <a:endParaRPr lang="en-US"/>
          </a:p>
        </p:txBody>
      </p:sp>
      <p:sp>
        <p:nvSpPr>
          <p:cNvPr id="8" name="Footer Placeholder 7">
            <a:extLst>
              <a:ext uri="{FF2B5EF4-FFF2-40B4-BE49-F238E27FC236}">
                <a16:creationId xmlns:a16="http://schemas.microsoft.com/office/drawing/2014/main" id="{9A2AC08D-A6E9-464B-B6C0-B241F9383A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5B5AB5-BE6D-484A-808E-8423ECF74FBB}"/>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237937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73D49C-3BC6-4F7E-BD5A-35CD1DA341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74510B9-946D-4F7D-A7FF-FB1FEEB04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E3708-E541-49A7-AAFB-67C624D9D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5E7D4-A916-4A11-804C-AB6F98DDC2A3}" type="datetime1">
              <a:rPr lang="en-US" smtClean="0"/>
              <a:t>6/26/2025</a:t>
            </a:fld>
            <a:endParaRPr lang="en-US"/>
          </a:p>
        </p:txBody>
      </p:sp>
      <p:sp>
        <p:nvSpPr>
          <p:cNvPr id="5" name="Footer Placeholder 4">
            <a:extLst>
              <a:ext uri="{FF2B5EF4-FFF2-40B4-BE49-F238E27FC236}">
                <a16:creationId xmlns:a16="http://schemas.microsoft.com/office/drawing/2014/main" id="{FE5A3523-4041-47F2-AD14-545314A7E8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499312-630C-4DC7-97BE-4A5230F42A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89839-9540-4FD2-A570-163792ED64AF}" type="slidenum">
              <a:rPr lang="en-US" smtClean="0"/>
              <a:t>‹#›</a:t>
            </a:fld>
            <a:endParaRPr lang="en-US"/>
          </a:p>
        </p:txBody>
      </p:sp>
    </p:spTree>
    <p:extLst>
      <p:ext uri="{BB962C8B-B14F-4D97-AF65-F5344CB8AC3E}">
        <p14:creationId xmlns:p14="http://schemas.microsoft.com/office/powerpoint/2010/main" val="79044820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4" r:id="rId3"/>
    <p:sldLayoutId id="2147483650"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it.ly/PCC-RDA-FAQ"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bit.ly/PCC-RDA-Feedback-Form"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bit.ly/RDA-ALA-25-Feedback"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5546C-4E69-D8A4-7F92-9EBD8B0F4C6D}"/>
              </a:ext>
            </a:extLst>
          </p:cNvPr>
          <p:cNvSpPr>
            <a:spLocks noGrp="1"/>
          </p:cNvSpPr>
          <p:nvPr>
            <p:ph type="ctrTitle"/>
          </p:nvPr>
        </p:nvSpPr>
        <p:spPr/>
        <p:txBody>
          <a:bodyPr>
            <a:normAutofit fontScale="90000"/>
          </a:bodyPr>
          <a:lstStyle/>
          <a:p>
            <a:r>
              <a:rPr lang="en-CA" dirty="0"/>
              <a:t>Wrap-up</a:t>
            </a:r>
          </a:p>
        </p:txBody>
      </p:sp>
      <p:sp>
        <p:nvSpPr>
          <p:cNvPr id="3" name="Slide Number Placeholder 2">
            <a:extLst>
              <a:ext uri="{FF2B5EF4-FFF2-40B4-BE49-F238E27FC236}">
                <a16:creationId xmlns:a16="http://schemas.microsoft.com/office/drawing/2014/main" id="{5130BDEB-5410-675B-C1FD-FC2E87E0504D}"/>
              </a:ext>
            </a:extLst>
          </p:cNvPr>
          <p:cNvSpPr>
            <a:spLocks noGrp="1"/>
          </p:cNvSpPr>
          <p:nvPr>
            <p:ph type="sldNum" sz="quarter" idx="12"/>
          </p:nvPr>
        </p:nvSpPr>
        <p:spPr/>
        <p:txBody>
          <a:bodyPr/>
          <a:lstStyle/>
          <a:p>
            <a:fld id="{26D89839-9540-4FD2-A570-163792ED64AF}" type="slidenum">
              <a:rPr lang="en-US" smtClean="0"/>
              <a:t>1</a:t>
            </a:fld>
            <a:endParaRPr lang="en-US" dirty="0"/>
          </a:p>
        </p:txBody>
      </p:sp>
    </p:spTree>
    <p:extLst>
      <p:ext uri="{BB962C8B-B14F-4D97-AF65-F5344CB8AC3E}">
        <p14:creationId xmlns:p14="http://schemas.microsoft.com/office/powerpoint/2010/main" val="36243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E77D4-2A04-4C2E-85E8-D0E370742356}"/>
              </a:ext>
            </a:extLst>
          </p:cNvPr>
          <p:cNvSpPr>
            <a:spLocks noGrp="1"/>
          </p:cNvSpPr>
          <p:nvPr>
            <p:ph type="title"/>
          </p:nvPr>
        </p:nvSpPr>
        <p:spPr/>
        <p:txBody>
          <a:bodyPr/>
          <a:lstStyle/>
          <a:p>
            <a:r>
              <a:rPr lang="en-US" dirty="0"/>
              <a:t>FAQs on Official RDA Implementation</a:t>
            </a:r>
          </a:p>
        </p:txBody>
      </p:sp>
      <p:sp>
        <p:nvSpPr>
          <p:cNvPr id="3" name="Content Placeholder 2">
            <a:extLst>
              <a:ext uri="{FF2B5EF4-FFF2-40B4-BE49-F238E27FC236}">
                <a16:creationId xmlns:a16="http://schemas.microsoft.com/office/drawing/2014/main" id="{AD174959-94C9-4A80-A0F1-87D98B344447}"/>
              </a:ext>
            </a:extLst>
          </p:cNvPr>
          <p:cNvSpPr>
            <a:spLocks noGrp="1"/>
          </p:cNvSpPr>
          <p:nvPr>
            <p:ph idx="1"/>
          </p:nvPr>
        </p:nvSpPr>
        <p:spPr/>
        <p:txBody>
          <a:bodyPr>
            <a:normAutofit lnSpcReduction="10000"/>
          </a:bodyPr>
          <a:lstStyle/>
          <a:p>
            <a:pPr marL="0" indent="0">
              <a:buNone/>
            </a:pPr>
            <a:r>
              <a:rPr lang="en-US" dirty="0">
                <a:hlinkClick r:id="rId3"/>
              </a:rPr>
              <a:t>https://bit.ly/PCC-RDA-FAQ</a:t>
            </a:r>
            <a:endParaRPr lang="en-US" dirty="0"/>
          </a:p>
          <a:p>
            <a:endParaRPr lang="en-US" dirty="0"/>
          </a:p>
          <a:p>
            <a:pPr marL="514350" indent="-514350">
              <a:buFont typeface="+mj-lt"/>
              <a:buAutoNum type="arabicPeriod"/>
            </a:pPr>
            <a:r>
              <a:rPr lang="en-US" dirty="0"/>
              <a:t>What is official RDA versus original RDA?</a:t>
            </a:r>
          </a:p>
          <a:p>
            <a:pPr marL="514350" indent="-514350">
              <a:buFont typeface="+mj-lt"/>
              <a:buAutoNum type="arabicPeriod"/>
            </a:pPr>
            <a:r>
              <a:rPr lang="en-US" dirty="0"/>
              <a:t>What documentation and training will PCC provide?</a:t>
            </a:r>
          </a:p>
          <a:p>
            <a:pPr marL="514350" indent="-514350">
              <a:buFont typeface="+mj-lt"/>
              <a:buAutoNum type="arabicPeriod"/>
            </a:pPr>
            <a:r>
              <a:rPr lang="en-US" dirty="0"/>
              <a:t>What documentation and training are currently available from PCC?</a:t>
            </a:r>
          </a:p>
          <a:p>
            <a:pPr marL="514350" indent="-514350">
              <a:buFont typeface="+mj-lt"/>
              <a:buAutoNum type="arabicPeriod"/>
            </a:pPr>
            <a:r>
              <a:rPr lang="en-US" dirty="0"/>
              <a:t>What is PCC doing to prepare for official RDA implementation?</a:t>
            </a:r>
          </a:p>
          <a:p>
            <a:pPr marL="514350" indent="-514350">
              <a:buFont typeface="+mj-lt"/>
              <a:buAutoNum type="arabicPeriod"/>
            </a:pPr>
            <a:r>
              <a:rPr lang="en-US" dirty="0"/>
              <a:t>When should PCC institutions plan to implement the official RDA Toolkit?</a:t>
            </a:r>
          </a:p>
          <a:p>
            <a:pPr marL="514350" indent="-514350">
              <a:buFont typeface="+mj-lt"/>
              <a:buAutoNum type="arabicPeriod"/>
            </a:pPr>
            <a:r>
              <a:rPr lang="en-US" dirty="0"/>
              <a:t>Where should I send questions and feedback?</a:t>
            </a:r>
          </a:p>
        </p:txBody>
      </p:sp>
      <p:sp>
        <p:nvSpPr>
          <p:cNvPr id="4" name="Slide Number Placeholder 3">
            <a:extLst>
              <a:ext uri="{FF2B5EF4-FFF2-40B4-BE49-F238E27FC236}">
                <a16:creationId xmlns:a16="http://schemas.microsoft.com/office/drawing/2014/main" id="{82D99BA7-8A79-44DC-962D-35931E148221}"/>
              </a:ext>
            </a:extLst>
          </p:cNvPr>
          <p:cNvSpPr>
            <a:spLocks noGrp="1"/>
          </p:cNvSpPr>
          <p:nvPr>
            <p:ph type="sldNum" sz="quarter" idx="12"/>
          </p:nvPr>
        </p:nvSpPr>
        <p:spPr/>
        <p:txBody>
          <a:bodyPr/>
          <a:lstStyle/>
          <a:p>
            <a:fld id="{C3F19B07-DC4A-4221-9E48-704ED333B8A8}" type="slidenum">
              <a:rPr lang="en-US" smtClean="0"/>
              <a:t>2</a:t>
            </a:fld>
            <a:endParaRPr lang="en-US"/>
          </a:p>
        </p:txBody>
      </p:sp>
    </p:spTree>
    <p:extLst>
      <p:ext uri="{BB962C8B-B14F-4D97-AF65-F5344CB8AC3E}">
        <p14:creationId xmlns:p14="http://schemas.microsoft.com/office/powerpoint/2010/main" val="276657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86193-135B-4562-A018-9DA4F39D20D7}"/>
              </a:ext>
            </a:extLst>
          </p:cNvPr>
          <p:cNvSpPr>
            <a:spLocks noGrp="1"/>
          </p:cNvSpPr>
          <p:nvPr>
            <p:ph type="title"/>
          </p:nvPr>
        </p:nvSpPr>
        <p:spPr/>
        <p:txBody>
          <a:bodyPr>
            <a:normAutofit/>
          </a:bodyPr>
          <a:lstStyle/>
          <a:p>
            <a:r>
              <a:rPr lang="en-US" dirty="0"/>
              <a:t>When should PCC institutions plan to implement the official RDA Toolkit?</a:t>
            </a:r>
          </a:p>
        </p:txBody>
      </p:sp>
      <p:sp>
        <p:nvSpPr>
          <p:cNvPr id="3" name="Content Placeholder 2">
            <a:extLst>
              <a:ext uri="{FF2B5EF4-FFF2-40B4-BE49-F238E27FC236}">
                <a16:creationId xmlns:a16="http://schemas.microsoft.com/office/drawing/2014/main" id="{53E305B0-57CE-4850-BAEE-D2FBF91076E4}"/>
              </a:ext>
            </a:extLst>
          </p:cNvPr>
          <p:cNvSpPr>
            <a:spLocks noGrp="1"/>
          </p:cNvSpPr>
          <p:nvPr>
            <p:ph idx="1"/>
          </p:nvPr>
        </p:nvSpPr>
        <p:spPr/>
        <p:txBody>
          <a:bodyPr/>
          <a:lstStyle/>
          <a:p>
            <a:r>
              <a:rPr lang="en-US" dirty="0"/>
              <a:t>As PCC continues to prepare for official RDA implementation, dates will be announced when BIBCO, CONSER, and NACO records can be created using official RDA. These dates will vary for each program based on the availability of documentation and training. Furthermore, institutions will be given sufficient time to review the documentation and training before they implement official RDA.</a:t>
            </a:r>
          </a:p>
          <a:p>
            <a:endParaRPr lang="en-US" dirty="0"/>
          </a:p>
          <a:p>
            <a:r>
              <a:rPr lang="en-US" b="1" dirty="0"/>
              <a:t>Until instructed otherwise, PCC records should continue to be created using the original RDA Toolkit.</a:t>
            </a:r>
          </a:p>
        </p:txBody>
      </p:sp>
      <p:sp>
        <p:nvSpPr>
          <p:cNvPr id="4" name="Slide Number Placeholder 3">
            <a:extLst>
              <a:ext uri="{FF2B5EF4-FFF2-40B4-BE49-F238E27FC236}">
                <a16:creationId xmlns:a16="http://schemas.microsoft.com/office/drawing/2014/main" id="{5B1124B2-AE3B-4716-A97A-5B18DBDC7B56}"/>
              </a:ext>
            </a:extLst>
          </p:cNvPr>
          <p:cNvSpPr>
            <a:spLocks noGrp="1"/>
          </p:cNvSpPr>
          <p:nvPr>
            <p:ph type="sldNum" sz="quarter" idx="12"/>
          </p:nvPr>
        </p:nvSpPr>
        <p:spPr/>
        <p:txBody>
          <a:bodyPr/>
          <a:lstStyle/>
          <a:p>
            <a:fld id="{C3F19B07-DC4A-4221-9E48-704ED333B8A8}" type="slidenum">
              <a:rPr lang="en-US" smtClean="0"/>
              <a:t>3</a:t>
            </a:fld>
            <a:endParaRPr lang="en-US"/>
          </a:p>
        </p:txBody>
      </p:sp>
    </p:spTree>
    <p:extLst>
      <p:ext uri="{BB962C8B-B14F-4D97-AF65-F5344CB8AC3E}">
        <p14:creationId xmlns:p14="http://schemas.microsoft.com/office/powerpoint/2010/main" val="176394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43E5-4F7D-4D70-A98A-556472B1AF2D}"/>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765E2F14-DF3F-4F80-9BA1-4B195847E023}"/>
              </a:ext>
            </a:extLst>
          </p:cNvPr>
          <p:cNvSpPr>
            <a:spLocks noGrp="1"/>
          </p:cNvSpPr>
          <p:nvPr>
            <p:ph idx="1"/>
          </p:nvPr>
        </p:nvSpPr>
        <p:spPr/>
        <p:txBody>
          <a:bodyPr>
            <a:normAutofit/>
          </a:bodyPr>
          <a:lstStyle/>
          <a:p>
            <a:r>
              <a:rPr lang="en-US" dirty="0"/>
              <a:t>Provide feedback to PCC via PCC RDA Communications Committee Feedback Form: </a:t>
            </a:r>
            <a:r>
              <a:rPr lang="en-US" dirty="0">
                <a:hlinkClick r:id="rId3"/>
              </a:rPr>
              <a:t>https://bit.ly/PCC-RDA-Feedback-Form</a:t>
            </a:r>
            <a:endParaRPr lang="en-US" dirty="0"/>
          </a:p>
        </p:txBody>
      </p:sp>
      <p:sp>
        <p:nvSpPr>
          <p:cNvPr id="4" name="Slide Number Placeholder 3">
            <a:extLst>
              <a:ext uri="{FF2B5EF4-FFF2-40B4-BE49-F238E27FC236}">
                <a16:creationId xmlns:a16="http://schemas.microsoft.com/office/drawing/2014/main" id="{14D48A22-E1DE-4588-8969-E15961363A5A}"/>
              </a:ext>
            </a:extLst>
          </p:cNvPr>
          <p:cNvSpPr>
            <a:spLocks noGrp="1"/>
          </p:cNvSpPr>
          <p:nvPr>
            <p:ph type="sldNum" sz="quarter" idx="12"/>
          </p:nvPr>
        </p:nvSpPr>
        <p:spPr/>
        <p:txBody>
          <a:bodyPr/>
          <a:lstStyle/>
          <a:p>
            <a:fld id="{C3F19B07-DC4A-4221-9E48-704ED333B8A8}" type="slidenum">
              <a:rPr lang="en-US" smtClean="0"/>
              <a:t>4</a:t>
            </a:fld>
            <a:endParaRPr lang="en-US"/>
          </a:p>
        </p:txBody>
      </p:sp>
    </p:spTree>
    <p:extLst>
      <p:ext uri="{BB962C8B-B14F-4D97-AF65-F5344CB8AC3E}">
        <p14:creationId xmlns:p14="http://schemas.microsoft.com/office/powerpoint/2010/main" val="137882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0243BA-7CC2-716D-9359-9D3F39479489}"/>
              </a:ext>
            </a:extLst>
          </p:cNvPr>
          <p:cNvSpPr>
            <a:spLocks noGrp="1"/>
          </p:cNvSpPr>
          <p:nvPr>
            <p:ph type="title"/>
          </p:nvPr>
        </p:nvSpPr>
        <p:spPr/>
        <p:txBody>
          <a:bodyPr/>
          <a:lstStyle/>
          <a:p>
            <a:r>
              <a:rPr lang="en-CA" dirty="0"/>
              <a:t>Workshop Survey</a:t>
            </a:r>
          </a:p>
        </p:txBody>
      </p:sp>
      <p:sp>
        <p:nvSpPr>
          <p:cNvPr id="5" name="Content Placeholder 4">
            <a:extLst>
              <a:ext uri="{FF2B5EF4-FFF2-40B4-BE49-F238E27FC236}">
                <a16:creationId xmlns:a16="http://schemas.microsoft.com/office/drawing/2014/main" id="{291092C1-48BE-4C90-945B-FB948F71F4F5}"/>
              </a:ext>
            </a:extLst>
          </p:cNvPr>
          <p:cNvSpPr>
            <a:spLocks noGrp="1"/>
          </p:cNvSpPr>
          <p:nvPr>
            <p:ph sz="half" idx="1"/>
          </p:nvPr>
        </p:nvSpPr>
        <p:spPr>
          <a:xfrm>
            <a:off x="838200" y="1825625"/>
            <a:ext cx="5749131" cy="4351338"/>
          </a:xfrm>
        </p:spPr>
        <p:txBody>
          <a:bodyPr/>
          <a:lstStyle/>
          <a:p>
            <a:pPr marL="0" indent="0">
              <a:buNone/>
            </a:pPr>
            <a:r>
              <a:rPr lang="en-US" dirty="0">
                <a:hlinkClick r:id="rId3"/>
              </a:rPr>
              <a:t>https://bit.ly/RDA-ALA-25-Feedback</a:t>
            </a:r>
            <a:endParaRPr lang="en-US" dirty="0"/>
          </a:p>
        </p:txBody>
      </p:sp>
      <p:pic>
        <p:nvPicPr>
          <p:cNvPr id="7" name="Content Placeholder 6">
            <a:extLst>
              <a:ext uri="{FF2B5EF4-FFF2-40B4-BE49-F238E27FC236}">
                <a16:creationId xmlns:a16="http://schemas.microsoft.com/office/drawing/2014/main" id="{A67BED18-F5F8-4542-98FB-8394AF8FDFE4}"/>
              </a:ext>
            </a:extLst>
          </p:cNvPr>
          <p:cNvPicPr>
            <a:picLocks noGrp="1" noChangeAspect="1"/>
          </p:cNvPicPr>
          <p:nvPr>
            <p:ph sz="half" idx="2"/>
          </p:nvPr>
        </p:nvPicPr>
        <p:blipFill>
          <a:blip r:embed="rId4"/>
          <a:stretch>
            <a:fillRect/>
          </a:stretch>
        </p:blipFill>
        <p:spPr>
          <a:xfrm>
            <a:off x="6587331" y="1825625"/>
            <a:ext cx="4351338" cy="4351338"/>
          </a:xfrm>
          <a:prstGeom prst="rect">
            <a:avLst/>
          </a:prstGeom>
        </p:spPr>
      </p:pic>
      <p:sp>
        <p:nvSpPr>
          <p:cNvPr id="3" name="Slide Number Placeholder 2">
            <a:extLst>
              <a:ext uri="{FF2B5EF4-FFF2-40B4-BE49-F238E27FC236}">
                <a16:creationId xmlns:a16="http://schemas.microsoft.com/office/drawing/2014/main" id="{249747DE-457B-12FE-E127-30AFE8C19071}"/>
              </a:ext>
            </a:extLst>
          </p:cNvPr>
          <p:cNvSpPr>
            <a:spLocks noGrp="1"/>
          </p:cNvSpPr>
          <p:nvPr>
            <p:ph type="sldNum" sz="quarter" idx="12"/>
          </p:nvPr>
        </p:nvSpPr>
        <p:spPr/>
        <p:txBody>
          <a:bodyPr/>
          <a:lstStyle/>
          <a:p>
            <a:fld id="{26D89839-9540-4FD2-A570-163792ED64AF}" type="slidenum">
              <a:rPr lang="en-US" smtClean="0"/>
              <a:t>5</a:t>
            </a:fld>
            <a:endParaRPr lang="en-US"/>
          </a:p>
        </p:txBody>
      </p:sp>
    </p:spTree>
    <p:extLst>
      <p:ext uri="{BB962C8B-B14F-4D97-AF65-F5344CB8AC3E}">
        <p14:creationId xmlns:p14="http://schemas.microsoft.com/office/powerpoint/2010/main" val="409485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20347E-0A58-491B-A624-193D45884422}"/>
              </a:ext>
            </a:extLst>
          </p:cNvPr>
          <p:cNvSpPr>
            <a:spLocks noGrp="1"/>
          </p:cNvSpPr>
          <p:nvPr>
            <p:ph type="title"/>
          </p:nvPr>
        </p:nvSpPr>
        <p:spPr/>
        <p:txBody>
          <a:bodyPr/>
          <a:lstStyle/>
          <a:p>
            <a:r>
              <a:rPr lang="en-US" dirty="0"/>
              <a:t>Questions?</a:t>
            </a:r>
          </a:p>
        </p:txBody>
      </p:sp>
      <p:sp>
        <p:nvSpPr>
          <p:cNvPr id="7" name="Text Placeholder 6">
            <a:extLst>
              <a:ext uri="{FF2B5EF4-FFF2-40B4-BE49-F238E27FC236}">
                <a16:creationId xmlns:a16="http://schemas.microsoft.com/office/drawing/2014/main" id="{12502E23-2A6E-4ACF-9C52-9436F02D9F65}"/>
              </a:ext>
            </a:extLst>
          </p:cNvPr>
          <p:cNvSpPr>
            <a:spLocks noGrp="1"/>
          </p:cNvSpPr>
          <p:nvPr>
            <p:ph type="body" idx="1"/>
          </p:nvPr>
        </p:nvSpPr>
        <p:spPr/>
        <p:txBody>
          <a:bodyPr/>
          <a:lstStyle/>
          <a:p>
            <a:endParaRPr lang="en-US"/>
          </a:p>
        </p:txBody>
      </p:sp>
      <p:sp>
        <p:nvSpPr>
          <p:cNvPr id="5" name="Slide Number Placeholder 4">
            <a:extLst>
              <a:ext uri="{FF2B5EF4-FFF2-40B4-BE49-F238E27FC236}">
                <a16:creationId xmlns:a16="http://schemas.microsoft.com/office/drawing/2014/main" id="{34FB1B15-40D5-4B23-BE64-3A65657660ED}"/>
              </a:ext>
            </a:extLst>
          </p:cNvPr>
          <p:cNvSpPr>
            <a:spLocks noGrp="1"/>
          </p:cNvSpPr>
          <p:nvPr>
            <p:ph type="sldNum" sz="quarter" idx="12"/>
          </p:nvPr>
        </p:nvSpPr>
        <p:spPr/>
        <p:txBody>
          <a:bodyPr/>
          <a:lstStyle/>
          <a:p>
            <a:fld id="{26D89839-9540-4FD2-A570-163792ED64AF}" type="slidenum">
              <a:rPr lang="en-US" smtClean="0"/>
              <a:t>6</a:t>
            </a:fld>
            <a:endParaRPr lang="en-US"/>
          </a:p>
        </p:txBody>
      </p:sp>
    </p:spTree>
    <p:extLst>
      <p:ext uri="{BB962C8B-B14F-4D97-AF65-F5344CB8AC3E}">
        <p14:creationId xmlns:p14="http://schemas.microsoft.com/office/powerpoint/2010/main" val="2320913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9832510E-071B-47BB-837B-562780055ED9}" vid="{B1AA67C2-AFD5-413F-A282-974178A361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NARDAC PCC Workshop Template</Template>
  <TotalTime>59</TotalTime>
  <Words>484</Words>
  <Application>Microsoft Office PowerPoint</Application>
  <PresentationFormat>Widescreen</PresentationFormat>
  <Paragraphs>35</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Wrap-up</vt:lpstr>
      <vt:lpstr>FAQs on Official RDA Implementation</vt:lpstr>
      <vt:lpstr>When should PCC institutions plan to implement the official RDA Toolkit?</vt:lpstr>
      <vt:lpstr>Feedback</vt:lpstr>
      <vt:lpstr>Workshop Survey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Wrap-up</dc:title>
  <dc:creator>Adam Baron</dc:creator>
  <cp:lastModifiedBy>Adam Baron</cp:lastModifiedBy>
  <cp:revision>5</cp:revision>
  <dcterms:created xsi:type="dcterms:W3CDTF">2025-06-15T00:41:58Z</dcterms:created>
  <dcterms:modified xsi:type="dcterms:W3CDTF">2025-06-27T05:27:01Z</dcterms:modified>
</cp:coreProperties>
</file>