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8" r:id="rId2"/>
    <p:sldId id="776" r:id="rId3"/>
    <p:sldId id="786" r:id="rId4"/>
    <p:sldId id="792" r:id="rId5"/>
    <p:sldId id="787" r:id="rId6"/>
    <p:sldId id="789" r:id="rId7"/>
    <p:sldId id="790" r:id="rId8"/>
    <p:sldId id="791" r:id="rId9"/>
    <p:sldId id="793" r:id="rId10"/>
    <p:sldId id="812" r:id="rId11"/>
    <p:sldId id="469" r:id="rId12"/>
    <p:sldId id="794" r:id="rId13"/>
    <p:sldId id="795" r:id="rId14"/>
    <p:sldId id="796" r:id="rId15"/>
    <p:sldId id="797" r:id="rId16"/>
    <p:sldId id="798" r:id="rId17"/>
    <p:sldId id="813" r:id="rId18"/>
    <p:sldId id="799" r:id="rId19"/>
    <p:sldId id="800" r:id="rId20"/>
    <p:sldId id="801" r:id="rId21"/>
    <p:sldId id="803" r:id="rId22"/>
    <p:sldId id="804" r:id="rId23"/>
    <p:sldId id="805" r:id="rId24"/>
    <p:sldId id="806" r:id="rId25"/>
    <p:sldId id="807" r:id="rId26"/>
    <p:sldId id="808" r:id="rId27"/>
    <p:sldId id="809" r:id="rId28"/>
    <p:sldId id="810" r:id="rId29"/>
    <p:sldId id="81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26B"/>
    <a:srgbClr val="8E7CC3"/>
    <a:srgbClr val="FCE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26" autoAdjust="0"/>
  </p:normalViewPr>
  <p:slideViewPr>
    <p:cSldViewPr snapToGrid="0">
      <p:cViewPr varScale="1">
        <p:scale>
          <a:sx n="84" d="100"/>
          <a:sy n="84" d="100"/>
        </p:scale>
        <p:origin x="154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B0B71-6277-4FA5-97BF-5F63D7B58536}"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751CD-C621-4F44-BF9E-E97C3AB3C439}" type="slidenum">
              <a:rPr lang="en-US" smtClean="0"/>
              <a:t>‹#›</a:t>
            </a:fld>
            <a:endParaRPr lang="en-US"/>
          </a:p>
        </p:txBody>
      </p:sp>
    </p:spTree>
    <p:extLst>
      <p:ext uri="{BB962C8B-B14F-4D97-AF65-F5344CB8AC3E}">
        <p14:creationId xmlns:p14="http://schemas.microsoft.com/office/powerpoint/2010/main" val="15686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oc.gov/standards/sourcelist/descriptive-convention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1</a:t>
            </a:fld>
            <a:endParaRPr lang="en-US"/>
          </a:p>
        </p:txBody>
      </p:sp>
    </p:spTree>
    <p:extLst>
      <p:ext uri="{BB962C8B-B14F-4D97-AF65-F5344CB8AC3E}">
        <p14:creationId xmlns:p14="http://schemas.microsoft.com/office/powerpoint/2010/main" val="397998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5312-1D65-6A41-6B16-164CD13DE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7D2BE-CD15-17FE-838B-361D37B1D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01B80-059E-22B1-0015-0B7201C2FA8F}"/>
              </a:ext>
            </a:extLst>
          </p:cNvPr>
          <p:cNvSpPr>
            <a:spLocks noGrp="1"/>
          </p:cNvSpPr>
          <p:nvPr>
            <p:ph type="body" idx="1"/>
          </p:nvPr>
        </p:nvSpPr>
        <p:spPr/>
        <p:txBody>
          <a:bodyPr/>
          <a:lstStyle/>
          <a:p>
            <a:r>
              <a:rPr lang="en-CA" dirty="0"/>
              <a:t>On the Data provenance page, we will apply the option to use the element source consulted to record the source of the term since it came from outside the manifestation being described.</a:t>
            </a:r>
          </a:p>
        </p:txBody>
      </p:sp>
      <p:sp>
        <p:nvSpPr>
          <p:cNvPr id="4" name="Slide Number Placeholder 3">
            <a:extLst>
              <a:ext uri="{FF2B5EF4-FFF2-40B4-BE49-F238E27FC236}">
                <a16:creationId xmlns:a16="http://schemas.microsoft.com/office/drawing/2014/main" id="{7E3047B9-E514-E15B-B037-3B30A18F67E3}"/>
              </a:ext>
            </a:extLst>
          </p:cNvPr>
          <p:cNvSpPr>
            <a:spLocks noGrp="1"/>
          </p:cNvSpPr>
          <p:nvPr>
            <p:ph type="sldNum" sz="quarter" idx="5"/>
          </p:nvPr>
        </p:nvSpPr>
        <p:spPr/>
        <p:txBody>
          <a:bodyPr/>
          <a:lstStyle/>
          <a:p>
            <a:fld id="{860751CD-C621-4F44-BF9E-E97C3AB3C439}" type="slidenum">
              <a:rPr lang="en-US" smtClean="0"/>
              <a:t>12</a:t>
            </a:fld>
            <a:endParaRPr lang="en-US"/>
          </a:p>
        </p:txBody>
      </p:sp>
    </p:spTree>
    <p:extLst>
      <p:ext uri="{BB962C8B-B14F-4D97-AF65-F5344CB8AC3E}">
        <p14:creationId xmlns:p14="http://schemas.microsoft.com/office/powerpoint/2010/main" val="344147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214D-FED5-14E4-3E6A-C6D9ECCDC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2DD7A-694F-6810-2566-D3BB0BECB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67411-9AE5-629B-C300-3953C7E89E7E}"/>
              </a:ext>
            </a:extLst>
          </p:cNvPr>
          <p:cNvSpPr>
            <a:spLocks noGrp="1"/>
          </p:cNvSpPr>
          <p:nvPr>
            <p:ph type="body" idx="1"/>
          </p:nvPr>
        </p:nvSpPr>
        <p:spPr/>
        <p:txBody>
          <a:bodyPr/>
          <a:lstStyle/>
          <a:p>
            <a:r>
              <a:rPr lang="en-CA" dirty="0"/>
              <a:t>Viewing the source consulted element page, we can see that RDA allows us to record the relationship using an identifier for the related manifestation. The related manifestation in this case is the RDA Content Type vocabulary encoding scheme. We want to record a code for the RDA Content Type VES.</a:t>
            </a:r>
          </a:p>
        </p:txBody>
      </p:sp>
      <p:sp>
        <p:nvSpPr>
          <p:cNvPr id="4" name="Slide Number Placeholder 3">
            <a:extLst>
              <a:ext uri="{FF2B5EF4-FFF2-40B4-BE49-F238E27FC236}">
                <a16:creationId xmlns:a16="http://schemas.microsoft.com/office/drawing/2014/main" id="{1EAEE621-95F4-CFC3-118D-EBC3D689D8F4}"/>
              </a:ext>
            </a:extLst>
          </p:cNvPr>
          <p:cNvSpPr>
            <a:spLocks noGrp="1"/>
          </p:cNvSpPr>
          <p:nvPr>
            <p:ph type="sldNum" sz="quarter" idx="5"/>
          </p:nvPr>
        </p:nvSpPr>
        <p:spPr/>
        <p:txBody>
          <a:bodyPr/>
          <a:lstStyle/>
          <a:p>
            <a:fld id="{860751CD-C621-4F44-BF9E-E97C3AB3C439}" type="slidenum">
              <a:rPr lang="en-US" smtClean="0"/>
              <a:t>13</a:t>
            </a:fld>
            <a:endParaRPr lang="en-US"/>
          </a:p>
        </p:txBody>
      </p:sp>
    </p:spTree>
    <p:extLst>
      <p:ext uri="{BB962C8B-B14F-4D97-AF65-F5344CB8AC3E}">
        <p14:creationId xmlns:p14="http://schemas.microsoft.com/office/powerpoint/2010/main" val="160040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BAA95-3BD4-5452-BBA4-90F26294D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F7549-CFAE-1DD5-0AB5-C905B8E34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E3D27-4243-0CB4-F479-CDBC2D5A2173}"/>
              </a:ext>
            </a:extLst>
          </p:cNvPr>
          <p:cNvSpPr>
            <a:spLocks noGrp="1"/>
          </p:cNvSpPr>
          <p:nvPr>
            <p:ph type="body" idx="1"/>
          </p:nvPr>
        </p:nvSpPr>
        <p:spPr/>
        <p:txBody>
          <a:bodyPr/>
          <a:lstStyle/>
          <a:p>
            <a:r>
              <a:rPr lang="en-CA" dirty="0"/>
              <a:t>Continuing to view the instructions in RDA, identifier for manifestation includes an option under Recording an identifier to “Use a vocabulary encoding scheme as a source of information.” </a:t>
            </a:r>
          </a:p>
        </p:txBody>
      </p:sp>
      <p:sp>
        <p:nvSpPr>
          <p:cNvPr id="4" name="Slide Number Placeholder 3">
            <a:extLst>
              <a:ext uri="{FF2B5EF4-FFF2-40B4-BE49-F238E27FC236}">
                <a16:creationId xmlns:a16="http://schemas.microsoft.com/office/drawing/2014/main" id="{70E78F2D-DAF6-E7B8-49E9-3721F266176F}"/>
              </a:ext>
            </a:extLst>
          </p:cNvPr>
          <p:cNvSpPr>
            <a:spLocks noGrp="1"/>
          </p:cNvSpPr>
          <p:nvPr>
            <p:ph type="sldNum" sz="quarter" idx="5"/>
          </p:nvPr>
        </p:nvSpPr>
        <p:spPr/>
        <p:txBody>
          <a:bodyPr/>
          <a:lstStyle/>
          <a:p>
            <a:fld id="{860751CD-C621-4F44-BF9E-E97C3AB3C439}" type="slidenum">
              <a:rPr lang="en-US" smtClean="0"/>
              <a:t>14</a:t>
            </a:fld>
            <a:endParaRPr lang="en-US"/>
          </a:p>
        </p:txBody>
      </p:sp>
    </p:spTree>
    <p:extLst>
      <p:ext uri="{BB962C8B-B14F-4D97-AF65-F5344CB8AC3E}">
        <p14:creationId xmlns:p14="http://schemas.microsoft.com/office/powerpoint/2010/main" val="212703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E9FB6-2C30-849D-195C-7E6562A9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60D63-E4FE-4775-F8CD-353F3247C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6EF78-EAD4-D044-A014-730814CD6041}"/>
              </a:ext>
            </a:extLst>
          </p:cNvPr>
          <p:cNvSpPr>
            <a:spLocks noGrp="1"/>
          </p:cNvSpPr>
          <p:nvPr>
            <p:ph type="body" idx="1"/>
          </p:nvPr>
        </p:nvSpPr>
        <p:spPr/>
        <p:txBody>
          <a:bodyPr/>
          <a:lstStyle/>
          <a:p>
            <a:r>
              <a:rPr lang="en-CA" dirty="0"/>
              <a:t>Our source of information is the Genre/Form Code and Term Source Codes list. The code for the RDA Content Type VES is </a:t>
            </a:r>
            <a:r>
              <a:rPr lang="en-CA" b="1" dirty="0" err="1"/>
              <a:t>rdaco</a:t>
            </a:r>
            <a:r>
              <a:rPr lang="en-CA" b="0" dirty="0"/>
              <a:t>.</a:t>
            </a:r>
          </a:p>
          <a:p>
            <a:endParaRPr lang="en-CA" b="0" dirty="0"/>
          </a:p>
          <a:p>
            <a:r>
              <a:rPr lang="en-CA" dirty="0"/>
              <a:t>Note that if we applied the second option to record content type using a term from another appropriate vocabulary encoding scheme, we could have chosen to use the Term and code list for RDA content types and recorded the source of the term using the code </a:t>
            </a:r>
            <a:r>
              <a:rPr lang="en-CA" b="1" dirty="0" err="1"/>
              <a:t>rdacontent</a:t>
            </a:r>
            <a:r>
              <a:rPr lang="en-CA" b="0" dirty="0"/>
              <a:t>.</a:t>
            </a:r>
            <a:endParaRPr lang="en-CA" dirty="0"/>
          </a:p>
        </p:txBody>
      </p:sp>
      <p:sp>
        <p:nvSpPr>
          <p:cNvPr id="4" name="Slide Number Placeholder 3">
            <a:extLst>
              <a:ext uri="{FF2B5EF4-FFF2-40B4-BE49-F238E27FC236}">
                <a16:creationId xmlns:a16="http://schemas.microsoft.com/office/drawing/2014/main" id="{89309F3C-0BA9-64DD-9EA1-18D67B8F99E3}"/>
              </a:ext>
            </a:extLst>
          </p:cNvPr>
          <p:cNvSpPr>
            <a:spLocks noGrp="1"/>
          </p:cNvSpPr>
          <p:nvPr>
            <p:ph type="sldNum" sz="quarter" idx="5"/>
          </p:nvPr>
        </p:nvSpPr>
        <p:spPr/>
        <p:txBody>
          <a:bodyPr/>
          <a:lstStyle/>
          <a:p>
            <a:fld id="{860751CD-C621-4F44-BF9E-E97C3AB3C439}" type="slidenum">
              <a:rPr lang="en-US" smtClean="0"/>
              <a:t>15</a:t>
            </a:fld>
            <a:endParaRPr lang="en-US"/>
          </a:p>
        </p:txBody>
      </p:sp>
    </p:spTree>
    <p:extLst>
      <p:ext uri="{BB962C8B-B14F-4D97-AF65-F5344CB8AC3E}">
        <p14:creationId xmlns:p14="http://schemas.microsoft.com/office/powerpoint/2010/main" val="184038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D197-C5E9-12D0-F0D1-4562DC1699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84C8D-4A18-4D4D-CBEF-37B4DA22B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8906D-2375-F80F-7056-77E1AA268C01}"/>
              </a:ext>
            </a:extLst>
          </p:cNvPr>
          <p:cNvSpPr>
            <a:spLocks noGrp="1"/>
          </p:cNvSpPr>
          <p:nvPr>
            <p:ph type="body" idx="1"/>
          </p:nvPr>
        </p:nvSpPr>
        <p:spPr/>
        <p:txBody>
          <a:bodyPr/>
          <a:lstStyle/>
          <a:p>
            <a:pPr marL="0" lvl="0" indent="0" algn="l" rtl="0">
              <a:spcBef>
                <a:spcPts val="0"/>
              </a:spcBef>
              <a:spcAft>
                <a:spcPts val="0"/>
              </a:spcAft>
              <a:buNone/>
            </a:pPr>
            <a:r>
              <a:rPr lang="en-CA" dirty="0"/>
              <a:t>In the RDA Record Template, the identifier “</a:t>
            </a:r>
            <a:r>
              <a:rPr lang="en-CA" dirty="0" err="1"/>
              <a:t>rdaco</a:t>
            </a:r>
            <a:r>
              <a:rPr lang="en-CA" dirty="0"/>
              <a:t>” is recorded as a data provenance value of source consulted for the term “text”.</a:t>
            </a:r>
          </a:p>
        </p:txBody>
      </p:sp>
      <p:sp>
        <p:nvSpPr>
          <p:cNvPr id="4" name="Slide Number Placeholder 3">
            <a:extLst>
              <a:ext uri="{FF2B5EF4-FFF2-40B4-BE49-F238E27FC236}">
                <a16:creationId xmlns:a16="http://schemas.microsoft.com/office/drawing/2014/main" id="{66A2F307-29D1-CEB2-AE54-80A031187D3E}"/>
              </a:ext>
            </a:extLst>
          </p:cNvPr>
          <p:cNvSpPr>
            <a:spLocks noGrp="1"/>
          </p:cNvSpPr>
          <p:nvPr>
            <p:ph type="sldNum" sz="quarter" idx="5"/>
          </p:nvPr>
        </p:nvSpPr>
        <p:spPr/>
        <p:txBody>
          <a:bodyPr/>
          <a:lstStyle/>
          <a:p>
            <a:fld id="{860751CD-C621-4F44-BF9E-E97C3AB3C439}" type="slidenum">
              <a:rPr lang="en-US" smtClean="0"/>
              <a:t>16</a:t>
            </a:fld>
            <a:endParaRPr lang="en-US"/>
          </a:p>
        </p:txBody>
      </p:sp>
    </p:spTree>
    <p:extLst>
      <p:ext uri="{BB962C8B-B14F-4D97-AF65-F5344CB8AC3E}">
        <p14:creationId xmlns:p14="http://schemas.microsoft.com/office/powerpoint/2010/main" val="184322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BE7E4-805B-297D-FF99-5A1E761E1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4C4B1-B000-DFA7-6206-B74036A8B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7FF7F-3431-6AC0-7BB3-21F12A76DACB}"/>
              </a:ext>
            </a:extLst>
          </p:cNvPr>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Now, let’s go to the Data provenance guidance chapter and look at the instructions under Recording a content standard used for metadata.</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As always, we will apply the option to “Record a metadata work as an instance of a Work.”</a:t>
            </a:r>
            <a:endParaRPr lang="en-CA" dirty="0">
              <a:effectLst/>
            </a:endParaRPr>
          </a:p>
          <a:p>
            <a:pPr rtl="0"/>
            <a:br>
              <a:rPr lang="en-CA" dirty="0"/>
            </a:br>
            <a:r>
              <a:rPr lang="en-CA" sz="1200" b="0" i="0" u="none" strike="noStrike" kern="1200" dirty="0">
                <a:solidFill>
                  <a:schemeClr val="tx1"/>
                </a:solidFill>
                <a:effectLst/>
                <a:latin typeface="+mn-lt"/>
                <a:ea typeface="+mn-ea"/>
                <a:cs typeface="+mn-cs"/>
              </a:rPr>
              <a:t>The second option says to “Record a content standard that is used for the metadata work as a Work: related manifestation of work of the metadata work.” The term “content standard” appears in italics, indicating it has a specific meaning in RDA, and it should be included in the RDA Glossary, so let’s look up what it means.</a:t>
            </a:r>
            <a:endParaRPr lang="en-CA" dirty="0">
              <a:effectLst/>
            </a:endParaRPr>
          </a:p>
        </p:txBody>
      </p:sp>
      <p:sp>
        <p:nvSpPr>
          <p:cNvPr id="4" name="Slide Number Placeholder 3">
            <a:extLst>
              <a:ext uri="{FF2B5EF4-FFF2-40B4-BE49-F238E27FC236}">
                <a16:creationId xmlns:a16="http://schemas.microsoft.com/office/drawing/2014/main" id="{FC7338F1-2A77-158A-3471-6C07ADD9C143}"/>
              </a:ext>
            </a:extLst>
          </p:cNvPr>
          <p:cNvSpPr>
            <a:spLocks noGrp="1"/>
          </p:cNvSpPr>
          <p:nvPr>
            <p:ph type="sldNum" sz="quarter" idx="5"/>
          </p:nvPr>
        </p:nvSpPr>
        <p:spPr/>
        <p:txBody>
          <a:bodyPr/>
          <a:lstStyle/>
          <a:p>
            <a:fld id="{860751CD-C621-4F44-BF9E-E97C3AB3C439}" type="slidenum">
              <a:rPr lang="en-US" smtClean="0"/>
              <a:t>18</a:t>
            </a:fld>
            <a:endParaRPr lang="en-US"/>
          </a:p>
        </p:txBody>
      </p:sp>
    </p:spTree>
    <p:extLst>
      <p:ext uri="{BB962C8B-B14F-4D97-AF65-F5344CB8AC3E}">
        <p14:creationId xmlns:p14="http://schemas.microsoft.com/office/powerpoint/2010/main" val="295248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19981-60C9-4D6C-E53F-F46EEF57B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E9946-2021-401B-DE10-DFE152C5DA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069F06-3524-14AE-65F6-4DDF40D56F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Content standard is defined in the Glossary as “A work that provides guidance and instructions for determining the value of a metadata statement.” As we were determining values for all of the metadata statements, we applied guidance and instructions from RDA, the PCC application profile (including the BSR, LC-PCC Policy Statements, and Metadata Guidance Documentation).</a:t>
            </a:r>
            <a:endParaRPr lang="en-CA" dirty="0">
              <a:effectLst/>
            </a:endParaRPr>
          </a:p>
        </p:txBody>
      </p:sp>
      <p:sp>
        <p:nvSpPr>
          <p:cNvPr id="4" name="Slide Number Placeholder 3">
            <a:extLst>
              <a:ext uri="{FF2B5EF4-FFF2-40B4-BE49-F238E27FC236}">
                <a16:creationId xmlns:a16="http://schemas.microsoft.com/office/drawing/2014/main" id="{15750AED-FDD6-A0FD-C6C7-0CAD08BEC380}"/>
              </a:ext>
            </a:extLst>
          </p:cNvPr>
          <p:cNvSpPr>
            <a:spLocks noGrp="1"/>
          </p:cNvSpPr>
          <p:nvPr>
            <p:ph type="sldNum" sz="quarter" idx="5"/>
          </p:nvPr>
        </p:nvSpPr>
        <p:spPr/>
        <p:txBody>
          <a:bodyPr/>
          <a:lstStyle/>
          <a:p>
            <a:fld id="{860751CD-C621-4F44-BF9E-E97C3AB3C439}" type="slidenum">
              <a:rPr lang="en-US" smtClean="0"/>
              <a:t>19</a:t>
            </a:fld>
            <a:endParaRPr lang="en-US"/>
          </a:p>
        </p:txBody>
      </p:sp>
    </p:spTree>
    <p:extLst>
      <p:ext uri="{BB962C8B-B14F-4D97-AF65-F5344CB8AC3E}">
        <p14:creationId xmlns:p14="http://schemas.microsoft.com/office/powerpoint/2010/main" val="2640558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4727-1D48-B331-F714-D1D98B0FA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A8498-76C6-7B5B-2C91-615361AE8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6BBF0-9A26-E60D-03F5-ADC5347EAF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Let’s go back to the option to “Record a content standard ….” This option tells us to use the element related manifestation of work to record the content standard, that is, the guidelines and instructions we used for the metadata. The LC-PCC PS says to apply the option and notes that the value may be supplied by the system. The LC-PCC PS also includes links to the Works narrative MGD and the related manifestation of work MGD. For now, let’s click on the link to open the related manifestation of work MGD, but we will review the rest of the RDA instructions before we look at it.</a:t>
            </a:r>
          </a:p>
        </p:txBody>
      </p:sp>
      <p:sp>
        <p:nvSpPr>
          <p:cNvPr id="4" name="Slide Number Placeholder 3">
            <a:extLst>
              <a:ext uri="{FF2B5EF4-FFF2-40B4-BE49-F238E27FC236}">
                <a16:creationId xmlns:a16="http://schemas.microsoft.com/office/drawing/2014/main" id="{2787CF2F-95DF-2D0E-CDAD-4B5A8E957AFF}"/>
              </a:ext>
            </a:extLst>
          </p:cNvPr>
          <p:cNvSpPr>
            <a:spLocks noGrp="1"/>
          </p:cNvSpPr>
          <p:nvPr>
            <p:ph type="sldNum" sz="quarter" idx="5"/>
          </p:nvPr>
        </p:nvSpPr>
        <p:spPr/>
        <p:txBody>
          <a:bodyPr/>
          <a:lstStyle/>
          <a:p>
            <a:fld id="{860751CD-C621-4F44-BF9E-E97C3AB3C439}" type="slidenum">
              <a:rPr lang="en-US" smtClean="0"/>
              <a:t>20</a:t>
            </a:fld>
            <a:endParaRPr lang="en-US"/>
          </a:p>
        </p:txBody>
      </p:sp>
    </p:spTree>
    <p:extLst>
      <p:ext uri="{BB962C8B-B14F-4D97-AF65-F5344CB8AC3E}">
        <p14:creationId xmlns:p14="http://schemas.microsoft.com/office/powerpoint/2010/main" val="96950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4B98-7A78-78F9-6775-4375E18B1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00573-62B6-3179-48F4-FFA1744233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9D37D-6718-8BA4-E342-193B238F99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we look at the element related manifestation of work, the LC-PCC PS for Recording says to “Provide structured and/or unstructured descriptions, as appropriate, for related works, expressions, manifestations, and items. Do not give the identifier alone, except if recording the content standard of the metadata. … If recording the content standard of the metadata, record using an appropriate recording method.” We will record the content standard of the metadata using an identifier for manifestation.</a:t>
            </a:r>
            <a:endParaRPr lang="en-CA" dirty="0">
              <a:effectLst/>
            </a:endParaRPr>
          </a:p>
        </p:txBody>
      </p:sp>
      <p:sp>
        <p:nvSpPr>
          <p:cNvPr id="4" name="Slide Number Placeholder 3">
            <a:extLst>
              <a:ext uri="{FF2B5EF4-FFF2-40B4-BE49-F238E27FC236}">
                <a16:creationId xmlns:a16="http://schemas.microsoft.com/office/drawing/2014/main" id="{867B8DE6-3B28-E8A7-A215-FFCC943D8CC2}"/>
              </a:ext>
            </a:extLst>
          </p:cNvPr>
          <p:cNvSpPr>
            <a:spLocks noGrp="1"/>
          </p:cNvSpPr>
          <p:nvPr>
            <p:ph type="sldNum" sz="quarter" idx="5"/>
          </p:nvPr>
        </p:nvSpPr>
        <p:spPr/>
        <p:txBody>
          <a:bodyPr/>
          <a:lstStyle/>
          <a:p>
            <a:fld id="{860751CD-C621-4F44-BF9E-E97C3AB3C439}" type="slidenum">
              <a:rPr lang="en-US" smtClean="0"/>
              <a:t>21</a:t>
            </a:fld>
            <a:endParaRPr lang="en-US"/>
          </a:p>
        </p:txBody>
      </p:sp>
    </p:spTree>
    <p:extLst>
      <p:ext uri="{BB962C8B-B14F-4D97-AF65-F5344CB8AC3E}">
        <p14:creationId xmlns:p14="http://schemas.microsoft.com/office/powerpoint/2010/main" val="1220879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AD2A2-BF31-558F-D9F2-73B31DFA8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CD4F3-FE96-BB92-EDF4-3F965FC3B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B0DC1-7D09-7C5B-5854-26D2F3A61E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There are numerous instructions for recording an identifier for manifestation, but the one that is applicable in our case is the first option under Recording an identifier, which says to “Use a vocabulary encoding scheme as a source of information.”</a:t>
            </a:r>
            <a:endParaRPr lang="en-CA" dirty="0">
              <a:effectLst/>
            </a:endParaRPr>
          </a:p>
        </p:txBody>
      </p:sp>
      <p:sp>
        <p:nvSpPr>
          <p:cNvPr id="4" name="Slide Number Placeholder 3">
            <a:extLst>
              <a:ext uri="{FF2B5EF4-FFF2-40B4-BE49-F238E27FC236}">
                <a16:creationId xmlns:a16="http://schemas.microsoft.com/office/drawing/2014/main" id="{6D9CC230-BBF2-1DED-9D19-EF18AA5E4B05}"/>
              </a:ext>
            </a:extLst>
          </p:cNvPr>
          <p:cNvSpPr>
            <a:spLocks noGrp="1"/>
          </p:cNvSpPr>
          <p:nvPr>
            <p:ph type="sldNum" sz="quarter" idx="5"/>
          </p:nvPr>
        </p:nvSpPr>
        <p:spPr/>
        <p:txBody>
          <a:bodyPr/>
          <a:lstStyle/>
          <a:p>
            <a:fld id="{860751CD-C621-4F44-BF9E-E97C3AB3C439}" type="slidenum">
              <a:rPr lang="en-US" smtClean="0"/>
              <a:t>22</a:t>
            </a:fld>
            <a:endParaRPr lang="en-US"/>
          </a:p>
        </p:txBody>
      </p:sp>
    </p:spTree>
    <p:extLst>
      <p:ext uri="{BB962C8B-B14F-4D97-AF65-F5344CB8AC3E}">
        <p14:creationId xmlns:p14="http://schemas.microsoft.com/office/powerpoint/2010/main" val="368844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When describing a resource or entity, we create metadata statements that assign a value to each RDA element we record. For example, </a:t>
            </a:r>
            <a:r>
              <a:rPr lang="en-CA" sz="1200" b="0" i="1" u="none" strike="noStrike" kern="1200" dirty="0">
                <a:solidFill>
                  <a:schemeClr val="tx1"/>
                </a:solidFill>
                <a:effectLst/>
                <a:latin typeface="+mn-lt"/>
                <a:ea typeface="+mn-ea"/>
                <a:cs typeface="+mn-cs"/>
              </a:rPr>
              <a:t>Expression &lt;has content type&gt; text</a:t>
            </a:r>
            <a:r>
              <a:rPr lang="en-CA" sz="1200" b="0" i="0" u="none" strike="noStrike" kern="1200" dirty="0">
                <a:solidFill>
                  <a:schemeClr val="tx1"/>
                </a:solidFill>
                <a:effectLst/>
                <a:latin typeface="+mn-lt"/>
                <a:ea typeface="+mn-ea"/>
                <a:cs typeface="+mn-cs"/>
              </a:rPr>
              <a:t> is a metadata statement. In fact, e</a:t>
            </a:r>
            <a:r>
              <a:rPr lang="en-US" dirty="0"/>
              <a:t>ach value that we recorded in our RDA Record Template is a metadata statement.</a:t>
            </a:r>
          </a:p>
        </p:txBody>
      </p:sp>
      <p:sp>
        <p:nvSpPr>
          <p:cNvPr id="4" name="Slide Number Placeholder 3"/>
          <p:cNvSpPr>
            <a:spLocks noGrp="1"/>
          </p:cNvSpPr>
          <p:nvPr>
            <p:ph type="sldNum" sz="quarter" idx="5"/>
          </p:nvPr>
        </p:nvSpPr>
        <p:spPr/>
        <p:txBody>
          <a:bodyPr/>
          <a:lstStyle/>
          <a:p>
            <a:fld id="{860751CD-C621-4F44-BF9E-E97C3AB3C439}" type="slidenum">
              <a:rPr lang="en-US" smtClean="0"/>
              <a:t>3</a:t>
            </a:fld>
            <a:endParaRPr lang="en-US"/>
          </a:p>
        </p:txBody>
      </p:sp>
    </p:spTree>
    <p:extLst>
      <p:ext uri="{BB962C8B-B14F-4D97-AF65-F5344CB8AC3E}">
        <p14:creationId xmlns:p14="http://schemas.microsoft.com/office/powerpoint/2010/main" val="3085954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4730E-C745-F42D-2EB6-469B3316E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7B102-81AC-7AFF-0D4A-A158C6577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D9288-0C99-FCA0-7A24-55728761E1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We will record codes from the Description Convention Source Codes list (</a:t>
            </a:r>
            <a:r>
              <a:rPr lang="en-CA" sz="1200" b="0" i="0" u="sng" strike="noStrike" kern="1200" dirty="0">
                <a:solidFill>
                  <a:schemeClr val="tx1"/>
                </a:solidFill>
                <a:effectLst/>
                <a:latin typeface="+mn-lt"/>
                <a:ea typeface="+mn-ea"/>
                <a:cs typeface="+mn-cs"/>
                <a:hlinkClick r:id="rId3"/>
              </a:rPr>
              <a:t>https://www.loc.gov/standards/sourcelist/descriptive-conventions.html</a:t>
            </a:r>
            <a:r>
              <a:rPr lang="en-CA" sz="1200" b="0" i="0" u="none" strike="noStrike" kern="1200" dirty="0">
                <a:solidFill>
                  <a:schemeClr val="tx1"/>
                </a:solidFill>
                <a:effectLst/>
                <a:latin typeface="+mn-lt"/>
                <a:ea typeface="+mn-ea"/>
                <a:cs typeface="+mn-cs"/>
              </a:rPr>
              <a:t>).</a:t>
            </a:r>
            <a:endParaRPr lang="en-CA" dirty="0">
              <a:effectLst/>
            </a:endParaRPr>
          </a:p>
        </p:txBody>
      </p:sp>
      <p:sp>
        <p:nvSpPr>
          <p:cNvPr id="4" name="Slide Number Placeholder 3">
            <a:extLst>
              <a:ext uri="{FF2B5EF4-FFF2-40B4-BE49-F238E27FC236}">
                <a16:creationId xmlns:a16="http://schemas.microsoft.com/office/drawing/2014/main" id="{4D88299C-9203-486B-7036-213BF102B9B8}"/>
              </a:ext>
            </a:extLst>
          </p:cNvPr>
          <p:cNvSpPr>
            <a:spLocks noGrp="1"/>
          </p:cNvSpPr>
          <p:nvPr>
            <p:ph type="sldNum" sz="quarter" idx="5"/>
          </p:nvPr>
        </p:nvSpPr>
        <p:spPr/>
        <p:txBody>
          <a:bodyPr/>
          <a:lstStyle/>
          <a:p>
            <a:fld id="{860751CD-C621-4F44-BF9E-E97C3AB3C439}" type="slidenum">
              <a:rPr lang="en-US" smtClean="0"/>
              <a:t>23</a:t>
            </a:fld>
            <a:endParaRPr lang="en-US"/>
          </a:p>
        </p:txBody>
      </p:sp>
    </p:spTree>
    <p:extLst>
      <p:ext uri="{BB962C8B-B14F-4D97-AF65-F5344CB8AC3E}">
        <p14:creationId xmlns:p14="http://schemas.microsoft.com/office/powerpoint/2010/main" val="749142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6836B-7B0E-C612-2601-014D834C1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5C8D5-CA52-3097-DFB8-0D7E315FB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31CDB-DB16-3657-905E-5C77806060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With that background information, let’s look at the MGD for related manifestation of work, which is specifically for Description convention source codes.</a:t>
            </a:r>
            <a:endParaRPr lang="en-CA" dirty="0">
              <a:effectLst/>
            </a:endParaRPr>
          </a:p>
        </p:txBody>
      </p:sp>
      <p:sp>
        <p:nvSpPr>
          <p:cNvPr id="4" name="Slide Number Placeholder 3">
            <a:extLst>
              <a:ext uri="{FF2B5EF4-FFF2-40B4-BE49-F238E27FC236}">
                <a16:creationId xmlns:a16="http://schemas.microsoft.com/office/drawing/2014/main" id="{CF46E55A-C055-FAC9-D110-9A49C353FA13}"/>
              </a:ext>
            </a:extLst>
          </p:cNvPr>
          <p:cNvSpPr>
            <a:spLocks noGrp="1"/>
          </p:cNvSpPr>
          <p:nvPr>
            <p:ph type="sldNum" sz="quarter" idx="5"/>
          </p:nvPr>
        </p:nvSpPr>
        <p:spPr/>
        <p:txBody>
          <a:bodyPr/>
          <a:lstStyle/>
          <a:p>
            <a:fld id="{860751CD-C621-4F44-BF9E-E97C3AB3C439}" type="slidenum">
              <a:rPr lang="en-US" smtClean="0"/>
              <a:t>24</a:t>
            </a:fld>
            <a:endParaRPr lang="en-US"/>
          </a:p>
        </p:txBody>
      </p:sp>
    </p:spTree>
    <p:extLst>
      <p:ext uri="{BB962C8B-B14F-4D97-AF65-F5344CB8AC3E}">
        <p14:creationId xmlns:p14="http://schemas.microsoft.com/office/powerpoint/2010/main" val="616431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B8E5-EB86-10F0-BA90-A2303AA59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8B06A-8ED2-3243-7C06-343185C0B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C8490-CFB3-3B58-0CF1-998941240F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First, all entity and resource descriptions created under the PCC implementation of official RDA use two Description Convention Source Codes,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and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in that order. The code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represents the RDA descriptive standard that is used as the basis of the description. The same code is used for both original RDA and official RDA. The code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indicates that the description conforms to PCC’s implementation of official RDA and the values are recorded according to LC/PCC practice from the LC-PCC Metadata Application Profiles, LC-PCC Policy Statements, and LC-PCC Metadata Guidance Documentation. The code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can be used to identify official RDA records, but only if they conform to LC/PCC practice. The codes are recorded in MARC field 040 subfield $e, which is repeated for each code.</a:t>
            </a:r>
            <a:endParaRPr lang="en-CA" dirty="0">
              <a:effectLst/>
            </a:endParaRPr>
          </a:p>
        </p:txBody>
      </p:sp>
      <p:sp>
        <p:nvSpPr>
          <p:cNvPr id="4" name="Slide Number Placeholder 3">
            <a:extLst>
              <a:ext uri="{FF2B5EF4-FFF2-40B4-BE49-F238E27FC236}">
                <a16:creationId xmlns:a16="http://schemas.microsoft.com/office/drawing/2014/main" id="{7B24051F-03B9-5E50-8773-A790052CCC7B}"/>
              </a:ext>
            </a:extLst>
          </p:cNvPr>
          <p:cNvSpPr>
            <a:spLocks noGrp="1"/>
          </p:cNvSpPr>
          <p:nvPr>
            <p:ph type="sldNum" sz="quarter" idx="5"/>
          </p:nvPr>
        </p:nvSpPr>
        <p:spPr/>
        <p:txBody>
          <a:bodyPr/>
          <a:lstStyle/>
          <a:p>
            <a:fld id="{860751CD-C621-4F44-BF9E-E97C3AB3C439}" type="slidenum">
              <a:rPr lang="en-US" smtClean="0"/>
              <a:t>25</a:t>
            </a:fld>
            <a:endParaRPr lang="en-US"/>
          </a:p>
        </p:txBody>
      </p:sp>
    </p:spTree>
    <p:extLst>
      <p:ext uri="{BB962C8B-B14F-4D97-AF65-F5344CB8AC3E}">
        <p14:creationId xmlns:p14="http://schemas.microsoft.com/office/powerpoint/2010/main" val="2244895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AE156-8E25-63AC-B7B1-0850E67D9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40F4B-2ED8-A407-F980-D8F37ADD7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96EA5-C156-B4E6-4E3E-18612BA5E2D9}"/>
              </a:ext>
            </a:extLst>
          </p:cNvPr>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In the PCC implementation of official RDA, PCC practice may differ from RDA, such as the description of fictitious entities and real non-human entities. Even when PCC practice does not conform entirely to RDA, record both Description Convention Source Codes (i.e.,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and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because the description uses RDA elements and conforms to PCC’s implementation of official RDA.</a:t>
            </a:r>
            <a:endParaRPr lang="en-CA" dirty="0"/>
          </a:p>
        </p:txBody>
      </p:sp>
      <p:sp>
        <p:nvSpPr>
          <p:cNvPr id="4" name="Slide Number Placeholder 3">
            <a:extLst>
              <a:ext uri="{FF2B5EF4-FFF2-40B4-BE49-F238E27FC236}">
                <a16:creationId xmlns:a16="http://schemas.microsoft.com/office/drawing/2014/main" id="{92E8F40E-83C7-ABF8-D483-C9EBB35EC7DB}"/>
              </a:ext>
            </a:extLst>
          </p:cNvPr>
          <p:cNvSpPr>
            <a:spLocks noGrp="1"/>
          </p:cNvSpPr>
          <p:nvPr>
            <p:ph type="sldNum" sz="quarter" idx="5"/>
          </p:nvPr>
        </p:nvSpPr>
        <p:spPr/>
        <p:txBody>
          <a:bodyPr/>
          <a:lstStyle/>
          <a:p>
            <a:fld id="{860751CD-C621-4F44-BF9E-E97C3AB3C439}" type="slidenum">
              <a:rPr lang="en-US" smtClean="0"/>
              <a:t>26</a:t>
            </a:fld>
            <a:endParaRPr lang="en-US"/>
          </a:p>
        </p:txBody>
      </p:sp>
    </p:spTree>
    <p:extLst>
      <p:ext uri="{BB962C8B-B14F-4D97-AF65-F5344CB8AC3E}">
        <p14:creationId xmlns:p14="http://schemas.microsoft.com/office/powerpoint/2010/main" val="1488058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1C146-C869-DAD8-FE9B-B730C0FD2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C0992-C056-2DE7-2B91-81F9CF012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FA2F4-8244-E2F4-93B7-C07450A59D2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Any institution following PCC practices for official RDA can use the Description Convention Source Code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The presence of the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 code only indicates the record conforms to the PCC implementation of official RDA and does not indicate that the record was created by a PCC member institution, or that it conforms to BIBCO or CONSER standards. Records authenticated as BIBCO or CONSER will continue to be identified in a separate authentication field (e.g., 042 coded </a:t>
            </a:r>
            <a:r>
              <a:rPr lang="en-CA" sz="1200" b="0" i="0" u="none" strike="noStrike" kern="1200" dirty="0" err="1">
                <a:solidFill>
                  <a:schemeClr val="tx1"/>
                </a:solidFill>
                <a:effectLst/>
                <a:latin typeface="+mn-lt"/>
                <a:ea typeface="+mn-ea"/>
                <a:cs typeface="+mn-cs"/>
              </a:rPr>
              <a:t>pcc</a:t>
            </a:r>
            <a:r>
              <a:rPr lang="en-CA" sz="1200" b="0" i="0" u="none" strike="noStrike" kern="1200" dirty="0">
                <a:solidFill>
                  <a:schemeClr val="tx1"/>
                </a:solidFill>
                <a:effectLst/>
                <a:latin typeface="+mn-lt"/>
                <a:ea typeface="+mn-ea"/>
                <a:cs typeface="+mn-cs"/>
              </a:rPr>
              <a:t>). In our example today, we are coding the record as following PCC practices but are not authenticating it as BIBCO.</a:t>
            </a:r>
            <a:endParaRPr lang="en-CA" dirty="0">
              <a:effectLst/>
            </a:endParaRPr>
          </a:p>
        </p:txBody>
      </p:sp>
      <p:sp>
        <p:nvSpPr>
          <p:cNvPr id="4" name="Slide Number Placeholder 3">
            <a:extLst>
              <a:ext uri="{FF2B5EF4-FFF2-40B4-BE49-F238E27FC236}">
                <a16:creationId xmlns:a16="http://schemas.microsoft.com/office/drawing/2014/main" id="{D0626B30-34B3-AE71-2DFB-EE82E7C897EB}"/>
              </a:ext>
            </a:extLst>
          </p:cNvPr>
          <p:cNvSpPr>
            <a:spLocks noGrp="1"/>
          </p:cNvSpPr>
          <p:nvPr>
            <p:ph type="sldNum" sz="quarter" idx="5"/>
          </p:nvPr>
        </p:nvSpPr>
        <p:spPr/>
        <p:txBody>
          <a:bodyPr/>
          <a:lstStyle/>
          <a:p>
            <a:fld id="{860751CD-C621-4F44-BF9E-E97C3AB3C439}" type="slidenum">
              <a:rPr lang="en-US" smtClean="0"/>
              <a:t>27</a:t>
            </a:fld>
            <a:endParaRPr lang="en-US"/>
          </a:p>
        </p:txBody>
      </p:sp>
    </p:spTree>
    <p:extLst>
      <p:ext uri="{BB962C8B-B14F-4D97-AF65-F5344CB8AC3E}">
        <p14:creationId xmlns:p14="http://schemas.microsoft.com/office/powerpoint/2010/main" val="45643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9C68-08A7-9670-EE32-A81532338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68E71-E725-5A8B-6A77-E7A809442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B94B3-AA6E-DC0D-4AAA-530C2F51AF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additional description standards or guidelines are used in creating the description, record additional Description Convention Source Codes as appropriate. Record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as the first code and record additional codes in any order.</a:t>
            </a:r>
            <a:endParaRPr lang="en-CA" dirty="0">
              <a:effectLst/>
            </a:endParaRPr>
          </a:p>
        </p:txBody>
      </p:sp>
      <p:sp>
        <p:nvSpPr>
          <p:cNvPr id="4" name="Slide Number Placeholder 3">
            <a:extLst>
              <a:ext uri="{FF2B5EF4-FFF2-40B4-BE49-F238E27FC236}">
                <a16:creationId xmlns:a16="http://schemas.microsoft.com/office/drawing/2014/main" id="{F528BF75-29A2-C401-7550-B99FC8714936}"/>
              </a:ext>
            </a:extLst>
          </p:cNvPr>
          <p:cNvSpPr>
            <a:spLocks noGrp="1"/>
          </p:cNvSpPr>
          <p:nvPr>
            <p:ph type="sldNum" sz="quarter" idx="5"/>
          </p:nvPr>
        </p:nvSpPr>
        <p:spPr/>
        <p:txBody>
          <a:bodyPr/>
          <a:lstStyle/>
          <a:p>
            <a:fld id="{860751CD-C621-4F44-BF9E-E97C3AB3C439}" type="slidenum">
              <a:rPr lang="en-US" smtClean="0"/>
              <a:t>28</a:t>
            </a:fld>
            <a:endParaRPr lang="en-US"/>
          </a:p>
        </p:txBody>
      </p:sp>
    </p:spTree>
    <p:extLst>
      <p:ext uri="{BB962C8B-B14F-4D97-AF65-F5344CB8AC3E}">
        <p14:creationId xmlns:p14="http://schemas.microsoft.com/office/powerpoint/2010/main" val="584613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08FA5-F92A-E39C-F1B1-976298DF9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8AA65-3F67-D303-EC92-87CC8380F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763F0-1914-43F3-974A-60C5695A36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Because our description uses RDA elements and conforms to PCC’s implementation of official RDA, we will record the codes </a:t>
            </a:r>
            <a:r>
              <a:rPr lang="en-CA" sz="1200" b="0" i="0" u="none" strike="noStrike" kern="1200" dirty="0" err="1">
                <a:solidFill>
                  <a:schemeClr val="tx1"/>
                </a:solidFill>
                <a:effectLst/>
                <a:latin typeface="+mn-lt"/>
                <a:ea typeface="+mn-ea"/>
                <a:cs typeface="+mn-cs"/>
              </a:rPr>
              <a:t>rda</a:t>
            </a:r>
            <a:r>
              <a:rPr lang="en-CA" sz="1200" b="0" i="0" u="none" strike="noStrike" kern="1200" dirty="0">
                <a:solidFill>
                  <a:schemeClr val="tx1"/>
                </a:solidFill>
                <a:effectLst/>
                <a:latin typeface="+mn-lt"/>
                <a:ea typeface="+mn-ea"/>
                <a:cs typeface="+mn-cs"/>
              </a:rPr>
              <a:t> and </a:t>
            </a:r>
            <a:r>
              <a:rPr lang="en-CA" sz="1200" b="0" i="0" u="none" strike="noStrike" kern="1200" dirty="0" err="1">
                <a:solidFill>
                  <a:schemeClr val="tx1"/>
                </a:solidFill>
                <a:effectLst/>
                <a:latin typeface="+mn-lt"/>
                <a:ea typeface="+mn-ea"/>
                <a:cs typeface="+mn-cs"/>
              </a:rPr>
              <a:t>pccrda</a:t>
            </a:r>
            <a:r>
              <a:rPr lang="en-CA" sz="1200" b="0" i="0" u="none" strike="noStrike"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0C3E46F6-030E-2496-7B7C-61E3279EA506}"/>
              </a:ext>
            </a:extLst>
          </p:cNvPr>
          <p:cNvSpPr>
            <a:spLocks noGrp="1"/>
          </p:cNvSpPr>
          <p:nvPr>
            <p:ph type="sldNum" sz="quarter" idx="5"/>
          </p:nvPr>
        </p:nvSpPr>
        <p:spPr/>
        <p:txBody>
          <a:bodyPr/>
          <a:lstStyle/>
          <a:p>
            <a:fld id="{860751CD-C621-4F44-BF9E-E97C3AB3C439}" type="slidenum">
              <a:rPr lang="en-US" smtClean="0"/>
              <a:t>29</a:t>
            </a:fld>
            <a:endParaRPr lang="en-US"/>
          </a:p>
        </p:txBody>
      </p:sp>
    </p:spTree>
    <p:extLst>
      <p:ext uri="{BB962C8B-B14F-4D97-AF65-F5344CB8AC3E}">
        <p14:creationId xmlns:p14="http://schemas.microsoft.com/office/powerpoint/2010/main" val="364030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F167-0F88-E361-706F-EA81D3786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5A966-338F-BA80-EEC4-984B048AB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007D18-2880-F4EE-319E-7A274948F4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One or more metadata statements forms a metadata description set. In MARC, the entire bibliographic or authority record is an example of a metadata description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If we wanted to provide information about the metadata we recorded, we would record data provenance.</a:t>
            </a:r>
            <a:endParaRPr lang="en-CA" dirty="0">
              <a:effectLst/>
            </a:endParaRPr>
          </a:p>
        </p:txBody>
      </p:sp>
      <p:sp>
        <p:nvSpPr>
          <p:cNvPr id="4" name="Slide Number Placeholder 3">
            <a:extLst>
              <a:ext uri="{FF2B5EF4-FFF2-40B4-BE49-F238E27FC236}">
                <a16:creationId xmlns:a16="http://schemas.microsoft.com/office/drawing/2014/main" id="{473F120A-6EAF-B807-D34A-D99190C11B80}"/>
              </a:ext>
            </a:extLst>
          </p:cNvPr>
          <p:cNvSpPr>
            <a:spLocks noGrp="1"/>
          </p:cNvSpPr>
          <p:nvPr>
            <p:ph type="sldNum" sz="quarter" idx="5"/>
          </p:nvPr>
        </p:nvSpPr>
        <p:spPr/>
        <p:txBody>
          <a:bodyPr/>
          <a:lstStyle/>
          <a:p>
            <a:fld id="{860751CD-C621-4F44-BF9E-E97C3AB3C439}" type="slidenum">
              <a:rPr lang="en-US" smtClean="0"/>
              <a:t>4</a:t>
            </a:fld>
            <a:endParaRPr lang="en-US"/>
          </a:p>
        </p:txBody>
      </p:sp>
    </p:spTree>
    <p:extLst>
      <p:ext uri="{BB962C8B-B14F-4D97-AF65-F5344CB8AC3E}">
        <p14:creationId xmlns:p14="http://schemas.microsoft.com/office/powerpoint/2010/main" val="152671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C883-2BCB-46A3-0B66-9505CBE25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9D619-616F-9B6E-6E5E-E7B37C4B4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04BE8-26F0-64A3-C0A9-3E21DC435E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metadata that is described by data provenance is treated as a work, more specifically a metadata work. While we usually think of a work as the intellectual or artistic content of an information resource, a metadata work is some or all of the metadata that is used to describe the resource or entity. RDA defines metadata work as “a work that is a metadata statement or a metadata description set,” but you might find it easier to think of it as a work of metadata.</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a:extLst>
              <a:ext uri="{FF2B5EF4-FFF2-40B4-BE49-F238E27FC236}">
                <a16:creationId xmlns:a16="http://schemas.microsoft.com/office/drawing/2014/main" id="{3B673B1D-02FA-6051-C00A-196EA315B0AF}"/>
              </a:ext>
            </a:extLst>
          </p:cNvPr>
          <p:cNvSpPr>
            <a:spLocks noGrp="1"/>
          </p:cNvSpPr>
          <p:nvPr>
            <p:ph type="sldNum" sz="quarter" idx="5"/>
          </p:nvPr>
        </p:nvSpPr>
        <p:spPr/>
        <p:txBody>
          <a:bodyPr/>
          <a:lstStyle/>
          <a:p>
            <a:fld id="{860751CD-C621-4F44-BF9E-E97C3AB3C439}" type="slidenum">
              <a:rPr lang="en-US" smtClean="0"/>
              <a:t>5</a:t>
            </a:fld>
            <a:endParaRPr lang="en-US"/>
          </a:p>
        </p:txBody>
      </p:sp>
    </p:spTree>
    <p:extLst>
      <p:ext uri="{BB962C8B-B14F-4D97-AF65-F5344CB8AC3E}">
        <p14:creationId xmlns:p14="http://schemas.microsoft.com/office/powerpoint/2010/main" val="205653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686B9-3352-955A-CFE2-89B01C28F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3697B-4949-D7B2-87EE-FD34EAD1C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52C66-3EF4-ABA1-DA2D-6DA45047E4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To describe a metadata work, we can use any appropriate RDA element; however, the Data provenance guidance chapter provides common situations when we would want to record data provenance and an appropriate RDA element to use.</a:t>
            </a:r>
          </a:p>
        </p:txBody>
      </p:sp>
      <p:sp>
        <p:nvSpPr>
          <p:cNvPr id="4" name="Slide Number Placeholder 3">
            <a:extLst>
              <a:ext uri="{FF2B5EF4-FFF2-40B4-BE49-F238E27FC236}">
                <a16:creationId xmlns:a16="http://schemas.microsoft.com/office/drawing/2014/main" id="{B97D2387-7F35-ADE9-ECB7-5150E1490E57}"/>
              </a:ext>
            </a:extLst>
          </p:cNvPr>
          <p:cNvSpPr>
            <a:spLocks noGrp="1"/>
          </p:cNvSpPr>
          <p:nvPr>
            <p:ph type="sldNum" sz="quarter" idx="5"/>
          </p:nvPr>
        </p:nvSpPr>
        <p:spPr/>
        <p:txBody>
          <a:bodyPr/>
          <a:lstStyle/>
          <a:p>
            <a:fld id="{860751CD-C621-4F44-BF9E-E97C3AB3C439}" type="slidenum">
              <a:rPr lang="en-US" smtClean="0"/>
              <a:t>6</a:t>
            </a:fld>
            <a:endParaRPr lang="en-US"/>
          </a:p>
        </p:txBody>
      </p:sp>
    </p:spTree>
    <p:extLst>
      <p:ext uri="{BB962C8B-B14F-4D97-AF65-F5344CB8AC3E}">
        <p14:creationId xmlns:p14="http://schemas.microsoft.com/office/powerpoint/2010/main" val="393751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record data provenance for a metadata work that is a metadata statement, we record field-level provenance in MARC as follows:</a:t>
            </a:r>
          </a:p>
          <a:p>
            <a:pPr marL="171450" indent="-171450">
              <a:buFont typeface="Arial" panose="020B0604020202020204" pitchFamily="34" charset="0"/>
              <a:buChar char="•"/>
            </a:pPr>
            <a:r>
              <a:rPr lang="en-US" dirty="0"/>
              <a:t>In subfield $5, we can use the RDA element author corporate body to record the institution to which the field applies.</a:t>
            </a:r>
          </a:p>
          <a:p>
            <a:pPr marL="171450" indent="-171450">
              <a:buFont typeface="Arial" panose="020B0604020202020204" pitchFamily="34" charset="0"/>
              <a:buChar char="•"/>
            </a:pPr>
            <a:r>
              <a:rPr lang="en-US" dirty="0"/>
              <a:t>In subfield $3, we use the RDA element scope of validity to record the part of the described material to which the field applies.</a:t>
            </a:r>
          </a:p>
          <a:p>
            <a:pPr marL="171450" indent="-171450">
              <a:buFont typeface="Arial" panose="020B0604020202020204" pitchFamily="34" charset="0"/>
              <a:buChar char="•"/>
            </a:pPr>
            <a:r>
              <a:rPr lang="en-US" dirty="0"/>
              <a:t>In fields 500, 588, and others, we can use the RDA elements recording source or note on manifestation or a narrower element to record the source from which the metadata was transcribed.</a:t>
            </a:r>
          </a:p>
          <a:p>
            <a:pPr marL="171450" indent="-171450">
              <a:buFont typeface="Arial" panose="020B0604020202020204" pitchFamily="34" charset="0"/>
              <a:buChar char="•"/>
            </a:pPr>
            <a:r>
              <a:rPr lang="en-US" dirty="0"/>
              <a:t>In subfield $2, we use the RDA element source consulted to record the source for terms or identifiers recorded from a vocabulary encoding scheme.</a:t>
            </a:r>
          </a:p>
          <a:p>
            <a:pPr marL="171450" indent="-171450">
              <a:buFont typeface="Arial" panose="020B0604020202020204" pitchFamily="34" charset="0"/>
              <a:buChar char="•"/>
            </a:pPr>
            <a:r>
              <a:rPr lang="en-US" dirty="0"/>
              <a:t>In authority 3XX fields, we can record the RDA element related timespan of work in subfields $s or $t to indicate the beginning or ending year when the metadata is valid.</a:t>
            </a:r>
          </a:p>
        </p:txBody>
      </p:sp>
      <p:sp>
        <p:nvSpPr>
          <p:cNvPr id="4" name="Slide Number Placeholder 3"/>
          <p:cNvSpPr>
            <a:spLocks noGrp="1"/>
          </p:cNvSpPr>
          <p:nvPr>
            <p:ph type="sldNum" sz="quarter" idx="5"/>
          </p:nvPr>
        </p:nvSpPr>
        <p:spPr/>
        <p:txBody>
          <a:bodyPr/>
          <a:lstStyle/>
          <a:p>
            <a:fld id="{860751CD-C621-4F44-BF9E-E97C3AB3C439}" type="slidenum">
              <a:rPr lang="en-US" smtClean="0"/>
              <a:t>7</a:t>
            </a:fld>
            <a:endParaRPr lang="en-US"/>
          </a:p>
        </p:txBody>
      </p:sp>
    </p:spTree>
    <p:extLst>
      <p:ext uri="{BB962C8B-B14F-4D97-AF65-F5344CB8AC3E}">
        <p14:creationId xmlns:p14="http://schemas.microsoft.com/office/powerpoint/2010/main" val="309246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record data provenance for a metadata work that is a metadata description set, we record record-level provenance in MARC as follows: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field 040, subfields $a or $d, we record the RDA element publisher corporate body for the institution who added or replaced the record in the database.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field 040, subfields $a, $c, or $d, we record the RDA element author corporate body for the institution who created or edited the record in the database.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oftentimes a single value in MARC is used to indicate both the author and publisher of the metadata.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element author corporate body is also used to record the Cataloging Source in fixed field 008, position 39.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field 040, subfield $e, we record the RDA element related manifestation of work to indicate the content standard use for the metadata.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element related manifestation of work is also used to record the Descriptive cataloging form in leader position 18 if coded “a” or “</a:t>
            </a:r>
            <a:r>
              <a:rPr lang="en-US" dirty="0" err="1"/>
              <a:t>i</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field 040, subfield $b, we record the RDA element language of expression for the language of cataloging.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Note that many of the record-level data provenance values may be automatically supplied by your system.</a:t>
            </a:r>
          </a:p>
        </p:txBody>
      </p:sp>
      <p:sp>
        <p:nvSpPr>
          <p:cNvPr id="4" name="Slide Number Placeholder 3"/>
          <p:cNvSpPr>
            <a:spLocks noGrp="1"/>
          </p:cNvSpPr>
          <p:nvPr>
            <p:ph type="sldNum" sz="quarter" idx="5"/>
          </p:nvPr>
        </p:nvSpPr>
        <p:spPr/>
        <p:txBody>
          <a:bodyPr/>
          <a:lstStyle/>
          <a:p>
            <a:fld id="{860751CD-C621-4F44-BF9E-E97C3AB3C439}" type="slidenum">
              <a:rPr lang="en-US" smtClean="0"/>
              <a:t>8</a:t>
            </a:fld>
            <a:endParaRPr lang="en-US"/>
          </a:p>
        </p:txBody>
      </p:sp>
    </p:spTree>
    <p:extLst>
      <p:ext uri="{BB962C8B-B14F-4D97-AF65-F5344CB8AC3E}">
        <p14:creationId xmlns:p14="http://schemas.microsoft.com/office/powerpoint/2010/main" val="61571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B287-606C-6252-FD9E-6EFEBF4B8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6B032-BAA5-1D06-3BB4-E847235F6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8ABAF-8C09-2B11-9180-F89FE27D31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special note about record-level data provenance in authority records: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the RDA element source consulted for your 670 field. Follow the same practice from original RDA as outlined in DCM Z1.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With this high-level summary in mind, let’s look at the specific RDA instructions that are used to record the field-level data provenance for source consulted and the record-level data provenance for the content standards used.</a:t>
            </a:r>
          </a:p>
        </p:txBody>
      </p:sp>
      <p:sp>
        <p:nvSpPr>
          <p:cNvPr id="4" name="Slide Number Placeholder 3">
            <a:extLst>
              <a:ext uri="{FF2B5EF4-FFF2-40B4-BE49-F238E27FC236}">
                <a16:creationId xmlns:a16="http://schemas.microsoft.com/office/drawing/2014/main" id="{C2D7FF6F-215F-CEAC-97E9-CDB1B7F1C1DF}"/>
              </a:ext>
            </a:extLst>
          </p:cNvPr>
          <p:cNvSpPr>
            <a:spLocks noGrp="1"/>
          </p:cNvSpPr>
          <p:nvPr>
            <p:ph type="sldNum" sz="quarter" idx="5"/>
          </p:nvPr>
        </p:nvSpPr>
        <p:spPr/>
        <p:txBody>
          <a:bodyPr/>
          <a:lstStyle/>
          <a:p>
            <a:fld id="{860751CD-C621-4F44-BF9E-E97C3AB3C439}" type="slidenum">
              <a:rPr lang="en-US" smtClean="0"/>
              <a:t>9</a:t>
            </a:fld>
            <a:endParaRPr lang="en-US"/>
          </a:p>
        </p:txBody>
      </p:sp>
    </p:spTree>
    <p:extLst>
      <p:ext uri="{BB962C8B-B14F-4D97-AF65-F5344CB8AC3E}">
        <p14:creationId xmlns:p14="http://schemas.microsoft.com/office/powerpoint/2010/main" val="325775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a:ea typeface="Arial"/>
                <a:cs typeface="Arial"/>
                <a:sym typeface="Arial"/>
              </a:rPr>
              <a:t>In the RDA Toolkit, if we go back to the content type element page, we will see an option under Recording a structured description that says “</a:t>
            </a:r>
            <a:r>
              <a:rPr lang="en-CA" dirty="0"/>
              <a:t>Record a </a:t>
            </a:r>
            <a:r>
              <a:rPr lang="en-CA" i="1" dirty="0"/>
              <a:t>vocabulary encoding scheme</a:t>
            </a:r>
            <a:r>
              <a:rPr lang="en-CA" dirty="0"/>
              <a:t> that is used as a </a:t>
            </a:r>
            <a:r>
              <a:rPr lang="en-CA" i="1" dirty="0"/>
              <a:t>source of information</a:t>
            </a:r>
            <a:r>
              <a:rPr lang="en-CA" dirty="0"/>
              <a:t> for a term.” We will apply the option to </a:t>
            </a:r>
            <a:r>
              <a:rPr lang="en-CA" sz="1200" dirty="0">
                <a:latin typeface="Arial"/>
                <a:ea typeface="Arial"/>
                <a:cs typeface="Arial"/>
                <a:sym typeface="Arial"/>
              </a:rPr>
              <a:t>indicate the source of the term “text” that we recorded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option refers us to the Data provenance Guidance chapter, specifically the section Recording a source of metadata.</a:t>
            </a:r>
            <a:endParaRPr lang="en-CA" sz="120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a:ea typeface="Arial"/>
              <a:cs typeface="Arial"/>
              <a:sym typeface="Arial"/>
            </a:endParaRPr>
          </a:p>
          <a:p>
            <a:endParaRPr lang="en-CA" dirty="0"/>
          </a:p>
        </p:txBody>
      </p:sp>
      <p:sp>
        <p:nvSpPr>
          <p:cNvPr id="4" name="Slide Number Placeholder 3"/>
          <p:cNvSpPr>
            <a:spLocks noGrp="1"/>
          </p:cNvSpPr>
          <p:nvPr>
            <p:ph type="sldNum" sz="quarter" idx="5"/>
          </p:nvPr>
        </p:nvSpPr>
        <p:spPr/>
        <p:txBody>
          <a:bodyPr/>
          <a:lstStyle/>
          <a:p>
            <a:fld id="{860751CD-C621-4F44-BF9E-E97C3AB3C439}" type="slidenum">
              <a:rPr lang="en-US" smtClean="0"/>
              <a:t>11</a:t>
            </a:fld>
            <a:endParaRPr lang="en-US"/>
          </a:p>
        </p:txBody>
      </p:sp>
    </p:spTree>
    <p:extLst>
      <p:ext uri="{BB962C8B-B14F-4D97-AF65-F5344CB8AC3E}">
        <p14:creationId xmlns:p14="http://schemas.microsoft.com/office/powerpoint/2010/main" val="7136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87C30-B4F9-4505-B38F-FD992433D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29C6FF5-FC7E-49C6-9CA3-53821F62B47F}" type="datetime1">
              <a:rPr lang="en-US" smtClean="0"/>
              <a:t>6/23/2026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429149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2945-FFDD-4880-A035-7B8D88A13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C12D4A-9B58-4DB2-97F7-B04687974ECB}"/>
              </a:ext>
            </a:extLst>
          </p:cNvPr>
          <p:cNvSpPr>
            <a:spLocks noGrp="1"/>
          </p:cNvSpPr>
          <p:nvPr>
            <p:ph type="dt" sz="half" idx="10"/>
          </p:nvPr>
        </p:nvSpPr>
        <p:spPr/>
        <p:txBody>
          <a:bodyPr/>
          <a:lstStyle/>
          <a:p>
            <a:fld id="{2FD2E94C-45BB-4947-B36C-E0A95B39D226}" type="datetime1">
              <a:rPr lang="en-US" smtClean="0"/>
              <a:t>6/23/2026</a:t>
            </a:fld>
            <a:endParaRPr lang="en-US"/>
          </a:p>
        </p:txBody>
      </p:sp>
      <p:sp>
        <p:nvSpPr>
          <p:cNvPr id="4" name="Footer Placeholder 3">
            <a:extLst>
              <a:ext uri="{FF2B5EF4-FFF2-40B4-BE49-F238E27FC236}">
                <a16:creationId xmlns:a16="http://schemas.microsoft.com/office/drawing/2014/main" id="{6F4C99D4-CBCD-4CAA-B6DC-CA0E1588C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734E2-A646-472A-B8B1-E8FA20CDDAB1}"/>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346651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6C17A-E693-4507-ABCD-B365DB894B58}"/>
              </a:ext>
            </a:extLst>
          </p:cNvPr>
          <p:cNvSpPr>
            <a:spLocks noGrp="1"/>
          </p:cNvSpPr>
          <p:nvPr>
            <p:ph type="dt" sz="half" idx="10"/>
          </p:nvPr>
        </p:nvSpPr>
        <p:spPr/>
        <p:txBody>
          <a:bodyPr/>
          <a:lstStyle/>
          <a:p>
            <a:fld id="{128A8DDE-A8CA-47D6-ACBC-412813F3EA6A}" type="datetime1">
              <a:rPr lang="en-US" smtClean="0"/>
              <a:t>6/23/2026</a:t>
            </a:fld>
            <a:endParaRPr lang="en-US"/>
          </a:p>
        </p:txBody>
      </p:sp>
      <p:sp>
        <p:nvSpPr>
          <p:cNvPr id="3" name="Footer Placeholder 2">
            <a:extLst>
              <a:ext uri="{FF2B5EF4-FFF2-40B4-BE49-F238E27FC236}">
                <a16:creationId xmlns:a16="http://schemas.microsoft.com/office/drawing/2014/main" id="{776612DF-A493-4ABC-A19F-E058A114F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EAA4FC-3805-477A-A1F6-5C98EFC8E14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58408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1B3-8991-43DE-8323-5884F7010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8B4C1-7B32-4A51-BCD1-6C23536698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5A09-3A16-4C1A-9C18-60FBAD6E6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91E77-8C53-43BF-A31E-0EE9B4F265F5}"/>
              </a:ext>
            </a:extLst>
          </p:cNvPr>
          <p:cNvSpPr>
            <a:spLocks noGrp="1"/>
          </p:cNvSpPr>
          <p:nvPr>
            <p:ph type="dt" sz="half" idx="10"/>
          </p:nvPr>
        </p:nvSpPr>
        <p:spPr/>
        <p:txBody>
          <a:bodyPr/>
          <a:lstStyle/>
          <a:p>
            <a:fld id="{D63B17B0-3EED-48AF-A10F-818AC10051AD}" type="datetime1">
              <a:rPr lang="en-US" smtClean="0"/>
              <a:t>6/23/2026</a:t>
            </a:fld>
            <a:endParaRPr lang="en-US"/>
          </a:p>
        </p:txBody>
      </p:sp>
      <p:sp>
        <p:nvSpPr>
          <p:cNvPr id="6" name="Footer Placeholder 5">
            <a:extLst>
              <a:ext uri="{FF2B5EF4-FFF2-40B4-BE49-F238E27FC236}">
                <a16:creationId xmlns:a16="http://schemas.microsoft.com/office/drawing/2014/main" id="{B9FA860F-E4C8-453E-8497-FEAD7ABF2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C6577-878D-4694-983F-8AFC74372E37}"/>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72675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72A9-173B-4C0D-B3B4-535EB930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C59D0-8A7E-4A05-B16B-8ED5E396E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DCA116-4FB6-41AD-95DF-EE5E7A620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B17F-6D4C-4065-B03A-5CE7FBBAD664}"/>
              </a:ext>
            </a:extLst>
          </p:cNvPr>
          <p:cNvSpPr>
            <a:spLocks noGrp="1"/>
          </p:cNvSpPr>
          <p:nvPr>
            <p:ph type="dt" sz="half" idx="10"/>
          </p:nvPr>
        </p:nvSpPr>
        <p:spPr/>
        <p:txBody>
          <a:bodyPr/>
          <a:lstStyle/>
          <a:p>
            <a:fld id="{91689519-F9E4-4BF3-A38D-AC41B2AF88AB}" type="datetime1">
              <a:rPr lang="en-US" smtClean="0"/>
              <a:t>6/23/2026</a:t>
            </a:fld>
            <a:endParaRPr lang="en-US"/>
          </a:p>
        </p:txBody>
      </p:sp>
      <p:sp>
        <p:nvSpPr>
          <p:cNvPr id="6" name="Footer Placeholder 5">
            <a:extLst>
              <a:ext uri="{FF2B5EF4-FFF2-40B4-BE49-F238E27FC236}">
                <a16:creationId xmlns:a16="http://schemas.microsoft.com/office/drawing/2014/main" id="{259C0277-AF01-4BAA-945C-CC7E46FFA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CDD74-84B9-4BDB-B551-8D21A4386D50}"/>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68329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AA-A7DB-4F8D-8EA4-780F541506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A2426-A34F-4EFD-89A6-723EDDBF61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F34E-91ED-49FB-B5E3-AA35C5CB47A1}"/>
              </a:ext>
            </a:extLst>
          </p:cNvPr>
          <p:cNvSpPr>
            <a:spLocks noGrp="1"/>
          </p:cNvSpPr>
          <p:nvPr>
            <p:ph type="dt" sz="half" idx="10"/>
          </p:nvPr>
        </p:nvSpPr>
        <p:spPr/>
        <p:txBody>
          <a:bodyPr/>
          <a:lstStyle/>
          <a:p>
            <a:fld id="{3FCA7AAA-7791-456C-BCFF-B732B917F07F}" type="datetime1">
              <a:rPr lang="en-US" smtClean="0"/>
              <a:t>6/23/2026</a:t>
            </a:fld>
            <a:endParaRPr lang="en-US"/>
          </a:p>
        </p:txBody>
      </p:sp>
      <p:sp>
        <p:nvSpPr>
          <p:cNvPr id="5" name="Footer Placeholder 4">
            <a:extLst>
              <a:ext uri="{FF2B5EF4-FFF2-40B4-BE49-F238E27FC236}">
                <a16:creationId xmlns:a16="http://schemas.microsoft.com/office/drawing/2014/main" id="{DD463495-A877-45D2-826C-0AA779EB8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52D1C-EBB9-4C91-B457-782DBFF78315}"/>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3297238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759612-4757-4558-94E2-74E88E5CD2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56F216-9047-4477-A691-3674B7CE92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248E5-0B92-4543-AD3C-494331377CC6}"/>
              </a:ext>
            </a:extLst>
          </p:cNvPr>
          <p:cNvSpPr>
            <a:spLocks noGrp="1"/>
          </p:cNvSpPr>
          <p:nvPr>
            <p:ph type="dt" sz="half" idx="10"/>
          </p:nvPr>
        </p:nvSpPr>
        <p:spPr/>
        <p:txBody>
          <a:bodyPr/>
          <a:lstStyle/>
          <a:p>
            <a:fld id="{8142B688-CE2F-44FA-BD9A-118A83E1C253}" type="datetime1">
              <a:rPr lang="en-US" smtClean="0"/>
              <a:t>6/23/2026</a:t>
            </a:fld>
            <a:endParaRPr lang="en-US"/>
          </a:p>
        </p:txBody>
      </p:sp>
      <p:sp>
        <p:nvSpPr>
          <p:cNvPr id="5" name="Footer Placeholder 4">
            <a:extLst>
              <a:ext uri="{FF2B5EF4-FFF2-40B4-BE49-F238E27FC236}">
                <a16:creationId xmlns:a16="http://schemas.microsoft.com/office/drawing/2014/main" id="{45A2FA2A-5B79-4E7F-96DF-124FD4822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4F600-9A48-4386-ABD6-43A8BE52A1F8}"/>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5686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6D8C-7E9C-4CCD-8484-E0F86D3493C2}"/>
              </a:ext>
            </a:extLst>
          </p:cNvPr>
          <p:cNvSpPr>
            <a:spLocks noGrp="1"/>
          </p:cNvSpPr>
          <p:nvPr>
            <p:ph type="ctrTitle" hasCustomPrompt="1"/>
          </p:nvPr>
        </p:nvSpPr>
        <p:spPr>
          <a:xfrm>
            <a:off x="1524000" y="3208147"/>
            <a:ext cx="9144000" cy="861288"/>
          </a:xfrm>
        </p:spPr>
        <p:txBody>
          <a:bodyPr anchor="t"/>
          <a:lstStyle>
            <a:lvl1pPr algn="ctr">
              <a:defRPr sz="6000" b="1"/>
            </a:lvl1pPr>
          </a:lstStyle>
          <a:p>
            <a:r>
              <a:rPr lang="en-US" dirty="0"/>
              <a:t>Title</a:t>
            </a:r>
          </a:p>
        </p:txBody>
      </p:sp>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D541A3E9-C559-4614-9925-144F6F7415B1}" type="datetime1">
              <a:rPr lang="en-US" smtClean="0"/>
              <a:t>6/23/2026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Tree>
    <p:extLst>
      <p:ext uri="{BB962C8B-B14F-4D97-AF65-F5344CB8AC3E}">
        <p14:creationId xmlns:p14="http://schemas.microsoft.com/office/powerpoint/2010/main" val="409478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1 Li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1F90B-82E7-4865-A7CD-E70AF64B4DB0}"/>
              </a:ext>
            </a:extLst>
          </p:cNvPr>
          <p:cNvSpPr>
            <a:spLocks noGrp="1"/>
          </p:cNvSpPr>
          <p:nvPr>
            <p:ph type="dt" sz="half" idx="10"/>
          </p:nvPr>
        </p:nvSpPr>
        <p:spPr/>
        <p:txBody>
          <a:bodyPr/>
          <a:lstStyle/>
          <a:p>
            <a:fld id="{89AAE309-7577-4A7B-B402-2F3DD6F0D201}" type="datetime1">
              <a:rPr lang="en-US" smtClean="0"/>
              <a:t>6/23/2026</a:t>
            </a:fld>
            <a:endParaRPr lang="en-US"/>
          </a:p>
        </p:txBody>
      </p:sp>
      <p:sp>
        <p:nvSpPr>
          <p:cNvPr id="5" name="Footer Placeholder 4">
            <a:extLst>
              <a:ext uri="{FF2B5EF4-FFF2-40B4-BE49-F238E27FC236}">
                <a16:creationId xmlns:a16="http://schemas.microsoft.com/office/drawing/2014/main" id="{FA020EE0-5A8D-4458-869E-930FB4EC8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8BA5-148B-45F1-BD30-D3EADD2FE72A}"/>
              </a:ext>
            </a:extLst>
          </p:cNvPr>
          <p:cNvSpPr>
            <a:spLocks noGrp="1"/>
          </p:cNvSpPr>
          <p:nvPr>
            <p:ph type="sldNum" sz="quarter" idx="12"/>
          </p:nvPr>
        </p:nvSpPr>
        <p:spPr/>
        <p:txBody>
          <a:bodyPr/>
          <a:lstStyle/>
          <a:p>
            <a:fld id="{26D89839-9540-4FD2-A570-163792ED64AF}" type="slidenum">
              <a:rPr lang="en-US" smtClean="0"/>
              <a:t>‹#›</a:t>
            </a:fld>
            <a:endParaRPr lang="en-US" dirty="0"/>
          </a:p>
        </p:txBody>
      </p:sp>
      <p:pic>
        <p:nvPicPr>
          <p:cNvPr id="7" name="Google Shape;91;p1">
            <a:extLst>
              <a:ext uri="{FF2B5EF4-FFF2-40B4-BE49-F238E27FC236}">
                <a16:creationId xmlns:a16="http://schemas.microsoft.com/office/drawing/2014/main" id="{8BF1CADB-5CAD-4AB7-8CB8-EFFD5658B2FB}"/>
              </a:ext>
            </a:extLst>
          </p:cNvPr>
          <p:cNvPicPr preferRelativeResize="0"/>
          <p:nvPr userDrawn="1"/>
        </p:nvPicPr>
        <p:blipFill rotWithShape="1">
          <a:blip r:embed="rId2">
            <a:alphaModFix/>
          </a:blip>
          <a:srcRect/>
          <a:stretch/>
        </p:blipFill>
        <p:spPr>
          <a:xfrm>
            <a:off x="6290460" y="793244"/>
            <a:ext cx="4377539" cy="1086156"/>
          </a:xfrm>
          <a:prstGeom prst="rect">
            <a:avLst/>
          </a:prstGeom>
          <a:noFill/>
          <a:ln>
            <a:noFill/>
          </a:ln>
        </p:spPr>
      </p:pic>
      <p:sp>
        <p:nvSpPr>
          <p:cNvPr id="8" name="TextBox 7">
            <a:extLst>
              <a:ext uri="{FF2B5EF4-FFF2-40B4-BE49-F238E27FC236}">
                <a16:creationId xmlns:a16="http://schemas.microsoft.com/office/drawing/2014/main" id="{11E19767-9245-4715-9B49-72307FAE25F9}"/>
              </a:ext>
            </a:extLst>
          </p:cNvPr>
          <p:cNvSpPr txBox="1"/>
          <p:nvPr userDrawn="1"/>
        </p:nvSpPr>
        <p:spPr>
          <a:xfrm>
            <a:off x="1524000" y="5080248"/>
            <a:ext cx="9143999" cy="1169551"/>
          </a:xfrm>
          <a:prstGeom prst="rect">
            <a:avLst/>
          </a:prstGeom>
          <a:noFill/>
        </p:spPr>
        <p:txBody>
          <a:bodyPr wrap="square" rtlCol="0">
            <a:spAutoFit/>
          </a:bodyPr>
          <a:lstStyle/>
          <a:p>
            <a:pPr marL="0" indent="0" algn="ctr">
              <a:spcBef>
                <a:spcPts val="600"/>
              </a:spcBef>
              <a:buClr>
                <a:schemeClr val="dk1"/>
              </a:buClr>
              <a:buSzPts val="2000"/>
              <a:buFont typeface="Arial" panose="020B0604020202020204" pitchFamily="34" charset="0"/>
              <a:buNone/>
            </a:pPr>
            <a:r>
              <a:rPr lang="en-US" sz="2000" dirty="0"/>
              <a:t>ALA Annual</a:t>
            </a:r>
          </a:p>
          <a:p>
            <a:pPr marL="0" indent="0" algn="ctr">
              <a:spcBef>
                <a:spcPts val="600"/>
              </a:spcBef>
              <a:buClr>
                <a:schemeClr val="dk1"/>
              </a:buClr>
              <a:buSzPts val="2000"/>
              <a:buFont typeface="Arial" panose="020B0604020202020204" pitchFamily="34" charset="0"/>
              <a:buNone/>
            </a:pPr>
            <a:r>
              <a:rPr lang="en-US" sz="2000" dirty="0"/>
              <a:t>Friday, June 26, 2026</a:t>
            </a:r>
          </a:p>
          <a:p>
            <a:pPr marL="0" indent="0" algn="ctr">
              <a:spcBef>
                <a:spcPts val="600"/>
              </a:spcBef>
              <a:buClr>
                <a:schemeClr val="dk1"/>
              </a:buClr>
              <a:buSzPts val="2000"/>
              <a:buFont typeface="Arial" panose="020B0604020202020204" pitchFamily="34" charset="0"/>
              <a:buNone/>
            </a:pPr>
            <a:r>
              <a:rPr lang="en-US" sz="2000" dirty="0"/>
              <a:t>8:00 AM – 4:00 PM</a:t>
            </a:r>
          </a:p>
        </p:txBody>
      </p:sp>
      <p:pic>
        <p:nvPicPr>
          <p:cNvPr id="12" name="Picture 11">
            <a:extLst>
              <a:ext uri="{FF2B5EF4-FFF2-40B4-BE49-F238E27FC236}">
                <a16:creationId xmlns:a16="http://schemas.microsoft.com/office/drawing/2014/main" id="{62BBFE19-17C8-4590-9DBC-0992CD348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462" y="412078"/>
            <a:ext cx="3571875" cy="2376488"/>
          </a:xfrm>
          <a:prstGeom prst="rect">
            <a:avLst/>
          </a:prstGeom>
        </p:spPr>
      </p:pic>
      <p:sp>
        <p:nvSpPr>
          <p:cNvPr id="9" name="Title 1">
            <a:extLst>
              <a:ext uri="{FF2B5EF4-FFF2-40B4-BE49-F238E27FC236}">
                <a16:creationId xmlns:a16="http://schemas.microsoft.com/office/drawing/2014/main" id="{AFC49523-2D87-4715-B254-6EBA43BA4B50}"/>
              </a:ext>
            </a:extLst>
          </p:cNvPr>
          <p:cNvSpPr>
            <a:spLocks noGrp="1"/>
          </p:cNvSpPr>
          <p:nvPr>
            <p:ph type="ctrTitle" hasCustomPrompt="1"/>
          </p:nvPr>
        </p:nvSpPr>
        <p:spPr>
          <a:xfrm>
            <a:off x="1524001" y="3005466"/>
            <a:ext cx="9144000" cy="1857881"/>
          </a:xfrm>
        </p:spPr>
        <p:txBody>
          <a:bodyPr anchor="t"/>
          <a:lstStyle>
            <a:lvl1pPr algn="ctr">
              <a:defRPr sz="6000" b="1"/>
            </a:lvl1pPr>
          </a:lstStyle>
          <a:p>
            <a:r>
              <a:rPr lang="en-US" dirty="0"/>
              <a:t>Title</a:t>
            </a:r>
          </a:p>
        </p:txBody>
      </p:sp>
    </p:spTree>
    <p:extLst>
      <p:ext uri="{BB962C8B-B14F-4D97-AF65-F5344CB8AC3E}">
        <p14:creationId xmlns:p14="http://schemas.microsoft.com/office/powerpoint/2010/main" val="18950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61D17107-452A-465C-8C64-349CEBD9A800}" type="datetime1">
              <a:rPr lang="en-US" smtClean="0"/>
              <a:t>6/23/2026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itle 6">
            <a:extLst>
              <a:ext uri="{FF2B5EF4-FFF2-40B4-BE49-F238E27FC236}">
                <a16:creationId xmlns:a16="http://schemas.microsoft.com/office/drawing/2014/main" id="{FB0C1524-E9B6-6A97-92C5-37DDC26132F9}"/>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45751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a:xfrm>
            <a:off x="838200" y="2489996"/>
            <a:ext cx="10515600" cy="36869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9FD678-6F77-4778-B927-3263D21D8AAA}" type="datetime1">
              <a:rPr lang="en-US" smtClean="0"/>
              <a:t>6/23/2026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dirty="0"/>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Learning Outcomes</a:t>
            </a:r>
          </a:p>
        </p:txBody>
      </p:sp>
      <p:sp>
        <p:nvSpPr>
          <p:cNvPr id="8" name="TextBox 7">
            <a:extLst>
              <a:ext uri="{FF2B5EF4-FFF2-40B4-BE49-F238E27FC236}">
                <a16:creationId xmlns:a16="http://schemas.microsoft.com/office/drawing/2014/main" id="{B53DEF4C-DA5B-4B2D-8DDF-E353355C5254}"/>
              </a:ext>
            </a:extLst>
          </p:cNvPr>
          <p:cNvSpPr txBox="1"/>
          <p:nvPr userDrawn="1"/>
        </p:nvSpPr>
        <p:spPr>
          <a:xfrm>
            <a:off x="838197" y="1825642"/>
            <a:ext cx="71574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At the end of the workshop, you will be able to:</a:t>
            </a:r>
          </a:p>
        </p:txBody>
      </p:sp>
    </p:spTree>
    <p:extLst>
      <p:ext uri="{BB962C8B-B14F-4D97-AF65-F5344CB8AC3E}">
        <p14:creationId xmlns:p14="http://schemas.microsoft.com/office/powerpoint/2010/main" val="39149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0A57E-1B4B-4A36-927F-24B82BC4D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7DE27-AF5D-4821-8CE9-22A71E694053}"/>
              </a:ext>
            </a:extLst>
          </p:cNvPr>
          <p:cNvSpPr>
            <a:spLocks noGrp="1"/>
          </p:cNvSpPr>
          <p:nvPr>
            <p:ph type="dt" sz="half" idx="10"/>
          </p:nvPr>
        </p:nvSpPr>
        <p:spPr/>
        <p:txBody>
          <a:bodyPr/>
          <a:lstStyle/>
          <a:p>
            <a:fld id="{FB84CDE4-AAD8-4BB6-91C8-BC7F63648A60}" type="datetime1">
              <a:rPr lang="en-US" smtClean="0"/>
              <a:t>6/23/2026</a:t>
            </a:fld>
            <a:endParaRPr lang="en-US"/>
          </a:p>
        </p:txBody>
      </p:sp>
      <p:sp>
        <p:nvSpPr>
          <p:cNvPr id="5" name="Footer Placeholder 4">
            <a:extLst>
              <a:ext uri="{FF2B5EF4-FFF2-40B4-BE49-F238E27FC236}">
                <a16:creationId xmlns:a16="http://schemas.microsoft.com/office/drawing/2014/main" id="{771F6CED-0B4E-415B-8741-1B0D0B042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7012B-FB54-4CFB-938C-D2823E4F5CAB}"/>
              </a:ext>
            </a:extLst>
          </p:cNvPr>
          <p:cNvSpPr>
            <a:spLocks noGrp="1"/>
          </p:cNvSpPr>
          <p:nvPr>
            <p:ph type="sldNum" sz="quarter" idx="12"/>
          </p:nvPr>
        </p:nvSpPr>
        <p:spPr/>
        <p:txBody>
          <a:bodyPr/>
          <a:lstStyle/>
          <a:p>
            <a:fld id="{26D89839-9540-4FD2-A570-163792ED64AF}" type="slidenum">
              <a:rPr lang="en-US" smtClean="0"/>
              <a:t>‹#›</a:t>
            </a:fld>
            <a:endParaRPr lang="en-US"/>
          </a:p>
        </p:txBody>
      </p:sp>
      <p:sp>
        <p:nvSpPr>
          <p:cNvPr id="7" name="TextBox 6">
            <a:extLst>
              <a:ext uri="{FF2B5EF4-FFF2-40B4-BE49-F238E27FC236}">
                <a16:creationId xmlns:a16="http://schemas.microsoft.com/office/drawing/2014/main" id="{B6B6A206-1EA4-4A32-BE0C-4445DBD65DAF}"/>
              </a:ext>
            </a:extLst>
          </p:cNvPr>
          <p:cNvSpPr txBox="1"/>
          <p:nvPr userDrawn="1"/>
        </p:nvSpPr>
        <p:spPr>
          <a:xfrm>
            <a:off x="841248" y="365760"/>
            <a:ext cx="10515600" cy="1325880"/>
          </a:xfrm>
          <a:prstGeom prst="rect">
            <a:avLst/>
          </a:prstGeom>
          <a:noFill/>
        </p:spPr>
        <p:txBody>
          <a:bodyPr wrap="none" rtlCol="0" anchor="ctr" anchorCtr="0">
            <a:normAutofit/>
          </a:bodyPr>
          <a:lstStyle/>
          <a:p>
            <a:r>
              <a:rPr lang="en-US" sz="4400" dirty="0">
                <a:latin typeface="+mj-lt"/>
              </a:rPr>
              <a:t>Summary</a:t>
            </a:r>
          </a:p>
        </p:txBody>
      </p:sp>
    </p:spTree>
    <p:extLst>
      <p:ext uri="{BB962C8B-B14F-4D97-AF65-F5344CB8AC3E}">
        <p14:creationId xmlns:p14="http://schemas.microsoft.com/office/powerpoint/2010/main" val="163238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B73-5BD8-4F08-A482-2304DFB7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C05F-2181-4CAA-BDD3-051AA8E2A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FA9C9-B498-438E-B4E3-FEAEF7DF8EAD}"/>
              </a:ext>
            </a:extLst>
          </p:cNvPr>
          <p:cNvSpPr>
            <a:spLocks noGrp="1"/>
          </p:cNvSpPr>
          <p:nvPr>
            <p:ph type="dt" sz="half" idx="10"/>
          </p:nvPr>
        </p:nvSpPr>
        <p:spPr/>
        <p:txBody>
          <a:bodyPr/>
          <a:lstStyle/>
          <a:p>
            <a:fld id="{68305EE2-FB07-4DB7-BDC1-04C848EA48DE}" type="datetime1">
              <a:rPr lang="en-US" smtClean="0"/>
              <a:t>6/23/2026</a:t>
            </a:fld>
            <a:endParaRPr lang="en-US"/>
          </a:p>
        </p:txBody>
      </p:sp>
      <p:sp>
        <p:nvSpPr>
          <p:cNvPr id="5" name="Footer Placeholder 4">
            <a:extLst>
              <a:ext uri="{FF2B5EF4-FFF2-40B4-BE49-F238E27FC236}">
                <a16:creationId xmlns:a16="http://schemas.microsoft.com/office/drawing/2014/main" id="{440E6F0D-F33F-41F5-B4D7-DE19813B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26C3-368E-4224-9D94-29C54C0847CA}"/>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290383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2AD60-6CF7-4F26-ACA0-C0869080E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CF203-C84C-47DB-9277-5FC3C93DF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268091-D9E1-4B63-B794-DD555C799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BF1D2-5B65-4739-8CF5-8CD86B284B77}"/>
              </a:ext>
            </a:extLst>
          </p:cNvPr>
          <p:cNvSpPr>
            <a:spLocks noGrp="1"/>
          </p:cNvSpPr>
          <p:nvPr>
            <p:ph type="dt" sz="half" idx="10"/>
          </p:nvPr>
        </p:nvSpPr>
        <p:spPr/>
        <p:txBody>
          <a:bodyPr/>
          <a:lstStyle/>
          <a:p>
            <a:fld id="{52A41CE5-02A9-47B8-9F60-2BA190321023}" type="datetime1">
              <a:rPr lang="en-US" smtClean="0"/>
              <a:t>6/23/2026</a:t>
            </a:fld>
            <a:endParaRPr lang="en-US"/>
          </a:p>
        </p:txBody>
      </p:sp>
      <p:sp>
        <p:nvSpPr>
          <p:cNvPr id="6" name="Footer Placeholder 5">
            <a:extLst>
              <a:ext uri="{FF2B5EF4-FFF2-40B4-BE49-F238E27FC236}">
                <a16:creationId xmlns:a16="http://schemas.microsoft.com/office/drawing/2014/main" id="{0466DB13-C708-418B-B73F-0B1B04BBA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7EBA-DF5F-4F6A-90CF-A4502C513E22}"/>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80738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09FC-CA8F-4431-AA11-93D3AA4B8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367EA-9BF7-4F79-A777-35D874E25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5CB7B-DFDA-464E-A356-7A24628D7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06E9-99F4-42B1-89A2-95D057DDC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D1B36-9594-4112-9D6C-8DD87BAFA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93B486-A200-4826-8B40-7C315D936E68}"/>
              </a:ext>
            </a:extLst>
          </p:cNvPr>
          <p:cNvSpPr>
            <a:spLocks noGrp="1"/>
          </p:cNvSpPr>
          <p:nvPr>
            <p:ph type="dt" sz="half" idx="10"/>
          </p:nvPr>
        </p:nvSpPr>
        <p:spPr/>
        <p:txBody>
          <a:bodyPr/>
          <a:lstStyle/>
          <a:p>
            <a:fld id="{01B4F3F2-AE3A-4D07-A52F-182A7834904C}" type="datetime1">
              <a:rPr lang="en-US" smtClean="0"/>
              <a:t>6/23/2026</a:t>
            </a:fld>
            <a:endParaRPr lang="en-US"/>
          </a:p>
        </p:txBody>
      </p:sp>
      <p:sp>
        <p:nvSpPr>
          <p:cNvPr id="8" name="Footer Placeholder 7">
            <a:extLst>
              <a:ext uri="{FF2B5EF4-FFF2-40B4-BE49-F238E27FC236}">
                <a16:creationId xmlns:a16="http://schemas.microsoft.com/office/drawing/2014/main" id="{9A2AC08D-A6E9-464B-B6C0-B241F938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B5AB5-BE6D-484A-808E-8423ECF74FBB}"/>
              </a:ext>
            </a:extLst>
          </p:cNvPr>
          <p:cNvSpPr>
            <a:spLocks noGrp="1"/>
          </p:cNvSpPr>
          <p:nvPr>
            <p:ph type="sldNum" sz="quarter" idx="12"/>
          </p:nvPr>
        </p:nvSpPr>
        <p:spPr/>
        <p:txBody>
          <a:bodyPr/>
          <a:lstStyle/>
          <a:p>
            <a:fld id="{26D89839-9540-4FD2-A570-163792ED64AF}" type="slidenum">
              <a:rPr lang="en-US" smtClean="0"/>
              <a:t>‹#›</a:t>
            </a:fld>
            <a:endParaRPr lang="en-US"/>
          </a:p>
        </p:txBody>
      </p:sp>
    </p:spTree>
    <p:extLst>
      <p:ext uri="{BB962C8B-B14F-4D97-AF65-F5344CB8AC3E}">
        <p14:creationId xmlns:p14="http://schemas.microsoft.com/office/powerpoint/2010/main" val="12379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3D49C-3BC6-4F7E-BD5A-35CD1DA341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4510B9-946D-4F7D-A7FF-FB1FEEB04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E3708-E541-49A7-AAFB-67C624D9D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5E7D4-A916-4A11-804C-AB6F98DDC2A3}" type="datetime1">
              <a:rPr lang="en-US" smtClean="0"/>
              <a:t>6/23/2026</a:t>
            </a:fld>
            <a:endParaRPr lang="en-US"/>
          </a:p>
        </p:txBody>
      </p:sp>
      <p:sp>
        <p:nvSpPr>
          <p:cNvPr id="5" name="Footer Placeholder 4">
            <a:extLst>
              <a:ext uri="{FF2B5EF4-FFF2-40B4-BE49-F238E27FC236}">
                <a16:creationId xmlns:a16="http://schemas.microsoft.com/office/drawing/2014/main" id="{FE5A3523-4041-47F2-AD14-545314A7E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99312-630C-4DC7-97BE-4A5230F42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89839-9540-4FD2-A570-163792ED64AF}" type="slidenum">
              <a:rPr lang="en-US" smtClean="0"/>
              <a:t>‹#›</a:t>
            </a:fld>
            <a:endParaRPr lang="en-US"/>
          </a:p>
        </p:txBody>
      </p:sp>
    </p:spTree>
    <p:extLst>
      <p:ext uri="{BB962C8B-B14F-4D97-AF65-F5344CB8AC3E}">
        <p14:creationId xmlns:p14="http://schemas.microsoft.com/office/powerpoint/2010/main" val="7904482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4"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hyperlink" Target="https://access.rdatoolkit.org/en-US_ala-508dfde4-acdb-32ec-b696-9361de7e5463" TargetMode="External"/><Relationship Id="rId3" Type="http://schemas.openxmlformats.org/officeDocument/2006/relationships/hyperlink" Target="https://access.rdatoolkit.org/en-US_ala-4dc20fff-1efe-345a-8602-8bc58723d916" TargetMode="External"/><Relationship Id="rId7" Type="http://schemas.openxmlformats.org/officeDocument/2006/relationships/hyperlink" Target="https://access.rdatoolkit.org/en-US_ala-cece8d2c-50a8-3436-b217-2e98d9ae9f12"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access.rdatoolkit.org/en-US_ala-2f069b6a-bc80-3498-ba25-28ec7d8672c2" TargetMode="External"/><Relationship Id="rId5" Type="http://schemas.openxmlformats.org/officeDocument/2006/relationships/hyperlink" Target="https://access.rdatoolkit.org/en-US_ala-403ad4e9-451a-35bb-877a-bd9155358a30" TargetMode="External"/><Relationship Id="rId4" Type="http://schemas.openxmlformats.org/officeDocument/2006/relationships/hyperlink" Target="https://access.rdatoolkit.org/en-US_ala-3b17a950-6bc3-39c9-9d82-1dde89412f4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ccess.rdatoolkit.org/en-US_ala-a5b41a13-97a8-3263-a3b4-994e6395ceb8" TargetMode="External"/><Relationship Id="rId7" Type="http://schemas.openxmlformats.org/officeDocument/2006/relationships/hyperlink" Target="https://access.rdatoolkit.org/en-US_ala-b7de61e2-fe4b-3cc3-a4a2-7a3c4c55b4fc"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loc.gov/aba/rda/mgd/work/mg-w-relatedManifestationOfWork-01.pdf" TargetMode="External"/><Relationship Id="rId5" Type="http://schemas.openxmlformats.org/officeDocument/2006/relationships/hyperlink" Target="https://access.rdatoolkit.org/en-US_ala-123e0456-8c5f-3236-ba8a-155b8294a32c" TargetMode="External"/><Relationship Id="rId4" Type="http://schemas.openxmlformats.org/officeDocument/2006/relationships/hyperlink" Target="https://access.rdatoolkit.org/en-US_ala-4dc20fff-1efe-345a-8602-8bc58723d91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ccess.rdatoolkit.org/en-US_ala-cece8d2c-50a8-3436-b217-2e98d9ae9f12"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loc.gov/aba/publications/FreeDCM/DCM/Z0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DD40-547B-5A7E-DDB1-043CB85AD31F}"/>
              </a:ext>
            </a:extLst>
          </p:cNvPr>
          <p:cNvSpPr>
            <a:spLocks noGrp="1"/>
          </p:cNvSpPr>
          <p:nvPr>
            <p:ph type="ctrTitle"/>
          </p:nvPr>
        </p:nvSpPr>
        <p:spPr/>
        <p:txBody>
          <a:bodyPr>
            <a:noAutofit/>
          </a:bodyPr>
          <a:lstStyle/>
          <a:p>
            <a:r>
              <a:rPr lang="en-CA" dirty="0"/>
              <a:t>Recording Data Provenance</a:t>
            </a:r>
          </a:p>
        </p:txBody>
      </p:sp>
      <p:sp>
        <p:nvSpPr>
          <p:cNvPr id="4" name="Slide Number Placeholder 3">
            <a:extLst>
              <a:ext uri="{FF2B5EF4-FFF2-40B4-BE49-F238E27FC236}">
                <a16:creationId xmlns:a16="http://schemas.microsoft.com/office/drawing/2014/main" id="{D7FB4213-DCC0-A76E-F7D5-7961900E8CAE}"/>
              </a:ext>
            </a:extLst>
          </p:cNvPr>
          <p:cNvSpPr>
            <a:spLocks noGrp="1"/>
          </p:cNvSpPr>
          <p:nvPr>
            <p:ph type="sldNum" sz="quarter" idx="12"/>
          </p:nvPr>
        </p:nvSpPr>
        <p:spPr/>
        <p:txBody>
          <a:bodyPr/>
          <a:lstStyle/>
          <a:p>
            <a:fld id="{26D89839-9540-4FD2-A570-163792ED64AF}" type="slidenum">
              <a:rPr lang="en-US" smtClean="0"/>
              <a:t>1</a:t>
            </a:fld>
            <a:endParaRPr lang="en-US"/>
          </a:p>
        </p:txBody>
      </p:sp>
    </p:spTree>
    <p:extLst>
      <p:ext uri="{BB962C8B-B14F-4D97-AF65-F5344CB8AC3E}">
        <p14:creationId xmlns:p14="http://schemas.microsoft.com/office/powerpoint/2010/main" val="364971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63ED90-FB7E-E6F1-B003-12EF0C0F57FA}"/>
              </a:ext>
            </a:extLst>
          </p:cNvPr>
          <p:cNvSpPr>
            <a:spLocks noGrp="1"/>
          </p:cNvSpPr>
          <p:nvPr>
            <p:ph type="title"/>
          </p:nvPr>
        </p:nvSpPr>
        <p:spPr/>
        <p:txBody>
          <a:bodyPr/>
          <a:lstStyle/>
          <a:p>
            <a:r>
              <a:rPr lang="en-US" dirty="0"/>
              <a:t>content type</a:t>
            </a:r>
          </a:p>
        </p:txBody>
      </p:sp>
      <p:sp>
        <p:nvSpPr>
          <p:cNvPr id="6" name="Text Placeholder 5">
            <a:extLst>
              <a:ext uri="{FF2B5EF4-FFF2-40B4-BE49-F238E27FC236}">
                <a16:creationId xmlns:a16="http://schemas.microsoft.com/office/drawing/2014/main" id="{C76E58C8-89F4-C79E-50B8-1048613158DB}"/>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69A2B45A-8D9B-F464-E9D9-54E369B424DC}"/>
              </a:ext>
            </a:extLst>
          </p:cNvPr>
          <p:cNvSpPr>
            <a:spLocks noGrp="1"/>
          </p:cNvSpPr>
          <p:nvPr>
            <p:ph type="sldNum" sz="quarter" idx="12"/>
          </p:nvPr>
        </p:nvSpPr>
        <p:spPr/>
        <p:txBody>
          <a:bodyPr/>
          <a:lstStyle/>
          <a:p>
            <a:fld id="{26D89839-9540-4FD2-A570-163792ED64AF}" type="slidenum">
              <a:rPr lang="en-US" smtClean="0"/>
              <a:t>10</a:t>
            </a:fld>
            <a:endParaRPr lang="en-US"/>
          </a:p>
        </p:txBody>
      </p:sp>
    </p:spTree>
    <p:extLst>
      <p:ext uri="{BB962C8B-B14F-4D97-AF65-F5344CB8AC3E}">
        <p14:creationId xmlns:p14="http://schemas.microsoft.com/office/powerpoint/2010/main" val="243552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3832C6-008B-8F52-974E-13995F4BCBF2}"/>
              </a:ext>
            </a:extLst>
          </p:cNvPr>
          <p:cNvSpPr>
            <a:spLocks noGrp="1"/>
          </p:cNvSpPr>
          <p:nvPr>
            <p:ph type="sldNum" sz="quarter" idx="12"/>
          </p:nvPr>
        </p:nvSpPr>
        <p:spPr/>
        <p:txBody>
          <a:bodyPr/>
          <a:lstStyle/>
          <a:p>
            <a:fld id="{26D89839-9540-4FD2-A570-163792ED64AF}" type="slidenum">
              <a:rPr lang="en-US" smtClean="0"/>
              <a:t>11</a:t>
            </a:fld>
            <a:endParaRPr lang="en-US"/>
          </a:p>
        </p:txBody>
      </p:sp>
      <p:pic>
        <p:nvPicPr>
          <p:cNvPr id="7" name="Picture 6" descr="The image shows a configuration page with options for setting a content type and a policy statement, specifically for recording vocabulary encoding schemes related to data provenance.&#10;&#10;AI-generated content may be incorrect.">
            <a:extLst>
              <a:ext uri="{FF2B5EF4-FFF2-40B4-BE49-F238E27FC236}">
                <a16:creationId xmlns:a16="http://schemas.microsoft.com/office/drawing/2014/main" id="{A29920B0-B57E-1154-4A32-32A89AF7674E}"/>
              </a:ext>
            </a:extLst>
          </p:cNvPr>
          <p:cNvPicPr>
            <a:picLocks noChangeAspect="1"/>
          </p:cNvPicPr>
          <p:nvPr/>
        </p:nvPicPr>
        <p:blipFill>
          <a:blip r:embed="rId3"/>
          <a:stretch>
            <a:fillRect/>
          </a:stretch>
        </p:blipFill>
        <p:spPr>
          <a:xfrm>
            <a:off x="119062" y="1714500"/>
            <a:ext cx="11953875" cy="3429000"/>
          </a:xfrm>
          <a:prstGeom prst="rect">
            <a:avLst/>
          </a:prstGeom>
        </p:spPr>
      </p:pic>
    </p:spTree>
    <p:extLst>
      <p:ext uri="{BB962C8B-B14F-4D97-AF65-F5344CB8AC3E}">
        <p14:creationId xmlns:p14="http://schemas.microsoft.com/office/powerpoint/2010/main" val="109610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A3FE-6B4F-E9CD-7457-1F1273EC50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7CBAA8-8323-E13C-E674-CB7BC6BCFC04}"/>
              </a:ext>
            </a:extLst>
          </p:cNvPr>
          <p:cNvSpPr>
            <a:spLocks noGrp="1"/>
          </p:cNvSpPr>
          <p:nvPr>
            <p:ph type="sldNum" sz="quarter" idx="12"/>
          </p:nvPr>
        </p:nvSpPr>
        <p:spPr/>
        <p:txBody>
          <a:bodyPr/>
          <a:lstStyle/>
          <a:p>
            <a:fld id="{26D89839-9540-4FD2-A570-163792ED64AF}" type="slidenum">
              <a:rPr lang="en-US" smtClean="0"/>
              <a:t>12</a:t>
            </a:fld>
            <a:endParaRPr lang="en-US"/>
          </a:p>
        </p:txBody>
      </p:sp>
      <p:pic>
        <p:nvPicPr>
          <p:cNvPr id="4" name="Picture 3">
            <a:extLst>
              <a:ext uri="{FF2B5EF4-FFF2-40B4-BE49-F238E27FC236}">
                <a16:creationId xmlns:a16="http://schemas.microsoft.com/office/drawing/2014/main" id="{68204E7C-2E8D-2299-229A-03B16D41AACF}"/>
              </a:ext>
            </a:extLst>
          </p:cNvPr>
          <p:cNvPicPr>
            <a:picLocks noChangeAspect="1"/>
          </p:cNvPicPr>
          <p:nvPr/>
        </p:nvPicPr>
        <p:blipFill>
          <a:blip r:embed="rId3"/>
          <a:stretch>
            <a:fillRect/>
          </a:stretch>
        </p:blipFill>
        <p:spPr>
          <a:xfrm>
            <a:off x="119062" y="152400"/>
            <a:ext cx="11953875" cy="6553200"/>
          </a:xfrm>
          <a:prstGeom prst="rect">
            <a:avLst/>
          </a:prstGeom>
        </p:spPr>
      </p:pic>
    </p:spTree>
    <p:extLst>
      <p:ext uri="{BB962C8B-B14F-4D97-AF65-F5344CB8AC3E}">
        <p14:creationId xmlns:p14="http://schemas.microsoft.com/office/powerpoint/2010/main" val="92625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48AB6-4EF7-DF8E-F7A3-1C8CAF7C6EC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C3EB81-49E3-20A2-D720-9BC7730B186B}"/>
              </a:ext>
            </a:extLst>
          </p:cNvPr>
          <p:cNvSpPr>
            <a:spLocks noGrp="1"/>
          </p:cNvSpPr>
          <p:nvPr>
            <p:ph type="sldNum" sz="quarter" idx="12"/>
          </p:nvPr>
        </p:nvSpPr>
        <p:spPr/>
        <p:txBody>
          <a:bodyPr/>
          <a:lstStyle/>
          <a:p>
            <a:fld id="{26D89839-9540-4FD2-A570-163792ED64AF}" type="slidenum">
              <a:rPr lang="en-US" smtClean="0"/>
              <a:t>13</a:t>
            </a:fld>
            <a:endParaRPr lang="en-US"/>
          </a:p>
        </p:txBody>
      </p:sp>
      <p:pic>
        <p:nvPicPr>
          <p:cNvPr id="4" name="Picture 3">
            <a:extLst>
              <a:ext uri="{FF2B5EF4-FFF2-40B4-BE49-F238E27FC236}">
                <a16:creationId xmlns:a16="http://schemas.microsoft.com/office/drawing/2014/main" id="{CDA75115-2444-CF8B-A7BB-D3879E1E9246}"/>
              </a:ext>
            </a:extLst>
          </p:cNvPr>
          <p:cNvPicPr>
            <a:picLocks noChangeAspect="1"/>
          </p:cNvPicPr>
          <p:nvPr/>
        </p:nvPicPr>
        <p:blipFill>
          <a:blip r:embed="rId3"/>
          <a:stretch>
            <a:fillRect/>
          </a:stretch>
        </p:blipFill>
        <p:spPr>
          <a:xfrm>
            <a:off x="119062" y="1852612"/>
            <a:ext cx="11953875" cy="3152775"/>
          </a:xfrm>
          <a:prstGeom prst="rect">
            <a:avLst/>
          </a:prstGeom>
        </p:spPr>
      </p:pic>
    </p:spTree>
    <p:extLst>
      <p:ext uri="{BB962C8B-B14F-4D97-AF65-F5344CB8AC3E}">
        <p14:creationId xmlns:p14="http://schemas.microsoft.com/office/powerpoint/2010/main" val="398878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50E6-B192-47A5-C5F2-4F305CC3BD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78BF69-148F-1082-EEEE-7081E478B141}"/>
              </a:ext>
            </a:extLst>
          </p:cNvPr>
          <p:cNvSpPr>
            <a:spLocks noGrp="1"/>
          </p:cNvSpPr>
          <p:nvPr>
            <p:ph type="sldNum" sz="quarter" idx="12"/>
          </p:nvPr>
        </p:nvSpPr>
        <p:spPr/>
        <p:txBody>
          <a:bodyPr/>
          <a:lstStyle/>
          <a:p>
            <a:fld id="{26D89839-9540-4FD2-A570-163792ED64AF}" type="slidenum">
              <a:rPr lang="en-US" smtClean="0"/>
              <a:t>14</a:t>
            </a:fld>
            <a:endParaRPr lang="en-US"/>
          </a:p>
        </p:txBody>
      </p:sp>
      <p:pic>
        <p:nvPicPr>
          <p:cNvPr id="9" name="Picture 8">
            <a:extLst>
              <a:ext uri="{FF2B5EF4-FFF2-40B4-BE49-F238E27FC236}">
                <a16:creationId xmlns:a16="http://schemas.microsoft.com/office/drawing/2014/main" id="{149886BF-8DA0-1622-E553-9E48A1BE1BF4}"/>
              </a:ext>
            </a:extLst>
          </p:cNvPr>
          <p:cNvPicPr>
            <a:picLocks noChangeAspect="1"/>
          </p:cNvPicPr>
          <p:nvPr/>
        </p:nvPicPr>
        <p:blipFill>
          <a:blip r:embed="rId3"/>
          <a:stretch>
            <a:fillRect/>
          </a:stretch>
        </p:blipFill>
        <p:spPr>
          <a:xfrm>
            <a:off x="119062" y="1466850"/>
            <a:ext cx="11953875" cy="3924300"/>
          </a:xfrm>
          <a:prstGeom prst="rect">
            <a:avLst/>
          </a:prstGeom>
        </p:spPr>
      </p:pic>
    </p:spTree>
    <p:extLst>
      <p:ext uri="{BB962C8B-B14F-4D97-AF65-F5344CB8AC3E}">
        <p14:creationId xmlns:p14="http://schemas.microsoft.com/office/powerpoint/2010/main" val="365611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D3FEE-CAE6-377D-4FC5-83EEA68814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8193DD-D690-FE0E-CA0C-D9BF7C2825AB}"/>
              </a:ext>
            </a:extLst>
          </p:cNvPr>
          <p:cNvSpPr>
            <a:spLocks noGrp="1"/>
          </p:cNvSpPr>
          <p:nvPr>
            <p:ph type="sldNum" sz="quarter" idx="12"/>
          </p:nvPr>
        </p:nvSpPr>
        <p:spPr/>
        <p:txBody>
          <a:bodyPr/>
          <a:lstStyle/>
          <a:p>
            <a:fld id="{26D89839-9540-4FD2-A570-163792ED64AF}" type="slidenum">
              <a:rPr lang="en-US" smtClean="0"/>
              <a:t>15</a:t>
            </a:fld>
            <a:endParaRPr lang="en-US"/>
          </a:p>
        </p:txBody>
      </p:sp>
      <p:pic>
        <p:nvPicPr>
          <p:cNvPr id="8" name="Picture 7">
            <a:extLst>
              <a:ext uri="{FF2B5EF4-FFF2-40B4-BE49-F238E27FC236}">
                <a16:creationId xmlns:a16="http://schemas.microsoft.com/office/drawing/2014/main" id="{A677333C-8835-CD1D-0422-0EDC6E4422D6}"/>
              </a:ext>
            </a:extLst>
          </p:cNvPr>
          <p:cNvPicPr>
            <a:picLocks noChangeAspect="1"/>
          </p:cNvPicPr>
          <p:nvPr/>
        </p:nvPicPr>
        <p:blipFill>
          <a:blip r:embed="rId3"/>
          <a:stretch>
            <a:fillRect/>
          </a:stretch>
        </p:blipFill>
        <p:spPr>
          <a:xfrm>
            <a:off x="1482328" y="628650"/>
            <a:ext cx="9227344" cy="3143250"/>
          </a:xfrm>
          <a:prstGeom prst="rect">
            <a:avLst/>
          </a:prstGeom>
        </p:spPr>
      </p:pic>
      <p:pic>
        <p:nvPicPr>
          <p:cNvPr id="4" name="Picture 3" descr="Term and code list for RDA content types.&#10;&#10;AI-generated content may be incorrect.">
            <a:extLst>
              <a:ext uri="{FF2B5EF4-FFF2-40B4-BE49-F238E27FC236}">
                <a16:creationId xmlns:a16="http://schemas.microsoft.com/office/drawing/2014/main" id="{13856E23-79A5-F89E-3C06-34852FC85386}"/>
              </a:ext>
            </a:extLst>
          </p:cNvPr>
          <p:cNvPicPr>
            <a:picLocks noChangeAspect="1"/>
          </p:cNvPicPr>
          <p:nvPr/>
        </p:nvPicPr>
        <p:blipFill>
          <a:blip r:embed="rId4"/>
          <a:stretch>
            <a:fillRect/>
          </a:stretch>
        </p:blipFill>
        <p:spPr>
          <a:xfrm>
            <a:off x="1482328" y="4325937"/>
            <a:ext cx="4450557" cy="960755"/>
          </a:xfrm>
          <a:prstGeom prst="rect">
            <a:avLst/>
          </a:prstGeom>
        </p:spPr>
      </p:pic>
      <p:sp>
        <p:nvSpPr>
          <p:cNvPr id="11" name="Rectangle 10">
            <a:extLst>
              <a:ext uri="{FF2B5EF4-FFF2-40B4-BE49-F238E27FC236}">
                <a16:creationId xmlns:a16="http://schemas.microsoft.com/office/drawing/2014/main" id="{F9CCAD5E-DB33-CF34-CB26-6135BB65AB3E}"/>
              </a:ext>
            </a:extLst>
          </p:cNvPr>
          <p:cNvSpPr/>
          <p:nvPr/>
        </p:nvSpPr>
        <p:spPr>
          <a:xfrm>
            <a:off x="1482328" y="4325936"/>
            <a:ext cx="2546747" cy="4803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125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02E82-684A-0B66-160B-CBC255E0F753}"/>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6C62E8C4-2734-5A85-663B-EC824D9F275A}"/>
              </a:ext>
            </a:extLst>
          </p:cNvPr>
          <p:cNvSpPr>
            <a:spLocks noGrp="1"/>
          </p:cNvSpPr>
          <p:nvPr>
            <p:ph type="title"/>
          </p:nvPr>
        </p:nvSpPr>
        <p:spPr/>
        <p:txBody>
          <a:bodyPr/>
          <a:lstStyle/>
          <a:p>
            <a:r>
              <a:rPr lang="en-CA" dirty="0"/>
              <a:t>Recording content type</a:t>
            </a:r>
          </a:p>
        </p:txBody>
      </p:sp>
      <p:sp>
        <p:nvSpPr>
          <p:cNvPr id="3" name="Slide Number Placeholder 2">
            <a:extLst>
              <a:ext uri="{FF2B5EF4-FFF2-40B4-BE49-F238E27FC236}">
                <a16:creationId xmlns:a16="http://schemas.microsoft.com/office/drawing/2014/main" id="{2F91E85C-9014-31D9-182B-A52629D20AF8}"/>
              </a:ext>
            </a:extLst>
          </p:cNvPr>
          <p:cNvSpPr>
            <a:spLocks noGrp="1"/>
          </p:cNvSpPr>
          <p:nvPr>
            <p:ph type="sldNum" sz="quarter" idx="12"/>
          </p:nvPr>
        </p:nvSpPr>
        <p:spPr/>
        <p:txBody>
          <a:bodyPr/>
          <a:lstStyle/>
          <a:p>
            <a:fld id="{26D89839-9540-4FD2-A570-163792ED64AF}" type="slidenum">
              <a:rPr lang="en-US" smtClean="0"/>
              <a:t>16</a:t>
            </a:fld>
            <a:endParaRPr lang="en-US"/>
          </a:p>
        </p:txBody>
      </p:sp>
      <p:sp>
        <p:nvSpPr>
          <p:cNvPr id="25" name="TextBox 24">
            <a:extLst>
              <a:ext uri="{FF2B5EF4-FFF2-40B4-BE49-F238E27FC236}">
                <a16:creationId xmlns:a16="http://schemas.microsoft.com/office/drawing/2014/main" id="{19606AF9-9FFB-02D2-38B5-3480B2815C1C}"/>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7" name="Picture 6">
            <a:extLst>
              <a:ext uri="{FF2B5EF4-FFF2-40B4-BE49-F238E27FC236}">
                <a16:creationId xmlns:a16="http://schemas.microsoft.com/office/drawing/2014/main" id="{7828B2E7-5D8A-8E2D-0561-8E6C860551C8}"/>
              </a:ext>
            </a:extLst>
          </p:cNvPr>
          <p:cNvPicPr>
            <a:picLocks noChangeAspect="1"/>
          </p:cNvPicPr>
          <p:nvPr/>
        </p:nvPicPr>
        <p:blipFill>
          <a:blip r:embed="rId3"/>
          <a:stretch>
            <a:fillRect/>
          </a:stretch>
        </p:blipFill>
        <p:spPr>
          <a:xfrm>
            <a:off x="838200" y="4310910"/>
            <a:ext cx="9001125" cy="1571625"/>
          </a:xfrm>
          <a:prstGeom prst="rect">
            <a:avLst/>
          </a:prstGeom>
          <a:ln>
            <a:solidFill>
              <a:schemeClr val="bg1">
                <a:lumMod val="85000"/>
              </a:schemeClr>
            </a:solidFill>
          </a:ln>
        </p:spPr>
      </p:pic>
      <p:pic>
        <p:nvPicPr>
          <p:cNvPr id="12" name="Picture 11" descr="The image displays a structured metadata entry from a database, detailing an RDA Entity with associated fields, value, domain, and a text content type.&#10;&#10;AI-generated content may be incorrect.">
            <a:extLst>
              <a:ext uri="{FF2B5EF4-FFF2-40B4-BE49-F238E27FC236}">
                <a16:creationId xmlns:a16="http://schemas.microsoft.com/office/drawing/2014/main" id="{2281A936-7A3B-3185-B1D8-DC840A0F5782}"/>
              </a:ext>
            </a:extLst>
          </p:cNvPr>
          <p:cNvPicPr>
            <a:picLocks noChangeAspect="1"/>
          </p:cNvPicPr>
          <p:nvPr/>
        </p:nvPicPr>
        <p:blipFill>
          <a:blip r:embed="rId4"/>
          <a:stretch>
            <a:fillRect/>
          </a:stretch>
        </p:blipFill>
        <p:spPr>
          <a:xfrm>
            <a:off x="838200" y="2265471"/>
            <a:ext cx="9760929" cy="1571624"/>
          </a:xfrm>
          <a:prstGeom prst="rect">
            <a:avLst/>
          </a:prstGeom>
        </p:spPr>
      </p:pic>
    </p:spTree>
    <p:extLst>
      <p:ext uri="{BB962C8B-B14F-4D97-AF65-F5344CB8AC3E}">
        <p14:creationId xmlns:p14="http://schemas.microsoft.com/office/powerpoint/2010/main" val="168874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D96A6-C7B6-DF37-218C-9060BC55C481}"/>
              </a:ext>
            </a:extLst>
          </p:cNvPr>
          <p:cNvSpPr>
            <a:spLocks noGrp="1"/>
          </p:cNvSpPr>
          <p:nvPr>
            <p:ph type="title"/>
          </p:nvPr>
        </p:nvSpPr>
        <p:spPr/>
        <p:txBody>
          <a:bodyPr/>
          <a:lstStyle/>
          <a:p>
            <a:r>
              <a:rPr lang="en-US" dirty="0"/>
              <a:t>related manifestation of work</a:t>
            </a:r>
          </a:p>
        </p:txBody>
      </p:sp>
      <p:sp>
        <p:nvSpPr>
          <p:cNvPr id="5" name="Text Placeholder 4">
            <a:extLst>
              <a:ext uri="{FF2B5EF4-FFF2-40B4-BE49-F238E27FC236}">
                <a16:creationId xmlns:a16="http://schemas.microsoft.com/office/drawing/2014/main" id="{1469CF47-F14F-877A-773B-98D590B42843}"/>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AB9F0C5C-88E8-2608-73D7-930E45AB7E99}"/>
              </a:ext>
            </a:extLst>
          </p:cNvPr>
          <p:cNvSpPr>
            <a:spLocks noGrp="1"/>
          </p:cNvSpPr>
          <p:nvPr>
            <p:ph type="sldNum" sz="quarter" idx="12"/>
          </p:nvPr>
        </p:nvSpPr>
        <p:spPr/>
        <p:txBody>
          <a:bodyPr/>
          <a:lstStyle/>
          <a:p>
            <a:fld id="{26D89839-9540-4FD2-A570-163792ED64AF}" type="slidenum">
              <a:rPr lang="en-US" smtClean="0"/>
              <a:t>17</a:t>
            </a:fld>
            <a:endParaRPr lang="en-US"/>
          </a:p>
        </p:txBody>
      </p:sp>
    </p:spTree>
    <p:extLst>
      <p:ext uri="{BB962C8B-B14F-4D97-AF65-F5344CB8AC3E}">
        <p14:creationId xmlns:p14="http://schemas.microsoft.com/office/powerpoint/2010/main" val="1360256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1B4C2-42EB-D55E-8DCE-7CE459A5A31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E13D99E-E42D-8EEA-D83D-268970E91E63}"/>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EACCBDEC-81D0-29C3-8477-20C4862C411F}"/>
              </a:ext>
            </a:extLst>
          </p:cNvPr>
          <p:cNvSpPr>
            <a:spLocks noGrp="1"/>
          </p:cNvSpPr>
          <p:nvPr>
            <p:ph type="sldNum" sz="quarter" idx="12"/>
          </p:nvPr>
        </p:nvSpPr>
        <p:spPr/>
        <p:txBody>
          <a:bodyPr/>
          <a:lstStyle/>
          <a:p>
            <a:fld id="{26D89839-9540-4FD2-A570-163792ED64AF}" type="slidenum">
              <a:rPr lang="en-US" smtClean="0"/>
              <a:t>18</a:t>
            </a:fld>
            <a:endParaRPr lang="en-US"/>
          </a:p>
        </p:txBody>
      </p:sp>
    </p:spTree>
    <p:extLst>
      <p:ext uri="{BB962C8B-B14F-4D97-AF65-F5344CB8AC3E}">
        <p14:creationId xmlns:p14="http://schemas.microsoft.com/office/powerpoint/2010/main" val="409347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C441-68BC-2309-39E1-AD975153884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7E1042-ED8D-25FF-24B0-9E2BCE245D9A}"/>
              </a:ext>
            </a:extLst>
          </p:cNvPr>
          <p:cNvSpPr>
            <a:spLocks noGrp="1"/>
          </p:cNvSpPr>
          <p:nvPr>
            <p:ph type="sldNum" sz="quarter" idx="12"/>
          </p:nvPr>
        </p:nvSpPr>
        <p:spPr/>
        <p:txBody>
          <a:bodyPr/>
          <a:lstStyle/>
          <a:p>
            <a:fld id="{26D89839-9540-4FD2-A570-163792ED64AF}" type="slidenum">
              <a:rPr lang="en-US" smtClean="0"/>
              <a:t>19</a:t>
            </a:fld>
            <a:endParaRPr lang="en-US"/>
          </a:p>
        </p:txBody>
      </p:sp>
      <p:pic>
        <p:nvPicPr>
          <p:cNvPr id="6" name="Picture 5">
            <a:extLst>
              <a:ext uri="{FF2B5EF4-FFF2-40B4-BE49-F238E27FC236}">
                <a16:creationId xmlns:a16="http://schemas.microsoft.com/office/drawing/2014/main" id="{C566920B-06A5-18F9-5D0C-9DD36E613FC6}"/>
              </a:ext>
            </a:extLst>
          </p:cNvPr>
          <p:cNvPicPr>
            <a:picLocks noChangeAspect="1"/>
          </p:cNvPicPr>
          <p:nvPr/>
        </p:nvPicPr>
        <p:blipFill>
          <a:blip r:embed="rId3"/>
          <a:stretch>
            <a:fillRect/>
          </a:stretch>
        </p:blipFill>
        <p:spPr>
          <a:xfrm>
            <a:off x="119062" y="533400"/>
            <a:ext cx="11953875" cy="2895600"/>
          </a:xfrm>
          <a:prstGeom prst="rect">
            <a:avLst/>
          </a:prstGeom>
        </p:spPr>
      </p:pic>
      <p:sp>
        <p:nvSpPr>
          <p:cNvPr id="7" name="TextBox 6">
            <a:extLst>
              <a:ext uri="{FF2B5EF4-FFF2-40B4-BE49-F238E27FC236}">
                <a16:creationId xmlns:a16="http://schemas.microsoft.com/office/drawing/2014/main" id="{E1118EF3-B6D1-F97A-7631-580D838A1B9F}"/>
              </a:ext>
            </a:extLst>
          </p:cNvPr>
          <p:cNvSpPr txBox="1"/>
          <p:nvPr/>
        </p:nvSpPr>
        <p:spPr>
          <a:xfrm>
            <a:off x="1300163" y="3984734"/>
            <a:ext cx="8884292" cy="1384995"/>
          </a:xfrm>
          <a:prstGeom prst="rect">
            <a:avLst/>
          </a:prstGeom>
          <a:noFill/>
        </p:spPr>
        <p:txBody>
          <a:bodyPr wrap="none" rtlCol="0">
            <a:spAutoFit/>
          </a:bodyPr>
          <a:lstStyle/>
          <a:p>
            <a:r>
              <a:rPr lang="en-CA" sz="2800" b="1" dirty="0"/>
              <a:t>Content standards used while cataloging</a:t>
            </a:r>
            <a:endParaRPr lang="en-CA" sz="2800" dirty="0"/>
          </a:p>
          <a:p>
            <a:pPr marL="457200" indent="-457200">
              <a:buFont typeface="Arial" panose="020B0604020202020204"/>
              <a:buChar char="•"/>
            </a:pPr>
            <a:r>
              <a:rPr lang="en-CA" sz="2800" dirty="0"/>
              <a:t>RDA</a:t>
            </a:r>
          </a:p>
          <a:p>
            <a:pPr marL="457200" indent="-457200">
              <a:buFont typeface="Arial" panose="020B0604020202020204"/>
              <a:buChar char="•"/>
            </a:pPr>
            <a:r>
              <a:rPr lang="en-CA" sz="2800" dirty="0"/>
              <a:t>PCC application profile (including BSR, LC-PCC PS, MGDs)</a:t>
            </a:r>
          </a:p>
        </p:txBody>
      </p:sp>
    </p:spTree>
    <p:extLst>
      <p:ext uri="{BB962C8B-B14F-4D97-AF65-F5344CB8AC3E}">
        <p14:creationId xmlns:p14="http://schemas.microsoft.com/office/powerpoint/2010/main" val="423314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4EFA9C-9ED1-20EC-CF97-66C0E2194E37}"/>
              </a:ext>
            </a:extLst>
          </p:cNvPr>
          <p:cNvSpPr>
            <a:spLocks noGrp="1"/>
          </p:cNvSpPr>
          <p:nvPr>
            <p:ph type="title"/>
          </p:nvPr>
        </p:nvSpPr>
        <p:spPr>
          <a:xfrm>
            <a:off x="838200" y="365125"/>
            <a:ext cx="10515600" cy="1325563"/>
          </a:xfrm>
        </p:spPr>
        <p:txBody>
          <a:bodyPr/>
          <a:lstStyle/>
          <a:p>
            <a:r>
              <a:rPr lang="en-US" dirty="0"/>
              <a:t>RDA Copyright</a:t>
            </a:r>
          </a:p>
        </p:txBody>
      </p:sp>
      <p:sp>
        <p:nvSpPr>
          <p:cNvPr id="6" name="Content Placeholder 5">
            <a:extLst>
              <a:ext uri="{FF2B5EF4-FFF2-40B4-BE49-F238E27FC236}">
                <a16:creationId xmlns:a16="http://schemas.microsoft.com/office/drawing/2014/main" id="{DD300D7B-1042-B0B1-6ECC-8D22C8FCD8ED}"/>
              </a:ext>
            </a:extLst>
          </p:cNvPr>
          <p:cNvSpPr>
            <a:spLocks noGrp="1"/>
          </p:cNvSpPr>
          <p:nvPr>
            <p:ph idx="1"/>
          </p:nvPr>
        </p:nvSpPr>
        <p:spPr>
          <a:xfrm>
            <a:off x="838200" y="1825625"/>
            <a:ext cx="10515600" cy="4351338"/>
          </a:xfrm>
        </p:spPr>
        <p:txBody>
          <a:bodyPr/>
          <a:lstStyle/>
          <a:p>
            <a:pPr marL="0" indent="0">
              <a:buNone/>
            </a:pPr>
            <a:r>
              <a:rPr lang="en-US" dirty="0"/>
              <a:t>©2010-2026 - American Library Association, Canadian Federation of Library Associations, and CILIP: Chartered Institute of Library and Information Professionals.</a:t>
            </a:r>
          </a:p>
          <a:p>
            <a:pPr marL="0" indent="0">
              <a:buNone/>
            </a:pPr>
            <a:endParaRPr lang="en-US" dirty="0"/>
          </a:p>
          <a:p>
            <a:pPr marL="0" indent="0">
              <a:buNone/>
            </a:pPr>
            <a:r>
              <a:rPr lang="en-US" dirty="0"/>
              <a:t>Screen images from the RDA Toolkit (www.rdatoolkit.org) used by permission of the Copyright Holders for RDA (American Library Association, Canadian Federation of Library Associations, and CILIP: Chartered Institute of Library and Information Professionals).</a:t>
            </a:r>
          </a:p>
        </p:txBody>
      </p:sp>
      <p:sp>
        <p:nvSpPr>
          <p:cNvPr id="4" name="Slide Number Placeholder 3">
            <a:extLst>
              <a:ext uri="{FF2B5EF4-FFF2-40B4-BE49-F238E27FC236}">
                <a16:creationId xmlns:a16="http://schemas.microsoft.com/office/drawing/2014/main" id="{C7EA2232-64A0-E310-229F-CE03434D3078}"/>
              </a:ext>
            </a:extLst>
          </p:cNvPr>
          <p:cNvSpPr>
            <a:spLocks noGrp="1"/>
          </p:cNvSpPr>
          <p:nvPr>
            <p:ph type="sldNum" sz="quarter" idx="12"/>
          </p:nvPr>
        </p:nvSpPr>
        <p:spPr>
          <a:xfrm>
            <a:off x="8610600" y="6356350"/>
            <a:ext cx="2743200" cy="365125"/>
          </a:xfrm>
        </p:spPr>
        <p:txBody>
          <a:bodyPr/>
          <a:lstStyle/>
          <a:p>
            <a:fld id="{26D89839-9540-4FD2-A570-163792ED64AF}" type="slidenum">
              <a:rPr lang="en-US" smtClean="0"/>
              <a:pPr/>
              <a:t>2</a:t>
            </a:fld>
            <a:endParaRPr lang="en-US" dirty="0"/>
          </a:p>
        </p:txBody>
      </p:sp>
    </p:spTree>
    <p:extLst>
      <p:ext uri="{BB962C8B-B14F-4D97-AF65-F5344CB8AC3E}">
        <p14:creationId xmlns:p14="http://schemas.microsoft.com/office/powerpoint/2010/main" val="338631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0014-83AA-15A8-AF11-809834A6816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5DBA4D9-51F3-FB40-85CA-7D2FF32D8A39}"/>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ECF0CDCA-B8DA-E494-160F-4D5F316C7EFE}"/>
              </a:ext>
            </a:extLst>
          </p:cNvPr>
          <p:cNvSpPr>
            <a:spLocks noGrp="1"/>
          </p:cNvSpPr>
          <p:nvPr>
            <p:ph type="sldNum" sz="quarter" idx="12"/>
          </p:nvPr>
        </p:nvSpPr>
        <p:spPr/>
        <p:txBody>
          <a:bodyPr/>
          <a:lstStyle/>
          <a:p>
            <a:fld id="{26D89839-9540-4FD2-A570-163792ED64AF}" type="slidenum">
              <a:rPr lang="en-US" smtClean="0"/>
              <a:t>20</a:t>
            </a:fld>
            <a:endParaRPr lang="en-US"/>
          </a:p>
        </p:txBody>
      </p:sp>
    </p:spTree>
    <p:extLst>
      <p:ext uri="{BB962C8B-B14F-4D97-AF65-F5344CB8AC3E}">
        <p14:creationId xmlns:p14="http://schemas.microsoft.com/office/powerpoint/2010/main" val="376918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C7AD-7A7E-2B3D-1928-9477BFF9956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A24BCB-C3E4-E63D-D6EE-74242F9DFB2A}"/>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4FE847BE-F5CE-D990-F956-A15376379EBE}"/>
              </a:ext>
            </a:extLst>
          </p:cNvPr>
          <p:cNvSpPr>
            <a:spLocks noGrp="1"/>
          </p:cNvSpPr>
          <p:nvPr>
            <p:ph type="sldNum" sz="quarter" idx="12"/>
          </p:nvPr>
        </p:nvSpPr>
        <p:spPr/>
        <p:txBody>
          <a:bodyPr/>
          <a:lstStyle/>
          <a:p>
            <a:fld id="{26D89839-9540-4FD2-A570-163792ED64AF}" type="slidenum">
              <a:rPr lang="en-US" smtClean="0"/>
              <a:t>21</a:t>
            </a:fld>
            <a:endParaRPr lang="en-US"/>
          </a:p>
        </p:txBody>
      </p:sp>
    </p:spTree>
    <p:extLst>
      <p:ext uri="{BB962C8B-B14F-4D97-AF65-F5344CB8AC3E}">
        <p14:creationId xmlns:p14="http://schemas.microsoft.com/office/powerpoint/2010/main" val="338811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BFB9-1958-ED7E-F20A-F5E190043D6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8E10DBE-7D63-A2D8-F9EB-524B94911724}"/>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3059921B-3205-6ED9-7508-42D1970EBECA}"/>
              </a:ext>
            </a:extLst>
          </p:cNvPr>
          <p:cNvSpPr>
            <a:spLocks noGrp="1"/>
          </p:cNvSpPr>
          <p:nvPr>
            <p:ph type="sldNum" sz="quarter" idx="12"/>
          </p:nvPr>
        </p:nvSpPr>
        <p:spPr/>
        <p:txBody>
          <a:bodyPr/>
          <a:lstStyle/>
          <a:p>
            <a:fld id="{26D89839-9540-4FD2-A570-163792ED64AF}" type="slidenum">
              <a:rPr lang="en-US" smtClean="0"/>
              <a:t>22</a:t>
            </a:fld>
            <a:endParaRPr lang="en-US"/>
          </a:p>
        </p:txBody>
      </p:sp>
    </p:spTree>
    <p:extLst>
      <p:ext uri="{BB962C8B-B14F-4D97-AF65-F5344CB8AC3E}">
        <p14:creationId xmlns:p14="http://schemas.microsoft.com/office/powerpoint/2010/main" val="85293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5C6E3-C01F-A9AB-6F4E-E46F0C276E5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16BCA96-6799-EEEA-1616-2DD28DCC80BB}"/>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2" name="Slide Number Placeholder 1">
            <a:extLst>
              <a:ext uri="{FF2B5EF4-FFF2-40B4-BE49-F238E27FC236}">
                <a16:creationId xmlns:a16="http://schemas.microsoft.com/office/drawing/2014/main" id="{6194909F-6849-9296-7EBC-B4D5059AC646}"/>
              </a:ext>
            </a:extLst>
          </p:cNvPr>
          <p:cNvSpPr>
            <a:spLocks noGrp="1"/>
          </p:cNvSpPr>
          <p:nvPr>
            <p:ph type="sldNum" sz="quarter" idx="12"/>
          </p:nvPr>
        </p:nvSpPr>
        <p:spPr/>
        <p:txBody>
          <a:bodyPr/>
          <a:lstStyle/>
          <a:p>
            <a:fld id="{26D89839-9540-4FD2-A570-163792ED64AF}" type="slidenum">
              <a:rPr lang="en-US" smtClean="0"/>
              <a:t>23</a:t>
            </a:fld>
            <a:endParaRPr lang="en-US"/>
          </a:p>
        </p:txBody>
      </p:sp>
    </p:spTree>
    <p:extLst>
      <p:ext uri="{BB962C8B-B14F-4D97-AF65-F5344CB8AC3E}">
        <p14:creationId xmlns:p14="http://schemas.microsoft.com/office/powerpoint/2010/main" val="33322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6E830-5821-56A2-13AD-0426ADD47B7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3ACD4B-2E39-8B5D-CF19-354F94B3953D}"/>
              </a:ext>
            </a:extLst>
          </p:cNvPr>
          <p:cNvSpPr>
            <a:spLocks noGrp="1"/>
          </p:cNvSpPr>
          <p:nvPr>
            <p:ph type="sldNum" sz="quarter" idx="12"/>
          </p:nvPr>
        </p:nvSpPr>
        <p:spPr/>
        <p:txBody>
          <a:bodyPr/>
          <a:lstStyle/>
          <a:p>
            <a:fld id="{26D89839-9540-4FD2-A570-163792ED64AF}" type="slidenum">
              <a:rPr lang="en-US" smtClean="0"/>
              <a:t>24</a:t>
            </a:fld>
            <a:endParaRPr lang="en-US"/>
          </a:p>
        </p:txBody>
      </p:sp>
      <p:pic>
        <p:nvPicPr>
          <p:cNvPr id="14" name="Picture 13">
            <a:extLst>
              <a:ext uri="{FF2B5EF4-FFF2-40B4-BE49-F238E27FC236}">
                <a16:creationId xmlns:a16="http://schemas.microsoft.com/office/drawing/2014/main" id="{6E66F79B-EB9F-3577-53F9-90EDB0323A11}"/>
              </a:ext>
            </a:extLst>
          </p:cNvPr>
          <p:cNvPicPr>
            <a:picLocks noChangeAspect="1"/>
          </p:cNvPicPr>
          <p:nvPr/>
        </p:nvPicPr>
        <p:blipFill>
          <a:blip r:embed="rId3"/>
          <a:stretch>
            <a:fillRect/>
          </a:stretch>
        </p:blipFill>
        <p:spPr>
          <a:xfrm>
            <a:off x="1681162" y="180975"/>
            <a:ext cx="8829675" cy="6496050"/>
          </a:xfrm>
          <a:prstGeom prst="rect">
            <a:avLst/>
          </a:prstGeom>
        </p:spPr>
      </p:pic>
    </p:spTree>
    <p:extLst>
      <p:ext uri="{BB962C8B-B14F-4D97-AF65-F5344CB8AC3E}">
        <p14:creationId xmlns:p14="http://schemas.microsoft.com/office/powerpoint/2010/main" val="3680720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4E4E-067D-ECA5-7EFB-473B08EC99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64CD6C-6F2C-242A-F9E1-5E9626133A48}"/>
              </a:ext>
            </a:extLst>
          </p:cNvPr>
          <p:cNvSpPr>
            <a:spLocks noGrp="1"/>
          </p:cNvSpPr>
          <p:nvPr>
            <p:ph type="sldNum" sz="quarter" idx="12"/>
          </p:nvPr>
        </p:nvSpPr>
        <p:spPr/>
        <p:txBody>
          <a:bodyPr/>
          <a:lstStyle/>
          <a:p>
            <a:fld id="{26D89839-9540-4FD2-A570-163792ED64AF}" type="slidenum">
              <a:rPr lang="en-US" smtClean="0"/>
              <a:t>25</a:t>
            </a:fld>
            <a:endParaRPr lang="en-US"/>
          </a:p>
        </p:txBody>
      </p:sp>
      <p:pic>
        <p:nvPicPr>
          <p:cNvPr id="10" name="Picture 9">
            <a:extLst>
              <a:ext uri="{FF2B5EF4-FFF2-40B4-BE49-F238E27FC236}">
                <a16:creationId xmlns:a16="http://schemas.microsoft.com/office/drawing/2014/main" id="{967359D4-0900-8AE8-6019-AF9CD54A5549}"/>
              </a:ext>
            </a:extLst>
          </p:cNvPr>
          <p:cNvPicPr>
            <a:picLocks noChangeAspect="1"/>
          </p:cNvPicPr>
          <p:nvPr/>
        </p:nvPicPr>
        <p:blipFill>
          <a:blip r:embed="rId3"/>
          <a:stretch>
            <a:fillRect/>
          </a:stretch>
        </p:blipFill>
        <p:spPr>
          <a:xfrm>
            <a:off x="1681162" y="266700"/>
            <a:ext cx="8829675" cy="6324600"/>
          </a:xfrm>
          <a:prstGeom prst="rect">
            <a:avLst/>
          </a:prstGeom>
        </p:spPr>
      </p:pic>
    </p:spTree>
    <p:extLst>
      <p:ext uri="{BB962C8B-B14F-4D97-AF65-F5344CB8AC3E}">
        <p14:creationId xmlns:p14="http://schemas.microsoft.com/office/powerpoint/2010/main" val="508844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1E7AC-55F2-D68A-040C-51E5AF95EAC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320EC3-5406-1B5A-F1B9-323C974AB766}"/>
              </a:ext>
            </a:extLst>
          </p:cNvPr>
          <p:cNvSpPr>
            <a:spLocks noGrp="1"/>
          </p:cNvSpPr>
          <p:nvPr>
            <p:ph type="sldNum" sz="quarter" idx="12"/>
          </p:nvPr>
        </p:nvSpPr>
        <p:spPr/>
        <p:txBody>
          <a:bodyPr/>
          <a:lstStyle/>
          <a:p>
            <a:fld id="{26D89839-9540-4FD2-A570-163792ED64AF}" type="slidenum">
              <a:rPr lang="en-US" smtClean="0"/>
              <a:t>26</a:t>
            </a:fld>
            <a:endParaRPr lang="en-US"/>
          </a:p>
        </p:txBody>
      </p:sp>
      <p:pic>
        <p:nvPicPr>
          <p:cNvPr id="8" name="Picture 7">
            <a:extLst>
              <a:ext uri="{FF2B5EF4-FFF2-40B4-BE49-F238E27FC236}">
                <a16:creationId xmlns:a16="http://schemas.microsoft.com/office/drawing/2014/main" id="{95C61B2C-F41B-8598-BC7B-4594882DE3BC}"/>
              </a:ext>
            </a:extLst>
          </p:cNvPr>
          <p:cNvPicPr>
            <a:picLocks noChangeAspect="1"/>
          </p:cNvPicPr>
          <p:nvPr/>
        </p:nvPicPr>
        <p:blipFill>
          <a:blip r:embed="rId3"/>
          <a:stretch>
            <a:fillRect/>
          </a:stretch>
        </p:blipFill>
        <p:spPr>
          <a:xfrm>
            <a:off x="1681162" y="690562"/>
            <a:ext cx="8829675" cy="5476875"/>
          </a:xfrm>
          <a:prstGeom prst="rect">
            <a:avLst/>
          </a:prstGeom>
        </p:spPr>
      </p:pic>
    </p:spTree>
    <p:extLst>
      <p:ext uri="{BB962C8B-B14F-4D97-AF65-F5344CB8AC3E}">
        <p14:creationId xmlns:p14="http://schemas.microsoft.com/office/powerpoint/2010/main" val="736770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32D81-FE2B-3E6C-AA1C-428652EF13F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54BB46-953A-FA4A-6F5F-6AE48D4547AC}"/>
              </a:ext>
            </a:extLst>
          </p:cNvPr>
          <p:cNvSpPr>
            <a:spLocks noGrp="1"/>
          </p:cNvSpPr>
          <p:nvPr>
            <p:ph type="sldNum" sz="quarter" idx="12"/>
          </p:nvPr>
        </p:nvSpPr>
        <p:spPr/>
        <p:txBody>
          <a:bodyPr/>
          <a:lstStyle/>
          <a:p>
            <a:fld id="{26D89839-9540-4FD2-A570-163792ED64AF}" type="slidenum">
              <a:rPr lang="en-US" smtClean="0"/>
              <a:t>27</a:t>
            </a:fld>
            <a:endParaRPr lang="en-US"/>
          </a:p>
        </p:txBody>
      </p:sp>
      <p:pic>
        <p:nvPicPr>
          <p:cNvPr id="6" name="Picture 5">
            <a:extLst>
              <a:ext uri="{FF2B5EF4-FFF2-40B4-BE49-F238E27FC236}">
                <a16:creationId xmlns:a16="http://schemas.microsoft.com/office/drawing/2014/main" id="{C6604D26-A371-C620-FB56-80811018E996}"/>
              </a:ext>
            </a:extLst>
          </p:cNvPr>
          <p:cNvPicPr>
            <a:picLocks noChangeAspect="1"/>
          </p:cNvPicPr>
          <p:nvPr/>
        </p:nvPicPr>
        <p:blipFill>
          <a:blip r:embed="rId3"/>
          <a:stretch>
            <a:fillRect/>
          </a:stretch>
        </p:blipFill>
        <p:spPr>
          <a:xfrm>
            <a:off x="1681160" y="501650"/>
            <a:ext cx="8829675" cy="2333625"/>
          </a:xfrm>
          <a:prstGeom prst="rect">
            <a:avLst/>
          </a:prstGeom>
        </p:spPr>
      </p:pic>
      <p:pic>
        <p:nvPicPr>
          <p:cNvPr id="10" name="Picture 9">
            <a:extLst>
              <a:ext uri="{FF2B5EF4-FFF2-40B4-BE49-F238E27FC236}">
                <a16:creationId xmlns:a16="http://schemas.microsoft.com/office/drawing/2014/main" id="{9680461F-0F96-8BA8-47D0-B0581EE29B19}"/>
              </a:ext>
            </a:extLst>
          </p:cNvPr>
          <p:cNvPicPr>
            <a:picLocks noChangeAspect="1"/>
          </p:cNvPicPr>
          <p:nvPr/>
        </p:nvPicPr>
        <p:blipFill>
          <a:blip r:embed="rId4"/>
          <a:stretch>
            <a:fillRect/>
          </a:stretch>
        </p:blipFill>
        <p:spPr>
          <a:xfrm>
            <a:off x="1681161" y="2798761"/>
            <a:ext cx="8829675" cy="3514725"/>
          </a:xfrm>
          <a:prstGeom prst="rect">
            <a:avLst/>
          </a:prstGeom>
        </p:spPr>
      </p:pic>
    </p:spTree>
    <p:extLst>
      <p:ext uri="{BB962C8B-B14F-4D97-AF65-F5344CB8AC3E}">
        <p14:creationId xmlns:p14="http://schemas.microsoft.com/office/powerpoint/2010/main" val="13836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C5FBD-4C60-3629-92F3-8D175A3DB22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5ADD3F-9BAD-29D2-3F76-2917DF401262}"/>
              </a:ext>
            </a:extLst>
          </p:cNvPr>
          <p:cNvSpPr>
            <a:spLocks noGrp="1"/>
          </p:cNvSpPr>
          <p:nvPr>
            <p:ph type="sldNum" sz="quarter" idx="12"/>
          </p:nvPr>
        </p:nvSpPr>
        <p:spPr/>
        <p:txBody>
          <a:bodyPr/>
          <a:lstStyle/>
          <a:p>
            <a:fld id="{26D89839-9540-4FD2-A570-163792ED64AF}" type="slidenum">
              <a:rPr lang="en-US" smtClean="0"/>
              <a:t>28</a:t>
            </a:fld>
            <a:endParaRPr lang="en-US"/>
          </a:p>
        </p:txBody>
      </p:sp>
      <p:pic>
        <p:nvPicPr>
          <p:cNvPr id="8" name="Picture 7">
            <a:extLst>
              <a:ext uri="{FF2B5EF4-FFF2-40B4-BE49-F238E27FC236}">
                <a16:creationId xmlns:a16="http://schemas.microsoft.com/office/drawing/2014/main" id="{06D49AEB-D96A-A5E8-08EA-24AA7330C600}"/>
              </a:ext>
            </a:extLst>
          </p:cNvPr>
          <p:cNvPicPr>
            <a:picLocks noChangeAspect="1"/>
          </p:cNvPicPr>
          <p:nvPr/>
        </p:nvPicPr>
        <p:blipFill>
          <a:blip r:embed="rId3"/>
          <a:stretch>
            <a:fillRect/>
          </a:stretch>
        </p:blipFill>
        <p:spPr>
          <a:xfrm>
            <a:off x="1681162" y="2009775"/>
            <a:ext cx="8829675" cy="2838450"/>
          </a:xfrm>
          <a:prstGeom prst="rect">
            <a:avLst/>
          </a:prstGeom>
        </p:spPr>
      </p:pic>
    </p:spTree>
    <p:extLst>
      <p:ext uri="{BB962C8B-B14F-4D97-AF65-F5344CB8AC3E}">
        <p14:creationId xmlns:p14="http://schemas.microsoft.com/office/powerpoint/2010/main" val="3305556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A5D5-D4E9-6F69-0581-0DC0B2FA4F3C}"/>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54F0E867-A563-FDCA-7E18-2A4223F67B18}"/>
              </a:ext>
            </a:extLst>
          </p:cNvPr>
          <p:cNvSpPr>
            <a:spLocks noGrp="1"/>
          </p:cNvSpPr>
          <p:nvPr>
            <p:ph type="title"/>
          </p:nvPr>
        </p:nvSpPr>
        <p:spPr/>
        <p:txBody>
          <a:bodyPr/>
          <a:lstStyle/>
          <a:p>
            <a:r>
              <a:rPr lang="en-CA" dirty="0"/>
              <a:t>Recording a content standard used for metadata</a:t>
            </a:r>
          </a:p>
        </p:txBody>
      </p:sp>
      <p:sp>
        <p:nvSpPr>
          <p:cNvPr id="3" name="Slide Number Placeholder 2">
            <a:extLst>
              <a:ext uri="{FF2B5EF4-FFF2-40B4-BE49-F238E27FC236}">
                <a16:creationId xmlns:a16="http://schemas.microsoft.com/office/drawing/2014/main" id="{EEF14DE2-E9D7-D3A1-D4BD-05148D513B4A}"/>
              </a:ext>
            </a:extLst>
          </p:cNvPr>
          <p:cNvSpPr>
            <a:spLocks noGrp="1"/>
          </p:cNvSpPr>
          <p:nvPr>
            <p:ph type="sldNum" sz="quarter" idx="12"/>
          </p:nvPr>
        </p:nvSpPr>
        <p:spPr/>
        <p:txBody>
          <a:bodyPr/>
          <a:lstStyle/>
          <a:p>
            <a:fld id="{26D89839-9540-4FD2-A570-163792ED64AF}" type="slidenum">
              <a:rPr lang="en-US" smtClean="0"/>
              <a:t>29</a:t>
            </a:fld>
            <a:endParaRPr lang="en-US"/>
          </a:p>
        </p:txBody>
      </p:sp>
      <p:sp>
        <p:nvSpPr>
          <p:cNvPr id="25" name="TextBox 24">
            <a:extLst>
              <a:ext uri="{FF2B5EF4-FFF2-40B4-BE49-F238E27FC236}">
                <a16:creationId xmlns:a16="http://schemas.microsoft.com/office/drawing/2014/main" id="{04C3879A-7977-42B5-05BD-B059470AC400}"/>
              </a:ext>
            </a:extLst>
          </p:cNvPr>
          <p:cNvSpPr txBox="1"/>
          <p:nvPr/>
        </p:nvSpPr>
        <p:spPr>
          <a:xfrm>
            <a:off x="838200" y="1742251"/>
            <a:ext cx="3397918" cy="523220"/>
          </a:xfrm>
          <a:prstGeom prst="rect">
            <a:avLst/>
          </a:prstGeom>
          <a:noFill/>
        </p:spPr>
        <p:txBody>
          <a:bodyPr wrap="none" rtlCol="0">
            <a:spAutoFit/>
          </a:bodyPr>
          <a:lstStyle/>
          <a:p>
            <a:r>
              <a:rPr lang="en-CA" sz="2800" b="1" dirty="0"/>
              <a:t>RDA Record Template</a:t>
            </a:r>
          </a:p>
        </p:txBody>
      </p:sp>
      <p:pic>
        <p:nvPicPr>
          <p:cNvPr id="8" name="Picture 7">
            <a:extLst>
              <a:ext uri="{FF2B5EF4-FFF2-40B4-BE49-F238E27FC236}">
                <a16:creationId xmlns:a16="http://schemas.microsoft.com/office/drawing/2014/main" id="{398CCAC8-C835-A11D-B0CB-B7642546321F}"/>
              </a:ext>
            </a:extLst>
          </p:cNvPr>
          <p:cNvPicPr>
            <a:picLocks noChangeAspect="1"/>
          </p:cNvPicPr>
          <p:nvPr/>
        </p:nvPicPr>
        <p:blipFill>
          <a:blip r:embed="rId3"/>
          <a:srcRect b="19394"/>
          <a:stretch>
            <a:fillRect/>
          </a:stretch>
        </p:blipFill>
        <p:spPr>
          <a:xfrm>
            <a:off x="838200" y="2265471"/>
            <a:ext cx="9858375" cy="2433851"/>
          </a:xfrm>
          <a:prstGeom prst="rect">
            <a:avLst/>
          </a:prstGeom>
        </p:spPr>
      </p:pic>
    </p:spTree>
    <p:extLst>
      <p:ext uri="{BB962C8B-B14F-4D97-AF65-F5344CB8AC3E}">
        <p14:creationId xmlns:p14="http://schemas.microsoft.com/office/powerpoint/2010/main" val="118605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D4A6D-84F2-849A-1146-DE14E7D0B6C9}"/>
              </a:ext>
            </a:extLst>
          </p:cNvPr>
          <p:cNvSpPr>
            <a:spLocks noGrp="1"/>
          </p:cNvSpPr>
          <p:nvPr>
            <p:ph type="sldNum" sz="quarter" idx="12"/>
          </p:nvPr>
        </p:nvSpPr>
        <p:spPr/>
        <p:txBody>
          <a:bodyPr/>
          <a:lstStyle/>
          <a:p>
            <a:fld id="{26D89839-9540-4FD2-A570-163792ED64AF}" type="slidenum">
              <a:rPr lang="en-US" smtClean="0"/>
              <a:t>3</a:t>
            </a:fld>
            <a:endParaRPr lang="en-US"/>
          </a:p>
        </p:txBody>
      </p:sp>
      <p:sp>
        <p:nvSpPr>
          <p:cNvPr id="4" name="Title 3">
            <a:extLst>
              <a:ext uri="{FF2B5EF4-FFF2-40B4-BE49-F238E27FC236}">
                <a16:creationId xmlns:a16="http://schemas.microsoft.com/office/drawing/2014/main" id="{30734719-65B6-7B5C-751C-7CD513F26ED5}"/>
              </a:ext>
            </a:extLst>
          </p:cNvPr>
          <p:cNvSpPr>
            <a:spLocks noGrp="1"/>
          </p:cNvSpPr>
          <p:nvPr>
            <p:ph type="title"/>
          </p:nvPr>
        </p:nvSpPr>
        <p:spPr/>
        <p:txBody>
          <a:bodyPr/>
          <a:lstStyle/>
          <a:p>
            <a:r>
              <a:rPr lang="en-US" dirty="0"/>
              <a:t>Metadata Statements</a:t>
            </a:r>
          </a:p>
        </p:txBody>
      </p:sp>
      <p:pic>
        <p:nvPicPr>
          <p:cNvPr id="10" name="Content Placeholder 9" descr="Guardians of Porthaven&#10;&#10;AI-generated content may be incorrect.">
            <a:extLst>
              <a:ext uri="{FF2B5EF4-FFF2-40B4-BE49-F238E27FC236}">
                <a16:creationId xmlns:a16="http://schemas.microsoft.com/office/drawing/2014/main" id="{5AF5DA55-73D5-D2C6-49D5-AD6699AC26A4}"/>
              </a:ext>
            </a:extLst>
          </p:cNvPr>
          <p:cNvPicPr>
            <a:picLocks noGrp="1" noChangeAspect="1"/>
          </p:cNvPicPr>
          <p:nvPr>
            <p:ph idx="1"/>
          </p:nvPr>
        </p:nvPicPr>
        <p:blipFill>
          <a:blip r:embed="rId3"/>
          <a:stretch>
            <a:fillRect/>
          </a:stretch>
        </p:blipFill>
        <p:spPr>
          <a:xfrm>
            <a:off x="838200" y="1930546"/>
            <a:ext cx="9665970" cy="4185946"/>
          </a:xfrm>
          <a:prstGeom prst="rect">
            <a:avLst/>
          </a:prstGeom>
          <a:ln w="38100">
            <a:noFill/>
          </a:ln>
        </p:spPr>
      </p:pic>
      <p:sp>
        <p:nvSpPr>
          <p:cNvPr id="15" name="TextBox 14">
            <a:extLst>
              <a:ext uri="{FF2B5EF4-FFF2-40B4-BE49-F238E27FC236}">
                <a16:creationId xmlns:a16="http://schemas.microsoft.com/office/drawing/2014/main" id="{932A6287-DE88-0BBC-4DAB-BC42FBAAC001}"/>
              </a:ext>
            </a:extLst>
          </p:cNvPr>
          <p:cNvSpPr txBox="1"/>
          <p:nvPr/>
        </p:nvSpPr>
        <p:spPr>
          <a:xfrm>
            <a:off x="8090689" y="4564499"/>
            <a:ext cx="2259080" cy="369332"/>
          </a:xfrm>
          <a:prstGeom prst="rect">
            <a:avLst/>
          </a:prstGeom>
          <a:solidFill>
            <a:srgbClr val="FCE5CD"/>
          </a:solidFill>
          <a:ln>
            <a:solidFill>
              <a:srgbClr val="F6B26B"/>
            </a:solidFill>
          </a:ln>
        </p:spPr>
        <p:txBody>
          <a:bodyPr wrap="none" rtlCol="0">
            <a:spAutoFit/>
          </a:bodyPr>
          <a:lstStyle/>
          <a:p>
            <a:r>
              <a:rPr lang="en-US" b="1" dirty="0"/>
              <a:t>Metadata Statements</a:t>
            </a:r>
          </a:p>
        </p:txBody>
      </p:sp>
      <p:sp>
        <p:nvSpPr>
          <p:cNvPr id="16" name="Right Brace 15">
            <a:extLst>
              <a:ext uri="{FF2B5EF4-FFF2-40B4-BE49-F238E27FC236}">
                <a16:creationId xmlns:a16="http://schemas.microsoft.com/office/drawing/2014/main" id="{A45F8F66-7FA0-A50C-BF7B-A3B24866E33B}"/>
              </a:ext>
            </a:extLst>
          </p:cNvPr>
          <p:cNvSpPr/>
          <p:nvPr/>
        </p:nvSpPr>
        <p:spPr>
          <a:xfrm>
            <a:off x="7393459" y="3531870"/>
            <a:ext cx="697230" cy="2434590"/>
          </a:xfrm>
          <a:prstGeom prst="rightBrace">
            <a:avLst/>
          </a:prstGeom>
          <a:ln w="38100">
            <a:solidFill>
              <a:srgbClr val="F6B2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18723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9C063-ED4C-82A6-E341-33B2D38E3C4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4AE523-6E42-AD32-1F08-6C3A82B5450E}"/>
              </a:ext>
            </a:extLst>
          </p:cNvPr>
          <p:cNvSpPr>
            <a:spLocks noGrp="1"/>
          </p:cNvSpPr>
          <p:nvPr>
            <p:ph type="sldNum" sz="quarter" idx="12"/>
          </p:nvPr>
        </p:nvSpPr>
        <p:spPr/>
        <p:txBody>
          <a:bodyPr/>
          <a:lstStyle/>
          <a:p>
            <a:fld id="{26D89839-9540-4FD2-A570-163792ED64AF}" type="slidenum">
              <a:rPr lang="en-US" smtClean="0"/>
              <a:t>4</a:t>
            </a:fld>
            <a:endParaRPr lang="en-US"/>
          </a:p>
        </p:txBody>
      </p:sp>
      <p:sp>
        <p:nvSpPr>
          <p:cNvPr id="4" name="Title 3">
            <a:extLst>
              <a:ext uri="{FF2B5EF4-FFF2-40B4-BE49-F238E27FC236}">
                <a16:creationId xmlns:a16="http://schemas.microsoft.com/office/drawing/2014/main" id="{9C39B527-A327-2D39-74E1-EA1FE3716367}"/>
              </a:ext>
            </a:extLst>
          </p:cNvPr>
          <p:cNvSpPr>
            <a:spLocks noGrp="1"/>
          </p:cNvSpPr>
          <p:nvPr>
            <p:ph type="title"/>
          </p:nvPr>
        </p:nvSpPr>
        <p:spPr/>
        <p:txBody>
          <a:bodyPr/>
          <a:lstStyle/>
          <a:p>
            <a:r>
              <a:rPr lang="en-US" dirty="0"/>
              <a:t>Metadata Description Sets</a:t>
            </a:r>
          </a:p>
        </p:txBody>
      </p:sp>
      <p:pic>
        <p:nvPicPr>
          <p:cNvPr id="10" name="Content Placeholder 9" descr="Guardians of Porthaven&#10;&#10;AI-generated content may be incorrect.">
            <a:extLst>
              <a:ext uri="{FF2B5EF4-FFF2-40B4-BE49-F238E27FC236}">
                <a16:creationId xmlns:a16="http://schemas.microsoft.com/office/drawing/2014/main" id="{F14C4E0F-B63E-E93E-55BC-F7CEAB205DCB}"/>
              </a:ext>
            </a:extLst>
          </p:cNvPr>
          <p:cNvPicPr>
            <a:picLocks noGrp="1" noChangeAspect="1"/>
          </p:cNvPicPr>
          <p:nvPr>
            <p:ph idx="1"/>
          </p:nvPr>
        </p:nvPicPr>
        <p:blipFill>
          <a:blip r:embed="rId3"/>
          <a:stretch>
            <a:fillRect/>
          </a:stretch>
        </p:blipFill>
        <p:spPr>
          <a:xfrm>
            <a:off x="838200" y="1930546"/>
            <a:ext cx="9665970" cy="4185946"/>
          </a:xfrm>
          <a:prstGeom prst="rect">
            <a:avLst/>
          </a:prstGeom>
          <a:ln w="38100">
            <a:solidFill>
              <a:srgbClr val="8E7CC3"/>
            </a:solidFill>
          </a:ln>
        </p:spPr>
      </p:pic>
      <p:sp>
        <p:nvSpPr>
          <p:cNvPr id="15" name="TextBox 14">
            <a:extLst>
              <a:ext uri="{FF2B5EF4-FFF2-40B4-BE49-F238E27FC236}">
                <a16:creationId xmlns:a16="http://schemas.microsoft.com/office/drawing/2014/main" id="{55F5B8D4-A1FB-2A27-8E4B-1C54EC2860AE}"/>
              </a:ext>
            </a:extLst>
          </p:cNvPr>
          <p:cNvSpPr txBox="1"/>
          <p:nvPr/>
        </p:nvSpPr>
        <p:spPr>
          <a:xfrm>
            <a:off x="8090689" y="4564499"/>
            <a:ext cx="2259080" cy="369332"/>
          </a:xfrm>
          <a:prstGeom prst="rect">
            <a:avLst/>
          </a:prstGeom>
          <a:solidFill>
            <a:srgbClr val="FCE5CD"/>
          </a:solidFill>
          <a:ln>
            <a:solidFill>
              <a:srgbClr val="F6B26B"/>
            </a:solidFill>
          </a:ln>
        </p:spPr>
        <p:txBody>
          <a:bodyPr wrap="none" rtlCol="0">
            <a:spAutoFit/>
          </a:bodyPr>
          <a:lstStyle/>
          <a:p>
            <a:r>
              <a:rPr lang="en-US" b="1" dirty="0"/>
              <a:t>Metadata Statements</a:t>
            </a:r>
          </a:p>
        </p:txBody>
      </p:sp>
      <p:sp>
        <p:nvSpPr>
          <p:cNvPr id="16" name="Right Brace 15">
            <a:extLst>
              <a:ext uri="{FF2B5EF4-FFF2-40B4-BE49-F238E27FC236}">
                <a16:creationId xmlns:a16="http://schemas.microsoft.com/office/drawing/2014/main" id="{D23482C9-8AFE-B51B-59D0-672D3CD8F2FC}"/>
              </a:ext>
            </a:extLst>
          </p:cNvPr>
          <p:cNvSpPr/>
          <p:nvPr/>
        </p:nvSpPr>
        <p:spPr>
          <a:xfrm>
            <a:off x="7393459" y="3531870"/>
            <a:ext cx="697230" cy="2434590"/>
          </a:xfrm>
          <a:prstGeom prst="rightBrace">
            <a:avLst/>
          </a:prstGeom>
          <a:ln w="38100">
            <a:solidFill>
              <a:srgbClr val="F6B2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C450441-150C-3F8D-968A-2AFACEE9D5D8}"/>
              </a:ext>
            </a:extLst>
          </p:cNvPr>
          <p:cNvSpPr txBox="1"/>
          <p:nvPr/>
        </p:nvSpPr>
        <p:spPr>
          <a:xfrm>
            <a:off x="4361114" y="6116492"/>
            <a:ext cx="2620141" cy="369332"/>
          </a:xfrm>
          <a:prstGeom prst="rect">
            <a:avLst/>
          </a:prstGeom>
          <a:noFill/>
        </p:spPr>
        <p:txBody>
          <a:bodyPr wrap="none" rtlCol="0">
            <a:spAutoFit/>
          </a:bodyPr>
          <a:lstStyle/>
          <a:p>
            <a:r>
              <a:rPr lang="en-US" b="1" dirty="0"/>
              <a:t>Metadata Description Set</a:t>
            </a:r>
          </a:p>
        </p:txBody>
      </p:sp>
    </p:spTree>
    <p:extLst>
      <p:ext uri="{BB962C8B-B14F-4D97-AF65-F5344CB8AC3E}">
        <p14:creationId xmlns:p14="http://schemas.microsoft.com/office/powerpoint/2010/main" val="113832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696B-B069-043D-718D-817339B1706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09D4620-84E2-2EED-BD8E-82C26E79909A}"/>
              </a:ext>
            </a:extLst>
          </p:cNvPr>
          <p:cNvSpPr>
            <a:spLocks noGrp="1"/>
          </p:cNvSpPr>
          <p:nvPr>
            <p:ph type="sldNum" sz="quarter" idx="12"/>
          </p:nvPr>
        </p:nvSpPr>
        <p:spPr/>
        <p:txBody>
          <a:bodyPr/>
          <a:lstStyle/>
          <a:p>
            <a:fld id="{26D89839-9540-4FD2-A570-163792ED64AF}" type="slidenum">
              <a:rPr lang="en-US" smtClean="0"/>
              <a:t>5</a:t>
            </a:fld>
            <a:endParaRPr lang="en-US"/>
          </a:p>
        </p:txBody>
      </p:sp>
      <p:sp>
        <p:nvSpPr>
          <p:cNvPr id="4" name="Title 3">
            <a:extLst>
              <a:ext uri="{FF2B5EF4-FFF2-40B4-BE49-F238E27FC236}">
                <a16:creationId xmlns:a16="http://schemas.microsoft.com/office/drawing/2014/main" id="{A112C7E7-EC2D-912F-EAB4-8B176ABEAA6B}"/>
              </a:ext>
            </a:extLst>
          </p:cNvPr>
          <p:cNvSpPr>
            <a:spLocks noGrp="1"/>
          </p:cNvSpPr>
          <p:nvPr>
            <p:ph type="title"/>
          </p:nvPr>
        </p:nvSpPr>
        <p:spPr/>
        <p:txBody>
          <a:bodyPr/>
          <a:lstStyle/>
          <a:p>
            <a:r>
              <a:rPr lang="en-US" dirty="0"/>
              <a:t>Metadata Works =  Works of Metadata</a:t>
            </a:r>
          </a:p>
        </p:txBody>
      </p:sp>
      <p:pic>
        <p:nvPicPr>
          <p:cNvPr id="10" name="Content Placeholder 9" descr="Guardians of Porthaven&#10;&#10;AI-generated content may be incorrect.">
            <a:extLst>
              <a:ext uri="{FF2B5EF4-FFF2-40B4-BE49-F238E27FC236}">
                <a16:creationId xmlns:a16="http://schemas.microsoft.com/office/drawing/2014/main" id="{6C1370AC-6E4A-8F86-8CCF-CC9F33BD4D2C}"/>
              </a:ext>
            </a:extLst>
          </p:cNvPr>
          <p:cNvPicPr>
            <a:picLocks noGrp="1" noChangeAspect="1"/>
          </p:cNvPicPr>
          <p:nvPr>
            <p:ph idx="1"/>
          </p:nvPr>
        </p:nvPicPr>
        <p:blipFill>
          <a:blip r:embed="rId3"/>
          <a:stretch>
            <a:fillRect/>
          </a:stretch>
        </p:blipFill>
        <p:spPr>
          <a:xfrm>
            <a:off x="838200" y="1930546"/>
            <a:ext cx="9665970" cy="4185946"/>
          </a:xfrm>
          <a:prstGeom prst="rect">
            <a:avLst/>
          </a:prstGeom>
          <a:ln w="38100">
            <a:solidFill>
              <a:srgbClr val="8E7CC3"/>
            </a:solidFill>
          </a:ln>
        </p:spPr>
      </p:pic>
      <p:sp>
        <p:nvSpPr>
          <p:cNvPr id="15" name="TextBox 14">
            <a:extLst>
              <a:ext uri="{FF2B5EF4-FFF2-40B4-BE49-F238E27FC236}">
                <a16:creationId xmlns:a16="http://schemas.microsoft.com/office/drawing/2014/main" id="{B01DD03F-5591-D468-2DD7-F7E5C3DD9D35}"/>
              </a:ext>
            </a:extLst>
          </p:cNvPr>
          <p:cNvSpPr txBox="1"/>
          <p:nvPr/>
        </p:nvSpPr>
        <p:spPr>
          <a:xfrm>
            <a:off x="8090689" y="4564499"/>
            <a:ext cx="1778115" cy="369332"/>
          </a:xfrm>
          <a:prstGeom prst="rect">
            <a:avLst/>
          </a:prstGeom>
          <a:solidFill>
            <a:srgbClr val="FCE5CD"/>
          </a:solidFill>
          <a:ln>
            <a:solidFill>
              <a:srgbClr val="F6B26B"/>
            </a:solidFill>
          </a:ln>
        </p:spPr>
        <p:txBody>
          <a:bodyPr wrap="none" rtlCol="0">
            <a:spAutoFit/>
          </a:bodyPr>
          <a:lstStyle/>
          <a:p>
            <a:r>
              <a:rPr lang="en-US" b="1" dirty="0"/>
              <a:t>Metadata Works</a:t>
            </a:r>
          </a:p>
        </p:txBody>
      </p:sp>
      <p:sp>
        <p:nvSpPr>
          <p:cNvPr id="16" name="Right Brace 15">
            <a:extLst>
              <a:ext uri="{FF2B5EF4-FFF2-40B4-BE49-F238E27FC236}">
                <a16:creationId xmlns:a16="http://schemas.microsoft.com/office/drawing/2014/main" id="{6C903AD2-4932-0358-C57C-D83EE1C87792}"/>
              </a:ext>
            </a:extLst>
          </p:cNvPr>
          <p:cNvSpPr/>
          <p:nvPr/>
        </p:nvSpPr>
        <p:spPr>
          <a:xfrm>
            <a:off x="7393459" y="3531870"/>
            <a:ext cx="697230" cy="2434590"/>
          </a:xfrm>
          <a:prstGeom prst="rightBrace">
            <a:avLst/>
          </a:prstGeom>
          <a:ln w="38100">
            <a:solidFill>
              <a:srgbClr val="F6B2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B8D9D542-BDEE-538F-7497-DBF5E2537119}"/>
              </a:ext>
            </a:extLst>
          </p:cNvPr>
          <p:cNvSpPr txBox="1"/>
          <p:nvPr/>
        </p:nvSpPr>
        <p:spPr>
          <a:xfrm>
            <a:off x="4826851" y="6116492"/>
            <a:ext cx="1688667" cy="369332"/>
          </a:xfrm>
          <a:prstGeom prst="rect">
            <a:avLst/>
          </a:prstGeom>
          <a:noFill/>
        </p:spPr>
        <p:txBody>
          <a:bodyPr wrap="none" rtlCol="0">
            <a:spAutoFit/>
          </a:bodyPr>
          <a:lstStyle/>
          <a:p>
            <a:r>
              <a:rPr lang="en-US" b="1" dirty="0"/>
              <a:t>Metadata Work</a:t>
            </a:r>
          </a:p>
        </p:txBody>
      </p:sp>
    </p:spTree>
    <p:extLst>
      <p:ext uri="{BB962C8B-B14F-4D97-AF65-F5344CB8AC3E}">
        <p14:creationId xmlns:p14="http://schemas.microsoft.com/office/powerpoint/2010/main" val="145909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47104-67A7-8FD0-7DA2-8F218F18C9E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53AFD79-7BBA-136A-D452-C308B80E0513}"/>
              </a:ext>
            </a:extLst>
          </p:cNvPr>
          <p:cNvPicPr>
            <a:picLocks noChangeAspect="1"/>
          </p:cNvPicPr>
          <p:nvPr/>
        </p:nvPicPr>
        <p:blipFill>
          <a:blip r:embed="rId3"/>
          <a:stretch>
            <a:fillRect/>
          </a:stretch>
        </p:blipFill>
        <p:spPr>
          <a:xfrm>
            <a:off x="119062" y="180975"/>
            <a:ext cx="11953875" cy="6496050"/>
          </a:xfrm>
          <a:prstGeom prst="rect">
            <a:avLst/>
          </a:prstGeom>
        </p:spPr>
      </p:pic>
      <p:sp>
        <p:nvSpPr>
          <p:cNvPr id="3" name="Slide Number Placeholder 2">
            <a:extLst>
              <a:ext uri="{FF2B5EF4-FFF2-40B4-BE49-F238E27FC236}">
                <a16:creationId xmlns:a16="http://schemas.microsoft.com/office/drawing/2014/main" id="{60D99BAB-8C5B-2816-D049-BE71844B7B98}"/>
              </a:ext>
            </a:extLst>
          </p:cNvPr>
          <p:cNvSpPr>
            <a:spLocks noGrp="1"/>
          </p:cNvSpPr>
          <p:nvPr>
            <p:ph type="sldNum" sz="quarter" idx="12"/>
          </p:nvPr>
        </p:nvSpPr>
        <p:spPr/>
        <p:txBody>
          <a:bodyPr/>
          <a:lstStyle/>
          <a:p>
            <a:fld id="{26D89839-9540-4FD2-A570-163792ED64AF}" type="slidenum">
              <a:rPr lang="en-US" smtClean="0"/>
              <a:t>6</a:t>
            </a:fld>
            <a:endParaRPr lang="en-US"/>
          </a:p>
        </p:txBody>
      </p:sp>
    </p:spTree>
    <p:extLst>
      <p:ext uri="{BB962C8B-B14F-4D97-AF65-F5344CB8AC3E}">
        <p14:creationId xmlns:p14="http://schemas.microsoft.com/office/powerpoint/2010/main" val="426807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035EF7-1C4F-052A-3A56-75378710BD19}"/>
              </a:ext>
            </a:extLst>
          </p:cNvPr>
          <p:cNvSpPr>
            <a:spLocks noGrp="1"/>
          </p:cNvSpPr>
          <p:nvPr>
            <p:ph type="sldNum" sz="quarter" idx="12"/>
          </p:nvPr>
        </p:nvSpPr>
        <p:spPr/>
        <p:txBody>
          <a:bodyPr/>
          <a:lstStyle/>
          <a:p>
            <a:fld id="{26D89839-9540-4FD2-A570-163792ED64AF}" type="slidenum">
              <a:rPr lang="en-US" smtClean="0"/>
              <a:t>7</a:t>
            </a:fld>
            <a:endParaRPr lang="en-US"/>
          </a:p>
        </p:txBody>
      </p:sp>
      <p:sp>
        <p:nvSpPr>
          <p:cNvPr id="3" name="Title 2">
            <a:extLst>
              <a:ext uri="{FF2B5EF4-FFF2-40B4-BE49-F238E27FC236}">
                <a16:creationId xmlns:a16="http://schemas.microsoft.com/office/drawing/2014/main" id="{8FBBCE0F-DCDD-9A00-0D83-042BA61040BF}"/>
              </a:ext>
            </a:extLst>
          </p:cNvPr>
          <p:cNvSpPr>
            <a:spLocks noGrp="1"/>
          </p:cNvSpPr>
          <p:nvPr>
            <p:ph type="title"/>
          </p:nvPr>
        </p:nvSpPr>
        <p:spPr/>
        <p:txBody>
          <a:bodyPr/>
          <a:lstStyle/>
          <a:p>
            <a:r>
              <a:rPr lang="en-US" dirty="0"/>
              <a:t>Field-Level Data Provenance</a:t>
            </a:r>
          </a:p>
        </p:txBody>
      </p:sp>
      <p:graphicFrame>
        <p:nvGraphicFramePr>
          <p:cNvPr id="8" name="Content Placeholder 7">
            <a:extLst>
              <a:ext uri="{FF2B5EF4-FFF2-40B4-BE49-F238E27FC236}">
                <a16:creationId xmlns:a16="http://schemas.microsoft.com/office/drawing/2014/main" id="{D3F96169-A2CC-4B87-C9A9-1FC2BA99E94B}"/>
              </a:ext>
            </a:extLst>
          </p:cNvPr>
          <p:cNvGraphicFramePr>
            <a:graphicFrameLocks noGrp="1"/>
          </p:cNvGraphicFramePr>
          <p:nvPr>
            <p:ph idx="1"/>
            <p:extLst>
              <p:ext uri="{D42A27DB-BD31-4B8C-83A1-F6EECF244321}">
                <p14:modId xmlns:p14="http://schemas.microsoft.com/office/powerpoint/2010/main" val="2146631970"/>
              </p:ext>
            </p:extLst>
          </p:nvPr>
        </p:nvGraphicFramePr>
        <p:xfrm>
          <a:off x="838200" y="1825625"/>
          <a:ext cx="10515600" cy="439420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3687850654"/>
                    </a:ext>
                  </a:extLst>
                </a:gridCol>
                <a:gridCol w="2628900">
                  <a:extLst>
                    <a:ext uri="{9D8B030D-6E8A-4147-A177-3AD203B41FA5}">
                      <a16:colId xmlns:a16="http://schemas.microsoft.com/office/drawing/2014/main" val="4108595815"/>
                    </a:ext>
                  </a:extLst>
                </a:gridCol>
                <a:gridCol w="2628900">
                  <a:extLst>
                    <a:ext uri="{9D8B030D-6E8A-4147-A177-3AD203B41FA5}">
                      <a16:colId xmlns:a16="http://schemas.microsoft.com/office/drawing/2014/main" val="1587519758"/>
                    </a:ext>
                  </a:extLst>
                </a:gridCol>
                <a:gridCol w="2628900">
                  <a:extLst>
                    <a:ext uri="{9D8B030D-6E8A-4147-A177-3AD203B41FA5}">
                      <a16:colId xmlns:a16="http://schemas.microsoft.com/office/drawing/2014/main" val="1274194917"/>
                    </a:ext>
                  </a:extLst>
                </a:gridCol>
              </a:tblGrid>
              <a:tr h="370840">
                <a:tc>
                  <a:txBody>
                    <a:bodyPr/>
                    <a:lstStyle/>
                    <a:p>
                      <a:r>
                        <a:rPr lang="en-US" b="1" dirty="0">
                          <a:solidFill>
                            <a:schemeClr val="bg1"/>
                          </a:solidFill>
                        </a:rPr>
                        <a:t>Purpose</a:t>
                      </a:r>
                    </a:p>
                  </a:txBody>
                  <a:tcPr>
                    <a:solidFill>
                      <a:schemeClr val="tx1"/>
                    </a:solidFill>
                  </a:tcPr>
                </a:tc>
                <a:tc>
                  <a:txBody>
                    <a:bodyPr/>
                    <a:lstStyle/>
                    <a:p>
                      <a:r>
                        <a:rPr lang="en-US" b="1" dirty="0">
                          <a:solidFill>
                            <a:schemeClr val="bg1"/>
                          </a:solidFill>
                        </a:rPr>
                        <a:t>RDA Element</a:t>
                      </a:r>
                    </a:p>
                  </a:txBody>
                  <a:tcPr>
                    <a:solidFill>
                      <a:schemeClr val="tx1"/>
                    </a:solidFill>
                  </a:tcPr>
                </a:tc>
                <a:tc>
                  <a:txBody>
                    <a:bodyPr/>
                    <a:lstStyle/>
                    <a:p>
                      <a:r>
                        <a:rPr lang="en-US" b="1" dirty="0">
                          <a:solidFill>
                            <a:schemeClr val="bg1"/>
                          </a:solidFill>
                        </a:rPr>
                        <a:t>MARC Field &amp; Subfield</a:t>
                      </a:r>
                    </a:p>
                  </a:txBody>
                  <a:tcPr>
                    <a:solidFill>
                      <a:schemeClr val="tx1"/>
                    </a:solidFill>
                  </a:tcPr>
                </a:tc>
                <a:tc>
                  <a:txBody>
                    <a:bodyPr/>
                    <a:lstStyle/>
                    <a:p>
                      <a:r>
                        <a:rPr lang="en-US" b="1" dirty="0">
                          <a:solidFill>
                            <a:schemeClr val="bg1"/>
                          </a:solidFill>
                        </a:rPr>
                        <a:t>Guidance</a:t>
                      </a:r>
                    </a:p>
                  </a:txBody>
                  <a:tcPr>
                    <a:solidFill>
                      <a:schemeClr val="tx1"/>
                    </a:solidFill>
                  </a:tcPr>
                </a:tc>
                <a:extLst>
                  <a:ext uri="{0D108BD9-81ED-4DB2-BD59-A6C34878D82A}">
                    <a16:rowId xmlns:a16="http://schemas.microsoft.com/office/drawing/2014/main" val="316579652"/>
                  </a:ext>
                </a:extLst>
              </a:tr>
              <a:tr h="370840">
                <a:tc>
                  <a:txBody>
                    <a:bodyPr/>
                    <a:lstStyle/>
                    <a:p>
                      <a:r>
                        <a:rPr lang="en-US" dirty="0"/>
                        <a:t>Agent who records metadata</a:t>
                      </a:r>
                    </a:p>
                  </a:txBody>
                  <a:tcPr/>
                </a:tc>
                <a:tc>
                  <a:txBody>
                    <a:bodyPr/>
                    <a:lstStyle/>
                    <a:p>
                      <a:r>
                        <a:rPr lang="en-US" dirty="0">
                          <a:hlinkClick r:id="rId3"/>
                        </a:rPr>
                        <a:t>author corporate body</a:t>
                      </a:r>
                      <a:endParaRPr lang="en-US" dirty="0"/>
                    </a:p>
                  </a:txBody>
                  <a:tcPr/>
                </a:tc>
                <a:tc>
                  <a:txBody>
                    <a:bodyPr/>
                    <a:lstStyle/>
                    <a:p>
                      <a:r>
                        <a:rPr lang="en-US" dirty="0"/>
                        <a:t>$5</a:t>
                      </a:r>
                    </a:p>
                  </a:txBody>
                  <a:tcPr/>
                </a:tc>
                <a:tc>
                  <a:txBody>
                    <a:bodyPr/>
                    <a:lstStyle/>
                    <a:p>
                      <a:r>
                        <a:rPr lang="en-US" dirty="0"/>
                        <a:t>Record the institution to which the field applies</a:t>
                      </a:r>
                    </a:p>
                  </a:txBody>
                  <a:tcPr/>
                </a:tc>
                <a:extLst>
                  <a:ext uri="{0D108BD9-81ED-4DB2-BD59-A6C34878D82A}">
                    <a16:rowId xmlns:a16="http://schemas.microsoft.com/office/drawing/2014/main" val="2383224641"/>
                  </a:ext>
                </a:extLst>
              </a:tr>
              <a:tr h="370840">
                <a:tc>
                  <a:txBody>
                    <a:bodyPr/>
                    <a:lstStyle/>
                    <a:p>
                      <a:r>
                        <a:rPr lang="en-US" dirty="0"/>
                        <a:t>Scope of validity of metadata</a:t>
                      </a:r>
                    </a:p>
                  </a:txBody>
                  <a:tcPr/>
                </a:tc>
                <a:tc>
                  <a:txBody>
                    <a:bodyPr/>
                    <a:lstStyle/>
                    <a:p>
                      <a:r>
                        <a:rPr lang="en-US" dirty="0">
                          <a:hlinkClick r:id="rId4"/>
                        </a:rPr>
                        <a:t>scope of validity</a:t>
                      </a:r>
                      <a:endParaRPr lang="en-US" dirty="0"/>
                    </a:p>
                  </a:txBody>
                  <a:tcPr/>
                </a:tc>
                <a:tc>
                  <a:txBody>
                    <a:bodyPr/>
                    <a:lstStyle/>
                    <a:p>
                      <a:r>
                        <a:rPr lang="en-US" dirty="0"/>
                        <a:t>$3</a:t>
                      </a:r>
                    </a:p>
                  </a:txBody>
                  <a:tcPr/>
                </a:tc>
                <a:tc>
                  <a:txBody>
                    <a:bodyPr/>
                    <a:lstStyle/>
                    <a:p>
                      <a:r>
                        <a:rPr lang="en-US" dirty="0"/>
                        <a:t>Record the part of the described material to which the field applies</a:t>
                      </a:r>
                    </a:p>
                  </a:txBody>
                  <a:tcPr/>
                </a:tc>
                <a:extLst>
                  <a:ext uri="{0D108BD9-81ED-4DB2-BD59-A6C34878D82A}">
                    <a16:rowId xmlns:a16="http://schemas.microsoft.com/office/drawing/2014/main" val="547304555"/>
                  </a:ext>
                </a:extLst>
              </a:tr>
              <a:tr h="370840">
                <a:tc>
                  <a:txBody>
                    <a:bodyPr/>
                    <a:lstStyle/>
                    <a:p>
                      <a:r>
                        <a:rPr lang="en-US" dirty="0"/>
                        <a:t>Source of metadata that is a manifestation being described</a:t>
                      </a:r>
                    </a:p>
                  </a:txBody>
                  <a:tcPr/>
                </a:tc>
                <a:tc>
                  <a:txBody>
                    <a:bodyPr/>
                    <a:lstStyle/>
                    <a:p>
                      <a:r>
                        <a:rPr lang="en-US" dirty="0">
                          <a:hlinkClick r:id="rId5"/>
                        </a:rPr>
                        <a:t>recording source</a:t>
                      </a:r>
                      <a:endParaRPr lang="en-US" dirty="0"/>
                    </a:p>
                    <a:p>
                      <a:r>
                        <a:rPr lang="en-US" i="1" dirty="0"/>
                        <a:t>or</a:t>
                      </a:r>
                    </a:p>
                    <a:p>
                      <a:r>
                        <a:rPr lang="en-US" dirty="0">
                          <a:hlinkClick r:id="rId6"/>
                        </a:rPr>
                        <a:t>note on manifestation</a:t>
                      </a:r>
                      <a:endParaRPr lang="en-US" dirty="0"/>
                    </a:p>
                  </a:txBody>
                  <a:tcPr/>
                </a:tc>
                <a:tc>
                  <a:txBody>
                    <a:bodyPr/>
                    <a:lstStyle/>
                    <a:p>
                      <a:r>
                        <a:rPr lang="en-US" dirty="0"/>
                        <a:t>500 $a</a:t>
                      </a:r>
                    </a:p>
                    <a:p>
                      <a:r>
                        <a:rPr lang="en-US" dirty="0"/>
                        <a:t>588 $a</a:t>
                      </a:r>
                    </a:p>
                    <a:p>
                      <a:r>
                        <a:rPr lang="en-US" dirty="0"/>
                        <a:t>etc.</a:t>
                      </a:r>
                    </a:p>
                  </a:txBody>
                  <a:tcPr/>
                </a:tc>
                <a:tc>
                  <a:txBody>
                    <a:bodyPr/>
                    <a:lstStyle/>
                    <a:p>
                      <a:r>
                        <a:rPr lang="en-US" dirty="0"/>
                        <a:t>Record the source from which the metadata was transcribed.</a:t>
                      </a:r>
                    </a:p>
                  </a:txBody>
                  <a:tcPr/>
                </a:tc>
                <a:extLst>
                  <a:ext uri="{0D108BD9-81ED-4DB2-BD59-A6C34878D82A}">
                    <a16:rowId xmlns:a16="http://schemas.microsoft.com/office/drawing/2014/main" val="324009961"/>
                  </a:ext>
                </a:extLst>
              </a:tr>
              <a:tr h="370840">
                <a:tc>
                  <a:txBody>
                    <a:bodyPr/>
                    <a:lstStyle/>
                    <a:p>
                      <a:r>
                        <a:rPr lang="en-US" dirty="0"/>
                        <a:t>Source of metadata that is not a manifestation being described </a:t>
                      </a:r>
                    </a:p>
                  </a:txBody>
                  <a:tcPr/>
                </a:tc>
                <a:tc>
                  <a:txBody>
                    <a:bodyPr/>
                    <a:lstStyle/>
                    <a:p>
                      <a:r>
                        <a:rPr lang="en-US" dirty="0">
                          <a:hlinkClick r:id="rId7"/>
                        </a:rPr>
                        <a:t>source consulted</a:t>
                      </a:r>
                      <a:endParaRPr lang="en-US" dirty="0"/>
                    </a:p>
                  </a:txBody>
                  <a:tcPr/>
                </a:tc>
                <a:tc>
                  <a:txBody>
                    <a:bodyPr/>
                    <a:lstStyle/>
                    <a:p>
                      <a:r>
                        <a:rPr lang="en-US" dirty="0"/>
                        <a:t>$2</a:t>
                      </a:r>
                    </a:p>
                  </a:txBody>
                  <a:tcPr/>
                </a:tc>
                <a:tc>
                  <a:txBody>
                    <a:bodyPr/>
                    <a:lstStyle/>
                    <a:p>
                      <a:r>
                        <a:rPr lang="en-US" dirty="0"/>
                        <a:t>Record the source for terms or identifiers recorded from a VES</a:t>
                      </a:r>
                    </a:p>
                  </a:txBody>
                  <a:tcPr/>
                </a:tc>
                <a:extLst>
                  <a:ext uri="{0D108BD9-81ED-4DB2-BD59-A6C34878D82A}">
                    <a16:rowId xmlns:a16="http://schemas.microsoft.com/office/drawing/2014/main" val="2211328924"/>
                  </a:ext>
                </a:extLst>
              </a:tr>
              <a:tr h="370840">
                <a:tc>
                  <a:txBody>
                    <a:bodyPr/>
                    <a:lstStyle/>
                    <a:p>
                      <a:r>
                        <a:rPr lang="en-US" dirty="0"/>
                        <a:t>Timespan for validity of metadata</a:t>
                      </a:r>
                    </a:p>
                  </a:txBody>
                  <a:tcPr/>
                </a:tc>
                <a:tc>
                  <a:txBody>
                    <a:bodyPr/>
                    <a:lstStyle/>
                    <a:p>
                      <a:r>
                        <a:rPr lang="en-US" dirty="0">
                          <a:hlinkClick r:id="rId8"/>
                        </a:rPr>
                        <a:t>related timespan of work</a:t>
                      </a:r>
                      <a:endParaRPr lang="en-US" dirty="0"/>
                    </a:p>
                  </a:txBody>
                  <a:tcPr/>
                </a:tc>
                <a:tc>
                  <a:txBody>
                    <a:bodyPr/>
                    <a:lstStyle/>
                    <a:p>
                      <a:r>
                        <a:rPr lang="en-US" dirty="0"/>
                        <a:t>Authority: 3XX $s, $t</a:t>
                      </a:r>
                    </a:p>
                  </a:txBody>
                  <a:tcPr/>
                </a:tc>
                <a:tc>
                  <a:txBody>
                    <a:bodyPr/>
                    <a:lstStyle/>
                    <a:p>
                      <a:r>
                        <a:rPr lang="en-US" dirty="0"/>
                        <a:t>Record the beginning or ending year</a:t>
                      </a:r>
                    </a:p>
                  </a:txBody>
                  <a:tcPr/>
                </a:tc>
                <a:extLst>
                  <a:ext uri="{0D108BD9-81ED-4DB2-BD59-A6C34878D82A}">
                    <a16:rowId xmlns:a16="http://schemas.microsoft.com/office/drawing/2014/main" val="1169625006"/>
                  </a:ext>
                </a:extLst>
              </a:tr>
            </a:tbl>
          </a:graphicData>
        </a:graphic>
      </p:graphicFrame>
    </p:spTree>
    <p:extLst>
      <p:ext uri="{BB962C8B-B14F-4D97-AF65-F5344CB8AC3E}">
        <p14:creationId xmlns:p14="http://schemas.microsoft.com/office/powerpoint/2010/main" val="392688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7A052-F7BE-E25A-1EC0-17FE5FB04E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EB73F2-AF39-9091-710A-9F554B71419F}"/>
              </a:ext>
            </a:extLst>
          </p:cNvPr>
          <p:cNvSpPr>
            <a:spLocks noGrp="1"/>
          </p:cNvSpPr>
          <p:nvPr>
            <p:ph type="sldNum" sz="quarter" idx="12"/>
          </p:nvPr>
        </p:nvSpPr>
        <p:spPr/>
        <p:txBody>
          <a:bodyPr/>
          <a:lstStyle/>
          <a:p>
            <a:fld id="{26D89839-9540-4FD2-A570-163792ED64AF}" type="slidenum">
              <a:rPr lang="en-US" smtClean="0"/>
              <a:t>8</a:t>
            </a:fld>
            <a:endParaRPr lang="en-US"/>
          </a:p>
        </p:txBody>
      </p:sp>
      <p:sp>
        <p:nvSpPr>
          <p:cNvPr id="3" name="Title 2">
            <a:extLst>
              <a:ext uri="{FF2B5EF4-FFF2-40B4-BE49-F238E27FC236}">
                <a16:creationId xmlns:a16="http://schemas.microsoft.com/office/drawing/2014/main" id="{E286BA8D-B985-9173-A606-3A9108CE348F}"/>
              </a:ext>
            </a:extLst>
          </p:cNvPr>
          <p:cNvSpPr>
            <a:spLocks noGrp="1"/>
          </p:cNvSpPr>
          <p:nvPr>
            <p:ph type="title"/>
          </p:nvPr>
        </p:nvSpPr>
        <p:spPr/>
        <p:txBody>
          <a:bodyPr/>
          <a:lstStyle/>
          <a:p>
            <a:r>
              <a:rPr lang="en-US" dirty="0"/>
              <a:t>Record-Level Data Provenance</a:t>
            </a:r>
          </a:p>
        </p:txBody>
      </p:sp>
      <p:graphicFrame>
        <p:nvGraphicFramePr>
          <p:cNvPr id="8" name="Content Placeholder 7">
            <a:extLst>
              <a:ext uri="{FF2B5EF4-FFF2-40B4-BE49-F238E27FC236}">
                <a16:creationId xmlns:a16="http://schemas.microsoft.com/office/drawing/2014/main" id="{918858C6-48B6-D058-A46E-B2C5873C15C6}"/>
              </a:ext>
            </a:extLst>
          </p:cNvPr>
          <p:cNvGraphicFramePr>
            <a:graphicFrameLocks noGrp="1"/>
          </p:cNvGraphicFramePr>
          <p:nvPr>
            <p:ph idx="1"/>
            <p:extLst>
              <p:ext uri="{D42A27DB-BD31-4B8C-83A1-F6EECF244321}">
                <p14:modId xmlns:p14="http://schemas.microsoft.com/office/powerpoint/2010/main" val="2057610790"/>
              </p:ext>
            </p:extLst>
          </p:nvPr>
        </p:nvGraphicFramePr>
        <p:xfrm>
          <a:off x="838200" y="1825625"/>
          <a:ext cx="10515600" cy="40284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3687850654"/>
                    </a:ext>
                  </a:extLst>
                </a:gridCol>
                <a:gridCol w="2628900">
                  <a:extLst>
                    <a:ext uri="{9D8B030D-6E8A-4147-A177-3AD203B41FA5}">
                      <a16:colId xmlns:a16="http://schemas.microsoft.com/office/drawing/2014/main" val="4108595815"/>
                    </a:ext>
                  </a:extLst>
                </a:gridCol>
                <a:gridCol w="2510790">
                  <a:extLst>
                    <a:ext uri="{9D8B030D-6E8A-4147-A177-3AD203B41FA5}">
                      <a16:colId xmlns:a16="http://schemas.microsoft.com/office/drawing/2014/main" val="1587519758"/>
                    </a:ext>
                  </a:extLst>
                </a:gridCol>
                <a:gridCol w="2747010">
                  <a:extLst>
                    <a:ext uri="{9D8B030D-6E8A-4147-A177-3AD203B41FA5}">
                      <a16:colId xmlns:a16="http://schemas.microsoft.com/office/drawing/2014/main" val="1274194917"/>
                    </a:ext>
                  </a:extLst>
                </a:gridCol>
              </a:tblGrid>
              <a:tr h="370840">
                <a:tc>
                  <a:txBody>
                    <a:bodyPr/>
                    <a:lstStyle/>
                    <a:p>
                      <a:r>
                        <a:rPr lang="en-US" b="1" dirty="0">
                          <a:solidFill>
                            <a:schemeClr val="bg1"/>
                          </a:solidFill>
                        </a:rPr>
                        <a:t>Purpose</a:t>
                      </a:r>
                    </a:p>
                  </a:txBody>
                  <a:tcPr>
                    <a:solidFill>
                      <a:schemeClr val="tx1"/>
                    </a:solidFill>
                  </a:tcPr>
                </a:tc>
                <a:tc>
                  <a:txBody>
                    <a:bodyPr/>
                    <a:lstStyle/>
                    <a:p>
                      <a:r>
                        <a:rPr lang="en-US" b="1" dirty="0">
                          <a:solidFill>
                            <a:schemeClr val="bg1"/>
                          </a:solidFill>
                        </a:rPr>
                        <a:t>RDA Element</a:t>
                      </a:r>
                    </a:p>
                  </a:txBody>
                  <a:tcPr>
                    <a:solidFill>
                      <a:schemeClr val="tx1"/>
                    </a:solidFill>
                  </a:tcPr>
                </a:tc>
                <a:tc>
                  <a:txBody>
                    <a:bodyPr/>
                    <a:lstStyle/>
                    <a:p>
                      <a:r>
                        <a:rPr lang="en-US" b="1" dirty="0">
                          <a:solidFill>
                            <a:schemeClr val="bg1"/>
                          </a:solidFill>
                        </a:rPr>
                        <a:t>MARC Field &amp; Subfield</a:t>
                      </a:r>
                    </a:p>
                  </a:txBody>
                  <a:tcPr>
                    <a:solidFill>
                      <a:schemeClr val="tx1"/>
                    </a:solidFill>
                  </a:tcPr>
                </a:tc>
                <a:tc>
                  <a:txBody>
                    <a:bodyPr/>
                    <a:lstStyle/>
                    <a:p>
                      <a:r>
                        <a:rPr lang="en-US" b="1" dirty="0">
                          <a:solidFill>
                            <a:schemeClr val="bg1"/>
                          </a:solidFill>
                        </a:rPr>
                        <a:t>Guidance</a:t>
                      </a:r>
                    </a:p>
                  </a:txBody>
                  <a:tcPr>
                    <a:solidFill>
                      <a:schemeClr val="tx1"/>
                    </a:solidFill>
                  </a:tcPr>
                </a:tc>
                <a:extLst>
                  <a:ext uri="{0D108BD9-81ED-4DB2-BD59-A6C34878D82A}">
                    <a16:rowId xmlns:a16="http://schemas.microsoft.com/office/drawing/2014/main" val="316579652"/>
                  </a:ext>
                </a:extLst>
              </a:tr>
              <a:tr h="370840">
                <a:tc>
                  <a:txBody>
                    <a:bodyPr/>
                    <a:lstStyle/>
                    <a:p>
                      <a:r>
                        <a:rPr lang="en-US" dirty="0"/>
                        <a:t>Agent who publishes metadata</a:t>
                      </a:r>
                    </a:p>
                  </a:txBody>
                  <a:tcPr/>
                </a:tc>
                <a:tc>
                  <a:txBody>
                    <a:bodyPr/>
                    <a:lstStyle/>
                    <a:p>
                      <a:r>
                        <a:rPr lang="en-US" dirty="0">
                          <a:hlinkClick r:id="rId3"/>
                        </a:rPr>
                        <a:t>publisher corporate body</a:t>
                      </a:r>
                      <a:endParaRPr lang="en-US" dirty="0"/>
                    </a:p>
                  </a:txBody>
                  <a:tcPr/>
                </a:tc>
                <a:tc>
                  <a:txBody>
                    <a:bodyPr/>
                    <a:lstStyle/>
                    <a:p>
                      <a:r>
                        <a:rPr lang="en-US" dirty="0"/>
                        <a:t>040 $a, $d</a:t>
                      </a:r>
                    </a:p>
                  </a:txBody>
                  <a:tcPr/>
                </a:tc>
                <a:tc>
                  <a:txBody>
                    <a:bodyPr/>
                    <a:lstStyle/>
                    <a:p>
                      <a:r>
                        <a:rPr lang="en-US" dirty="0"/>
                        <a:t>Record the institution who added or replaced the record in the database</a:t>
                      </a:r>
                    </a:p>
                  </a:txBody>
                  <a:tcPr/>
                </a:tc>
                <a:extLst>
                  <a:ext uri="{0D108BD9-81ED-4DB2-BD59-A6C34878D82A}">
                    <a16:rowId xmlns:a16="http://schemas.microsoft.com/office/drawing/2014/main" val="2383224641"/>
                  </a:ext>
                </a:extLst>
              </a:tr>
              <a:tr h="370840">
                <a:tc>
                  <a:txBody>
                    <a:bodyPr/>
                    <a:lstStyle/>
                    <a:p>
                      <a:r>
                        <a:rPr lang="en-US" dirty="0"/>
                        <a:t>Agent who records metadata</a:t>
                      </a:r>
                    </a:p>
                  </a:txBody>
                  <a:tcPr/>
                </a:tc>
                <a:tc>
                  <a:txBody>
                    <a:bodyPr/>
                    <a:lstStyle/>
                    <a:p>
                      <a:r>
                        <a:rPr lang="en-US" dirty="0">
                          <a:hlinkClick r:id="rId4"/>
                        </a:rPr>
                        <a:t>author corporate body</a:t>
                      </a:r>
                      <a:endParaRPr lang="en-US" dirty="0"/>
                    </a:p>
                  </a:txBody>
                  <a:tcPr/>
                </a:tc>
                <a:tc>
                  <a:txBody>
                    <a:bodyPr/>
                    <a:lstStyle/>
                    <a:p>
                      <a:r>
                        <a:rPr lang="en-US" dirty="0"/>
                        <a:t>040 $a, $c, $d</a:t>
                      </a:r>
                    </a:p>
                    <a:p>
                      <a:r>
                        <a:rPr lang="en-US" dirty="0" err="1"/>
                        <a:t>Srce</a:t>
                      </a:r>
                      <a:r>
                        <a:rPr lang="en-US" dirty="0"/>
                        <a:t> (008/39)</a:t>
                      </a:r>
                    </a:p>
                  </a:txBody>
                  <a:tcPr/>
                </a:tc>
                <a:tc>
                  <a:txBody>
                    <a:bodyPr/>
                    <a:lstStyle/>
                    <a:p>
                      <a:r>
                        <a:rPr lang="en-US" dirty="0"/>
                        <a:t>Record the institution who created or edited the record in the database</a:t>
                      </a:r>
                    </a:p>
                  </a:txBody>
                  <a:tcPr/>
                </a:tc>
                <a:extLst>
                  <a:ext uri="{0D108BD9-81ED-4DB2-BD59-A6C34878D82A}">
                    <a16:rowId xmlns:a16="http://schemas.microsoft.com/office/drawing/2014/main" val="547304555"/>
                  </a:ext>
                </a:extLst>
              </a:tr>
              <a:tr h="370840">
                <a:tc>
                  <a:txBody>
                    <a:bodyPr/>
                    <a:lstStyle/>
                    <a:p>
                      <a:r>
                        <a:rPr lang="en-US" dirty="0"/>
                        <a:t>Content standard used for metadata</a:t>
                      </a:r>
                    </a:p>
                  </a:txBody>
                  <a:tcPr/>
                </a:tc>
                <a:tc>
                  <a:txBody>
                    <a:bodyPr/>
                    <a:lstStyle/>
                    <a:p>
                      <a:r>
                        <a:rPr lang="en-US" dirty="0">
                          <a:hlinkClick r:id="rId5"/>
                        </a:rPr>
                        <a:t>related manifestation of work</a:t>
                      </a:r>
                      <a:endParaRPr lang="en-US" dirty="0"/>
                    </a:p>
                  </a:txBody>
                  <a:tcPr/>
                </a:tc>
                <a:tc>
                  <a:txBody>
                    <a:bodyPr/>
                    <a:lstStyle/>
                    <a:p>
                      <a:r>
                        <a:rPr lang="en-US" dirty="0"/>
                        <a:t>040 $e</a:t>
                      </a:r>
                    </a:p>
                    <a:p>
                      <a:r>
                        <a:rPr lang="en-US" dirty="0"/>
                        <a:t>Desc (LDR/18) = a or </a:t>
                      </a:r>
                      <a:r>
                        <a:rPr lang="en-US" dirty="0" err="1"/>
                        <a:t>i</a:t>
                      </a:r>
                      <a:endParaRPr lang="en-US" dirty="0"/>
                    </a:p>
                  </a:txBody>
                  <a:tcPr/>
                </a:tc>
                <a:tc>
                  <a:txBody>
                    <a:bodyPr/>
                    <a:lstStyle/>
                    <a:p>
                      <a:r>
                        <a:rPr lang="en-US" dirty="0"/>
                        <a:t>See </a:t>
                      </a:r>
                      <a:r>
                        <a:rPr lang="en-US" dirty="0">
                          <a:hlinkClick r:id="rId6"/>
                        </a:rPr>
                        <a:t>MG: Work: Related manifestation of work: Description convention source codes</a:t>
                      </a:r>
                      <a:endParaRPr lang="en-US" dirty="0"/>
                    </a:p>
                  </a:txBody>
                  <a:tcPr/>
                </a:tc>
                <a:extLst>
                  <a:ext uri="{0D108BD9-81ED-4DB2-BD59-A6C34878D82A}">
                    <a16:rowId xmlns:a16="http://schemas.microsoft.com/office/drawing/2014/main" val="324009961"/>
                  </a:ext>
                </a:extLst>
              </a:tr>
              <a:tr h="370840">
                <a:tc>
                  <a:txBody>
                    <a:bodyPr/>
                    <a:lstStyle/>
                    <a:p>
                      <a:r>
                        <a:rPr lang="en-US" dirty="0"/>
                        <a:t>Language of description</a:t>
                      </a:r>
                    </a:p>
                  </a:txBody>
                  <a:tcPr/>
                </a:tc>
                <a:tc>
                  <a:txBody>
                    <a:bodyPr/>
                    <a:lstStyle/>
                    <a:p>
                      <a:r>
                        <a:rPr lang="en-US" dirty="0">
                          <a:hlinkClick r:id="rId7"/>
                        </a:rPr>
                        <a:t>language of expression</a:t>
                      </a:r>
                      <a:endParaRPr lang="en-US" dirty="0"/>
                    </a:p>
                  </a:txBody>
                  <a:tcPr/>
                </a:tc>
                <a:tc>
                  <a:txBody>
                    <a:bodyPr/>
                    <a:lstStyle/>
                    <a:p>
                      <a:r>
                        <a:rPr lang="en-US" dirty="0"/>
                        <a:t>040 $b</a:t>
                      </a:r>
                    </a:p>
                  </a:txBody>
                  <a:tcPr/>
                </a:tc>
                <a:tc>
                  <a:txBody>
                    <a:bodyPr/>
                    <a:lstStyle/>
                    <a:p>
                      <a:r>
                        <a:rPr lang="en-US" dirty="0"/>
                        <a:t>Record the language of cataloging</a:t>
                      </a:r>
                    </a:p>
                  </a:txBody>
                  <a:tcPr/>
                </a:tc>
                <a:extLst>
                  <a:ext uri="{0D108BD9-81ED-4DB2-BD59-A6C34878D82A}">
                    <a16:rowId xmlns:a16="http://schemas.microsoft.com/office/drawing/2014/main" val="2211328924"/>
                  </a:ext>
                </a:extLst>
              </a:tr>
            </a:tbl>
          </a:graphicData>
        </a:graphic>
      </p:graphicFrame>
    </p:spTree>
    <p:extLst>
      <p:ext uri="{BB962C8B-B14F-4D97-AF65-F5344CB8AC3E}">
        <p14:creationId xmlns:p14="http://schemas.microsoft.com/office/powerpoint/2010/main" val="125653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03B0D-28DE-ADB1-91A0-574524EAD33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22F97-81CB-17D1-2C96-5216C503B64B}"/>
              </a:ext>
            </a:extLst>
          </p:cNvPr>
          <p:cNvSpPr>
            <a:spLocks noGrp="1"/>
          </p:cNvSpPr>
          <p:nvPr>
            <p:ph type="sldNum" sz="quarter" idx="12"/>
          </p:nvPr>
        </p:nvSpPr>
        <p:spPr/>
        <p:txBody>
          <a:bodyPr/>
          <a:lstStyle/>
          <a:p>
            <a:fld id="{26D89839-9540-4FD2-A570-163792ED64AF}" type="slidenum">
              <a:rPr lang="en-US" smtClean="0"/>
              <a:t>9</a:t>
            </a:fld>
            <a:endParaRPr lang="en-US"/>
          </a:p>
        </p:txBody>
      </p:sp>
      <p:sp>
        <p:nvSpPr>
          <p:cNvPr id="3" name="Title 2">
            <a:extLst>
              <a:ext uri="{FF2B5EF4-FFF2-40B4-BE49-F238E27FC236}">
                <a16:creationId xmlns:a16="http://schemas.microsoft.com/office/drawing/2014/main" id="{1524D63D-43DC-B6CE-54B1-7CF51537E66D}"/>
              </a:ext>
            </a:extLst>
          </p:cNvPr>
          <p:cNvSpPr>
            <a:spLocks noGrp="1"/>
          </p:cNvSpPr>
          <p:nvPr>
            <p:ph type="title"/>
          </p:nvPr>
        </p:nvSpPr>
        <p:spPr/>
        <p:txBody>
          <a:bodyPr/>
          <a:lstStyle/>
          <a:p>
            <a:r>
              <a:rPr lang="en-US" dirty="0"/>
              <a:t>Authority Record-Level Data Provenance</a:t>
            </a:r>
          </a:p>
        </p:txBody>
      </p:sp>
      <p:graphicFrame>
        <p:nvGraphicFramePr>
          <p:cNvPr id="8" name="Content Placeholder 7">
            <a:extLst>
              <a:ext uri="{FF2B5EF4-FFF2-40B4-BE49-F238E27FC236}">
                <a16:creationId xmlns:a16="http://schemas.microsoft.com/office/drawing/2014/main" id="{938253D4-2BFF-00AC-9935-1D6C52AF6B97}"/>
              </a:ext>
            </a:extLst>
          </p:cNvPr>
          <p:cNvGraphicFramePr>
            <a:graphicFrameLocks noGrp="1"/>
          </p:cNvGraphicFramePr>
          <p:nvPr>
            <p:ph idx="1"/>
            <p:extLst>
              <p:ext uri="{D42A27DB-BD31-4B8C-83A1-F6EECF244321}">
                <p14:modId xmlns:p14="http://schemas.microsoft.com/office/powerpoint/2010/main" val="2017286100"/>
              </p:ext>
            </p:extLst>
          </p:nvPr>
        </p:nvGraphicFramePr>
        <p:xfrm>
          <a:off x="838200" y="1825625"/>
          <a:ext cx="10515600" cy="128524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3687850654"/>
                    </a:ext>
                  </a:extLst>
                </a:gridCol>
                <a:gridCol w="2628900">
                  <a:extLst>
                    <a:ext uri="{9D8B030D-6E8A-4147-A177-3AD203B41FA5}">
                      <a16:colId xmlns:a16="http://schemas.microsoft.com/office/drawing/2014/main" val="4108595815"/>
                    </a:ext>
                  </a:extLst>
                </a:gridCol>
                <a:gridCol w="2510790">
                  <a:extLst>
                    <a:ext uri="{9D8B030D-6E8A-4147-A177-3AD203B41FA5}">
                      <a16:colId xmlns:a16="http://schemas.microsoft.com/office/drawing/2014/main" val="1587519758"/>
                    </a:ext>
                  </a:extLst>
                </a:gridCol>
                <a:gridCol w="2747010">
                  <a:extLst>
                    <a:ext uri="{9D8B030D-6E8A-4147-A177-3AD203B41FA5}">
                      <a16:colId xmlns:a16="http://schemas.microsoft.com/office/drawing/2014/main" val="1274194917"/>
                    </a:ext>
                  </a:extLst>
                </a:gridCol>
              </a:tblGrid>
              <a:tr h="370840">
                <a:tc>
                  <a:txBody>
                    <a:bodyPr/>
                    <a:lstStyle/>
                    <a:p>
                      <a:r>
                        <a:rPr lang="en-US" b="1" dirty="0">
                          <a:solidFill>
                            <a:schemeClr val="bg1"/>
                          </a:solidFill>
                        </a:rPr>
                        <a:t>Purpose</a:t>
                      </a:r>
                    </a:p>
                  </a:txBody>
                  <a:tcPr>
                    <a:solidFill>
                      <a:schemeClr val="tx1"/>
                    </a:solidFill>
                  </a:tcPr>
                </a:tc>
                <a:tc>
                  <a:txBody>
                    <a:bodyPr/>
                    <a:lstStyle/>
                    <a:p>
                      <a:r>
                        <a:rPr lang="en-US" b="1" dirty="0">
                          <a:solidFill>
                            <a:schemeClr val="bg1"/>
                          </a:solidFill>
                        </a:rPr>
                        <a:t>RDA Element</a:t>
                      </a:r>
                    </a:p>
                  </a:txBody>
                  <a:tcPr>
                    <a:solidFill>
                      <a:schemeClr val="tx1"/>
                    </a:solidFill>
                  </a:tcPr>
                </a:tc>
                <a:tc>
                  <a:txBody>
                    <a:bodyPr/>
                    <a:lstStyle/>
                    <a:p>
                      <a:r>
                        <a:rPr lang="en-US" b="1" dirty="0">
                          <a:solidFill>
                            <a:schemeClr val="bg1"/>
                          </a:solidFill>
                        </a:rPr>
                        <a:t>MARC Field &amp; Subfield</a:t>
                      </a:r>
                    </a:p>
                  </a:txBody>
                  <a:tcPr>
                    <a:solidFill>
                      <a:schemeClr val="tx1"/>
                    </a:solidFill>
                  </a:tcPr>
                </a:tc>
                <a:tc>
                  <a:txBody>
                    <a:bodyPr/>
                    <a:lstStyle/>
                    <a:p>
                      <a:r>
                        <a:rPr lang="en-US" b="1" dirty="0">
                          <a:solidFill>
                            <a:schemeClr val="bg1"/>
                          </a:solidFill>
                        </a:rPr>
                        <a:t>Guidance</a:t>
                      </a:r>
                    </a:p>
                  </a:txBody>
                  <a:tcPr>
                    <a:solidFill>
                      <a:schemeClr val="tx1"/>
                    </a:solidFill>
                  </a:tcPr>
                </a:tc>
                <a:extLst>
                  <a:ext uri="{0D108BD9-81ED-4DB2-BD59-A6C34878D82A}">
                    <a16:rowId xmlns:a16="http://schemas.microsoft.com/office/drawing/2014/main" val="316579652"/>
                  </a:ext>
                </a:extLst>
              </a:tr>
              <a:tr h="370840">
                <a:tc>
                  <a:txBody>
                    <a:bodyPr/>
                    <a:lstStyle/>
                    <a:p>
                      <a:r>
                        <a:rPr lang="en-US" dirty="0"/>
                        <a:t>Source of metadata that is not a manifestation being described </a:t>
                      </a:r>
                    </a:p>
                  </a:txBody>
                  <a:tcPr/>
                </a:tc>
                <a:tc>
                  <a:txBody>
                    <a:bodyPr/>
                    <a:lstStyle/>
                    <a:p>
                      <a:r>
                        <a:rPr lang="en-US" dirty="0">
                          <a:hlinkClick r:id="rId3"/>
                        </a:rPr>
                        <a:t>source consulted</a:t>
                      </a:r>
                      <a:endParaRPr lang="en-US" dirty="0"/>
                    </a:p>
                  </a:txBody>
                  <a:tcPr/>
                </a:tc>
                <a:tc>
                  <a:txBody>
                    <a:bodyPr/>
                    <a:lstStyle/>
                    <a:p>
                      <a:r>
                        <a:rPr lang="en-US" dirty="0"/>
                        <a:t>670 $a, $b</a:t>
                      </a:r>
                    </a:p>
                  </a:txBody>
                  <a:tcPr/>
                </a:tc>
                <a:tc>
                  <a:txBody>
                    <a:bodyPr/>
                    <a:lstStyle/>
                    <a:p>
                      <a:r>
                        <a:rPr lang="en-US" dirty="0"/>
                        <a:t>Follow the same practice from original RDA.</a:t>
                      </a:r>
                    </a:p>
                    <a:p>
                      <a:r>
                        <a:rPr lang="en-US" dirty="0"/>
                        <a:t>See </a:t>
                      </a:r>
                      <a:r>
                        <a:rPr lang="en-US" dirty="0">
                          <a:hlinkClick r:id="rId4"/>
                        </a:rPr>
                        <a:t>DCM Z1</a:t>
                      </a:r>
                      <a:r>
                        <a:rPr lang="en-US" dirty="0"/>
                        <a:t> for details.</a:t>
                      </a:r>
                    </a:p>
                  </a:txBody>
                  <a:tcPr/>
                </a:tc>
                <a:extLst>
                  <a:ext uri="{0D108BD9-81ED-4DB2-BD59-A6C34878D82A}">
                    <a16:rowId xmlns:a16="http://schemas.microsoft.com/office/drawing/2014/main" val="2383224641"/>
                  </a:ext>
                </a:extLst>
              </a:tr>
            </a:tbl>
          </a:graphicData>
        </a:graphic>
      </p:graphicFrame>
    </p:spTree>
    <p:extLst>
      <p:ext uri="{BB962C8B-B14F-4D97-AF65-F5344CB8AC3E}">
        <p14:creationId xmlns:p14="http://schemas.microsoft.com/office/powerpoint/2010/main" val="2139318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9832510E-071B-47BB-837B-562780055ED9}" vid="{B1AA67C2-AFD5-413F-A282-974178A361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NARDAC PCC Workshop Template</Template>
  <TotalTime>1884</TotalTime>
  <Words>2359</Words>
  <Application>Microsoft Office PowerPoint</Application>
  <PresentationFormat>Widescreen</PresentationFormat>
  <Paragraphs>190</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Recording Data Provenance</vt:lpstr>
      <vt:lpstr>RDA Copyright</vt:lpstr>
      <vt:lpstr>Metadata Statements</vt:lpstr>
      <vt:lpstr>Metadata Description Sets</vt:lpstr>
      <vt:lpstr>Metadata Works =  Works of Metadata</vt:lpstr>
      <vt:lpstr>PowerPoint Presentation</vt:lpstr>
      <vt:lpstr>Field-Level Data Provenance</vt:lpstr>
      <vt:lpstr>Record-Level Data Provenance</vt:lpstr>
      <vt:lpstr>Authority Record-Level Data Provenance</vt:lpstr>
      <vt:lpstr>content type</vt:lpstr>
      <vt:lpstr>PowerPoint Presentation</vt:lpstr>
      <vt:lpstr>PowerPoint Presentation</vt:lpstr>
      <vt:lpstr>PowerPoint Presentation</vt:lpstr>
      <vt:lpstr>PowerPoint Presentation</vt:lpstr>
      <vt:lpstr>PowerPoint Presentation</vt:lpstr>
      <vt:lpstr>Recording content type</vt:lpstr>
      <vt:lpstr>related manifestation of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Recording a content standard used for metadata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Joint Workshop with NARDAC and  PCC SCT RDA Training Task Group: Monographs</dc:title>
  <dc:creator>Adam Baron</dc:creator>
  <cp:lastModifiedBy>Adam Baron</cp:lastModifiedBy>
  <cp:revision>45</cp:revision>
  <dcterms:created xsi:type="dcterms:W3CDTF">2025-06-14T22:30:06Z</dcterms:created>
  <dcterms:modified xsi:type="dcterms:W3CDTF">2026-06-23T23:19:38Z</dcterms:modified>
</cp:coreProperties>
</file>