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258" r:id="rId2"/>
    <p:sldId id="704" r:id="rId3"/>
    <p:sldId id="263" r:id="rId4"/>
    <p:sldId id="260" r:id="rId5"/>
    <p:sldId id="318" r:id="rId6"/>
    <p:sldId id="320" r:id="rId7"/>
    <p:sldId id="262" r:id="rId8"/>
    <p:sldId id="264" r:id="rId9"/>
    <p:sldId id="297" r:id="rId10"/>
    <p:sldId id="266" r:id="rId11"/>
    <p:sldId id="267" r:id="rId12"/>
    <p:sldId id="298" r:id="rId13"/>
    <p:sldId id="268" r:id="rId14"/>
    <p:sldId id="299" r:id="rId15"/>
    <p:sldId id="269" r:id="rId16"/>
    <p:sldId id="300" r:id="rId17"/>
    <p:sldId id="271" r:id="rId18"/>
    <p:sldId id="272" r:id="rId19"/>
    <p:sldId id="273" r:id="rId20"/>
    <p:sldId id="302" r:id="rId21"/>
    <p:sldId id="274" r:id="rId22"/>
    <p:sldId id="275" r:id="rId23"/>
    <p:sldId id="276" r:id="rId24"/>
    <p:sldId id="277" r:id="rId25"/>
    <p:sldId id="303" r:id="rId26"/>
    <p:sldId id="304" r:id="rId27"/>
    <p:sldId id="278" r:id="rId28"/>
    <p:sldId id="279" r:id="rId29"/>
    <p:sldId id="280" r:id="rId30"/>
    <p:sldId id="305" r:id="rId31"/>
    <p:sldId id="282" r:id="rId32"/>
    <p:sldId id="283" r:id="rId33"/>
    <p:sldId id="284" r:id="rId34"/>
    <p:sldId id="306" r:id="rId35"/>
    <p:sldId id="285" r:id="rId36"/>
    <p:sldId id="286" r:id="rId37"/>
    <p:sldId id="307" r:id="rId38"/>
    <p:sldId id="287" r:id="rId39"/>
    <p:sldId id="308" r:id="rId40"/>
    <p:sldId id="288" r:id="rId41"/>
    <p:sldId id="289" r:id="rId42"/>
    <p:sldId id="290" r:id="rId43"/>
    <p:sldId id="309" r:id="rId44"/>
    <p:sldId id="292" r:id="rId45"/>
    <p:sldId id="312" r:id="rId46"/>
    <p:sldId id="317" r:id="rId47"/>
    <p:sldId id="315" r:id="rId48"/>
    <p:sldId id="31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452" autoAdjust="0"/>
  </p:normalViewPr>
  <p:slideViewPr>
    <p:cSldViewPr snapToGrid="0">
      <p:cViewPr varScale="1">
        <p:scale>
          <a:sx n="85" d="100"/>
          <a:sy n="85" d="100"/>
        </p:scale>
        <p:origin x="15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B0B71-6277-4FA5-97BF-5F63D7B58536}"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751CD-C621-4F44-BF9E-E97C3AB3C439}" type="slidenum">
              <a:rPr lang="en-US" smtClean="0"/>
              <a:t>‹#›</a:t>
            </a:fld>
            <a:endParaRPr lang="en-US"/>
          </a:p>
        </p:txBody>
      </p:sp>
    </p:spTree>
    <p:extLst>
      <p:ext uri="{BB962C8B-B14F-4D97-AF65-F5344CB8AC3E}">
        <p14:creationId xmlns:p14="http://schemas.microsoft.com/office/powerpoint/2010/main" val="15686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loc.gov/standards/sourcelist/descriptive-conventions.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0751CD-C621-4F44-BF9E-E97C3AB3C439}" type="slidenum">
              <a:rPr lang="en-US" smtClean="0"/>
              <a:t>1</a:t>
            </a:fld>
            <a:endParaRPr lang="en-US"/>
          </a:p>
        </p:txBody>
      </p:sp>
    </p:spTree>
    <p:extLst>
      <p:ext uri="{BB962C8B-B14F-4D97-AF65-F5344CB8AC3E}">
        <p14:creationId xmlns:p14="http://schemas.microsoft.com/office/powerpoint/2010/main" val="466117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Having confirmed the recording method (identifier) and MARC field and subfield (040 $a and $c), let’s focus on recording the value. If we scroll down to Prerecording, the LC-PCC PS tells us to not record the element author agent but to record a narrower element instead.</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11</a:t>
            </a:fld>
            <a:endParaRPr lang="en-US"/>
          </a:p>
        </p:txBody>
      </p:sp>
    </p:spTree>
    <p:extLst>
      <p:ext uri="{BB962C8B-B14F-4D97-AF65-F5344CB8AC3E}">
        <p14:creationId xmlns:p14="http://schemas.microsoft.com/office/powerpoint/2010/main" val="78330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904C4-1265-E622-2432-86316626F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E09FC-366C-7210-34E3-49E4EE8E00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97D86-12BB-E527-0281-E059990926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Scrolling down to the Related Elements section, we see the narrower elements to consider, including author collective agent and author person. In MARC, the organization who recorded the metadata is recorded in the 040 field, so we will select author collective agent. </a:t>
            </a:r>
            <a:endParaRPr lang="en-CA" dirty="0">
              <a:effectLst/>
            </a:endParaRPr>
          </a:p>
        </p:txBody>
      </p:sp>
      <p:sp>
        <p:nvSpPr>
          <p:cNvPr id="4" name="Slide Number Placeholder 3">
            <a:extLst>
              <a:ext uri="{FF2B5EF4-FFF2-40B4-BE49-F238E27FC236}">
                <a16:creationId xmlns:a16="http://schemas.microsoft.com/office/drawing/2014/main" id="{04160114-3C04-2145-63D9-B05FFC8662AC}"/>
              </a:ext>
            </a:extLst>
          </p:cNvPr>
          <p:cNvSpPr>
            <a:spLocks noGrp="1"/>
          </p:cNvSpPr>
          <p:nvPr>
            <p:ph type="sldNum" sz="quarter" idx="5"/>
          </p:nvPr>
        </p:nvSpPr>
        <p:spPr/>
        <p:txBody>
          <a:bodyPr/>
          <a:lstStyle/>
          <a:p>
            <a:fld id="{860751CD-C621-4F44-BF9E-E97C3AB3C439}" type="slidenum">
              <a:rPr lang="en-US" smtClean="0"/>
              <a:t>12</a:t>
            </a:fld>
            <a:endParaRPr lang="en-US"/>
          </a:p>
        </p:txBody>
      </p:sp>
    </p:spTree>
    <p:extLst>
      <p:ext uri="{BB962C8B-B14F-4D97-AF65-F5344CB8AC3E}">
        <p14:creationId xmlns:p14="http://schemas.microsoft.com/office/powerpoint/2010/main" val="4016015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If we scroll down to Prerecording, the LC-PCC PS tells us to not record the element author collective agent but to record a narrower element instead.</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13</a:t>
            </a:fld>
            <a:endParaRPr lang="en-US"/>
          </a:p>
        </p:txBody>
      </p:sp>
    </p:spTree>
    <p:extLst>
      <p:ext uri="{BB962C8B-B14F-4D97-AF65-F5344CB8AC3E}">
        <p14:creationId xmlns:p14="http://schemas.microsoft.com/office/powerpoint/2010/main" val="1037826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1FC81-EE4E-9B29-DC9F-71CC00CF3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9621F-1170-1EE4-B437-1C443F26ED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DE05D-A25B-160F-D028-CD898B022A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Scrolling down to the Related Elements section, the narrower elements we will consider are author corporate body and author family. Since we will be recording the value for an organization, we will select author corporate body.</a:t>
            </a:r>
            <a:endParaRPr lang="en-CA" dirty="0">
              <a:effectLst/>
            </a:endParaRPr>
          </a:p>
        </p:txBody>
      </p:sp>
      <p:sp>
        <p:nvSpPr>
          <p:cNvPr id="4" name="Slide Number Placeholder 3">
            <a:extLst>
              <a:ext uri="{FF2B5EF4-FFF2-40B4-BE49-F238E27FC236}">
                <a16:creationId xmlns:a16="http://schemas.microsoft.com/office/drawing/2014/main" id="{3D575E23-EF9A-3310-A92F-33C0EABD0AB1}"/>
              </a:ext>
            </a:extLst>
          </p:cNvPr>
          <p:cNvSpPr>
            <a:spLocks noGrp="1"/>
          </p:cNvSpPr>
          <p:nvPr>
            <p:ph type="sldNum" sz="quarter" idx="5"/>
          </p:nvPr>
        </p:nvSpPr>
        <p:spPr/>
        <p:txBody>
          <a:bodyPr/>
          <a:lstStyle/>
          <a:p>
            <a:fld id="{860751CD-C621-4F44-BF9E-E97C3AB3C439}" type="slidenum">
              <a:rPr lang="en-US" smtClean="0"/>
              <a:t>14</a:t>
            </a:fld>
            <a:endParaRPr lang="en-US"/>
          </a:p>
        </p:txBody>
      </p:sp>
    </p:spTree>
    <p:extLst>
      <p:ext uri="{BB962C8B-B14F-4D97-AF65-F5344CB8AC3E}">
        <p14:creationId xmlns:p14="http://schemas.microsoft.com/office/powerpoint/2010/main" val="384080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 element page for author corporate body includes the basic instructions for recording a relationship element. Under Recording, the instruction tells us to “Record this element as a value of Corporate Body: appellation of corporate body or as an IRI.” An appellation of corporate body is either a name of corporate body, access point for corporate body, or identifier for corporate body depending on the recording method used. We have already determined that we want to record an identifier for corporate body.</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15</a:t>
            </a:fld>
            <a:endParaRPr lang="en-US"/>
          </a:p>
        </p:txBody>
      </p:sp>
    </p:spTree>
    <p:extLst>
      <p:ext uri="{BB962C8B-B14F-4D97-AF65-F5344CB8AC3E}">
        <p14:creationId xmlns:p14="http://schemas.microsoft.com/office/powerpoint/2010/main" val="1204011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0EE31-17F9-3542-3FB4-676D30149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704A2-0630-68ED-B219-7EEBBFB66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3CC06D-FD5B-36FE-D5CA-54CAE552D6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If we review the LC-PCC PSs, there is a policy statement that says “LC/PCC practice: Record the element using a structured description. … Apply this policy statement when recording: 1) an authorized access point in a bibliographic record, 2) an authorized access point for a related entity in an authority record, or 3) a structured value that is not functioning as an access point.” This policy statement is not applied because we want to record an identifier not an authorized access point nor a structured value.</a:t>
            </a:r>
            <a:endParaRPr lang="en-CA" dirty="0">
              <a:effectLst/>
            </a:endParaRPr>
          </a:p>
        </p:txBody>
      </p:sp>
      <p:sp>
        <p:nvSpPr>
          <p:cNvPr id="4" name="Slide Number Placeholder 3">
            <a:extLst>
              <a:ext uri="{FF2B5EF4-FFF2-40B4-BE49-F238E27FC236}">
                <a16:creationId xmlns:a16="http://schemas.microsoft.com/office/drawing/2014/main" id="{D36BE859-43D7-0CA7-C25F-D38E4F469DAD}"/>
              </a:ext>
            </a:extLst>
          </p:cNvPr>
          <p:cNvSpPr>
            <a:spLocks noGrp="1"/>
          </p:cNvSpPr>
          <p:nvPr>
            <p:ph type="sldNum" sz="quarter" idx="5"/>
          </p:nvPr>
        </p:nvSpPr>
        <p:spPr/>
        <p:txBody>
          <a:bodyPr/>
          <a:lstStyle/>
          <a:p>
            <a:fld id="{860751CD-C621-4F44-BF9E-E97C3AB3C439}" type="slidenum">
              <a:rPr lang="en-US" smtClean="0"/>
              <a:t>16</a:t>
            </a:fld>
            <a:endParaRPr lang="en-US"/>
          </a:p>
        </p:txBody>
      </p:sp>
    </p:spTree>
    <p:extLst>
      <p:ext uri="{BB962C8B-B14F-4D97-AF65-F5344CB8AC3E}">
        <p14:creationId xmlns:p14="http://schemas.microsoft.com/office/powerpoint/2010/main" val="1871437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To record a value for the element author corporate body as an identifier, we are instructed to “Record an identifier for a related corporate body as a value of Corporate Body: identifier for corporate body.”</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17</a:t>
            </a:fld>
            <a:endParaRPr lang="en-US"/>
          </a:p>
        </p:txBody>
      </p:sp>
    </p:spTree>
    <p:extLst>
      <p:ext uri="{BB962C8B-B14F-4D97-AF65-F5344CB8AC3E}">
        <p14:creationId xmlns:p14="http://schemas.microsoft.com/office/powerpoint/2010/main" val="2399192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 Definition and Scope of identifier for corporate body indicates that this is a code, number, or other string used to identify a corporate body. Since we are just looking for instructions on how to record an identifier for corporate body and not creating a description for a corporate body, we can ignore the LC/PCC Core requirement under Prerecording and just consider the instructions under Recording an identifier.</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18</a:t>
            </a:fld>
            <a:endParaRPr lang="en-US"/>
          </a:p>
        </p:txBody>
      </p:sp>
    </p:spTree>
    <p:extLst>
      <p:ext uri="{BB962C8B-B14F-4D97-AF65-F5344CB8AC3E}">
        <p14:creationId xmlns:p14="http://schemas.microsoft.com/office/powerpoint/2010/main" val="1057511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There are two options under Recording an identifier. While the policy statement for both options is to “Apply the option”, we will only apply the first option to “Use a vocabulary encoding scheme as a source of information” because we will record an identifier using either the OCLC symbol or the MARC organization code of the cataloging institution. When recording the identifier, we record it as found in the source of information.</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19</a:t>
            </a:fld>
            <a:endParaRPr lang="en-US"/>
          </a:p>
        </p:txBody>
      </p:sp>
    </p:spTree>
    <p:extLst>
      <p:ext uri="{BB962C8B-B14F-4D97-AF65-F5344CB8AC3E}">
        <p14:creationId xmlns:p14="http://schemas.microsoft.com/office/powerpoint/2010/main" val="822909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5CC5-808D-FBDD-FEC6-29BC532F3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5B6B4-D7D0-EED0-736F-0C08DEDD03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B88D3-8AF5-A156-3DC8-D6F4457948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For the example, I will enter “XXX”, but you should enter your institution’s OCLC symbol or, if you are not an OCLC member institution, your MARC organization code. In MARC, this value will be recorded in field 040, subfields $a and $c. If editing an existing record, the value will be recorded in subfield $d.</a:t>
            </a:r>
            <a:endParaRPr lang="en-CA" dirty="0">
              <a:effectLst/>
            </a:endParaRPr>
          </a:p>
        </p:txBody>
      </p:sp>
      <p:sp>
        <p:nvSpPr>
          <p:cNvPr id="4" name="Slide Number Placeholder 3">
            <a:extLst>
              <a:ext uri="{FF2B5EF4-FFF2-40B4-BE49-F238E27FC236}">
                <a16:creationId xmlns:a16="http://schemas.microsoft.com/office/drawing/2014/main" id="{6DFF2398-C61F-9D51-6EDC-AAB987426540}"/>
              </a:ext>
            </a:extLst>
          </p:cNvPr>
          <p:cNvSpPr>
            <a:spLocks noGrp="1"/>
          </p:cNvSpPr>
          <p:nvPr>
            <p:ph type="sldNum" sz="quarter" idx="5"/>
          </p:nvPr>
        </p:nvSpPr>
        <p:spPr/>
        <p:txBody>
          <a:bodyPr/>
          <a:lstStyle/>
          <a:p>
            <a:fld id="{860751CD-C621-4F44-BF9E-E97C3AB3C439}" type="slidenum">
              <a:rPr lang="en-US" smtClean="0"/>
              <a:t>20</a:t>
            </a:fld>
            <a:endParaRPr lang="en-US"/>
          </a:p>
        </p:txBody>
      </p:sp>
    </p:spTree>
    <p:extLst>
      <p:ext uri="{BB962C8B-B14F-4D97-AF65-F5344CB8AC3E}">
        <p14:creationId xmlns:p14="http://schemas.microsoft.com/office/powerpoint/2010/main" val="131022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At this point, we have described the manifestation, the aggregating expression and aggregating work, and an aggregated expression and aggregated work. To describe each entity, we created metadata statements that assigned a value to each RDA element we recorded. For example, </a:t>
            </a:r>
            <a:r>
              <a:rPr lang="en-CA" sz="1200" b="0" i="1" u="none" strike="noStrike" kern="1200" dirty="0">
                <a:solidFill>
                  <a:schemeClr val="tx1"/>
                </a:solidFill>
                <a:effectLst/>
                <a:latin typeface="+mn-lt"/>
                <a:ea typeface="+mn-ea"/>
                <a:cs typeface="+mn-cs"/>
              </a:rPr>
              <a:t>Manifestation &lt;has title proper&gt; Hamiltonian systems</a:t>
            </a:r>
            <a:r>
              <a:rPr lang="en-CA" sz="1200" b="0" i="0" u="none" strike="noStrike" kern="1200" dirty="0">
                <a:solidFill>
                  <a:schemeClr val="tx1"/>
                </a:solidFill>
                <a:effectLst/>
                <a:latin typeface="+mn-lt"/>
                <a:ea typeface="+mn-ea"/>
                <a:cs typeface="+mn-cs"/>
              </a:rPr>
              <a:t> is a metadata statement. One or more metadata statements forms a metadata description set. For example, all the metadata statements that we recorded to describe the manifestation is a metadata description set. In MARC, the entire bibliographic record is an example of a metadata description set.</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3</a:t>
            </a:fld>
            <a:endParaRPr lang="en-US"/>
          </a:p>
        </p:txBody>
      </p:sp>
    </p:spTree>
    <p:extLst>
      <p:ext uri="{BB962C8B-B14F-4D97-AF65-F5344CB8AC3E}">
        <p14:creationId xmlns:p14="http://schemas.microsoft.com/office/powerpoint/2010/main" val="3296772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While we have reviewed all the instructions for recording a value for an agent who records metadata, that value may already be supplied by the system. For example, when creating a new record in OCLC Connexion, 040 subfields $a and $c already contain your institution’s OCLC symbol. When you replace a </a:t>
            </a:r>
            <a:r>
              <a:rPr lang="en-CA" sz="1200" b="0" i="0" u="none" strike="noStrike" kern="1200" dirty="0" err="1">
                <a:solidFill>
                  <a:schemeClr val="tx1"/>
                </a:solidFill>
                <a:effectLst/>
                <a:latin typeface="+mn-lt"/>
                <a:ea typeface="+mn-ea"/>
                <a:cs typeface="+mn-cs"/>
              </a:rPr>
              <a:t>WorldCat</a:t>
            </a:r>
            <a:r>
              <a:rPr lang="en-CA" sz="1200" b="0" i="0" u="none" strike="noStrike" kern="1200" dirty="0">
                <a:solidFill>
                  <a:schemeClr val="tx1"/>
                </a:solidFill>
                <a:effectLst/>
                <a:latin typeface="+mn-lt"/>
                <a:ea typeface="+mn-ea"/>
                <a:cs typeface="+mn-cs"/>
              </a:rPr>
              <a:t> record, OCLC automatically adds your institution’s OCLC symbol in 040 subfield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Lastly, if your institution records the name or initials of the cataloger who worked on the record, you may also have a value of author person. This does not change any existing practices, it just provides a justification for recording that information in RDA.</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21</a:t>
            </a:fld>
            <a:endParaRPr lang="en-US"/>
          </a:p>
        </p:txBody>
      </p:sp>
    </p:spTree>
    <p:extLst>
      <p:ext uri="{BB962C8B-B14F-4D97-AF65-F5344CB8AC3E}">
        <p14:creationId xmlns:p14="http://schemas.microsoft.com/office/powerpoint/2010/main" val="1400516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Let’s go back to the Data provenance guidance chapter and look at the instructions under Recording an agent who publishes metadata.</a:t>
            </a:r>
            <a:endParaRPr lang="en-CA" dirty="0">
              <a:effectLst/>
            </a:endParaRPr>
          </a:p>
          <a:p>
            <a:endParaRPr lang="en-CA" dirty="0"/>
          </a:p>
          <a:p>
            <a:pPr rtl="0"/>
            <a:r>
              <a:rPr lang="en-CA" sz="1200" b="0" i="0" u="none" strike="noStrike" kern="1200" dirty="0">
                <a:solidFill>
                  <a:schemeClr val="tx1"/>
                </a:solidFill>
                <a:effectLst/>
                <a:latin typeface="+mn-lt"/>
                <a:ea typeface="+mn-ea"/>
                <a:cs typeface="+mn-cs"/>
              </a:rPr>
              <a:t>Again, we will apply the option to “Record a metadata work as an instance of a Work.”</a:t>
            </a:r>
            <a:endParaRPr lang="en-CA" dirty="0">
              <a:effectLst/>
            </a:endParaRPr>
          </a:p>
          <a:p>
            <a:pPr rtl="0"/>
            <a:br>
              <a:rPr lang="en-CA" dirty="0"/>
            </a:br>
            <a:r>
              <a:rPr lang="en-CA" sz="1200" b="0" i="0" u="none" strike="noStrike" kern="1200" dirty="0">
                <a:solidFill>
                  <a:schemeClr val="tx1"/>
                </a:solidFill>
                <a:effectLst/>
                <a:latin typeface="+mn-lt"/>
                <a:ea typeface="+mn-ea"/>
                <a:cs typeface="+mn-cs"/>
              </a:rPr>
              <a:t>The second option is to “Record an agent who publishes a manifestation that embodies the metadata work as a Manifestation: publisher agent of the metadata work.” When a cataloger adds a record to </a:t>
            </a:r>
            <a:r>
              <a:rPr lang="en-CA" sz="1200" b="0" i="0" u="none" strike="noStrike" kern="1200" dirty="0" err="1">
                <a:solidFill>
                  <a:schemeClr val="tx1"/>
                </a:solidFill>
                <a:effectLst/>
                <a:latin typeface="+mn-lt"/>
                <a:ea typeface="+mn-ea"/>
                <a:cs typeface="+mn-cs"/>
              </a:rPr>
              <a:t>WorldCat</a:t>
            </a:r>
            <a:r>
              <a:rPr lang="en-CA" sz="1200" b="0" i="0" u="none" strike="noStrike" kern="1200" dirty="0">
                <a:solidFill>
                  <a:schemeClr val="tx1"/>
                </a:solidFill>
                <a:effectLst/>
                <a:latin typeface="+mn-lt"/>
                <a:ea typeface="+mn-ea"/>
                <a:cs typeface="+mn-cs"/>
              </a:rPr>
              <a:t> or replaces a </a:t>
            </a:r>
            <a:r>
              <a:rPr lang="en-CA" sz="1200" b="0" i="0" u="none" strike="noStrike" kern="1200" dirty="0" err="1">
                <a:solidFill>
                  <a:schemeClr val="tx1"/>
                </a:solidFill>
                <a:effectLst/>
                <a:latin typeface="+mn-lt"/>
                <a:ea typeface="+mn-ea"/>
                <a:cs typeface="+mn-cs"/>
              </a:rPr>
              <a:t>WorldCat</a:t>
            </a:r>
            <a:r>
              <a:rPr lang="en-CA" sz="1200" b="0" i="0" u="none" strike="noStrike" kern="1200" dirty="0">
                <a:solidFill>
                  <a:schemeClr val="tx1"/>
                </a:solidFill>
                <a:effectLst/>
                <a:latin typeface="+mn-lt"/>
                <a:ea typeface="+mn-ea"/>
                <a:cs typeface="+mn-cs"/>
              </a:rPr>
              <a:t> record, they are publishing a metadata work. We record the publisher of the metadata work using the Manifestation element publisher agent. When describing an entity, we typically only record elements with a domain that matches the entity being described; however, when describing a metadata work, we can use any appropriate RDA element and are not limited to just Work elements. According to the LC-PCC PS, this option is applied, but the value may be supplied by the system.</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22</a:t>
            </a:fld>
            <a:endParaRPr lang="en-US"/>
          </a:p>
        </p:txBody>
      </p:sp>
    </p:spTree>
    <p:extLst>
      <p:ext uri="{BB962C8B-B14F-4D97-AF65-F5344CB8AC3E}">
        <p14:creationId xmlns:p14="http://schemas.microsoft.com/office/powerpoint/2010/main" val="1233196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On the publisher agent element page, we can expand the MARC 21 Bibliographic alignments to see the recording method and MARC fields to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ADDITIONAL ALIGNMENTS AND RED BOX APPEAR ON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To record record-level data provenance for an agent who publishes metadata, we record an identifier in MARC field 040, subfields $a or $d. This is the same field and subfields that are also used to record the agent who records the metadata. This is expected because the institution who creates or edits the record is also the one to publish the record.</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23</a:t>
            </a:fld>
            <a:endParaRPr lang="en-US"/>
          </a:p>
        </p:txBody>
      </p:sp>
    </p:spTree>
    <p:extLst>
      <p:ext uri="{BB962C8B-B14F-4D97-AF65-F5344CB8AC3E}">
        <p14:creationId xmlns:p14="http://schemas.microsoft.com/office/powerpoint/2010/main" val="282223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While the element is different, the instructions for recording a publisher agent are exactly the same as recording an author agent. Instead of recording the broader elements publisher agent and publisher collective agent, …</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24</a:t>
            </a:fld>
            <a:endParaRPr lang="en-US"/>
          </a:p>
        </p:txBody>
      </p:sp>
    </p:spTree>
    <p:extLst>
      <p:ext uri="{BB962C8B-B14F-4D97-AF65-F5344CB8AC3E}">
        <p14:creationId xmlns:p14="http://schemas.microsoft.com/office/powerpoint/2010/main" val="1811186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r>
              <a:rPr lang="en-CA" sz="1200" b="0" i="0" u="none" strike="noStrike" kern="1200" dirty="0">
                <a:solidFill>
                  <a:schemeClr val="tx1"/>
                </a:solidFill>
                <a:effectLst/>
                <a:latin typeface="+mn-lt"/>
                <a:ea typeface="+mn-ea"/>
                <a:cs typeface="+mn-cs"/>
              </a:rPr>
              <a:t>we record a value for publisher corporate body by recording an identifier for corporate body.</a:t>
            </a:r>
            <a:endParaRPr lang="en-CA" dirty="0"/>
          </a:p>
        </p:txBody>
      </p:sp>
      <p:sp>
        <p:nvSpPr>
          <p:cNvPr id="4" name="Slide Number Placeholder 3"/>
          <p:cNvSpPr>
            <a:spLocks noGrp="1"/>
          </p:cNvSpPr>
          <p:nvPr>
            <p:ph type="sldNum" sz="quarter" idx="5"/>
          </p:nvPr>
        </p:nvSpPr>
        <p:spPr/>
        <p:txBody>
          <a:bodyPr/>
          <a:lstStyle/>
          <a:p>
            <a:fld id="{860751CD-C621-4F44-BF9E-E97C3AB3C439}" type="slidenum">
              <a:rPr lang="en-US" smtClean="0"/>
              <a:t>25</a:t>
            </a:fld>
            <a:endParaRPr lang="en-US"/>
          </a:p>
        </p:txBody>
      </p:sp>
    </p:spTree>
    <p:extLst>
      <p:ext uri="{BB962C8B-B14F-4D97-AF65-F5344CB8AC3E}">
        <p14:creationId xmlns:p14="http://schemas.microsoft.com/office/powerpoint/2010/main" val="1180603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BE10C-2DC7-B5D5-5023-156F74552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79E09A-17EF-4DBA-E905-62D282F07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DB8D51-6EA7-8914-D431-04518BED63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Again, the identifier will be either your institution’s OCLC symbol or MARC organization code. This value is already recorded in field 040 subfield $a in our MARC record and doesn’t need to be recorded separately since the value in MARC represents both the author and the publisher.</a:t>
            </a:r>
            <a:endParaRPr lang="en-CA" dirty="0"/>
          </a:p>
        </p:txBody>
      </p:sp>
      <p:sp>
        <p:nvSpPr>
          <p:cNvPr id="4" name="Slide Number Placeholder 3">
            <a:extLst>
              <a:ext uri="{FF2B5EF4-FFF2-40B4-BE49-F238E27FC236}">
                <a16:creationId xmlns:a16="http://schemas.microsoft.com/office/drawing/2014/main" id="{CADEC3A2-5CC8-A4D5-517D-2768B6A2518F}"/>
              </a:ext>
            </a:extLst>
          </p:cNvPr>
          <p:cNvSpPr>
            <a:spLocks noGrp="1"/>
          </p:cNvSpPr>
          <p:nvPr>
            <p:ph type="sldNum" sz="quarter" idx="5"/>
          </p:nvPr>
        </p:nvSpPr>
        <p:spPr/>
        <p:txBody>
          <a:bodyPr/>
          <a:lstStyle/>
          <a:p>
            <a:fld id="{860751CD-C621-4F44-BF9E-E97C3AB3C439}" type="slidenum">
              <a:rPr lang="en-US" smtClean="0"/>
              <a:t>26</a:t>
            </a:fld>
            <a:endParaRPr lang="en-US"/>
          </a:p>
        </p:txBody>
      </p:sp>
    </p:spTree>
    <p:extLst>
      <p:ext uri="{BB962C8B-B14F-4D97-AF65-F5344CB8AC3E}">
        <p14:creationId xmlns:p14="http://schemas.microsoft.com/office/powerpoint/2010/main" val="189247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Going back to the Data provenance guidance chapter, let’s now look at the instructions under Recording a language of description.</a:t>
            </a:r>
            <a:endParaRPr lang="en-CA" dirty="0">
              <a:effectLst/>
            </a:endParaRPr>
          </a:p>
          <a:p>
            <a:pPr rtl="0"/>
            <a:br>
              <a:rPr lang="en-CA" dirty="0"/>
            </a:br>
            <a:r>
              <a:rPr lang="en-CA" sz="1200" b="0" i="0" u="none" strike="noStrike" kern="1200" dirty="0">
                <a:solidFill>
                  <a:schemeClr val="tx1"/>
                </a:solidFill>
                <a:effectLst/>
                <a:latin typeface="+mn-lt"/>
                <a:ea typeface="+mn-ea"/>
                <a:cs typeface="+mn-cs"/>
              </a:rPr>
              <a:t>Again, we apply the option to “Record a metadata work as an instance of a Work.”</a:t>
            </a:r>
            <a:endParaRPr lang="en-CA" dirty="0">
              <a:effectLst/>
            </a:endParaRPr>
          </a:p>
          <a:p>
            <a:pPr rtl="0"/>
            <a:br>
              <a:rPr lang="en-CA" dirty="0"/>
            </a:br>
            <a:r>
              <a:rPr lang="en-CA" sz="1200" b="0" i="0" u="none" strike="noStrike" kern="1200" dirty="0">
                <a:solidFill>
                  <a:schemeClr val="tx1"/>
                </a:solidFill>
                <a:effectLst/>
                <a:latin typeface="+mn-lt"/>
                <a:ea typeface="+mn-ea"/>
                <a:cs typeface="+mn-cs"/>
              </a:rPr>
              <a:t>The second option says to “Record a language of description that is used for the metadata as an Expression: language of expression of a realization of the metadata work.” This means that we can use the element language of expression to record the language of cataloging. The LC-PCC PS says to “Always specify that the language of cataloging is English. In most cases, the system offers an option to record the language of description for the entire metadata set for non-transcribed elements.” Let’s look at the element language of expression to see how we need to record that the language of cataloging is English.</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27</a:t>
            </a:fld>
            <a:endParaRPr lang="en-US"/>
          </a:p>
        </p:txBody>
      </p:sp>
    </p:spTree>
    <p:extLst>
      <p:ext uri="{BB962C8B-B14F-4D97-AF65-F5344CB8AC3E}">
        <p14:creationId xmlns:p14="http://schemas.microsoft.com/office/powerpoint/2010/main" val="251691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On the language of expression element page, we can expand the MARC 21 Bibliographic alignments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ADDITIONAL ALIGNMENTS AND RED BOX APPEAR ON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 to see that record-level data provenance for recording a language of description is recorded as an identifier in MARC field 040 subfield $b, just as we would expect.</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28</a:t>
            </a:fld>
            <a:endParaRPr lang="en-US"/>
          </a:p>
        </p:txBody>
      </p:sp>
    </p:spTree>
    <p:extLst>
      <p:ext uri="{BB962C8B-B14F-4D97-AF65-F5344CB8AC3E}">
        <p14:creationId xmlns:p14="http://schemas.microsoft.com/office/powerpoint/2010/main" val="134562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Scrolling down to the section Recording an identifier, the first option is to “Record an identifier or notation for a term from an appropriate vocabulary encoding scheme.” The LC-PCC PS says to “Apply the option. The identifier should consist of the language code taken from the MARC Code List for Languages or the ISO 639-3 Code Tables.” We will record the language code from the MARC Code List for Languages.</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29</a:t>
            </a:fld>
            <a:endParaRPr lang="en-US"/>
          </a:p>
        </p:txBody>
      </p:sp>
    </p:spTree>
    <p:extLst>
      <p:ext uri="{BB962C8B-B14F-4D97-AF65-F5344CB8AC3E}">
        <p14:creationId xmlns:p14="http://schemas.microsoft.com/office/powerpoint/2010/main" val="3040012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A827-2316-1958-205E-87439529B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C656A-92FA-6F39-CCC8-19D8AC4D4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298F6-9379-9196-BCF5-9FB603F5D6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 MARC language code for English is </a:t>
            </a:r>
            <a:r>
              <a:rPr lang="en-CA" sz="1200" b="0" i="0" u="none" strike="noStrike" kern="1200" dirty="0" err="1">
                <a:solidFill>
                  <a:schemeClr val="tx1"/>
                </a:solidFill>
                <a:effectLst/>
                <a:latin typeface="+mn-lt"/>
                <a:ea typeface="+mn-ea"/>
                <a:cs typeface="+mn-cs"/>
              </a:rPr>
              <a:t>eng</a:t>
            </a:r>
            <a:r>
              <a:rPr lang="en-CA" sz="1200" b="0" i="0" u="none" strike="noStrike" kern="1200" dirty="0">
                <a:solidFill>
                  <a:schemeClr val="tx1"/>
                </a:solidFill>
                <a:effectLst/>
                <a:latin typeface="+mn-lt"/>
                <a:ea typeface="+mn-ea"/>
                <a:cs typeface="+mn-cs"/>
              </a:rPr>
              <a:t>, which is recorded in our RDA template and MARC field 040 subfield $b.</a:t>
            </a:r>
            <a:endParaRPr lang="en-CA" dirty="0"/>
          </a:p>
        </p:txBody>
      </p:sp>
      <p:sp>
        <p:nvSpPr>
          <p:cNvPr id="4" name="Slide Number Placeholder 3">
            <a:extLst>
              <a:ext uri="{FF2B5EF4-FFF2-40B4-BE49-F238E27FC236}">
                <a16:creationId xmlns:a16="http://schemas.microsoft.com/office/drawing/2014/main" id="{7E4CF4FF-9485-3130-619D-70E44A9E8913}"/>
              </a:ext>
            </a:extLst>
          </p:cNvPr>
          <p:cNvSpPr>
            <a:spLocks noGrp="1"/>
          </p:cNvSpPr>
          <p:nvPr>
            <p:ph type="sldNum" sz="quarter" idx="5"/>
          </p:nvPr>
        </p:nvSpPr>
        <p:spPr/>
        <p:txBody>
          <a:bodyPr/>
          <a:lstStyle/>
          <a:p>
            <a:fld id="{860751CD-C621-4F44-BF9E-E97C3AB3C439}" type="slidenum">
              <a:rPr lang="en-US" smtClean="0"/>
              <a:t>30</a:t>
            </a:fld>
            <a:endParaRPr lang="en-US"/>
          </a:p>
        </p:txBody>
      </p:sp>
    </p:spTree>
    <p:extLst>
      <p:ext uri="{BB962C8B-B14F-4D97-AF65-F5344CB8AC3E}">
        <p14:creationId xmlns:p14="http://schemas.microsoft.com/office/powerpoint/2010/main" val="248414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Considering the entire metadata description set, that is, the MARC bibliographic record, we probably want to provide some information about the metadata we have recorded. For example:</a:t>
            </a:r>
            <a:endParaRPr lang="en-CA" dirty="0">
              <a:effectLst/>
            </a:endParaRPr>
          </a:p>
          <a:p>
            <a:pPr marL="171450" indent="-171450" rtl="0" fontAlgn="base">
              <a:buFont typeface="Arial" panose="020B0604020202020204"/>
              <a:buChar char="•"/>
            </a:pPr>
            <a:r>
              <a:rPr lang="en-CA" sz="1200" b="0" i="0" u="none" strike="noStrike" kern="1200" dirty="0">
                <a:solidFill>
                  <a:schemeClr val="tx1"/>
                </a:solidFill>
                <a:effectLst/>
                <a:latin typeface="+mn-lt"/>
                <a:ea typeface="+mn-ea"/>
                <a:cs typeface="+mn-cs"/>
              </a:rPr>
              <a:t>Who created the metadata?</a:t>
            </a:r>
          </a:p>
          <a:p>
            <a:pPr marL="171450" indent="-171450" rtl="0" fontAlgn="base">
              <a:buFont typeface="Arial" panose="020B0604020202020204"/>
              <a:buChar char="•"/>
            </a:pPr>
            <a:r>
              <a:rPr lang="en-CA" sz="1200" b="0" i="0" u="none" strike="noStrike" kern="1200" dirty="0">
                <a:solidFill>
                  <a:schemeClr val="tx1"/>
                </a:solidFill>
                <a:effectLst/>
                <a:latin typeface="+mn-lt"/>
                <a:ea typeface="+mn-ea"/>
                <a:cs typeface="+mn-cs"/>
              </a:rPr>
              <a:t>Who published the metadata?</a:t>
            </a:r>
          </a:p>
          <a:p>
            <a:pPr marL="171450" indent="-171450" rtl="0" fontAlgn="base">
              <a:buFont typeface="Arial" panose="020B0604020202020204"/>
              <a:buChar char="•"/>
            </a:pPr>
            <a:r>
              <a:rPr lang="en-CA" sz="1200" b="0" i="0" u="none" strike="noStrike" kern="1200" dirty="0">
                <a:solidFill>
                  <a:schemeClr val="tx1"/>
                </a:solidFill>
                <a:effectLst/>
                <a:latin typeface="+mn-lt"/>
                <a:ea typeface="+mn-ea"/>
                <a:cs typeface="+mn-cs"/>
              </a:rPr>
              <a:t>What content standard was used to create the metadata?</a:t>
            </a:r>
          </a:p>
          <a:p>
            <a:pPr marL="171450" indent="-171450" rtl="0" fontAlgn="base">
              <a:buFont typeface="Arial" panose="020B0604020202020204"/>
              <a:buChar char="•"/>
            </a:pPr>
            <a:r>
              <a:rPr lang="en-CA" sz="1200" b="0" i="0" u="none" strike="noStrike" kern="1200" dirty="0">
                <a:solidFill>
                  <a:schemeClr val="tx1"/>
                </a:solidFill>
                <a:effectLst/>
                <a:latin typeface="+mn-lt"/>
                <a:ea typeface="+mn-ea"/>
                <a:cs typeface="+mn-cs"/>
              </a:rPr>
              <a:t>What is the language of the description?</a:t>
            </a:r>
          </a:p>
          <a:p>
            <a:pPr marL="171450" indent="-171450" rtl="0" fontAlgn="base">
              <a:buFont typeface="Arial" panose="020B0604020202020204"/>
              <a:buChar char="•"/>
            </a:pPr>
            <a:endParaRPr lang="en-CA"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a:buNone/>
              <a:tabLst/>
              <a:defRPr/>
            </a:pPr>
            <a:r>
              <a:rPr lang="en-CA" sz="1200" b="0" i="0" u="none" strike="noStrike" kern="1200" dirty="0">
                <a:solidFill>
                  <a:schemeClr val="tx1"/>
                </a:solidFill>
                <a:effectLst/>
                <a:latin typeface="+mn-lt"/>
                <a:ea typeface="+mn-ea"/>
                <a:cs typeface="+mn-cs"/>
              </a:rPr>
              <a:t>Information about the metadata that we recorded is known as data provenance. In other words, data provenance provides additional information about the metadata recorded.</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4</a:t>
            </a:fld>
            <a:endParaRPr lang="en-US"/>
          </a:p>
        </p:txBody>
      </p:sp>
    </p:spTree>
    <p:extLst>
      <p:ext uri="{BB962C8B-B14F-4D97-AF65-F5344CB8AC3E}">
        <p14:creationId xmlns:p14="http://schemas.microsoft.com/office/powerpoint/2010/main" val="2982811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Let’s go back for a final time to the Data provenance guidance chapter. This time, we will look at the instructions under Recording a content standard used for metadata.</a:t>
            </a:r>
            <a:endParaRPr lang="en-CA" dirty="0">
              <a:effectLst/>
            </a:endParaRPr>
          </a:p>
          <a:p>
            <a:pPr rtl="0"/>
            <a:br>
              <a:rPr lang="en-CA" dirty="0"/>
            </a:br>
            <a:r>
              <a:rPr lang="en-CA" sz="1200" b="0" i="0" u="none" strike="noStrike" kern="1200" dirty="0">
                <a:solidFill>
                  <a:schemeClr val="tx1"/>
                </a:solidFill>
                <a:effectLst/>
                <a:latin typeface="+mn-lt"/>
                <a:ea typeface="+mn-ea"/>
                <a:cs typeface="+mn-cs"/>
              </a:rPr>
              <a:t>As always, we will apply the option to “Record a metadata work as an instance of a Work.”</a:t>
            </a:r>
            <a:endParaRPr lang="en-CA" dirty="0">
              <a:effectLst/>
            </a:endParaRPr>
          </a:p>
          <a:p>
            <a:pPr rtl="0"/>
            <a:br>
              <a:rPr lang="en-CA" dirty="0"/>
            </a:br>
            <a:r>
              <a:rPr lang="en-CA" sz="1200" b="0" i="0" u="none" strike="noStrike" kern="1200" dirty="0">
                <a:solidFill>
                  <a:schemeClr val="tx1"/>
                </a:solidFill>
                <a:effectLst/>
                <a:latin typeface="+mn-lt"/>
                <a:ea typeface="+mn-ea"/>
                <a:cs typeface="+mn-cs"/>
              </a:rPr>
              <a:t>The second option says to “Record a content standard that is used for the metadata work as a Work: related manifestation of work of the metadata work.” The term “content standard” appears in italics, indicating it has a specific meaning in RDA, and it should be included in the RDA Glossary, so let’s look up what it means.</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31</a:t>
            </a:fld>
            <a:endParaRPr lang="en-US"/>
          </a:p>
        </p:txBody>
      </p:sp>
    </p:spTree>
    <p:extLst>
      <p:ext uri="{BB962C8B-B14F-4D97-AF65-F5344CB8AC3E}">
        <p14:creationId xmlns:p14="http://schemas.microsoft.com/office/powerpoint/2010/main" val="2866925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Content standard is defined in the Glossary as “A work that provides guidance and instructions for determining the value of a metadata statement.” As we were determining values for all of the metadata statements, we applied guidance and instructions from RDA, the PCC application profile (including the draft BSR, LC-PCC Policy Statements, and Metadata Guidance Documentation), as well as the Provider-Neutral Guidelines.</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32</a:t>
            </a:fld>
            <a:endParaRPr lang="en-US"/>
          </a:p>
        </p:txBody>
      </p:sp>
    </p:spTree>
    <p:extLst>
      <p:ext uri="{BB962C8B-B14F-4D97-AF65-F5344CB8AC3E}">
        <p14:creationId xmlns:p14="http://schemas.microsoft.com/office/powerpoint/2010/main" val="2077193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Let’s go back to the option to “Record a content standard ….”This option tells us to use the element related manifestation of work to record the content standard, that is, the guidelines and instructions we used for the metadata. The LC-PCC PS says to apply the option and notes that the value may be supplied by the system. The LC-PCC PS also includes links to the Works narrative MGD and the related manifestation of work MGD. For now, let’s click on the link to open the related manifestation of work MGD, but we will review the rest of the RDA instructions before we look at it.</a:t>
            </a:r>
          </a:p>
        </p:txBody>
      </p:sp>
      <p:sp>
        <p:nvSpPr>
          <p:cNvPr id="4" name="Slide Number Placeholder 3"/>
          <p:cNvSpPr>
            <a:spLocks noGrp="1"/>
          </p:cNvSpPr>
          <p:nvPr>
            <p:ph type="sldNum" sz="quarter" idx="5"/>
          </p:nvPr>
        </p:nvSpPr>
        <p:spPr/>
        <p:txBody>
          <a:bodyPr/>
          <a:lstStyle/>
          <a:p>
            <a:fld id="{860751CD-C621-4F44-BF9E-E97C3AB3C439}" type="slidenum">
              <a:rPr lang="en-US" smtClean="0"/>
              <a:t>33</a:t>
            </a:fld>
            <a:endParaRPr lang="en-US"/>
          </a:p>
        </p:txBody>
      </p:sp>
    </p:spTree>
    <p:extLst>
      <p:ext uri="{BB962C8B-B14F-4D97-AF65-F5344CB8AC3E}">
        <p14:creationId xmlns:p14="http://schemas.microsoft.com/office/powerpoint/2010/main" val="225123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852B2-B821-8E46-AE23-DB47C9511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A4C44-AB71-4066-CFC2-B22EA2062D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823902-9638-6631-BF40-2F28CC752E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 third option to “Record a string encoding scheme that is used for a structured description as a Work: related work of work of the metadata work.” is not applicable when considering the entire metadata description set and is, therefore, not applied.</a:t>
            </a:r>
            <a:endParaRPr lang="en-CA" dirty="0">
              <a:effectLst/>
            </a:endParaRPr>
          </a:p>
        </p:txBody>
      </p:sp>
      <p:sp>
        <p:nvSpPr>
          <p:cNvPr id="4" name="Slide Number Placeholder 3">
            <a:extLst>
              <a:ext uri="{FF2B5EF4-FFF2-40B4-BE49-F238E27FC236}">
                <a16:creationId xmlns:a16="http://schemas.microsoft.com/office/drawing/2014/main" id="{E8D44FEA-8285-9E70-8A17-927B9EC3E529}"/>
              </a:ext>
            </a:extLst>
          </p:cNvPr>
          <p:cNvSpPr>
            <a:spLocks noGrp="1"/>
          </p:cNvSpPr>
          <p:nvPr>
            <p:ph type="sldNum" sz="quarter" idx="5"/>
          </p:nvPr>
        </p:nvSpPr>
        <p:spPr/>
        <p:txBody>
          <a:bodyPr/>
          <a:lstStyle/>
          <a:p>
            <a:fld id="{860751CD-C621-4F44-BF9E-E97C3AB3C439}" type="slidenum">
              <a:rPr lang="en-US" smtClean="0"/>
              <a:t>34</a:t>
            </a:fld>
            <a:endParaRPr lang="en-US"/>
          </a:p>
        </p:txBody>
      </p:sp>
    </p:spTree>
    <p:extLst>
      <p:ext uri="{BB962C8B-B14F-4D97-AF65-F5344CB8AC3E}">
        <p14:creationId xmlns:p14="http://schemas.microsoft.com/office/powerpoint/2010/main" val="1715013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If we look at the element related manifestation of work, the LC-PCC PS for Recording says to “Provide structured and/or unstructured descriptions, as appropriate, for related works, expressions, manifestations, and items. Do not give the identifier alone, except if recording the content standard of the metadata. … If recording the content standard of the metadata, record using an appropriate recording method.” We will record the content standard of the metadata using an identifier for manifestation.</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35</a:t>
            </a:fld>
            <a:endParaRPr lang="en-US"/>
          </a:p>
        </p:txBody>
      </p:sp>
    </p:spTree>
    <p:extLst>
      <p:ext uri="{BB962C8B-B14F-4D97-AF65-F5344CB8AC3E}">
        <p14:creationId xmlns:p14="http://schemas.microsoft.com/office/powerpoint/2010/main" val="4165535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There are numerous instructions for recording an identifier for manifestation, but the one that is applicable in our case is the first option under Recording an identifier, which says to “Use a vocabulary encoding scheme as a source of information.”</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36</a:t>
            </a:fld>
            <a:endParaRPr lang="en-US"/>
          </a:p>
        </p:txBody>
      </p:sp>
    </p:spTree>
    <p:extLst>
      <p:ext uri="{BB962C8B-B14F-4D97-AF65-F5344CB8AC3E}">
        <p14:creationId xmlns:p14="http://schemas.microsoft.com/office/powerpoint/2010/main" val="2384117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We will record codes from the Description Convention Source Codes list (</a:t>
            </a:r>
            <a:r>
              <a:rPr lang="en-CA" sz="1200" b="0" i="0" u="sng" strike="noStrike" kern="1200" dirty="0">
                <a:solidFill>
                  <a:schemeClr val="tx1"/>
                </a:solidFill>
                <a:effectLst/>
                <a:latin typeface="+mn-lt"/>
                <a:ea typeface="+mn-ea"/>
                <a:cs typeface="+mn-cs"/>
                <a:hlinkClick r:id="rId3"/>
              </a:rPr>
              <a:t>https://www.loc.gov/standards/sourcelist/descriptive-conventions.html</a:t>
            </a:r>
            <a:r>
              <a:rPr lang="en-CA" sz="1200" b="0" i="0" u="none" strike="noStrike" kern="1200" dirty="0">
                <a:solidFill>
                  <a:schemeClr val="tx1"/>
                </a:solidFill>
                <a:effectLst/>
                <a:latin typeface="+mn-lt"/>
                <a:ea typeface="+mn-ea"/>
                <a:cs typeface="+mn-cs"/>
              </a:rPr>
              <a:t>).</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37</a:t>
            </a:fld>
            <a:endParaRPr lang="en-US"/>
          </a:p>
        </p:txBody>
      </p:sp>
    </p:spTree>
    <p:extLst>
      <p:ext uri="{BB962C8B-B14F-4D97-AF65-F5344CB8AC3E}">
        <p14:creationId xmlns:p14="http://schemas.microsoft.com/office/powerpoint/2010/main" val="1238004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With that background information, let’s look at the MGD for related manifestation of work, which is specifically for Description convention source codes.</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38</a:t>
            </a:fld>
            <a:endParaRPr lang="en-US"/>
          </a:p>
        </p:txBody>
      </p:sp>
    </p:spTree>
    <p:extLst>
      <p:ext uri="{BB962C8B-B14F-4D97-AF65-F5344CB8AC3E}">
        <p14:creationId xmlns:p14="http://schemas.microsoft.com/office/powerpoint/2010/main" val="606818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CC590-6D10-75D3-1A17-9FE35EC59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58851-6A73-5FEA-3949-8A64585F6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0F58D-4F84-D42B-9AD6-2E20E94447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First, all entity and resource descriptions created under the PCC implementation of official RDA use two Description Convention Source Codes, </a:t>
            </a:r>
            <a:r>
              <a:rPr lang="en-CA" sz="1200" b="0" i="0" u="none" strike="noStrike" kern="1200" dirty="0" err="1">
                <a:solidFill>
                  <a:schemeClr val="tx1"/>
                </a:solidFill>
                <a:effectLst/>
                <a:latin typeface="+mn-lt"/>
                <a:ea typeface="+mn-ea"/>
                <a:cs typeface="+mn-cs"/>
              </a:rPr>
              <a:t>rda</a:t>
            </a:r>
            <a:r>
              <a:rPr lang="en-CA" sz="1200" b="0" i="0" u="none" strike="noStrike" kern="1200" dirty="0">
                <a:solidFill>
                  <a:schemeClr val="tx1"/>
                </a:solidFill>
                <a:effectLst/>
                <a:latin typeface="+mn-lt"/>
                <a:ea typeface="+mn-ea"/>
                <a:cs typeface="+mn-cs"/>
              </a:rPr>
              <a:t> and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 in that order. The code </a:t>
            </a:r>
            <a:r>
              <a:rPr lang="en-CA" sz="1200" b="0" i="0" u="none" strike="noStrike" kern="1200" dirty="0" err="1">
                <a:solidFill>
                  <a:schemeClr val="tx1"/>
                </a:solidFill>
                <a:effectLst/>
                <a:latin typeface="+mn-lt"/>
                <a:ea typeface="+mn-ea"/>
                <a:cs typeface="+mn-cs"/>
              </a:rPr>
              <a:t>rda</a:t>
            </a:r>
            <a:r>
              <a:rPr lang="en-CA" sz="1200" b="0" i="0" u="none" strike="noStrike" kern="1200" dirty="0">
                <a:solidFill>
                  <a:schemeClr val="tx1"/>
                </a:solidFill>
                <a:effectLst/>
                <a:latin typeface="+mn-lt"/>
                <a:ea typeface="+mn-ea"/>
                <a:cs typeface="+mn-cs"/>
              </a:rPr>
              <a:t> represents the RDA descriptive standard that is used as the basis of the description. The same code is used for both original RDA and official RDA. The code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 indicates that the description conforms to PCC’s implementation of official RDA and the values are recorded according to LC/PCC practice from the LC-PCC Metadata Application Profiles, LC-PCC Policy Statements, and LC-PCC Metadata Guidance Documentation. The code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 can be used to identify official RDA records, but only if they conform to LC/PCC practice. The codes are recorded in MARC field 040 subfield $e, which is repeated for each code.</a:t>
            </a:r>
            <a:endParaRPr lang="en-CA" dirty="0">
              <a:effectLst/>
            </a:endParaRPr>
          </a:p>
        </p:txBody>
      </p:sp>
      <p:sp>
        <p:nvSpPr>
          <p:cNvPr id="4" name="Slide Number Placeholder 3">
            <a:extLst>
              <a:ext uri="{FF2B5EF4-FFF2-40B4-BE49-F238E27FC236}">
                <a16:creationId xmlns:a16="http://schemas.microsoft.com/office/drawing/2014/main" id="{AA3E812B-7779-C50F-28DD-3E9C8A98C990}"/>
              </a:ext>
            </a:extLst>
          </p:cNvPr>
          <p:cNvSpPr>
            <a:spLocks noGrp="1"/>
          </p:cNvSpPr>
          <p:nvPr>
            <p:ph type="sldNum" sz="quarter" idx="5"/>
          </p:nvPr>
        </p:nvSpPr>
        <p:spPr/>
        <p:txBody>
          <a:bodyPr/>
          <a:lstStyle/>
          <a:p>
            <a:fld id="{860751CD-C621-4F44-BF9E-E97C3AB3C439}" type="slidenum">
              <a:rPr lang="en-US" smtClean="0"/>
              <a:t>39</a:t>
            </a:fld>
            <a:endParaRPr lang="en-US"/>
          </a:p>
        </p:txBody>
      </p:sp>
    </p:spTree>
    <p:extLst>
      <p:ext uri="{BB962C8B-B14F-4D97-AF65-F5344CB8AC3E}">
        <p14:creationId xmlns:p14="http://schemas.microsoft.com/office/powerpoint/2010/main" val="874554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In the PCC implementation of official RDA, PCC practice may differ from RDA, such as the description of fictitious entities and real non-human entities. Even when PCC practice does not conform entirely to RDA, record both Description Convention Source Codes (i.e., </a:t>
            </a:r>
            <a:r>
              <a:rPr lang="en-CA" sz="1200" b="0" i="0" u="none" strike="noStrike" kern="1200" dirty="0" err="1">
                <a:solidFill>
                  <a:schemeClr val="tx1"/>
                </a:solidFill>
                <a:effectLst/>
                <a:latin typeface="+mn-lt"/>
                <a:ea typeface="+mn-ea"/>
                <a:cs typeface="+mn-cs"/>
              </a:rPr>
              <a:t>rda</a:t>
            </a:r>
            <a:r>
              <a:rPr lang="en-CA" sz="1200" b="0" i="0" u="none" strike="noStrike" kern="1200" dirty="0">
                <a:solidFill>
                  <a:schemeClr val="tx1"/>
                </a:solidFill>
                <a:effectLst/>
                <a:latin typeface="+mn-lt"/>
                <a:ea typeface="+mn-ea"/>
                <a:cs typeface="+mn-cs"/>
              </a:rPr>
              <a:t> and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 because the description uses RDA elements and conforms to PCC’s implementation of official RDA.</a:t>
            </a:r>
            <a:endParaRPr lang="en-CA" dirty="0"/>
          </a:p>
        </p:txBody>
      </p:sp>
      <p:sp>
        <p:nvSpPr>
          <p:cNvPr id="4" name="Slide Number Placeholder 3"/>
          <p:cNvSpPr>
            <a:spLocks noGrp="1"/>
          </p:cNvSpPr>
          <p:nvPr>
            <p:ph type="sldNum" sz="quarter" idx="5"/>
          </p:nvPr>
        </p:nvSpPr>
        <p:spPr/>
        <p:txBody>
          <a:bodyPr/>
          <a:lstStyle/>
          <a:p>
            <a:fld id="{860751CD-C621-4F44-BF9E-E97C3AB3C439}" type="slidenum">
              <a:rPr lang="en-US" smtClean="0"/>
              <a:t>40</a:t>
            </a:fld>
            <a:endParaRPr lang="en-US"/>
          </a:p>
        </p:txBody>
      </p:sp>
    </p:spTree>
    <p:extLst>
      <p:ext uri="{BB962C8B-B14F-4D97-AF65-F5344CB8AC3E}">
        <p14:creationId xmlns:p14="http://schemas.microsoft.com/office/powerpoint/2010/main" val="349054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 metadata that is described by data provenance is treated as a work, more specifically a metadata work. While we usually think of a work as the intellectual or artistic content of an information resource, a metadata work is some or all of the metadata that is used to describe the information resource. RDA defines metadata work as “a work that is a metadata statement or a metadata description set,” but you might find it easier to think of it as a work of metadata.</a:t>
            </a:r>
          </a:p>
        </p:txBody>
      </p:sp>
      <p:sp>
        <p:nvSpPr>
          <p:cNvPr id="4" name="Slide Number Placeholder 3"/>
          <p:cNvSpPr>
            <a:spLocks noGrp="1"/>
          </p:cNvSpPr>
          <p:nvPr>
            <p:ph type="sldNum" sz="quarter" idx="5"/>
          </p:nvPr>
        </p:nvSpPr>
        <p:spPr/>
        <p:txBody>
          <a:bodyPr/>
          <a:lstStyle/>
          <a:p>
            <a:fld id="{860751CD-C621-4F44-BF9E-E97C3AB3C439}" type="slidenum">
              <a:rPr lang="en-US" smtClean="0"/>
              <a:t>5</a:t>
            </a:fld>
            <a:endParaRPr lang="en-US"/>
          </a:p>
        </p:txBody>
      </p:sp>
    </p:spTree>
    <p:extLst>
      <p:ext uri="{BB962C8B-B14F-4D97-AF65-F5344CB8AC3E}">
        <p14:creationId xmlns:p14="http://schemas.microsoft.com/office/powerpoint/2010/main" val="443129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Any institution following PCC practices for official RDA can use the Description Convention Source Code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 The presence of the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 code only indicates the record conforms to the PCC implementation of official RDA and does not indicate that the record was created by a PCC member institution, or that it conforms to BIBCO or CONSER standards. Records authenticated as BIBCO or CONSER will continue to be identified in a separate authentication field (e.g., 042 coded </a:t>
            </a:r>
            <a:r>
              <a:rPr lang="en-CA" sz="1200" b="0" i="0" u="none" strike="noStrike" kern="1200" dirty="0" err="1">
                <a:solidFill>
                  <a:schemeClr val="tx1"/>
                </a:solidFill>
                <a:effectLst/>
                <a:latin typeface="+mn-lt"/>
                <a:ea typeface="+mn-ea"/>
                <a:cs typeface="+mn-cs"/>
              </a:rPr>
              <a:t>pcc</a:t>
            </a:r>
            <a:r>
              <a:rPr lang="en-CA" sz="1200" b="0" i="0" u="none" strike="noStrike" kern="1200" dirty="0">
                <a:solidFill>
                  <a:schemeClr val="tx1"/>
                </a:solidFill>
                <a:effectLst/>
                <a:latin typeface="+mn-lt"/>
                <a:ea typeface="+mn-ea"/>
                <a:cs typeface="+mn-cs"/>
              </a:rPr>
              <a:t>). In our example today, we are coding the record as following PCC practices but are not authenticating it as BIBCO.</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41</a:t>
            </a:fld>
            <a:endParaRPr lang="en-US"/>
          </a:p>
        </p:txBody>
      </p:sp>
    </p:spTree>
    <p:extLst>
      <p:ext uri="{BB962C8B-B14F-4D97-AF65-F5344CB8AC3E}">
        <p14:creationId xmlns:p14="http://schemas.microsoft.com/office/powerpoint/2010/main" val="2742495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If additional description standards or guidelines are used in creating the description, record additional Description Convention Source Codes as appropriate. Record </a:t>
            </a:r>
            <a:r>
              <a:rPr lang="en-CA" sz="1200" b="0" i="0" u="none" strike="noStrike" kern="1200" dirty="0" err="1">
                <a:solidFill>
                  <a:schemeClr val="tx1"/>
                </a:solidFill>
                <a:effectLst/>
                <a:latin typeface="+mn-lt"/>
                <a:ea typeface="+mn-ea"/>
                <a:cs typeface="+mn-cs"/>
              </a:rPr>
              <a:t>rda</a:t>
            </a:r>
            <a:r>
              <a:rPr lang="en-CA" sz="1200" b="0" i="0" u="none" strike="noStrike" kern="1200" dirty="0">
                <a:solidFill>
                  <a:schemeClr val="tx1"/>
                </a:solidFill>
                <a:effectLst/>
                <a:latin typeface="+mn-lt"/>
                <a:ea typeface="+mn-ea"/>
                <a:cs typeface="+mn-cs"/>
              </a:rPr>
              <a:t> as the first code and record additional codes in any order.</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42</a:t>
            </a:fld>
            <a:endParaRPr lang="en-US"/>
          </a:p>
        </p:txBody>
      </p:sp>
    </p:spTree>
    <p:extLst>
      <p:ext uri="{BB962C8B-B14F-4D97-AF65-F5344CB8AC3E}">
        <p14:creationId xmlns:p14="http://schemas.microsoft.com/office/powerpoint/2010/main" val="1453035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EC255-E297-C50C-B8EC-937B4007C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1831D-DFBD-D6D6-0146-5A8904A127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274F4-6CE6-BAFB-ADE9-04665FB119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Because our description uses RDA elements, conforms to PCC’s implementation of official RDA, and adheres to the Provider-Neutral Guidelines, we will record the codes </a:t>
            </a:r>
            <a:r>
              <a:rPr lang="en-CA" sz="1200" b="0" i="0" u="none" strike="noStrike" kern="1200" dirty="0" err="1">
                <a:solidFill>
                  <a:schemeClr val="tx1"/>
                </a:solidFill>
                <a:effectLst/>
                <a:latin typeface="+mn-lt"/>
                <a:ea typeface="+mn-ea"/>
                <a:cs typeface="+mn-cs"/>
              </a:rPr>
              <a:t>rda</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 and </a:t>
            </a:r>
            <a:r>
              <a:rPr lang="en-CA" sz="1200" b="0" i="0" u="none" strike="noStrike" kern="1200" dirty="0" err="1">
                <a:solidFill>
                  <a:schemeClr val="tx1"/>
                </a:solidFill>
                <a:effectLst/>
                <a:latin typeface="+mn-lt"/>
                <a:ea typeface="+mn-ea"/>
                <a:cs typeface="+mn-cs"/>
              </a:rPr>
              <a:t>pn</a:t>
            </a:r>
            <a:r>
              <a:rPr lang="en-CA" sz="1200" b="0" i="0" u="none" strike="noStrik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This concludes recording data provenance in MARC field 040. While the only difference in practice is the addition of subfield $e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 the concept of recording data provenance is new in official RDA.</a:t>
            </a:r>
            <a:endParaRPr lang="en-CA" dirty="0">
              <a:effectLst/>
            </a:endParaRPr>
          </a:p>
        </p:txBody>
      </p:sp>
      <p:sp>
        <p:nvSpPr>
          <p:cNvPr id="4" name="Slide Number Placeholder 3">
            <a:extLst>
              <a:ext uri="{FF2B5EF4-FFF2-40B4-BE49-F238E27FC236}">
                <a16:creationId xmlns:a16="http://schemas.microsoft.com/office/drawing/2014/main" id="{A28FFA8A-D40F-0A76-3870-05D9CA3756FF}"/>
              </a:ext>
            </a:extLst>
          </p:cNvPr>
          <p:cNvSpPr>
            <a:spLocks noGrp="1"/>
          </p:cNvSpPr>
          <p:nvPr>
            <p:ph type="sldNum" sz="quarter" idx="5"/>
          </p:nvPr>
        </p:nvSpPr>
        <p:spPr/>
        <p:txBody>
          <a:bodyPr/>
          <a:lstStyle/>
          <a:p>
            <a:fld id="{860751CD-C621-4F44-BF9E-E97C3AB3C439}" type="slidenum">
              <a:rPr lang="en-US" smtClean="0"/>
              <a:t>43</a:t>
            </a:fld>
            <a:endParaRPr lang="en-US"/>
          </a:p>
        </p:txBody>
      </p:sp>
    </p:spTree>
    <p:extLst>
      <p:ext uri="{BB962C8B-B14F-4D97-AF65-F5344CB8AC3E}">
        <p14:creationId xmlns:p14="http://schemas.microsoft.com/office/powerpoint/2010/main" val="3056448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Related to the content standard is recording MARC leader position 18, Descriptive cataloging form. This corresponds to the RDA element source consulted, which is a narrower element of related manifestation of work. The MARC 21 bibliographic alignment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ADDITIONAL ALIGNMENTS AND RED BOX APPEAR ON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 indicates that leader position 18 is recorded as an identifier for record-level data provenance.</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44</a:t>
            </a:fld>
            <a:endParaRPr lang="en-US"/>
          </a:p>
        </p:txBody>
      </p:sp>
    </p:spTree>
    <p:extLst>
      <p:ext uri="{BB962C8B-B14F-4D97-AF65-F5344CB8AC3E}">
        <p14:creationId xmlns:p14="http://schemas.microsoft.com/office/powerpoint/2010/main" val="2666853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21A7F-B120-CA82-D52D-A783A83F4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95988-91C2-9DE9-85EF-695C9B75D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89CAF-FA2F-400C-82C0-2A75D13382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We will code this as </a:t>
            </a:r>
            <a:r>
              <a:rPr lang="en-CA" sz="1200" b="0" i="0" u="none" strike="noStrike" kern="1200" dirty="0" err="1">
                <a:solidFill>
                  <a:schemeClr val="tx1"/>
                </a:solidFill>
                <a:effectLst/>
                <a:latin typeface="+mn-lt"/>
                <a:ea typeface="+mn-ea"/>
                <a:cs typeface="+mn-cs"/>
              </a:rPr>
              <a:t>i</a:t>
            </a:r>
            <a:r>
              <a:rPr lang="en-CA" sz="1200" b="0" i="0" u="none" strike="noStrike" kern="1200" dirty="0">
                <a:solidFill>
                  <a:schemeClr val="tx1"/>
                </a:solidFill>
                <a:effectLst/>
                <a:latin typeface="+mn-lt"/>
                <a:ea typeface="+mn-ea"/>
                <a:cs typeface="+mn-cs"/>
              </a:rPr>
              <a:t> - ISBD punctuation included.</a:t>
            </a:r>
            <a:endParaRPr lang="en-CA" dirty="0">
              <a:effectLst/>
            </a:endParaRPr>
          </a:p>
        </p:txBody>
      </p:sp>
      <p:sp>
        <p:nvSpPr>
          <p:cNvPr id="4" name="Slide Number Placeholder 3">
            <a:extLst>
              <a:ext uri="{FF2B5EF4-FFF2-40B4-BE49-F238E27FC236}">
                <a16:creationId xmlns:a16="http://schemas.microsoft.com/office/drawing/2014/main" id="{4EDCC9FE-381C-6C4B-0BDC-9EBA9686FBD3}"/>
              </a:ext>
            </a:extLst>
          </p:cNvPr>
          <p:cNvSpPr>
            <a:spLocks noGrp="1"/>
          </p:cNvSpPr>
          <p:nvPr>
            <p:ph type="sldNum" sz="quarter" idx="5"/>
          </p:nvPr>
        </p:nvSpPr>
        <p:spPr/>
        <p:txBody>
          <a:bodyPr/>
          <a:lstStyle/>
          <a:p>
            <a:fld id="{860751CD-C621-4F44-BF9E-E97C3AB3C439}" type="slidenum">
              <a:rPr lang="en-US" smtClean="0"/>
              <a:t>45</a:t>
            </a:fld>
            <a:endParaRPr lang="en-US"/>
          </a:p>
        </p:txBody>
      </p:sp>
    </p:spTree>
    <p:extLst>
      <p:ext uri="{BB962C8B-B14F-4D97-AF65-F5344CB8AC3E}">
        <p14:creationId xmlns:p14="http://schemas.microsoft.com/office/powerpoint/2010/main" val="1118890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7954-89FF-D7E3-D870-2A3CE6D1F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8ECDB-BFBD-8C17-8902-642F80318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DB5EC4-2864-0EC5-E141-34A84573837B}"/>
              </a:ext>
            </a:extLst>
          </p:cNvPr>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To complete our MARC bibliographic record, there are some fields that are regularly recorded but for which there is not a corresponding RDA element. We can review these and other MARC fields in the Required Non-RDA &amp; MARC Data tab of the draft BSR.</a:t>
            </a:r>
            <a:endParaRPr lang="en-CA" dirty="0">
              <a:effectLst/>
            </a:endParaRPr>
          </a:p>
          <a:p>
            <a:pPr marL="171450" indent="-171450" rtl="0" fontAlgn="base">
              <a:buFont typeface="Arial" panose="020B0604020202020204"/>
              <a:buChar char="•"/>
            </a:pPr>
            <a:r>
              <a:rPr lang="en-CA" sz="1200" b="0" i="0" u="none" strike="noStrike" kern="1200" dirty="0">
                <a:solidFill>
                  <a:schemeClr val="tx1"/>
                </a:solidFill>
                <a:effectLst/>
                <a:latin typeface="+mn-lt"/>
                <a:ea typeface="+mn-ea"/>
                <a:cs typeface="+mn-cs"/>
              </a:rPr>
              <a:t>Type of record (LDR/06) is coded a - Language material</a:t>
            </a:r>
          </a:p>
          <a:p>
            <a:pPr marL="171450" indent="-171450" rtl="0" fontAlgn="base">
              <a:buFont typeface="Arial" panose="020B0604020202020204"/>
              <a:buChar char="•"/>
            </a:pPr>
            <a:r>
              <a:rPr lang="en-CA" sz="1200" b="0" i="0" u="none" strike="noStrike" kern="1200" dirty="0">
                <a:solidFill>
                  <a:schemeClr val="tx1"/>
                </a:solidFill>
                <a:effectLst/>
                <a:latin typeface="+mn-lt"/>
                <a:ea typeface="+mn-ea"/>
                <a:cs typeface="+mn-cs"/>
              </a:rPr>
              <a:t>Bibliographic level (LDR/07) is coded m - Monograph/Item</a:t>
            </a:r>
          </a:p>
          <a:p>
            <a:pPr marL="171450" indent="-171450" rtl="0" fontAlgn="base">
              <a:buFont typeface="Arial" panose="020B0604020202020204"/>
              <a:buChar char="•"/>
            </a:pPr>
            <a:r>
              <a:rPr lang="en-CA" sz="1200" b="0" i="0" u="none" strike="noStrike" kern="1200" dirty="0">
                <a:solidFill>
                  <a:schemeClr val="tx1"/>
                </a:solidFill>
                <a:effectLst/>
                <a:latin typeface="+mn-lt"/>
                <a:ea typeface="+mn-ea"/>
                <a:cs typeface="+mn-cs"/>
              </a:rPr>
              <a:t>Encoding level (LDR/17) is coded blank - Full level</a:t>
            </a:r>
          </a:p>
          <a:p>
            <a:pPr marL="171450" indent="-171450" rtl="0" fontAlgn="base">
              <a:buFont typeface="Arial" panose="020B0604020202020204"/>
              <a:buChar char="•"/>
            </a:pPr>
            <a:r>
              <a:rPr lang="en-CA" sz="1200" b="0" i="0" u="none" strike="noStrike" kern="1200" dirty="0">
                <a:solidFill>
                  <a:schemeClr val="tx1"/>
                </a:solidFill>
                <a:effectLst/>
                <a:latin typeface="+mn-lt"/>
                <a:ea typeface="+mn-ea"/>
                <a:cs typeface="+mn-cs"/>
              </a:rPr>
              <a:t>Descriptive cataloging form (LDR/18) is already coded </a:t>
            </a:r>
            <a:r>
              <a:rPr lang="en-CA" sz="1200" b="0" i="0" u="none" strike="noStrike" kern="1200" dirty="0" err="1">
                <a:solidFill>
                  <a:schemeClr val="tx1"/>
                </a:solidFill>
                <a:effectLst/>
                <a:latin typeface="+mn-lt"/>
                <a:ea typeface="+mn-ea"/>
                <a:cs typeface="+mn-cs"/>
              </a:rPr>
              <a:t>i</a:t>
            </a:r>
            <a:r>
              <a:rPr lang="en-CA" sz="1200" b="0" i="0" u="none" strike="noStrike" kern="1200" dirty="0">
                <a:solidFill>
                  <a:schemeClr val="tx1"/>
                </a:solidFill>
                <a:effectLst/>
                <a:latin typeface="+mn-lt"/>
                <a:ea typeface="+mn-ea"/>
                <a:cs typeface="+mn-cs"/>
              </a:rPr>
              <a:t> - ISBD punctuation included</a:t>
            </a:r>
          </a:p>
          <a:p>
            <a:pPr marL="171450" indent="-171450" rtl="0" fontAlgn="base">
              <a:buFont typeface="Arial" panose="020B0604020202020204"/>
              <a:buChar char="•"/>
            </a:pPr>
            <a:r>
              <a:rPr lang="en-CA" sz="1200" b="0" i="0" u="none" strike="noStrike" kern="1200" dirty="0">
                <a:solidFill>
                  <a:schemeClr val="tx1"/>
                </a:solidFill>
                <a:effectLst/>
                <a:latin typeface="+mn-lt"/>
                <a:ea typeface="+mn-ea"/>
                <a:cs typeface="+mn-cs"/>
              </a:rPr>
              <a:t>Type of date/Publication status (008/06) is coded s - Single known/probable date</a:t>
            </a:r>
          </a:p>
          <a:p>
            <a:pPr marL="171450" indent="-171450" rtl="0" fontAlgn="base">
              <a:buFont typeface="Arial" panose="020B0604020202020204"/>
              <a:buChar char="•"/>
            </a:pPr>
            <a:r>
              <a:rPr lang="en-CA" sz="1200" b="0" i="0" u="none" strike="noStrike" kern="1200" dirty="0">
                <a:solidFill>
                  <a:schemeClr val="tx1"/>
                </a:solidFill>
                <a:effectLst/>
                <a:latin typeface="+mn-lt"/>
                <a:ea typeface="+mn-ea"/>
                <a:cs typeface="+mn-cs"/>
              </a:rPr>
              <a:t>Date, Place of publication, Form of item, and Language have corresponding RDA elements and have already been recorded</a:t>
            </a:r>
          </a:p>
          <a:p>
            <a:pPr marL="171450" indent="-171450" rtl="0" fontAlgn="base">
              <a:buFont typeface="Arial" panose="020B0604020202020204"/>
              <a:buChar char="•"/>
            </a:pPr>
            <a:r>
              <a:rPr lang="en-CA" sz="1200" b="0" i="0" u="none" strike="noStrike" kern="1200" dirty="0">
                <a:solidFill>
                  <a:schemeClr val="tx1"/>
                </a:solidFill>
                <a:effectLst/>
                <a:latin typeface="+mn-lt"/>
                <a:ea typeface="+mn-ea"/>
                <a:cs typeface="+mn-cs"/>
              </a:rPr>
              <a:t>Cataloging source (008/39) is coded d - Other since we are not authenticating as BIBCO</a:t>
            </a:r>
          </a:p>
          <a:p>
            <a:pPr marL="171450" indent="-171450" rtl="0" fontAlgn="base">
              <a:buFont typeface="Arial" panose="020B0604020202020204"/>
              <a:buChar char="•"/>
            </a:pPr>
            <a:r>
              <a:rPr lang="en-CA" sz="1200" b="0" i="0" u="none" strike="noStrike" kern="1200" dirty="0">
                <a:solidFill>
                  <a:schemeClr val="tx1"/>
                </a:solidFill>
                <a:effectLst/>
                <a:latin typeface="+mn-lt"/>
                <a:ea typeface="+mn-ea"/>
                <a:cs typeface="+mn-cs"/>
              </a:rPr>
              <a:t>Language of cataloging (040 $b) and Description conventions (040 $e) have already been recorded but there is guidance in the BSR</a:t>
            </a:r>
          </a:p>
        </p:txBody>
      </p:sp>
      <p:sp>
        <p:nvSpPr>
          <p:cNvPr id="4" name="Slide Number Placeholder 3">
            <a:extLst>
              <a:ext uri="{FF2B5EF4-FFF2-40B4-BE49-F238E27FC236}">
                <a16:creationId xmlns:a16="http://schemas.microsoft.com/office/drawing/2014/main" id="{0EBBCA3A-E8A9-4A22-3BFB-CDA300080E50}"/>
              </a:ext>
            </a:extLst>
          </p:cNvPr>
          <p:cNvSpPr>
            <a:spLocks noGrp="1"/>
          </p:cNvSpPr>
          <p:nvPr>
            <p:ph type="sldNum" sz="quarter" idx="5"/>
          </p:nvPr>
        </p:nvSpPr>
        <p:spPr/>
        <p:txBody>
          <a:bodyPr/>
          <a:lstStyle/>
          <a:p>
            <a:fld id="{860751CD-C621-4F44-BF9E-E97C3AB3C439}" type="slidenum">
              <a:rPr lang="en-US" smtClean="0"/>
              <a:t>47</a:t>
            </a:fld>
            <a:endParaRPr lang="en-US"/>
          </a:p>
        </p:txBody>
      </p:sp>
    </p:spTree>
    <p:extLst>
      <p:ext uri="{BB962C8B-B14F-4D97-AF65-F5344CB8AC3E}">
        <p14:creationId xmlns:p14="http://schemas.microsoft.com/office/powerpoint/2010/main" val="666288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4340A-9052-0C57-1229-5C50C43C9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EEDCE-F8F9-5240-71FC-AB77D0091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9BB2A-6486-58DD-895F-6897474C9F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p:txBody>
      </p:sp>
      <p:sp>
        <p:nvSpPr>
          <p:cNvPr id="4" name="Slide Number Placeholder 3">
            <a:extLst>
              <a:ext uri="{FF2B5EF4-FFF2-40B4-BE49-F238E27FC236}">
                <a16:creationId xmlns:a16="http://schemas.microsoft.com/office/drawing/2014/main" id="{E3718BD9-950F-3CC0-A905-2B66F99FA452}"/>
              </a:ext>
            </a:extLst>
          </p:cNvPr>
          <p:cNvSpPr>
            <a:spLocks noGrp="1"/>
          </p:cNvSpPr>
          <p:nvPr>
            <p:ph type="sldNum" sz="quarter" idx="5"/>
          </p:nvPr>
        </p:nvSpPr>
        <p:spPr/>
        <p:txBody>
          <a:bodyPr/>
          <a:lstStyle/>
          <a:p>
            <a:fld id="{860751CD-C621-4F44-BF9E-E97C3AB3C439}" type="slidenum">
              <a:rPr lang="en-US" smtClean="0"/>
              <a:t>48</a:t>
            </a:fld>
            <a:endParaRPr lang="en-US"/>
          </a:p>
        </p:txBody>
      </p:sp>
    </p:spTree>
    <p:extLst>
      <p:ext uri="{BB962C8B-B14F-4D97-AF65-F5344CB8AC3E}">
        <p14:creationId xmlns:p14="http://schemas.microsoft.com/office/powerpoint/2010/main" val="298149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111E1-A858-EA96-4D70-F0714B300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4B3BA-6D16-AD43-F8C0-AD3ECBE15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1BD9E4-1F23-CFAE-6D7C-988509F18D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As we saw earlier, data provenance can be recorded for a metadata statement, such as to record the vocabulary recording scheme from which a controlled term was taken. Now, we will record data provenance for a metadata description set, the MARC bibliographic record.</a:t>
            </a:r>
            <a:endParaRPr lang="en-CA" dirty="0">
              <a:effectLst/>
            </a:endParaRPr>
          </a:p>
          <a:p>
            <a:pPr rtl="0"/>
            <a:endParaRPr lang="en-CA" dirty="0">
              <a:effectLst/>
            </a:endParaRPr>
          </a:p>
        </p:txBody>
      </p:sp>
      <p:sp>
        <p:nvSpPr>
          <p:cNvPr id="4" name="Slide Number Placeholder 3">
            <a:extLst>
              <a:ext uri="{FF2B5EF4-FFF2-40B4-BE49-F238E27FC236}">
                <a16:creationId xmlns:a16="http://schemas.microsoft.com/office/drawing/2014/main" id="{BD09B712-DCD6-5A02-CBE0-48D96777A99A}"/>
              </a:ext>
            </a:extLst>
          </p:cNvPr>
          <p:cNvSpPr>
            <a:spLocks noGrp="1"/>
          </p:cNvSpPr>
          <p:nvPr>
            <p:ph type="sldNum" sz="quarter" idx="5"/>
          </p:nvPr>
        </p:nvSpPr>
        <p:spPr/>
        <p:txBody>
          <a:bodyPr/>
          <a:lstStyle/>
          <a:p>
            <a:fld id="{860751CD-C621-4F44-BF9E-E97C3AB3C439}" type="slidenum">
              <a:rPr lang="en-US" smtClean="0"/>
              <a:t>6</a:t>
            </a:fld>
            <a:endParaRPr lang="en-US"/>
          </a:p>
        </p:txBody>
      </p:sp>
    </p:spTree>
    <p:extLst>
      <p:ext uri="{BB962C8B-B14F-4D97-AF65-F5344CB8AC3E}">
        <p14:creationId xmlns:p14="http://schemas.microsoft.com/office/powerpoint/2010/main" val="76457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To describe a metadata work, we can use any appropriate RDA element; however, the Data provenance guidance chapter provides all the information we need.</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7</a:t>
            </a:fld>
            <a:endParaRPr lang="en-US"/>
          </a:p>
        </p:txBody>
      </p:sp>
    </p:spTree>
    <p:extLst>
      <p:ext uri="{BB962C8B-B14F-4D97-AF65-F5344CB8AC3E}">
        <p14:creationId xmlns:p14="http://schemas.microsoft.com/office/powerpoint/2010/main" val="212955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 table of contents of the Data provenance guidance chapter provides numerous situations when we might want to record data provenance. To record data provenance for the metadata description set, we will be recording an agent who publishes and records metadata, the content standard used for metadata, and the language of description. Values for these elements are recorded in MARC field 040, so let’s discuss them in the order in which they are recorded, starting with an agent who records metadata.</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8</a:t>
            </a:fld>
            <a:endParaRPr lang="en-US"/>
          </a:p>
        </p:txBody>
      </p:sp>
    </p:spTree>
    <p:extLst>
      <p:ext uri="{BB962C8B-B14F-4D97-AF65-F5344CB8AC3E}">
        <p14:creationId xmlns:p14="http://schemas.microsoft.com/office/powerpoint/2010/main" val="3711868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C011E-C50D-E1C7-92C5-54352908B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EEE22-CCFF-FF69-8B06-5C08DEB2E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9BB0C-E5C2-CA37-F1B7-141F3BDA48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Under Recording an agent who records metadata, the first option reads “Record a metadata work as an instance of a Work.” This means that we should treat the metadata description set as a Work when recording data provenance. This is a basic principle of data provenance, so of course the option is applied. In our RDA template, “Work” was recorded as the domain since we will be describing an instance of a Work 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 second option reads “Record an agent who records the metadata work as a Work: author agent of the metadata work.” This tells us to use the RDA element author agent to record the agent, that is, the person, family, or corporate body, who recorded the metadata. The option is applied when applicable and the value may be supplied by the system.</a:t>
            </a:r>
            <a:endParaRPr lang="en-CA" dirty="0">
              <a:effectLst/>
            </a:endParaRPr>
          </a:p>
        </p:txBody>
      </p:sp>
      <p:sp>
        <p:nvSpPr>
          <p:cNvPr id="4" name="Slide Number Placeholder 3">
            <a:extLst>
              <a:ext uri="{FF2B5EF4-FFF2-40B4-BE49-F238E27FC236}">
                <a16:creationId xmlns:a16="http://schemas.microsoft.com/office/drawing/2014/main" id="{0AC1CB90-0AF1-3C0D-24F6-8F022A6E2317}"/>
              </a:ext>
            </a:extLst>
          </p:cNvPr>
          <p:cNvSpPr>
            <a:spLocks noGrp="1"/>
          </p:cNvSpPr>
          <p:nvPr>
            <p:ph type="sldNum" sz="quarter" idx="5"/>
          </p:nvPr>
        </p:nvSpPr>
        <p:spPr/>
        <p:txBody>
          <a:bodyPr/>
          <a:lstStyle/>
          <a:p>
            <a:fld id="{860751CD-C621-4F44-BF9E-E97C3AB3C439}" type="slidenum">
              <a:rPr lang="en-US" smtClean="0"/>
              <a:t>9</a:t>
            </a:fld>
            <a:endParaRPr lang="en-US"/>
          </a:p>
        </p:txBody>
      </p:sp>
    </p:spTree>
    <p:extLst>
      <p:ext uri="{BB962C8B-B14F-4D97-AF65-F5344CB8AC3E}">
        <p14:creationId xmlns:p14="http://schemas.microsoft.com/office/powerpoint/2010/main" val="1008244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When we look at the element author agent, we can expand the MARC 21 Bibliographic alignments by clicking on the plus sign. The alignments are arranged in MARC tag order based on the recording method; this is followed by the alignments for recording data provenance in MARC tag order based on recording method. If we scroll down,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ADDITIONAL ALIGNMENTS AND RED BOX APPEAR ON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 we will eventually see that record-level data provenance for recording an agent who records metadata is recorded as an identifier in MARC bibliographic field 040, subfields $a, $c, and $d. Since this is a new record, we will only record subfields $a and $c.</a:t>
            </a:r>
            <a:endParaRPr lang="en-CA" dirty="0">
              <a:effectLst/>
            </a:endParaRPr>
          </a:p>
        </p:txBody>
      </p:sp>
      <p:sp>
        <p:nvSpPr>
          <p:cNvPr id="4" name="Slide Number Placeholder 3"/>
          <p:cNvSpPr>
            <a:spLocks noGrp="1"/>
          </p:cNvSpPr>
          <p:nvPr>
            <p:ph type="sldNum" sz="quarter" idx="5"/>
          </p:nvPr>
        </p:nvSpPr>
        <p:spPr/>
        <p:txBody>
          <a:bodyPr/>
          <a:lstStyle/>
          <a:p>
            <a:fld id="{860751CD-C621-4F44-BF9E-E97C3AB3C439}" type="slidenum">
              <a:rPr lang="en-US" smtClean="0"/>
              <a:t>10</a:t>
            </a:fld>
            <a:endParaRPr lang="en-US"/>
          </a:p>
        </p:txBody>
      </p:sp>
    </p:spTree>
    <p:extLst>
      <p:ext uri="{BB962C8B-B14F-4D97-AF65-F5344CB8AC3E}">
        <p14:creationId xmlns:p14="http://schemas.microsoft.com/office/powerpoint/2010/main" val="65334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087C30-B4F9-4505-B38F-FD992433D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29C6FF5-FC7E-49C6-9CA3-53821F62B47F}" type="datetime1">
              <a:rPr lang="en-US" smtClean="0"/>
              <a:t>7/14/2025</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429149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2945-FFDD-4880-A035-7B8D88A13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12D4A-9B58-4DB2-97F7-B04687974ECB}"/>
              </a:ext>
            </a:extLst>
          </p:cNvPr>
          <p:cNvSpPr>
            <a:spLocks noGrp="1"/>
          </p:cNvSpPr>
          <p:nvPr>
            <p:ph type="dt" sz="half" idx="10"/>
          </p:nvPr>
        </p:nvSpPr>
        <p:spPr/>
        <p:txBody>
          <a:bodyPr/>
          <a:lstStyle/>
          <a:p>
            <a:fld id="{2FD2E94C-45BB-4947-B36C-E0A95B39D226}" type="datetime1">
              <a:rPr lang="en-US" smtClean="0"/>
              <a:t>7/14/2025</a:t>
            </a:fld>
            <a:endParaRPr lang="en-US"/>
          </a:p>
        </p:txBody>
      </p:sp>
      <p:sp>
        <p:nvSpPr>
          <p:cNvPr id="4" name="Footer Placeholder 3">
            <a:extLst>
              <a:ext uri="{FF2B5EF4-FFF2-40B4-BE49-F238E27FC236}">
                <a16:creationId xmlns:a16="http://schemas.microsoft.com/office/drawing/2014/main" id="{6F4C99D4-CBCD-4CAA-B6DC-CA0E1588CC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734E2-A646-472A-B8B1-E8FA20CDDAB1}"/>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34665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D6C17A-E693-4507-ABCD-B365DB894B58}"/>
              </a:ext>
            </a:extLst>
          </p:cNvPr>
          <p:cNvSpPr>
            <a:spLocks noGrp="1"/>
          </p:cNvSpPr>
          <p:nvPr>
            <p:ph type="dt" sz="half" idx="10"/>
          </p:nvPr>
        </p:nvSpPr>
        <p:spPr/>
        <p:txBody>
          <a:bodyPr/>
          <a:lstStyle/>
          <a:p>
            <a:fld id="{128A8DDE-A8CA-47D6-ACBC-412813F3EA6A}" type="datetime1">
              <a:rPr lang="en-US" smtClean="0"/>
              <a:t>7/14/2025</a:t>
            </a:fld>
            <a:endParaRPr lang="en-US"/>
          </a:p>
        </p:txBody>
      </p:sp>
      <p:sp>
        <p:nvSpPr>
          <p:cNvPr id="3" name="Footer Placeholder 2">
            <a:extLst>
              <a:ext uri="{FF2B5EF4-FFF2-40B4-BE49-F238E27FC236}">
                <a16:creationId xmlns:a16="http://schemas.microsoft.com/office/drawing/2014/main" id="{776612DF-A493-4ABC-A19F-E058A114F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EAA4FC-3805-477A-A1F6-5C98EFC8E14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58408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61B3-8991-43DE-8323-5884F7010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98B4C1-7B32-4A51-BCD1-6C2353669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5A09-3A16-4C1A-9C18-60FBAD6E6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91E77-8C53-43BF-A31E-0EE9B4F265F5}"/>
              </a:ext>
            </a:extLst>
          </p:cNvPr>
          <p:cNvSpPr>
            <a:spLocks noGrp="1"/>
          </p:cNvSpPr>
          <p:nvPr>
            <p:ph type="dt" sz="half" idx="10"/>
          </p:nvPr>
        </p:nvSpPr>
        <p:spPr/>
        <p:txBody>
          <a:bodyPr/>
          <a:lstStyle/>
          <a:p>
            <a:fld id="{D63B17B0-3EED-48AF-A10F-818AC10051AD}" type="datetime1">
              <a:rPr lang="en-US" smtClean="0"/>
              <a:t>7/14/2025</a:t>
            </a:fld>
            <a:endParaRPr lang="en-US"/>
          </a:p>
        </p:txBody>
      </p:sp>
      <p:sp>
        <p:nvSpPr>
          <p:cNvPr id="6" name="Footer Placeholder 5">
            <a:extLst>
              <a:ext uri="{FF2B5EF4-FFF2-40B4-BE49-F238E27FC236}">
                <a16:creationId xmlns:a16="http://schemas.microsoft.com/office/drawing/2014/main" id="{B9FA860F-E4C8-453E-8497-FEAD7ABF2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C6577-878D-4694-983F-8AFC74372E37}"/>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72675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72A9-173B-4C0D-B3B4-535EB930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C59D0-8A7E-4A05-B16B-8ED5E396E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DCA116-4FB6-41AD-95DF-EE5E7A620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4B17F-6D4C-4065-B03A-5CE7FBBAD664}"/>
              </a:ext>
            </a:extLst>
          </p:cNvPr>
          <p:cNvSpPr>
            <a:spLocks noGrp="1"/>
          </p:cNvSpPr>
          <p:nvPr>
            <p:ph type="dt" sz="half" idx="10"/>
          </p:nvPr>
        </p:nvSpPr>
        <p:spPr/>
        <p:txBody>
          <a:bodyPr/>
          <a:lstStyle/>
          <a:p>
            <a:fld id="{91689519-F9E4-4BF3-A38D-AC41B2AF88AB}" type="datetime1">
              <a:rPr lang="en-US" smtClean="0"/>
              <a:t>7/14/2025</a:t>
            </a:fld>
            <a:endParaRPr lang="en-US"/>
          </a:p>
        </p:txBody>
      </p:sp>
      <p:sp>
        <p:nvSpPr>
          <p:cNvPr id="6" name="Footer Placeholder 5">
            <a:extLst>
              <a:ext uri="{FF2B5EF4-FFF2-40B4-BE49-F238E27FC236}">
                <a16:creationId xmlns:a16="http://schemas.microsoft.com/office/drawing/2014/main" id="{259C0277-AF01-4BAA-945C-CC7E46FFA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CDD74-84B9-4BDB-B551-8D21A4386D5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68329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B3AA-A7DB-4F8D-8EA4-780F541506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A2426-A34F-4EFD-89A6-723EDDBF6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0F34E-91ED-49FB-B5E3-AA35C5CB47A1}"/>
              </a:ext>
            </a:extLst>
          </p:cNvPr>
          <p:cNvSpPr>
            <a:spLocks noGrp="1"/>
          </p:cNvSpPr>
          <p:nvPr>
            <p:ph type="dt" sz="half" idx="10"/>
          </p:nvPr>
        </p:nvSpPr>
        <p:spPr/>
        <p:txBody>
          <a:bodyPr/>
          <a:lstStyle/>
          <a:p>
            <a:fld id="{3FCA7AAA-7791-456C-BCFF-B732B917F07F}" type="datetime1">
              <a:rPr lang="en-US" smtClean="0"/>
              <a:t>7/14/2025</a:t>
            </a:fld>
            <a:endParaRPr lang="en-US"/>
          </a:p>
        </p:txBody>
      </p:sp>
      <p:sp>
        <p:nvSpPr>
          <p:cNvPr id="5" name="Footer Placeholder 4">
            <a:extLst>
              <a:ext uri="{FF2B5EF4-FFF2-40B4-BE49-F238E27FC236}">
                <a16:creationId xmlns:a16="http://schemas.microsoft.com/office/drawing/2014/main" id="{DD463495-A877-45D2-826C-0AA779EB8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52D1C-EBB9-4C91-B457-782DBFF78315}"/>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329723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59612-4757-4558-94E2-74E88E5CD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6F216-9047-4477-A691-3674B7CE9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248E5-0B92-4543-AD3C-494331377CC6}"/>
              </a:ext>
            </a:extLst>
          </p:cNvPr>
          <p:cNvSpPr>
            <a:spLocks noGrp="1"/>
          </p:cNvSpPr>
          <p:nvPr>
            <p:ph type="dt" sz="half" idx="10"/>
          </p:nvPr>
        </p:nvSpPr>
        <p:spPr/>
        <p:txBody>
          <a:bodyPr/>
          <a:lstStyle/>
          <a:p>
            <a:fld id="{8142B688-CE2F-44FA-BD9A-118A83E1C253}" type="datetime1">
              <a:rPr lang="en-US" smtClean="0"/>
              <a:t>7/14/2025</a:t>
            </a:fld>
            <a:endParaRPr lang="en-US"/>
          </a:p>
        </p:txBody>
      </p:sp>
      <p:sp>
        <p:nvSpPr>
          <p:cNvPr id="5" name="Footer Placeholder 4">
            <a:extLst>
              <a:ext uri="{FF2B5EF4-FFF2-40B4-BE49-F238E27FC236}">
                <a16:creationId xmlns:a16="http://schemas.microsoft.com/office/drawing/2014/main" id="{45A2FA2A-5B79-4E7F-96DF-124FD4822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4F600-9A48-4386-ABD6-43A8BE52A1F8}"/>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5686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hasCustomPrompt="1"/>
          </p:nvPr>
        </p:nvSpPr>
        <p:spPr>
          <a:xfrm>
            <a:off x="1524000" y="3208147"/>
            <a:ext cx="9144000" cy="861288"/>
          </a:xfrm>
        </p:spPr>
        <p:txBody>
          <a:bodyPr anchor="t"/>
          <a:lstStyle>
            <a:lvl1pPr algn="ctr">
              <a:defRPr sz="6000" b="1"/>
            </a:lvl1pPr>
          </a:lstStyle>
          <a:p>
            <a:r>
              <a:rPr lang="en-US" dirty="0"/>
              <a:t>Title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541A3E9-C559-4614-9925-144F6F7415B1}" type="datetime1">
              <a:rPr lang="en-US" smtClean="0"/>
              <a:t>7/14/2025</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27, 2025</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Tree>
    <p:extLst>
      <p:ext uri="{BB962C8B-B14F-4D97-AF65-F5344CB8AC3E}">
        <p14:creationId xmlns:p14="http://schemas.microsoft.com/office/powerpoint/2010/main" val="409478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1 Li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89AAE309-7577-4A7B-B402-2F3DD6F0D201}" type="datetime1">
              <a:rPr lang="en-US" smtClean="0"/>
              <a:t>7/14/2025</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27, 2025</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
        <p:nvSpPr>
          <p:cNvPr id="9" name="Title 1">
            <a:extLst>
              <a:ext uri="{FF2B5EF4-FFF2-40B4-BE49-F238E27FC236}">
                <a16:creationId xmlns:a16="http://schemas.microsoft.com/office/drawing/2014/main" id="{AFC49523-2D87-4715-B254-6EBA43BA4B50}"/>
              </a:ext>
            </a:extLst>
          </p:cNvPr>
          <p:cNvSpPr>
            <a:spLocks noGrp="1"/>
          </p:cNvSpPr>
          <p:nvPr>
            <p:ph type="ctrTitle" hasCustomPrompt="1"/>
          </p:nvPr>
        </p:nvSpPr>
        <p:spPr>
          <a:xfrm>
            <a:off x="1524001" y="3005466"/>
            <a:ext cx="9144000" cy="1857881"/>
          </a:xfrm>
        </p:spPr>
        <p:txBody>
          <a:bodyPr anchor="t"/>
          <a:lstStyle>
            <a:lvl1pPr algn="ctr">
              <a:defRPr sz="6000" b="1"/>
            </a:lvl1pPr>
          </a:lstStyle>
          <a:p>
            <a:r>
              <a:rPr lang="en-US" dirty="0"/>
              <a:t>Title</a:t>
            </a:r>
          </a:p>
        </p:txBody>
      </p:sp>
    </p:spTree>
    <p:extLst>
      <p:ext uri="{BB962C8B-B14F-4D97-AF65-F5344CB8AC3E}">
        <p14:creationId xmlns:p14="http://schemas.microsoft.com/office/powerpoint/2010/main" val="18950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61D17107-452A-465C-8C64-349CEBD9A800}" type="datetime1">
              <a:rPr lang="en-US" smtClean="0"/>
              <a:t>7/14/2025</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itle 6">
            <a:extLst>
              <a:ext uri="{FF2B5EF4-FFF2-40B4-BE49-F238E27FC236}">
                <a16:creationId xmlns:a16="http://schemas.microsoft.com/office/drawing/2014/main" id="{FB0C1524-E9B6-6A97-92C5-37DDC26132F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45751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utcom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a:xfrm>
            <a:off x="838200" y="2489996"/>
            <a:ext cx="10515600" cy="3686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9FD678-6F77-4778-B927-3263D21D8AAA}" type="datetime1">
              <a:rPr lang="en-US" smtClean="0"/>
              <a:t>7/14/2025</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dirty="0"/>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Learning Outcomes</a:t>
            </a:r>
          </a:p>
        </p:txBody>
      </p:sp>
      <p:sp>
        <p:nvSpPr>
          <p:cNvPr id="8" name="TextBox 7">
            <a:extLst>
              <a:ext uri="{FF2B5EF4-FFF2-40B4-BE49-F238E27FC236}">
                <a16:creationId xmlns:a16="http://schemas.microsoft.com/office/drawing/2014/main" id="{B53DEF4C-DA5B-4B2D-8DDF-E353355C5254}"/>
              </a:ext>
            </a:extLst>
          </p:cNvPr>
          <p:cNvSpPr txBox="1"/>
          <p:nvPr userDrawn="1"/>
        </p:nvSpPr>
        <p:spPr>
          <a:xfrm>
            <a:off x="838197" y="1825642"/>
            <a:ext cx="67641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At the end of this section, you will be able to:</a:t>
            </a:r>
          </a:p>
        </p:txBody>
      </p:sp>
    </p:spTree>
    <p:extLst>
      <p:ext uri="{BB962C8B-B14F-4D97-AF65-F5344CB8AC3E}">
        <p14:creationId xmlns:p14="http://schemas.microsoft.com/office/powerpoint/2010/main" val="391498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84CDE4-AAD8-4BB6-91C8-BC7F63648A60}" type="datetime1">
              <a:rPr lang="en-US" smtClean="0"/>
              <a:t>7/14/2025</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Summary</a:t>
            </a:r>
          </a:p>
        </p:txBody>
      </p:sp>
    </p:spTree>
    <p:extLst>
      <p:ext uri="{BB962C8B-B14F-4D97-AF65-F5344CB8AC3E}">
        <p14:creationId xmlns:p14="http://schemas.microsoft.com/office/powerpoint/2010/main" val="163238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AB73-5BD8-4F08-A482-2304DFB7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0C05F-2181-4CAA-BDD3-051AA8E2A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BFA9C9-B498-438E-B4E3-FEAEF7DF8EAD}"/>
              </a:ext>
            </a:extLst>
          </p:cNvPr>
          <p:cNvSpPr>
            <a:spLocks noGrp="1"/>
          </p:cNvSpPr>
          <p:nvPr>
            <p:ph type="dt" sz="half" idx="10"/>
          </p:nvPr>
        </p:nvSpPr>
        <p:spPr/>
        <p:txBody>
          <a:bodyPr/>
          <a:lstStyle/>
          <a:p>
            <a:fld id="{68305EE2-FB07-4DB7-BDC1-04C848EA48DE}" type="datetime1">
              <a:rPr lang="en-US" smtClean="0"/>
              <a:t>7/14/2025</a:t>
            </a:fld>
            <a:endParaRPr lang="en-US"/>
          </a:p>
        </p:txBody>
      </p:sp>
      <p:sp>
        <p:nvSpPr>
          <p:cNvPr id="5" name="Footer Placeholder 4">
            <a:extLst>
              <a:ext uri="{FF2B5EF4-FFF2-40B4-BE49-F238E27FC236}">
                <a16:creationId xmlns:a16="http://schemas.microsoft.com/office/drawing/2014/main" id="{440E6F0D-F33F-41F5-B4D7-DE19813B2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26C3-368E-4224-9D94-29C54C0847C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90383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AD60-6CF7-4F26-ACA0-C0869080E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CF203-C84C-47DB-9277-5FC3C93DF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268091-D9E1-4B63-B794-DD555C799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BF1D2-5B65-4739-8CF5-8CD86B284B77}"/>
              </a:ext>
            </a:extLst>
          </p:cNvPr>
          <p:cNvSpPr>
            <a:spLocks noGrp="1"/>
          </p:cNvSpPr>
          <p:nvPr>
            <p:ph type="dt" sz="half" idx="10"/>
          </p:nvPr>
        </p:nvSpPr>
        <p:spPr/>
        <p:txBody>
          <a:bodyPr/>
          <a:lstStyle/>
          <a:p>
            <a:fld id="{52A41CE5-02A9-47B8-9F60-2BA190321023}" type="datetime1">
              <a:rPr lang="en-US" smtClean="0"/>
              <a:t>7/14/2025</a:t>
            </a:fld>
            <a:endParaRPr lang="en-US"/>
          </a:p>
        </p:txBody>
      </p:sp>
      <p:sp>
        <p:nvSpPr>
          <p:cNvPr id="6" name="Footer Placeholder 5">
            <a:extLst>
              <a:ext uri="{FF2B5EF4-FFF2-40B4-BE49-F238E27FC236}">
                <a16:creationId xmlns:a16="http://schemas.microsoft.com/office/drawing/2014/main" id="{0466DB13-C708-418B-B73F-0B1B04BBA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B7EBA-DF5F-4F6A-90CF-A4502C513E22}"/>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80738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09FC-CA8F-4431-AA11-93D3AA4B8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1367EA-9BF7-4F79-A777-35D874E25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5CB7B-DFDA-464E-A356-7A24628D72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806E9-99F4-42B1-89A2-95D057DDC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D1B36-9594-4112-9D6C-8DD87BAFA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93B486-A200-4826-8B40-7C315D936E68}"/>
              </a:ext>
            </a:extLst>
          </p:cNvPr>
          <p:cNvSpPr>
            <a:spLocks noGrp="1"/>
          </p:cNvSpPr>
          <p:nvPr>
            <p:ph type="dt" sz="half" idx="10"/>
          </p:nvPr>
        </p:nvSpPr>
        <p:spPr/>
        <p:txBody>
          <a:bodyPr/>
          <a:lstStyle/>
          <a:p>
            <a:fld id="{01B4F3F2-AE3A-4D07-A52F-182A7834904C}" type="datetime1">
              <a:rPr lang="en-US" smtClean="0"/>
              <a:t>7/14/2025</a:t>
            </a:fld>
            <a:endParaRPr lang="en-US"/>
          </a:p>
        </p:txBody>
      </p:sp>
      <p:sp>
        <p:nvSpPr>
          <p:cNvPr id="8" name="Footer Placeholder 7">
            <a:extLst>
              <a:ext uri="{FF2B5EF4-FFF2-40B4-BE49-F238E27FC236}">
                <a16:creationId xmlns:a16="http://schemas.microsoft.com/office/drawing/2014/main" id="{9A2AC08D-A6E9-464B-B6C0-B241F9383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5B5AB5-BE6D-484A-808E-8423ECF74FBB}"/>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2379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73D49C-3BC6-4F7E-BD5A-35CD1DA34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4510B9-946D-4F7D-A7FF-FB1FEEB04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E3708-E541-49A7-AAFB-67C624D9D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5E7D4-A916-4A11-804C-AB6F98DDC2A3}" type="datetime1">
              <a:rPr lang="en-US" smtClean="0"/>
              <a:t>7/14/2025</a:t>
            </a:fld>
            <a:endParaRPr lang="en-US"/>
          </a:p>
        </p:txBody>
      </p:sp>
      <p:sp>
        <p:nvSpPr>
          <p:cNvPr id="5" name="Footer Placeholder 4">
            <a:extLst>
              <a:ext uri="{FF2B5EF4-FFF2-40B4-BE49-F238E27FC236}">
                <a16:creationId xmlns:a16="http://schemas.microsoft.com/office/drawing/2014/main" id="{FE5A3523-4041-47F2-AD14-545314A7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499312-630C-4DC7-97BE-4A5230F42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89839-9540-4FD2-A570-163792ED64AF}" type="slidenum">
              <a:rPr lang="en-US" smtClean="0"/>
              <a:t>‹#›</a:t>
            </a:fld>
            <a:endParaRPr lang="en-US"/>
          </a:p>
        </p:txBody>
      </p:sp>
    </p:spTree>
    <p:extLst>
      <p:ext uri="{BB962C8B-B14F-4D97-AF65-F5344CB8AC3E}">
        <p14:creationId xmlns:p14="http://schemas.microsoft.com/office/powerpoint/2010/main" val="79044820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access.rdatoolkit.org/en-US_ala-12bd8c40-1a55-3b85-81fe-6362c2c9154b"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FB4213-DCC0-A76E-F7D5-7961900E8CAE}"/>
              </a:ext>
            </a:extLst>
          </p:cNvPr>
          <p:cNvSpPr>
            <a:spLocks noGrp="1"/>
          </p:cNvSpPr>
          <p:nvPr>
            <p:ph type="sldNum" sz="quarter" idx="12"/>
          </p:nvPr>
        </p:nvSpPr>
        <p:spPr/>
        <p:txBody>
          <a:bodyPr/>
          <a:lstStyle/>
          <a:p>
            <a:fld id="{26D89839-9540-4FD2-A570-163792ED64AF}" type="slidenum">
              <a:rPr lang="en-US" smtClean="0"/>
              <a:t>1</a:t>
            </a:fld>
            <a:endParaRPr lang="en-US"/>
          </a:p>
        </p:txBody>
      </p:sp>
      <p:sp>
        <p:nvSpPr>
          <p:cNvPr id="6" name="Title 5">
            <a:extLst>
              <a:ext uri="{FF2B5EF4-FFF2-40B4-BE49-F238E27FC236}">
                <a16:creationId xmlns:a16="http://schemas.microsoft.com/office/drawing/2014/main" id="{F99AA4F6-B427-41D4-D960-58981173134B}"/>
              </a:ext>
            </a:extLst>
          </p:cNvPr>
          <p:cNvSpPr>
            <a:spLocks noGrp="1"/>
          </p:cNvSpPr>
          <p:nvPr>
            <p:ph type="ctrTitle"/>
          </p:nvPr>
        </p:nvSpPr>
        <p:spPr/>
        <p:txBody>
          <a:bodyPr>
            <a:normAutofit/>
          </a:bodyPr>
          <a:lstStyle/>
          <a:p>
            <a:r>
              <a:rPr lang="en-CA" sz="3600" dirty="0"/>
              <a:t>Cataloging an eBook</a:t>
            </a:r>
            <a:br>
              <a:rPr lang="en-CA" dirty="0"/>
            </a:br>
            <a:r>
              <a:rPr lang="en-CA" dirty="0"/>
              <a:t>Recording Data Provenance</a:t>
            </a:r>
          </a:p>
        </p:txBody>
      </p:sp>
    </p:spTree>
    <p:extLst>
      <p:ext uri="{BB962C8B-B14F-4D97-AF65-F5344CB8AC3E}">
        <p14:creationId xmlns:p14="http://schemas.microsoft.com/office/powerpoint/2010/main" val="364971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2AFB1-4C54-EDB5-760B-13E4F1A52CB4}"/>
              </a:ext>
            </a:extLst>
          </p:cNvPr>
          <p:cNvPicPr>
            <a:picLocks noChangeAspect="1"/>
          </p:cNvPicPr>
          <p:nvPr/>
        </p:nvPicPr>
        <p:blipFill>
          <a:blip r:embed="rId3"/>
          <a:stretch>
            <a:fillRect/>
          </a:stretch>
        </p:blipFill>
        <p:spPr>
          <a:xfrm>
            <a:off x="119062" y="180975"/>
            <a:ext cx="11953875" cy="6496050"/>
          </a:xfrm>
          <a:prstGeom prst="rect">
            <a:avLst/>
          </a:prstGeom>
        </p:spPr>
      </p:pic>
      <p:pic>
        <p:nvPicPr>
          <p:cNvPr id="8" name="Picture 7">
            <a:extLst>
              <a:ext uri="{FF2B5EF4-FFF2-40B4-BE49-F238E27FC236}">
                <a16:creationId xmlns:a16="http://schemas.microsoft.com/office/drawing/2014/main" id="{E2FA6B5E-A906-1D2A-BCBE-031797CCAA68}"/>
              </a:ext>
            </a:extLst>
          </p:cNvPr>
          <p:cNvPicPr>
            <a:picLocks noChangeAspect="1"/>
          </p:cNvPicPr>
          <p:nvPr/>
        </p:nvPicPr>
        <p:blipFill>
          <a:blip r:embed="rId4"/>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2986227B-FC80-0B5F-4590-2E32FC2182EE}"/>
              </a:ext>
            </a:extLst>
          </p:cNvPr>
          <p:cNvSpPr>
            <a:spLocks noGrp="1"/>
          </p:cNvSpPr>
          <p:nvPr>
            <p:ph type="sldNum" sz="quarter" idx="12"/>
          </p:nvPr>
        </p:nvSpPr>
        <p:spPr/>
        <p:txBody>
          <a:bodyPr/>
          <a:lstStyle/>
          <a:p>
            <a:fld id="{26D89839-9540-4FD2-A570-163792ED64AF}" type="slidenum">
              <a:rPr lang="en-US" smtClean="0"/>
              <a:t>10</a:t>
            </a:fld>
            <a:endParaRPr lang="en-US"/>
          </a:p>
        </p:txBody>
      </p:sp>
      <p:sp>
        <p:nvSpPr>
          <p:cNvPr id="9" name="Rectangle 8">
            <a:extLst>
              <a:ext uri="{FF2B5EF4-FFF2-40B4-BE49-F238E27FC236}">
                <a16:creationId xmlns:a16="http://schemas.microsoft.com/office/drawing/2014/main" id="{D7C1F783-6718-1F5F-03AC-766F713A2254}"/>
              </a:ext>
            </a:extLst>
          </p:cNvPr>
          <p:cNvSpPr/>
          <p:nvPr/>
        </p:nvSpPr>
        <p:spPr>
          <a:xfrm>
            <a:off x="838199" y="3876418"/>
            <a:ext cx="5991225" cy="5955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3555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6D4470-E4F7-107E-9CA8-9AC389F2D70D}"/>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8E619A95-2251-F585-116E-C0BC115820B9}"/>
              </a:ext>
            </a:extLst>
          </p:cNvPr>
          <p:cNvSpPr>
            <a:spLocks noGrp="1"/>
          </p:cNvSpPr>
          <p:nvPr>
            <p:ph type="sldNum" sz="quarter" idx="12"/>
          </p:nvPr>
        </p:nvSpPr>
        <p:spPr/>
        <p:txBody>
          <a:bodyPr/>
          <a:lstStyle/>
          <a:p>
            <a:fld id="{26D89839-9540-4FD2-A570-163792ED64AF}" type="slidenum">
              <a:rPr lang="en-US" smtClean="0"/>
              <a:t>11</a:t>
            </a:fld>
            <a:endParaRPr lang="en-US"/>
          </a:p>
        </p:txBody>
      </p:sp>
    </p:spTree>
    <p:extLst>
      <p:ext uri="{BB962C8B-B14F-4D97-AF65-F5344CB8AC3E}">
        <p14:creationId xmlns:p14="http://schemas.microsoft.com/office/powerpoint/2010/main" val="423030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AC392-D494-47EA-564E-B1FE6CC68DE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56F86EB-320E-E091-3492-738C9BD21E5A}"/>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05C35ED3-2C0B-12C5-65EA-D0FB54B80D6F}"/>
              </a:ext>
            </a:extLst>
          </p:cNvPr>
          <p:cNvSpPr>
            <a:spLocks noGrp="1"/>
          </p:cNvSpPr>
          <p:nvPr>
            <p:ph type="sldNum" sz="quarter" idx="12"/>
          </p:nvPr>
        </p:nvSpPr>
        <p:spPr/>
        <p:txBody>
          <a:bodyPr/>
          <a:lstStyle/>
          <a:p>
            <a:fld id="{26D89839-9540-4FD2-A570-163792ED64AF}" type="slidenum">
              <a:rPr lang="en-US" smtClean="0"/>
              <a:t>12</a:t>
            </a:fld>
            <a:endParaRPr lang="en-US"/>
          </a:p>
        </p:txBody>
      </p:sp>
    </p:spTree>
    <p:extLst>
      <p:ext uri="{BB962C8B-B14F-4D97-AF65-F5344CB8AC3E}">
        <p14:creationId xmlns:p14="http://schemas.microsoft.com/office/powerpoint/2010/main" val="146901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CB83C2-A756-2A1C-306E-7368409EB4C4}"/>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6DABB944-F14E-9866-BEFA-D7DC732B6E2E}"/>
              </a:ext>
            </a:extLst>
          </p:cNvPr>
          <p:cNvSpPr>
            <a:spLocks noGrp="1"/>
          </p:cNvSpPr>
          <p:nvPr>
            <p:ph type="sldNum" sz="quarter" idx="12"/>
          </p:nvPr>
        </p:nvSpPr>
        <p:spPr/>
        <p:txBody>
          <a:bodyPr/>
          <a:lstStyle/>
          <a:p>
            <a:fld id="{26D89839-9540-4FD2-A570-163792ED64AF}" type="slidenum">
              <a:rPr lang="en-US" smtClean="0"/>
              <a:t>13</a:t>
            </a:fld>
            <a:endParaRPr lang="en-US"/>
          </a:p>
        </p:txBody>
      </p:sp>
    </p:spTree>
    <p:extLst>
      <p:ext uri="{BB962C8B-B14F-4D97-AF65-F5344CB8AC3E}">
        <p14:creationId xmlns:p14="http://schemas.microsoft.com/office/powerpoint/2010/main" val="403508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19252-C593-C443-F660-FE2A60011F7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3E99F76-D25E-D2F7-7AAB-B3EA51A1D952}"/>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5DAA8868-5D2C-2020-AFFE-580DF4D9F9DF}"/>
              </a:ext>
            </a:extLst>
          </p:cNvPr>
          <p:cNvSpPr>
            <a:spLocks noGrp="1"/>
          </p:cNvSpPr>
          <p:nvPr>
            <p:ph type="sldNum" sz="quarter" idx="12"/>
          </p:nvPr>
        </p:nvSpPr>
        <p:spPr/>
        <p:txBody>
          <a:bodyPr/>
          <a:lstStyle/>
          <a:p>
            <a:fld id="{26D89839-9540-4FD2-A570-163792ED64AF}" type="slidenum">
              <a:rPr lang="en-US" smtClean="0"/>
              <a:t>14</a:t>
            </a:fld>
            <a:endParaRPr lang="en-US"/>
          </a:p>
        </p:txBody>
      </p:sp>
    </p:spTree>
    <p:extLst>
      <p:ext uri="{BB962C8B-B14F-4D97-AF65-F5344CB8AC3E}">
        <p14:creationId xmlns:p14="http://schemas.microsoft.com/office/powerpoint/2010/main" val="3899974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0B4CD8-A7B0-DDA2-4FA8-32614385A18F}"/>
              </a:ext>
            </a:extLst>
          </p:cNvPr>
          <p:cNvSpPr>
            <a:spLocks noGrp="1"/>
          </p:cNvSpPr>
          <p:nvPr>
            <p:ph type="sldNum" sz="quarter" idx="12"/>
          </p:nvPr>
        </p:nvSpPr>
        <p:spPr/>
        <p:txBody>
          <a:bodyPr/>
          <a:lstStyle/>
          <a:p>
            <a:fld id="{26D89839-9540-4FD2-A570-163792ED64AF}" type="slidenum">
              <a:rPr lang="en-US" smtClean="0"/>
              <a:t>15</a:t>
            </a:fld>
            <a:endParaRPr lang="en-US"/>
          </a:p>
        </p:txBody>
      </p:sp>
      <p:pic>
        <p:nvPicPr>
          <p:cNvPr id="6" name="Picture 5">
            <a:extLst>
              <a:ext uri="{FF2B5EF4-FFF2-40B4-BE49-F238E27FC236}">
                <a16:creationId xmlns:a16="http://schemas.microsoft.com/office/drawing/2014/main" id="{D75B84FA-8C46-CAA6-E595-345600507229}"/>
              </a:ext>
            </a:extLst>
          </p:cNvPr>
          <p:cNvPicPr>
            <a:picLocks noChangeAspect="1"/>
          </p:cNvPicPr>
          <p:nvPr/>
        </p:nvPicPr>
        <p:blipFill>
          <a:blip r:embed="rId3"/>
          <a:stretch>
            <a:fillRect/>
          </a:stretch>
        </p:blipFill>
        <p:spPr>
          <a:xfrm>
            <a:off x="119062" y="180975"/>
            <a:ext cx="11953875" cy="6496050"/>
          </a:xfrm>
          <a:prstGeom prst="rect">
            <a:avLst/>
          </a:prstGeom>
        </p:spPr>
      </p:pic>
    </p:spTree>
    <p:extLst>
      <p:ext uri="{BB962C8B-B14F-4D97-AF65-F5344CB8AC3E}">
        <p14:creationId xmlns:p14="http://schemas.microsoft.com/office/powerpoint/2010/main" val="158908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6A9FC-38AB-FEBA-FB4A-D31D864F314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7CA95A8-0EBB-EF5A-05A3-96AEBED3D036}"/>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471EF29A-BB6B-6C35-4E58-AE6889BE0EDC}"/>
              </a:ext>
            </a:extLst>
          </p:cNvPr>
          <p:cNvSpPr>
            <a:spLocks noGrp="1"/>
          </p:cNvSpPr>
          <p:nvPr>
            <p:ph type="sldNum" sz="quarter" idx="12"/>
          </p:nvPr>
        </p:nvSpPr>
        <p:spPr/>
        <p:txBody>
          <a:bodyPr/>
          <a:lstStyle/>
          <a:p>
            <a:fld id="{26D89839-9540-4FD2-A570-163792ED64AF}" type="slidenum">
              <a:rPr lang="en-US" smtClean="0"/>
              <a:t>16</a:t>
            </a:fld>
            <a:endParaRPr lang="en-US"/>
          </a:p>
        </p:txBody>
      </p:sp>
    </p:spTree>
    <p:extLst>
      <p:ext uri="{BB962C8B-B14F-4D97-AF65-F5344CB8AC3E}">
        <p14:creationId xmlns:p14="http://schemas.microsoft.com/office/powerpoint/2010/main" val="2293169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22C869-E174-D81C-3AA5-F7B05E4BB4E1}"/>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20610699-3BD1-C2A7-1B7A-8E80EA100F2F}"/>
              </a:ext>
            </a:extLst>
          </p:cNvPr>
          <p:cNvSpPr>
            <a:spLocks noGrp="1"/>
          </p:cNvSpPr>
          <p:nvPr>
            <p:ph type="sldNum" sz="quarter" idx="12"/>
          </p:nvPr>
        </p:nvSpPr>
        <p:spPr/>
        <p:txBody>
          <a:bodyPr/>
          <a:lstStyle/>
          <a:p>
            <a:fld id="{26D89839-9540-4FD2-A570-163792ED64AF}" type="slidenum">
              <a:rPr lang="en-US" smtClean="0"/>
              <a:t>17</a:t>
            </a:fld>
            <a:endParaRPr lang="en-US"/>
          </a:p>
        </p:txBody>
      </p:sp>
    </p:spTree>
    <p:extLst>
      <p:ext uri="{BB962C8B-B14F-4D97-AF65-F5344CB8AC3E}">
        <p14:creationId xmlns:p14="http://schemas.microsoft.com/office/powerpoint/2010/main" val="2060000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DF9918-4283-D322-717A-126050B617B6}"/>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97EF2E46-0048-6F42-A3C7-1AA560FC066C}"/>
              </a:ext>
            </a:extLst>
          </p:cNvPr>
          <p:cNvSpPr>
            <a:spLocks noGrp="1"/>
          </p:cNvSpPr>
          <p:nvPr>
            <p:ph type="sldNum" sz="quarter" idx="12"/>
          </p:nvPr>
        </p:nvSpPr>
        <p:spPr/>
        <p:txBody>
          <a:bodyPr/>
          <a:lstStyle/>
          <a:p>
            <a:fld id="{26D89839-9540-4FD2-A570-163792ED64AF}" type="slidenum">
              <a:rPr lang="en-US" smtClean="0"/>
              <a:t>18</a:t>
            </a:fld>
            <a:endParaRPr lang="en-US"/>
          </a:p>
        </p:txBody>
      </p:sp>
    </p:spTree>
    <p:extLst>
      <p:ext uri="{BB962C8B-B14F-4D97-AF65-F5344CB8AC3E}">
        <p14:creationId xmlns:p14="http://schemas.microsoft.com/office/powerpoint/2010/main" val="2550203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385E3F-B0F0-EC75-AF3D-CEDFECA3832A}"/>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B0668818-831C-65E4-9C8E-6ECA9CA644B1}"/>
              </a:ext>
            </a:extLst>
          </p:cNvPr>
          <p:cNvSpPr>
            <a:spLocks noGrp="1"/>
          </p:cNvSpPr>
          <p:nvPr>
            <p:ph type="sldNum" sz="quarter" idx="12"/>
          </p:nvPr>
        </p:nvSpPr>
        <p:spPr/>
        <p:txBody>
          <a:bodyPr/>
          <a:lstStyle/>
          <a:p>
            <a:fld id="{26D89839-9540-4FD2-A570-163792ED64AF}" type="slidenum">
              <a:rPr lang="en-US" smtClean="0"/>
              <a:t>19</a:t>
            </a:fld>
            <a:endParaRPr lang="en-US"/>
          </a:p>
        </p:txBody>
      </p:sp>
    </p:spTree>
    <p:extLst>
      <p:ext uri="{BB962C8B-B14F-4D97-AF65-F5344CB8AC3E}">
        <p14:creationId xmlns:p14="http://schemas.microsoft.com/office/powerpoint/2010/main" val="366455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E03537A-6DFF-4377-9D2C-469069429A78}"/>
              </a:ext>
            </a:extLst>
          </p:cNvPr>
          <p:cNvSpPr>
            <a:spLocks noGrp="1"/>
          </p:cNvSpPr>
          <p:nvPr>
            <p:ph idx="1"/>
          </p:nvPr>
        </p:nvSpPr>
        <p:spPr/>
        <p:txBody>
          <a:bodyPr>
            <a:normAutofit/>
          </a:bodyPr>
          <a:lstStyle/>
          <a:p>
            <a:r>
              <a:rPr lang="en-US" dirty="0"/>
              <a:t>©2010-2025 - American Library Association, Canadian Federation of Library Associations, and CILIP: Chartered Institute of Library and Information Professionals.</a:t>
            </a:r>
          </a:p>
          <a:p>
            <a:endParaRPr lang="en-US" dirty="0"/>
          </a:p>
          <a:p>
            <a:r>
              <a:rPr lang="en-US" dirty="0"/>
              <a:t>Screen images from the RDA Toolkit (www.rdatoolkit.org) used by permission of the Copyright Holders for RDA (American Library Association, Canadian Federation of Library Associations, and CILIP: Chartered Institute of Library and Information Professionals).</a:t>
            </a:r>
          </a:p>
        </p:txBody>
      </p:sp>
      <p:sp>
        <p:nvSpPr>
          <p:cNvPr id="2" name="Slide Number Placeholder 1">
            <a:extLst>
              <a:ext uri="{FF2B5EF4-FFF2-40B4-BE49-F238E27FC236}">
                <a16:creationId xmlns:a16="http://schemas.microsoft.com/office/drawing/2014/main" id="{4FF91D38-9912-4576-9D0D-81AF9B5CFA82}"/>
              </a:ext>
            </a:extLst>
          </p:cNvPr>
          <p:cNvSpPr>
            <a:spLocks noGrp="1"/>
          </p:cNvSpPr>
          <p:nvPr>
            <p:ph type="sldNum" sz="quarter" idx="12"/>
          </p:nvPr>
        </p:nvSpPr>
        <p:spPr/>
        <p:txBody>
          <a:bodyPr/>
          <a:lstStyle/>
          <a:p>
            <a:fld id="{26D89839-9540-4FD2-A570-163792ED64AF}" type="slidenum">
              <a:rPr lang="en-US" smtClean="0"/>
              <a:t>2</a:t>
            </a:fld>
            <a:endParaRPr lang="en-US" dirty="0"/>
          </a:p>
        </p:txBody>
      </p:sp>
      <p:sp>
        <p:nvSpPr>
          <p:cNvPr id="4" name="Title 3">
            <a:extLst>
              <a:ext uri="{FF2B5EF4-FFF2-40B4-BE49-F238E27FC236}">
                <a16:creationId xmlns:a16="http://schemas.microsoft.com/office/drawing/2014/main" id="{BD2D5389-E98E-4E2D-9CA0-AC3A0FF5585C}"/>
              </a:ext>
            </a:extLst>
          </p:cNvPr>
          <p:cNvSpPr>
            <a:spLocks noGrp="1"/>
          </p:cNvSpPr>
          <p:nvPr>
            <p:ph type="title"/>
          </p:nvPr>
        </p:nvSpPr>
        <p:spPr/>
        <p:txBody>
          <a:bodyPr/>
          <a:lstStyle/>
          <a:p>
            <a:r>
              <a:rPr lang="en-US" dirty="0"/>
              <a:t>RDA Copyright</a:t>
            </a:r>
          </a:p>
        </p:txBody>
      </p:sp>
    </p:spTree>
    <p:extLst>
      <p:ext uri="{BB962C8B-B14F-4D97-AF65-F5344CB8AC3E}">
        <p14:creationId xmlns:p14="http://schemas.microsoft.com/office/powerpoint/2010/main" val="318519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4E49D-F0F4-A14D-3615-A4801D120AF3}"/>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3234AC32-538C-DE20-99DF-0EDECD832847}"/>
              </a:ext>
            </a:extLst>
          </p:cNvPr>
          <p:cNvSpPr>
            <a:spLocks noGrp="1"/>
          </p:cNvSpPr>
          <p:nvPr>
            <p:ph type="title"/>
          </p:nvPr>
        </p:nvSpPr>
        <p:spPr/>
        <p:txBody>
          <a:bodyPr/>
          <a:lstStyle/>
          <a:p>
            <a:r>
              <a:rPr lang="en-CA" dirty="0"/>
              <a:t>Recording an agent who records metadata </a:t>
            </a:r>
          </a:p>
        </p:txBody>
      </p:sp>
      <p:sp>
        <p:nvSpPr>
          <p:cNvPr id="3" name="Slide Number Placeholder 2">
            <a:extLst>
              <a:ext uri="{FF2B5EF4-FFF2-40B4-BE49-F238E27FC236}">
                <a16:creationId xmlns:a16="http://schemas.microsoft.com/office/drawing/2014/main" id="{060C25AF-C03D-C6E2-7055-05C3C91A060A}"/>
              </a:ext>
            </a:extLst>
          </p:cNvPr>
          <p:cNvSpPr>
            <a:spLocks noGrp="1"/>
          </p:cNvSpPr>
          <p:nvPr>
            <p:ph type="sldNum" sz="quarter" idx="12"/>
          </p:nvPr>
        </p:nvSpPr>
        <p:spPr/>
        <p:txBody>
          <a:bodyPr/>
          <a:lstStyle/>
          <a:p>
            <a:fld id="{26D89839-9540-4FD2-A570-163792ED64AF}" type="slidenum">
              <a:rPr lang="en-US" smtClean="0"/>
              <a:t>20</a:t>
            </a:fld>
            <a:endParaRPr lang="en-US"/>
          </a:p>
        </p:txBody>
      </p:sp>
      <p:pic>
        <p:nvPicPr>
          <p:cNvPr id="9" name="Picture 8">
            <a:extLst>
              <a:ext uri="{FF2B5EF4-FFF2-40B4-BE49-F238E27FC236}">
                <a16:creationId xmlns:a16="http://schemas.microsoft.com/office/drawing/2014/main" id="{E22E4873-3587-76D6-C600-3332247CCE86}"/>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sp>
        <p:nvSpPr>
          <p:cNvPr id="25" name="TextBox 24">
            <a:extLst>
              <a:ext uri="{FF2B5EF4-FFF2-40B4-BE49-F238E27FC236}">
                <a16:creationId xmlns:a16="http://schemas.microsoft.com/office/drawing/2014/main" id="{90B21370-E614-717D-698F-8CBB54BD5CF0}"/>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23" name="Picture 22">
            <a:extLst>
              <a:ext uri="{FF2B5EF4-FFF2-40B4-BE49-F238E27FC236}">
                <a16:creationId xmlns:a16="http://schemas.microsoft.com/office/drawing/2014/main" id="{A7CB739F-1FD6-74D0-67BA-7CCCB8FB26B8}"/>
              </a:ext>
            </a:extLst>
          </p:cNvPr>
          <p:cNvPicPr>
            <a:picLocks noChangeAspect="1"/>
          </p:cNvPicPr>
          <p:nvPr/>
        </p:nvPicPr>
        <p:blipFill>
          <a:blip r:embed="rId4"/>
          <a:stretch>
            <a:fillRect/>
          </a:stretch>
        </p:blipFill>
        <p:spPr>
          <a:xfrm>
            <a:off x="838200" y="5038225"/>
            <a:ext cx="8782050" cy="371475"/>
          </a:xfrm>
          <a:prstGeom prst="rect">
            <a:avLst/>
          </a:prstGeom>
        </p:spPr>
      </p:pic>
      <p:sp>
        <p:nvSpPr>
          <p:cNvPr id="26" name="TextBox 25">
            <a:extLst>
              <a:ext uri="{FF2B5EF4-FFF2-40B4-BE49-F238E27FC236}">
                <a16:creationId xmlns:a16="http://schemas.microsoft.com/office/drawing/2014/main" id="{AF53DAAA-B476-B72F-6FE9-154EA3B9614E}"/>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spTree>
    <p:extLst>
      <p:ext uri="{BB962C8B-B14F-4D97-AF65-F5344CB8AC3E}">
        <p14:creationId xmlns:p14="http://schemas.microsoft.com/office/powerpoint/2010/main" val="928040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C943260-11D8-1730-6C5D-9E1EC4B1231C}"/>
              </a:ext>
            </a:extLst>
          </p:cNvPr>
          <p:cNvSpPr>
            <a:spLocks noGrp="1"/>
          </p:cNvSpPr>
          <p:nvPr>
            <p:ph idx="1"/>
          </p:nvPr>
        </p:nvSpPr>
        <p:spPr/>
        <p:txBody>
          <a:bodyPr>
            <a:normAutofit lnSpcReduction="10000"/>
          </a:bodyPr>
          <a:lstStyle/>
          <a:p>
            <a:r>
              <a:rPr lang="en-CA" dirty="0"/>
              <a:t>The value may already be supplied by the system</a:t>
            </a:r>
          </a:p>
          <a:p>
            <a:pPr lvl="1"/>
            <a:r>
              <a:rPr lang="en-CA" dirty="0"/>
              <a:t>When creating a new record in OCLC Connexion, 040 subfields $a and $c already contain your institution’s OCLC symbol</a:t>
            </a:r>
          </a:p>
          <a:p>
            <a:pPr lvl="1"/>
            <a:r>
              <a:rPr lang="en-CA" dirty="0"/>
              <a:t>When replacing a </a:t>
            </a:r>
            <a:r>
              <a:rPr lang="en-CA" dirty="0" err="1"/>
              <a:t>WorldCat</a:t>
            </a:r>
            <a:r>
              <a:rPr lang="en-CA" dirty="0"/>
              <a:t> record, OCLC automatically adds your institution’s OCLC symbol in 040 subfield $d</a:t>
            </a:r>
          </a:p>
          <a:p>
            <a:endParaRPr lang="en-CA" dirty="0"/>
          </a:p>
          <a:p>
            <a:r>
              <a:rPr lang="en-CA" dirty="0"/>
              <a:t>If your institution records the name or initials of the cataloger who worked on the record, you may also have a value of Work: </a:t>
            </a:r>
            <a:r>
              <a:rPr lang="en-CA" dirty="0">
                <a:hlinkClick r:id="rId3"/>
              </a:rPr>
              <a:t>author person</a:t>
            </a:r>
            <a:endParaRPr lang="en-CA" dirty="0"/>
          </a:p>
          <a:p>
            <a:endParaRPr lang="en-CA" dirty="0"/>
          </a:p>
          <a:p>
            <a:r>
              <a:rPr lang="en-CA" dirty="0"/>
              <a:t>There is no change to existing practice</a:t>
            </a:r>
          </a:p>
        </p:txBody>
      </p:sp>
      <p:sp>
        <p:nvSpPr>
          <p:cNvPr id="3" name="Slide Number Placeholder 2">
            <a:extLst>
              <a:ext uri="{FF2B5EF4-FFF2-40B4-BE49-F238E27FC236}">
                <a16:creationId xmlns:a16="http://schemas.microsoft.com/office/drawing/2014/main" id="{1C3FA5CC-0112-58C1-1EC3-45640220A254}"/>
              </a:ext>
            </a:extLst>
          </p:cNvPr>
          <p:cNvSpPr>
            <a:spLocks noGrp="1"/>
          </p:cNvSpPr>
          <p:nvPr>
            <p:ph type="sldNum" sz="quarter" idx="12"/>
          </p:nvPr>
        </p:nvSpPr>
        <p:spPr/>
        <p:txBody>
          <a:bodyPr/>
          <a:lstStyle/>
          <a:p>
            <a:fld id="{26D89839-9540-4FD2-A570-163792ED64AF}" type="slidenum">
              <a:rPr lang="en-US" smtClean="0"/>
              <a:t>21</a:t>
            </a:fld>
            <a:endParaRPr lang="en-US"/>
          </a:p>
        </p:txBody>
      </p:sp>
      <p:sp>
        <p:nvSpPr>
          <p:cNvPr id="5" name="Title 4">
            <a:extLst>
              <a:ext uri="{FF2B5EF4-FFF2-40B4-BE49-F238E27FC236}">
                <a16:creationId xmlns:a16="http://schemas.microsoft.com/office/drawing/2014/main" id="{313F16C4-8266-761A-D6A1-A0F8E9A7FD0C}"/>
              </a:ext>
            </a:extLst>
          </p:cNvPr>
          <p:cNvSpPr>
            <a:spLocks noGrp="1"/>
          </p:cNvSpPr>
          <p:nvPr>
            <p:ph type="title"/>
          </p:nvPr>
        </p:nvSpPr>
        <p:spPr/>
        <p:txBody>
          <a:bodyPr/>
          <a:lstStyle/>
          <a:p>
            <a:r>
              <a:rPr lang="en-CA" dirty="0"/>
              <a:t>Recording an agent who records metadata </a:t>
            </a:r>
          </a:p>
        </p:txBody>
      </p:sp>
    </p:spTree>
    <p:extLst>
      <p:ext uri="{BB962C8B-B14F-4D97-AF65-F5344CB8AC3E}">
        <p14:creationId xmlns:p14="http://schemas.microsoft.com/office/powerpoint/2010/main" val="2811363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DCA818-4A3F-1816-5C90-C9EE453C1D3A}"/>
              </a:ext>
            </a:extLst>
          </p:cNvPr>
          <p:cNvSpPr>
            <a:spLocks noGrp="1"/>
          </p:cNvSpPr>
          <p:nvPr>
            <p:ph type="sldNum" sz="quarter" idx="12"/>
          </p:nvPr>
        </p:nvSpPr>
        <p:spPr/>
        <p:txBody>
          <a:bodyPr/>
          <a:lstStyle/>
          <a:p>
            <a:fld id="{26D89839-9540-4FD2-A570-163792ED64AF}" type="slidenum">
              <a:rPr lang="en-US" smtClean="0"/>
              <a:t>22</a:t>
            </a:fld>
            <a:endParaRPr lang="en-US"/>
          </a:p>
        </p:txBody>
      </p:sp>
      <p:pic>
        <p:nvPicPr>
          <p:cNvPr id="6" name="Picture 5">
            <a:extLst>
              <a:ext uri="{FF2B5EF4-FFF2-40B4-BE49-F238E27FC236}">
                <a16:creationId xmlns:a16="http://schemas.microsoft.com/office/drawing/2014/main" id="{AE86E89E-C1CF-F1B7-A7BB-57142298E233}"/>
              </a:ext>
            </a:extLst>
          </p:cNvPr>
          <p:cNvPicPr>
            <a:picLocks noChangeAspect="1"/>
          </p:cNvPicPr>
          <p:nvPr/>
        </p:nvPicPr>
        <p:blipFill>
          <a:blip r:embed="rId3"/>
          <a:stretch>
            <a:fillRect/>
          </a:stretch>
        </p:blipFill>
        <p:spPr>
          <a:xfrm>
            <a:off x="119062" y="719137"/>
            <a:ext cx="11953875" cy="5419725"/>
          </a:xfrm>
          <a:prstGeom prst="rect">
            <a:avLst/>
          </a:prstGeom>
        </p:spPr>
      </p:pic>
    </p:spTree>
    <p:extLst>
      <p:ext uri="{BB962C8B-B14F-4D97-AF65-F5344CB8AC3E}">
        <p14:creationId xmlns:p14="http://schemas.microsoft.com/office/powerpoint/2010/main" val="364303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56BFBF-D877-B3EE-95E2-2088AEE3CEC1}"/>
              </a:ext>
            </a:extLst>
          </p:cNvPr>
          <p:cNvPicPr>
            <a:picLocks noChangeAspect="1"/>
          </p:cNvPicPr>
          <p:nvPr/>
        </p:nvPicPr>
        <p:blipFill>
          <a:blip r:embed="rId3"/>
          <a:stretch>
            <a:fillRect/>
          </a:stretch>
        </p:blipFill>
        <p:spPr>
          <a:xfrm>
            <a:off x="119062" y="180975"/>
            <a:ext cx="11953875" cy="6496050"/>
          </a:xfrm>
          <a:prstGeom prst="rect">
            <a:avLst/>
          </a:prstGeom>
        </p:spPr>
      </p:pic>
      <p:pic>
        <p:nvPicPr>
          <p:cNvPr id="8" name="Picture 7">
            <a:extLst>
              <a:ext uri="{FF2B5EF4-FFF2-40B4-BE49-F238E27FC236}">
                <a16:creationId xmlns:a16="http://schemas.microsoft.com/office/drawing/2014/main" id="{E7356BB9-0A9F-8F26-B833-1DFC7C698411}"/>
              </a:ext>
            </a:extLst>
          </p:cNvPr>
          <p:cNvPicPr>
            <a:picLocks noChangeAspect="1"/>
          </p:cNvPicPr>
          <p:nvPr/>
        </p:nvPicPr>
        <p:blipFill>
          <a:blip r:embed="rId4"/>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95F8D547-09C5-6750-C358-B953978A5BC5}"/>
              </a:ext>
            </a:extLst>
          </p:cNvPr>
          <p:cNvSpPr>
            <a:spLocks noGrp="1"/>
          </p:cNvSpPr>
          <p:nvPr>
            <p:ph type="sldNum" sz="quarter" idx="12"/>
          </p:nvPr>
        </p:nvSpPr>
        <p:spPr/>
        <p:txBody>
          <a:bodyPr/>
          <a:lstStyle/>
          <a:p>
            <a:fld id="{26D89839-9540-4FD2-A570-163792ED64AF}" type="slidenum">
              <a:rPr lang="en-US" smtClean="0"/>
              <a:t>23</a:t>
            </a:fld>
            <a:endParaRPr lang="en-US"/>
          </a:p>
        </p:txBody>
      </p:sp>
      <p:sp>
        <p:nvSpPr>
          <p:cNvPr id="9" name="Rectangle 8">
            <a:extLst>
              <a:ext uri="{FF2B5EF4-FFF2-40B4-BE49-F238E27FC236}">
                <a16:creationId xmlns:a16="http://schemas.microsoft.com/office/drawing/2014/main" id="{E73DBF67-0628-DBC8-FE05-AEC3EB98C64F}"/>
              </a:ext>
            </a:extLst>
          </p:cNvPr>
          <p:cNvSpPr/>
          <p:nvPr/>
        </p:nvSpPr>
        <p:spPr>
          <a:xfrm>
            <a:off x="838199" y="2661976"/>
            <a:ext cx="5991225" cy="5955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6035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FD073B-AC96-87AC-7496-9AC1471B1E51}"/>
              </a:ext>
            </a:extLst>
          </p:cNvPr>
          <p:cNvPicPr>
            <a:picLocks noChangeAspect="1"/>
          </p:cNvPicPr>
          <p:nvPr/>
        </p:nvPicPr>
        <p:blipFill>
          <a:blip r:embed="rId3"/>
          <a:stretch>
            <a:fillRect/>
          </a:stretch>
        </p:blipFill>
        <p:spPr>
          <a:xfrm>
            <a:off x="119062" y="3429000"/>
            <a:ext cx="11953875" cy="3257550"/>
          </a:xfrm>
          <a:prstGeom prst="rect">
            <a:avLst/>
          </a:prstGeom>
        </p:spPr>
      </p:pic>
      <p:sp>
        <p:nvSpPr>
          <p:cNvPr id="3" name="Slide Number Placeholder 2">
            <a:extLst>
              <a:ext uri="{FF2B5EF4-FFF2-40B4-BE49-F238E27FC236}">
                <a16:creationId xmlns:a16="http://schemas.microsoft.com/office/drawing/2014/main" id="{B6854713-726D-B91C-D5A9-CA9B08C57E05}"/>
              </a:ext>
            </a:extLst>
          </p:cNvPr>
          <p:cNvSpPr>
            <a:spLocks noGrp="1"/>
          </p:cNvSpPr>
          <p:nvPr>
            <p:ph type="sldNum" sz="quarter" idx="12"/>
          </p:nvPr>
        </p:nvSpPr>
        <p:spPr/>
        <p:txBody>
          <a:bodyPr/>
          <a:lstStyle/>
          <a:p>
            <a:fld id="{26D89839-9540-4FD2-A570-163792ED64AF}" type="slidenum">
              <a:rPr lang="en-US" smtClean="0"/>
              <a:t>24</a:t>
            </a:fld>
            <a:endParaRPr lang="en-US"/>
          </a:p>
        </p:txBody>
      </p:sp>
      <p:pic>
        <p:nvPicPr>
          <p:cNvPr id="8" name="Picture 7">
            <a:extLst>
              <a:ext uri="{FF2B5EF4-FFF2-40B4-BE49-F238E27FC236}">
                <a16:creationId xmlns:a16="http://schemas.microsoft.com/office/drawing/2014/main" id="{78705C14-25AA-06D2-99F6-63AC8FAE5EE8}"/>
              </a:ext>
            </a:extLst>
          </p:cNvPr>
          <p:cNvPicPr>
            <a:picLocks noChangeAspect="1"/>
          </p:cNvPicPr>
          <p:nvPr/>
        </p:nvPicPr>
        <p:blipFill>
          <a:blip r:embed="rId4"/>
          <a:stretch>
            <a:fillRect/>
          </a:stretch>
        </p:blipFill>
        <p:spPr>
          <a:xfrm>
            <a:off x="119062" y="171450"/>
            <a:ext cx="11953875" cy="2952750"/>
          </a:xfrm>
          <a:prstGeom prst="rect">
            <a:avLst/>
          </a:prstGeom>
        </p:spPr>
      </p:pic>
      <p:cxnSp>
        <p:nvCxnSpPr>
          <p:cNvPr id="12" name="Straight Connector 11">
            <a:extLst>
              <a:ext uri="{FF2B5EF4-FFF2-40B4-BE49-F238E27FC236}">
                <a16:creationId xmlns:a16="http://schemas.microsoft.com/office/drawing/2014/main" id="{CE882642-79D8-6632-9918-36A511AE6D25}"/>
              </a:ext>
            </a:extLst>
          </p:cNvPr>
          <p:cNvCxnSpPr>
            <a:cxnSpLocks/>
          </p:cNvCxnSpPr>
          <p:nvPr/>
        </p:nvCxnSpPr>
        <p:spPr>
          <a:xfrm>
            <a:off x="252413" y="3152776"/>
            <a:ext cx="1168717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752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8D4F86-6580-7800-3BDF-07E33C6FE99F}"/>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2" name="Slide Number Placeholder 1">
            <a:extLst>
              <a:ext uri="{FF2B5EF4-FFF2-40B4-BE49-F238E27FC236}">
                <a16:creationId xmlns:a16="http://schemas.microsoft.com/office/drawing/2014/main" id="{2B356C14-1E30-241B-9BEA-BF5AACEAAC4A}"/>
              </a:ext>
            </a:extLst>
          </p:cNvPr>
          <p:cNvSpPr>
            <a:spLocks noGrp="1"/>
          </p:cNvSpPr>
          <p:nvPr>
            <p:ph type="sldNum" sz="quarter" idx="12"/>
          </p:nvPr>
        </p:nvSpPr>
        <p:spPr/>
        <p:txBody>
          <a:bodyPr/>
          <a:lstStyle/>
          <a:p>
            <a:fld id="{26D89839-9540-4FD2-A570-163792ED64AF}" type="slidenum">
              <a:rPr lang="en-US" smtClean="0"/>
              <a:t>25</a:t>
            </a:fld>
            <a:endParaRPr lang="en-US"/>
          </a:p>
        </p:txBody>
      </p:sp>
    </p:spTree>
    <p:extLst>
      <p:ext uri="{BB962C8B-B14F-4D97-AF65-F5344CB8AC3E}">
        <p14:creationId xmlns:p14="http://schemas.microsoft.com/office/powerpoint/2010/main" val="2986878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54158-2F7F-B7AB-5CE0-4267B07B26C8}"/>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E7FAF415-2595-8C24-45D4-20F6A81D9996}"/>
              </a:ext>
            </a:extLst>
          </p:cNvPr>
          <p:cNvSpPr>
            <a:spLocks noGrp="1"/>
          </p:cNvSpPr>
          <p:nvPr>
            <p:ph type="title"/>
          </p:nvPr>
        </p:nvSpPr>
        <p:spPr/>
        <p:txBody>
          <a:bodyPr/>
          <a:lstStyle/>
          <a:p>
            <a:r>
              <a:rPr lang="en-CA" dirty="0"/>
              <a:t>Recording an agent who publishes metadata </a:t>
            </a:r>
          </a:p>
        </p:txBody>
      </p:sp>
      <p:sp>
        <p:nvSpPr>
          <p:cNvPr id="3" name="Slide Number Placeholder 2">
            <a:extLst>
              <a:ext uri="{FF2B5EF4-FFF2-40B4-BE49-F238E27FC236}">
                <a16:creationId xmlns:a16="http://schemas.microsoft.com/office/drawing/2014/main" id="{CE172BAE-0882-1F0B-713F-39FE5412B5A6}"/>
              </a:ext>
            </a:extLst>
          </p:cNvPr>
          <p:cNvSpPr>
            <a:spLocks noGrp="1"/>
          </p:cNvSpPr>
          <p:nvPr>
            <p:ph type="sldNum" sz="quarter" idx="12"/>
          </p:nvPr>
        </p:nvSpPr>
        <p:spPr/>
        <p:txBody>
          <a:bodyPr/>
          <a:lstStyle/>
          <a:p>
            <a:fld id="{26D89839-9540-4FD2-A570-163792ED64AF}" type="slidenum">
              <a:rPr lang="en-US" smtClean="0"/>
              <a:t>26</a:t>
            </a:fld>
            <a:endParaRPr lang="en-US"/>
          </a:p>
        </p:txBody>
      </p:sp>
      <p:sp>
        <p:nvSpPr>
          <p:cNvPr id="25" name="TextBox 24">
            <a:extLst>
              <a:ext uri="{FF2B5EF4-FFF2-40B4-BE49-F238E27FC236}">
                <a16:creationId xmlns:a16="http://schemas.microsoft.com/office/drawing/2014/main" id="{07792F63-B4DF-689F-AF23-043B80C79E1D}"/>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23" name="Picture 22">
            <a:extLst>
              <a:ext uri="{FF2B5EF4-FFF2-40B4-BE49-F238E27FC236}">
                <a16:creationId xmlns:a16="http://schemas.microsoft.com/office/drawing/2014/main" id="{8F4E9D9F-BF9C-6FD4-34A7-DC10C22CB5E0}"/>
              </a:ext>
            </a:extLst>
          </p:cNvPr>
          <p:cNvPicPr>
            <a:picLocks noChangeAspect="1"/>
          </p:cNvPicPr>
          <p:nvPr/>
        </p:nvPicPr>
        <p:blipFill>
          <a:blip r:embed="rId3"/>
          <a:stretch>
            <a:fillRect/>
          </a:stretch>
        </p:blipFill>
        <p:spPr>
          <a:xfrm>
            <a:off x="838200" y="5038225"/>
            <a:ext cx="8782050" cy="371475"/>
          </a:xfrm>
          <a:prstGeom prst="rect">
            <a:avLst/>
          </a:prstGeom>
        </p:spPr>
      </p:pic>
      <p:sp>
        <p:nvSpPr>
          <p:cNvPr id="26" name="TextBox 25">
            <a:extLst>
              <a:ext uri="{FF2B5EF4-FFF2-40B4-BE49-F238E27FC236}">
                <a16:creationId xmlns:a16="http://schemas.microsoft.com/office/drawing/2014/main" id="{E0849DB3-0843-DD7E-5558-58AEBF4E4494}"/>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4" name="Picture 3">
            <a:extLst>
              <a:ext uri="{FF2B5EF4-FFF2-40B4-BE49-F238E27FC236}">
                <a16:creationId xmlns:a16="http://schemas.microsoft.com/office/drawing/2014/main" id="{0E2C6F32-7723-88EC-69A4-B1B178DDD378}"/>
              </a:ext>
            </a:extLst>
          </p:cNvPr>
          <p:cNvPicPr>
            <a:picLocks noChangeAspect="1"/>
          </p:cNvPicPr>
          <p:nvPr/>
        </p:nvPicPr>
        <p:blipFill>
          <a:blip r:embed="rId4"/>
          <a:stretch>
            <a:fillRect/>
          </a:stretch>
        </p:blipFill>
        <p:spPr>
          <a:xfrm>
            <a:off x="838200" y="2265471"/>
            <a:ext cx="9858375" cy="1571625"/>
          </a:xfrm>
          <a:prstGeom prst="rect">
            <a:avLst/>
          </a:prstGeom>
          <a:ln>
            <a:solidFill>
              <a:schemeClr val="bg1">
                <a:lumMod val="85000"/>
              </a:schemeClr>
            </a:solidFill>
          </a:ln>
        </p:spPr>
      </p:pic>
    </p:spTree>
    <p:extLst>
      <p:ext uri="{BB962C8B-B14F-4D97-AF65-F5344CB8AC3E}">
        <p14:creationId xmlns:p14="http://schemas.microsoft.com/office/powerpoint/2010/main" val="297100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1085E1-9237-E170-6913-4C26775957AA}"/>
              </a:ext>
            </a:extLst>
          </p:cNvPr>
          <p:cNvSpPr>
            <a:spLocks noGrp="1"/>
          </p:cNvSpPr>
          <p:nvPr>
            <p:ph type="sldNum" sz="quarter" idx="12"/>
          </p:nvPr>
        </p:nvSpPr>
        <p:spPr/>
        <p:txBody>
          <a:bodyPr/>
          <a:lstStyle/>
          <a:p>
            <a:fld id="{26D89839-9540-4FD2-A570-163792ED64AF}" type="slidenum">
              <a:rPr lang="en-US" smtClean="0"/>
              <a:t>27</a:t>
            </a:fld>
            <a:endParaRPr lang="en-US"/>
          </a:p>
        </p:txBody>
      </p:sp>
      <p:pic>
        <p:nvPicPr>
          <p:cNvPr id="6" name="Picture 5">
            <a:extLst>
              <a:ext uri="{FF2B5EF4-FFF2-40B4-BE49-F238E27FC236}">
                <a16:creationId xmlns:a16="http://schemas.microsoft.com/office/drawing/2014/main" id="{513232A6-116A-5498-6EA2-D6B9A48E9A07}"/>
              </a:ext>
            </a:extLst>
          </p:cNvPr>
          <p:cNvPicPr>
            <a:picLocks noChangeAspect="1"/>
          </p:cNvPicPr>
          <p:nvPr/>
        </p:nvPicPr>
        <p:blipFill>
          <a:blip r:embed="rId3"/>
          <a:stretch>
            <a:fillRect/>
          </a:stretch>
        </p:blipFill>
        <p:spPr>
          <a:xfrm>
            <a:off x="119062" y="557212"/>
            <a:ext cx="11953875" cy="5743575"/>
          </a:xfrm>
          <a:prstGeom prst="rect">
            <a:avLst/>
          </a:prstGeom>
        </p:spPr>
      </p:pic>
    </p:spTree>
    <p:extLst>
      <p:ext uri="{BB962C8B-B14F-4D97-AF65-F5344CB8AC3E}">
        <p14:creationId xmlns:p14="http://schemas.microsoft.com/office/powerpoint/2010/main" val="3718047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B1C2D6-6903-73C5-09E0-79CDADF58E85}"/>
              </a:ext>
            </a:extLst>
          </p:cNvPr>
          <p:cNvPicPr>
            <a:picLocks noChangeAspect="1"/>
          </p:cNvPicPr>
          <p:nvPr/>
        </p:nvPicPr>
        <p:blipFill>
          <a:blip r:embed="rId3"/>
          <a:stretch>
            <a:fillRect/>
          </a:stretch>
        </p:blipFill>
        <p:spPr>
          <a:xfrm>
            <a:off x="119062" y="180975"/>
            <a:ext cx="11953875" cy="6496050"/>
          </a:xfrm>
          <a:prstGeom prst="rect">
            <a:avLst/>
          </a:prstGeom>
        </p:spPr>
      </p:pic>
      <p:pic>
        <p:nvPicPr>
          <p:cNvPr id="8" name="Picture 7">
            <a:extLst>
              <a:ext uri="{FF2B5EF4-FFF2-40B4-BE49-F238E27FC236}">
                <a16:creationId xmlns:a16="http://schemas.microsoft.com/office/drawing/2014/main" id="{08CE8164-3455-E837-CB2D-693AF4911040}"/>
              </a:ext>
            </a:extLst>
          </p:cNvPr>
          <p:cNvPicPr>
            <a:picLocks noChangeAspect="1"/>
          </p:cNvPicPr>
          <p:nvPr/>
        </p:nvPicPr>
        <p:blipFill>
          <a:blip r:embed="rId4"/>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CACD3677-D3D8-15AA-A379-539BD5F79522}"/>
              </a:ext>
            </a:extLst>
          </p:cNvPr>
          <p:cNvSpPr>
            <a:spLocks noGrp="1"/>
          </p:cNvSpPr>
          <p:nvPr>
            <p:ph type="sldNum" sz="quarter" idx="12"/>
          </p:nvPr>
        </p:nvSpPr>
        <p:spPr/>
        <p:txBody>
          <a:bodyPr/>
          <a:lstStyle/>
          <a:p>
            <a:fld id="{26D89839-9540-4FD2-A570-163792ED64AF}" type="slidenum">
              <a:rPr lang="en-US" smtClean="0"/>
              <a:t>28</a:t>
            </a:fld>
            <a:endParaRPr lang="en-US"/>
          </a:p>
        </p:txBody>
      </p:sp>
      <p:sp>
        <p:nvSpPr>
          <p:cNvPr id="9" name="Rectangle 8">
            <a:extLst>
              <a:ext uri="{FF2B5EF4-FFF2-40B4-BE49-F238E27FC236}">
                <a16:creationId xmlns:a16="http://schemas.microsoft.com/office/drawing/2014/main" id="{01A4DEA6-5757-A409-EC12-BB231305691A}"/>
              </a:ext>
            </a:extLst>
          </p:cNvPr>
          <p:cNvSpPr/>
          <p:nvPr/>
        </p:nvSpPr>
        <p:spPr>
          <a:xfrm>
            <a:off x="838199" y="2619112"/>
            <a:ext cx="5991225" cy="5955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8410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29A4F2-2366-FEF9-2CC3-8AFDEFC9EB93}"/>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A406F316-A5CB-BE59-863F-52A47BC9A7FC}"/>
              </a:ext>
            </a:extLst>
          </p:cNvPr>
          <p:cNvSpPr>
            <a:spLocks noGrp="1"/>
          </p:cNvSpPr>
          <p:nvPr>
            <p:ph type="sldNum" sz="quarter" idx="12"/>
          </p:nvPr>
        </p:nvSpPr>
        <p:spPr/>
        <p:txBody>
          <a:bodyPr/>
          <a:lstStyle/>
          <a:p>
            <a:fld id="{26D89839-9540-4FD2-A570-163792ED64AF}" type="slidenum">
              <a:rPr lang="en-US" smtClean="0"/>
              <a:t>29</a:t>
            </a:fld>
            <a:endParaRPr lang="en-US"/>
          </a:p>
        </p:txBody>
      </p:sp>
    </p:spTree>
    <p:extLst>
      <p:ext uri="{BB962C8B-B14F-4D97-AF65-F5344CB8AC3E}">
        <p14:creationId xmlns:p14="http://schemas.microsoft.com/office/powerpoint/2010/main" val="380052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EC20-3AF0-545F-2A39-28C4BFFF4B1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87C08D4-691C-9A7D-86F4-FBB11FC2B813}"/>
              </a:ext>
            </a:extLst>
          </p:cNvPr>
          <p:cNvSpPr>
            <a:spLocks noGrp="1"/>
          </p:cNvSpPr>
          <p:nvPr>
            <p:ph type="title"/>
          </p:nvPr>
        </p:nvSpPr>
        <p:spPr/>
        <p:txBody>
          <a:bodyPr/>
          <a:lstStyle/>
          <a:p>
            <a:r>
              <a:rPr lang="en-CA" dirty="0"/>
              <a:t>Minimum Description of Collection Aggregate</a:t>
            </a:r>
          </a:p>
        </p:txBody>
      </p:sp>
      <p:sp>
        <p:nvSpPr>
          <p:cNvPr id="3" name="Slide Number Placeholder 2">
            <a:extLst>
              <a:ext uri="{FF2B5EF4-FFF2-40B4-BE49-F238E27FC236}">
                <a16:creationId xmlns:a16="http://schemas.microsoft.com/office/drawing/2014/main" id="{1DD063A4-63C9-F9DA-1E0D-91D3B7B31252}"/>
              </a:ext>
            </a:extLst>
          </p:cNvPr>
          <p:cNvSpPr>
            <a:spLocks noGrp="1"/>
          </p:cNvSpPr>
          <p:nvPr>
            <p:ph type="sldNum" sz="quarter" idx="12"/>
          </p:nvPr>
        </p:nvSpPr>
        <p:spPr/>
        <p:txBody>
          <a:bodyPr/>
          <a:lstStyle/>
          <a:p>
            <a:fld id="{26D89839-9540-4FD2-A570-163792ED64AF}" type="slidenum">
              <a:rPr lang="en-US" smtClean="0"/>
              <a:t>3</a:t>
            </a:fld>
            <a:endParaRPr lang="en-US" dirty="0"/>
          </a:p>
        </p:txBody>
      </p:sp>
      <p:sp>
        <p:nvSpPr>
          <p:cNvPr id="6" name="Rectangle 5">
            <a:extLst>
              <a:ext uri="{FF2B5EF4-FFF2-40B4-BE49-F238E27FC236}">
                <a16:creationId xmlns:a16="http://schemas.microsoft.com/office/drawing/2014/main" id="{1926C02E-04C8-B19A-88A5-4296E7CCF41A}"/>
              </a:ext>
            </a:extLst>
          </p:cNvPr>
          <p:cNvSpPr/>
          <p:nvPr/>
        </p:nvSpPr>
        <p:spPr>
          <a:xfrm>
            <a:off x="816045" y="1691398"/>
            <a:ext cx="4510869" cy="1325563"/>
          </a:xfrm>
          <a:prstGeom prst="rect">
            <a:avLst/>
          </a:prstGeom>
          <a:solidFill>
            <a:srgbClr val="D0E0E3">
              <a:alpha val="50196"/>
            </a:srgbClr>
          </a:solidFill>
          <a:ln w="76200">
            <a:solidFill>
              <a:srgbClr val="76A5AF"/>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Aggregated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authorized access point for work</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dirty="0">
                <a:solidFill>
                  <a:schemeClr val="tx1"/>
                </a:solidFill>
              </a:rPr>
              <a:t>	</a:t>
            </a:r>
            <a:r>
              <a:rPr lang="en-CA" sz="1400" i="1" dirty="0">
                <a:solidFill>
                  <a:schemeClr val="tx1"/>
                </a:solidFill>
              </a:rPr>
              <a:t>has expression of work</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p:txBody>
      </p:sp>
      <p:sp>
        <p:nvSpPr>
          <p:cNvPr id="7" name="Rectangle 6">
            <a:extLst>
              <a:ext uri="{FF2B5EF4-FFF2-40B4-BE49-F238E27FC236}">
                <a16:creationId xmlns:a16="http://schemas.microsoft.com/office/drawing/2014/main" id="{0F42EE9C-23CF-1230-390C-9E961E4BA70B}"/>
              </a:ext>
            </a:extLst>
          </p:cNvPr>
          <p:cNvSpPr/>
          <p:nvPr/>
        </p:nvSpPr>
        <p:spPr>
          <a:xfrm>
            <a:off x="6865087" y="1691398"/>
            <a:ext cx="4488713" cy="1325563"/>
          </a:xfrm>
          <a:prstGeom prst="rect">
            <a:avLst/>
          </a:prstGeom>
          <a:solidFill>
            <a:srgbClr val="FFF2CC">
              <a:alpha val="50196"/>
            </a:srgbClr>
          </a:solidFill>
          <a:ln w="76200">
            <a:solidFill>
              <a:srgbClr val="FFD9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authorized access point for work </a:t>
            </a:r>
            <a:r>
              <a:rPr lang="en-CA" sz="1400" dirty="0">
                <a:solidFill>
                  <a:schemeClr val="tx1"/>
                </a:solidFill>
              </a:rPr>
              <a:t>Hamiltonian systems</a:t>
            </a:r>
          </a:p>
          <a:p>
            <a:pPr marL="361950" indent="-361950">
              <a:tabLst>
                <a:tab pos="180975" algn="l"/>
              </a:tabLst>
            </a:pPr>
            <a:r>
              <a:rPr lang="en-CA" sz="1400" b="1" dirty="0">
                <a:solidFill>
                  <a:schemeClr val="tx1"/>
                </a:solidFill>
              </a:rPr>
              <a:t>	</a:t>
            </a:r>
            <a:r>
              <a:rPr lang="en-CA" sz="1400" i="1" dirty="0">
                <a:solidFill>
                  <a:schemeClr val="tx1"/>
                </a:solidFill>
              </a:rPr>
              <a:t>has expression of work </a:t>
            </a:r>
            <a:r>
              <a:rPr lang="en-CA" sz="1400" dirty="0">
                <a:solidFill>
                  <a:schemeClr val="tx1"/>
                </a:solidFill>
              </a:rPr>
              <a:t>Hamiltonian systems</a:t>
            </a:r>
            <a:endParaRPr lang="en-CA" sz="1400" b="1" dirty="0">
              <a:solidFill>
                <a:schemeClr val="tx1"/>
              </a:solidFill>
            </a:endParaRPr>
          </a:p>
        </p:txBody>
      </p:sp>
      <p:sp>
        <p:nvSpPr>
          <p:cNvPr id="8" name="Rectangle 7">
            <a:extLst>
              <a:ext uri="{FF2B5EF4-FFF2-40B4-BE49-F238E27FC236}">
                <a16:creationId xmlns:a16="http://schemas.microsoft.com/office/drawing/2014/main" id="{CDF71636-3BF9-2B77-25FA-A5FA64E2F1C6}"/>
              </a:ext>
            </a:extLst>
          </p:cNvPr>
          <p:cNvSpPr/>
          <p:nvPr/>
        </p:nvSpPr>
        <p:spPr>
          <a:xfrm>
            <a:off x="816046" y="3501851"/>
            <a:ext cx="4488713" cy="1325563"/>
          </a:xfrm>
          <a:prstGeom prst="rect">
            <a:avLst/>
          </a:prstGeom>
          <a:solidFill>
            <a:srgbClr val="D9EAD3">
              <a:alpha val="50196"/>
            </a:srgbClr>
          </a:solidFill>
          <a:ln w="76200">
            <a:solidFill>
              <a:srgbClr val="93C47D"/>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Aggregated Expression</a:t>
            </a:r>
          </a:p>
          <a:p>
            <a:pPr marL="361950" indent="-361950">
              <a:tabLst>
                <a:tab pos="180975" algn="l"/>
              </a:tabLst>
            </a:pPr>
            <a:r>
              <a:rPr lang="en-CA" sz="1400" dirty="0">
                <a:solidFill>
                  <a:schemeClr val="tx1"/>
                </a:solidFill>
              </a:rPr>
              <a:t>	</a:t>
            </a:r>
            <a:r>
              <a:rPr lang="en-CA" sz="1400" i="1" dirty="0">
                <a:solidFill>
                  <a:schemeClr val="tx1"/>
                </a:solidFill>
              </a:rPr>
              <a:t>has authorized access point for expression</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dirty="0">
                <a:solidFill>
                  <a:schemeClr val="tx1"/>
                </a:solidFill>
              </a:rPr>
              <a:t>	</a:t>
            </a:r>
            <a:r>
              <a:rPr lang="en-CA" sz="1400" i="1" dirty="0">
                <a:solidFill>
                  <a:schemeClr val="tx1"/>
                </a:solidFill>
              </a:rPr>
              <a:t>has work expressed</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i="1" dirty="0">
                <a:solidFill>
                  <a:schemeClr val="tx1"/>
                </a:solidFill>
              </a:rPr>
              <a:t>	has manifestation of expression</a:t>
            </a:r>
            <a:r>
              <a:rPr lang="en-CA" sz="1400" dirty="0">
                <a:solidFill>
                  <a:schemeClr val="tx1"/>
                </a:solidFill>
              </a:rPr>
              <a:t> Hamiltonian systems</a:t>
            </a:r>
            <a:endParaRPr lang="en-CA" sz="1400" i="1" dirty="0">
              <a:solidFill>
                <a:schemeClr val="tx1"/>
              </a:solidFill>
            </a:endParaRPr>
          </a:p>
        </p:txBody>
      </p:sp>
      <p:sp>
        <p:nvSpPr>
          <p:cNvPr id="9" name="Rectangle 8">
            <a:extLst>
              <a:ext uri="{FF2B5EF4-FFF2-40B4-BE49-F238E27FC236}">
                <a16:creationId xmlns:a16="http://schemas.microsoft.com/office/drawing/2014/main" id="{28943C15-53BD-4B97-E9FB-DC475EB067CC}"/>
              </a:ext>
            </a:extLst>
          </p:cNvPr>
          <p:cNvSpPr/>
          <p:nvPr/>
        </p:nvSpPr>
        <p:spPr>
          <a:xfrm>
            <a:off x="6865086" y="3501492"/>
            <a:ext cx="4488713" cy="1325563"/>
          </a:xfrm>
          <a:prstGeom prst="rect">
            <a:avLst/>
          </a:prstGeom>
          <a:solidFill>
            <a:srgbClr val="FCE5CD">
              <a:alpha val="50196"/>
            </a:srgbClr>
          </a:solidFill>
          <a:ln w="76200">
            <a:solidFill>
              <a:srgbClr val="F6B26B"/>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Expression</a:t>
            </a:r>
            <a:endParaRPr lang="en-CA" sz="1400" dirty="0">
              <a:solidFill>
                <a:schemeClr val="tx1"/>
              </a:solidFill>
            </a:endParaRPr>
          </a:p>
          <a:p>
            <a:pPr marL="361950" indent="-361950">
              <a:tabLst>
                <a:tab pos="180975" algn="l"/>
              </a:tabLst>
            </a:pPr>
            <a:r>
              <a:rPr lang="en-CA" sz="1400" dirty="0">
                <a:solidFill>
                  <a:schemeClr val="tx1"/>
                </a:solidFill>
              </a:rPr>
              <a:t>	</a:t>
            </a:r>
            <a:r>
              <a:rPr lang="en-CA" sz="1400" i="1" dirty="0">
                <a:solidFill>
                  <a:schemeClr val="tx1"/>
                </a:solidFill>
              </a:rPr>
              <a:t>has authorized access point for expression</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work expressed</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manifestation of expression</a:t>
            </a:r>
            <a:r>
              <a:rPr lang="en-CA" sz="1400" dirty="0">
                <a:solidFill>
                  <a:schemeClr val="tx1"/>
                </a:solidFill>
              </a:rPr>
              <a:t> Hamiltonian systems</a:t>
            </a:r>
          </a:p>
        </p:txBody>
      </p:sp>
      <p:sp>
        <p:nvSpPr>
          <p:cNvPr id="10" name="Rectangle 9">
            <a:extLst>
              <a:ext uri="{FF2B5EF4-FFF2-40B4-BE49-F238E27FC236}">
                <a16:creationId xmlns:a16="http://schemas.microsoft.com/office/drawing/2014/main" id="{7D65D6B5-57EA-B2D2-8C1F-42340DB77532}"/>
              </a:ext>
            </a:extLst>
          </p:cNvPr>
          <p:cNvSpPr/>
          <p:nvPr/>
        </p:nvSpPr>
        <p:spPr>
          <a:xfrm>
            <a:off x="3851643" y="5312303"/>
            <a:ext cx="4488713" cy="1325563"/>
          </a:xfrm>
          <a:prstGeom prst="rect">
            <a:avLst/>
          </a:prstGeom>
          <a:solidFill>
            <a:srgbClr val="F4CCCC">
              <a:alpha val="50196"/>
            </a:srgbClr>
          </a:solidFill>
          <a:ln w="76200">
            <a:solidFill>
              <a:srgbClr val="E066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tabLst>
                <a:tab pos="185738" algn="l"/>
                <a:tab pos="2147888" algn="l"/>
              </a:tabLst>
            </a:pPr>
            <a:r>
              <a:rPr lang="en-CA" sz="1400" b="1" dirty="0">
                <a:solidFill>
                  <a:schemeClr val="tx1"/>
                </a:solidFill>
              </a:rPr>
              <a:t>Manifestation</a:t>
            </a:r>
            <a:endParaRPr lang="en-CA" sz="1400" dirty="0">
              <a:solidFill>
                <a:schemeClr val="tx1"/>
              </a:solidFill>
            </a:endParaRPr>
          </a:p>
          <a:p>
            <a:pPr>
              <a:tabLst>
                <a:tab pos="185738" algn="l"/>
                <a:tab pos="2147888" algn="l"/>
              </a:tabLst>
            </a:pPr>
            <a:r>
              <a:rPr lang="en-CA" sz="1400" dirty="0">
                <a:solidFill>
                  <a:schemeClr val="tx1"/>
                </a:solidFill>
              </a:rPr>
              <a:t>	</a:t>
            </a:r>
            <a:r>
              <a:rPr lang="en-CA" sz="1400" i="1" dirty="0">
                <a:solidFill>
                  <a:schemeClr val="tx1"/>
                </a:solidFill>
              </a:rPr>
              <a:t>has title proper </a:t>
            </a:r>
            <a:r>
              <a:rPr lang="en-CA" sz="1400" dirty="0">
                <a:solidFill>
                  <a:schemeClr val="tx1"/>
                </a:solidFill>
              </a:rPr>
              <a:t>Hamiltonian systems</a:t>
            </a:r>
          </a:p>
          <a:p>
            <a:pPr>
              <a:tabLst>
                <a:tab pos="185738" algn="l"/>
                <a:tab pos="2147888" algn="l"/>
              </a:tabLst>
            </a:pPr>
            <a:r>
              <a:rPr lang="en-CA" sz="1400" b="1" dirty="0">
                <a:solidFill>
                  <a:schemeClr val="tx1"/>
                </a:solidFill>
              </a:rPr>
              <a:t>	</a:t>
            </a:r>
            <a:r>
              <a:rPr lang="en-CA" sz="1400" i="1" dirty="0">
                <a:solidFill>
                  <a:schemeClr val="tx1"/>
                </a:solidFill>
              </a:rPr>
              <a:t>has expression manifested</a:t>
            </a:r>
            <a:r>
              <a:rPr lang="en-CA" sz="1400" dirty="0">
                <a:solidFill>
                  <a:schemeClr val="tx1"/>
                </a:solidFill>
              </a:rPr>
              <a:t> Hamiltonian systems</a:t>
            </a:r>
          </a:p>
          <a:p>
            <a:pPr marL="357188" indent="-357188">
              <a:tabLst>
                <a:tab pos="185738" algn="l"/>
                <a:tab pos="2147888" algn="l"/>
              </a:tabLst>
            </a:pPr>
            <a:r>
              <a:rPr lang="en-CA" sz="1400" i="1" dirty="0">
                <a:solidFill>
                  <a:schemeClr val="tx1"/>
                </a:solidFill>
              </a:rPr>
              <a:t> 	has expression manifested</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endParaRPr lang="en-CA" sz="1400" b="1" dirty="0">
              <a:solidFill>
                <a:schemeClr val="tx1"/>
              </a:solidFill>
            </a:endParaRPr>
          </a:p>
        </p:txBody>
      </p:sp>
      <p:cxnSp>
        <p:nvCxnSpPr>
          <p:cNvPr id="13" name="Connector: Elbow 12">
            <a:extLst>
              <a:ext uri="{FF2B5EF4-FFF2-40B4-BE49-F238E27FC236}">
                <a16:creationId xmlns:a16="http://schemas.microsoft.com/office/drawing/2014/main" id="{B0364A11-E441-C078-47E1-9C3C2390A5AF}"/>
              </a:ext>
            </a:extLst>
          </p:cNvPr>
          <p:cNvCxnSpPr>
            <a:stCxn id="8" idx="2"/>
            <a:endCxn id="10" idx="1"/>
          </p:cNvCxnSpPr>
          <p:nvPr/>
        </p:nvCxnSpPr>
        <p:spPr>
          <a:xfrm rot="16200000" flipH="1">
            <a:off x="2882188" y="5005629"/>
            <a:ext cx="1147671" cy="791240"/>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0D7CBB0-976C-B59E-F7BD-E5566E3B26F2}"/>
              </a:ext>
            </a:extLst>
          </p:cNvPr>
          <p:cNvCxnSpPr>
            <a:cxnSpLocks/>
            <a:stCxn id="9" idx="2"/>
            <a:endCxn id="10" idx="3"/>
          </p:cNvCxnSpPr>
          <p:nvPr/>
        </p:nvCxnSpPr>
        <p:spPr>
          <a:xfrm rot="5400000">
            <a:off x="8150885" y="5016527"/>
            <a:ext cx="1148030" cy="769087"/>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87EE66E-9766-AAB7-5EEA-8C1DE9F1E5A5}"/>
              </a:ext>
            </a:extLst>
          </p:cNvPr>
          <p:cNvCxnSpPr>
            <a:cxnSpLocks/>
            <a:stCxn id="6" idx="2"/>
            <a:endCxn id="8" idx="0"/>
          </p:cNvCxnSpPr>
          <p:nvPr/>
        </p:nvCxnSpPr>
        <p:spPr>
          <a:xfrm flipH="1">
            <a:off x="3060403" y="3016961"/>
            <a:ext cx="11077" cy="484890"/>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66C8A5E-A106-FBD3-FC4C-221E8014C582}"/>
              </a:ext>
            </a:extLst>
          </p:cNvPr>
          <p:cNvCxnSpPr>
            <a:cxnSpLocks/>
            <a:stCxn id="7" idx="2"/>
            <a:endCxn id="9" idx="0"/>
          </p:cNvCxnSpPr>
          <p:nvPr/>
        </p:nvCxnSpPr>
        <p:spPr>
          <a:xfrm flipH="1">
            <a:off x="9109443" y="3016961"/>
            <a:ext cx="1" cy="484531"/>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364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29985-FB14-D05C-C719-F5D4AC23F683}"/>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844A6D38-421A-E30E-643A-D4B40486DE1F}"/>
              </a:ext>
            </a:extLst>
          </p:cNvPr>
          <p:cNvSpPr>
            <a:spLocks noGrp="1"/>
          </p:cNvSpPr>
          <p:nvPr>
            <p:ph type="title"/>
          </p:nvPr>
        </p:nvSpPr>
        <p:spPr/>
        <p:txBody>
          <a:bodyPr/>
          <a:lstStyle/>
          <a:p>
            <a:r>
              <a:rPr lang="en-CA" dirty="0"/>
              <a:t>Recording a language of description</a:t>
            </a:r>
          </a:p>
        </p:txBody>
      </p:sp>
      <p:sp>
        <p:nvSpPr>
          <p:cNvPr id="3" name="Slide Number Placeholder 2">
            <a:extLst>
              <a:ext uri="{FF2B5EF4-FFF2-40B4-BE49-F238E27FC236}">
                <a16:creationId xmlns:a16="http://schemas.microsoft.com/office/drawing/2014/main" id="{FDAC7F48-7756-B486-9631-73D9C80ACBF4}"/>
              </a:ext>
            </a:extLst>
          </p:cNvPr>
          <p:cNvSpPr>
            <a:spLocks noGrp="1"/>
          </p:cNvSpPr>
          <p:nvPr>
            <p:ph type="sldNum" sz="quarter" idx="12"/>
          </p:nvPr>
        </p:nvSpPr>
        <p:spPr/>
        <p:txBody>
          <a:bodyPr/>
          <a:lstStyle/>
          <a:p>
            <a:fld id="{26D89839-9540-4FD2-A570-163792ED64AF}" type="slidenum">
              <a:rPr lang="en-US" smtClean="0"/>
              <a:t>30</a:t>
            </a:fld>
            <a:endParaRPr lang="en-US"/>
          </a:p>
        </p:txBody>
      </p:sp>
      <p:sp>
        <p:nvSpPr>
          <p:cNvPr id="25" name="TextBox 24">
            <a:extLst>
              <a:ext uri="{FF2B5EF4-FFF2-40B4-BE49-F238E27FC236}">
                <a16:creationId xmlns:a16="http://schemas.microsoft.com/office/drawing/2014/main" id="{79341AC2-8646-24D6-518D-3F6304826137}"/>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C746008D-8FC4-4D5C-376F-6CF657E72248}"/>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5" name="Picture 4">
            <a:extLst>
              <a:ext uri="{FF2B5EF4-FFF2-40B4-BE49-F238E27FC236}">
                <a16:creationId xmlns:a16="http://schemas.microsoft.com/office/drawing/2014/main" id="{43511F26-789D-355B-EF57-5BF8BC557FE2}"/>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800CFD3F-04CD-4F3F-F53D-BF009C9CB0EF}"/>
              </a:ext>
            </a:extLst>
          </p:cNvPr>
          <p:cNvPicPr>
            <a:picLocks noChangeAspect="1"/>
          </p:cNvPicPr>
          <p:nvPr/>
        </p:nvPicPr>
        <p:blipFill>
          <a:blip r:embed="rId4"/>
          <a:stretch>
            <a:fillRect/>
          </a:stretch>
        </p:blipFill>
        <p:spPr>
          <a:xfrm>
            <a:off x="838200" y="5038225"/>
            <a:ext cx="8782050" cy="371475"/>
          </a:xfrm>
          <a:prstGeom prst="rect">
            <a:avLst/>
          </a:prstGeom>
        </p:spPr>
      </p:pic>
    </p:spTree>
    <p:extLst>
      <p:ext uri="{BB962C8B-B14F-4D97-AF65-F5344CB8AC3E}">
        <p14:creationId xmlns:p14="http://schemas.microsoft.com/office/powerpoint/2010/main" val="2361913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916601-B227-04D9-B12A-C937B69EEF52}"/>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63ABADC5-60CF-B4BF-01CE-B0C1EE25E66D}"/>
              </a:ext>
            </a:extLst>
          </p:cNvPr>
          <p:cNvSpPr>
            <a:spLocks noGrp="1"/>
          </p:cNvSpPr>
          <p:nvPr>
            <p:ph type="sldNum" sz="quarter" idx="12"/>
          </p:nvPr>
        </p:nvSpPr>
        <p:spPr/>
        <p:txBody>
          <a:bodyPr/>
          <a:lstStyle/>
          <a:p>
            <a:fld id="{26D89839-9540-4FD2-A570-163792ED64AF}" type="slidenum">
              <a:rPr lang="en-US" smtClean="0"/>
              <a:t>31</a:t>
            </a:fld>
            <a:endParaRPr lang="en-US"/>
          </a:p>
        </p:txBody>
      </p:sp>
    </p:spTree>
    <p:extLst>
      <p:ext uri="{BB962C8B-B14F-4D97-AF65-F5344CB8AC3E}">
        <p14:creationId xmlns:p14="http://schemas.microsoft.com/office/powerpoint/2010/main" val="1018566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7685AA-C953-7B48-47F9-239FD5043F60}"/>
              </a:ext>
            </a:extLst>
          </p:cNvPr>
          <p:cNvSpPr>
            <a:spLocks noGrp="1"/>
          </p:cNvSpPr>
          <p:nvPr>
            <p:ph type="sldNum" sz="quarter" idx="12"/>
          </p:nvPr>
        </p:nvSpPr>
        <p:spPr/>
        <p:txBody>
          <a:bodyPr/>
          <a:lstStyle/>
          <a:p>
            <a:fld id="{26D89839-9540-4FD2-A570-163792ED64AF}" type="slidenum">
              <a:rPr lang="en-US" smtClean="0"/>
              <a:t>32</a:t>
            </a:fld>
            <a:endParaRPr lang="en-US"/>
          </a:p>
        </p:txBody>
      </p:sp>
      <p:pic>
        <p:nvPicPr>
          <p:cNvPr id="6" name="Picture 5">
            <a:extLst>
              <a:ext uri="{FF2B5EF4-FFF2-40B4-BE49-F238E27FC236}">
                <a16:creationId xmlns:a16="http://schemas.microsoft.com/office/drawing/2014/main" id="{F3F7368E-5E11-FC6F-4A03-7390A1BDC38A}"/>
              </a:ext>
            </a:extLst>
          </p:cNvPr>
          <p:cNvPicPr>
            <a:picLocks noChangeAspect="1"/>
          </p:cNvPicPr>
          <p:nvPr/>
        </p:nvPicPr>
        <p:blipFill>
          <a:blip r:embed="rId3"/>
          <a:stretch>
            <a:fillRect/>
          </a:stretch>
        </p:blipFill>
        <p:spPr>
          <a:xfrm>
            <a:off x="119062" y="533400"/>
            <a:ext cx="11953875" cy="2895600"/>
          </a:xfrm>
          <a:prstGeom prst="rect">
            <a:avLst/>
          </a:prstGeom>
        </p:spPr>
      </p:pic>
      <p:sp>
        <p:nvSpPr>
          <p:cNvPr id="7" name="TextBox 6">
            <a:extLst>
              <a:ext uri="{FF2B5EF4-FFF2-40B4-BE49-F238E27FC236}">
                <a16:creationId xmlns:a16="http://schemas.microsoft.com/office/drawing/2014/main" id="{FC8D6CD1-4AA3-8AA8-1A2F-D3695B3EB7D0}"/>
              </a:ext>
            </a:extLst>
          </p:cNvPr>
          <p:cNvSpPr txBox="1"/>
          <p:nvPr/>
        </p:nvSpPr>
        <p:spPr>
          <a:xfrm>
            <a:off x="1300163" y="3984734"/>
            <a:ext cx="8884292" cy="1815882"/>
          </a:xfrm>
          <a:prstGeom prst="rect">
            <a:avLst/>
          </a:prstGeom>
          <a:noFill/>
        </p:spPr>
        <p:txBody>
          <a:bodyPr wrap="none" rtlCol="0">
            <a:spAutoFit/>
          </a:bodyPr>
          <a:lstStyle/>
          <a:p>
            <a:r>
              <a:rPr lang="en-CA" sz="2800" b="1" dirty="0"/>
              <a:t>Content standards used while cataloging</a:t>
            </a:r>
            <a:endParaRPr lang="en-CA" sz="2800" dirty="0"/>
          </a:p>
          <a:p>
            <a:pPr marL="457200" indent="-457200">
              <a:buFont typeface="Arial" panose="020B0604020202020204"/>
              <a:buChar char="•"/>
            </a:pPr>
            <a:r>
              <a:rPr lang="en-CA" sz="2800" dirty="0"/>
              <a:t>RDA</a:t>
            </a:r>
          </a:p>
          <a:p>
            <a:pPr marL="457200" indent="-457200">
              <a:buFont typeface="Arial" panose="020B0604020202020204"/>
              <a:buChar char="•"/>
            </a:pPr>
            <a:r>
              <a:rPr lang="en-CA" sz="2800" dirty="0"/>
              <a:t>PCC application profile (including BSR, LC-PCC PS, MGDs)</a:t>
            </a:r>
          </a:p>
          <a:p>
            <a:pPr marL="457200" indent="-457200">
              <a:buFont typeface="Arial" panose="020B0604020202020204"/>
              <a:buChar char="•"/>
            </a:pPr>
            <a:r>
              <a:rPr lang="en-CA" sz="2800" dirty="0"/>
              <a:t>Provider-neutral guidelines</a:t>
            </a:r>
          </a:p>
        </p:txBody>
      </p:sp>
    </p:spTree>
    <p:extLst>
      <p:ext uri="{BB962C8B-B14F-4D97-AF65-F5344CB8AC3E}">
        <p14:creationId xmlns:p14="http://schemas.microsoft.com/office/powerpoint/2010/main" val="3052099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F49FE4-2E79-ED7A-C654-82F31309CF75}"/>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CA2B6C85-08D3-CBFA-5769-BF7F87B3412D}"/>
              </a:ext>
            </a:extLst>
          </p:cNvPr>
          <p:cNvSpPr>
            <a:spLocks noGrp="1"/>
          </p:cNvSpPr>
          <p:nvPr>
            <p:ph type="sldNum" sz="quarter" idx="12"/>
          </p:nvPr>
        </p:nvSpPr>
        <p:spPr/>
        <p:txBody>
          <a:bodyPr/>
          <a:lstStyle/>
          <a:p>
            <a:fld id="{26D89839-9540-4FD2-A570-163792ED64AF}" type="slidenum">
              <a:rPr lang="en-US" smtClean="0"/>
              <a:t>33</a:t>
            </a:fld>
            <a:endParaRPr lang="en-US"/>
          </a:p>
        </p:txBody>
      </p:sp>
    </p:spTree>
    <p:extLst>
      <p:ext uri="{BB962C8B-B14F-4D97-AF65-F5344CB8AC3E}">
        <p14:creationId xmlns:p14="http://schemas.microsoft.com/office/powerpoint/2010/main" val="3323995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B37D5-99C4-CE64-9DCD-C744703DD31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1DC8BDE-F01E-074A-6571-46AA08EE52B4}"/>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76656740-352B-911E-61E3-32BBF75B764E}"/>
              </a:ext>
            </a:extLst>
          </p:cNvPr>
          <p:cNvSpPr>
            <a:spLocks noGrp="1"/>
          </p:cNvSpPr>
          <p:nvPr>
            <p:ph type="sldNum" sz="quarter" idx="12"/>
          </p:nvPr>
        </p:nvSpPr>
        <p:spPr/>
        <p:txBody>
          <a:bodyPr/>
          <a:lstStyle/>
          <a:p>
            <a:fld id="{26D89839-9540-4FD2-A570-163792ED64AF}" type="slidenum">
              <a:rPr lang="en-US" smtClean="0"/>
              <a:t>34</a:t>
            </a:fld>
            <a:endParaRPr lang="en-US"/>
          </a:p>
        </p:txBody>
      </p:sp>
    </p:spTree>
    <p:extLst>
      <p:ext uri="{BB962C8B-B14F-4D97-AF65-F5344CB8AC3E}">
        <p14:creationId xmlns:p14="http://schemas.microsoft.com/office/powerpoint/2010/main" val="3510341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614FE5-E0E8-7123-DB87-A4E527B9BDD1}"/>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907D59D9-15D6-9C3C-D3E4-C968741147B7}"/>
              </a:ext>
            </a:extLst>
          </p:cNvPr>
          <p:cNvSpPr>
            <a:spLocks noGrp="1"/>
          </p:cNvSpPr>
          <p:nvPr>
            <p:ph type="sldNum" sz="quarter" idx="12"/>
          </p:nvPr>
        </p:nvSpPr>
        <p:spPr/>
        <p:txBody>
          <a:bodyPr/>
          <a:lstStyle/>
          <a:p>
            <a:fld id="{26D89839-9540-4FD2-A570-163792ED64AF}" type="slidenum">
              <a:rPr lang="en-US" smtClean="0"/>
              <a:t>35</a:t>
            </a:fld>
            <a:endParaRPr lang="en-US"/>
          </a:p>
        </p:txBody>
      </p:sp>
    </p:spTree>
    <p:extLst>
      <p:ext uri="{BB962C8B-B14F-4D97-AF65-F5344CB8AC3E}">
        <p14:creationId xmlns:p14="http://schemas.microsoft.com/office/powerpoint/2010/main" val="385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1265E1-D9EA-1DB9-E58F-A2076F5C88CE}"/>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F702A486-7062-ECF2-726E-612E0206C36B}"/>
              </a:ext>
            </a:extLst>
          </p:cNvPr>
          <p:cNvSpPr>
            <a:spLocks noGrp="1"/>
          </p:cNvSpPr>
          <p:nvPr>
            <p:ph type="sldNum" sz="quarter" idx="12"/>
          </p:nvPr>
        </p:nvSpPr>
        <p:spPr/>
        <p:txBody>
          <a:bodyPr/>
          <a:lstStyle/>
          <a:p>
            <a:fld id="{26D89839-9540-4FD2-A570-163792ED64AF}" type="slidenum">
              <a:rPr lang="en-US" smtClean="0"/>
              <a:t>36</a:t>
            </a:fld>
            <a:endParaRPr lang="en-US"/>
          </a:p>
        </p:txBody>
      </p:sp>
    </p:spTree>
    <p:extLst>
      <p:ext uri="{BB962C8B-B14F-4D97-AF65-F5344CB8AC3E}">
        <p14:creationId xmlns:p14="http://schemas.microsoft.com/office/powerpoint/2010/main" val="3500717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407B70-020F-99FD-0E7B-DD6E911747BF}"/>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2" name="Slide Number Placeholder 1">
            <a:extLst>
              <a:ext uri="{FF2B5EF4-FFF2-40B4-BE49-F238E27FC236}">
                <a16:creationId xmlns:a16="http://schemas.microsoft.com/office/drawing/2014/main" id="{5DC84EC1-8D95-4CAD-8A69-37B39595DCE4}"/>
              </a:ext>
            </a:extLst>
          </p:cNvPr>
          <p:cNvSpPr>
            <a:spLocks noGrp="1"/>
          </p:cNvSpPr>
          <p:nvPr>
            <p:ph type="sldNum" sz="quarter" idx="12"/>
          </p:nvPr>
        </p:nvSpPr>
        <p:spPr/>
        <p:txBody>
          <a:bodyPr/>
          <a:lstStyle/>
          <a:p>
            <a:fld id="{26D89839-9540-4FD2-A570-163792ED64AF}" type="slidenum">
              <a:rPr lang="en-US" smtClean="0"/>
              <a:t>37</a:t>
            </a:fld>
            <a:endParaRPr lang="en-US"/>
          </a:p>
        </p:txBody>
      </p:sp>
    </p:spTree>
    <p:extLst>
      <p:ext uri="{BB962C8B-B14F-4D97-AF65-F5344CB8AC3E}">
        <p14:creationId xmlns:p14="http://schemas.microsoft.com/office/powerpoint/2010/main" val="1003536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69E6FC-630E-5E24-CA83-DCCABFF61360}"/>
              </a:ext>
            </a:extLst>
          </p:cNvPr>
          <p:cNvSpPr>
            <a:spLocks noGrp="1"/>
          </p:cNvSpPr>
          <p:nvPr>
            <p:ph type="sldNum" sz="quarter" idx="12"/>
          </p:nvPr>
        </p:nvSpPr>
        <p:spPr/>
        <p:txBody>
          <a:bodyPr/>
          <a:lstStyle/>
          <a:p>
            <a:fld id="{26D89839-9540-4FD2-A570-163792ED64AF}" type="slidenum">
              <a:rPr lang="en-US" smtClean="0"/>
              <a:t>38</a:t>
            </a:fld>
            <a:endParaRPr lang="en-US"/>
          </a:p>
        </p:txBody>
      </p:sp>
      <p:pic>
        <p:nvPicPr>
          <p:cNvPr id="14" name="Picture 13">
            <a:extLst>
              <a:ext uri="{FF2B5EF4-FFF2-40B4-BE49-F238E27FC236}">
                <a16:creationId xmlns:a16="http://schemas.microsoft.com/office/drawing/2014/main" id="{0F5734B7-0EF6-FA3C-04C7-0E4F46DBC63E}"/>
              </a:ext>
            </a:extLst>
          </p:cNvPr>
          <p:cNvPicPr>
            <a:picLocks noChangeAspect="1"/>
          </p:cNvPicPr>
          <p:nvPr/>
        </p:nvPicPr>
        <p:blipFill>
          <a:blip r:embed="rId3"/>
          <a:stretch>
            <a:fillRect/>
          </a:stretch>
        </p:blipFill>
        <p:spPr>
          <a:xfrm>
            <a:off x="1681162" y="180975"/>
            <a:ext cx="8829675" cy="6496050"/>
          </a:xfrm>
          <a:prstGeom prst="rect">
            <a:avLst/>
          </a:prstGeom>
        </p:spPr>
      </p:pic>
    </p:spTree>
    <p:extLst>
      <p:ext uri="{BB962C8B-B14F-4D97-AF65-F5344CB8AC3E}">
        <p14:creationId xmlns:p14="http://schemas.microsoft.com/office/powerpoint/2010/main" val="1521911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576E8-12DB-EEEA-B964-0B1418C25AF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156111-D0F6-A4A5-E72D-6F01F91BADEF}"/>
              </a:ext>
            </a:extLst>
          </p:cNvPr>
          <p:cNvSpPr>
            <a:spLocks noGrp="1"/>
          </p:cNvSpPr>
          <p:nvPr>
            <p:ph type="sldNum" sz="quarter" idx="12"/>
          </p:nvPr>
        </p:nvSpPr>
        <p:spPr/>
        <p:txBody>
          <a:bodyPr/>
          <a:lstStyle/>
          <a:p>
            <a:fld id="{26D89839-9540-4FD2-A570-163792ED64AF}" type="slidenum">
              <a:rPr lang="en-US" smtClean="0"/>
              <a:t>39</a:t>
            </a:fld>
            <a:endParaRPr lang="en-US"/>
          </a:p>
        </p:txBody>
      </p:sp>
      <p:pic>
        <p:nvPicPr>
          <p:cNvPr id="10" name="Picture 9">
            <a:extLst>
              <a:ext uri="{FF2B5EF4-FFF2-40B4-BE49-F238E27FC236}">
                <a16:creationId xmlns:a16="http://schemas.microsoft.com/office/drawing/2014/main" id="{528DF952-2BA0-7C0F-3048-B1F017DC9F2D}"/>
              </a:ext>
            </a:extLst>
          </p:cNvPr>
          <p:cNvPicPr>
            <a:picLocks noChangeAspect="1"/>
          </p:cNvPicPr>
          <p:nvPr/>
        </p:nvPicPr>
        <p:blipFill>
          <a:blip r:embed="rId3"/>
          <a:stretch>
            <a:fillRect/>
          </a:stretch>
        </p:blipFill>
        <p:spPr>
          <a:xfrm>
            <a:off x="1681162" y="266700"/>
            <a:ext cx="8829675" cy="6324600"/>
          </a:xfrm>
          <a:prstGeom prst="rect">
            <a:avLst/>
          </a:prstGeom>
        </p:spPr>
      </p:pic>
    </p:spTree>
    <p:extLst>
      <p:ext uri="{BB962C8B-B14F-4D97-AF65-F5344CB8AC3E}">
        <p14:creationId xmlns:p14="http://schemas.microsoft.com/office/powerpoint/2010/main" val="50618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79A9AF9-EE4B-AD37-29B5-33F19E9407A0}"/>
              </a:ext>
            </a:extLst>
          </p:cNvPr>
          <p:cNvSpPr>
            <a:spLocks noGrp="1"/>
          </p:cNvSpPr>
          <p:nvPr>
            <p:ph sz="half" idx="2"/>
          </p:nvPr>
        </p:nvSpPr>
        <p:spPr>
          <a:xfrm>
            <a:off x="7100888" y="878681"/>
            <a:ext cx="4252912" cy="5100638"/>
          </a:xfrm>
        </p:spPr>
        <p:txBody>
          <a:bodyPr anchor="ctr"/>
          <a:lstStyle/>
          <a:p>
            <a:pPr>
              <a:spcBef>
                <a:spcPts val="1800"/>
              </a:spcBef>
            </a:pPr>
            <a:r>
              <a:rPr lang="en-CA" dirty="0"/>
              <a:t>Who created the metadata?</a:t>
            </a:r>
          </a:p>
          <a:p>
            <a:pPr>
              <a:spcBef>
                <a:spcPts val="1800"/>
              </a:spcBef>
            </a:pPr>
            <a:r>
              <a:rPr lang="en-CA" dirty="0"/>
              <a:t>Who published the metadata?</a:t>
            </a:r>
          </a:p>
          <a:p>
            <a:pPr>
              <a:spcBef>
                <a:spcPts val="1800"/>
              </a:spcBef>
            </a:pPr>
            <a:r>
              <a:rPr lang="en-CA" dirty="0"/>
              <a:t>What content standard was used to create the metadata?</a:t>
            </a:r>
          </a:p>
          <a:p>
            <a:pPr>
              <a:spcBef>
                <a:spcPts val="1800"/>
              </a:spcBef>
            </a:pPr>
            <a:r>
              <a:rPr lang="en-CA" dirty="0"/>
              <a:t>What is the language of the description?</a:t>
            </a:r>
          </a:p>
        </p:txBody>
      </p:sp>
      <p:sp>
        <p:nvSpPr>
          <p:cNvPr id="3" name="Slide Number Placeholder 2">
            <a:extLst>
              <a:ext uri="{FF2B5EF4-FFF2-40B4-BE49-F238E27FC236}">
                <a16:creationId xmlns:a16="http://schemas.microsoft.com/office/drawing/2014/main" id="{69F995B8-A49E-81B9-B26D-913162239DE1}"/>
              </a:ext>
            </a:extLst>
          </p:cNvPr>
          <p:cNvSpPr>
            <a:spLocks noGrp="1"/>
          </p:cNvSpPr>
          <p:nvPr>
            <p:ph type="sldNum" sz="quarter" idx="12"/>
          </p:nvPr>
        </p:nvSpPr>
        <p:spPr/>
        <p:txBody>
          <a:bodyPr/>
          <a:lstStyle/>
          <a:p>
            <a:fld id="{26D89839-9540-4FD2-A570-163792ED64AF}" type="slidenum">
              <a:rPr lang="en-US" smtClean="0"/>
              <a:t>4</a:t>
            </a:fld>
            <a:endParaRPr lang="en-US"/>
          </a:p>
        </p:txBody>
      </p:sp>
      <p:pic>
        <p:nvPicPr>
          <p:cNvPr id="6" name="Picture 5">
            <a:extLst>
              <a:ext uri="{FF2B5EF4-FFF2-40B4-BE49-F238E27FC236}">
                <a16:creationId xmlns:a16="http://schemas.microsoft.com/office/drawing/2014/main" id="{5145C99B-9D23-3606-EC86-1020BC14527B}"/>
              </a:ext>
            </a:extLst>
          </p:cNvPr>
          <p:cNvPicPr>
            <a:picLocks noChangeAspect="1"/>
          </p:cNvPicPr>
          <p:nvPr/>
        </p:nvPicPr>
        <p:blipFill>
          <a:blip r:embed="rId3"/>
          <a:stretch>
            <a:fillRect/>
          </a:stretch>
        </p:blipFill>
        <p:spPr>
          <a:xfrm>
            <a:off x="838200" y="878681"/>
            <a:ext cx="5943600" cy="5100638"/>
          </a:xfrm>
          <a:prstGeom prst="rect">
            <a:avLst/>
          </a:prstGeom>
          <a:ln w="38100">
            <a:solidFill>
              <a:srgbClr val="7030A0"/>
            </a:solidFill>
          </a:ln>
        </p:spPr>
      </p:pic>
      <p:sp>
        <p:nvSpPr>
          <p:cNvPr id="10" name="TextBox 9">
            <a:extLst>
              <a:ext uri="{FF2B5EF4-FFF2-40B4-BE49-F238E27FC236}">
                <a16:creationId xmlns:a16="http://schemas.microsoft.com/office/drawing/2014/main" id="{FD4D9A26-839E-1BBF-5938-9C62E0449847}"/>
              </a:ext>
            </a:extLst>
          </p:cNvPr>
          <p:cNvSpPr txBox="1"/>
          <p:nvPr/>
        </p:nvSpPr>
        <p:spPr>
          <a:xfrm>
            <a:off x="2542666" y="5979319"/>
            <a:ext cx="2534668" cy="369332"/>
          </a:xfrm>
          <a:prstGeom prst="rect">
            <a:avLst/>
          </a:prstGeom>
          <a:noFill/>
        </p:spPr>
        <p:txBody>
          <a:bodyPr wrap="none" rtlCol="0">
            <a:spAutoFit/>
          </a:bodyPr>
          <a:lstStyle/>
          <a:p>
            <a:r>
              <a:rPr lang="en-CA" dirty="0"/>
              <a:t>Metadata description set</a:t>
            </a:r>
          </a:p>
        </p:txBody>
      </p:sp>
    </p:spTree>
    <p:extLst>
      <p:ext uri="{BB962C8B-B14F-4D97-AF65-F5344CB8AC3E}">
        <p14:creationId xmlns:p14="http://schemas.microsoft.com/office/powerpoint/2010/main" val="2203260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5312C-A2E4-45E3-F939-8594C6DA416B}"/>
              </a:ext>
            </a:extLst>
          </p:cNvPr>
          <p:cNvSpPr>
            <a:spLocks noGrp="1"/>
          </p:cNvSpPr>
          <p:nvPr>
            <p:ph type="sldNum" sz="quarter" idx="12"/>
          </p:nvPr>
        </p:nvSpPr>
        <p:spPr/>
        <p:txBody>
          <a:bodyPr/>
          <a:lstStyle/>
          <a:p>
            <a:fld id="{26D89839-9540-4FD2-A570-163792ED64AF}" type="slidenum">
              <a:rPr lang="en-US" smtClean="0"/>
              <a:t>40</a:t>
            </a:fld>
            <a:endParaRPr lang="en-US"/>
          </a:p>
        </p:txBody>
      </p:sp>
      <p:pic>
        <p:nvPicPr>
          <p:cNvPr id="8" name="Picture 7">
            <a:extLst>
              <a:ext uri="{FF2B5EF4-FFF2-40B4-BE49-F238E27FC236}">
                <a16:creationId xmlns:a16="http://schemas.microsoft.com/office/drawing/2014/main" id="{598B1552-3CAA-B3A7-4D9F-BDE33CCF608F}"/>
              </a:ext>
            </a:extLst>
          </p:cNvPr>
          <p:cNvPicPr>
            <a:picLocks noChangeAspect="1"/>
          </p:cNvPicPr>
          <p:nvPr/>
        </p:nvPicPr>
        <p:blipFill>
          <a:blip r:embed="rId3"/>
          <a:stretch>
            <a:fillRect/>
          </a:stretch>
        </p:blipFill>
        <p:spPr>
          <a:xfrm>
            <a:off x="1681162" y="690562"/>
            <a:ext cx="8829675" cy="5476875"/>
          </a:xfrm>
          <a:prstGeom prst="rect">
            <a:avLst/>
          </a:prstGeom>
        </p:spPr>
      </p:pic>
    </p:spTree>
    <p:extLst>
      <p:ext uri="{BB962C8B-B14F-4D97-AF65-F5344CB8AC3E}">
        <p14:creationId xmlns:p14="http://schemas.microsoft.com/office/powerpoint/2010/main" val="3905217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411BBD-C96C-F604-21A9-36BD524F2819}"/>
              </a:ext>
            </a:extLst>
          </p:cNvPr>
          <p:cNvSpPr>
            <a:spLocks noGrp="1"/>
          </p:cNvSpPr>
          <p:nvPr>
            <p:ph type="sldNum" sz="quarter" idx="12"/>
          </p:nvPr>
        </p:nvSpPr>
        <p:spPr/>
        <p:txBody>
          <a:bodyPr/>
          <a:lstStyle/>
          <a:p>
            <a:fld id="{26D89839-9540-4FD2-A570-163792ED64AF}" type="slidenum">
              <a:rPr lang="en-US" smtClean="0"/>
              <a:t>41</a:t>
            </a:fld>
            <a:endParaRPr lang="en-US"/>
          </a:p>
        </p:txBody>
      </p:sp>
      <p:pic>
        <p:nvPicPr>
          <p:cNvPr id="6" name="Picture 5">
            <a:extLst>
              <a:ext uri="{FF2B5EF4-FFF2-40B4-BE49-F238E27FC236}">
                <a16:creationId xmlns:a16="http://schemas.microsoft.com/office/drawing/2014/main" id="{2EFA5D25-041D-695B-9827-11149BA6FC32}"/>
              </a:ext>
            </a:extLst>
          </p:cNvPr>
          <p:cNvPicPr>
            <a:picLocks noChangeAspect="1"/>
          </p:cNvPicPr>
          <p:nvPr/>
        </p:nvPicPr>
        <p:blipFill>
          <a:blip r:embed="rId3"/>
          <a:stretch>
            <a:fillRect/>
          </a:stretch>
        </p:blipFill>
        <p:spPr>
          <a:xfrm>
            <a:off x="1681160" y="501650"/>
            <a:ext cx="8829675" cy="2333625"/>
          </a:xfrm>
          <a:prstGeom prst="rect">
            <a:avLst/>
          </a:prstGeom>
        </p:spPr>
      </p:pic>
      <p:pic>
        <p:nvPicPr>
          <p:cNvPr id="10" name="Picture 9">
            <a:extLst>
              <a:ext uri="{FF2B5EF4-FFF2-40B4-BE49-F238E27FC236}">
                <a16:creationId xmlns:a16="http://schemas.microsoft.com/office/drawing/2014/main" id="{527F3B57-BB96-1E86-0CC1-24B2EE66F14D}"/>
              </a:ext>
            </a:extLst>
          </p:cNvPr>
          <p:cNvPicPr>
            <a:picLocks noChangeAspect="1"/>
          </p:cNvPicPr>
          <p:nvPr/>
        </p:nvPicPr>
        <p:blipFill>
          <a:blip r:embed="rId4"/>
          <a:stretch>
            <a:fillRect/>
          </a:stretch>
        </p:blipFill>
        <p:spPr>
          <a:xfrm>
            <a:off x="1681161" y="2798761"/>
            <a:ext cx="8829675" cy="3514725"/>
          </a:xfrm>
          <a:prstGeom prst="rect">
            <a:avLst/>
          </a:prstGeom>
        </p:spPr>
      </p:pic>
    </p:spTree>
    <p:extLst>
      <p:ext uri="{BB962C8B-B14F-4D97-AF65-F5344CB8AC3E}">
        <p14:creationId xmlns:p14="http://schemas.microsoft.com/office/powerpoint/2010/main" val="1517666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F2FCC2-EBAA-3F9F-CEAD-8D74B8F79ED6}"/>
              </a:ext>
            </a:extLst>
          </p:cNvPr>
          <p:cNvSpPr>
            <a:spLocks noGrp="1"/>
          </p:cNvSpPr>
          <p:nvPr>
            <p:ph type="sldNum" sz="quarter" idx="12"/>
          </p:nvPr>
        </p:nvSpPr>
        <p:spPr/>
        <p:txBody>
          <a:bodyPr/>
          <a:lstStyle/>
          <a:p>
            <a:fld id="{26D89839-9540-4FD2-A570-163792ED64AF}" type="slidenum">
              <a:rPr lang="en-US" smtClean="0"/>
              <a:t>42</a:t>
            </a:fld>
            <a:endParaRPr lang="en-US"/>
          </a:p>
        </p:txBody>
      </p:sp>
      <p:pic>
        <p:nvPicPr>
          <p:cNvPr id="8" name="Picture 7">
            <a:extLst>
              <a:ext uri="{FF2B5EF4-FFF2-40B4-BE49-F238E27FC236}">
                <a16:creationId xmlns:a16="http://schemas.microsoft.com/office/drawing/2014/main" id="{99916DDD-7FF0-06F2-4745-9F2AC4C6FEDA}"/>
              </a:ext>
            </a:extLst>
          </p:cNvPr>
          <p:cNvPicPr>
            <a:picLocks noChangeAspect="1"/>
          </p:cNvPicPr>
          <p:nvPr/>
        </p:nvPicPr>
        <p:blipFill>
          <a:blip r:embed="rId3"/>
          <a:stretch>
            <a:fillRect/>
          </a:stretch>
        </p:blipFill>
        <p:spPr>
          <a:xfrm>
            <a:off x="1681162" y="2009775"/>
            <a:ext cx="8829675" cy="2838450"/>
          </a:xfrm>
          <a:prstGeom prst="rect">
            <a:avLst/>
          </a:prstGeom>
        </p:spPr>
      </p:pic>
    </p:spTree>
    <p:extLst>
      <p:ext uri="{BB962C8B-B14F-4D97-AF65-F5344CB8AC3E}">
        <p14:creationId xmlns:p14="http://schemas.microsoft.com/office/powerpoint/2010/main" val="1205528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5EA14-CC50-98B6-F735-28BAD680B1D9}"/>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246236D4-C926-0DDF-4601-0B65B3A0D6C1}"/>
              </a:ext>
            </a:extLst>
          </p:cNvPr>
          <p:cNvSpPr>
            <a:spLocks noGrp="1"/>
          </p:cNvSpPr>
          <p:nvPr>
            <p:ph type="title"/>
          </p:nvPr>
        </p:nvSpPr>
        <p:spPr/>
        <p:txBody>
          <a:bodyPr/>
          <a:lstStyle/>
          <a:p>
            <a:r>
              <a:rPr lang="en-CA" dirty="0"/>
              <a:t>Recording a content standard used for metadata</a:t>
            </a:r>
          </a:p>
        </p:txBody>
      </p:sp>
      <p:sp>
        <p:nvSpPr>
          <p:cNvPr id="3" name="Slide Number Placeholder 2">
            <a:extLst>
              <a:ext uri="{FF2B5EF4-FFF2-40B4-BE49-F238E27FC236}">
                <a16:creationId xmlns:a16="http://schemas.microsoft.com/office/drawing/2014/main" id="{E48BDD3A-568D-995E-C7F5-D8D47A5860CC}"/>
              </a:ext>
            </a:extLst>
          </p:cNvPr>
          <p:cNvSpPr>
            <a:spLocks noGrp="1"/>
          </p:cNvSpPr>
          <p:nvPr>
            <p:ph type="sldNum" sz="quarter" idx="12"/>
          </p:nvPr>
        </p:nvSpPr>
        <p:spPr/>
        <p:txBody>
          <a:bodyPr/>
          <a:lstStyle/>
          <a:p>
            <a:fld id="{26D89839-9540-4FD2-A570-163792ED64AF}" type="slidenum">
              <a:rPr lang="en-US" smtClean="0"/>
              <a:t>43</a:t>
            </a:fld>
            <a:endParaRPr lang="en-US"/>
          </a:p>
        </p:txBody>
      </p:sp>
      <p:sp>
        <p:nvSpPr>
          <p:cNvPr id="25" name="TextBox 24">
            <a:extLst>
              <a:ext uri="{FF2B5EF4-FFF2-40B4-BE49-F238E27FC236}">
                <a16:creationId xmlns:a16="http://schemas.microsoft.com/office/drawing/2014/main" id="{B8C934DD-9323-9A5D-A572-62B54A9E18F0}"/>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4DDCF50B-00B0-6784-0FDC-84719E463059}"/>
              </a:ext>
            </a:extLst>
          </p:cNvPr>
          <p:cNvSpPr txBox="1"/>
          <p:nvPr/>
        </p:nvSpPr>
        <p:spPr>
          <a:xfrm>
            <a:off x="838200" y="5443706"/>
            <a:ext cx="4696094" cy="523220"/>
          </a:xfrm>
          <a:prstGeom prst="rect">
            <a:avLst/>
          </a:prstGeom>
          <a:noFill/>
        </p:spPr>
        <p:txBody>
          <a:bodyPr wrap="none" rtlCol="0">
            <a:spAutoFit/>
          </a:bodyPr>
          <a:lstStyle/>
          <a:p>
            <a:r>
              <a:rPr lang="en-CA" sz="2800" b="1" dirty="0"/>
              <a:t>MARC 21 Bibliographic Record</a:t>
            </a:r>
          </a:p>
        </p:txBody>
      </p:sp>
      <p:pic>
        <p:nvPicPr>
          <p:cNvPr id="8" name="Picture 7">
            <a:extLst>
              <a:ext uri="{FF2B5EF4-FFF2-40B4-BE49-F238E27FC236}">
                <a16:creationId xmlns:a16="http://schemas.microsoft.com/office/drawing/2014/main" id="{7A398DE3-639D-043D-DDA2-ABCE6074E554}"/>
              </a:ext>
            </a:extLst>
          </p:cNvPr>
          <p:cNvPicPr>
            <a:picLocks noChangeAspect="1"/>
          </p:cNvPicPr>
          <p:nvPr/>
        </p:nvPicPr>
        <p:blipFill>
          <a:blip r:embed="rId3"/>
          <a:stretch>
            <a:fillRect/>
          </a:stretch>
        </p:blipFill>
        <p:spPr>
          <a:xfrm>
            <a:off x="838200" y="2265471"/>
            <a:ext cx="9858375" cy="3019425"/>
          </a:xfrm>
          <a:prstGeom prst="rect">
            <a:avLst/>
          </a:prstGeom>
        </p:spPr>
      </p:pic>
      <p:pic>
        <p:nvPicPr>
          <p:cNvPr id="10" name="Picture 9">
            <a:extLst>
              <a:ext uri="{FF2B5EF4-FFF2-40B4-BE49-F238E27FC236}">
                <a16:creationId xmlns:a16="http://schemas.microsoft.com/office/drawing/2014/main" id="{595205F4-53F0-9AD6-6892-4E3690AB935D}"/>
              </a:ext>
            </a:extLst>
          </p:cNvPr>
          <p:cNvPicPr>
            <a:picLocks noChangeAspect="1"/>
          </p:cNvPicPr>
          <p:nvPr/>
        </p:nvPicPr>
        <p:blipFill>
          <a:blip r:embed="rId4"/>
          <a:stretch>
            <a:fillRect/>
          </a:stretch>
        </p:blipFill>
        <p:spPr>
          <a:xfrm>
            <a:off x="838200" y="5966926"/>
            <a:ext cx="8782050" cy="371475"/>
          </a:xfrm>
          <a:prstGeom prst="rect">
            <a:avLst/>
          </a:prstGeom>
        </p:spPr>
      </p:pic>
    </p:spTree>
    <p:extLst>
      <p:ext uri="{BB962C8B-B14F-4D97-AF65-F5344CB8AC3E}">
        <p14:creationId xmlns:p14="http://schemas.microsoft.com/office/powerpoint/2010/main" val="3381779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E80B19-CFA9-F6C6-3D9C-29D1EE9A6D2C}"/>
              </a:ext>
            </a:extLst>
          </p:cNvPr>
          <p:cNvPicPr>
            <a:picLocks noChangeAspect="1"/>
          </p:cNvPicPr>
          <p:nvPr/>
        </p:nvPicPr>
        <p:blipFill>
          <a:blip r:embed="rId3"/>
          <a:stretch>
            <a:fillRect/>
          </a:stretch>
        </p:blipFill>
        <p:spPr>
          <a:xfrm>
            <a:off x="119062" y="180975"/>
            <a:ext cx="11953875" cy="6496050"/>
          </a:xfrm>
          <a:prstGeom prst="rect">
            <a:avLst/>
          </a:prstGeom>
        </p:spPr>
      </p:pic>
      <p:pic>
        <p:nvPicPr>
          <p:cNvPr id="8" name="Picture 7">
            <a:extLst>
              <a:ext uri="{FF2B5EF4-FFF2-40B4-BE49-F238E27FC236}">
                <a16:creationId xmlns:a16="http://schemas.microsoft.com/office/drawing/2014/main" id="{66251689-F4F1-6286-8233-458172822071}"/>
              </a:ext>
            </a:extLst>
          </p:cNvPr>
          <p:cNvPicPr>
            <a:picLocks noChangeAspect="1"/>
          </p:cNvPicPr>
          <p:nvPr/>
        </p:nvPicPr>
        <p:blipFill>
          <a:blip r:embed="rId4"/>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0A5E8371-80C8-D383-A975-C4BAC6B01668}"/>
              </a:ext>
            </a:extLst>
          </p:cNvPr>
          <p:cNvSpPr>
            <a:spLocks noGrp="1"/>
          </p:cNvSpPr>
          <p:nvPr>
            <p:ph type="sldNum" sz="quarter" idx="12"/>
          </p:nvPr>
        </p:nvSpPr>
        <p:spPr/>
        <p:txBody>
          <a:bodyPr/>
          <a:lstStyle/>
          <a:p>
            <a:fld id="{26D89839-9540-4FD2-A570-163792ED64AF}" type="slidenum">
              <a:rPr lang="en-US" smtClean="0"/>
              <a:t>44</a:t>
            </a:fld>
            <a:endParaRPr lang="en-US"/>
          </a:p>
        </p:txBody>
      </p:sp>
      <p:sp>
        <p:nvSpPr>
          <p:cNvPr id="9" name="Rectangle 8">
            <a:extLst>
              <a:ext uri="{FF2B5EF4-FFF2-40B4-BE49-F238E27FC236}">
                <a16:creationId xmlns:a16="http://schemas.microsoft.com/office/drawing/2014/main" id="{029DF7F2-7B5E-3ABF-4CC5-2F4244BEEA9E}"/>
              </a:ext>
            </a:extLst>
          </p:cNvPr>
          <p:cNvSpPr/>
          <p:nvPr/>
        </p:nvSpPr>
        <p:spPr>
          <a:xfrm>
            <a:off x="838199" y="2619112"/>
            <a:ext cx="5991225" cy="5955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41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8D807-A20C-EB14-F9F7-626A6C8BABE9}"/>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B3364A79-37B8-BE9D-F14F-5E886F989AF3}"/>
              </a:ext>
            </a:extLst>
          </p:cNvPr>
          <p:cNvSpPr>
            <a:spLocks noGrp="1"/>
          </p:cNvSpPr>
          <p:nvPr>
            <p:ph type="title"/>
          </p:nvPr>
        </p:nvSpPr>
        <p:spPr/>
        <p:txBody>
          <a:bodyPr/>
          <a:lstStyle/>
          <a:p>
            <a:r>
              <a:rPr lang="en-CA" dirty="0"/>
              <a:t>Recording a content standard used for metadata</a:t>
            </a:r>
          </a:p>
        </p:txBody>
      </p:sp>
      <p:sp>
        <p:nvSpPr>
          <p:cNvPr id="3" name="Slide Number Placeholder 2">
            <a:extLst>
              <a:ext uri="{FF2B5EF4-FFF2-40B4-BE49-F238E27FC236}">
                <a16:creationId xmlns:a16="http://schemas.microsoft.com/office/drawing/2014/main" id="{8213F7D3-2BD1-2A07-15E2-B957A7D899EC}"/>
              </a:ext>
            </a:extLst>
          </p:cNvPr>
          <p:cNvSpPr>
            <a:spLocks noGrp="1"/>
          </p:cNvSpPr>
          <p:nvPr>
            <p:ph type="sldNum" sz="quarter" idx="12"/>
          </p:nvPr>
        </p:nvSpPr>
        <p:spPr/>
        <p:txBody>
          <a:bodyPr/>
          <a:lstStyle/>
          <a:p>
            <a:fld id="{26D89839-9540-4FD2-A570-163792ED64AF}" type="slidenum">
              <a:rPr lang="en-US" smtClean="0"/>
              <a:t>45</a:t>
            </a:fld>
            <a:endParaRPr lang="en-US"/>
          </a:p>
        </p:txBody>
      </p:sp>
      <p:sp>
        <p:nvSpPr>
          <p:cNvPr id="25" name="TextBox 24">
            <a:extLst>
              <a:ext uri="{FF2B5EF4-FFF2-40B4-BE49-F238E27FC236}">
                <a16:creationId xmlns:a16="http://schemas.microsoft.com/office/drawing/2014/main" id="{50FD1BC2-1821-E700-3411-9731E7B63769}"/>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473C7E85-EE2A-5C18-D96B-FB13B3C7207C}"/>
              </a:ext>
            </a:extLst>
          </p:cNvPr>
          <p:cNvSpPr txBox="1"/>
          <p:nvPr/>
        </p:nvSpPr>
        <p:spPr>
          <a:xfrm>
            <a:off x="838200" y="4515005"/>
            <a:ext cx="4696094" cy="523220"/>
          </a:xfrm>
          <a:prstGeom prst="rect">
            <a:avLst/>
          </a:prstGeom>
          <a:noFill/>
        </p:spPr>
        <p:txBody>
          <a:bodyPr wrap="none" rtlCol="0">
            <a:spAutoFit/>
          </a:bodyPr>
          <a:lstStyle/>
          <a:p>
            <a:r>
              <a:rPr lang="en-CA" sz="2800" b="1" dirty="0"/>
              <a:t>MARC 21 Bibliographic Record</a:t>
            </a:r>
          </a:p>
        </p:txBody>
      </p:sp>
      <p:pic>
        <p:nvPicPr>
          <p:cNvPr id="4" name="Picture 3">
            <a:extLst>
              <a:ext uri="{FF2B5EF4-FFF2-40B4-BE49-F238E27FC236}">
                <a16:creationId xmlns:a16="http://schemas.microsoft.com/office/drawing/2014/main" id="{44617B82-92CF-01D4-D48E-3BA36FF42E35}"/>
              </a:ext>
            </a:extLst>
          </p:cNvPr>
          <p:cNvPicPr>
            <a:picLocks noChangeAspect="1"/>
          </p:cNvPicPr>
          <p:nvPr/>
        </p:nvPicPr>
        <p:blipFill>
          <a:blip r:embed="rId3"/>
          <a:stretch>
            <a:fillRect/>
          </a:stretch>
        </p:blipFill>
        <p:spPr>
          <a:xfrm>
            <a:off x="838200" y="2265471"/>
            <a:ext cx="9858375" cy="1571625"/>
          </a:xfrm>
          <a:prstGeom prst="rect">
            <a:avLst/>
          </a:prstGeom>
          <a:ln>
            <a:solidFill>
              <a:schemeClr val="bg1">
                <a:lumMod val="85000"/>
              </a:schemeClr>
            </a:solidFill>
          </a:ln>
        </p:spPr>
      </p:pic>
      <p:pic>
        <p:nvPicPr>
          <p:cNvPr id="8" name="Picture 7">
            <a:extLst>
              <a:ext uri="{FF2B5EF4-FFF2-40B4-BE49-F238E27FC236}">
                <a16:creationId xmlns:a16="http://schemas.microsoft.com/office/drawing/2014/main" id="{9216BF7E-F766-AF53-DC31-7FBE80BB0E11}"/>
              </a:ext>
            </a:extLst>
          </p:cNvPr>
          <p:cNvPicPr>
            <a:picLocks noChangeAspect="1"/>
          </p:cNvPicPr>
          <p:nvPr/>
        </p:nvPicPr>
        <p:blipFill>
          <a:blip r:embed="rId4"/>
          <a:stretch>
            <a:fillRect/>
          </a:stretch>
        </p:blipFill>
        <p:spPr>
          <a:xfrm>
            <a:off x="838200" y="5038225"/>
            <a:ext cx="1123950" cy="400050"/>
          </a:xfrm>
          <a:prstGeom prst="rect">
            <a:avLst/>
          </a:prstGeom>
        </p:spPr>
      </p:pic>
    </p:spTree>
    <p:extLst>
      <p:ext uri="{BB962C8B-B14F-4D97-AF65-F5344CB8AC3E}">
        <p14:creationId xmlns:p14="http://schemas.microsoft.com/office/powerpoint/2010/main" val="1565768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FD2854-EE48-09AC-BC34-7F3CE64AF30F}"/>
              </a:ext>
            </a:extLst>
          </p:cNvPr>
          <p:cNvSpPr>
            <a:spLocks noGrp="1"/>
          </p:cNvSpPr>
          <p:nvPr>
            <p:ph type="sldNum" sz="quarter" idx="12"/>
          </p:nvPr>
        </p:nvSpPr>
        <p:spPr/>
        <p:txBody>
          <a:bodyPr/>
          <a:lstStyle/>
          <a:p>
            <a:fld id="{26D89839-9540-4FD2-A570-163792ED64AF}" type="slidenum">
              <a:rPr lang="en-US" smtClean="0"/>
              <a:t>46</a:t>
            </a:fld>
            <a:endParaRPr lang="en-US"/>
          </a:p>
        </p:txBody>
      </p:sp>
      <p:sp>
        <p:nvSpPr>
          <p:cNvPr id="4" name="Title 3">
            <a:extLst>
              <a:ext uri="{FF2B5EF4-FFF2-40B4-BE49-F238E27FC236}">
                <a16:creationId xmlns:a16="http://schemas.microsoft.com/office/drawing/2014/main" id="{331DCA6E-B813-4987-CE79-71B2D7A95AD4}"/>
              </a:ext>
            </a:extLst>
          </p:cNvPr>
          <p:cNvSpPr>
            <a:spLocks noGrp="1"/>
          </p:cNvSpPr>
          <p:nvPr>
            <p:ph type="ctrTitle"/>
          </p:nvPr>
        </p:nvSpPr>
        <p:spPr/>
        <p:txBody>
          <a:bodyPr>
            <a:normAutofit fontScale="90000"/>
          </a:bodyPr>
          <a:lstStyle/>
          <a:p>
            <a:r>
              <a:rPr lang="en-CA" sz="4000" dirty="0"/>
              <a:t>Cataloging an eBook</a:t>
            </a:r>
            <a:br>
              <a:rPr lang="en-CA" dirty="0"/>
            </a:br>
            <a:r>
              <a:rPr lang="en-CA" dirty="0"/>
              <a:t>Recording non-RDA &amp;</a:t>
            </a:r>
            <a:br>
              <a:rPr lang="en-CA" dirty="0"/>
            </a:br>
            <a:r>
              <a:rPr lang="en-CA" dirty="0"/>
              <a:t>MARC DATA</a:t>
            </a:r>
          </a:p>
        </p:txBody>
      </p:sp>
    </p:spTree>
    <p:extLst>
      <p:ext uri="{BB962C8B-B14F-4D97-AF65-F5344CB8AC3E}">
        <p14:creationId xmlns:p14="http://schemas.microsoft.com/office/powerpoint/2010/main" val="89100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D4CF6-7F85-D4C7-0A72-4465BD5510A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A41980-55DE-6840-0929-81A8CC4F1C32}"/>
              </a:ext>
            </a:extLst>
          </p:cNvPr>
          <p:cNvSpPr>
            <a:spLocks noGrp="1"/>
          </p:cNvSpPr>
          <p:nvPr>
            <p:ph type="sldNum" sz="quarter" idx="12"/>
          </p:nvPr>
        </p:nvSpPr>
        <p:spPr/>
        <p:txBody>
          <a:bodyPr/>
          <a:lstStyle/>
          <a:p>
            <a:fld id="{26D89839-9540-4FD2-A570-163792ED64AF}" type="slidenum">
              <a:rPr lang="en-US" smtClean="0"/>
              <a:t>47</a:t>
            </a:fld>
            <a:endParaRPr lang="en-US"/>
          </a:p>
        </p:txBody>
      </p:sp>
      <p:pic>
        <p:nvPicPr>
          <p:cNvPr id="9" name="Picture 8">
            <a:extLst>
              <a:ext uri="{FF2B5EF4-FFF2-40B4-BE49-F238E27FC236}">
                <a16:creationId xmlns:a16="http://schemas.microsoft.com/office/drawing/2014/main" id="{59D4D6F2-6F74-83B0-2FBC-8B2320E4D538}"/>
              </a:ext>
            </a:extLst>
          </p:cNvPr>
          <p:cNvPicPr>
            <a:picLocks noChangeAspect="1"/>
          </p:cNvPicPr>
          <p:nvPr/>
        </p:nvPicPr>
        <p:blipFill>
          <a:blip r:embed="rId3"/>
          <a:stretch>
            <a:fillRect/>
          </a:stretch>
        </p:blipFill>
        <p:spPr>
          <a:xfrm>
            <a:off x="0" y="136525"/>
            <a:ext cx="12192000" cy="5601968"/>
          </a:xfrm>
          <a:prstGeom prst="rect">
            <a:avLst/>
          </a:prstGeom>
          <a:ln>
            <a:solidFill>
              <a:schemeClr val="tx1"/>
            </a:solidFill>
          </a:ln>
        </p:spPr>
      </p:pic>
      <p:pic>
        <p:nvPicPr>
          <p:cNvPr id="14" name="Picture 13">
            <a:extLst>
              <a:ext uri="{FF2B5EF4-FFF2-40B4-BE49-F238E27FC236}">
                <a16:creationId xmlns:a16="http://schemas.microsoft.com/office/drawing/2014/main" id="{B9F663C7-A84B-2901-0781-11F26E9BB1B4}"/>
              </a:ext>
            </a:extLst>
          </p:cNvPr>
          <p:cNvPicPr>
            <a:picLocks noChangeAspect="1"/>
          </p:cNvPicPr>
          <p:nvPr/>
        </p:nvPicPr>
        <p:blipFill>
          <a:blip r:embed="rId4"/>
          <a:stretch>
            <a:fillRect/>
          </a:stretch>
        </p:blipFill>
        <p:spPr>
          <a:xfrm>
            <a:off x="0" y="5734241"/>
            <a:ext cx="12192000" cy="626362"/>
          </a:xfrm>
          <a:prstGeom prst="rect">
            <a:avLst/>
          </a:prstGeom>
          <a:ln>
            <a:solidFill>
              <a:schemeClr val="tx1"/>
            </a:solidFill>
          </a:ln>
        </p:spPr>
      </p:pic>
    </p:spTree>
    <p:extLst>
      <p:ext uri="{BB962C8B-B14F-4D97-AF65-F5344CB8AC3E}">
        <p14:creationId xmlns:p14="http://schemas.microsoft.com/office/powerpoint/2010/main" val="3327587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C6113-FAE1-BAF0-5C41-746C91C4A512}"/>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273D2FEF-F63A-119B-2A4C-84097AC43799}"/>
              </a:ext>
            </a:extLst>
          </p:cNvPr>
          <p:cNvSpPr>
            <a:spLocks noGrp="1"/>
          </p:cNvSpPr>
          <p:nvPr>
            <p:ph type="title"/>
          </p:nvPr>
        </p:nvSpPr>
        <p:spPr/>
        <p:txBody>
          <a:bodyPr/>
          <a:lstStyle/>
          <a:p>
            <a:r>
              <a:rPr lang="en-CA" dirty="0"/>
              <a:t>Recording non-RDA MARC Fields</a:t>
            </a:r>
          </a:p>
        </p:txBody>
      </p:sp>
      <p:sp>
        <p:nvSpPr>
          <p:cNvPr id="3" name="Slide Number Placeholder 2">
            <a:extLst>
              <a:ext uri="{FF2B5EF4-FFF2-40B4-BE49-F238E27FC236}">
                <a16:creationId xmlns:a16="http://schemas.microsoft.com/office/drawing/2014/main" id="{58E9A6EA-57C2-4590-1AC8-B3F94F0DD37C}"/>
              </a:ext>
            </a:extLst>
          </p:cNvPr>
          <p:cNvSpPr>
            <a:spLocks noGrp="1"/>
          </p:cNvSpPr>
          <p:nvPr>
            <p:ph type="sldNum" sz="quarter" idx="12"/>
          </p:nvPr>
        </p:nvSpPr>
        <p:spPr/>
        <p:txBody>
          <a:bodyPr/>
          <a:lstStyle/>
          <a:p>
            <a:fld id="{26D89839-9540-4FD2-A570-163792ED64AF}" type="slidenum">
              <a:rPr lang="en-US" smtClean="0"/>
              <a:t>48</a:t>
            </a:fld>
            <a:endParaRPr lang="en-US"/>
          </a:p>
        </p:txBody>
      </p:sp>
      <p:sp>
        <p:nvSpPr>
          <p:cNvPr id="25" name="TextBox 24">
            <a:extLst>
              <a:ext uri="{FF2B5EF4-FFF2-40B4-BE49-F238E27FC236}">
                <a16:creationId xmlns:a16="http://schemas.microsoft.com/office/drawing/2014/main" id="{7C74B641-C551-5604-9197-C1CB1B4E2613}"/>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sp>
        <p:nvSpPr>
          <p:cNvPr id="26" name="TextBox 25">
            <a:extLst>
              <a:ext uri="{FF2B5EF4-FFF2-40B4-BE49-F238E27FC236}">
                <a16:creationId xmlns:a16="http://schemas.microsoft.com/office/drawing/2014/main" id="{5CA43A3A-B792-F185-0126-3E9BE5BF7815}"/>
              </a:ext>
            </a:extLst>
          </p:cNvPr>
          <p:cNvSpPr txBox="1"/>
          <p:nvPr/>
        </p:nvSpPr>
        <p:spPr>
          <a:xfrm>
            <a:off x="838200" y="4717334"/>
            <a:ext cx="4696094" cy="523220"/>
          </a:xfrm>
          <a:prstGeom prst="rect">
            <a:avLst/>
          </a:prstGeom>
          <a:noFill/>
        </p:spPr>
        <p:txBody>
          <a:bodyPr wrap="none" rtlCol="0">
            <a:spAutoFit/>
          </a:bodyPr>
          <a:lstStyle/>
          <a:p>
            <a:r>
              <a:rPr lang="en-CA" sz="2800" b="1" dirty="0"/>
              <a:t>MARC 21 Bibliographic Record</a:t>
            </a:r>
          </a:p>
        </p:txBody>
      </p:sp>
      <p:pic>
        <p:nvPicPr>
          <p:cNvPr id="7" name="Picture 6">
            <a:extLst>
              <a:ext uri="{FF2B5EF4-FFF2-40B4-BE49-F238E27FC236}">
                <a16:creationId xmlns:a16="http://schemas.microsoft.com/office/drawing/2014/main" id="{E9654177-768F-3C90-B1FD-45D33D9DB0C1}"/>
              </a:ext>
            </a:extLst>
          </p:cNvPr>
          <p:cNvPicPr>
            <a:picLocks noChangeAspect="1"/>
          </p:cNvPicPr>
          <p:nvPr/>
        </p:nvPicPr>
        <p:blipFill>
          <a:blip r:embed="rId3"/>
          <a:stretch>
            <a:fillRect/>
          </a:stretch>
        </p:blipFill>
        <p:spPr>
          <a:xfrm>
            <a:off x="838200" y="5240554"/>
            <a:ext cx="7696200" cy="1171575"/>
          </a:xfrm>
          <a:prstGeom prst="rect">
            <a:avLst/>
          </a:prstGeom>
        </p:spPr>
      </p:pic>
      <p:pic>
        <p:nvPicPr>
          <p:cNvPr id="10" name="Picture 9">
            <a:extLst>
              <a:ext uri="{FF2B5EF4-FFF2-40B4-BE49-F238E27FC236}">
                <a16:creationId xmlns:a16="http://schemas.microsoft.com/office/drawing/2014/main" id="{43CB5ACD-C2EC-76BC-847F-F7F85D8E9429}"/>
              </a:ext>
            </a:extLst>
          </p:cNvPr>
          <p:cNvPicPr>
            <a:picLocks noChangeAspect="1"/>
          </p:cNvPicPr>
          <p:nvPr/>
        </p:nvPicPr>
        <p:blipFill>
          <a:blip r:embed="rId4"/>
          <a:stretch>
            <a:fillRect/>
          </a:stretch>
        </p:blipFill>
        <p:spPr>
          <a:xfrm>
            <a:off x="838200" y="2265471"/>
            <a:ext cx="9858375" cy="2381250"/>
          </a:xfrm>
          <a:prstGeom prst="rect">
            <a:avLst/>
          </a:prstGeom>
          <a:ln>
            <a:solidFill>
              <a:schemeClr val="bg1">
                <a:lumMod val="85000"/>
              </a:schemeClr>
            </a:solidFill>
          </a:ln>
        </p:spPr>
      </p:pic>
    </p:spTree>
    <p:extLst>
      <p:ext uri="{BB962C8B-B14F-4D97-AF65-F5344CB8AC3E}">
        <p14:creationId xmlns:p14="http://schemas.microsoft.com/office/powerpoint/2010/main" val="173726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CF2EB-3BB9-0BB5-0141-CD495502FDD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15730F-19EC-473C-3507-2B0D7345EA5C}"/>
              </a:ext>
            </a:extLst>
          </p:cNvPr>
          <p:cNvSpPr>
            <a:spLocks noGrp="1"/>
          </p:cNvSpPr>
          <p:nvPr>
            <p:ph type="sldNum" sz="quarter" idx="12"/>
          </p:nvPr>
        </p:nvSpPr>
        <p:spPr/>
        <p:txBody>
          <a:bodyPr/>
          <a:lstStyle/>
          <a:p>
            <a:fld id="{26D89839-9540-4FD2-A570-163792ED64AF}" type="slidenum">
              <a:rPr lang="en-US" smtClean="0"/>
              <a:t>5</a:t>
            </a:fld>
            <a:endParaRPr lang="en-US" dirty="0"/>
          </a:p>
        </p:txBody>
      </p:sp>
      <p:sp>
        <p:nvSpPr>
          <p:cNvPr id="6" name="Rectangle 5">
            <a:extLst>
              <a:ext uri="{FF2B5EF4-FFF2-40B4-BE49-F238E27FC236}">
                <a16:creationId xmlns:a16="http://schemas.microsoft.com/office/drawing/2014/main" id="{CB8B90FA-3EA8-502E-2A74-851805405C03}"/>
              </a:ext>
            </a:extLst>
          </p:cNvPr>
          <p:cNvSpPr/>
          <p:nvPr/>
        </p:nvSpPr>
        <p:spPr>
          <a:xfrm>
            <a:off x="816045" y="1053451"/>
            <a:ext cx="4510869" cy="1325563"/>
          </a:xfrm>
          <a:prstGeom prst="rect">
            <a:avLst/>
          </a:prstGeom>
          <a:solidFill>
            <a:srgbClr val="D0E0E3">
              <a:alpha val="50196"/>
            </a:srgbClr>
          </a:solidFill>
          <a:ln w="76200">
            <a:solidFill>
              <a:srgbClr val="76A5AF"/>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Aggregated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authorized access point for work</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dirty="0">
                <a:solidFill>
                  <a:schemeClr val="tx1"/>
                </a:solidFill>
              </a:rPr>
              <a:t>	</a:t>
            </a:r>
            <a:r>
              <a:rPr lang="en-CA" sz="1400" i="1" dirty="0">
                <a:solidFill>
                  <a:schemeClr val="tx1"/>
                </a:solidFill>
              </a:rPr>
              <a:t>has expression of work</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p:txBody>
      </p:sp>
      <p:sp>
        <p:nvSpPr>
          <p:cNvPr id="7" name="Rectangle 6">
            <a:extLst>
              <a:ext uri="{FF2B5EF4-FFF2-40B4-BE49-F238E27FC236}">
                <a16:creationId xmlns:a16="http://schemas.microsoft.com/office/drawing/2014/main" id="{89B7E402-3F50-A852-3BC4-CE32B4A6A6B7}"/>
              </a:ext>
            </a:extLst>
          </p:cNvPr>
          <p:cNvSpPr/>
          <p:nvPr/>
        </p:nvSpPr>
        <p:spPr>
          <a:xfrm>
            <a:off x="6865087" y="1053451"/>
            <a:ext cx="4488713" cy="1325563"/>
          </a:xfrm>
          <a:prstGeom prst="rect">
            <a:avLst/>
          </a:prstGeom>
          <a:solidFill>
            <a:srgbClr val="FFF2CC">
              <a:alpha val="50196"/>
            </a:srgbClr>
          </a:solidFill>
          <a:ln w="76200">
            <a:solidFill>
              <a:srgbClr val="FFD9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Work</a:t>
            </a:r>
            <a:endParaRPr lang="en-CA" sz="1400" dirty="0">
              <a:solidFill>
                <a:schemeClr val="tx1"/>
              </a:solidFill>
            </a:endParaRPr>
          </a:p>
          <a:p>
            <a:pPr marL="361950" indent="-361950">
              <a:tabLst>
                <a:tab pos="180975" algn="l"/>
              </a:tabLst>
            </a:pPr>
            <a:r>
              <a:rPr lang="en-CA" sz="1400" b="1" dirty="0">
                <a:solidFill>
                  <a:schemeClr val="tx1"/>
                </a:solidFill>
              </a:rPr>
              <a:t>	</a:t>
            </a:r>
            <a:r>
              <a:rPr lang="en-CA" sz="1400" i="1" dirty="0">
                <a:solidFill>
                  <a:schemeClr val="tx1"/>
                </a:solidFill>
              </a:rPr>
              <a:t>has authorized access point for work </a:t>
            </a:r>
            <a:r>
              <a:rPr lang="en-CA" sz="1400" dirty="0">
                <a:solidFill>
                  <a:schemeClr val="tx1"/>
                </a:solidFill>
              </a:rPr>
              <a:t>Hamiltonian systems</a:t>
            </a:r>
          </a:p>
          <a:p>
            <a:pPr marL="361950" indent="-361950">
              <a:tabLst>
                <a:tab pos="180975" algn="l"/>
              </a:tabLst>
            </a:pPr>
            <a:r>
              <a:rPr lang="en-CA" sz="1400" b="1" dirty="0">
                <a:solidFill>
                  <a:schemeClr val="tx1"/>
                </a:solidFill>
              </a:rPr>
              <a:t>	</a:t>
            </a:r>
            <a:r>
              <a:rPr lang="en-CA" sz="1400" i="1" dirty="0">
                <a:solidFill>
                  <a:schemeClr val="tx1"/>
                </a:solidFill>
              </a:rPr>
              <a:t>has expression of work </a:t>
            </a:r>
            <a:r>
              <a:rPr lang="en-CA" sz="1400" dirty="0">
                <a:solidFill>
                  <a:schemeClr val="tx1"/>
                </a:solidFill>
              </a:rPr>
              <a:t>Hamiltonian systems</a:t>
            </a:r>
            <a:endParaRPr lang="en-CA" sz="1400" b="1" dirty="0">
              <a:solidFill>
                <a:schemeClr val="tx1"/>
              </a:solidFill>
            </a:endParaRPr>
          </a:p>
        </p:txBody>
      </p:sp>
      <p:sp>
        <p:nvSpPr>
          <p:cNvPr id="8" name="Rectangle 7">
            <a:extLst>
              <a:ext uri="{FF2B5EF4-FFF2-40B4-BE49-F238E27FC236}">
                <a16:creationId xmlns:a16="http://schemas.microsoft.com/office/drawing/2014/main" id="{28196E70-0E8F-EFAB-A1DD-1D88FD7A8362}"/>
              </a:ext>
            </a:extLst>
          </p:cNvPr>
          <p:cNvSpPr/>
          <p:nvPr/>
        </p:nvSpPr>
        <p:spPr>
          <a:xfrm>
            <a:off x="816046" y="2863904"/>
            <a:ext cx="4488713" cy="1325563"/>
          </a:xfrm>
          <a:prstGeom prst="rect">
            <a:avLst/>
          </a:prstGeom>
          <a:solidFill>
            <a:srgbClr val="D9EAD3">
              <a:alpha val="50196"/>
            </a:srgbClr>
          </a:solidFill>
          <a:ln w="76200">
            <a:solidFill>
              <a:srgbClr val="93C47D"/>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Aggregated Expression</a:t>
            </a:r>
          </a:p>
          <a:p>
            <a:pPr marL="361950" indent="-361950">
              <a:tabLst>
                <a:tab pos="180975" algn="l"/>
              </a:tabLst>
            </a:pPr>
            <a:r>
              <a:rPr lang="en-CA" sz="1400" dirty="0">
                <a:solidFill>
                  <a:schemeClr val="tx1"/>
                </a:solidFill>
              </a:rPr>
              <a:t>	</a:t>
            </a:r>
            <a:r>
              <a:rPr lang="en-CA" sz="1400" i="1" dirty="0">
                <a:solidFill>
                  <a:schemeClr val="tx1"/>
                </a:solidFill>
              </a:rPr>
              <a:t>has authorized access point for expression</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dirty="0">
                <a:solidFill>
                  <a:schemeClr val="tx1"/>
                </a:solidFill>
              </a:rPr>
              <a:t>	</a:t>
            </a:r>
            <a:r>
              <a:rPr lang="en-CA" sz="1400" i="1" dirty="0">
                <a:solidFill>
                  <a:schemeClr val="tx1"/>
                </a:solidFill>
              </a:rPr>
              <a:t>has work expressed</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p>
          <a:p>
            <a:pPr marL="361950" indent="-361950">
              <a:tabLst>
                <a:tab pos="180975" algn="l"/>
              </a:tabLst>
            </a:pPr>
            <a:r>
              <a:rPr lang="en-CA" sz="1400" i="1" dirty="0">
                <a:solidFill>
                  <a:schemeClr val="tx1"/>
                </a:solidFill>
              </a:rPr>
              <a:t>	has manifestation of expression</a:t>
            </a:r>
            <a:r>
              <a:rPr lang="en-CA" sz="1400" dirty="0">
                <a:solidFill>
                  <a:schemeClr val="tx1"/>
                </a:solidFill>
              </a:rPr>
              <a:t> Hamiltonian systems</a:t>
            </a:r>
            <a:endParaRPr lang="en-CA" sz="1400" i="1" dirty="0">
              <a:solidFill>
                <a:schemeClr val="tx1"/>
              </a:solidFill>
            </a:endParaRPr>
          </a:p>
        </p:txBody>
      </p:sp>
      <p:sp>
        <p:nvSpPr>
          <p:cNvPr id="9" name="Rectangle 8">
            <a:extLst>
              <a:ext uri="{FF2B5EF4-FFF2-40B4-BE49-F238E27FC236}">
                <a16:creationId xmlns:a16="http://schemas.microsoft.com/office/drawing/2014/main" id="{42F43E0C-DA7E-B432-D5CF-CB8895E162B7}"/>
              </a:ext>
            </a:extLst>
          </p:cNvPr>
          <p:cNvSpPr/>
          <p:nvPr/>
        </p:nvSpPr>
        <p:spPr>
          <a:xfrm>
            <a:off x="6865086" y="2863545"/>
            <a:ext cx="4488713" cy="1325563"/>
          </a:xfrm>
          <a:prstGeom prst="rect">
            <a:avLst/>
          </a:prstGeom>
          <a:solidFill>
            <a:srgbClr val="FCE5CD">
              <a:alpha val="50196"/>
            </a:srgbClr>
          </a:solidFill>
          <a:ln w="76200">
            <a:solidFill>
              <a:srgbClr val="F6B26B"/>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61950" indent="-361950">
              <a:tabLst>
                <a:tab pos="180975" algn="l"/>
              </a:tabLst>
            </a:pPr>
            <a:r>
              <a:rPr lang="en-CA" sz="1400" b="1" dirty="0">
                <a:solidFill>
                  <a:schemeClr val="tx1"/>
                </a:solidFill>
              </a:rPr>
              <a:t>Aggregating Expression</a:t>
            </a:r>
            <a:endParaRPr lang="en-CA" sz="1400" dirty="0">
              <a:solidFill>
                <a:schemeClr val="tx1"/>
              </a:solidFill>
            </a:endParaRPr>
          </a:p>
          <a:p>
            <a:pPr marL="361950" indent="-361950">
              <a:tabLst>
                <a:tab pos="180975" algn="l"/>
              </a:tabLst>
            </a:pPr>
            <a:r>
              <a:rPr lang="en-CA" sz="1400" dirty="0">
                <a:solidFill>
                  <a:schemeClr val="tx1"/>
                </a:solidFill>
              </a:rPr>
              <a:t>	</a:t>
            </a:r>
            <a:r>
              <a:rPr lang="en-CA" sz="1400" i="1" dirty="0">
                <a:solidFill>
                  <a:schemeClr val="tx1"/>
                </a:solidFill>
              </a:rPr>
              <a:t>has authorized access point for expression</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work expressed</a:t>
            </a:r>
            <a:r>
              <a:rPr lang="en-CA" sz="1400" dirty="0">
                <a:solidFill>
                  <a:schemeClr val="tx1"/>
                </a:solidFill>
              </a:rPr>
              <a:t> Hamiltonian systems</a:t>
            </a:r>
          </a:p>
          <a:p>
            <a:pPr marL="361950" indent="-361950">
              <a:tabLst>
                <a:tab pos="180975" algn="l"/>
              </a:tabLst>
            </a:pPr>
            <a:r>
              <a:rPr lang="en-CA" sz="1400" dirty="0">
                <a:solidFill>
                  <a:schemeClr val="tx1"/>
                </a:solidFill>
              </a:rPr>
              <a:t>	</a:t>
            </a:r>
            <a:r>
              <a:rPr lang="en-CA" sz="1400" i="1" dirty="0">
                <a:solidFill>
                  <a:schemeClr val="tx1"/>
                </a:solidFill>
              </a:rPr>
              <a:t>has manifestation of expression</a:t>
            </a:r>
            <a:r>
              <a:rPr lang="en-CA" sz="1400" dirty="0">
                <a:solidFill>
                  <a:schemeClr val="tx1"/>
                </a:solidFill>
              </a:rPr>
              <a:t> Hamiltonian systems</a:t>
            </a:r>
          </a:p>
        </p:txBody>
      </p:sp>
      <p:sp>
        <p:nvSpPr>
          <p:cNvPr id="10" name="Rectangle 9">
            <a:extLst>
              <a:ext uri="{FF2B5EF4-FFF2-40B4-BE49-F238E27FC236}">
                <a16:creationId xmlns:a16="http://schemas.microsoft.com/office/drawing/2014/main" id="{5B485314-0C97-ADC0-801D-5B2FC4AD4DE0}"/>
              </a:ext>
            </a:extLst>
          </p:cNvPr>
          <p:cNvSpPr/>
          <p:nvPr/>
        </p:nvSpPr>
        <p:spPr>
          <a:xfrm>
            <a:off x="3851643" y="4674356"/>
            <a:ext cx="4488713" cy="1325563"/>
          </a:xfrm>
          <a:prstGeom prst="rect">
            <a:avLst/>
          </a:prstGeom>
          <a:solidFill>
            <a:srgbClr val="F4CCCC">
              <a:alpha val="50196"/>
            </a:srgbClr>
          </a:solidFill>
          <a:ln w="76200">
            <a:solidFill>
              <a:srgbClr val="E06666"/>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tabLst>
                <a:tab pos="185738" algn="l"/>
                <a:tab pos="2147888" algn="l"/>
              </a:tabLst>
            </a:pPr>
            <a:r>
              <a:rPr lang="en-CA" sz="1400" b="1" dirty="0">
                <a:solidFill>
                  <a:schemeClr val="tx1"/>
                </a:solidFill>
              </a:rPr>
              <a:t>Manifestation</a:t>
            </a:r>
            <a:endParaRPr lang="en-CA" sz="1400" dirty="0">
              <a:solidFill>
                <a:schemeClr val="tx1"/>
              </a:solidFill>
            </a:endParaRPr>
          </a:p>
          <a:p>
            <a:pPr>
              <a:tabLst>
                <a:tab pos="185738" algn="l"/>
                <a:tab pos="2147888" algn="l"/>
              </a:tabLst>
            </a:pPr>
            <a:r>
              <a:rPr lang="en-CA" sz="1400" dirty="0">
                <a:solidFill>
                  <a:schemeClr val="tx1"/>
                </a:solidFill>
              </a:rPr>
              <a:t>	</a:t>
            </a:r>
            <a:r>
              <a:rPr lang="en-CA" sz="1400" i="1" dirty="0">
                <a:solidFill>
                  <a:schemeClr val="tx1"/>
                </a:solidFill>
              </a:rPr>
              <a:t>has title proper </a:t>
            </a:r>
            <a:r>
              <a:rPr lang="en-CA" sz="1400" dirty="0">
                <a:solidFill>
                  <a:schemeClr val="tx1"/>
                </a:solidFill>
              </a:rPr>
              <a:t>Hamiltonian systems</a:t>
            </a:r>
          </a:p>
          <a:p>
            <a:pPr>
              <a:tabLst>
                <a:tab pos="185738" algn="l"/>
                <a:tab pos="2147888" algn="l"/>
              </a:tabLst>
            </a:pPr>
            <a:r>
              <a:rPr lang="en-CA" sz="1400" b="1" dirty="0">
                <a:solidFill>
                  <a:schemeClr val="tx1"/>
                </a:solidFill>
              </a:rPr>
              <a:t>	</a:t>
            </a:r>
            <a:r>
              <a:rPr lang="en-CA" sz="1400" i="1" dirty="0">
                <a:solidFill>
                  <a:schemeClr val="tx1"/>
                </a:solidFill>
              </a:rPr>
              <a:t>has expression manifested</a:t>
            </a:r>
            <a:r>
              <a:rPr lang="en-CA" sz="1400" dirty="0">
                <a:solidFill>
                  <a:schemeClr val="tx1"/>
                </a:solidFill>
              </a:rPr>
              <a:t> Hamiltonian systems</a:t>
            </a:r>
          </a:p>
          <a:p>
            <a:pPr marL="357188" indent="-357188">
              <a:tabLst>
                <a:tab pos="185738" algn="l"/>
                <a:tab pos="2147888" algn="l"/>
              </a:tabLst>
            </a:pPr>
            <a:r>
              <a:rPr lang="en-CA" sz="1400" i="1" dirty="0">
                <a:solidFill>
                  <a:schemeClr val="tx1"/>
                </a:solidFill>
              </a:rPr>
              <a:t> 	has expression manifested</a:t>
            </a:r>
            <a:r>
              <a:rPr lang="en-CA" sz="1400" dirty="0">
                <a:solidFill>
                  <a:schemeClr val="tx1"/>
                </a:solidFill>
              </a:rPr>
              <a:t> Arnaud, M.-C. (Marie-Claude). </a:t>
            </a:r>
            <a:r>
              <a:rPr lang="en-CA" sz="1400" dirty="0" err="1">
                <a:solidFill>
                  <a:schemeClr val="tx1"/>
                </a:solidFill>
              </a:rPr>
              <a:t>Denjoy</a:t>
            </a:r>
            <a:r>
              <a:rPr lang="en-CA" sz="1400" dirty="0">
                <a:solidFill>
                  <a:schemeClr val="tx1"/>
                </a:solidFill>
              </a:rPr>
              <a:t> subsystems and horseshoes</a:t>
            </a:r>
            <a:endParaRPr lang="en-CA" sz="1400" b="1" dirty="0">
              <a:solidFill>
                <a:schemeClr val="tx1"/>
              </a:solidFill>
            </a:endParaRPr>
          </a:p>
        </p:txBody>
      </p:sp>
      <p:cxnSp>
        <p:nvCxnSpPr>
          <p:cNvPr id="13" name="Connector: Elbow 12">
            <a:extLst>
              <a:ext uri="{FF2B5EF4-FFF2-40B4-BE49-F238E27FC236}">
                <a16:creationId xmlns:a16="http://schemas.microsoft.com/office/drawing/2014/main" id="{9DA5B02A-4A03-4C60-5CDB-61FE909AF59C}"/>
              </a:ext>
            </a:extLst>
          </p:cNvPr>
          <p:cNvCxnSpPr>
            <a:stCxn id="8" idx="2"/>
            <a:endCxn id="10" idx="1"/>
          </p:cNvCxnSpPr>
          <p:nvPr/>
        </p:nvCxnSpPr>
        <p:spPr>
          <a:xfrm rot="16200000" flipH="1">
            <a:off x="2882188" y="4367682"/>
            <a:ext cx="1147671" cy="791240"/>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74F91FC7-DE94-06DA-969A-D8410507B453}"/>
              </a:ext>
            </a:extLst>
          </p:cNvPr>
          <p:cNvCxnSpPr>
            <a:cxnSpLocks/>
            <a:stCxn id="9" idx="2"/>
            <a:endCxn id="10" idx="3"/>
          </p:cNvCxnSpPr>
          <p:nvPr/>
        </p:nvCxnSpPr>
        <p:spPr>
          <a:xfrm rot="5400000">
            <a:off x="8150885" y="4378580"/>
            <a:ext cx="1148030" cy="769087"/>
          </a:xfrm>
          <a:prstGeom prst="bentConnector2">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FE1170B-46D1-F89A-2B6D-C5E164CB8880}"/>
              </a:ext>
            </a:extLst>
          </p:cNvPr>
          <p:cNvCxnSpPr>
            <a:cxnSpLocks/>
            <a:stCxn id="6" idx="2"/>
            <a:endCxn id="8" idx="0"/>
          </p:cNvCxnSpPr>
          <p:nvPr/>
        </p:nvCxnSpPr>
        <p:spPr>
          <a:xfrm flipH="1">
            <a:off x="3060403" y="2379014"/>
            <a:ext cx="11077" cy="484890"/>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6E2AEDD-C5A3-8BAB-2F5B-B29A006B9EE6}"/>
              </a:ext>
            </a:extLst>
          </p:cNvPr>
          <p:cNvCxnSpPr>
            <a:cxnSpLocks/>
            <a:stCxn id="7" idx="2"/>
            <a:endCxn id="9" idx="0"/>
          </p:cNvCxnSpPr>
          <p:nvPr/>
        </p:nvCxnSpPr>
        <p:spPr>
          <a:xfrm flipH="1">
            <a:off x="9109443" y="2379014"/>
            <a:ext cx="1" cy="484531"/>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6460A37-90DC-A94D-FCFB-2109D7B34698}"/>
              </a:ext>
            </a:extLst>
          </p:cNvPr>
          <p:cNvSpPr/>
          <p:nvPr/>
        </p:nvSpPr>
        <p:spPr>
          <a:xfrm>
            <a:off x="595423" y="244549"/>
            <a:ext cx="10994065" cy="5975504"/>
          </a:xfrm>
          <a:prstGeom prst="rect">
            <a:avLst/>
          </a:prstGeom>
          <a:noFill/>
          <a:ln w="76200">
            <a:solidFill>
              <a:srgbClr val="8E7CC3"/>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CA" sz="2800" b="1" dirty="0">
                <a:solidFill>
                  <a:schemeClr val="tx1"/>
                </a:solidFill>
              </a:rPr>
              <a:t>Metadata Work</a:t>
            </a:r>
          </a:p>
        </p:txBody>
      </p:sp>
    </p:spTree>
    <p:extLst>
      <p:ext uri="{BB962C8B-B14F-4D97-AF65-F5344CB8AC3E}">
        <p14:creationId xmlns:p14="http://schemas.microsoft.com/office/powerpoint/2010/main" val="404193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D11F1-A436-7954-6216-8A33A3B7B783}"/>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B0B2FF6-150A-8286-066B-67FCB7477BC2}"/>
              </a:ext>
            </a:extLst>
          </p:cNvPr>
          <p:cNvSpPr>
            <a:spLocks noGrp="1"/>
          </p:cNvSpPr>
          <p:nvPr>
            <p:ph sz="half" idx="2"/>
          </p:nvPr>
        </p:nvSpPr>
        <p:spPr>
          <a:xfrm>
            <a:off x="7100888" y="878681"/>
            <a:ext cx="4252912" cy="5100638"/>
          </a:xfrm>
        </p:spPr>
        <p:txBody>
          <a:bodyPr anchor="ctr"/>
          <a:lstStyle/>
          <a:p>
            <a:pPr>
              <a:spcBef>
                <a:spcPts val="1800"/>
              </a:spcBef>
            </a:pPr>
            <a:r>
              <a:rPr lang="en-CA" dirty="0"/>
              <a:t>Who created the metadata?</a:t>
            </a:r>
          </a:p>
          <a:p>
            <a:pPr>
              <a:spcBef>
                <a:spcPts val="1800"/>
              </a:spcBef>
            </a:pPr>
            <a:r>
              <a:rPr lang="en-CA" dirty="0"/>
              <a:t>Who published the metadata?</a:t>
            </a:r>
          </a:p>
          <a:p>
            <a:pPr>
              <a:spcBef>
                <a:spcPts val="1800"/>
              </a:spcBef>
            </a:pPr>
            <a:r>
              <a:rPr lang="en-CA" dirty="0"/>
              <a:t>What content standard was used to create the metadata?</a:t>
            </a:r>
          </a:p>
          <a:p>
            <a:pPr>
              <a:spcBef>
                <a:spcPts val="1800"/>
              </a:spcBef>
            </a:pPr>
            <a:r>
              <a:rPr lang="en-CA" dirty="0"/>
              <a:t>What is the language of the description?</a:t>
            </a:r>
          </a:p>
        </p:txBody>
      </p:sp>
      <p:sp>
        <p:nvSpPr>
          <p:cNvPr id="3" name="Slide Number Placeholder 2">
            <a:extLst>
              <a:ext uri="{FF2B5EF4-FFF2-40B4-BE49-F238E27FC236}">
                <a16:creationId xmlns:a16="http://schemas.microsoft.com/office/drawing/2014/main" id="{F457638C-967A-BF9E-8F6F-03E5EB61D67E}"/>
              </a:ext>
            </a:extLst>
          </p:cNvPr>
          <p:cNvSpPr>
            <a:spLocks noGrp="1"/>
          </p:cNvSpPr>
          <p:nvPr>
            <p:ph type="sldNum" sz="quarter" idx="12"/>
          </p:nvPr>
        </p:nvSpPr>
        <p:spPr/>
        <p:txBody>
          <a:bodyPr/>
          <a:lstStyle/>
          <a:p>
            <a:fld id="{26D89839-9540-4FD2-A570-163792ED64AF}" type="slidenum">
              <a:rPr lang="en-US" smtClean="0"/>
              <a:t>6</a:t>
            </a:fld>
            <a:endParaRPr lang="en-US"/>
          </a:p>
        </p:txBody>
      </p:sp>
      <p:pic>
        <p:nvPicPr>
          <p:cNvPr id="6" name="Picture 5">
            <a:extLst>
              <a:ext uri="{FF2B5EF4-FFF2-40B4-BE49-F238E27FC236}">
                <a16:creationId xmlns:a16="http://schemas.microsoft.com/office/drawing/2014/main" id="{5D8C8868-A99C-FF92-71FF-0C0B10201B42}"/>
              </a:ext>
            </a:extLst>
          </p:cNvPr>
          <p:cNvPicPr>
            <a:picLocks noChangeAspect="1"/>
          </p:cNvPicPr>
          <p:nvPr/>
        </p:nvPicPr>
        <p:blipFill>
          <a:blip r:embed="rId3"/>
          <a:stretch>
            <a:fillRect/>
          </a:stretch>
        </p:blipFill>
        <p:spPr>
          <a:xfrm>
            <a:off x="838200" y="878681"/>
            <a:ext cx="5943600" cy="5100638"/>
          </a:xfrm>
          <a:prstGeom prst="rect">
            <a:avLst/>
          </a:prstGeom>
          <a:ln w="38100">
            <a:solidFill>
              <a:srgbClr val="7030A0"/>
            </a:solidFill>
          </a:ln>
        </p:spPr>
      </p:pic>
      <p:sp>
        <p:nvSpPr>
          <p:cNvPr id="10" name="TextBox 9">
            <a:extLst>
              <a:ext uri="{FF2B5EF4-FFF2-40B4-BE49-F238E27FC236}">
                <a16:creationId xmlns:a16="http://schemas.microsoft.com/office/drawing/2014/main" id="{429F1793-8895-F1A7-DC71-D85FA33250EC}"/>
              </a:ext>
            </a:extLst>
          </p:cNvPr>
          <p:cNvSpPr txBox="1"/>
          <p:nvPr/>
        </p:nvSpPr>
        <p:spPr>
          <a:xfrm>
            <a:off x="2965666" y="5979319"/>
            <a:ext cx="1688667" cy="369332"/>
          </a:xfrm>
          <a:prstGeom prst="rect">
            <a:avLst/>
          </a:prstGeom>
          <a:noFill/>
        </p:spPr>
        <p:txBody>
          <a:bodyPr wrap="none" rtlCol="0">
            <a:spAutoFit/>
          </a:bodyPr>
          <a:lstStyle/>
          <a:p>
            <a:r>
              <a:rPr lang="en-CA" b="1" dirty="0"/>
              <a:t>Metadata Work</a:t>
            </a:r>
          </a:p>
        </p:txBody>
      </p:sp>
    </p:spTree>
    <p:extLst>
      <p:ext uri="{BB962C8B-B14F-4D97-AF65-F5344CB8AC3E}">
        <p14:creationId xmlns:p14="http://schemas.microsoft.com/office/powerpoint/2010/main" val="4140701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CE8520-A3E1-2CAE-3A9C-B6B089D9A4AD}"/>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F22B772D-3B84-4148-9EB2-D5D79A686B7C}"/>
              </a:ext>
            </a:extLst>
          </p:cNvPr>
          <p:cNvSpPr>
            <a:spLocks noGrp="1"/>
          </p:cNvSpPr>
          <p:nvPr>
            <p:ph type="sldNum" sz="quarter" idx="12"/>
          </p:nvPr>
        </p:nvSpPr>
        <p:spPr/>
        <p:txBody>
          <a:bodyPr/>
          <a:lstStyle/>
          <a:p>
            <a:fld id="{26D89839-9540-4FD2-A570-163792ED64AF}" type="slidenum">
              <a:rPr lang="en-US" smtClean="0"/>
              <a:t>7</a:t>
            </a:fld>
            <a:endParaRPr lang="en-US"/>
          </a:p>
        </p:txBody>
      </p:sp>
    </p:spTree>
    <p:extLst>
      <p:ext uri="{BB962C8B-B14F-4D97-AF65-F5344CB8AC3E}">
        <p14:creationId xmlns:p14="http://schemas.microsoft.com/office/powerpoint/2010/main" val="135759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C32939-C1EA-6078-46C7-57ADCC60B15A}"/>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AB5877AC-32BB-6F50-52A9-0FAD40C30621}"/>
              </a:ext>
            </a:extLst>
          </p:cNvPr>
          <p:cNvSpPr>
            <a:spLocks noGrp="1"/>
          </p:cNvSpPr>
          <p:nvPr>
            <p:ph type="sldNum" sz="quarter" idx="12"/>
          </p:nvPr>
        </p:nvSpPr>
        <p:spPr/>
        <p:txBody>
          <a:bodyPr/>
          <a:lstStyle/>
          <a:p>
            <a:fld id="{26D89839-9540-4FD2-A570-163792ED64AF}" type="slidenum">
              <a:rPr lang="en-US" smtClean="0"/>
              <a:t>8</a:t>
            </a:fld>
            <a:endParaRPr lang="en-US"/>
          </a:p>
        </p:txBody>
      </p:sp>
    </p:spTree>
    <p:extLst>
      <p:ext uri="{BB962C8B-B14F-4D97-AF65-F5344CB8AC3E}">
        <p14:creationId xmlns:p14="http://schemas.microsoft.com/office/powerpoint/2010/main" val="291158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3532E-C4FF-0DF3-9219-9B6D498729F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DE50F5-9A89-F040-C8AF-FACA5B5046BC}"/>
              </a:ext>
            </a:extLst>
          </p:cNvPr>
          <p:cNvSpPr>
            <a:spLocks noGrp="1"/>
          </p:cNvSpPr>
          <p:nvPr>
            <p:ph type="sldNum" sz="quarter" idx="12"/>
          </p:nvPr>
        </p:nvSpPr>
        <p:spPr/>
        <p:txBody>
          <a:bodyPr/>
          <a:lstStyle/>
          <a:p>
            <a:fld id="{26D89839-9540-4FD2-A570-163792ED64AF}" type="slidenum">
              <a:rPr lang="en-US" smtClean="0"/>
              <a:t>9</a:t>
            </a:fld>
            <a:endParaRPr lang="en-US"/>
          </a:p>
        </p:txBody>
      </p:sp>
      <p:pic>
        <p:nvPicPr>
          <p:cNvPr id="4" name="Picture 3">
            <a:extLst>
              <a:ext uri="{FF2B5EF4-FFF2-40B4-BE49-F238E27FC236}">
                <a16:creationId xmlns:a16="http://schemas.microsoft.com/office/drawing/2014/main" id="{B3433B54-73EE-9F65-553E-F073C934C3CC}"/>
              </a:ext>
            </a:extLst>
          </p:cNvPr>
          <p:cNvPicPr>
            <a:picLocks noChangeAspect="1"/>
          </p:cNvPicPr>
          <p:nvPr/>
        </p:nvPicPr>
        <p:blipFill>
          <a:blip r:embed="rId3"/>
          <a:stretch>
            <a:fillRect/>
          </a:stretch>
        </p:blipFill>
        <p:spPr>
          <a:xfrm>
            <a:off x="119062" y="714375"/>
            <a:ext cx="11953875" cy="5429250"/>
          </a:xfrm>
          <a:prstGeom prst="rect">
            <a:avLst/>
          </a:prstGeom>
        </p:spPr>
      </p:pic>
    </p:spTree>
    <p:extLst>
      <p:ext uri="{BB962C8B-B14F-4D97-AF65-F5344CB8AC3E}">
        <p14:creationId xmlns:p14="http://schemas.microsoft.com/office/powerpoint/2010/main" val="108366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9832510E-071B-47BB-837B-562780055ED9}" vid="{B1AA67C2-AFD5-413F-A282-974178A361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NARDAC PCC Workshop Template</Template>
  <TotalTime>392</TotalTime>
  <Words>4169</Words>
  <Application>Microsoft Office PowerPoint</Application>
  <PresentationFormat>Widescreen</PresentationFormat>
  <Paragraphs>265</Paragraphs>
  <Slides>48</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Cataloging an eBook Recording Data Provenance</vt:lpstr>
      <vt:lpstr>RDA Copyright</vt:lpstr>
      <vt:lpstr>Minimum Description of Collection Aggregate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Recording an agent who records metadata </vt:lpstr>
      <vt:lpstr>Recording an agent who records metadata </vt:lpstr>
      <vt:lpstr>PowerPoint Presentation</vt:lpstr>
      <vt:lpstr>PowerPoint Presentation</vt:lpstr>
      <vt:lpstr>PowerPoint Presentation</vt:lpstr>
      <vt:lpstr>PowerPoint Presentation</vt:lpstr>
      <vt:lpstr>Recording an agent who publishes metadata </vt:lpstr>
      <vt:lpstr>PowerPoint Presentation</vt:lpstr>
      <vt:lpstr>PowerPoint Presentation</vt:lpstr>
      <vt:lpstr>PowerPoint Presentation</vt:lpstr>
      <vt:lpstr>Recording a language of description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Recording a content standard used for metadata</vt:lpstr>
      <vt:lpstr>PowerPoint Presentation</vt:lpstr>
      <vt:lpstr>Recording a content standard used for metadata</vt:lpstr>
      <vt:lpstr>Cataloging an eBook Recording non-RDA &amp; MARC DATA</vt:lpstr>
      <vt:lpstr>PowerPoint Presentation</vt:lpstr>
      <vt:lpstr>Recording non-RDA MARC Fields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Cataloging an eBook Recording Data Provenance</dc:title>
  <dc:creator>Adam Baron</dc:creator>
  <cp:lastModifiedBy>Adam Baron</cp:lastModifiedBy>
  <cp:revision>31</cp:revision>
  <dcterms:created xsi:type="dcterms:W3CDTF">2025-06-15T18:59:08Z</dcterms:created>
  <dcterms:modified xsi:type="dcterms:W3CDTF">2025-07-14T22:31:05Z</dcterms:modified>
</cp:coreProperties>
</file>