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2"/>
  </p:notesMasterIdLst>
  <p:sldIdLst>
    <p:sldId id="258" r:id="rId2"/>
    <p:sldId id="704" r:id="rId3"/>
    <p:sldId id="259" r:id="rId4"/>
    <p:sldId id="264" r:id="rId5"/>
    <p:sldId id="265" r:id="rId6"/>
    <p:sldId id="266" r:id="rId7"/>
    <p:sldId id="267" r:id="rId8"/>
    <p:sldId id="261" r:id="rId9"/>
    <p:sldId id="262" r:id="rId10"/>
    <p:sldId id="268" r:id="rId11"/>
    <p:sldId id="269" r:id="rId12"/>
    <p:sldId id="270" r:id="rId13"/>
    <p:sldId id="271" r:id="rId14"/>
    <p:sldId id="272" r:id="rId15"/>
    <p:sldId id="273" r:id="rId16"/>
    <p:sldId id="274" r:id="rId17"/>
    <p:sldId id="275" r:id="rId18"/>
    <p:sldId id="276" r:id="rId19"/>
    <p:sldId id="277" r:id="rId20"/>
    <p:sldId id="278" r:id="rId21"/>
    <p:sldId id="501" r:id="rId22"/>
    <p:sldId id="279" r:id="rId23"/>
    <p:sldId id="280" r:id="rId24"/>
    <p:sldId id="281" r:id="rId25"/>
    <p:sldId id="502" r:id="rId26"/>
    <p:sldId id="282" r:id="rId27"/>
    <p:sldId id="283" r:id="rId28"/>
    <p:sldId id="284" r:id="rId29"/>
    <p:sldId id="285" r:id="rId30"/>
    <p:sldId id="503" r:id="rId31"/>
    <p:sldId id="286" r:id="rId32"/>
    <p:sldId id="504" r:id="rId33"/>
    <p:sldId id="287" r:id="rId34"/>
    <p:sldId id="505" r:id="rId35"/>
    <p:sldId id="506" r:id="rId36"/>
    <p:sldId id="508" r:id="rId37"/>
    <p:sldId id="509" r:id="rId38"/>
    <p:sldId id="510" r:id="rId39"/>
    <p:sldId id="511" r:id="rId40"/>
    <p:sldId id="288" r:id="rId41"/>
    <p:sldId id="512" r:id="rId42"/>
    <p:sldId id="513" r:id="rId43"/>
    <p:sldId id="514" r:id="rId44"/>
    <p:sldId id="515" r:id="rId45"/>
    <p:sldId id="516" r:id="rId46"/>
    <p:sldId id="517" r:id="rId47"/>
    <p:sldId id="263" r:id="rId48"/>
    <p:sldId id="260" r:id="rId49"/>
    <p:sldId id="289" r:id="rId50"/>
    <p:sldId id="300" r:id="rId51"/>
    <p:sldId id="389" r:id="rId52"/>
    <p:sldId id="390" r:id="rId53"/>
    <p:sldId id="391" r:id="rId54"/>
    <p:sldId id="387" r:id="rId55"/>
    <p:sldId id="483" r:id="rId56"/>
    <p:sldId id="388" r:id="rId57"/>
    <p:sldId id="484" r:id="rId58"/>
    <p:sldId id="297" r:id="rId59"/>
    <p:sldId id="309" r:id="rId60"/>
    <p:sldId id="485" r:id="rId61"/>
    <p:sldId id="311" r:id="rId62"/>
    <p:sldId id="316" r:id="rId63"/>
    <p:sldId id="314" r:id="rId64"/>
    <p:sldId id="488" r:id="rId65"/>
    <p:sldId id="299" r:id="rId66"/>
    <p:sldId id="321" r:id="rId67"/>
    <p:sldId id="489" r:id="rId68"/>
    <p:sldId id="490" r:id="rId69"/>
    <p:sldId id="491" r:id="rId70"/>
    <p:sldId id="492" r:id="rId71"/>
    <p:sldId id="325" r:id="rId72"/>
    <p:sldId id="493" r:id="rId73"/>
    <p:sldId id="494" r:id="rId74"/>
    <p:sldId id="495" r:id="rId75"/>
    <p:sldId id="298" r:id="rId76"/>
    <p:sldId id="496" r:id="rId77"/>
    <p:sldId id="497" r:id="rId78"/>
    <p:sldId id="498" r:id="rId79"/>
    <p:sldId id="499" r:id="rId80"/>
    <p:sldId id="500"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226" autoAdjust="0"/>
  </p:normalViewPr>
  <p:slideViewPr>
    <p:cSldViewPr snapToGrid="0">
      <p:cViewPr varScale="1">
        <p:scale>
          <a:sx n="86" d="100"/>
          <a:sy n="86" d="100"/>
        </p:scale>
        <p:origin x="14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B0B71-6277-4FA5-97BF-5F63D7B58536}"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751CD-C621-4F44-BF9E-E97C3AB3C439}" type="slidenum">
              <a:rPr lang="en-US" smtClean="0"/>
              <a:t>‹#›</a:t>
            </a:fld>
            <a:endParaRPr lang="en-US"/>
          </a:p>
        </p:txBody>
      </p:sp>
    </p:spTree>
    <p:extLst>
      <p:ext uri="{BB962C8B-B14F-4D97-AF65-F5344CB8AC3E}">
        <p14:creationId xmlns:p14="http://schemas.microsoft.com/office/powerpoint/2010/main" val="15686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can01.safelinks.protection.outlook.com/?url=https%3A%2F%2Fdocs.google.com%2Fspreadsheets%2Fd%2F14ooFZt8Fyy7DuF9a5X4wuxZO1dhS3pAX2fGWP5jFyfs%2Fedit%3Fgid%3D0%23gid%3D0&amp;data=05%7C02%7CHong.Cui%40bac-lac.gc.ca%7C300b63d04e064c2e582e08dd94c32bec%7C098ab45428084984b40d04d49415677b%7C0%7C0%7C638830289115782345%7CUnknown%7CTWFpbGZsb3d8eyJFbXB0eU1hcGkiOnRydWUsIlYiOiIwLjAuMDAwMCIsIlAiOiJXaW4zMiIsIkFOIjoiTWFpbCIsIldUIjoyfQ%3D%3D%7C0%7C%7C%7C&amp;sdata=bYdONSuCb1yyCcGBYKAuuHigqVjejhNRntQL7jFCUm4%3D&amp;reserved=0"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can01.safelinks.protection.outlook.com/?url=https%3A%2F%2Fdocs.google.com%2Fspreadsheets%2Fd%2F14ooFZt8Fyy7DuF9a5X4wuxZO1dhS3pAX2fGWP5jFyfs%2Fedit%3Fgid%3D0%23gid%3D0&amp;data=05%7C02%7CHong.Cui%40bac-lac.gc.ca%7C300b63d04e064c2e582e08dd94c32bec%7C098ab45428084984b40d04d49415677b%7C0%7C0%7C638830289115782345%7CUnknown%7CTWFpbGZsb3d8eyJFbXB0eU1hcGkiOnRydWUsIlYiOiIwLjAuMDAwMCIsIlAiOiJXaW4zMiIsIkFOIjoiTWFpbCIsIldUIjoyfQ%3D%3D%7C0%7C%7C%7C&amp;sdata=bYdONSuCb1yyCcGBYKAuuHigqVjejhNRntQL7jFCUm4%3D&amp;reserved=0"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loc.gov/aba/rda/mgd/expression/mg-e-languageOfExpression-01.pdf"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loc.gov/marc/languages/"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can01.safelinks.protection.outlook.com/?url=https%3A%2F%2Fdocs.google.com%2Fspreadsheets%2Fd%2F14ooFZt8Fyy7DuF9a5X4wuxZO1dhS3pAX2fGWP5jFyfs%2Fedit%3Fgid%3D0%23gid%3D0&amp;data=05%7C02%7CHong.Cui%40bac-lac.gc.ca%7C300b63d04e064c2e582e08dd94c32bec%7C098ab45428084984b40d04d49415677b%7C0%7C0%7C638830289115782345%7CUnknown%7CTWFpbGZsb3d8eyJFbXB0eU1hcGkiOnRydWUsIlYiOiIwLjAuMDAwMCIsIlAiOiJXaW4zMiIsIkFOIjoiTWFpbCIsIldUIjoyfQ%3D%3D%7C0%7C%7C%7C&amp;sdata=bYdONSuCb1yyCcGBYKAuuHigqVjejhNRntQL7jFCUm4%3D&amp;reserved=0"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loc.gov/standards/sourcelist/subject.html"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part of our description of our collection aggregate, we have described the manifestation, as well as the plan to select and arrange expressions in the aggregating expression and aggregating work. We are now going to describe an aggregated expression and aggregated work, which is one of the expressions and works embodied in the aggregate manifestation.</a:t>
            </a:r>
          </a:p>
        </p:txBody>
      </p:sp>
      <p:sp>
        <p:nvSpPr>
          <p:cNvPr id="4" name="Slide Number Placeholder 3"/>
          <p:cNvSpPr>
            <a:spLocks noGrp="1"/>
          </p:cNvSpPr>
          <p:nvPr>
            <p:ph type="sldNum" sz="quarter" idx="5"/>
          </p:nvPr>
        </p:nvSpPr>
        <p:spPr/>
        <p:txBody>
          <a:bodyPr/>
          <a:lstStyle/>
          <a:p>
            <a:fld id="{860751CD-C621-4F44-BF9E-E97C3AB3C439}" type="slidenum">
              <a:rPr lang="en-US" smtClean="0"/>
              <a:t>3</a:t>
            </a:fld>
            <a:endParaRPr lang="en-US"/>
          </a:p>
        </p:txBody>
      </p:sp>
    </p:spTree>
    <p:extLst>
      <p:ext uri="{BB962C8B-B14F-4D97-AF65-F5344CB8AC3E}">
        <p14:creationId xmlns:p14="http://schemas.microsoft.com/office/powerpoint/2010/main" val="72377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author does have an AAP, but we can see from the number of records (1) there are no work authority records related to her.</a:t>
            </a:r>
            <a:endParaRPr/>
          </a:p>
        </p:txBody>
      </p:sp>
      <p:sp>
        <p:nvSpPr>
          <p:cNvPr id="207" name="Google Shape;20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7" name="Google Shape;2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89B09-8CDC-8031-BC19-CFC1D8C81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664F1-FA98-C971-0B21-6B22A0BAD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A7D0F-1F2F-D07C-AC2B-5D67F3F8036B}"/>
              </a:ext>
            </a:extLst>
          </p:cNvPr>
          <p:cNvSpPr>
            <a:spLocks noGrp="1"/>
          </p:cNvSpPr>
          <p:nvPr>
            <p:ph type="body" idx="1"/>
          </p:nvPr>
        </p:nvSpPr>
        <p:spPr/>
        <p:txBody>
          <a:bodyPr/>
          <a:lstStyle/>
          <a:p>
            <a:pPr marL="0" lvl="0" indent="0" algn="l" rtl="0">
              <a:lnSpc>
                <a:spcPct val="115833"/>
              </a:lnSpc>
              <a:spcBef>
                <a:spcPts val="800"/>
              </a:spcBef>
              <a:spcAft>
                <a:spcPts val="0"/>
              </a:spcAft>
              <a:buClr>
                <a:schemeClr val="dk1"/>
              </a:buClr>
              <a:buSzPts val="1100"/>
              <a:buFont typeface="Arial"/>
              <a:buNone/>
            </a:pPr>
            <a:r>
              <a:rPr lang="en" sz="1200" dirty="0">
                <a:solidFill>
                  <a:schemeClr val="dk1"/>
                </a:solidFill>
                <a:latin typeface="Aptos"/>
                <a:ea typeface="Aptos"/>
                <a:cs typeface="Aptos"/>
                <a:sym typeface="Aptos"/>
              </a:rPr>
              <a:t>For the aggregated work, record title of work and preferred title of work in the RDA Record Template.</a:t>
            </a:r>
          </a:p>
        </p:txBody>
      </p:sp>
      <p:sp>
        <p:nvSpPr>
          <p:cNvPr id="4" name="Slide Number Placeholder 3">
            <a:extLst>
              <a:ext uri="{FF2B5EF4-FFF2-40B4-BE49-F238E27FC236}">
                <a16:creationId xmlns:a16="http://schemas.microsoft.com/office/drawing/2014/main" id="{9A9A105D-BD77-8BBF-0958-9A21B4B801F7}"/>
              </a:ext>
            </a:extLst>
          </p:cNvPr>
          <p:cNvSpPr>
            <a:spLocks noGrp="1"/>
          </p:cNvSpPr>
          <p:nvPr>
            <p:ph type="sldNum" sz="quarter" idx="5"/>
          </p:nvPr>
        </p:nvSpPr>
        <p:spPr/>
        <p:txBody>
          <a:bodyPr/>
          <a:lstStyle/>
          <a:p>
            <a:fld id="{860751CD-C621-4F44-BF9E-E97C3AB3C439}" type="slidenum">
              <a:rPr lang="en-US" smtClean="0"/>
              <a:t>21</a:t>
            </a:fld>
            <a:endParaRPr lang="en-US"/>
          </a:p>
        </p:txBody>
      </p:sp>
    </p:spTree>
    <p:extLst>
      <p:ext uri="{BB962C8B-B14F-4D97-AF65-F5344CB8AC3E}">
        <p14:creationId xmlns:p14="http://schemas.microsoft.com/office/powerpoint/2010/main" val="1341634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1039-5021-0796-5D79-C7BD22490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F386E-4141-F53D-2F74-AD18A6B2A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0097F-FDF9-2AA2-B48D-FF3042638026}"/>
              </a:ext>
            </a:extLst>
          </p:cNvPr>
          <p:cNvSpPr>
            <a:spLocks noGrp="1"/>
          </p:cNvSpPr>
          <p:nvPr>
            <p:ph type="body" idx="1"/>
          </p:nvPr>
        </p:nvSpPr>
        <p:spPr/>
        <p:txBody>
          <a:bodyPr/>
          <a:lstStyle/>
          <a:p>
            <a:pPr marL="0" lvl="0" indent="0" algn="l" rtl="0">
              <a:lnSpc>
                <a:spcPct val="115833"/>
              </a:lnSpc>
              <a:spcBef>
                <a:spcPts val="800"/>
              </a:spcBef>
              <a:spcAft>
                <a:spcPts val="0"/>
              </a:spcAft>
              <a:buClr>
                <a:schemeClr val="dk1"/>
              </a:buClr>
              <a:buSzPts val="1100"/>
              <a:buFont typeface="Arial"/>
              <a:buNone/>
            </a:pPr>
            <a:r>
              <a:rPr lang="en" sz="1200" dirty="0">
                <a:solidFill>
                  <a:schemeClr val="dk1"/>
                </a:solidFill>
                <a:latin typeface="Aptos"/>
                <a:ea typeface="Aptos"/>
                <a:cs typeface="Aptos"/>
                <a:sym typeface="Aptos"/>
              </a:rPr>
              <a:t>In our RDA Record Template, record authorized access point for work.</a:t>
            </a:r>
          </a:p>
        </p:txBody>
      </p:sp>
      <p:sp>
        <p:nvSpPr>
          <p:cNvPr id="4" name="Slide Number Placeholder 3">
            <a:extLst>
              <a:ext uri="{FF2B5EF4-FFF2-40B4-BE49-F238E27FC236}">
                <a16:creationId xmlns:a16="http://schemas.microsoft.com/office/drawing/2014/main" id="{19EAE723-654F-885A-3B2E-A2A711B6233D}"/>
              </a:ext>
            </a:extLst>
          </p:cNvPr>
          <p:cNvSpPr>
            <a:spLocks noGrp="1"/>
          </p:cNvSpPr>
          <p:nvPr>
            <p:ph type="sldNum" sz="quarter" idx="5"/>
          </p:nvPr>
        </p:nvSpPr>
        <p:spPr/>
        <p:txBody>
          <a:bodyPr/>
          <a:lstStyle/>
          <a:p>
            <a:fld id="{860751CD-C621-4F44-BF9E-E97C3AB3C439}" type="slidenum">
              <a:rPr lang="en-US" smtClean="0"/>
              <a:t>25</a:t>
            </a:fld>
            <a:endParaRPr lang="en-US"/>
          </a:p>
        </p:txBody>
      </p:sp>
    </p:spTree>
    <p:extLst>
      <p:ext uri="{BB962C8B-B14F-4D97-AF65-F5344CB8AC3E}">
        <p14:creationId xmlns:p14="http://schemas.microsoft.com/office/powerpoint/2010/main" val="1042201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https://www.loc.gov/aba/rda/mgd/expression/mg-e-authorizedAccessPointForExpression-01.pdf</a:t>
            </a:r>
            <a:endParaRPr/>
          </a:p>
        </p:txBody>
      </p:sp>
      <p:sp>
        <p:nvSpPr>
          <p:cNvPr id="281" name="Google Shape;28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https://www.loc.gov/aba/rda/mgd/expression/mg-e-authorizedAccessPointForExpression-01.pdf</a:t>
            </a:r>
            <a:endParaRPr/>
          </a:p>
        </p:txBody>
      </p:sp>
      <p:sp>
        <p:nvSpPr>
          <p:cNvPr id="289" name="Google Shape;28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5EBED-AF29-A2BD-196F-611686523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A343F-4C82-CDCB-5C07-0CFA6B9D5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C8329-F961-1E11-B437-A54B155B69D4}"/>
              </a:ext>
            </a:extLst>
          </p:cNvPr>
          <p:cNvSpPr>
            <a:spLocks noGrp="1"/>
          </p:cNvSpPr>
          <p:nvPr>
            <p:ph type="body" idx="1"/>
          </p:nvPr>
        </p:nvSpPr>
        <p:spPr/>
        <p:txBody>
          <a:bodyPr/>
          <a:lstStyle/>
          <a:p>
            <a:pPr marL="0" lvl="0" indent="0" algn="l" rtl="0">
              <a:lnSpc>
                <a:spcPct val="115833"/>
              </a:lnSpc>
              <a:spcBef>
                <a:spcPts val="800"/>
              </a:spcBef>
              <a:spcAft>
                <a:spcPts val="0"/>
              </a:spcAft>
              <a:buClr>
                <a:schemeClr val="dk1"/>
              </a:buClr>
              <a:buSzPts val="1100"/>
              <a:buFont typeface="Arial"/>
              <a:buNone/>
            </a:pPr>
            <a:r>
              <a:rPr lang="en" sz="1200" dirty="0">
                <a:solidFill>
                  <a:schemeClr val="dk1"/>
                </a:solidFill>
                <a:latin typeface="Aptos"/>
                <a:ea typeface="Aptos"/>
                <a:cs typeface="Aptos"/>
                <a:sym typeface="Aptos"/>
              </a:rPr>
              <a:t>In our RDA Record Template, record the authorized access point for expression for the aggregated expression.</a:t>
            </a:r>
          </a:p>
        </p:txBody>
      </p:sp>
      <p:sp>
        <p:nvSpPr>
          <p:cNvPr id="4" name="Slide Number Placeholder 3">
            <a:extLst>
              <a:ext uri="{FF2B5EF4-FFF2-40B4-BE49-F238E27FC236}">
                <a16:creationId xmlns:a16="http://schemas.microsoft.com/office/drawing/2014/main" id="{AB888FED-DB1F-06CA-8354-F882585D9F40}"/>
              </a:ext>
            </a:extLst>
          </p:cNvPr>
          <p:cNvSpPr>
            <a:spLocks noGrp="1"/>
          </p:cNvSpPr>
          <p:nvPr>
            <p:ph type="sldNum" sz="quarter" idx="5"/>
          </p:nvPr>
        </p:nvSpPr>
        <p:spPr/>
        <p:txBody>
          <a:bodyPr/>
          <a:lstStyle/>
          <a:p>
            <a:fld id="{860751CD-C621-4F44-BF9E-E97C3AB3C439}" type="slidenum">
              <a:rPr lang="en-US" smtClean="0"/>
              <a:t>30</a:t>
            </a:fld>
            <a:endParaRPr lang="en-US"/>
          </a:p>
        </p:txBody>
      </p:sp>
    </p:spTree>
    <p:extLst>
      <p:ext uri="{BB962C8B-B14F-4D97-AF65-F5344CB8AC3E}">
        <p14:creationId xmlns:p14="http://schemas.microsoft.com/office/powerpoint/2010/main" val="3405387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6" name="Google Shape;29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8E577-A913-4406-8E1D-89457873D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41A02-63DF-26C1-0D6C-761F09406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A936F-7817-411F-BFBA-B85971411DB5}"/>
              </a:ext>
            </a:extLst>
          </p:cNvPr>
          <p:cNvSpPr>
            <a:spLocks noGrp="1"/>
          </p:cNvSpPr>
          <p:nvPr>
            <p:ph type="body" idx="1"/>
          </p:nvPr>
        </p:nvSpPr>
        <p:spPr/>
        <p:txBody>
          <a:bodyPr/>
          <a:lstStyle/>
          <a:p>
            <a:pPr marL="0" lvl="0" indent="0" algn="l" rtl="0">
              <a:lnSpc>
                <a:spcPct val="115833"/>
              </a:lnSpc>
              <a:spcBef>
                <a:spcPts val="800"/>
              </a:spcBef>
              <a:spcAft>
                <a:spcPts val="0"/>
              </a:spcAft>
              <a:buClr>
                <a:schemeClr val="dk1"/>
              </a:buClr>
              <a:buSzPts val="1100"/>
              <a:buFont typeface="Arial"/>
              <a:buNone/>
            </a:pPr>
            <a:r>
              <a:rPr lang="en" sz="1200" dirty="0">
                <a:solidFill>
                  <a:schemeClr val="dk1"/>
                </a:solidFill>
                <a:latin typeface="+mn-lt"/>
                <a:ea typeface="Aptos"/>
                <a:cs typeface="Aptos"/>
                <a:sym typeface="Aptos"/>
              </a:rPr>
              <a:t>The element expression manifested relates the manifestation to an expression, in this case an aggregated expression. In our RDA Record Template, under Describing the aggregate, record the expression manifested using the authorized access point for expression we just recorded.</a:t>
            </a:r>
          </a:p>
          <a:p>
            <a:pPr marL="0" lvl="0" indent="0" algn="l" rtl="0">
              <a:lnSpc>
                <a:spcPct val="115833"/>
              </a:lnSpc>
              <a:spcBef>
                <a:spcPts val="800"/>
              </a:spcBef>
              <a:spcAft>
                <a:spcPts val="0"/>
              </a:spcAft>
              <a:buClr>
                <a:schemeClr val="dk1"/>
              </a:buClr>
              <a:buSzPts val="1100"/>
              <a:buFont typeface="Arial"/>
              <a:buNone/>
            </a:pPr>
            <a:endParaRPr lang="en" sz="1200" dirty="0">
              <a:solidFill>
                <a:schemeClr val="dk1"/>
              </a:solidFill>
              <a:latin typeface="+mn-lt"/>
              <a:ea typeface="Aptos"/>
              <a:cs typeface="Aptos"/>
              <a:sym typeface="Aptos"/>
            </a:endParaRPr>
          </a:p>
          <a:p>
            <a:pPr marL="0" lvl="0" indent="0" algn="l" rtl="0">
              <a:lnSpc>
                <a:spcPct val="115833"/>
              </a:lnSpc>
              <a:spcBef>
                <a:spcPts val="800"/>
              </a:spcBef>
              <a:spcAft>
                <a:spcPts val="0"/>
              </a:spcAft>
              <a:buClr>
                <a:schemeClr val="dk1"/>
              </a:buClr>
              <a:buSzPts val="1100"/>
              <a:buFont typeface="Arial"/>
              <a:buNone/>
            </a:pPr>
            <a:r>
              <a:rPr lang="en" sz="1200" dirty="0">
                <a:solidFill>
                  <a:schemeClr val="dk1"/>
                </a:solidFill>
                <a:latin typeface="+mn-lt"/>
                <a:ea typeface="Aptos"/>
                <a:cs typeface="Aptos"/>
                <a:sym typeface="Aptos"/>
              </a:rPr>
              <a:t>In MARC, this is recorded as an analytical authorzied access point in field 700.</a:t>
            </a:r>
          </a:p>
        </p:txBody>
      </p:sp>
      <p:sp>
        <p:nvSpPr>
          <p:cNvPr id="4" name="Slide Number Placeholder 3">
            <a:extLst>
              <a:ext uri="{FF2B5EF4-FFF2-40B4-BE49-F238E27FC236}">
                <a16:creationId xmlns:a16="http://schemas.microsoft.com/office/drawing/2014/main" id="{3206E6F7-0066-704F-3B9B-1F08AC6B6306}"/>
              </a:ext>
            </a:extLst>
          </p:cNvPr>
          <p:cNvSpPr>
            <a:spLocks noGrp="1"/>
          </p:cNvSpPr>
          <p:nvPr>
            <p:ph type="sldNum" sz="quarter" idx="5"/>
          </p:nvPr>
        </p:nvSpPr>
        <p:spPr/>
        <p:txBody>
          <a:bodyPr/>
          <a:lstStyle/>
          <a:p>
            <a:fld id="{860751CD-C621-4F44-BF9E-E97C3AB3C439}" type="slidenum">
              <a:rPr lang="en-US" smtClean="0"/>
              <a:t>32</a:t>
            </a:fld>
            <a:endParaRPr lang="en-US"/>
          </a:p>
        </p:txBody>
      </p:sp>
    </p:spTree>
    <p:extLst>
      <p:ext uri="{BB962C8B-B14F-4D97-AF65-F5344CB8AC3E}">
        <p14:creationId xmlns:p14="http://schemas.microsoft.com/office/powerpoint/2010/main" val="227235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Hamiltonian systems is a collection aggregate—it is a compilation of articles. So the BSR and PS apply: Expression manifested is a core element and we are at a minimum to record the first expression, here, the article by Marie-Claire Arnaud.</a:t>
            </a:r>
            <a:endParaRPr dirty="0"/>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676AA-6E97-6D18-95EF-1BC095DD6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3E14D-2AFD-E61A-03B0-701736DB86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27B94-B363-4F99-5634-29C79D3A33A5}"/>
              </a:ext>
            </a:extLst>
          </p:cNvPr>
          <p:cNvSpPr>
            <a:spLocks noGrp="1"/>
          </p:cNvSpPr>
          <p:nvPr>
            <p:ph type="body" idx="1"/>
          </p:nvPr>
        </p:nvSpPr>
        <p:spPr/>
        <p:txBody>
          <a:bodyPr/>
          <a:lstStyle/>
          <a:p>
            <a:pPr marL="0" lvl="0" indent="0" algn="l" rtl="0">
              <a:lnSpc>
                <a:spcPct val="115833"/>
              </a:lnSpc>
              <a:spcBef>
                <a:spcPts val="800"/>
              </a:spcBef>
              <a:spcAft>
                <a:spcPts val="0"/>
              </a:spcAft>
              <a:buClr>
                <a:schemeClr val="dk1"/>
              </a:buClr>
              <a:buSzPts val="1100"/>
              <a:buFont typeface="Arial"/>
              <a:buNone/>
            </a:pPr>
            <a:r>
              <a:rPr lang="en" sz="1200" dirty="0">
                <a:solidFill>
                  <a:schemeClr val="dk1"/>
                </a:solidFill>
                <a:latin typeface="+mn-lt"/>
                <a:ea typeface="Aptos"/>
                <a:cs typeface="Aptos"/>
                <a:sym typeface="Aptos"/>
              </a:rPr>
              <a:t>In MARC, the relationship label is recorded in subfield $i. It begins with a capital letter and is followed by a colon. Ensure delimiter $a is added before the access point.</a:t>
            </a:r>
          </a:p>
        </p:txBody>
      </p:sp>
      <p:sp>
        <p:nvSpPr>
          <p:cNvPr id="4" name="Slide Number Placeholder 3">
            <a:extLst>
              <a:ext uri="{FF2B5EF4-FFF2-40B4-BE49-F238E27FC236}">
                <a16:creationId xmlns:a16="http://schemas.microsoft.com/office/drawing/2014/main" id="{14540134-A1DF-3FDB-67DA-4D70692B8193}"/>
              </a:ext>
            </a:extLst>
          </p:cNvPr>
          <p:cNvSpPr>
            <a:spLocks noGrp="1"/>
          </p:cNvSpPr>
          <p:nvPr>
            <p:ph type="sldNum" sz="quarter" idx="5"/>
          </p:nvPr>
        </p:nvSpPr>
        <p:spPr/>
        <p:txBody>
          <a:bodyPr/>
          <a:lstStyle/>
          <a:p>
            <a:fld id="{860751CD-C621-4F44-BF9E-E97C3AB3C439}" type="slidenum">
              <a:rPr lang="en-US" smtClean="0"/>
              <a:t>34</a:t>
            </a:fld>
            <a:endParaRPr lang="en-US"/>
          </a:p>
        </p:txBody>
      </p:sp>
    </p:spTree>
    <p:extLst>
      <p:ext uri="{BB962C8B-B14F-4D97-AF65-F5344CB8AC3E}">
        <p14:creationId xmlns:p14="http://schemas.microsoft.com/office/powerpoint/2010/main" val="3222435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this point, we’ve related the expression to the aggregated expression; however, as part of a minimum description in RDA, we need to record relationships from the aggregated expression and aggregated work.</a:t>
            </a:r>
          </a:p>
        </p:txBody>
      </p:sp>
      <p:sp>
        <p:nvSpPr>
          <p:cNvPr id="4" name="Slide Number Placeholder 3"/>
          <p:cNvSpPr>
            <a:spLocks noGrp="1"/>
          </p:cNvSpPr>
          <p:nvPr>
            <p:ph type="sldNum" sz="quarter" idx="5"/>
          </p:nvPr>
        </p:nvSpPr>
        <p:spPr/>
        <p:txBody>
          <a:bodyPr/>
          <a:lstStyle/>
          <a:p>
            <a:fld id="{860751CD-C621-4F44-BF9E-E97C3AB3C439}" type="slidenum">
              <a:rPr lang="en-US" smtClean="0"/>
              <a:t>35</a:t>
            </a:fld>
            <a:endParaRPr lang="en-US"/>
          </a:p>
        </p:txBody>
      </p:sp>
    </p:spTree>
    <p:extLst>
      <p:ext uri="{BB962C8B-B14F-4D97-AF65-F5344CB8AC3E}">
        <p14:creationId xmlns:p14="http://schemas.microsoft.com/office/powerpoint/2010/main" val="1370309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0751CD-C621-4F44-BF9E-E97C3AB3C439}" type="slidenum">
              <a:rPr lang="en-US" smtClean="0"/>
              <a:t>36</a:t>
            </a:fld>
            <a:endParaRPr lang="en-US"/>
          </a:p>
        </p:txBody>
      </p:sp>
    </p:spTree>
    <p:extLst>
      <p:ext uri="{BB962C8B-B14F-4D97-AF65-F5344CB8AC3E}">
        <p14:creationId xmlns:p14="http://schemas.microsoft.com/office/powerpoint/2010/main" val="1928285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RDA, a minimum description of an expression must include an appellation of expression. We have already done that when we recorded the authorized access point for expression.</a:t>
            </a:r>
          </a:p>
          <a:p>
            <a:endParaRPr lang="en-CA" dirty="0"/>
          </a:p>
          <a:p>
            <a:r>
              <a:rPr lang="en-CA" dirty="0"/>
              <a:t>A minimum description of an expression must also relate the expression to the work using the element work expressed, which is recorded using an appellation of work. Since we already recorded an authorized access point for work, we just need to record that access point as our value for work expressed.</a:t>
            </a:r>
          </a:p>
        </p:txBody>
      </p:sp>
      <p:sp>
        <p:nvSpPr>
          <p:cNvPr id="4" name="Slide Number Placeholder 3"/>
          <p:cNvSpPr>
            <a:spLocks noGrp="1"/>
          </p:cNvSpPr>
          <p:nvPr>
            <p:ph type="sldNum" sz="quarter" idx="5"/>
          </p:nvPr>
        </p:nvSpPr>
        <p:spPr/>
        <p:txBody>
          <a:bodyPr/>
          <a:lstStyle/>
          <a:p>
            <a:fld id="{860751CD-C621-4F44-BF9E-E97C3AB3C439}" type="slidenum">
              <a:rPr lang="en-US" smtClean="0"/>
              <a:t>37</a:t>
            </a:fld>
            <a:endParaRPr lang="en-US"/>
          </a:p>
        </p:txBody>
      </p:sp>
    </p:spTree>
    <p:extLst>
      <p:ext uri="{BB962C8B-B14F-4D97-AF65-F5344CB8AC3E}">
        <p14:creationId xmlns:p14="http://schemas.microsoft.com/office/powerpoint/2010/main" val="3456272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FA9E3-2FC6-D063-DBAC-B9B429346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CC15A-9FA7-7275-882D-9B9497817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5399C1-445D-FE11-CBF7-A9CA1E057B78}"/>
              </a:ext>
            </a:extLst>
          </p:cNvPr>
          <p:cNvSpPr>
            <a:spLocks noGrp="1"/>
          </p:cNvSpPr>
          <p:nvPr>
            <p:ph type="body" idx="1"/>
          </p:nvPr>
        </p:nvSpPr>
        <p:spPr/>
        <p:txBody>
          <a:bodyPr/>
          <a:lstStyle/>
          <a:p>
            <a:pPr marL="0" lvl="0" indent="0" algn="l" rtl="0">
              <a:lnSpc>
                <a:spcPct val="115833"/>
              </a:lnSpc>
              <a:spcBef>
                <a:spcPts val="800"/>
              </a:spcBef>
              <a:spcAft>
                <a:spcPts val="0"/>
              </a:spcAft>
              <a:buClr>
                <a:schemeClr val="dk1"/>
              </a:buClr>
              <a:buSzPts val="1100"/>
              <a:buFont typeface="Arial"/>
              <a:buNone/>
            </a:pPr>
            <a:r>
              <a:rPr lang="en" sz="1200" dirty="0">
                <a:solidFill>
                  <a:schemeClr val="dk1"/>
                </a:solidFill>
                <a:latin typeface="+mn-lt"/>
                <a:ea typeface="Aptos"/>
                <a:cs typeface="Aptos"/>
                <a:sym typeface="Aptos"/>
              </a:rPr>
              <a:t>In MARC, we do not explicity record this relationship, but the value will be included as part of the value of other elements. For example, the authorized access point for work will be included as part of the authorized access point for expression, which we already recorded in field 700.</a:t>
            </a:r>
          </a:p>
        </p:txBody>
      </p:sp>
      <p:sp>
        <p:nvSpPr>
          <p:cNvPr id="4" name="Slide Number Placeholder 3">
            <a:extLst>
              <a:ext uri="{FF2B5EF4-FFF2-40B4-BE49-F238E27FC236}">
                <a16:creationId xmlns:a16="http://schemas.microsoft.com/office/drawing/2014/main" id="{757FD70D-B139-7774-227C-B184E1FCB4CE}"/>
              </a:ext>
            </a:extLst>
          </p:cNvPr>
          <p:cNvSpPr>
            <a:spLocks noGrp="1"/>
          </p:cNvSpPr>
          <p:nvPr>
            <p:ph type="sldNum" sz="quarter" idx="5"/>
          </p:nvPr>
        </p:nvSpPr>
        <p:spPr/>
        <p:txBody>
          <a:bodyPr/>
          <a:lstStyle/>
          <a:p>
            <a:fld id="{860751CD-C621-4F44-BF9E-E97C3AB3C439}" type="slidenum">
              <a:rPr lang="en-US" smtClean="0"/>
              <a:t>38</a:t>
            </a:fld>
            <a:endParaRPr lang="en-US"/>
          </a:p>
        </p:txBody>
      </p:sp>
    </p:spTree>
    <p:extLst>
      <p:ext uri="{BB962C8B-B14F-4D97-AF65-F5344CB8AC3E}">
        <p14:creationId xmlns:p14="http://schemas.microsoft.com/office/powerpoint/2010/main" val="170871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have now related the expression to the work using the element work expressed.</a:t>
            </a:r>
          </a:p>
        </p:txBody>
      </p:sp>
      <p:sp>
        <p:nvSpPr>
          <p:cNvPr id="4" name="Slide Number Placeholder 3"/>
          <p:cNvSpPr>
            <a:spLocks noGrp="1"/>
          </p:cNvSpPr>
          <p:nvPr>
            <p:ph type="sldNum" sz="quarter" idx="5"/>
          </p:nvPr>
        </p:nvSpPr>
        <p:spPr/>
        <p:txBody>
          <a:bodyPr/>
          <a:lstStyle/>
          <a:p>
            <a:fld id="{860751CD-C621-4F44-BF9E-E97C3AB3C439}" type="slidenum">
              <a:rPr lang="en-US" smtClean="0"/>
              <a:t>39</a:t>
            </a:fld>
            <a:endParaRPr lang="en-US"/>
          </a:p>
        </p:txBody>
      </p:sp>
    </p:spTree>
    <p:extLst>
      <p:ext uri="{BB962C8B-B14F-4D97-AF65-F5344CB8AC3E}">
        <p14:creationId xmlns:p14="http://schemas.microsoft.com/office/powerpoint/2010/main" val="2964966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88E6E-86B3-E9EF-9D61-0788E7376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FA875-E75B-356D-5BC2-B434714B7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474A9-B3CA-F126-CED7-AE74975FCC6F}"/>
              </a:ext>
            </a:extLst>
          </p:cNvPr>
          <p:cNvSpPr>
            <a:spLocks noGrp="1"/>
          </p:cNvSpPr>
          <p:nvPr>
            <p:ph type="body" idx="1"/>
          </p:nvPr>
        </p:nvSpPr>
        <p:spPr/>
        <p:txBody>
          <a:bodyPr/>
          <a:lstStyle/>
          <a:p>
            <a:r>
              <a:rPr lang="en-CA" dirty="0"/>
              <a:t>Going back to the minimum description of an expression, RDA tells us that we must also include the element manifestation of expression, which relates the expression to the manifestation. We can do this using a value of title proper, which was the first element we recorded.</a:t>
            </a:r>
          </a:p>
        </p:txBody>
      </p:sp>
      <p:sp>
        <p:nvSpPr>
          <p:cNvPr id="4" name="Slide Number Placeholder 3">
            <a:extLst>
              <a:ext uri="{FF2B5EF4-FFF2-40B4-BE49-F238E27FC236}">
                <a16:creationId xmlns:a16="http://schemas.microsoft.com/office/drawing/2014/main" id="{6BD1D035-D3A2-168F-D0E3-537559E305C4}"/>
              </a:ext>
            </a:extLst>
          </p:cNvPr>
          <p:cNvSpPr>
            <a:spLocks noGrp="1"/>
          </p:cNvSpPr>
          <p:nvPr>
            <p:ph type="sldNum" sz="quarter" idx="5"/>
          </p:nvPr>
        </p:nvSpPr>
        <p:spPr/>
        <p:txBody>
          <a:bodyPr/>
          <a:lstStyle/>
          <a:p>
            <a:fld id="{860751CD-C621-4F44-BF9E-E97C3AB3C439}" type="slidenum">
              <a:rPr lang="en-US" smtClean="0"/>
              <a:t>41</a:t>
            </a:fld>
            <a:endParaRPr lang="en-US"/>
          </a:p>
        </p:txBody>
      </p:sp>
    </p:spTree>
    <p:extLst>
      <p:ext uri="{BB962C8B-B14F-4D97-AF65-F5344CB8AC3E}">
        <p14:creationId xmlns:p14="http://schemas.microsoft.com/office/powerpoint/2010/main" val="3733732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C9DB7-7285-06D6-97A2-E2B8F232F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17B4B-7024-7362-385B-9CC0D7462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AF5B7-1369-CD14-2D26-C29EC0B96502}"/>
              </a:ext>
            </a:extLst>
          </p:cNvPr>
          <p:cNvSpPr>
            <a:spLocks noGrp="1"/>
          </p:cNvSpPr>
          <p:nvPr>
            <p:ph type="body" idx="1"/>
          </p:nvPr>
        </p:nvSpPr>
        <p:spPr/>
        <p:txBody>
          <a:bodyPr/>
          <a:lstStyle/>
          <a:p>
            <a:pPr marL="0" lvl="0" indent="0" algn="l" rtl="0">
              <a:lnSpc>
                <a:spcPct val="115833"/>
              </a:lnSpc>
              <a:spcBef>
                <a:spcPts val="800"/>
              </a:spcBef>
              <a:spcAft>
                <a:spcPts val="0"/>
              </a:spcAft>
              <a:buClr>
                <a:schemeClr val="dk1"/>
              </a:buClr>
              <a:buSzPts val="1100"/>
              <a:buFont typeface="Arial"/>
              <a:buNone/>
            </a:pPr>
            <a:r>
              <a:rPr lang="en" sz="1200" dirty="0">
                <a:solidFill>
                  <a:schemeClr val="dk1"/>
                </a:solidFill>
                <a:latin typeface="+mn-lt"/>
                <a:ea typeface="Aptos"/>
                <a:cs typeface="Aptos"/>
                <a:sym typeface="Aptos"/>
              </a:rPr>
              <a:t>Again, in MARC, we do not explicity record this relationship, but we meet this minimum requirement when we record the title proper in field 245.</a:t>
            </a:r>
          </a:p>
        </p:txBody>
      </p:sp>
      <p:sp>
        <p:nvSpPr>
          <p:cNvPr id="4" name="Slide Number Placeholder 3">
            <a:extLst>
              <a:ext uri="{FF2B5EF4-FFF2-40B4-BE49-F238E27FC236}">
                <a16:creationId xmlns:a16="http://schemas.microsoft.com/office/drawing/2014/main" id="{1FBF982A-034C-89F2-08F5-3E0A1E4C280C}"/>
              </a:ext>
            </a:extLst>
          </p:cNvPr>
          <p:cNvSpPr>
            <a:spLocks noGrp="1"/>
          </p:cNvSpPr>
          <p:nvPr>
            <p:ph type="sldNum" sz="quarter" idx="5"/>
          </p:nvPr>
        </p:nvSpPr>
        <p:spPr/>
        <p:txBody>
          <a:bodyPr/>
          <a:lstStyle/>
          <a:p>
            <a:fld id="{860751CD-C621-4F44-BF9E-E97C3AB3C439}" type="slidenum">
              <a:rPr lang="en-US" smtClean="0"/>
              <a:t>42</a:t>
            </a:fld>
            <a:endParaRPr lang="en-US"/>
          </a:p>
        </p:txBody>
      </p:sp>
    </p:spTree>
    <p:extLst>
      <p:ext uri="{BB962C8B-B14F-4D97-AF65-F5344CB8AC3E}">
        <p14:creationId xmlns:p14="http://schemas.microsoft.com/office/powerpoint/2010/main" val="528957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you can see in our model, we’ve related the aggregated expression to the manifestation using the element manifestation of expression.</a:t>
            </a:r>
          </a:p>
        </p:txBody>
      </p:sp>
      <p:sp>
        <p:nvSpPr>
          <p:cNvPr id="4" name="Slide Number Placeholder 3"/>
          <p:cNvSpPr>
            <a:spLocks noGrp="1"/>
          </p:cNvSpPr>
          <p:nvPr>
            <p:ph type="sldNum" sz="quarter" idx="5"/>
          </p:nvPr>
        </p:nvSpPr>
        <p:spPr/>
        <p:txBody>
          <a:bodyPr/>
          <a:lstStyle/>
          <a:p>
            <a:fld id="{860751CD-C621-4F44-BF9E-E97C3AB3C439}" type="slidenum">
              <a:rPr lang="en-US" smtClean="0"/>
              <a:t>43</a:t>
            </a:fld>
            <a:endParaRPr lang="en-US"/>
          </a:p>
        </p:txBody>
      </p:sp>
    </p:spTree>
    <p:extLst>
      <p:ext uri="{BB962C8B-B14F-4D97-AF65-F5344CB8AC3E}">
        <p14:creationId xmlns:p14="http://schemas.microsoft.com/office/powerpoint/2010/main" val="1695090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a minimum description of a work, the description must include an appellation of work, which we met when we recorded the authorized access point for work. It must also include the elements expression of work or manifestation of work. We want to relate the aggregated work to the aggregated expression, so we will record the expression of work using the authorized access point we recorded earlier.</a:t>
            </a:r>
          </a:p>
        </p:txBody>
      </p:sp>
      <p:sp>
        <p:nvSpPr>
          <p:cNvPr id="4" name="Slide Number Placeholder 3"/>
          <p:cNvSpPr>
            <a:spLocks noGrp="1"/>
          </p:cNvSpPr>
          <p:nvPr>
            <p:ph type="sldNum" sz="quarter" idx="5"/>
          </p:nvPr>
        </p:nvSpPr>
        <p:spPr/>
        <p:txBody>
          <a:bodyPr/>
          <a:lstStyle/>
          <a:p>
            <a:fld id="{860751CD-C621-4F44-BF9E-E97C3AB3C439}" type="slidenum">
              <a:rPr lang="en-US" smtClean="0"/>
              <a:t>45</a:t>
            </a:fld>
            <a:endParaRPr lang="en-US"/>
          </a:p>
        </p:txBody>
      </p:sp>
    </p:spTree>
    <p:extLst>
      <p:ext uri="{BB962C8B-B14F-4D97-AF65-F5344CB8AC3E}">
        <p14:creationId xmlns:p14="http://schemas.microsoft.com/office/powerpoint/2010/main" val="1372006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9B604-E3E7-CD33-2B5D-C9AC5AEF2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E74CC-4BCB-9B75-8368-FD2ED2B30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921AA-568A-8D72-38FF-0440368F5220}"/>
              </a:ext>
            </a:extLst>
          </p:cNvPr>
          <p:cNvSpPr>
            <a:spLocks noGrp="1"/>
          </p:cNvSpPr>
          <p:nvPr>
            <p:ph type="body" idx="1"/>
          </p:nvPr>
        </p:nvSpPr>
        <p:spPr/>
        <p:txBody>
          <a:bodyPr/>
          <a:lstStyle/>
          <a:p>
            <a:pPr marL="0" lvl="0" indent="0" algn="l" rtl="0">
              <a:lnSpc>
                <a:spcPct val="115833"/>
              </a:lnSpc>
              <a:spcBef>
                <a:spcPts val="800"/>
              </a:spcBef>
              <a:spcAft>
                <a:spcPts val="0"/>
              </a:spcAft>
              <a:buClr>
                <a:schemeClr val="dk1"/>
              </a:buClr>
              <a:buSzPts val="1100"/>
              <a:buFont typeface="Arial"/>
              <a:buNone/>
            </a:pPr>
            <a:r>
              <a:rPr lang="en" sz="1200" dirty="0">
                <a:solidFill>
                  <a:schemeClr val="dk1"/>
                </a:solidFill>
                <a:latin typeface="+mn-lt"/>
                <a:ea typeface="Aptos"/>
                <a:cs typeface="Aptos"/>
                <a:sym typeface="Aptos"/>
              </a:rPr>
              <a:t>This relationship is not explicity recorded in MARC, but its value will be included in the record as part of the value of another element.</a:t>
            </a:r>
          </a:p>
        </p:txBody>
      </p:sp>
      <p:sp>
        <p:nvSpPr>
          <p:cNvPr id="4" name="Slide Number Placeholder 3">
            <a:extLst>
              <a:ext uri="{FF2B5EF4-FFF2-40B4-BE49-F238E27FC236}">
                <a16:creationId xmlns:a16="http://schemas.microsoft.com/office/drawing/2014/main" id="{6A4496B2-75C4-BCC1-1A5C-9BBE1D414E5C}"/>
              </a:ext>
            </a:extLst>
          </p:cNvPr>
          <p:cNvSpPr>
            <a:spLocks noGrp="1"/>
          </p:cNvSpPr>
          <p:nvPr>
            <p:ph type="sldNum" sz="quarter" idx="5"/>
          </p:nvPr>
        </p:nvSpPr>
        <p:spPr/>
        <p:txBody>
          <a:bodyPr/>
          <a:lstStyle/>
          <a:p>
            <a:fld id="{860751CD-C621-4F44-BF9E-E97C3AB3C439}" type="slidenum">
              <a:rPr lang="en-US" smtClean="0"/>
              <a:t>46</a:t>
            </a:fld>
            <a:endParaRPr lang="en-US"/>
          </a:p>
        </p:txBody>
      </p:sp>
    </p:spTree>
    <p:extLst>
      <p:ext uri="{BB962C8B-B14F-4D97-AF65-F5344CB8AC3E}">
        <p14:creationId xmlns:p14="http://schemas.microsoft.com/office/powerpoint/2010/main" val="3522873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now completes our minimum description of the collection aggregate. For each of the five entities, we have recorded an appellation element, which identifies the entity, and we have recorded the minimum relationships to relate the entities. In total, there are 13 required elements.</a:t>
            </a:r>
          </a:p>
        </p:txBody>
      </p:sp>
      <p:sp>
        <p:nvSpPr>
          <p:cNvPr id="4" name="Slide Number Placeholder 3"/>
          <p:cNvSpPr>
            <a:spLocks noGrp="1"/>
          </p:cNvSpPr>
          <p:nvPr>
            <p:ph type="sldNum" sz="quarter" idx="5"/>
          </p:nvPr>
        </p:nvSpPr>
        <p:spPr/>
        <p:txBody>
          <a:bodyPr/>
          <a:lstStyle/>
          <a:p>
            <a:fld id="{860751CD-C621-4F44-BF9E-E97C3AB3C439}" type="slidenum">
              <a:rPr lang="en-US" smtClean="0"/>
              <a:t>47</a:t>
            </a:fld>
            <a:endParaRPr lang="en-US"/>
          </a:p>
        </p:txBody>
      </p:sp>
    </p:spTree>
    <p:extLst>
      <p:ext uri="{BB962C8B-B14F-4D97-AF65-F5344CB8AC3E}">
        <p14:creationId xmlns:p14="http://schemas.microsoft.com/office/powerpoint/2010/main" val="1558806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However, </a:t>
            </a:r>
            <a:r>
              <a:rPr lang="en-CA"/>
              <a:t>when we record </a:t>
            </a:r>
            <a:r>
              <a:rPr lang="en-CA" dirty="0"/>
              <a:t>that minimum description in MARC, we end up with two fields. The 245 field represents both the title proper and the access point for the aggregating work and aggregating expression, and the 700 field represents the access point for the aggregated work and aggregated expression.</a:t>
            </a:r>
          </a:p>
        </p:txBody>
      </p:sp>
      <p:sp>
        <p:nvSpPr>
          <p:cNvPr id="4" name="Slide Number Placeholder 3"/>
          <p:cNvSpPr>
            <a:spLocks noGrp="1"/>
          </p:cNvSpPr>
          <p:nvPr>
            <p:ph type="sldNum" sz="quarter" idx="5"/>
          </p:nvPr>
        </p:nvSpPr>
        <p:spPr/>
        <p:txBody>
          <a:bodyPr/>
          <a:lstStyle/>
          <a:p>
            <a:fld id="{860751CD-C621-4F44-BF9E-E97C3AB3C439}" type="slidenum">
              <a:rPr lang="en-US" smtClean="0"/>
              <a:t>48</a:t>
            </a:fld>
            <a:endParaRPr lang="en-US"/>
          </a:p>
        </p:txBody>
      </p:sp>
    </p:spTree>
    <p:extLst>
      <p:ext uri="{BB962C8B-B14F-4D97-AF65-F5344CB8AC3E}">
        <p14:creationId xmlns:p14="http://schemas.microsoft.com/office/powerpoint/2010/main" val="264448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Having covered the elements for a minimum description of the aggregated expression and aggregated work, let’s record additional elements for a more effective description. To start, let’s look at content type for the aggregated expression.</a:t>
            </a:r>
          </a:p>
        </p:txBody>
      </p:sp>
      <p:sp>
        <p:nvSpPr>
          <p:cNvPr id="4" name="Slide Number Placeholder 3"/>
          <p:cNvSpPr>
            <a:spLocks noGrp="1"/>
          </p:cNvSpPr>
          <p:nvPr>
            <p:ph type="sldNum" sz="quarter" idx="5"/>
          </p:nvPr>
        </p:nvSpPr>
        <p:spPr/>
        <p:txBody>
          <a:bodyPr/>
          <a:lstStyle/>
          <a:p>
            <a:fld id="{860751CD-C621-4F44-BF9E-E97C3AB3C439}" type="slidenum">
              <a:rPr lang="en-US" smtClean="0"/>
              <a:t>49</a:t>
            </a:fld>
            <a:endParaRPr lang="en-US"/>
          </a:p>
        </p:txBody>
      </p:sp>
    </p:spTree>
    <p:extLst>
      <p:ext uri="{BB962C8B-B14F-4D97-AF65-F5344CB8AC3E}">
        <p14:creationId xmlns:p14="http://schemas.microsoft.com/office/powerpoint/2010/main" val="1953133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65c562f5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65c562f5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833"/>
              </a:lnSpc>
              <a:spcBef>
                <a:spcPts val="0"/>
              </a:spcBef>
              <a:spcAft>
                <a:spcPts val="0"/>
              </a:spcAft>
              <a:buClr>
                <a:schemeClr val="dk1"/>
              </a:buClr>
              <a:buSzPts val="1100"/>
              <a:buFont typeface="Arial"/>
              <a:buNone/>
              <a:tabLst/>
              <a:defRPr/>
            </a:pPr>
            <a:r>
              <a:rPr lang="en-US" sz="1200" dirty="0">
                <a:solidFill>
                  <a:schemeClr val="dk1"/>
                </a:solidFill>
                <a:latin typeface="Aptos"/>
                <a:ea typeface="Aptos"/>
                <a:cs typeface="Aptos"/>
                <a:sym typeface="Aptos"/>
              </a:rPr>
              <a:t>In the </a:t>
            </a:r>
            <a:r>
              <a:rPr lang="en-US" sz="1200" u="sng" dirty="0">
                <a:solidFill>
                  <a:srgbClr val="0563C1"/>
                </a:solidFill>
                <a:latin typeface="Aptos"/>
                <a:ea typeface="Aptos"/>
                <a:cs typeface="Aptos"/>
                <a:sym typeface="Aptos"/>
                <a:hlinkClick r:id="rId3">
                  <a:extLst>
                    <a:ext uri="{A12FA001-AC4F-418D-AE19-62706E023703}">
                      <ahyp:hlinkClr xmlns:ahyp="http://schemas.microsoft.com/office/drawing/2018/hyperlinkcolor" val="tx"/>
                    </a:ext>
                  </a:extLst>
                </a:hlinkClick>
              </a:rPr>
              <a:t>BSR</a:t>
            </a:r>
            <a:r>
              <a:rPr lang="en-US" sz="1200" u="none" dirty="0">
                <a:solidFill>
                  <a:srgbClr val="0563C1"/>
                </a:solidFill>
                <a:latin typeface="Aptos"/>
                <a:ea typeface="Aptos"/>
                <a:cs typeface="Aptos"/>
                <a:sym typeface="Aptos"/>
              </a:rPr>
              <a:t>, </a:t>
            </a:r>
            <a:r>
              <a:rPr lang="en-US" sz="1200" dirty="0">
                <a:solidFill>
                  <a:schemeClr val="dk1"/>
                </a:solidFill>
                <a:latin typeface="Aptos"/>
                <a:ea typeface="Aptos"/>
                <a:cs typeface="Aptos"/>
                <a:sym typeface="Aptos"/>
              </a:rPr>
              <a:t>content type is listed as </a:t>
            </a:r>
            <a:r>
              <a:rPr lang="en" sz="1200" dirty="0">
                <a:solidFill>
                  <a:schemeClr val="dk1"/>
                </a:solidFill>
                <a:latin typeface="Aptos"/>
                <a:ea typeface="Aptos"/>
                <a:cs typeface="Aptos"/>
                <a:sym typeface="Aptos"/>
              </a:rPr>
              <a:t>an attribute of expression, and a PCC Core element. This is an element we have been quite familiar with since the implementation of the </a:t>
            </a:r>
            <a:r>
              <a:rPr lang="en-US" sz="1200" dirty="0">
                <a:solidFill>
                  <a:schemeClr val="dk1"/>
                </a:solidFill>
                <a:latin typeface="Aptos"/>
                <a:ea typeface="Aptos"/>
                <a:cs typeface="Aptos"/>
                <a:sym typeface="Aptos"/>
              </a:rPr>
              <a:t>o</a:t>
            </a:r>
            <a:r>
              <a:rPr lang="en" sz="1200" dirty="0">
                <a:solidFill>
                  <a:schemeClr val="dk1"/>
                </a:solidFill>
                <a:latin typeface="Aptos"/>
                <a:ea typeface="Aptos"/>
                <a:cs typeface="Aptos"/>
                <a:sym typeface="Aptos"/>
              </a:rPr>
              <a:t>riginal Toolkit. Let’s click on the link to go to content type in the Toolkit.</a:t>
            </a:r>
            <a:endParaRPr sz="1200" dirty="0">
              <a:solidFill>
                <a:schemeClr val="dk1"/>
              </a:solidFill>
              <a:latin typeface="Aptos"/>
              <a:ea typeface="Aptos"/>
              <a:cs typeface="Aptos"/>
              <a:sym typeface="Apto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833"/>
              </a:lnSpc>
              <a:spcBef>
                <a:spcPts val="0"/>
              </a:spcBef>
              <a:spcAft>
                <a:spcPts val="0"/>
              </a:spcAft>
              <a:buClr>
                <a:schemeClr val="dk1"/>
              </a:buClr>
              <a:buSzPts val="1100"/>
              <a:buFont typeface="Arial"/>
              <a:buNone/>
            </a:pPr>
            <a:r>
              <a:rPr lang="en-CA" sz="1200" dirty="0">
                <a:solidFill>
                  <a:schemeClr val="dk1"/>
                </a:solidFill>
                <a:latin typeface="Aptos"/>
                <a:ea typeface="Aptos"/>
                <a:cs typeface="Aptos"/>
                <a:sym typeface="Aptos"/>
              </a:rPr>
              <a:t>Content type is defined as “A categorization that reflects the fundamental form of communication in which the content is expressed and the human sense through which it is intended to be perceived. Content type also reflects the number of spatial dimensions and the presence or absence of movement in which content expressed in the form of an image or images is intended to be perceived.”</a:t>
            </a:r>
          </a:p>
          <a:p>
            <a:pPr marL="0" lvl="0" indent="0" algn="l" rtl="0">
              <a:lnSpc>
                <a:spcPct val="115833"/>
              </a:lnSpc>
              <a:spcBef>
                <a:spcPts val="0"/>
              </a:spcBef>
              <a:spcAft>
                <a:spcPts val="0"/>
              </a:spcAft>
              <a:buClr>
                <a:schemeClr val="dk1"/>
              </a:buClr>
              <a:buSzPts val="1100"/>
              <a:buFont typeface="Arial"/>
              <a:buNone/>
            </a:pPr>
            <a:endParaRPr lang="en-CA" sz="1200" dirty="0">
              <a:solidFill>
                <a:schemeClr val="dk1"/>
              </a:solidFill>
              <a:latin typeface="Aptos"/>
              <a:ea typeface="Aptos"/>
              <a:cs typeface="Aptos"/>
              <a:sym typeface="Aptos"/>
            </a:endParaRPr>
          </a:p>
          <a:p>
            <a:pPr marL="0" marR="0" lvl="0" indent="0" algn="l" defTabSz="914400" rtl="0" eaLnBrk="1" fontAlgn="auto" latinLnBrk="0" hangingPunct="1">
              <a:lnSpc>
                <a:spcPct val="115833"/>
              </a:lnSpc>
              <a:spcBef>
                <a:spcPts val="0"/>
              </a:spcBef>
              <a:spcAft>
                <a:spcPts val="0"/>
              </a:spcAft>
              <a:buClr>
                <a:schemeClr val="dk1"/>
              </a:buClr>
              <a:buSzPts val="1100"/>
              <a:buFont typeface="Arial"/>
              <a:buNone/>
              <a:tabLst/>
              <a:defRPr/>
            </a:pPr>
            <a:r>
              <a:rPr lang="en-CA" sz="1200" dirty="0">
                <a:solidFill>
                  <a:schemeClr val="dk1"/>
                </a:solidFill>
                <a:latin typeface="Aptos"/>
                <a:ea typeface="Aptos"/>
                <a:cs typeface="Aptos"/>
                <a:sym typeface="Aptos"/>
              </a:rPr>
              <a:t>In the Prerecording section, the LC-PCC PS tells us it is a Core element, and it can be recorded as an additional element of an authorized access point for expression. It also refers to related MGD documentation.</a:t>
            </a:r>
          </a:p>
        </p:txBody>
      </p:sp>
      <p:sp>
        <p:nvSpPr>
          <p:cNvPr id="4" name="Slide Number Placeholder 3"/>
          <p:cNvSpPr>
            <a:spLocks noGrp="1"/>
          </p:cNvSpPr>
          <p:nvPr>
            <p:ph type="sldNum" sz="quarter" idx="5"/>
          </p:nvPr>
        </p:nvSpPr>
        <p:spPr/>
        <p:txBody>
          <a:bodyPr/>
          <a:lstStyle/>
          <a:p>
            <a:fld id="{860751CD-C621-4F44-BF9E-E97C3AB3C439}" type="slidenum">
              <a:rPr lang="en-US" smtClean="0"/>
              <a:t>51</a:t>
            </a:fld>
            <a:endParaRPr lang="en-US"/>
          </a:p>
        </p:txBody>
      </p:sp>
    </p:spTree>
    <p:extLst>
      <p:ext uri="{BB962C8B-B14F-4D97-AF65-F5344CB8AC3E}">
        <p14:creationId xmlns:p14="http://schemas.microsoft.com/office/powerpoint/2010/main" val="1897246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Under Recording, </a:t>
            </a:r>
            <a:r>
              <a:rPr lang="en-CA" sz="1200" dirty="0">
                <a:solidFill>
                  <a:schemeClr val="dk1"/>
                </a:solidFill>
                <a:latin typeface="Aptos"/>
                <a:ea typeface="Aptos"/>
                <a:cs typeface="Aptos"/>
                <a:sym typeface="Aptos"/>
              </a:rPr>
              <a:t>the LC-PCC PSs tell us that it is our judgment to record all of the content types, or only the predominant content type. We will only record the predominant content type.</a:t>
            </a:r>
          </a:p>
        </p:txBody>
      </p:sp>
      <p:sp>
        <p:nvSpPr>
          <p:cNvPr id="4" name="Slide Number Placeholder 3"/>
          <p:cNvSpPr>
            <a:spLocks noGrp="1"/>
          </p:cNvSpPr>
          <p:nvPr>
            <p:ph type="sldNum" sz="quarter" idx="5"/>
          </p:nvPr>
        </p:nvSpPr>
        <p:spPr/>
        <p:txBody>
          <a:bodyPr/>
          <a:lstStyle/>
          <a:p>
            <a:fld id="{860751CD-C621-4F44-BF9E-E97C3AB3C439}" type="slidenum">
              <a:rPr lang="en-US" smtClean="0"/>
              <a:t>52</a:t>
            </a:fld>
            <a:endParaRPr lang="en-US"/>
          </a:p>
        </p:txBody>
      </p:sp>
    </p:spTree>
    <p:extLst>
      <p:ext uri="{BB962C8B-B14F-4D97-AF65-F5344CB8AC3E}">
        <p14:creationId xmlns:p14="http://schemas.microsoft.com/office/powerpoint/2010/main" val="18882875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833"/>
              </a:lnSpc>
              <a:spcBef>
                <a:spcPts val="0"/>
              </a:spcBef>
              <a:spcAft>
                <a:spcPts val="0"/>
              </a:spcAft>
              <a:buClr>
                <a:schemeClr val="dk1"/>
              </a:buClr>
              <a:buSzPts val="1100"/>
              <a:buFont typeface="Arial"/>
              <a:buNone/>
            </a:pPr>
            <a:r>
              <a:rPr lang="en-CA" sz="1200" dirty="0">
                <a:solidFill>
                  <a:schemeClr val="dk1"/>
                </a:solidFill>
                <a:latin typeface="Aptos"/>
                <a:ea typeface="Aptos"/>
                <a:cs typeface="Aptos"/>
                <a:sym typeface="Aptos"/>
              </a:rPr>
              <a:t>As with media type and carrier type, we can choose to record a term from the RDA VES or another appropriate VES. We will apply the option to record a term from the RDA Content Type VES and record the term “text”.</a:t>
            </a:r>
          </a:p>
        </p:txBody>
      </p:sp>
      <p:sp>
        <p:nvSpPr>
          <p:cNvPr id="4" name="Slide Number Placeholder 3"/>
          <p:cNvSpPr>
            <a:spLocks noGrp="1"/>
          </p:cNvSpPr>
          <p:nvPr>
            <p:ph type="sldNum" sz="quarter" idx="5"/>
          </p:nvPr>
        </p:nvSpPr>
        <p:spPr/>
        <p:txBody>
          <a:bodyPr/>
          <a:lstStyle/>
          <a:p>
            <a:fld id="{860751CD-C621-4F44-BF9E-E97C3AB3C439}" type="slidenum">
              <a:rPr lang="en-US" smtClean="0"/>
              <a:t>53</a:t>
            </a:fld>
            <a:endParaRPr lang="en-US"/>
          </a:p>
        </p:txBody>
      </p:sp>
    </p:spTree>
    <p:extLst>
      <p:ext uri="{BB962C8B-B14F-4D97-AF65-F5344CB8AC3E}">
        <p14:creationId xmlns:p14="http://schemas.microsoft.com/office/powerpoint/2010/main" val="1819577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F89C-ED84-9F82-C8C8-F5C497623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2CE78-D0E1-6E0A-D3E2-425C3048D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DAE90F-3879-BF3D-4157-273A38FCD988}"/>
              </a:ext>
            </a:extLst>
          </p:cNvPr>
          <p:cNvSpPr>
            <a:spLocks noGrp="1"/>
          </p:cNvSpPr>
          <p:nvPr>
            <p:ph type="body" idx="1"/>
          </p:nvPr>
        </p:nvSpPr>
        <p:spPr/>
        <p:txBody>
          <a:bodyPr/>
          <a:lstStyle/>
          <a:p>
            <a:pPr marL="0" lvl="0" indent="0" algn="l" rtl="0">
              <a:spcBef>
                <a:spcPts val="0"/>
              </a:spcBef>
              <a:spcAft>
                <a:spcPts val="0"/>
              </a:spcAft>
              <a:buNone/>
            </a:pPr>
            <a:r>
              <a:rPr lang="en-CA" dirty="0"/>
              <a:t>In our RDA Record Template, the term “text” is recorded as a structured description.</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In MARC, this term is recorded in field 336, subfield $a.</a:t>
            </a:r>
          </a:p>
        </p:txBody>
      </p:sp>
      <p:sp>
        <p:nvSpPr>
          <p:cNvPr id="4" name="Slide Number Placeholder 3">
            <a:extLst>
              <a:ext uri="{FF2B5EF4-FFF2-40B4-BE49-F238E27FC236}">
                <a16:creationId xmlns:a16="http://schemas.microsoft.com/office/drawing/2014/main" id="{0CBFD6D4-EAA2-3A18-5CAA-BAFD8D37C26C}"/>
              </a:ext>
            </a:extLst>
          </p:cNvPr>
          <p:cNvSpPr>
            <a:spLocks noGrp="1"/>
          </p:cNvSpPr>
          <p:nvPr>
            <p:ph type="sldNum" sz="quarter" idx="5"/>
          </p:nvPr>
        </p:nvSpPr>
        <p:spPr/>
        <p:txBody>
          <a:bodyPr/>
          <a:lstStyle/>
          <a:p>
            <a:fld id="{860751CD-C621-4F44-BF9E-E97C3AB3C439}" type="slidenum">
              <a:rPr lang="en-US" smtClean="0"/>
              <a:t>54</a:t>
            </a:fld>
            <a:endParaRPr lang="en-US"/>
          </a:p>
        </p:txBody>
      </p:sp>
    </p:spTree>
    <p:extLst>
      <p:ext uri="{BB962C8B-B14F-4D97-AF65-F5344CB8AC3E}">
        <p14:creationId xmlns:p14="http://schemas.microsoft.com/office/powerpoint/2010/main" val="354362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have already seen, we will apply the option to “Record a vocabulary encoding scheme that is used as a source of information for a term.” The code that corresponds to the RDA Content Type VES is “</a:t>
            </a:r>
            <a:r>
              <a:rPr lang="en-US" dirty="0" err="1"/>
              <a:t>rdaco</a:t>
            </a:r>
            <a:r>
              <a:rPr lang="en-US" dirty="0"/>
              <a:t>”.</a:t>
            </a:r>
          </a:p>
        </p:txBody>
      </p:sp>
      <p:sp>
        <p:nvSpPr>
          <p:cNvPr id="4" name="Slide Number Placeholder 3"/>
          <p:cNvSpPr>
            <a:spLocks noGrp="1"/>
          </p:cNvSpPr>
          <p:nvPr>
            <p:ph type="sldNum" sz="quarter" idx="5"/>
          </p:nvPr>
        </p:nvSpPr>
        <p:spPr/>
        <p:txBody>
          <a:bodyPr/>
          <a:lstStyle/>
          <a:p>
            <a:fld id="{860751CD-C621-4F44-BF9E-E97C3AB3C439}" type="slidenum">
              <a:rPr lang="en-US" smtClean="0"/>
              <a:t>55</a:t>
            </a:fld>
            <a:endParaRPr lang="en-US"/>
          </a:p>
        </p:txBody>
      </p:sp>
    </p:spTree>
    <p:extLst>
      <p:ext uri="{BB962C8B-B14F-4D97-AF65-F5344CB8AC3E}">
        <p14:creationId xmlns:p14="http://schemas.microsoft.com/office/powerpoint/2010/main" val="1137156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F89C-ED84-9F82-C8C8-F5C497623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2CE78-D0E1-6E0A-D3E2-425C3048D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DAE90F-3879-BF3D-4157-273A38FCD988}"/>
              </a:ext>
            </a:extLst>
          </p:cNvPr>
          <p:cNvSpPr>
            <a:spLocks noGrp="1"/>
          </p:cNvSpPr>
          <p:nvPr>
            <p:ph type="body" idx="1"/>
          </p:nvPr>
        </p:nvSpPr>
        <p:spPr/>
        <p:txBody>
          <a:bodyPr/>
          <a:lstStyle/>
          <a:p>
            <a:pPr marL="0" lvl="0" indent="0" algn="l" rtl="0">
              <a:spcBef>
                <a:spcPts val="0"/>
              </a:spcBef>
              <a:spcAft>
                <a:spcPts val="0"/>
              </a:spcAft>
              <a:buNone/>
            </a:pPr>
            <a:r>
              <a:rPr lang="en-CA" dirty="0"/>
              <a:t>In the RDA Record Template, the identifier “</a:t>
            </a:r>
            <a:r>
              <a:rPr lang="en-CA" dirty="0" err="1"/>
              <a:t>rdaco</a:t>
            </a:r>
            <a:r>
              <a:rPr lang="en-CA" dirty="0"/>
              <a:t>” is recorded as a data provenance value of source consulted for the term “text”.</a:t>
            </a:r>
          </a:p>
        </p:txBody>
      </p:sp>
      <p:sp>
        <p:nvSpPr>
          <p:cNvPr id="4" name="Slide Number Placeholder 3">
            <a:extLst>
              <a:ext uri="{FF2B5EF4-FFF2-40B4-BE49-F238E27FC236}">
                <a16:creationId xmlns:a16="http://schemas.microsoft.com/office/drawing/2014/main" id="{0CBFD6D4-EAA2-3A18-5CAA-BAFD8D37C26C}"/>
              </a:ext>
            </a:extLst>
          </p:cNvPr>
          <p:cNvSpPr>
            <a:spLocks noGrp="1"/>
          </p:cNvSpPr>
          <p:nvPr>
            <p:ph type="sldNum" sz="quarter" idx="5"/>
          </p:nvPr>
        </p:nvSpPr>
        <p:spPr/>
        <p:txBody>
          <a:bodyPr/>
          <a:lstStyle/>
          <a:p>
            <a:fld id="{860751CD-C621-4F44-BF9E-E97C3AB3C439}" type="slidenum">
              <a:rPr lang="en-US" smtClean="0"/>
              <a:t>56</a:t>
            </a:fld>
            <a:endParaRPr lang="en-US"/>
          </a:p>
        </p:txBody>
      </p:sp>
    </p:spTree>
    <p:extLst>
      <p:ext uri="{BB962C8B-B14F-4D97-AF65-F5344CB8AC3E}">
        <p14:creationId xmlns:p14="http://schemas.microsoft.com/office/powerpoint/2010/main" val="40390816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1B5FB-DED7-8937-7693-3814278CD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BC2EB-A956-D2DB-F9DB-8B3B67CC2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1E760-C24C-E3D2-51AA-341769A9A8EC}"/>
              </a:ext>
            </a:extLst>
          </p:cNvPr>
          <p:cNvSpPr>
            <a:spLocks noGrp="1"/>
          </p:cNvSpPr>
          <p:nvPr>
            <p:ph type="body" idx="1"/>
          </p:nvPr>
        </p:nvSpPr>
        <p:spPr/>
        <p:txBody>
          <a:bodyPr/>
          <a:lstStyle/>
          <a:p>
            <a:pPr marL="0" lvl="0" indent="0" algn="l" rtl="0">
              <a:spcBef>
                <a:spcPts val="0"/>
              </a:spcBef>
              <a:spcAft>
                <a:spcPts val="0"/>
              </a:spcAft>
              <a:buNone/>
            </a:pPr>
            <a:r>
              <a:rPr lang="en-CA" dirty="0"/>
              <a:t>In MARC, the code is recorded in subfield $2.</a:t>
            </a:r>
          </a:p>
        </p:txBody>
      </p:sp>
      <p:sp>
        <p:nvSpPr>
          <p:cNvPr id="4" name="Slide Number Placeholder 3">
            <a:extLst>
              <a:ext uri="{FF2B5EF4-FFF2-40B4-BE49-F238E27FC236}">
                <a16:creationId xmlns:a16="http://schemas.microsoft.com/office/drawing/2014/main" id="{E579A247-D761-924A-D664-0BC17BB7CEE8}"/>
              </a:ext>
            </a:extLst>
          </p:cNvPr>
          <p:cNvSpPr>
            <a:spLocks noGrp="1"/>
          </p:cNvSpPr>
          <p:nvPr>
            <p:ph type="sldNum" sz="quarter" idx="5"/>
          </p:nvPr>
        </p:nvSpPr>
        <p:spPr/>
        <p:txBody>
          <a:bodyPr/>
          <a:lstStyle/>
          <a:p>
            <a:fld id="{860751CD-C621-4F44-BF9E-E97C3AB3C439}" type="slidenum">
              <a:rPr lang="en-US" smtClean="0"/>
              <a:t>57</a:t>
            </a:fld>
            <a:endParaRPr lang="en-US"/>
          </a:p>
        </p:txBody>
      </p:sp>
    </p:spTree>
    <p:extLst>
      <p:ext uri="{BB962C8B-B14F-4D97-AF65-F5344CB8AC3E}">
        <p14:creationId xmlns:p14="http://schemas.microsoft.com/office/powerpoint/2010/main" val="1952718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last element we will record for the aggregated expression is language of expression.</a:t>
            </a:r>
          </a:p>
        </p:txBody>
      </p:sp>
      <p:sp>
        <p:nvSpPr>
          <p:cNvPr id="4" name="Slide Number Placeholder 3"/>
          <p:cNvSpPr>
            <a:spLocks noGrp="1"/>
          </p:cNvSpPr>
          <p:nvPr>
            <p:ph type="sldNum" sz="quarter" idx="5"/>
          </p:nvPr>
        </p:nvSpPr>
        <p:spPr/>
        <p:txBody>
          <a:bodyPr/>
          <a:lstStyle/>
          <a:p>
            <a:fld id="{860751CD-C621-4F44-BF9E-E97C3AB3C439}" type="slidenum">
              <a:rPr lang="en-US" smtClean="0"/>
              <a:t>58</a:t>
            </a:fld>
            <a:endParaRPr lang="en-US"/>
          </a:p>
        </p:txBody>
      </p:sp>
    </p:spTree>
    <p:extLst>
      <p:ext uri="{BB962C8B-B14F-4D97-AF65-F5344CB8AC3E}">
        <p14:creationId xmlns:p14="http://schemas.microsoft.com/office/powerpoint/2010/main" val="14427369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65c8ae18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65c8ae18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833"/>
              </a:lnSpc>
              <a:spcBef>
                <a:spcPts val="0"/>
              </a:spcBef>
              <a:spcAft>
                <a:spcPts val="800"/>
              </a:spcAft>
              <a:buClr>
                <a:schemeClr val="dk1"/>
              </a:buClr>
              <a:buSzPts val="1100"/>
              <a:buFont typeface="Arial"/>
              <a:buNone/>
            </a:pPr>
            <a:r>
              <a:rPr lang="en-CA" sz="1200" dirty="0">
                <a:solidFill>
                  <a:schemeClr val="dk1"/>
                </a:solidFill>
                <a:latin typeface="Aptos"/>
                <a:ea typeface="Aptos"/>
                <a:cs typeface="Aptos"/>
                <a:sym typeface="Aptos"/>
              </a:rPr>
              <a:t>I</a:t>
            </a:r>
            <a:r>
              <a:rPr lang="en" sz="1200" dirty="0">
                <a:solidFill>
                  <a:schemeClr val="dk1"/>
                </a:solidFill>
                <a:latin typeface="Aptos"/>
                <a:ea typeface="Aptos"/>
                <a:cs typeface="Aptos"/>
                <a:sym typeface="Aptos"/>
              </a:rPr>
              <a:t>n the </a:t>
            </a:r>
            <a:r>
              <a:rPr lang="en" sz="1200" u="sng" dirty="0">
                <a:solidFill>
                  <a:srgbClr val="0563C1"/>
                </a:solidFill>
                <a:latin typeface="Aptos"/>
                <a:ea typeface="Aptos"/>
                <a:cs typeface="Aptos"/>
                <a:sym typeface="Aptos"/>
                <a:hlinkClick r:id="rId3">
                  <a:extLst>
                    <a:ext uri="{A12FA001-AC4F-418D-AE19-62706E023703}">
                      <ahyp:hlinkClr xmlns:ahyp="http://schemas.microsoft.com/office/drawing/2018/hyperlinkcolor" val="tx"/>
                    </a:ext>
                  </a:extLst>
                </a:hlinkClick>
              </a:rPr>
              <a:t>BSR</a:t>
            </a:r>
            <a:r>
              <a:rPr lang="en" sz="1200" u="none" dirty="0">
                <a:solidFill>
                  <a:srgbClr val="0563C1"/>
                </a:solidFill>
                <a:latin typeface="Aptos"/>
                <a:ea typeface="Aptos"/>
                <a:cs typeface="Aptos"/>
                <a:sym typeface="Aptos"/>
              </a:rPr>
              <a:t>,</a:t>
            </a:r>
            <a:r>
              <a:rPr lang="en" sz="1200" dirty="0">
                <a:solidFill>
                  <a:schemeClr val="dk1"/>
                </a:solidFill>
                <a:latin typeface="Aptos"/>
                <a:ea typeface="Aptos"/>
                <a:cs typeface="Aptos"/>
                <a:sym typeface="Aptos"/>
              </a:rPr>
              <a:t> language of expression is an attribute of expression and a PCC Core element. Let’s click on the link to go to the Toolkit: language of expression. </a:t>
            </a: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833"/>
              </a:lnSpc>
              <a:spcBef>
                <a:spcPts val="0"/>
              </a:spcBef>
              <a:spcAft>
                <a:spcPts val="800"/>
              </a:spcAft>
              <a:buNone/>
            </a:pPr>
            <a:r>
              <a:rPr lang="en" sz="1200" dirty="0">
                <a:solidFill>
                  <a:schemeClr val="dk1"/>
                </a:solidFill>
                <a:latin typeface="Aptos"/>
                <a:ea typeface="Aptos"/>
                <a:cs typeface="Aptos"/>
                <a:sym typeface="Aptos"/>
              </a:rPr>
              <a:t>Here is the definition: A language used for the content of an expression. </a:t>
            </a:r>
          </a:p>
          <a:p>
            <a:pPr marL="0" lvl="0" indent="0" algn="l" rtl="0">
              <a:lnSpc>
                <a:spcPct val="115833"/>
              </a:lnSpc>
              <a:spcBef>
                <a:spcPts val="0"/>
              </a:spcBef>
              <a:spcAft>
                <a:spcPts val="800"/>
              </a:spcAft>
              <a:buNone/>
            </a:pPr>
            <a:endParaRPr lang="en" sz="1200" dirty="0">
              <a:solidFill>
                <a:schemeClr val="dk1"/>
              </a:solidFill>
              <a:latin typeface="Aptos"/>
              <a:ea typeface="Aptos"/>
              <a:cs typeface="Aptos"/>
              <a:sym typeface="Aptos"/>
            </a:endParaRPr>
          </a:p>
          <a:p>
            <a:pPr marL="0" lvl="0" indent="0" algn="l" rtl="0">
              <a:lnSpc>
                <a:spcPct val="115833"/>
              </a:lnSpc>
              <a:spcBef>
                <a:spcPts val="0"/>
              </a:spcBef>
              <a:spcAft>
                <a:spcPts val="800"/>
              </a:spcAft>
              <a:buNone/>
            </a:pPr>
            <a:r>
              <a:rPr lang="en-US" sz="1200" dirty="0">
                <a:solidFill>
                  <a:schemeClr val="dk1"/>
                </a:solidFill>
                <a:latin typeface="Aptos"/>
                <a:ea typeface="Aptos"/>
                <a:cs typeface="Aptos"/>
                <a:sym typeface="Aptos"/>
              </a:rPr>
              <a:t>In the Element Reference box, we can see that this element has the alternate label </a:t>
            </a:r>
            <a:r>
              <a:rPr lang="en" sz="1200" dirty="0">
                <a:solidFill>
                  <a:schemeClr val="dk1"/>
                </a:solidFill>
                <a:latin typeface="Aptos"/>
                <a:ea typeface="Aptos"/>
                <a:cs typeface="Aptos"/>
                <a:sym typeface="Aptos"/>
              </a:rPr>
              <a:t>“language of content” </a:t>
            </a:r>
            <a:r>
              <a:rPr lang="en-US" sz="1200" dirty="0">
                <a:solidFill>
                  <a:schemeClr val="dk1"/>
                </a:solidFill>
                <a:latin typeface="Aptos"/>
                <a:ea typeface="Aptos"/>
                <a:cs typeface="Aptos"/>
                <a:sym typeface="Aptos"/>
              </a:rPr>
              <a:t>from </a:t>
            </a:r>
            <a:r>
              <a:rPr lang="en" sz="1200" dirty="0">
                <a:solidFill>
                  <a:schemeClr val="dk1"/>
                </a:solidFill>
                <a:latin typeface="Aptos"/>
                <a:ea typeface="Aptos"/>
                <a:cs typeface="Aptos"/>
                <a:sym typeface="Aptos"/>
              </a:rPr>
              <a:t>the </a:t>
            </a:r>
            <a:r>
              <a:rPr lang="en-US" sz="1200" dirty="0">
                <a:solidFill>
                  <a:schemeClr val="dk1"/>
                </a:solidFill>
                <a:latin typeface="Aptos"/>
                <a:ea typeface="Aptos"/>
                <a:cs typeface="Aptos"/>
                <a:sym typeface="Aptos"/>
              </a:rPr>
              <a:t>o</a:t>
            </a:r>
            <a:r>
              <a:rPr lang="en" sz="1200" dirty="0">
                <a:solidFill>
                  <a:schemeClr val="dk1"/>
                </a:solidFill>
                <a:latin typeface="Aptos"/>
                <a:ea typeface="Aptos"/>
                <a:cs typeface="Aptos"/>
                <a:sym typeface="Aptos"/>
              </a:rPr>
              <a:t>riginal RDA Toolkit.</a:t>
            </a:r>
          </a:p>
        </p:txBody>
      </p:sp>
      <p:sp>
        <p:nvSpPr>
          <p:cNvPr id="4" name="Slide Number Placeholder 3"/>
          <p:cNvSpPr>
            <a:spLocks noGrp="1"/>
          </p:cNvSpPr>
          <p:nvPr>
            <p:ph type="sldNum" sz="quarter" idx="5"/>
          </p:nvPr>
        </p:nvSpPr>
        <p:spPr/>
        <p:txBody>
          <a:bodyPr/>
          <a:lstStyle/>
          <a:p>
            <a:fld id="{860751CD-C621-4F44-BF9E-E97C3AB3C439}" type="slidenum">
              <a:rPr lang="en-US" smtClean="0"/>
              <a:t>60</a:t>
            </a:fld>
            <a:endParaRPr lang="en-US"/>
          </a:p>
        </p:txBody>
      </p:sp>
    </p:spTree>
    <p:extLst>
      <p:ext uri="{BB962C8B-B14F-4D97-AF65-F5344CB8AC3E}">
        <p14:creationId xmlns:p14="http://schemas.microsoft.com/office/powerpoint/2010/main" val="38107586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5c8ae181b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5c8ae181b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the Prerecording LC-PCC PS, it states language of expression is LC/PCC Core. </a:t>
            </a:r>
            <a:r>
              <a:rPr lang="en" sz="1200" i="1" dirty="0">
                <a:solidFill>
                  <a:schemeClr val="dk1"/>
                </a:solidFill>
                <a:latin typeface="Aptos"/>
                <a:ea typeface="Aptos"/>
                <a:cs typeface="Aptos"/>
                <a:sym typeface="Aptos"/>
              </a:rPr>
              <a:t>LC/PCC practice: In addition to recording the language of the primary content, also supply the languages of other content (summaries, tables of contents, etc.) if it will assist identification and selection. </a:t>
            </a:r>
            <a:r>
              <a:rPr lang="en" sz="1200" dirty="0">
                <a:solidFill>
                  <a:schemeClr val="dk1"/>
                </a:solidFill>
                <a:latin typeface="Aptos"/>
                <a:ea typeface="Aptos"/>
                <a:cs typeface="Aptos"/>
                <a:sym typeface="Aptos"/>
              </a:rPr>
              <a:t>It also refers to related Metadata Guidance Documentation. </a:t>
            </a:r>
            <a:endParaRPr sz="1200" dirty="0">
              <a:solidFill>
                <a:schemeClr val="dk1"/>
              </a:solidFill>
              <a:latin typeface="Aptos"/>
              <a:ea typeface="Aptos"/>
              <a:cs typeface="Aptos"/>
              <a:sym typeface="Aptos"/>
            </a:endParaRPr>
          </a:p>
          <a:p>
            <a:pPr marL="0" lvl="0" indent="0" algn="l" rtl="0">
              <a:spcBef>
                <a:spcPts val="0"/>
              </a:spcBef>
              <a:spcAft>
                <a:spcPts val="0"/>
              </a:spcAft>
              <a:buNone/>
            </a:pPr>
            <a:endParaRPr sz="1200" i="1" dirty="0">
              <a:solidFill>
                <a:schemeClr val="dk1"/>
              </a:solidFill>
              <a:latin typeface="Aptos"/>
              <a:ea typeface="Aptos"/>
              <a:cs typeface="Aptos"/>
              <a:sym typeface="Apto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65c8ae181b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65c8ae181b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833"/>
              </a:lnSpc>
              <a:spcBef>
                <a:spcPts val="0"/>
              </a:spcBef>
              <a:spcAft>
                <a:spcPts val="0"/>
              </a:spcAft>
              <a:buNone/>
            </a:pPr>
            <a:r>
              <a:rPr lang="en" sz="1200" dirty="0">
                <a:solidFill>
                  <a:schemeClr val="dk1"/>
                </a:solidFill>
                <a:latin typeface="Aptos"/>
                <a:ea typeface="Aptos"/>
                <a:cs typeface="Aptos"/>
                <a:sym typeface="Aptos"/>
              </a:rPr>
              <a:t>In the MGD: </a:t>
            </a:r>
            <a:r>
              <a:rPr lang="en" sz="1200" b="1" u="sng" dirty="0">
                <a:solidFill>
                  <a:srgbClr val="0563C1"/>
                </a:solidFill>
                <a:latin typeface="Aptos"/>
                <a:ea typeface="Aptos"/>
                <a:cs typeface="Aptos"/>
                <a:sym typeface="Aptos"/>
                <a:hlinkClick r:id="rId3">
                  <a:extLst>
                    <a:ext uri="{A12FA001-AC4F-418D-AE19-62706E023703}">
                      <ahyp:hlinkClr xmlns:ahyp="http://schemas.microsoft.com/office/drawing/2018/hyperlinkcolor" val="tx"/>
                    </a:ext>
                  </a:extLst>
                </a:hlinkClick>
              </a:rPr>
              <a:t>Expression: language of expression</a:t>
            </a:r>
            <a:r>
              <a:rPr lang="en" sz="1200" dirty="0">
                <a:solidFill>
                  <a:schemeClr val="dk1"/>
                </a:solidFill>
                <a:latin typeface="Aptos"/>
                <a:ea typeface="Aptos"/>
                <a:cs typeface="Aptos"/>
                <a:sym typeface="Aptos"/>
              </a:rPr>
              <a:t>, the instructions are split between authority and bibliographic records. </a:t>
            </a:r>
            <a:endParaRPr sz="1200" dirty="0">
              <a:solidFill>
                <a:schemeClr val="dk1"/>
              </a:solidFill>
              <a:latin typeface="Aptos"/>
              <a:ea typeface="Aptos"/>
              <a:cs typeface="Aptos"/>
              <a:sym typeface="Aptos"/>
            </a:endParaRPr>
          </a:p>
          <a:p>
            <a:pPr marL="0" lvl="0" indent="0" algn="l" rtl="0">
              <a:lnSpc>
                <a:spcPct val="115833"/>
              </a:lnSpc>
              <a:spcBef>
                <a:spcPts val="800"/>
              </a:spcBef>
              <a:spcAft>
                <a:spcPts val="0"/>
              </a:spcAft>
              <a:buNone/>
            </a:pPr>
            <a:r>
              <a:rPr lang="en" sz="1200" dirty="0">
                <a:solidFill>
                  <a:schemeClr val="dk1"/>
                </a:solidFill>
                <a:latin typeface="Aptos"/>
                <a:ea typeface="Aptos"/>
                <a:cs typeface="Aptos"/>
                <a:sym typeface="Aptos"/>
              </a:rPr>
              <a:t>For bibliographic records, the guidance begins “</a:t>
            </a:r>
            <a:r>
              <a:rPr lang="en" sz="1200" i="0" dirty="0">
                <a:solidFill>
                  <a:schemeClr val="dk1"/>
                </a:solidFill>
                <a:latin typeface="Aptos"/>
                <a:ea typeface="Aptos"/>
                <a:cs typeface="Aptos"/>
                <a:sym typeface="Aptos"/>
              </a:rPr>
              <a:t>always record an identifier for the primary language of expression in MARC field 008/35-37. Use the </a:t>
            </a:r>
            <a:r>
              <a:rPr lang="en" sz="1200" i="0" u="sng" dirty="0">
                <a:solidFill>
                  <a:srgbClr val="0563C1"/>
                </a:solidFill>
                <a:latin typeface="Aptos"/>
                <a:ea typeface="Aptos"/>
                <a:cs typeface="Aptos"/>
                <a:sym typeface="Aptos"/>
              </a:rPr>
              <a:t>MARC Code List for Languages</a:t>
            </a:r>
            <a:r>
              <a:rPr lang="en" sz="1200" i="0" u="none" dirty="0">
                <a:solidFill>
                  <a:srgbClr val="0563C1"/>
                </a:solidFill>
                <a:latin typeface="Aptos"/>
                <a:ea typeface="Aptos"/>
                <a:cs typeface="Aptos"/>
                <a:sym typeface="Aptos"/>
              </a:rPr>
              <a:t>.”</a:t>
            </a:r>
            <a:endParaRPr sz="1200" i="0" dirty="0">
              <a:solidFill>
                <a:schemeClr val="dk1"/>
              </a:solidFill>
              <a:latin typeface="Aptos"/>
              <a:ea typeface="Aptos"/>
              <a:cs typeface="Aptos"/>
              <a:sym typeface="Apto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65c8ae181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65c8ae181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Since the MGD says to record an identifier, we can jump to that section in the RDA Toolkit. T</a:t>
            </a:r>
            <a:r>
              <a:rPr lang="en" dirty="0"/>
              <a:t>he LC-PCC PS also tells </a:t>
            </a:r>
            <a:r>
              <a:rPr lang="en-US" dirty="0"/>
              <a:t>us</a:t>
            </a:r>
            <a:r>
              <a:rPr lang="en" dirty="0"/>
              <a:t> to record a language code from </a:t>
            </a:r>
            <a:r>
              <a:rPr lang="en" dirty="0">
                <a:solidFill>
                  <a:schemeClr val="dk1"/>
                </a:solidFill>
              </a:rPr>
              <a:t>the </a:t>
            </a:r>
            <a:r>
              <a:rPr lang="en" b="1" u="sng" dirty="0">
                <a:solidFill>
                  <a:srgbClr val="0563C1"/>
                </a:solidFill>
                <a:hlinkClick r:id="rId3">
                  <a:extLst>
                    <a:ext uri="{A12FA001-AC4F-418D-AE19-62706E023703}">
                      <ahyp:hlinkClr xmlns:ahyp="http://schemas.microsoft.com/office/drawing/2018/hyperlinkcolor" val="tx"/>
                    </a:ext>
                  </a:extLst>
                </a:hlinkClick>
              </a:rPr>
              <a:t>MARC Code List for Languages</a:t>
            </a:r>
            <a:r>
              <a:rPr lang="en" dirty="0"/>
              <a:t>. </a:t>
            </a:r>
            <a:r>
              <a:rPr lang="en-US" dirty="0"/>
              <a:t>It also tells us </a:t>
            </a:r>
            <a:r>
              <a:rPr lang="en" dirty="0"/>
              <a:t>not to record the source if the language code is from the</a:t>
            </a:r>
            <a:r>
              <a:rPr lang="en" dirty="0">
                <a:solidFill>
                  <a:schemeClr val="dk1"/>
                </a:solidFill>
              </a:rPr>
              <a:t> </a:t>
            </a:r>
            <a:r>
              <a:rPr lang="en" b="1" u="sng" dirty="0">
                <a:solidFill>
                  <a:srgbClr val="0563C1"/>
                </a:solidFill>
                <a:hlinkClick r:id="rId3">
                  <a:extLst>
                    <a:ext uri="{A12FA001-AC4F-418D-AE19-62706E023703}">
                      <ahyp:hlinkClr xmlns:ahyp="http://schemas.microsoft.com/office/drawing/2018/hyperlinkcolor" val="tx"/>
                    </a:ext>
                  </a:extLst>
                </a:hlinkClick>
              </a:rPr>
              <a:t>MARC Code List for Languages</a:t>
            </a:r>
            <a:r>
              <a:rPr lang="en" dirty="0"/>
              <a:t>.</a:t>
            </a: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9BAC-D4E7-EC18-8AB8-26ED80717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0D2E4-2AE8-8599-79A2-28E21FBDBC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278E4-95CF-3F45-DAD2-B95C60FE880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dirty="0">
                <a:solidFill>
                  <a:schemeClr val="dk1"/>
                </a:solidFill>
                <a:latin typeface="Aptos"/>
                <a:ea typeface="Aptos"/>
                <a:cs typeface="Aptos"/>
                <a:sym typeface="Aptos"/>
              </a:rPr>
              <a:t>Our </a:t>
            </a:r>
            <a:r>
              <a:rPr lang="en-CA" sz="1200" i="0" dirty="0" err="1">
                <a:solidFill>
                  <a:schemeClr val="dk1"/>
                </a:solidFill>
                <a:latin typeface="Aptos"/>
                <a:ea typeface="Aptos"/>
                <a:cs typeface="Aptos"/>
                <a:sym typeface="Aptos"/>
              </a:rPr>
              <a:t>ebook</a:t>
            </a:r>
            <a:r>
              <a:rPr lang="en-CA" sz="1200" i="0" dirty="0">
                <a:solidFill>
                  <a:schemeClr val="dk1"/>
                </a:solidFill>
                <a:latin typeface="Aptos"/>
                <a:ea typeface="Aptos"/>
                <a:cs typeface="Aptos"/>
                <a:sym typeface="Aptos"/>
              </a:rPr>
              <a:t> is in English. In the Lang (008/35-37) fixed field, we will record the identifier value “</a:t>
            </a:r>
            <a:r>
              <a:rPr lang="en-CA" sz="1200" i="0" dirty="0" err="1">
                <a:solidFill>
                  <a:schemeClr val="dk1"/>
                </a:solidFill>
                <a:latin typeface="Aptos"/>
                <a:ea typeface="Aptos"/>
                <a:cs typeface="Aptos"/>
                <a:sym typeface="Aptos"/>
              </a:rPr>
              <a:t>eng</a:t>
            </a:r>
            <a:r>
              <a:rPr lang="en-CA" sz="1200" i="0" dirty="0">
                <a:solidFill>
                  <a:schemeClr val="dk1"/>
                </a:solidFill>
                <a:latin typeface="Aptos"/>
                <a:ea typeface="Aptos"/>
                <a:cs typeface="Aptos"/>
                <a:sym typeface="Aptos"/>
              </a:rPr>
              <a:t>” for English.</a:t>
            </a:r>
          </a:p>
        </p:txBody>
      </p:sp>
      <p:sp>
        <p:nvSpPr>
          <p:cNvPr id="4" name="Slide Number Placeholder 3">
            <a:extLst>
              <a:ext uri="{FF2B5EF4-FFF2-40B4-BE49-F238E27FC236}">
                <a16:creationId xmlns:a16="http://schemas.microsoft.com/office/drawing/2014/main" id="{4E9B4202-CE75-740F-3314-CA253F837127}"/>
              </a:ext>
            </a:extLst>
          </p:cNvPr>
          <p:cNvSpPr>
            <a:spLocks noGrp="1"/>
          </p:cNvSpPr>
          <p:nvPr>
            <p:ph type="sldNum" sz="quarter" idx="5"/>
          </p:nvPr>
        </p:nvSpPr>
        <p:spPr/>
        <p:txBody>
          <a:bodyPr/>
          <a:lstStyle/>
          <a:p>
            <a:fld id="{860751CD-C621-4F44-BF9E-E97C3AB3C439}" type="slidenum">
              <a:rPr lang="en-US" smtClean="0"/>
              <a:t>64</a:t>
            </a:fld>
            <a:endParaRPr lang="en-US"/>
          </a:p>
        </p:txBody>
      </p:sp>
    </p:spTree>
    <p:extLst>
      <p:ext uri="{BB962C8B-B14F-4D97-AF65-F5344CB8AC3E}">
        <p14:creationId xmlns:p14="http://schemas.microsoft.com/office/powerpoint/2010/main" val="361159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Explain String encoding scheme if it hasn’t already been explained</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CA" sz="1200" b="0" i="0" u="none" strike="noStrike" kern="1200" dirty="0">
                <a:solidFill>
                  <a:schemeClr val="tx1"/>
                </a:solidFill>
                <a:effectLst/>
                <a:latin typeface="+mn-lt"/>
                <a:ea typeface="+mn-ea"/>
                <a:cs typeface="+mn-cs"/>
              </a:rPr>
              <a:t>Please go to Authorized access point for expression now.</a:t>
            </a:r>
            <a:endParaRPr lang="en-CA" dirty="0">
              <a:effectLst/>
            </a:endParaRPr>
          </a:p>
        </p:txBody>
      </p:sp>
      <p:sp>
        <p:nvSpPr>
          <p:cNvPr id="157" name="Google Shape;1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Moving on to elements to describe the aggregated work. The first of which is subject.</a:t>
            </a:r>
          </a:p>
        </p:txBody>
      </p:sp>
      <p:sp>
        <p:nvSpPr>
          <p:cNvPr id="4" name="Slide Number Placeholder 3"/>
          <p:cNvSpPr>
            <a:spLocks noGrp="1"/>
          </p:cNvSpPr>
          <p:nvPr>
            <p:ph type="sldNum" sz="quarter" idx="5"/>
          </p:nvPr>
        </p:nvSpPr>
        <p:spPr/>
        <p:txBody>
          <a:bodyPr/>
          <a:lstStyle/>
          <a:p>
            <a:fld id="{860751CD-C621-4F44-BF9E-E97C3AB3C439}" type="slidenum">
              <a:rPr lang="en-US" smtClean="0"/>
              <a:t>65</a:t>
            </a:fld>
            <a:endParaRPr lang="en-US"/>
          </a:p>
        </p:txBody>
      </p:sp>
    </p:spTree>
    <p:extLst>
      <p:ext uri="{BB962C8B-B14F-4D97-AF65-F5344CB8AC3E}">
        <p14:creationId xmlns:p14="http://schemas.microsoft.com/office/powerpoint/2010/main" val="16600163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65e19bd1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65e19bd1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833"/>
              </a:lnSpc>
              <a:spcBef>
                <a:spcPts val="0"/>
              </a:spcBef>
              <a:spcAft>
                <a:spcPts val="0"/>
              </a:spcAft>
              <a:buNone/>
            </a:pPr>
            <a:r>
              <a:rPr lang="en" sz="1200" dirty="0">
                <a:solidFill>
                  <a:schemeClr val="dk1"/>
                </a:solidFill>
                <a:latin typeface="Aptos"/>
                <a:ea typeface="Aptos"/>
                <a:cs typeface="Aptos"/>
                <a:sym typeface="Aptos"/>
              </a:rPr>
              <a:t>Subject was covered in the original Toolkit in Section 7, Chapter 23: General Guidelines on Recording Relationships Between Works and Subjects.</a:t>
            </a:r>
            <a:endParaRPr sz="1200" dirty="0">
              <a:solidFill>
                <a:schemeClr val="dk1"/>
              </a:solidFill>
              <a:latin typeface="Aptos"/>
              <a:ea typeface="Aptos"/>
              <a:cs typeface="Aptos"/>
              <a:sym typeface="Aptos"/>
            </a:endParaRPr>
          </a:p>
          <a:p>
            <a:pPr marL="0" lvl="0" indent="0" algn="l" rtl="0">
              <a:lnSpc>
                <a:spcPct val="115833"/>
              </a:lnSpc>
              <a:spcBef>
                <a:spcPts val="800"/>
              </a:spcBef>
              <a:spcAft>
                <a:spcPts val="0"/>
              </a:spcAft>
              <a:buClr>
                <a:schemeClr val="dk1"/>
              </a:buClr>
              <a:buSzPts val="1100"/>
              <a:buFont typeface="Arial"/>
              <a:buNone/>
            </a:pPr>
            <a:r>
              <a:rPr lang="en" sz="1200" dirty="0">
                <a:solidFill>
                  <a:schemeClr val="dk1"/>
                </a:solidFill>
                <a:latin typeface="Aptos"/>
                <a:ea typeface="Aptos"/>
                <a:cs typeface="Aptos"/>
                <a:sym typeface="Aptos"/>
              </a:rPr>
              <a:t>In the </a:t>
            </a:r>
            <a:r>
              <a:rPr lang="en" sz="1200" u="sng" dirty="0">
                <a:solidFill>
                  <a:srgbClr val="0563C1"/>
                </a:solidFill>
                <a:latin typeface="Aptos"/>
                <a:ea typeface="Aptos"/>
                <a:cs typeface="Aptos"/>
                <a:sym typeface="Aptos"/>
                <a:hlinkClick r:id="rId3">
                  <a:extLst>
                    <a:ext uri="{A12FA001-AC4F-418D-AE19-62706E023703}">
                      <ahyp:hlinkClr xmlns:ahyp="http://schemas.microsoft.com/office/drawing/2018/hyperlinkcolor" val="tx"/>
                    </a:ext>
                  </a:extLst>
                </a:hlinkClick>
              </a:rPr>
              <a:t>BSR</a:t>
            </a:r>
            <a:r>
              <a:rPr lang="en" sz="1200" dirty="0">
                <a:solidFill>
                  <a:schemeClr val="dk1"/>
                </a:solidFill>
                <a:latin typeface="Aptos"/>
                <a:ea typeface="Aptos"/>
                <a:cs typeface="Aptos"/>
                <a:sym typeface="Aptos"/>
              </a:rPr>
              <a:t>, subject is found under Relationships Between Works and Subjects. It is a PCC Core element. Let’s click on the link to go to the Toolkit. </a:t>
            </a:r>
            <a:endParaRPr sz="1200" dirty="0">
              <a:solidFill>
                <a:schemeClr val="dk1"/>
              </a:solidFill>
              <a:latin typeface="Aptos"/>
              <a:ea typeface="Aptos"/>
              <a:cs typeface="Aptos"/>
              <a:sym typeface="Aptos"/>
            </a:endParaRPr>
          </a:p>
          <a:p>
            <a:pPr marL="0" lvl="0" indent="0" algn="l" rtl="0">
              <a:spcBef>
                <a:spcPts val="800"/>
              </a:spcBef>
              <a:spcAft>
                <a:spcPts val="0"/>
              </a:spcAft>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a:extLst>
            <a:ext uri="{FF2B5EF4-FFF2-40B4-BE49-F238E27FC236}">
              <a16:creationId xmlns:a16="http://schemas.microsoft.com/office/drawing/2014/main" id="{2B94A49C-0A5B-289C-E6EF-E523D75FA2B6}"/>
            </a:ext>
          </a:extLst>
        </p:cNvPr>
        <p:cNvGrpSpPr/>
        <p:nvPr/>
      </p:nvGrpSpPr>
      <p:grpSpPr>
        <a:xfrm>
          <a:off x="0" y="0"/>
          <a:ext cx="0" cy="0"/>
          <a:chOff x="0" y="0"/>
          <a:chExt cx="0" cy="0"/>
        </a:xfrm>
      </p:grpSpPr>
      <p:sp>
        <p:nvSpPr>
          <p:cNvPr id="72" name="Google Shape;72;g365e19bd16a_0_5:notes">
            <a:extLst>
              <a:ext uri="{FF2B5EF4-FFF2-40B4-BE49-F238E27FC236}">
                <a16:creationId xmlns:a16="http://schemas.microsoft.com/office/drawing/2014/main" id="{268DF653-C98A-7719-460C-EAA48C1B50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5e19bd16a_0_5:notes">
            <a:extLst>
              <a:ext uri="{FF2B5EF4-FFF2-40B4-BE49-F238E27FC236}">
                <a16:creationId xmlns:a16="http://schemas.microsoft.com/office/drawing/2014/main" id="{D20FE0CC-3A23-3392-6BFA-9E47779AFD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expected, subject is defined as “</a:t>
            </a:r>
            <a:r>
              <a:rPr lang="en" sz="1200" dirty="0">
                <a:solidFill>
                  <a:schemeClr val="dk1"/>
                </a:solidFill>
                <a:latin typeface="Aptos"/>
                <a:ea typeface="Aptos"/>
                <a:cs typeface="Aptos"/>
                <a:sym typeface="Aptos"/>
              </a:rPr>
              <a:t>A topic that a work is about.” Under Prerecording, RDA tells us to use an appropriate element subtype if the subject is an RDA entity. For example, if the work is about a person, we should use the narrower element subject person.</a:t>
            </a:r>
          </a:p>
          <a:p>
            <a:pPr marL="0" lvl="0" indent="0" algn="l" rtl="0">
              <a:spcBef>
                <a:spcPts val="0"/>
              </a:spcBef>
              <a:spcAft>
                <a:spcPts val="0"/>
              </a:spcAft>
              <a:buNone/>
            </a:pPr>
            <a:endParaRPr lang="en" sz="1200" dirty="0">
              <a:solidFill>
                <a:schemeClr val="dk1"/>
              </a:solidFill>
              <a:latin typeface="Aptos"/>
              <a:sym typeface="Aptos"/>
            </a:endParaRPr>
          </a:p>
          <a:p>
            <a:pPr marL="0" lvl="0" indent="0" algn="l" rtl="0">
              <a:spcBef>
                <a:spcPts val="0"/>
              </a:spcBef>
              <a:spcAft>
                <a:spcPts val="0"/>
              </a:spcAft>
              <a:buNone/>
            </a:pPr>
            <a:r>
              <a:rPr lang="en" sz="1200" dirty="0">
                <a:solidFill>
                  <a:schemeClr val="dk1"/>
                </a:solidFill>
                <a:latin typeface="Aptos"/>
                <a:sym typeface="Aptos"/>
              </a:rPr>
              <a:t>The LC-PCC PS tells us subject is LC/PCC C</a:t>
            </a:r>
            <a:r>
              <a:rPr lang="en-CA" sz="1200" dirty="0">
                <a:solidFill>
                  <a:schemeClr val="dk1"/>
                </a:solidFill>
                <a:latin typeface="Aptos"/>
                <a:sym typeface="Aptos"/>
              </a:rPr>
              <a:t>o</a:t>
            </a:r>
            <a:r>
              <a:rPr lang="en" sz="1200" dirty="0">
                <a:solidFill>
                  <a:schemeClr val="dk1"/>
                </a:solidFill>
                <a:latin typeface="Aptos"/>
                <a:sym typeface="Aptos"/>
              </a:rPr>
              <a:t>re and provides guidance for BIBCO and CONSER records; however, let’s scroll down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603683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a:extLst>
            <a:ext uri="{FF2B5EF4-FFF2-40B4-BE49-F238E27FC236}">
              <a16:creationId xmlns:a16="http://schemas.microsoft.com/office/drawing/2014/main" id="{1EA0F98B-CBAB-38B2-ABE6-5F97E271D56D}"/>
            </a:ext>
          </a:extLst>
        </p:cNvPr>
        <p:cNvGrpSpPr/>
        <p:nvPr/>
      </p:nvGrpSpPr>
      <p:grpSpPr>
        <a:xfrm>
          <a:off x="0" y="0"/>
          <a:ext cx="0" cy="0"/>
          <a:chOff x="0" y="0"/>
          <a:chExt cx="0" cy="0"/>
        </a:xfrm>
      </p:grpSpPr>
      <p:sp>
        <p:nvSpPr>
          <p:cNvPr id="72" name="Google Shape;72;g365e19bd16a_0_5:notes">
            <a:extLst>
              <a:ext uri="{FF2B5EF4-FFF2-40B4-BE49-F238E27FC236}">
                <a16:creationId xmlns:a16="http://schemas.microsoft.com/office/drawing/2014/main" id="{16FC4EF3-863C-B80B-517C-2662E99F31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5e19bd16a_0_5:notes">
            <a:extLst>
              <a:ext uri="{FF2B5EF4-FFF2-40B4-BE49-F238E27FC236}">
                <a16:creationId xmlns:a16="http://schemas.microsoft.com/office/drawing/2014/main" id="{2E5D6DC9-927E-3B54-EB74-3DCA1D0D17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 and review the MGD Work: subject.</a:t>
            </a:r>
            <a:endParaRPr dirty="0"/>
          </a:p>
        </p:txBody>
      </p:sp>
    </p:spTree>
    <p:extLst>
      <p:ext uri="{BB962C8B-B14F-4D97-AF65-F5344CB8AC3E}">
        <p14:creationId xmlns:p14="http://schemas.microsoft.com/office/powerpoint/2010/main" val="29369731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subject MGD tells us to “Take information on the subject(s) of a work from a manifestation being described and from any other source. For BIBCO/CONSER, use judgment in assessing each resource. As appropriate, assign a complement of access points that provide access to at least the primary/essential subject and/or genre/form of the work at the appropriate level of specificity. Assign such access points from an established thesaurus, list, or subject heading system.”</a:t>
            </a:r>
          </a:p>
        </p:txBody>
      </p:sp>
      <p:sp>
        <p:nvSpPr>
          <p:cNvPr id="4" name="Slide Number Placeholder 3"/>
          <p:cNvSpPr>
            <a:spLocks noGrp="1"/>
          </p:cNvSpPr>
          <p:nvPr>
            <p:ph type="sldNum" sz="quarter" idx="5"/>
          </p:nvPr>
        </p:nvSpPr>
        <p:spPr/>
        <p:txBody>
          <a:bodyPr/>
          <a:lstStyle/>
          <a:p>
            <a:fld id="{860751CD-C621-4F44-BF9E-E97C3AB3C439}" type="slidenum">
              <a:rPr lang="en-US" smtClean="0"/>
              <a:t>69</a:t>
            </a:fld>
            <a:endParaRPr lang="en-US"/>
          </a:p>
        </p:txBody>
      </p:sp>
    </p:spTree>
    <p:extLst>
      <p:ext uri="{BB962C8B-B14F-4D97-AF65-F5344CB8AC3E}">
        <p14:creationId xmlns:p14="http://schemas.microsoft.com/office/powerpoint/2010/main" val="13961396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RDA, an access point is recorded as a structured description.</a:t>
            </a:r>
          </a:p>
        </p:txBody>
      </p:sp>
      <p:sp>
        <p:nvSpPr>
          <p:cNvPr id="4" name="Slide Number Placeholder 3"/>
          <p:cNvSpPr>
            <a:spLocks noGrp="1"/>
          </p:cNvSpPr>
          <p:nvPr>
            <p:ph type="sldNum" sz="quarter" idx="5"/>
          </p:nvPr>
        </p:nvSpPr>
        <p:spPr/>
        <p:txBody>
          <a:bodyPr/>
          <a:lstStyle/>
          <a:p>
            <a:fld id="{860751CD-C621-4F44-BF9E-E97C3AB3C439}" type="slidenum">
              <a:rPr lang="en-US" smtClean="0"/>
              <a:t>70</a:t>
            </a:fld>
            <a:endParaRPr lang="en-US"/>
          </a:p>
        </p:txBody>
      </p:sp>
    </p:spTree>
    <p:extLst>
      <p:ext uri="{BB962C8B-B14F-4D97-AF65-F5344CB8AC3E}">
        <p14:creationId xmlns:p14="http://schemas.microsoft.com/office/powerpoint/2010/main" val="39830486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36b1ac3cec5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36b1ac3cec5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There are many subject heading lists that could be used to record the subject of a work. The </a:t>
            </a:r>
            <a:r>
              <a:rPr lang="en-US" i="1" u="sng">
                <a:solidFill>
                  <a:schemeClr val="hlink"/>
                </a:solidFill>
                <a:latin typeface="Arial"/>
                <a:ea typeface="Arial"/>
                <a:cs typeface="Arial"/>
                <a:sym typeface="Arial"/>
                <a:hlinkClick r:id="rId3"/>
              </a:rPr>
              <a:t>Subject Heading and Term Source Codes</a:t>
            </a:r>
            <a:r>
              <a:rPr lang="en-US">
                <a:latin typeface="Arial"/>
                <a:ea typeface="Arial"/>
                <a:cs typeface="Arial"/>
                <a:sym typeface="Arial"/>
              </a:rPr>
              <a:t> list (</a:t>
            </a:r>
            <a:r>
              <a:rPr lang="en-US" u="sng">
                <a:solidFill>
                  <a:schemeClr val="hlink"/>
                </a:solidFill>
                <a:latin typeface="Arial"/>
                <a:ea typeface="Arial"/>
                <a:cs typeface="Arial"/>
                <a:sym typeface="Arial"/>
                <a:hlinkClick r:id="rId3"/>
              </a:rPr>
              <a:t>https://www.loc.gov/standards/sourcelist/subject.html</a:t>
            </a:r>
            <a:r>
              <a:rPr lang="en-US">
                <a:latin typeface="Arial"/>
                <a:ea typeface="Arial"/>
                <a:cs typeface="Arial"/>
                <a:sym typeface="Arial"/>
              </a:rPr>
              <a:t>) maintained by the Library of Congress provides identifiers for hundreds of subject vocabulary lists.</a:t>
            </a:r>
            <a:endParaRPr>
              <a:latin typeface="Arial"/>
              <a:ea typeface="Arial"/>
              <a:cs typeface="Arial"/>
              <a:sym typeface="Arial"/>
            </a:endParaRPr>
          </a:p>
        </p:txBody>
      </p:sp>
      <p:sp>
        <p:nvSpPr>
          <p:cNvPr id="685" name="Google Shape;685;g36b1ac3cec5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834F8-F493-D969-F3A1-926D572CC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0F807-26BF-79A9-3CB8-9F2FD531BF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CD2027-2B96-8AE0-3B54-F1D240E0AD4B}"/>
              </a:ext>
            </a:extLst>
          </p:cNvPr>
          <p:cNvSpPr>
            <a:spLocks noGrp="1"/>
          </p:cNvSpPr>
          <p:nvPr>
            <p:ph type="body" idx="1"/>
          </p:nvPr>
        </p:nvSpPr>
        <p:spPr/>
        <p:txBody>
          <a:bodyPr/>
          <a:lstStyle/>
          <a:p>
            <a:pPr marL="0" lvl="0" indent="0" algn="l" rtl="0">
              <a:lnSpc>
                <a:spcPct val="115833"/>
              </a:lnSpc>
              <a:spcBef>
                <a:spcPts val="800"/>
              </a:spcBef>
              <a:spcAft>
                <a:spcPts val="0"/>
              </a:spcAft>
              <a:buClr>
                <a:schemeClr val="dk1"/>
              </a:buClr>
              <a:buSzPts val="1100"/>
              <a:buFont typeface="Arial"/>
              <a:buNone/>
            </a:pPr>
            <a:r>
              <a:rPr lang="en-CA" sz="1200" dirty="0">
                <a:solidFill>
                  <a:schemeClr val="dk1"/>
                </a:solidFill>
                <a:latin typeface="Aptos"/>
                <a:ea typeface="Aptos"/>
                <a:cs typeface="Aptos"/>
                <a:sym typeface="Aptos"/>
              </a:rPr>
              <a:t>For this </a:t>
            </a:r>
            <a:r>
              <a:rPr lang="en-CA" sz="1200" dirty="0" err="1">
                <a:solidFill>
                  <a:schemeClr val="dk1"/>
                </a:solidFill>
                <a:latin typeface="Aptos"/>
                <a:ea typeface="Aptos"/>
                <a:cs typeface="Aptos"/>
                <a:sym typeface="Aptos"/>
              </a:rPr>
              <a:t>ebook</a:t>
            </a:r>
            <a:r>
              <a:rPr lang="en-CA" sz="1200" dirty="0">
                <a:solidFill>
                  <a:schemeClr val="dk1"/>
                </a:solidFill>
                <a:latin typeface="Aptos"/>
                <a:ea typeface="Aptos"/>
                <a:cs typeface="Aptos"/>
                <a:sym typeface="Aptos"/>
              </a:rPr>
              <a:t>, we chose to record the Library of Congress subject heading “Hamiltonian systems”.</a:t>
            </a:r>
          </a:p>
          <a:p>
            <a:pPr marL="0" lvl="0" indent="0" algn="l" rtl="0">
              <a:lnSpc>
                <a:spcPct val="115833"/>
              </a:lnSpc>
              <a:spcBef>
                <a:spcPts val="800"/>
              </a:spcBef>
              <a:spcAft>
                <a:spcPts val="0"/>
              </a:spcAft>
              <a:buClr>
                <a:schemeClr val="dk1"/>
              </a:buClr>
              <a:buSzPts val="1100"/>
              <a:buFont typeface="Arial"/>
              <a:buNone/>
            </a:pPr>
            <a:endParaRPr lang="en-CA" sz="1200" dirty="0">
              <a:solidFill>
                <a:schemeClr val="dk1"/>
              </a:solidFill>
              <a:latin typeface="Aptos"/>
              <a:ea typeface="Aptos"/>
              <a:cs typeface="Aptos"/>
              <a:sym typeface="Aptos"/>
            </a:endParaRPr>
          </a:p>
          <a:p>
            <a:pPr marL="0" lvl="0" indent="0" algn="l" rtl="0">
              <a:lnSpc>
                <a:spcPct val="115833"/>
              </a:lnSpc>
              <a:spcBef>
                <a:spcPts val="800"/>
              </a:spcBef>
              <a:spcAft>
                <a:spcPts val="0"/>
              </a:spcAft>
              <a:buClr>
                <a:schemeClr val="dk1"/>
              </a:buClr>
              <a:buSzPts val="1100"/>
              <a:buFont typeface="Arial"/>
              <a:buNone/>
            </a:pPr>
            <a:r>
              <a:rPr lang="en-CA" sz="1200" dirty="0">
                <a:solidFill>
                  <a:schemeClr val="dk1"/>
                </a:solidFill>
                <a:latin typeface="Aptos"/>
                <a:ea typeface="Aptos"/>
                <a:cs typeface="Aptos"/>
                <a:sym typeface="Aptos"/>
              </a:rPr>
              <a:t>As a topical subject heading, this is recorded in field 650 in MARC.</a:t>
            </a:r>
          </a:p>
        </p:txBody>
      </p:sp>
      <p:sp>
        <p:nvSpPr>
          <p:cNvPr id="4" name="Slide Number Placeholder 3">
            <a:extLst>
              <a:ext uri="{FF2B5EF4-FFF2-40B4-BE49-F238E27FC236}">
                <a16:creationId xmlns:a16="http://schemas.microsoft.com/office/drawing/2014/main" id="{2CE38EA8-CC50-D83F-AC5B-2BDDD7EC7189}"/>
              </a:ext>
            </a:extLst>
          </p:cNvPr>
          <p:cNvSpPr>
            <a:spLocks noGrp="1"/>
          </p:cNvSpPr>
          <p:nvPr>
            <p:ph type="sldNum" sz="quarter" idx="5"/>
          </p:nvPr>
        </p:nvSpPr>
        <p:spPr/>
        <p:txBody>
          <a:bodyPr/>
          <a:lstStyle/>
          <a:p>
            <a:fld id="{860751CD-C621-4F44-BF9E-E97C3AB3C439}" type="slidenum">
              <a:rPr lang="en-US" smtClean="0"/>
              <a:t>72</a:t>
            </a:fld>
            <a:endParaRPr lang="en-US"/>
          </a:p>
        </p:txBody>
      </p:sp>
    </p:spTree>
    <p:extLst>
      <p:ext uri="{BB962C8B-B14F-4D97-AF65-F5344CB8AC3E}">
        <p14:creationId xmlns:p14="http://schemas.microsoft.com/office/powerpoint/2010/main" val="10809897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95A7E-D1E3-BDCA-DF41-09FE90AC9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38612-68AA-604F-F395-490F6F681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D163A-F3FD-D02E-FE99-D9003B5F87BB}"/>
              </a:ext>
            </a:extLst>
          </p:cNvPr>
          <p:cNvSpPr>
            <a:spLocks noGrp="1"/>
          </p:cNvSpPr>
          <p:nvPr>
            <p:ph type="body" idx="1"/>
          </p:nvPr>
        </p:nvSpPr>
        <p:spPr/>
        <p:txBody>
          <a:bodyPr/>
          <a:lstStyle/>
          <a:p>
            <a:pPr marL="0" lvl="0" indent="0" algn="l" rtl="0">
              <a:lnSpc>
                <a:spcPct val="115833"/>
              </a:lnSpc>
              <a:spcBef>
                <a:spcPts val="800"/>
              </a:spcBef>
              <a:spcAft>
                <a:spcPts val="0"/>
              </a:spcAft>
              <a:buClr>
                <a:schemeClr val="dk1"/>
              </a:buClr>
              <a:buSzPts val="1100"/>
              <a:buFont typeface="Arial"/>
              <a:buNone/>
            </a:pPr>
            <a:r>
              <a:rPr lang="en-CA" sz="1200" dirty="0">
                <a:solidFill>
                  <a:schemeClr val="dk1"/>
                </a:solidFill>
                <a:latin typeface="Aptos"/>
                <a:ea typeface="Aptos"/>
                <a:cs typeface="Aptos"/>
                <a:sym typeface="Aptos"/>
              </a:rPr>
              <a:t>To indicate the source, we need to record data provenance information. The identifier 0 as the second indicator value indicates that the term is from LCSH.</a:t>
            </a:r>
          </a:p>
        </p:txBody>
      </p:sp>
      <p:sp>
        <p:nvSpPr>
          <p:cNvPr id="4" name="Slide Number Placeholder 3">
            <a:extLst>
              <a:ext uri="{FF2B5EF4-FFF2-40B4-BE49-F238E27FC236}">
                <a16:creationId xmlns:a16="http://schemas.microsoft.com/office/drawing/2014/main" id="{48F47827-8948-5AFD-819A-FC604E8E1711}"/>
              </a:ext>
            </a:extLst>
          </p:cNvPr>
          <p:cNvSpPr>
            <a:spLocks noGrp="1"/>
          </p:cNvSpPr>
          <p:nvPr>
            <p:ph type="sldNum" sz="quarter" idx="5"/>
          </p:nvPr>
        </p:nvSpPr>
        <p:spPr/>
        <p:txBody>
          <a:bodyPr/>
          <a:lstStyle/>
          <a:p>
            <a:fld id="{860751CD-C621-4F44-BF9E-E97C3AB3C439}" type="slidenum">
              <a:rPr lang="en-US" smtClean="0"/>
              <a:t>73</a:t>
            </a:fld>
            <a:endParaRPr lang="en-US"/>
          </a:p>
        </p:txBody>
      </p:sp>
    </p:spTree>
    <p:extLst>
      <p:ext uri="{BB962C8B-B14F-4D97-AF65-F5344CB8AC3E}">
        <p14:creationId xmlns:p14="http://schemas.microsoft.com/office/powerpoint/2010/main" val="14598257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22CFA-01FD-562A-EC7D-AA50D4320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2E6E6-0CC8-A9DD-71ED-CEC96E5E0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248C9-FDD1-F2DC-135F-39A80165F83E}"/>
              </a:ext>
            </a:extLst>
          </p:cNvPr>
          <p:cNvSpPr>
            <a:spLocks noGrp="1"/>
          </p:cNvSpPr>
          <p:nvPr>
            <p:ph type="body" idx="1"/>
          </p:nvPr>
        </p:nvSpPr>
        <p:spPr/>
        <p:txBody>
          <a:bodyPr/>
          <a:lstStyle/>
          <a:p>
            <a:pPr marL="0" lvl="0" indent="0" algn="l" rtl="0">
              <a:lnSpc>
                <a:spcPct val="115833"/>
              </a:lnSpc>
              <a:spcBef>
                <a:spcPts val="800"/>
              </a:spcBef>
              <a:spcAft>
                <a:spcPts val="0"/>
              </a:spcAft>
              <a:buClr>
                <a:schemeClr val="dk1"/>
              </a:buClr>
              <a:buSzPts val="1100"/>
              <a:buFont typeface="Arial"/>
              <a:buNone/>
            </a:pPr>
            <a:r>
              <a:rPr lang="en" sz="1200" dirty="0">
                <a:solidFill>
                  <a:schemeClr val="dk1"/>
                </a:solidFill>
                <a:latin typeface="Aptos"/>
                <a:ea typeface="Aptos"/>
                <a:cs typeface="Aptos"/>
                <a:sym typeface="Aptos"/>
              </a:rPr>
              <a:t>Classification can also be recorded as a subject in RDA using the identifier recording method. Note that only the classification part of the call number corresponds to the RDA element subject. For Library of Congress Classification, this corresponds to 050 subfield $a. The item number portion of the call number (i.e., 050 subfield $b) does not have a corresponding RDA element.</a:t>
            </a:r>
          </a:p>
          <a:p>
            <a:pPr marL="0" lvl="0" indent="0" algn="l" rtl="0">
              <a:lnSpc>
                <a:spcPct val="115833"/>
              </a:lnSpc>
              <a:spcBef>
                <a:spcPts val="800"/>
              </a:spcBef>
              <a:spcAft>
                <a:spcPts val="0"/>
              </a:spcAft>
              <a:buClr>
                <a:schemeClr val="dk1"/>
              </a:buClr>
              <a:buSzPts val="1100"/>
              <a:buFont typeface="Arial"/>
              <a:buNone/>
            </a:pPr>
            <a:endParaRPr lang="en-CA" sz="1200" dirty="0">
              <a:solidFill>
                <a:schemeClr val="dk1"/>
              </a:solidFill>
              <a:latin typeface="Aptos"/>
              <a:ea typeface="Aptos"/>
              <a:cs typeface="Aptos"/>
              <a:sym typeface="Aptos"/>
            </a:endParaRPr>
          </a:p>
          <a:p>
            <a:pPr marL="0" lvl="0" indent="0" algn="l" rtl="0">
              <a:lnSpc>
                <a:spcPct val="115833"/>
              </a:lnSpc>
              <a:spcBef>
                <a:spcPts val="800"/>
              </a:spcBef>
              <a:spcAft>
                <a:spcPts val="0"/>
              </a:spcAft>
              <a:buClr>
                <a:schemeClr val="dk1"/>
              </a:buClr>
              <a:buSzPts val="1100"/>
              <a:buFont typeface="Arial"/>
              <a:buNone/>
            </a:pPr>
            <a:r>
              <a:rPr lang="en-CA" sz="1200" dirty="0">
                <a:solidFill>
                  <a:schemeClr val="dk1"/>
                </a:solidFill>
                <a:latin typeface="Aptos"/>
                <a:ea typeface="Aptos"/>
                <a:cs typeface="Aptos"/>
                <a:sym typeface="Aptos"/>
              </a:rPr>
              <a:t>For our </a:t>
            </a:r>
            <a:r>
              <a:rPr lang="en-CA" sz="1200" dirty="0" err="1">
                <a:solidFill>
                  <a:schemeClr val="dk1"/>
                </a:solidFill>
                <a:latin typeface="Aptos"/>
                <a:ea typeface="Aptos"/>
                <a:cs typeface="Aptos"/>
                <a:sym typeface="Aptos"/>
              </a:rPr>
              <a:t>ebook</a:t>
            </a:r>
            <a:r>
              <a:rPr lang="en-CA" sz="1200" dirty="0">
                <a:solidFill>
                  <a:schemeClr val="dk1"/>
                </a:solidFill>
                <a:latin typeface="Aptos"/>
                <a:ea typeface="Aptos"/>
                <a:cs typeface="Aptos"/>
                <a:sym typeface="Aptos"/>
              </a:rPr>
              <a:t>, we have assigned the LC classification number QA614.83, which corresponds to Hamiltonian systems. We also assigned the item number .H343 2024.</a:t>
            </a:r>
            <a:endParaRPr lang="en" sz="1200" dirty="0">
              <a:solidFill>
                <a:schemeClr val="dk1"/>
              </a:solidFill>
              <a:latin typeface="Aptos"/>
              <a:ea typeface="Aptos"/>
              <a:cs typeface="Aptos"/>
              <a:sym typeface="Aptos"/>
            </a:endParaRPr>
          </a:p>
        </p:txBody>
      </p:sp>
      <p:sp>
        <p:nvSpPr>
          <p:cNvPr id="4" name="Slide Number Placeholder 3">
            <a:extLst>
              <a:ext uri="{FF2B5EF4-FFF2-40B4-BE49-F238E27FC236}">
                <a16:creationId xmlns:a16="http://schemas.microsoft.com/office/drawing/2014/main" id="{FFAE5D81-351C-A955-DC18-D30503A57292}"/>
              </a:ext>
            </a:extLst>
          </p:cNvPr>
          <p:cNvSpPr>
            <a:spLocks noGrp="1"/>
          </p:cNvSpPr>
          <p:nvPr>
            <p:ph type="sldNum" sz="quarter" idx="5"/>
          </p:nvPr>
        </p:nvSpPr>
        <p:spPr/>
        <p:txBody>
          <a:bodyPr/>
          <a:lstStyle/>
          <a:p>
            <a:fld id="{860751CD-C621-4F44-BF9E-E97C3AB3C439}" type="slidenum">
              <a:rPr lang="en-US" smtClean="0"/>
              <a:t>74</a:t>
            </a:fld>
            <a:endParaRPr lang="en-US"/>
          </a:p>
        </p:txBody>
      </p:sp>
    </p:spTree>
    <p:extLst>
      <p:ext uri="{BB962C8B-B14F-4D97-AF65-F5344CB8AC3E}">
        <p14:creationId xmlns:p14="http://schemas.microsoft.com/office/powerpoint/2010/main" val="1393817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last element we will describe for the aggregated work is category of work. Again, starting with the BSR and then going into the RDA Toolkit.</a:t>
            </a:r>
          </a:p>
        </p:txBody>
      </p:sp>
      <p:sp>
        <p:nvSpPr>
          <p:cNvPr id="4" name="Slide Number Placeholder 3"/>
          <p:cNvSpPr>
            <a:spLocks noGrp="1"/>
          </p:cNvSpPr>
          <p:nvPr>
            <p:ph type="sldNum" sz="quarter" idx="5"/>
          </p:nvPr>
        </p:nvSpPr>
        <p:spPr/>
        <p:txBody>
          <a:bodyPr/>
          <a:lstStyle/>
          <a:p>
            <a:fld id="{860751CD-C621-4F44-BF9E-E97C3AB3C439}" type="slidenum">
              <a:rPr lang="en-US" smtClean="0"/>
              <a:t>76</a:t>
            </a:fld>
            <a:endParaRPr lang="en-US"/>
          </a:p>
        </p:txBody>
      </p:sp>
    </p:spTree>
    <p:extLst>
      <p:ext uri="{BB962C8B-B14F-4D97-AF65-F5344CB8AC3E}">
        <p14:creationId xmlns:p14="http://schemas.microsoft.com/office/powerpoint/2010/main" val="12147264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Category of work is defined as “A type to which a work belong. Includes a class or genre.” While there is no meaningful genre to record, if we look at Element Reference, …</a:t>
            </a:r>
          </a:p>
        </p:txBody>
      </p:sp>
      <p:sp>
        <p:nvSpPr>
          <p:cNvPr id="4" name="Slide Number Placeholder 3"/>
          <p:cNvSpPr>
            <a:spLocks noGrp="1"/>
          </p:cNvSpPr>
          <p:nvPr>
            <p:ph type="sldNum" sz="quarter" idx="5"/>
          </p:nvPr>
        </p:nvSpPr>
        <p:spPr/>
        <p:txBody>
          <a:bodyPr/>
          <a:lstStyle/>
          <a:p>
            <a:fld id="{860751CD-C621-4F44-BF9E-E97C3AB3C439}" type="slidenum">
              <a:rPr lang="en-US" smtClean="0"/>
              <a:t>77</a:t>
            </a:fld>
            <a:endParaRPr lang="en-US"/>
          </a:p>
        </p:txBody>
      </p:sp>
    </p:spTree>
    <p:extLst>
      <p:ext uri="{BB962C8B-B14F-4D97-AF65-F5344CB8AC3E}">
        <p14:creationId xmlns:p14="http://schemas.microsoft.com/office/powerpoint/2010/main" val="27023388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we can see that category of work is aligned with several MARC fixed fields, including 008 byte 33, Literary Form. The instructions for recording an identifier are the same as we’ve seen already, so we can jump straight into recording.</a:t>
            </a:r>
          </a:p>
        </p:txBody>
      </p:sp>
      <p:sp>
        <p:nvSpPr>
          <p:cNvPr id="4" name="Slide Number Placeholder 3"/>
          <p:cNvSpPr>
            <a:spLocks noGrp="1"/>
          </p:cNvSpPr>
          <p:nvPr>
            <p:ph type="sldNum" sz="quarter" idx="5"/>
          </p:nvPr>
        </p:nvSpPr>
        <p:spPr/>
        <p:txBody>
          <a:bodyPr/>
          <a:lstStyle/>
          <a:p>
            <a:fld id="{860751CD-C621-4F44-BF9E-E97C3AB3C439}" type="slidenum">
              <a:rPr lang="en-US" smtClean="0"/>
              <a:t>78</a:t>
            </a:fld>
            <a:endParaRPr lang="en-US"/>
          </a:p>
        </p:txBody>
      </p:sp>
    </p:spTree>
    <p:extLst>
      <p:ext uri="{BB962C8B-B14F-4D97-AF65-F5344CB8AC3E}">
        <p14:creationId xmlns:p14="http://schemas.microsoft.com/office/powerpoint/2010/main" val="14372851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byte 33, the code 0 corresponds with Not fiction (not further specified), which is appropriate for our </a:t>
            </a:r>
            <a:r>
              <a:rPr lang="en-CA" dirty="0" err="1"/>
              <a:t>ebook</a:t>
            </a:r>
            <a:r>
              <a:rPr lang="en-CA" dirty="0"/>
              <a:t>.</a:t>
            </a:r>
          </a:p>
        </p:txBody>
      </p:sp>
      <p:sp>
        <p:nvSpPr>
          <p:cNvPr id="4" name="Slide Number Placeholder 3"/>
          <p:cNvSpPr>
            <a:spLocks noGrp="1"/>
          </p:cNvSpPr>
          <p:nvPr>
            <p:ph type="sldNum" sz="quarter" idx="5"/>
          </p:nvPr>
        </p:nvSpPr>
        <p:spPr/>
        <p:txBody>
          <a:bodyPr/>
          <a:lstStyle/>
          <a:p>
            <a:fld id="{860751CD-C621-4F44-BF9E-E97C3AB3C439}" type="slidenum">
              <a:rPr lang="en-US" smtClean="0"/>
              <a:t>79</a:t>
            </a:fld>
            <a:endParaRPr lang="en-US"/>
          </a:p>
        </p:txBody>
      </p:sp>
    </p:spTree>
    <p:extLst>
      <p:ext uri="{BB962C8B-B14F-4D97-AF65-F5344CB8AC3E}">
        <p14:creationId xmlns:p14="http://schemas.microsoft.com/office/powerpoint/2010/main" val="29331974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D8622-2FF5-9D96-3D62-6F0078AA9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42D36-3E40-6D69-571F-02EF76FAA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71897-7DCB-1446-B4E1-E78C9858FA88}"/>
              </a:ext>
            </a:extLst>
          </p:cNvPr>
          <p:cNvSpPr>
            <a:spLocks noGrp="1"/>
          </p:cNvSpPr>
          <p:nvPr>
            <p:ph type="body" idx="1"/>
          </p:nvPr>
        </p:nvSpPr>
        <p:spPr/>
        <p:txBody>
          <a:bodyPr/>
          <a:lstStyle/>
          <a:p>
            <a:pPr marL="0" lvl="0" indent="0" algn="l" rtl="0">
              <a:lnSpc>
                <a:spcPct val="115833"/>
              </a:lnSpc>
              <a:spcBef>
                <a:spcPts val="800"/>
              </a:spcBef>
              <a:spcAft>
                <a:spcPts val="0"/>
              </a:spcAft>
              <a:buClr>
                <a:schemeClr val="dk1"/>
              </a:buClr>
              <a:buSzPts val="1100"/>
              <a:buFont typeface="Arial"/>
              <a:buNone/>
            </a:pPr>
            <a:r>
              <a:rPr lang="en" sz="1200" dirty="0">
                <a:solidFill>
                  <a:schemeClr val="dk1"/>
                </a:solidFill>
                <a:latin typeface="Aptos"/>
                <a:ea typeface="Aptos"/>
                <a:cs typeface="Aptos"/>
                <a:sym typeface="Aptos"/>
              </a:rPr>
              <a:t>Therefore, we will record 0 as an identier for category of work in our RDA Record Template and in the LitF (008/33) fixed field in MARC.</a:t>
            </a:r>
          </a:p>
        </p:txBody>
      </p:sp>
      <p:sp>
        <p:nvSpPr>
          <p:cNvPr id="4" name="Slide Number Placeholder 3">
            <a:extLst>
              <a:ext uri="{FF2B5EF4-FFF2-40B4-BE49-F238E27FC236}">
                <a16:creationId xmlns:a16="http://schemas.microsoft.com/office/drawing/2014/main" id="{11E3EC2C-0427-BCC5-4027-96249D149F44}"/>
              </a:ext>
            </a:extLst>
          </p:cNvPr>
          <p:cNvSpPr>
            <a:spLocks noGrp="1"/>
          </p:cNvSpPr>
          <p:nvPr>
            <p:ph type="sldNum" sz="quarter" idx="5"/>
          </p:nvPr>
        </p:nvSpPr>
        <p:spPr/>
        <p:txBody>
          <a:bodyPr/>
          <a:lstStyle/>
          <a:p>
            <a:fld id="{860751CD-C621-4F44-BF9E-E97C3AB3C439}" type="slidenum">
              <a:rPr lang="en-US" smtClean="0"/>
              <a:t>80</a:t>
            </a:fld>
            <a:endParaRPr lang="en-US"/>
          </a:p>
        </p:txBody>
      </p:sp>
    </p:spTree>
    <p:extLst>
      <p:ext uri="{BB962C8B-B14F-4D97-AF65-F5344CB8AC3E}">
        <p14:creationId xmlns:p14="http://schemas.microsoft.com/office/powerpoint/2010/main" val="1171260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087C30-B4F9-4505-B38F-FD992433D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29C6FF5-FC7E-49C6-9CA3-53821F62B47F}" type="datetime1">
              <a:rPr lang="en-US" smtClean="0"/>
              <a:t>7/14/2025</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429149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2945-FFDD-4880-A035-7B8D88A13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12D4A-9B58-4DB2-97F7-B04687974ECB}"/>
              </a:ext>
            </a:extLst>
          </p:cNvPr>
          <p:cNvSpPr>
            <a:spLocks noGrp="1"/>
          </p:cNvSpPr>
          <p:nvPr>
            <p:ph type="dt" sz="half" idx="10"/>
          </p:nvPr>
        </p:nvSpPr>
        <p:spPr/>
        <p:txBody>
          <a:bodyPr/>
          <a:lstStyle/>
          <a:p>
            <a:fld id="{2FD2E94C-45BB-4947-B36C-E0A95B39D226}" type="datetime1">
              <a:rPr lang="en-US" smtClean="0"/>
              <a:t>7/14/2025</a:t>
            </a:fld>
            <a:endParaRPr lang="en-US"/>
          </a:p>
        </p:txBody>
      </p:sp>
      <p:sp>
        <p:nvSpPr>
          <p:cNvPr id="4" name="Footer Placeholder 3">
            <a:extLst>
              <a:ext uri="{FF2B5EF4-FFF2-40B4-BE49-F238E27FC236}">
                <a16:creationId xmlns:a16="http://schemas.microsoft.com/office/drawing/2014/main" id="{6F4C99D4-CBCD-4CAA-B6DC-CA0E1588CC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734E2-A646-472A-B8B1-E8FA20CDDAB1}"/>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34665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D6C17A-E693-4507-ABCD-B365DB894B58}"/>
              </a:ext>
            </a:extLst>
          </p:cNvPr>
          <p:cNvSpPr>
            <a:spLocks noGrp="1"/>
          </p:cNvSpPr>
          <p:nvPr>
            <p:ph type="dt" sz="half" idx="10"/>
          </p:nvPr>
        </p:nvSpPr>
        <p:spPr/>
        <p:txBody>
          <a:bodyPr/>
          <a:lstStyle/>
          <a:p>
            <a:fld id="{128A8DDE-A8CA-47D6-ACBC-412813F3EA6A}" type="datetime1">
              <a:rPr lang="en-US" smtClean="0"/>
              <a:t>7/14/2025</a:t>
            </a:fld>
            <a:endParaRPr lang="en-US"/>
          </a:p>
        </p:txBody>
      </p:sp>
      <p:sp>
        <p:nvSpPr>
          <p:cNvPr id="3" name="Footer Placeholder 2">
            <a:extLst>
              <a:ext uri="{FF2B5EF4-FFF2-40B4-BE49-F238E27FC236}">
                <a16:creationId xmlns:a16="http://schemas.microsoft.com/office/drawing/2014/main" id="{776612DF-A493-4ABC-A19F-E058A114F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EAA4FC-3805-477A-A1F6-5C98EFC8E14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58408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61B3-8991-43DE-8323-5884F7010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98B4C1-7B32-4A51-BCD1-6C2353669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5A09-3A16-4C1A-9C18-60FBAD6E6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91E77-8C53-43BF-A31E-0EE9B4F265F5}"/>
              </a:ext>
            </a:extLst>
          </p:cNvPr>
          <p:cNvSpPr>
            <a:spLocks noGrp="1"/>
          </p:cNvSpPr>
          <p:nvPr>
            <p:ph type="dt" sz="half" idx="10"/>
          </p:nvPr>
        </p:nvSpPr>
        <p:spPr/>
        <p:txBody>
          <a:bodyPr/>
          <a:lstStyle/>
          <a:p>
            <a:fld id="{D63B17B0-3EED-48AF-A10F-818AC10051AD}" type="datetime1">
              <a:rPr lang="en-US" smtClean="0"/>
              <a:t>7/14/2025</a:t>
            </a:fld>
            <a:endParaRPr lang="en-US"/>
          </a:p>
        </p:txBody>
      </p:sp>
      <p:sp>
        <p:nvSpPr>
          <p:cNvPr id="6" name="Footer Placeholder 5">
            <a:extLst>
              <a:ext uri="{FF2B5EF4-FFF2-40B4-BE49-F238E27FC236}">
                <a16:creationId xmlns:a16="http://schemas.microsoft.com/office/drawing/2014/main" id="{B9FA860F-E4C8-453E-8497-FEAD7ABF2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C6577-878D-4694-983F-8AFC74372E37}"/>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72675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72A9-173B-4C0D-B3B4-535EB930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C59D0-8A7E-4A05-B16B-8ED5E396E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DCA116-4FB6-41AD-95DF-EE5E7A620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4B17F-6D4C-4065-B03A-5CE7FBBAD664}"/>
              </a:ext>
            </a:extLst>
          </p:cNvPr>
          <p:cNvSpPr>
            <a:spLocks noGrp="1"/>
          </p:cNvSpPr>
          <p:nvPr>
            <p:ph type="dt" sz="half" idx="10"/>
          </p:nvPr>
        </p:nvSpPr>
        <p:spPr/>
        <p:txBody>
          <a:bodyPr/>
          <a:lstStyle/>
          <a:p>
            <a:fld id="{91689519-F9E4-4BF3-A38D-AC41B2AF88AB}" type="datetime1">
              <a:rPr lang="en-US" smtClean="0"/>
              <a:t>7/14/2025</a:t>
            </a:fld>
            <a:endParaRPr lang="en-US"/>
          </a:p>
        </p:txBody>
      </p:sp>
      <p:sp>
        <p:nvSpPr>
          <p:cNvPr id="6" name="Footer Placeholder 5">
            <a:extLst>
              <a:ext uri="{FF2B5EF4-FFF2-40B4-BE49-F238E27FC236}">
                <a16:creationId xmlns:a16="http://schemas.microsoft.com/office/drawing/2014/main" id="{259C0277-AF01-4BAA-945C-CC7E46FFA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CDD74-84B9-4BDB-B551-8D21A4386D5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68329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B3AA-A7DB-4F8D-8EA4-780F541506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A2426-A34F-4EFD-89A6-723EDDBF6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0F34E-91ED-49FB-B5E3-AA35C5CB47A1}"/>
              </a:ext>
            </a:extLst>
          </p:cNvPr>
          <p:cNvSpPr>
            <a:spLocks noGrp="1"/>
          </p:cNvSpPr>
          <p:nvPr>
            <p:ph type="dt" sz="half" idx="10"/>
          </p:nvPr>
        </p:nvSpPr>
        <p:spPr/>
        <p:txBody>
          <a:bodyPr/>
          <a:lstStyle/>
          <a:p>
            <a:fld id="{3FCA7AAA-7791-456C-BCFF-B732B917F07F}" type="datetime1">
              <a:rPr lang="en-US" smtClean="0"/>
              <a:t>7/14/2025</a:t>
            </a:fld>
            <a:endParaRPr lang="en-US"/>
          </a:p>
        </p:txBody>
      </p:sp>
      <p:sp>
        <p:nvSpPr>
          <p:cNvPr id="5" name="Footer Placeholder 4">
            <a:extLst>
              <a:ext uri="{FF2B5EF4-FFF2-40B4-BE49-F238E27FC236}">
                <a16:creationId xmlns:a16="http://schemas.microsoft.com/office/drawing/2014/main" id="{DD463495-A877-45D2-826C-0AA779EB8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52D1C-EBB9-4C91-B457-782DBFF78315}"/>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329723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59612-4757-4558-94E2-74E88E5CD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6F216-9047-4477-A691-3674B7CE9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248E5-0B92-4543-AD3C-494331377CC6}"/>
              </a:ext>
            </a:extLst>
          </p:cNvPr>
          <p:cNvSpPr>
            <a:spLocks noGrp="1"/>
          </p:cNvSpPr>
          <p:nvPr>
            <p:ph type="dt" sz="half" idx="10"/>
          </p:nvPr>
        </p:nvSpPr>
        <p:spPr/>
        <p:txBody>
          <a:bodyPr/>
          <a:lstStyle/>
          <a:p>
            <a:fld id="{8142B688-CE2F-44FA-BD9A-118A83E1C253}" type="datetime1">
              <a:rPr lang="en-US" smtClean="0"/>
              <a:t>7/14/2025</a:t>
            </a:fld>
            <a:endParaRPr lang="en-US"/>
          </a:p>
        </p:txBody>
      </p:sp>
      <p:sp>
        <p:nvSpPr>
          <p:cNvPr id="5" name="Footer Placeholder 4">
            <a:extLst>
              <a:ext uri="{FF2B5EF4-FFF2-40B4-BE49-F238E27FC236}">
                <a16:creationId xmlns:a16="http://schemas.microsoft.com/office/drawing/2014/main" id="{45A2FA2A-5B79-4E7F-96DF-124FD4822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4F600-9A48-4386-ABD6-43A8BE52A1F8}"/>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5686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hasCustomPrompt="1"/>
          </p:nvPr>
        </p:nvSpPr>
        <p:spPr>
          <a:xfrm>
            <a:off x="1524000" y="3208147"/>
            <a:ext cx="9144000" cy="861288"/>
          </a:xfrm>
        </p:spPr>
        <p:txBody>
          <a:bodyPr anchor="t"/>
          <a:lstStyle>
            <a:lvl1pPr algn="ctr">
              <a:defRPr sz="6000" b="1"/>
            </a:lvl1pPr>
          </a:lstStyle>
          <a:p>
            <a:r>
              <a:rPr lang="en-US" dirty="0"/>
              <a:t>Title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541A3E9-C559-4614-9925-144F6F7415B1}" type="datetime1">
              <a:rPr lang="en-US" smtClean="0"/>
              <a:t>7/14/2025</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27, 2025</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Tree>
    <p:extLst>
      <p:ext uri="{BB962C8B-B14F-4D97-AF65-F5344CB8AC3E}">
        <p14:creationId xmlns:p14="http://schemas.microsoft.com/office/powerpoint/2010/main" val="409478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1 Li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89AAE309-7577-4A7B-B402-2F3DD6F0D201}" type="datetime1">
              <a:rPr lang="en-US" smtClean="0"/>
              <a:t>7/14/2025</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27, 2025</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
        <p:nvSpPr>
          <p:cNvPr id="9" name="Title 1">
            <a:extLst>
              <a:ext uri="{FF2B5EF4-FFF2-40B4-BE49-F238E27FC236}">
                <a16:creationId xmlns:a16="http://schemas.microsoft.com/office/drawing/2014/main" id="{AFC49523-2D87-4715-B254-6EBA43BA4B50}"/>
              </a:ext>
            </a:extLst>
          </p:cNvPr>
          <p:cNvSpPr>
            <a:spLocks noGrp="1"/>
          </p:cNvSpPr>
          <p:nvPr>
            <p:ph type="ctrTitle" hasCustomPrompt="1"/>
          </p:nvPr>
        </p:nvSpPr>
        <p:spPr>
          <a:xfrm>
            <a:off x="1524001" y="3005466"/>
            <a:ext cx="9144000" cy="1857881"/>
          </a:xfrm>
        </p:spPr>
        <p:txBody>
          <a:bodyPr anchor="t"/>
          <a:lstStyle>
            <a:lvl1pPr algn="ctr">
              <a:defRPr sz="6000" b="1"/>
            </a:lvl1pPr>
          </a:lstStyle>
          <a:p>
            <a:r>
              <a:rPr lang="en-US" dirty="0"/>
              <a:t>Title</a:t>
            </a:r>
          </a:p>
        </p:txBody>
      </p:sp>
    </p:spTree>
    <p:extLst>
      <p:ext uri="{BB962C8B-B14F-4D97-AF65-F5344CB8AC3E}">
        <p14:creationId xmlns:p14="http://schemas.microsoft.com/office/powerpoint/2010/main" val="18950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61D17107-452A-465C-8C64-349CEBD9A800}" type="datetime1">
              <a:rPr lang="en-US" smtClean="0"/>
              <a:t>7/14/2025</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itle 6">
            <a:extLst>
              <a:ext uri="{FF2B5EF4-FFF2-40B4-BE49-F238E27FC236}">
                <a16:creationId xmlns:a16="http://schemas.microsoft.com/office/drawing/2014/main" id="{FB0C1524-E9B6-6A97-92C5-37DDC26132F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45751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utcom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a:xfrm>
            <a:off x="838200" y="2489996"/>
            <a:ext cx="10515600" cy="3686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9FD678-6F77-4778-B927-3263D21D8AAA}" type="datetime1">
              <a:rPr lang="en-US" smtClean="0"/>
              <a:t>7/14/2025</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dirty="0"/>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Learning Outcomes</a:t>
            </a:r>
          </a:p>
        </p:txBody>
      </p:sp>
      <p:sp>
        <p:nvSpPr>
          <p:cNvPr id="8" name="TextBox 7">
            <a:extLst>
              <a:ext uri="{FF2B5EF4-FFF2-40B4-BE49-F238E27FC236}">
                <a16:creationId xmlns:a16="http://schemas.microsoft.com/office/drawing/2014/main" id="{B53DEF4C-DA5B-4B2D-8DDF-E353355C5254}"/>
              </a:ext>
            </a:extLst>
          </p:cNvPr>
          <p:cNvSpPr txBox="1"/>
          <p:nvPr userDrawn="1"/>
        </p:nvSpPr>
        <p:spPr>
          <a:xfrm>
            <a:off x="838197" y="1825642"/>
            <a:ext cx="67641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At the end of this section, you will be able to:</a:t>
            </a:r>
          </a:p>
        </p:txBody>
      </p:sp>
    </p:spTree>
    <p:extLst>
      <p:ext uri="{BB962C8B-B14F-4D97-AF65-F5344CB8AC3E}">
        <p14:creationId xmlns:p14="http://schemas.microsoft.com/office/powerpoint/2010/main" val="391498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84CDE4-AAD8-4BB6-91C8-BC7F63648A60}" type="datetime1">
              <a:rPr lang="en-US" smtClean="0"/>
              <a:t>7/14/2025</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Summary</a:t>
            </a:r>
          </a:p>
        </p:txBody>
      </p:sp>
    </p:spTree>
    <p:extLst>
      <p:ext uri="{BB962C8B-B14F-4D97-AF65-F5344CB8AC3E}">
        <p14:creationId xmlns:p14="http://schemas.microsoft.com/office/powerpoint/2010/main" val="163238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AB73-5BD8-4F08-A482-2304DFB7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0C05F-2181-4CAA-BDD3-051AA8E2A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BFA9C9-B498-438E-B4E3-FEAEF7DF8EAD}"/>
              </a:ext>
            </a:extLst>
          </p:cNvPr>
          <p:cNvSpPr>
            <a:spLocks noGrp="1"/>
          </p:cNvSpPr>
          <p:nvPr>
            <p:ph type="dt" sz="half" idx="10"/>
          </p:nvPr>
        </p:nvSpPr>
        <p:spPr/>
        <p:txBody>
          <a:bodyPr/>
          <a:lstStyle/>
          <a:p>
            <a:fld id="{68305EE2-FB07-4DB7-BDC1-04C848EA48DE}" type="datetime1">
              <a:rPr lang="en-US" smtClean="0"/>
              <a:t>7/14/2025</a:t>
            </a:fld>
            <a:endParaRPr lang="en-US"/>
          </a:p>
        </p:txBody>
      </p:sp>
      <p:sp>
        <p:nvSpPr>
          <p:cNvPr id="5" name="Footer Placeholder 4">
            <a:extLst>
              <a:ext uri="{FF2B5EF4-FFF2-40B4-BE49-F238E27FC236}">
                <a16:creationId xmlns:a16="http://schemas.microsoft.com/office/drawing/2014/main" id="{440E6F0D-F33F-41F5-B4D7-DE19813B2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26C3-368E-4224-9D94-29C54C0847C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90383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AD60-6CF7-4F26-ACA0-C0869080E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CF203-C84C-47DB-9277-5FC3C93DF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268091-D9E1-4B63-B794-DD555C799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BF1D2-5B65-4739-8CF5-8CD86B284B77}"/>
              </a:ext>
            </a:extLst>
          </p:cNvPr>
          <p:cNvSpPr>
            <a:spLocks noGrp="1"/>
          </p:cNvSpPr>
          <p:nvPr>
            <p:ph type="dt" sz="half" idx="10"/>
          </p:nvPr>
        </p:nvSpPr>
        <p:spPr/>
        <p:txBody>
          <a:bodyPr/>
          <a:lstStyle/>
          <a:p>
            <a:fld id="{52A41CE5-02A9-47B8-9F60-2BA190321023}" type="datetime1">
              <a:rPr lang="en-US" smtClean="0"/>
              <a:t>7/14/2025</a:t>
            </a:fld>
            <a:endParaRPr lang="en-US"/>
          </a:p>
        </p:txBody>
      </p:sp>
      <p:sp>
        <p:nvSpPr>
          <p:cNvPr id="6" name="Footer Placeholder 5">
            <a:extLst>
              <a:ext uri="{FF2B5EF4-FFF2-40B4-BE49-F238E27FC236}">
                <a16:creationId xmlns:a16="http://schemas.microsoft.com/office/drawing/2014/main" id="{0466DB13-C708-418B-B73F-0B1B04BBA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B7EBA-DF5F-4F6A-90CF-A4502C513E22}"/>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80738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09FC-CA8F-4431-AA11-93D3AA4B8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1367EA-9BF7-4F79-A777-35D874E25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5CB7B-DFDA-464E-A356-7A24628D72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806E9-99F4-42B1-89A2-95D057DDC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D1B36-9594-4112-9D6C-8DD87BAFA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93B486-A200-4826-8B40-7C315D936E68}"/>
              </a:ext>
            </a:extLst>
          </p:cNvPr>
          <p:cNvSpPr>
            <a:spLocks noGrp="1"/>
          </p:cNvSpPr>
          <p:nvPr>
            <p:ph type="dt" sz="half" idx="10"/>
          </p:nvPr>
        </p:nvSpPr>
        <p:spPr/>
        <p:txBody>
          <a:bodyPr/>
          <a:lstStyle/>
          <a:p>
            <a:fld id="{01B4F3F2-AE3A-4D07-A52F-182A7834904C}" type="datetime1">
              <a:rPr lang="en-US" smtClean="0"/>
              <a:t>7/14/2025</a:t>
            </a:fld>
            <a:endParaRPr lang="en-US"/>
          </a:p>
        </p:txBody>
      </p:sp>
      <p:sp>
        <p:nvSpPr>
          <p:cNvPr id="8" name="Footer Placeholder 7">
            <a:extLst>
              <a:ext uri="{FF2B5EF4-FFF2-40B4-BE49-F238E27FC236}">
                <a16:creationId xmlns:a16="http://schemas.microsoft.com/office/drawing/2014/main" id="{9A2AC08D-A6E9-464B-B6C0-B241F9383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5B5AB5-BE6D-484A-808E-8423ECF74FBB}"/>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2379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73D49C-3BC6-4F7E-BD5A-35CD1DA34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4510B9-946D-4F7D-A7FF-FB1FEEB04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E3708-E541-49A7-AAFB-67C624D9D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5E7D4-A916-4A11-804C-AB6F98DDC2A3}" type="datetime1">
              <a:rPr lang="en-US" smtClean="0"/>
              <a:t>7/14/2025</a:t>
            </a:fld>
            <a:endParaRPr lang="en-US"/>
          </a:p>
        </p:txBody>
      </p:sp>
      <p:sp>
        <p:nvSpPr>
          <p:cNvPr id="5" name="Footer Placeholder 4">
            <a:extLst>
              <a:ext uri="{FF2B5EF4-FFF2-40B4-BE49-F238E27FC236}">
                <a16:creationId xmlns:a16="http://schemas.microsoft.com/office/drawing/2014/main" id="{FE5A3523-4041-47F2-AD14-545314A7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499312-630C-4DC7-97BE-4A5230F42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89839-9540-4FD2-A570-163792ED64AF}" type="slidenum">
              <a:rPr lang="en-US" smtClean="0"/>
              <a:t>‹#›</a:t>
            </a:fld>
            <a:endParaRPr lang="en-US"/>
          </a:p>
        </p:txBody>
      </p:sp>
    </p:spTree>
    <p:extLst>
      <p:ext uri="{BB962C8B-B14F-4D97-AF65-F5344CB8AC3E}">
        <p14:creationId xmlns:p14="http://schemas.microsoft.com/office/powerpoint/2010/main" val="79044820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access.rdatoolkit.org/Content/ContentById/46ecc15f-1773-41b4-9436-e6e1d143df3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access.rdatoolkit.org/Content/ContentById/050a73fb-af98-4cb7-94dd-52f942e030b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ccess.rdatoolkit.org/Content/ContentById/46ecc15f-1773-41b4-9436-e6e1d143df31"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access.rdatoolkit.org/Content/Index?externalId=en-US_ala-0eb21eb3-a2b4-3f0c-b76f-7df760946aad#division_rdaId_div_qpg_rvp_qjb" TargetMode="External"/><Relationship Id="rId5" Type="http://schemas.openxmlformats.org/officeDocument/2006/relationships/hyperlink" Target="https://access.rdatoolkit.org/Content/Index?externalId=en-US_ala-086aad00-3bd2-3cc1-8dd0-52a5353b227b" TargetMode="External"/><Relationship Id="rId4" Type="http://schemas.openxmlformats.org/officeDocument/2006/relationships/hyperlink" Target="https://access.rdatoolkit.org/Content/ContentById/050a73fb-af98-4cb7-94dd-52f942e030b3"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access.rdatoolkit.org/Content/ContentById/46ecc15f-1773-41b4-9436-e6e1d143df31"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access.rdatoolkit.org/Content/Index?externalId=en-US_ala-0eb21eb3-a2b4-3f0c-b76f-7df760946aad#division_rdaId_div_czj_1nw_5fb" TargetMode="External"/><Relationship Id="rId4" Type="http://schemas.openxmlformats.org/officeDocument/2006/relationships/hyperlink" Target="https://access.rdatoolkit.org/Content/ContentById/050a73fb-af98-4cb7-94dd-52f942e030b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ccess.rdatoolkit.org/Content/ContentById/46ecc15f-1773-41b4-9436-e6e1d143df31"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access.rdatoolkit.org/Content/ContentById/0dd62627-179d-45d2-8bbf-3fcd7047630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ccess.rdatoolkit.org/Content/ContentById/46ecc15f-1773-41b4-9436-e6e1d143df31"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access.rdatoolkit.org/Content/ContentById/050a73fb-af98-4cb7-94dd-52f942e030b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access.rdatoolkit.org/Content/ContentById/46ecc15f-1773-41b4-9436-e6e1d143df31"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access.rdatoolkit.org/Content/ContentById/050a73fb-af98-4cb7-94dd-52f942e030b3"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ccess.rdatoolkit.org/Content/ContentById/b9d4b0f3-f6f4-414e-bb16-d35b8136c3bb"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access.rdatoolkit.org/Content/ContentById/e638c0f5-be83-491d-8686-c959dabfbc4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ccess.rdatoolkit.org/Content/ContentById/b9d4b0f3-f6f4-414e-bb16-d35b8136c3bb"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access.rdatoolkit.org/Content/Index?externalId=en-US_ala-f21836a5-7397-341a-bd4c-bd641e765511" TargetMode="External"/><Relationship Id="rId4" Type="http://schemas.openxmlformats.org/officeDocument/2006/relationships/hyperlink" Target="https://access.rdatoolkit.org/Content/ContentById/e638c0f5-be83-491d-8686-c959dabfbc4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access.rdatoolkit.org/Content/ContentById/b9d4b0f3-f6f4-414e-bb16-d35b8136c3bb"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access.rdatoolkit.org/Content/Index?externalId=en-US_ala-f106d8cd-6853-320c-8608-04fd977a0603" TargetMode="External"/><Relationship Id="rId4" Type="http://schemas.openxmlformats.org/officeDocument/2006/relationships/hyperlink" Target="https://access.rdatoolkit.org/Content/ContentById/e73c870f-faa1-4dbb-8c78-64b09bfc129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access.rdatoolkit.org/Content/ContentById/b9d4b0f3-f6f4-414e-bb16-d35b8136c3bb"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access.rdatoolkit.org/Content/Index?externalId=en-US_ala-f21836a5-7397-341a-bd4c-bd641e765511" TargetMode="External"/><Relationship Id="rId4" Type="http://schemas.openxmlformats.org/officeDocument/2006/relationships/hyperlink" Target="https://access.rdatoolkit.org/Content/ContentById/e638c0f5-be83-491d-8686-c959dabfbc4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access.rdatoolkit.org/Content/ContentById/b9d4b0f3-f6f4-414e-bb16-d35b8136c3bb"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access.rdatoolkit.org/Content/Index?externalId=en-US_ala-793da8ae-3e0c-3b0e-9fc0-a4074f7b4195" TargetMode="External"/><Relationship Id="rId4" Type="http://schemas.openxmlformats.org/officeDocument/2006/relationships/hyperlink" Target="https://access.rdatoolkit.org/Content/ContentById/e638c0f5-be83-491d-8686-c959dabfbc4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ccess.rdatoolkit.org/Content/Index?externalId=en-US_ala-793da8ae-3e0c-3b0e-9fc0-a4074f7b4195"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access.rdatoolkit.org/Content/ContentById/b9d4b0f3-f6f4-414e-bb16-d35b8136c3bb" TargetMode="External"/><Relationship Id="rId4" Type="http://schemas.openxmlformats.org/officeDocument/2006/relationships/hyperlink" Target="https://access.rdatoolkit.org/Content/Index?externalId=en-US_ala-f21836a5-7397-341a-bd4c-bd641e76551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access.rdatoolkit.org/Content/ContentById/46ecc15f-1773-41b4-9436-e6e1d143df31"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access.rdatoolkit.org/Content/ContentById/050a73fb-af98-4cb7-94dd-52f942e030b3"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access.rdatoolkit.org/Guidance/GuidanceById/1ad4ffae-c79e-471f-aaff-7fda1ebd095a"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access.rdatoolkit.org/Content/Index?externalId=en-US_ala-7917b114-5614-3571-94a6-2284a4339575" TargetMode="External"/><Relationship Id="rId4" Type="http://schemas.openxmlformats.org/officeDocument/2006/relationships/hyperlink" Target="https://access.rdatoolkit.org/Guidance/GuidanceById/0b583af4-88d0-4cd5-b5c4-ba06d6106bf5"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hyperlink" Target="https://www.loc.gov/aba/rda/mgd/relationshipLabels/index.html"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loc.gov/aba/rda/mgd/expression/mg-e-languageOfExpression-01.pdf"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access.rdatoolkit.org/Content/ContentById/cbfe68ed-693d-45d1-9ad4-9f237366938d"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access.rdatoolkit.org/Content/Index?externalId=en-US_ala-2b158119-c395-3e94-a488-f9d2354cc6ba" TargetMode="External"/><Relationship Id="rId4" Type="http://schemas.openxmlformats.org/officeDocument/2006/relationships/hyperlink" Target="https://access.rdatoolkit.org/Content/ContentById/3e191869-6f69-40ca-8cf2-94e4cec944a1"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image" Target="../media/image48.png"/></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access.rdatoolkit.org/Content/ContentById/46ecc15f-1773-41b4-9436-e6e1d143df31" TargetMode="External"/><Relationship Id="rId7" Type="http://schemas.openxmlformats.org/officeDocument/2006/relationships/hyperlink" Target="https://access.rdatoolkit.org/Content/Index?externalId=en-US_ala-0eb21eb3-a2b4-3f0c-b76f-7df760946aad"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access.rdatoolkit.org/Content/Index?externalId=en-US_ala-4a7048a4-335d-338c-8ac1-8f373075dd2c" TargetMode="External"/><Relationship Id="rId5" Type="http://schemas.openxmlformats.org/officeDocument/2006/relationships/hyperlink" Target="https://access.rdatoolkit.org/Content/Index?externalId=en-US_ala-9bea6d11-d96f-3b6c-9775-43148da2a583" TargetMode="External"/><Relationship Id="rId4" Type="http://schemas.openxmlformats.org/officeDocument/2006/relationships/hyperlink" Target="https://access.rdatoolkit.org/Content/ContentById/b35fa2fe-249e-4e97-b359-6e4c0a4dab0c"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4.xml"/><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hyperlink" Target="https://access.rdatoolkit.org/Content/ContentById/46ecc15f-1773-41b4-9436-e6e1d143df31"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access.rdatoolkit.org/Content/ContentById/0dd62627-179d-45d2-8bbf-3fcd704763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FB4213-DCC0-A76E-F7D5-7961900E8CAE}"/>
              </a:ext>
            </a:extLst>
          </p:cNvPr>
          <p:cNvSpPr>
            <a:spLocks noGrp="1"/>
          </p:cNvSpPr>
          <p:nvPr>
            <p:ph type="sldNum" sz="quarter" idx="12"/>
          </p:nvPr>
        </p:nvSpPr>
        <p:spPr/>
        <p:txBody>
          <a:bodyPr/>
          <a:lstStyle/>
          <a:p>
            <a:fld id="{26D89839-9540-4FD2-A570-163792ED64AF}" type="slidenum">
              <a:rPr lang="en-US" smtClean="0"/>
              <a:t>1</a:t>
            </a:fld>
            <a:endParaRPr lang="en-US"/>
          </a:p>
        </p:txBody>
      </p:sp>
      <p:sp>
        <p:nvSpPr>
          <p:cNvPr id="2" name="Title 1">
            <a:extLst>
              <a:ext uri="{FF2B5EF4-FFF2-40B4-BE49-F238E27FC236}">
                <a16:creationId xmlns:a16="http://schemas.microsoft.com/office/drawing/2014/main" id="{1C9968D0-851A-AAED-52F2-A6B9EF7E2A0D}"/>
              </a:ext>
            </a:extLst>
          </p:cNvPr>
          <p:cNvSpPr>
            <a:spLocks noGrp="1"/>
          </p:cNvSpPr>
          <p:nvPr>
            <p:ph type="ctrTitle"/>
          </p:nvPr>
        </p:nvSpPr>
        <p:spPr>
          <a:xfrm>
            <a:off x="1524000" y="2771550"/>
            <a:ext cx="9144000" cy="1857881"/>
          </a:xfrm>
        </p:spPr>
        <p:txBody>
          <a:bodyPr>
            <a:normAutofit fontScale="90000"/>
          </a:bodyPr>
          <a:lstStyle/>
          <a:p>
            <a:r>
              <a:rPr lang="en-CA" sz="4000" dirty="0"/>
              <a:t>Cataloging an eBook</a:t>
            </a:r>
            <a:br>
              <a:rPr lang="en-CA" dirty="0"/>
            </a:br>
            <a:r>
              <a:rPr lang="en-CA" dirty="0"/>
              <a:t>Describing an Aggregated Work &amp; Aggregated Expression</a:t>
            </a:r>
          </a:p>
        </p:txBody>
      </p:sp>
    </p:spTree>
    <p:extLst>
      <p:ext uri="{BB962C8B-B14F-4D97-AF65-F5344CB8AC3E}">
        <p14:creationId xmlns:p14="http://schemas.microsoft.com/office/powerpoint/2010/main" val="364971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Entities &gt; </a:t>
            </a:r>
            <a:r>
              <a:rPr lang="en-US" u="sng">
                <a:solidFill>
                  <a:schemeClr val="hlink"/>
                </a:solidFill>
                <a:hlinkClick r:id="rId3"/>
              </a:rPr>
              <a:t>Expression</a:t>
            </a:r>
            <a:r>
              <a:rPr lang="en-US"/>
              <a:t> &gt; </a:t>
            </a:r>
            <a:r>
              <a:rPr lang="en-US" u="sng">
                <a:solidFill>
                  <a:schemeClr val="hlink"/>
                </a:solidFill>
                <a:hlinkClick r:id="rId4"/>
              </a:rPr>
              <a:t>authorized access point for expression</a:t>
            </a:r>
            <a:endParaRPr/>
          </a:p>
          <a:p>
            <a:pPr marL="0" lvl="0" indent="0" algn="l" rtl="0">
              <a:lnSpc>
                <a:spcPct val="90000"/>
              </a:lnSpc>
              <a:spcBef>
                <a:spcPts val="1000"/>
              </a:spcBef>
              <a:spcAft>
                <a:spcPts val="0"/>
              </a:spcAft>
              <a:buClr>
                <a:schemeClr val="dk1"/>
              </a:buClr>
              <a:buSzPts val="2800"/>
              <a:buNone/>
            </a:pPr>
            <a:r>
              <a:rPr lang="en-US"/>
              <a:t>Definition: A nomen that is an access point of expression that is selected for preference in a specific vocabulary encoding scheme.</a:t>
            </a:r>
            <a:endParaRPr/>
          </a:p>
          <a:p>
            <a:pPr marL="457200" lvl="1" indent="0" algn="l" rtl="0">
              <a:lnSpc>
                <a:spcPct val="90000"/>
              </a:lnSpc>
              <a:spcBef>
                <a:spcPts val="500"/>
              </a:spcBef>
              <a:spcAft>
                <a:spcPts val="0"/>
              </a:spcAft>
              <a:buClr>
                <a:schemeClr val="dk1"/>
              </a:buClr>
              <a:buSzPts val="2400"/>
              <a:buNone/>
            </a:pPr>
            <a:r>
              <a:rPr lang="en-US" i="1"/>
              <a:t>Our specific vocabulary encoding scheme is the LC/NACO AF or LCSH</a:t>
            </a:r>
            <a:endParaRPr/>
          </a:p>
          <a:p>
            <a:pPr marL="0" lvl="0" indent="0" algn="l" rtl="0">
              <a:lnSpc>
                <a:spcPct val="90000"/>
              </a:lnSpc>
              <a:spcBef>
                <a:spcPts val="1000"/>
              </a:spcBef>
              <a:spcAft>
                <a:spcPts val="0"/>
              </a:spcAft>
              <a:buClr>
                <a:schemeClr val="dk1"/>
              </a:buClr>
              <a:buSzPts val="2800"/>
              <a:buNone/>
            </a:pPr>
            <a:r>
              <a:rPr lang="en-US"/>
              <a:t>Recording a structured description.</a:t>
            </a:r>
            <a:endParaRPr/>
          </a:p>
          <a:p>
            <a:pPr marL="914400" lvl="1" indent="-457200" algn="l" rtl="0">
              <a:lnSpc>
                <a:spcPct val="90000"/>
              </a:lnSpc>
              <a:spcBef>
                <a:spcPts val="500"/>
              </a:spcBef>
              <a:spcAft>
                <a:spcPts val="0"/>
              </a:spcAft>
              <a:buClr>
                <a:schemeClr val="dk1"/>
              </a:buClr>
              <a:buSzPts val="2400"/>
              <a:buFont typeface="Calibri"/>
              <a:buAutoNum type="arabicPeriod"/>
            </a:pPr>
            <a:r>
              <a:rPr lang="en-US"/>
              <a:t>Option 1 tells us to use an authorized access point found in the LC/NACO AF</a:t>
            </a:r>
            <a:endParaRPr/>
          </a:p>
          <a:p>
            <a:pPr marL="914400" lvl="1" indent="-457200" algn="l" rtl="0">
              <a:lnSpc>
                <a:spcPct val="90000"/>
              </a:lnSpc>
              <a:spcBef>
                <a:spcPts val="500"/>
              </a:spcBef>
              <a:spcAft>
                <a:spcPts val="0"/>
              </a:spcAft>
              <a:buClr>
                <a:schemeClr val="dk1"/>
              </a:buClr>
              <a:buSzPts val="2400"/>
              <a:buFont typeface="Calibri"/>
              <a:buAutoNum type="arabicPeriod"/>
            </a:pPr>
            <a:r>
              <a:rPr lang="en-US"/>
              <a:t>Option 2 tells that if no AAP is found, to establish an AAP for the expression and then use it in the bibliographic record</a:t>
            </a:r>
            <a:endParaRPr/>
          </a:p>
          <a:p>
            <a:pPr marL="914400" lvl="1" indent="-457200" algn="l" rtl="0">
              <a:lnSpc>
                <a:spcPct val="90000"/>
              </a:lnSpc>
              <a:spcBef>
                <a:spcPts val="500"/>
              </a:spcBef>
              <a:spcAft>
                <a:spcPts val="0"/>
              </a:spcAft>
              <a:buClr>
                <a:schemeClr val="dk1"/>
              </a:buClr>
              <a:buSzPts val="2400"/>
              <a:buFont typeface="Calibri"/>
              <a:buAutoNum type="arabicPeriod"/>
            </a:pPr>
            <a:r>
              <a:rPr lang="en-US"/>
              <a:t>Option 3 tells us to follow PCC’s string encoding scheme while creating the AAP</a:t>
            </a:r>
            <a:endParaRPr/>
          </a:p>
        </p:txBody>
      </p:sp>
      <p:sp>
        <p:nvSpPr>
          <p:cNvPr id="167" name="Google Shape;16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168" name="Google Shape;16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Authorized access point for expression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Entities &gt; </a:t>
            </a:r>
            <a:r>
              <a:rPr lang="en-US" u="sng" dirty="0">
                <a:solidFill>
                  <a:schemeClr val="hlink"/>
                </a:solidFill>
                <a:hlinkClick r:id="rId3"/>
              </a:rPr>
              <a:t>Expression</a:t>
            </a:r>
            <a:r>
              <a:rPr lang="en-US" dirty="0"/>
              <a:t> &gt; </a:t>
            </a:r>
            <a:r>
              <a:rPr lang="en-US" u="sng" dirty="0">
                <a:solidFill>
                  <a:schemeClr val="hlink"/>
                </a:solidFill>
                <a:hlinkClick r:id="rId4"/>
              </a:rPr>
              <a:t>authorized access point for expression</a:t>
            </a:r>
            <a:endParaRPr dirty="0"/>
          </a:p>
          <a:p>
            <a:pPr marL="0" lvl="0" indent="0" algn="l" rtl="0">
              <a:lnSpc>
                <a:spcPct val="90000"/>
              </a:lnSpc>
              <a:spcBef>
                <a:spcPts val="1000"/>
              </a:spcBef>
              <a:spcAft>
                <a:spcPts val="0"/>
              </a:spcAft>
              <a:buClr>
                <a:schemeClr val="dk1"/>
              </a:buClr>
              <a:buSzPts val="2800"/>
              <a:buNone/>
            </a:pPr>
            <a:r>
              <a:rPr lang="en-US" dirty="0"/>
              <a:t>Recording a structured description</a:t>
            </a:r>
            <a:endParaRPr dirty="0"/>
          </a:p>
          <a:p>
            <a:pPr marL="914400" lvl="1" indent="-457200" algn="l" rtl="0">
              <a:lnSpc>
                <a:spcPct val="90000"/>
              </a:lnSpc>
              <a:spcBef>
                <a:spcPts val="500"/>
              </a:spcBef>
              <a:spcAft>
                <a:spcPts val="0"/>
              </a:spcAft>
              <a:buClr>
                <a:schemeClr val="dk1"/>
              </a:buClr>
              <a:buSzPts val="2400"/>
              <a:buFont typeface="Calibri"/>
              <a:buAutoNum type="arabicPeriod"/>
            </a:pPr>
            <a:r>
              <a:rPr lang="en-US" dirty="0"/>
              <a:t>Base authorized access point for expression</a:t>
            </a:r>
            <a:endParaRPr dirty="0"/>
          </a:p>
          <a:p>
            <a:pPr marL="914400" lvl="2" indent="0" algn="l" rtl="0">
              <a:lnSpc>
                <a:spcPct val="90000"/>
              </a:lnSpc>
              <a:spcBef>
                <a:spcPts val="500"/>
              </a:spcBef>
              <a:spcAft>
                <a:spcPts val="0"/>
              </a:spcAft>
              <a:buClr>
                <a:schemeClr val="dk1"/>
              </a:buClr>
              <a:buSzPts val="2000"/>
              <a:buNone/>
            </a:pPr>
            <a:r>
              <a:rPr lang="en-US" dirty="0"/>
              <a:t>2 options. PS says not to apply the first (preferred title of expression), but to apply the second:</a:t>
            </a:r>
            <a:endParaRPr dirty="0"/>
          </a:p>
          <a:p>
            <a:pPr marL="914400" lvl="2" indent="0" algn="l" rtl="0">
              <a:lnSpc>
                <a:spcPct val="90000"/>
              </a:lnSpc>
              <a:spcBef>
                <a:spcPts val="500"/>
              </a:spcBef>
              <a:spcAft>
                <a:spcPts val="0"/>
              </a:spcAft>
              <a:buClr>
                <a:schemeClr val="dk1"/>
              </a:buClr>
              <a:buSzPts val="2000"/>
              <a:buNone/>
            </a:pPr>
            <a:r>
              <a:rPr lang="en-US" dirty="0"/>
              <a:t>Use a value of Work: </a:t>
            </a:r>
            <a:r>
              <a:rPr lang="en-US" b="1" u="sng" dirty="0">
                <a:solidFill>
                  <a:schemeClr val="hlink"/>
                </a:solidFill>
                <a:hlinkClick r:id="rId5"/>
              </a:rPr>
              <a:t>authorized access point for work</a:t>
            </a:r>
            <a:r>
              <a:rPr lang="en-US" dirty="0"/>
              <a:t> for the work that is realized by an expression to form a </a:t>
            </a:r>
            <a:r>
              <a:rPr lang="en-US" b="1" dirty="0"/>
              <a:t>base access point</a:t>
            </a:r>
            <a:r>
              <a:rPr lang="en-US" dirty="0"/>
              <a:t>.</a:t>
            </a:r>
            <a:endParaRPr dirty="0"/>
          </a:p>
          <a:p>
            <a:pPr marL="914400" lvl="2" indent="0" algn="l" rtl="0">
              <a:lnSpc>
                <a:spcPct val="90000"/>
              </a:lnSpc>
              <a:spcBef>
                <a:spcPts val="500"/>
              </a:spcBef>
              <a:spcAft>
                <a:spcPts val="0"/>
              </a:spcAft>
              <a:buClr>
                <a:schemeClr val="dk1"/>
              </a:buClr>
              <a:buSzPts val="2000"/>
              <a:buNone/>
            </a:pPr>
            <a:r>
              <a:rPr lang="en-US" dirty="0"/>
              <a:t>We are told to format the base following Expression: </a:t>
            </a:r>
            <a:r>
              <a:rPr lang="en-US" b="1" u="sng" dirty="0">
                <a:solidFill>
                  <a:schemeClr val="hlink"/>
                </a:solidFill>
                <a:hlinkClick r:id="rId6"/>
              </a:rPr>
              <a:t>access point for expression. Format of base access points for expression</a:t>
            </a:r>
            <a:r>
              <a:rPr lang="en-US" dirty="0"/>
              <a:t>.</a:t>
            </a:r>
            <a:endParaRPr dirty="0"/>
          </a:p>
        </p:txBody>
      </p:sp>
      <p:sp>
        <p:nvSpPr>
          <p:cNvPr id="174" name="Google Shape;17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175" name="Google Shape;17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Creating an authorized access point for expression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Entities &gt; Expression &gt; access point for expression </a:t>
            </a:r>
            <a:endParaRPr/>
          </a:p>
          <a:p>
            <a:pPr marL="0" lvl="0" indent="0" algn="l" rtl="0">
              <a:lnSpc>
                <a:spcPct val="90000"/>
              </a:lnSpc>
              <a:spcBef>
                <a:spcPts val="1000"/>
              </a:spcBef>
              <a:spcAft>
                <a:spcPts val="0"/>
              </a:spcAft>
              <a:buClr>
                <a:schemeClr val="dk1"/>
              </a:buClr>
              <a:buSzPts val="2800"/>
              <a:buNone/>
            </a:pPr>
            <a:r>
              <a:rPr lang="en-US"/>
              <a:t>Format of base access points for expression.</a:t>
            </a:r>
            <a:endParaRPr/>
          </a:p>
          <a:p>
            <a:pPr marL="457200" lvl="1" indent="0" algn="l" rtl="0">
              <a:lnSpc>
                <a:spcPct val="90000"/>
              </a:lnSpc>
              <a:spcBef>
                <a:spcPts val="500"/>
              </a:spcBef>
              <a:spcAft>
                <a:spcPts val="0"/>
              </a:spcAft>
              <a:buClr>
                <a:schemeClr val="dk1"/>
              </a:buClr>
              <a:buSzPts val="2400"/>
              <a:buNone/>
            </a:pPr>
            <a:r>
              <a:rPr lang="en-US"/>
              <a:t>Record a title in direct order with no amendments.</a:t>
            </a:r>
            <a:endParaRPr/>
          </a:p>
          <a:p>
            <a:pPr marL="457200" lvl="1" indent="0" algn="l" rtl="0">
              <a:lnSpc>
                <a:spcPct val="90000"/>
              </a:lnSpc>
              <a:spcBef>
                <a:spcPts val="500"/>
              </a:spcBef>
              <a:spcAft>
                <a:spcPts val="0"/>
              </a:spcAft>
              <a:buClr>
                <a:schemeClr val="dk1"/>
              </a:buClr>
              <a:buSzPts val="2400"/>
              <a:buNone/>
            </a:pPr>
            <a:r>
              <a:rPr lang="en-US" i="1"/>
              <a:t>In other words, do not change the authorized access point for the work in any way.</a:t>
            </a:r>
            <a:endParaRPr/>
          </a:p>
          <a:p>
            <a:pPr marL="0" lvl="0" indent="0" algn="l" rtl="0">
              <a:lnSpc>
                <a:spcPct val="90000"/>
              </a:lnSpc>
              <a:spcBef>
                <a:spcPts val="1000"/>
              </a:spcBef>
              <a:spcAft>
                <a:spcPts val="0"/>
              </a:spcAft>
              <a:buClr>
                <a:schemeClr val="dk1"/>
              </a:buClr>
              <a:buSzPts val="2800"/>
              <a:buNone/>
            </a:pPr>
            <a:endParaRPr/>
          </a:p>
        </p:txBody>
      </p:sp>
      <p:sp>
        <p:nvSpPr>
          <p:cNvPr id="181" name="Google Shape;18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182" name="Google Shape;18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Expression: access point for expression. Format of base access points for expression.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Entities &gt; </a:t>
            </a:r>
            <a:r>
              <a:rPr lang="en-US" u="sng">
                <a:solidFill>
                  <a:schemeClr val="hlink"/>
                </a:solidFill>
                <a:hlinkClick r:id="rId3"/>
              </a:rPr>
              <a:t>Expression</a:t>
            </a:r>
            <a:r>
              <a:rPr lang="en-US"/>
              <a:t> &gt; </a:t>
            </a:r>
            <a:r>
              <a:rPr lang="en-US" u="sng">
                <a:solidFill>
                  <a:schemeClr val="hlink"/>
                </a:solidFill>
                <a:hlinkClick r:id="rId4"/>
              </a:rPr>
              <a:t>authorized access point for expression</a:t>
            </a:r>
            <a:endParaRPr/>
          </a:p>
          <a:p>
            <a:pPr marL="0" lvl="0" indent="0" algn="l" rtl="0">
              <a:lnSpc>
                <a:spcPct val="90000"/>
              </a:lnSpc>
              <a:spcBef>
                <a:spcPts val="1000"/>
              </a:spcBef>
              <a:spcAft>
                <a:spcPts val="0"/>
              </a:spcAft>
              <a:buClr>
                <a:schemeClr val="dk1"/>
              </a:buClr>
              <a:buSzPts val="2800"/>
              <a:buNone/>
            </a:pPr>
            <a:r>
              <a:rPr lang="en-US"/>
              <a:t>Recording a structured description</a:t>
            </a:r>
            <a:endParaRPr/>
          </a:p>
          <a:p>
            <a:pPr marL="914400" lvl="1" indent="-457200" algn="l" rtl="0">
              <a:lnSpc>
                <a:spcPct val="90000"/>
              </a:lnSpc>
              <a:spcBef>
                <a:spcPts val="500"/>
              </a:spcBef>
              <a:spcAft>
                <a:spcPts val="0"/>
              </a:spcAft>
              <a:buClr>
                <a:schemeClr val="dk1"/>
              </a:buClr>
              <a:buSzPts val="2400"/>
              <a:buFont typeface="Calibri"/>
              <a:buAutoNum type="arabicPeriod" startAt="2"/>
            </a:pPr>
            <a:r>
              <a:rPr lang="en-US"/>
              <a:t>Additional elements and designations in authorized access points for expression </a:t>
            </a:r>
            <a:endParaRPr/>
          </a:p>
          <a:p>
            <a:pPr marL="1143000" lvl="2" indent="-228600" algn="l" rtl="0">
              <a:lnSpc>
                <a:spcPct val="90000"/>
              </a:lnSpc>
              <a:spcBef>
                <a:spcPts val="500"/>
              </a:spcBef>
              <a:spcAft>
                <a:spcPts val="0"/>
              </a:spcAft>
              <a:buClr>
                <a:schemeClr val="dk1"/>
              </a:buClr>
              <a:buSzPts val="2000"/>
              <a:buNone/>
            </a:pPr>
            <a:r>
              <a:rPr lang="en-US"/>
              <a:t>Include values for other elements or designations in an access point if required:</a:t>
            </a:r>
            <a:endParaRPr/>
          </a:p>
          <a:p>
            <a:pPr marL="1143000" lvl="2" indent="-228600" algn="l" rtl="0">
              <a:lnSpc>
                <a:spcPct val="90000"/>
              </a:lnSpc>
              <a:spcBef>
                <a:spcPts val="500"/>
              </a:spcBef>
              <a:spcAft>
                <a:spcPts val="0"/>
              </a:spcAft>
              <a:buClr>
                <a:schemeClr val="dk1"/>
              </a:buClr>
              <a:buSzPts val="2000"/>
              <a:buChar char="•"/>
            </a:pPr>
            <a:r>
              <a:rPr lang="en-US"/>
              <a:t>to distinguish the access point from a value of an access point for another entity</a:t>
            </a:r>
            <a:endParaRPr/>
          </a:p>
          <a:p>
            <a:pPr marL="1143000" lvl="2" indent="-228600" algn="l" rtl="0">
              <a:lnSpc>
                <a:spcPct val="90000"/>
              </a:lnSpc>
              <a:spcBef>
                <a:spcPts val="500"/>
              </a:spcBef>
              <a:spcAft>
                <a:spcPts val="0"/>
              </a:spcAft>
              <a:buClr>
                <a:schemeClr val="dk1"/>
              </a:buClr>
              <a:buSzPts val="2000"/>
              <a:buChar char="•"/>
            </a:pPr>
            <a:r>
              <a:rPr lang="en-US"/>
              <a:t>to assist in the identification of the entity</a:t>
            </a:r>
            <a:endParaRPr/>
          </a:p>
          <a:p>
            <a:pPr marL="1143000" lvl="2" indent="-228600" algn="l" rtl="0">
              <a:lnSpc>
                <a:spcPct val="90000"/>
              </a:lnSpc>
              <a:spcBef>
                <a:spcPts val="500"/>
              </a:spcBef>
              <a:spcAft>
                <a:spcPts val="0"/>
              </a:spcAft>
              <a:buClr>
                <a:schemeClr val="dk1"/>
              </a:buClr>
              <a:buSzPts val="2000"/>
              <a:buChar char="•"/>
            </a:pPr>
            <a:r>
              <a:rPr lang="en-US"/>
              <a:t>to conform to a </a:t>
            </a:r>
            <a:r>
              <a:rPr lang="en-US" i="1"/>
              <a:t>string encoding scheme</a:t>
            </a:r>
            <a:endParaRPr/>
          </a:p>
          <a:p>
            <a:pPr marL="914400" lvl="2" indent="0" algn="l" rtl="0">
              <a:lnSpc>
                <a:spcPct val="90000"/>
              </a:lnSpc>
              <a:spcBef>
                <a:spcPts val="500"/>
              </a:spcBef>
              <a:spcAft>
                <a:spcPts val="0"/>
              </a:spcAft>
              <a:buClr>
                <a:schemeClr val="dk1"/>
              </a:buClr>
              <a:buSzPts val="2000"/>
              <a:buNone/>
            </a:pPr>
            <a:r>
              <a:rPr lang="en-US"/>
              <a:t>Apply the general instructions at Expression: </a:t>
            </a:r>
            <a:r>
              <a:rPr lang="en-US" b="1" u="sng">
                <a:solidFill>
                  <a:schemeClr val="hlink"/>
                </a:solidFill>
                <a:hlinkClick r:id="rId5"/>
              </a:rPr>
              <a:t>access point for expression. Additional elements and designations in access points for expression</a:t>
            </a:r>
            <a:r>
              <a:rPr lang="en-US"/>
              <a:t> </a:t>
            </a:r>
            <a:endParaRPr/>
          </a:p>
          <a:p>
            <a:pPr marL="914400" lvl="2" indent="0" algn="l" rtl="0">
              <a:lnSpc>
                <a:spcPct val="90000"/>
              </a:lnSpc>
              <a:spcBef>
                <a:spcPts val="500"/>
              </a:spcBef>
              <a:spcAft>
                <a:spcPts val="0"/>
              </a:spcAft>
              <a:buClr>
                <a:schemeClr val="dk1"/>
              </a:buClr>
              <a:buSzPts val="2000"/>
              <a:buNone/>
            </a:pPr>
            <a:endParaRPr/>
          </a:p>
          <a:p>
            <a:pPr marL="914400" lvl="1" indent="-304800" algn="l" rtl="0">
              <a:lnSpc>
                <a:spcPct val="90000"/>
              </a:lnSpc>
              <a:spcBef>
                <a:spcPts val="500"/>
              </a:spcBef>
              <a:spcAft>
                <a:spcPts val="0"/>
              </a:spcAft>
              <a:buClr>
                <a:schemeClr val="dk1"/>
              </a:buClr>
              <a:buSzPts val="2400"/>
              <a:buFont typeface="Calibri"/>
              <a:buNone/>
            </a:pPr>
            <a:endParaRPr/>
          </a:p>
          <a:p>
            <a:pPr marL="0" lvl="0" indent="0" algn="l" rtl="0">
              <a:lnSpc>
                <a:spcPct val="90000"/>
              </a:lnSpc>
              <a:spcBef>
                <a:spcPts val="1000"/>
              </a:spcBef>
              <a:spcAft>
                <a:spcPts val="0"/>
              </a:spcAft>
              <a:buClr>
                <a:schemeClr val="dk1"/>
              </a:buClr>
              <a:buSzPts val="2800"/>
              <a:buNone/>
            </a:pPr>
            <a:endParaRPr/>
          </a:p>
        </p:txBody>
      </p:sp>
      <p:sp>
        <p:nvSpPr>
          <p:cNvPr id="188" name="Google Shape;18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189" name="Google Shape;18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Creating an authorized access point for expression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Entities &gt; </a:t>
            </a:r>
            <a:r>
              <a:rPr lang="en-US" u="sng">
                <a:solidFill>
                  <a:schemeClr val="hlink"/>
                </a:solidFill>
                <a:hlinkClick r:id="rId3"/>
              </a:rPr>
              <a:t>Expression</a:t>
            </a:r>
            <a:r>
              <a:rPr lang="en-US"/>
              <a:t> &gt; </a:t>
            </a:r>
            <a:r>
              <a:rPr lang="en-US" u="sng">
                <a:solidFill>
                  <a:schemeClr val="hlink"/>
                </a:solidFill>
                <a:hlinkClick r:id="rId4"/>
              </a:rPr>
              <a:t>access point for expression</a:t>
            </a:r>
            <a:endParaRPr/>
          </a:p>
          <a:p>
            <a:pPr marL="457200" lvl="1" indent="0" algn="l" rtl="0">
              <a:lnSpc>
                <a:spcPct val="90000"/>
              </a:lnSpc>
              <a:spcBef>
                <a:spcPts val="500"/>
              </a:spcBef>
              <a:spcAft>
                <a:spcPts val="0"/>
              </a:spcAft>
              <a:buClr>
                <a:schemeClr val="dk1"/>
              </a:buClr>
              <a:buSzPts val="2400"/>
              <a:buNone/>
            </a:pPr>
            <a:r>
              <a:rPr lang="en-US"/>
              <a:t>The additional elements mentioned on the previous slide are:</a:t>
            </a:r>
            <a:endParaRPr/>
          </a:p>
          <a:p>
            <a:pPr marL="1143000" lvl="2" indent="-228600" algn="l" rtl="0">
              <a:lnSpc>
                <a:spcPct val="90000"/>
              </a:lnSpc>
              <a:spcBef>
                <a:spcPts val="500"/>
              </a:spcBef>
              <a:spcAft>
                <a:spcPts val="0"/>
              </a:spcAft>
              <a:buClr>
                <a:schemeClr val="dk1"/>
              </a:buClr>
              <a:buSzPts val="2000"/>
              <a:buChar char="•"/>
            </a:pPr>
            <a:r>
              <a:rPr lang="en-US"/>
              <a:t>Content type</a:t>
            </a:r>
            <a:endParaRPr/>
          </a:p>
          <a:p>
            <a:pPr marL="1143000" lvl="2" indent="-228600" algn="l" rtl="0">
              <a:lnSpc>
                <a:spcPct val="90000"/>
              </a:lnSpc>
              <a:spcBef>
                <a:spcPts val="500"/>
              </a:spcBef>
              <a:spcAft>
                <a:spcPts val="0"/>
              </a:spcAft>
              <a:buClr>
                <a:schemeClr val="dk1"/>
              </a:buClr>
              <a:buSzPts val="2000"/>
              <a:buChar char="•"/>
            </a:pPr>
            <a:r>
              <a:rPr lang="en-US"/>
              <a:t>Date of expression</a:t>
            </a:r>
            <a:endParaRPr/>
          </a:p>
          <a:p>
            <a:pPr marL="1143000" lvl="2" indent="-228600" algn="l" rtl="0">
              <a:lnSpc>
                <a:spcPct val="90000"/>
              </a:lnSpc>
              <a:spcBef>
                <a:spcPts val="500"/>
              </a:spcBef>
              <a:spcAft>
                <a:spcPts val="0"/>
              </a:spcAft>
              <a:buClr>
                <a:schemeClr val="dk1"/>
              </a:buClr>
              <a:buSzPts val="2000"/>
              <a:buChar char="•"/>
            </a:pPr>
            <a:r>
              <a:rPr lang="en-US"/>
              <a:t>Designation of version</a:t>
            </a:r>
            <a:endParaRPr/>
          </a:p>
          <a:p>
            <a:pPr marL="1143000" lvl="2" indent="-228600" algn="l" rtl="0">
              <a:lnSpc>
                <a:spcPct val="90000"/>
              </a:lnSpc>
              <a:spcBef>
                <a:spcPts val="500"/>
              </a:spcBef>
              <a:spcAft>
                <a:spcPts val="0"/>
              </a:spcAft>
              <a:buClr>
                <a:schemeClr val="dk1"/>
              </a:buClr>
              <a:buSzPts val="2000"/>
              <a:buChar char="•"/>
            </a:pPr>
            <a:r>
              <a:rPr lang="en-US"/>
              <a:t>Language of expression</a:t>
            </a:r>
            <a:endParaRPr/>
          </a:p>
          <a:p>
            <a:pPr marL="1143000" lvl="2" indent="-228600" algn="l" rtl="0">
              <a:lnSpc>
                <a:spcPct val="90000"/>
              </a:lnSpc>
              <a:spcBef>
                <a:spcPts val="500"/>
              </a:spcBef>
              <a:spcAft>
                <a:spcPts val="0"/>
              </a:spcAft>
              <a:buClr>
                <a:schemeClr val="dk1"/>
              </a:buClr>
              <a:buSzPts val="2000"/>
              <a:buChar char="•"/>
            </a:pPr>
            <a:r>
              <a:rPr lang="en-US"/>
              <a:t>Any other designation that is a distinguishing characteristic of the expression that serves to differentiate the expression from another expression of the same work.</a:t>
            </a:r>
            <a:endParaRPr/>
          </a:p>
        </p:txBody>
      </p:sp>
      <p:sp>
        <p:nvSpPr>
          <p:cNvPr id="195" name="Google Shape;19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196" name="Google Shape;19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Access point for expression. Additional elements and designations in access points for expression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Based on Entities &gt; </a:t>
            </a:r>
            <a:r>
              <a:rPr lang="en-US" u="sng">
                <a:solidFill>
                  <a:schemeClr val="hlink"/>
                </a:solidFill>
                <a:hlinkClick r:id="rId3"/>
              </a:rPr>
              <a:t>Expression</a:t>
            </a:r>
            <a:r>
              <a:rPr lang="en-US"/>
              <a:t> &gt; </a:t>
            </a:r>
            <a:r>
              <a:rPr lang="en-US" u="sng">
                <a:solidFill>
                  <a:schemeClr val="hlink"/>
                </a:solidFill>
                <a:hlinkClick r:id="rId4"/>
              </a:rPr>
              <a:t>authorized access point for expression</a:t>
            </a:r>
            <a:r>
              <a:rPr lang="en-US"/>
              <a:t> (seen above), we first look in the NAF to see if an AAP has already been established. We know we’re looking for an AAP for a work, so it will begin with the AAP for the author, Marie-Claude Arnaud.</a:t>
            </a:r>
            <a:endParaRPr/>
          </a:p>
        </p:txBody>
      </p:sp>
      <p:sp>
        <p:nvSpPr>
          <p:cNvPr id="202" name="Google Shape;20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03" name="Google Shape;20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Building the access point for expression manifested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210" name="Google Shape;2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AAP for author</a:t>
            </a:r>
            <a:endParaRPr/>
          </a:p>
        </p:txBody>
      </p:sp>
      <p:pic>
        <p:nvPicPr>
          <p:cNvPr id="211" name="Google Shape;211;p14"/>
          <p:cNvPicPr preferRelativeResize="0">
            <a:picLocks noGrp="1"/>
          </p:cNvPicPr>
          <p:nvPr>
            <p:ph type="body" idx="1"/>
          </p:nvPr>
        </p:nvPicPr>
        <p:blipFill rotWithShape="1">
          <a:blip r:embed="rId3">
            <a:alphaModFix/>
          </a:blip>
          <a:srcRect l="2307" t="11428" r="43884" b="32320"/>
          <a:stretch/>
        </p:blipFill>
        <p:spPr>
          <a:xfrm>
            <a:off x="198914" y="1460665"/>
            <a:ext cx="5594829" cy="4158924"/>
          </a:xfrm>
          <a:prstGeom prst="rect">
            <a:avLst/>
          </a:prstGeom>
          <a:noFill/>
          <a:ln>
            <a:noFill/>
          </a:ln>
        </p:spPr>
      </p:pic>
      <p:pic>
        <p:nvPicPr>
          <p:cNvPr id="212" name="Google Shape;212;p14"/>
          <p:cNvPicPr preferRelativeResize="0"/>
          <p:nvPr/>
        </p:nvPicPr>
        <p:blipFill rotWithShape="1">
          <a:blip r:embed="rId4">
            <a:alphaModFix/>
          </a:blip>
          <a:srcRect/>
          <a:stretch/>
        </p:blipFill>
        <p:spPr>
          <a:xfrm>
            <a:off x="6096000" y="1750063"/>
            <a:ext cx="5897086" cy="4393602"/>
          </a:xfrm>
          <a:prstGeom prst="rect">
            <a:avLst/>
          </a:prstGeom>
          <a:noFill/>
          <a:ln>
            <a:noFill/>
          </a:ln>
        </p:spPr>
      </p:pic>
      <p:sp>
        <p:nvSpPr>
          <p:cNvPr id="213" name="Google Shape;213;p14"/>
          <p:cNvSpPr/>
          <p:nvPr/>
        </p:nvSpPr>
        <p:spPr>
          <a:xfrm>
            <a:off x="6424551" y="4417621"/>
            <a:ext cx="2755075" cy="320634"/>
          </a:xfrm>
          <a:prstGeom prst="ellipse">
            <a:avLst/>
          </a:prstGeom>
          <a:noFill/>
          <a:ln w="412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14"/>
          <p:cNvSpPr/>
          <p:nvPr/>
        </p:nvSpPr>
        <p:spPr>
          <a:xfrm>
            <a:off x="4595746" y="2693717"/>
            <a:ext cx="663041" cy="320634"/>
          </a:xfrm>
          <a:prstGeom prst="ellipse">
            <a:avLst/>
          </a:prstGeom>
          <a:noFill/>
          <a:ln w="412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800"/>
              <a:buChar char="•"/>
            </a:pPr>
            <a:r>
              <a:rPr lang="en-US" dirty="0"/>
              <a:t>Based on Entities &gt; </a:t>
            </a:r>
            <a:r>
              <a:rPr lang="en-US" u="sng" dirty="0">
                <a:solidFill>
                  <a:schemeClr val="hlink"/>
                </a:solidFill>
                <a:hlinkClick r:id="rId3"/>
              </a:rPr>
              <a:t>Expression</a:t>
            </a:r>
            <a:r>
              <a:rPr lang="en-US" dirty="0"/>
              <a:t> &gt; </a:t>
            </a:r>
            <a:r>
              <a:rPr lang="en-US" u="sng" dirty="0">
                <a:solidFill>
                  <a:schemeClr val="hlink"/>
                </a:solidFill>
                <a:hlinkClick r:id="rId4"/>
              </a:rPr>
              <a:t>authorized access point for expression</a:t>
            </a:r>
            <a:r>
              <a:rPr lang="en-US" dirty="0"/>
              <a:t> (seen above), we first look in the NAF to see if an AAP has already been established. We know we’re looking for an AAP for a work, so it will begin with the AAP for the author, Marie-Claude Arnaud.</a:t>
            </a:r>
            <a:endParaRPr dirty="0"/>
          </a:p>
          <a:p>
            <a:pPr marL="0" lvl="0" indent="0" algn="l" rtl="0">
              <a:lnSpc>
                <a:spcPct val="90000"/>
              </a:lnSpc>
              <a:spcBef>
                <a:spcPts val="1000"/>
              </a:spcBef>
              <a:spcAft>
                <a:spcPts val="0"/>
              </a:spcAft>
              <a:buClr>
                <a:schemeClr val="dk1"/>
              </a:buClr>
              <a:buSzPts val="2800"/>
              <a:buNone/>
            </a:pPr>
            <a:endParaRPr dirty="0"/>
          </a:p>
          <a:p>
            <a:pPr marL="914400" lvl="2" indent="0" algn="l" rtl="0">
              <a:lnSpc>
                <a:spcPct val="90000"/>
              </a:lnSpc>
              <a:spcBef>
                <a:spcPts val="500"/>
              </a:spcBef>
              <a:spcAft>
                <a:spcPts val="0"/>
              </a:spcAft>
              <a:buClr>
                <a:schemeClr val="dk1"/>
              </a:buClr>
              <a:buSzPts val="3200"/>
              <a:buNone/>
            </a:pPr>
            <a:r>
              <a:rPr lang="en-US" sz="3200" dirty="0"/>
              <a:t>Arnaud, M.-C. (Marie-Claude)</a:t>
            </a:r>
            <a:endParaRPr dirty="0"/>
          </a:p>
          <a:p>
            <a:pPr marL="914400" lvl="2" indent="0" algn="l" rtl="0">
              <a:lnSpc>
                <a:spcPct val="90000"/>
              </a:lnSpc>
              <a:spcBef>
                <a:spcPts val="500"/>
              </a:spcBef>
              <a:spcAft>
                <a:spcPts val="0"/>
              </a:spcAft>
              <a:buClr>
                <a:schemeClr val="dk1"/>
              </a:buClr>
              <a:buSzPts val="2000"/>
              <a:buNone/>
            </a:pPr>
            <a:endParaRPr dirty="0"/>
          </a:p>
          <a:p>
            <a:pPr marL="228600" lvl="0" indent="-228600" algn="l" rtl="0">
              <a:lnSpc>
                <a:spcPct val="90000"/>
              </a:lnSpc>
              <a:spcBef>
                <a:spcPts val="1000"/>
              </a:spcBef>
              <a:spcAft>
                <a:spcPts val="0"/>
              </a:spcAft>
              <a:buClr>
                <a:schemeClr val="dk1"/>
              </a:buClr>
              <a:buSzPts val="2800"/>
              <a:buChar char="•"/>
            </a:pPr>
            <a:r>
              <a:rPr lang="en-US" dirty="0"/>
              <a:t>We found an AAP for the author, but no AAP for the work which will be the base for the AAP for the expression. So, we need to go with option 2, establish the AAP ourselves. We’ll start with the AAP for the work.</a:t>
            </a:r>
            <a:endParaRPr dirty="0"/>
          </a:p>
        </p:txBody>
      </p:sp>
      <p:sp>
        <p:nvSpPr>
          <p:cNvPr id="220" name="Google Shape;2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221" name="Google Shape;22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Building the access point for expression manifested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Entities &gt; </a:t>
            </a:r>
            <a:r>
              <a:rPr lang="en-US" u="sng" dirty="0">
                <a:solidFill>
                  <a:schemeClr val="hlink"/>
                </a:solidFill>
                <a:hlinkClick r:id="rId3"/>
              </a:rPr>
              <a:t>Work</a:t>
            </a:r>
            <a:r>
              <a:rPr lang="en-US" dirty="0"/>
              <a:t> &gt; </a:t>
            </a:r>
            <a:r>
              <a:rPr lang="en-US" u="sng" dirty="0">
                <a:solidFill>
                  <a:schemeClr val="hlink"/>
                </a:solidFill>
                <a:hlinkClick r:id="rId4"/>
              </a:rPr>
              <a:t>authorized access point for work </a:t>
            </a:r>
            <a:endParaRPr dirty="0"/>
          </a:p>
          <a:p>
            <a:pPr marL="0" lvl="0" indent="0" algn="l" rtl="0">
              <a:lnSpc>
                <a:spcPct val="90000"/>
              </a:lnSpc>
              <a:spcBef>
                <a:spcPts val="1000"/>
              </a:spcBef>
              <a:spcAft>
                <a:spcPts val="0"/>
              </a:spcAft>
              <a:buClr>
                <a:schemeClr val="dk1"/>
              </a:buClr>
              <a:buSzPts val="2800"/>
              <a:buNone/>
            </a:pPr>
            <a:r>
              <a:rPr lang="en-US" dirty="0"/>
              <a:t>Definition: A nomen that is an access point of work that is selected for preference in a specific vocabulary encoding scheme (e.g., the NAF)</a:t>
            </a:r>
            <a:endParaRPr dirty="0"/>
          </a:p>
          <a:p>
            <a:pPr marL="0" lvl="0" indent="0" algn="l" rtl="0">
              <a:lnSpc>
                <a:spcPct val="90000"/>
              </a:lnSpc>
              <a:spcBef>
                <a:spcPts val="1000"/>
              </a:spcBef>
              <a:spcAft>
                <a:spcPts val="0"/>
              </a:spcAft>
              <a:buClr>
                <a:schemeClr val="dk1"/>
              </a:buClr>
              <a:buSzPts val="2800"/>
              <a:buNone/>
            </a:pPr>
            <a:r>
              <a:rPr lang="en-US" dirty="0"/>
              <a:t>Recording a structured description</a:t>
            </a:r>
            <a:endParaRPr dirty="0"/>
          </a:p>
          <a:p>
            <a:pPr marL="914400" lvl="1" indent="-457200" algn="l" rtl="0">
              <a:lnSpc>
                <a:spcPct val="90000"/>
              </a:lnSpc>
              <a:spcBef>
                <a:spcPts val="500"/>
              </a:spcBef>
              <a:spcAft>
                <a:spcPts val="0"/>
              </a:spcAft>
              <a:buClr>
                <a:schemeClr val="dk1"/>
              </a:buClr>
              <a:buSzPts val="2400"/>
              <a:buFont typeface="Calibri"/>
              <a:buAutoNum type="arabicPeriod"/>
            </a:pPr>
            <a:r>
              <a:rPr lang="en-US" dirty="0"/>
              <a:t>Use a form already established (there isn’t one)</a:t>
            </a:r>
            <a:endParaRPr dirty="0"/>
          </a:p>
          <a:p>
            <a:pPr marL="914400" lvl="1" indent="-457200" algn="l" rtl="0">
              <a:lnSpc>
                <a:spcPct val="90000"/>
              </a:lnSpc>
              <a:spcBef>
                <a:spcPts val="500"/>
              </a:spcBef>
              <a:spcAft>
                <a:spcPts val="0"/>
              </a:spcAft>
              <a:buClr>
                <a:schemeClr val="dk1"/>
              </a:buClr>
              <a:buSzPts val="2400"/>
              <a:buFont typeface="Calibri"/>
              <a:buAutoNum type="arabicPeriod"/>
            </a:pPr>
            <a:r>
              <a:rPr lang="en-US" dirty="0"/>
              <a:t>Establish an AAP for the work and then use it in the bibliographic record (PS)</a:t>
            </a:r>
            <a:endParaRPr dirty="0"/>
          </a:p>
        </p:txBody>
      </p:sp>
      <p:sp>
        <p:nvSpPr>
          <p:cNvPr id="227" name="Google Shape;22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228" name="Google Shape;22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Authorized access point for work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Entities &gt; </a:t>
            </a:r>
            <a:r>
              <a:rPr lang="en-US" u="sng">
                <a:solidFill>
                  <a:schemeClr val="hlink"/>
                </a:solidFill>
                <a:hlinkClick r:id="rId3"/>
              </a:rPr>
              <a:t>Work</a:t>
            </a:r>
            <a:r>
              <a:rPr lang="en-US"/>
              <a:t> &gt; </a:t>
            </a:r>
            <a:r>
              <a:rPr lang="en-US" u="sng">
                <a:solidFill>
                  <a:schemeClr val="hlink"/>
                </a:solidFill>
                <a:hlinkClick r:id="rId4"/>
              </a:rPr>
              <a:t>authorized access point for work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Base authorized access point for work</a:t>
            </a:r>
            <a:endParaRPr/>
          </a:p>
          <a:p>
            <a:pPr marL="457200" lvl="1" indent="0" algn="l" rtl="0">
              <a:lnSpc>
                <a:spcPct val="90000"/>
              </a:lnSpc>
              <a:spcBef>
                <a:spcPts val="500"/>
              </a:spcBef>
              <a:spcAft>
                <a:spcPts val="0"/>
              </a:spcAft>
              <a:buClr>
                <a:schemeClr val="dk1"/>
              </a:buClr>
              <a:buSzPts val="2400"/>
              <a:buNone/>
            </a:pPr>
            <a:r>
              <a:rPr lang="en-US"/>
              <a:t>Use a value of Work: </a:t>
            </a:r>
            <a:r>
              <a:rPr lang="en-US" b="1" u="sng">
                <a:solidFill>
                  <a:schemeClr val="hlink"/>
                </a:solidFill>
                <a:hlinkClick r:id="rId5"/>
              </a:rPr>
              <a:t>preferred title of work</a:t>
            </a:r>
            <a:r>
              <a:rPr lang="en-US"/>
              <a:t> to form a base access point.</a:t>
            </a:r>
            <a:endParaRPr/>
          </a:p>
          <a:p>
            <a:pPr marL="457200" lvl="1" indent="0" algn="l" rtl="0">
              <a:lnSpc>
                <a:spcPct val="90000"/>
              </a:lnSpc>
              <a:spcBef>
                <a:spcPts val="500"/>
              </a:spcBef>
              <a:spcAft>
                <a:spcPts val="0"/>
              </a:spcAft>
              <a:buClr>
                <a:schemeClr val="dk1"/>
              </a:buClr>
              <a:buSzPts val="24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34" name="Google Shape;23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235" name="Google Shape;23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Authorized access point for work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E03537A-6DFF-4377-9D2C-469069429A78}"/>
              </a:ext>
            </a:extLst>
          </p:cNvPr>
          <p:cNvSpPr>
            <a:spLocks noGrp="1"/>
          </p:cNvSpPr>
          <p:nvPr>
            <p:ph idx="1"/>
          </p:nvPr>
        </p:nvSpPr>
        <p:spPr/>
        <p:txBody>
          <a:bodyPr>
            <a:normAutofit/>
          </a:bodyPr>
          <a:lstStyle/>
          <a:p>
            <a:r>
              <a:rPr lang="en-US" dirty="0"/>
              <a:t>©2010-2025 - American Library Association, Canadian Federation of Library Associations, and CILIP: Chartered Institute of Library and Information Professionals.</a:t>
            </a:r>
          </a:p>
          <a:p>
            <a:endParaRPr lang="en-US" dirty="0"/>
          </a:p>
          <a:p>
            <a:r>
              <a:rPr lang="en-US" dirty="0"/>
              <a:t>Screen images from the RDA Toolkit (www.rdatoolkit.org) used by permission of the Copyright Holders for RDA (American Library Association, Canadian Federation of Library Associations, and CILIP: Chartered Institute of Library and Information Professionals).</a:t>
            </a:r>
          </a:p>
        </p:txBody>
      </p:sp>
      <p:sp>
        <p:nvSpPr>
          <p:cNvPr id="2" name="Slide Number Placeholder 1">
            <a:extLst>
              <a:ext uri="{FF2B5EF4-FFF2-40B4-BE49-F238E27FC236}">
                <a16:creationId xmlns:a16="http://schemas.microsoft.com/office/drawing/2014/main" id="{4FF91D38-9912-4576-9D0D-81AF9B5CFA82}"/>
              </a:ext>
            </a:extLst>
          </p:cNvPr>
          <p:cNvSpPr>
            <a:spLocks noGrp="1"/>
          </p:cNvSpPr>
          <p:nvPr>
            <p:ph type="sldNum" sz="quarter" idx="12"/>
          </p:nvPr>
        </p:nvSpPr>
        <p:spPr/>
        <p:txBody>
          <a:bodyPr/>
          <a:lstStyle/>
          <a:p>
            <a:fld id="{26D89839-9540-4FD2-A570-163792ED64AF}" type="slidenum">
              <a:rPr lang="en-US" smtClean="0"/>
              <a:t>2</a:t>
            </a:fld>
            <a:endParaRPr lang="en-US" dirty="0"/>
          </a:p>
        </p:txBody>
      </p:sp>
      <p:sp>
        <p:nvSpPr>
          <p:cNvPr id="4" name="Title 3">
            <a:extLst>
              <a:ext uri="{FF2B5EF4-FFF2-40B4-BE49-F238E27FC236}">
                <a16:creationId xmlns:a16="http://schemas.microsoft.com/office/drawing/2014/main" id="{BD2D5389-E98E-4E2D-9CA0-AC3A0FF5585C}"/>
              </a:ext>
            </a:extLst>
          </p:cNvPr>
          <p:cNvSpPr>
            <a:spLocks noGrp="1"/>
          </p:cNvSpPr>
          <p:nvPr>
            <p:ph type="title"/>
          </p:nvPr>
        </p:nvSpPr>
        <p:spPr/>
        <p:txBody>
          <a:bodyPr/>
          <a:lstStyle/>
          <a:p>
            <a:r>
              <a:rPr lang="en-US" dirty="0"/>
              <a:t>RDA Copyright</a:t>
            </a:r>
          </a:p>
        </p:txBody>
      </p:sp>
    </p:spTree>
    <p:extLst>
      <p:ext uri="{BB962C8B-B14F-4D97-AF65-F5344CB8AC3E}">
        <p14:creationId xmlns:p14="http://schemas.microsoft.com/office/powerpoint/2010/main" val="318519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8"/>
          <p:cNvSpPr txBox="1">
            <a:spLocks noGrp="1"/>
          </p:cNvSpPr>
          <p:nvPr>
            <p:ph type="body" idx="1"/>
          </p:nvPr>
        </p:nvSpPr>
        <p:spPr>
          <a:xfrm>
            <a:off x="838199" y="1825625"/>
            <a:ext cx="7262814" cy="435133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n-US" dirty="0"/>
              <a:t>Entities &gt; </a:t>
            </a:r>
            <a:r>
              <a:rPr lang="en-US" u="sng" dirty="0">
                <a:solidFill>
                  <a:schemeClr val="hlink"/>
                </a:solidFill>
                <a:hlinkClick r:id="rId3"/>
              </a:rPr>
              <a:t>Work</a:t>
            </a:r>
            <a:r>
              <a:rPr lang="en-US" dirty="0"/>
              <a:t> &gt; </a:t>
            </a:r>
            <a:r>
              <a:rPr lang="en-US" u="sng" dirty="0">
                <a:solidFill>
                  <a:schemeClr val="hlink"/>
                </a:solidFill>
                <a:hlinkClick r:id="rId4"/>
              </a:rPr>
              <a:t>preferred title of work</a:t>
            </a:r>
            <a:endParaRPr dirty="0"/>
          </a:p>
          <a:p>
            <a:pPr marL="0" lvl="0" indent="0" algn="l" rtl="0">
              <a:lnSpc>
                <a:spcPct val="90000"/>
              </a:lnSpc>
              <a:spcBef>
                <a:spcPts val="1000"/>
              </a:spcBef>
              <a:spcAft>
                <a:spcPts val="0"/>
              </a:spcAft>
              <a:buClr>
                <a:schemeClr val="dk1"/>
              </a:buClr>
              <a:buSzPct val="100000"/>
              <a:buNone/>
            </a:pPr>
            <a:r>
              <a:rPr lang="en-US" dirty="0"/>
              <a:t>Definition: A nomen that is a title of work that is selected for preference in a specific application or context.</a:t>
            </a:r>
            <a:endParaRPr dirty="0"/>
          </a:p>
          <a:p>
            <a:pPr marL="0" lvl="0" indent="0" algn="l" rtl="0">
              <a:lnSpc>
                <a:spcPct val="90000"/>
              </a:lnSpc>
              <a:spcBef>
                <a:spcPts val="1000"/>
              </a:spcBef>
              <a:spcAft>
                <a:spcPts val="0"/>
              </a:spcAft>
              <a:buClr>
                <a:schemeClr val="dk1"/>
              </a:buClr>
              <a:buSzPct val="100000"/>
              <a:buNone/>
            </a:pPr>
            <a:r>
              <a:rPr lang="en-US" dirty="0"/>
              <a:t>Recording an unstructured description</a:t>
            </a:r>
            <a:endParaRPr dirty="0"/>
          </a:p>
          <a:p>
            <a:pPr marL="457200" lvl="1" indent="0" algn="l" rtl="0">
              <a:lnSpc>
                <a:spcPct val="90000"/>
              </a:lnSpc>
              <a:spcBef>
                <a:spcPts val="500"/>
              </a:spcBef>
              <a:spcAft>
                <a:spcPts val="0"/>
              </a:spcAft>
              <a:buClr>
                <a:schemeClr val="dk1"/>
              </a:buClr>
              <a:buSzPct val="100000"/>
              <a:buNone/>
            </a:pPr>
            <a:r>
              <a:rPr lang="en-US" dirty="0"/>
              <a:t>Option 1. Record a value of Work: </a:t>
            </a:r>
            <a:r>
              <a:rPr lang="en-US" b="1" u="sng" dirty="0">
                <a:solidFill>
                  <a:schemeClr val="hlink"/>
                </a:solidFill>
                <a:hlinkClick r:id="rId5"/>
              </a:rPr>
              <a:t>title of work</a:t>
            </a:r>
            <a:r>
              <a:rPr lang="en-US" b="1" dirty="0"/>
              <a:t> </a:t>
            </a:r>
            <a:r>
              <a:rPr lang="en-US" dirty="0"/>
              <a:t>– yes, but which title?</a:t>
            </a:r>
            <a:endParaRPr dirty="0"/>
          </a:p>
          <a:p>
            <a:pPr marL="457200" lvl="1" indent="0" algn="l" rtl="0">
              <a:lnSpc>
                <a:spcPct val="90000"/>
              </a:lnSpc>
              <a:spcBef>
                <a:spcPts val="500"/>
              </a:spcBef>
              <a:spcAft>
                <a:spcPts val="0"/>
              </a:spcAft>
              <a:buClr>
                <a:schemeClr val="dk1"/>
              </a:buClr>
              <a:buSzPct val="100000"/>
              <a:buNone/>
            </a:pPr>
            <a:r>
              <a:rPr lang="en-US" dirty="0"/>
              <a:t>Option 2. Record a value that appears most frequently in sources of information.</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In the case of our work the only form that appears is:</a:t>
            </a:r>
            <a:endParaRPr dirty="0"/>
          </a:p>
          <a:p>
            <a:pPr marL="914400" lvl="2" indent="0" algn="l" rtl="0">
              <a:lnSpc>
                <a:spcPct val="90000"/>
              </a:lnSpc>
              <a:spcBef>
                <a:spcPts val="500"/>
              </a:spcBef>
              <a:spcAft>
                <a:spcPts val="0"/>
              </a:spcAft>
              <a:buClr>
                <a:schemeClr val="dk1"/>
              </a:buClr>
              <a:buSzPct val="100000"/>
              <a:buNone/>
            </a:pPr>
            <a:r>
              <a:rPr lang="en-US" sz="3000" i="1" dirty="0" err="1"/>
              <a:t>Denjoy</a:t>
            </a:r>
            <a:r>
              <a:rPr lang="en-US" sz="3000" i="1" dirty="0"/>
              <a:t> subsystems and horseshoes</a:t>
            </a:r>
            <a:endParaRPr i="1" dirty="0"/>
          </a:p>
          <a:p>
            <a:pPr marL="0" lvl="0" indent="0" algn="l" rtl="0">
              <a:lnSpc>
                <a:spcPct val="90000"/>
              </a:lnSpc>
              <a:spcBef>
                <a:spcPts val="1000"/>
              </a:spcBef>
              <a:spcAft>
                <a:spcPts val="0"/>
              </a:spcAft>
              <a:buClr>
                <a:schemeClr val="dk1"/>
              </a:buClr>
              <a:buSzPct val="100000"/>
              <a:buNone/>
            </a:pPr>
            <a:r>
              <a:rPr lang="en-US" dirty="0"/>
              <a:t>So that is the preferred title</a:t>
            </a:r>
            <a:endParaRPr dirty="0"/>
          </a:p>
        </p:txBody>
      </p:sp>
      <p:sp>
        <p:nvSpPr>
          <p:cNvPr id="241" name="Google Shape;24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242" name="Google Shape;24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Preferred title of work</a:t>
            </a:r>
            <a:endParaRPr/>
          </a:p>
        </p:txBody>
      </p:sp>
      <p:pic>
        <p:nvPicPr>
          <p:cNvPr id="2" name="Google Shape;139;p4">
            <a:extLst>
              <a:ext uri="{FF2B5EF4-FFF2-40B4-BE49-F238E27FC236}">
                <a16:creationId xmlns:a16="http://schemas.microsoft.com/office/drawing/2014/main" id="{71B1D6E2-B4AE-7658-187B-EB10D01F1A5A}"/>
              </a:ext>
            </a:extLst>
          </p:cNvPr>
          <p:cNvPicPr preferRelativeResize="0"/>
          <p:nvPr/>
        </p:nvPicPr>
        <p:blipFill rotWithShape="1">
          <a:blip r:embed="rId6">
            <a:alphaModFix/>
          </a:blip>
          <a:srcRect/>
          <a:stretch/>
        </p:blipFill>
        <p:spPr>
          <a:xfrm>
            <a:off x="8270082" y="396084"/>
            <a:ext cx="3795712" cy="578087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17D11-55E4-955C-7654-30C3F19B8D20}"/>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612ABC3C-8D20-AD37-8E0F-6AA86090149A}"/>
              </a:ext>
            </a:extLst>
          </p:cNvPr>
          <p:cNvSpPr>
            <a:spLocks noGrp="1"/>
          </p:cNvSpPr>
          <p:nvPr>
            <p:ph type="title"/>
          </p:nvPr>
        </p:nvSpPr>
        <p:spPr/>
        <p:txBody>
          <a:bodyPr>
            <a:normAutofit/>
          </a:bodyPr>
          <a:lstStyle/>
          <a:p>
            <a:r>
              <a:rPr lang="en-CA" sz="4000" dirty="0"/>
              <a:t>Recording title of work &amp; preferred title of work</a:t>
            </a:r>
          </a:p>
        </p:txBody>
      </p:sp>
      <p:sp>
        <p:nvSpPr>
          <p:cNvPr id="3" name="Slide Number Placeholder 2">
            <a:extLst>
              <a:ext uri="{FF2B5EF4-FFF2-40B4-BE49-F238E27FC236}">
                <a16:creationId xmlns:a16="http://schemas.microsoft.com/office/drawing/2014/main" id="{1262E516-A8F4-0DB2-2CC1-D96047A27E8E}"/>
              </a:ext>
            </a:extLst>
          </p:cNvPr>
          <p:cNvSpPr>
            <a:spLocks noGrp="1"/>
          </p:cNvSpPr>
          <p:nvPr>
            <p:ph type="sldNum" sz="quarter" idx="12"/>
          </p:nvPr>
        </p:nvSpPr>
        <p:spPr/>
        <p:txBody>
          <a:bodyPr/>
          <a:lstStyle/>
          <a:p>
            <a:fld id="{26D89839-9540-4FD2-A570-163792ED64AF}" type="slidenum">
              <a:rPr lang="en-US" smtClean="0"/>
              <a:t>21</a:t>
            </a:fld>
            <a:endParaRPr lang="en-US"/>
          </a:p>
        </p:txBody>
      </p:sp>
      <p:sp>
        <p:nvSpPr>
          <p:cNvPr id="25" name="TextBox 24">
            <a:extLst>
              <a:ext uri="{FF2B5EF4-FFF2-40B4-BE49-F238E27FC236}">
                <a16:creationId xmlns:a16="http://schemas.microsoft.com/office/drawing/2014/main" id="{AD31A743-F47E-DEFE-6392-D5AE21AA9396}"/>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9" name="Picture 8">
            <a:extLst>
              <a:ext uri="{FF2B5EF4-FFF2-40B4-BE49-F238E27FC236}">
                <a16:creationId xmlns:a16="http://schemas.microsoft.com/office/drawing/2014/main" id="{A58F005A-1F1C-7EA1-8008-59ABBAF6CF4F}"/>
              </a:ext>
            </a:extLst>
          </p:cNvPr>
          <p:cNvPicPr>
            <a:picLocks noChangeAspect="1"/>
          </p:cNvPicPr>
          <p:nvPr/>
        </p:nvPicPr>
        <p:blipFill>
          <a:blip r:embed="rId3"/>
          <a:stretch>
            <a:fillRect/>
          </a:stretch>
        </p:blipFill>
        <p:spPr>
          <a:xfrm>
            <a:off x="838200" y="2265471"/>
            <a:ext cx="9858375" cy="2019300"/>
          </a:xfrm>
          <a:prstGeom prst="rect">
            <a:avLst/>
          </a:prstGeom>
          <a:ln>
            <a:solidFill>
              <a:schemeClr val="bg1">
                <a:lumMod val="85000"/>
              </a:schemeClr>
            </a:solidFill>
          </a:ln>
        </p:spPr>
      </p:pic>
    </p:spTree>
    <p:extLst>
      <p:ext uri="{BB962C8B-B14F-4D97-AF65-F5344CB8AC3E}">
        <p14:creationId xmlns:p14="http://schemas.microsoft.com/office/powerpoint/2010/main" val="411686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Entities &gt; </a:t>
            </a:r>
            <a:r>
              <a:rPr lang="en-US" u="sng">
                <a:solidFill>
                  <a:schemeClr val="hlink"/>
                </a:solidFill>
                <a:hlinkClick r:id="rId3"/>
              </a:rPr>
              <a:t>Work</a:t>
            </a:r>
            <a:r>
              <a:rPr lang="en-US"/>
              <a:t> &gt; </a:t>
            </a:r>
            <a:r>
              <a:rPr lang="en-US" u="sng">
                <a:solidFill>
                  <a:schemeClr val="hlink"/>
                </a:solidFill>
                <a:hlinkClick r:id="rId4"/>
              </a:rPr>
              <a:t>authorized access point for work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Base authorized access point for work</a:t>
            </a:r>
            <a:endParaRPr/>
          </a:p>
          <a:p>
            <a:pPr marL="457200" lvl="1" indent="0" algn="l" rtl="0">
              <a:lnSpc>
                <a:spcPct val="90000"/>
              </a:lnSpc>
              <a:spcBef>
                <a:spcPts val="500"/>
              </a:spcBef>
              <a:spcAft>
                <a:spcPts val="0"/>
              </a:spcAft>
              <a:buClr>
                <a:schemeClr val="dk1"/>
              </a:buClr>
              <a:buSzPts val="2400"/>
              <a:buNone/>
            </a:pPr>
            <a:r>
              <a:rPr lang="en-US"/>
              <a:t>Use a value of Work: </a:t>
            </a:r>
            <a:r>
              <a:rPr lang="en-US" b="1" u="sng">
                <a:solidFill>
                  <a:schemeClr val="hlink"/>
                </a:solidFill>
                <a:hlinkClick r:id="rId5"/>
              </a:rPr>
              <a:t>preferred title of work</a:t>
            </a:r>
            <a:r>
              <a:rPr lang="en-US"/>
              <a:t> to form a base access point.</a:t>
            </a:r>
            <a:endParaRPr/>
          </a:p>
          <a:p>
            <a:pPr marL="457200" lvl="1" indent="0" algn="l" rtl="0">
              <a:lnSpc>
                <a:spcPct val="90000"/>
              </a:lnSpc>
              <a:spcBef>
                <a:spcPts val="500"/>
              </a:spcBef>
              <a:spcAft>
                <a:spcPts val="0"/>
              </a:spcAft>
              <a:buClr>
                <a:schemeClr val="dk1"/>
              </a:buClr>
              <a:buSzPts val="2400"/>
              <a:buNone/>
            </a:pPr>
            <a:endParaRPr/>
          </a:p>
          <a:p>
            <a:pPr marL="457200" lvl="1" indent="0" algn="l" rtl="0">
              <a:lnSpc>
                <a:spcPct val="90000"/>
              </a:lnSpc>
              <a:spcBef>
                <a:spcPts val="500"/>
              </a:spcBef>
              <a:spcAft>
                <a:spcPts val="0"/>
              </a:spcAft>
              <a:buClr>
                <a:schemeClr val="dk1"/>
              </a:buClr>
              <a:buSzPts val="2400"/>
              <a:buNone/>
            </a:pPr>
            <a:endParaRPr/>
          </a:p>
          <a:p>
            <a:pPr marL="1371600" lvl="3" indent="0" algn="l" rtl="0">
              <a:lnSpc>
                <a:spcPct val="90000"/>
              </a:lnSpc>
              <a:spcBef>
                <a:spcPts val="500"/>
              </a:spcBef>
              <a:spcAft>
                <a:spcPts val="0"/>
              </a:spcAft>
              <a:buClr>
                <a:schemeClr val="dk1"/>
              </a:buClr>
              <a:buSzPts val="4000"/>
              <a:buNone/>
            </a:pPr>
            <a:r>
              <a:rPr lang="en-US" sz="4000" i="1"/>
              <a:t>Denjoy subsystems and horseshoes</a:t>
            </a:r>
            <a:endParaRPr i="1"/>
          </a:p>
          <a:p>
            <a:pPr marL="457200" lvl="1" indent="0" algn="l" rtl="0">
              <a:lnSpc>
                <a:spcPct val="90000"/>
              </a:lnSpc>
              <a:spcBef>
                <a:spcPts val="500"/>
              </a:spcBef>
              <a:spcAft>
                <a:spcPts val="0"/>
              </a:spcAft>
              <a:buClr>
                <a:schemeClr val="dk1"/>
              </a:buClr>
              <a:buSzPts val="2400"/>
              <a:buNone/>
            </a:pPr>
            <a:endParaRPr/>
          </a:p>
          <a:p>
            <a:pPr marL="457200" lvl="1" indent="0" algn="l" rtl="0">
              <a:lnSpc>
                <a:spcPct val="90000"/>
              </a:lnSpc>
              <a:spcBef>
                <a:spcPts val="500"/>
              </a:spcBef>
              <a:spcAft>
                <a:spcPts val="0"/>
              </a:spcAft>
              <a:buClr>
                <a:schemeClr val="dk1"/>
              </a:buClr>
              <a:buSzPts val="24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48" name="Google Shape;2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249" name="Google Shape;24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Authorized access point for work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Entities &gt; </a:t>
            </a:r>
            <a:r>
              <a:rPr lang="en-US" u="sng">
                <a:solidFill>
                  <a:schemeClr val="hlink"/>
                </a:solidFill>
                <a:hlinkClick r:id="rId3"/>
              </a:rPr>
              <a:t>Work</a:t>
            </a:r>
            <a:r>
              <a:rPr lang="en-US"/>
              <a:t> &gt; </a:t>
            </a:r>
            <a:r>
              <a:rPr lang="en-US" u="sng">
                <a:solidFill>
                  <a:schemeClr val="hlink"/>
                </a:solidFill>
                <a:hlinkClick r:id="rId4"/>
              </a:rPr>
              <a:t>authorized access point for work </a:t>
            </a:r>
            <a:endParaRPr/>
          </a:p>
          <a:p>
            <a:pPr marL="0" lvl="0" indent="0" algn="l" rtl="0">
              <a:lnSpc>
                <a:spcPct val="90000"/>
              </a:lnSpc>
              <a:spcBef>
                <a:spcPts val="1000"/>
              </a:spcBef>
              <a:spcAft>
                <a:spcPts val="0"/>
              </a:spcAft>
              <a:buClr>
                <a:schemeClr val="dk1"/>
              </a:buClr>
              <a:buSzPts val="2800"/>
              <a:buNone/>
            </a:pPr>
            <a:r>
              <a:rPr lang="en-US"/>
              <a:t>Additional elements and designations in authorized access points for work </a:t>
            </a:r>
            <a:endParaRPr/>
          </a:p>
          <a:p>
            <a:pPr marL="0" lvl="0" indent="0" algn="l" rtl="0">
              <a:lnSpc>
                <a:spcPct val="90000"/>
              </a:lnSpc>
              <a:spcBef>
                <a:spcPts val="1000"/>
              </a:spcBef>
              <a:spcAft>
                <a:spcPts val="0"/>
              </a:spcAft>
              <a:buClr>
                <a:schemeClr val="dk1"/>
              </a:buClr>
              <a:buSzPts val="2800"/>
              <a:buNone/>
            </a:pPr>
            <a:r>
              <a:rPr lang="en-US"/>
              <a:t>Additional elements for creator of work </a:t>
            </a:r>
            <a:endParaRPr/>
          </a:p>
          <a:p>
            <a:pPr marL="457200" lvl="1" indent="0" algn="l" rtl="0">
              <a:lnSpc>
                <a:spcPct val="90000"/>
              </a:lnSpc>
              <a:spcBef>
                <a:spcPts val="500"/>
              </a:spcBef>
              <a:spcAft>
                <a:spcPts val="0"/>
              </a:spcAft>
              <a:buClr>
                <a:schemeClr val="dk1"/>
              </a:buClr>
              <a:buSzPts val="2400"/>
              <a:buNone/>
            </a:pPr>
            <a:r>
              <a:rPr lang="en-US"/>
              <a:t>Use a value of Agent: </a:t>
            </a:r>
            <a:r>
              <a:rPr lang="en-US" b="1" u="sng">
                <a:solidFill>
                  <a:schemeClr val="hlink"/>
                </a:solidFill>
                <a:hlinkClick r:id="rId5"/>
              </a:rPr>
              <a:t>authorized access point for agent</a:t>
            </a:r>
            <a:r>
              <a:rPr lang="en-US"/>
              <a:t> as a qualifier for an access point.</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Oh, really? How do we do this? As a parenthetical qualifier? No, see the PS:</a:t>
            </a:r>
            <a:endParaRPr/>
          </a:p>
          <a:p>
            <a:pPr marL="0" lvl="0" indent="0" algn="l" rtl="0">
              <a:lnSpc>
                <a:spcPct val="90000"/>
              </a:lnSpc>
              <a:spcBef>
                <a:spcPts val="1000"/>
              </a:spcBef>
              <a:spcAft>
                <a:spcPts val="0"/>
              </a:spcAft>
              <a:buClr>
                <a:schemeClr val="dk1"/>
              </a:buClr>
              <a:buSzPts val="2800"/>
              <a:buNone/>
            </a:pPr>
            <a:endParaRPr/>
          </a:p>
        </p:txBody>
      </p:sp>
      <p:sp>
        <p:nvSpPr>
          <p:cNvPr id="255" name="Google Shape;25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
        <p:nvSpPr>
          <p:cNvPr id="256" name="Google Shape;25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Authorized access point for work</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dirty="0"/>
              <a:t>LC/PCC practice: Do not apply the option. Construct the authorized access point for work by combining Agent: </a:t>
            </a:r>
            <a:r>
              <a:rPr lang="en-US" b="1" u="sng" dirty="0">
                <a:solidFill>
                  <a:schemeClr val="hlink"/>
                </a:solidFill>
                <a:hlinkClick r:id="rId3"/>
              </a:rPr>
              <a:t>authorized access point for agent</a:t>
            </a:r>
            <a:r>
              <a:rPr lang="en-US" dirty="0"/>
              <a:t>, followed by a period, space, followed Work: </a:t>
            </a:r>
            <a:r>
              <a:rPr lang="en-US" b="1" u="sng" dirty="0">
                <a:solidFill>
                  <a:schemeClr val="hlink"/>
                </a:solidFill>
                <a:hlinkClick r:id="rId4"/>
              </a:rPr>
              <a:t>preferred title of work</a:t>
            </a:r>
            <a:r>
              <a:rPr lang="en-US" dirty="0"/>
              <a:t>. </a:t>
            </a:r>
            <a:endParaRPr dirty="0"/>
          </a:p>
          <a:p>
            <a:pPr marL="0" lvl="0" indent="0" algn="l" rtl="0">
              <a:lnSpc>
                <a:spcPct val="90000"/>
              </a:lnSpc>
              <a:spcBef>
                <a:spcPts val="1000"/>
              </a:spcBef>
              <a:spcAft>
                <a:spcPts val="0"/>
              </a:spcAft>
              <a:buClr>
                <a:schemeClr val="dk1"/>
              </a:buClr>
              <a:buSzPct val="100000"/>
              <a:buNone/>
            </a:pPr>
            <a:r>
              <a:rPr lang="en-US" dirty="0"/>
              <a:t>We have enough information now to create the authorized access point for the work, following the PS instructions:</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AAP for agent: </a:t>
            </a:r>
            <a:r>
              <a:rPr lang="en-US" sz="2800" dirty="0"/>
              <a:t>Arnaud, M.-C. (Marie-Claude)</a:t>
            </a:r>
            <a:endParaRPr dirty="0"/>
          </a:p>
          <a:p>
            <a:pPr marL="0" lvl="0" indent="0" algn="l" rtl="0">
              <a:lnSpc>
                <a:spcPct val="90000"/>
              </a:lnSpc>
              <a:spcBef>
                <a:spcPts val="1000"/>
              </a:spcBef>
              <a:spcAft>
                <a:spcPts val="0"/>
              </a:spcAft>
              <a:buClr>
                <a:schemeClr val="dk1"/>
              </a:buClr>
              <a:buSzPct val="100000"/>
              <a:buNone/>
            </a:pPr>
            <a:r>
              <a:rPr lang="en-US" dirty="0"/>
              <a:t>Preferred title of work: </a:t>
            </a:r>
            <a:r>
              <a:rPr lang="en-US" sz="2800" i="1" dirty="0" err="1"/>
              <a:t>Denjoy</a:t>
            </a:r>
            <a:r>
              <a:rPr lang="en-US" sz="2800" i="1" dirty="0"/>
              <a:t> subsystems and horseshoes</a:t>
            </a:r>
            <a:endParaRPr dirty="0"/>
          </a:p>
          <a:p>
            <a:pPr marL="0" lvl="0" indent="0" algn="l" rtl="0">
              <a:lnSpc>
                <a:spcPct val="90000"/>
              </a:lnSpc>
              <a:spcBef>
                <a:spcPts val="1000"/>
              </a:spcBef>
              <a:spcAft>
                <a:spcPts val="0"/>
              </a:spcAft>
              <a:buClr>
                <a:schemeClr val="dk1"/>
              </a:buClr>
              <a:buSzPct val="100000"/>
              <a:buNone/>
            </a:pPr>
            <a:endParaRPr i="1" dirty="0"/>
          </a:p>
          <a:p>
            <a:pPr marL="0" lvl="0" indent="0" algn="l" rtl="0">
              <a:lnSpc>
                <a:spcPct val="90000"/>
              </a:lnSpc>
              <a:spcBef>
                <a:spcPts val="1000"/>
              </a:spcBef>
              <a:spcAft>
                <a:spcPts val="0"/>
              </a:spcAft>
              <a:buClr>
                <a:schemeClr val="dk1"/>
              </a:buClr>
              <a:buSzPct val="100000"/>
              <a:buNone/>
            </a:pPr>
            <a:r>
              <a:rPr lang="en-US" dirty="0"/>
              <a:t>AAP for work: </a:t>
            </a:r>
            <a:r>
              <a:rPr lang="en-US" sz="2800" dirty="0"/>
              <a:t>Arnaud, M.-C. (Marie-Claude).</a:t>
            </a:r>
            <a:r>
              <a:rPr lang="en-US" sz="2800" i="1" dirty="0"/>
              <a:t> </a:t>
            </a:r>
            <a:r>
              <a:rPr lang="en-US" sz="2800" dirty="0" err="1"/>
              <a:t>Denjoy</a:t>
            </a:r>
            <a:r>
              <a:rPr lang="en-US" sz="2800" dirty="0"/>
              <a:t> subsystems and horseshoes</a:t>
            </a:r>
            <a:endParaRPr sz="2800" dirty="0"/>
          </a:p>
          <a:p>
            <a:pPr marL="0" lvl="0" indent="0" algn="l" rtl="0">
              <a:lnSpc>
                <a:spcPct val="90000"/>
              </a:lnSpc>
              <a:spcBef>
                <a:spcPts val="1000"/>
              </a:spcBef>
              <a:spcAft>
                <a:spcPts val="0"/>
              </a:spcAft>
              <a:buClr>
                <a:schemeClr val="dk1"/>
              </a:buClr>
              <a:buSzPct val="100000"/>
              <a:buNone/>
            </a:pPr>
            <a:endParaRPr dirty="0"/>
          </a:p>
        </p:txBody>
      </p:sp>
      <p:sp>
        <p:nvSpPr>
          <p:cNvPr id="262" name="Google Shape;26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263" name="Google Shape;26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dirty="0"/>
              <a:t>PS for Entities &gt; </a:t>
            </a:r>
            <a:r>
              <a:rPr lang="en-US" u="sng" dirty="0">
                <a:solidFill>
                  <a:schemeClr val="hlink"/>
                </a:solidFill>
                <a:hlinkClick r:id="rId5"/>
              </a:rPr>
              <a:t>Work</a:t>
            </a:r>
            <a:r>
              <a:rPr lang="en-US" dirty="0"/>
              <a:t> &gt; </a:t>
            </a:r>
            <a:r>
              <a:rPr lang="en-US" u="sng" dirty="0">
                <a:solidFill>
                  <a:schemeClr val="hlink"/>
                </a:solidFill>
              </a:rPr>
              <a:t>authorized access point for work</a:t>
            </a:r>
            <a:r>
              <a:rPr lang="en-US" dirty="0"/>
              <a:t>.</a:t>
            </a:r>
            <a:r>
              <a:rPr lang="en-US" b="1" dirty="0"/>
              <a:t> Additional elements for creator of work</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B5F3E-3997-08A2-1705-FA03F0C9140B}"/>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0A09AC30-6753-207D-F8BF-7ECF864D6E71}"/>
              </a:ext>
            </a:extLst>
          </p:cNvPr>
          <p:cNvSpPr>
            <a:spLocks noGrp="1"/>
          </p:cNvSpPr>
          <p:nvPr>
            <p:ph type="title"/>
          </p:nvPr>
        </p:nvSpPr>
        <p:spPr/>
        <p:txBody>
          <a:bodyPr/>
          <a:lstStyle/>
          <a:p>
            <a:r>
              <a:rPr lang="en-CA" dirty="0"/>
              <a:t>Recording authorized access point for work</a:t>
            </a:r>
          </a:p>
        </p:txBody>
      </p:sp>
      <p:sp>
        <p:nvSpPr>
          <p:cNvPr id="3" name="Slide Number Placeholder 2">
            <a:extLst>
              <a:ext uri="{FF2B5EF4-FFF2-40B4-BE49-F238E27FC236}">
                <a16:creationId xmlns:a16="http://schemas.microsoft.com/office/drawing/2014/main" id="{1EAA582A-CC37-DCB2-74FF-744F973AB340}"/>
              </a:ext>
            </a:extLst>
          </p:cNvPr>
          <p:cNvSpPr>
            <a:spLocks noGrp="1"/>
          </p:cNvSpPr>
          <p:nvPr>
            <p:ph type="sldNum" sz="quarter" idx="12"/>
          </p:nvPr>
        </p:nvSpPr>
        <p:spPr/>
        <p:txBody>
          <a:bodyPr/>
          <a:lstStyle/>
          <a:p>
            <a:fld id="{26D89839-9540-4FD2-A570-163792ED64AF}" type="slidenum">
              <a:rPr lang="en-US" smtClean="0"/>
              <a:t>25</a:t>
            </a:fld>
            <a:endParaRPr lang="en-US"/>
          </a:p>
        </p:txBody>
      </p:sp>
      <p:sp>
        <p:nvSpPr>
          <p:cNvPr id="25" name="TextBox 24">
            <a:extLst>
              <a:ext uri="{FF2B5EF4-FFF2-40B4-BE49-F238E27FC236}">
                <a16:creationId xmlns:a16="http://schemas.microsoft.com/office/drawing/2014/main" id="{BDE1C356-202E-5F49-2F9B-A28A324221D2}"/>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4" name="Picture 3">
            <a:extLst>
              <a:ext uri="{FF2B5EF4-FFF2-40B4-BE49-F238E27FC236}">
                <a16:creationId xmlns:a16="http://schemas.microsoft.com/office/drawing/2014/main" id="{4D48712E-FB3E-ED33-2AC5-C20BFF5C7466}"/>
              </a:ext>
            </a:extLst>
          </p:cNvPr>
          <p:cNvPicPr>
            <a:picLocks noChangeAspect="1"/>
          </p:cNvPicPr>
          <p:nvPr/>
        </p:nvPicPr>
        <p:blipFill>
          <a:blip r:embed="rId3"/>
          <a:stretch>
            <a:fillRect/>
          </a:stretch>
        </p:blipFill>
        <p:spPr>
          <a:xfrm>
            <a:off x="838200" y="2265471"/>
            <a:ext cx="9858375" cy="1762125"/>
          </a:xfrm>
          <a:prstGeom prst="rect">
            <a:avLst/>
          </a:prstGeom>
          <a:ln>
            <a:solidFill>
              <a:schemeClr val="bg1">
                <a:lumMod val="85000"/>
              </a:schemeClr>
            </a:solidFill>
          </a:ln>
        </p:spPr>
      </p:pic>
    </p:spTree>
    <p:extLst>
      <p:ext uri="{BB962C8B-B14F-4D97-AF65-F5344CB8AC3E}">
        <p14:creationId xmlns:p14="http://schemas.microsoft.com/office/powerpoint/2010/main" val="3559073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Entities &gt; </a:t>
            </a:r>
            <a:r>
              <a:rPr lang="en-US" u="sng">
                <a:solidFill>
                  <a:schemeClr val="hlink"/>
                </a:solidFill>
                <a:hlinkClick r:id="rId3"/>
              </a:rPr>
              <a:t>Expression</a:t>
            </a:r>
            <a:r>
              <a:rPr lang="en-US"/>
              <a:t> &gt; </a:t>
            </a:r>
            <a:r>
              <a:rPr lang="en-US" u="sng">
                <a:solidFill>
                  <a:schemeClr val="hlink"/>
                </a:solidFill>
                <a:hlinkClick r:id="rId4"/>
              </a:rPr>
              <a:t>authorized access point for expression</a:t>
            </a:r>
            <a:endParaRPr/>
          </a:p>
          <a:p>
            <a:pPr marL="0" lvl="0" indent="0" algn="l" rtl="0">
              <a:lnSpc>
                <a:spcPct val="90000"/>
              </a:lnSpc>
              <a:spcBef>
                <a:spcPts val="1000"/>
              </a:spcBef>
              <a:spcAft>
                <a:spcPts val="0"/>
              </a:spcAft>
              <a:buClr>
                <a:schemeClr val="dk1"/>
              </a:buClr>
              <a:buSzPts val="2800"/>
              <a:buNone/>
            </a:pPr>
            <a:r>
              <a:rPr lang="en-US"/>
              <a:t>Base = Authorized access point for work</a:t>
            </a:r>
            <a:endParaRPr/>
          </a:p>
          <a:p>
            <a:pPr marL="457200" lvl="1" indent="0" algn="l" rtl="0">
              <a:lnSpc>
                <a:spcPct val="90000"/>
              </a:lnSpc>
              <a:spcBef>
                <a:spcPts val="500"/>
              </a:spcBef>
              <a:spcAft>
                <a:spcPts val="0"/>
              </a:spcAft>
              <a:buClr>
                <a:schemeClr val="dk1"/>
              </a:buClr>
              <a:buSzPts val="2800"/>
              <a:buNone/>
            </a:pPr>
            <a:r>
              <a:rPr lang="en-US" sz="2800"/>
              <a:t>Arnaud, M.-C. (Marie-Claude).</a:t>
            </a:r>
            <a:r>
              <a:rPr lang="en-US" sz="2800" i="1"/>
              <a:t> </a:t>
            </a:r>
            <a:r>
              <a:rPr lang="en-US" sz="2800"/>
              <a:t>Denjoy subsystems and horseshoes</a:t>
            </a:r>
            <a:endParaRPr/>
          </a:p>
          <a:p>
            <a:pPr marL="0" lvl="0" indent="0" algn="l" rtl="0">
              <a:lnSpc>
                <a:spcPct val="90000"/>
              </a:lnSpc>
              <a:spcBef>
                <a:spcPts val="1000"/>
              </a:spcBef>
              <a:spcAft>
                <a:spcPts val="0"/>
              </a:spcAft>
              <a:buClr>
                <a:schemeClr val="dk1"/>
              </a:buClr>
              <a:buSzPts val="2800"/>
              <a:buNone/>
            </a:pPr>
            <a:r>
              <a:rPr lang="en-US"/>
              <a:t>Add to the base, as necessary: </a:t>
            </a:r>
            <a:endParaRPr/>
          </a:p>
          <a:p>
            <a:pPr marL="1143000" lvl="2" indent="-228600" algn="l" rtl="0">
              <a:lnSpc>
                <a:spcPct val="90000"/>
              </a:lnSpc>
              <a:spcBef>
                <a:spcPts val="500"/>
              </a:spcBef>
              <a:spcAft>
                <a:spcPts val="0"/>
              </a:spcAft>
              <a:buClr>
                <a:schemeClr val="dk1"/>
              </a:buClr>
              <a:buSzPts val="2000"/>
              <a:buChar char="•"/>
            </a:pPr>
            <a:r>
              <a:rPr lang="en-US"/>
              <a:t>Content type</a:t>
            </a:r>
            <a:endParaRPr/>
          </a:p>
          <a:p>
            <a:pPr marL="1143000" lvl="2" indent="-228600" algn="l" rtl="0">
              <a:lnSpc>
                <a:spcPct val="90000"/>
              </a:lnSpc>
              <a:spcBef>
                <a:spcPts val="500"/>
              </a:spcBef>
              <a:spcAft>
                <a:spcPts val="0"/>
              </a:spcAft>
              <a:buClr>
                <a:schemeClr val="dk1"/>
              </a:buClr>
              <a:buSzPts val="2000"/>
              <a:buChar char="•"/>
            </a:pPr>
            <a:r>
              <a:rPr lang="en-US"/>
              <a:t>Date of expression</a:t>
            </a:r>
            <a:endParaRPr/>
          </a:p>
          <a:p>
            <a:pPr marL="1143000" lvl="2" indent="-228600" algn="l" rtl="0">
              <a:lnSpc>
                <a:spcPct val="90000"/>
              </a:lnSpc>
              <a:spcBef>
                <a:spcPts val="500"/>
              </a:spcBef>
              <a:spcAft>
                <a:spcPts val="0"/>
              </a:spcAft>
              <a:buClr>
                <a:schemeClr val="dk1"/>
              </a:buClr>
              <a:buSzPts val="2000"/>
              <a:buChar char="•"/>
            </a:pPr>
            <a:r>
              <a:rPr lang="en-US"/>
              <a:t>Designation of version</a:t>
            </a:r>
            <a:endParaRPr/>
          </a:p>
          <a:p>
            <a:pPr marL="1143000" lvl="2" indent="-228600" algn="l" rtl="0">
              <a:lnSpc>
                <a:spcPct val="90000"/>
              </a:lnSpc>
              <a:spcBef>
                <a:spcPts val="500"/>
              </a:spcBef>
              <a:spcAft>
                <a:spcPts val="0"/>
              </a:spcAft>
              <a:buClr>
                <a:schemeClr val="dk1"/>
              </a:buClr>
              <a:buSzPts val="2000"/>
              <a:buChar char="•"/>
            </a:pPr>
            <a:r>
              <a:rPr lang="en-US"/>
              <a:t>Language of expression</a:t>
            </a:r>
            <a:endParaRPr/>
          </a:p>
          <a:p>
            <a:pPr marL="1143000" lvl="2" indent="-228600" algn="l" rtl="0">
              <a:lnSpc>
                <a:spcPct val="90000"/>
              </a:lnSpc>
              <a:spcBef>
                <a:spcPts val="500"/>
              </a:spcBef>
              <a:spcAft>
                <a:spcPts val="0"/>
              </a:spcAft>
              <a:buClr>
                <a:schemeClr val="dk1"/>
              </a:buClr>
              <a:buSzPts val="2000"/>
              <a:buChar char="•"/>
            </a:pPr>
            <a:r>
              <a:rPr lang="en-US"/>
              <a:t>Any other designation that is a distinguishing characteristic of the expression that serves to differentiate the expression from another expression of the same work.</a:t>
            </a:r>
            <a:endParaRPr/>
          </a:p>
          <a:p>
            <a:pPr marL="0" lvl="0" indent="0" algn="l" rtl="0">
              <a:lnSpc>
                <a:spcPct val="90000"/>
              </a:lnSpc>
              <a:spcBef>
                <a:spcPts val="1000"/>
              </a:spcBef>
              <a:spcAft>
                <a:spcPts val="0"/>
              </a:spcAft>
              <a:buClr>
                <a:schemeClr val="dk1"/>
              </a:buClr>
              <a:buSzPts val="2800"/>
              <a:buNone/>
            </a:pPr>
            <a:endParaRPr/>
          </a:p>
        </p:txBody>
      </p:sp>
      <p:sp>
        <p:nvSpPr>
          <p:cNvPr id="269" name="Google Shape;26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270" name="Google Shape;27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Authorized Access Point for Expression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Possibilities:</a:t>
            </a:r>
            <a:endParaRPr/>
          </a:p>
          <a:p>
            <a:pPr marL="457200" lvl="1" indent="0" algn="l" rtl="0">
              <a:lnSpc>
                <a:spcPct val="90000"/>
              </a:lnSpc>
              <a:spcBef>
                <a:spcPts val="500"/>
              </a:spcBef>
              <a:spcAft>
                <a:spcPts val="0"/>
              </a:spcAft>
              <a:buClr>
                <a:schemeClr val="dk1"/>
              </a:buClr>
              <a:buSzPts val="2400"/>
              <a:buNone/>
            </a:pPr>
            <a:endParaRPr sz="2400"/>
          </a:p>
          <a:p>
            <a:pPr marL="457200" lvl="1" indent="0" algn="l" rtl="0">
              <a:lnSpc>
                <a:spcPct val="90000"/>
              </a:lnSpc>
              <a:spcBef>
                <a:spcPts val="500"/>
              </a:spcBef>
              <a:spcAft>
                <a:spcPts val="0"/>
              </a:spcAft>
              <a:buClr>
                <a:schemeClr val="dk1"/>
              </a:buClr>
              <a:buSzPts val="2400"/>
              <a:buNone/>
            </a:pPr>
            <a:r>
              <a:rPr lang="en-US" sz="2400"/>
              <a:t>Arnaud, M.-C. (Marie-Claude).</a:t>
            </a:r>
            <a:r>
              <a:rPr lang="en-US" sz="2400" i="1"/>
              <a:t> </a:t>
            </a:r>
            <a:r>
              <a:rPr lang="en-US" sz="2400"/>
              <a:t>Denjoy subsystems and horseshoes. Text</a:t>
            </a:r>
            <a:endParaRPr/>
          </a:p>
          <a:p>
            <a:pPr marL="457200" lvl="1" indent="0" algn="l" rtl="0">
              <a:lnSpc>
                <a:spcPct val="90000"/>
              </a:lnSpc>
              <a:spcBef>
                <a:spcPts val="500"/>
              </a:spcBef>
              <a:spcAft>
                <a:spcPts val="0"/>
              </a:spcAft>
              <a:buClr>
                <a:schemeClr val="dk1"/>
              </a:buClr>
              <a:buSzPts val="2400"/>
              <a:buNone/>
            </a:pPr>
            <a:r>
              <a:rPr lang="en-US" sz="2400"/>
              <a:t>Arnaud, M.-C. (Marie-Claude).</a:t>
            </a:r>
            <a:r>
              <a:rPr lang="en-US" sz="2400" i="1"/>
              <a:t> </a:t>
            </a:r>
            <a:r>
              <a:rPr lang="en-US" sz="2400"/>
              <a:t>Denjoy subsystems and horseshoes</a:t>
            </a:r>
            <a:r>
              <a:rPr lang="en-US"/>
              <a:t>. English</a:t>
            </a:r>
            <a:endParaRPr/>
          </a:p>
          <a:p>
            <a:pPr marL="457200" lvl="1" indent="0" algn="l" rtl="0">
              <a:lnSpc>
                <a:spcPct val="90000"/>
              </a:lnSpc>
              <a:spcBef>
                <a:spcPts val="500"/>
              </a:spcBef>
              <a:spcAft>
                <a:spcPts val="0"/>
              </a:spcAft>
              <a:buClr>
                <a:schemeClr val="dk1"/>
              </a:buClr>
              <a:buSzPts val="2400"/>
              <a:buNone/>
            </a:pPr>
            <a:r>
              <a:rPr lang="en-US" sz="2400"/>
              <a:t>Arnaud, M.-C. (Marie-Claude).</a:t>
            </a:r>
            <a:r>
              <a:rPr lang="en-US" sz="2400" i="1"/>
              <a:t> </a:t>
            </a:r>
            <a:r>
              <a:rPr lang="en-US" sz="2400"/>
              <a:t>Denjoy subsystems and horseshoes. 2024</a:t>
            </a:r>
            <a:endParaRPr/>
          </a:p>
          <a:p>
            <a:pPr marL="457200" lvl="1" indent="0" algn="l" rtl="0">
              <a:lnSpc>
                <a:spcPct val="90000"/>
              </a:lnSpc>
              <a:spcBef>
                <a:spcPts val="500"/>
              </a:spcBef>
              <a:spcAft>
                <a:spcPts val="0"/>
              </a:spcAft>
              <a:buClr>
                <a:schemeClr val="dk1"/>
              </a:buClr>
              <a:buSzPts val="2400"/>
              <a:buNone/>
            </a:pPr>
            <a:r>
              <a:rPr lang="en-US"/>
              <a:t>Etc.</a:t>
            </a:r>
            <a:endParaRPr/>
          </a:p>
          <a:p>
            <a:pPr marL="457200" lvl="1" indent="0" algn="l" rtl="0">
              <a:lnSpc>
                <a:spcPct val="90000"/>
              </a:lnSpc>
              <a:spcBef>
                <a:spcPts val="500"/>
              </a:spcBef>
              <a:spcAft>
                <a:spcPts val="0"/>
              </a:spcAft>
              <a:buClr>
                <a:schemeClr val="dk1"/>
              </a:buClr>
              <a:buSzPts val="2400"/>
              <a:buNone/>
            </a:pPr>
            <a:endParaRPr/>
          </a:p>
          <a:p>
            <a:pPr marL="457200" lvl="1" indent="0" algn="l" rtl="0">
              <a:lnSpc>
                <a:spcPct val="90000"/>
              </a:lnSpc>
              <a:spcBef>
                <a:spcPts val="500"/>
              </a:spcBef>
              <a:spcAft>
                <a:spcPts val="0"/>
              </a:spcAft>
              <a:buClr>
                <a:schemeClr val="dk1"/>
              </a:buClr>
              <a:buSzPts val="2400"/>
              <a:buNone/>
            </a:pPr>
            <a:r>
              <a:rPr lang="en-US"/>
              <a:t>BUT …</a:t>
            </a:r>
            <a:endParaRPr/>
          </a:p>
        </p:txBody>
      </p:sp>
      <p:sp>
        <p:nvSpPr>
          <p:cNvPr id="276" name="Google Shape;27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
        <p:nvSpPr>
          <p:cNvPr id="277" name="Google Shape;27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Authorized access point for expression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Guidance &gt; </a:t>
            </a:r>
            <a:r>
              <a:rPr lang="en-US" u="sng">
                <a:solidFill>
                  <a:schemeClr val="hlink"/>
                </a:solidFill>
                <a:hlinkClick r:id="rId3"/>
              </a:rPr>
              <a:t>Resource description</a:t>
            </a:r>
            <a:r>
              <a:rPr lang="en-US"/>
              <a:t> &gt; </a:t>
            </a:r>
            <a:r>
              <a:rPr lang="en-US" u="sng">
                <a:solidFill>
                  <a:schemeClr val="hlink"/>
                </a:solidFill>
                <a:hlinkClick r:id="rId4"/>
              </a:rPr>
              <a:t>Describing a manifestation</a:t>
            </a:r>
            <a:endParaRPr/>
          </a:p>
          <a:p>
            <a:pPr marL="457200" lvl="1" indent="0" algn="l" rtl="0">
              <a:lnSpc>
                <a:spcPct val="90000"/>
              </a:lnSpc>
              <a:spcBef>
                <a:spcPts val="500"/>
              </a:spcBef>
              <a:spcAft>
                <a:spcPts val="0"/>
              </a:spcAft>
              <a:buClr>
                <a:schemeClr val="dk1"/>
              </a:buClr>
              <a:buSzPts val="2800"/>
              <a:buNone/>
            </a:pPr>
            <a:r>
              <a:rPr lang="en-US" sz="2800"/>
              <a:t>Describing a manifestation that embodies two or more expressions</a:t>
            </a:r>
            <a:endParaRPr/>
          </a:p>
          <a:p>
            <a:pPr marL="914400" lvl="2" indent="0" algn="l" rtl="0">
              <a:lnSpc>
                <a:spcPct val="90000"/>
              </a:lnSpc>
              <a:spcBef>
                <a:spcPts val="500"/>
              </a:spcBef>
              <a:spcAft>
                <a:spcPts val="0"/>
              </a:spcAft>
              <a:buClr>
                <a:schemeClr val="dk1"/>
              </a:buClr>
              <a:buSzPts val="2400"/>
              <a:buNone/>
            </a:pPr>
            <a:r>
              <a:rPr lang="en-US" sz="2400"/>
              <a:t>Relate the manifestation separately to one or more of the expressions that are aggregated using Manifestation: </a:t>
            </a:r>
            <a:r>
              <a:rPr lang="en-US" sz="2400" b="1" u="sng">
                <a:solidFill>
                  <a:schemeClr val="hlink"/>
                </a:solidFill>
                <a:hlinkClick r:id="rId5"/>
              </a:rPr>
              <a:t>expression manifested</a:t>
            </a:r>
            <a:endParaRPr sz="2400" b="1"/>
          </a:p>
          <a:p>
            <a:pPr marL="914400" lvl="2" indent="0" algn="l" rtl="0">
              <a:lnSpc>
                <a:spcPct val="90000"/>
              </a:lnSpc>
              <a:spcBef>
                <a:spcPts val="500"/>
              </a:spcBef>
              <a:spcAft>
                <a:spcPts val="0"/>
              </a:spcAft>
              <a:buClr>
                <a:schemeClr val="dk1"/>
              </a:buClr>
              <a:buSzPts val="2400"/>
              <a:buNone/>
            </a:pPr>
            <a:endParaRPr sz="2400"/>
          </a:p>
          <a:p>
            <a:pPr marL="914400" lvl="2" indent="0" algn="l" rtl="0">
              <a:lnSpc>
                <a:spcPct val="90000"/>
              </a:lnSpc>
              <a:spcBef>
                <a:spcPts val="500"/>
              </a:spcBef>
              <a:spcAft>
                <a:spcPts val="0"/>
              </a:spcAft>
              <a:buClr>
                <a:schemeClr val="dk1"/>
              </a:buClr>
              <a:buSzPts val="2400"/>
              <a:buNone/>
            </a:pPr>
            <a:r>
              <a:rPr lang="en-US" sz="2400"/>
              <a:t>LC/PCC practice for a collection aggregate: Identify the first or predominant expression. Record other expressions according to judgment.</a:t>
            </a:r>
            <a:endParaRPr/>
          </a:p>
          <a:p>
            <a:pPr marL="914400" lvl="2" indent="0" algn="l" rtl="0">
              <a:lnSpc>
                <a:spcPct val="90000"/>
              </a:lnSpc>
              <a:spcBef>
                <a:spcPts val="500"/>
              </a:spcBef>
              <a:spcAft>
                <a:spcPts val="0"/>
              </a:spcAft>
              <a:buClr>
                <a:schemeClr val="dk1"/>
              </a:buClr>
              <a:buSzPts val="2400"/>
              <a:buNone/>
            </a:pPr>
            <a:endParaRPr sz="2400"/>
          </a:p>
          <a:p>
            <a:pPr marL="914400" lvl="2" indent="0" algn="l" rtl="0">
              <a:lnSpc>
                <a:spcPct val="90000"/>
              </a:lnSpc>
              <a:spcBef>
                <a:spcPts val="500"/>
              </a:spcBef>
              <a:spcAft>
                <a:spcPts val="0"/>
              </a:spcAft>
              <a:buClr>
                <a:schemeClr val="dk1"/>
              </a:buClr>
              <a:buSzPts val="2400"/>
              <a:buNone/>
            </a:pPr>
            <a:r>
              <a:rPr lang="en-US" sz="2400"/>
              <a:t>BUT SEE: MGD on Entities &gt; Expression &gt; authorized access point for expression &gt; Additional elements and designations in authorized access points for expression</a:t>
            </a:r>
            <a:endParaRPr/>
          </a:p>
        </p:txBody>
      </p:sp>
      <p:sp>
        <p:nvSpPr>
          <p:cNvPr id="284" name="Google Shape;28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
        <p:nvSpPr>
          <p:cNvPr id="285" name="Google Shape;28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PS and MGD for expression manifested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i="1" dirty="0"/>
              <a:t>PCC practice</a:t>
            </a:r>
            <a:r>
              <a:rPr lang="en-US" dirty="0"/>
              <a:t>: PCC catalogers may record an authorized access point for work as an authorized access point for expression for any expression in the work's original language. However, they may distinguish between expressions in the original language if they judge it would be useful (e.g., in premodern literatures where there are often many different editions or versions in the original language).</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i="1" dirty="0"/>
              <a:t>In other words, authorized access point for work MAY stand for an authorized access point for an expression in the original language. However, PCC catalogers may instead record a real authorized access point for the expression, even for original language expressions.</a:t>
            </a:r>
            <a:endParaRPr i="1" dirty="0"/>
          </a:p>
        </p:txBody>
      </p:sp>
      <p:sp>
        <p:nvSpPr>
          <p:cNvPr id="292" name="Google Shape;29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
        <p:nvSpPr>
          <p:cNvPr id="293" name="Google Shape;29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600"/>
              <a:t>MGD Entities &gt; Expression &gt; authorized access point for expression &gt; Additional elements and</a:t>
            </a:r>
            <a:br>
              <a:rPr lang="en-US" sz="3600"/>
            </a:br>
            <a:r>
              <a:rPr lang="en-US" sz="3600"/>
              <a:t>designations in authorized access points for expression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04D31B8-4901-3E8E-B49B-ADA7DF773A5E}"/>
              </a:ext>
            </a:extLst>
          </p:cNvPr>
          <p:cNvSpPr>
            <a:spLocks noGrp="1"/>
          </p:cNvSpPr>
          <p:nvPr>
            <p:ph type="title"/>
          </p:nvPr>
        </p:nvSpPr>
        <p:spPr/>
        <p:txBody>
          <a:bodyPr/>
          <a:lstStyle/>
          <a:p>
            <a:r>
              <a:rPr lang="en-CA" dirty="0"/>
              <a:t>Minimum Description of Collection Aggregate</a:t>
            </a:r>
          </a:p>
        </p:txBody>
      </p:sp>
      <p:sp>
        <p:nvSpPr>
          <p:cNvPr id="3" name="Slide Number Placeholder 2">
            <a:extLst>
              <a:ext uri="{FF2B5EF4-FFF2-40B4-BE49-F238E27FC236}">
                <a16:creationId xmlns:a16="http://schemas.microsoft.com/office/drawing/2014/main" id="{7C500CF8-5290-24CB-1E8F-4F9A21577CC8}"/>
              </a:ext>
            </a:extLst>
          </p:cNvPr>
          <p:cNvSpPr>
            <a:spLocks noGrp="1"/>
          </p:cNvSpPr>
          <p:nvPr>
            <p:ph type="sldNum" sz="quarter" idx="12"/>
          </p:nvPr>
        </p:nvSpPr>
        <p:spPr/>
        <p:txBody>
          <a:bodyPr/>
          <a:lstStyle/>
          <a:p>
            <a:fld id="{26D89839-9540-4FD2-A570-163792ED64AF}" type="slidenum">
              <a:rPr lang="en-US" smtClean="0"/>
              <a:t>3</a:t>
            </a:fld>
            <a:endParaRPr lang="en-US" dirty="0"/>
          </a:p>
        </p:txBody>
      </p:sp>
      <p:sp>
        <p:nvSpPr>
          <p:cNvPr id="6" name="Rectangle 5">
            <a:extLst>
              <a:ext uri="{FF2B5EF4-FFF2-40B4-BE49-F238E27FC236}">
                <a16:creationId xmlns:a16="http://schemas.microsoft.com/office/drawing/2014/main" id="{959BE5AD-47E2-3E23-2672-19195626413A}"/>
              </a:ext>
            </a:extLst>
          </p:cNvPr>
          <p:cNvSpPr/>
          <p:nvPr/>
        </p:nvSpPr>
        <p:spPr>
          <a:xfrm>
            <a:off x="816045" y="1691398"/>
            <a:ext cx="4510869" cy="1325563"/>
          </a:xfrm>
          <a:prstGeom prst="rect">
            <a:avLst/>
          </a:prstGeom>
          <a:solidFill>
            <a:srgbClr val="D0E0E3">
              <a:alpha val="50196"/>
            </a:srgbClr>
          </a:solidFill>
          <a:ln w="76200">
            <a:solidFill>
              <a:srgbClr val="76A5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361950" indent="-361950" algn="ctr">
              <a:tabLst>
                <a:tab pos="180975" algn="l"/>
              </a:tabLst>
            </a:pPr>
            <a:r>
              <a:rPr lang="en-CA" sz="2800" b="1" dirty="0">
                <a:solidFill>
                  <a:schemeClr val="tx1"/>
                </a:solidFill>
              </a:rPr>
              <a:t>Aggregated Work</a:t>
            </a:r>
            <a:endParaRPr lang="en-CA" sz="2800" dirty="0">
              <a:solidFill>
                <a:schemeClr val="tx1"/>
              </a:solidFill>
            </a:endParaRPr>
          </a:p>
        </p:txBody>
      </p:sp>
      <p:sp>
        <p:nvSpPr>
          <p:cNvPr id="7" name="Rectangle 6">
            <a:extLst>
              <a:ext uri="{FF2B5EF4-FFF2-40B4-BE49-F238E27FC236}">
                <a16:creationId xmlns:a16="http://schemas.microsoft.com/office/drawing/2014/main" id="{4A31B325-B31B-9FC1-244C-D2697028625D}"/>
              </a:ext>
            </a:extLst>
          </p:cNvPr>
          <p:cNvSpPr/>
          <p:nvPr/>
        </p:nvSpPr>
        <p:spPr>
          <a:xfrm>
            <a:off x="6865087" y="1691398"/>
            <a:ext cx="4488713" cy="1325563"/>
          </a:xfrm>
          <a:prstGeom prst="rect">
            <a:avLst/>
          </a:prstGeom>
          <a:solidFill>
            <a:srgbClr val="FFF2CC">
              <a:alpha val="50196"/>
            </a:srgbClr>
          </a:solidFill>
          <a:ln w="76200">
            <a:solidFill>
              <a:srgbClr val="FFD9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authorized access point for work </a:t>
            </a:r>
            <a:r>
              <a:rPr lang="en-CA" sz="1400" dirty="0">
                <a:solidFill>
                  <a:schemeClr val="tx1"/>
                </a:solidFill>
              </a:rPr>
              <a:t>Hamiltonian systems</a:t>
            </a:r>
          </a:p>
          <a:p>
            <a:pPr marL="361950" indent="-361950">
              <a:tabLst>
                <a:tab pos="180975" algn="l"/>
              </a:tabLst>
            </a:pPr>
            <a:r>
              <a:rPr lang="en-CA" sz="1400" b="1" dirty="0">
                <a:solidFill>
                  <a:schemeClr val="tx1"/>
                </a:solidFill>
              </a:rPr>
              <a:t>	</a:t>
            </a:r>
            <a:r>
              <a:rPr lang="en-CA" sz="1400" i="1" dirty="0">
                <a:solidFill>
                  <a:schemeClr val="tx1"/>
                </a:solidFill>
              </a:rPr>
              <a:t>has expression of work </a:t>
            </a:r>
            <a:r>
              <a:rPr lang="en-CA" sz="1400" dirty="0">
                <a:solidFill>
                  <a:schemeClr val="tx1"/>
                </a:solidFill>
              </a:rPr>
              <a:t>Hamiltonian systems</a:t>
            </a:r>
            <a:endParaRPr lang="en-CA" sz="1400" b="1" dirty="0">
              <a:solidFill>
                <a:schemeClr val="tx1"/>
              </a:solidFill>
            </a:endParaRPr>
          </a:p>
        </p:txBody>
      </p:sp>
      <p:sp>
        <p:nvSpPr>
          <p:cNvPr id="8" name="Rectangle 7">
            <a:extLst>
              <a:ext uri="{FF2B5EF4-FFF2-40B4-BE49-F238E27FC236}">
                <a16:creationId xmlns:a16="http://schemas.microsoft.com/office/drawing/2014/main" id="{23C28A20-C160-3DAD-C824-5257E0F36478}"/>
              </a:ext>
            </a:extLst>
          </p:cNvPr>
          <p:cNvSpPr/>
          <p:nvPr/>
        </p:nvSpPr>
        <p:spPr>
          <a:xfrm>
            <a:off x="816046" y="3501851"/>
            <a:ext cx="4488713" cy="1325563"/>
          </a:xfrm>
          <a:prstGeom prst="rect">
            <a:avLst/>
          </a:prstGeom>
          <a:solidFill>
            <a:srgbClr val="D9EAD3">
              <a:alpha val="50196"/>
            </a:srgbClr>
          </a:solidFill>
          <a:ln w="76200">
            <a:solidFill>
              <a:srgbClr val="93C4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361950" indent="-361950" algn="ctr">
              <a:tabLst>
                <a:tab pos="180975" algn="l"/>
              </a:tabLst>
            </a:pPr>
            <a:r>
              <a:rPr lang="en-CA" sz="2800" b="1" dirty="0">
                <a:solidFill>
                  <a:schemeClr val="tx1"/>
                </a:solidFill>
              </a:rPr>
              <a:t>Aggregated Expression</a:t>
            </a:r>
          </a:p>
        </p:txBody>
      </p:sp>
      <p:sp>
        <p:nvSpPr>
          <p:cNvPr id="9" name="Rectangle 8">
            <a:extLst>
              <a:ext uri="{FF2B5EF4-FFF2-40B4-BE49-F238E27FC236}">
                <a16:creationId xmlns:a16="http://schemas.microsoft.com/office/drawing/2014/main" id="{61A86C92-FD8F-5627-7D78-11FFCF558E0D}"/>
              </a:ext>
            </a:extLst>
          </p:cNvPr>
          <p:cNvSpPr/>
          <p:nvPr/>
        </p:nvSpPr>
        <p:spPr>
          <a:xfrm>
            <a:off x="6865086" y="3501492"/>
            <a:ext cx="4488713" cy="1325563"/>
          </a:xfrm>
          <a:prstGeom prst="rect">
            <a:avLst/>
          </a:prstGeom>
          <a:solidFill>
            <a:srgbClr val="FCE5CD">
              <a:alpha val="50196"/>
            </a:srgbClr>
          </a:solidFill>
          <a:ln w="76200">
            <a:solidFill>
              <a:srgbClr val="F6B26B"/>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Expression</a:t>
            </a:r>
            <a:endParaRPr lang="en-CA" sz="1400" dirty="0">
              <a:solidFill>
                <a:schemeClr val="tx1"/>
              </a:solidFill>
            </a:endParaRPr>
          </a:p>
          <a:p>
            <a:pPr marL="361950" indent="-361950">
              <a:tabLst>
                <a:tab pos="180975" algn="l"/>
              </a:tabLst>
            </a:pPr>
            <a:r>
              <a:rPr lang="en-CA" sz="1400" dirty="0">
                <a:solidFill>
                  <a:schemeClr val="tx1"/>
                </a:solidFill>
              </a:rPr>
              <a:t>	</a:t>
            </a:r>
            <a:r>
              <a:rPr lang="en-CA" sz="1400" i="1" dirty="0">
                <a:solidFill>
                  <a:schemeClr val="tx1"/>
                </a:solidFill>
              </a:rPr>
              <a:t>has authorized access point for expression</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work expressed</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manifestation of expression</a:t>
            </a:r>
            <a:r>
              <a:rPr lang="en-CA" sz="1400" dirty="0">
                <a:solidFill>
                  <a:schemeClr val="tx1"/>
                </a:solidFill>
              </a:rPr>
              <a:t> Hamiltonian systems</a:t>
            </a:r>
          </a:p>
        </p:txBody>
      </p:sp>
      <p:sp>
        <p:nvSpPr>
          <p:cNvPr id="10" name="Rectangle 9">
            <a:extLst>
              <a:ext uri="{FF2B5EF4-FFF2-40B4-BE49-F238E27FC236}">
                <a16:creationId xmlns:a16="http://schemas.microsoft.com/office/drawing/2014/main" id="{EBEEC4F1-2089-B412-4DAC-ED1AAB4334C1}"/>
              </a:ext>
            </a:extLst>
          </p:cNvPr>
          <p:cNvSpPr/>
          <p:nvPr/>
        </p:nvSpPr>
        <p:spPr>
          <a:xfrm>
            <a:off x="3851643" y="5312303"/>
            <a:ext cx="4488713" cy="1325563"/>
          </a:xfrm>
          <a:prstGeom prst="rect">
            <a:avLst/>
          </a:prstGeom>
          <a:solidFill>
            <a:srgbClr val="F4CCCC">
              <a:alpha val="50196"/>
            </a:srgbClr>
          </a:solidFill>
          <a:ln w="76200">
            <a:solidFill>
              <a:srgbClr val="E066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tabLst>
                <a:tab pos="185738" algn="l"/>
                <a:tab pos="2147888" algn="l"/>
              </a:tabLst>
            </a:pPr>
            <a:r>
              <a:rPr lang="en-CA" sz="1400" b="1" dirty="0">
                <a:solidFill>
                  <a:schemeClr val="tx1"/>
                </a:solidFill>
              </a:rPr>
              <a:t>Manifestation</a:t>
            </a:r>
            <a:endParaRPr lang="en-CA" sz="1400" dirty="0">
              <a:solidFill>
                <a:schemeClr val="tx1"/>
              </a:solidFill>
            </a:endParaRPr>
          </a:p>
          <a:p>
            <a:pPr>
              <a:tabLst>
                <a:tab pos="185738" algn="l"/>
                <a:tab pos="2147888" algn="l"/>
              </a:tabLst>
            </a:pPr>
            <a:r>
              <a:rPr lang="en-CA" sz="1400" dirty="0">
                <a:solidFill>
                  <a:schemeClr val="tx1"/>
                </a:solidFill>
              </a:rPr>
              <a:t>	</a:t>
            </a:r>
            <a:r>
              <a:rPr lang="en-CA" sz="1400" i="1" dirty="0">
                <a:solidFill>
                  <a:schemeClr val="tx1"/>
                </a:solidFill>
              </a:rPr>
              <a:t>has title proper </a:t>
            </a:r>
            <a:r>
              <a:rPr lang="en-CA" sz="1400" dirty="0">
                <a:solidFill>
                  <a:schemeClr val="tx1"/>
                </a:solidFill>
              </a:rPr>
              <a:t>Hamiltonian systems</a:t>
            </a:r>
          </a:p>
          <a:p>
            <a:pPr>
              <a:tabLst>
                <a:tab pos="185738" algn="l"/>
                <a:tab pos="2147888" algn="l"/>
              </a:tabLst>
            </a:pPr>
            <a:r>
              <a:rPr lang="en-CA" sz="1400" b="1" dirty="0">
                <a:solidFill>
                  <a:schemeClr val="tx1"/>
                </a:solidFill>
              </a:rPr>
              <a:t>	</a:t>
            </a:r>
            <a:r>
              <a:rPr lang="en-CA" sz="1400" i="1" dirty="0">
                <a:solidFill>
                  <a:schemeClr val="tx1"/>
                </a:solidFill>
              </a:rPr>
              <a:t>has expression manifested</a:t>
            </a:r>
            <a:r>
              <a:rPr lang="en-CA" sz="1400" dirty="0">
                <a:solidFill>
                  <a:schemeClr val="tx1"/>
                </a:solidFill>
              </a:rPr>
              <a:t> Hamiltonian systems</a:t>
            </a:r>
          </a:p>
          <a:p>
            <a:pPr marL="357188" indent="-357188">
              <a:tabLst>
                <a:tab pos="185738" algn="l"/>
                <a:tab pos="2147888" algn="l"/>
              </a:tabLst>
            </a:pPr>
            <a:r>
              <a:rPr lang="en-CA" sz="1400" i="1" dirty="0">
                <a:solidFill>
                  <a:schemeClr val="tx1"/>
                </a:solidFill>
              </a:rPr>
              <a:t> </a:t>
            </a:r>
            <a:endParaRPr lang="en-CA" sz="1400" b="1" dirty="0">
              <a:solidFill>
                <a:schemeClr val="tx1"/>
              </a:solidFill>
            </a:endParaRPr>
          </a:p>
        </p:txBody>
      </p:sp>
      <p:cxnSp>
        <p:nvCxnSpPr>
          <p:cNvPr id="13" name="Connector: Elbow 12">
            <a:extLst>
              <a:ext uri="{FF2B5EF4-FFF2-40B4-BE49-F238E27FC236}">
                <a16:creationId xmlns:a16="http://schemas.microsoft.com/office/drawing/2014/main" id="{96DE8A5A-15C7-B0FF-211C-6C77058164D3}"/>
              </a:ext>
            </a:extLst>
          </p:cNvPr>
          <p:cNvCxnSpPr>
            <a:stCxn id="8" idx="2"/>
            <a:endCxn id="10" idx="1"/>
          </p:cNvCxnSpPr>
          <p:nvPr/>
        </p:nvCxnSpPr>
        <p:spPr>
          <a:xfrm rot="16200000" flipH="1">
            <a:off x="2882188" y="5005629"/>
            <a:ext cx="1147671" cy="791240"/>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8B47342F-62FC-4533-F3C5-616842AF81A9}"/>
              </a:ext>
            </a:extLst>
          </p:cNvPr>
          <p:cNvCxnSpPr>
            <a:cxnSpLocks/>
            <a:stCxn id="9" idx="2"/>
            <a:endCxn id="10" idx="3"/>
          </p:cNvCxnSpPr>
          <p:nvPr/>
        </p:nvCxnSpPr>
        <p:spPr>
          <a:xfrm rot="5400000">
            <a:off x="8150885" y="5016527"/>
            <a:ext cx="1148030" cy="769087"/>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EBE1138-7FA6-8517-A6BB-863C7A5B3F73}"/>
              </a:ext>
            </a:extLst>
          </p:cNvPr>
          <p:cNvCxnSpPr>
            <a:cxnSpLocks/>
            <a:stCxn id="6" idx="2"/>
            <a:endCxn id="8" idx="0"/>
          </p:cNvCxnSpPr>
          <p:nvPr/>
        </p:nvCxnSpPr>
        <p:spPr>
          <a:xfrm flipH="1">
            <a:off x="3060403" y="3016961"/>
            <a:ext cx="11077" cy="484890"/>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2E52B-2CB3-D22D-2A19-69162B257313}"/>
              </a:ext>
            </a:extLst>
          </p:cNvPr>
          <p:cNvCxnSpPr>
            <a:cxnSpLocks/>
            <a:stCxn id="7" idx="2"/>
            <a:endCxn id="9" idx="0"/>
          </p:cNvCxnSpPr>
          <p:nvPr/>
        </p:nvCxnSpPr>
        <p:spPr>
          <a:xfrm flipH="1">
            <a:off x="9109443" y="3016961"/>
            <a:ext cx="1" cy="484531"/>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215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C807C-5366-476C-C828-08467071D028}"/>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F5BD3426-3F0D-36CC-24F2-50C165A0B772}"/>
              </a:ext>
            </a:extLst>
          </p:cNvPr>
          <p:cNvSpPr>
            <a:spLocks noGrp="1"/>
          </p:cNvSpPr>
          <p:nvPr>
            <p:ph type="title"/>
          </p:nvPr>
        </p:nvSpPr>
        <p:spPr/>
        <p:txBody>
          <a:bodyPr>
            <a:normAutofit/>
          </a:bodyPr>
          <a:lstStyle/>
          <a:p>
            <a:r>
              <a:rPr lang="en-CA" sz="4000" dirty="0"/>
              <a:t>Recording authorized access point for expression</a:t>
            </a:r>
          </a:p>
        </p:txBody>
      </p:sp>
      <p:sp>
        <p:nvSpPr>
          <p:cNvPr id="3" name="Slide Number Placeholder 2">
            <a:extLst>
              <a:ext uri="{FF2B5EF4-FFF2-40B4-BE49-F238E27FC236}">
                <a16:creationId xmlns:a16="http://schemas.microsoft.com/office/drawing/2014/main" id="{4BB16377-FF36-CE4D-4157-35893A6D3E3C}"/>
              </a:ext>
            </a:extLst>
          </p:cNvPr>
          <p:cNvSpPr>
            <a:spLocks noGrp="1"/>
          </p:cNvSpPr>
          <p:nvPr>
            <p:ph type="sldNum" sz="quarter" idx="12"/>
          </p:nvPr>
        </p:nvSpPr>
        <p:spPr/>
        <p:txBody>
          <a:bodyPr/>
          <a:lstStyle/>
          <a:p>
            <a:fld id="{26D89839-9540-4FD2-A570-163792ED64AF}" type="slidenum">
              <a:rPr lang="en-US" smtClean="0"/>
              <a:t>30</a:t>
            </a:fld>
            <a:endParaRPr lang="en-US"/>
          </a:p>
        </p:txBody>
      </p:sp>
      <p:sp>
        <p:nvSpPr>
          <p:cNvPr id="25" name="TextBox 24">
            <a:extLst>
              <a:ext uri="{FF2B5EF4-FFF2-40B4-BE49-F238E27FC236}">
                <a16:creationId xmlns:a16="http://schemas.microsoft.com/office/drawing/2014/main" id="{4E25E65E-9BE4-22FF-E43C-221C11D2CA9B}"/>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4" name="Picture 3">
            <a:extLst>
              <a:ext uri="{FF2B5EF4-FFF2-40B4-BE49-F238E27FC236}">
                <a16:creationId xmlns:a16="http://schemas.microsoft.com/office/drawing/2014/main" id="{DFBB6885-4723-53FF-3E0E-9EB76A793F38}"/>
              </a:ext>
            </a:extLst>
          </p:cNvPr>
          <p:cNvPicPr>
            <a:picLocks noChangeAspect="1"/>
          </p:cNvPicPr>
          <p:nvPr/>
        </p:nvPicPr>
        <p:blipFill>
          <a:blip r:embed="rId3"/>
          <a:stretch>
            <a:fillRect/>
          </a:stretch>
        </p:blipFill>
        <p:spPr>
          <a:xfrm>
            <a:off x="838200" y="2261393"/>
            <a:ext cx="9858375" cy="1762125"/>
          </a:xfrm>
          <a:prstGeom prst="rect">
            <a:avLst/>
          </a:prstGeom>
          <a:ln>
            <a:solidFill>
              <a:schemeClr val="bg1">
                <a:lumMod val="85000"/>
              </a:schemeClr>
            </a:solidFill>
          </a:ln>
        </p:spPr>
      </p:pic>
      <p:sp>
        <p:nvSpPr>
          <p:cNvPr id="6" name="TextBox 5">
            <a:extLst>
              <a:ext uri="{FF2B5EF4-FFF2-40B4-BE49-F238E27FC236}">
                <a16:creationId xmlns:a16="http://schemas.microsoft.com/office/drawing/2014/main" id="{CDBEE4A7-75FE-0B9C-1745-9C36B58F8F11}"/>
              </a:ext>
            </a:extLst>
          </p:cNvPr>
          <p:cNvSpPr txBox="1"/>
          <p:nvPr/>
        </p:nvSpPr>
        <p:spPr>
          <a:xfrm>
            <a:off x="838200" y="4251106"/>
            <a:ext cx="9858374" cy="1567609"/>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800"/>
              <a:buNone/>
            </a:pPr>
            <a:r>
              <a:rPr lang="en-CA" sz="2200" i="1" dirty="0"/>
              <a:t>Or you may record an AAP for the expression with additional elements and designations, however you decide to establish it, e.g.,</a:t>
            </a:r>
          </a:p>
          <a:p>
            <a:pPr marL="0" lvl="0" indent="0" algn="l" rtl="0">
              <a:lnSpc>
                <a:spcPct val="90000"/>
              </a:lnSpc>
              <a:spcBef>
                <a:spcPts val="1000"/>
              </a:spcBef>
              <a:spcAft>
                <a:spcPts val="0"/>
              </a:spcAft>
              <a:buClr>
                <a:schemeClr val="dk1"/>
              </a:buClr>
              <a:buSzPts val="2800"/>
              <a:buNone/>
            </a:pPr>
            <a:endParaRPr lang="en-CA" sz="2200" dirty="0"/>
          </a:p>
          <a:p>
            <a:pPr marL="0" lvl="0" indent="0" algn="l" rtl="0">
              <a:lnSpc>
                <a:spcPct val="90000"/>
              </a:lnSpc>
              <a:spcBef>
                <a:spcPts val="1000"/>
              </a:spcBef>
              <a:spcAft>
                <a:spcPts val="0"/>
              </a:spcAft>
              <a:buClr>
                <a:schemeClr val="dk1"/>
              </a:buClr>
              <a:buSzPts val="2800"/>
              <a:buNone/>
            </a:pPr>
            <a:r>
              <a:rPr lang="en-CA" sz="2200" dirty="0"/>
              <a:t>Arnaud, M.-C. (Marie-Claude).</a:t>
            </a:r>
            <a:r>
              <a:rPr lang="en-CA" sz="2200" i="1" dirty="0"/>
              <a:t> </a:t>
            </a:r>
            <a:r>
              <a:rPr lang="en-CA" sz="2200" dirty="0" err="1"/>
              <a:t>Denjoy</a:t>
            </a:r>
            <a:r>
              <a:rPr lang="en-CA" sz="2200" dirty="0"/>
              <a:t> subsystems and horseshoes. English</a:t>
            </a:r>
          </a:p>
        </p:txBody>
      </p:sp>
    </p:spTree>
    <p:extLst>
      <p:ext uri="{BB962C8B-B14F-4D97-AF65-F5344CB8AC3E}">
        <p14:creationId xmlns:p14="http://schemas.microsoft.com/office/powerpoint/2010/main" val="4149079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Record the AAP for the expression as the value for the expression manifested element</a:t>
            </a:r>
            <a:endParaRPr dirty="0"/>
          </a:p>
          <a:p>
            <a:pPr marL="0" lvl="0" indent="0" algn="l" rtl="0">
              <a:lnSpc>
                <a:spcPct val="90000"/>
              </a:lnSpc>
              <a:spcBef>
                <a:spcPts val="1000"/>
              </a:spcBef>
              <a:spcAft>
                <a:spcPts val="0"/>
              </a:spcAft>
              <a:buClr>
                <a:schemeClr val="dk1"/>
              </a:buClr>
              <a:buSzPts val="2800"/>
              <a:buNone/>
            </a:pPr>
            <a:endParaRPr lang="en-CA" dirty="0"/>
          </a:p>
          <a:p>
            <a:pPr marL="0" lvl="0" indent="0" algn="l" rtl="0">
              <a:lnSpc>
                <a:spcPct val="90000"/>
              </a:lnSpc>
              <a:spcBef>
                <a:spcPts val="1000"/>
              </a:spcBef>
              <a:spcAft>
                <a:spcPts val="0"/>
              </a:spcAft>
              <a:buClr>
                <a:schemeClr val="dk1"/>
              </a:buClr>
              <a:buSzPts val="2800"/>
              <a:buNone/>
            </a:pPr>
            <a:r>
              <a:rPr lang="en-US" sz="2800" dirty="0"/>
              <a:t>Arnaud, M.-C. (Marie-Claude).</a:t>
            </a:r>
            <a:r>
              <a:rPr lang="en-US" sz="2800" i="1" dirty="0"/>
              <a:t> </a:t>
            </a:r>
            <a:r>
              <a:rPr lang="en-US" sz="2800" dirty="0" err="1"/>
              <a:t>Denjoy</a:t>
            </a:r>
            <a:r>
              <a:rPr lang="en-US" sz="2800" dirty="0"/>
              <a:t> subsystems and horseshoes</a:t>
            </a:r>
            <a:endParaRPr dirty="0"/>
          </a:p>
          <a:p>
            <a:pPr marL="0" lvl="0" indent="0" algn="l" rtl="0">
              <a:lnSpc>
                <a:spcPct val="90000"/>
              </a:lnSpc>
              <a:spcBef>
                <a:spcPts val="1000"/>
              </a:spcBef>
              <a:spcAft>
                <a:spcPts val="0"/>
              </a:spcAft>
              <a:buClr>
                <a:schemeClr val="dk1"/>
              </a:buClr>
              <a:buSzPts val="2800"/>
              <a:buNone/>
            </a:pPr>
            <a:endParaRPr lang="en-CA" dirty="0"/>
          </a:p>
          <a:p>
            <a:pPr marL="0" lvl="0" indent="0" algn="l" rtl="0">
              <a:lnSpc>
                <a:spcPct val="90000"/>
              </a:lnSpc>
              <a:spcBef>
                <a:spcPts val="1000"/>
              </a:spcBef>
              <a:spcAft>
                <a:spcPts val="0"/>
              </a:spcAft>
              <a:buClr>
                <a:schemeClr val="dk1"/>
              </a:buClr>
              <a:buSzPts val="2800"/>
              <a:buNone/>
            </a:pPr>
            <a:r>
              <a:rPr lang="en-CA" dirty="0"/>
              <a:t>Or</a:t>
            </a: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sz="2800" dirty="0"/>
              <a:t>Arnaud, M.-C. (Marie-Claude).</a:t>
            </a:r>
            <a:r>
              <a:rPr lang="en-US" sz="2800" i="1" dirty="0"/>
              <a:t> </a:t>
            </a:r>
            <a:r>
              <a:rPr lang="en-US" sz="2800" dirty="0" err="1"/>
              <a:t>Denjoy</a:t>
            </a:r>
            <a:r>
              <a:rPr lang="en-US" sz="2800" dirty="0"/>
              <a:t> subsystems and horseshoes</a:t>
            </a:r>
            <a:r>
              <a:rPr lang="en-US" dirty="0"/>
              <a:t>. English</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299" name="Google Shape;29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
        <p:nvSpPr>
          <p:cNvPr id="300" name="Google Shape;30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Value for expression manifested element</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2017D-11C3-E0A4-72C4-A9A84FDCB425}"/>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5ABB5C5F-EEBF-99EE-17F4-8A84D0554A1A}"/>
              </a:ext>
            </a:extLst>
          </p:cNvPr>
          <p:cNvSpPr>
            <a:spLocks noGrp="1"/>
          </p:cNvSpPr>
          <p:nvPr>
            <p:ph type="title"/>
          </p:nvPr>
        </p:nvSpPr>
        <p:spPr/>
        <p:txBody>
          <a:bodyPr/>
          <a:lstStyle/>
          <a:p>
            <a:r>
              <a:rPr lang="en-CA" dirty="0"/>
              <a:t>Recording expression manifested</a:t>
            </a:r>
          </a:p>
        </p:txBody>
      </p:sp>
      <p:sp>
        <p:nvSpPr>
          <p:cNvPr id="3" name="Slide Number Placeholder 2">
            <a:extLst>
              <a:ext uri="{FF2B5EF4-FFF2-40B4-BE49-F238E27FC236}">
                <a16:creationId xmlns:a16="http://schemas.microsoft.com/office/drawing/2014/main" id="{76A689AD-0E6E-E010-1374-7196668DB933}"/>
              </a:ext>
            </a:extLst>
          </p:cNvPr>
          <p:cNvSpPr>
            <a:spLocks noGrp="1"/>
          </p:cNvSpPr>
          <p:nvPr>
            <p:ph type="sldNum" sz="quarter" idx="12"/>
          </p:nvPr>
        </p:nvSpPr>
        <p:spPr/>
        <p:txBody>
          <a:bodyPr/>
          <a:lstStyle/>
          <a:p>
            <a:fld id="{26D89839-9540-4FD2-A570-163792ED64AF}" type="slidenum">
              <a:rPr lang="en-US" smtClean="0"/>
              <a:t>32</a:t>
            </a:fld>
            <a:endParaRPr lang="en-US"/>
          </a:p>
        </p:txBody>
      </p:sp>
      <p:sp>
        <p:nvSpPr>
          <p:cNvPr id="25" name="TextBox 24">
            <a:extLst>
              <a:ext uri="{FF2B5EF4-FFF2-40B4-BE49-F238E27FC236}">
                <a16:creationId xmlns:a16="http://schemas.microsoft.com/office/drawing/2014/main" id="{BF2984B7-C3DB-0D87-1B8D-2E6A5C634DAE}"/>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B3F00D6D-BFD5-30CB-F64F-E3D5C63C322A}"/>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4" name="Picture 3">
            <a:extLst>
              <a:ext uri="{FF2B5EF4-FFF2-40B4-BE49-F238E27FC236}">
                <a16:creationId xmlns:a16="http://schemas.microsoft.com/office/drawing/2014/main" id="{5158FB2E-D8AB-6F50-EADC-18DC14281EEF}"/>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pic>
        <p:nvPicPr>
          <p:cNvPr id="6" name="Picture 5">
            <a:extLst>
              <a:ext uri="{FF2B5EF4-FFF2-40B4-BE49-F238E27FC236}">
                <a16:creationId xmlns:a16="http://schemas.microsoft.com/office/drawing/2014/main" id="{3D269CA7-88E7-7601-51F2-221DC0CEFABB}"/>
              </a:ext>
            </a:extLst>
          </p:cNvPr>
          <p:cNvPicPr>
            <a:picLocks noChangeAspect="1"/>
          </p:cNvPicPr>
          <p:nvPr/>
        </p:nvPicPr>
        <p:blipFill>
          <a:blip r:embed="rId4"/>
          <a:stretch>
            <a:fillRect/>
          </a:stretch>
        </p:blipFill>
        <p:spPr>
          <a:xfrm>
            <a:off x="838200" y="5038225"/>
            <a:ext cx="8782050" cy="371475"/>
          </a:xfrm>
          <a:prstGeom prst="rect">
            <a:avLst/>
          </a:prstGeom>
        </p:spPr>
      </p:pic>
    </p:spTree>
    <p:extLst>
      <p:ext uri="{BB962C8B-B14F-4D97-AF65-F5344CB8AC3E}">
        <p14:creationId xmlns:p14="http://schemas.microsoft.com/office/powerpoint/2010/main" val="1705187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n-US" dirty="0"/>
              <a:t>Refer to MGD on Relationship labels </a:t>
            </a:r>
            <a:r>
              <a:rPr lang="en-US" u="sng" dirty="0">
                <a:solidFill>
                  <a:schemeClr val="hlink"/>
                </a:solidFill>
                <a:hlinkClick r:id="rId3"/>
              </a:rPr>
              <a:t>https://www.loc.gov/aba/rda/mgd/relationshipLabels/index.html</a:t>
            </a:r>
            <a:endParaRPr dirty="0"/>
          </a:p>
          <a:p>
            <a:pPr marL="228600" lvl="0" indent="-228600" algn="l" rtl="0">
              <a:lnSpc>
                <a:spcPct val="90000"/>
              </a:lnSpc>
              <a:spcBef>
                <a:spcPts val="1000"/>
              </a:spcBef>
              <a:spcAft>
                <a:spcPts val="0"/>
              </a:spcAft>
              <a:buClr>
                <a:schemeClr val="dk1"/>
              </a:buClr>
              <a:buSzPct val="100000"/>
              <a:buChar char="•"/>
            </a:pPr>
            <a:r>
              <a:rPr lang="en-US" dirty="0"/>
              <a:t>Use the relationship labels in the </a:t>
            </a:r>
            <a:r>
              <a:rPr lang="en-US" b="1" dirty="0"/>
              <a:t>All Relationship labels</a:t>
            </a:r>
            <a:r>
              <a:rPr lang="en-US" dirty="0"/>
              <a:t> spreadsheet at the top of the table</a:t>
            </a:r>
          </a:p>
          <a:p>
            <a:pPr marL="0" lvl="0" indent="0" algn="l" rtl="0">
              <a:lnSpc>
                <a:spcPct val="90000"/>
              </a:lnSpc>
              <a:spcBef>
                <a:spcPts val="1000"/>
              </a:spcBef>
              <a:spcAft>
                <a:spcPts val="0"/>
              </a:spcAft>
              <a:buClr>
                <a:schemeClr val="dk1"/>
              </a:buClr>
              <a:buSzPct val="100000"/>
              <a:buNone/>
            </a:pPr>
            <a:endParaRPr lang="en-US" sz="1050" dirty="0"/>
          </a:p>
          <a:p>
            <a:pPr marL="0" lvl="0" indent="0" algn="l" rtl="0">
              <a:lnSpc>
                <a:spcPct val="90000"/>
              </a:lnSpc>
              <a:spcBef>
                <a:spcPts val="1000"/>
              </a:spcBef>
              <a:spcAft>
                <a:spcPts val="0"/>
              </a:spcAft>
              <a:buClr>
                <a:schemeClr val="dk1"/>
              </a:buClr>
              <a:buSzPct val="100000"/>
              <a:buNone/>
            </a:pPr>
            <a:r>
              <a:rPr lang="en-US" dirty="0"/>
              <a:t>	expression manifested</a:t>
            </a:r>
          </a:p>
          <a:p>
            <a:pPr marL="0" lvl="0" indent="0" algn="l" rtl="0">
              <a:lnSpc>
                <a:spcPct val="90000"/>
              </a:lnSpc>
              <a:spcBef>
                <a:spcPts val="1000"/>
              </a:spcBef>
              <a:spcAft>
                <a:spcPts val="0"/>
              </a:spcAft>
              <a:buClr>
                <a:schemeClr val="dk1"/>
              </a:buClr>
              <a:buSzPct val="100000"/>
              <a:buNone/>
            </a:pPr>
            <a:r>
              <a:rPr lang="en-US" dirty="0"/>
              <a:t>		PCC Relationship Label: </a:t>
            </a:r>
            <a:r>
              <a:rPr lang="en-US" b="1" i="1" dirty="0"/>
              <a:t>Element not currently used in PCC 		except for aggregates. For aggregates, use</a:t>
            </a:r>
          </a:p>
          <a:p>
            <a:pPr marL="0" lvl="0" indent="0" algn="l" rtl="0">
              <a:lnSpc>
                <a:spcPct val="90000"/>
              </a:lnSpc>
              <a:spcBef>
                <a:spcPts val="1000"/>
              </a:spcBef>
              <a:spcAft>
                <a:spcPts val="0"/>
              </a:spcAft>
              <a:buClr>
                <a:schemeClr val="dk1"/>
              </a:buClr>
              <a:buSzPct val="100000"/>
              <a:buNone/>
            </a:pPr>
            <a:r>
              <a:rPr lang="en-US" b="1" i="1" dirty="0"/>
              <a:t>			contains</a:t>
            </a:r>
          </a:p>
        </p:txBody>
      </p:sp>
      <p:sp>
        <p:nvSpPr>
          <p:cNvPr id="306" name="Google Shape;30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sp>
        <p:nvSpPr>
          <p:cNvPr id="307" name="Google Shape;30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Relationship label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E5A3-2E16-4DF9-CC30-57287F90265C}"/>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B71D3975-3529-6824-C40D-B79C362494CB}"/>
              </a:ext>
            </a:extLst>
          </p:cNvPr>
          <p:cNvSpPr>
            <a:spLocks noGrp="1"/>
          </p:cNvSpPr>
          <p:nvPr>
            <p:ph type="title"/>
          </p:nvPr>
        </p:nvSpPr>
        <p:spPr/>
        <p:txBody>
          <a:bodyPr/>
          <a:lstStyle/>
          <a:p>
            <a:r>
              <a:rPr lang="en-CA" dirty="0"/>
              <a:t>Recording expression manifested</a:t>
            </a:r>
          </a:p>
        </p:txBody>
      </p:sp>
      <p:sp>
        <p:nvSpPr>
          <p:cNvPr id="3" name="Slide Number Placeholder 2">
            <a:extLst>
              <a:ext uri="{FF2B5EF4-FFF2-40B4-BE49-F238E27FC236}">
                <a16:creationId xmlns:a16="http://schemas.microsoft.com/office/drawing/2014/main" id="{9CB4B013-32C8-2493-AFF9-CEB548EDD404}"/>
              </a:ext>
            </a:extLst>
          </p:cNvPr>
          <p:cNvSpPr>
            <a:spLocks noGrp="1"/>
          </p:cNvSpPr>
          <p:nvPr>
            <p:ph type="sldNum" sz="quarter" idx="12"/>
          </p:nvPr>
        </p:nvSpPr>
        <p:spPr/>
        <p:txBody>
          <a:bodyPr/>
          <a:lstStyle/>
          <a:p>
            <a:fld id="{26D89839-9540-4FD2-A570-163792ED64AF}" type="slidenum">
              <a:rPr lang="en-US" smtClean="0"/>
              <a:t>34</a:t>
            </a:fld>
            <a:endParaRPr lang="en-US"/>
          </a:p>
        </p:txBody>
      </p:sp>
      <p:sp>
        <p:nvSpPr>
          <p:cNvPr id="25" name="TextBox 24">
            <a:extLst>
              <a:ext uri="{FF2B5EF4-FFF2-40B4-BE49-F238E27FC236}">
                <a16:creationId xmlns:a16="http://schemas.microsoft.com/office/drawing/2014/main" id="{576D74FA-CA0E-7523-0B25-04A4289000A0}"/>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6DC4CC0F-AD0F-8107-CFD9-1EC9487D7DEB}"/>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5" name="Picture 4">
            <a:extLst>
              <a:ext uri="{FF2B5EF4-FFF2-40B4-BE49-F238E27FC236}">
                <a16:creationId xmlns:a16="http://schemas.microsoft.com/office/drawing/2014/main" id="{69D834C1-216E-5471-06BA-42383658995A}"/>
              </a:ext>
            </a:extLst>
          </p:cNvPr>
          <p:cNvPicPr>
            <a:picLocks noChangeAspect="1"/>
          </p:cNvPicPr>
          <p:nvPr/>
        </p:nvPicPr>
        <p:blipFill>
          <a:blip r:embed="rId3"/>
          <a:stretch>
            <a:fillRect/>
          </a:stretch>
        </p:blipFill>
        <p:spPr>
          <a:xfrm>
            <a:off x="838200" y="5038225"/>
            <a:ext cx="8782050" cy="371475"/>
          </a:xfrm>
          <a:prstGeom prst="rect">
            <a:avLst/>
          </a:prstGeom>
        </p:spPr>
      </p:pic>
      <p:pic>
        <p:nvPicPr>
          <p:cNvPr id="7" name="Picture 6">
            <a:extLst>
              <a:ext uri="{FF2B5EF4-FFF2-40B4-BE49-F238E27FC236}">
                <a16:creationId xmlns:a16="http://schemas.microsoft.com/office/drawing/2014/main" id="{64E038F0-8575-67A3-FAE2-02E07E1737FD}"/>
              </a:ext>
            </a:extLst>
          </p:cNvPr>
          <p:cNvPicPr>
            <a:picLocks noChangeAspect="1"/>
          </p:cNvPicPr>
          <p:nvPr/>
        </p:nvPicPr>
        <p:blipFill>
          <a:blip r:embed="rId4"/>
          <a:stretch>
            <a:fillRect/>
          </a:stretch>
        </p:blipFill>
        <p:spPr>
          <a:xfrm>
            <a:off x="838200" y="2265471"/>
            <a:ext cx="9858375" cy="2009775"/>
          </a:xfrm>
          <a:prstGeom prst="rect">
            <a:avLst/>
          </a:prstGeom>
          <a:ln>
            <a:solidFill>
              <a:schemeClr val="bg1">
                <a:lumMod val="85000"/>
              </a:schemeClr>
            </a:solidFill>
          </a:ln>
        </p:spPr>
      </p:pic>
    </p:spTree>
    <p:extLst>
      <p:ext uri="{BB962C8B-B14F-4D97-AF65-F5344CB8AC3E}">
        <p14:creationId xmlns:p14="http://schemas.microsoft.com/office/powerpoint/2010/main" val="871063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0920C-04E0-1004-C6A1-1BD5733B89B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2831DF8-EB8E-F4C6-E55B-3FD637D550B8}"/>
              </a:ext>
            </a:extLst>
          </p:cNvPr>
          <p:cNvSpPr>
            <a:spLocks noGrp="1"/>
          </p:cNvSpPr>
          <p:nvPr>
            <p:ph type="title"/>
          </p:nvPr>
        </p:nvSpPr>
        <p:spPr/>
        <p:txBody>
          <a:bodyPr/>
          <a:lstStyle/>
          <a:p>
            <a:r>
              <a:rPr lang="en-CA" dirty="0"/>
              <a:t>Minimum Description of Collection Aggregate</a:t>
            </a:r>
          </a:p>
        </p:txBody>
      </p:sp>
      <p:sp>
        <p:nvSpPr>
          <p:cNvPr id="3" name="Slide Number Placeholder 2">
            <a:extLst>
              <a:ext uri="{FF2B5EF4-FFF2-40B4-BE49-F238E27FC236}">
                <a16:creationId xmlns:a16="http://schemas.microsoft.com/office/drawing/2014/main" id="{54ADE280-65E8-AE5B-D6DD-227DC591539F}"/>
              </a:ext>
            </a:extLst>
          </p:cNvPr>
          <p:cNvSpPr>
            <a:spLocks noGrp="1"/>
          </p:cNvSpPr>
          <p:nvPr>
            <p:ph type="sldNum" sz="quarter" idx="12"/>
          </p:nvPr>
        </p:nvSpPr>
        <p:spPr/>
        <p:txBody>
          <a:bodyPr/>
          <a:lstStyle/>
          <a:p>
            <a:fld id="{26D89839-9540-4FD2-A570-163792ED64AF}" type="slidenum">
              <a:rPr lang="en-US" smtClean="0"/>
              <a:t>35</a:t>
            </a:fld>
            <a:endParaRPr lang="en-US" dirty="0"/>
          </a:p>
        </p:txBody>
      </p:sp>
      <p:sp>
        <p:nvSpPr>
          <p:cNvPr id="6" name="Rectangle 5">
            <a:extLst>
              <a:ext uri="{FF2B5EF4-FFF2-40B4-BE49-F238E27FC236}">
                <a16:creationId xmlns:a16="http://schemas.microsoft.com/office/drawing/2014/main" id="{5E58DBFB-2011-0FE7-5690-E1F4A670294F}"/>
              </a:ext>
            </a:extLst>
          </p:cNvPr>
          <p:cNvSpPr/>
          <p:nvPr/>
        </p:nvSpPr>
        <p:spPr>
          <a:xfrm>
            <a:off x="816045" y="1691398"/>
            <a:ext cx="4510869" cy="1325563"/>
          </a:xfrm>
          <a:prstGeom prst="rect">
            <a:avLst/>
          </a:prstGeom>
          <a:solidFill>
            <a:srgbClr val="D0E0E3">
              <a:alpha val="50196"/>
            </a:srgbClr>
          </a:solidFill>
          <a:ln w="76200">
            <a:solidFill>
              <a:srgbClr val="76A5AF"/>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Aggregated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authorized access point for work</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dirty="0">
                <a:solidFill>
                  <a:schemeClr val="tx1"/>
                </a:solidFill>
              </a:rPr>
              <a:t>	</a:t>
            </a:r>
          </a:p>
        </p:txBody>
      </p:sp>
      <p:sp>
        <p:nvSpPr>
          <p:cNvPr id="7" name="Rectangle 6">
            <a:extLst>
              <a:ext uri="{FF2B5EF4-FFF2-40B4-BE49-F238E27FC236}">
                <a16:creationId xmlns:a16="http://schemas.microsoft.com/office/drawing/2014/main" id="{3AF05AD3-29D2-766D-73E6-318304B34273}"/>
              </a:ext>
            </a:extLst>
          </p:cNvPr>
          <p:cNvSpPr/>
          <p:nvPr/>
        </p:nvSpPr>
        <p:spPr>
          <a:xfrm>
            <a:off x="6865087" y="1691398"/>
            <a:ext cx="4488713" cy="1325563"/>
          </a:xfrm>
          <a:prstGeom prst="rect">
            <a:avLst/>
          </a:prstGeom>
          <a:solidFill>
            <a:srgbClr val="FFF2CC">
              <a:alpha val="50196"/>
            </a:srgbClr>
          </a:solidFill>
          <a:ln w="76200">
            <a:solidFill>
              <a:srgbClr val="FFD9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authorized access point for work </a:t>
            </a:r>
            <a:r>
              <a:rPr lang="en-CA" sz="1400" dirty="0">
                <a:solidFill>
                  <a:schemeClr val="tx1"/>
                </a:solidFill>
              </a:rPr>
              <a:t>Hamiltonian systems</a:t>
            </a:r>
          </a:p>
          <a:p>
            <a:pPr marL="361950" indent="-361950">
              <a:tabLst>
                <a:tab pos="180975" algn="l"/>
              </a:tabLst>
            </a:pPr>
            <a:r>
              <a:rPr lang="en-CA" sz="1400" b="1" dirty="0">
                <a:solidFill>
                  <a:schemeClr val="tx1"/>
                </a:solidFill>
              </a:rPr>
              <a:t>	</a:t>
            </a:r>
            <a:r>
              <a:rPr lang="en-CA" sz="1400" i="1" dirty="0">
                <a:solidFill>
                  <a:schemeClr val="tx1"/>
                </a:solidFill>
              </a:rPr>
              <a:t>has expression of work </a:t>
            </a:r>
            <a:r>
              <a:rPr lang="en-CA" sz="1400" dirty="0">
                <a:solidFill>
                  <a:schemeClr val="tx1"/>
                </a:solidFill>
              </a:rPr>
              <a:t>Hamiltonian systems</a:t>
            </a:r>
            <a:endParaRPr lang="en-CA" sz="1400" b="1" dirty="0">
              <a:solidFill>
                <a:schemeClr val="tx1"/>
              </a:solidFill>
            </a:endParaRPr>
          </a:p>
        </p:txBody>
      </p:sp>
      <p:sp>
        <p:nvSpPr>
          <p:cNvPr id="8" name="Rectangle 7">
            <a:extLst>
              <a:ext uri="{FF2B5EF4-FFF2-40B4-BE49-F238E27FC236}">
                <a16:creationId xmlns:a16="http://schemas.microsoft.com/office/drawing/2014/main" id="{C4922075-EF63-656D-ABE3-68AAA6DBCB8C}"/>
              </a:ext>
            </a:extLst>
          </p:cNvPr>
          <p:cNvSpPr/>
          <p:nvPr/>
        </p:nvSpPr>
        <p:spPr>
          <a:xfrm>
            <a:off x="816046" y="3501851"/>
            <a:ext cx="4488713" cy="1325563"/>
          </a:xfrm>
          <a:prstGeom prst="rect">
            <a:avLst/>
          </a:prstGeom>
          <a:solidFill>
            <a:srgbClr val="D9EAD3">
              <a:alpha val="50196"/>
            </a:srgbClr>
          </a:solidFill>
          <a:ln w="76200">
            <a:solidFill>
              <a:srgbClr val="93C47D"/>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Aggregated Expression</a:t>
            </a:r>
          </a:p>
          <a:p>
            <a:pPr marL="361950" indent="-361950">
              <a:tabLst>
                <a:tab pos="180975" algn="l"/>
              </a:tabLst>
            </a:pPr>
            <a:r>
              <a:rPr lang="en-CA" sz="1400" dirty="0">
                <a:solidFill>
                  <a:schemeClr val="tx1"/>
                </a:solidFill>
              </a:rPr>
              <a:t>	</a:t>
            </a:r>
            <a:r>
              <a:rPr lang="en-CA" sz="1400" i="1" dirty="0">
                <a:solidFill>
                  <a:schemeClr val="tx1"/>
                </a:solidFill>
              </a:rPr>
              <a:t>has authorized access point for expression</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dirty="0">
                <a:solidFill>
                  <a:schemeClr val="tx1"/>
                </a:solidFill>
              </a:rPr>
              <a:t>	</a:t>
            </a:r>
            <a:endParaRPr lang="en-CA" sz="1400" i="1" dirty="0">
              <a:solidFill>
                <a:schemeClr val="tx1"/>
              </a:solidFill>
            </a:endParaRPr>
          </a:p>
        </p:txBody>
      </p:sp>
      <p:sp>
        <p:nvSpPr>
          <p:cNvPr id="9" name="Rectangle 8">
            <a:extLst>
              <a:ext uri="{FF2B5EF4-FFF2-40B4-BE49-F238E27FC236}">
                <a16:creationId xmlns:a16="http://schemas.microsoft.com/office/drawing/2014/main" id="{6877CD50-EF93-0DA1-C8CE-E991304AA0B8}"/>
              </a:ext>
            </a:extLst>
          </p:cNvPr>
          <p:cNvSpPr/>
          <p:nvPr/>
        </p:nvSpPr>
        <p:spPr>
          <a:xfrm>
            <a:off x="6865086" y="3501492"/>
            <a:ext cx="4488713" cy="1325563"/>
          </a:xfrm>
          <a:prstGeom prst="rect">
            <a:avLst/>
          </a:prstGeom>
          <a:solidFill>
            <a:srgbClr val="FCE5CD">
              <a:alpha val="50196"/>
            </a:srgbClr>
          </a:solidFill>
          <a:ln w="76200">
            <a:solidFill>
              <a:srgbClr val="F6B26B"/>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Expression</a:t>
            </a:r>
            <a:endParaRPr lang="en-CA" sz="1400" dirty="0">
              <a:solidFill>
                <a:schemeClr val="tx1"/>
              </a:solidFill>
            </a:endParaRPr>
          </a:p>
          <a:p>
            <a:pPr marL="361950" indent="-361950">
              <a:tabLst>
                <a:tab pos="180975" algn="l"/>
              </a:tabLst>
            </a:pPr>
            <a:r>
              <a:rPr lang="en-CA" sz="1400" dirty="0">
                <a:solidFill>
                  <a:schemeClr val="tx1"/>
                </a:solidFill>
              </a:rPr>
              <a:t>	</a:t>
            </a:r>
            <a:r>
              <a:rPr lang="en-CA" sz="1400" i="1" dirty="0">
                <a:solidFill>
                  <a:schemeClr val="tx1"/>
                </a:solidFill>
              </a:rPr>
              <a:t>has authorized access point for expression</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work expressed</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manifestation of expression</a:t>
            </a:r>
            <a:r>
              <a:rPr lang="en-CA" sz="1400" dirty="0">
                <a:solidFill>
                  <a:schemeClr val="tx1"/>
                </a:solidFill>
              </a:rPr>
              <a:t> Hamiltonian systems</a:t>
            </a:r>
          </a:p>
        </p:txBody>
      </p:sp>
      <p:sp>
        <p:nvSpPr>
          <p:cNvPr id="10" name="Rectangle 9">
            <a:extLst>
              <a:ext uri="{FF2B5EF4-FFF2-40B4-BE49-F238E27FC236}">
                <a16:creationId xmlns:a16="http://schemas.microsoft.com/office/drawing/2014/main" id="{A1F17A15-125A-8731-BD6C-13BD033AE15E}"/>
              </a:ext>
            </a:extLst>
          </p:cNvPr>
          <p:cNvSpPr/>
          <p:nvPr/>
        </p:nvSpPr>
        <p:spPr>
          <a:xfrm>
            <a:off x="3851643" y="5312303"/>
            <a:ext cx="4488713" cy="1325563"/>
          </a:xfrm>
          <a:prstGeom prst="rect">
            <a:avLst/>
          </a:prstGeom>
          <a:solidFill>
            <a:srgbClr val="F4CCCC">
              <a:alpha val="50196"/>
            </a:srgbClr>
          </a:solidFill>
          <a:ln w="76200">
            <a:solidFill>
              <a:srgbClr val="E066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tabLst>
                <a:tab pos="185738" algn="l"/>
                <a:tab pos="2147888" algn="l"/>
              </a:tabLst>
            </a:pPr>
            <a:r>
              <a:rPr lang="en-CA" sz="1400" b="1" dirty="0">
                <a:solidFill>
                  <a:schemeClr val="tx1"/>
                </a:solidFill>
              </a:rPr>
              <a:t>Manifestation</a:t>
            </a:r>
            <a:endParaRPr lang="en-CA" sz="1400" dirty="0">
              <a:solidFill>
                <a:schemeClr val="tx1"/>
              </a:solidFill>
            </a:endParaRPr>
          </a:p>
          <a:p>
            <a:pPr>
              <a:tabLst>
                <a:tab pos="185738" algn="l"/>
                <a:tab pos="2147888" algn="l"/>
              </a:tabLst>
            </a:pPr>
            <a:r>
              <a:rPr lang="en-CA" sz="1400" dirty="0">
                <a:solidFill>
                  <a:schemeClr val="tx1"/>
                </a:solidFill>
              </a:rPr>
              <a:t>	</a:t>
            </a:r>
            <a:r>
              <a:rPr lang="en-CA" sz="1400" i="1" dirty="0">
                <a:solidFill>
                  <a:schemeClr val="tx1"/>
                </a:solidFill>
              </a:rPr>
              <a:t>has title proper </a:t>
            </a:r>
            <a:r>
              <a:rPr lang="en-CA" sz="1400" dirty="0">
                <a:solidFill>
                  <a:schemeClr val="tx1"/>
                </a:solidFill>
              </a:rPr>
              <a:t>Hamiltonian systems</a:t>
            </a:r>
          </a:p>
          <a:p>
            <a:pPr>
              <a:tabLst>
                <a:tab pos="185738" algn="l"/>
                <a:tab pos="2147888" algn="l"/>
              </a:tabLst>
            </a:pPr>
            <a:r>
              <a:rPr lang="en-CA" sz="1400" b="1" dirty="0">
                <a:solidFill>
                  <a:schemeClr val="tx1"/>
                </a:solidFill>
              </a:rPr>
              <a:t>	</a:t>
            </a:r>
            <a:r>
              <a:rPr lang="en-CA" sz="1400" i="1" dirty="0">
                <a:solidFill>
                  <a:schemeClr val="tx1"/>
                </a:solidFill>
              </a:rPr>
              <a:t>has expression manifested</a:t>
            </a:r>
            <a:r>
              <a:rPr lang="en-CA" sz="1400" dirty="0">
                <a:solidFill>
                  <a:schemeClr val="tx1"/>
                </a:solidFill>
              </a:rPr>
              <a:t> Hamiltonian systems</a:t>
            </a:r>
          </a:p>
          <a:p>
            <a:pPr marL="357188" indent="-357188">
              <a:tabLst>
                <a:tab pos="185738" algn="l"/>
                <a:tab pos="2147888" algn="l"/>
              </a:tabLst>
            </a:pPr>
            <a:r>
              <a:rPr lang="en-CA" sz="1400" i="1" dirty="0">
                <a:solidFill>
                  <a:schemeClr val="tx1"/>
                </a:solidFill>
              </a:rPr>
              <a:t> 	has expression manifested</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endParaRPr lang="en-CA" sz="1400" b="1" dirty="0">
              <a:solidFill>
                <a:schemeClr val="tx1"/>
              </a:solidFill>
            </a:endParaRPr>
          </a:p>
        </p:txBody>
      </p:sp>
      <p:cxnSp>
        <p:nvCxnSpPr>
          <p:cNvPr id="14" name="Connector: Elbow 13">
            <a:extLst>
              <a:ext uri="{FF2B5EF4-FFF2-40B4-BE49-F238E27FC236}">
                <a16:creationId xmlns:a16="http://schemas.microsoft.com/office/drawing/2014/main" id="{AD916D21-30E1-1DDC-D316-254441E01937}"/>
              </a:ext>
            </a:extLst>
          </p:cNvPr>
          <p:cNvCxnSpPr>
            <a:cxnSpLocks/>
            <a:stCxn id="9" idx="2"/>
            <a:endCxn id="10" idx="3"/>
          </p:cNvCxnSpPr>
          <p:nvPr/>
        </p:nvCxnSpPr>
        <p:spPr>
          <a:xfrm rot="5400000">
            <a:off x="8150885" y="5016527"/>
            <a:ext cx="1148030" cy="769087"/>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7E46B48-5510-8137-DAC2-BB132DF43CC2}"/>
              </a:ext>
            </a:extLst>
          </p:cNvPr>
          <p:cNvCxnSpPr>
            <a:cxnSpLocks/>
            <a:stCxn id="7" idx="2"/>
            <a:endCxn id="9" idx="0"/>
          </p:cNvCxnSpPr>
          <p:nvPr/>
        </p:nvCxnSpPr>
        <p:spPr>
          <a:xfrm flipH="1">
            <a:off x="9109443" y="3016961"/>
            <a:ext cx="1" cy="484531"/>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8F0A96C6-C3FA-D1FB-B25C-6A95EC5F4E7B}"/>
              </a:ext>
            </a:extLst>
          </p:cNvPr>
          <p:cNvCxnSpPr>
            <a:stCxn id="10" idx="1"/>
            <a:endCxn id="8" idx="2"/>
          </p:cNvCxnSpPr>
          <p:nvPr/>
        </p:nvCxnSpPr>
        <p:spPr>
          <a:xfrm rot="10800000">
            <a:off x="3060403" y="4827415"/>
            <a:ext cx="791240" cy="114767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580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9AABBD-3F4C-778B-072E-1FF4986FF2A4}"/>
              </a:ext>
            </a:extLst>
          </p:cNvPr>
          <p:cNvSpPr>
            <a:spLocks noGrp="1"/>
          </p:cNvSpPr>
          <p:nvPr>
            <p:ph type="title"/>
          </p:nvPr>
        </p:nvSpPr>
        <p:spPr/>
        <p:txBody>
          <a:bodyPr/>
          <a:lstStyle/>
          <a:p>
            <a:r>
              <a:rPr lang="en-CA" dirty="0"/>
              <a:t>work expressed</a:t>
            </a:r>
          </a:p>
        </p:txBody>
      </p:sp>
      <p:sp>
        <p:nvSpPr>
          <p:cNvPr id="5" name="Text Placeholder 4">
            <a:extLst>
              <a:ext uri="{FF2B5EF4-FFF2-40B4-BE49-F238E27FC236}">
                <a16:creationId xmlns:a16="http://schemas.microsoft.com/office/drawing/2014/main" id="{8E456F3A-B30A-3375-B702-E89E52F3987D}"/>
              </a:ext>
            </a:extLst>
          </p:cNvPr>
          <p:cNvSpPr>
            <a:spLocks noGrp="1"/>
          </p:cNvSpPr>
          <p:nvPr>
            <p:ph type="body" idx="1"/>
          </p:nvPr>
        </p:nvSpPr>
        <p:spPr/>
        <p:txBody>
          <a:bodyPr/>
          <a:lstStyle/>
          <a:p>
            <a:endParaRPr lang="en-CA"/>
          </a:p>
        </p:txBody>
      </p:sp>
      <p:sp>
        <p:nvSpPr>
          <p:cNvPr id="3" name="Slide Number Placeholder 2">
            <a:extLst>
              <a:ext uri="{FF2B5EF4-FFF2-40B4-BE49-F238E27FC236}">
                <a16:creationId xmlns:a16="http://schemas.microsoft.com/office/drawing/2014/main" id="{A77CF2CB-6D56-105D-0CCF-823E3301AE0A}"/>
              </a:ext>
            </a:extLst>
          </p:cNvPr>
          <p:cNvSpPr>
            <a:spLocks noGrp="1"/>
          </p:cNvSpPr>
          <p:nvPr>
            <p:ph type="sldNum" sz="quarter" idx="12"/>
          </p:nvPr>
        </p:nvSpPr>
        <p:spPr/>
        <p:txBody>
          <a:bodyPr/>
          <a:lstStyle/>
          <a:p>
            <a:fld id="{26D89839-9540-4FD2-A570-163792ED64AF}" type="slidenum">
              <a:rPr lang="en-US" smtClean="0"/>
              <a:t>36</a:t>
            </a:fld>
            <a:endParaRPr lang="en-US"/>
          </a:p>
        </p:txBody>
      </p:sp>
    </p:spTree>
    <p:extLst>
      <p:ext uri="{BB962C8B-B14F-4D97-AF65-F5344CB8AC3E}">
        <p14:creationId xmlns:p14="http://schemas.microsoft.com/office/powerpoint/2010/main" val="3832315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61D921-1D97-80C2-B960-433594F1C060}"/>
              </a:ext>
            </a:extLst>
          </p:cNvPr>
          <p:cNvSpPr>
            <a:spLocks noGrp="1"/>
          </p:cNvSpPr>
          <p:nvPr>
            <p:ph type="sldNum" sz="quarter" idx="12"/>
          </p:nvPr>
        </p:nvSpPr>
        <p:spPr/>
        <p:txBody>
          <a:bodyPr/>
          <a:lstStyle/>
          <a:p>
            <a:fld id="{26D89839-9540-4FD2-A570-163792ED64AF}" type="slidenum">
              <a:rPr lang="en-US" smtClean="0"/>
              <a:t>37</a:t>
            </a:fld>
            <a:endParaRPr lang="en-US"/>
          </a:p>
        </p:txBody>
      </p:sp>
      <p:pic>
        <p:nvPicPr>
          <p:cNvPr id="6" name="Picture 5">
            <a:extLst>
              <a:ext uri="{FF2B5EF4-FFF2-40B4-BE49-F238E27FC236}">
                <a16:creationId xmlns:a16="http://schemas.microsoft.com/office/drawing/2014/main" id="{125EE4A5-8D6C-8740-7682-C236ABE1AB9E}"/>
              </a:ext>
            </a:extLst>
          </p:cNvPr>
          <p:cNvPicPr>
            <a:picLocks noChangeAspect="1"/>
          </p:cNvPicPr>
          <p:nvPr/>
        </p:nvPicPr>
        <p:blipFill>
          <a:blip r:embed="rId3"/>
          <a:stretch>
            <a:fillRect/>
          </a:stretch>
        </p:blipFill>
        <p:spPr>
          <a:xfrm>
            <a:off x="1613297" y="250031"/>
            <a:ext cx="8965406" cy="6357938"/>
          </a:xfrm>
          <a:prstGeom prst="rect">
            <a:avLst/>
          </a:prstGeom>
        </p:spPr>
      </p:pic>
    </p:spTree>
    <p:extLst>
      <p:ext uri="{BB962C8B-B14F-4D97-AF65-F5344CB8AC3E}">
        <p14:creationId xmlns:p14="http://schemas.microsoft.com/office/powerpoint/2010/main" val="1340773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C088D-EBD8-09C1-DA92-F9E306D49A48}"/>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05DEA7A8-37B1-F661-A6BE-7B787D982B53}"/>
              </a:ext>
            </a:extLst>
          </p:cNvPr>
          <p:cNvSpPr>
            <a:spLocks noGrp="1"/>
          </p:cNvSpPr>
          <p:nvPr>
            <p:ph type="title"/>
          </p:nvPr>
        </p:nvSpPr>
        <p:spPr/>
        <p:txBody>
          <a:bodyPr/>
          <a:lstStyle/>
          <a:p>
            <a:r>
              <a:rPr lang="en-CA" dirty="0"/>
              <a:t>Recording work expressed</a:t>
            </a:r>
          </a:p>
        </p:txBody>
      </p:sp>
      <p:sp>
        <p:nvSpPr>
          <p:cNvPr id="3" name="Slide Number Placeholder 2">
            <a:extLst>
              <a:ext uri="{FF2B5EF4-FFF2-40B4-BE49-F238E27FC236}">
                <a16:creationId xmlns:a16="http://schemas.microsoft.com/office/drawing/2014/main" id="{7E58F08B-9DE4-76C3-3211-8311A7E9811D}"/>
              </a:ext>
            </a:extLst>
          </p:cNvPr>
          <p:cNvSpPr>
            <a:spLocks noGrp="1"/>
          </p:cNvSpPr>
          <p:nvPr>
            <p:ph type="sldNum" sz="quarter" idx="12"/>
          </p:nvPr>
        </p:nvSpPr>
        <p:spPr/>
        <p:txBody>
          <a:bodyPr/>
          <a:lstStyle/>
          <a:p>
            <a:fld id="{26D89839-9540-4FD2-A570-163792ED64AF}" type="slidenum">
              <a:rPr lang="en-US" smtClean="0"/>
              <a:t>38</a:t>
            </a:fld>
            <a:endParaRPr lang="en-US"/>
          </a:p>
        </p:txBody>
      </p:sp>
      <p:sp>
        <p:nvSpPr>
          <p:cNvPr id="25" name="TextBox 24">
            <a:extLst>
              <a:ext uri="{FF2B5EF4-FFF2-40B4-BE49-F238E27FC236}">
                <a16:creationId xmlns:a16="http://schemas.microsoft.com/office/drawing/2014/main" id="{168F91A1-08C2-F61E-D587-8E282E1C22BC}"/>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4" name="Picture 3">
            <a:extLst>
              <a:ext uri="{FF2B5EF4-FFF2-40B4-BE49-F238E27FC236}">
                <a16:creationId xmlns:a16="http://schemas.microsoft.com/office/drawing/2014/main" id="{05B7A395-2526-31FC-E917-B22A4D757E6E}"/>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spTree>
    <p:extLst>
      <p:ext uri="{BB962C8B-B14F-4D97-AF65-F5344CB8AC3E}">
        <p14:creationId xmlns:p14="http://schemas.microsoft.com/office/powerpoint/2010/main" val="994886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6C110-29FF-1692-AA3E-DFE5F384A61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654E4E4-2194-81CB-B65E-D9A2E6B2319F}"/>
              </a:ext>
            </a:extLst>
          </p:cNvPr>
          <p:cNvSpPr>
            <a:spLocks noGrp="1"/>
          </p:cNvSpPr>
          <p:nvPr>
            <p:ph type="title"/>
          </p:nvPr>
        </p:nvSpPr>
        <p:spPr/>
        <p:txBody>
          <a:bodyPr/>
          <a:lstStyle/>
          <a:p>
            <a:r>
              <a:rPr lang="en-CA" dirty="0"/>
              <a:t>Minimum Description of Collection Aggregate</a:t>
            </a:r>
          </a:p>
        </p:txBody>
      </p:sp>
      <p:sp>
        <p:nvSpPr>
          <p:cNvPr id="3" name="Slide Number Placeholder 2">
            <a:extLst>
              <a:ext uri="{FF2B5EF4-FFF2-40B4-BE49-F238E27FC236}">
                <a16:creationId xmlns:a16="http://schemas.microsoft.com/office/drawing/2014/main" id="{13EBC775-F053-3B83-6ED6-8C0DFCC3983F}"/>
              </a:ext>
            </a:extLst>
          </p:cNvPr>
          <p:cNvSpPr>
            <a:spLocks noGrp="1"/>
          </p:cNvSpPr>
          <p:nvPr>
            <p:ph type="sldNum" sz="quarter" idx="12"/>
          </p:nvPr>
        </p:nvSpPr>
        <p:spPr/>
        <p:txBody>
          <a:bodyPr/>
          <a:lstStyle/>
          <a:p>
            <a:fld id="{26D89839-9540-4FD2-A570-163792ED64AF}" type="slidenum">
              <a:rPr lang="en-US" smtClean="0"/>
              <a:t>39</a:t>
            </a:fld>
            <a:endParaRPr lang="en-US" dirty="0"/>
          </a:p>
        </p:txBody>
      </p:sp>
      <p:sp>
        <p:nvSpPr>
          <p:cNvPr id="6" name="Rectangle 5">
            <a:extLst>
              <a:ext uri="{FF2B5EF4-FFF2-40B4-BE49-F238E27FC236}">
                <a16:creationId xmlns:a16="http://schemas.microsoft.com/office/drawing/2014/main" id="{D77EA5C0-823E-AB61-F3EF-F6C83E459FE5}"/>
              </a:ext>
            </a:extLst>
          </p:cNvPr>
          <p:cNvSpPr/>
          <p:nvPr/>
        </p:nvSpPr>
        <p:spPr>
          <a:xfrm>
            <a:off x="816045" y="1691398"/>
            <a:ext cx="4510869" cy="1325563"/>
          </a:xfrm>
          <a:prstGeom prst="rect">
            <a:avLst/>
          </a:prstGeom>
          <a:solidFill>
            <a:srgbClr val="D0E0E3">
              <a:alpha val="50196"/>
            </a:srgbClr>
          </a:solidFill>
          <a:ln w="76200">
            <a:solidFill>
              <a:srgbClr val="76A5AF"/>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Aggregated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authorized access point for work</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dirty="0">
                <a:solidFill>
                  <a:schemeClr val="tx1"/>
                </a:solidFill>
              </a:rPr>
              <a:t>	</a:t>
            </a:r>
          </a:p>
        </p:txBody>
      </p:sp>
      <p:sp>
        <p:nvSpPr>
          <p:cNvPr id="7" name="Rectangle 6">
            <a:extLst>
              <a:ext uri="{FF2B5EF4-FFF2-40B4-BE49-F238E27FC236}">
                <a16:creationId xmlns:a16="http://schemas.microsoft.com/office/drawing/2014/main" id="{428581E9-9992-78EA-41D9-3947FBEF5B33}"/>
              </a:ext>
            </a:extLst>
          </p:cNvPr>
          <p:cNvSpPr/>
          <p:nvPr/>
        </p:nvSpPr>
        <p:spPr>
          <a:xfrm>
            <a:off x="6865087" y="1691398"/>
            <a:ext cx="4488713" cy="1325563"/>
          </a:xfrm>
          <a:prstGeom prst="rect">
            <a:avLst/>
          </a:prstGeom>
          <a:solidFill>
            <a:srgbClr val="FFF2CC">
              <a:alpha val="50196"/>
            </a:srgbClr>
          </a:solidFill>
          <a:ln w="76200">
            <a:solidFill>
              <a:srgbClr val="FFD9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authorized access point for work </a:t>
            </a:r>
            <a:r>
              <a:rPr lang="en-CA" sz="1400" dirty="0">
                <a:solidFill>
                  <a:schemeClr val="tx1"/>
                </a:solidFill>
              </a:rPr>
              <a:t>Hamiltonian systems</a:t>
            </a:r>
          </a:p>
          <a:p>
            <a:pPr marL="361950" indent="-361950">
              <a:tabLst>
                <a:tab pos="180975" algn="l"/>
              </a:tabLst>
            </a:pPr>
            <a:r>
              <a:rPr lang="en-CA" sz="1400" b="1" dirty="0">
                <a:solidFill>
                  <a:schemeClr val="tx1"/>
                </a:solidFill>
              </a:rPr>
              <a:t>	</a:t>
            </a:r>
            <a:r>
              <a:rPr lang="en-CA" sz="1400" i="1" dirty="0">
                <a:solidFill>
                  <a:schemeClr val="tx1"/>
                </a:solidFill>
              </a:rPr>
              <a:t>has expression of work </a:t>
            </a:r>
            <a:r>
              <a:rPr lang="en-CA" sz="1400" dirty="0">
                <a:solidFill>
                  <a:schemeClr val="tx1"/>
                </a:solidFill>
              </a:rPr>
              <a:t>Hamiltonian systems</a:t>
            </a:r>
            <a:endParaRPr lang="en-CA" sz="1400" b="1" dirty="0">
              <a:solidFill>
                <a:schemeClr val="tx1"/>
              </a:solidFill>
            </a:endParaRPr>
          </a:p>
        </p:txBody>
      </p:sp>
      <p:sp>
        <p:nvSpPr>
          <p:cNvPr id="8" name="Rectangle 7">
            <a:extLst>
              <a:ext uri="{FF2B5EF4-FFF2-40B4-BE49-F238E27FC236}">
                <a16:creationId xmlns:a16="http://schemas.microsoft.com/office/drawing/2014/main" id="{1EA09395-A8BA-91B0-7D04-0DFBAA46F740}"/>
              </a:ext>
            </a:extLst>
          </p:cNvPr>
          <p:cNvSpPr/>
          <p:nvPr/>
        </p:nvSpPr>
        <p:spPr>
          <a:xfrm>
            <a:off x="816046" y="3501851"/>
            <a:ext cx="4488713" cy="1325563"/>
          </a:xfrm>
          <a:prstGeom prst="rect">
            <a:avLst/>
          </a:prstGeom>
          <a:solidFill>
            <a:srgbClr val="D9EAD3">
              <a:alpha val="50196"/>
            </a:srgbClr>
          </a:solidFill>
          <a:ln w="76200">
            <a:solidFill>
              <a:srgbClr val="93C47D"/>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Aggregated Expression</a:t>
            </a:r>
          </a:p>
          <a:p>
            <a:pPr marL="361950" indent="-361950">
              <a:tabLst>
                <a:tab pos="180975" algn="l"/>
              </a:tabLst>
            </a:pPr>
            <a:r>
              <a:rPr lang="en-CA" sz="1400" dirty="0">
                <a:solidFill>
                  <a:schemeClr val="tx1"/>
                </a:solidFill>
              </a:rPr>
              <a:t>	</a:t>
            </a:r>
            <a:r>
              <a:rPr lang="en-CA" sz="1400" i="1" dirty="0">
                <a:solidFill>
                  <a:schemeClr val="tx1"/>
                </a:solidFill>
              </a:rPr>
              <a:t>has authorized access point for expression</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dirty="0">
                <a:solidFill>
                  <a:schemeClr val="tx1"/>
                </a:solidFill>
              </a:rPr>
              <a:t>	</a:t>
            </a:r>
            <a:r>
              <a:rPr lang="en-CA" sz="1400" i="1" dirty="0">
                <a:solidFill>
                  <a:schemeClr val="tx1"/>
                </a:solidFill>
              </a:rPr>
              <a:t>has work expressed</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i="1" dirty="0">
                <a:solidFill>
                  <a:schemeClr val="tx1"/>
                </a:solidFill>
              </a:rPr>
              <a:t>	</a:t>
            </a:r>
          </a:p>
        </p:txBody>
      </p:sp>
      <p:sp>
        <p:nvSpPr>
          <p:cNvPr id="9" name="Rectangle 8">
            <a:extLst>
              <a:ext uri="{FF2B5EF4-FFF2-40B4-BE49-F238E27FC236}">
                <a16:creationId xmlns:a16="http://schemas.microsoft.com/office/drawing/2014/main" id="{C1EE8B82-C2C6-4113-D594-5AA8332F10E9}"/>
              </a:ext>
            </a:extLst>
          </p:cNvPr>
          <p:cNvSpPr/>
          <p:nvPr/>
        </p:nvSpPr>
        <p:spPr>
          <a:xfrm>
            <a:off x="6865086" y="3501492"/>
            <a:ext cx="4488713" cy="1325563"/>
          </a:xfrm>
          <a:prstGeom prst="rect">
            <a:avLst/>
          </a:prstGeom>
          <a:solidFill>
            <a:srgbClr val="FCE5CD">
              <a:alpha val="50196"/>
            </a:srgbClr>
          </a:solidFill>
          <a:ln w="76200">
            <a:solidFill>
              <a:srgbClr val="F6B26B"/>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Expression</a:t>
            </a:r>
            <a:endParaRPr lang="en-CA" sz="1400" dirty="0">
              <a:solidFill>
                <a:schemeClr val="tx1"/>
              </a:solidFill>
            </a:endParaRPr>
          </a:p>
          <a:p>
            <a:pPr marL="361950" indent="-361950">
              <a:tabLst>
                <a:tab pos="180975" algn="l"/>
              </a:tabLst>
            </a:pPr>
            <a:r>
              <a:rPr lang="en-CA" sz="1400" dirty="0">
                <a:solidFill>
                  <a:schemeClr val="tx1"/>
                </a:solidFill>
              </a:rPr>
              <a:t>	</a:t>
            </a:r>
            <a:r>
              <a:rPr lang="en-CA" sz="1400" i="1" dirty="0">
                <a:solidFill>
                  <a:schemeClr val="tx1"/>
                </a:solidFill>
              </a:rPr>
              <a:t>has authorized access point for expression</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work expressed</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manifestation of expression</a:t>
            </a:r>
            <a:r>
              <a:rPr lang="en-CA" sz="1400" dirty="0">
                <a:solidFill>
                  <a:schemeClr val="tx1"/>
                </a:solidFill>
              </a:rPr>
              <a:t> Hamiltonian systems</a:t>
            </a:r>
          </a:p>
        </p:txBody>
      </p:sp>
      <p:sp>
        <p:nvSpPr>
          <p:cNvPr id="10" name="Rectangle 9">
            <a:extLst>
              <a:ext uri="{FF2B5EF4-FFF2-40B4-BE49-F238E27FC236}">
                <a16:creationId xmlns:a16="http://schemas.microsoft.com/office/drawing/2014/main" id="{32291DC7-B885-6FA0-90F0-B46E7E2439BC}"/>
              </a:ext>
            </a:extLst>
          </p:cNvPr>
          <p:cNvSpPr/>
          <p:nvPr/>
        </p:nvSpPr>
        <p:spPr>
          <a:xfrm>
            <a:off x="3851643" y="5312303"/>
            <a:ext cx="4488713" cy="1325563"/>
          </a:xfrm>
          <a:prstGeom prst="rect">
            <a:avLst/>
          </a:prstGeom>
          <a:solidFill>
            <a:srgbClr val="F4CCCC">
              <a:alpha val="50196"/>
            </a:srgbClr>
          </a:solidFill>
          <a:ln w="76200">
            <a:solidFill>
              <a:srgbClr val="E066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tabLst>
                <a:tab pos="185738" algn="l"/>
                <a:tab pos="2147888" algn="l"/>
              </a:tabLst>
            </a:pPr>
            <a:r>
              <a:rPr lang="en-CA" sz="1400" b="1" dirty="0">
                <a:solidFill>
                  <a:schemeClr val="tx1"/>
                </a:solidFill>
              </a:rPr>
              <a:t>Manifestation</a:t>
            </a:r>
            <a:endParaRPr lang="en-CA" sz="1400" dirty="0">
              <a:solidFill>
                <a:schemeClr val="tx1"/>
              </a:solidFill>
            </a:endParaRPr>
          </a:p>
          <a:p>
            <a:pPr>
              <a:tabLst>
                <a:tab pos="185738" algn="l"/>
                <a:tab pos="2147888" algn="l"/>
              </a:tabLst>
            </a:pPr>
            <a:r>
              <a:rPr lang="en-CA" sz="1400" dirty="0">
                <a:solidFill>
                  <a:schemeClr val="tx1"/>
                </a:solidFill>
              </a:rPr>
              <a:t>	</a:t>
            </a:r>
            <a:r>
              <a:rPr lang="en-CA" sz="1400" i="1" dirty="0">
                <a:solidFill>
                  <a:schemeClr val="tx1"/>
                </a:solidFill>
              </a:rPr>
              <a:t>has title proper </a:t>
            </a:r>
            <a:r>
              <a:rPr lang="en-CA" sz="1400" dirty="0">
                <a:solidFill>
                  <a:schemeClr val="tx1"/>
                </a:solidFill>
              </a:rPr>
              <a:t>Hamiltonian systems</a:t>
            </a:r>
          </a:p>
          <a:p>
            <a:pPr>
              <a:tabLst>
                <a:tab pos="185738" algn="l"/>
                <a:tab pos="2147888" algn="l"/>
              </a:tabLst>
            </a:pPr>
            <a:r>
              <a:rPr lang="en-CA" sz="1400" b="1" dirty="0">
                <a:solidFill>
                  <a:schemeClr val="tx1"/>
                </a:solidFill>
              </a:rPr>
              <a:t>	</a:t>
            </a:r>
            <a:r>
              <a:rPr lang="en-CA" sz="1400" i="1" dirty="0">
                <a:solidFill>
                  <a:schemeClr val="tx1"/>
                </a:solidFill>
              </a:rPr>
              <a:t>has expression manifested</a:t>
            </a:r>
            <a:r>
              <a:rPr lang="en-CA" sz="1400" dirty="0">
                <a:solidFill>
                  <a:schemeClr val="tx1"/>
                </a:solidFill>
              </a:rPr>
              <a:t> Hamiltonian systems</a:t>
            </a:r>
          </a:p>
          <a:p>
            <a:pPr marL="357188" indent="-357188">
              <a:tabLst>
                <a:tab pos="185738" algn="l"/>
                <a:tab pos="2147888" algn="l"/>
              </a:tabLst>
            </a:pPr>
            <a:r>
              <a:rPr lang="en-CA" sz="1400" i="1" dirty="0">
                <a:solidFill>
                  <a:schemeClr val="tx1"/>
                </a:solidFill>
              </a:rPr>
              <a:t> 	has expression manifested</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endParaRPr lang="en-CA" sz="1400" b="1" dirty="0">
              <a:solidFill>
                <a:schemeClr val="tx1"/>
              </a:solidFill>
            </a:endParaRPr>
          </a:p>
        </p:txBody>
      </p:sp>
      <p:cxnSp>
        <p:nvCxnSpPr>
          <p:cNvPr id="14" name="Connector: Elbow 13">
            <a:extLst>
              <a:ext uri="{FF2B5EF4-FFF2-40B4-BE49-F238E27FC236}">
                <a16:creationId xmlns:a16="http://schemas.microsoft.com/office/drawing/2014/main" id="{2CE900CF-19E3-4CD1-AAD1-F5652417579C}"/>
              </a:ext>
            </a:extLst>
          </p:cNvPr>
          <p:cNvCxnSpPr>
            <a:cxnSpLocks/>
            <a:stCxn id="9" idx="2"/>
            <a:endCxn id="10" idx="3"/>
          </p:cNvCxnSpPr>
          <p:nvPr/>
        </p:nvCxnSpPr>
        <p:spPr>
          <a:xfrm rot="5400000">
            <a:off x="8150885" y="5016527"/>
            <a:ext cx="1148030" cy="769087"/>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1781C83-8772-3A29-32E8-C2011B5E3436}"/>
              </a:ext>
            </a:extLst>
          </p:cNvPr>
          <p:cNvCxnSpPr>
            <a:cxnSpLocks/>
            <a:stCxn id="7" idx="2"/>
            <a:endCxn id="9" idx="0"/>
          </p:cNvCxnSpPr>
          <p:nvPr/>
        </p:nvCxnSpPr>
        <p:spPr>
          <a:xfrm flipH="1">
            <a:off x="9109443" y="3016961"/>
            <a:ext cx="1" cy="484531"/>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03282D7C-BAFB-504B-D937-CBF3574D2EB7}"/>
              </a:ext>
            </a:extLst>
          </p:cNvPr>
          <p:cNvCxnSpPr>
            <a:stCxn id="8" idx="0"/>
            <a:endCxn id="6" idx="2"/>
          </p:cNvCxnSpPr>
          <p:nvPr/>
        </p:nvCxnSpPr>
        <p:spPr>
          <a:xfrm flipV="1">
            <a:off x="3060403" y="3016961"/>
            <a:ext cx="11077" cy="48489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44E3C39A-0BE3-854B-7663-3BCE55B50BF6}"/>
              </a:ext>
            </a:extLst>
          </p:cNvPr>
          <p:cNvCxnSpPr>
            <a:stCxn id="10" idx="1"/>
            <a:endCxn id="8" idx="2"/>
          </p:cNvCxnSpPr>
          <p:nvPr/>
        </p:nvCxnSpPr>
        <p:spPr>
          <a:xfrm rot="10800000">
            <a:off x="3060403" y="4827415"/>
            <a:ext cx="791240" cy="114767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05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879FD4-FA3D-8A35-74EC-1371B15E2821}"/>
              </a:ext>
            </a:extLst>
          </p:cNvPr>
          <p:cNvSpPr>
            <a:spLocks noGrp="1"/>
          </p:cNvSpPr>
          <p:nvPr>
            <p:ph type="title"/>
          </p:nvPr>
        </p:nvSpPr>
        <p:spPr/>
        <p:txBody>
          <a:bodyPr/>
          <a:lstStyle/>
          <a:p>
            <a:r>
              <a:rPr lang="en-CA" dirty="0"/>
              <a:t>expression manifested</a:t>
            </a:r>
          </a:p>
        </p:txBody>
      </p:sp>
      <p:sp>
        <p:nvSpPr>
          <p:cNvPr id="5" name="Text Placeholder 4">
            <a:extLst>
              <a:ext uri="{FF2B5EF4-FFF2-40B4-BE49-F238E27FC236}">
                <a16:creationId xmlns:a16="http://schemas.microsoft.com/office/drawing/2014/main" id="{93693918-6099-7576-8A09-72EA716903DF}"/>
              </a:ext>
            </a:extLst>
          </p:cNvPr>
          <p:cNvSpPr>
            <a:spLocks noGrp="1"/>
          </p:cNvSpPr>
          <p:nvPr>
            <p:ph type="body" idx="1"/>
          </p:nvPr>
        </p:nvSpPr>
        <p:spPr/>
        <p:txBody>
          <a:bodyPr/>
          <a:lstStyle/>
          <a:p>
            <a:endParaRPr lang="en-CA" dirty="0"/>
          </a:p>
        </p:txBody>
      </p:sp>
      <p:sp>
        <p:nvSpPr>
          <p:cNvPr id="3" name="Slide Number Placeholder 2">
            <a:extLst>
              <a:ext uri="{FF2B5EF4-FFF2-40B4-BE49-F238E27FC236}">
                <a16:creationId xmlns:a16="http://schemas.microsoft.com/office/drawing/2014/main" id="{97AEF976-2F1B-8D99-C402-C30ECBA55706}"/>
              </a:ext>
            </a:extLst>
          </p:cNvPr>
          <p:cNvSpPr>
            <a:spLocks noGrp="1"/>
          </p:cNvSpPr>
          <p:nvPr>
            <p:ph type="sldNum" sz="quarter" idx="12"/>
          </p:nvPr>
        </p:nvSpPr>
        <p:spPr/>
        <p:txBody>
          <a:bodyPr/>
          <a:lstStyle/>
          <a:p>
            <a:fld id="{26D89839-9540-4FD2-A570-163792ED64AF}" type="slidenum">
              <a:rPr lang="en-US" smtClean="0"/>
              <a:t>4</a:t>
            </a:fld>
            <a:endParaRPr lang="en-US"/>
          </a:p>
        </p:txBody>
      </p:sp>
    </p:spTree>
    <p:extLst>
      <p:ext uri="{BB962C8B-B14F-4D97-AF65-F5344CB8AC3E}">
        <p14:creationId xmlns:p14="http://schemas.microsoft.com/office/powerpoint/2010/main" val="669960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773AF9-7195-0EAC-63A1-2B30358A592A}"/>
              </a:ext>
            </a:extLst>
          </p:cNvPr>
          <p:cNvSpPr>
            <a:spLocks noGrp="1"/>
          </p:cNvSpPr>
          <p:nvPr>
            <p:ph type="title"/>
          </p:nvPr>
        </p:nvSpPr>
        <p:spPr/>
        <p:txBody>
          <a:bodyPr/>
          <a:lstStyle/>
          <a:p>
            <a:r>
              <a:rPr lang="en-CA" dirty="0"/>
              <a:t>manifestation of expression</a:t>
            </a:r>
          </a:p>
        </p:txBody>
      </p:sp>
      <p:sp>
        <p:nvSpPr>
          <p:cNvPr id="6" name="Text Placeholder 5">
            <a:extLst>
              <a:ext uri="{FF2B5EF4-FFF2-40B4-BE49-F238E27FC236}">
                <a16:creationId xmlns:a16="http://schemas.microsoft.com/office/drawing/2014/main" id="{CE1F6174-647B-A2A2-C183-5B83DD14BCFA}"/>
              </a:ext>
            </a:extLst>
          </p:cNvPr>
          <p:cNvSpPr>
            <a:spLocks noGrp="1"/>
          </p:cNvSpPr>
          <p:nvPr>
            <p:ph type="body" idx="1"/>
          </p:nvPr>
        </p:nvSpPr>
        <p:spPr/>
        <p:txBody>
          <a:bodyPr/>
          <a:lstStyle/>
          <a:p>
            <a:endParaRPr lang="en-CA"/>
          </a:p>
        </p:txBody>
      </p:sp>
      <p:sp>
        <p:nvSpPr>
          <p:cNvPr id="3" name="Slide Number Placeholder 2">
            <a:extLst>
              <a:ext uri="{FF2B5EF4-FFF2-40B4-BE49-F238E27FC236}">
                <a16:creationId xmlns:a16="http://schemas.microsoft.com/office/drawing/2014/main" id="{7FC5027F-8E2A-521B-F8E2-66E71919ABC1}"/>
              </a:ext>
            </a:extLst>
          </p:cNvPr>
          <p:cNvSpPr>
            <a:spLocks noGrp="1"/>
          </p:cNvSpPr>
          <p:nvPr>
            <p:ph type="sldNum" sz="quarter" idx="12"/>
          </p:nvPr>
        </p:nvSpPr>
        <p:spPr/>
        <p:txBody>
          <a:bodyPr/>
          <a:lstStyle/>
          <a:p>
            <a:fld id="{26D89839-9540-4FD2-A570-163792ED64AF}" type="slidenum">
              <a:rPr lang="en-US" smtClean="0"/>
              <a:t>40</a:t>
            </a:fld>
            <a:endParaRPr lang="en-US"/>
          </a:p>
        </p:txBody>
      </p:sp>
    </p:spTree>
    <p:extLst>
      <p:ext uri="{BB962C8B-B14F-4D97-AF65-F5344CB8AC3E}">
        <p14:creationId xmlns:p14="http://schemas.microsoft.com/office/powerpoint/2010/main" val="3513419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A6261-DCEA-4F6B-EC35-3F99380000E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A922E5-CF3C-7827-E9B9-D94E79812676}"/>
              </a:ext>
            </a:extLst>
          </p:cNvPr>
          <p:cNvSpPr>
            <a:spLocks noGrp="1"/>
          </p:cNvSpPr>
          <p:nvPr>
            <p:ph type="sldNum" sz="quarter" idx="12"/>
          </p:nvPr>
        </p:nvSpPr>
        <p:spPr/>
        <p:txBody>
          <a:bodyPr/>
          <a:lstStyle/>
          <a:p>
            <a:fld id="{26D89839-9540-4FD2-A570-163792ED64AF}" type="slidenum">
              <a:rPr lang="en-US" smtClean="0"/>
              <a:t>41</a:t>
            </a:fld>
            <a:endParaRPr lang="en-US"/>
          </a:p>
        </p:txBody>
      </p:sp>
      <p:pic>
        <p:nvPicPr>
          <p:cNvPr id="6" name="Picture 5">
            <a:extLst>
              <a:ext uri="{FF2B5EF4-FFF2-40B4-BE49-F238E27FC236}">
                <a16:creationId xmlns:a16="http://schemas.microsoft.com/office/drawing/2014/main" id="{E3D9D3F6-2BC0-DD08-0A51-84330C166474}"/>
              </a:ext>
            </a:extLst>
          </p:cNvPr>
          <p:cNvPicPr>
            <a:picLocks noChangeAspect="1"/>
          </p:cNvPicPr>
          <p:nvPr/>
        </p:nvPicPr>
        <p:blipFill>
          <a:blip r:embed="rId3"/>
          <a:stretch>
            <a:fillRect/>
          </a:stretch>
        </p:blipFill>
        <p:spPr>
          <a:xfrm>
            <a:off x="1613297" y="250031"/>
            <a:ext cx="8965406" cy="6357938"/>
          </a:xfrm>
          <a:prstGeom prst="rect">
            <a:avLst/>
          </a:prstGeom>
        </p:spPr>
      </p:pic>
    </p:spTree>
    <p:extLst>
      <p:ext uri="{BB962C8B-B14F-4D97-AF65-F5344CB8AC3E}">
        <p14:creationId xmlns:p14="http://schemas.microsoft.com/office/powerpoint/2010/main" val="2623338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82EFF-D020-C429-CD52-3DF4D468B7CC}"/>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AAF9CF63-2BBE-8E89-1A3E-B4E2598EA363}"/>
              </a:ext>
            </a:extLst>
          </p:cNvPr>
          <p:cNvSpPr>
            <a:spLocks noGrp="1"/>
          </p:cNvSpPr>
          <p:nvPr>
            <p:ph type="title"/>
          </p:nvPr>
        </p:nvSpPr>
        <p:spPr/>
        <p:txBody>
          <a:bodyPr/>
          <a:lstStyle/>
          <a:p>
            <a:r>
              <a:rPr lang="en-CA" dirty="0"/>
              <a:t>Recording manifestation of expression</a:t>
            </a:r>
          </a:p>
        </p:txBody>
      </p:sp>
      <p:sp>
        <p:nvSpPr>
          <p:cNvPr id="3" name="Slide Number Placeholder 2">
            <a:extLst>
              <a:ext uri="{FF2B5EF4-FFF2-40B4-BE49-F238E27FC236}">
                <a16:creationId xmlns:a16="http://schemas.microsoft.com/office/drawing/2014/main" id="{E4D5F178-A06B-1821-3FF7-B5098B035DBB}"/>
              </a:ext>
            </a:extLst>
          </p:cNvPr>
          <p:cNvSpPr>
            <a:spLocks noGrp="1"/>
          </p:cNvSpPr>
          <p:nvPr>
            <p:ph type="sldNum" sz="quarter" idx="12"/>
          </p:nvPr>
        </p:nvSpPr>
        <p:spPr/>
        <p:txBody>
          <a:bodyPr/>
          <a:lstStyle/>
          <a:p>
            <a:fld id="{26D89839-9540-4FD2-A570-163792ED64AF}" type="slidenum">
              <a:rPr lang="en-US" smtClean="0"/>
              <a:t>42</a:t>
            </a:fld>
            <a:endParaRPr lang="en-US"/>
          </a:p>
        </p:txBody>
      </p:sp>
      <p:sp>
        <p:nvSpPr>
          <p:cNvPr id="25" name="TextBox 24">
            <a:extLst>
              <a:ext uri="{FF2B5EF4-FFF2-40B4-BE49-F238E27FC236}">
                <a16:creationId xmlns:a16="http://schemas.microsoft.com/office/drawing/2014/main" id="{ABA9FA85-F3A8-50B8-EAFF-BF8D5A5F7B53}"/>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5" name="Picture 4">
            <a:extLst>
              <a:ext uri="{FF2B5EF4-FFF2-40B4-BE49-F238E27FC236}">
                <a16:creationId xmlns:a16="http://schemas.microsoft.com/office/drawing/2014/main" id="{7DCBAC2E-1981-0820-8D35-925278298B5B}"/>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spTree>
    <p:extLst>
      <p:ext uri="{BB962C8B-B14F-4D97-AF65-F5344CB8AC3E}">
        <p14:creationId xmlns:p14="http://schemas.microsoft.com/office/powerpoint/2010/main" val="3474175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2D266-450D-AFD5-BDC3-6962CD60455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877E59A-5C33-5132-ABFB-FE393A7A7D2B}"/>
              </a:ext>
            </a:extLst>
          </p:cNvPr>
          <p:cNvSpPr>
            <a:spLocks noGrp="1"/>
          </p:cNvSpPr>
          <p:nvPr>
            <p:ph type="title"/>
          </p:nvPr>
        </p:nvSpPr>
        <p:spPr/>
        <p:txBody>
          <a:bodyPr/>
          <a:lstStyle/>
          <a:p>
            <a:r>
              <a:rPr lang="en-CA" dirty="0"/>
              <a:t>Minimum Description of Collection Aggregate</a:t>
            </a:r>
          </a:p>
        </p:txBody>
      </p:sp>
      <p:sp>
        <p:nvSpPr>
          <p:cNvPr id="3" name="Slide Number Placeholder 2">
            <a:extLst>
              <a:ext uri="{FF2B5EF4-FFF2-40B4-BE49-F238E27FC236}">
                <a16:creationId xmlns:a16="http://schemas.microsoft.com/office/drawing/2014/main" id="{3FB91A5E-525E-A8B3-637C-6528B9CC27AD}"/>
              </a:ext>
            </a:extLst>
          </p:cNvPr>
          <p:cNvSpPr>
            <a:spLocks noGrp="1"/>
          </p:cNvSpPr>
          <p:nvPr>
            <p:ph type="sldNum" sz="quarter" idx="12"/>
          </p:nvPr>
        </p:nvSpPr>
        <p:spPr/>
        <p:txBody>
          <a:bodyPr/>
          <a:lstStyle/>
          <a:p>
            <a:fld id="{26D89839-9540-4FD2-A570-163792ED64AF}" type="slidenum">
              <a:rPr lang="en-US" smtClean="0"/>
              <a:t>43</a:t>
            </a:fld>
            <a:endParaRPr lang="en-US" dirty="0"/>
          </a:p>
        </p:txBody>
      </p:sp>
      <p:sp>
        <p:nvSpPr>
          <p:cNvPr id="6" name="Rectangle 5">
            <a:extLst>
              <a:ext uri="{FF2B5EF4-FFF2-40B4-BE49-F238E27FC236}">
                <a16:creationId xmlns:a16="http://schemas.microsoft.com/office/drawing/2014/main" id="{798D70D2-9415-70A4-32D5-B10D26F0149B}"/>
              </a:ext>
            </a:extLst>
          </p:cNvPr>
          <p:cNvSpPr/>
          <p:nvPr/>
        </p:nvSpPr>
        <p:spPr>
          <a:xfrm>
            <a:off x="816045" y="1691398"/>
            <a:ext cx="4510869" cy="1325563"/>
          </a:xfrm>
          <a:prstGeom prst="rect">
            <a:avLst/>
          </a:prstGeom>
          <a:solidFill>
            <a:srgbClr val="D0E0E3">
              <a:alpha val="50196"/>
            </a:srgbClr>
          </a:solidFill>
          <a:ln w="76200">
            <a:solidFill>
              <a:srgbClr val="76A5AF"/>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Aggregated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authorized access point for work</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dirty="0">
                <a:solidFill>
                  <a:schemeClr val="tx1"/>
                </a:solidFill>
              </a:rPr>
              <a:t>	</a:t>
            </a:r>
          </a:p>
        </p:txBody>
      </p:sp>
      <p:sp>
        <p:nvSpPr>
          <p:cNvPr id="7" name="Rectangle 6">
            <a:extLst>
              <a:ext uri="{FF2B5EF4-FFF2-40B4-BE49-F238E27FC236}">
                <a16:creationId xmlns:a16="http://schemas.microsoft.com/office/drawing/2014/main" id="{61EE67B0-84A8-E125-A193-686213899E2A}"/>
              </a:ext>
            </a:extLst>
          </p:cNvPr>
          <p:cNvSpPr/>
          <p:nvPr/>
        </p:nvSpPr>
        <p:spPr>
          <a:xfrm>
            <a:off x="6865087" y="1691398"/>
            <a:ext cx="4488713" cy="1325563"/>
          </a:xfrm>
          <a:prstGeom prst="rect">
            <a:avLst/>
          </a:prstGeom>
          <a:solidFill>
            <a:srgbClr val="FFF2CC">
              <a:alpha val="50196"/>
            </a:srgbClr>
          </a:solidFill>
          <a:ln w="76200">
            <a:solidFill>
              <a:srgbClr val="FFD9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authorized access point for work </a:t>
            </a:r>
            <a:r>
              <a:rPr lang="en-CA" sz="1400" dirty="0">
                <a:solidFill>
                  <a:schemeClr val="tx1"/>
                </a:solidFill>
              </a:rPr>
              <a:t>Hamiltonian systems</a:t>
            </a:r>
          </a:p>
          <a:p>
            <a:pPr marL="361950" indent="-361950">
              <a:tabLst>
                <a:tab pos="180975" algn="l"/>
              </a:tabLst>
            </a:pPr>
            <a:r>
              <a:rPr lang="en-CA" sz="1400" b="1" dirty="0">
                <a:solidFill>
                  <a:schemeClr val="tx1"/>
                </a:solidFill>
              </a:rPr>
              <a:t>	</a:t>
            </a:r>
            <a:r>
              <a:rPr lang="en-CA" sz="1400" i="1" dirty="0">
                <a:solidFill>
                  <a:schemeClr val="tx1"/>
                </a:solidFill>
              </a:rPr>
              <a:t>has expression of work </a:t>
            </a:r>
            <a:r>
              <a:rPr lang="en-CA" sz="1400" dirty="0">
                <a:solidFill>
                  <a:schemeClr val="tx1"/>
                </a:solidFill>
              </a:rPr>
              <a:t>Hamiltonian systems</a:t>
            </a:r>
            <a:endParaRPr lang="en-CA" sz="1400" b="1" dirty="0">
              <a:solidFill>
                <a:schemeClr val="tx1"/>
              </a:solidFill>
            </a:endParaRPr>
          </a:p>
        </p:txBody>
      </p:sp>
      <p:sp>
        <p:nvSpPr>
          <p:cNvPr id="8" name="Rectangle 7">
            <a:extLst>
              <a:ext uri="{FF2B5EF4-FFF2-40B4-BE49-F238E27FC236}">
                <a16:creationId xmlns:a16="http://schemas.microsoft.com/office/drawing/2014/main" id="{87516C22-300F-0523-8C06-BFACF3A5E525}"/>
              </a:ext>
            </a:extLst>
          </p:cNvPr>
          <p:cNvSpPr/>
          <p:nvPr/>
        </p:nvSpPr>
        <p:spPr>
          <a:xfrm>
            <a:off x="816046" y="3501851"/>
            <a:ext cx="4488713" cy="1325563"/>
          </a:xfrm>
          <a:prstGeom prst="rect">
            <a:avLst/>
          </a:prstGeom>
          <a:solidFill>
            <a:srgbClr val="D9EAD3">
              <a:alpha val="50196"/>
            </a:srgbClr>
          </a:solidFill>
          <a:ln w="76200">
            <a:solidFill>
              <a:srgbClr val="93C47D"/>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Aggregated Expression</a:t>
            </a:r>
          </a:p>
          <a:p>
            <a:pPr marL="361950" indent="-361950">
              <a:tabLst>
                <a:tab pos="180975" algn="l"/>
              </a:tabLst>
            </a:pPr>
            <a:r>
              <a:rPr lang="en-CA" sz="1400" dirty="0">
                <a:solidFill>
                  <a:schemeClr val="tx1"/>
                </a:solidFill>
              </a:rPr>
              <a:t>	</a:t>
            </a:r>
            <a:r>
              <a:rPr lang="en-CA" sz="1400" i="1" dirty="0">
                <a:solidFill>
                  <a:schemeClr val="tx1"/>
                </a:solidFill>
              </a:rPr>
              <a:t>has authorized access point for expression</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dirty="0">
                <a:solidFill>
                  <a:schemeClr val="tx1"/>
                </a:solidFill>
              </a:rPr>
              <a:t>	</a:t>
            </a:r>
            <a:r>
              <a:rPr lang="en-CA" sz="1400" i="1" dirty="0">
                <a:solidFill>
                  <a:schemeClr val="tx1"/>
                </a:solidFill>
              </a:rPr>
              <a:t>has work expressed</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i="1" dirty="0">
                <a:solidFill>
                  <a:schemeClr val="tx1"/>
                </a:solidFill>
              </a:rPr>
              <a:t>	has manifestation of expression</a:t>
            </a:r>
            <a:r>
              <a:rPr lang="en-CA" sz="1400" dirty="0">
                <a:solidFill>
                  <a:schemeClr val="tx1"/>
                </a:solidFill>
              </a:rPr>
              <a:t> Hamiltonian systems</a:t>
            </a:r>
            <a:endParaRPr lang="en-CA" sz="1400" i="1" dirty="0">
              <a:solidFill>
                <a:schemeClr val="tx1"/>
              </a:solidFill>
            </a:endParaRPr>
          </a:p>
        </p:txBody>
      </p:sp>
      <p:sp>
        <p:nvSpPr>
          <p:cNvPr id="9" name="Rectangle 8">
            <a:extLst>
              <a:ext uri="{FF2B5EF4-FFF2-40B4-BE49-F238E27FC236}">
                <a16:creationId xmlns:a16="http://schemas.microsoft.com/office/drawing/2014/main" id="{1796D5C4-351D-9A9D-E7A4-C6595791F916}"/>
              </a:ext>
            </a:extLst>
          </p:cNvPr>
          <p:cNvSpPr/>
          <p:nvPr/>
        </p:nvSpPr>
        <p:spPr>
          <a:xfrm>
            <a:off x="6865086" y="3501492"/>
            <a:ext cx="4488713" cy="1325563"/>
          </a:xfrm>
          <a:prstGeom prst="rect">
            <a:avLst/>
          </a:prstGeom>
          <a:solidFill>
            <a:srgbClr val="FCE5CD">
              <a:alpha val="50196"/>
            </a:srgbClr>
          </a:solidFill>
          <a:ln w="76200">
            <a:solidFill>
              <a:srgbClr val="F6B26B"/>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Expression</a:t>
            </a:r>
            <a:endParaRPr lang="en-CA" sz="1400" dirty="0">
              <a:solidFill>
                <a:schemeClr val="tx1"/>
              </a:solidFill>
            </a:endParaRPr>
          </a:p>
          <a:p>
            <a:pPr marL="361950" indent="-361950">
              <a:tabLst>
                <a:tab pos="180975" algn="l"/>
              </a:tabLst>
            </a:pPr>
            <a:r>
              <a:rPr lang="en-CA" sz="1400" dirty="0">
                <a:solidFill>
                  <a:schemeClr val="tx1"/>
                </a:solidFill>
              </a:rPr>
              <a:t>	</a:t>
            </a:r>
            <a:r>
              <a:rPr lang="en-CA" sz="1400" i="1" dirty="0">
                <a:solidFill>
                  <a:schemeClr val="tx1"/>
                </a:solidFill>
              </a:rPr>
              <a:t>has authorized access point for expression</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work expressed</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manifestation of expression</a:t>
            </a:r>
            <a:r>
              <a:rPr lang="en-CA" sz="1400" dirty="0">
                <a:solidFill>
                  <a:schemeClr val="tx1"/>
                </a:solidFill>
              </a:rPr>
              <a:t> Hamiltonian systems</a:t>
            </a:r>
          </a:p>
        </p:txBody>
      </p:sp>
      <p:sp>
        <p:nvSpPr>
          <p:cNvPr id="10" name="Rectangle 9">
            <a:extLst>
              <a:ext uri="{FF2B5EF4-FFF2-40B4-BE49-F238E27FC236}">
                <a16:creationId xmlns:a16="http://schemas.microsoft.com/office/drawing/2014/main" id="{AB4E9E5A-FD79-8809-B3C9-E8AA58AF7182}"/>
              </a:ext>
            </a:extLst>
          </p:cNvPr>
          <p:cNvSpPr/>
          <p:nvPr/>
        </p:nvSpPr>
        <p:spPr>
          <a:xfrm>
            <a:off x="3851643" y="5312303"/>
            <a:ext cx="4488713" cy="1325563"/>
          </a:xfrm>
          <a:prstGeom prst="rect">
            <a:avLst/>
          </a:prstGeom>
          <a:solidFill>
            <a:srgbClr val="F4CCCC">
              <a:alpha val="50196"/>
            </a:srgbClr>
          </a:solidFill>
          <a:ln w="76200">
            <a:solidFill>
              <a:srgbClr val="E066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tabLst>
                <a:tab pos="185738" algn="l"/>
                <a:tab pos="2147888" algn="l"/>
              </a:tabLst>
            </a:pPr>
            <a:r>
              <a:rPr lang="en-CA" sz="1400" b="1" dirty="0">
                <a:solidFill>
                  <a:schemeClr val="tx1"/>
                </a:solidFill>
              </a:rPr>
              <a:t>Manifestation</a:t>
            </a:r>
            <a:endParaRPr lang="en-CA" sz="1400" dirty="0">
              <a:solidFill>
                <a:schemeClr val="tx1"/>
              </a:solidFill>
            </a:endParaRPr>
          </a:p>
          <a:p>
            <a:pPr>
              <a:tabLst>
                <a:tab pos="185738" algn="l"/>
                <a:tab pos="2147888" algn="l"/>
              </a:tabLst>
            </a:pPr>
            <a:r>
              <a:rPr lang="en-CA" sz="1400" dirty="0">
                <a:solidFill>
                  <a:schemeClr val="tx1"/>
                </a:solidFill>
              </a:rPr>
              <a:t>	</a:t>
            </a:r>
            <a:r>
              <a:rPr lang="en-CA" sz="1400" i="1" dirty="0">
                <a:solidFill>
                  <a:schemeClr val="tx1"/>
                </a:solidFill>
              </a:rPr>
              <a:t>has title proper </a:t>
            </a:r>
            <a:r>
              <a:rPr lang="en-CA" sz="1400" dirty="0">
                <a:solidFill>
                  <a:schemeClr val="tx1"/>
                </a:solidFill>
              </a:rPr>
              <a:t>Hamiltonian systems</a:t>
            </a:r>
          </a:p>
          <a:p>
            <a:pPr>
              <a:tabLst>
                <a:tab pos="185738" algn="l"/>
                <a:tab pos="2147888" algn="l"/>
              </a:tabLst>
            </a:pPr>
            <a:r>
              <a:rPr lang="en-CA" sz="1400" b="1" dirty="0">
                <a:solidFill>
                  <a:schemeClr val="tx1"/>
                </a:solidFill>
              </a:rPr>
              <a:t>	</a:t>
            </a:r>
            <a:r>
              <a:rPr lang="en-CA" sz="1400" i="1" dirty="0">
                <a:solidFill>
                  <a:schemeClr val="tx1"/>
                </a:solidFill>
              </a:rPr>
              <a:t>has expression manifested</a:t>
            </a:r>
            <a:r>
              <a:rPr lang="en-CA" sz="1400" dirty="0">
                <a:solidFill>
                  <a:schemeClr val="tx1"/>
                </a:solidFill>
              </a:rPr>
              <a:t> Hamiltonian systems</a:t>
            </a:r>
          </a:p>
          <a:p>
            <a:pPr marL="357188" indent="-357188">
              <a:tabLst>
                <a:tab pos="185738" algn="l"/>
                <a:tab pos="2147888" algn="l"/>
              </a:tabLst>
            </a:pPr>
            <a:r>
              <a:rPr lang="en-CA" sz="1400" i="1" dirty="0">
                <a:solidFill>
                  <a:schemeClr val="tx1"/>
                </a:solidFill>
              </a:rPr>
              <a:t> 	has expression manifested</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endParaRPr lang="en-CA" sz="1400" b="1" dirty="0">
              <a:solidFill>
                <a:schemeClr val="tx1"/>
              </a:solidFill>
            </a:endParaRPr>
          </a:p>
        </p:txBody>
      </p:sp>
      <p:cxnSp>
        <p:nvCxnSpPr>
          <p:cNvPr id="13" name="Connector: Elbow 12">
            <a:extLst>
              <a:ext uri="{FF2B5EF4-FFF2-40B4-BE49-F238E27FC236}">
                <a16:creationId xmlns:a16="http://schemas.microsoft.com/office/drawing/2014/main" id="{C7F1248C-6764-DF27-82DB-90557A9898C7}"/>
              </a:ext>
            </a:extLst>
          </p:cNvPr>
          <p:cNvCxnSpPr>
            <a:stCxn id="8" idx="2"/>
            <a:endCxn id="10" idx="1"/>
          </p:cNvCxnSpPr>
          <p:nvPr/>
        </p:nvCxnSpPr>
        <p:spPr>
          <a:xfrm rot="16200000" flipH="1">
            <a:off x="2882188" y="5005629"/>
            <a:ext cx="1147671" cy="791240"/>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7D0AF9D2-76B2-1787-CF65-965D1A04D101}"/>
              </a:ext>
            </a:extLst>
          </p:cNvPr>
          <p:cNvCxnSpPr>
            <a:cxnSpLocks/>
            <a:stCxn id="9" idx="2"/>
            <a:endCxn id="10" idx="3"/>
          </p:cNvCxnSpPr>
          <p:nvPr/>
        </p:nvCxnSpPr>
        <p:spPr>
          <a:xfrm rot="5400000">
            <a:off x="8150885" y="5016527"/>
            <a:ext cx="1148030" cy="769087"/>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7753E0C-AD17-79C9-BFB6-CF45E9EF69F8}"/>
              </a:ext>
            </a:extLst>
          </p:cNvPr>
          <p:cNvCxnSpPr>
            <a:cxnSpLocks/>
            <a:stCxn id="7" idx="2"/>
            <a:endCxn id="9" idx="0"/>
          </p:cNvCxnSpPr>
          <p:nvPr/>
        </p:nvCxnSpPr>
        <p:spPr>
          <a:xfrm flipH="1">
            <a:off x="9109443" y="3016961"/>
            <a:ext cx="1" cy="484531"/>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24392F3-BEDC-F92C-2314-7C19346FF425}"/>
              </a:ext>
            </a:extLst>
          </p:cNvPr>
          <p:cNvCxnSpPr>
            <a:stCxn id="8" idx="0"/>
            <a:endCxn id="6" idx="2"/>
          </p:cNvCxnSpPr>
          <p:nvPr/>
        </p:nvCxnSpPr>
        <p:spPr>
          <a:xfrm flipV="1">
            <a:off x="3060403" y="3016961"/>
            <a:ext cx="11077" cy="48489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341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A4DE66-DE27-2C3D-1525-ED84082D8414}"/>
              </a:ext>
            </a:extLst>
          </p:cNvPr>
          <p:cNvSpPr>
            <a:spLocks noGrp="1"/>
          </p:cNvSpPr>
          <p:nvPr>
            <p:ph type="title"/>
          </p:nvPr>
        </p:nvSpPr>
        <p:spPr/>
        <p:txBody>
          <a:bodyPr/>
          <a:lstStyle/>
          <a:p>
            <a:r>
              <a:rPr lang="en-CA" dirty="0"/>
              <a:t>expression of work</a:t>
            </a:r>
          </a:p>
        </p:txBody>
      </p:sp>
      <p:sp>
        <p:nvSpPr>
          <p:cNvPr id="5" name="Text Placeholder 4">
            <a:extLst>
              <a:ext uri="{FF2B5EF4-FFF2-40B4-BE49-F238E27FC236}">
                <a16:creationId xmlns:a16="http://schemas.microsoft.com/office/drawing/2014/main" id="{0C7B458B-37B8-FCBA-5246-A9466C763525}"/>
              </a:ext>
            </a:extLst>
          </p:cNvPr>
          <p:cNvSpPr>
            <a:spLocks noGrp="1"/>
          </p:cNvSpPr>
          <p:nvPr>
            <p:ph type="body" idx="1"/>
          </p:nvPr>
        </p:nvSpPr>
        <p:spPr/>
        <p:txBody>
          <a:bodyPr/>
          <a:lstStyle/>
          <a:p>
            <a:endParaRPr lang="en-CA"/>
          </a:p>
        </p:txBody>
      </p:sp>
      <p:sp>
        <p:nvSpPr>
          <p:cNvPr id="3" name="Slide Number Placeholder 2">
            <a:extLst>
              <a:ext uri="{FF2B5EF4-FFF2-40B4-BE49-F238E27FC236}">
                <a16:creationId xmlns:a16="http://schemas.microsoft.com/office/drawing/2014/main" id="{E78F564C-EC68-514B-FA77-2CB1FEFD5D59}"/>
              </a:ext>
            </a:extLst>
          </p:cNvPr>
          <p:cNvSpPr>
            <a:spLocks noGrp="1"/>
          </p:cNvSpPr>
          <p:nvPr>
            <p:ph type="sldNum" sz="quarter" idx="12"/>
          </p:nvPr>
        </p:nvSpPr>
        <p:spPr/>
        <p:txBody>
          <a:bodyPr/>
          <a:lstStyle/>
          <a:p>
            <a:fld id="{26D89839-9540-4FD2-A570-163792ED64AF}" type="slidenum">
              <a:rPr lang="en-US" smtClean="0"/>
              <a:t>44</a:t>
            </a:fld>
            <a:endParaRPr lang="en-US"/>
          </a:p>
        </p:txBody>
      </p:sp>
    </p:spTree>
    <p:extLst>
      <p:ext uri="{BB962C8B-B14F-4D97-AF65-F5344CB8AC3E}">
        <p14:creationId xmlns:p14="http://schemas.microsoft.com/office/powerpoint/2010/main" val="1157972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50009F-0CC6-C463-76C1-E75290912991}"/>
              </a:ext>
            </a:extLst>
          </p:cNvPr>
          <p:cNvSpPr>
            <a:spLocks noGrp="1"/>
          </p:cNvSpPr>
          <p:nvPr>
            <p:ph type="sldNum" sz="quarter" idx="12"/>
          </p:nvPr>
        </p:nvSpPr>
        <p:spPr/>
        <p:txBody>
          <a:bodyPr/>
          <a:lstStyle/>
          <a:p>
            <a:fld id="{26D89839-9540-4FD2-A570-163792ED64AF}" type="slidenum">
              <a:rPr lang="en-US" smtClean="0"/>
              <a:t>45</a:t>
            </a:fld>
            <a:endParaRPr lang="en-US"/>
          </a:p>
        </p:txBody>
      </p:sp>
      <p:pic>
        <p:nvPicPr>
          <p:cNvPr id="8" name="Picture 7">
            <a:extLst>
              <a:ext uri="{FF2B5EF4-FFF2-40B4-BE49-F238E27FC236}">
                <a16:creationId xmlns:a16="http://schemas.microsoft.com/office/drawing/2014/main" id="{B01FDABA-7615-C70C-1E25-18A4F8A2BC87}"/>
              </a:ext>
            </a:extLst>
          </p:cNvPr>
          <p:cNvPicPr>
            <a:picLocks noChangeAspect="1"/>
          </p:cNvPicPr>
          <p:nvPr/>
        </p:nvPicPr>
        <p:blipFill>
          <a:blip r:embed="rId3"/>
          <a:stretch>
            <a:fillRect/>
          </a:stretch>
        </p:blipFill>
        <p:spPr>
          <a:xfrm>
            <a:off x="1613297" y="250031"/>
            <a:ext cx="8965406" cy="6357938"/>
          </a:xfrm>
          <a:prstGeom prst="rect">
            <a:avLst/>
          </a:prstGeom>
        </p:spPr>
      </p:pic>
    </p:spTree>
    <p:extLst>
      <p:ext uri="{BB962C8B-B14F-4D97-AF65-F5344CB8AC3E}">
        <p14:creationId xmlns:p14="http://schemas.microsoft.com/office/powerpoint/2010/main" val="1410847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4D726-B101-3C77-4BA7-B4826DEC768D}"/>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4434DAC2-072C-7351-706B-1B6D142AF775}"/>
              </a:ext>
            </a:extLst>
          </p:cNvPr>
          <p:cNvSpPr>
            <a:spLocks noGrp="1"/>
          </p:cNvSpPr>
          <p:nvPr>
            <p:ph type="title"/>
          </p:nvPr>
        </p:nvSpPr>
        <p:spPr/>
        <p:txBody>
          <a:bodyPr/>
          <a:lstStyle/>
          <a:p>
            <a:r>
              <a:rPr lang="en-CA" dirty="0"/>
              <a:t>Recording expression of work</a:t>
            </a:r>
          </a:p>
        </p:txBody>
      </p:sp>
      <p:sp>
        <p:nvSpPr>
          <p:cNvPr id="3" name="Slide Number Placeholder 2">
            <a:extLst>
              <a:ext uri="{FF2B5EF4-FFF2-40B4-BE49-F238E27FC236}">
                <a16:creationId xmlns:a16="http://schemas.microsoft.com/office/drawing/2014/main" id="{577E1DAB-3ED3-C2FB-E433-FCC876A3930C}"/>
              </a:ext>
            </a:extLst>
          </p:cNvPr>
          <p:cNvSpPr>
            <a:spLocks noGrp="1"/>
          </p:cNvSpPr>
          <p:nvPr>
            <p:ph type="sldNum" sz="quarter" idx="12"/>
          </p:nvPr>
        </p:nvSpPr>
        <p:spPr/>
        <p:txBody>
          <a:bodyPr/>
          <a:lstStyle/>
          <a:p>
            <a:fld id="{26D89839-9540-4FD2-A570-163792ED64AF}" type="slidenum">
              <a:rPr lang="en-US" smtClean="0"/>
              <a:t>46</a:t>
            </a:fld>
            <a:endParaRPr lang="en-US"/>
          </a:p>
        </p:txBody>
      </p:sp>
      <p:sp>
        <p:nvSpPr>
          <p:cNvPr id="25" name="TextBox 24">
            <a:extLst>
              <a:ext uri="{FF2B5EF4-FFF2-40B4-BE49-F238E27FC236}">
                <a16:creationId xmlns:a16="http://schemas.microsoft.com/office/drawing/2014/main" id="{75E15F49-5A68-77FC-4631-309375A1ABC9}"/>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4" name="Picture 3">
            <a:extLst>
              <a:ext uri="{FF2B5EF4-FFF2-40B4-BE49-F238E27FC236}">
                <a16:creationId xmlns:a16="http://schemas.microsoft.com/office/drawing/2014/main" id="{066FC790-15E5-9E6C-121C-24D241C97373}"/>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spTree>
    <p:extLst>
      <p:ext uri="{BB962C8B-B14F-4D97-AF65-F5344CB8AC3E}">
        <p14:creationId xmlns:p14="http://schemas.microsoft.com/office/powerpoint/2010/main" val="1213753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EC20-3AF0-545F-2A39-28C4BFFF4B1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87C08D4-691C-9A7D-86F4-FBB11FC2B813}"/>
              </a:ext>
            </a:extLst>
          </p:cNvPr>
          <p:cNvSpPr>
            <a:spLocks noGrp="1"/>
          </p:cNvSpPr>
          <p:nvPr>
            <p:ph type="title"/>
          </p:nvPr>
        </p:nvSpPr>
        <p:spPr/>
        <p:txBody>
          <a:bodyPr/>
          <a:lstStyle/>
          <a:p>
            <a:r>
              <a:rPr lang="en-CA" dirty="0"/>
              <a:t>Minimum Description of Collection Aggregate</a:t>
            </a:r>
          </a:p>
        </p:txBody>
      </p:sp>
      <p:sp>
        <p:nvSpPr>
          <p:cNvPr id="3" name="Slide Number Placeholder 2">
            <a:extLst>
              <a:ext uri="{FF2B5EF4-FFF2-40B4-BE49-F238E27FC236}">
                <a16:creationId xmlns:a16="http://schemas.microsoft.com/office/drawing/2014/main" id="{1DD063A4-63C9-F9DA-1E0D-91D3B7B31252}"/>
              </a:ext>
            </a:extLst>
          </p:cNvPr>
          <p:cNvSpPr>
            <a:spLocks noGrp="1"/>
          </p:cNvSpPr>
          <p:nvPr>
            <p:ph type="sldNum" sz="quarter" idx="12"/>
          </p:nvPr>
        </p:nvSpPr>
        <p:spPr/>
        <p:txBody>
          <a:bodyPr/>
          <a:lstStyle/>
          <a:p>
            <a:fld id="{26D89839-9540-4FD2-A570-163792ED64AF}" type="slidenum">
              <a:rPr lang="en-US" smtClean="0"/>
              <a:t>47</a:t>
            </a:fld>
            <a:endParaRPr lang="en-US" dirty="0"/>
          </a:p>
        </p:txBody>
      </p:sp>
      <p:sp>
        <p:nvSpPr>
          <p:cNvPr id="6" name="Rectangle 5">
            <a:extLst>
              <a:ext uri="{FF2B5EF4-FFF2-40B4-BE49-F238E27FC236}">
                <a16:creationId xmlns:a16="http://schemas.microsoft.com/office/drawing/2014/main" id="{1926C02E-04C8-B19A-88A5-4296E7CCF41A}"/>
              </a:ext>
            </a:extLst>
          </p:cNvPr>
          <p:cNvSpPr/>
          <p:nvPr/>
        </p:nvSpPr>
        <p:spPr>
          <a:xfrm>
            <a:off x="816045" y="1691398"/>
            <a:ext cx="4510869" cy="1325563"/>
          </a:xfrm>
          <a:prstGeom prst="rect">
            <a:avLst/>
          </a:prstGeom>
          <a:solidFill>
            <a:srgbClr val="D0E0E3">
              <a:alpha val="50196"/>
            </a:srgbClr>
          </a:solidFill>
          <a:ln w="76200">
            <a:solidFill>
              <a:srgbClr val="76A5AF"/>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Aggregated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authorized access point for work</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dirty="0">
                <a:solidFill>
                  <a:schemeClr val="tx1"/>
                </a:solidFill>
              </a:rPr>
              <a:t>	</a:t>
            </a:r>
            <a:r>
              <a:rPr lang="en-CA" sz="1400" i="1" dirty="0">
                <a:solidFill>
                  <a:schemeClr val="tx1"/>
                </a:solidFill>
              </a:rPr>
              <a:t>has expression of work</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p:txBody>
      </p:sp>
      <p:sp>
        <p:nvSpPr>
          <p:cNvPr id="7" name="Rectangle 6">
            <a:extLst>
              <a:ext uri="{FF2B5EF4-FFF2-40B4-BE49-F238E27FC236}">
                <a16:creationId xmlns:a16="http://schemas.microsoft.com/office/drawing/2014/main" id="{0F42EE9C-23CF-1230-390C-9E961E4BA70B}"/>
              </a:ext>
            </a:extLst>
          </p:cNvPr>
          <p:cNvSpPr/>
          <p:nvPr/>
        </p:nvSpPr>
        <p:spPr>
          <a:xfrm>
            <a:off x="6865087" y="1691398"/>
            <a:ext cx="4488713" cy="1325563"/>
          </a:xfrm>
          <a:prstGeom prst="rect">
            <a:avLst/>
          </a:prstGeom>
          <a:solidFill>
            <a:srgbClr val="FFF2CC">
              <a:alpha val="50196"/>
            </a:srgbClr>
          </a:solidFill>
          <a:ln w="76200">
            <a:solidFill>
              <a:srgbClr val="FFD9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authorized access point for work </a:t>
            </a:r>
            <a:r>
              <a:rPr lang="en-CA" sz="1400" dirty="0">
                <a:solidFill>
                  <a:schemeClr val="tx1"/>
                </a:solidFill>
              </a:rPr>
              <a:t>Hamiltonian systems</a:t>
            </a:r>
          </a:p>
          <a:p>
            <a:pPr marL="361950" indent="-361950">
              <a:tabLst>
                <a:tab pos="180975" algn="l"/>
              </a:tabLst>
            </a:pPr>
            <a:r>
              <a:rPr lang="en-CA" sz="1400" b="1" dirty="0">
                <a:solidFill>
                  <a:schemeClr val="tx1"/>
                </a:solidFill>
              </a:rPr>
              <a:t>	</a:t>
            </a:r>
            <a:r>
              <a:rPr lang="en-CA" sz="1400" i="1" dirty="0">
                <a:solidFill>
                  <a:schemeClr val="tx1"/>
                </a:solidFill>
              </a:rPr>
              <a:t>has expression of work </a:t>
            </a:r>
            <a:r>
              <a:rPr lang="en-CA" sz="1400" dirty="0">
                <a:solidFill>
                  <a:schemeClr val="tx1"/>
                </a:solidFill>
              </a:rPr>
              <a:t>Hamiltonian systems</a:t>
            </a:r>
            <a:endParaRPr lang="en-CA" sz="1400" b="1" dirty="0">
              <a:solidFill>
                <a:schemeClr val="tx1"/>
              </a:solidFill>
            </a:endParaRPr>
          </a:p>
        </p:txBody>
      </p:sp>
      <p:sp>
        <p:nvSpPr>
          <p:cNvPr id="8" name="Rectangle 7">
            <a:extLst>
              <a:ext uri="{FF2B5EF4-FFF2-40B4-BE49-F238E27FC236}">
                <a16:creationId xmlns:a16="http://schemas.microsoft.com/office/drawing/2014/main" id="{CDF71636-3BF9-2B77-25FA-A5FA64E2F1C6}"/>
              </a:ext>
            </a:extLst>
          </p:cNvPr>
          <p:cNvSpPr/>
          <p:nvPr/>
        </p:nvSpPr>
        <p:spPr>
          <a:xfrm>
            <a:off x="816046" y="3501851"/>
            <a:ext cx="4488713" cy="1325563"/>
          </a:xfrm>
          <a:prstGeom prst="rect">
            <a:avLst/>
          </a:prstGeom>
          <a:solidFill>
            <a:srgbClr val="D9EAD3">
              <a:alpha val="50196"/>
            </a:srgbClr>
          </a:solidFill>
          <a:ln w="76200">
            <a:solidFill>
              <a:srgbClr val="93C47D"/>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Aggregated Expression</a:t>
            </a:r>
          </a:p>
          <a:p>
            <a:pPr marL="361950" indent="-361950">
              <a:tabLst>
                <a:tab pos="180975" algn="l"/>
              </a:tabLst>
            </a:pPr>
            <a:r>
              <a:rPr lang="en-CA" sz="1400" dirty="0">
                <a:solidFill>
                  <a:schemeClr val="tx1"/>
                </a:solidFill>
              </a:rPr>
              <a:t>	</a:t>
            </a:r>
            <a:r>
              <a:rPr lang="en-CA" sz="1400" i="1" dirty="0">
                <a:solidFill>
                  <a:schemeClr val="tx1"/>
                </a:solidFill>
              </a:rPr>
              <a:t>has authorized access point for expression</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dirty="0">
                <a:solidFill>
                  <a:schemeClr val="tx1"/>
                </a:solidFill>
              </a:rPr>
              <a:t>	</a:t>
            </a:r>
            <a:r>
              <a:rPr lang="en-CA" sz="1400" i="1" dirty="0">
                <a:solidFill>
                  <a:schemeClr val="tx1"/>
                </a:solidFill>
              </a:rPr>
              <a:t>has work expressed</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i="1" dirty="0">
                <a:solidFill>
                  <a:schemeClr val="tx1"/>
                </a:solidFill>
              </a:rPr>
              <a:t>	has manifestation of expression</a:t>
            </a:r>
            <a:r>
              <a:rPr lang="en-CA" sz="1400" dirty="0">
                <a:solidFill>
                  <a:schemeClr val="tx1"/>
                </a:solidFill>
              </a:rPr>
              <a:t> Hamiltonian systems</a:t>
            </a:r>
            <a:endParaRPr lang="en-CA" sz="1400" i="1" dirty="0">
              <a:solidFill>
                <a:schemeClr val="tx1"/>
              </a:solidFill>
            </a:endParaRPr>
          </a:p>
        </p:txBody>
      </p:sp>
      <p:sp>
        <p:nvSpPr>
          <p:cNvPr id="9" name="Rectangle 8">
            <a:extLst>
              <a:ext uri="{FF2B5EF4-FFF2-40B4-BE49-F238E27FC236}">
                <a16:creationId xmlns:a16="http://schemas.microsoft.com/office/drawing/2014/main" id="{28943C15-53BD-4B97-E9FB-DC475EB067CC}"/>
              </a:ext>
            </a:extLst>
          </p:cNvPr>
          <p:cNvSpPr/>
          <p:nvPr/>
        </p:nvSpPr>
        <p:spPr>
          <a:xfrm>
            <a:off x="6865086" y="3501492"/>
            <a:ext cx="4488713" cy="1325563"/>
          </a:xfrm>
          <a:prstGeom prst="rect">
            <a:avLst/>
          </a:prstGeom>
          <a:solidFill>
            <a:srgbClr val="FCE5CD">
              <a:alpha val="50196"/>
            </a:srgbClr>
          </a:solidFill>
          <a:ln w="76200">
            <a:solidFill>
              <a:srgbClr val="F6B26B"/>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Expression</a:t>
            </a:r>
            <a:endParaRPr lang="en-CA" sz="1400" dirty="0">
              <a:solidFill>
                <a:schemeClr val="tx1"/>
              </a:solidFill>
            </a:endParaRPr>
          </a:p>
          <a:p>
            <a:pPr marL="361950" indent="-361950">
              <a:tabLst>
                <a:tab pos="180975" algn="l"/>
              </a:tabLst>
            </a:pPr>
            <a:r>
              <a:rPr lang="en-CA" sz="1400" dirty="0">
                <a:solidFill>
                  <a:schemeClr val="tx1"/>
                </a:solidFill>
              </a:rPr>
              <a:t>	</a:t>
            </a:r>
            <a:r>
              <a:rPr lang="en-CA" sz="1400" i="1" dirty="0">
                <a:solidFill>
                  <a:schemeClr val="tx1"/>
                </a:solidFill>
              </a:rPr>
              <a:t>has authorized access point for expression</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work expressed</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manifestation of expression</a:t>
            </a:r>
            <a:r>
              <a:rPr lang="en-CA" sz="1400" dirty="0">
                <a:solidFill>
                  <a:schemeClr val="tx1"/>
                </a:solidFill>
              </a:rPr>
              <a:t> Hamiltonian systems</a:t>
            </a:r>
          </a:p>
        </p:txBody>
      </p:sp>
      <p:sp>
        <p:nvSpPr>
          <p:cNvPr id="10" name="Rectangle 9">
            <a:extLst>
              <a:ext uri="{FF2B5EF4-FFF2-40B4-BE49-F238E27FC236}">
                <a16:creationId xmlns:a16="http://schemas.microsoft.com/office/drawing/2014/main" id="{7D65D6B5-57EA-B2D2-8C1F-42340DB77532}"/>
              </a:ext>
            </a:extLst>
          </p:cNvPr>
          <p:cNvSpPr/>
          <p:nvPr/>
        </p:nvSpPr>
        <p:spPr>
          <a:xfrm>
            <a:off x="3851643" y="5312303"/>
            <a:ext cx="4488713" cy="1325563"/>
          </a:xfrm>
          <a:prstGeom prst="rect">
            <a:avLst/>
          </a:prstGeom>
          <a:solidFill>
            <a:srgbClr val="F4CCCC">
              <a:alpha val="50196"/>
            </a:srgbClr>
          </a:solidFill>
          <a:ln w="76200">
            <a:solidFill>
              <a:srgbClr val="E066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tabLst>
                <a:tab pos="185738" algn="l"/>
                <a:tab pos="2147888" algn="l"/>
              </a:tabLst>
            </a:pPr>
            <a:r>
              <a:rPr lang="en-CA" sz="1400" b="1" dirty="0">
                <a:solidFill>
                  <a:schemeClr val="tx1"/>
                </a:solidFill>
              </a:rPr>
              <a:t>Manifestation</a:t>
            </a:r>
            <a:endParaRPr lang="en-CA" sz="1400" dirty="0">
              <a:solidFill>
                <a:schemeClr val="tx1"/>
              </a:solidFill>
            </a:endParaRPr>
          </a:p>
          <a:p>
            <a:pPr>
              <a:tabLst>
                <a:tab pos="185738" algn="l"/>
                <a:tab pos="2147888" algn="l"/>
              </a:tabLst>
            </a:pPr>
            <a:r>
              <a:rPr lang="en-CA" sz="1400" dirty="0">
                <a:solidFill>
                  <a:schemeClr val="tx1"/>
                </a:solidFill>
              </a:rPr>
              <a:t>	</a:t>
            </a:r>
            <a:r>
              <a:rPr lang="en-CA" sz="1400" i="1" dirty="0">
                <a:solidFill>
                  <a:schemeClr val="tx1"/>
                </a:solidFill>
              </a:rPr>
              <a:t>has title proper </a:t>
            </a:r>
            <a:r>
              <a:rPr lang="en-CA" sz="1400" dirty="0">
                <a:solidFill>
                  <a:schemeClr val="tx1"/>
                </a:solidFill>
              </a:rPr>
              <a:t>Hamiltonian systems</a:t>
            </a:r>
          </a:p>
          <a:p>
            <a:pPr>
              <a:tabLst>
                <a:tab pos="185738" algn="l"/>
                <a:tab pos="2147888" algn="l"/>
              </a:tabLst>
            </a:pPr>
            <a:r>
              <a:rPr lang="en-CA" sz="1400" b="1" dirty="0">
                <a:solidFill>
                  <a:schemeClr val="tx1"/>
                </a:solidFill>
              </a:rPr>
              <a:t>	</a:t>
            </a:r>
            <a:r>
              <a:rPr lang="en-CA" sz="1400" i="1" dirty="0">
                <a:solidFill>
                  <a:schemeClr val="tx1"/>
                </a:solidFill>
              </a:rPr>
              <a:t>has expression manifested</a:t>
            </a:r>
            <a:r>
              <a:rPr lang="en-CA" sz="1400" dirty="0">
                <a:solidFill>
                  <a:schemeClr val="tx1"/>
                </a:solidFill>
              </a:rPr>
              <a:t> Hamiltonian systems</a:t>
            </a:r>
          </a:p>
          <a:p>
            <a:pPr marL="357188" indent="-357188">
              <a:tabLst>
                <a:tab pos="185738" algn="l"/>
                <a:tab pos="2147888" algn="l"/>
              </a:tabLst>
            </a:pPr>
            <a:r>
              <a:rPr lang="en-CA" sz="1400" i="1" dirty="0">
                <a:solidFill>
                  <a:schemeClr val="tx1"/>
                </a:solidFill>
              </a:rPr>
              <a:t> 	has expression manifested</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endParaRPr lang="en-CA" sz="1400" b="1" dirty="0">
              <a:solidFill>
                <a:schemeClr val="tx1"/>
              </a:solidFill>
            </a:endParaRPr>
          </a:p>
        </p:txBody>
      </p:sp>
      <p:cxnSp>
        <p:nvCxnSpPr>
          <p:cNvPr id="13" name="Connector: Elbow 12">
            <a:extLst>
              <a:ext uri="{FF2B5EF4-FFF2-40B4-BE49-F238E27FC236}">
                <a16:creationId xmlns:a16="http://schemas.microsoft.com/office/drawing/2014/main" id="{B0364A11-E441-C078-47E1-9C3C2390A5AF}"/>
              </a:ext>
            </a:extLst>
          </p:cNvPr>
          <p:cNvCxnSpPr>
            <a:stCxn id="8" idx="2"/>
            <a:endCxn id="10" idx="1"/>
          </p:cNvCxnSpPr>
          <p:nvPr/>
        </p:nvCxnSpPr>
        <p:spPr>
          <a:xfrm rot="16200000" flipH="1">
            <a:off x="2882188" y="5005629"/>
            <a:ext cx="1147671" cy="791240"/>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0D7CBB0-976C-B59E-F7BD-E5566E3B26F2}"/>
              </a:ext>
            </a:extLst>
          </p:cNvPr>
          <p:cNvCxnSpPr>
            <a:cxnSpLocks/>
            <a:stCxn id="9" idx="2"/>
            <a:endCxn id="10" idx="3"/>
          </p:cNvCxnSpPr>
          <p:nvPr/>
        </p:nvCxnSpPr>
        <p:spPr>
          <a:xfrm rot="5400000">
            <a:off x="8150885" y="5016527"/>
            <a:ext cx="1148030" cy="769087"/>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87EE66E-9766-AAB7-5EEA-8C1DE9F1E5A5}"/>
              </a:ext>
            </a:extLst>
          </p:cNvPr>
          <p:cNvCxnSpPr>
            <a:cxnSpLocks/>
            <a:stCxn id="6" idx="2"/>
            <a:endCxn id="8" idx="0"/>
          </p:cNvCxnSpPr>
          <p:nvPr/>
        </p:nvCxnSpPr>
        <p:spPr>
          <a:xfrm flipH="1">
            <a:off x="3060403" y="3016961"/>
            <a:ext cx="11077" cy="484890"/>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66C8A5E-A106-FBD3-FC4C-221E8014C582}"/>
              </a:ext>
            </a:extLst>
          </p:cNvPr>
          <p:cNvCxnSpPr>
            <a:cxnSpLocks/>
            <a:stCxn id="7" idx="2"/>
            <a:endCxn id="9" idx="0"/>
          </p:cNvCxnSpPr>
          <p:nvPr/>
        </p:nvCxnSpPr>
        <p:spPr>
          <a:xfrm flipH="1">
            <a:off x="9109443" y="3016961"/>
            <a:ext cx="1" cy="484531"/>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364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5493CA7-E1ED-2602-EB46-D391C77CF283}"/>
              </a:ext>
            </a:extLst>
          </p:cNvPr>
          <p:cNvSpPr>
            <a:spLocks noGrp="1"/>
          </p:cNvSpPr>
          <p:nvPr>
            <p:ph idx="1"/>
          </p:nvPr>
        </p:nvSpPr>
        <p:spPr/>
        <p:txBody>
          <a:bodyPr/>
          <a:lstStyle/>
          <a:p>
            <a:pPr marL="0" indent="0">
              <a:buNone/>
            </a:pPr>
            <a:r>
              <a:rPr lang="en-CA" dirty="0"/>
              <a:t>245 00 $a Hamiltonian systems</a:t>
            </a:r>
          </a:p>
          <a:p>
            <a:pPr marL="0" indent="0">
              <a:buNone/>
            </a:pPr>
            <a:r>
              <a:rPr lang="en-CA" dirty="0"/>
              <a:t>700 12 $a Arnaud, M.-C. $q (Marie-Claude). $t </a:t>
            </a:r>
            <a:r>
              <a:rPr lang="en-CA" dirty="0" err="1"/>
              <a:t>Denjoy</a:t>
            </a:r>
            <a:r>
              <a:rPr lang="en-CA" dirty="0"/>
              <a:t> subsystems and horseshoes</a:t>
            </a:r>
          </a:p>
        </p:txBody>
      </p:sp>
      <p:sp>
        <p:nvSpPr>
          <p:cNvPr id="3" name="Slide Number Placeholder 2">
            <a:extLst>
              <a:ext uri="{FF2B5EF4-FFF2-40B4-BE49-F238E27FC236}">
                <a16:creationId xmlns:a16="http://schemas.microsoft.com/office/drawing/2014/main" id="{9A2EBC77-2B8F-2438-0A6F-927646495848}"/>
              </a:ext>
            </a:extLst>
          </p:cNvPr>
          <p:cNvSpPr>
            <a:spLocks noGrp="1"/>
          </p:cNvSpPr>
          <p:nvPr>
            <p:ph type="sldNum" sz="quarter" idx="12"/>
          </p:nvPr>
        </p:nvSpPr>
        <p:spPr/>
        <p:txBody>
          <a:bodyPr/>
          <a:lstStyle/>
          <a:p>
            <a:fld id="{26D89839-9540-4FD2-A570-163792ED64AF}" type="slidenum">
              <a:rPr lang="en-US" smtClean="0"/>
              <a:t>48</a:t>
            </a:fld>
            <a:endParaRPr lang="en-US"/>
          </a:p>
        </p:txBody>
      </p:sp>
      <p:sp>
        <p:nvSpPr>
          <p:cNvPr id="4" name="Title 3">
            <a:extLst>
              <a:ext uri="{FF2B5EF4-FFF2-40B4-BE49-F238E27FC236}">
                <a16:creationId xmlns:a16="http://schemas.microsoft.com/office/drawing/2014/main" id="{76EA7D27-1D84-59E3-B047-06E82A9CDA8A}"/>
              </a:ext>
            </a:extLst>
          </p:cNvPr>
          <p:cNvSpPr>
            <a:spLocks noGrp="1"/>
          </p:cNvSpPr>
          <p:nvPr>
            <p:ph type="title"/>
          </p:nvPr>
        </p:nvSpPr>
        <p:spPr/>
        <p:txBody>
          <a:bodyPr/>
          <a:lstStyle/>
          <a:p>
            <a:r>
              <a:rPr lang="en-CA" dirty="0"/>
              <a:t>Minimum Description in MARC 21</a:t>
            </a:r>
          </a:p>
        </p:txBody>
      </p:sp>
    </p:spTree>
    <p:extLst>
      <p:ext uri="{BB962C8B-B14F-4D97-AF65-F5344CB8AC3E}">
        <p14:creationId xmlns:p14="http://schemas.microsoft.com/office/powerpoint/2010/main" val="443319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315A-F1A9-799F-42DC-44B85BBEEFAC}"/>
              </a:ext>
            </a:extLst>
          </p:cNvPr>
          <p:cNvSpPr>
            <a:spLocks noGrp="1"/>
          </p:cNvSpPr>
          <p:nvPr>
            <p:ph type="title"/>
          </p:nvPr>
        </p:nvSpPr>
        <p:spPr/>
        <p:txBody>
          <a:bodyPr/>
          <a:lstStyle/>
          <a:p>
            <a:r>
              <a:rPr lang="en-CA" dirty="0"/>
              <a:t>content type</a:t>
            </a:r>
          </a:p>
        </p:txBody>
      </p:sp>
      <p:sp>
        <p:nvSpPr>
          <p:cNvPr id="3" name="Text Placeholder 2">
            <a:extLst>
              <a:ext uri="{FF2B5EF4-FFF2-40B4-BE49-F238E27FC236}">
                <a16:creationId xmlns:a16="http://schemas.microsoft.com/office/drawing/2014/main" id="{13048D26-EEF7-1A70-A6D9-C82A437973C5}"/>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D640C1AF-A795-8F37-E488-258FB15C73E5}"/>
              </a:ext>
            </a:extLst>
          </p:cNvPr>
          <p:cNvSpPr>
            <a:spLocks noGrp="1"/>
          </p:cNvSpPr>
          <p:nvPr>
            <p:ph type="sldNum" sz="quarter" idx="12"/>
          </p:nvPr>
        </p:nvSpPr>
        <p:spPr/>
        <p:txBody>
          <a:bodyPr/>
          <a:lstStyle/>
          <a:p>
            <a:fld id="{26D89839-9540-4FD2-A570-163792ED64AF}" type="slidenum">
              <a:rPr lang="en-US" smtClean="0"/>
              <a:t>49</a:t>
            </a:fld>
            <a:endParaRPr lang="en-US"/>
          </a:p>
        </p:txBody>
      </p:sp>
    </p:spTree>
    <p:extLst>
      <p:ext uri="{BB962C8B-B14F-4D97-AF65-F5344CB8AC3E}">
        <p14:creationId xmlns:p14="http://schemas.microsoft.com/office/powerpoint/2010/main" val="393428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expression manifested (aggregated expression)</a:t>
            </a:r>
            <a:endParaRPr dirty="0"/>
          </a:p>
        </p:txBody>
      </p:sp>
      <p:sp>
        <p:nvSpPr>
          <p:cNvPr id="130" name="Google Shape;13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BSR: PCC </a:t>
            </a:r>
            <a:r>
              <a:rPr lang="en-US" b="1"/>
              <a:t>Core</a:t>
            </a:r>
            <a:r>
              <a:rPr lang="en-US"/>
              <a:t> element for Collection Aggregates</a:t>
            </a:r>
            <a:endParaRPr/>
          </a:p>
          <a:p>
            <a:pPr marL="228600" lvl="0" indent="-228600" algn="l" rtl="0">
              <a:lnSpc>
                <a:spcPct val="90000"/>
              </a:lnSpc>
              <a:spcBef>
                <a:spcPts val="1000"/>
              </a:spcBef>
              <a:spcAft>
                <a:spcPts val="0"/>
              </a:spcAft>
              <a:buClr>
                <a:schemeClr val="dk1"/>
              </a:buClr>
              <a:buSzPts val="2800"/>
              <a:buChar char="•"/>
            </a:pPr>
            <a:r>
              <a:rPr lang="en-US"/>
              <a:t>LC/PCC PS: LC/PCC Core for collection and parallel aggregates. … For a collection aggregate, record the first or predominant expression. Record other expressions according to judgment. It is not necessary to identify expressions in anthologies of poetry, hymnals, conference proceedings, journals, collections of interviews or letters, and similar resources.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prstGeom prst="rect">
            <a:avLst/>
          </a:prstGeom>
        </p:spPr>
        <p:txBody>
          <a:bodyPr spcFirstLastPara="1" vert="horz" wrap="square" lIns="121900" tIns="121900" rIns="121900" bIns="121900" rtlCol="0" anchor="ctr" anchorCtr="0">
            <a:normAutofit/>
          </a:bodyPr>
          <a:lstStyle/>
          <a:p>
            <a:r>
              <a:rPr lang="en" dirty="0"/>
              <a:t>BSR: content type</a:t>
            </a:r>
            <a:endParaRPr dirty="0"/>
          </a:p>
        </p:txBody>
      </p:sp>
      <p:pic>
        <p:nvPicPr>
          <p:cNvPr id="70" name="Google Shape;70;p15"/>
          <p:cNvPicPr preferRelativeResize="0"/>
          <p:nvPr/>
        </p:nvPicPr>
        <p:blipFill>
          <a:blip r:embed="rId3">
            <a:alphaModFix/>
          </a:blip>
          <a:stretch>
            <a:fillRect/>
          </a:stretch>
        </p:blipFill>
        <p:spPr>
          <a:xfrm>
            <a:off x="0" y="2693467"/>
            <a:ext cx="12192000" cy="197866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17ADF7-FEA8-310E-EFC7-EEC432B5F033}"/>
              </a:ext>
            </a:extLst>
          </p:cNvPr>
          <p:cNvSpPr>
            <a:spLocks noGrp="1"/>
          </p:cNvSpPr>
          <p:nvPr>
            <p:ph type="sldNum" sz="quarter" idx="12"/>
          </p:nvPr>
        </p:nvSpPr>
        <p:spPr/>
        <p:txBody>
          <a:bodyPr/>
          <a:lstStyle/>
          <a:p>
            <a:fld id="{26D89839-9540-4FD2-A570-163792ED64AF}" type="slidenum">
              <a:rPr lang="en-US" smtClean="0"/>
              <a:t>51</a:t>
            </a:fld>
            <a:endParaRPr lang="en-US"/>
          </a:p>
        </p:txBody>
      </p:sp>
      <p:pic>
        <p:nvPicPr>
          <p:cNvPr id="6" name="Picture 5">
            <a:extLst>
              <a:ext uri="{FF2B5EF4-FFF2-40B4-BE49-F238E27FC236}">
                <a16:creationId xmlns:a16="http://schemas.microsoft.com/office/drawing/2014/main" id="{D9634E0E-C2A5-7434-D500-07E811E001FF}"/>
              </a:ext>
            </a:extLst>
          </p:cNvPr>
          <p:cNvPicPr>
            <a:picLocks noChangeAspect="1"/>
          </p:cNvPicPr>
          <p:nvPr/>
        </p:nvPicPr>
        <p:blipFill>
          <a:blip r:embed="rId3"/>
          <a:stretch>
            <a:fillRect/>
          </a:stretch>
        </p:blipFill>
        <p:spPr>
          <a:xfrm>
            <a:off x="1613297" y="250031"/>
            <a:ext cx="8965406" cy="6357938"/>
          </a:xfrm>
          <a:prstGeom prst="rect">
            <a:avLst/>
          </a:prstGeom>
        </p:spPr>
      </p:pic>
    </p:spTree>
    <p:extLst>
      <p:ext uri="{BB962C8B-B14F-4D97-AF65-F5344CB8AC3E}">
        <p14:creationId xmlns:p14="http://schemas.microsoft.com/office/powerpoint/2010/main" val="1593316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B306A1-98BE-087B-89BA-E3779F09088F}"/>
              </a:ext>
            </a:extLst>
          </p:cNvPr>
          <p:cNvSpPr>
            <a:spLocks noGrp="1"/>
          </p:cNvSpPr>
          <p:nvPr>
            <p:ph type="sldNum" sz="quarter" idx="12"/>
          </p:nvPr>
        </p:nvSpPr>
        <p:spPr/>
        <p:txBody>
          <a:bodyPr/>
          <a:lstStyle/>
          <a:p>
            <a:fld id="{26D89839-9540-4FD2-A570-163792ED64AF}" type="slidenum">
              <a:rPr lang="en-US" smtClean="0"/>
              <a:t>52</a:t>
            </a:fld>
            <a:endParaRPr lang="en-US"/>
          </a:p>
        </p:txBody>
      </p:sp>
      <p:pic>
        <p:nvPicPr>
          <p:cNvPr id="4" name="Picture 3">
            <a:extLst>
              <a:ext uri="{FF2B5EF4-FFF2-40B4-BE49-F238E27FC236}">
                <a16:creationId xmlns:a16="http://schemas.microsoft.com/office/drawing/2014/main" id="{891C5DD2-E85A-10E6-6010-0F5D9F484AD4}"/>
              </a:ext>
            </a:extLst>
          </p:cNvPr>
          <p:cNvPicPr>
            <a:picLocks noChangeAspect="1"/>
          </p:cNvPicPr>
          <p:nvPr/>
        </p:nvPicPr>
        <p:blipFill>
          <a:blip r:embed="rId3"/>
          <a:stretch>
            <a:fillRect/>
          </a:stretch>
        </p:blipFill>
        <p:spPr>
          <a:xfrm>
            <a:off x="1613297" y="542925"/>
            <a:ext cx="8965406" cy="5772150"/>
          </a:xfrm>
          <a:prstGeom prst="rect">
            <a:avLst/>
          </a:prstGeom>
        </p:spPr>
      </p:pic>
    </p:spTree>
    <p:extLst>
      <p:ext uri="{BB962C8B-B14F-4D97-AF65-F5344CB8AC3E}">
        <p14:creationId xmlns:p14="http://schemas.microsoft.com/office/powerpoint/2010/main" val="2153924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1665A-761C-6A44-F8FB-3E02F5F7AF3C}"/>
              </a:ext>
            </a:extLst>
          </p:cNvPr>
          <p:cNvSpPr>
            <a:spLocks noGrp="1"/>
          </p:cNvSpPr>
          <p:nvPr>
            <p:ph type="sldNum" sz="quarter" idx="12"/>
          </p:nvPr>
        </p:nvSpPr>
        <p:spPr/>
        <p:txBody>
          <a:bodyPr/>
          <a:lstStyle/>
          <a:p>
            <a:fld id="{26D89839-9540-4FD2-A570-163792ED64AF}" type="slidenum">
              <a:rPr lang="en-US" smtClean="0"/>
              <a:t>53</a:t>
            </a:fld>
            <a:endParaRPr lang="en-US"/>
          </a:p>
        </p:txBody>
      </p:sp>
      <p:pic>
        <p:nvPicPr>
          <p:cNvPr id="4" name="Picture 3">
            <a:extLst>
              <a:ext uri="{FF2B5EF4-FFF2-40B4-BE49-F238E27FC236}">
                <a16:creationId xmlns:a16="http://schemas.microsoft.com/office/drawing/2014/main" id="{C89C8039-EFDE-C909-93DE-2347AEE374AA}"/>
              </a:ext>
            </a:extLst>
          </p:cNvPr>
          <p:cNvPicPr>
            <a:picLocks noChangeAspect="1"/>
          </p:cNvPicPr>
          <p:nvPr/>
        </p:nvPicPr>
        <p:blipFill>
          <a:blip r:embed="rId3"/>
          <a:stretch>
            <a:fillRect/>
          </a:stretch>
        </p:blipFill>
        <p:spPr>
          <a:xfrm>
            <a:off x="588169" y="252413"/>
            <a:ext cx="8965406" cy="3757613"/>
          </a:xfrm>
          <a:prstGeom prst="rect">
            <a:avLst/>
          </a:prstGeom>
        </p:spPr>
      </p:pic>
      <p:pic>
        <p:nvPicPr>
          <p:cNvPr id="6" name="Picture 5">
            <a:extLst>
              <a:ext uri="{FF2B5EF4-FFF2-40B4-BE49-F238E27FC236}">
                <a16:creationId xmlns:a16="http://schemas.microsoft.com/office/drawing/2014/main" id="{97BFAA7D-306C-0EFD-4F15-B93D6708AC6E}"/>
              </a:ext>
            </a:extLst>
          </p:cNvPr>
          <p:cNvPicPr>
            <a:picLocks noChangeAspect="1"/>
          </p:cNvPicPr>
          <p:nvPr/>
        </p:nvPicPr>
        <p:blipFill>
          <a:blip r:embed="rId4"/>
          <a:srcRect l="2284" t="8196" r="41301" b="17086"/>
          <a:stretch>
            <a:fillRect/>
          </a:stretch>
        </p:blipFill>
        <p:spPr>
          <a:xfrm>
            <a:off x="3028949" y="3100388"/>
            <a:ext cx="5057775" cy="3255962"/>
          </a:xfrm>
          <a:prstGeom prst="rect">
            <a:avLst/>
          </a:prstGeom>
          <a:ln>
            <a:solidFill>
              <a:schemeClr val="tx1"/>
            </a:solidFill>
          </a:ln>
        </p:spPr>
      </p:pic>
    </p:spTree>
    <p:extLst>
      <p:ext uri="{BB962C8B-B14F-4D97-AF65-F5344CB8AC3E}">
        <p14:creationId xmlns:p14="http://schemas.microsoft.com/office/powerpoint/2010/main" val="308879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5796A-BC3B-E39F-9B41-9EEBDA6F8441}"/>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ABD352F8-E18B-116A-F639-24C6A49572A9}"/>
              </a:ext>
            </a:extLst>
          </p:cNvPr>
          <p:cNvSpPr>
            <a:spLocks noGrp="1"/>
          </p:cNvSpPr>
          <p:nvPr>
            <p:ph type="title"/>
          </p:nvPr>
        </p:nvSpPr>
        <p:spPr/>
        <p:txBody>
          <a:bodyPr/>
          <a:lstStyle/>
          <a:p>
            <a:r>
              <a:rPr lang="en-CA" dirty="0"/>
              <a:t>Recording content type</a:t>
            </a:r>
          </a:p>
        </p:txBody>
      </p:sp>
      <p:sp>
        <p:nvSpPr>
          <p:cNvPr id="3" name="Slide Number Placeholder 2">
            <a:extLst>
              <a:ext uri="{FF2B5EF4-FFF2-40B4-BE49-F238E27FC236}">
                <a16:creationId xmlns:a16="http://schemas.microsoft.com/office/drawing/2014/main" id="{AF417BAD-236B-1D86-D142-DE8856EA39C7}"/>
              </a:ext>
            </a:extLst>
          </p:cNvPr>
          <p:cNvSpPr>
            <a:spLocks noGrp="1"/>
          </p:cNvSpPr>
          <p:nvPr>
            <p:ph type="sldNum" sz="quarter" idx="12"/>
          </p:nvPr>
        </p:nvSpPr>
        <p:spPr/>
        <p:txBody>
          <a:bodyPr/>
          <a:lstStyle/>
          <a:p>
            <a:fld id="{26D89839-9540-4FD2-A570-163792ED64AF}" type="slidenum">
              <a:rPr lang="en-US" smtClean="0"/>
              <a:t>54</a:t>
            </a:fld>
            <a:endParaRPr lang="en-US"/>
          </a:p>
        </p:txBody>
      </p:sp>
      <p:sp>
        <p:nvSpPr>
          <p:cNvPr id="25" name="TextBox 24">
            <a:extLst>
              <a:ext uri="{FF2B5EF4-FFF2-40B4-BE49-F238E27FC236}">
                <a16:creationId xmlns:a16="http://schemas.microsoft.com/office/drawing/2014/main" id="{98C756A0-14E9-CD7A-D383-CD7CAC600A1F}"/>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03D12CB4-D9FF-195B-7624-27B89C6EB316}"/>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4" name="Picture 3">
            <a:extLst>
              <a:ext uri="{FF2B5EF4-FFF2-40B4-BE49-F238E27FC236}">
                <a16:creationId xmlns:a16="http://schemas.microsoft.com/office/drawing/2014/main" id="{66523E70-CDE2-65D7-2273-25518194CE76}"/>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pic>
        <p:nvPicPr>
          <p:cNvPr id="6" name="Picture 5">
            <a:extLst>
              <a:ext uri="{FF2B5EF4-FFF2-40B4-BE49-F238E27FC236}">
                <a16:creationId xmlns:a16="http://schemas.microsoft.com/office/drawing/2014/main" id="{0A56261D-2CDA-D780-7183-0BCAEA694602}"/>
              </a:ext>
            </a:extLst>
          </p:cNvPr>
          <p:cNvPicPr>
            <a:picLocks noChangeAspect="1"/>
          </p:cNvPicPr>
          <p:nvPr/>
        </p:nvPicPr>
        <p:blipFill>
          <a:blip r:embed="rId4"/>
          <a:stretch>
            <a:fillRect/>
          </a:stretch>
        </p:blipFill>
        <p:spPr>
          <a:xfrm>
            <a:off x="838200" y="5038225"/>
            <a:ext cx="8782050" cy="371475"/>
          </a:xfrm>
          <a:prstGeom prst="rect">
            <a:avLst/>
          </a:prstGeom>
        </p:spPr>
      </p:pic>
    </p:spTree>
    <p:extLst>
      <p:ext uri="{BB962C8B-B14F-4D97-AF65-F5344CB8AC3E}">
        <p14:creationId xmlns:p14="http://schemas.microsoft.com/office/powerpoint/2010/main" val="3838719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A8D0BE-D1BE-4CB7-F6FF-121467C501E0}"/>
              </a:ext>
            </a:extLst>
          </p:cNvPr>
          <p:cNvSpPr>
            <a:spLocks noGrp="1"/>
          </p:cNvSpPr>
          <p:nvPr>
            <p:ph type="sldNum" sz="quarter" idx="12"/>
          </p:nvPr>
        </p:nvSpPr>
        <p:spPr/>
        <p:txBody>
          <a:bodyPr/>
          <a:lstStyle/>
          <a:p>
            <a:fld id="{26D89839-9540-4FD2-A570-163792ED64AF}" type="slidenum">
              <a:rPr lang="en-US" smtClean="0"/>
              <a:t>55</a:t>
            </a:fld>
            <a:endParaRPr lang="en-US"/>
          </a:p>
        </p:txBody>
      </p:sp>
      <p:pic>
        <p:nvPicPr>
          <p:cNvPr id="7" name="Picture 6">
            <a:extLst>
              <a:ext uri="{FF2B5EF4-FFF2-40B4-BE49-F238E27FC236}">
                <a16:creationId xmlns:a16="http://schemas.microsoft.com/office/drawing/2014/main" id="{565A2C13-CDAA-CE18-EE41-E03F0B927EF1}"/>
              </a:ext>
            </a:extLst>
          </p:cNvPr>
          <p:cNvPicPr>
            <a:picLocks noChangeAspect="1"/>
          </p:cNvPicPr>
          <p:nvPr/>
        </p:nvPicPr>
        <p:blipFill>
          <a:blip r:embed="rId3"/>
          <a:stretch>
            <a:fillRect/>
          </a:stretch>
        </p:blipFill>
        <p:spPr>
          <a:xfrm>
            <a:off x="319086" y="3841750"/>
            <a:ext cx="7381875" cy="2514600"/>
          </a:xfrm>
          <a:prstGeom prst="rect">
            <a:avLst/>
          </a:prstGeom>
        </p:spPr>
      </p:pic>
      <p:pic>
        <p:nvPicPr>
          <p:cNvPr id="4" name="Picture 3">
            <a:extLst>
              <a:ext uri="{FF2B5EF4-FFF2-40B4-BE49-F238E27FC236}">
                <a16:creationId xmlns:a16="http://schemas.microsoft.com/office/drawing/2014/main" id="{FFE57128-A234-F851-3132-2C54635E5B71}"/>
              </a:ext>
            </a:extLst>
          </p:cNvPr>
          <p:cNvPicPr>
            <a:picLocks noChangeAspect="1"/>
          </p:cNvPicPr>
          <p:nvPr/>
        </p:nvPicPr>
        <p:blipFill>
          <a:blip r:embed="rId4"/>
          <a:stretch>
            <a:fillRect/>
          </a:stretch>
        </p:blipFill>
        <p:spPr>
          <a:xfrm>
            <a:off x="119062" y="300038"/>
            <a:ext cx="11953875" cy="3429000"/>
          </a:xfrm>
          <a:prstGeom prst="rect">
            <a:avLst/>
          </a:prstGeom>
        </p:spPr>
      </p:pic>
      <p:pic>
        <p:nvPicPr>
          <p:cNvPr id="10" name="Picture 9">
            <a:extLst>
              <a:ext uri="{FF2B5EF4-FFF2-40B4-BE49-F238E27FC236}">
                <a16:creationId xmlns:a16="http://schemas.microsoft.com/office/drawing/2014/main" id="{AEBCE248-4E37-B26E-AB58-AD9C8D427F51}"/>
              </a:ext>
            </a:extLst>
          </p:cNvPr>
          <p:cNvPicPr>
            <a:picLocks noChangeAspect="1"/>
          </p:cNvPicPr>
          <p:nvPr/>
        </p:nvPicPr>
        <p:blipFill>
          <a:blip r:embed="rId5"/>
          <a:stretch>
            <a:fillRect/>
          </a:stretch>
        </p:blipFill>
        <p:spPr>
          <a:xfrm>
            <a:off x="8310562" y="5099050"/>
            <a:ext cx="3043238" cy="600075"/>
          </a:xfrm>
          <a:prstGeom prst="rect">
            <a:avLst/>
          </a:prstGeom>
          <a:ln>
            <a:solidFill>
              <a:schemeClr val="tx1"/>
            </a:solidFill>
          </a:ln>
        </p:spPr>
      </p:pic>
    </p:spTree>
    <p:extLst>
      <p:ext uri="{BB962C8B-B14F-4D97-AF65-F5344CB8AC3E}">
        <p14:creationId xmlns:p14="http://schemas.microsoft.com/office/powerpoint/2010/main" val="2311040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5796A-BC3B-E39F-9B41-9EEBDA6F8441}"/>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ABD352F8-E18B-116A-F639-24C6A49572A9}"/>
              </a:ext>
            </a:extLst>
          </p:cNvPr>
          <p:cNvSpPr>
            <a:spLocks noGrp="1"/>
          </p:cNvSpPr>
          <p:nvPr>
            <p:ph type="title"/>
          </p:nvPr>
        </p:nvSpPr>
        <p:spPr/>
        <p:txBody>
          <a:bodyPr/>
          <a:lstStyle/>
          <a:p>
            <a:r>
              <a:rPr lang="en-CA" dirty="0"/>
              <a:t>Recording content type</a:t>
            </a:r>
          </a:p>
        </p:txBody>
      </p:sp>
      <p:sp>
        <p:nvSpPr>
          <p:cNvPr id="3" name="Slide Number Placeholder 2">
            <a:extLst>
              <a:ext uri="{FF2B5EF4-FFF2-40B4-BE49-F238E27FC236}">
                <a16:creationId xmlns:a16="http://schemas.microsoft.com/office/drawing/2014/main" id="{AF417BAD-236B-1D86-D142-DE8856EA39C7}"/>
              </a:ext>
            </a:extLst>
          </p:cNvPr>
          <p:cNvSpPr>
            <a:spLocks noGrp="1"/>
          </p:cNvSpPr>
          <p:nvPr>
            <p:ph type="sldNum" sz="quarter" idx="12"/>
          </p:nvPr>
        </p:nvSpPr>
        <p:spPr/>
        <p:txBody>
          <a:bodyPr/>
          <a:lstStyle/>
          <a:p>
            <a:fld id="{26D89839-9540-4FD2-A570-163792ED64AF}" type="slidenum">
              <a:rPr lang="en-US" smtClean="0"/>
              <a:t>56</a:t>
            </a:fld>
            <a:endParaRPr lang="en-US"/>
          </a:p>
        </p:txBody>
      </p:sp>
      <p:sp>
        <p:nvSpPr>
          <p:cNvPr id="25" name="TextBox 24">
            <a:extLst>
              <a:ext uri="{FF2B5EF4-FFF2-40B4-BE49-F238E27FC236}">
                <a16:creationId xmlns:a16="http://schemas.microsoft.com/office/drawing/2014/main" id="{98C756A0-14E9-CD7A-D383-CD7CAC600A1F}"/>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5" name="Picture 4">
            <a:extLst>
              <a:ext uri="{FF2B5EF4-FFF2-40B4-BE49-F238E27FC236}">
                <a16:creationId xmlns:a16="http://schemas.microsoft.com/office/drawing/2014/main" id="{0CC8C953-FFDA-450E-9068-48F87E9CECE2}"/>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99C9CF5B-64A9-A892-E907-CE35DBB97995}"/>
              </a:ext>
            </a:extLst>
          </p:cNvPr>
          <p:cNvPicPr>
            <a:picLocks noChangeAspect="1"/>
          </p:cNvPicPr>
          <p:nvPr/>
        </p:nvPicPr>
        <p:blipFill>
          <a:blip r:embed="rId4"/>
          <a:stretch>
            <a:fillRect/>
          </a:stretch>
        </p:blipFill>
        <p:spPr>
          <a:xfrm>
            <a:off x="838200" y="4310910"/>
            <a:ext cx="9001125" cy="1571625"/>
          </a:xfrm>
          <a:prstGeom prst="rect">
            <a:avLst/>
          </a:prstGeom>
          <a:ln>
            <a:solidFill>
              <a:schemeClr val="bg1">
                <a:lumMod val="85000"/>
              </a:schemeClr>
            </a:solidFill>
          </a:ln>
        </p:spPr>
      </p:pic>
    </p:spTree>
    <p:extLst>
      <p:ext uri="{BB962C8B-B14F-4D97-AF65-F5344CB8AC3E}">
        <p14:creationId xmlns:p14="http://schemas.microsoft.com/office/powerpoint/2010/main" val="2469265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E7017-B379-9D8F-6E99-3C4577E9F7EF}"/>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B856BD14-7C56-C0AA-BFBF-266F8E0C3B24}"/>
              </a:ext>
            </a:extLst>
          </p:cNvPr>
          <p:cNvSpPr>
            <a:spLocks noGrp="1"/>
          </p:cNvSpPr>
          <p:nvPr>
            <p:ph type="title"/>
          </p:nvPr>
        </p:nvSpPr>
        <p:spPr/>
        <p:txBody>
          <a:bodyPr/>
          <a:lstStyle/>
          <a:p>
            <a:r>
              <a:rPr lang="en-CA" dirty="0"/>
              <a:t>Recording content type</a:t>
            </a:r>
          </a:p>
        </p:txBody>
      </p:sp>
      <p:sp>
        <p:nvSpPr>
          <p:cNvPr id="3" name="Slide Number Placeholder 2">
            <a:extLst>
              <a:ext uri="{FF2B5EF4-FFF2-40B4-BE49-F238E27FC236}">
                <a16:creationId xmlns:a16="http://schemas.microsoft.com/office/drawing/2014/main" id="{72FF7DBD-C058-8B40-40FD-207D8AF26AE6}"/>
              </a:ext>
            </a:extLst>
          </p:cNvPr>
          <p:cNvSpPr>
            <a:spLocks noGrp="1"/>
          </p:cNvSpPr>
          <p:nvPr>
            <p:ph type="sldNum" sz="quarter" idx="12"/>
          </p:nvPr>
        </p:nvSpPr>
        <p:spPr/>
        <p:txBody>
          <a:bodyPr/>
          <a:lstStyle/>
          <a:p>
            <a:fld id="{26D89839-9540-4FD2-A570-163792ED64AF}" type="slidenum">
              <a:rPr lang="en-US" smtClean="0"/>
              <a:t>57</a:t>
            </a:fld>
            <a:endParaRPr lang="en-US"/>
          </a:p>
        </p:txBody>
      </p:sp>
      <p:sp>
        <p:nvSpPr>
          <p:cNvPr id="25" name="TextBox 24">
            <a:extLst>
              <a:ext uri="{FF2B5EF4-FFF2-40B4-BE49-F238E27FC236}">
                <a16:creationId xmlns:a16="http://schemas.microsoft.com/office/drawing/2014/main" id="{2AD94807-3050-E250-116C-B2C47A18F561}"/>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4FFA0054-69B7-70B0-1CF9-9204EBD59A5F}"/>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4" name="Picture 3">
            <a:extLst>
              <a:ext uri="{FF2B5EF4-FFF2-40B4-BE49-F238E27FC236}">
                <a16:creationId xmlns:a16="http://schemas.microsoft.com/office/drawing/2014/main" id="{9A3DA6A7-5CAB-FC52-4A81-B80619E8694D}"/>
              </a:ext>
            </a:extLst>
          </p:cNvPr>
          <p:cNvPicPr>
            <a:picLocks noChangeAspect="1"/>
          </p:cNvPicPr>
          <p:nvPr/>
        </p:nvPicPr>
        <p:blipFill>
          <a:blip r:embed="rId3"/>
          <a:stretch>
            <a:fillRect/>
          </a:stretch>
        </p:blipFill>
        <p:spPr>
          <a:xfrm>
            <a:off x="838200" y="5038225"/>
            <a:ext cx="8782050" cy="371475"/>
          </a:xfrm>
          <a:prstGeom prst="rect">
            <a:avLst/>
          </a:prstGeom>
        </p:spPr>
      </p:pic>
      <p:pic>
        <p:nvPicPr>
          <p:cNvPr id="2" name="Picture 1">
            <a:extLst>
              <a:ext uri="{FF2B5EF4-FFF2-40B4-BE49-F238E27FC236}">
                <a16:creationId xmlns:a16="http://schemas.microsoft.com/office/drawing/2014/main" id="{77D7D1D0-CC19-8D9A-69C4-518182FE0D24}"/>
              </a:ext>
            </a:extLst>
          </p:cNvPr>
          <p:cNvPicPr>
            <a:picLocks noChangeAspect="1"/>
          </p:cNvPicPr>
          <p:nvPr/>
        </p:nvPicPr>
        <p:blipFill>
          <a:blip r:embed="rId4"/>
          <a:stretch>
            <a:fillRect/>
          </a:stretch>
        </p:blipFill>
        <p:spPr>
          <a:xfrm>
            <a:off x="838200" y="2265471"/>
            <a:ext cx="9001125" cy="1571625"/>
          </a:xfrm>
          <a:prstGeom prst="rect">
            <a:avLst/>
          </a:prstGeom>
          <a:ln>
            <a:solidFill>
              <a:schemeClr val="bg1">
                <a:lumMod val="85000"/>
              </a:schemeClr>
            </a:solidFill>
          </a:ln>
        </p:spPr>
      </p:pic>
    </p:spTree>
    <p:extLst>
      <p:ext uri="{BB962C8B-B14F-4D97-AF65-F5344CB8AC3E}">
        <p14:creationId xmlns:p14="http://schemas.microsoft.com/office/powerpoint/2010/main" val="1060485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709D-5BC5-99DD-B93E-EC0AD0DCB498}"/>
              </a:ext>
            </a:extLst>
          </p:cNvPr>
          <p:cNvSpPr>
            <a:spLocks noGrp="1"/>
          </p:cNvSpPr>
          <p:nvPr>
            <p:ph type="title"/>
          </p:nvPr>
        </p:nvSpPr>
        <p:spPr/>
        <p:txBody>
          <a:bodyPr/>
          <a:lstStyle/>
          <a:p>
            <a:r>
              <a:rPr lang="en-CA" dirty="0"/>
              <a:t>language of expression</a:t>
            </a:r>
          </a:p>
        </p:txBody>
      </p:sp>
      <p:sp>
        <p:nvSpPr>
          <p:cNvPr id="3" name="Text Placeholder 2">
            <a:extLst>
              <a:ext uri="{FF2B5EF4-FFF2-40B4-BE49-F238E27FC236}">
                <a16:creationId xmlns:a16="http://schemas.microsoft.com/office/drawing/2014/main" id="{2F474FFC-BB92-74D5-818B-96B8C3A0B913}"/>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3CFB3A4-AEED-F5D2-A918-357D0BB37816}"/>
              </a:ext>
            </a:extLst>
          </p:cNvPr>
          <p:cNvSpPr>
            <a:spLocks noGrp="1"/>
          </p:cNvSpPr>
          <p:nvPr>
            <p:ph type="sldNum" sz="quarter" idx="12"/>
          </p:nvPr>
        </p:nvSpPr>
        <p:spPr/>
        <p:txBody>
          <a:bodyPr/>
          <a:lstStyle/>
          <a:p>
            <a:fld id="{26D89839-9540-4FD2-A570-163792ED64AF}" type="slidenum">
              <a:rPr lang="en-US" smtClean="0"/>
              <a:t>58</a:t>
            </a:fld>
            <a:endParaRPr lang="en-US"/>
          </a:p>
        </p:txBody>
      </p:sp>
    </p:spTree>
    <p:extLst>
      <p:ext uri="{BB962C8B-B14F-4D97-AF65-F5344CB8AC3E}">
        <p14:creationId xmlns:p14="http://schemas.microsoft.com/office/powerpoint/2010/main" val="3876702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5"/>
          <p:cNvSpPr txBox="1">
            <a:spLocks noGrp="1"/>
          </p:cNvSpPr>
          <p:nvPr>
            <p:ph idx="1"/>
          </p:nvPr>
        </p:nvSpPr>
        <p:spPr/>
        <p:txBody>
          <a:bodyPr/>
          <a:lstStyle/>
          <a:p>
            <a:r>
              <a:rPr lang="en-US" dirty="0"/>
              <a:t>PCC Core element</a:t>
            </a:r>
          </a:p>
          <a:p>
            <a:r>
              <a:rPr lang="en-US" dirty="0"/>
              <a:t>MGD </a:t>
            </a:r>
            <a:r>
              <a:rPr lang="en-US" b="1" i="1" dirty="0">
                <a:sym typeface="Aptos"/>
                <a:hlinkClick r:id="rId3"/>
              </a:rPr>
              <a:t>Expression: language of expression</a:t>
            </a:r>
            <a:endParaRPr lang="en-US" b="1" i="1" dirty="0"/>
          </a:p>
        </p:txBody>
      </p:sp>
      <p:sp>
        <p:nvSpPr>
          <p:cNvPr id="68" name="Google Shape;68;p15"/>
          <p:cNvSpPr txBox="1">
            <a:spLocks noGrp="1"/>
          </p:cNvSpPr>
          <p:nvPr>
            <p:ph type="title"/>
          </p:nvPr>
        </p:nvSpPr>
        <p:spPr/>
        <p:txBody>
          <a:bodyPr/>
          <a:lstStyle/>
          <a:p>
            <a:r>
              <a:rPr lang="en-US"/>
              <a:t>BSR: language of expression</a:t>
            </a:r>
          </a:p>
        </p:txBody>
      </p:sp>
      <p:pic>
        <p:nvPicPr>
          <p:cNvPr id="70" name="Google Shape;70;p15"/>
          <p:cNvPicPr preferRelativeResize="0"/>
          <p:nvPr/>
        </p:nvPicPr>
        <p:blipFill>
          <a:blip r:embed="rId4">
            <a:alphaModFix/>
          </a:blip>
          <a:stretch>
            <a:fillRect/>
          </a:stretch>
        </p:blipFill>
        <p:spPr>
          <a:xfrm>
            <a:off x="0" y="3546710"/>
            <a:ext cx="12192001" cy="909168"/>
          </a:xfrm>
          <a:prstGeom prst="rect">
            <a:avLst/>
          </a:prstGeom>
          <a:noFill/>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4"/>
          <p:cNvPicPr preferRelativeResize="0">
            <a:picLocks noGrp="1"/>
          </p:cNvPicPr>
          <p:nvPr>
            <p:ph type="body" idx="1"/>
          </p:nvPr>
        </p:nvPicPr>
        <p:blipFill rotWithShape="1">
          <a:blip r:embed="rId3">
            <a:alphaModFix/>
          </a:blip>
          <a:srcRect/>
          <a:stretch/>
        </p:blipFill>
        <p:spPr>
          <a:xfrm>
            <a:off x="2476813" y="1530431"/>
            <a:ext cx="2943599" cy="4531403"/>
          </a:xfrm>
          <a:prstGeom prst="rect">
            <a:avLst/>
          </a:prstGeom>
          <a:noFill/>
          <a:ln w="9525" cap="flat" cmpd="sng">
            <a:solidFill>
              <a:schemeClr val="dk1"/>
            </a:solidFill>
            <a:prstDash val="solid"/>
            <a:round/>
            <a:headEnd type="none" w="sm" len="sm"/>
            <a:tailEnd type="none" w="sm" len="sm"/>
          </a:ln>
        </p:spPr>
      </p:pic>
      <p:sp>
        <p:nvSpPr>
          <p:cNvPr id="137" name="Google Shape;13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38" name="Google Shape;13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Hamiltonian systems is a collection aggregate</a:t>
            </a:r>
            <a:endParaRPr/>
          </a:p>
        </p:txBody>
      </p:sp>
      <p:pic>
        <p:nvPicPr>
          <p:cNvPr id="139" name="Google Shape;139;p4"/>
          <p:cNvPicPr preferRelativeResize="0"/>
          <p:nvPr/>
        </p:nvPicPr>
        <p:blipFill rotWithShape="1">
          <a:blip r:embed="rId4">
            <a:alphaModFix/>
          </a:blip>
          <a:srcRect/>
          <a:stretch/>
        </p:blipFill>
        <p:spPr>
          <a:xfrm>
            <a:off x="6962241" y="1530431"/>
            <a:ext cx="3019959" cy="459940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EAC128-3346-3E0E-5EDC-E4D08E0CA23A}"/>
              </a:ext>
            </a:extLst>
          </p:cNvPr>
          <p:cNvSpPr>
            <a:spLocks noGrp="1"/>
          </p:cNvSpPr>
          <p:nvPr>
            <p:ph type="sldNum" sz="quarter" idx="12"/>
          </p:nvPr>
        </p:nvSpPr>
        <p:spPr/>
        <p:txBody>
          <a:bodyPr/>
          <a:lstStyle/>
          <a:p>
            <a:fld id="{26D89839-9540-4FD2-A570-163792ED64AF}" type="slidenum">
              <a:rPr lang="en-US" smtClean="0"/>
              <a:t>60</a:t>
            </a:fld>
            <a:endParaRPr lang="en-US"/>
          </a:p>
        </p:txBody>
      </p:sp>
      <p:pic>
        <p:nvPicPr>
          <p:cNvPr id="6" name="Picture 5">
            <a:extLst>
              <a:ext uri="{FF2B5EF4-FFF2-40B4-BE49-F238E27FC236}">
                <a16:creationId xmlns:a16="http://schemas.microsoft.com/office/drawing/2014/main" id="{ED224827-2E3D-E883-ED52-902CD10B51AA}"/>
              </a:ext>
            </a:extLst>
          </p:cNvPr>
          <p:cNvPicPr>
            <a:picLocks noChangeAspect="1"/>
          </p:cNvPicPr>
          <p:nvPr/>
        </p:nvPicPr>
        <p:blipFill>
          <a:blip r:embed="rId3"/>
          <a:stretch>
            <a:fillRect/>
          </a:stretch>
        </p:blipFill>
        <p:spPr>
          <a:xfrm>
            <a:off x="716756" y="510063"/>
            <a:ext cx="10758488" cy="5837873"/>
          </a:xfrm>
          <a:prstGeom prst="rect">
            <a:avLst/>
          </a:prstGeom>
        </p:spPr>
      </p:pic>
    </p:spTree>
    <p:extLst>
      <p:ext uri="{BB962C8B-B14F-4D97-AF65-F5344CB8AC3E}">
        <p14:creationId xmlns:p14="http://schemas.microsoft.com/office/powerpoint/2010/main" val="2327569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5" name="Picture 4">
            <a:extLst>
              <a:ext uri="{FF2B5EF4-FFF2-40B4-BE49-F238E27FC236}">
                <a16:creationId xmlns:a16="http://schemas.microsoft.com/office/drawing/2014/main" id="{465D216B-E944-71AD-CE42-7B5599EF12C8}"/>
              </a:ext>
            </a:extLst>
          </p:cNvPr>
          <p:cNvPicPr>
            <a:picLocks noChangeAspect="1"/>
          </p:cNvPicPr>
          <p:nvPr/>
        </p:nvPicPr>
        <p:blipFill>
          <a:blip r:embed="rId3"/>
          <a:stretch>
            <a:fillRect/>
          </a:stretch>
        </p:blipFill>
        <p:spPr>
          <a:xfrm>
            <a:off x="716756" y="1230153"/>
            <a:ext cx="10758488" cy="4397693"/>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7" name="Picture 6">
            <a:extLst>
              <a:ext uri="{FF2B5EF4-FFF2-40B4-BE49-F238E27FC236}">
                <a16:creationId xmlns:a16="http://schemas.microsoft.com/office/drawing/2014/main" id="{40450A61-6E02-0E08-938B-FE8790D56AF7}"/>
              </a:ext>
            </a:extLst>
          </p:cNvPr>
          <p:cNvPicPr>
            <a:picLocks noChangeAspect="1"/>
          </p:cNvPicPr>
          <p:nvPr/>
        </p:nvPicPr>
        <p:blipFill>
          <a:blip r:embed="rId3"/>
          <a:stretch>
            <a:fillRect/>
          </a:stretch>
        </p:blipFill>
        <p:spPr>
          <a:xfrm>
            <a:off x="1695450" y="1152525"/>
            <a:ext cx="8801100" cy="455295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Recording: Identifier</a:t>
            </a:r>
            <a:endParaRPr/>
          </a:p>
        </p:txBody>
      </p:sp>
      <p:pic>
        <p:nvPicPr>
          <p:cNvPr id="100" name="Google Shape;100;p20" descr="A screenshot of a computer program&#10;&#10;AI-generated content may be incorrect."/>
          <p:cNvPicPr preferRelativeResize="0"/>
          <p:nvPr/>
        </p:nvPicPr>
        <p:blipFill>
          <a:blip r:embed="rId3">
            <a:alphaModFix/>
          </a:blip>
          <a:stretch>
            <a:fillRect/>
          </a:stretch>
        </p:blipFill>
        <p:spPr>
          <a:xfrm>
            <a:off x="1487767" y="1684634"/>
            <a:ext cx="7924800" cy="38481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7111B-61CA-96DD-BBFC-312DEB0CE8BF}"/>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713469F9-0B79-715C-D11C-3A27D8DA21E9}"/>
              </a:ext>
            </a:extLst>
          </p:cNvPr>
          <p:cNvSpPr>
            <a:spLocks noGrp="1"/>
          </p:cNvSpPr>
          <p:nvPr>
            <p:ph type="title"/>
          </p:nvPr>
        </p:nvSpPr>
        <p:spPr/>
        <p:txBody>
          <a:bodyPr/>
          <a:lstStyle/>
          <a:p>
            <a:r>
              <a:rPr lang="en-CA" dirty="0"/>
              <a:t>Recording language of expression</a:t>
            </a:r>
          </a:p>
        </p:txBody>
      </p:sp>
      <p:sp>
        <p:nvSpPr>
          <p:cNvPr id="3" name="Slide Number Placeholder 2">
            <a:extLst>
              <a:ext uri="{FF2B5EF4-FFF2-40B4-BE49-F238E27FC236}">
                <a16:creationId xmlns:a16="http://schemas.microsoft.com/office/drawing/2014/main" id="{11AAA8F1-2E1B-2258-5109-96E7CE5EE292}"/>
              </a:ext>
            </a:extLst>
          </p:cNvPr>
          <p:cNvSpPr>
            <a:spLocks noGrp="1"/>
          </p:cNvSpPr>
          <p:nvPr>
            <p:ph type="sldNum" sz="quarter" idx="12"/>
          </p:nvPr>
        </p:nvSpPr>
        <p:spPr/>
        <p:txBody>
          <a:bodyPr/>
          <a:lstStyle/>
          <a:p>
            <a:fld id="{26D89839-9540-4FD2-A570-163792ED64AF}" type="slidenum">
              <a:rPr lang="en-US" smtClean="0"/>
              <a:t>64</a:t>
            </a:fld>
            <a:endParaRPr lang="en-US"/>
          </a:p>
        </p:txBody>
      </p:sp>
      <p:sp>
        <p:nvSpPr>
          <p:cNvPr id="25" name="TextBox 24">
            <a:extLst>
              <a:ext uri="{FF2B5EF4-FFF2-40B4-BE49-F238E27FC236}">
                <a16:creationId xmlns:a16="http://schemas.microsoft.com/office/drawing/2014/main" id="{B82D446D-FE54-D986-3234-BFC383F14356}"/>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8D2C0620-74E1-9FFB-27CD-EE854DFE97B8}"/>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6" name="Picture 5">
            <a:extLst>
              <a:ext uri="{FF2B5EF4-FFF2-40B4-BE49-F238E27FC236}">
                <a16:creationId xmlns:a16="http://schemas.microsoft.com/office/drawing/2014/main" id="{2B1022B8-3612-3D4B-CF88-A951F0CE4F77}"/>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pic>
        <p:nvPicPr>
          <p:cNvPr id="8" name="Picture 7">
            <a:extLst>
              <a:ext uri="{FF2B5EF4-FFF2-40B4-BE49-F238E27FC236}">
                <a16:creationId xmlns:a16="http://schemas.microsoft.com/office/drawing/2014/main" id="{FEB57F5D-418F-2D1F-EF2F-DE3D8B508D38}"/>
              </a:ext>
            </a:extLst>
          </p:cNvPr>
          <p:cNvPicPr>
            <a:picLocks noChangeAspect="1"/>
          </p:cNvPicPr>
          <p:nvPr/>
        </p:nvPicPr>
        <p:blipFill>
          <a:blip r:embed="rId4"/>
          <a:stretch>
            <a:fillRect/>
          </a:stretch>
        </p:blipFill>
        <p:spPr>
          <a:xfrm>
            <a:off x="838200" y="5038225"/>
            <a:ext cx="1314450" cy="314325"/>
          </a:xfrm>
          <a:prstGeom prst="rect">
            <a:avLst/>
          </a:prstGeom>
        </p:spPr>
      </p:pic>
    </p:spTree>
    <p:extLst>
      <p:ext uri="{BB962C8B-B14F-4D97-AF65-F5344CB8AC3E}">
        <p14:creationId xmlns:p14="http://schemas.microsoft.com/office/powerpoint/2010/main" val="34696935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8551-66BD-7DC1-E746-C7F879B3B9C1}"/>
              </a:ext>
            </a:extLst>
          </p:cNvPr>
          <p:cNvSpPr>
            <a:spLocks noGrp="1"/>
          </p:cNvSpPr>
          <p:nvPr>
            <p:ph type="title"/>
          </p:nvPr>
        </p:nvSpPr>
        <p:spPr/>
        <p:txBody>
          <a:bodyPr/>
          <a:lstStyle/>
          <a:p>
            <a:r>
              <a:rPr lang="en-CA" dirty="0"/>
              <a:t>subject</a:t>
            </a:r>
          </a:p>
        </p:txBody>
      </p:sp>
      <p:sp>
        <p:nvSpPr>
          <p:cNvPr id="3" name="Text Placeholder 2">
            <a:extLst>
              <a:ext uri="{FF2B5EF4-FFF2-40B4-BE49-F238E27FC236}">
                <a16:creationId xmlns:a16="http://schemas.microsoft.com/office/drawing/2014/main" id="{9B7BAC1E-49FE-227A-AF51-D9D04A8F727D}"/>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AA2471C7-3290-49FF-311A-FDAA65E05AAF}"/>
              </a:ext>
            </a:extLst>
          </p:cNvPr>
          <p:cNvSpPr>
            <a:spLocks noGrp="1"/>
          </p:cNvSpPr>
          <p:nvPr>
            <p:ph type="sldNum" sz="quarter" idx="12"/>
          </p:nvPr>
        </p:nvSpPr>
        <p:spPr/>
        <p:txBody>
          <a:bodyPr/>
          <a:lstStyle/>
          <a:p>
            <a:fld id="{26D89839-9540-4FD2-A570-163792ED64AF}" type="slidenum">
              <a:rPr lang="en-US" smtClean="0"/>
              <a:t>65</a:t>
            </a:fld>
            <a:endParaRPr lang="en-US"/>
          </a:p>
        </p:txBody>
      </p:sp>
    </p:spTree>
    <p:extLst>
      <p:ext uri="{BB962C8B-B14F-4D97-AF65-F5344CB8AC3E}">
        <p14:creationId xmlns:p14="http://schemas.microsoft.com/office/powerpoint/2010/main" val="4158097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5"/>
          <p:cNvSpPr txBox="1">
            <a:spLocks noGrp="1"/>
          </p:cNvSpPr>
          <p:nvPr>
            <p:ph idx="1"/>
          </p:nvPr>
        </p:nvSpPr>
        <p:spPr/>
        <p:txBody>
          <a:bodyPr/>
          <a:lstStyle/>
          <a:p>
            <a:r>
              <a:rPr lang="en-US"/>
              <a:t>PCC Core element</a:t>
            </a:r>
          </a:p>
          <a:p>
            <a:r>
              <a:rPr lang="en-US"/>
              <a:t>MARC encoding: classification, subject and genre form.</a:t>
            </a:r>
          </a:p>
        </p:txBody>
      </p:sp>
      <p:sp>
        <p:nvSpPr>
          <p:cNvPr id="68" name="Google Shape;68;p15"/>
          <p:cNvSpPr txBox="1">
            <a:spLocks noGrp="1"/>
          </p:cNvSpPr>
          <p:nvPr>
            <p:ph type="title"/>
          </p:nvPr>
        </p:nvSpPr>
        <p:spPr/>
        <p:txBody>
          <a:bodyPr/>
          <a:lstStyle/>
          <a:p>
            <a:r>
              <a:rPr lang="en-US"/>
              <a:t>BSR: subject</a:t>
            </a:r>
          </a:p>
        </p:txBody>
      </p:sp>
      <p:pic>
        <p:nvPicPr>
          <p:cNvPr id="70" name="Google Shape;70;p15"/>
          <p:cNvPicPr preferRelativeResize="0"/>
          <p:nvPr/>
        </p:nvPicPr>
        <p:blipFill>
          <a:blip r:embed="rId3">
            <a:alphaModFix/>
          </a:blip>
          <a:stretch>
            <a:fillRect/>
          </a:stretch>
        </p:blipFill>
        <p:spPr>
          <a:xfrm>
            <a:off x="0" y="3389971"/>
            <a:ext cx="12192000" cy="149462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4">
          <a:extLst>
            <a:ext uri="{FF2B5EF4-FFF2-40B4-BE49-F238E27FC236}">
              <a16:creationId xmlns:a16="http://schemas.microsoft.com/office/drawing/2014/main" id="{4DF11CF4-FF3C-0381-9EBD-826807AAE51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B94E608-7530-80E6-3943-236CDCDE4B2E}"/>
              </a:ext>
            </a:extLst>
          </p:cNvPr>
          <p:cNvPicPr>
            <a:picLocks noChangeAspect="1"/>
          </p:cNvPicPr>
          <p:nvPr/>
        </p:nvPicPr>
        <p:blipFill>
          <a:blip r:embed="rId3"/>
          <a:stretch>
            <a:fillRect/>
          </a:stretch>
        </p:blipFill>
        <p:spPr>
          <a:xfrm>
            <a:off x="1613297" y="250031"/>
            <a:ext cx="8965406" cy="6357938"/>
          </a:xfrm>
          <a:prstGeom prst="rect">
            <a:avLst/>
          </a:prstGeom>
        </p:spPr>
      </p:pic>
    </p:spTree>
    <p:extLst>
      <p:ext uri="{BB962C8B-B14F-4D97-AF65-F5344CB8AC3E}">
        <p14:creationId xmlns:p14="http://schemas.microsoft.com/office/powerpoint/2010/main" val="2495804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4">
          <a:extLst>
            <a:ext uri="{FF2B5EF4-FFF2-40B4-BE49-F238E27FC236}">
              <a16:creationId xmlns:a16="http://schemas.microsoft.com/office/drawing/2014/main" id="{4542A7C4-FE3F-4B97-6523-0E253AB3A67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511975A-9851-5639-A85F-C0732541008A}"/>
              </a:ext>
            </a:extLst>
          </p:cNvPr>
          <p:cNvPicPr>
            <a:picLocks noChangeAspect="1"/>
          </p:cNvPicPr>
          <p:nvPr/>
        </p:nvPicPr>
        <p:blipFill>
          <a:blip r:embed="rId3"/>
          <a:stretch>
            <a:fillRect/>
          </a:stretch>
        </p:blipFill>
        <p:spPr>
          <a:xfrm>
            <a:off x="1613297" y="250031"/>
            <a:ext cx="8965406" cy="6357938"/>
          </a:xfrm>
          <a:prstGeom prst="rect">
            <a:avLst/>
          </a:prstGeom>
        </p:spPr>
      </p:pic>
    </p:spTree>
    <p:extLst>
      <p:ext uri="{BB962C8B-B14F-4D97-AF65-F5344CB8AC3E}">
        <p14:creationId xmlns:p14="http://schemas.microsoft.com/office/powerpoint/2010/main" val="34709346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1CAEF-EC73-1694-95E3-7B11C0710381}"/>
              </a:ext>
            </a:extLst>
          </p:cNvPr>
          <p:cNvSpPr>
            <a:spLocks noGrp="1"/>
          </p:cNvSpPr>
          <p:nvPr>
            <p:ph type="sldNum" sz="quarter" idx="12"/>
          </p:nvPr>
        </p:nvSpPr>
        <p:spPr/>
        <p:txBody>
          <a:bodyPr/>
          <a:lstStyle/>
          <a:p>
            <a:fld id="{26D89839-9540-4FD2-A570-163792ED64AF}" type="slidenum">
              <a:rPr lang="en-US" smtClean="0"/>
              <a:t>69</a:t>
            </a:fld>
            <a:endParaRPr lang="en-US"/>
          </a:p>
        </p:txBody>
      </p:sp>
      <p:pic>
        <p:nvPicPr>
          <p:cNvPr id="6" name="Picture 5">
            <a:extLst>
              <a:ext uri="{FF2B5EF4-FFF2-40B4-BE49-F238E27FC236}">
                <a16:creationId xmlns:a16="http://schemas.microsoft.com/office/drawing/2014/main" id="{438D1F6E-6FC6-1309-741E-7A648FFD0D8D}"/>
              </a:ext>
            </a:extLst>
          </p:cNvPr>
          <p:cNvPicPr>
            <a:picLocks noChangeAspect="1"/>
          </p:cNvPicPr>
          <p:nvPr/>
        </p:nvPicPr>
        <p:blipFill>
          <a:blip r:embed="rId3"/>
          <a:stretch>
            <a:fillRect/>
          </a:stretch>
        </p:blipFill>
        <p:spPr>
          <a:xfrm>
            <a:off x="1690687" y="233362"/>
            <a:ext cx="8810625" cy="6391275"/>
          </a:xfrm>
          <a:prstGeom prst="rect">
            <a:avLst/>
          </a:prstGeom>
        </p:spPr>
      </p:pic>
    </p:spTree>
    <p:extLst>
      <p:ext uri="{BB962C8B-B14F-4D97-AF65-F5344CB8AC3E}">
        <p14:creationId xmlns:p14="http://schemas.microsoft.com/office/powerpoint/2010/main" val="298009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Entities &gt; </a:t>
            </a:r>
            <a:r>
              <a:rPr lang="en-US" u="sng">
                <a:solidFill>
                  <a:schemeClr val="hlink"/>
                </a:solidFill>
                <a:hlinkClick r:id="rId3"/>
              </a:rPr>
              <a:t>Manifestation</a:t>
            </a:r>
            <a:r>
              <a:rPr lang="en-US"/>
              <a:t> &gt; </a:t>
            </a:r>
            <a:r>
              <a:rPr lang="en-US" u="sng">
                <a:solidFill>
                  <a:schemeClr val="hlink"/>
                </a:solidFill>
                <a:hlinkClick r:id="rId4"/>
              </a:rPr>
              <a:t>expression manifested</a:t>
            </a:r>
            <a:endParaRPr/>
          </a:p>
          <a:p>
            <a:pPr marL="0" lvl="0" indent="0" algn="l" rtl="0">
              <a:lnSpc>
                <a:spcPct val="90000"/>
              </a:lnSpc>
              <a:spcBef>
                <a:spcPts val="1000"/>
              </a:spcBef>
              <a:spcAft>
                <a:spcPts val="0"/>
              </a:spcAft>
              <a:buClr>
                <a:schemeClr val="dk1"/>
              </a:buClr>
              <a:buSzPts val="2800"/>
              <a:buNone/>
            </a:pPr>
            <a:r>
              <a:rPr lang="en-US"/>
              <a:t>Definition: An expression that is embodied by a manifestation.</a:t>
            </a:r>
            <a:endParaRPr/>
          </a:p>
          <a:p>
            <a:pPr marL="457200" lvl="1" indent="0" algn="l" rtl="0">
              <a:lnSpc>
                <a:spcPct val="90000"/>
              </a:lnSpc>
              <a:spcBef>
                <a:spcPts val="500"/>
              </a:spcBef>
              <a:spcAft>
                <a:spcPts val="0"/>
              </a:spcAft>
              <a:buClr>
                <a:schemeClr val="dk1"/>
              </a:buClr>
              <a:buSzPts val="2400"/>
              <a:buNone/>
            </a:pPr>
            <a:r>
              <a:rPr lang="en-US"/>
              <a:t>The article by Marie-Claire Arnaud is an example of an expression that is embodied by a manifestation.</a:t>
            </a:r>
            <a:endParaRPr/>
          </a:p>
          <a:p>
            <a:pPr marL="0" lvl="0" indent="0" algn="l" rtl="0">
              <a:lnSpc>
                <a:spcPct val="90000"/>
              </a:lnSpc>
              <a:spcBef>
                <a:spcPts val="1000"/>
              </a:spcBef>
              <a:spcAft>
                <a:spcPts val="0"/>
              </a:spcAft>
              <a:buClr>
                <a:schemeClr val="dk1"/>
              </a:buClr>
              <a:buSzPts val="2800"/>
              <a:buNone/>
            </a:pPr>
            <a:r>
              <a:rPr lang="en-US"/>
              <a:t>Recording: Record this element as a value of Expression: </a:t>
            </a:r>
            <a:r>
              <a:rPr lang="en-US" b="1" u="sng">
                <a:solidFill>
                  <a:schemeClr val="hlink"/>
                </a:solidFill>
                <a:hlinkClick r:id="rId5"/>
              </a:rPr>
              <a:t>appellation of expression</a:t>
            </a:r>
            <a:r>
              <a:rPr lang="en-US"/>
              <a:t> or as an IRI.</a:t>
            </a:r>
            <a:endParaRPr/>
          </a:p>
        </p:txBody>
      </p:sp>
      <p:sp>
        <p:nvSpPr>
          <p:cNvPr id="145" name="Google Shape;14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46" name="Google Shape;14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Expression manifested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A4176-B814-BAF0-B254-F701A7266082}"/>
              </a:ext>
            </a:extLst>
          </p:cNvPr>
          <p:cNvSpPr>
            <a:spLocks noGrp="1"/>
          </p:cNvSpPr>
          <p:nvPr>
            <p:ph type="sldNum" sz="quarter" idx="12"/>
          </p:nvPr>
        </p:nvSpPr>
        <p:spPr/>
        <p:txBody>
          <a:bodyPr/>
          <a:lstStyle/>
          <a:p>
            <a:fld id="{26D89839-9540-4FD2-A570-163792ED64AF}" type="slidenum">
              <a:rPr lang="en-US" smtClean="0"/>
              <a:t>70</a:t>
            </a:fld>
            <a:endParaRPr lang="en-US"/>
          </a:p>
        </p:txBody>
      </p:sp>
      <p:pic>
        <p:nvPicPr>
          <p:cNvPr id="4" name="Picture 3">
            <a:extLst>
              <a:ext uri="{FF2B5EF4-FFF2-40B4-BE49-F238E27FC236}">
                <a16:creationId xmlns:a16="http://schemas.microsoft.com/office/drawing/2014/main" id="{662B9623-A1E4-BA29-153C-D21322B36451}"/>
              </a:ext>
            </a:extLst>
          </p:cNvPr>
          <p:cNvPicPr>
            <a:picLocks noChangeAspect="1"/>
          </p:cNvPicPr>
          <p:nvPr/>
        </p:nvPicPr>
        <p:blipFill>
          <a:blip r:embed="rId3"/>
          <a:stretch>
            <a:fillRect/>
          </a:stretch>
        </p:blipFill>
        <p:spPr>
          <a:xfrm>
            <a:off x="1613297" y="250031"/>
            <a:ext cx="8965406" cy="6357938"/>
          </a:xfrm>
          <a:prstGeom prst="rect">
            <a:avLst/>
          </a:prstGeom>
        </p:spPr>
      </p:pic>
    </p:spTree>
    <p:extLst>
      <p:ext uri="{BB962C8B-B14F-4D97-AF65-F5344CB8AC3E}">
        <p14:creationId xmlns:p14="http://schemas.microsoft.com/office/powerpoint/2010/main" val="21188942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pic>
        <p:nvPicPr>
          <p:cNvPr id="689" name="Google Shape;689;g36b1ac3cec5_0_2"/>
          <p:cNvPicPr preferRelativeResize="0"/>
          <p:nvPr/>
        </p:nvPicPr>
        <p:blipFill>
          <a:blip r:embed="rId3">
            <a:alphaModFix/>
          </a:blip>
          <a:stretch>
            <a:fillRect/>
          </a:stretch>
        </p:blipFill>
        <p:spPr>
          <a:xfrm>
            <a:off x="453600" y="2985050"/>
            <a:ext cx="11126196" cy="3736409"/>
          </a:xfrm>
          <a:prstGeom prst="rect">
            <a:avLst/>
          </a:prstGeom>
          <a:noFill/>
          <a:ln>
            <a:noFill/>
          </a:ln>
        </p:spPr>
      </p:pic>
      <p:sp>
        <p:nvSpPr>
          <p:cNvPr id="687" name="Google Shape;687;g36b1ac3cec5_0_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pic>
        <p:nvPicPr>
          <p:cNvPr id="688" name="Google Shape;688;g36b1ac3cec5_0_2"/>
          <p:cNvPicPr preferRelativeResize="0"/>
          <p:nvPr/>
        </p:nvPicPr>
        <p:blipFill>
          <a:blip r:embed="rId4">
            <a:alphaModFix/>
          </a:blip>
          <a:stretch>
            <a:fillRect/>
          </a:stretch>
        </p:blipFill>
        <p:spPr>
          <a:xfrm>
            <a:off x="453600" y="106050"/>
            <a:ext cx="7654402" cy="280149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00B26-88E5-E474-3584-7EFAB2997347}"/>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B1593773-89DA-1BA7-07EB-B6D0503FBFC0}"/>
              </a:ext>
            </a:extLst>
          </p:cNvPr>
          <p:cNvSpPr>
            <a:spLocks noGrp="1"/>
          </p:cNvSpPr>
          <p:nvPr>
            <p:ph type="title"/>
          </p:nvPr>
        </p:nvSpPr>
        <p:spPr/>
        <p:txBody>
          <a:bodyPr/>
          <a:lstStyle/>
          <a:p>
            <a:r>
              <a:rPr lang="en-CA" dirty="0"/>
              <a:t>Recording subject</a:t>
            </a:r>
          </a:p>
        </p:txBody>
      </p:sp>
      <p:sp>
        <p:nvSpPr>
          <p:cNvPr id="3" name="Slide Number Placeholder 2">
            <a:extLst>
              <a:ext uri="{FF2B5EF4-FFF2-40B4-BE49-F238E27FC236}">
                <a16:creationId xmlns:a16="http://schemas.microsoft.com/office/drawing/2014/main" id="{149AFFB2-C39D-161E-BB6F-47AA41BF4571}"/>
              </a:ext>
            </a:extLst>
          </p:cNvPr>
          <p:cNvSpPr>
            <a:spLocks noGrp="1"/>
          </p:cNvSpPr>
          <p:nvPr>
            <p:ph type="sldNum" sz="quarter" idx="12"/>
          </p:nvPr>
        </p:nvSpPr>
        <p:spPr/>
        <p:txBody>
          <a:bodyPr/>
          <a:lstStyle/>
          <a:p>
            <a:fld id="{26D89839-9540-4FD2-A570-163792ED64AF}" type="slidenum">
              <a:rPr lang="en-US" smtClean="0"/>
              <a:t>72</a:t>
            </a:fld>
            <a:endParaRPr lang="en-US"/>
          </a:p>
        </p:txBody>
      </p:sp>
      <p:sp>
        <p:nvSpPr>
          <p:cNvPr id="25" name="TextBox 24">
            <a:extLst>
              <a:ext uri="{FF2B5EF4-FFF2-40B4-BE49-F238E27FC236}">
                <a16:creationId xmlns:a16="http://schemas.microsoft.com/office/drawing/2014/main" id="{DE1F069E-1A2A-4076-B8D2-D833641F5033}"/>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A9850E06-25F2-287B-F982-352FD9AC34E6}"/>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4" name="Picture 3">
            <a:extLst>
              <a:ext uri="{FF2B5EF4-FFF2-40B4-BE49-F238E27FC236}">
                <a16:creationId xmlns:a16="http://schemas.microsoft.com/office/drawing/2014/main" id="{3D545F62-5073-EA3B-2609-467E440804B7}"/>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A14AD480-1F80-AA12-6550-9332454A3369}"/>
              </a:ext>
            </a:extLst>
          </p:cNvPr>
          <p:cNvPicPr>
            <a:picLocks noChangeAspect="1"/>
          </p:cNvPicPr>
          <p:nvPr/>
        </p:nvPicPr>
        <p:blipFill>
          <a:blip r:embed="rId4"/>
          <a:stretch>
            <a:fillRect/>
          </a:stretch>
        </p:blipFill>
        <p:spPr>
          <a:xfrm>
            <a:off x="838200" y="5038225"/>
            <a:ext cx="8782050" cy="371475"/>
          </a:xfrm>
          <a:prstGeom prst="rect">
            <a:avLst/>
          </a:prstGeom>
        </p:spPr>
      </p:pic>
    </p:spTree>
    <p:extLst>
      <p:ext uri="{BB962C8B-B14F-4D97-AF65-F5344CB8AC3E}">
        <p14:creationId xmlns:p14="http://schemas.microsoft.com/office/powerpoint/2010/main" val="12064528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92C7E-E596-9601-29FE-2C6001AEFCEE}"/>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C53AA9A3-5BEB-4955-B145-7EADC59A3AFB}"/>
              </a:ext>
            </a:extLst>
          </p:cNvPr>
          <p:cNvSpPr>
            <a:spLocks noGrp="1"/>
          </p:cNvSpPr>
          <p:nvPr>
            <p:ph type="title"/>
          </p:nvPr>
        </p:nvSpPr>
        <p:spPr/>
        <p:txBody>
          <a:bodyPr/>
          <a:lstStyle/>
          <a:p>
            <a:r>
              <a:rPr lang="en-CA" dirty="0"/>
              <a:t>Recording subject</a:t>
            </a:r>
          </a:p>
        </p:txBody>
      </p:sp>
      <p:sp>
        <p:nvSpPr>
          <p:cNvPr id="3" name="Slide Number Placeholder 2">
            <a:extLst>
              <a:ext uri="{FF2B5EF4-FFF2-40B4-BE49-F238E27FC236}">
                <a16:creationId xmlns:a16="http://schemas.microsoft.com/office/drawing/2014/main" id="{9BAC0E2F-77EC-838F-C3CA-641FA5FFCA60}"/>
              </a:ext>
            </a:extLst>
          </p:cNvPr>
          <p:cNvSpPr>
            <a:spLocks noGrp="1"/>
          </p:cNvSpPr>
          <p:nvPr>
            <p:ph type="sldNum" sz="quarter" idx="12"/>
          </p:nvPr>
        </p:nvSpPr>
        <p:spPr/>
        <p:txBody>
          <a:bodyPr/>
          <a:lstStyle/>
          <a:p>
            <a:fld id="{26D89839-9540-4FD2-A570-163792ED64AF}" type="slidenum">
              <a:rPr lang="en-US" smtClean="0"/>
              <a:t>73</a:t>
            </a:fld>
            <a:endParaRPr lang="en-US"/>
          </a:p>
        </p:txBody>
      </p:sp>
      <p:sp>
        <p:nvSpPr>
          <p:cNvPr id="25" name="TextBox 24">
            <a:extLst>
              <a:ext uri="{FF2B5EF4-FFF2-40B4-BE49-F238E27FC236}">
                <a16:creationId xmlns:a16="http://schemas.microsoft.com/office/drawing/2014/main" id="{76B4504C-E2B0-7686-32C9-AE2191936E00}"/>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DD07AC01-312E-7B9D-C5F5-1063C5C7DCF9}"/>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5" name="Picture 4">
            <a:extLst>
              <a:ext uri="{FF2B5EF4-FFF2-40B4-BE49-F238E27FC236}">
                <a16:creationId xmlns:a16="http://schemas.microsoft.com/office/drawing/2014/main" id="{07DDA85F-D613-9259-A73A-5AF38A83A1A3}"/>
              </a:ext>
            </a:extLst>
          </p:cNvPr>
          <p:cNvPicPr>
            <a:picLocks noChangeAspect="1"/>
          </p:cNvPicPr>
          <p:nvPr/>
        </p:nvPicPr>
        <p:blipFill>
          <a:blip r:embed="rId3"/>
          <a:stretch>
            <a:fillRect/>
          </a:stretch>
        </p:blipFill>
        <p:spPr>
          <a:xfrm>
            <a:off x="838200" y="5038225"/>
            <a:ext cx="8782050" cy="371475"/>
          </a:xfrm>
          <a:prstGeom prst="rect">
            <a:avLst/>
          </a:prstGeom>
        </p:spPr>
      </p:pic>
      <p:pic>
        <p:nvPicPr>
          <p:cNvPr id="8" name="Picture 7">
            <a:extLst>
              <a:ext uri="{FF2B5EF4-FFF2-40B4-BE49-F238E27FC236}">
                <a16:creationId xmlns:a16="http://schemas.microsoft.com/office/drawing/2014/main" id="{D185D79F-4ABF-6B22-A49C-C2135C9EA284}"/>
              </a:ext>
            </a:extLst>
          </p:cNvPr>
          <p:cNvPicPr>
            <a:picLocks noChangeAspect="1"/>
          </p:cNvPicPr>
          <p:nvPr/>
        </p:nvPicPr>
        <p:blipFill>
          <a:blip r:embed="rId4"/>
          <a:stretch>
            <a:fillRect/>
          </a:stretch>
        </p:blipFill>
        <p:spPr>
          <a:xfrm>
            <a:off x="838200" y="2265471"/>
            <a:ext cx="9001125" cy="1571625"/>
          </a:xfrm>
          <a:prstGeom prst="rect">
            <a:avLst/>
          </a:prstGeom>
          <a:ln>
            <a:solidFill>
              <a:schemeClr val="bg1">
                <a:lumMod val="85000"/>
              </a:schemeClr>
            </a:solidFill>
          </a:ln>
        </p:spPr>
      </p:pic>
    </p:spTree>
    <p:extLst>
      <p:ext uri="{BB962C8B-B14F-4D97-AF65-F5344CB8AC3E}">
        <p14:creationId xmlns:p14="http://schemas.microsoft.com/office/powerpoint/2010/main" val="2018151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15460-1A0B-8041-1766-CDDF5FD81902}"/>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84CB0A61-ADD9-D399-D520-CAF04F14D816}"/>
              </a:ext>
            </a:extLst>
          </p:cNvPr>
          <p:cNvSpPr>
            <a:spLocks noGrp="1"/>
          </p:cNvSpPr>
          <p:nvPr>
            <p:ph type="title"/>
          </p:nvPr>
        </p:nvSpPr>
        <p:spPr/>
        <p:txBody>
          <a:bodyPr/>
          <a:lstStyle/>
          <a:p>
            <a:r>
              <a:rPr lang="en-CA" dirty="0"/>
              <a:t>Recording subject</a:t>
            </a:r>
          </a:p>
        </p:txBody>
      </p:sp>
      <p:sp>
        <p:nvSpPr>
          <p:cNvPr id="3" name="Slide Number Placeholder 2">
            <a:extLst>
              <a:ext uri="{FF2B5EF4-FFF2-40B4-BE49-F238E27FC236}">
                <a16:creationId xmlns:a16="http://schemas.microsoft.com/office/drawing/2014/main" id="{523C74D9-6B9C-D325-42B1-D9FCBD66BA2C}"/>
              </a:ext>
            </a:extLst>
          </p:cNvPr>
          <p:cNvSpPr>
            <a:spLocks noGrp="1"/>
          </p:cNvSpPr>
          <p:nvPr>
            <p:ph type="sldNum" sz="quarter" idx="12"/>
          </p:nvPr>
        </p:nvSpPr>
        <p:spPr/>
        <p:txBody>
          <a:bodyPr/>
          <a:lstStyle/>
          <a:p>
            <a:fld id="{26D89839-9540-4FD2-A570-163792ED64AF}" type="slidenum">
              <a:rPr lang="en-US" smtClean="0"/>
              <a:t>74</a:t>
            </a:fld>
            <a:endParaRPr lang="en-US"/>
          </a:p>
        </p:txBody>
      </p:sp>
      <p:sp>
        <p:nvSpPr>
          <p:cNvPr id="25" name="TextBox 24">
            <a:extLst>
              <a:ext uri="{FF2B5EF4-FFF2-40B4-BE49-F238E27FC236}">
                <a16:creationId xmlns:a16="http://schemas.microsoft.com/office/drawing/2014/main" id="{CF4D23EE-1EC5-368B-C68A-7040962F67F3}"/>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22DC74D2-D528-111F-02FD-FE62E6774003}"/>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7" name="Picture 6">
            <a:extLst>
              <a:ext uri="{FF2B5EF4-FFF2-40B4-BE49-F238E27FC236}">
                <a16:creationId xmlns:a16="http://schemas.microsoft.com/office/drawing/2014/main" id="{24828D05-55DA-7BFE-009A-74BE58F77189}"/>
              </a:ext>
            </a:extLst>
          </p:cNvPr>
          <p:cNvPicPr>
            <a:picLocks noChangeAspect="1"/>
          </p:cNvPicPr>
          <p:nvPr/>
        </p:nvPicPr>
        <p:blipFill>
          <a:blip r:embed="rId3"/>
          <a:stretch>
            <a:fillRect/>
          </a:stretch>
        </p:blipFill>
        <p:spPr>
          <a:xfrm>
            <a:off x="838200" y="2265471"/>
            <a:ext cx="9858375" cy="1628775"/>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E4406466-EC4B-E75D-8953-8204C844CE7F}"/>
              </a:ext>
            </a:extLst>
          </p:cNvPr>
          <p:cNvPicPr>
            <a:picLocks noChangeAspect="1"/>
          </p:cNvPicPr>
          <p:nvPr/>
        </p:nvPicPr>
        <p:blipFill>
          <a:blip r:embed="rId4"/>
          <a:stretch>
            <a:fillRect/>
          </a:stretch>
        </p:blipFill>
        <p:spPr>
          <a:xfrm>
            <a:off x="838200" y="5038225"/>
            <a:ext cx="8782050" cy="371475"/>
          </a:xfrm>
          <a:prstGeom prst="rect">
            <a:avLst/>
          </a:prstGeom>
        </p:spPr>
      </p:pic>
    </p:spTree>
    <p:extLst>
      <p:ext uri="{BB962C8B-B14F-4D97-AF65-F5344CB8AC3E}">
        <p14:creationId xmlns:p14="http://schemas.microsoft.com/office/powerpoint/2010/main" val="21851264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CAB3-4205-8F56-3785-913D122FA136}"/>
              </a:ext>
            </a:extLst>
          </p:cNvPr>
          <p:cNvSpPr>
            <a:spLocks noGrp="1"/>
          </p:cNvSpPr>
          <p:nvPr>
            <p:ph type="title"/>
          </p:nvPr>
        </p:nvSpPr>
        <p:spPr/>
        <p:txBody>
          <a:bodyPr/>
          <a:lstStyle/>
          <a:p>
            <a:r>
              <a:rPr lang="en-CA" dirty="0"/>
              <a:t>category of work</a:t>
            </a:r>
          </a:p>
        </p:txBody>
      </p:sp>
      <p:sp>
        <p:nvSpPr>
          <p:cNvPr id="3" name="Text Placeholder 2">
            <a:extLst>
              <a:ext uri="{FF2B5EF4-FFF2-40B4-BE49-F238E27FC236}">
                <a16:creationId xmlns:a16="http://schemas.microsoft.com/office/drawing/2014/main" id="{38200935-1D67-4AA8-9C8E-FCDDE7C094AF}"/>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E7C1ECA-7880-9330-FD47-635C4A1592A1}"/>
              </a:ext>
            </a:extLst>
          </p:cNvPr>
          <p:cNvSpPr>
            <a:spLocks noGrp="1"/>
          </p:cNvSpPr>
          <p:nvPr>
            <p:ph type="sldNum" sz="quarter" idx="12"/>
          </p:nvPr>
        </p:nvSpPr>
        <p:spPr/>
        <p:txBody>
          <a:bodyPr/>
          <a:lstStyle/>
          <a:p>
            <a:fld id="{26D89839-9540-4FD2-A570-163792ED64AF}" type="slidenum">
              <a:rPr lang="en-US" smtClean="0"/>
              <a:t>75</a:t>
            </a:fld>
            <a:endParaRPr lang="en-US"/>
          </a:p>
        </p:txBody>
      </p:sp>
    </p:spTree>
    <p:extLst>
      <p:ext uri="{BB962C8B-B14F-4D97-AF65-F5344CB8AC3E}">
        <p14:creationId xmlns:p14="http://schemas.microsoft.com/office/powerpoint/2010/main" val="14258896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9F80B0-AA46-6581-8941-B06B89BC1319}"/>
              </a:ext>
            </a:extLst>
          </p:cNvPr>
          <p:cNvSpPr>
            <a:spLocks noGrp="1"/>
          </p:cNvSpPr>
          <p:nvPr>
            <p:ph type="title"/>
          </p:nvPr>
        </p:nvSpPr>
        <p:spPr/>
        <p:txBody>
          <a:bodyPr/>
          <a:lstStyle/>
          <a:p>
            <a:r>
              <a:rPr lang="en-CA" dirty="0"/>
              <a:t>BSR Metadata Application Profile</a:t>
            </a:r>
          </a:p>
        </p:txBody>
      </p:sp>
      <p:sp>
        <p:nvSpPr>
          <p:cNvPr id="4" name="Slide Number Placeholder 3">
            <a:extLst>
              <a:ext uri="{FF2B5EF4-FFF2-40B4-BE49-F238E27FC236}">
                <a16:creationId xmlns:a16="http://schemas.microsoft.com/office/drawing/2014/main" id="{D09FB867-7E18-150E-03D5-BF2CC8DF2CE1}"/>
              </a:ext>
            </a:extLst>
          </p:cNvPr>
          <p:cNvSpPr>
            <a:spLocks noGrp="1"/>
          </p:cNvSpPr>
          <p:nvPr>
            <p:ph type="sldNum" sz="quarter" idx="12"/>
          </p:nvPr>
        </p:nvSpPr>
        <p:spPr/>
        <p:txBody>
          <a:bodyPr/>
          <a:lstStyle/>
          <a:p>
            <a:fld id="{26D89839-9540-4FD2-A570-163792ED64AF}" type="slidenum">
              <a:rPr lang="en-US" smtClean="0"/>
              <a:t>76</a:t>
            </a:fld>
            <a:endParaRPr lang="en-US"/>
          </a:p>
        </p:txBody>
      </p:sp>
      <p:pic>
        <p:nvPicPr>
          <p:cNvPr id="7" name="Picture 6">
            <a:extLst>
              <a:ext uri="{FF2B5EF4-FFF2-40B4-BE49-F238E27FC236}">
                <a16:creationId xmlns:a16="http://schemas.microsoft.com/office/drawing/2014/main" id="{51857C48-FB3A-FD57-48C4-369355CA5A7E}"/>
              </a:ext>
            </a:extLst>
          </p:cNvPr>
          <p:cNvPicPr>
            <a:picLocks noChangeAspect="1"/>
          </p:cNvPicPr>
          <p:nvPr/>
        </p:nvPicPr>
        <p:blipFill>
          <a:blip r:embed="rId3"/>
          <a:stretch>
            <a:fillRect/>
          </a:stretch>
        </p:blipFill>
        <p:spPr>
          <a:xfrm>
            <a:off x="176927" y="2899314"/>
            <a:ext cx="11838146" cy="1059371"/>
          </a:xfrm>
          <a:prstGeom prst="rect">
            <a:avLst/>
          </a:prstGeom>
          <a:ln>
            <a:solidFill>
              <a:schemeClr val="tx1"/>
            </a:solidFill>
          </a:ln>
        </p:spPr>
      </p:pic>
    </p:spTree>
    <p:extLst>
      <p:ext uri="{BB962C8B-B14F-4D97-AF65-F5344CB8AC3E}">
        <p14:creationId xmlns:p14="http://schemas.microsoft.com/office/powerpoint/2010/main" val="11431352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EF18A9-2799-A58A-DE54-3B94E979080A}"/>
              </a:ext>
            </a:extLst>
          </p:cNvPr>
          <p:cNvSpPr>
            <a:spLocks noGrp="1"/>
          </p:cNvSpPr>
          <p:nvPr>
            <p:ph type="sldNum" sz="quarter" idx="12"/>
          </p:nvPr>
        </p:nvSpPr>
        <p:spPr/>
        <p:txBody>
          <a:bodyPr/>
          <a:lstStyle/>
          <a:p>
            <a:fld id="{26D89839-9540-4FD2-A570-163792ED64AF}" type="slidenum">
              <a:rPr lang="en-US" smtClean="0"/>
              <a:t>77</a:t>
            </a:fld>
            <a:endParaRPr lang="en-US"/>
          </a:p>
        </p:txBody>
      </p:sp>
      <p:pic>
        <p:nvPicPr>
          <p:cNvPr id="5" name="Picture 4">
            <a:extLst>
              <a:ext uri="{FF2B5EF4-FFF2-40B4-BE49-F238E27FC236}">
                <a16:creationId xmlns:a16="http://schemas.microsoft.com/office/drawing/2014/main" id="{58C03E31-5E55-8E89-F8F5-DB77346D1763}"/>
              </a:ext>
            </a:extLst>
          </p:cNvPr>
          <p:cNvPicPr>
            <a:picLocks noChangeAspect="1"/>
          </p:cNvPicPr>
          <p:nvPr/>
        </p:nvPicPr>
        <p:blipFill>
          <a:blip r:embed="rId3"/>
          <a:stretch>
            <a:fillRect/>
          </a:stretch>
        </p:blipFill>
        <p:spPr>
          <a:xfrm>
            <a:off x="716756" y="1071562"/>
            <a:ext cx="10758488" cy="4714875"/>
          </a:xfrm>
          <a:prstGeom prst="rect">
            <a:avLst/>
          </a:prstGeom>
        </p:spPr>
      </p:pic>
    </p:spTree>
    <p:extLst>
      <p:ext uri="{BB962C8B-B14F-4D97-AF65-F5344CB8AC3E}">
        <p14:creationId xmlns:p14="http://schemas.microsoft.com/office/powerpoint/2010/main" val="27929995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E02DAB-8999-8910-7E7B-E9CB5A99D417}"/>
              </a:ext>
            </a:extLst>
          </p:cNvPr>
          <p:cNvSpPr>
            <a:spLocks noGrp="1"/>
          </p:cNvSpPr>
          <p:nvPr>
            <p:ph type="sldNum" sz="quarter" idx="12"/>
          </p:nvPr>
        </p:nvSpPr>
        <p:spPr/>
        <p:txBody>
          <a:bodyPr/>
          <a:lstStyle/>
          <a:p>
            <a:fld id="{26D89839-9540-4FD2-A570-163792ED64AF}" type="slidenum">
              <a:rPr lang="en-US" smtClean="0"/>
              <a:t>78</a:t>
            </a:fld>
            <a:endParaRPr lang="en-US"/>
          </a:p>
        </p:txBody>
      </p:sp>
      <p:pic>
        <p:nvPicPr>
          <p:cNvPr id="4" name="Picture 3">
            <a:extLst>
              <a:ext uri="{FF2B5EF4-FFF2-40B4-BE49-F238E27FC236}">
                <a16:creationId xmlns:a16="http://schemas.microsoft.com/office/drawing/2014/main" id="{CD6DD489-8CC9-314C-6047-97404BC470BC}"/>
              </a:ext>
            </a:extLst>
          </p:cNvPr>
          <p:cNvPicPr>
            <a:picLocks noChangeAspect="1"/>
          </p:cNvPicPr>
          <p:nvPr/>
        </p:nvPicPr>
        <p:blipFill>
          <a:blip r:embed="rId3"/>
          <a:stretch>
            <a:fillRect/>
          </a:stretch>
        </p:blipFill>
        <p:spPr>
          <a:xfrm>
            <a:off x="1613297" y="542925"/>
            <a:ext cx="8965406" cy="5772150"/>
          </a:xfrm>
          <a:prstGeom prst="rect">
            <a:avLst/>
          </a:prstGeom>
        </p:spPr>
      </p:pic>
    </p:spTree>
    <p:extLst>
      <p:ext uri="{BB962C8B-B14F-4D97-AF65-F5344CB8AC3E}">
        <p14:creationId xmlns:p14="http://schemas.microsoft.com/office/powerpoint/2010/main" val="38998472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5E708E-CBB1-0F77-E9BB-98FA4FB75E91}"/>
              </a:ext>
            </a:extLst>
          </p:cNvPr>
          <p:cNvSpPr>
            <a:spLocks noGrp="1"/>
          </p:cNvSpPr>
          <p:nvPr>
            <p:ph type="title"/>
          </p:nvPr>
        </p:nvSpPr>
        <p:spPr/>
        <p:txBody>
          <a:bodyPr/>
          <a:lstStyle/>
          <a:p>
            <a:r>
              <a:rPr lang="en-CA" dirty="0"/>
              <a:t>MARC 008</a:t>
            </a:r>
          </a:p>
        </p:txBody>
      </p:sp>
      <p:sp>
        <p:nvSpPr>
          <p:cNvPr id="2" name="Slide Number Placeholder 1">
            <a:extLst>
              <a:ext uri="{FF2B5EF4-FFF2-40B4-BE49-F238E27FC236}">
                <a16:creationId xmlns:a16="http://schemas.microsoft.com/office/drawing/2014/main" id="{E1C622AD-FDDD-4596-0389-609A1D595F32}"/>
              </a:ext>
            </a:extLst>
          </p:cNvPr>
          <p:cNvSpPr>
            <a:spLocks noGrp="1"/>
          </p:cNvSpPr>
          <p:nvPr>
            <p:ph type="sldNum" sz="quarter" idx="12"/>
          </p:nvPr>
        </p:nvSpPr>
        <p:spPr/>
        <p:txBody>
          <a:bodyPr/>
          <a:lstStyle/>
          <a:p>
            <a:fld id="{26D89839-9540-4FD2-A570-163792ED64AF}" type="slidenum">
              <a:rPr lang="en-US" smtClean="0"/>
              <a:t>79</a:t>
            </a:fld>
            <a:endParaRPr lang="en-US"/>
          </a:p>
        </p:txBody>
      </p:sp>
      <p:pic>
        <p:nvPicPr>
          <p:cNvPr id="4" name="Picture 3">
            <a:extLst>
              <a:ext uri="{FF2B5EF4-FFF2-40B4-BE49-F238E27FC236}">
                <a16:creationId xmlns:a16="http://schemas.microsoft.com/office/drawing/2014/main" id="{9F5E44EB-1825-1B1C-079E-8C712DD71495}"/>
              </a:ext>
            </a:extLst>
          </p:cNvPr>
          <p:cNvPicPr>
            <a:picLocks noChangeAspect="1"/>
          </p:cNvPicPr>
          <p:nvPr/>
        </p:nvPicPr>
        <p:blipFill>
          <a:blip r:embed="rId3"/>
          <a:stretch>
            <a:fillRect/>
          </a:stretch>
        </p:blipFill>
        <p:spPr>
          <a:xfrm>
            <a:off x="119062" y="1690688"/>
            <a:ext cx="11953875" cy="2095500"/>
          </a:xfrm>
          <a:prstGeom prst="rect">
            <a:avLst/>
          </a:prstGeom>
        </p:spPr>
      </p:pic>
    </p:spTree>
    <p:extLst>
      <p:ext uri="{BB962C8B-B14F-4D97-AF65-F5344CB8AC3E}">
        <p14:creationId xmlns:p14="http://schemas.microsoft.com/office/powerpoint/2010/main" val="153827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Entities &gt; </a:t>
            </a:r>
            <a:r>
              <a:rPr lang="en-US" u="sng">
                <a:solidFill>
                  <a:schemeClr val="hlink"/>
                </a:solidFill>
                <a:hlinkClick r:id="rId3"/>
              </a:rPr>
              <a:t>Expression</a:t>
            </a:r>
            <a:r>
              <a:rPr lang="en-US"/>
              <a:t> &gt; </a:t>
            </a:r>
            <a:r>
              <a:rPr lang="en-US" u="sng">
                <a:solidFill>
                  <a:schemeClr val="hlink"/>
                </a:solidFill>
                <a:hlinkClick r:id="rId4"/>
              </a:rPr>
              <a:t>appellation of expression</a:t>
            </a:r>
            <a:endParaRPr/>
          </a:p>
          <a:p>
            <a:pPr marL="0" lvl="0" indent="0" algn="l" rtl="0">
              <a:lnSpc>
                <a:spcPct val="90000"/>
              </a:lnSpc>
              <a:spcBef>
                <a:spcPts val="1000"/>
              </a:spcBef>
              <a:spcAft>
                <a:spcPts val="0"/>
              </a:spcAft>
              <a:buClr>
                <a:schemeClr val="dk1"/>
              </a:buClr>
              <a:buSzPts val="2800"/>
              <a:buNone/>
            </a:pPr>
            <a:r>
              <a:rPr lang="en-US"/>
              <a:t>Definition: A nomen that is used within a given scheme or context to refer to an expression.</a:t>
            </a:r>
            <a:endParaRPr/>
          </a:p>
          <a:p>
            <a:pPr marL="0" lvl="0" indent="0" algn="l" rtl="0">
              <a:lnSpc>
                <a:spcPct val="90000"/>
              </a:lnSpc>
              <a:spcBef>
                <a:spcPts val="1000"/>
              </a:spcBef>
              <a:spcAft>
                <a:spcPts val="0"/>
              </a:spcAft>
              <a:buClr>
                <a:schemeClr val="dk1"/>
              </a:buClr>
              <a:buSzPts val="2800"/>
              <a:buNone/>
            </a:pPr>
            <a:r>
              <a:rPr lang="en-US"/>
              <a:t>Recording: Record this element as a value of Nomen: </a:t>
            </a:r>
            <a:r>
              <a:rPr lang="en-US" b="1" u="sng">
                <a:solidFill>
                  <a:schemeClr val="hlink"/>
                </a:solidFill>
                <a:hlinkClick r:id="rId5"/>
              </a:rPr>
              <a:t>nomen string</a:t>
            </a:r>
            <a:r>
              <a:rPr lang="en-US"/>
              <a:t> or as an instance of a </a:t>
            </a:r>
            <a:r>
              <a:rPr lang="en-US" b="1" u="sng">
                <a:solidFill>
                  <a:schemeClr val="hlink"/>
                </a:solidFill>
                <a:hlinkClick r:id="rId6"/>
              </a:rPr>
              <a:t>Nomen</a:t>
            </a:r>
            <a:r>
              <a:rPr lang="en-US"/>
              <a:t>.</a:t>
            </a:r>
            <a:endParaRPr/>
          </a:p>
          <a:p>
            <a:pPr marL="0" lvl="0" indent="0" algn="l" rtl="0">
              <a:lnSpc>
                <a:spcPct val="90000"/>
              </a:lnSpc>
              <a:spcBef>
                <a:spcPts val="1000"/>
              </a:spcBef>
              <a:spcAft>
                <a:spcPts val="0"/>
              </a:spcAft>
              <a:buClr>
                <a:schemeClr val="dk1"/>
              </a:buClr>
              <a:buSzPts val="2800"/>
              <a:buNone/>
            </a:pPr>
            <a:r>
              <a:rPr lang="en-US"/>
              <a:t>Recording a structured description: Record a structured description as a value of Expression: </a:t>
            </a:r>
            <a:r>
              <a:rPr lang="en-US" b="1" u="sng">
                <a:solidFill>
                  <a:schemeClr val="hlink"/>
                </a:solidFill>
                <a:hlinkClick r:id="rId7"/>
              </a:rPr>
              <a:t>access point for expression</a:t>
            </a:r>
            <a:endParaRPr/>
          </a:p>
          <a:p>
            <a:pPr marL="0" lvl="0" indent="0" algn="l" rtl="0">
              <a:lnSpc>
                <a:spcPct val="90000"/>
              </a:lnSpc>
              <a:spcBef>
                <a:spcPts val="1000"/>
              </a:spcBef>
              <a:spcAft>
                <a:spcPts val="0"/>
              </a:spcAft>
              <a:buClr>
                <a:schemeClr val="dk1"/>
              </a:buClr>
              <a:buSzPts val="2800"/>
              <a:buNone/>
            </a:pPr>
            <a:endParaRPr/>
          </a:p>
        </p:txBody>
      </p:sp>
      <p:sp>
        <p:nvSpPr>
          <p:cNvPr id="152" name="Google Shape;15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53" name="Google Shape;15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Appellation of expression</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24359-0B8D-9E16-24B3-0AE7CA85AC20}"/>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3680D2C8-C3FB-C09B-223C-B63333BF88BB}"/>
              </a:ext>
            </a:extLst>
          </p:cNvPr>
          <p:cNvSpPr>
            <a:spLocks noGrp="1"/>
          </p:cNvSpPr>
          <p:nvPr>
            <p:ph type="title"/>
          </p:nvPr>
        </p:nvSpPr>
        <p:spPr/>
        <p:txBody>
          <a:bodyPr/>
          <a:lstStyle/>
          <a:p>
            <a:r>
              <a:rPr lang="en-CA" dirty="0"/>
              <a:t>Recording category of work</a:t>
            </a:r>
          </a:p>
        </p:txBody>
      </p:sp>
      <p:sp>
        <p:nvSpPr>
          <p:cNvPr id="3" name="Slide Number Placeholder 2">
            <a:extLst>
              <a:ext uri="{FF2B5EF4-FFF2-40B4-BE49-F238E27FC236}">
                <a16:creationId xmlns:a16="http://schemas.microsoft.com/office/drawing/2014/main" id="{854D6265-4E4D-234A-43FB-56E4B9B22CFC}"/>
              </a:ext>
            </a:extLst>
          </p:cNvPr>
          <p:cNvSpPr>
            <a:spLocks noGrp="1"/>
          </p:cNvSpPr>
          <p:nvPr>
            <p:ph type="sldNum" sz="quarter" idx="12"/>
          </p:nvPr>
        </p:nvSpPr>
        <p:spPr/>
        <p:txBody>
          <a:bodyPr/>
          <a:lstStyle/>
          <a:p>
            <a:fld id="{26D89839-9540-4FD2-A570-163792ED64AF}" type="slidenum">
              <a:rPr lang="en-US" smtClean="0"/>
              <a:t>80</a:t>
            </a:fld>
            <a:endParaRPr lang="en-US"/>
          </a:p>
        </p:txBody>
      </p:sp>
      <p:sp>
        <p:nvSpPr>
          <p:cNvPr id="25" name="TextBox 24">
            <a:extLst>
              <a:ext uri="{FF2B5EF4-FFF2-40B4-BE49-F238E27FC236}">
                <a16:creationId xmlns:a16="http://schemas.microsoft.com/office/drawing/2014/main" id="{21F9ADCB-E527-762D-43B9-4746BAB67106}"/>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13D26D04-61C1-C496-E36F-67B6429E205F}"/>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4" name="Picture 3">
            <a:extLst>
              <a:ext uri="{FF2B5EF4-FFF2-40B4-BE49-F238E27FC236}">
                <a16:creationId xmlns:a16="http://schemas.microsoft.com/office/drawing/2014/main" id="{E3B86E51-AA21-6FE3-460D-983573972DC0}"/>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pic>
        <p:nvPicPr>
          <p:cNvPr id="6" name="Picture 5">
            <a:extLst>
              <a:ext uri="{FF2B5EF4-FFF2-40B4-BE49-F238E27FC236}">
                <a16:creationId xmlns:a16="http://schemas.microsoft.com/office/drawing/2014/main" id="{0087677C-9FAF-5CAD-ADE1-7A5104F5749B}"/>
              </a:ext>
            </a:extLst>
          </p:cNvPr>
          <p:cNvPicPr>
            <a:picLocks noChangeAspect="1"/>
          </p:cNvPicPr>
          <p:nvPr/>
        </p:nvPicPr>
        <p:blipFill>
          <a:blip r:embed="rId4"/>
          <a:stretch>
            <a:fillRect/>
          </a:stretch>
        </p:blipFill>
        <p:spPr>
          <a:xfrm>
            <a:off x="838200" y="5038225"/>
            <a:ext cx="1171575" cy="314325"/>
          </a:xfrm>
          <a:prstGeom prst="rect">
            <a:avLst/>
          </a:prstGeom>
        </p:spPr>
      </p:pic>
    </p:spTree>
    <p:extLst>
      <p:ext uri="{BB962C8B-B14F-4D97-AF65-F5344CB8AC3E}">
        <p14:creationId xmlns:p14="http://schemas.microsoft.com/office/powerpoint/2010/main" val="426396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Entities &gt; </a:t>
            </a:r>
            <a:r>
              <a:rPr lang="en-US" u="sng" dirty="0">
                <a:solidFill>
                  <a:schemeClr val="hlink"/>
                </a:solidFill>
                <a:hlinkClick r:id="rId3"/>
              </a:rPr>
              <a:t>Expression</a:t>
            </a:r>
            <a:r>
              <a:rPr lang="en-US" dirty="0"/>
              <a:t> &gt; </a:t>
            </a:r>
            <a:r>
              <a:rPr lang="en-US" u="sng" dirty="0">
                <a:solidFill>
                  <a:schemeClr val="hlink"/>
                </a:solidFill>
                <a:hlinkClick r:id="rId4"/>
              </a:rPr>
              <a:t>access point for expression</a:t>
            </a:r>
            <a:endParaRPr dirty="0"/>
          </a:p>
          <a:p>
            <a:pPr marL="0" lvl="0" indent="0" algn="l" rtl="0">
              <a:lnSpc>
                <a:spcPct val="90000"/>
              </a:lnSpc>
              <a:spcBef>
                <a:spcPts val="1000"/>
              </a:spcBef>
              <a:spcAft>
                <a:spcPts val="0"/>
              </a:spcAft>
              <a:buClr>
                <a:schemeClr val="dk1"/>
              </a:buClr>
              <a:buSzPts val="2800"/>
              <a:buNone/>
            </a:pPr>
            <a:r>
              <a:rPr lang="en-US" dirty="0"/>
              <a:t>Definition: A nomen that is an appellation of expression in natural language that is taken from a vocabulary encoding scheme or is constructed using a </a:t>
            </a:r>
            <a:r>
              <a:rPr lang="en-US" b="1" dirty="0"/>
              <a:t>string encoding scheme</a:t>
            </a:r>
            <a:r>
              <a:rPr lang="en-US" dirty="0"/>
              <a:t>.</a:t>
            </a:r>
            <a:endParaRPr dirty="0"/>
          </a:p>
          <a:p>
            <a:pPr marL="0" lvl="0" indent="0" algn="l" rtl="0">
              <a:lnSpc>
                <a:spcPct val="90000"/>
              </a:lnSpc>
              <a:spcBef>
                <a:spcPts val="1000"/>
              </a:spcBef>
              <a:spcAft>
                <a:spcPts val="0"/>
              </a:spcAft>
              <a:buClr>
                <a:schemeClr val="dk1"/>
              </a:buClr>
              <a:buSzPts val="2800"/>
              <a:buNone/>
            </a:pPr>
            <a:r>
              <a:rPr lang="en-US" dirty="0"/>
              <a:t>Prerecording:  An access point may be categorized as: Expression: authorized access point for expression …</a:t>
            </a:r>
            <a:endParaRPr dirty="0"/>
          </a:p>
          <a:p>
            <a:pPr marL="457200" lvl="1" indent="0" algn="l" rtl="0">
              <a:lnSpc>
                <a:spcPct val="90000"/>
              </a:lnSpc>
              <a:spcBef>
                <a:spcPts val="500"/>
              </a:spcBef>
              <a:spcAft>
                <a:spcPts val="0"/>
              </a:spcAft>
              <a:buClr>
                <a:schemeClr val="dk1"/>
              </a:buClr>
              <a:buSzPts val="2400"/>
              <a:buNone/>
            </a:pPr>
            <a:endParaRPr lang="en-US" i="1" dirty="0"/>
          </a:p>
          <a:p>
            <a:pPr marL="457200" lvl="1" indent="0" algn="l" rtl="0">
              <a:lnSpc>
                <a:spcPct val="90000"/>
              </a:lnSpc>
              <a:spcBef>
                <a:spcPts val="500"/>
              </a:spcBef>
              <a:spcAft>
                <a:spcPts val="0"/>
              </a:spcAft>
              <a:buClr>
                <a:schemeClr val="dk1"/>
              </a:buClr>
              <a:buSzPts val="2400"/>
              <a:buNone/>
            </a:pPr>
            <a:r>
              <a:rPr lang="en-US" i="1" dirty="0"/>
              <a:t>Because we are working in a bibliographic record, we will be recording an authorized access point for the expression, not a variant access point.</a:t>
            </a:r>
            <a:endParaRPr i="1" dirty="0"/>
          </a:p>
        </p:txBody>
      </p:sp>
      <p:sp>
        <p:nvSpPr>
          <p:cNvPr id="160" name="Google Shape;16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161" name="Google Shape;16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Access point for expression</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9832510E-071B-47BB-837B-562780055ED9}" vid="{B1AA67C2-AFD5-413F-A282-974178A361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NARDAC PCC Workshop Template</Template>
  <TotalTime>602</TotalTime>
  <Words>5164</Words>
  <Application>Microsoft Office PowerPoint</Application>
  <PresentationFormat>Widescreen</PresentationFormat>
  <Paragraphs>508</Paragraphs>
  <Slides>80</Slides>
  <Notes>74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Aptos</vt:lpstr>
      <vt:lpstr>Arial</vt:lpstr>
      <vt:lpstr>Calibri</vt:lpstr>
      <vt:lpstr>Calibri Light</vt:lpstr>
      <vt:lpstr>Office Theme</vt:lpstr>
      <vt:lpstr>Cataloging an eBook Describing an Aggregated Work &amp; Aggregated Expression</vt:lpstr>
      <vt:lpstr>RDA Copyright</vt:lpstr>
      <vt:lpstr>Minimum Description of Collection Aggregate</vt:lpstr>
      <vt:lpstr>expression manifested</vt:lpstr>
      <vt:lpstr>expression manifested (aggregated expression)</vt:lpstr>
      <vt:lpstr>Hamiltonian systems is a collection aggregate</vt:lpstr>
      <vt:lpstr>Expression manifested </vt:lpstr>
      <vt:lpstr>Appellation of expression</vt:lpstr>
      <vt:lpstr>Access point for expression</vt:lpstr>
      <vt:lpstr>Authorized access point for expression</vt:lpstr>
      <vt:lpstr>Creating an authorized access point for expression</vt:lpstr>
      <vt:lpstr>Expression: access point for expression. Format of base access points for expression.</vt:lpstr>
      <vt:lpstr>Creating an authorized access point for expression</vt:lpstr>
      <vt:lpstr>Access point for expression. Additional elements and designations in access points for expression</vt:lpstr>
      <vt:lpstr>Building the access point for expression manifested</vt:lpstr>
      <vt:lpstr>AAP for author</vt:lpstr>
      <vt:lpstr>Building the access point for expression manifested</vt:lpstr>
      <vt:lpstr>Authorized access point for work</vt:lpstr>
      <vt:lpstr>Authorized access point for work</vt:lpstr>
      <vt:lpstr>Preferred title of work</vt:lpstr>
      <vt:lpstr>Recording title of work &amp; preferred title of work</vt:lpstr>
      <vt:lpstr>Authorized access point for work</vt:lpstr>
      <vt:lpstr>Authorized access point for work</vt:lpstr>
      <vt:lpstr>PS for Entities &gt; Work &gt; authorized access point for work. Additional elements for creator of work</vt:lpstr>
      <vt:lpstr>Recording authorized access point for work</vt:lpstr>
      <vt:lpstr>Authorized Access Point for Expression</vt:lpstr>
      <vt:lpstr>Authorized access point for expression</vt:lpstr>
      <vt:lpstr>PS and MGD for expression manifested</vt:lpstr>
      <vt:lpstr>MGD Entities &gt; Expression &gt; authorized access point for expression &gt; Additional elements and designations in authorized access points for expression</vt:lpstr>
      <vt:lpstr>Recording authorized access point for expression</vt:lpstr>
      <vt:lpstr>Value for expression manifested element</vt:lpstr>
      <vt:lpstr>Recording expression manifested</vt:lpstr>
      <vt:lpstr>Relationship label</vt:lpstr>
      <vt:lpstr>Recording expression manifested</vt:lpstr>
      <vt:lpstr>Minimum Description of Collection Aggregate</vt:lpstr>
      <vt:lpstr>work expressed</vt:lpstr>
      <vt:lpstr>PowerPoint Presentation</vt:lpstr>
      <vt:lpstr>Recording work expressed</vt:lpstr>
      <vt:lpstr>Minimum Description of Collection Aggregate</vt:lpstr>
      <vt:lpstr>manifestation of expression</vt:lpstr>
      <vt:lpstr>PowerPoint Presentation</vt:lpstr>
      <vt:lpstr>Recording manifestation of expression</vt:lpstr>
      <vt:lpstr>Minimum Description of Collection Aggregate</vt:lpstr>
      <vt:lpstr>expression of work</vt:lpstr>
      <vt:lpstr>PowerPoint Presentation</vt:lpstr>
      <vt:lpstr>Recording expression of work</vt:lpstr>
      <vt:lpstr>Minimum Description of Collection Aggregate</vt:lpstr>
      <vt:lpstr>Minimum Description in MARC 21</vt:lpstr>
      <vt:lpstr>content type</vt:lpstr>
      <vt:lpstr>BSR: content type</vt:lpstr>
      <vt:lpstr>PowerPoint Presentation</vt:lpstr>
      <vt:lpstr>PowerPoint Presentation</vt:lpstr>
      <vt:lpstr>PowerPoint Presentation</vt:lpstr>
      <vt:lpstr>Recording content type</vt:lpstr>
      <vt:lpstr>PowerPoint Presentation</vt:lpstr>
      <vt:lpstr>Recording content type</vt:lpstr>
      <vt:lpstr>Recording content type</vt:lpstr>
      <vt:lpstr>language of expression</vt:lpstr>
      <vt:lpstr>BSR: language of expression</vt:lpstr>
      <vt:lpstr>PowerPoint Presentation</vt:lpstr>
      <vt:lpstr>PowerPoint Presentation</vt:lpstr>
      <vt:lpstr>PowerPoint Presentation</vt:lpstr>
      <vt:lpstr>Recording: Identifier</vt:lpstr>
      <vt:lpstr>Recording language of expression</vt:lpstr>
      <vt:lpstr>subject</vt:lpstr>
      <vt:lpstr>BSR: subject</vt:lpstr>
      <vt:lpstr>PowerPoint Presentation</vt:lpstr>
      <vt:lpstr>PowerPoint Presentation</vt:lpstr>
      <vt:lpstr>PowerPoint Presentation</vt:lpstr>
      <vt:lpstr>PowerPoint Presentation</vt:lpstr>
      <vt:lpstr>PowerPoint Presentation</vt:lpstr>
      <vt:lpstr>Recording subject</vt:lpstr>
      <vt:lpstr>Recording subject</vt:lpstr>
      <vt:lpstr>Recording subject</vt:lpstr>
      <vt:lpstr>category of work</vt:lpstr>
      <vt:lpstr>BSR Metadata Application Profile</vt:lpstr>
      <vt:lpstr>PowerPoint Presentation</vt:lpstr>
      <vt:lpstr>PowerPoint Presentation</vt:lpstr>
      <vt:lpstr>MARC 008</vt:lpstr>
      <vt:lpstr>Recording category of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Cataloging an eBook Describing an Aggregated Work &amp; Aggregated Expression</dc:title>
  <dc:creator>Adam Baron</dc:creator>
  <cp:lastModifiedBy>Adam Baron</cp:lastModifiedBy>
  <cp:revision>34</cp:revision>
  <dcterms:created xsi:type="dcterms:W3CDTF">2025-06-23T10:12:25Z</dcterms:created>
  <dcterms:modified xsi:type="dcterms:W3CDTF">2025-07-14T22:30:51Z</dcterms:modified>
</cp:coreProperties>
</file>