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7"/>
  </p:notesMasterIdLst>
  <p:sldIdLst>
    <p:sldId id="258" r:id="rId2"/>
    <p:sldId id="704" r:id="rId3"/>
    <p:sldId id="423" r:id="rId4"/>
    <p:sldId id="426" r:id="rId5"/>
    <p:sldId id="424" r:id="rId6"/>
    <p:sldId id="425"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502" r:id="rId23"/>
    <p:sldId id="276" r:id="rId24"/>
    <p:sldId id="503" r:id="rId25"/>
    <p:sldId id="278" r:id="rId26"/>
    <p:sldId id="279" r:id="rId27"/>
    <p:sldId id="280" r:id="rId28"/>
    <p:sldId id="281" r:id="rId29"/>
    <p:sldId id="282" r:id="rId30"/>
    <p:sldId id="283" r:id="rId31"/>
    <p:sldId id="504" r:id="rId32"/>
    <p:sldId id="285" r:id="rId33"/>
    <p:sldId id="286" r:id="rId34"/>
    <p:sldId id="287" r:id="rId35"/>
    <p:sldId id="288" r:id="rId36"/>
    <p:sldId id="505" r:id="rId37"/>
    <p:sldId id="508" r:id="rId38"/>
    <p:sldId id="509" r:id="rId39"/>
    <p:sldId id="510" r:id="rId40"/>
    <p:sldId id="507" r:id="rId41"/>
    <p:sldId id="427" r:id="rId42"/>
    <p:sldId id="257" r:id="rId43"/>
    <p:sldId id="428" r:id="rId44"/>
    <p:sldId id="259" r:id="rId45"/>
    <p:sldId id="429" r:id="rId46"/>
    <p:sldId id="430" r:id="rId47"/>
    <p:sldId id="431" r:id="rId48"/>
    <p:sldId id="432" r:id="rId49"/>
    <p:sldId id="433" r:id="rId50"/>
    <p:sldId id="511" r:id="rId51"/>
    <p:sldId id="435" r:id="rId52"/>
    <p:sldId id="445" r:id="rId53"/>
    <p:sldId id="437" r:id="rId54"/>
    <p:sldId id="438" r:id="rId55"/>
    <p:sldId id="512" r:id="rId56"/>
    <p:sldId id="513" r:id="rId57"/>
    <p:sldId id="440" r:id="rId58"/>
    <p:sldId id="441" r:id="rId59"/>
    <p:sldId id="442" r:id="rId60"/>
    <p:sldId id="443" r:id="rId61"/>
    <p:sldId id="444" r:id="rId62"/>
    <p:sldId id="446" r:id="rId63"/>
    <p:sldId id="447" r:id="rId64"/>
    <p:sldId id="448" r:id="rId65"/>
    <p:sldId id="449" r:id="rId66"/>
    <p:sldId id="450" r:id="rId67"/>
    <p:sldId id="451" r:id="rId68"/>
    <p:sldId id="452" r:id="rId69"/>
    <p:sldId id="453" r:id="rId70"/>
    <p:sldId id="454" r:id="rId71"/>
    <p:sldId id="455" r:id="rId72"/>
    <p:sldId id="456" r:id="rId73"/>
    <p:sldId id="457" r:id="rId74"/>
    <p:sldId id="458" r:id="rId75"/>
    <p:sldId id="514" r:id="rId76"/>
    <p:sldId id="459" r:id="rId77"/>
    <p:sldId id="460" r:id="rId78"/>
    <p:sldId id="461" r:id="rId79"/>
    <p:sldId id="462" r:id="rId80"/>
    <p:sldId id="463" r:id="rId81"/>
    <p:sldId id="464" r:id="rId82"/>
    <p:sldId id="465" r:id="rId83"/>
    <p:sldId id="466" r:id="rId84"/>
    <p:sldId id="467" r:id="rId85"/>
    <p:sldId id="468" r:id="rId86"/>
    <p:sldId id="469" r:id="rId87"/>
    <p:sldId id="470" r:id="rId88"/>
    <p:sldId id="471" r:id="rId89"/>
    <p:sldId id="472" r:id="rId90"/>
    <p:sldId id="473" r:id="rId91"/>
    <p:sldId id="474" r:id="rId92"/>
    <p:sldId id="475" r:id="rId93"/>
    <p:sldId id="476" r:id="rId94"/>
    <p:sldId id="515" r:id="rId95"/>
    <p:sldId id="477"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784" autoAdjust="0"/>
  </p:normalViewPr>
  <p:slideViewPr>
    <p:cSldViewPr snapToGrid="0">
      <p:cViewPr varScale="1">
        <p:scale>
          <a:sx n="80" d="100"/>
          <a:sy n="80" d="100"/>
        </p:scale>
        <p:origin x="17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B0B71-6277-4FA5-97BF-5F63D7B58536}"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51CD-C621-4F44-BF9E-E97C3AB3C439}" type="slidenum">
              <a:rPr lang="en-US" smtClean="0"/>
              <a:t>‹#›</a:t>
            </a:fld>
            <a:endParaRPr lang="en-US"/>
          </a:p>
        </p:txBody>
      </p:sp>
    </p:spTree>
    <p:extLst>
      <p:ext uri="{BB962C8B-B14F-4D97-AF65-F5344CB8AC3E}">
        <p14:creationId xmlns:p14="http://schemas.microsoft.com/office/powerpoint/2010/main" val="15686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access.rdatoolkit.org/Content/Index?externalId=en-US_ala-6277a869-961d-379f-8ae8-7ec159052a26"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access.rdatoolkit.org/Content/Index?externalId=en-US_ala-445ef14c-4f26-3a34-9d46-ed2ec5f350e8"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access.rdatoolkit.org/Content/Index?externalId=en-US_ala-9e02d7a6-f86d-3dfc-938c-60c524713c9b"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access.rdatoolkit.org/Content/Index?externalId=en-US_ala-407ee86b-091a-3606-bdc8-844ea5670e9d"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access.rdatoolkit.org/Content/Index?externalId=en-US_ala-9e02d7a6-f86d-3dfc-938c-60c524713c9b"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ccess.rdatoolkit.org/Content/Index?externalId=en-US_ala-9046f126-37c2-362b-b1e7-ea5e31decaab"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access.rdatoolkit.org/Content/Index?externalId=en-US_ala-6277a869-961d-379f-8ae8-7ec159052a26" TargetMode="External"/><Relationship Id="rId4" Type="http://schemas.openxmlformats.org/officeDocument/2006/relationships/hyperlink" Target="https://access.rdatoolkit.org/Content/Index?externalId=en-US_ala-b85c7203-30f8-3c85-9106-13a578b438bf"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access.rdatoolkit.org/Content/Index?externalId=en-US_ala-6277a869-961d-379f-8ae8-7ec159052a26"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rdaregistry.info/Elements/u/P61091"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access.rdatoolkit.org/en-US_ala-60344275-5627-3f0e-9a61-438b6d27a5fa/div_cyn_ybh_qhb"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loc.gov/aba/rda/mgd/seriesSubseries/mg-w-issueOfSeries-01.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loc.gov/aba/rda/mgd/seriesSubseries/mg-seriesSubseries.pdf"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loc.gov/aba/rda/mgd/seriesSubseries/mg-w-issueOfSeries-01.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loc.gov/aba/rda/mgd/seriesSubseries/mg-w-issueOfSeries-01.pdf" TargetMode="External"/><Relationship Id="rId2" Type="http://schemas.openxmlformats.org/officeDocument/2006/relationships/slide" Target="../slides/slide83.xml"/><Relationship Id="rId1" Type="http://schemas.openxmlformats.org/officeDocument/2006/relationships/notesMaster" Target="../notesMasters/notesMaster1.xml"/><Relationship Id="rId4" Type="http://schemas.openxmlformats.org/officeDocument/2006/relationships/hyperlink" Target="https://www.loc.gov/aba/rda/mgd/seriesSubseries/mg-nonRDAElementsSeries-01.pdf"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access.rdatoolkit.org/Content/Index?externalId=en-US_ala-086aad00-3bd2-3cc1-8dd0-52a5353b227b"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dirty="0">
                <a:latin typeface="Arial"/>
                <a:ea typeface="Arial"/>
                <a:cs typeface="Arial"/>
                <a:sym typeface="Arial"/>
              </a:rPr>
              <a:t>In this part, we will be looking at how we relate the description of our aggregate manifestation to the aggregating expression and the aggregating work, including how we construct their authorized access points. In the new aggregates model, an aggregating work is a plan to select and arrange multiple expressions, the content of an aggregate. An aggregating expression only realizes that plan. For practical purposes, its primary function is that it can function as a way to gather expressions that are aggregated. There is no content that may be recorded in an aggregating expression itself.</a:t>
            </a:r>
            <a:endParaRPr lang="en-CA" sz="1200" dirty="0">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3</a:t>
            </a:fld>
            <a:endParaRPr lang="en-US"/>
          </a:p>
        </p:txBody>
      </p:sp>
    </p:spTree>
    <p:extLst>
      <p:ext uri="{BB962C8B-B14F-4D97-AF65-F5344CB8AC3E}">
        <p14:creationId xmlns:p14="http://schemas.microsoft.com/office/powerpoint/2010/main" val="273382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Finding no existing authority record, we follow the policy statement to apply the second option, record a value of </a:t>
            </a:r>
            <a:r>
              <a:rPr lang="en-US" sz="1100" b="1" i="1" dirty="0">
                <a:latin typeface="Arial"/>
                <a:ea typeface="Arial"/>
                <a:cs typeface="Arial"/>
                <a:sym typeface="Arial"/>
              </a:rPr>
              <a:t>access point for expression</a:t>
            </a:r>
            <a:r>
              <a:rPr lang="en-US" sz="1100" dirty="0">
                <a:latin typeface="Arial"/>
                <a:ea typeface="Arial"/>
                <a:cs typeface="Arial"/>
                <a:sym typeface="Arial"/>
              </a:rPr>
              <a:t>, …</a:t>
            </a:r>
            <a:endParaRPr dirty="0"/>
          </a:p>
        </p:txBody>
      </p:sp>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 as well as the third option, “Construct an access point by applying a string encoding scheme…,” meaning that we will be constructing an </a:t>
            </a:r>
            <a:r>
              <a:rPr lang="en-US" sz="1100" b="1" i="1">
                <a:latin typeface="Arial"/>
                <a:ea typeface="Arial"/>
                <a:cs typeface="Arial"/>
                <a:sym typeface="Arial"/>
              </a:rPr>
              <a:t>authorized access point for expression</a:t>
            </a:r>
            <a:r>
              <a:rPr lang="en-US" sz="1100">
                <a:latin typeface="Arial"/>
                <a:ea typeface="Arial"/>
                <a:cs typeface="Arial"/>
                <a:sym typeface="Arial"/>
              </a:rPr>
              <a:t> using the PCC string encoding scheme. </a:t>
            </a:r>
            <a:endParaRPr sz="1100">
              <a:latin typeface="Arial"/>
              <a:ea typeface="Arial"/>
              <a:cs typeface="Arial"/>
              <a:sym typeface="Arial"/>
            </a:endParaRPr>
          </a:p>
        </p:txBody>
      </p:sp>
      <p:sp>
        <p:nvSpPr>
          <p:cNvPr id="296" name="Google Shape;2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then come to the table of contents, which in effect outlines the workflow for constructing an </a:t>
            </a:r>
            <a:r>
              <a:rPr lang="en-US" sz="1100" b="1" i="1">
                <a:latin typeface="Arial"/>
                <a:ea typeface="Arial"/>
                <a:cs typeface="Arial"/>
                <a:sym typeface="Arial"/>
              </a:rPr>
              <a:t>authorized access point for expression</a:t>
            </a:r>
            <a:r>
              <a:rPr lang="en-US" sz="1100">
                <a:latin typeface="Arial"/>
                <a:ea typeface="Arial"/>
                <a:cs typeface="Arial"/>
                <a:sym typeface="Arial"/>
              </a:rPr>
              <a:t>.</a:t>
            </a:r>
            <a:endParaRPr/>
          </a:p>
        </p:txBody>
      </p:sp>
      <p:sp>
        <p:nvSpPr>
          <p:cNvPr id="302" name="Google Shape;3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624829144a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The workflow is common to constructing an authorized access point for any RDA entity, including expression and work as well as agent. First, we determine a value of the base authorized access point. Second, we determine the format of the base authorized access point. Third, we determine values of any additional elements or designation that may need to be included for differentiation, identification, or cataloging rules. Finally, we follow the general instruction to apply the PCC string encoding scheme and put values of all applicable elements together to construct the authorized access point.</a:t>
            </a:r>
            <a:endParaRPr dirty="0"/>
          </a:p>
        </p:txBody>
      </p:sp>
      <p:sp>
        <p:nvSpPr>
          <p:cNvPr id="308" name="Google Shape;308;g3624829144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624829144a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Let’s begin at the section for </a:t>
            </a:r>
            <a:r>
              <a:rPr lang="en-US" sz="1100" b="1">
                <a:latin typeface="Arial"/>
                <a:ea typeface="Arial"/>
                <a:cs typeface="Arial"/>
                <a:sym typeface="Arial"/>
              </a:rPr>
              <a:t>Base authorized access points for expression</a:t>
            </a:r>
            <a:r>
              <a:rPr lang="en-US" sz="1100">
                <a:latin typeface="Arial"/>
                <a:ea typeface="Arial"/>
                <a:cs typeface="Arial"/>
                <a:sym typeface="Arial"/>
              </a:rPr>
              <a:t>. PCC practice is to apply the second option and use an </a:t>
            </a:r>
            <a:r>
              <a:rPr lang="en-US" sz="1100" b="1" i="1">
                <a:latin typeface="Arial"/>
                <a:ea typeface="Arial"/>
                <a:cs typeface="Arial"/>
                <a:sym typeface="Arial"/>
              </a:rPr>
              <a:t>authorized access point for work</a:t>
            </a:r>
            <a:r>
              <a:rPr lang="en-US" sz="1100">
                <a:latin typeface="Arial"/>
                <a:ea typeface="Arial"/>
                <a:cs typeface="Arial"/>
                <a:sym typeface="Arial"/>
              </a:rPr>
              <a:t> to form a base authorized access point, meaning that we continue the practice of constructing an </a:t>
            </a:r>
            <a:r>
              <a:rPr lang="en-US" sz="1100" b="1" i="1">
                <a:latin typeface="Arial"/>
                <a:ea typeface="Arial"/>
                <a:cs typeface="Arial"/>
                <a:sym typeface="Arial"/>
              </a:rPr>
              <a:t>authorized access point for expression</a:t>
            </a:r>
            <a:r>
              <a:rPr lang="en-US" sz="1100">
                <a:latin typeface="Arial"/>
                <a:ea typeface="Arial"/>
                <a:cs typeface="Arial"/>
                <a:sym typeface="Arial"/>
              </a:rPr>
              <a:t> based on the </a:t>
            </a:r>
            <a:r>
              <a:rPr lang="en-US" sz="1100" b="1" i="1">
                <a:latin typeface="Arial"/>
                <a:ea typeface="Arial"/>
                <a:cs typeface="Arial"/>
                <a:sym typeface="Arial"/>
              </a:rPr>
              <a:t>authorized access point for work</a:t>
            </a:r>
            <a:r>
              <a:rPr lang="en-US" sz="1100">
                <a:latin typeface="Arial"/>
                <a:ea typeface="Arial"/>
                <a:cs typeface="Arial"/>
                <a:sym typeface="Arial"/>
              </a:rPr>
              <a:t>.</a:t>
            </a:r>
            <a:endParaRPr/>
          </a:p>
        </p:txBody>
      </p:sp>
      <p:sp>
        <p:nvSpPr>
          <p:cNvPr id="319" name="Google Shape;319;g3624829144a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We go to </a:t>
            </a:r>
            <a:r>
              <a:rPr lang="en-US" sz="1100" b="1" i="1">
                <a:latin typeface="Arial"/>
                <a:ea typeface="Arial"/>
                <a:cs typeface="Arial"/>
                <a:sym typeface="Arial"/>
              </a:rPr>
              <a:t>authorized access point for work</a:t>
            </a:r>
            <a:r>
              <a:rPr lang="en-US" sz="1100">
                <a:latin typeface="Arial"/>
                <a:ea typeface="Arial"/>
                <a:cs typeface="Arial"/>
                <a:sym typeface="Arial"/>
              </a:rPr>
              <a:t> to find a base value. The </a:t>
            </a:r>
            <a:r>
              <a:rPr lang="en-US" sz="1100" b="1">
                <a:latin typeface="Arial"/>
                <a:ea typeface="Arial"/>
                <a:cs typeface="Arial"/>
                <a:sym typeface="Arial"/>
              </a:rPr>
              <a:t>Prerecording</a:t>
            </a:r>
            <a:r>
              <a:rPr lang="en-US" sz="1100">
                <a:latin typeface="Arial"/>
                <a:ea typeface="Arial"/>
                <a:cs typeface="Arial"/>
                <a:sym typeface="Arial"/>
              </a:rPr>
              <a:t> section has a policy statement that points to relevant MGDs, including the string encoding scheme MGD for </a:t>
            </a:r>
            <a:r>
              <a:rPr lang="en-US" sz="1100" b="1" i="1">
                <a:latin typeface="Arial"/>
                <a:ea typeface="Arial"/>
                <a:cs typeface="Arial"/>
                <a:sym typeface="Arial"/>
              </a:rPr>
              <a:t>access point for work</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Scrolling down to the </a:t>
            </a:r>
            <a:r>
              <a:rPr lang="en-US" sz="1100" b="1">
                <a:latin typeface="Arial"/>
                <a:ea typeface="Arial"/>
                <a:cs typeface="Arial"/>
                <a:sym typeface="Arial"/>
              </a:rPr>
              <a:t>Recording a structured description</a:t>
            </a:r>
            <a:r>
              <a:rPr lang="en-US" sz="1100">
                <a:latin typeface="Arial"/>
                <a:ea typeface="Arial"/>
                <a:cs typeface="Arial"/>
                <a:sym typeface="Arial"/>
              </a:rPr>
              <a:t> section, we find general instructions including a similar set of three options. Since there is no existing authority record, PCC practice is to apply the second option, record a value of </a:t>
            </a:r>
            <a:r>
              <a:rPr lang="en-US" sz="1100" b="1" i="1">
                <a:latin typeface="Arial"/>
                <a:ea typeface="Arial"/>
                <a:cs typeface="Arial"/>
                <a:sym typeface="Arial"/>
              </a:rPr>
              <a:t>access point for work</a:t>
            </a:r>
            <a:r>
              <a:rPr lang="en-US" sz="1100">
                <a:latin typeface="Arial"/>
                <a:ea typeface="Arial"/>
                <a:cs typeface="Arial"/>
                <a:sym typeface="Arial"/>
              </a:rPr>
              <a:t>, …</a:t>
            </a:r>
            <a:endParaRPr/>
          </a:p>
        </p:txBody>
      </p:sp>
      <p:sp>
        <p:nvSpPr>
          <p:cNvPr id="325" name="Google Shape;32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a:t>
            </a:r>
            <a:r>
              <a:rPr lang="en-US" sz="1100">
                <a:latin typeface="Arial"/>
                <a:ea typeface="Arial"/>
                <a:cs typeface="Arial"/>
                <a:sym typeface="Arial"/>
              </a:rPr>
              <a:t>as well as the third option, “Construct an access point by applying a string encoding scheme,” meaning that we will be constructing an </a:t>
            </a:r>
            <a:r>
              <a:rPr lang="en-US" sz="1100" b="1" i="1">
                <a:latin typeface="Arial"/>
                <a:ea typeface="Arial"/>
                <a:cs typeface="Arial"/>
                <a:sym typeface="Arial"/>
              </a:rPr>
              <a:t>authorized access point for work</a:t>
            </a:r>
            <a:r>
              <a:rPr lang="en-US" sz="1100">
                <a:latin typeface="Arial"/>
                <a:ea typeface="Arial"/>
                <a:cs typeface="Arial"/>
                <a:sym typeface="Arial"/>
              </a:rPr>
              <a:t> using the PCC string encoding scheme.</a:t>
            </a:r>
            <a:endParaRPr/>
          </a:p>
          <a:p>
            <a:pPr marL="0" lvl="0" indent="0" algn="l" rtl="0">
              <a:spcBef>
                <a:spcPts val="0"/>
              </a:spcBef>
              <a:spcAft>
                <a:spcPts val="0"/>
              </a:spcAft>
              <a:buNone/>
            </a:pPr>
            <a:endParaRPr/>
          </a:p>
        </p:txBody>
      </p:sp>
      <p:sp>
        <p:nvSpPr>
          <p:cNvPr id="331" name="Google Shape;3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a:t>
            </a:r>
            <a:r>
              <a:rPr lang="en-US" sz="1100" b="1">
                <a:latin typeface="Arial"/>
                <a:ea typeface="Arial"/>
                <a:cs typeface="Arial"/>
                <a:sym typeface="Arial"/>
              </a:rPr>
              <a:t>Recording a structured description</a:t>
            </a:r>
            <a:r>
              <a:rPr lang="en-US" sz="1100">
                <a:latin typeface="Arial"/>
                <a:ea typeface="Arial"/>
                <a:cs typeface="Arial"/>
                <a:sym typeface="Arial"/>
              </a:rPr>
              <a:t> section has some additional general instructions that are not relevant to our situation. Then we come to the table of contents outlining a similar workflow for constructing an authorized access point for work.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Let’s start with the section for </a:t>
            </a:r>
            <a:r>
              <a:rPr lang="en-US" sz="1100" b="1">
                <a:latin typeface="Arial"/>
                <a:ea typeface="Arial"/>
                <a:cs typeface="Arial"/>
                <a:sym typeface="Arial"/>
              </a:rPr>
              <a:t>Base authorized access points for work</a:t>
            </a:r>
            <a:r>
              <a:rPr lang="en-US" sz="1100">
                <a:latin typeface="Arial"/>
                <a:ea typeface="Arial"/>
                <a:cs typeface="Arial"/>
                <a:sym typeface="Arial"/>
              </a:rPr>
              <a:t>. The first option, which is applied in PCC practice, tells us to use a value of </a:t>
            </a:r>
            <a:r>
              <a:rPr lang="en-US" sz="1100" b="1" i="1">
                <a:latin typeface="Arial"/>
                <a:ea typeface="Arial"/>
                <a:cs typeface="Arial"/>
                <a:sym typeface="Arial"/>
              </a:rPr>
              <a:t>preferred title of work</a:t>
            </a:r>
            <a:r>
              <a:rPr lang="en-US" sz="1100">
                <a:latin typeface="Arial"/>
                <a:ea typeface="Arial"/>
                <a:cs typeface="Arial"/>
                <a:sym typeface="Arial"/>
              </a:rPr>
              <a:t> to form a base access point — again, the same familiar practice from original RDA. </a:t>
            </a:r>
            <a:endParaRPr sz="1100">
              <a:latin typeface="Arial"/>
              <a:ea typeface="Arial"/>
              <a:cs typeface="Arial"/>
              <a:sym typeface="Arial"/>
            </a:endParaRPr>
          </a:p>
        </p:txBody>
      </p:sp>
      <p:sp>
        <p:nvSpPr>
          <p:cNvPr id="337" name="Google Shape;3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click on </a:t>
            </a:r>
            <a:r>
              <a:rPr lang="en-US" sz="1100" b="1" i="1">
                <a:latin typeface="Arial"/>
                <a:ea typeface="Arial"/>
                <a:cs typeface="Arial"/>
                <a:sym typeface="Arial"/>
              </a:rPr>
              <a:t>preferred title of work</a:t>
            </a:r>
            <a:r>
              <a:rPr lang="en-US" sz="1100">
                <a:latin typeface="Arial"/>
                <a:ea typeface="Arial"/>
                <a:cs typeface="Arial"/>
                <a:sym typeface="Arial"/>
              </a:rPr>
              <a:t> to find a base value. Scrolling down to the </a:t>
            </a:r>
            <a:r>
              <a:rPr lang="en-US" sz="1100" b="1">
                <a:latin typeface="Arial"/>
                <a:ea typeface="Arial"/>
                <a:cs typeface="Arial"/>
                <a:sym typeface="Arial"/>
              </a:rPr>
              <a:t>Recording an unstructured description</a:t>
            </a:r>
            <a:r>
              <a:rPr lang="en-US" sz="1100">
                <a:latin typeface="Arial"/>
                <a:ea typeface="Arial"/>
                <a:cs typeface="Arial"/>
                <a:sym typeface="Arial"/>
              </a:rPr>
              <a:t> section, the policy statement tells us to apply the first option to record a value of </a:t>
            </a:r>
            <a:r>
              <a:rPr lang="en-US" sz="1100" b="1" i="1">
                <a:latin typeface="Arial"/>
                <a:ea typeface="Arial"/>
                <a:cs typeface="Arial"/>
                <a:sym typeface="Arial"/>
              </a:rPr>
              <a:t>title of work</a:t>
            </a:r>
            <a:r>
              <a:rPr lang="en-US" sz="1100">
                <a:latin typeface="Arial"/>
                <a:ea typeface="Arial"/>
                <a:cs typeface="Arial"/>
                <a:sym typeface="Arial"/>
              </a:rPr>
              <a:t>, so we click the link to find a value. </a:t>
            </a:r>
            <a:endParaRPr/>
          </a:p>
        </p:txBody>
      </p:sp>
      <p:sp>
        <p:nvSpPr>
          <p:cNvPr id="343" name="Google Shape;34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On the </a:t>
            </a:r>
            <a:r>
              <a:rPr lang="en-US" sz="1100" b="1" i="1" dirty="0">
                <a:latin typeface="Arial"/>
                <a:ea typeface="Arial"/>
                <a:cs typeface="Arial"/>
                <a:sym typeface="Arial"/>
              </a:rPr>
              <a:t>title of work</a:t>
            </a:r>
            <a:r>
              <a:rPr lang="en-US" sz="1100" dirty="0">
                <a:latin typeface="Arial"/>
                <a:ea typeface="Arial"/>
                <a:cs typeface="Arial"/>
                <a:sym typeface="Arial"/>
              </a:rPr>
              <a:t> page, the </a:t>
            </a:r>
            <a:r>
              <a:rPr lang="en-US" sz="1100" b="1" dirty="0">
                <a:latin typeface="Arial"/>
                <a:ea typeface="Arial"/>
                <a:cs typeface="Arial"/>
                <a:sym typeface="Arial"/>
              </a:rPr>
              <a:t>Recording</a:t>
            </a:r>
            <a:r>
              <a:rPr lang="en-US" sz="1100" dirty="0">
                <a:latin typeface="Arial"/>
                <a:ea typeface="Arial"/>
                <a:cs typeface="Arial"/>
                <a:sym typeface="Arial"/>
              </a:rPr>
              <a:t> section tells us to record a value of </a:t>
            </a:r>
            <a:r>
              <a:rPr lang="en-US" sz="1100" b="1" i="1" dirty="0">
                <a:latin typeface="Arial"/>
                <a:ea typeface="Arial"/>
                <a:cs typeface="Arial"/>
                <a:sym typeface="Arial"/>
              </a:rPr>
              <a:t>title of manifestation</a:t>
            </a:r>
            <a:r>
              <a:rPr lang="en-US" sz="1100" dirty="0">
                <a:latin typeface="Arial"/>
                <a:ea typeface="Arial"/>
                <a:cs typeface="Arial"/>
                <a:sym typeface="Arial"/>
              </a:rPr>
              <a:t> of a manifestation that embodies a work. Then, moving to the </a:t>
            </a:r>
            <a:r>
              <a:rPr lang="en-US" sz="1100" b="1" dirty="0">
                <a:latin typeface="Arial"/>
                <a:ea typeface="Arial"/>
                <a:cs typeface="Arial"/>
                <a:sym typeface="Arial"/>
              </a:rPr>
              <a:t>Recording an unstructured description</a:t>
            </a:r>
            <a:r>
              <a:rPr lang="en-US" sz="1100" dirty="0">
                <a:latin typeface="Arial"/>
                <a:ea typeface="Arial"/>
                <a:cs typeface="Arial"/>
                <a:sym typeface="Arial"/>
              </a:rPr>
              <a:t> section, the only option to apply is to “Use any source of information. Record the form found in the source of information.” We will record the </a:t>
            </a:r>
            <a:r>
              <a:rPr lang="en-US" sz="1100" b="1" i="1" dirty="0">
                <a:latin typeface="Arial"/>
                <a:ea typeface="Arial"/>
                <a:cs typeface="Arial"/>
                <a:sym typeface="Arial"/>
              </a:rPr>
              <a:t>title proper</a:t>
            </a:r>
            <a:r>
              <a:rPr lang="en-US" sz="1100" dirty="0">
                <a:latin typeface="Arial"/>
                <a:ea typeface="Arial"/>
                <a:cs typeface="Arial"/>
                <a:sym typeface="Arial"/>
              </a:rPr>
              <a:t> that appears on the source as the </a:t>
            </a:r>
            <a:r>
              <a:rPr lang="en-US" sz="1100" b="1" i="1" dirty="0">
                <a:latin typeface="Arial"/>
                <a:ea typeface="Arial"/>
                <a:cs typeface="Arial"/>
                <a:sym typeface="Arial"/>
              </a:rPr>
              <a:t>title of manifestation</a:t>
            </a:r>
            <a:r>
              <a:rPr lang="en-US" sz="1100" b="0" i="0" dirty="0">
                <a:latin typeface="Arial"/>
                <a:ea typeface="Arial"/>
                <a:cs typeface="Arial"/>
                <a:sym typeface="Arial"/>
              </a:rPr>
              <a:t> that embodies the work</a:t>
            </a:r>
            <a:r>
              <a:rPr lang="en-US" sz="1100" dirty="0">
                <a:latin typeface="Arial"/>
                <a:ea typeface="Arial"/>
                <a:cs typeface="Arial"/>
                <a:sym typeface="Arial"/>
              </a:rPr>
              <a:t>, …</a:t>
            </a:r>
            <a:endParaRPr dirty="0"/>
          </a:p>
        </p:txBody>
      </p:sp>
      <p:sp>
        <p:nvSpPr>
          <p:cNvPr id="349" name="Google Shape;3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section, we will focus on recording the elements for a minimum description of an aggregating expression and aggregating work. That may sound complicated,</a:t>
            </a:r>
            <a:r>
              <a:rPr lang="en-US" dirty="0"/>
              <a:t> but we will see that we are not doing anything different or additional in practice to satisfy the minimum description </a:t>
            </a:r>
            <a:r>
              <a:rPr lang="en-US"/>
              <a:t>requirements according to official </a:t>
            </a:r>
            <a:r>
              <a:rPr lang="en-US" dirty="0"/>
              <a:t>RDA and PCC documentation.</a:t>
            </a:r>
          </a:p>
        </p:txBody>
      </p:sp>
      <p:sp>
        <p:nvSpPr>
          <p:cNvPr id="4" name="Slide Number Placeholder 3"/>
          <p:cNvSpPr>
            <a:spLocks noGrp="1"/>
          </p:cNvSpPr>
          <p:nvPr>
            <p:ph type="sldNum" sz="quarter" idx="5"/>
          </p:nvPr>
        </p:nvSpPr>
        <p:spPr/>
        <p:txBody>
          <a:bodyPr/>
          <a:lstStyle/>
          <a:p>
            <a:fld id="{860751CD-C621-4F44-BF9E-E97C3AB3C439}" type="slidenum">
              <a:rPr lang="en-US" smtClean="0"/>
              <a:t>4</a:t>
            </a:fld>
            <a:endParaRPr lang="en-US"/>
          </a:p>
        </p:txBody>
      </p:sp>
    </p:spTree>
    <p:extLst>
      <p:ext uri="{BB962C8B-B14F-4D97-AF65-F5344CB8AC3E}">
        <p14:creationId xmlns:p14="http://schemas.microsoft.com/office/powerpoint/2010/main" val="2288583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1039-5021-0796-5D79-C7BD22490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F386E-4141-F53D-2F74-AD18A6B2A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0097F-FDF9-2AA2-B48D-FF3042638026}"/>
              </a:ext>
            </a:extLst>
          </p:cNvPr>
          <p:cNvSpPr>
            <a:spLocks noGrp="1"/>
          </p:cNvSpPr>
          <p:nvPr>
            <p:ph type="body" idx="1"/>
          </p:nvPr>
        </p:nvSpPr>
        <p:spPr/>
        <p:txBody>
          <a:bodyPr/>
          <a:lstStyle/>
          <a:p>
            <a:pPr marL="0" marR="0" lvl="0" indent="0" algn="l" defTabSz="914400" rtl="0" eaLnBrk="1" fontAlgn="auto" latinLnBrk="0" hangingPunct="1">
              <a:lnSpc>
                <a:spcPct val="115833"/>
              </a:lnSpc>
              <a:spcBef>
                <a:spcPts val="800"/>
              </a:spcBef>
              <a:spcAft>
                <a:spcPts val="0"/>
              </a:spcAft>
              <a:buClr>
                <a:schemeClr val="dk1"/>
              </a:buClr>
              <a:buSzPts val="1100"/>
              <a:buFont typeface="Arial"/>
              <a:buNone/>
              <a:tabLst/>
              <a:defRPr/>
            </a:pPr>
            <a:r>
              <a:rPr lang="en-CA" dirty="0"/>
              <a:t>… </a:t>
            </a:r>
            <a:r>
              <a:rPr lang="en-CA" sz="1200" dirty="0">
                <a:latin typeface="Arial"/>
                <a:ea typeface="Arial"/>
                <a:cs typeface="Arial"/>
                <a:sym typeface="Arial"/>
              </a:rPr>
              <a:t>so “Hamiltonian systems” is also the </a:t>
            </a:r>
            <a:r>
              <a:rPr lang="en-CA" sz="1200" b="1" i="1" dirty="0">
                <a:latin typeface="Arial"/>
                <a:ea typeface="Arial"/>
                <a:cs typeface="Arial"/>
                <a:sym typeface="Arial"/>
              </a:rPr>
              <a:t>title of work</a:t>
            </a:r>
            <a:r>
              <a:rPr lang="en-CA" sz="1200" dirty="0">
                <a:latin typeface="Arial"/>
                <a:ea typeface="Arial"/>
                <a:cs typeface="Arial"/>
                <a:sym typeface="Arial"/>
              </a:rPr>
              <a:t> for our </a:t>
            </a:r>
            <a:r>
              <a:rPr lang="en-CA" sz="1200" dirty="0" err="1">
                <a:latin typeface="Arial"/>
                <a:ea typeface="Arial"/>
                <a:cs typeface="Arial"/>
                <a:sym typeface="Arial"/>
              </a:rPr>
              <a:t>ebook</a:t>
            </a:r>
            <a:r>
              <a:rPr lang="en-CA" sz="1200" dirty="0">
                <a:latin typeface="Arial"/>
                <a:ea typeface="Arial"/>
                <a:cs typeface="Arial"/>
                <a:sym typeface="Arial"/>
              </a:rPr>
              <a:t>; the range is </a:t>
            </a:r>
            <a:r>
              <a:rPr lang="en-CA" sz="1200" b="1" i="1" dirty="0">
                <a:latin typeface="Arial"/>
                <a:ea typeface="Arial"/>
                <a:cs typeface="Arial"/>
                <a:sym typeface="Arial"/>
              </a:rPr>
              <a:t>Nomen</a:t>
            </a:r>
            <a:r>
              <a:rPr lang="en-CA" sz="1200" dirty="0">
                <a:latin typeface="Arial"/>
                <a:ea typeface="Arial"/>
                <a:cs typeface="Arial"/>
                <a:sym typeface="Arial"/>
              </a:rPr>
              <a:t>, recording method is unstructured description. Now we work back to the </a:t>
            </a:r>
            <a:r>
              <a:rPr lang="en-CA" sz="1200" b="1" i="1" dirty="0">
                <a:latin typeface="Arial"/>
                <a:ea typeface="Arial"/>
                <a:cs typeface="Arial"/>
                <a:sym typeface="Arial"/>
              </a:rPr>
              <a:t>preferred title of work</a:t>
            </a:r>
            <a:r>
              <a:rPr lang="en-CA" sz="1200" dirty="0">
                <a:latin typeface="Arial"/>
                <a:ea typeface="Arial"/>
                <a:cs typeface="Arial"/>
                <a:sym typeface="Arial"/>
              </a:rPr>
              <a:t> page because we came to this page to find a value of </a:t>
            </a:r>
            <a:r>
              <a:rPr lang="en-CA" sz="1200" b="1" i="1" dirty="0">
                <a:latin typeface="Arial"/>
                <a:ea typeface="Arial"/>
                <a:cs typeface="Arial"/>
                <a:sym typeface="Arial"/>
              </a:rPr>
              <a:t>title of work</a:t>
            </a:r>
            <a:r>
              <a:rPr lang="en-CA" sz="1200" dirty="0">
                <a:latin typeface="Arial"/>
                <a:ea typeface="Arial"/>
                <a:cs typeface="Arial"/>
                <a:sym typeface="Arial"/>
              </a:rPr>
              <a:t>.</a:t>
            </a:r>
            <a:endParaRPr lang="en-CA" dirty="0"/>
          </a:p>
        </p:txBody>
      </p:sp>
      <p:sp>
        <p:nvSpPr>
          <p:cNvPr id="4" name="Slide Number Placeholder 3">
            <a:extLst>
              <a:ext uri="{FF2B5EF4-FFF2-40B4-BE49-F238E27FC236}">
                <a16:creationId xmlns:a16="http://schemas.microsoft.com/office/drawing/2014/main" id="{19EAE723-654F-885A-3B2E-A2A711B6233D}"/>
              </a:ext>
            </a:extLst>
          </p:cNvPr>
          <p:cNvSpPr>
            <a:spLocks noGrp="1"/>
          </p:cNvSpPr>
          <p:nvPr>
            <p:ph type="sldNum" sz="quarter" idx="5"/>
          </p:nvPr>
        </p:nvSpPr>
        <p:spPr/>
        <p:txBody>
          <a:bodyPr/>
          <a:lstStyle/>
          <a:p>
            <a:fld id="{860751CD-C621-4F44-BF9E-E97C3AB3C439}" type="slidenum">
              <a:rPr lang="en-US" smtClean="0"/>
              <a:t>22</a:t>
            </a:fld>
            <a:endParaRPr lang="en-US"/>
          </a:p>
        </p:txBody>
      </p:sp>
    </p:spTree>
    <p:extLst>
      <p:ext uri="{BB962C8B-B14F-4D97-AF65-F5344CB8AC3E}">
        <p14:creationId xmlns:p14="http://schemas.microsoft.com/office/powerpoint/2010/main" val="1042201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Back on the </a:t>
            </a:r>
            <a:r>
              <a:rPr lang="en-US" sz="1100" b="1" i="1">
                <a:latin typeface="Arial"/>
                <a:ea typeface="Arial"/>
                <a:cs typeface="Arial"/>
                <a:sym typeface="Arial"/>
              </a:rPr>
              <a:t>preferred title of work </a:t>
            </a:r>
            <a:r>
              <a:rPr lang="en-US" sz="1100">
                <a:latin typeface="Arial"/>
                <a:ea typeface="Arial"/>
                <a:cs typeface="Arial"/>
                <a:sym typeface="Arial"/>
              </a:rPr>
              <a:t>page, we then find a table of contents and see what else might apply to our value. Let’s say that there are no omissions or changes that apply to the title. The section for </a:t>
            </a:r>
            <a:r>
              <a:rPr lang="en-US" sz="1100" b="1">
                <a:latin typeface="Arial"/>
                <a:ea typeface="Arial"/>
                <a:cs typeface="Arial"/>
                <a:sym typeface="Arial"/>
              </a:rPr>
              <a:t>Different titles or forms of title for the same work</a:t>
            </a:r>
            <a:r>
              <a:rPr lang="en-US" sz="1100">
                <a:latin typeface="Arial"/>
                <a:ea typeface="Arial"/>
                <a:cs typeface="Arial"/>
                <a:sym typeface="Arial"/>
              </a:rPr>
              <a:t> does not apply either because we have only one </a:t>
            </a:r>
            <a:r>
              <a:rPr lang="en-US" sz="1100" b="1" i="1">
                <a:latin typeface="Arial"/>
                <a:ea typeface="Arial"/>
                <a:cs typeface="Arial"/>
                <a:sym typeface="Arial"/>
              </a:rPr>
              <a:t>title of work</a:t>
            </a:r>
            <a:r>
              <a:rPr lang="en-US" sz="1100">
                <a:latin typeface="Arial"/>
                <a:ea typeface="Arial"/>
                <a:cs typeface="Arial"/>
                <a:sym typeface="Arial"/>
              </a:rPr>
              <a:t>, so we are done with this page. </a:t>
            </a:r>
            <a:endParaRPr/>
          </a:p>
        </p:txBody>
      </p:sp>
      <p:sp>
        <p:nvSpPr>
          <p:cNvPr id="361" name="Google Shape;3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A3A44-3486-A068-4C02-6EB311297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F458-B4A6-FF17-1FAD-DB1105CAB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1FBB8-0FBF-A68C-439E-B73A96337A75}"/>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latin typeface="Arial"/>
                <a:ea typeface="Arial"/>
                <a:cs typeface="Arial"/>
                <a:sym typeface="Arial"/>
              </a:rPr>
              <a:t>The same “Hamiltonian systems” is the value of </a:t>
            </a:r>
            <a:r>
              <a:rPr lang="en-CA" sz="1200" b="1" i="1" dirty="0">
                <a:latin typeface="Arial"/>
                <a:ea typeface="Arial"/>
                <a:cs typeface="Arial"/>
                <a:sym typeface="Arial"/>
              </a:rPr>
              <a:t>preferred title of work</a:t>
            </a:r>
            <a:r>
              <a:rPr lang="en-CA" sz="1200" dirty="0">
                <a:latin typeface="Arial"/>
                <a:ea typeface="Arial"/>
                <a:cs typeface="Arial"/>
                <a:sym typeface="Arial"/>
              </a:rPr>
              <a:t>, with the same range </a:t>
            </a:r>
            <a:r>
              <a:rPr lang="en-CA" sz="1200" b="1" i="1" dirty="0">
                <a:latin typeface="Arial"/>
                <a:ea typeface="Arial"/>
                <a:cs typeface="Arial"/>
                <a:sym typeface="Arial"/>
              </a:rPr>
              <a:t>Nomen </a:t>
            </a:r>
            <a:r>
              <a:rPr lang="en-CA" sz="1200" dirty="0">
                <a:latin typeface="Arial"/>
                <a:ea typeface="Arial"/>
                <a:cs typeface="Arial"/>
                <a:sym typeface="Arial"/>
              </a:rPr>
              <a:t>and the recording method, unstructured description.</a:t>
            </a:r>
            <a:endParaRPr lang="en-CA" dirty="0"/>
          </a:p>
        </p:txBody>
      </p:sp>
      <p:sp>
        <p:nvSpPr>
          <p:cNvPr id="4" name="Slide Number Placeholder 3">
            <a:extLst>
              <a:ext uri="{FF2B5EF4-FFF2-40B4-BE49-F238E27FC236}">
                <a16:creationId xmlns:a16="http://schemas.microsoft.com/office/drawing/2014/main" id="{CE988B94-B5ED-0B27-C0C4-4291A2FBFCCA}"/>
              </a:ext>
            </a:extLst>
          </p:cNvPr>
          <p:cNvSpPr>
            <a:spLocks noGrp="1"/>
          </p:cNvSpPr>
          <p:nvPr>
            <p:ph type="sldNum" sz="quarter" idx="5"/>
          </p:nvPr>
        </p:nvSpPr>
        <p:spPr/>
        <p:txBody>
          <a:bodyPr/>
          <a:lstStyle/>
          <a:p>
            <a:fld id="{860751CD-C621-4F44-BF9E-E97C3AB3C439}" type="slidenum">
              <a:rPr lang="en-US" smtClean="0"/>
              <a:t>24</a:t>
            </a:fld>
            <a:endParaRPr lang="en-US"/>
          </a:p>
        </p:txBody>
      </p:sp>
    </p:spTree>
    <p:extLst>
      <p:ext uri="{BB962C8B-B14F-4D97-AF65-F5344CB8AC3E}">
        <p14:creationId xmlns:p14="http://schemas.microsoft.com/office/powerpoint/2010/main" val="986166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Now we finally work back to </a:t>
            </a:r>
            <a:r>
              <a:rPr lang="en-US" sz="1100" b="1" i="1">
                <a:latin typeface="Arial"/>
                <a:ea typeface="Arial"/>
                <a:cs typeface="Arial"/>
                <a:sym typeface="Arial"/>
              </a:rPr>
              <a:t>authorized access point for work</a:t>
            </a:r>
            <a:r>
              <a:rPr lang="en-US" sz="1100">
                <a:latin typeface="Arial"/>
                <a:ea typeface="Arial"/>
                <a:cs typeface="Arial"/>
                <a:sym typeface="Arial"/>
              </a:rPr>
              <a:t> with the base authorized access point. Moving to the next section </a:t>
            </a:r>
            <a:r>
              <a:rPr lang="en-US" sz="1100" b="1">
                <a:latin typeface="Arial"/>
                <a:ea typeface="Arial"/>
                <a:cs typeface="Arial"/>
                <a:sym typeface="Arial"/>
              </a:rPr>
              <a:t>Format of base authorized access points for work</a:t>
            </a:r>
            <a:r>
              <a:rPr lang="en-US" sz="1100">
                <a:latin typeface="Arial"/>
                <a:ea typeface="Arial"/>
                <a:cs typeface="Arial"/>
                <a:sym typeface="Arial"/>
              </a:rPr>
              <a:t>, the instruction is to apply the general instructions at </a:t>
            </a:r>
            <a:r>
              <a:rPr lang="en-US" sz="1100" b="1" i="1">
                <a:latin typeface="Arial"/>
                <a:ea typeface="Arial"/>
                <a:cs typeface="Arial"/>
                <a:sym typeface="Arial"/>
              </a:rPr>
              <a:t>access point for work</a:t>
            </a:r>
            <a:r>
              <a:rPr lang="en-US" sz="1100">
                <a:latin typeface="Arial"/>
                <a:ea typeface="Arial"/>
                <a:cs typeface="Arial"/>
                <a:sym typeface="Arial"/>
              </a:rPr>
              <a:t>. </a:t>
            </a:r>
            <a:r>
              <a:rPr lang="en-US" sz="1100" b="1">
                <a:latin typeface="Arial"/>
                <a:ea typeface="Arial"/>
                <a:cs typeface="Arial"/>
                <a:sym typeface="Arial"/>
              </a:rPr>
              <a:t>Format of base access points for work</a:t>
            </a:r>
            <a:r>
              <a:rPr lang="en-US" sz="1100">
                <a:latin typeface="Arial"/>
                <a:ea typeface="Arial"/>
                <a:cs typeface="Arial"/>
                <a:sym typeface="Arial"/>
              </a:rPr>
              <a:t>.</a:t>
            </a:r>
            <a:endParaRPr/>
          </a:p>
        </p:txBody>
      </p:sp>
      <p:sp>
        <p:nvSpPr>
          <p:cNvPr id="374" name="Google Shape;37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Clicking on that link, we find that only the first option is applicable for our aggregating work, “Record a title in direct order with no amendments,” so “Hamiltonian systems” is the format of our base authorized access point for work.</a:t>
            </a:r>
            <a:endParaRPr/>
          </a:p>
        </p:txBody>
      </p:sp>
      <p:sp>
        <p:nvSpPr>
          <p:cNvPr id="381" name="Google Shape;38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next section </a:t>
            </a:r>
            <a:r>
              <a:rPr lang="en-US" sz="1100" b="1">
                <a:latin typeface="Arial"/>
                <a:ea typeface="Arial"/>
                <a:cs typeface="Arial"/>
                <a:sym typeface="Arial"/>
              </a:rPr>
              <a:t>Additional elements and designations in authorized access points for work</a:t>
            </a:r>
            <a:r>
              <a:rPr lang="en-US" sz="1100">
                <a:latin typeface="Arial"/>
                <a:ea typeface="Arial"/>
                <a:cs typeface="Arial"/>
                <a:sym typeface="Arial"/>
              </a:rPr>
              <a:t> is about additions or qualifiers that may be included in an access point if required to break conflict, assist in identification, or conform to a string encoding scheme. We are likewise told to apply the general instructions at </a:t>
            </a:r>
            <a:r>
              <a:rPr lang="en-US" sz="1100" b="1" i="1">
                <a:latin typeface="Arial"/>
                <a:ea typeface="Arial"/>
                <a:cs typeface="Arial"/>
                <a:sym typeface="Arial"/>
              </a:rPr>
              <a:t>access point for work</a:t>
            </a:r>
            <a:r>
              <a:rPr lang="en-US" sz="1100">
                <a:latin typeface="Arial"/>
                <a:ea typeface="Arial"/>
                <a:cs typeface="Arial"/>
                <a:sym typeface="Arial"/>
              </a:rPr>
              <a:t>. The policy statement also links to the MGD which has additional guidance, such as testing for conflict or using a parenthetical qualifier to distinguish monographs. </a:t>
            </a:r>
            <a:endParaRPr/>
          </a:p>
        </p:txBody>
      </p:sp>
      <p:sp>
        <p:nvSpPr>
          <p:cNvPr id="387" name="Google Shape;38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Then, there is a subsection </a:t>
            </a:r>
            <a:r>
              <a:rPr lang="en-US" sz="1100" b="1">
                <a:latin typeface="Arial"/>
                <a:ea typeface="Arial"/>
                <a:cs typeface="Arial"/>
                <a:sym typeface="Arial"/>
              </a:rPr>
              <a:t>Additional elements for creator of work</a:t>
            </a:r>
            <a:r>
              <a:rPr lang="en-US" sz="1100">
                <a:latin typeface="Arial"/>
                <a:ea typeface="Arial"/>
                <a:cs typeface="Arial"/>
                <a:sym typeface="Arial"/>
              </a:rPr>
              <a:t>, which tells us to use </a:t>
            </a:r>
            <a:r>
              <a:rPr lang="en-US" sz="1100" b="1" i="1">
                <a:latin typeface="Arial"/>
                <a:ea typeface="Arial"/>
                <a:cs typeface="Arial"/>
                <a:sym typeface="Arial"/>
              </a:rPr>
              <a:t>authorized access point for agent</a:t>
            </a:r>
            <a:r>
              <a:rPr lang="en-US" sz="1100" b="1">
                <a:latin typeface="Arial"/>
                <a:ea typeface="Arial"/>
                <a:cs typeface="Arial"/>
                <a:sym typeface="Arial"/>
              </a:rPr>
              <a:t> </a:t>
            </a:r>
            <a:r>
              <a:rPr lang="en-US" sz="1100">
                <a:latin typeface="Arial"/>
                <a:ea typeface="Arial"/>
                <a:cs typeface="Arial"/>
                <a:sym typeface="Arial"/>
              </a:rPr>
              <a:t>as a qualifier for an access point. This instruction does sound like a major difference from original RDA.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But the policy statement says “Do not apply the option” and tells us instead that PCC practice remains the same and we continue to construct an </a:t>
            </a:r>
            <a:r>
              <a:rPr lang="en-US" sz="1100" b="1" i="1">
                <a:latin typeface="Arial"/>
                <a:ea typeface="Arial"/>
                <a:cs typeface="Arial"/>
                <a:sym typeface="Arial"/>
              </a:rPr>
              <a:t>authorized access point for work</a:t>
            </a:r>
            <a:r>
              <a:rPr lang="en-US" sz="1100">
                <a:latin typeface="Arial"/>
                <a:ea typeface="Arial"/>
                <a:cs typeface="Arial"/>
                <a:sym typeface="Arial"/>
              </a:rPr>
              <a:t> by first combining an </a:t>
            </a:r>
            <a:r>
              <a:rPr lang="en-US" sz="1100" b="1" i="1">
                <a:latin typeface="Arial"/>
                <a:ea typeface="Arial"/>
                <a:cs typeface="Arial"/>
                <a:sym typeface="Arial"/>
              </a:rPr>
              <a:t>authorized access point for agent</a:t>
            </a:r>
            <a:r>
              <a:rPr lang="en-US" sz="1100">
                <a:latin typeface="Arial"/>
                <a:ea typeface="Arial"/>
                <a:cs typeface="Arial"/>
                <a:sym typeface="Arial"/>
              </a:rPr>
              <a:t> followed by a </a:t>
            </a:r>
            <a:r>
              <a:rPr lang="en-US" sz="1100" b="1" i="1">
                <a:latin typeface="Arial"/>
                <a:ea typeface="Arial"/>
                <a:cs typeface="Arial"/>
                <a:sym typeface="Arial"/>
              </a:rPr>
              <a:t>preferred title of work</a:t>
            </a:r>
            <a:r>
              <a:rPr lang="en-US" sz="1100">
                <a:latin typeface="Arial"/>
                <a:ea typeface="Arial"/>
                <a:cs typeface="Arial"/>
                <a:sym typeface="Arial"/>
              </a:rPr>
              <a:t>. </a:t>
            </a:r>
            <a:endParaRPr/>
          </a:p>
        </p:txBody>
      </p:sp>
      <p:sp>
        <p:nvSpPr>
          <p:cNvPr id="394" name="Google Shape;3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However, there is a further subsection for </a:t>
            </a:r>
            <a:r>
              <a:rPr lang="en-US" sz="1100" b="1">
                <a:latin typeface="Arial"/>
                <a:ea typeface="Arial"/>
                <a:cs typeface="Arial"/>
                <a:sym typeface="Arial"/>
              </a:rPr>
              <a:t>Aggregating works</a:t>
            </a:r>
            <a:r>
              <a:rPr lang="en-US" sz="1100">
                <a:latin typeface="Arial"/>
                <a:ea typeface="Arial"/>
                <a:cs typeface="Arial"/>
                <a:sym typeface="Arial"/>
              </a:rPr>
              <a:t>, with a sub heading for </a:t>
            </a:r>
            <a:r>
              <a:rPr lang="en-US" sz="1100" b="1">
                <a:latin typeface="Arial"/>
                <a:ea typeface="Arial"/>
                <a:cs typeface="Arial"/>
                <a:sym typeface="Arial"/>
              </a:rPr>
              <a:t>Compilation of works by two or more agents</a:t>
            </a:r>
            <a:r>
              <a:rPr lang="en-US" sz="1100">
                <a:latin typeface="Arial"/>
                <a:ea typeface="Arial"/>
                <a:cs typeface="Arial"/>
                <a:sym typeface="Arial"/>
              </a:rPr>
              <a:t> This is exactly the type of aggregating work we have. When we are describing such a collection aggregate, the policy statement says that the preferred title is not preceded by an </a:t>
            </a:r>
            <a:r>
              <a:rPr lang="en-US" sz="1100" b="1" i="1">
                <a:latin typeface="Arial"/>
                <a:ea typeface="Arial"/>
                <a:cs typeface="Arial"/>
                <a:sym typeface="Arial"/>
              </a:rPr>
              <a:t>authorized access point for agent</a:t>
            </a:r>
            <a:r>
              <a:rPr lang="en-US" sz="1100">
                <a:latin typeface="Arial"/>
                <a:ea typeface="Arial"/>
                <a:cs typeface="Arial"/>
                <a:sym typeface="Arial"/>
              </a:rPr>
              <a:t> in an authorized access point for work. In other words, title main entry continues to be given in these cases, although an agent may be added as a qualifier if needed to resolve conflict. But we find no conflict in WorldCat records, so we have no additional elements or designations that need to be included in the authorized access point.</a:t>
            </a:r>
            <a:endParaRPr/>
          </a:p>
        </p:txBody>
      </p:sp>
      <p:sp>
        <p:nvSpPr>
          <p:cNvPr id="402" name="Google Shape;40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624829144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Now we have values of all applicable elements, so one final thing to do is to follow the initial general instructions and apply the PCC string encoding scheme to put everything together and construct the authorized access point. Our </a:t>
            </a:r>
            <a:r>
              <a:rPr lang="en-US" sz="1100" dirty="0" err="1">
                <a:latin typeface="Arial"/>
                <a:ea typeface="Arial"/>
                <a:cs typeface="Arial"/>
                <a:sym typeface="Arial"/>
              </a:rPr>
              <a:t>ebook</a:t>
            </a:r>
            <a:r>
              <a:rPr lang="en-US" sz="1100" dirty="0">
                <a:latin typeface="Arial"/>
                <a:ea typeface="Arial"/>
                <a:cs typeface="Arial"/>
                <a:sym typeface="Arial"/>
              </a:rPr>
              <a:t> is the simplest case because the base authorized access point “Hamiltonian systems” does not have any additional elements like an authorized access point for agent or qualifier to be added and punctuated, so it is the value of the authorized access point for the aggregating work. </a:t>
            </a:r>
            <a:endParaRPr dirty="0"/>
          </a:p>
        </p:txBody>
      </p:sp>
      <p:sp>
        <p:nvSpPr>
          <p:cNvPr id="409" name="Google Shape;409;g362482914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8A210-7707-C45C-2D30-3EB361D76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6AB7A-D495-B565-CA1E-1D3BAAB1F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199C5-0936-E2B5-5B29-2458556413EA}"/>
              </a:ext>
            </a:extLst>
          </p:cNvPr>
          <p:cNvSpPr>
            <a:spLocks noGrp="1"/>
          </p:cNvSpPr>
          <p:nvPr>
            <p:ph type="body" idx="1"/>
          </p:nvPr>
        </p:nvSpPr>
        <p:spPr/>
        <p:txBody>
          <a:bodyPr/>
          <a:lstStyle/>
          <a:p>
            <a:pPr marL="0" marR="0" lvl="0" indent="0" algn="l" defTabSz="914400" rtl="0" eaLnBrk="1" fontAlgn="auto" latinLnBrk="0" hangingPunct="1">
              <a:lnSpc>
                <a:spcPct val="115833"/>
              </a:lnSpc>
              <a:spcBef>
                <a:spcPts val="800"/>
              </a:spcBef>
              <a:spcAft>
                <a:spcPts val="0"/>
              </a:spcAft>
              <a:buClr>
                <a:schemeClr val="dk1"/>
              </a:buClr>
              <a:buSzPts val="1100"/>
              <a:buFont typeface="Arial"/>
              <a:buNone/>
              <a:tabLst/>
              <a:defRPr/>
            </a:pPr>
            <a:r>
              <a:rPr lang="en-CA" sz="1200" dirty="0">
                <a:latin typeface="Arial"/>
                <a:ea typeface="Arial"/>
                <a:cs typeface="Arial"/>
                <a:sym typeface="Arial"/>
              </a:rPr>
              <a:t>The range is </a:t>
            </a:r>
            <a:r>
              <a:rPr lang="en-CA" sz="1200" b="1" i="1" dirty="0">
                <a:latin typeface="Arial"/>
                <a:ea typeface="Arial"/>
                <a:cs typeface="Arial"/>
                <a:sym typeface="Arial"/>
              </a:rPr>
              <a:t>Nomen</a:t>
            </a:r>
            <a:r>
              <a:rPr lang="en-CA" sz="1200" dirty="0">
                <a:latin typeface="Arial"/>
                <a:ea typeface="Arial"/>
                <a:cs typeface="Arial"/>
                <a:sym typeface="Arial"/>
              </a:rPr>
              <a:t>, recording method is structured description using the string encoding scheme.</a:t>
            </a:r>
            <a:endParaRPr lang="en-CA" dirty="0"/>
          </a:p>
        </p:txBody>
      </p:sp>
      <p:sp>
        <p:nvSpPr>
          <p:cNvPr id="4" name="Slide Number Placeholder 3">
            <a:extLst>
              <a:ext uri="{FF2B5EF4-FFF2-40B4-BE49-F238E27FC236}">
                <a16:creationId xmlns:a16="http://schemas.microsoft.com/office/drawing/2014/main" id="{020F4338-F7CE-C188-4B56-AA42BF294C42}"/>
              </a:ext>
            </a:extLst>
          </p:cNvPr>
          <p:cNvSpPr>
            <a:spLocks noGrp="1"/>
          </p:cNvSpPr>
          <p:nvPr>
            <p:ph type="sldNum" sz="quarter" idx="5"/>
          </p:nvPr>
        </p:nvSpPr>
        <p:spPr/>
        <p:txBody>
          <a:bodyPr/>
          <a:lstStyle/>
          <a:p>
            <a:fld id="{860751CD-C621-4F44-BF9E-E97C3AB3C439}" type="slidenum">
              <a:rPr lang="en-US" smtClean="0"/>
              <a:t>31</a:t>
            </a:fld>
            <a:endParaRPr lang="en-US"/>
          </a:p>
        </p:txBody>
      </p:sp>
    </p:spTree>
    <p:extLst>
      <p:ext uri="{BB962C8B-B14F-4D97-AF65-F5344CB8AC3E}">
        <p14:creationId xmlns:p14="http://schemas.microsoft.com/office/powerpoint/2010/main" val="90121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latin typeface="Arial"/>
                <a:ea typeface="Arial"/>
                <a:cs typeface="Arial"/>
                <a:sym typeface="Arial"/>
              </a:rPr>
              <a:t>The draft BSR does not fully address describing an aggregating expression and an aggregating work, so we will start with the RDA guidance page on aggregates. A key point for us to keep in mind is which type of aggregate we are working on, because the entities and elements that should be recorded explicitly are different depending on the kind of aggregate being cataloged. The narrative MGD on aggregates, which is linked on this guidance page, provides an overview of PCC practice in a more linear form, so it should also be consulted as needed.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Our </a:t>
            </a:r>
            <a:r>
              <a:rPr lang="en-US" sz="1100" dirty="0" err="1">
                <a:latin typeface="Arial"/>
                <a:ea typeface="Arial"/>
                <a:cs typeface="Arial"/>
                <a:sym typeface="Arial"/>
              </a:rPr>
              <a:t>ebook</a:t>
            </a:r>
            <a:r>
              <a:rPr lang="en-US" sz="1100" dirty="0">
                <a:latin typeface="Arial"/>
                <a:ea typeface="Arial"/>
                <a:cs typeface="Arial"/>
                <a:sym typeface="Arial"/>
              </a:rPr>
              <a:t> is for the most part a collection aggregate, a compilation of articles by multiple authors. So, we can start at the </a:t>
            </a:r>
            <a:r>
              <a:rPr lang="en-US" sz="1100" b="1" dirty="0">
                <a:latin typeface="Arial"/>
                <a:ea typeface="Arial"/>
                <a:cs typeface="Arial"/>
                <a:sym typeface="Arial"/>
              </a:rPr>
              <a:t>Collection aggregate</a:t>
            </a:r>
            <a:r>
              <a:rPr lang="en-US" sz="1100" dirty="0">
                <a:latin typeface="Arial"/>
                <a:ea typeface="Arial"/>
                <a:cs typeface="Arial"/>
                <a:sym typeface="Arial"/>
              </a:rPr>
              <a:t> section on the guidance page. Here, the policy statement directs us to </a:t>
            </a:r>
            <a:r>
              <a:rPr lang="en-US" sz="1100" b="1" dirty="0">
                <a:latin typeface="Arial"/>
                <a:ea typeface="Arial"/>
                <a:cs typeface="Arial"/>
                <a:sym typeface="Arial"/>
              </a:rPr>
              <a:t>Resource Description &gt; Describing a manifestation</a:t>
            </a:r>
            <a:r>
              <a:rPr lang="en-US" sz="1100" dirty="0">
                <a:latin typeface="Arial"/>
                <a:ea typeface="Arial"/>
                <a:cs typeface="Arial"/>
                <a:sym typeface="Arial"/>
              </a:rPr>
              <a:t> page, the section for </a:t>
            </a:r>
            <a:r>
              <a:rPr lang="en-US" sz="1100" b="1" dirty="0">
                <a:latin typeface="Arial"/>
                <a:ea typeface="Arial"/>
                <a:cs typeface="Arial"/>
                <a:sym typeface="Arial"/>
              </a:rPr>
              <a:t>Describing a manifestation that embodies two or more expressions</a:t>
            </a:r>
            <a:r>
              <a:rPr lang="en-US" sz="1100" dirty="0">
                <a:latin typeface="Arial"/>
                <a:ea typeface="Arial"/>
                <a:cs typeface="Arial"/>
                <a:sym typeface="Arial"/>
              </a:rPr>
              <a:t>. </a:t>
            </a:r>
            <a:endParaRPr sz="1100" dirty="0">
              <a:latin typeface="Arial"/>
              <a:ea typeface="Arial"/>
              <a:cs typeface="Arial"/>
              <a:sym typeface="Arial"/>
            </a:endParaRPr>
          </a:p>
        </p:txBody>
      </p:sp>
      <p:sp>
        <p:nvSpPr>
          <p:cNvPr id="246" name="Google Shape;2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long last, we work back to the </a:t>
            </a:r>
            <a:r>
              <a:rPr lang="en-US" sz="1100" b="1" i="1">
                <a:latin typeface="Arial"/>
                <a:ea typeface="Arial"/>
                <a:cs typeface="Arial"/>
                <a:sym typeface="Arial"/>
              </a:rPr>
              <a:t>authorized access point for expression</a:t>
            </a:r>
            <a:r>
              <a:rPr lang="en-US" sz="1100">
                <a:latin typeface="Arial"/>
                <a:ea typeface="Arial"/>
                <a:cs typeface="Arial"/>
                <a:sym typeface="Arial"/>
              </a:rPr>
              <a:t> page with the value of the base authorized access point, which is the authorized access point for work. For the rest of the steps, we follow exactly the same pattern. We move to the next section </a:t>
            </a:r>
            <a:r>
              <a:rPr lang="en-US" sz="1100" b="1">
                <a:latin typeface="Arial"/>
                <a:ea typeface="Arial"/>
                <a:cs typeface="Arial"/>
                <a:sym typeface="Arial"/>
              </a:rPr>
              <a:t>Format of base authorized access points for expression</a:t>
            </a:r>
            <a:r>
              <a:rPr lang="en-US" sz="1100">
                <a:latin typeface="Arial"/>
                <a:ea typeface="Arial"/>
                <a:cs typeface="Arial"/>
                <a:sym typeface="Arial"/>
              </a:rPr>
              <a:t>, which tells us to apply the general instructions on the </a:t>
            </a:r>
            <a:r>
              <a:rPr lang="en-US" sz="1100" b="1" i="1">
                <a:latin typeface="Arial"/>
                <a:ea typeface="Arial"/>
                <a:cs typeface="Arial"/>
                <a:sym typeface="Arial"/>
              </a:rPr>
              <a:t>access point for expression</a:t>
            </a:r>
            <a:r>
              <a:rPr lang="en-US" sz="1100">
                <a:latin typeface="Arial"/>
                <a:ea typeface="Arial"/>
                <a:cs typeface="Arial"/>
                <a:sym typeface="Arial"/>
              </a:rPr>
              <a:t> page. </a:t>
            </a:r>
            <a:endParaRPr/>
          </a:p>
        </p:txBody>
      </p:sp>
      <p:sp>
        <p:nvSpPr>
          <p:cNvPr id="422" name="Google Shape;42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Here we find that only the first option is applicable for our ebook, “Record a title in direct order with no amendments,” that is, in our context, do not change the </a:t>
            </a:r>
            <a:r>
              <a:rPr lang="en-US" sz="1100" b="1" i="1">
                <a:latin typeface="Arial"/>
                <a:ea typeface="Arial"/>
                <a:cs typeface="Arial"/>
                <a:sym typeface="Arial"/>
              </a:rPr>
              <a:t>authorized access point for work</a:t>
            </a:r>
            <a:r>
              <a:rPr lang="en-US" sz="1100">
                <a:latin typeface="Arial"/>
                <a:ea typeface="Arial"/>
                <a:cs typeface="Arial"/>
                <a:sym typeface="Arial"/>
              </a:rPr>
              <a:t> in any way. So, “Hamiltonian systems” is the format of our base authorized access point for expression.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 reality, this section can be skipped entirely in PCC practice because the base authorized access point for expression is the </a:t>
            </a:r>
            <a:r>
              <a:rPr lang="en-US" sz="1100" b="1" i="1">
                <a:latin typeface="Arial"/>
                <a:ea typeface="Arial"/>
                <a:cs typeface="Arial"/>
                <a:sym typeface="Arial"/>
              </a:rPr>
              <a:t>authorized access point for work</a:t>
            </a:r>
            <a:r>
              <a:rPr lang="en-US" sz="1100">
                <a:latin typeface="Arial"/>
                <a:ea typeface="Arial"/>
                <a:cs typeface="Arial"/>
                <a:sym typeface="Arial"/>
              </a:rPr>
              <a:t>, which is already formatted and then constructed by applying the PCC string encoding scheme.</a:t>
            </a:r>
            <a:endParaRPr sz="1100">
              <a:latin typeface="Arial"/>
              <a:ea typeface="Arial"/>
              <a:cs typeface="Arial"/>
              <a:sym typeface="Arial"/>
            </a:endParaRPr>
          </a:p>
        </p:txBody>
      </p:sp>
      <p:sp>
        <p:nvSpPr>
          <p:cNvPr id="428" name="Google Shape;42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In other words, once we have constructed the </a:t>
            </a:r>
            <a:r>
              <a:rPr lang="en-US" sz="1100" b="1" i="1" dirty="0">
                <a:latin typeface="Arial"/>
                <a:ea typeface="Arial"/>
                <a:cs typeface="Arial"/>
                <a:sym typeface="Arial"/>
              </a:rPr>
              <a:t>authorized access point for work</a:t>
            </a:r>
            <a:r>
              <a:rPr lang="en-US" sz="1100" dirty="0">
                <a:latin typeface="Arial"/>
                <a:ea typeface="Arial"/>
                <a:cs typeface="Arial"/>
                <a:sym typeface="Arial"/>
              </a:rPr>
              <a:t>, we may go straight to the next section </a:t>
            </a:r>
            <a:r>
              <a:rPr lang="en-US" sz="1100" b="1" dirty="0">
                <a:latin typeface="Arial"/>
                <a:ea typeface="Arial"/>
                <a:cs typeface="Arial"/>
                <a:sym typeface="Arial"/>
              </a:rPr>
              <a:t>Additional elements and designations in authorized access points for expression</a:t>
            </a:r>
            <a:r>
              <a:rPr lang="en-US" sz="1100" dirty="0">
                <a:latin typeface="Arial"/>
                <a:ea typeface="Arial"/>
                <a:cs typeface="Arial"/>
                <a:sym typeface="Arial"/>
              </a:rPr>
              <a:t>, which has instructions about recording additions and qualifiers if needed to break a conflict, etc. As was the case with </a:t>
            </a:r>
            <a:r>
              <a:rPr lang="en-US" sz="1100" b="1" i="1" dirty="0">
                <a:latin typeface="Arial"/>
                <a:ea typeface="Arial"/>
                <a:cs typeface="Arial"/>
                <a:sym typeface="Arial"/>
              </a:rPr>
              <a:t>authorized access point for work</a:t>
            </a:r>
            <a:r>
              <a:rPr lang="en-US" sz="1100" dirty="0">
                <a:latin typeface="Arial"/>
                <a:ea typeface="Arial"/>
                <a:cs typeface="Arial"/>
                <a:sym typeface="Arial"/>
              </a:rPr>
              <a:t>, the section tells us to apply the general instructions at the </a:t>
            </a:r>
            <a:r>
              <a:rPr lang="en-US" sz="1100" b="1" i="1" dirty="0">
                <a:latin typeface="Arial"/>
                <a:ea typeface="Arial"/>
                <a:cs typeface="Arial"/>
                <a:sym typeface="Arial"/>
              </a:rPr>
              <a:t>access point for expression</a:t>
            </a:r>
            <a:r>
              <a:rPr lang="en-US" sz="1100" dirty="0">
                <a:latin typeface="Arial"/>
                <a:ea typeface="Arial"/>
                <a:cs typeface="Arial"/>
                <a:sym typeface="Arial"/>
              </a:rPr>
              <a:t> page. This section also links to an MGD which has guidance on recording additional expression elements and designations, including how to identify translations and language editions. Also, similar guidance on recording additions is found as well in the string encoding scheme MGD on </a:t>
            </a:r>
            <a:r>
              <a:rPr lang="en-US" sz="1100" b="1" i="1" dirty="0">
                <a:latin typeface="Arial"/>
                <a:ea typeface="Arial"/>
                <a:cs typeface="Arial"/>
                <a:sym typeface="Arial"/>
              </a:rPr>
              <a:t>access point for expression</a:t>
            </a:r>
            <a:r>
              <a:rPr lang="en-US" sz="1100" dirty="0">
                <a:latin typeface="Arial"/>
                <a:ea typeface="Arial"/>
                <a:cs typeface="Arial"/>
                <a:sym typeface="Arial"/>
              </a:rPr>
              <a:t>.</a:t>
            </a:r>
            <a:endParaRPr dirty="0"/>
          </a:p>
        </p:txBody>
      </p:sp>
      <p:sp>
        <p:nvSpPr>
          <p:cNvPr id="434" name="Google Shape;43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latin typeface="Arial"/>
                <a:ea typeface="Arial"/>
                <a:cs typeface="Arial"/>
                <a:sym typeface="Arial"/>
              </a:rPr>
              <a:t>These MGDs say that an </a:t>
            </a:r>
            <a:r>
              <a:rPr lang="en-US" sz="1100" b="1" i="1" dirty="0">
                <a:latin typeface="Arial"/>
                <a:ea typeface="Arial"/>
                <a:cs typeface="Arial"/>
                <a:sym typeface="Arial"/>
              </a:rPr>
              <a:t>authorized access point for expression</a:t>
            </a:r>
            <a:r>
              <a:rPr lang="en-US" sz="1100" dirty="0">
                <a:latin typeface="Arial"/>
                <a:ea typeface="Arial"/>
                <a:cs typeface="Arial"/>
                <a:sym typeface="Arial"/>
              </a:rPr>
              <a:t> is constructed by recording the </a:t>
            </a:r>
            <a:r>
              <a:rPr lang="en-US" sz="1100" b="1" i="1" dirty="0">
                <a:latin typeface="Arial"/>
                <a:ea typeface="Arial"/>
                <a:cs typeface="Arial"/>
                <a:sym typeface="Arial"/>
              </a:rPr>
              <a:t>authorized access point for work</a:t>
            </a:r>
            <a:r>
              <a:rPr lang="en-US" sz="1100" dirty="0">
                <a:latin typeface="Arial"/>
                <a:ea typeface="Arial"/>
                <a:cs typeface="Arial"/>
                <a:sym typeface="Arial"/>
              </a:rPr>
              <a:t> first and adding an expression element as a qualifier as needed to differentiate the expression from another expression, like language of expression and content type. So, the practice remains the same from original RDA. However, PCC practice allows </a:t>
            </a:r>
            <a:r>
              <a:rPr lang="en-CA" sz="1100" dirty="0">
                <a:latin typeface="Arial"/>
                <a:ea typeface="Arial"/>
                <a:cs typeface="Arial"/>
                <a:sym typeface="Arial"/>
              </a:rPr>
              <a:t>catalogers to record an authorized access point for work as an authorized access point for expression for any expression in the work's original language. This means that we don’t need to differentiate the two access points.</a:t>
            </a:r>
            <a:endParaRPr lang="en-US"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Now we have values of all applicable elements, so one final step is to follow the initial general instructions and apply the PCC string encoding scheme to put everything together and construct the authorized access point. Because no qualifier or punctuation is added, the base authorized access point “Hamiltonian systems” is the value of the authorized access point for our aggregating expression. </a:t>
            </a:r>
            <a:endParaRPr sz="1100" dirty="0">
              <a:latin typeface="Arial"/>
              <a:ea typeface="Arial"/>
              <a:cs typeface="Arial"/>
              <a:sym typeface="Arial"/>
            </a:endParaRPr>
          </a:p>
        </p:txBody>
      </p:sp>
      <p:sp>
        <p:nvSpPr>
          <p:cNvPr id="441" name="Google Shape;44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AADE6-DDDF-C7D0-4E4F-803F420A5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3476-C8F7-C6E8-4740-26D33D0E6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B27CC-DF65-DBA5-9FDD-31134967CAB5}"/>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latin typeface="Arial"/>
                <a:ea typeface="Arial"/>
                <a:cs typeface="Arial"/>
                <a:sym typeface="Arial"/>
              </a:rPr>
              <a:t>Because an authorized access point for expression is a more specific type of access point for expression, we can record “Hamiltonian systems” as the value for both elements. Just like the </a:t>
            </a:r>
            <a:r>
              <a:rPr lang="en-CA" sz="1200" b="1" i="1" dirty="0">
                <a:latin typeface="Arial"/>
                <a:ea typeface="Arial"/>
                <a:cs typeface="Arial"/>
                <a:sym typeface="Arial"/>
              </a:rPr>
              <a:t>authorized access point for work</a:t>
            </a:r>
            <a:r>
              <a:rPr lang="en-CA" sz="1200" dirty="0">
                <a:latin typeface="Arial"/>
                <a:ea typeface="Arial"/>
                <a:cs typeface="Arial"/>
                <a:sym typeface="Arial"/>
              </a:rPr>
              <a:t>, the range is </a:t>
            </a:r>
            <a:r>
              <a:rPr lang="en-CA" sz="1200" b="1" i="1" dirty="0">
                <a:latin typeface="Arial"/>
                <a:ea typeface="Arial"/>
                <a:cs typeface="Arial"/>
                <a:sym typeface="Arial"/>
              </a:rPr>
              <a:t>Nomen</a:t>
            </a:r>
            <a:r>
              <a:rPr lang="en-CA" sz="1200" dirty="0">
                <a:latin typeface="Arial"/>
                <a:ea typeface="Arial"/>
                <a:cs typeface="Arial"/>
                <a:sym typeface="Arial"/>
              </a:rPr>
              <a:t>, recording method is structured description.</a:t>
            </a:r>
          </a:p>
          <a:p>
            <a:pPr marL="0" lvl="0" indent="0" algn="l" rtl="0">
              <a:spcBef>
                <a:spcPts val="0"/>
              </a:spcBef>
              <a:spcAft>
                <a:spcPts val="0"/>
              </a:spcAft>
              <a:buNone/>
            </a:pPr>
            <a:endParaRPr lang="en-CA" dirty="0"/>
          </a:p>
          <a:p>
            <a:pPr marL="0" marR="0" lvl="0" indent="0" algn="l" defTabSz="914400" rtl="0" eaLnBrk="1" fontAlgn="auto" latinLnBrk="0" hangingPunct="1">
              <a:lnSpc>
                <a:spcPct val="115833"/>
              </a:lnSpc>
              <a:spcBef>
                <a:spcPts val="800"/>
              </a:spcBef>
              <a:spcAft>
                <a:spcPts val="0"/>
              </a:spcAft>
              <a:buClr>
                <a:schemeClr val="dk1"/>
              </a:buClr>
              <a:buSzPts val="1100"/>
              <a:buFont typeface="Arial"/>
              <a:buNone/>
              <a:tabLst/>
              <a:defRPr/>
            </a:pPr>
            <a:endParaRPr lang="en-CA" dirty="0"/>
          </a:p>
        </p:txBody>
      </p:sp>
      <p:sp>
        <p:nvSpPr>
          <p:cNvPr id="4" name="Slide Number Placeholder 3">
            <a:extLst>
              <a:ext uri="{FF2B5EF4-FFF2-40B4-BE49-F238E27FC236}">
                <a16:creationId xmlns:a16="http://schemas.microsoft.com/office/drawing/2014/main" id="{7E1D2052-E68B-1CBF-38D2-B7EBAC026024}"/>
              </a:ext>
            </a:extLst>
          </p:cNvPr>
          <p:cNvSpPr>
            <a:spLocks noGrp="1"/>
          </p:cNvSpPr>
          <p:nvPr>
            <p:ph type="sldNum" sz="quarter" idx="5"/>
          </p:nvPr>
        </p:nvSpPr>
        <p:spPr/>
        <p:txBody>
          <a:bodyPr/>
          <a:lstStyle/>
          <a:p>
            <a:fld id="{860751CD-C621-4F44-BF9E-E97C3AB3C439}" type="slidenum">
              <a:rPr lang="en-US" smtClean="0"/>
              <a:t>36</a:t>
            </a:fld>
            <a:endParaRPr lang="en-US"/>
          </a:p>
        </p:txBody>
      </p:sp>
    </p:spTree>
    <p:extLst>
      <p:ext uri="{BB962C8B-B14F-4D97-AF65-F5344CB8AC3E}">
        <p14:creationId xmlns:p14="http://schemas.microsoft.com/office/powerpoint/2010/main" val="2402163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676AA-6E97-6D18-95EF-1BC095DD6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3E14D-2AFD-E61A-03B0-701736DB8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27B94-B363-4F99-5634-29C79D3A33A5}"/>
              </a:ext>
            </a:extLst>
          </p:cNvPr>
          <p:cNvSpPr>
            <a:spLocks noGrp="1"/>
          </p:cNvSpPr>
          <p:nvPr>
            <p:ph type="body" idx="1"/>
          </p:nvPr>
        </p:nvSpPr>
        <p:spPr/>
        <p:txBody>
          <a:bodyPr/>
          <a:lstStyle/>
          <a:p>
            <a:pPr marL="0" lvl="0" indent="0" algn="l" rtl="0">
              <a:lnSpc>
                <a:spcPct val="115000"/>
              </a:lnSpc>
              <a:spcBef>
                <a:spcPts val="0"/>
              </a:spcBef>
              <a:spcAft>
                <a:spcPts val="0"/>
              </a:spcAft>
              <a:buNone/>
            </a:pPr>
            <a:r>
              <a:rPr lang="en-CA" sz="1200" dirty="0">
                <a:latin typeface="Arial"/>
                <a:ea typeface="Arial"/>
                <a:cs typeface="Arial"/>
                <a:sym typeface="Arial"/>
              </a:rPr>
              <a:t>Finally, we work our way back to the </a:t>
            </a:r>
            <a:r>
              <a:rPr lang="en-CA" sz="1200" b="1" i="1" dirty="0">
                <a:latin typeface="Arial"/>
                <a:ea typeface="Arial"/>
                <a:cs typeface="Arial"/>
                <a:sym typeface="Arial"/>
              </a:rPr>
              <a:t>expression manifested</a:t>
            </a:r>
            <a:r>
              <a:rPr lang="en-CA" sz="1200" dirty="0">
                <a:latin typeface="Arial"/>
                <a:ea typeface="Arial"/>
                <a:cs typeface="Arial"/>
                <a:sym typeface="Arial"/>
              </a:rPr>
              <a:t> element to identify our aggregating expression. The value and the recording method are the same as the </a:t>
            </a:r>
            <a:r>
              <a:rPr lang="en-CA" sz="1200" b="1" i="1" dirty="0">
                <a:latin typeface="Arial"/>
                <a:ea typeface="Arial"/>
                <a:cs typeface="Arial"/>
                <a:sym typeface="Arial"/>
              </a:rPr>
              <a:t>authorized access point for expression</a:t>
            </a:r>
            <a:r>
              <a:rPr lang="en-CA" sz="1200" dirty="0">
                <a:latin typeface="Arial"/>
                <a:ea typeface="Arial"/>
                <a:cs typeface="Arial"/>
                <a:sym typeface="Arial"/>
              </a:rPr>
              <a:t>. The range is </a:t>
            </a:r>
            <a:r>
              <a:rPr lang="en-CA" sz="1200" b="1" i="1" dirty="0">
                <a:latin typeface="Arial"/>
                <a:ea typeface="Arial"/>
                <a:cs typeface="Arial"/>
                <a:sym typeface="Arial"/>
              </a:rPr>
              <a:t>Expression</a:t>
            </a:r>
            <a:r>
              <a:rPr lang="en-CA" sz="1200" dirty="0">
                <a:latin typeface="Arial"/>
                <a:ea typeface="Arial"/>
                <a:cs typeface="Arial"/>
                <a:sym typeface="Arial"/>
              </a:rPr>
              <a:t>, as the element is relating the aggregate manifestation to the aggregating expression using the authorized access point. </a:t>
            </a:r>
          </a:p>
          <a:p>
            <a:pPr marL="0" lvl="0" indent="0" algn="l" rtl="0">
              <a:lnSpc>
                <a:spcPct val="115000"/>
              </a:lnSpc>
              <a:spcBef>
                <a:spcPts val="0"/>
              </a:spcBef>
              <a:spcAft>
                <a:spcPts val="0"/>
              </a:spcAft>
              <a:buNone/>
            </a:pPr>
            <a:endParaRPr lang="en-CA" sz="1200" dirty="0">
              <a:latin typeface="Arial"/>
              <a:ea typeface="Arial"/>
              <a:cs typeface="Arial"/>
              <a:sym typeface="Arial"/>
            </a:endParaRPr>
          </a:p>
          <a:p>
            <a:pPr marL="0" lvl="0" indent="0" algn="l" rtl="0">
              <a:lnSpc>
                <a:spcPct val="115000"/>
              </a:lnSpc>
              <a:spcBef>
                <a:spcPts val="0"/>
              </a:spcBef>
              <a:spcAft>
                <a:spcPts val="0"/>
              </a:spcAft>
              <a:buNone/>
            </a:pPr>
            <a:r>
              <a:rPr lang="en-CA" sz="1200" dirty="0">
                <a:latin typeface="Arial"/>
                <a:ea typeface="Arial"/>
                <a:cs typeface="Arial"/>
                <a:sym typeface="Arial"/>
              </a:rPr>
              <a:t>Then, how is the element recorded in the MARC record?</a:t>
            </a:r>
          </a:p>
          <a:p>
            <a:pPr marL="0" lvl="0" indent="0" algn="l" rtl="0">
              <a:lnSpc>
                <a:spcPct val="115000"/>
              </a:lnSpc>
              <a:spcBef>
                <a:spcPts val="0"/>
              </a:spcBef>
              <a:spcAft>
                <a:spcPts val="0"/>
              </a:spcAft>
              <a:buNone/>
            </a:pPr>
            <a:endParaRPr lang="en-CA"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200" dirty="0">
                <a:latin typeface="Arial"/>
                <a:ea typeface="Arial"/>
                <a:cs typeface="Arial"/>
                <a:sym typeface="Arial"/>
              </a:rPr>
              <a:t>Cataloging practice is not different in MARC for the aggregating expression of a collection aggregate. For our </a:t>
            </a:r>
            <a:r>
              <a:rPr lang="en-CA" sz="1200" dirty="0" err="1">
                <a:latin typeface="Arial"/>
                <a:ea typeface="Arial"/>
                <a:cs typeface="Arial"/>
                <a:sym typeface="Arial"/>
              </a:rPr>
              <a:t>ebook</a:t>
            </a:r>
            <a:r>
              <a:rPr lang="en-CA" sz="1200" dirty="0">
                <a:latin typeface="Arial"/>
                <a:ea typeface="Arial"/>
                <a:cs typeface="Arial"/>
                <a:sym typeface="Arial"/>
              </a:rPr>
              <a:t>, the </a:t>
            </a:r>
            <a:r>
              <a:rPr lang="en-CA" sz="1200" b="1" i="1" dirty="0">
                <a:latin typeface="Arial"/>
                <a:ea typeface="Arial"/>
                <a:cs typeface="Arial"/>
                <a:sym typeface="Arial"/>
              </a:rPr>
              <a:t>expression manifested </a:t>
            </a:r>
            <a:r>
              <a:rPr lang="en-CA" sz="1200" dirty="0">
                <a:latin typeface="Arial"/>
                <a:ea typeface="Arial"/>
                <a:cs typeface="Arial"/>
                <a:sym typeface="Arial"/>
              </a:rPr>
              <a:t>element is in effect recorded in 245 field $a because this is a title main entry and the authorized access point for the aggregating expression is the same value as the </a:t>
            </a:r>
            <a:r>
              <a:rPr lang="en-CA" sz="1200" b="1" i="1" dirty="0">
                <a:latin typeface="Arial"/>
                <a:ea typeface="Arial"/>
                <a:cs typeface="Arial"/>
                <a:sym typeface="Arial"/>
              </a:rPr>
              <a:t>title proper</a:t>
            </a:r>
            <a:r>
              <a:rPr lang="en-CA" sz="1200" dirty="0">
                <a:latin typeface="Arial"/>
                <a:ea typeface="Arial"/>
                <a:cs typeface="Arial"/>
                <a:sym typeface="Arial"/>
              </a:rPr>
              <a:t>. The element would be recorded in 130 field if we needed to qualify the authorized access point. Likewise, the element would be split between 1XX and 240 or 245 fields if a collection aggregate was a compilation of works by a single agent.</a:t>
            </a:r>
          </a:p>
        </p:txBody>
      </p:sp>
      <p:sp>
        <p:nvSpPr>
          <p:cNvPr id="4" name="Slide Number Placeholder 3">
            <a:extLst>
              <a:ext uri="{FF2B5EF4-FFF2-40B4-BE49-F238E27FC236}">
                <a16:creationId xmlns:a16="http://schemas.microsoft.com/office/drawing/2014/main" id="{14540134-A1DF-3FDB-67DA-4D70692B8193}"/>
              </a:ext>
            </a:extLst>
          </p:cNvPr>
          <p:cNvSpPr>
            <a:spLocks noGrp="1"/>
          </p:cNvSpPr>
          <p:nvPr>
            <p:ph type="sldNum" sz="quarter" idx="5"/>
          </p:nvPr>
        </p:nvSpPr>
        <p:spPr/>
        <p:txBody>
          <a:bodyPr/>
          <a:lstStyle/>
          <a:p>
            <a:fld id="{860751CD-C621-4F44-BF9E-E97C3AB3C439}" type="slidenum">
              <a:rPr lang="en-US" smtClean="0"/>
              <a:t>37</a:t>
            </a:fld>
            <a:endParaRPr lang="en-US"/>
          </a:p>
        </p:txBody>
      </p:sp>
    </p:spTree>
    <p:extLst>
      <p:ext uri="{BB962C8B-B14F-4D97-AF65-F5344CB8AC3E}">
        <p14:creationId xmlns:p14="http://schemas.microsoft.com/office/powerpoint/2010/main" val="3222435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latin typeface="Arial"/>
                <a:ea typeface="Arial"/>
                <a:cs typeface="Arial"/>
                <a:sym typeface="Arial"/>
              </a:rPr>
              <a:t>Now we can be done here as we already have all we need for cataloging in MARC. However, for purposes of learning official RDA, let’s also look at what else is required for describing our aggregating expression and aggregating work in terms of creating their minimum metadata description.</a:t>
            </a:r>
          </a:p>
          <a:p>
            <a:pPr marL="0" lvl="0" indent="0" algn="l" rtl="0">
              <a:lnSpc>
                <a:spcPct val="115000"/>
              </a:lnSpc>
              <a:spcBef>
                <a:spcPts val="0"/>
              </a:spcBef>
              <a:spcAft>
                <a:spcPts val="0"/>
              </a:spcAft>
              <a:buClr>
                <a:schemeClr val="dk1"/>
              </a:buClr>
              <a:buSzPts val="1100"/>
              <a:buFont typeface="Arial"/>
              <a:buNone/>
            </a:pPr>
            <a:endParaRPr lang="en-CA"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200" dirty="0">
                <a:latin typeface="Arial"/>
                <a:ea typeface="Arial"/>
                <a:cs typeface="Arial"/>
                <a:sym typeface="Arial"/>
              </a:rPr>
              <a:t>RDA tells us that a minimum description of an expression requires an </a:t>
            </a:r>
            <a:r>
              <a:rPr lang="en-CA" sz="1200" b="1" i="1" dirty="0">
                <a:latin typeface="Arial"/>
                <a:ea typeface="Arial"/>
                <a:cs typeface="Arial"/>
                <a:sym typeface="Arial"/>
              </a:rPr>
              <a:t>appellation of expression</a:t>
            </a:r>
            <a:r>
              <a:rPr lang="en-CA" sz="1200" dirty="0">
                <a:latin typeface="Arial"/>
                <a:ea typeface="Arial"/>
                <a:cs typeface="Arial"/>
                <a:sym typeface="Arial"/>
              </a:rPr>
              <a:t> to refer to the entity itself, and it must also include </a:t>
            </a:r>
            <a:r>
              <a:rPr lang="en-CA" sz="1200" b="1" i="1" dirty="0">
                <a:latin typeface="Arial"/>
                <a:ea typeface="Arial"/>
                <a:cs typeface="Arial"/>
                <a:sym typeface="Arial"/>
              </a:rPr>
              <a:t>work expressed</a:t>
            </a:r>
            <a:r>
              <a:rPr lang="en-CA" sz="1200" dirty="0">
                <a:latin typeface="Arial"/>
                <a:ea typeface="Arial"/>
                <a:cs typeface="Arial"/>
                <a:sym typeface="Arial"/>
              </a:rPr>
              <a:t> and </a:t>
            </a:r>
            <a:r>
              <a:rPr lang="en-CA" sz="1200" b="1" i="1" dirty="0">
                <a:latin typeface="Arial"/>
                <a:ea typeface="Arial"/>
                <a:cs typeface="Arial"/>
                <a:sym typeface="Arial"/>
              </a:rPr>
              <a:t>manifestation of expression</a:t>
            </a:r>
            <a:r>
              <a:rPr lang="en-CA" sz="1200" dirty="0">
                <a:latin typeface="Arial"/>
                <a:ea typeface="Arial"/>
                <a:cs typeface="Arial"/>
                <a:sym typeface="Arial"/>
              </a:rPr>
              <a:t> to record the expression’s relationships with work and manifestation. A minimum description of a work requires an </a:t>
            </a:r>
            <a:r>
              <a:rPr lang="en-CA" sz="1200" b="1" i="1" dirty="0">
                <a:latin typeface="Arial"/>
                <a:ea typeface="Arial"/>
                <a:cs typeface="Arial"/>
                <a:sym typeface="Arial"/>
              </a:rPr>
              <a:t>appellation of work</a:t>
            </a:r>
            <a:r>
              <a:rPr lang="en-CA" sz="1200" dirty="0">
                <a:latin typeface="Arial"/>
                <a:ea typeface="Arial"/>
                <a:cs typeface="Arial"/>
                <a:sym typeface="Arial"/>
              </a:rPr>
              <a:t> to refer to the entity itself, and it must also include either </a:t>
            </a:r>
            <a:r>
              <a:rPr lang="en-CA" sz="1200" b="1" i="1" dirty="0">
                <a:latin typeface="Arial"/>
                <a:ea typeface="Arial"/>
                <a:cs typeface="Arial"/>
                <a:sym typeface="Arial"/>
              </a:rPr>
              <a:t>expression of work</a:t>
            </a:r>
            <a:r>
              <a:rPr lang="en-CA" sz="1200" dirty="0">
                <a:latin typeface="Arial"/>
                <a:ea typeface="Arial"/>
                <a:cs typeface="Arial"/>
                <a:sym typeface="Arial"/>
              </a:rPr>
              <a:t> or </a:t>
            </a:r>
            <a:r>
              <a:rPr lang="en-CA" sz="1200" b="1" i="1" dirty="0">
                <a:latin typeface="Arial"/>
                <a:ea typeface="Arial"/>
                <a:cs typeface="Arial"/>
                <a:sym typeface="Arial"/>
              </a:rPr>
              <a:t>manifestation of work</a:t>
            </a:r>
            <a:r>
              <a:rPr lang="en-CA" sz="1200" dirty="0">
                <a:latin typeface="Arial"/>
                <a:ea typeface="Arial"/>
                <a:cs typeface="Arial"/>
                <a:sym typeface="Arial"/>
              </a:rPr>
              <a:t> to record the work’s relationships with expression or manifestation.</a:t>
            </a:r>
            <a:endParaRPr lang="en-CA" dirty="0"/>
          </a:p>
          <a:p>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38</a:t>
            </a:fld>
            <a:endParaRPr lang="en-US"/>
          </a:p>
        </p:txBody>
      </p:sp>
    </p:spTree>
    <p:extLst>
      <p:ext uri="{BB962C8B-B14F-4D97-AF65-F5344CB8AC3E}">
        <p14:creationId xmlns:p14="http://schemas.microsoft.com/office/powerpoint/2010/main" val="723776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CA" sz="1200" dirty="0">
                <a:latin typeface="Arial"/>
                <a:ea typeface="Arial"/>
                <a:cs typeface="Arial"/>
                <a:sym typeface="Arial"/>
              </a:rPr>
              <a:t>Let’s see what values we have identified in our cataloging process. </a:t>
            </a:r>
          </a:p>
          <a:p>
            <a:pPr marL="0" lvl="0" indent="0" algn="l" rtl="0">
              <a:lnSpc>
                <a:spcPct val="115000"/>
              </a:lnSpc>
              <a:spcBef>
                <a:spcPts val="0"/>
              </a:spcBef>
              <a:spcAft>
                <a:spcPts val="0"/>
              </a:spcAft>
              <a:buNone/>
            </a:pPr>
            <a:endParaRPr lang="en-CA" sz="12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200" dirty="0">
                <a:latin typeface="Arial"/>
                <a:ea typeface="Arial"/>
                <a:cs typeface="Arial"/>
                <a:sym typeface="Arial"/>
              </a:rPr>
              <a:t>The authorized access point for the aggregating expression is the value for </a:t>
            </a:r>
            <a:r>
              <a:rPr lang="en-CA" sz="1200" b="1" i="1" dirty="0">
                <a:latin typeface="Arial"/>
                <a:ea typeface="Arial"/>
                <a:cs typeface="Arial"/>
                <a:sym typeface="Arial"/>
              </a:rPr>
              <a:t>appellation of expression</a:t>
            </a:r>
            <a:r>
              <a:rPr lang="en-CA" sz="1200" dirty="0">
                <a:latin typeface="Arial"/>
                <a:ea typeface="Arial"/>
                <a:cs typeface="Arial"/>
                <a:sym typeface="Arial"/>
              </a:rPr>
              <a:t> and </a:t>
            </a:r>
            <a:r>
              <a:rPr lang="en-CA" sz="1200" b="1" i="1" dirty="0">
                <a:latin typeface="Arial"/>
                <a:ea typeface="Arial"/>
                <a:cs typeface="Arial"/>
                <a:sym typeface="Arial"/>
              </a:rPr>
              <a:t>expression of work</a:t>
            </a:r>
            <a:r>
              <a:rPr lang="en-CA" sz="1200" dirty="0">
                <a:latin typeface="Arial"/>
                <a:ea typeface="Arial"/>
                <a:cs typeface="Arial"/>
                <a:sym typeface="Arial"/>
              </a:rPr>
              <a:t>, as well as </a:t>
            </a:r>
            <a:r>
              <a:rPr lang="en-CA" sz="1200" b="1" i="1" dirty="0">
                <a:latin typeface="Arial"/>
                <a:ea typeface="Arial"/>
                <a:cs typeface="Arial"/>
                <a:sym typeface="Arial"/>
              </a:rPr>
              <a:t>expression manifested</a:t>
            </a:r>
            <a:r>
              <a:rPr lang="en-CA" sz="1200" dirty="0">
                <a:latin typeface="Arial"/>
                <a:ea typeface="Arial"/>
                <a:cs typeface="Arial"/>
                <a:sym typeface="Arial"/>
              </a:rPr>
              <a:t>. The authorized access point for the aggregating work is the value for </a:t>
            </a:r>
            <a:r>
              <a:rPr lang="en-CA" sz="1200" b="1" i="1" dirty="0">
                <a:latin typeface="Arial"/>
                <a:ea typeface="Arial"/>
                <a:cs typeface="Arial"/>
                <a:sym typeface="Arial"/>
              </a:rPr>
              <a:t>appellation of work</a:t>
            </a:r>
            <a:r>
              <a:rPr lang="en-CA" sz="1200" dirty="0">
                <a:latin typeface="Arial"/>
                <a:ea typeface="Arial"/>
                <a:cs typeface="Arial"/>
                <a:sym typeface="Arial"/>
              </a:rPr>
              <a:t> and </a:t>
            </a:r>
            <a:r>
              <a:rPr lang="en-CA" sz="1200" b="1" i="1" dirty="0">
                <a:latin typeface="Arial"/>
                <a:ea typeface="Arial"/>
                <a:cs typeface="Arial"/>
                <a:sym typeface="Arial"/>
              </a:rPr>
              <a:t>work expressed</a:t>
            </a:r>
            <a:r>
              <a:rPr lang="en-CA" sz="1200" dirty="0">
                <a:latin typeface="Arial"/>
                <a:ea typeface="Arial"/>
                <a:cs typeface="Arial"/>
                <a:sym typeface="Arial"/>
              </a:rPr>
              <a:t>. The </a:t>
            </a:r>
            <a:r>
              <a:rPr lang="en-CA" sz="1200" b="1" i="1" dirty="0">
                <a:latin typeface="Arial"/>
                <a:ea typeface="Arial"/>
                <a:cs typeface="Arial"/>
                <a:sym typeface="Arial"/>
              </a:rPr>
              <a:t>title proper</a:t>
            </a:r>
            <a:r>
              <a:rPr lang="en-CA" sz="1200" dirty="0">
                <a:latin typeface="Arial"/>
                <a:ea typeface="Arial"/>
                <a:cs typeface="Arial"/>
                <a:sym typeface="Arial"/>
              </a:rPr>
              <a:t> of our collection aggregate is the value for </a:t>
            </a:r>
            <a:r>
              <a:rPr lang="en-CA" sz="1200" b="1" i="1" dirty="0">
                <a:latin typeface="Arial"/>
                <a:ea typeface="Arial"/>
                <a:cs typeface="Arial"/>
                <a:sym typeface="Arial"/>
              </a:rPr>
              <a:t>manifestation of expression</a:t>
            </a:r>
            <a:r>
              <a:rPr lang="en-CA" sz="1200" dirty="0">
                <a:latin typeface="Arial"/>
                <a:ea typeface="Arial"/>
                <a:cs typeface="Arial"/>
                <a:sym typeface="Arial"/>
              </a:rPr>
              <a:t> and </a:t>
            </a:r>
            <a:r>
              <a:rPr lang="en-CA" sz="1200" b="1" i="1" dirty="0">
                <a:latin typeface="Arial"/>
                <a:ea typeface="Arial"/>
                <a:cs typeface="Arial"/>
                <a:sym typeface="Arial"/>
              </a:rPr>
              <a:t>manifestation of work</a:t>
            </a:r>
            <a:r>
              <a:rPr lang="en-CA" sz="1200" dirty="0">
                <a:latin typeface="Arial"/>
                <a:ea typeface="Arial"/>
                <a:cs typeface="Arial"/>
                <a:sym typeface="Arial"/>
              </a:rPr>
              <a:t>.</a:t>
            </a:r>
          </a:p>
        </p:txBody>
      </p:sp>
      <p:sp>
        <p:nvSpPr>
          <p:cNvPr id="4" name="Slide Number Placeholder 3"/>
          <p:cNvSpPr>
            <a:spLocks noGrp="1"/>
          </p:cNvSpPr>
          <p:nvPr>
            <p:ph type="sldNum" sz="quarter" idx="5"/>
          </p:nvPr>
        </p:nvSpPr>
        <p:spPr/>
        <p:txBody>
          <a:bodyPr/>
          <a:lstStyle/>
          <a:p>
            <a:fld id="{860751CD-C621-4F44-BF9E-E97C3AB3C439}" type="slidenum">
              <a:rPr lang="en-US" smtClean="0"/>
              <a:t>39</a:t>
            </a:fld>
            <a:endParaRPr lang="en-US"/>
          </a:p>
        </p:txBody>
      </p:sp>
    </p:spTree>
    <p:extLst>
      <p:ext uri="{BB962C8B-B14F-4D97-AF65-F5344CB8AC3E}">
        <p14:creationId xmlns:p14="http://schemas.microsoft.com/office/powerpoint/2010/main" val="723776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2B71D-62FF-758B-09DB-2A28021A1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048F9-74B9-EF30-D45F-EC9368DC8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7D4BC-CB0D-2D78-3363-EBD4B1BEE253}"/>
              </a:ext>
            </a:extLst>
          </p:cNvPr>
          <p:cNvSpPr>
            <a:spLocks noGrp="1"/>
          </p:cNvSpPr>
          <p:nvPr>
            <p:ph type="body" idx="1"/>
          </p:nvPr>
        </p:nvSpPr>
        <p:spPr/>
        <p:txBody>
          <a:bodyPr/>
          <a:lstStyle/>
          <a:p>
            <a:pPr marL="0" marR="0" lvl="0" indent="0" algn="l" defTabSz="914400" rtl="0" eaLnBrk="1" fontAlgn="auto" latinLnBrk="0" hangingPunct="1">
              <a:lnSpc>
                <a:spcPct val="115833"/>
              </a:lnSpc>
              <a:spcBef>
                <a:spcPts val="800"/>
              </a:spcBef>
              <a:spcAft>
                <a:spcPts val="0"/>
              </a:spcAft>
              <a:buClr>
                <a:schemeClr val="dk1"/>
              </a:buClr>
              <a:buSzPts val="1100"/>
              <a:buFont typeface="Arial"/>
              <a:buNone/>
              <a:tabLst/>
              <a:defRPr/>
            </a:pPr>
            <a:r>
              <a:rPr lang="en-CA" sz="1200" dirty="0">
                <a:latin typeface="Arial"/>
                <a:ea typeface="Arial"/>
                <a:cs typeface="Arial"/>
                <a:sym typeface="Arial"/>
              </a:rPr>
              <a:t>Here we have the elements from the previous diagram that are required as part of the minimum description of a work and an expression in official RDA. We have already recorded the authorized access points, so just need to record work expressed, manifestation of expression, and expression of work.</a:t>
            </a:r>
          </a:p>
          <a:p>
            <a:pPr marL="0" marR="0" lvl="0" indent="0" algn="l" defTabSz="914400" rtl="0" eaLnBrk="1" fontAlgn="auto" latinLnBrk="0" hangingPunct="1">
              <a:lnSpc>
                <a:spcPct val="115833"/>
              </a:lnSpc>
              <a:spcBef>
                <a:spcPts val="800"/>
              </a:spcBef>
              <a:spcAft>
                <a:spcPts val="0"/>
              </a:spcAft>
              <a:buClr>
                <a:schemeClr val="dk1"/>
              </a:buClr>
              <a:buSzPts val="1100"/>
              <a:buFont typeface="Arial"/>
              <a:buNone/>
              <a:tabLst/>
              <a:defRPr/>
            </a:pPr>
            <a:endParaRPr lang="en-CA" sz="1200" dirty="0">
              <a:latin typeface="Arial"/>
              <a:ea typeface="Arial"/>
              <a:cs typeface="Arial"/>
              <a:sym typeface="Arial"/>
            </a:endParaRPr>
          </a:p>
          <a:p>
            <a:pPr marL="0" marR="0" lvl="0" indent="0" algn="l" defTabSz="914400" rtl="0" eaLnBrk="1" fontAlgn="auto" latinLnBrk="0" hangingPunct="1">
              <a:lnSpc>
                <a:spcPct val="115833"/>
              </a:lnSpc>
              <a:spcBef>
                <a:spcPts val="800"/>
              </a:spcBef>
              <a:spcAft>
                <a:spcPts val="0"/>
              </a:spcAft>
              <a:buClr>
                <a:schemeClr val="dk1"/>
              </a:buClr>
              <a:buSzPts val="1100"/>
              <a:buFont typeface="Arial"/>
              <a:buNone/>
              <a:tabLst/>
              <a:defRPr/>
            </a:pPr>
            <a:r>
              <a:rPr lang="en-CA" sz="1200" dirty="0">
                <a:latin typeface="Arial"/>
                <a:ea typeface="Arial"/>
                <a:cs typeface="Arial"/>
                <a:sym typeface="Arial"/>
              </a:rPr>
              <a:t>We note that all the minimum description elements are already recorded in the MARC record as part of our normal cataloging practice. In the case of our </a:t>
            </a:r>
            <a:r>
              <a:rPr lang="en-CA" sz="1200" dirty="0" err="1">
                <a:latin typeface="Arial"/>
                <a:ea typeface="Arial"/>
                <a:cs typeface="Arial"/>
                <a:sym typeface="Arial"/>
              </a:rPr>
              <a:t>ebook</a:t>
            </a:r>
            <a:r>
              <a:rPr lang="en-CA" sz="1200" dirty="0">
                <a:latin typeface="Arial"/>
                <a:ea typeface="Arial"/>
                <a:cs typeface="Arial"/>
                <a:sym typeface="Arial"/>
              </a:rPr>
              <a:t>, 245 field $a is doing multiple duties representing all the elements we worked on. We are not doing anything different or additional in practice for cataloging in MARC at the moment.</a:t>
            </a:r>
            <a:endParaRPr lang="en-CA" dirty="0"/>
          </a:p>
        </p:txBody>
      </p:sp>
      <p:sp>
        <p:nvSpPr>
          <p:cNvPr id="4" name="Slide Number Placeholder 3">
            <a:extLst>
              <a:ext uri="{FF2B5EF4-FFF2-40B4-BE49-F238E27FC236}">
                <a16:creationId xmlns:a16="http://schemas.microsoft.com/office/drawing/2014/main" id="{5A5DF273-02A7-D1F7-3F3C-83D4B56F9E31}"/>
              </a:ext>
            </a:extLst>
          </p:cNvPr>
          <p:cNvSpPr>
            <a:spLocks noGrp="1"/>
          </p:cNvSpPr>
          <p:nvPr>
            <p:ph type="sldNum" sz="quarter" idx="5"/>
          </p:nvPr>
        </p:nvSpPr>
        <p:spPr/>
        <p:txBody>
          <a:bodyPr/>
          <a:lstStyle/>
          <a:p>
            <a:fld id="{860751CD-C621-4F44-BF9E-E97C3AB3C439}" type="slidenum">
              <a:rPr lang="en-US" smtClean="0"/>
              <a:t>40</a:t>
            </a:fld>
            <a:endParaRPr lang="en-US"/>
          </a:p>
        </p:txBody>
      </p:sp>
    </p:spTree>
    <p:extLst>
      <p:ext uri="{BB962C8B-B14F-4D97-AF65-F5344CB8AC3E}">
        <p14:creationId xmlns:p14="http://schemas.microsoft.com/office/powerpoint/2010/main" val="2455635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In this part, we will be looking at determining if there are any agents associated with the aggregating work that ought to be recorded.</a:t>
            </a:r>
            <a:endParaRPr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 title page of the resource names four “editors”:</a:t>
            </a:r>
            <a:endParaRPr dirty="0"/>
          </a:p>
          <a:p>
            <a:pPr marL="457200" lvl="0" indent="-228600" algn="l" rtl="0">
              <a:lnSpc>
                <a:spcPct val="100000"/>
              </a:lnSpc>
              <a:spcBef>
                <a:spcPts val="0"/>
              </a:spcBef>
              <a:spcAft>
                <a:spcPts val="0"/>
              </a:spcAft>
              <a:buSzPts val="1400"/>
              <a:buNone/>
            </a:pPr>
            <a:endParaRPr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             Edited by</a:t>
            </a:r>
            <a:endParaRPr dirty="0"/>
          </a:p>
          <a:p>
            <a:pPr marL="457200" lvl="0" indent="-228600" algn="l" rtl="0">
              <a:lnSpc>
                <a:spcPct val="100000"/>
              </a:lnSpc>
              <a:spcBef>
                <a:spcPts val="0"/>
              </a:spcBef>
              <a:spcAft>
                <a:spcPts val="0"/>
              </a:spcAft>
              <a:buSzPts val="1400"/>
              <a:buNone/>
            </a:pPr>
            <a:endParaRPr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           Albert Fathi</a:t>
            </a:r>
            <a:endParaRPr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Georgia Institute of Technology</a:t>
            </a:r>
            <a:endParaRPr dirty="0"/>
          </a:p>
          <a:p>
            <a:pPr marL="457200" lvl="0" indent="-228600" algn="l" rtl="0">
              <a:lnSpc>
                <a:spcPct val="100000"/>
              </a:lnSpc>
              <a:spcBef>
                <a:spcPts val="0"/>
              </a:spcBef>
              <a:spcAft>
                <a:spcPts val="0"/>
              </a:spcAft>
              <a:buSzPts val="1400"/>
              <a:buNone/>
            </a:pPr>
            <a:br>
              <a:rPr lang="en-US" dirty="0"/>
            </a:br>
            <a:r>
              <a:rPr lang="en-US" sz="1200" b="0" i="0" u="none" strike="noStrike" cap="none" dirty="0">
                <a:solidFill>
                  <a:schemeClr val="dk1"/>
                </a:solidFill>
                <a:latin typeface="Calibri"/>
                <a:ea typeface="Calibri"/>
                <a:cs typeface="Calibri"/>
                <a:sym typeface="Calibri"/>
              </a:rPr>
              <a:t>Philip J. Morrison</a:t>
            </a:r>
            <a:endParaRPr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University of Texas at Austin</a:t>
            </a:r>
            <a:endParaRPr dirty="0"/>
          </a:p>
          <a:p>
            <a:pPr marL="457200" lvl="0" indent="-228600" algn="l" rtl="0">
              <a:lnSpc>
                <a:spcPct val="100000"/>
              </a:lnSpc>
              <a:spcBef>
                <a:spcPts val="0"/>
              </a:spcBef>
              <a:spcAft>
                <a:spcPts val="0"/>
              </a:spcAft>
              <a:buSzPts val="1400"/>
              <a:buNone/>
            </a:pPr>
            <a:br>
              <a:rPr lang="en-US" dirty="0"/>
            </a:br>
            <a:r>
              <a:rPr lang="en-US" sz="1200" b="0" i="0" u="none" strike="noStrike" cap="none" dirty="0">
                <a:solidFill>
                  <a:schemeClr val="dk1"/>
                </a:solidFill>
                <a:latin typeface="Calibri"/>
                <a:ea typeface="Calibri"/>
                <a:cs typeface="Calibri"/>
                <a:sym typeface="Calibri"/>
              </a:rPr>
              <a:t>Tere M-Seara</a:t>
            </a:r>
            <a:endParaRPr dirty="0"/>
          </a:p>
          <a:p>
            <a:pPr marL="457200" lvl="0" indent="-228600" algn="l" rtl="0">
              <a:lnSpc>
                <a:spcPct val="100000"/>
              </a:lnSpc>
              <a:spcBef>
                <a:spcPts val="0"/>
              </a:spcBef>
              <a:spcAft>
                <a:spcPts val="0"/>
              </a:spcAft>
              <a:buSzPts val="1400"/>
              <a:buNone/>
            </a:pPr>
            <a:r>
              <a:rPr lang="en-US" sz="1200" b="0" i="0" u="none" strike="noStrike" cap="none" dirty="0" err="1">
                <a:solidFill>
                  <a:schemeClr val="dk1"/>
                </a:solidFill>
                <a:latin typeface="Calibri"/>
                <a:ea typeface="Calibri"/>
                <a:cs typeface="Calibri"/>
                <a:sym typeface="Calibri"/>
              </a:rPr>
              <a:t>Universitat</a:t>
            </a:r>
            <a:r>
              <a:rPr lang="en-US" sz="1200" b="0" i="0" u="none" strike="noStrike" cap="none" dirty="0">
                <a:solidFill>
                  <a:schemeClr val="dk1"/>
                </a:solidFill>
                <a:latin typeface="Calibri"/>
                <a:ea typeface="Calibri"/>
                <a:cs typeface="Calibri"/>
                <a:sym typeface="Calibri"/>
              </a:rPr>
              <a:t> Politécnica de Catalunya</a:t>
            </a:r>
            <a:endParaRPr dirty="0"/>
          </a:p>
          <a:p>
            <a:pPr marL="457200" lvl="0" indent="-228600" algn="l" rtl="0">
              <a:lnSpc>
                <a:spcPct val="100000"/>
              </a:lnSpc>
              <a:spcBef>
                <a:spcPts val="0"/>
              </a:spcBef>
              <a:spcAft>
                <a:spcPts val="0"/>
              </a:spcAft>
              <a:buSzPts val="1400"/>
              <a:buNone/>
            </a:pPr>
            <a:br>
              <a:rPr lang="en-US" dirty="0"/>
            </a:br>
            <a:r>
              <a:rPr lang="en-US" sz="1200" b="0" i="0" u="none" strike="noStrike" cap="none" dirty="0">
                <a:solidFill>
                  <a:schemeClr val="dk1"/>
                </a:solidFill>
                <a:latin typeface="Calibri"/>
                <a:ea typeface="Calibri"/>
                <a:cs typeface="Calibri"/>
                <a:sym typeface="Calibri"/>
              </a:rPr>
              <a:t>Sergei </a:t>
            </a:r>
            <a:r>
              <a:rPr lang="en-US" sz="1200" b="0" i="0" u="none" strike="noStrike" cap="none" dirty="0" err="1">
                <a:solidFill>
                  <a:schemeClr val="dk1"/>
                </a:solidFill>
                <a:latin typeface="Calibri"/>
                <a:ea typeface="Calibri"/>
                <a:cs typeface="Calibri"/>
                <a:sym typeface="Calibri"/>
              </a:rPr>
              <a:t>Tabachnikov</a:t>
            </a:r>
            <a:endParaRPr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Pennsylvania State University</a:t>
            </a:r>
            <a:endParaRPr dirty="0"/>
          </a:p>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1" u="none" strike="noStrike" cap="none" dirty="0">
                <a:solidFill>
                  <a:schemeClr val="dk1"/>
                </a:solidFill>
                <a:latin typeface="Calibri"/>
                <a:ea typeface="Calibri"/>
                <a:cs typeface="Calibri"/>
                <a:sym typeface="Calibri"/>
              </a:rPr>
              <a:t>In case anyone notices: </a:t>
            </a:r>
            <a:r>
              <a:rPr lang="en-US" sz="1200" b="0" i="0" u="none" strike="noStrike" cap="none" dirty="0">
                <a:solidFill>
                  <a:schemeClr val="dk1"/>
                </a:solidFill>
                <a:latin typeface="Calibri"/>
                <a:ea typeface="Calibri"/>
                <a:cs typeface="Calibri"/>
                <a:sym typeface="Calibri"/>
              </a:rPr>
              <a:t>Note that the book has an incorrect spelling of the Catalan name of this university. The diacritic over the e should be grave, not acute: </a:t>
            </a:r>
            <a:r>
              <a:rPr lang="en-US" sz="1200" b="0" i="0" u="none" strike="noStrike" cap="none" dirty="0" err="1">
                <a:solidFill>
                  <a:schemeClr val="dk1"/>
                </a:solidFill>
                <a:latin typeface="Calibri"/>
                <a:ea typeface="Calibri"/>
                <a:cs typeface="Calibri"/>
                <a:sym typeface="Calibri"/>
              </a:rPr>
              <a:t>Universitat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Politècnica</a:t>
            </a:r>
            <a:r>
              <a:rPr lang="en-US" sz="1200" b="0" i="0" u="none" strike="noStrike" cap="none" dirty="0">
                <a:solidFill>
                  <a:schemeClr val="dk1"/>
                </a:solidFill>
                <a:latin typeface="Calibri"/>
                <a:ea typeface="Calibri"/>
                <a:cs typeface="Calibri"/>
                <a:sym typeface="Calibri"/>
              </a:rPr>
              <a:t> de Catalunya</a:t>
            </a:r>
            <a:endParaRPr dirty="0"/>
          </a:p>
          <a:p>
            <a:pPr marL="457200" marR="0" lvl="0" indent="-228600" algn="l" rtl="0">
              <a:lnSpc>
                <a:spcPct val="100000"/>
              </a:lnSpc>
              <a:spcBef>
                <a:spcPts val="0"/>
              </a:spcBef>
              <a:spcAft>
                <a:spcPts val="0"/>
              </a:spcAft>
              <a:buSzPts val="1400"/>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When we go to the section, let’s just note in the interest of time that the second condition option is the only one that is relevant for our purposes. The option says “Relate the manifestation to the aggregating expression using </a:t>
            </a:r>
            <a:r>
              <a:rPr lang="en-US" sz="1100" b="1" i="1">
                <a:latin typeface="Arial"/>
                <a:ea typeface="Arial"/>
                <a:cs typeface="Arial"/>
                <a:sym typeface="Arial"/>
              </a:rPr>
              <a:t>Manifestation: expression manifested</a:t>
            </a:r>
            <a:r>
              <a:rPr lang="en-US" sz="1100">
                <a:latin typeface="Arial"/>
                <a:ea typeface="Arial"/>
                <a:cs typeface="Arial"/>
                <a:sym typeface="Arial"/>
              </a:rPr>
              <a:t>.” The policy statement says that identifying the aggregating expression is the PCC practice for a collection aggregate.</a:t>
            </a:r>
            <a:endParaRPr/>
          </a:p>
        </p:txBody>
      </p:sp>
      <p:sp>
        <p:nvSpPr>
          <p:cNvPr id="252" name="Google Shape;2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Consulting the BSR, we see that under </a:t>
            </a:r>
            <a:r>
              <a:rPr lang="en-US" sz="1200" b="1" i="0" u="none" strike="noStrike" cap="none">
                <a:solidFill>
                  <a:schemeClr val="dk1"/>
                </a:solidFill>
                <a:latin typeface="Calibri"/>
                <a:ea typeface="Calibri"/>
                <a:cs typeface="Calibri"/>
                <a:sym typeface="Calibri"/>
              </a:rPr>
              <a:t>Agents Associated with a Work </a:t>
            </a:r>
            <a:r>
              <a:rPr lang="en-US" sz="1200" b="0" i="0" u="none" strike="noStrike" cap="none">
                <a:solidFill>
                  <a:schemeClr val="dk1"/>
                </a:solidFill>
                <a:latin typeface="Calibri"/>
                <a:ea typeface="Calibri"/>
                <a:cs typeface="Calibri"/>
                <a:sym typeface="Calibri"/>
              </a:rPr>
              <a:t>there are two sets of instructions to consider: </a:t>
            </a:r>
            <a:r>
              <a:rPr lang="en-US" sz="1200" b="1" i="0" u="none" strike="noStrike" cap="none">
                <a:solidFill>
                  <a:schemeClr val="dk1"/>
                </a:solidFill>
                <a:latin typeface="Calibri"/>
                <a:ea typeface="Calibri"/>
                <a:cs typeface="Calibri"/>
                <a:sym typeface="Calibri"/>
              </a:rPr>
              <a:t>creator agent of work</a:t>
            </a:r>
            <a:r>
              <a:rPr lang="en-US" sz="1200" b="0" i="0" u="none" strike="noStrike" cap="none">
                <a:solidFill>
                  <a:schemeClr val="dk1"/>
                </a:solidFill>
                <a:latin typeface="Calibri"/>
                <a:ea typeface="Calibri"/>
                <a:cs typeface="Calibri"/>
                <a:sym typeface="Calibri"/>
              </a:rPr>
              <a:t> and </a:t>
            </a:r>
            <a:r>
              <a:rPr lang="en-US" sz="1200" b="1" i="0" u="none" strike="noStrike" cap="none">
                <a:solidFill>
                  <a:schemeClr val="dk1"/>
                </a:solidFill>
                <a:latin typeface="Calibri"/>
                <a:ea typeface="Calibri"/>
                <a:cs typeface="Calibri"/>
                <a:sym typeface="Calibri"/>
              </a:rPr>
              <a:t>related agent of work</a:t>
            </a:r>
            <a:r>
              <a:rPr lang="en-US" sz="1200" b="0" i="0" u="none" strike="noStrike" cap="none">
                <a:solidFill>
                  <a:schemeClr val="dk1"/>
                </a:solidFill>
                <a:latin typeface="Calibri"/>
                <a:ea typeface="Calibri"/>
                <a:cs typeface="Calibri"/>
                <a:sym typeface="Calibri"/>
              </a:rPr>
              <a:t>. The work we are dealing with is an aggregating work, so the persons named are in some way responsible for the creation of the work.</a:t>
            </a:r>
            <a:endParaRPr/>
          </a:p>
          <a:p>
            <a:pPr marL="457200" marR="0" lvl="0" indent="-228600" algn="l" rtl="0">
              <a:lnSpc>
                <a:spcPct val="100000"/>
              </a:lnSpc>
              <a:spcBef>
                <a:spcPts val="0"/>
              </a:spcBef>
              <a:spcAft>
                <a:spcPts val="0"/>
              </a:spcAft>
              <a:buSzPts val="1400"/>
              <a:buNone/>
            </a:pPr>
            <a:endParaRPr/>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Looking in the RDA Toolkit, we find </a:t>
            </a:r>
            <a:r>
              <a:rPr lang="en-US" sz="1200" b="1"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creator agent of work</a:t>
            </a:r>
            <a:r>
              <a:rPr lang="en-US" sz="1200" b="0" i="0" u="none" strike="noStrike" cap="none" dirty="0">
                <a:solidFill>
                  <a:schemeClr val="dk1"/>
                </a:solidFill>
                <a:latin typeface="Calibri"/>
                <a:ea typeface="Calibri"/>
                <a:cs typeface="Calibri"/>
                <a:sym typeface="Calibri"/>
              </a:rPr>
              <a:t>, “An agent who is responsible for creating a work.”  Under that we find a narrower element, </a:t>
            </a:r>
            <a:r>
              <a:rPr lang="en-US" sz="1200" b="1"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aggregator agent</a:t>
            </a:r>
            <a:r>
              <a:rPr lang="en-US" sz="1200" b="0" i="0" u="none" strike="noStrike" cap="none" dirty="0">
                <a:solidFill>
                  <a:schemeClr val="dk1"/>
                </a:solidFill>
                <a:latin typeface="Calibri"/>
                <a:ea typeface="Calibri"/>
                <a:cs typeface="Calibri"/>
                <a:sym typeface="Calibri"/>
              </a:rPr>
              <a:t>.</a:t>
            </a:r>
            <a:endParaRPr b="0" u="none" dirty="0"/>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Narrower under </a:t>
            </a:r>
            <a:r>
              <a:rPr lang="en-US" sz="1200" b="1" i="0" u="none" strike="noStrike" cap="none" dirty="0">
                <a:solidFill>
                  <a:schemeClr val="dk1"/>
                </a:solidFill>
                <a:latin typeface="Calibri"/>
                <a:ea typeface="Calibri"/>
                <a:cs typeface="Calibri"/>
                <a:sym typeface="Calibri"/>
              </a:rPr>
              <a:t>aggregator agent</a:t>
            </a:r>
            <a:r>
              <a:rPr lang="en-US" sz="1200" b="0" i="0" u="none" strike="noStrike" cap="none" dirty="0">
                <a:solidFill>
                  <a:schemeClr val="dk1"/>
                </a:solidFill>
                <a:latin typeface="Calibri"/>
                <a:ea typeface="Calibri"/>
                <a:cs typeface="Calibri"/>
                <a:sym typeface="Calibri"/>
              </a:rPr>
              <a:t> we find the element </a:t>
            </a:r>
            <a:r>
              <a:rPr lang="en-US" sz="1200" b="1"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aggregator person</a:t>
            </a:r>
            <a:r>
              <a:rPr lang="en-US" sz="1200" b="0" i="0" u="none" strike="noStrike" cap="none" dirty="0">
                <a:solidFill>
                  <a:schemeClr val="dk1"/>
                </a:solidFill>
                <a:latin typeface="Calibri"/>
                <a:ea typeface="Calibri"/>
                <a:cs typeface="Calibri"/>
                <a:sym typeface="Calibri"/>
              </a:rPr>
              <a:t>. We also find another narrower element, </a:t>
            </a:r>
            <a:r>
              <a:rPr lang="en-US" sz="1200" b="1"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compiler agent</a:t>
            </a:r>
            <a:r>
              <a:rPr lang="en-US" sz="1200" b="0" i="0" u="none" strike="noStrike" cap="none" dirty="0">
                <a:solidFill>
                  <a:schemeClr val="dk1"/>
                </a:solidFill>
                <a:latin typeface="Calibri"/>
                <a:ea typeface="Calibri"/>
                <a:cs typeface="Calibri"/>
                <a:sym typeface="Calibri"/>
              </a:rPr>
              <a:t>. </a:t>
            </a:r>
            <a:endParaRPr dirty="0"/>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Aggregator person</a:t>
            </a:r>
            <a:r>
              <a:rPr lang="en-US" sz="1200" b="0" i="0" u="none" strike="noStrike" cap="none">
                <a:solidFill>
                  <a:schemeClr val="dk1"/>
                </a:solidFill>
                <a:latin typeface="Calibri"/>
                <a:ea typeface="Calibri"/>
                <a:cs typeface="Calibri"/>
                <a:sym typeface="Calibri"/>
              </a:rPr>
              <a:t> is defined as “A person who is responsible for creating an aggregating work by selecting and arranging expressions of other works.”  </a:t>
            </a:r>
            <a:r>
              <a:rPr lang="en-US" sz="1200" b="1" i="0" u="none" strike="noStrike" cap="none">
                <a:solidFill>
                  <a:schemeClr val="dk1"/>
                </a:solidFill>
                <a:latin typeface="Calibri"/>
                <a:ea typeface="Calibri"/>
                <a:cs typeface="Calibri"/>
                <a:sym typeface="Calibri"/>
              </a:rPr>
              <a:t>Compiler agent</a:t>
            </a:r>
            <a:r>
              <a:rPr lang="en-US" sz="1200" b="0" i="0" u="none" strike="noStrike" cap="none">
                <a:solidFill>
                  <a:schemeClr val="dk1"/>
                </a:solidFill>
                <a:latin typeface="Calibri"/>
                <a:ea typeface="Calibri"/>
                <a:cs typeface="Calibri"/>
                <a:sym typeface="Calibri"/>
              </a:rPr>
              <a:t> is defined as “An agent who is responsible for creating a metadata description set. A metadata description set includes a bibliography of works, expressions, or manifestations, a directory of agents and places, and an analytic finding aid.”  Since our work is not a metadata description set, we should use </a:t>
            </a:r>
            <a:r>
              <a:rPr lang="en-US" sz="12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aggregator person</a:t>
            </a:r>
            <a:r>
              <a:rPr lang="en-US" sz="1200" b="0" i="0" u="none" strike="noStrike" cap="none">
                <a:solidFill>
                  <a:schemeClr val="dk1"/>
                </a:solidFill>
                <a:latin typeface="Calibri"/>
                <a:ea typeface="Calibri"/>
                <a:cs typeface="Calibri"/>
                <a:sym typeface="Calibri"/>
              </a:rPr>
              <a:t>.</a:t>
            </a:r>
            <a:endParaRPr/>
          </a:p>
          <a:p>
            <a:pPr marL="457200" marR="0" lvl="0" indent="-228600" algn="l" rtl="0">
              <a:lnSpc>
                <a:spcPct val="100000"/>
              </a:lnSpc>
              <a:spcBef>
                <a:spcPts val="0"/>
              </a:spcBef>
              <a:spcAft>
                <a:spcPts val="0"/>
              </a:spcAft>
              <a:buSzPts val="1400"/>
              <a:buNone/>
            </a:pPr>
            <a:endParaRPr/>
          </a:p>
        </p:txBody>
      </p:sp>
      <p:sp>
        <p:nvSpPr>
          <p:cNvPr id="132" name="Google Shape;1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Looking at the Prerecording section of Aggregator person, we get further information:</a:t>
            </a:r>
            <a:endParaRPr dirty="0"/>
          </a:p>
          <a:p>
            <a:pPr marL="457200" lvl="0" indent="-228600" algn="l" rtl="0">
              <a:lnSpc>
                <a:spcPct val="100000"/>
              </a:lnSpc>
              <a:spcBef>
                <a:spcPts val="0"/>
              </a:spcBef>
              <a:spcAft>
                <a:spcPts val="0"/>
              </a:spcAft>
              <a:buSzPts val="1400"/>
              <a:buNone/>
            </a:pPr>
            <a:endParaRPr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For a person who is responsible for creating a new work such as a bibliography or a directory by selecting, arranging, aggregating, and editing data, information, etc., see Work: </a:t>
            </a:r>
            <a:r>
              <a:rPr lang="en-US" sz="1200" b="1"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compiler person</a:t>
            </a:r>
            <a:r>
              <a:rPr lang="en-US" sz="1200" b="0" i="0" u="none" strike="noStrike" cap="none" dirty="0">
                <a:solidFill>
                  <a:schemeClr val="dk1"/>
                </a:solidFill>
                <a:latin typeface="Calibri"/>
                <a:ea typeface="Calibri"/>
                <a:cs typeface="Calibri"/>
                <a:sym typeface="Calibri"/>
              </a:rPr>
              <a:t>.</a:t>
            </a:r>
            <a:endParaRPr dirty="0"/>
          </a:p>
          <a:p>
            <a:pPr marL="457200" marR="0" lvl="0" indent="-228600" algn="l" rtl="0">
              <a:lnSpc>
                <a:spcPct val="100000"/>
              </a:lnSpc>
              <a:spcBef>
                <a:spcPts val="0"/>
              </a:spcBef>
              <a:spcAft>
                <a:spcPts val="0"/>
              </a:spcAft>
              <a:buSzPts val="1400"/>
              <a:buNone/>
            </a:pPr>
            <a:endParaRPr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For a person who contributes to an expression by amending content created by other agents in order to meet standards for publication or other use, see Expression: </a:t>
            </a:r>
            <a:r>
              <a:rPr lang="en-US" sz="1200" b="1"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editor person</a:t>
            </a:r>
            <a:r>
              <a:rPr lang="en-US" sz="1200" b="0" i="0" u="none" strike="noStrike" cap="none" dirty="0">
                <a:solidFill>
                  <a:schemeClr val="dk1"/>
                </a:solidFill>
                <a:latin typeface="Calibri"/>
                <a:ea typeface="Calibri"/>
                <a:cs typeface="Calibri"/>
                <a:sym typeface="Calibri"/>
              </a:rPr>
              <a:t>.</a:t>
            </a:r>
            <a:endParaRPr dirty="0"/>
          </a:p>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This confirms that Aggregator person is the correct element to use.  In original RDA we would probably have used </a:t>
            </a:r>
            <a:r>
              <a:rPr lang="en-US" sz="1200" b="1" i="0" u="none" strike="noStrike" cap="none" dirty="0">
                <a:solidFill>
                  <a:schemeClr val="dk1"/>
                </a:solidFill>
                <a:latin typeface="Calibri"/>
                <a:ea typeface="Calibri"/>
                <a:cs typeface="Calibri"/>
                <a:sym typeface="Calibri"/>
              </a:rPr>
              <a:t>editor</a:t>
            </a:r>
            <a:r>
              <a:rPr lang="en-US" sz="1200" b="0" i="0" u="none" strike="noStrike" cap="none" dirty="0">
                <a:solidFill>
                  <a:schemeClr val="dk1"/>
                </a:solidFill>
                <a:latin typeface="Calibri"/>
                <a:ea typeface="Calibri"/>
                <a:cs typeface="Calibri"/>
                <a:sym typeface="Calibri"/>
              </a:rPr>
              <a:t> as the relationship, but that is now clearly a different kind of relationship in official RDA.</a:t>
            </a:r>
            <a:endParaRPr dirty="0"/>
          </a:p>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In the Prerecording section for Aggregator person, we see that there is an LC-PCC Policy Statement: LC/PCC Core if the element is used to record an agent that is a creator of work, including an aggregating work. See Work: </a:t>
            </a:r>
            <a:r>
              <a:rPr lang="en-US" sz="1200" b="1"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creator agent of work</a:t>
            </a:r>
            <a:r>
              <a:rPr lang="en-US" sz="1200" b="0" i="0" u="none" strike="noStrike" cap="none" dirty="0">
                <a:solidFill>
                  <a:schemeClr val="dk1"/>
                </a:solidFill>
                <a:latin typeface="Calibri"/>
                <a:ea typeface="Calibri"/>
                <a:cs typeface="Calibri"/>
                <a:sym typeface="Calibri"/>
              </a:rPr>
              <a:t> for additional guidance. </a:t>
            </a:r>
            <a:endParaRPr dirty="0"/>
          </a:p>
          <a:p>
            <a:pPr marL="457200" marR="0" lvl="0" indent="-22860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In addition, the policy statement provides an LC/PCC practice for aggregating works: Use this element to record persons responsible for aggregating works, if considered important for identification and retrieval.</a:t>
            </a:r>
            <a:endParaRPr dirty="0"/>
          </a:p>
          <a:p>
            <a:pPr marL="457200" marR="0" lvl="0" indent="-228600" algn="l" rtl="0">
              <a:lnSpc>
                <a:spcPct val="100000"/>
              </a:lnSpc>
              <a:spcBef>
                <a:spcPts val="0"/>
              </a:spcBef>
              <a:spcAft>
                <a:spcPts val="0"/>
              </a:spcAft>
              <a:buSzPts val="1400"/>
              <a:buNone/>
            </a:pPr>
            <a:endParaRPr dirty="0"/>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17e8220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3617e82205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Clr>
                <a:schemeClr val="dk1"/>
              </a:buClr>
              <a:buSzPts val="1100"/>
              <a:buFont typeface="Arial"/>
              <a:buNone/>
            </a:pPr>
            <a:r>
              <a:rPr lang="en-US">
                <a:latin typeface="Arial"/>
                <a:ea typeface="Arial"/>
                <a:cs typeface="Arial"/>
                <a:sym typeface="Arial"/>
              </a:rPr>
              <a:t>Consulting the additional guidance at </a:t>
            </a:r>
            <a:r>
              <a:rPr lang="en-US" b="1" u="sng">
                <a:solidFill>
                  <a:srgbClr val="467886"/>
                </a:solidFill>
                <a:latin typeface="Arial"/>
                <a:ea typeface="Arial"/>
                <a:cs typeface="Arial"/>
                <a:sym typeface="Arial"/>
                <a:hlinkClick r:id="rId3">
                  <a:extLst>
                    <a:ext uri="{A12FA001-AC4F-418D-AE19-62706E023703}">
                      <ahyp:hlinkClr xmlns:ahyp="http://schemas.microsoft.com/office/drawing/2018/hyperlinkcolor" val="tx"/>
                    </a:ext>
                  </a:extLst>
                </a:hlinkClick>
              </a:rPr>
              <a:t>creator agent of work</a:t>
            </a:r>
            <a:r>
              <a:rPr lang="en-US">
                <a:latin typeface="Arial"/>
                <a:ea typeface="Arial"/>
                <a:cs typeface="Arial"/>
                <a:sym typeface="Arial"/>
              </a:rPr>
              <a:t> we find this LC-PCC policy: </a:t>
            </a:r>
            <a:endParaRPr>
              <a:latin typeface="Arial"/>
              <a:ea typeface="Arial"/>
              <a:cs typeface="Arial"/>
              <a:sym typeface="Arial"/>
            </a:endParaRPr>
          </a:p>
          <a:p>
            <a:pPr marL="0" lvl="0" indent="0" algn="l" rtl="0">
              <a:lnSpc>
                <a:spcPct val="115833"/>
              </a:lnSpc>
              <a:spcBef>
                <a:spcPts val="800"/>
              </a:spcBef>
              <a:spcAft>
                <a:spcPts val="0"/>
              </a:spcAft>
              <a:buClr>
                <a:schemeClr val="dk1"/>
              </a:buClr>
              <a:buSzPts val="1100"/>
              <a:buFont typeface="Arial"/>
              <a:buNone/>
            </a:pPr>
            <a:r>
              <a:rPr lang="en-US">
                <a:latin typeface="Arial"/>
                <a:ea typeface="Arial"/>
                <a:cs typeface="Arial"/>
                <a:sym typeface="Arial"/>
              </a:rPr>
              <a:t>LC/PCC Core for an agent that has principal responsibility for a work and is named first in manifestations embodying the work or in reference sources. If principal responsibility is not indicated, only the first-named agent is required. Additional agents may be recorded according to cataloger's judgment.</a:t>
            </a:r>
            <a:endParaRPr>
              <a:latin typeface="Arial"/>
              <a:ea typeface="Arial"/>
              <a:cs typeface="Arial"/>
              <a:sym typeface="Arial"/>
            </a:endParaRPr>
          </a:p>
          <a:p>
            <a:pPr marL="0" lvl="0" indent="0" algn="l" rtl="0">
              <a:lnSpc>
                <a:spcPct val="115833"/>
              </a:lnSpc>
              <a:spcBef>
                <a:spcPts val="800"/>
              </a:spcBef>
              <a:spcAft>
                <a:spcPts val="0"/>
              </a:spcAft>
              <a:buClr>
                <a:schemeClr val="dk1"/>
              </a:buClr>
              <a:buSzPts val="1100"/>
              <a:buFont typeface="Arial"/>
              <a:buNone/>
            </a:pPr>
            <a:r>
              <a:rPr lang="en-US">
                <a:latin typeface="Arial"/>
                <a:ea typeface="Arial"/>
                <a:cs typeface="Arial"/>
                <a:sym typeface="Arial"/>
              </a:rPr>
              <a:t>LC/PCC practice: The Core requirement may be fulfilled by using one of the person, corporate body, or family versions of this element.</a:t>
            </a:r>
            <a:endParaRPr>
              <a:latin typeface="Arial"/>
              <a:ea typeface="Arial"/>
              <a:cs typeface="Arial"/>
              <a:sym typeface="Arial"/>
            </a:endParaRPr>
          </a:p>
          <a:p>
            <a:pPr marL="457200" marR="0" lvl="0" indent="-228600" algn="l" rtl="0">
              <a:lnSpc>
                <a:spcPct val="100000"/>
              </a:lnSpc>
              <a:spcBef>
                <a:spcPts val="80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SzPts val="1400"/>
              <a:buNone/>
            </a:pPr>
            <a:endParaRPr/>
          </a:p>
        </p:txBody>
      </p:sp>
      <p:sp>
        <p:nvSpPr>
          <p:cNvPr id="161" name="Google Shape;161;g3617e82205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74118E1D-5E55-A1EE-BED4-F7E3F230CE4A}"/>
            </a:ext>
          </a:extLst>
        </p:cNvPr>
        <p:cNvGrpSpPr/>
        <p:nvPr/>
      </p:nvGrpSpPr>
      <p:grpSpPr>
        <a:xfrm>
          <a:off x="0" y="0"/>
          <a:ext cx="0" cy="0"/>
          <a:chOff x="0" y="0"/>
          <a:chExt cx="0" cy="0"/>
        </a:xfrm>
      </p:grpSpPr>
      <p:sp>
        <p:nvSpPr>
          <p:cNvPr id="169" name="Google Shape;169;g3617e822058_0_15:notes">
            <a:extLst>
              <a:ext uri="{FF2B5EF4-FFF2-40B4-BE49-F238E27FC236}">
                <a16:creationId xmlns:a16="http://schemas.microsoft.com/office/drawing/2014/main" id="{D3D15657-EAF8-88B9-7587-575269F037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3617e822058_0_15:notes">
            <a:extLst>
              <a:ext uri="{FF2B5EF4-FFF2-40B4-BE49-F238E27FC236}">
                <a16:creationId xmlns:a16="http://schemas.microsoft.com/office/drawing/2014/main" id="{3F534BE2-D95E-E419-BA41-780E1DCBDC8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400"/>
              <a:buNone/>
            </a:pPr>
            <a:r>
              <a:rPr lang="en-US">
                <a:latin typeface="Arial"/>
                <a:ea typeface="Arial"/>
                <a:cs typeface="Arial"/>
                <a:sym typeface="Arial"/>
              </a:rPr>
              <a:t>So, we know now that </a:t>
            </a:r>
            <a:r>
              <a:rPr lang="en-US" b="1">
                <a:latin typeface="Arial"/>
                <a:ea typeface="Arial"/>
                <a:cs typeface="Arial"/>
                <a:sym typeface="Arial"/>
              </a:rPr>
              <a:t>Aggregator person</a:t>
            </a:r>
            <a:r>
              <a:rPr lang="en-US">
                <a:latin typeface="Arial"/>
                <a:ea typeface="Arial"/>
                <a:cs typeface="Arial"/>
                <a:sym typeface="Arial"/>
              </a:rPr>
              <a:t> is a core element. We also know that only the first-named agent is required in this case, since the statement of responsibility in our resource does not indicate anyone principally responsible. </a:t>
            </a:r>
            <a:endParaRPr>
              <a:latin typeface="Arial"/>
              <a:ea typeface="Arial"/>
              <a:cs typeface="Arial"/>
              <a:sym typeface="Arial"/>
            </a:endParaRPr>
          </a:p>
          <a:p>
            <a:pPr marL="0" lvl="0" indent="0" algn="l" rtl="0">
              <a:lnSpc>
                <a:spcPct val="115833"/>
              </a:lnSpc>
              <a:spcBef>
                <a:spcPts val="800"/>
              </a:spcBef>
              <a:spcAft>
                <a:spcPts val="0"/>
              </a:spcAft>
              <a:buClr>
                <a:schemeClr val="dk1"/>
              </a:buClr>
              <a:buSzPts val="1100"/>
              <a:buFont typeface="Arial"/>
              <a:buNone/>
            </a:pPr>
            <a:r>
              <a:rPr lang="en-US">
                <a:latin typeface="Arial"/>
                <a:ea typeface="Arial"/>
                <a:cs typeface="Arial"/>
                <a:sym typeface="Arial"/>
              </a:rPr>
              <a:t>Should we record any of the other three persons in addition to the first-named one?</a:t>
            </a:r>
            <a:endParaRPr>
              <a:latin typeface="Arial"/>
              <a:ea typeface="Arial"/>
              <a:cs typeface="Arial"/>
              <a:sym typeface="Arial"/>
            </a:endParaRPr>
          </a:p>
          <a:p>
            <a:pPr marL="0" lvl="0" indent="0" algn="l" rtl="0">
              <a:lnSpc>
                <a:spcPct val="115833"/>
              </a:lnSpc>
              <a:spcBef>
                <a:spcPts val="800"/>
              </a:spcBef>
              <a:spcAft>
                <a:spcPts val="0"/>
              </a:spcAft>
              <a:buClr>
                <a:schemeClr val="dk1"/>
              </a:buClr>
              <a:buSzPts val="1100"/>
              <a:buFont typeface="Arial"/>
              <a:buNone/>
            </a:pPr>
            <a:r>
              <a:rPr lang="en-US">
                <a:latin typeface="Arial"/>
                <a:ea typeface="Arial"/>
                <a:cs typeface="Arial"/>
                <a:sym typeface="Arial"/>
              </a:rPr>
              <a:t>In our judgment, all four persons are important for identification and retrieval, so we will record them all.</a:t>
            </a:r>
            <a:endParaRPr>
              <a:latin typeface="Arial"/>
              <a:ea typeface="Arial"/>
              <a:cs typeface="Arial"/>
              <a:sym typeface="Arial"/>
            </a:endParaRPr>
          </a:p>
          <a:p>
            <a:pPr marL="0" lvl="0" indent="0" algn="l" rtl="0">
              <a:lnSpc>
                <a:spcPct val="100000"/>
              </a:lnSpc>
              <a:spcBef>
                <a:spcPts val="800"/>
              </a:spcBef>
              <a:spcAft>
                <a:spcPts val="0"/>
              </a:spcAft>
              <a:buSzPts val="1400"/>
              <a:buNone/>
            </a:pPr>
            <a:endParaRPr/>
          </a:p>
        </p:txBody>
      </p:sp>
      <p:sp>
        <p:nvSpPr>
          <p:cNvPr id="171" name="Google Shape;171;g3617e822058_0_15:notes">
            <a:extLst>
              <a:ext uri="{FF2B5EF4-FFF2-40B4-BE49-F238E27FC236}">
                <a16:creationId xmlns:a16="http://schemas.microsoft.com/office/drawing/2014/main" id="{F313E5DC-ABAC-1A76-D5F0-2D454A22FB5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extLst>
      <p:ext uri="{BB962C8B-B14F-4D97-AF65-F5344CB8AC3E}">
        <p14:creationId xmlns:p14="http://schemas.microsoft.com/office/powerpoint/2010/main" val="1935919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617e822058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3617e822058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Clr>
                <a:schemeClr val="dk1"/>
              </a:buClr>
              <a:buSzPts val="1100"/>
              <a:buFont typeface="Arial"/>
              <a:buNone/>
            </a:pPr>
            <a:r>
              <a:rPr lang="en-US">
                <a:latin typeface="Arial"/>
                <a:ea typeface="Arial"/>
                <a:cs typeface="Arial"/>
                <a:sym typeface="Arial"/>
              </a:rPr>
              <a:t>Going back to </a:t>
            </a:r>
            <a:r>
              <a:rPr lang="en-US" b="1">
                <a:latin typeface="Arial"/>
                <a:ea typeface="Arial"/>
                <a:cs typeface="Arial"/>
                <a:sym typeface="Arial"/>
              </a:rPr>
              <a:t>Aggregator person</a:t>
            </a:r>
            <a:r>
              <a:rPr lang="en-US">
                <a:latin typeface="Arial"/>
                <a:ea typeface="Arial"/>
                <a:cs typeface="Arial"/>
                <a:sym typeface="Arial"/>
              </a:rPr>
              <a:t>, under Recording, we are presented with four methods of recording: Unstructured description, Structured description, Identifier, and IRI. A policy statement tells us: Record the element using a structured description. If possible, express the relationship using a relationship label, or a relationship label in combination with an identifier or IRI, as allowed by the metadata management system. Apply this policy statement when recording: 1) an authorized access point in a bibliographic record. …</a:t>
            </a:r>
            <a:endParaRPr>
              <a:latin typeface="Arial"/>
              <a:ea typeface="Arial"/>
              <a:cs typeface="Arial"/>
              <a:sym typeface="Arial"/>
            </a:endParaRPr>
          </a:p>
          <a:p>
            <a:pPr marL="0" lvl="0" indent="0" algn="l" rtl="0">
              <a:lnSpc>
                <a:spcPct val="100000"/>
              </a:lnSpc>
              <a:spcBef>
                <a:spcPts val="800"/>
              </a:spcBef>
              <a:spcAft>
                <a:spcPts val="0"/>
              </a:spcAft>
              <a:buSzPts val="1400"/>
              <a:buNone/>
            </a:pPr>
            <a:endParaRPr/>
          </a:p>
        </p:txBody>
      </p:sp>
      <p:sp>
        <p:nvSpPr>
          <p:cNvPr id="178" name="Google Shape;178;g3617e822058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382E264D-8CB3-2ED7-DA56-507FD71BD77D}"/>
            </a:ext>
          </a:extLst>
        </p:cNvPr>
        <p:cNvGrpSpPr/>
        <p:nvPr/>
      </p:nvGrpSpPr>
      <p:grpSpPr>
        <a:xfrm>
          <a:off x="0" y="0"/>
          <a:ext cx="0" cy="0"/>
          <a:chOff x="0" y="0"/>
          <a:chExt cx="0" cy="0"/>
        </a:xfrm>
      </p:grpSpPr>
      <p:sp>
        <p:nvSpPr>
          <p:cNvPr id="185" name="Google Shape;185;g3617e822058_0_32:notes">
            <a:extLst>
              <a:ext uri="{FF2B5EF4-FFF2-40B4-BE49-F238E27FC236}">
                <a16:creationId xmlns:a16="http://schemas.microsoft.com/office/drawing/2014/main" id="{EC07BB5F-F4C6-236F-F7D9-988D8BEFE1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3617e822058_0_32:notes">
            <a:extLst>
              <a:ext uri="{FF2B5EF4-FFF2-40B4-BE49-F238E27FC236}">
                <a16:creationId xmlns:a16="http://schemas.microsoft.com/office/drawing/2014/main" id="{0CEE6607-AD23-E6B5-EE12-3BCF601B2C9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800"/>
              </a:spcBef>
              <a:spcAft>
                <a:spcPts val="0"/>
              </a:spcAft>
              <a:buClr>
                <a:schemeClr val="dk1"/>
              </a:buClr>
              <a:buSzPts val="1100"/>
              <a:buFont typeface="Arial"/>
              <a:buNone/>
            </a:pPr>
            <a:r>
              <a:rPr lang="en-US" dirty="0">
                <a:latin typeface="Arial"/>
                <a:ea typeface="Arial"/>
                <a:cs typeface="Arial"/>
                <a:sym typeface="Arial"/>
              </a:rPr>
              <a:t>In our bibliographic record, then, we will use an authorized access point for each of the four persons responsible for creating the aggregating work.  Search the NAF to see if the persons have established authorized access points; upgrade and revise the NARs if necessary. If any do not have authority records, NACO participants would create them, following RDA and PCC guidelines.  Even if we weren't creating a name authority record, we should still follow RDA and any other policies we use to determine the preferred name and formulate the authorized access point for a person.</a:t>
            </a:r>
            <a:endParaRPr dirty="0"/>
          </a:p>
        </p:txBody>
      </p:sp>
      <p:sp>
        <p:nvSpPr>
          <p:cNvPr id="187" name="Google Shape;187;g3617e822058_0_32:notes">
            <a:extLst>
              <a:ext uri="{FF2B5EF4-FFF2-40B4-BE49-F238E27FC236}">
                <a16:creationId xmlns:a16="http://schemas.microsoft.com/office/drawing/2014/main" id="{D96CAEDB-1ECB-6991-FC52-F2B8DD44733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96595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Let’s go to the </a:t>
            </a:r>
            <a:r>
              <a:rPr lang="en-US" sz="1100" b="1" i="1" dirty="0">
                <a:latin typeface="Arial"/>
                <a:ea typeface="Arial"/>
                <a:cs typeface="Arial"/>
                <a:sym typeface="Arial"/>
              </a:rPr>
              <a:t>expression manifested</a:t>
            </a:r>
            <a:r>
              <a:rPr lang="en-US" sz="1100" dirty="0">
                <a:latin typeface="Arial"/>
                <a:ea typeface="Arial"/>
                <a:cs typeface="Arial"/>
                <a:sym typeface="Arial"/>
              </a:rPr>
              <a:t> element. The definition is “An expression that is embodied by a manifestation,” meaning that we use this element to record the relationship between our aggregate manifestation and the aggregating expression. The </a:t>
            </a:r>
            <a:r>
              <a:rPr lang="en-US" sz="1100" b="1" dirty="0">
                <a:latin typeface="Arial"/>
                <a:ea typeface="Arial"/>
                <a:cs typeface="Arial"/>
                <a:sym typeface="Arial"/>
              </a:rPr>
              <a:t>Prerecording</a:t>
            </a:r>
            <a:r>
              <a:rPr lang="en-US" sz="1100" dirty="0">
                <a:latin typeface="Arial"/>
                <a:ea typeface="Arial"/>
                <a:cs typeface="Arial"/>
                <a:sym typeface="Arial"/>
              </a:rPr>
              <a:t> section again has a policy statement stating that identifying an aggregating expression is the PCC practice for collection aggregates. The </a:t>
            </a:r>
            <a:r>
              <a:rPr lang="en-US" sz="1100" b="1" dirty="0">
                <a:latin typeface="Arial"/>
                <a:ea typeface="Arial"/>
                <a:cs typeface="Arial"/>
                <a:sym typeface="Arial"/>
              </a:rPr>
              <a:t>Recording</a:t>
            </a:r>
            <a:r>
              <a:rPr lang="en-US" sz="1100" dirty="0">
                <a:latin typeface="Arial"/>
                <a:ea typeface="Arial"/>
                <a:cs typeface="Arial"/>
                <a:sym typeface="Arial"/>
              </a:rPr>
              <a:t> section tells us to record this element as a value of </a:t>
            </a:r>
            <a:r>
              <a:rPr lang="en-US" sz="1100" b="1" i="1" dirty="0">
                <a:latin typeface="Arial"/>
                <a:ea typeface="Arial"/>
                <a:cs typeface="Arial"/>
                <a:sym typeface="Arial"/>
              </a:rPr>
              <a:t>appellation of expression</a:t>
            </a:r>
            <a:r>
              <a:rPr lang="en-US" sz="1100" dirty="0">
                <a:latin typeface="Arial"/>
                <a:ea typeface="Arial"/>
                <a:cs typeface="Arial"/>
                <a:sym typeface="Arial"/>
              </a:rPr>
              <a:t> or as an IRI. </a:t>
            </a:r>
            <a:endParaRPr dirty="0"/>
          </a:p>
        </p:txBody>
      </p:sp>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617e822058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3617e822058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400"/>
              <a:buNone/>
            </a:pPr>
            <a:r>
              <a:rPr lang="en-US" dirty="0">
                <a:latin typeface="Arial"/>
                <a:ea typeface="Arial"/>
                <a:cs typeface="Arial"/>
                <a:sym typeface="Arial"/>
              </a:rPr>
              <a:t>Searching the authority file for the persons, we find that all four are already established:</a:t>
            </a:r>
            <a:endParaRPr dirty="0">
              <a:latin typeface="Arial"/>
              <a:ea typeface="Arial"/>
              <a:cs typeface="Arial"/>
              <a:sym typeface="Arial"/>
            </a:endParaRPr>
          </a:p>
          <a:p>
            <a:pPr marL="0" lvl="0" indent="0" algn="l" rtl="0">
              <a:lnSpc>
                <a:spcPct val="115833"/>
              </a:lnSpc>
              <a:spcBef>
                <a:spcPts val="800"/>
              </a:spcBef>
              <a:spcAft>
                <a:spcPts val="0"/>
              </a:spcAft>
              <a:buSzPts val="1400"/>
              <a:buNone/>
            </a:pPr>
            <a:r>
              <a:rPr lang="en-US" dirty="0">
                <a:latin typeface="Arial"/>
                <a:ea typeface="Arial"/>
                <a:cs typeface="Arial"/>
                <a:sym typeface="Arial"/>
              </a:rPr>
              <a:t>100 1# $a Fathi, Albert</a:t>
            </a:r>
            <a:endParaRPr dirty="0">
              <a:latin typeface="Arial"/>
              <a:ea typeface="Arial"/>
              <a:cs typeface="Arial"/>
              <a:sym typeface="Arial"/>
            </a:endParaRPr>
          </a:p>
          <a:p>
            <a:pPr marL="0" lvl="0" indent="0" algn="l" rtl="0">
              <a:lnSpc>
                <a:spcPct val="115833"/>
              </a:lnSpc>
              <a:spcBef>
                <a:spcPts val="800"/>
              </a:spcBef>
              <a:spcAft>
                <a:spcPts val="0"/>
              </a:spcAft>
              <a:buSzPts val="1400"/>
              <a:buNone/>
            </a:pPr>
            <a:r>
              <a:rPr lang="en-US" dirty="0">
                <a:latin typeface="Arial"/>
                <a:ea typeface="Arial"/>
                <a:cs typeface="Arial"/>
                <a:sym typeface="Arial"/>
              </a:rPr>
              <a:t>100 1# $a Morrison, Philip J.</a:t>
            </a:r>
            <a:endParaRPr dirty="0">
              <a:latin typeface="Arial"/>
              <a:ea typeface="Arial"/>
              <a:cs typeface="Arial"/>
              <a:sym typeface="Arial"/>
            </a:endParaRPr>
          </a:p>
          <a:p>
            <a:pPr marL="0" lvl="0" indent="0" algn="l" rtl="0">
              <a:lnSpc>
                <a:spcPct val="115833"/>
              </a:lnSpc>
              <a:spcBef>
                <a:spcPts val="800"/>
              </a:spcBef>
              <a:spcAft>
                <a:spcPts val="0"/>
              </a:spcAft>
              <a:buSzPts val="1400"/>
              <a:buNone/>
            </a:pPr>
            <a:r>
              <a:rPr lang="en-US" dirty="0">
                <a:latin typeface="Arial"/>
                <a:ea typeface="Arial"/>
                <a:cs typeface="Arial"/>
                <a:sym typeface="Arial"/>
              </a:rPr>
              <a:t>100 1# $a Seara, Tere M., </a:t>
            </a:r>
            <a:r>
              <a:rPr lang="en-US" dirty="0"/>
              <a:t>$</a:t>
            </a:r>
            <a:r>
              <a:rPr lang="en-US" dirty="0">
                <a:latin typeface="Arial"/>
                <a:ea typeface="Arial"/>
                <a:cs typeface="Arial"/>
                <a:sym typeface="Arial"/>
              </a:rPr>
              <a:t>d 1961-</a:t>
            </a:r>
            <a:endParaRPr dirty="0">
              <a:latin typeface="Arial"/>
              <a:ea typeface="Arial"/>
              <a:cs typeface="Arial"/>
              <a:sym typeface="Arial"/>
            </a:endParaRPr>
          </a:p>
          <a:p>
            <a:pPr marL="0" lvl="0" indent="0" algn="l" rtl="0">
              <a:lnSpc>
                <a:spcPct val="115833"/>
              </a:lnSpc>
              <a:spcBef>
                <a:spcPts val="800"/>
              </a:spcBef>
              <a:spcAft>
                <a:spcPts val="0"/>
              </a:spcAft>
              <a:buSzPts val="1400"/>
              <a:buNone/>
            </a:pPr>
            <a:r>
              <a:rPr lang="en-US" dirty="0">
                <a:latin typeface="Arial"/>
                <a:ea typeface="Arial"/>
                <a:cs typeface="Arial"/>
                <a:sym typeface="Arial"/>
              </a:rPr>
              <a:t>100 1# $a </a:t>
            </a:r>
            <a:r>
              <a:rPr lang="en-US" dirty="0" err="1">
                <a:latin typeface="Arial"/>
                <a:ea typeface="Arial"/>
                <a:cs typeface="Arial"/>
                <a:sym typeface="Arial"/>
              </a:rPr>
              <a:t>Tabachnikov</a:t>
            </a:r>
            <a:r>
              <a:rPr lang="en-US" dirty="0">
                <a:latin typeface="Arial"/>
                <a:ea typeface="Arial"/>
                <a:cs typeface="Arial"/>
                <a:sym typeface="Arial"/>
              </a:rPr>
              <a:t>, Sergei, </a:t>
            </a:r>
            <a:r>
              <a:rPr lang="en-US" dirty="0"/>
              <a:t>$</a:t>
            </a:r>
            <a:r>
              <a:rPr lang="en-US" dirty="0">
                <a:latin typeface="Arial"/>
                <a:ea typeface="Arial"/>
                <a:cs typeface="Arial"/>
                <a:sym typeface="Arial"/>
              </a:rPr>
              <a:t>d 1956-</a:t>
            </a:r>
            <a:endParaRPr dirty="0">
              <a:latin typeface="Arial"/>
              <a:ea typeface="Arial"/>
              <a:cs typeface="Arial"/>
              <a:sym typeface="Arial"/>
            </a:endParaRPr>
          </a:p>
          <a:p>
            <a:pPr marL="0" lvl="0" indent="0" algn="l" rtl="0">
              <a:lnSpc>
                <a:spcPct val="115833"/>
              </a:lnSpc>
              <a:spcBef>
                <a:spcPts val="800"/>
              </a:spcBef>
              <a:spcAft>
                <a:spcPts val="800"/>
              </a:spcAft>
              <a:buSzPts val="1400"/>
              <a:buNone/>
            </a:pPr>
            <a:r>
              <a:rPr lang="en-US" dirty="0">
                <a:latin typeface="Arial"/>
                <a:ea typeface="Arial"/>
                <a:cs typeface="Arial"/>
                <a:sym typeface="Arial"/>
              </a:rPr>
              <a:t>Now that we have the authorized access points for the four creators of the aggregating work, we need to determine the appropriate relationship label to include with them.</a:t>
            </a:r>
            <a:endParaRPr dirty="0">
              <a:latin typeface="Arial"/>
              <a:ea typeface="Arial"/>
              <a:cs typeface="Arial"/>
              <a:sym typeface="Arial"/>
            </a:endParaRPr>
          </a:p>
        </p:txBody>
      </p:sp>
      <p:sp>
        <p:nvSpPr>
          <p:cNvPr id="194" name="Google Shape;194;g3617e822058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617e822058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3617e822058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400"/>
              <a:buNone/>
            </a:pPr>
            <a:r>
              <a:rPr lang="en-US">
                <a:latin typeface="Arial"/>
                <a:ea typeface="Arial"/>
                <a:cs typeface="Arial"/>
                <a:sym typeface="Arial"/>
              </a:rPr>
              <a:t>For relationship labels, consult the Metadata Guidance Documentation: Relationship Labels spreadsheet.</a:t>
            </a:r>
            <a:endParaRPr>
              <a:latin typeface="Arial"/>
              <a:ea typeface="Arial"/>
              <a:cs typeface="Arial"/>
              <a:sym typeface="Arial"/>
            </a:endParaRPr>
          </a:p>
          <a:p>
            <a:pPr marL="0" lvl="0" indent="0" algn="l" rtl="0">
              <a:lnSpc>
                <a:spcPct val="115833"/>
              </a:lnSpc>
              <a:spcBef>
                <a:spcPts val="800"/>
              </a:spcBef>
              <a:spcAft>
                <a:spcPts val="800"/>
              </a:spcAft>
              <a:buClr>
                <a:schemeClr val="dk1"/>
              </a:buClr>
              <a:buSzPts val="1100"/>
              <a:buFont typeface="Arial"/>
              <a:buNone/>
            </a:pPr>
            <a:r>
              <a:rPr lang="en-US">
                <a:latin typeface="Arial"/>
                <a:ea typeface="Arial"/>
                <a:cs typeface="Arial"/>
                <a:sym typeface="Arial"/>
              </a:rPr>
              <a:t>Looking for "aggregator person" we find the element in the spreadsheet, as shown on the slide.  The PCC relationship label for this element is "compiler".</a:t>
            </a:r>
            <a:endParaRPr>
              <a:latin typeface="Arial"/>
              <a:ea typeface="Arial"/>
              <a:cs typeface="Arial"/>
              <a:sym typeface="Arial"/>
            </a:endParaRPr>
          </a:p>
        </p:txBody>
      </p:sp>
      <p:sp>
        <p:nvSpPr>
          <p:cNvPr id="201" name="Google Shape;201;g3617e822058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E66DB-A733-8915-B598-FB880B314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C43B2-D6EC-CE51-ADBE-8A43086C0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EB714-DE92-738F-BCDD-3B03CF53FE77}"/>
              </a:ext>
            </a:extLst>
          </p:cNvPr>
          <p:cNvSpPr>
            <a:spLocks noGrp="1"/>
          </p:cNvSpPr>
          <p:nvPr>
            <p:ph type="body" idx="1"/>
          </p:nvPr>
        </p:nvSpPr>
        <p:spPr/>
        <p:txBody>
          <a:bodyPr/>
          <a:lstStyle/>
          <a:p>
            <a:pPr marL="0" lvl="0" indent="0" algn="l" rtl="0">
              <a:lnSpc>
                <a:spcPct val="115000"/>
              </a:lnSpc>
              <a:spcBef>
                <a:spcPts val="0"/>
              </a:spcBef>
              <a:spcAft>
                <a:spcPts val="0"/>
              </a:spcAft>
              <a:buNone/>
            </a:pPr>
            <a:r>
              <a:rPr lang="en-CA" sz="1200" dirty="0">
                <a:latin typeface="Arial"/>
                <a:ea typeface="Arial"/>
                <a:cs typeface="Arial"/>
                <a:sym typeface="Arial"/>
              </a:rPr>
              <a:t>In our RDA Record Template, the access point from the authority file is recorded as a structured description without the MARC coding. The relationship label is recorded after each name.</a:t>
            </a:r>
          </a:p>
        </p:txBody>
      </p:sp>
      <p:sp>
        <p:nvSpPr>
          <p:cNvPr id="4" name="Slide Number Placeholder 3">
            <a:extLst>
              <a:ext uri="{FF2B5EF4-FFF2-40B4-BE49-F238E27FC236}">
                <a16:creationId xmlns:a16="http://schemas.microsoft.com/office/drawing/2014/main" id="{A9A727B3-4239-C9FD-FA24-B5F55EF48507}"/>
              </a:ext>
            </a:extLst>
          </p:cNvPr>
          <p:cNvSpPr>
            <a:spLocks noGrp="1"/>
          </p:cNvSpPr>
          <p:nvPr>
            <p:ph type="sldNum" sz="quarter" idx="5"/>
          </p:nvPr>
        </p:nvSpPr>
        <p:spPr/>
        <p:txBody>
          <a:bodyPr/>
          <a:lstStyle/>
          <a:p>
            <a:fld id="{860751CD-C621-4F44-BF9E-E97C3AB3C439}" type="slidenum">
              <a:rPr lang="en-US" smtClean="0"/>
              <a:t>55</a:t>
            </a:fld>
            <a:endParaRPr lang="en-US"/>
          </a:p>
        </p:txBody>
      </p:sp>
    </p:spTree>
    <p:extLst>
      <p:ext uri="{BB962C8B-B14F-4D97-AF65-F5344CB8AC3E}">
        <p14:creationId xmlns:p14="http://schemas.microsoft.com/office/powerpoint/2010/main" val="743890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EDA83-F5C1-FEBC-2C4B-6C2BEC912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90E69-64AC-AE65-D18D-DE1186886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FEC9C-C52E-FFBF-F15D-CC2E0121DA07}"/>
              </a:ext>
            </a:extLst>
          </p:cNvPr>
          <p:cNvSpPr>
            <a:spLocks noGrp="1"/>
          </p:cNvSpPr>
          <p:nvPr>
            <p:ph type="body" idx="1"/>
          </p:nvPr>
        </p:nvSpPr>
        <p:spPr/>
        <p:txBody>
          <a:bodyPr/>
          <a:lstStyle/>
          <a:p>
            <a:pPr marL="0" lvl="0" indent="0" algn="just" rtl="0">
              <a:lnSpc>
                <a:spcPct val="115833"/>
              </a:lnSpc>
              <a:spcBef>
                <a:spcPts val="0"/>
              </a:spcBef>
              <a:spcAft>
                <a:spcPts val="0"/>
              </a:spcAft>
              <a:buSzPts val="1400"/>
              <a:buNone/>
            </a:pPr>
            <a:r>
              <a:rPr lang="en-US" dirty="0">
                <a:latin typeface="Arial"/>
                <a:ea typeface="Arial"/>
                <a:cs typeface="Arial"/>
                <a:sym typeface="Arial"/>
              </a:rPr>
              <a:t>The MGD tells us the label to use is “compiler”.  In our MARC record, we will therefore record:</a:t>
            </a:r>
          </a:p>
          <a:p>
            <a:pPr marL="0" lvl="0" indent="0" algn="just" rtl="0">
              <a:lnSpc>
                <a:spcPct val="115833"/>
              </a:lnSpc>
              <a:spcBef>
                <a:spcPts val="0"/>
              </a:spcBef>
              <a:spcAft>
                <a:spcPts val="0"/>
              </a:spcAft>
              <a:buSzPts val="1400"/>
              <a:buNone/>
            </a:pPr>
            <a:endParaRPr lang="en-US" dirty="0">
              <a:latin typeface="Arial"/>
              <a:ea typeface="Arial"/>
              <a:cs typeface="Arial"/>
              <a:sym typeface="Arial"/>
            </a:endParaRPr>
          </a:p>
          <a:p>
            <a:pPr marL="0" lvl="0" indent="0" algn="l" rtl="0">
              <a:lnSpc>
                <a:spcPct val="115833"/>
              </a:lnSpc>
              <a:spcBef>
                <a:spcPts val="0"/>
              </a:spcBef>
              <a:spcAft>
                <a:spcPts val="0"/>
              </a:spcAft>
              <a:buSzPts val="1400"/>
              <a:buNone/>
            </a:pPr>
            <a:r>
              <a:rPr lang="en-US" dirty="0">
                <a:latin typeface="Arial"/>
                <a:ea typeface="Arial"/>
                <a:cs typeface="Arial"/>
                <a:sym typeface="Arial"/>
              </a:rPr>
              <a:t>700 1# $a Fathi, Albert, $e compiler.</a:t>
            </a:r>
          </a:p>
          <a:p>
            <a:pPr marL="0" lvl="0" indent="0" algn="l" rtl="0">
              <a:lnSpc>
                <a:spcPct val="115833"/>
              </a:lnSpc>
              <a:spcBef>
                <a:spcPts val="800"/>
              </a:spcBef>
              <a:spcAft>
                <a:spcPts val="0"/>
              </a:spcAft>
              <a:buSzPts val="1400"/>
              <a:buNone/>
            </a:pPr>
            <a:r>
              <a:rPr lang="en-US" dirty="0">
                <a:latin typeface="Arial"/>
                <a:ea typeface="Arial"/>
                <a:cs typeface="Arial"/>
                <a:sym typeface="Arial"/>
              </a:rPr>
              <a:t>700 1# $a Morrison, Philip J., $e compiler.</a:t>
            </a:r>
          </a:p>
          <a:p>
            <a:pPr marL="0" lvl="0" indent="0" algn="l" rtl="0">
              <a:lnSpc>
                <a:spcPct val="115833"/>
              </a:lnSpc>
              <a:spcBef>
                <a:spcPts val="800"/>
              </a:spcBef>
              <a:spcAft>
                <a:spcPts val="0"/>
              </a:spcAft>
              <a:buSzPts val="1400"/>
              <a:buNone/>
            </a:pPr>
            <a:r>
              <a:rPr lang="en-US" dirty="0">
                <a:latin typeface="Arial"/>
                <a:ea typeface="Arial"/>
                <a:cs typeface="Arial"/>
                <a:sym typeface="Arial"/>
              </a:rPr>
              <a:t>700 1# $a Seara, Tere M., </a:t>
            </a:r>
            <a:r>
              <a:rPr lang="en-US" dirty="0"/>
              <a:t>$</a:t>
            </a:r>
            <a:r>
              <a:rPr lang="en-US" dirty="0">
                <a:latin typeface="Arial"/>
                <a:ea typeface="Arial"/>
                <a:cs typeface="Arial"/>
                <a:sym typeface="Arial"/>
              </a:rPr>
              <a:t>d 1961- $e compiler.</a:t>
            </a:r>
          </a:p>
          <a:p>
            <a:pPr marL="0" lvl="0" indent="0" algn="l" rtl="0">
              <a:lnSpc>
                <a:spcPct val="115833"/>
              </a:lnSpc>
              <a:spcBef>
                <a:spcPts val="800"/>
              </a:spcBef>
              <a:spcAft>
                <a:spcPts val="800"/>
              </a:spcAft>
              <a:buSzPts val="1400"/>
              <a:buNone/>
            </a:pPr>
            <a:r>
              <a:rPr lang="en-US" dirty="0">
                <a:latin typeface="Arial"/>
                <a:ea typeface="Arial"/>
                <a:cs typeface="Arial"/>
                <a:sym typeface="Arial"/>
              </a:rPr>
              <a:t>700 1# $a </a:t>
            </a:r>
            <a:r>
              <a:rPr lang="en-US" dirty="0" err="1">
                <a:latin typeface="Arial"/>
                <a:ea typeface="Arial"/>
                <a:cs typeface="Arial"/>
                <a:sym typeface="Arial"/>
              </a:rPr>
              <a:t>Tabachnikov</a:t>
            </a:r>
            <a:r>
              <a:rPr lang="en-US" dirty="0">
                <a:latin typeface="Arial"/>
                <a:ea typeface="Arial"/>
                <a:cs typeface="Arial"/>
                <a:sym typeface="Arial"/>
              </a:rPr>
              <a:t>, Sergei, </a:t>
            </a:r>
            <a:r>
              <a:rPr lang="en-US" dirty="0"/>
              <a:t>$</a:t>
            </a:r>
            <a:r>
              <a:rPr lang="en-US" dirty="0">
                <a:latin typeface="Arial"/>
                <a:ea typeface="Arial"/>
                <a:cs typeface="Arial"/>
                <a:sym typeface="Arial"/>
              </a:rPr>
              <a:t>d 1956- $e compiler.</a:t>
            </a:r>
          </a:p>
        </p:txBody>
      </p:sp>
      <p:sp>
        <p:nvSpPr>
          <p:cNvPr id="4" name="Slide Number Placeholder 3">
            <a:extLst>
              <a:ext uri="{FF2B5EF4-FFF2-40B4-BE49-F238E27FC236}">
                <a16:creationId xmlns:a16="http://schemas.microsoft.com/office/drawing/2014/main" id="{AFB6C347-6BA2-A001-0EBA-F1A1D1696CAC}"/>
              </a:ext>
            </a:extLst>
          </p:cNvPr>
          <p:cNvSpPr>
            <a:spLocks noGrp="1"/>
          </p:cNvSpPr>
          <p:nvPr>
            <p:ph type="sldNum" sz="quarter" idx="5"/>
          </p:nvPr>
        </p:nvSpPr>
        <p:spPr/>
        <p:txBody>
          <a:bodyPr/>
          <a:lstStyle/>
          <a:p>
            <a:fld id="{860751CD-C621-4F44-BF9E-E97C3AB3C439}" type="slidenum">
              <a:rPr lang="en-US" smtClean="0"/>
              <a:t>56</a:t>
            </a:fld>
            <a:endParaRPr lang="en-US"/>
          </a:p>
        </p:txBody>
      </p:sp>
    </p:spTree>
    <p:extLst>
      <p:ext uri="{BB962C8B-B14F-4D97-AF65-F5344CB8AC3E}">
        <p14:creationId xmlns:p14="http://schemas.microsoft.com/office/powerpoint/2010/main" val="35319859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617e822058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3617e822058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800"/>
              </a:spcAft>
              <a:buSzPts val="1400"/>
              <a:buNone/>
            </a:pPr>
            <a:r>
              <a:rPr lang="en-US">
                <a:latin typeface="Arial"/>
                <a:ea typeface="Arial"/>
                <a:cs typeface="Arial"/>
                <a:sym typeface="Arial"/>
              </a:rPr>
              <a:t>N</a:t>
            </a:r>
            <a:r>
              <a:rPr lang="en-US">
                <a:latin typeface="Aptos"/>
                <a:ea typeface="Aptos"/>
                <a:cs typeface="Aptos"/>
                <a:sym typeface="Aptos"/>
              </a:rPr>
              <a:t>ote that we could go further and record an IRI for a related person as a real-world object.</a:t>
            </a:r>
            <a:r>
              <a:rPr lang="en-US">
                <a:latin typeface="Arial"/>
                <a:ea typeface="Arial"/>
                <a:cs typeface="Arial"/>
                <a:sym typeface="Arial"/>
              </a:rPr>
              <a:t> </a:t>
            </a:r>
            <a:r>
              <a:rPr lang="en-US">
                <a:latin typeface="Aptos"/>
                <a:ea typeface="Aptos"/>
                <a:cs typeface="Aptos"/>
                <a:sym typeface="Aptos"/>
              </a:rPr>
              <a:t>The LC-PCC PS for recording the value for the element aggregator person tells us to use a structured description (i.e., an access point); however, there are no policy statements that prohibit also recording an identifier or IRI. That leaves it up to cataloger judgment.  </a:t>
            </a:r>
            <a:r>
              <a:rPr lang="en-US">
                <a:latin typeface="Arial"/>
                <a:ea typeface="Arial"/>
                <a:cs typeface="Arial"/>
                <a:sym typeface="Arial"/>
              </a:rPr>
              <a:t>WorldCat Entity IRIs are shown in subfield $1 in the slide.  If these four access points are controlled in OCLC, the WorldCat Entity IRI for each person will automatically be added by the software. </a:t>
            </a:r>
            <a:endParaRPr>
              <a:latin typeface="Arial"/>
              <a:ea typeface="Arial"/>
              <a:cs typeface="Arial"/>
              <a:sym typeface="Arial"/>
            </a:endParaRPr>
          </a:p>
        </p:txBody>
      </p:sp>
      <p:sp>
        <p:nvSpPr>
          <p:cNvPr id="217" name="Google Shape;217;g3617e822058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617e822058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3617e822058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100"/>
              <a:buNone/>
            </a:pPr>
            <a:r>
              <a:rPr lang="en-US" dirty="0">
                <a:latin typeface="Aptos"/>
                <a:ea typeface="Aptos"/>
                <a:cs typeface="Aptos"/>
                <a:sym typeface="Aptos"/>
              </a:rPr>
              <a:t>We could go even further and apply, according to the LC-PCC policy for recording the element </a:t>
            </a:r>
            <a:r>
              <a:rPr lang="en-US" b="1" dirty="0">
                <a:latin typeface="Aptos"/>
                <a:ea typeface="Aptos"/>
                <a:cs typeface="Aptos"/>
                <a:sym typeface="Aptos"/>
              </a:rPr>
              <a:t>Aggregator person</a:t>
            </a:r>
            <a:r>
              <a:rPr lang="en-US" dirty="0">
                <a:latin typeface="Aptos"/>
                <a:ea typeface="Aptos"/>
                <a:cs typeface="Aptos"/>
                <a:sym typeface="Aptos"/>
              </a:rPr>
              <a:t>, “a relationship label in combination with an identifier or IRI, as allowed by the metadata management system.”  For that we could </a:t>
            </a:r>
            <a:r>
              <a:rPr lang="en-US" dirty="0">
                <a:latin typeface="Arial"/>
                <a:ea typeface="Arial"/>
                <a:cs typeface="Arial"/>
                <a:sym typeface="Arial"/>
              </a:rPr>
              <a:t>include an IRI from the RDA Registry for the relationship element, encoding it in subfield $4. </a:t>
            </a:r>
            <a:endParaRPr dirty="0">
              <a:latin typeface="Arial"/>
              <a:ea typeface="Arial"/>
              <a:cs typeface="Arial"/>
              <a:sym typeface="Arial"/>
            </a:endParaRPr>
          </a:p>
          <a:p>
            <a:pPr marL="0" lvl="0" indent="0" algn="just" rtl="0">
              <a:lnSpc>
                <a:spcPct val="115833"/>
              </a:lnSpc>
              <a:spcBef>
                <a:spcPts val="800"/>
              </a:spcBef>
              <a:spcAft>
                <a:spcPts val="0"/>
              </a:spcAft>
              <a:buSzPts val="1400"/>
              <a:buNone/>
            </a:pPr>
            <a:r>
              <a:rPr lang="en-US" dirty="0">
                <a:latin typeface="Arial"/>
                <a:ea typeface="Arial"/>
                <a:cs typeface="Arial"/>
                <a:sym typeface="Arial"/>
              </a:rPr>
              <a:t>PCC policy is to use unconstrained property IRIs.  Click on “Unconstrained properties” and search for “aggregator”.</a:t>
            </a:r>
            <a:endParaRPr dirty="0">
              <a:latin typeface="Arial"/>
              <a:ea typeface="Arial"/>
              <a:cs typeface="Arial"/>
              <a:sym typeface="Arial"/>
            </a:endParaRPr>
          </a:p>
        </p:txBody>
      </p:sp>
      <p:sp>
        <p:nvSpPr>
          <p:cNvPr id="224" name="Google Shape;224;g3617e822058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617e822058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3617e822058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Clr>
                <a:schemeClr val="dk1"/>
              </a:buClr>
              <a:buSzPts val="1100"/>
              <a:buFont typeface="Arial"/>
              <a:buNone/>
            </a:pPr>
            <a:r>
              <a:rPr lang="en-US" dirty="0">
                <a:latin typeface="Arial"/>
                <a:ea typeface="Arial"/>
                <a:cs typeface="Arial"/>
                <a:sym typeface="Arial"/>
              </a:rPr>
              <a:t>Within the unconstrained properties, we have searched for "aggregator."  We want to obtain the unconstrained URI for “has aggregator”.  To do this we right click on the CURIE rdau:P61091 and choose “copy link”.</a:t>
            </a:r>
            <a:endParaRPr dirty="0"/>
          </a:p>
        </p:txBody>
      </p:sp>
      <p:sp>
        <p:nvSpPr>
          <p:cNvPr id="232" name="Google Shape;232;g3617e822058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617e822058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3617e822058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833"/>
              </a:lnSpc>
              <a:spcBef>
                <a:spcPts val="0"/>
              </a:spcBef>
              <a:spcAft>
                <a:spcPts val="800"/>
              </a:spcAft>
              <a:buClrTx/>
              <a:buSzPts val="1400"/>
              <a:buFontTx/>
              <a:buNone/>
              <a:tabLst/>
              <a:defRPr/>
            </a:pPr>
            <a:r>
              <a:rPr lang="en-CA" dirty="0">
                <a:latin typeface="Arial"/>
                <a:ea typeface="Arial"/>
                <a:cs typeface="Arial"/>
                <a:sym typeface="Arial"/>
              </a:rPr>
              <a:t>The IRI copied is </a:t>
            </a:r>
            <a:r>
              <a:rPr lang="en-CA" u="sng" dirty="0">
                <a:solidFill>
                  <a:srgbClr val="467886"/>
                </a:solidFill>
                <a:latin typeface="Arial"/>
                <a:ea typeface="Arial"/>
                <a:cs typeface="Arial"/>
                <a:sym typeface="Arial"/>
                <a:hlinkClick r:id="rId3">
                  <a:extLst>
                    <a:ext uri="{A12FA001-AC4F-418D-AE19-62706E023703}">
                      <ahyp:hlinkClr xmlns:ahyp="http://schemas.microsoft.com/office/drawing/2018/hyperlinkcolor" val="tx"/>
                    </a:ext>
                  </a:extLst>
                </a:hlinkClick>
              </a:rPr>
              <a:t>http://rdaregistry.info/Elements/u/P61091</a:t>
            </a:r>
            <a:r>
              <a:rPr lang="en-CA" dirty="0">
                <a:latin typeface="Arial"/>
                <a:ea typeface="Arial"/>
                <a:cs typeface="Arial"/>
                <a:sym typeface="Arial"/>
              </a:rPr>
              <a:t> and this is what we will use in our MARC record should we decide to include it.  You can also obtain the unconstrained IRI from the </a:t>
            </a:r>
            <a:r>
              <a:rPr lang="en-CA" dirty="0">
                <a:latin typeface="Aptos"/>
                <a:ea typeface="Aptos"/>
                <a:cs typeface="Aptos"/>
                <a:sym typeface="Aptos"/>
              </a:rPr>
              <a:t>Relationship Labels spreadsheet that we looked at earlier.</a:t>
            </a:r>
            <a:endParaRPr lang="en-CA" dirty="0"/>
          </a:p>
        </p:txBody>
      </p:sp>
      <p:sp>
        <p:nvSpPr>
          <p:cNvPr id="240" name="Google Shape;240;g3617e822058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617e822058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617e822058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800"/>
              </a:spcAft>
              <a:buSzPts val="1400"/>
              <a:buNone/>
            </a:pPr>
            <a:endParaRPr dirty="0">
              <a:latin typeface="Arial"/>
              <a:ea typeface="Arial"/>
              <a:cs typeface="Arial"/>
              <a:sym typeface="Arial"/>
            </a:endParaRPr>
          </a:p>
        </p:txBody>
      </p:sp>
      <p:sp>
        <p:nvSpPr>
          <p:cNvPr id="247" name="Google Shape;247;g3617e822058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cap="none" dirty="0">
                <a:solidFill>
                  <a:schemeClr val="dk1"/>
                </a:solidFill>
                <a:latin typeface="+mn-lt"/>
                <a:ea typeface="Calibri"/>
                <a:cs typeface="Calibri"/>
                <a:sym typeface="Calibri"/>
              </a:rPr>
              <a:t>In this part, we will be looking at work to work relationships and whether our aggregating work is related to any other works.</a:t>
            </a:r>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62</a:t>
            </a:fld>
            <a:endParaRPr lang="en-US"/>
          </a:p>
        </p:txBody>
      </p:sp>
    </p:spTree>
    <p:extLst>
      <p:ext uri="{BB962C8B-B14F-4D97-AF65-F5344CB8AC3E}">
        <p14:creationId xmlns:p14="http://schemas.microsoft.com/office/powerpoint/2010/main" val="258773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Scrolling down to the </a:t>
            </a:r>
            <a:r>
              <a:rPr lang="en-US" sz="1100" b="1" dirty="0">
                <a:latin typeface="Arial"/>
                <a:ea typeface="Arial"/>
                <a:cs typeface="Arial"/>
                <a:sym typeface="Arial"/>
              </a:rPr>
              <a:t>Recording a structured description</a:t>
            </a:r>
            <a:r>
              <a:rPr lang="en-US" sz="1100" dirty="0">
                <a:latin typeface="Arial"/>
                <a:ea typeface="Arial"/>
                <a:cs typeface="Arial"/>
                <a:sym typeface="Arial"/>
              </a:rPr>
              <a:t> section, we are told to record a structured description for a related expression as a value of </a:t>
            </a:r>
            <a:r>
              <a:rPr lang="en-US" sz="1100" b="1" i="1" dirty="0">
                <a:latin typeface="Arial"/>
                <a:ea typeface="Arial"/>
                <a:cs typeface="Arial"/>
                <a:sym typeface="Arial"/>
              </a:rPr>
              <a:t>access point for expression</a:t>
            </a:r>
            <a:r>
              <a:rPr lang="en-US" sz="1100" dirty="0">
                <a:latin typeface="Arial"/>
                <a:ea typeface="Arial"/>
                <a:cs typeface="Arial"/>
                <a:sym typeface="Arial"/>
              </a:rPr>
              <a:t>, a subtype of </a:t>
            </a:r>
            <a:r>
              <a:rPr lang="en-US" sz="1100" b="1" i="1" dirty="0">
                <a:latin typeface="Arial"/>
                <a:ea typeface="Arial"/>
                <a:cs typeface="Arial"/>
                <a:sym typeface="Arial"/>
              </a:rPr>
              <a:t>appellation of expression</a:t>
            </a:r>
            <a:r>
              <a:rPr lang="en-US" sz="1100" dirty="0">
                <a:latin typeface="Arial"/>
                <a:ea typeface="Arial"/>
                <a:cs typeface="Arial"/>
                <a:sym typeface="Arial"/>
              </a:rPr>
              <a:t>. The policy statement says this is the PCC practice for the element, so we need to identify an access point for the aggregating expression to record a value for the </a:t>
            </a:r>
            <a:r>
              <a:rPr lang="en-US" sz="1100" b="1" i="1" dirty="0">
                <a:latin typeface="Arial"/>
                <a:ea typeface="Arial"/>
                <a:cs typeface="Arial"/>
                <a:sym typeface="Arial"/>
              </a:rPr>
              <a:t>expression manifested</a:t>
            </a:r>
            <a:r>
              <a:rPr lang="en-US" sz="1100" dirty="0">
                <a:latin typeface="Arial"/>
                <a:ea typeface="Arial"/>
                <a:cs typeface="Arial"/>
                <a:sym typeface="Arial"/>
              </a:rPr>
              <a:t> element.</a:t>
            </a:r>
            <a:endParaRPr dirty="0"/>
          </a:p>
        </p:txBody>
      </p:sp>
      <p:sp>
        <p:nvSpPr>
          <p:cNvPr id="265" name="Google Shape;2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Looking at our resource, we find a series title page that tells us that Hamiltonian Systems is issue 72 of something titled Mathematical Sciences Research Institute Publications. Mathematical Sciences Research Institute Publications is a monographic series and in describing the manifestation of Hamiltonian Systems we have already recorded the series statement that appears in the ebook in a 490 field in MARC. </a:t>
            </a:r>
            <a:r>
              <a:rPr lang="en-US" sz="1200" b="1" i="0" u="none" strike="noStrike" cap="none">
                <a:solidFill>
                  <a:schemeClr val="dk1"/>
                </a:solidFill>
                <a:latin typeface="Calibri"/>
                <a:ea typeface="Calibri"/>
                <a:cs typeface="Calibri"/>
                <a:sym typeface="Calibri"/>
              </a:rPr>
              <a:t>Series statement</a:t>
            </a:r>
            <a:r>
              <a:rPr lang="en-US" sz="1200" b="0" i="0" u="none" strike="noStrike" cap="none">
                <a:solidFill>
                  <a:schemeClr val="dk1"/>
                </a:solidFill>
                <a:latin typeface="Calibri"/>
                <a:ea typeface="Calibri"/>
                <a:cs typeface="Calibri"/>
                <a:sym typeface="Calibri"/>
              </a:rPr>
              <a:t> has the domain of manifestation. It is a transcribed element that we record using a structured description by applying a string encoding scheme to select, sequence, and punctuate values of one or more subelements (see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first option</a:t>
            </a:r>
            <a:r>
              <a:rPr lang="en-US" sz="1200" b="0" i="0" u="none" strike="noStrike" cap="none">
                <a:solidFill>
                  <a:schemeClr val="dk1"/>
                </a:solidFill>
                <a:latin typeface="Calibri"/>
                <a:ea typeface="Calibri"/>
                <a:cs typeface="Calibri"/>
                <a:sym typeface="Calibri"/>
              </a:rPr>
              <a:t> under Recording a structured description, which the LC-PCC policy statement says to apply).</a:t>
            </a:r>
            <a:endParaRPr/>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To record the relationship of the aggregating work to a series work, we need to use a different RDA element. Looking at the BSR in the Related Works section, we find potential elements: </a:t>
            </a:r>
            <a:r>
              <a:rPr lang="en-US" sz="1200" b="1" i="0" u="none" strike="noStrike" cap="none">
                <a:solidFill>
                  <a:schemeClr val="dk1"/>
                </a:solidFill>
                <a:latin typeface="Calibri"/>
                <a:ea typeface="Calibri"/>
                <a:cs typeface="Calibri"/>
                <a:sym typeface="Calibri"/>
              </a:rPr>
              <a:t>related work of work</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finding aid</a:t>
            </a:r>
            <a:r>
              <a:rPr lang="en-US" sz="1200" b="0" i="0" u="none" strike="noStrike" cap="none">
                <a:solidFill>
                  <a:schemeClr val="dk1"/>
                </a:solidFill>
                <a:latin typeface="Calibri"/>
                <a:ea typeface="Calibri"/>
                <a:cs typeface="Calibri"/>
                <a:sym typeface="Calibri"/>
              </a:rPr>
              <a:t>, and </a:t>
            </a:r>
            <a:r>
              <a:rPr lang="en-US" sz="1200" b="1" i="0" u="none" strike="noStrike" cap="none">
                <a:solidFill>
                  <a:schemeClr val="dk1"/>
                </a:solidFill>
                <a:latin typeface="Calibri"/>
                <a:ea typeface="Calibri"/>
                <a:cs typeface="Calibri"/>
                <a:sym typeface="Calibri"/>
              </a:rPr>
              <a:t>issue of</a:t>
            </a:r>
            <a:r>
              <a:rPr lang="en-US" sz="1200" b="0" i="0" u="none" strike="noStrike" cap="none">
                <a:solidFill>
                  <a:schemeClr val="dk1"/>
                </a:solidFill>
                <a:latin typeface="Calibri"/>
                <a:ea typeface="Calibri"/>
                <a:cs typeface="Calibri"/>
                <a:sym typeface="Calibri"/>
              </a:rPr>
              <a:t>. The first and third are work to work relationships, and in the Official RDA Notes column, we see that series is mentioned in the notes for </a:t>
            </a:r>
            <a:r>
              <a:rPr lang="en-US" sz="1200" b="1" i="0" u="none" strike="noStrike" cap="none">
                <a:solidFill>
                  <a:schemeClr val="dk1"/>
                </a:solidFill>
                <a:latin typeface="Calibri"/>
                <a:ea typeface="Calibri"/>
                <a:cs typeface="Calibri"/>
                <a:sym typeface="Calibri"/>
              </a:rPr>
              <a:t>issue of</a:t>
            </a:r>
            <a:r>
              <a:rPr lang="en-US" sz="1200" b="0" i="0" u="none" strike="noStrike" cap="none">
                <a:solidFill>
                  <a:schemeClr val="dk1"/>
                </a:solidFill>
                <a:latin typeface="Calibri"/>
                <a:ea typeface="Calibri"/>
                <a:cs typeface="Calibri"/>
                <a:sym typeface="Calibri"/>
              </a:rPr>
              <a:t>.  We can click on the link to the RDA Toolkit for </a:t>
            </a:r>
            <a:r>
              <a:rPr lang="en-US" sz="1200" b="1" i="0" u="none" strike="noStrike" cap="none">
                <a:solidFill>
                  <a:schemeClr val="dk1"/>
                </a:solidFill>
                <a:latin typeface="Calibri"/>
                <a:ea typeface="Calibri"/>
                <a:cs typeface="Calibri"/>
                <a:sym typeface="Calibri"/>
              </a:rPr>
              <a:t>issue of</a:t>
            </a:r>
            <a:r>
              <a:rPr lang="en-US" sz="1200" b="0" i="0" u="none" strike="noStrike" cap="none">
                <a:solidFill>
                  <a:schemeClr val="dk1"/>
                </a:solidFill>
                <a:latin typeface="Calibri"/>
                <a:ea typeface="Calibri"/>
                <a:cs typeface="Calibri"/>
                <a:sym typeface="Calibri"/>
              </a:rPr>
              <a:t>. </a:t>
            </a: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definition in RDA of </a:t>
            </a:r>
            <a:r>
              <a:rPr lang="en-US" sz="1200" b="1" i="0" u="none" strike="noStrike" cap="none" dirty="0">
                <a:solidFill>
                  <a:schemeClr val="dk1"/>
                </a:solidFill>
                <a:latin typeface="Calibri"/>
                <a:ea typeface="Calibri"/>
                <a:cs typeface="Calibri"/>
                <a:sym typeface="Calibri"/>
              </a:rPr>
              <a:t>issue of</a:t>
            </a:r>
            <a:r>
              <a:rPr lang="en-US" sz="1200" b="0" i="0" u="none" strike="noStrike" cap="none" dirty="0">
                <a:solidFill>
                  <a:schemeClr val="dk1"/>
                </a:solidFill>
                <a:latin typeface="Calibri"/>
                <a:ea typeface="Calibri"/>
                <a:cs typeface="Calibri"/>
                <a:sym typeface="Calibri"/>
              </a:rPr>
              <a:t> is not the clearest: “A work that is a successive aggregating work that inspires the editorial policy, scope, and style of a static work.”  Opening the Element Reference box, we see that the domain and range of this element are both work. And we see that an alternate label for this element is “in series.”  </a:t>
            </a:r>
            <a:endParaRPr dirty="0"/>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Voilà!  That confirms for us that </a:t>
            </a:r>
            <a:r>
              <a:rPr lang="en-US" sz="1200" b="1" i="0" u="none" strike="noStrike" cap="none" dirty="0">
                <a:solidFill>
                  <a:schemeClr val="dk1"/>
                </a:solidFill>
                <a:latin typeface="Calibri"/>
                <a:ea typeface="Calibri"/>
                <a:cs typeface="Calibri"/>
                <a:sym typeface="Calibri"/>
              </a:rPr>
              <a:t>issue of</a:t>
            </a:r>
            <a:r>
              <a:rPr lang="en-US" sz="1200" b="0" i="0" u="none" strike="noStrike" cap="none" dirty="0">
                <a:solidFill>
                  <a:schemeClr val="dk1"/>
                </a:solidFill>
                <a:latin typeface="Calibri"/>
                <a:ea typeface="Calibri"/>
                <a:cs typeface="Calibri"/>
                <a:sym typeface="Calibri"/>
              </a:rPr>
              <a:t> is the element we need to relate our aggregating work to the series (aka “successive aggregating work that inspires the editorial policy, scope, and style of a static work”) that it is in.</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 the Recording section of the element, a policy statement tells us: “PCC practice for aggregated works: Do not record the element. Create instead an access point identifying the issue that includes the title of the successive aggregating work and the numeric and/or chronological designation of the issue.”  It also refers us to the Metadata Guidance documentation: </a:t>
            </a:r>
            <a:r>
              <a:rPr lang="en-US" sz="12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Series/subseries: Work: issue of</a:t>
            </a:r>
            <a:r>
              <a:rPr lang="en-US" sz="1200" b="0" i="0" u="none" strike="noStrike" cap="none">
                <a:solidFill>
                  <a:schemeClr val="dk1"/>
                </a:solidFill>
                <a:latin typeface="Calibri"/>
                <a:ea typeface="Calibri"/>
                <a:cs typeface="Calibri"/>
                <a:sym typeface="Calibri"/>
              </a:rPr>
              <a:t>.  But let's look a bit further.</a:t>
            </a: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Under Recording a structured description, a policy statement tells us “Record the element using a structured description. If possible, express the relationship using a relationship label, or a relationship label in combination with an identifier or IRI, as allowed by the metadata management system. Apply this policy statement when recording: 1) an authorized access point in a bibliographic record, 2) an authorized access point for a related entity in an authority record, or 3) a structured value that is not functioning as an access point. If the metadata management system does not permit recording a relationship label for the element, omit it.” </a:t>
            </a:r>
            <a:r>
              <a:rPr lang="en-US" dirty="0">
                <a:latin typeface="Aptos"/>
                <a:ea typeface="Aptos"/>
                <a:cs typeface="Aptos"/>
                <a:sym typeface="Aptos"/>
              </a:rPr>
              <a:t>So we have two conflicting policy statements, one that says to not record the element but to create an access point for the series and another that says to record the element using a structured description. This conflict will need to be resolved by the PCC. For now, we will follow the policy that says to record this element.</a:t>
            </a:r>
            <a:endParaRPr dirty="0"/>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If we go back to the BSR, we see that there is an Official RDA Note that says:</a:t>
            </a:r>
            <a:endParaRPr/>
          </a:p>
          <a:p>
            <a:pPr marL="457200" marR="0" lvl="0" indent="-22860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PCC Practice</a:t>
            </a:r>
            <a:r>
              <a:rPr lang="en-US" sz="1200" b="0" i="0" u="none" strike="noStrike" cap="none">
                <a:solidFill>
                  <a:schemeClr val="dk1"/>
                </a:solidFill>
                <a:latin typeface="Calibri"/>
                <a:ea typeface="Calibri"/>
                <a:cs typeface="Calibri"/>
                <a:sym typeface="Calibri"/>
              </a:rPr>
              <a:t>: Searching for series authority records, tracing the series (creating structured descriptions), and the creation and maintenance of series authority records are optional. If local institutional cataloging policy is to trace an expression of a series, use the authorized access point form of the expression of the series established in the LC/NACO Authority File. See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MG: Series/Subseries</a:t>
            </a:r>
            <a:r>
              <a:rPr lang="en-US" sz="1200" b="0" i="0" u="none" strike="noStrike" cap="none">
                <a:solidFill>
                  <a:schemeClr val="dk1"/>
                </a:solidFill>
                <a:latin typeface="Calibri"/>
                <a:ea typeface="Calibri"/>
                <a:cs typeface="Calibri"/>
                <a:sym typeface="Calibri"/>
              </a:rPr>
              <a:t> for instructions. </a:t>
            </a:r>
            <a:endParaRPr/>
          </a:p>
        </p:txBody>
      </p:sp>
      <p:sp>
        <p:nvSpPr>
          <p:cNvPr id="157" name="Google Shape;1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MGD instructions for describing a series in a MARC bibliographic record also point us to the MGD </a:t>
            </a:r>
            <a:r>
              <a:rPr lang="en-US" sz="12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Series/subseries: Work: issue of</a:t>
            </a:r>
            <a:r>
              <a:rPr lang="en-US" sz="1200" b="0" i="0" u="none" strike="noStrike" cap="none">
                <a:solidFill>
                  <a:schemeClr val="dk1"/>
                </a:solidFill>
                <a:latin typeface="Calibri"/>
                <a:ea typeface="Calibri"/>
                <a:cs typeface="Calibri"/>
                <a:sym typeface="Calibri"/>
              </a:rPr>
              <a:t>.</a:t>
            </a:r>
            <a:endParaRPr/>
          </a:p>
          <a:p>
            <a:pPr marL="457200" marR="0" lvl="0" indent="-228600" algn="l" rtl="0">
              <a:lnSpc>
                <a:spcPct val="100000"/>
              </a:lnSpc>
              <a:spcBef>
                <a:spcPts val="0"/>
              </a:spcBef>
              <a:spcAft>
                <a:spcPts val="0"/>
              </a:spcAft>
              <a:buSzPts val="1400"/>
              <a:buNone/>
            </a:pPr>
            <a:endParaRPr/>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come to </a:t>
            </a:r>
            <a:r>
              <a:rPr lang="en-US" sz="1100" b="1" i="1">
                <a:latin typeface="Arial"/>
                <a:ea typeface="Arial"/>
                <a:cs typeface="Arial"/>
                <a:sym typeface="Arial"/>
              </a:rPr>
              <a:t>access point for expression</a:t>
            </a:r>
            <a:r>
              <a:rPr lang="en-US" sz="1100">
                <a:latin typeface="Arial"/>
                <a:ea typeface="Arial"/>
                <a:cs typeface="Arial"/>
                <a:sym typeface="Arial"/>
              </a:rPr>
              <a:t>. The </a:t>
            </a:r>
            <a:r>
              <a:rPr lang="en-US" sz="1100" b="1">
                <a:latin typeface="Arial"/>
                <a:ea typeface="Arial"/>
                <a:cs typeface="Arial"/>
                <a:sym typeface="Arial"/>
              </a:rPr>
              <a:t>Prerecording</a:t>
            </a:r>
            <a:r>
              <a:rPr lang="en-US" sz="1100">
                <a:latin typeface="Arial"/>
                <a:ea typeface="Arial"/>
                <a:cs typeface="Arial"/>
                <a:sym typeface="Arial"/>
              </a:rPr>
              <a:t> section says that an access point may be categorized as an authorized access point or a variant access point. Because we are working on a bibliographic record, we are recording an </a:t>
            </a:r>
            <a:r>
              <a:rPr lang="en-US" sz="1100" b="1" i="1">
                <a:latin typeface="Arial"/>
                <a:ea typeface="Arial"/>
                <a:cs typeface="Arial"/>
                <a:sym typeface="Arial"/>
              </a:rPr>
              <a:t>authorized access point for expression</a:t>
            </a:r>
            <a:r>
              <a:rPr lang="en-US" sz="1100">
                <a:latin typeface="Arial"/>
                <a:ea typeface="Arial"/>
                <a:cs typeface="Arial"/>
                <a:sym typeface="Arial"/>
              </a:rPr>
              <a:t>, rather than a variant access point, so we click on authorized access point. </a:t>
            </a:r>
            <a:endParaRPr/>
          </a:p>
        </p:txBody>
      </p:sp>
      <p:sp>
        <p:nvSpPr>
          <p:cNvPr id="271" name="Google Shape;2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If your local policy is to trace series, you will find that there is already a series authority record for Mathematical Sciences Research Institute publications and it is coded as RDA, so you can use it in an RDA record</a:t>
            </a:r>
            <a:endParaRPr/>
          </a:p>
        </p:txBody>
      </p:sp>
      <p:sp>
        <p:nvSpPr>
          <p:cNvPr id="202" name="Google Shape;2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81902-4032-61AA-38D5-0F0E89062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105EC-1DD7-7F41-83C0-888BCE8153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C87F7-5EE1-6E2E-A92D-87253E563E55}"/>
              </a:ext>
            </a:extLst>
          </p:cNvPr>
          <p:cNvSpPr>
            <a:spLocks noGrp="1"/>
          </p:cNvSpPr>
          <p:nvPr>
            <p:ph type="body" idx="1"/>
          </p:nvPr>
        </p:nvSpPr>
        <p:spPr/>
        <p:txBody>
          <a:bodyPr/>
          <a:lstStyle/>
          <a:p>
            <a:pPr marL="0" lvl="0" indent="0" algn="l" rtl="0">
              <a:lnSpc>
                <a:spcPct val="115000"/>
              </a:lnSpc>
              <a:spcBef>
                <a:spcPts val="0"/>
              </a:spcBef>
              <a:spcAft>
                <a:spcPts val="0"/>
              </a:spcAft>
              <a:buNone/>
            </a:pPr>
            <a:endParaRPr lang="en-CA" sz="1200" dirty="0">
              <a:latin typeface="Arial"/>
              <a:ea typeface="Arial"/>
              <a:cs typeface="Arial"/>
              <a:sym typeface="Arial"/>
            </a:endParaRPr>
          </a:p>
        </p:txBody>
      </p:sp>
      <p:sp>
        <p:nvSpPr>
          <p:cNvPr id="4" name="Slide Number Placeholder 3">
            <a:extLst>
              <a:ext uri="{FF2B5EF4-FFF2-40B4-BE49-F238E27FC236}">
                <a16:creationId xmlns:a16="http://schemas.microsoft.com/office/drawing/2014/main" id="{D1CF4FF0-B521-45E1-EF36-61F2A2CC4820}"/>
              </a:ext>
            </a:extLst>
          </p:cNvPr>
          <p:cNvSpPr>
            <a:spLocks noGrp="1"/>
          </p:cNvSpPr>
          <p:nvPr>
            <p:ph type="sldNum" sz="quarter" idx="5"/>
          </p:nvPr>
        </p:nvSpPr>
        <p:spPr/>
        <p:txBody>
          <a:bodyPr/>
          <a:lstStyle/>
          <a:p>
            <a:fld id="{860751CD-C621-4F44-BF9E-E97C3AB3C439}" type="slidenum">
              <a:rPr lang="en-US" smtClean="0"/>
              <a:t>75</a:t>
            </a:fld>
            <a:endParaRPr lang="en-US"/>
          </a:p>
        </p:txBody>
      </p:sp>
    </p:spTree>
    <p:extLst>
      <p:ext uri="{BB962C8B-B14F-4D97-AF65-F5344CB8AC3E}">
        <p14:creationId xmlns:p14="http://schemas.microsoft.com/office/powerpoint/2010/main" val="32351835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9" name="Google Shape;2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In the MARC 800-830 series added entry fields, there is no subfield defined to hold either a relationship label or a relationship URI.  Note the absences of $i and $4 in the 830 field in the slide.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In case anyone asks: $e is defined in 800 and 810 and $j is defined in 811, but only for the name portion of an access point.  PCC practice is not to record $e/$j after a name in a name-title access point.</a:t>
            </a:r>
            <a:endParaRPr/>
          </a:p>
        </p:txBody>
      </p:sp>
      <p:sp>
        <p:nvSpPr>
          <p:cNvPr id="217" name="Google Shape;21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Note: when an access point is controlled in OCLC, if there is an identifier or URI in $0 it will be removed.  IRIs in $1 are retained, however.</a:t>
            </a:r>
            <a:endParaRPr/>
          </a:p>
        </p:txBody>
      </p:sp>
      <p:sp>
        <p:nvSpPr>
          <p:cNvPr id="225" name="Google Shape;22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US" sz="1200" b="0" i="1" u="none" strike="noStrike" kern="1200" dirty="0">
                <a:solidFill>
                  <a:schemeClr val="tx1"/>
                </a:solidFill>
                <a:effectLst/>
                <a:latin typeface="+mn-lt"/>
                <a:ea typeface="+mn-ea"/>
                <a:cs typeface="+mn-cs"/>
              </a:rPr>
              <a:t>Read the bullet in the slide.</a:t>
            </a:r>
            <a:endParaRPr lang="en-US" dirty="0">
              <a:effectLst/>
            </a:endParaRPr>
          </a:p>
        </p:txBody>
      </p:sp>
      <p:sp>
        <p:nvSpPr>
          <p:cNvPr id="233" name="Google Shape;23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rPr>
              <a:t>There is still one more thing to reckon with, though.  Hamiltonian Systems is issue 72 of the Mathematical Sciences Research Institute publications.  What does RDA tell us to do about that?  </a:t>
            </a:r>
            <a:r>
              <a:rPr lang="en-US"/>
              <a:t>For that we turn to the next part of this training.</a:t>
            </a:r>
            <a:endParaRPr/>
          </a:p>
          <a:p>
            <a:pPr marL="457200" marR="0" lvl="0" indent="-22860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p:txBody>
      </p:sp>
      <p:sp>
        <p:nvSpPr>
          <p:cNvPr id="241" name="Google Shape;24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81</a:t>
            </a:fld>
            <a:endParaRPr lang="en-US"/>
          </a:p>
        </p:txBody>
      </p:sp>
    </p:spTree>
    <p:extLst>
      <p:ext uri="{BB962C8B-B14F-4D97-AF65-F5344CB8AC3E}">
        <p14:creationId xmlns:p14="http://schemas.microsoft.com/office/powerpoint/2010/main" val="20914795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800"/>
              </a:spcAft>
              <a:buClr>
                <a:schemeClr val="dk1"/>
              </a:buClr>
              <a:buSzPts val="1100"/>
              <a:buFont typeface="Arial"/>
              <a:buNone/>
            </a:pPr>
            <a:r>
              <a:rPr lang="en-US" dirty="0"/>
              <a:t>In the previous section, we recorded the element </a:t>
            </a:r>
            <a:r>
              <a:rPr lang="en-US" b="1" dirty="0"/>
              <a:t>issue of</a:t>
            </a:r>
            <a:r>
              <a:rPr lang="en-US" dirty="0"/>
              <a:t>. In our MARC record, we used field 830 to record the authorized access point for the series </a:t>
            </a:r>
            <a:r>
              <a:rPr lang="en-US" b="1" dirty="0"/>
              <a:t>Mathematical Sciences Research Institute publications</a:t>
            </a:r>
            <a:r>
              <a:rPr lang="en-US" dirty="0"/>
              <a:t>.</a:t>
            </a:r>
            <a:endParaRPr dirty="0"/>
          </a:p>
        </p:txBody>
      </p:sp>
      <p:sp>
        <p:nvSpPr>
          <p:cNvPr id="122" name="Google Shape;12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On the </a:t>
            </a:r>
            <a:r>
              <a:rPr lang="en-US" sz="1100" b="1" i="1">
                <a:latin typeface="Arial"/>
                <a:ea typeface="Arial"/>
                <a:cs typeface="Arial"/>
                <a:sym typeface="Arial"/>
              </a:rPr>
              <a:t>authorized access point for expression</a:t>
            </a:r>
            <a:r>
              <a:rPr lang="en-US" sz="1100">
                <a:latin typeface="Arial"/>
                <a:ea typeface="Arial"/>
                <a:cs typeface="Arial"/>
                <a:sym typeface="Arial"/>
              </a:rPr>
              <a:t> page, the </a:t>
            </a:r>
            <a:r>
              <a:rPr lang="en-US" sz="1100" b="1">
                <a:latin typeface="Arial"/>
                <a:ea typeface="Arial"/>
                <a:cs typeface="Arial"/>
                <a:sym typeface="Arial"/>
              </a:rPr>
              <a:t>Prerecording</a:t>
            </a:r>
            <a:r>
              <a:rPr lang="en-US" sz="1100">
                <a:latin typeface="Arial"/>
                <a:ea typeface="Arial"/>
                <a:cs typeface="Arial"/>
                <a:sym typeface="Arial"/>
              </a:rPr>
              <a:t> section has a policy statement that points to relevant MGDs, including the string encoding scheme MGD for </a:t>
            </a:r>
            <a:r>
              <a:rPr lang="en-US" sz="1100" b="1" i="1">
                <a:latin typeface="Arial"/>
                <a:ea typeface="Arial"/>
                <a:cs typeface="Arial"/>
                <a:sym typeface="Arial"/>
              </a:rPr>
              <a:t>access point for expression</a:t>
            </a:r>
            <a:r>
              <a:rPr lang="en-US" sz="1100">
                <a:latin typeface="Arial"/>
                <a:ea typeface="Arial"/>
                <a:cs typeface="Arial"/>
                <a:sym typeface="Arial"/>
              </a:rPr>
              <a:t>. </a:t>
            </a:r>
            <a:endParaRPr/>
          </a:p>
        </p:txBody>
      </p:sp>
      <p:sp>
        <p:nvSpPr>
          <p:cNvPr id="277" name="Google Shape;2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800"/>
              </a:spcAft>
              <a:buClr>
                <a:schemeClr val="dk1"/>
              </a:buClr>
              <a:buSzPts val="1100"/>
              <a:buFont typeface="Arial"/>
              <a:buNone/>
            </a:pPr>
            <a:r>
              <a:rPr lang="en-US"/>
              <a:t>The Series-Subseries MGD has a section on </a:t>
            </a:r>
            <a:r>
              <a:rPr lang="en-US" b="1"/>
              <a:t>Workflow for describing a series in a MARC bibliographic record</a:t>
            </a:r>
            <a:r>
              <a:rPr lang="en-US"/>
              <a:t>. The bulk of this workflow deals with recording the series statement in field 490.  The very end of it points us to a different MGD: “Index the series if your agency indexes series and the authority record for the series calls for it (see </a:t>
            </a:r>
            <a:r>
              <a:rPr lang="en-US" u="sng">
                <a:solidFill>
                  <a:srgbClr val="467886"/>
                </a:solidFill>
                <a:hlinkClick r:id="rId3">
                  <a:extLst>
                    <a:ext uri="{A12FA001-AC4F-418D-AE19-62706E023703}">
                      <ahyp:hlinkClr xmlns:ahyp="http://schemas.microsoft.com/office/drawing/2018/hyperlinkcolor" val="tx"/>
                    </a:ext>
                  </a:extLst>
                </a:hlinkClick>
              </a:rPr>
              <a:t>MG: Series: Issue of</a:t>
            </a:r>
            <a:r>
              <a:rPr lang="en-US"/>
              <a:t> and, for information about tracing (indexing) practice as recorded in the authority record, </a:t>
            </a:r>
            <a:r>
              <a:rPr lang="en-US" u="sng">
                <a:solidFill>
                  <a:srgbClr val="467886"/>
                </a:solidFill>
                <a:hlinkClick r:id="rId4">
                  <a:extLst>
                    <a:ext uri="{A12FA001-AC4F-418D-AE19-62706E023703}">
                      <ahyp:hlinkClr xmlns:ahyp="http://schemas.microsoft.com/office/drawing/2018/hyperlinkcolor" val="tx"/>
                    </a:ext>
                  </a:extLst>
                </a:hlinkClick>
              </a:rPr>
              <a:t>MG: Series: Non-RDA elements</a:t>
            </a:r>
            <a:r>
              <a:rPr lang="en-US"/>
              <a:t>).”</a:t>
            </a: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Series: Issue of MGD tells us that:</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indexing form of the series is recorded in MARC bibliographic 8XX. It can potentially contain three elements: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the authorized access point for the series as found in the authority record for the series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numbering following the pattern found in the authority record for the series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ISSN</a:t>
            </a:r>
            <a:endParaRPr/>
          </a:p>
          <a:p>
            <a:pPr marL="0" lvl="0" indent="0" algn="l" rtl="0">
              <a:spcBef>
                <a:spcPts val="0"/>
              </a:spcBef>
              <a:spcAft>
                <a:spcPts val="0"/>
              </a:spcAft>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It goes on to specify the string encoding scheme for numbering:</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Numbering is recorded in subfield $v. It is preceded by space – semicolon – space and followed by a full stop. In order for the string to index correctly, numbering must be recorded following the pattern that appears in the authority record for the series.</a:t>
            </a:r>
            <a:endParaRPr/>
          </a:p>
        </p:txBody>
      </p:sp>
      <p:sp>
        <p:nvSpPr>
          <p:cNvPr id="149" name="Google Shape;1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So… back we go to look in the authority file to see if a numbering pattern has been recorded for this series.</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numbering pattern to follow in series added entries if given in MARC authority field 642.  We can see from the value “1” in that field that only a number is recorded, without any preceding word or abbreviation such as “v.”, “no.”, “pt.”, etc.  </a:t>
            </a:r>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Therefore, we will record “72” in our 830 field in $v, preceding it with space – semicolon – space and following it with a full stop (period):</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830 #0 $a Mathematical Sciences Research Institute publications ; $v 72.</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lnSpc>
                <a:spcPct val="115833"/>
              </a:lnSpc>
              <a:spcBef>
                <a:spcPts val="0"/>
              </a:spcBef>
              <a:spcAft>
                <a:spcPts val="0"/>
              </a:spcAft>
              <a:buClr>
                <a:schemeClr val="dk1"/>
              </a:buClr>
              <a:buSzPts val="1100"/>
              <a:buFont typeface="Arial"/>
              <a:buNone/>
            </a:pPr>
            <a:r>
              <a:rPr lang="en-US"/>
              <a:t>In RDA, we know that the series authorized access point would be recorded in the element </a:t>
            </a:r>
            <a:r>
              <a:rPr lang="en-US" b="1"/>
              <a:t>issue of</a:t>
            </a:r>
            <a:r>
              <a:rPr lang="en-US"/>
              <a:t>. Where would the numbering go?  There is no appropriate element for series numbering in the BSR, so we will go back to the RDA Toolkit to look for one.</a:t>
            </a:r>
            <a:endParaRPr/>
          </a:p>
          <a:p>
            <a:pPr marL="0" lvl="0" indent="0" algn="l" rtl="0">
              <a:spcBef>
                <a:spcPts val="800"/>
              </a:spcBef>
              <a:spcAft>
                <a:spcPts val="0"/>
              </a:spcAft>
              <a:buNone/>
            </a:pPr>
            <a:endParaRPr/>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If we look at the elements under the Work entity, we could scroll through all of them trying to find something appropriate.</a:t>
            </a:r>
            <a:endParaRPr/>
          </a:p>
        </p:txBody>
      </p:sp>
      <p:sp>
        <p:nvSpPr>
          <p:cNvPr id="174" name="Google Shape;17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Eventually, we might find something that looks promising: </a:t>
            </a:r>
            <a:r>
              <a:rPr lang="en-US" sz="1200" b="1" i="0" u="none" strike="noStrike">
                <a:solidFill>
                  <a:schemeClr val="dk1"/>
                </a:solidFill>
                <a:latin typeface="Calibri"/>
                <a:ea typeface="Calibri"/>
                <a:cs typeface="Calibri"/>
                <a:sym typeface="Calibri"/>
              </a:rPr>
              <a:t>numbering of part</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Note that we could have also found this element by searching for the word "numbering" in the search box shown above or in the main search box in the upper right corner of any RDA Toolkit page.</a:t>
            </a:r>
            <a:endParaRPr/>
          </a:p>
          <a:p>
            <a:pPr marL="0" lvl="0" indent="0" algn="l" rtl="0">
              <a:spcBef>
                <a:spcPts val="0"/>
              </a:spcBef>
              <a:spcAft>
                <a:spcPts val="0"/>
              </a:spcAft>
              <a:buNone/>
            </a:pPr>
            <a:endParaRPr b="1"/>
          </a:p>
        </p:txBody>
      </p:sp>
      <p:sp>
        <p:nvSpPr>
          <p:cNvPr id="182" name="Google Shape;18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Let’s look at the </a:t>
            </a:r>
            <a:r>
              <a:rPr lang="en-US" sz="1200" b="1" i="0" u="none" strike="noStrike">
                <a:solidFill>
                  <a:schemeClr val="dk1"/>
                </a:solidFill>
                <a:latin typeface="Calibri"/>
                <a:ea typeface="Calibri"/>
                <a:cs typeface="Calibri"/>
                <a:sym typeface="Calibri"/>
              </a:rPr>
              <a:t>numbering of part </a:t>
            </a:r>
            <a:r>
              <a:rPr lang="en-US" sz="1200" b="0" i="0" u="none" strike="noStrike">
                <a:solidFill>
                  <a:schemeClr val="dk1"/>
                </a:solidFill>
                <a:latin typeface="Calibri"/>
                <a:ea typeface="Calibri"/>
                <a:cs typeface="Calibri"/>
                <a:sym typeface="Calibri"/>
              </a:rPr>
              <a:t>element in more detail.</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This does appear to be what we are looking for. </a:t>
            </a:r>
            <a:endParaRPr/>
          </a:p>
        </p:txBody>
      </p:sp>
      <p:sp>
        <p:nvSpPr>
          <p:cNvPr id="190" name="Google Shape;19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If we open the Element Reference, we see that this element can be recorded in 8XX fields, but the subfield shown is $n.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Hmmm, maybe this isn’t the right element after all.  But let’s keep looking.</a:t>
            </a:r>
            <a:endParaRPr/>
          </a:p>
        </p:txBody>
      </p:sp>
      <p:sp>
        <p:nvSpPr>
          <p:cNvPr id="197" name="Google Shape;1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Under </a:t>
            </a:r>
            <a:r>
              <a:rPr lang="en-US" dirty="0"/>
              <a:t>Prer</a:t>
            </a:r>
            <a:r>
              <a:rPr lang="en-US" sz="1200" b="0" i="0" u="none" strike="noStrike" dirty="0">
                <a:solidFill>
                  <a:schemeClr val="dk1"/>
                </a:solidFill>
                <a:latin typeface="Calibri"/>
                <a:ea typeface="Calibri"/>
                <a:cs typeface="Calibri"/>
                <a:sym typeface="Calibri"/>
              </a:rPr>
              <a:t>ecording, there is a policy statement: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PCC practice: Use this element to record the authorized numbering format for Work: </a:t>
            </a:r>
            <a:r>
              <a:rPr lang="en-US" sz="1200" b="1" i="0" u="sng" strike="noStrik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authorized access point for work</a:t>
            </a:r>
            <a:r>
              <a:rPr lang="en-US" sz="1200" b="0" i="0" u="none" strike="noStrike" dirty="0">
                <a:solidFill>
                  <a:schemeClr val="dk1"/>
                </a:solidFill>
                <a:latin typeface="Calibri"/>
                <a:ea typeface="Calibri"/>
                <a:cs typeface="Calibri"/>
                <a:sym typeface="Calibri"/>
              </a:rPr>
              <a:t> for series and subseries.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Voilà!  This indeed is the element we will use for numbering within the series work.</a:t>
            </a:r>
            <a:endParaRPr dirty="0"/>
          </a:p>
          <a:p>
            <a:pPr marL="0" lvl="0" indent="0" algn="l" rtl="0">
              <a:spcBef>
                <a:spcPts val="0"/>
              </a:spcBef>
              <a:spcAft>
                <a:spcPts val="0"/>
              </a:spcAft>
              <a:buNone/>
            </a:pPr>
            <a:endParaRPr dirty="0"/>
          </a:p>
          <a:p>
            <a:pPr marL="0" lvl="0" indent="0" algn="l" rtl="0">
              <a:lnSpc>
                <a:spcPct val="115833"/>
              </a:lnSpc>
              <a:spcBef>
                <a:spcPts val="0"/>
              </a:spcBef>
              <a:spcAft>
                <a:spcPts val="800"/>
              </a:spcAft>
              <a:buClr>
                <a:schemeClr val="dk1"/>
              </a:buClr>
              <a:buSzPts val="1100"/>
              <a:buFont typeface="Arial"/>
              <a:buNone/>
            </a:pPr>
            <a:r>
              <a:rPr lang="en-US" dirty="0"/>
              <a:t>In addition, there is a policy statement that refers us to “See the Metadata Guidance documentation: Works.”</a:t>
            </a:r>
            <a:endParaRPr dirty="0"/>
          </a:p>
        </p:txBody>
      </p:sp>
      <p:sp>
        <p:nvSpPr>
          <p:cNvPr id="204" name="Google Shape;20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36d15f7b3d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36d15f7b3d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Since an access point is a structured description, we scroll down to the </a:t>
            </a:r>
            <a:r>
              <a:rPr lang="en-US" sz="1100" b="1">
                <a:latin typeface="Arial"/>
                <a:ea typeface="Arial"/>
                <a:cs typeface="Arial"/>
                <a:sym typeface="Arial"/>
              </a:rPr>
              <a:t>Recording a structured description</a:t>
            </a:r>
            <a:r>
              <a:rPr lang="en-US" sz="1100">
                <a:latin typeface="Arial"/>
                <a:ea typeface="Arial"/>
                <a:cs typeface="Arial"/>
                <a:sym typeface="Arial"/>
              </a:rPr>
              <a:t> section, where we find general instructions. The first option is to record an authorized form in a vocabulary encoding scheme, so we first check the LC/NACO authority file to see if an authorized access point has already been established. </a:t>
            </a:r>
            <a:endParaRPr/>
          </a:p>
        </p:txBody>
      </p:sp>
      <p:sp>
        <p:nvSpPr>
          <p:cNvPr id="284" name="Google Shape;284;g336d15f7b3d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6607f668f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6607f668ff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833"/>
              </a:lnSpc>
              <a:spcBef>
                <a:spcPts val="0"/>
              </a:spcBef>
              <a:spcAft>
                <a:spcPts val="0"/>
              </a:spcAft>
              <a:buClr>
                <a:schemeClr val="dk1"/>
              </a:buClr>
              <a:buSzPts val="1100"/>
              <a:buFont typeface="Arial"/>
              <a:buNone/>
            </a:pPr>
            <a:r>
              <a:rPr lang="en-US" dirty="0">
                <a:latin typeface="Aptos"/>
                <a:ea typeface="Aptos"/>
                <a:cs typeface="Aptos"/>
                <a:sym typeface="Aptos"/>
              </a:rPr>
              <a:t>The MGD Works includes a section on numbering of part that includes the following guidance:</a:t>
            </a:r>
            <a:endParaRPr dirty="0">
              <a:latin typeface="Aptos"/>
              <a:ea typeface="Aptos"/>
              <a:cs typeface="Aptos"/>
              <a:sym typeface="Aptos"/>
            </a:endParaRPr>
          </a:p>
          <a:p>
            <a:pPr marL="457200" lvl="0" indent="-298450" algn="l" rtl="0">
              <a:lnSpc>
                <a:spcPct val="115833"/>
              </a:lnSpc>
              <a:spcBef>
                <a:spcPts val="800"/>
              </a:spcBef>
              <a:spcAft>
                <a:spcPts val="0"/>
              </a:spcAft>
              <a:buClr>
                <a:schemeClr val="dk1"/>
              </a:buClr>
              <a:buSzPts val="1100"/>
              <a:buChar char="●"/>
            </a:pPr>
            <a:r>
              <a:rPr lang="en-US" dirty="0">
                <a:latin typeface="Aptos"/>
                <a:ea typeface="Aptos"/>
                <a:cs typeface="Aptos"/>
                <a:sym typeface="Aptos"/>
              </a:rPr>
              <a:t>Record numbering in authorized access points for series and subseries following the numbering pattern that has been established in the series authority record.</a:t>
            </a:r>
            <a:endParaRPr dirty="0">
              <a:latin typeface="Aptos"/>
              <a:ea typeface="Aptos"/>
              <a:cs typeface="Aptos"/>
              <a:sym typeface="Aptos"/>
            </a:endParaRPr>
          </a:p>
          <a:p>
            <a:pPr marL="457200" lvl="0" indent="-298450" algn="l" rtl="0">
              <a:lnSpc>
                <a:spcPct val="115833"/>
              </a:lnSpc>
              <a:spcBef>
                <a:spcPts val="0"/>
              </a:spcBef>
              <a:spcAft>
                <a:spcPts val="0"/>
              </a:spcAft>
              <a:buClr>
                <a:schemeClr val="dk1"/>
              </a:buClr>
              <a:buSzPts val="1100"/>
              <a:buChar char="●"/>
            </a:pPr>
            <a:r>
              <a:rPr lang="en-US" dirty="0">
                <a:latin typeface="Aptos"/>
                <a:ea typeface="Aptos"/>
                <a:cs typeface="Aptos"/>
                <a:sym typeface="Aptos"/>
              </a:rPr>
              <a:t>Use abbreviations listed under Abbreviations in access points for manifestation from Terms in specific languages.</a:t>
            </a:r>
            <a:endParaRPr dirty="0">
              <a:latin typeface="Aptos"/>
              <a:ea typeface="Aptos"/>
              <a:cs typeface="Aptos"/>
              <a:sym typeface="Aptos"/>
            </a:endParaRPr>
          </a:p>
          <a:p>
            <a:pPr marL="457200" lvl="0" indent="-298450" algn="l" rtl="0">
              <a:lnSpc>
                <a:spcPct val="115833"/>
              </a:lnSpc>
              <a:spcBef>
                <a:spcPts val="0"/>
              </a:spcBef>
              <a:spcAft>
                <a:spcPts val="0"/>
              </a:spcAft>
              <a:buClr>
                <a:schemeClr val="dk1"/>
              </a:buClr>
              <a:buSzPts val="1100"/>
              <a:buChar char="●"/>
            </a:pPr>
            <a:r>
              <a:rPr lang="en-US" dirty="0">
                <a:latin typeface="Aptos"/>
                <a:ea typeface="Aptos"/>
                <a:cs typeface="Aptos"/>
                <a:sym typeface="Aptos"/>
              </a:rPr>
              <a:t>For designations in English, do not capitalize words or abbreviations unless the word or abbreviation is capitalized in English.</a:t>
            </a:r>
          </a:p>
          <a:p>
            <a:pPr marL="457200" lvl="0" indent="-298450" algn="l" rtl="0">
              <a:lnSpc>
                <a:spcPct val="115833"/>
              </a:lnSpc>
              <a:spcBef>
                <a:spcPts val="0"/>
              </a:spcBef>
              <a:spcAft>
                <a:spcPts val="0"/>
              </a:spcAft>
              <a:buClr>
                <a:schemeClr val="dk1"/>
              </a:buClr>
              <a:buSzPts val="1100"/>
              <a:buChar char="●"/>
            </a:pPr>
            <a:r>
              <a:rPr lang="en-US" dirty="0">
                <a:latin typeface="Aptos"/>
                <a:ea typeface="Aptos"/>
                <a:cs typeface="Aptos"/>
                <a:sym typeface="Aptos"/>
              </a:rPr>
              <a:t>See MG: Series-Subseries for additional guidance on recording numbering of part for series and subseries.</a:t>
            </a:r>
            <a:endParaRPr dirty="0"/>
          </a:p>
        </p:txBody>
      </p:sp>
      <p:sp>
        <p:nvSpPr>
          <p:cNvPr id="212" name="Google Shape;212;g36607f668ff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93</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4BFB6-A74A-34B2-235C-FBD9CD508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4AD9E-DD80-AAA1-0891-C7CC9CD7E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45EDA-A5CE-ED08-F9CA-525BEC09699A}"/>
              </a:ext>
            </a:extLst>
          </p:cNvPr>
          <p:cNvSpPr>
            <a:spLocks noGrp="1"/>
          </p:cNvSpPr>
          <p:nvPr>
            <p:ph type="body" idx="1"/>
          </p:nvPr>
        </p:nvSpPr>
        <p:spPr/>
        <p:txBody>
          <a:bodyPr/>
          <a:lstStyle/>
          <a:p>
            <a:pPr marL="0" lvl="0" indent="0" algn="l" rtl="0">
              <a:lnSpc>
                <a:spcPct val="115000"/>
              </a:lnSpc>
              <a:spcBef>
                <a:spcPts val="0"/>
              </a:spcBef>
              <a:spcAft>
                <a:spcPts val="0"/>
              </a:spcAft>
              <a:buNone/>
            </a:pPr>
            <a:endParaRPr lang="en-CA" sz="1200" dirty="0">
              <a:latin typeface="Arial"/>
              <a:ea typeface="Arial"/>
              <a:cs typeface="Arial"/>
              <a:sym typeface="Arial"/>
            </a:endParaRPr>
          </a:p>
        </p:txBody>
      </p:sp>
      <p:sp>
        <p:nvSpPr>
          <p:cNvPr id="4" name="Slide Number Placeholder 3">
            <a:extLst>
              <a:ext uri="{FF2B5EF4-FFF2-40B4-BE49-F238E27FC236}">
                <a16:creationId xmlns:a16="http://schemas.microsoft.com/office/drawing/2014/main" id="{46E60467-6D05-9DE1-8E0E-93D7DC951087}"/>
              </a:ext>
            </a:extLst>
          </p:cNvPr>
          <p:cNvSpPr>
            <a:spLocks noGrp="1"/>
          </p:cNvSpPr>
          <p:nvPr>
            <p:ph type="sldNum" sz="quarter" idx="5"/>
          </p:nvPr>
        </p:nvSpPr>
        <p:spPr/>
        <p:txBody>
          <a:bodyPr/>
          <a:lstStyle/>
          <a:p>
            <a:fld id="{860751CD-C621-4F44-BF9E-E97C3AB3C439}" type="slidenum">
              <a:rPr lang="en-US" smtClean="0"/>
              <a:t>94</a:t>
            </a:fld>
            <a:endParaRPr lang="en-US"/>
          </a:p>
        </p:txBody>
      </p:sp>
    </p:spTree>
    <p:extLst>
      <p:ext uri="{BB962C8B-B14F-4D97-AF65-F5344CB8AC3E}">
        <p14:creationId xmlns:p14="http://schemas.microsoft.com/office/powerpoint/2010/main" val="13257965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87C30-B4F9-4505-B38F-FD992433D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29C6FF5-FC7E-49C6-9CA3-53821F62B47F}" type="datetime1">
              <a:rPr lang="en-US" smtClean="0"/>
              <a:t>7/14/2025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429149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2945-FFDD-4880-A035-7B8D88A13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12D4A-9B58-4DB2-97F7-B04687974ECB}"/>
              </a:ext>
            </a:extLst>
          </p:cNvPr>
          <p:cNvSpPr>
            <a:spLocks noGrp="1"/>
          </p:cNvSpPr>
          <p:nvPr>
            <p:ph type="dt" sz="half" idx="10"/>
          </p:nvPr>
        </p:nvSpPr>
        <p:spPr/>
        <p:txBody>
          <a:bodyPr/>
          <a:lstStyle/>
          <a:p>
            <a:fld id="{2FD2E94C-45BB-4947-B36C-E0A95B39D226}" type="datetime1">
              <a:rPr lang="en-US" smtClean="0"/>
              <a:t>7/14/2025</a:t>
            </a:fld>
            <a:endParaRPr lang="en-US"/>
          </a:p>
        </p:txBody>
      </p:sp>
      <p:sp>
        <p:nvSpPr>
          <p:cNvPr id="4" name="Footer Placeholder 3">
            <a:extLst>
              <a:ext uri="{FF2B5EF4-FFF2-40B4-BE49-F238E27FC236}">
                <a16:creationId xmlns:a16="http://schemas.microsoft.com/office/drawing/2014/main" id="{6F4C99D4-CBCD-4CAA-B6DC-CA0E1588C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734E2-A646-472A-B8B1-E8FA20CDDAB1}"/>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34665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6C17A-E693-4507-ABCD-B365DB894B58}"/>
              </a:ext>
            </a:extLst>
          </p:cNvPr>
          <p:cNvSpPr>
            <a:spLocks noGrp="1"/>
          </p:cNvSpPr>
          <p:nvPr>
            <p:ph type="dt" sz="half" idx="10"/>
          </p:nvPr>
        </p:nvSpPr>
        <p:spPr/>
        <p:txBody>
          <a:bodyPr/>
          <a:lstStyle/>
          <a:p>
            <a:fld id="{128A8DDE-A8CA-47D6-ACBC-412813F3EA6A}" type="datetime1">
              <a:rPr lang="en-US" smtClean="0"/>
              <a:t>7/14/2025</a:t>
            </a:fld>
            <a:endParaRPr lang="en-US"/>
          </a:p>
        </p:txBody>
      </p:sp>
      <p:sp>
        <p:nvSpPr>
          <p:cNvPr id="3" name="Footer Placeholder 2">
            <a:extLst>
              <a:ext uri="{FF2B5EF4-FFF2-40B4-BE49-F238E27FC236}">
                <a16:creationId xmlns:a16="http://schemas.microsoft.com/office/drawing/2014/main" id="{776612DF-A493-4ABC-A19F-E058A114F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AA4FC-3805-477A-A1F6-5C98EFC8E14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58408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1B3-8991-43DE-8323-5884F7010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8B4C1-7B32-4A51-BCD1-6C2353669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5A09-3A16-4C1A-9C18-60FBAD6E6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91E77-8C53-43BF-A31E-0EE9B4F265F5}"/>
              </a:ext>
            </a:extLst>
          </p:cNvPr>
          <p:cNvSpPr>
            <a:spLocks noGrp="1"/>
          </p:cNvSpPr>
          <p:nvPr>
            <p:ph type="dt" sz="half" idx="10"/>
          </p:nvPr>
        </p:nvSpPr>
        <p:spPr/>
        <p:txBody>
          <a:bodyPr/>
          <a:lstStyle/>
          <a:p>
            <a:fld id="{D63B17B0-3EED-48AF-A10F-818AC10051AD}" type="datetime1">
              <a:rPr lang="en-US" smtClean="0"/>
              <a:t>7/14/2025</a:t>
            </a:fld>
            <a:endParaRPr lang="en-US"/>
          </a:p>
        </p:txBody>
      </p:sp>
      <p:sp>
        <p:nvSpPr>
          <p:cNvPr id="6" name="Footer Placeholder 5">
            <a:extLst>
              <a:ext uri="{FF2B5EF4-FFF2-40B4-BE49-F238E27FC236}">
                <a16:creationId xmlns:a16="http://schemas.microsoft.com/office/drawing/2014/main" id="{B9FA860F-E4C8-453E-8497-FEAD7ABF2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C6577-878D-4694-983F-8AFC74372E37}"/>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72675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72A9-173B-4C0D-B3B4-535EB930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C59D0-8A7E-4A05-B16B-8ED5E396E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DCA116-4FB6-41AD-95DF-EE5E7A62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4B17F-6D4C-4065-B03A-5CE7FBBAD664}"/>
              </a:ext>
            </a:extLst>
          </p:cNvPr>
          <p:cNvSpPr>
            <a:spLocks noGrp="1"/>
          </p:cNvSpPr>
          <p:nvPr>
            <p:ph type="dt" sz="half" idx="10"/>
          </p:nvPr>
        </p:nvSpPr>
        <p:spPr/>
        <p:txBody>
          <a:bodyPr/>
          <a:lstStyle/>
          <a:p>
            <a:fld id="{91689519-F9E4-4BF3-A38D-AC41B2AF88AB}" type="datetime1">
              <a:rPr lang="en-US" smtClean="0"/>
              <a:t>7/14/2025</a:t>
            </a:fld>
            <a:endParaRPr lang="en-US"/>
          </a:p>
        </p:txBody>
      </p:sp>
      <p:sp>
        <p:nvSpPr>
          <p:cNvPr id="6" name="Footer Placeholder 5">
            <a:extLst>
              <a:ext uri="{FF2B5EF4-FFF2-40B4-BE49-F238E27FC236}">
                <a16:creationId xmlns:a16="http://schemas.microsoft.com/office/drawing/2014/main" id="{259C0277-AF01-4BAA-945C-CC7E46FFA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CDD74-84B9-4BDB-B551-8D21A4386D5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68329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B3AA-A7DB-4F8D-8EA4-780F541506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A2426-A34F-4EFD-89A6-723EDDBF6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F34E-91ED-49FB-B5E3-AA35C5CB47A1}"/>
              </a:ext>
            </a:extLst>
          </p:cNvPr>
          <p:cNvSpPr>
            <a:spLocks noGrp="1"/>
          </p:cNvSpPr>
          <p:nvPr>
            <p:ph type="dt" sz="half" idx="10"/>
          </p:nvPr>
        </p:nvSpPr>
        <p:spPr/>
        <p:txBody>
          <a:bodyPr/>
          <a:lstStyle/>
          <a:p>
            <a:fld id="{3FCA7AAA-7791-456C-BCFF-B732B917F07F}" type="datetime1">
              <a:rPr lang="en-US" smtClean="0"/>
              <a:t>7/14/2025</a:t>
            </a:fld>
            <a:endParaRPr lang="en-US"/>
          </a:p>
        </p:txBody>
      </p:sp>
      <p:sp>
        <p:nvSpPr>
          <p:cNvPr id="5" name="Footer Placeholder 4">
            <a:extLst>
              <a:ext uri="{FF2B5EF4-FFF2-40B4-BE49-F238E27FC236}">
                <a16:creationId xmlns:a16="http://schemas.microsoft.com/office/drawing/2014/main" id="{DD463495-A877-45D2-826C-0AA779EB8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52D1C-EBB9-4C91-B457-782DBFF78315}"/>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329723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59612-4757-4558-94E2-74E88E5C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6F216-9047-4477-A691-3674B7CE9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248E5-0B92-4543-AD3C-494331377CC6}"/>
              </a:ext>
            </a:extLst>
          </p:cNvPr>
          <p:cNvSpPr>
            <a:spLocks noGrp="1"/>
          </p:cNvSpPr>
          <p:nvPr>
            <p:ph type="dt" sz="half" idx="10"/>
          </p:nvPr>
        </p:nvSpPr>
        <p:spPr/>
        <p:txBody>
          <a:bodyPr/>
          <a:lstStyle/>
          <a:p>
            <a:fld id="{8142B688-CE2F-44FA-BD9A-118A83E1C253}" type="datetime1">
              <a:rPr lang="en-US" smtClean="0"/>
              <a:t>7/14/2025</a:t>
            </a:fld>
            <a:endParaRPr lang="en-US"/>
          </a:p>
        </p:txBody>
      </p:sp>
      <p:sp>
        <p:nvSpPr>
          <p:cNvPr id="5" name="Footer Placeholder 4">
            <a:extLst>
              <a:ext uri="{FF2B5EF4-FFF2-40B4-BE49-F238E27FC236}">
                <a16:creationId xmlns:a16="http://schemas.microsoft.com/office/drawing/2014/main" id="{45A2FA2A-5B79-4E7F-96DF-124FD4822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4F600-9A48-4386-ABD6-43A8BE52A1F8}"/>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56865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113"/>
        <p:cNvGrpSpPr/>
        <p:nvPr/>
      </p:nvGrpSpPr>
      <p:grpSpPr>
        <a:xfrm>
          <a:off x="0" y="0"/>
          <a:ext cx="0" cy="0"/>
          <a:chOff x="0" y="0"/>
          <a:chExt cx="0" cy="0"/>
        </a:xfrm>
      </p:grpSpPr>
      <p:sp>
        <p:nvSpPr>
          <p:cNvPr id="114" name="Google Shape;114;g3624829144a_0_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g3624829144a_0_9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g3624829144a_0_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g3624829144a_0_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g3624829144a_0_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826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hasCustomPrompt="1"/>
          </p:nvPr>
        </p:nvSpPr>
        <p:spPr>
          <a:xfrm>
            <a:off x="1524000" y="3208147"/>
            <a:ext cx="9144000" cy="861288"/>
          </a:xfrm>
        </p:spPr>
        <p:txBody>
          <a:bodyPr anchor="t"/>
          <a:lstStyle>
            <a:lvl1pPr algn="ctr">
              <a:defRPr sz="6000" b="1"/>
            </a:lvl1pPr>
          </a:lstStyle>
          <a:p>
            <a:r>
              <a:rPr lang="en-US" dirty="0"/>
              <a:t>Title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541A3E9-C559-4614-9925-144F6F7415B1}" type="datetime1">
              <a:rPr lang="en-US" smtClean="0"/>
              <a:t>7/14/2025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27, 2025</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Tree>
    <p:extLst>
      <p:ext uri="{BB962C8B-B14F-4D97-AF65-F5344CB8AC3E}">
        <p14:creationId xmlns:p14="http://schemas.microsoft.com/office/powerpoint/2010/main" val="40947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1 Li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89AAE309-7577-4A7B-B402-2F3DD6F0D201}" type="datetime1">
              <a:rPr lang="en-US" smtClean="0"/>
              <a:t>7/14/2025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27, 2025</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
        <p:nvSpPr>
          <p:cNvPr id="9" name="Title 1">
            <a:extLst>
              <a:ext uri="{FF2B5EF4-FFF2-40B4-BE49-F238E27FC236}">
                <a16:creationId xmlns:a16="http://schemas.microsoft.com/office/drawing/2014/main" id="{AFC49523-2D87-4715-B254-6EBA43BA4B50}"/>
              </a:ext>
            </a:extLst>
          </p:cNvPr>
          <p:cNvSpPr>
            <a:spLocks noGrp="1"/>
          </p:cNvSpPr>
          <p:nvPr>
            <p:ph type="ctrTitle" hasCustomPrompt="1"/>
          </p:nvPr>
        </p:nvSpPr>
        <p:spPr>
          <a:xfrm>
            <a:off x="1524001" y="3005466"/>
            <a:ext cx="9144000" cy="1857881"/>
          </a:xfrm>
        </p:spPr>
        <p:txBody>
          <a:bodyPr anchor="t"/>
          <a:lstStyle>
            <a:lvl1pPr algn="ctr">
              <a:defRPr sz="6000" b="1"/>
            </a:lvl1pPr>
          </a:lstStyle>
          <a:p>
            <a:r>
              <a:rPr lang="en-US" dirty="0"/>
              <a:t>Title</a:t>
            </a:r>
          </a:p>
        </p:txBody>
      </p:sp>
    </p:spTree>
    <p:extLst>
      <p:ext uri="{BB962C8B-B14F-4D97-AF65-F5344CB8AC3E}">
        <p14:creationId xmlns:p14="http://schemas.microsoft.com/office/powerpoint/2010/main" val="18950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61D17107-452A-465C-8C64-349CEBD9A800}" type="datetime1">
              <a:rPr lang="en-US" smtClean="0"/>
              <a:t>7/14/2025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itle 6">
            <a:extLst>
              <a:ext uri="{FF2B5EF4-FFF2-40B4-BE49-F238E27FC236}">
                <a16:creationId xmlns:a16="http://schemas.microsoft.com/office/drawing/2014/main" id="{FB0C1524-E9B6-6A97-92C5-37DDC26132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5751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a:xfrm>
            <a:off x="838200" y="2489996"/>
            <a:ext cx="10515600" cy="3686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9FD678-6F77-4778-B927-3263D21D8AAA}" type="datetime1">
              <a:rPr lang="en-US" smtClean="0"/>
              <a:t>7/14/2025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dirty="0"/>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Learning Outcomes</a:t>
            </a:r>
          </a:p>
        </p:txBody>
      </p:sp>
      <p:sp>
        <p:nvSpPr>
          <p:cNvPr id="8" name="TextBox 7">
            <a:extLst>
              <a:ext uri="{FF2B5EF4-FFF2-40B4-BE49-F238E27FC236}">
                <a16:creationId xmlns:a16="http://schemas.microsoft.com/office/drawing/2014/main" id="{B53DEF4C-DA5B-4B2D-8DDF-E353355C5254}"/>
              </a:ext>
            </a:extLst>
          </p:cNvPr>
          <p:cNvSpPr txBox="1"/>
          <p:nvPr userDrawn="1"/>
        </p:nvSpPr>
        <p:spPr>
          <a:xfrm>
            <a:off x="838197" y="1825642"/>
            <a:ext cx="67641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the end of this section, you will be able to:</a:t>
            </a:r>
          </a:p>
        </p:txBody>
      </p:sp>
    </p:spTree>
    <p:extLst>
      <p:ext uri="{BB962C8B-B14F-4D97-AF65-F5344CB8AC3E}">
        <p14:creationId xmlns:p14="http://schemas.microsoft.com/office/powerpoint/2010/main" val="391498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84CDE4-AAD8-4BB6-91C8-BC7F63648A60}" type="datetime1">
              <a:rPr lang="en-US" smtClean="0"/>
              <a:t>7/14/2025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Summary</a:t>
            </a:r>
          </a:p>
        </p:txBody>
      </p:sp>
    </p:spTree>
    <p:extLst>
      <p:ext uri="{BB962C8B-B14F-4D97-AF65-F5344CB8AC3E}">
        <p14:creationId xmlns:p14="http://schemas.microsoft.com/office/powerpoint/2010/main" val="163238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AB73-5BD8-4F08-A482-2304DFB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C05F-2181-4CAA-BDD3-051AA8E2A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FA9C9-B498-438E-B4E3-FEAEF7DF8EAD}"/>
              </a:ext>
            </a:extLst>
          </p:cNvPr>
          <p:cNvSpPr>
            <a:spLocks noGrp="1"/>
          </p:cNvSpPr>
          <p:nvPr>
            <p:ph type="dt" sz="half" idx="10"/>
          </p:nvPr>
        </p:nvSpPr>
        <p:spPr/>
        <p:txBody>
          <a:bodyPr/>
          <a:lstStyle/>
          <a:p>
            <a:fld id="{68305EE2-FB07-4DB7-BDC1-04C848EA48DE}" type="datetime1">
              <a:rPr lang="en-US" smtClean="0"/>
              <a:t>7/14/2025</a:t>
            </a:fld>
            <a:endParaRPr lang="en-US"/>
          </a:p>
        </p:txBody>
      </p:sp>
      <p:sp>
        <p:nvSpPr>
          <p:cNvPr id="5" name="Footer Placeholder 4">
            <a:extLst>
              <a:ext uri="{FF2B5EF4-FFF2-40B4-BE49-F238E27FC236}">
                <a16:creationId xmlns:a16="http://schemas.microsoft.com/office/drawing/2014/main" id="{440E6F0D-F33F-41F5-B4D7-DE19813B2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26C3-368E-4224-9D94-29C54C0847C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90383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AD60-6CF7-4F26-ACA0-C0869080E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CF203-C84C-47DB-9277-5FC3C93DF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68091-D9E1-4B63-B794-DD555C799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BF1D2-5B65-4739-8CF5-8CD86B284B77}"/>
              </a:ext>
            </a:extLst>
          </p:cNvPr>
          <p:cNvSpPr>
            <a:spLocks noGrp="1"/>
          </p:cNvSpPr>
          <p:nvPr>
            <p:ph type="dt" sz="half" idx="10"/>
          </p:nvPr>
        </p:nvSpPr>
        <p:spPr/>
        <p:txBody>
          <a:bodyPr/>
          <a:lstStyle/>
          <a:p>
            <a:fld id="{52A41CE5-02A9-47B8-9F60-2BA190321023}" type="datetime1">
              <a:rPr lang="en-US" smtClean="0"/>
              <a:t>7/14/2025</a:t>
            </a:fld>
            <a:endParaRPr lang="en-US"/>
          </a:p>
        </p:txBody>
      </p:sp>
      <p:sp>
        <p:nvSpPr>
          <p:cNvPr id="6" name="Footer Placeholder 5">
            <a:extLst>
              <a:ext uri="{FF2B5EF4-FFF2-40B4-BE49-F238E27FC236}">
                <a16:creationId xmlns:a16="http://schemas.microsoft.com/office/drawing/2014/main" id="{0466DB13-C708-418B-B73F-0B1B04BBA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B7EBA-DF5F-4F6A-90CF-A4502C513E22}"/>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80738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09FC-CA8F-4431-AA11-93D3AA4B8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367EA-9BF7-4F79-A777-35D874E25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5CB7B-DFDA-464E-A356-7A24628D72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806E9-99F4-42B1-89A2-95D057DDC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D1B36-9594-4112-9D6C-8DD87BAFA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3B486-A200-4826-8B40-7C315D936E68}"/>
              </a:ext>
            </a:extLst>
          </p:cNvPr>
          <p:cNvSpPr>
            <a:spLocks noGrp="1"/>
          </p:cNvSpPr>
          <p:nvPr>
            <p:ph type="dt" sz="half" idx="10"/>
          </p:nvPr>
        </p:nvSpPr>
        <p:spPr/>
        <p:txBody>
          <a:bodyPr/>
          <a:lstStyle/>
          <a:p>
            <a:fld id="{01B4F3F2-AE3A-4D07-A52F-182A7834904C}" type="datetime1">
              <a:rPr lang="en-US" smtClean="0"/>
              <a:t>7/14/2025</a:t>
            </a:fld>
            <a:endParaRPr lang="en-US"/>
          </a:p>
        </p:txBody>
      </p:sp>
      <p:sp>
        <p:nvSpPr>
          <p:cNvPr id="8" name="Footer Placeholder 7">
            <a:extLst>
              <a:ext uri="{FF2B5EF4-FFF2-40B4-BE49-F238E27FC236}">
                <a16:creationId xmlns:a16="http://schemas.microsoft.com/office/drawing/2014/main" id="{9A2AC08D-A6E9-464B-B6C0-B241F9383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B5AB5-BE6D-484A-808E-8423ECF74FBB}"/>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2379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3D49C-3BC6-4F7E-BD5A-35CD1DA34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4510B9-946D-4F7D-A7FF-FB1FEEB04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E3708-E541-49A7-AAFB-67C624D9D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5E7D4-A916-4A11-804C-AB6F98DDC2A3}" type="datetime1">
              <a:rPr lang="en-US" smtClean="0"/>
              <a:t>7/14/2025</a:t>
            </a:fld>
            <a:endParaRPr lang="en-US"/>
          </a:p>
        </p:txBody>
      </p:sp>
      <p:sp>
        <p:nvSpPr>
          <p:cNvPr id="5" name="Footer Placeholder 4">
            <a:extLst>
              <a:ext uri="{FF2B5EF4-FFF2-40B4-BE49-F238E27FC236}">
                <a16:creationId xmlns:a16="http://schemas.microsoft.com/office/drawing/2014/main" id="{FE5A3523-4041-47F2-AD14-545314A7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99312-630C-4DC7-97BE-4A5230F42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89839-9540-4FD2-A570-163792ED64AF}" type="slidenum">
              <a:rPr lang="en-US" smtClean="0"/>
              <a:t>‹#›</a:t>
            </a:fld>
            <a:endParaRPr lang="en-US"/>
          </a:p>
        </p:txBody>
      </p:sp>
    </p:spTree>
    <p:extLst>
      <p:ext uri="{BB962C8B-B14F-4D97-AF65-F5344CB8AC3E}">
        <p14:creationId xmlns:p14="http://schemas.microsoft.com/office/powerpoint/2010/main" val="7904482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hyperlink" Target="https://access.rdatoolkit.org/Content/Index?externalId=en-US_ala-9e02d7a6-f86d-3dfc-938c-60c524713c9b" TargetMode="Externa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id.oclc.org/worldcat/entity/E39PBJx8DjV8mBWyCTM4FxRdwC"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hyperlink" Target="https://id.oclc.org/worldcat/entity/E39PBJrKYg6jgfpwYghrtymGHC" TargetMode="External"/><Relationship Id="rId5" Type="http://schemas.openxmlformats.org/officeDocument/2006/relationships/hyperlink" Target="https://id.oclc.org/worldcat/entity/E39PBJghvKRjdQPTP8fpgWQcyd" TargetMode="External"/><Relationship Id="rId4" Type="http://schemas.openxmlformats.org/officeDocument/2006/relationships/hyperlink" Target="https://id.oclc.org/worldcat/entity/E39PBJtRQHDxvpbcjDjVvkcByd"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rdaregistry.info/"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hyperlink" Target="http://rdaregistry.info/Elements/u/P61091" TargetMode="External"/><Relationship Id="rId7" Type="http://schemas.openxmlformats.org/officeDocument/2006/relationships/hyperlink" Target="https://id.oclc.org/worldcat/entity/E39PBJrKYg6jgfpwYghrtymGHC"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hyperlink" Target="https://id.oclc.org/worldcat/entity/E39PBJghvKRjdQPTP8fpgWQcyd" TargetMode="External"/><Relationship Id="rId5" Type="http://schemas.openxmlformats.org/officeDocument/2006/relationships/hyperlink" Target="https://id.oclc.org/worldcat/entity/E39PBJtRQHDxvpbcjDjVvkcByd" TargetMode="External"/><Relationship Id="rId4" Type="http://schemas.openxmlformats.org/officeDocument/2006/relationships/hyperlink" Target="https://id.oclc.org/worldcat/entity/E39PBJx8DjV8mBWyCTM4FxRdwC"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loc.gov/aba/pcc/taskgroup/linked-data-best-practices-final-report.pdf"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hyperlink" Target="https://www.wikidata.org/wiki/Wikidata:WikiProject_URIs_in_MARC" TargetMode="External"/><Relationship Id="rId5" Type="http://schemas.openxmlformats.org/officeDocument/2006/relationships/hyperlink" Target="https://www.loc.gov/aba/pcc/bibframe/TaskGroups/formulate_obtain_URI_guide.pdf" TargetMode="External"/><Relationship Id="rId4" Type="http://schemas.openxmlformats.org/officeDocument/2006/relationships/hyperlink" Target="https://www.loc.gov/aba/pcc/bibframe/TaskGroups/URI%20FAQs.pdf"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11.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11.xm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11.xml"/><Relationship Id="rId5" Type="http://schemas.openxmlformats.org/officeDocument/2006/relationships/hyperlink" Target="https://www.loc.gov/aba/rda/mgd/seriesSubseries/mg-seriesSubseries.pdf" TargetMode="External"/><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hyperlink" Target="https://www.loc.gov/aba/rda/mgd/seriesSubseries/mg-w-issueOfSeries-01.pdf"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hyperlink" Target="https://www.loc.gov/aba/rda/mgd/seriesSubseries/mg-w-issueOfSeries-01.pdf"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hyperlink" Target="https://www.loc.gov/aba/rda/mgd/seriesSubseries/mg-w-ISSN-Series-01.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viaf.org/viaf/175409275" TargetMode="External"/><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hyperlink" Target="http://www.wikidata.org/entity/Q279408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0.xml"/><Relationship Id="rId1" Type="http://schemas.openxmlformats.org/officeDocument/2006/relationships/slideLayout" Target="../slideLayouts/slideLayout4.xml"/><Relationship Id="rId5" Type="http://schemas.openxmlformats.org/officeDocument/2006/relationships/hyperlink" Target="https://www.loc.gov/aba/rda/mgd/seriesSubseries/mg-seriesSubseries.pdf" TargetMode="External"/><Relationship Id="rId4" Type="http://schemas.openxmlformats.org/officeDocument/2006/relationships/image" Target="../media/image79.png"/></Relationships>
</file>

<file path=ppt/slides/_rels/slide8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1.xml"/><Relationship Id="rId1" Type="http://schemas.openxmlformats.org/officeDocument/2006/relationships/slideLayout" Target="../slideLayouts/slideLayout11.xml"/><Relationship Id="rId4" Type="http://schemas.openxmlformats.org/officeDocument/2006/relationships/hyperlink" Target="https://www.loc.gov/aba/rda/mgd/seriesSubseries/mg-w-issueOfSeries-01.pdf"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2.xml"/><Relationship Id="rId1" Type="http://schemas.openxmlformats.org/officeDocument/2006/relationships/slideLayout" Target="../slideLayouts/slideLayout11.xml"/><Relationship Id="rId4" Type="http://schemas.openxmlformats.org/officeDocument/2006/relationships/hyperlink" Target="https://www.loc.gov/aba/rda/mgd/seriesSubseries/mg-w-issueOfSeries-01.pdf"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8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0.xml"/><Relationship Id="rId1" Type="http://schemas.openxmlformats.org/officeDocument/2006/relationships/slideLayout" Target="../slideLayouts/slideLayout11.xml"/><Relationship Id="rId4" Type="http://schemas.openxmlformats.org/officeDocument/2006/relationships/hyperlink" Target="https://www.loc.gov/aba/rda/mgd/work/mg-work.pdf"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1.xml"/><Relationship Id="rId1" Type="http://schemas.openxmlformats.org/officeDocument/2006/relationships/slideLayout" Target="../slideLayouts/slideLayout10.xml"/><Relationship Id="rId4" Type="http://schemas.openxmlformats.org/officeDocument/2006/relationships/image" Target="../media/image90.png"/></Relationships>
</file>

<file path=ppt/slides/_rels/slide95.xml.rels><?xml version="1.0" encoding="UTF-8" standalone="yes"?>
<Relationships xmlns="http://schemas.openxmlformats.org/package/2006/relationships"><Relationship Id="rId3" Type="http://schemas.openxmlformats.org/officeDocument/2006/relationships/hyperlink" Target="http://viaf.org/viaf/175409275" TargetMode="External"/><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FB4213-DCC0-A76E-F7D5-7961900E8CAE}"/>
              </a:ext>
            </a:extLst>
          </p:cNvPr>
          <p:cNvSpPr>
            <a:spLocks noGrp="1"/>
          </p:cNvSpPr>
          <p:nvPr>
            <p:ph type="sldNum" sz="quarter" idx="12"/>
          </p:nvPr>
        </p:nvSpPr>
        <p:spPr/>
        <p:txBody>
          <a:bodyPr/>
          <a:lstStyle/>
          <a:p>
            <a:fld id="{26D89839-9540-4FD2-A570-163792ED64AF}" type="slidenum">
              <a:rPr lang="en-US" smtClean="0"/>
              <a:t>1</a:t>
            </a:fld>
            <a:endParaRPr lang="en-US"/>
          </a:p>
        </p:txBody>
      </p:sp>
      <p:sp>
        <p:nvSpPr>
          <p:cNvPr id="2" name="Title 1">
            <a:extLst>
              <a:ext uri="{FF2B5EF4-FFF2-40B4-BE49-F238E27FC236}">
                <a16:creationId xmlns:a16="http://schemas.microsoft.com/office/drawing/2014/main" id="{907B1E10-2EE3-D456-0BB9-1017BF6B6056}"/>
              </a:ext>
            </a:extLst>
          </p:cNvPr>
          <p:cNvSpPr>
            <a:spLocks noGrp="1"/>
          </p:cNvSpPr>
          <p:nvPr>
            <p:ph type="ctrTitle"/>
          </p:nvPr>
        </p:nvSpPr>
        <p:spPr>
          <a:xfrm>
            <a:off x="1524000" y="2782182"/>
            <a:ext cx="9144000" cy="1857881"/>
          </a:xfrm>
        </p:spPr>
        <p:txBody>
          <a:bodyPr>
            <a:normAutofit fontScale="90000"/>
          </a:bodyPr>
          <a:lstStyle/>
          <a:p>
            <a:r>
              <a:rPr lang="en-CA" sz="4000" dirty="0"/>
              <a:t>Cataloging an eBook</a:t>
            </a:r>
            <a:br>
              <a:rPr lang="en-CA" dirty="0"/>
            </a:br>
            <a:r>
              <a:rPr lang="en-CA" dirty="0"/>
              <a:t>Describing the Aggregating Work &amp; Aggregating Expression</a:t>
            </a:r>
          </a:p>
        </p:txBody>
      </p:sp>
    </p:spTree>
    <p:extLst>
      <p:ext uri="{BB962C8B-B14F-4D97-AF65-F5344CB8AC3E}">
        <p14:creationId xmlns:p14="http://schemas.microsoft.com/office/powerpoint/2010/main" val="364971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80" name="Google Shape;280;p10"/>
          <p:cNvPicPr preferRelativeResize="0"/>
          <p:nvPr/>
        </p:nvPicPr>
        <p:blipFill rotWithShape="1">
          <a:blip r:embed="rId3">
            <a:alphaModFix/>
          </a:blip>
          <a:srcRect/>
          <a:stretch/>
        </p:blipFill>
        <p:spPr>
          <a:xfrm>
            <a:off x="1051808" y="475838"/>
            <a:ext cx="10088383" cy="5906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36d15f7b3d_0_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287" name="Google Shape;287;g336d15f7b3d_0_2"/>
          <p:cNvPicPr preferRelativeResize="0"/>
          <p:nvPr/>
        </p:nvPicPr>
        <p:blipFill>
          <a:blip r:embed="rId3">
            <a:alphaModFix/>
          </a:blip>
          <a:stretch>
            <a:fillRect/>
          </a:stretch>
        </p:blipFill>
        <p:spPr>
          <a:xfrm>
            <a:off x="1481138" y="597075"/>
            <a:ext cx="9229725" cy="5534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93" name="Google Shape;293;p11"/>
          <p:cNvPicPr preferRelativeResize="0"/>
          <p:nvPr/>
        </p:nvPicPr>
        <p:blipFill>
          <a:blip r:embed="rId3">
            <a:alphaModFix/>
          </a:blip>
          <a:stretch>
            <a:fillRect/>
          </a:stretch>
        </p:blipFill>
        <p:spPr>
          <a:xfrm>
            <a:off x="1504950" y="714375"/>
            <a:ext cx="9182100" cy="5429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99" name="Google Shape;299;p12"/>
          <p:cNvPicPr preferRelativeResize="0"/>
          <p:nvPr/>
        </p:nvPicPr>
        <p:blipFill rotWithShape="1">
          <a:blip r:embed="rId3">
            <a:alphaModFix/>
          </a:blip>
          <a:srcRect/>
          <a:stretch/>
        </p:blipFill>
        <p:spPr>
          <a:xfrm>
            <a:off x="1344863" y="575638"/>
            <a:ext cx="9502275" cy="5706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305" name="Google Shape;305;p13"/>
          <p:cNvPicPr preferRelativeResize="0"/>
          <p:nvPr/>
        </p:nvPicPr>
        <p:blipFill rotWithShape="1">
          <a:blip r:embed="rId3">
            <a:alphaModFix/>
          </a:blip>
          <a:srcRect/>
          <a:stretch/>
        </p:blipFill>
        <p:spPr>
          <a:xfrm>
            <a:off x="956545" y="247206"/>
            <a:ext cx="10278909" cy="63635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3624829144a_0_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Constructing an authorized access point for expression</a:t>
            </a:r>
            <a:endParaRPr/>
          </a:p>
        </p:txBody>
      </p:sp>
      <p:sp>
        <p:nvSpPr>
          <p:cNvPr id="312" name="Google Shape;312;g3624829144a_0_7"/>
          <p:cNvSpPr/>
          <p:nvPr/>
        </p:nvSpPr>
        <p:spPr>
          <a:xfrm>
            <a:off x="1018674" y="3031958"/>
            <a:ext cx="2486400" cy="1908900"/>
          </a:xfrm>
          <a:prstGeom prst="homePlate">
            <a:avLst>
              <a:gd name="adj"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1. Determine a value of </a:t>
            </a:r>
            <a:r>
              <a:rPr lang="en-US" sz="1800">
                <a:solidFill>
                  <a:schemeClr val="lt1"/>
                </a:solidFill>
                <a:latin typeface="Calibri"/>
                <a:ea typeface="Calibri"/>
                <a:cs typeface="Calibri"/>
                <a:sym typeface="Calibri"/>
              </a:rPr>
              <a:t>the</a:t>
            </a:r>
            <a:r>
              <a:rPr lang="en-US" sz="1800" b="0" i="0" u="none" strike="noStrike" cap="none">
                <a:solidFill>
                  <a:schemeClr val="lt1"/>
                </a:solidFill>
                <a:latin typeface="Calibri"/>
                <a:ea typeface="Calibri"/>
                <a:cs typeface="Calibri"/>
                <a:sym typeface="Calibri"/>
              </a:rPr>
              <a:t> base authorized access point</a:t>
            </a:r>
            <a:endParaRPr/>
          </a:p>
        </p:txBody>
      </p:sp>
      <p:sp>
        <p:nvSpPr>
          <p:cNvPr id="313" name="Google Shape;313;g3624829144a_0_7"/>
          <p:cNvSpPr/>
          <p:nvPr/>
        </p:nvSpPr>
        <p:spPr>
          <a:xfrm>
            <a:off x="3609474" y="3046789"/>
            <a:ext cx="2486400" cy="1908900"/>
          </a:xfrm>
          <a:prstGeom prst="homePlate">
            <a:avLst>
              <a:gd name="adj"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2. Determine the format of the base authorized access point</a:t>
            </a:r>
            <a:endParaRPr/>
          </a:p>
        </p:txBody>
      </p:sp>
      <p:sp>
        <p:nvSpPr>
          <p:cNvPr id="314" name="Google Shape;314;g3624829144a_0_7"/>
          <p:cNvSpPr/>
          <p:nvPr/>
        </p:nvSpPr>
        <p:spPr>
          <a:xfrm>
            <a:off x="6184232" y="3031958"/>
            <a:ext cx="2486400" cy="1908900"/>
          </a:xfrm>
          <a:prstGeom prst="homePlate">
            <a:avLst>
              <a:gd name="adj"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3. Determine values of additional elements and designations</a:t>
            </a:r>
            <a:endParaRPr/>
          </a:p>
        </p:txBody>
      </p:sp>
      <p:sp>
        <p:nvSpPr>
          <p:cNvPr id="315" name="Google Shape;315;g3624829144a_0_7"/>
          <p:cNvSpPr/>
          <p:nvPr/>
        </p:nvSpPr>
        <p:spPr>
          <a:xfrm>
            <a:off x="8769016" y="3031958"/>
            <a:ext cx="2486400" cy="1908900"/>
          </a:xfrm>
          <a:prstGeom prst="homePlate">
            <a:avLst>
              <a:gd name="adj"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4. Apply the PCC SES to put values of all applicable elements together</a:t>
            </a:r>
            <a:endParaRPr/>
          </a:p>
        </p:txBody>
      </p:sp>
      <p:sp>
        <p:nvSpPr>
          <p:cNvPr id="316" name="Google Shape;316;g3624829144a_0_7"/>
          <p:cNvSpPr txBox="1"/>
          <p:nvPr/>
        </p:nvSpPr>
        <p:spPr>
          <a:xfrm>
            <a:off x="5222400" y="6311625"/>
            <a:ext cx="61314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Adapted from the National Library of New Zealand RDA practical training week 12 slides (2024)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624829144a_0_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322" name="Google Shape;322;g3624829144a_0_98"/>
          <p:cNvPicPr preferRelativeResize="0"/>
          <p:nvPr/>
        </p:nvPicPr>
        <p:blipFill rotWithShape="1">
          <a:blip r:embed="rId3">
            <a:alphaModFix/>
          </a:blip>
          <a:srcRect/>
          <a:stretch/>
        </p:blipFill>
        <p:spPr>
          <a:xfrm>
            <a:off x="956545" y="247206"/>
            <a:ext cx="10278910" cy="63635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328" name="Google Shape;328;p14"/>
          <p:cNvPicPr preferRelativeResize="0"/>
          <p:nvPr/>
        </p:nvPicPr>
        <p:blipFill rotWithShape="1">
          <a:blip r:embed="rId3">
            <a:alphaModFix/>
          </a:blip>
          <a:srcRect/>
          <a:stretch/>
        </p:blipFill>
        <p:spPr>
          <a:xfrm>
            <a:off x="999413" y="447259"/>
            <a:ext cx="10193173" cy="59634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334" name="Google Shape;334;p15"/>
          <p:cNvPicPr preferRelativeResize="0"/>
          <p:nvPr/>
        </p:nvPicPr>
        <p:blipFill rotWithShape="1">
          <a:blip r:embed="rId3">
            <a:alphaModFix/>
          </a:blip>
          <a:srcRect/>
          <a:stretch/>
        </p:blipFill>
        <p:spPr>
          <a:xfrm>
            <a:off x="971550" y="381000"/>
            <a:ext cx="10248900" cy="609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40" name="Google Shape;340;p17"/>
          <p:cNvPicPr preferRelativeResize="0"/>
          <p:nvPr/>
        </p:nvPicPr>
        <p:blipFill rotWithShape="1">
          <a:blip r:embed="rId3">
            <a:alphaModFix/>
          </a:blip>
          <a:srcRect/>
          <a:stretch/>
        </p:blipFill>
        <p:spPr>
          <a:xfrm>
            <a:off x="951782" y="818785"/>
            <a:ext cx="10288436" cy="52204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03537A-6DFF-4377-9D2C-469069429A78}"/>
              </a:ext>
            </a:extLst>
          </p:cNvPr>
          <p:cNvSpPr>
            <a:spLocks noGrp="1"/>
          </p:cNvSpPr>
          <p:nvPr>
            <p:ph idx="1"/>
          </p:nvPr>
        </p:nvSpPr>
        <p:spPr/>
        <p:txBody>
          <a:bodyPr>
            <a:normAutofit/>
          </a:bodyPr>
          <a:lstStyle/>
          <a:p>
            <a:r>
              <a:rPr lang="en-US" dirty="0"/>
              <a:t>©2010-2025 - American Library Association, Canadian Federation of Library Associations, and CILIP: Chartered Institute of Library and Information Professionals.</a:t>
            </a:r>
          </a:p>
          <a:p>
            <a:endParaRPr lang="en-US" dirty="0"/>
          </a:p>
          <a:p>
            <a:r>
              <a:rPr lang="en-US" dirty="0"/>
              <a:t>Screen images from the RDA Toolkit (www.rdatoolkit.org) used by permission of the Copyright Holders for RDA (American Library Association, Canadian Federation of Library Associations, and CILIP: Chartered Institute of Library and Information Professionals).</a:t>
            </a:r>
          </a:p>
        </p:txBody>
      </p:sp>
      <p:sp>
        <p:nvSpPr>
          <p:cNvPr id="2" name="Slide Number Placeholder 1">
            <a:extLst>
              <a:ext uri="{FF2B5EF4-FFF2-40B4-BE49-F238E27FC236}">
                <a16:creationId xmlns:a16="http://schemas.microsoft.com/office/drawing/2014/main" id="{4FF91D38-9912-4576-9D0D-81AF9B5CFA82}"/>
              </a:ext>
            </a:extLst>
          </p:cNvPr>
          <p:cNvSpPr>
            <a:spLocks noGrp="1"/>
          </p:cNvSpPr>
          <p:nvPr>
            <p:ph type="sldNum" sz="quarter" idx="12"/>
          </p:nvPr>
        </p:nvSpPr>
        <p:spPr/>
        <p:txBody>
          <a:bodyPr/>
          <a:lstStyle/>
          <a:p>
            <a:fld id="{26D89839-9540-4FD2-A570-163792ED64AF}" type="slidenum">
              <a:rPr lang="en-US" smtClean="0"/>
              <a:t>2</a:t>
            </a:fld>
            <a:endParaRPr lang="en-US" dirty="0"/>
          </a:p>
        </p:txBody>
      </p:sp>
      <p:sp>
        <p:nvSpPr>
          <p:cNvPr id="4" name="Title 3">
            <a:extLst>
              <a:ext uri="{FF2B5EF4-FFF2-40B4-BE49-F238E27FC236}">
                <a16:creationId xmlns:a16="http://schemas.microsoft.com/office/drawing/2014/main" id="{BD2D5389-E98E-4E2D-9CA0-AC3A0FF5585C}"/>
              </a:ext>
            </a:extLst>
          </p:cNvPr>
          <p:cNvSpPr>
            <a:spLocks noGrp="1"/>
          </p:cNvSpPr>
          <p:nvPr>
            <p:ph type="title"/>
          </p:nvPr>
        </p:nvSpPr>
        <p:spPr/>
        <p:txBody>
          <a:bodyPr/>
          <a:lstStyle/>
          <a:p>
            <a:r>
              <a:rPr lang="en-US" dirty="0"/>
              <a:t>RDA Copyright</a:t>
            </a:r>
          </a:p>
        </p:txBody>
      </p:sp>
    </p:spTree>
    <p:extLst>
      <p:ext uri="{BB962C8B-B14F-4D97-AF65-F5344CB8AC3E}">
        <p14:creationId xmlns:p14="http://schemas.microsoft.com/office/powerpoint/2010/main" val="318519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46" name="Google Shape;346;p18"/>
          <p:cNvPicPr preferRelativeResize="0"/>
          <p:nvPr/>
        </p:nvPicPr>
        <p:blipFill>
          <a:blip r:embed="rId3">
            <a:alphaModFix/>
          </a:blip>
          <a:stretch>
            <a:fillRect/>
          </a:stretch>
        </p:blipFill>
        <p:spPr>
          <a:xfrm>
            <a:off x="1466850" y="952500"/>
            <a:ext cx="9258300" cy="495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2" name="Google Shape;352;p19"/>
          <p:cNvPicPr preferRelativeResize="0"/>
          <p:nvPr/>
        </p:nvPicPr>
        <p:blipFill rotWithShape="1">
          <a:blip r:embed="rId3">
            <a:alphaModFix/>
          </a:blip>
          <a:srcRect/>
          <a:stretch/>
        </p:blipFill>
        <p:spPr>
          <a:xfrm>
            <a:off x="951782" y="99548"/>
            <a:ext cx="10288436" cy="6658904"/>
          </a:xfrm>
          <a:prstGeom prst="rect">
            <a:avLst/>
          </a:prstGeom>
          <a:noFill/>
          <a:ln>
            <a:noFill/>
          </a:ln>
        </p:spPr>
      </p:pic>
      <p:sp>
        <p:nvSpPr>
          <p:cNvPr id="351" name="Google Shape;35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B5F3E-3997-08A2-1705-FA03F0C9140B}"/>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0A09AC30-6753-207D-F8BF-7ECF864D6E71}"/>
              </a:ext>
            </a:extLst>
          </p:cNvPr>
          <p:cNvSpPr>
            <a:spLocks noGrp="1"/>
          </p:cNvSpPr>
          <p:nvPr>
            <p:ph type="title"/>
          </p:nvPr>
        </p:nvSpPr>
        <p:spPr/>
        <p:txBody>
          <a:bodyPr/>
          <a:lstStyle/>
          <a:p>
            <a:r>
              <a:rPr lang="en-CA" dirty="0"/>
              <a:t>Recording title of work</a:t>
            </a:r>
          </a:p>
        </p:txBody>
      </p:sp>
      <p:sp>
        <p:nvSpPr>
          <p:cNvPr id="3" name="Slide Number Placeholder 2">
            <a:extLst>
              <a:ext uri="{FF2B5EF4-FFF2-40B4-BE49-F238E27FC236}">
                <a16:creationId xmlns:a16="http://schemas.microsoft.com/office/drawing/2014/main" id="{1EAA582A-CC37-DCB2-74FF-744F973AB340}"/>
              </a:ext>
            </a:extLst>
          </p:cNvPr>
          <p:cNvSpPr>
            <a:spLocks noGrp="1"/>
          </p:cNvSpPr>
          <p:nvPr>
            <p:ph type="sldNum" sz="quarter" idx="12"/>
          </p:nvPr>
        </p:nvSpPr>
        <p:spPr/>
        <p:txBody>
          <a:bodyPr/>
          <a:lstStyle/>
          <a:p>
            <a:fld id="{26D89839-9540-4FD2-A570-163792ED64AF}" type="slidenum">
              <a:rPr lang="en-US" smtClean="0"/>
              <a:t>22</a:t>
            </a:fld>
            <a:endParaRPr lang="en-US"/>
          </a:p>
        </p:txBody>
      </p:sp>
      <p:sp>
        <p:nvSpPr>
          <p:cNvPr id="25" name="TextBox 24">
            <a:extLst>
              <a:ext uri="{FF2B5EF4-FFF2-40B4-BE49-F238E27FC236}">
                <a16:creationId xmlns:a16="http://schemas.microsoft.com/office/drawing/2014/main" id="{BDE1C356-202E-5F49-2F9B-A28A324221D2}"/>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5" name="Picture 4">
            <a:extLst>
              <a:ext uri="{FF2B5EF4-FFF2-40B4-BE49-F238E27FC236}">
                <a16:creationId xmlns:a16="http://schemas.microsoft.com/office/drawing/2014/main" id="{6C20EFA7-908F-0926-D8A8-41B83F3A00B2}"/>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spTree>
    <p:extLst>
      <p:ext uri="{BB962C8B-B14F-4D97-AF65-F5344CB8AC3E}">
        <p14:creationId xmlns:p14="http://schemas.microsoft.com/office/powerpoint/2010/main" val="355907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64" name="Google Shape;364;p21"/>
          <p:cNvPicPr preferRelativeResize="0"/>
          <p:nvPr/>
        </p:nvPicPr>
        <p:blipFill rotWithShape="1">
          <a:blip r:embed="rId3">
            <a:alphaModFix/>
          </a:blip>
          <a:srcRect/>
          <a:stretch/>
        </p:blipFill>
        <p:spPr>
          <a:xfrm>
            <a:off x="1969201" y="691088"/>
            <a:ext cx="8253601" cy="5475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25E66-7553-942E-370E-AE74AB63C657}"/>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8234463C-AA7F-9E8C-01D5-A2349A537787}"/>
              </a:ext>
            </a:extLst>
          </p:cNvPr>
          <p:cNvSpPr>
            <a:spLocks noGrp="1"/>
          </p:cNvSpPr>
          <p:nvPr>
            <p:ph type="title"/>
          </p:nvPr>
        </p:nvSpPr>
        <p:spPr/>
        <p:txBody>
          <a:bodyPr/>
          <a:lstStyle/>
          <a:p>
            <a:r>
              <a:rPr lang="en-CA" dirty="0"/>
              <a:t>Recording preferred title of work</a:t>
            </a:r>
          </a:p>
        </p:txBody>
      </p:sp>
      <p:sp>
        <p:nvSpPr>
          <p:cNvPr id="3" name="Slide Number Placeholder 2">
            <a:extLst>
              <a:ext uri="{FF2B5EF4-FFF2-40B4-BE49-F238E27FC236}">
                <a16:creationId xmlns:a16="http://schemas.microsoft.com/office/drawing/2014/main" id="{8011BA34-F1E2-A627-75D9-F802F865968C}"/>
              </a:ext>
            </a:extLst>
          </p:cNvPr>
          <p:cNvSpPr>
            <a:spLocks noGrp="1"/>
          </p:cNvSpPr>
          <p:nvPr>
            <p:ph type="sldNum" sz="quarter" idx="12"/>
          </p:nvPr>
        </p:nvSpPr>
        <p:spPr/>
        <p:txBody>
          <a:bodyPr/>
          <a:lstStyle/>
          <a:p>
            <a:fld id="{26D89839-9540-4FD2-A570-163792ED64AF}" type="slidenum">
              <a:rPr lang="en-US" smtClean="0"/>
              <a:t>24</a:t>
            </a:fld>
            <a:endParaRPr lang="en-US"/>
          </a:p>
        </p:txBody>
      </p:sp>
      <p:sp>
        <p:nvSpPr>
          <p:cNvPr id="25" name="TextBox 24">
            <a:extLst>
              <a:ext uri="{FF2B5EF4-FFF2-40B4-BE49-F238E27FC236}">
                <a16:creationId xmlns:a16="http://schemas.microsoft.com/office/drawing/2014/main" id="{A6C9632A-2BFF-23ED-AA8A-3A9809958D1C}"/>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4" name="Picture 3">
            <a:extLst>
              <a:ext uri="{FF2B5EF4-FFF2-40B4-BE49-F238E27FC236}">
                <a16:creationId xmlns:a16="http://schemas.microsoft.com/office/drawing/2014/main" id="{BBC021ED-A2BB-E376-5074-2F159F9237B6}"/>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spTree>
    <p:extLst>
      <p:ext uri="{BB962C8B-B14F-4D97-AF65-F5344CB8AC3E}">
        <p14:creationId xmlns:p14="http://schemas.microsoft.com/office/powerpoint/2010/main" val="2109511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77" name="Google Shape;377;p23"/>
          <p:cNvPicPr preferRelativeResize="0"/>
          <p:nvPr/>
        </p:nvPicPr>
        <p:blipFill rotWithShape="1">
          <a:blip r:embed="rId3">
            <a:alphaModFix/>
          </a:blip>
          <a:srcRect/>
          <a:stretch/>
        </p:blipFill>
        <p:spPr>
          <a:xfrm>
            <a:off x="3095206" y="816463"/>
            <a:ext cx="6001588" cy="3458058"/>
          </a:xfrm>
          <a:prstGeom prst="rect">
            <a:avLst/>
          </a:prstGeom>
          <a:noFill/>
          <a:ln>
            <a:noFill/>
          </a:ln>
        </p:spPr>
      </p:pic>
      <p:pic>
        <p:nvPicPr>
          <p:cNvPr id="378" name="Google Shape;378;p23"/>
          <p:cNvPicPr preferRelativeResize="0"/>
          <p:nvPr/>
        </p:nvPicPr>
        <p:blipFill rotWithShape="1">
          <a:blip r:embed="rId4">
            <a:alphaModFix/>
          </a:blip>
          <a:srcRect/>
          <a:stretch/>
        </p:blipFill>
        <p:spPr>
          <a:xfrm>
            <a:off x="3095206" y="5035368"/>
            <a:ext cx="6001588" cy="8668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84" name="Google Shape;384;p24"/>
          <p:cNvPicPr preferRelativeResize="0"/>
          <p:nvPr/>
        </p:nvPicPr>
        <p:blipFill rotWithShape="1">
          <a:blip r:embed="rId3">
            <a:alphaModFix/>
          </a:blip>
          <a:srcRect/>
          <a:stretch/>
        </p:blipFill>
        <p:spPr>
          <a:xfrm>
            <a:off x="933450" y="0"/>
            <a:ext cx="103251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90" name="Google Shape;390;p25"/>
          <p:cNvPicPr preferRelativeResize="0"/>
          <p:nvPr/>
        </p:nvPicPr>
        <p:blipFill rotWithShape="1">
          <a:blip r:embed="rId3">
            <a:alphaModFix/>
          </a:blip>
          <a:srcRect/>
          <a:stretch/>
        </p:blipFill>
        <p:spPr>
          <a:xfrm>
            <a:off x="3095206" y="136525"/>
            <a:ext cx="6001588" cy="3458058"/>
          </a:xfrm>
          <a:prstGeom prst="rect">
            <a:avLst/>
          </a:prstGeom>
          <a:noFill/>
          <a:ln>
            <a:noFill/>
          </a:ln>
        </p:spPr>
      </p:pic>
      <p:pic>
        <p:nvPicPr>
          <p:cNvPr id="391" name="Google Shape;391;p25"/>
          <p:cNvPicPr preferRelativeResize="0"/>
          <p:nvPr/>
        </p:nvPicPr>
        <p:blipFill rotWithShape="1">
          <a:blip r:embed="rId4">
            <a:alphaModFix/>
          </a:blip>
          <a:srcRect/>
          <a:stretch/>
        </p:blipFill>
        <p:spPr>
          <a:xfrm>
            <a:off x="989887" y="3628574"/>
            <a:ext cx="10212225" cy="32294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97" name="Google Shape;397;p26"/>
          <p:cNvPicPr preferRelativeResize="0"/>
          <p:nvPr/>
        </p:nvPicPr>
        <p:blipFill>
          <a:blip r:embed="rId3">
            <a:alphaModFix/>
          </a:blip>
          <a:stretch>
            <a:fillRect/>
          </a:stretch>
        </p:blipFill>
        <p:spPr>
          <a:xfrm>
            <a:off x="3219450" y="2686050"/>
            <a:ext cx="5753100" cy="1590675"/>
          </a:xfrm>
          <a:prstGeom prst="rect">
            <a:avLst/>
          </a:prstGeom>
          <a:noFill/>
          <a:ln>
            <a:noFill/>
          </a:ln>
        </p:spPr>
      </p:pic>
      <p:pic>
        <p:nvPicPr>
          <p:cNvPr id="398" name="Google Shape;398;p26"/>
          <p:cNvPicPr preferRelativeResize="0"/>
          <p:nvPr/>
        </p:nvPicPr>
        <p:blipFill>
          <a:blip r:embed="rId4">
            <a:alphaModFix/>
          </a:blip>
          <a:stretch>
            <a:fillRect/>
          </a:stretch>
        </p:blipFill>
        <p:spPr>
          <a:xfrm>
            <a:off x="1443963" y="2952900"/>
            <a:ext cx="9304074" cy="3403457"/>
          </a:xfrm>
          <a:prstGeom prst="rect">
            <a:avLst/>
          </a:prstGeom>
          <a:noFill/>
          <a:ln>
            <a:noFill/>
          </a:ln>
        </p:spPr>
      </p:pic>
      <p:pic>
        <p:nvPicPr>
          <p:cNvPr id="399" name="Google Shape;399;p26"/>
          <p:cNvPicPr preferRelativeResize="0"/>
          <p:nvPr/>
        </p:nvPicPr>
        <p:blipFill>
          <a:blip r:embed="rId5">
            <a:alphaModFix/>
          </a:blip>
          <a:stretch>
            <a:fillRect/>
          </a:stretch>
        </p:blipFill>
        <p:spPr>
          <a:xfrm>
            <a:off x="3181350" y="396900"/>
            <a:ext cx="5829300" cy="2352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405" name="Google Shape;405;p28"/>
          <p:cNvPicPr preferRelativeResize="0"/>
          <p:nvPr/>
        </p:nvPicPr>
        <p:blipFill rotWithShape="1">
          <a:blip r:embed="rId3">
            <a:alphaModFix/>
          </a:blip>
          <a:srcRect/>
          <a:stretch/>
        </p:blipFill>
        <p:spPr>
          <a:xfrm>
            <a:off x="1518138" y="2806449"/>
            <a:ext cx="8830774" cy="3804650"/>
          </a:xfrm>
          <a:prstGeom prst="rect">
            <a:avLst/>
          </a:prstGeom>
          <a:noFill/>
          <a:ln>
            <a:noFill/>
          </a:ln>
        </p:spPr>
      </p:pic>
      <p:pic>
        <p:nvPicPr>
          <p:cNvPr id="406" name="Google Shape;406;p28"/>
          <p:cNvPicPr preferRelativeResize="0"/>
          <p:nvPr/>
        </p:nvPicPr>
        <p:blipFill>
          <a:blip r:embed="rId4">
            <a:alphaModFix/>
          </a:blip>
          <a:stretch>
            <a:fillRect/>
          </a:stretch>
        </p:blipFill>
        <p:spPr>
          <a:xfrm>
            <a:off x="3018863" y="320400"/>
            <a:ext cx="5829300" cy="2352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3C9FF-05AA-CA20-CB16-74B37D8AD8E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3021109-14AE-3F00-E728-B902B5416A90}"/>
              </a:ext>
            </a:extLst>
          </p:cNvPr>
          <p:cNvSpPr>
            <a:spLocks noGrp="1"/>
          </p:cNvSpPr>
          <p:nvPr>
            <p:ph type="title"/>
          </p:nvPr>
        </p:nvSpPr>
        <p:spPr/>
        <p:txBody>
          <a:bodyPr/>
          <a:lstStyle/>
          <a:p>
            <a:r>
              <a:rPr lang="en-CA" dirty="0"/>
              <a:t>Minimum Description of Collection Aggregate</a:t>
            </a:r>
          </a:p>
        </p:txBody>
      </p:sp>
      <p:sp>
        <p:nvSpPr>
          <p:cNvPr id="3" name="Slide Number Placeholder 2">
            <a:extLst>
              <a:ext uri="{FF2B5EF4-FFF2-40B4-BE49-F238E27FC236}">
                <a16:creationId xmlns:a16="http://schemas.microsoft.com/office/drawing/2014/main" id="{844DB6A3-F57A-AD98-4EC3-9216D42AA149}"/>
              </a:ext>
            </a:extLst>
          </p:cNvPr>
          <p:cNvSpPr>
            <a:spLocks noGrp="1"/>
          </p:cNvSpPr>
          <p:nvPr>
            <p:ph type="sldNum" sz="quarter" idx="12"/>
          </p:nvPr>
        </p:nvSpPr>
        <p:spPr/>
        <p:txBody>
          <a:bodyPr/>
          <a:lstStyle/>
          <a:p>
            <a:fld id="{26D89839-9540-4FD2-A570-163792ED64AF}" type="slidenum">
              <a:rPr lang="en-US" smtClean="0"/>
              <a:t>3</a:t>
            </a:fld>
            <a:endParaRPr lang="en-US" dirty="0"/>
          </a:p>
        </p:txBody>
      </p:sp>
      <p:sp>
        <p:nvSpPr>
          <p:cNvPr id="6" name="Rectangle 5">
            <a:extLst>
              <a:ext uri="{FF2B5EF4-FFF2-40B4-BE49-F238E27FC236}">
                <a16:creationId xmlns:a16="http://schemas.microsoft.com/office/drawing/2014/main" id="{2560CA29-D4A2-C172-0219-6F4801FB811A}"/>
              </a:ext>
            </a:extLst>
          </p:cNvPr>
          <p:cNvSpPr/>
          <p:nvPr/>
        </p:nvSpPr>
        <p:spPr>
          <a:xfrm>
            <a:off x="816045" y="1691398"/>
            <a:ext cx="4510869" cy="1325563"/>
          </a:xfrm>
          <a:prstGeom prst="rect">
            <a:avLst/>
          </a:prstGeom>
          <a:solidFill>
            <a:srgbClr val="D0E0E3">
              <a:alpha val="50196"/>
            </a:srgbClr>
          </a:solidFill>
          <a:ln w="76200">
            <a:solidFill>
              <a:srgbClr val="76A5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361950" indent="-361950" algn="ctr">
              <a:tabLst>
                <a:tab pos="180975" algn="l"/>
              </a:tabLst>
            </a:pPr>
            <a:r>
              <a:rPr lang="en-CA" sz="2800" b="1" dirty="0">
                <a:solidFill>
                  <a:schemeClr val="tx1"/>
                </a:solidFill>
              </a:rPr>
              <a:t>Aggregated Work</a:t>
            </a:r>
            <a:endParaRPr lang="en-CA" sz="2800" dirty="0">
              <a:solidFill>
                <a:schemeClr val="tx1"/>
              </a:solidFill>
            </a:endParaRPr>
          </a:p>
        </p:txBody>
      </p:sp>
      <p:sp>
        <p:nvSpPr>
          <p:cNvPr id="7" name="Rectangle 6">
            <a:extLst>
              <a:ext uri="{FF2B5EF4-FFF2-40B4-BE49-F238E27FC236}">
                <a16:creationId xmlns:a16="http://schemas.microsoft.com/office/drawing/2014/main" id="{5726572E-B7CA-D186-8FD8-CC3C66A99F94}"/>
              </a:ext>
            </a:extLst>
          </p:cNvPr>
          <p:cNvSpPr/>
          <p:nvPr/>
        </p:nvSpPr>
        <p:spPr>
          <a:xfrm>
            <a:off x="6865087" y="1691398"/>
            <a:ext cx="4488713" cy="1325563"/>
          </a:xfrm>
          <a:prstGeom prst="rect">
            <a:avLst/>
          </a:prstGeom>
          <a:solidFill>
            <a:srgbClr val="FFF2CC">
              <a:alpha val="50196"/>
            </a:srgbClr>
          </a:solidFill>
          <a:ln w="76200">
            <a:solidFill>
              <a:srgbClr val="FFD9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361950" indent="-361950" algn="ctr">
              <a:tabLst>
                <a:tab pos="180975" algn="l"/>
              </a:tabLst>
            </a:pPr>
            <a:r>
              <a:rPr lang="en-CA" sz="2800" b="1" dirty="0">
                <a:solidFill>
                  <a:schemeClr val="tx1"/>
                </a:solidFill>
              </a:rPr>
              <a:t>Aggregating Work</a:t>
            </a:r>
            <a:endParaRPr lang="en-CA" sz="2800" dirty="0">
              <a:solidFill>
                <a:schemeClr val="tx1"/>
              </a:solidFill>
            </a:endParaRPr>
          </a:p>
        </p:txBody>
      </p:sp>
      <p:sp>
        <p:nvSpPr>
          <p:cNvPr id="8" name="Rectangle 7">
            <a:extLst>
              <a:ext uri="{FF2B5EF4-FFF2-40B4-BE49-F238E27FC236}">
                <a16:creationId xmlns:a16="http://schemas.microsoft.com/office/drawing/2014/main" id="{0157D59F-4FAF-6C6D-6C3F-47F62E454C2E}"/>
              </a:ext>
            </a:extLst>
          </p:cNvPr>
          <p:cNvSpPr/>
          <p:nvPr/>
        </p:nvSpPr>
        <p:spPr>
          <a:xfrm>
            <a:off x="816046" y="3501851"/>
            <a:ext cx="4488713" cy="1325563"/>
          </a:xfrm>
          <a:prstGeom prst="rect">
            <a:avLst/>
          </a:prstGeom>
          <a:solidFill>
            <a:srgbClr val="D9EAD3">
              <a:alpha val="50196"/>
            </a:srgbClr>
          </a:solidFill>
          <a:ln w="76200">
            <a:solidFill>
              <a:srgbClr val="93C4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361950" indent="-361950" algn="ctr">
              <a:tabLst>
                <a:tab pos="180975" algn="l"/>
              </a:tabLst>
            </a:pPr>
            <a:r>
              <a:rPr lang="en-CA" sz="2800" b="1" dirty="0">
                <a:solidFill>
                  <a:schemeClr val="tx1"/>
                </a:solidFill>
              </a:rPr>
              <a:t>Aggregated Expression</a:t>
            </a:r>
          </a:p>
        </p:txBody>
      </p:sp>
      <p:sp>
        <p:nvSpPr>
          <p:cNvPr id="9" name="Rectangle 8">
            <a:extLst>
              <a:ext uri="{FF2B5EF4-FFF2-40B4-BE49-F238E27FC236}">
                <a16:creationId xmlns:a16="http://schemas.microsoft.com/office/drawing/2014/main" id="{0A78C083-C071-1221-AF92-FB86F5E81D3F}"/>
              </a:ext>
            </a:extLst>
          </p:cNvPr>
          <p:cNvSpPr/>
          <p:nvPr/>
        </p:nvSpPr>
        <p:spPr>
          <a:xfrm>
            <a:off x="6865086" y="3501492"/>
            <a:ext cx="4488713" cy="1325563"/>
          </a:xfrm>
          <a:prstGeom prst="rect">
            <a:avLst/>
          </a:prstGeom>
          <a:solidFill>
            <a:srgbClr val="FCE5CD">
              <a:alpha val="50196"/>
            </a:srgbClr>
          </a:solidFill>
          <a:ln w="76200">
            <a:solidFill>
              <a:srgbClr val="F6B2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361950" indent="-361950" algn="ctr">
              <a:tabLst>
                <a:tab pos="180975" algn="l"/>
              </a:tabLst>
            </a:pPr>
            <a:r>
              <a:rPr lang="en-CA" sz="2800" b="1" dirty="0">
                <a:solidFill>
                  <a:schemeClr val="tx1"/>
                </a:solidFill>
              </a:rPr>
              <a:t>Aggregating Expression</a:t>
            </a:r>
            <a:endParaRPr lang="en-CA" sz="2800" dirty="0">
              <a:solidFill>
                <a:schemeClr val="tx1"/>
              </a:solidFill>
            </a:endParaRPr>
          </a:p>
        </p:txBody>
      </p:sp>
      <p:sp>
        <p:nvSpPr>
          <p:cNvPr id="10" name="Rectangle 9">
            <a:extLst>
              <a:ext uri="{FF2B5EF4-FFF2-40B4-BE49-F238E27FC236}">
                <a16:creationId xmlns:a16="http://schemas.microsoft.com/office/drawing/2014/main" id="{A28372F2-4E72-42AF-97D3-1EFA8857DA75}"/>
              </a:ext>
            </a:extLst>
          </p:cNvPr>
          <p:cNvSpPr/>
          <p:nvPr/>
        </p:nvSpPr>
        <p:spPr>
          <a:xfrm>
            <a:off x="3851643" y="5312303"/>
            <a:ext cx="4488713" cy="1325563"/>
          </a:xfrm>
          <a:prstGeom prst="rect">
            <a:avLst/>
          </a:prstGeom>
          <a:solidFill>
            <a:srgbClr val="F4CCCC">
              <a:alpha val="50196"/>
            </a:srgbClr>
          </a:solidFill>
          <a:ln w="76200">
            <a:solidFill>
              <a:srgbClr val="E066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tabLst>
                <a:tab pos="185738" algn="l"/>
                <a:tab pos="2147888" algn="l"/>
              </a:tabLst>
            </a:pPr>
            <a:r>
              <a:rPr lang="en-CA" sz="1400" b="1" dirty="0">
                <a:solidFill>
                  <a:schemeClr val="tx1"/>
                </a:solidFill>
              </a:rPr>
              <a:t>Manifestation</a:t>
            </a:r>
            <a:endParaRPr lang="en-CA" sz="1400" dirty="0">
              <a:solidFill>
                <a:schemeClr val="tx1"/>
              </a:solidFill>
            </a:endParaRPr>
          </a:p>
          <a:p>
            <a:pPr>
              <a:tabLst>
                <a:tab pos="185738" algn="l"/>
                <a:tab pos="2147888" algn="l"/>
              </a:tabLst>
            </a:pPr>
            <a:r>
              <a:rPr lang="en-CA" sz="1400" dirty="0">
                <a:solidFill>
                  <a:schemeClr val="tx1"/>
                </a:solidFill>
              </a:rPr>
              <a:t>	</a:t>
            </a:r>
            <a:r>
              <a:rPr lang="en-CA" sz="1400" i="1" dirty="0">
                <a:solidFill>
                  <a:schemeClr val="tx1"/>
                </a:solidFill>
              </a:rPr>
              <a:t>has title proper </a:t>
            </a:r>
            <a:r>
              <a:rPr lang="en-CA" sz="1400" dirty="0">
                <a:solidFill>
                  <a:schemeClr val="tx1"/>
                </a:solidFill>
              </a:rPr>
              <a:t>Hamiltonian systems</a:t>
            </a:r>
          </a:p>
          <a:p>
            <a:pPr>
              <a:tabLst>
                <a:tab pos="185738" algn="l"/>
                <a:tab pos="2147888" algn="l"/>
              </a:tabLst>
            </a:pPr>
            <a:endParaRPr lang="en-CA" sz="1400" b="1" dirty="0">
              <a:solidFill>
                <a:schemeClr val="tx1"/>
              </a:solidFill>
            </a:endParaRPr>
          </a:p>
        </p:txBody>
      </p:sp>
      <p:cxnSp>
        <p:nvCxnSpPr>
          <p:cNvPr id="13" name="Connector: Elbow 12">
            <a:extLst>
              <a:ext uri="{FF2B5EF4-FFF2-40B4-BE49-F238E27FC236}">
                <a16:creationId xmlns:a16="http://schemas.microsoft.com/office/drawing/2014/main" id="{D2D00327-E635-7AC6-DEF0-A5F2E0BE3FC6}"/>
              </a:ext>
            </a:extLst>
          </p:cNvPr>
          <p:cNvCxnSpPr>
            <a:stCxn id="8" idx="2"/>
            <a:endCxn id="10" idx="1"/>
          </p:cNvCxnSpPr>
          <p:nvPr/>
        </p:nvCxnSpPr>
        <p:spPr>
          <a:xfrm rot="16200000" flipH="1">
            <a:off x="2882188" y="5005629"/>
            <a:ext cx="1147671" cy="791240"/>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689FBAA-3051-2118-E365-6168F7F28629}"/>
              </a:ext>
            </a:extLst>
          </p:cNvPr>
          <p:cNvCxnSpPr>
            <a:cxnSpLocks/>
            <a:stCxn id="9" idx="2"/>
            <a:endCxn id="10" idx="3"/>
          </p:cNvCxnSpPr>
          <p:nvPr/>
        </p:nvCxnSpPr>
        <p:spPr>
          <a:xfrm rot="5400000">
            <a:off x="8150885" y="5016527"/>
            <a:ext cx="1148030" cy="769087"/>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56876C5-6E04-5028-3341-0645D51D09FD}"/>
              </a:ext>
            </a:extLst>
          </p:cNvPr>
          <p:cNvCxnSpPr>
            <a:cxnSpLocks/>
            <a:stCxn id="6" idx="2"/>
            <a:endCxn id="8" idx="0"/>
          </p:cNvCxnSpPr>
          <p:nvPr/>
        </p:nvCxnSpPr>
        <p:spPr>
          <a:xfrm flipH="1">
            <a:off x="3060403" y="3016961"/>
            <a:ext cx="11077" cy="484890"/>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EC8B56F-2286-3BBE-2648-D5C622C58E66}"/>
              </a:ext>
            </a:extLst>
          </p:cNvPr>
          <p:cNvCxnSpPr>
            <a:cxnSpLocks/>
            <a:stCxn id="7" idx="2"/>
            <a:endCxn id="9" idx="0"/>
          </p:cNvCxnSpPr>
          <p:nvPr/>
        </p:nvCxnSpPr>
        <p:spPr>
          <a:xfrm flipH="1">
            <a:off x="9109443" y="3016961"/>
            <a:ext cx="1" cy="48453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218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3624829144a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412" name="Google Shape;412;g3624829144a_0_0"/>
          <p:cNvPicPr preferRelativeResize="0"/>
          <p:nvPr/>
        </p:nvPicPr>
        <p:blipFill rotWithShape="1">
          <a:blip r:embed="rId3">
            <a:alphaModFix/>
          </a:blip>
          <a:srcRect/>
          <a:stretch/>
        </p:blipFill>
        <p:spPr>
          <a:xfrm>
            <a:off x="1154625" y="2174150"/>
            <a:ext cx="9882751" cy="3718993"/>
          </a:xfrm>
          <a:prstGeom prst="rect">
            <a:avLst/>
          </a:prstGeom>
          <a:noFill/>
          <a:ln>
            <a:noFill/>
          </a:ln>
        </p:spPr>
      </p:pic>
      <p:pic>
        <p:nvPicPr>
          <p:cNvPr id="413" name="Google Shape;413;g3624829144a_0_0"/>
          <p:cNvPicPr preferRelativeResize="0"/>
          <p:nvPr/>
        </p:nvPicPr>
        <p:blipFill rotWithShape="1">
          <a:blip r:embed="rId4">
            <a:alphaModFix/>
          </a:blip>
          <a:srcRect/>
          <a:stretch/>
        </p:blipFill>
        <p:spPr>
          <a:xfrm>
            <a:off x="1154621" y="1057873"/>
            <a:ext cx="9882750" cy="790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F475C-F066-D0A5-AEE7-37C3AC41C5BD}"/>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5D119C62-B468-4B9D-FD24-DCC417829701}"/>
              </a:ext>
            </a:extLst>
          </p:cNvPr>
          <p:cNvSpPr>
            <a:spLocks noGrp="1"/>
          </p:cNvSpPr>
          <p:nvPr>
            <p:ph type="title"/>
          </p:nvPr>
        </p:nvSpPr>
        <p:spPr/>
        <p:txBody>
          <a:bodyPr/>
          <a:lstStyle/>
          <a:p>
            <a:r>
              <a:rPr lang="en-CA" dirty="0"/>
              <a:t>Recording authorized access point for work</a:t>
            </a:r>
          </a:p>
        </p:txBody>
      </p:sp>
      <p:sp>
        <p:nvSpPr>
          <p:cNvPr id="3" name="Slide Number Placeholder 2">
            <a:extLst>
              <a:ext uri="{FF2B5EF4-FFF2-40B4-BE49-F238E27FC236}">
                <a16:creationId xmlns:a16="http://schemas.microsoft.com/office/drawing/2014/main" id="{6C6BEFC8-0ACB-4A4A-7AD4-AAD51921DC93}"/>
              </a:ext>
            </a:extLst>
          </p:cNvPr>
          <p:cNvSpPr>
            <a:spLocks noGrp="1"/>
          </p:cNvSpPr>
          <p:nvPr>
            <p:ph type="sldNum" sz="quarter" idx="12"/>
          </p:nvPr>
        </p:nvSpPr>
        <p:spPr/>
        <p:txBody>
          <a:bodyPr/>
          <a:lstStyle/>
          <a:p>
            <a:fld id="{26D89839-9540-4FD2-A570-163792ED64AF}" type="slidenum">
              <a:rPr lang="en-US" smtClean="0"/>
              <a:t>31</a:t>
            </a:fld>
            <a:endParaRPr lang="en-US"/>
          </a:p>
        </p:txBody>
      </p:sp>
      <p:sp>
        <p:nvSpPr>
          <p:cNvPr id="25" name="TextBox 24">
            <a:extLst>
              <a:ext uri="{FF2B5EF4-FFF2-40B4-BE49-F238E27FC236}">
                <a16:creationId xmlns:a16="http://schemas.microsoft.com/office/drawing/2014/main" id="{64B1CD13-2F38-4FA5-032F-748009A71639}"/>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4" name="Picture 3">
            <a:extLst>
              <a:ext uri="{FF2B5EF4-FFF2-40B4-BE49-F238E27FC236}">
                <a16:creationId xmlns:a16="http://schemas.microsoft.com/office/drawing/2014/main" id="{7A57057E-E364-7C99-9200-5C5FD512EDE3}"/>
              </a:ext>
            </a:extLst>
          </p:cNvPr>
          <p:cNvPicPr>
            <a:picLocks noChangeAspect="1"/>
          </p:cNvPicPr>
          <p:nvPr/>
        </p:nvPicPr>
        <p:blipFill>
          <a:blip r:embed="rId3"/>
          <a:stretch>
            <a:fillRect/>
          </a:stretch>
        </p:blipFill>
        <p:spPr>
          <a:xfrm>
            <a:off x="838200" y="2261393"/>
            <a:ext cx="9858375" cy="1762125"/>
          </a:xfrm>
          <a:prstGeom prst="rect">
            <a:avLst/>
          </a:prstGeom>
          <a:ln>
            <a:solidFill>
              <a:schemeClr val="bg1">
                <a:lumMod val="85000"/>
              </a:schemeClr>
            </a:solidFill>
          </a:ln>
        </p:spPr>
      </p:pic>
    </p:spTree>
    <p:extLst>
      <p:ext uri="{BB962C8B-B14F-4D97-AF65-F5344CB8AC3E}">
        <p14:creationId xmlns:p14="http://schemas.microsoft.com/office/powerpoint/2010/main" val="3434531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25" name="Google Shape;425;p30"/>
          <p:cNvPicPr preferRelativeResize="0"/>
          <p:nvPr/>
        </p:nvPicPr>
        <p:blipFill rotWithShape="1">
          <a:blip r:embed="rId3">
            <a:alphaModFix/>
          </a:blip>
          <a:srcRect/>
          <a:stretch/>
        </p:blipFill>
        <p:spPr>
          <a:xfrm>
            <a:off x="1383890" y="0"/>
            <a:ext cx="942422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31" name="Google Shape;431;p31"/>
          <p:cNvPicPr preferRelativeResize="0"/>
          <p:nvPr/>
        </p:nvPicPr>
        <p:blipFill rotWithShape="1">
          <a:blip r:embed="rId3">
            <a:alphaModFix/>
          </a:blip>
          <a:srcRect/>
          <a:stretch/>
        </p:blipFill>
        <p:spPr>
          <a:xfrm>
            <a:off x="985124" y="13811"/>
            <a:ext cx="10221751" cy="683037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37" name="Google Shape;437;p32"/>
          <p:cNvPicPr preferRelativeResize="0"/>
          <p:nvPr/>
        </p:nvPicPr>
        <p:blipFill rotWithShape="1">
          <a:blip r:embed="rId3">
            <a:alphaModFix/>
          </a:blip>
          <a:srcRect/>
          <a:stretch/>
        </p:blipFill>
        <p:spPr>
          <a:xfrm>
            <a:off x="3185706" y="136525"/>
            <a:ext cx="5820587" cy="2581635"/>
          </a:xfrm>
          <a:prstGeom prst="rect">
            <a:avLst/>
          </a:prstGeom>
          <a:noFill/>
          <a:ln>
            <a:noFill/>
          </a:ln>
        </p:spPr>
      </p:pic>
      <p:pic>
        <p:nvPicPr>
          <p:cNvPr id="438" name="Google Shape;438;p32"/>
          <p:cNvPicPr preferRelativeResize="0"/>
          <p:nvPr/>
        </p:nvPicPr>
        <p:blipFill rotWithShape="1">
          <a:blip r:embed="rId4">
            <a:alphaModFix/>
          </a:blip>
          <a:srcRect/>
          <a:stretch/>
        </p:blipFill>
        <p:spPr>
          <a:xfrm>
            <a:off x="1000124" y="3104662"/>
            <a:ext cx="10191750" cy="3257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44" name="Google Shape;444;p33"/>
          <p:cNvPicPr preferRelativeResize="0"/>
          <p:nvPr/>
        </p:nvPicPr>
        <p:blipFill rotWithShape="1">
          <a:blip r:embed="rId3">
            <a:alphaModFix/>
          </a:blip>
          <a:srcRect/>
          <a:stretch/>
        </p:blipFill>
        <p:spPr>
          <a:xfrm>
            <a:off x="860301" y="2905649"/>
            <a:ext cx="10471399" cy="2242775"/>
          </a:xfrm>
          <a:prstGeom prst="rect">
            <a:avLst/>
          </a:prstGeom>
          <a:noFill/>
          <a:ln>
            <a:noFill/>
          </a:ln>
        </p:spPr>
      </p:pic>
      <p:pic>
        <p:nvPicPr>
          <p:cNvPr id="445" name="Google Shape;445;p33"/>
          <p:cNvPicPr preferRelativeResize="0"/>
          <p:nvPr/>
        </p:nvPicPr>
        <p:blipFill rotWithShape="1">
          <a:blip r:embed="rId4">
            <a:alphaModFix/>
          </a:blip>
          <a:srcRect/>
          <a:stretch/>
        </p:blipFill>
        <p:spPr>
          <a:xfrm>
            <a:off x="2656114" y="1093251"/>
            <a:ext cx="6879775" cy="810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721A2-DDCA-F401-BE1C-37D6D458F448}"/>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73889927-4A30-580E-66AE-848761235167}"/>
              </a:ext>
            </a:extLst>
          </p:cNvPr>
          <p:cNvSpPr>
            <a:spLocks noGrp="1"/>
          </p:cNvSpPr>
          <p:nvPr>
            <p:ph type="title"/>
          </p:nvPr>
        </p:nvSpPr>
        <p:spPr/>
        <p:txBody>
          <a:bodyPr/>
          <a:lstStyle/>
          <a:p>
            <a:r>
              <a:rPr lang="en-CA" dirty="0"/>
              <a:t>Recording access point for expression &amp; authorized access point for expression</a:t>
            </a:r>
          </a:p>
        </p:txBody>
      </p:sp>
      <p:sp>
        <p:nvSpPr>
          <p:cNvPr id="3" name="Slide Number Placeholder 2">
            <a:extLst>
              <a:ext uri="{FF2B5EF4-FFF2-40B4-BE49-F238E27FC236}">
                <a16:creationId xmlns:a16="http://schemas.microsoft.com/office/drawing/2014/main" id="{DB09F730-B932-AAF1-6DCC-D144DD49B5C7}"/>
              </a:ext>
            </a:extLst>
          </p:cNvPr>
          <p:cNvSpPr>
            <a:spLocks noGrp="1"/>
          </p:cNvSpPr>
          <p:nvPr>
            <p:ph type="sldNum" sz="quarter" idx="12"/>
          </p:nvPr>
        </p:nvSpPr>
        <p:spPr/>
        <p:txBody>
          <a:bodyPr/>
          <a:lstStyle/>
          <a:p>
            <a:fld id="{26D89839-9540-4FD2-A570-163792ED64AF}" type="slidenum">
              <a:rPr lang="en-US" smtClean="0"/>
              <a:t>36</a:t>
            </a:fld>
            <a:endParaRPr lang="en-US"/>
          </a:p>
        </p:txBody>
      </p:sp>
      <p:sp>
        <p:nvSpPr>
          <p:cNvPr id="25" name="TextBox 24">
            <a:extLst>
              <a:ext uri="{FF2B5EF4-FFF2-40B4-BE49-F238E27FC236}">
                <a16:creationId xmlns:a16="http://schemas.microsoft.com/office/drawing/2014/main" id="{25BA6957-8548-5E52-C5B1-8B1DB75617FF}"/>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4" name="Picture 3">
            <a:extLst>
              <a:ext uri="{FF2B5EF4-FFF2-40B4-BE49-F238E27FC236}">
                <a16:creationId xmlns:a16="http://schemas.microsoft.com/office/drawing/2014/main" id="{311F69B5-4375-A1C8-A52D-CBF1CEDF74B4}"/>
              </a:ext>
            </a:extLst>
          </p:cNvPr>
          <p:cNvPicPr>
            <a:picLocks noChangeAspect="1"/>
          </p:cNvPicPr>
          <p:nvPr/>
        </p:nvPicPr>
        <p:blipFill>
          <a:blip r:embed="rId3"/>
          <a:stretch>
            <a:fillRect/>
          </a:stretch>
        </p:blipFill>
        <p:spPr>
          <a:xfrm>
            <a:off x="838200" y="2265471"/>
            <a:ext cx="9858375" cy="2200275"/>
          </a:xfrm>
          <a:prstGeom prst="rect">
            <a:avLst/>
          </a:prstGeom>
          <a:ln>
            <a:solidFill>
              <a:schemeClr val="bg1">
                <a:lumMod val="85000"/>
              </a:schemeClr>
            </a:solidFill>
          </a:ln>
        </p:spPr>
      </p:pic>
    </p:spTree>
    <p:extLst>
      <p:ext uri="{BB962C8B-B14F-4D97-AF65-F5344CB8AC3E}">
        <p14:creationId xmlns:p14="http://schemas.microsoft.com/office/powerpoint/2010/main" val="891097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E5A3-2E16-4DF9-CC30-57287F90265C}"/>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B71D3975-3529-6824-C40D-B79C362494CB}"/>
              </a:ext>
            </a:extLst>
          </p:cNvPr>
          <p:cNvSpPr>
            <a:spLocks noGrp="1"/>
          </p:cNvSpPr>
          <p:nvPr>
            <p:ph type="title"/>
          </p:nvPr>
        </p:nvSpPr>
        <p:spPr/>
        <p:txBody>
          <a:bodyPr/>
          <a:lstStyle/>
          <a:p>
            <a:r>
              <a:rPr lang="en-CA" dirty="0"/>
              <a:t>Recording expression manifested</a:t>
            </a:r>
          </a:p>
        </p:txBody>
      </p:sp>
      <p:sp>
        <p:nvSpPr>
          <p:cNvPr id="3" name="Slide Number Placeholder 2">
            <a:extLst>
              <a:ext uri="{FF2B5EF4-FFF2-40B4-BE49-F238E27FC236}">
                <a16:creationId xmlns:a16="http://schemas.microsoft.com/office/drawing/2014/main" id="{9CB4B013-32C8-2493-AFF9-CEB548EDD404}"/>
              </a:ext>
            </a:extLst>
          </p:cNvPr>
          <p:cNvSpPr>
            <a:spLocks noGrp="1"/>
          </p:cNvSpPr>
          <p:nvPr>
            <p:ph type="sldNum" sz="quarter" idx="12"/>
          </p:nvPr>
        </p:nvSpPr>
        <p:spPr/>
        <p:txBody>
          <a:bodyPr/>
          <a:lstStyle/>
          <a:p>
            <a:fld id="{26D89839-9540-4FD2-A570-163792ED64AF}" type="slidenum">
              <a:rPr lang="en-US" smtClean="0"/>
              <a:t>37</a:t>
            </a:fld>
            <a:endParaRPr lang="en-US"/>
          </a:p>
        </p:txBody>
      </p:sp>
      <p:sp>
        <p:nvSpPr>
          <p:cNvPr id="25" name="TextBox 24">
            <a:extLst>
              <a:ext uri="{FF2B5EF4-FFF2-40B4-BE49-F238E27FC236}">
                <a16:creationId xmlns:a16="http://schemas.microsoft.com/office/drawing/2014/main" id="{576D74FA-CA0E-7523-0B25-04A4289000A0}"/>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6DC4CC0F-AD0F-8107-CFD9-1EC9487D7DEB}"/>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4" name="Picture 3">
            <a:extLst>
              <a:ext uri="{FF2B5EF4-FFF2-40B4-BE49-F238E27FC236}">
                <a16:creationId xmlns:a16="http://schemas.microsoft.com/office/drawing/2014/main" id="{1ADBD842-1078-5B68-104B-585EEC046A95}"/>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pic>
        <p:nvPicPr>
          <p:cNvPr id="8" name="Picture 7">
            <a:extLst>
              <a:ext uri="{FF2B5EF4-FFF2-40B4-BE49-F238E27FC236}">
                <a16:creationId xmlns:a16="http://schemas.microsoft.com/office/drawing/2014/main" id="{D17252D6-AD81-458A-6BAE-166A9378662B}"/>
              </a:ext>
            </a:extLst>
          </p:cNvPr>
          <p:cNvPicPr>
            <a:picLocks noChangeAspect="1"/>
          </p:cNvPicPr>
          <p:nvPr/>
        </p:nvPicPr>
        <p:blipFill>
          <a:blip r:embed="rId4"/>
          <a:stretch>
            <a:fillRect/>
          </a:stretch>
        </p:blipFill>
        <p:spPr>
          <a:xfrm>
            <a:off x="838200" y="5038225"/>
            <a:ext cx="8782050" cy="371475"/>
          </a:xfrm>
          <a:prstGeom prst="rect">
            <a:avLst/>
          </a:prstGeom>
        </p:spPr>
      </p:pic>
    </p:spTree>
    <p:extLst>
      <p:ext uri="{BB962C8B-B14F-4D97-AF65-F5344CB8AC3E}">
        <p14:creationId xmlns:p14="http://schemas.microsoft.com/office/powerpoint/2010/main" val="871063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04D31B8-4901-3E8E-B49B-ADA7DF773A5E}"/>
              </a:ext>
            </a:extLst>
          </p:cNvPr>
          <p:cNvSpPr>
            <a:spLocks noGrp="1"/>
          </p:cNvSpPr>
          <p:nvPr>
            <p:ph type="title"/>
          </p:nvPr>
        </p:nvSpPr>
        <p:spPr/>
        <p:txBody>
          <a:bodyPr/>
          <a:lstStyle/>
          <a:p>
            <a:r>
              <a:rPr lang="en-CA" dirty="0"/>
              <a:t>Minimum Description of Collection Aggregate</a:t>
            </a:r>
          </a:p>
        </p:txBody>
      </p:sp>
      <p:sp>
        <p:nvSpPr>
          <p:cNvPr id="3" name="Slide Number Placeholder 2">
            <a:extLst>
              <a:ext uri="{FF2B5EF4-FFF2-40B4-BE49-F238E27FC236}">
                <a16:creationId xmlns:a16="http://schemas.microsoft.com/office/drawing/2014/main" id="{7C500CF8-5290-24CB-1E8F-4F9A21577CC8}"/>
              </a:ext>
            </a:extLst>
          </p:cNvPr>
          <p:cNvSpPr>
            <a:spLocks noGrp="1"/>
          </p:cNvSpPr>
          <p:nvPr>
            <p:ph type="sldNum" sz="quarter" idx="12"/>
          </p:nvPr>
        </p:nvSpPr>
        <p:spPr/>
        <p:txBody>
          <a:bodyPr/>
          <a:lstStyle/>
          <a:p>
            <a:fld id="{26D89839-9540-4FD2-A570-163792ED64AF}" type="slidenum">
              <a:rPr lang="en-US" smtClean="0"/>
              <a:t>38</a:t>
            </a:fld>
            <a:endParaRPr lang="en-US" dirty="0"/>
          </a:p>
        </p:txBody>
      </p:sp>
      <p:sp>
        <p:nvSpPr>
          <p:cNvPr id="6" name="Rectangle 5">
            <a:extLst>
              <a:ext uri="{FF2B5EF4-FFF2-40B4-BE49-F238E27FC236}">
                <a16:creationId xmlns:a16="http://schemas.microsoft.com/office/drawing/2014/main" id="{959BE5AD-47E2-3E23-2672-19195626413A}"/>
              </a:ext>
            </a:extLst>
          </p:cNvPr>
          <p:cNvSpPr/>
          <p:nvPr/>
        </p:nvSpPr>
        <p:spPr>
          <a:xfrm>
            <a:off x="816045" y="1691398"/>
            <a:ext cx="4510869" cy="1325563"/>
          </a:xfrm>
          <a:prstGeom prst="rect">
            <a:avLst/>
          </a:prstGeom>
          <a:solidFill>
            <a:srgbClr val="D0E0E3">
              <a:alpha val="50196"/>
            </a:srgbClr>
          </a:solidFill>
          <a:ln w="76200">
            <a:solidFill>
              <a:srgbClr val="76A5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361950" indent="-361950" algn="ctr">
              <a:tabLst>
                <a:tab pos="180975" algn="l"/>
              </a:tabLst>
            </a:pPr>
            <a:r>
              <a:rPr lang="en-CA" sz="2800" b="1" dirty="0">
                <a:solidFill>
                  <a:schemeClr val="tx1"/>
                </a:solidFill>
              </a:rPr>
              <a:t>Aggregated Work</a:t>
            </a:r>
            <a:endParaRPr lang="en-CA" sz="2800" dirty="0">
              <a:solidFill>
                <a:schemeClr val="tx1"/>
              </a:solidFill>
            </a:endParaRPr>
          </a:p>
        </p:txBody>
      </p:sp>
      <p:sp>
        <p:nvSpPr>
          <p:cNvPr id="7" name="Rectangle 6">
            <a:extLst>
              <a:ext uri="{FF2B5EF4-FFF2-40B4-BE49-F238E27FC236}">
                <a16:creationId xmlns:a16="http://schemas.microsoft.com/office/drawing/2014/main" id="{4A31B325-B31B-9FC1-244C-D2697028625D}"/>
              </a:ext>
            </a:extLst>
          </p:cNvPr>
          <p:cNvSpPr/>
          <p:nvPr/>
        </p:nvSpPr>
        <p:spPr>
          <a:xfrm>
            <a:off x="6865087" y="1691398"/>
            <a:ext cx="4488713" cy="1325563"/>
          </a:xfrm>
          <a:prstGeom prst="rect">
            <a:avLst/>
          </a:prstGeom>
          <a:solidFill>
            <a:srgbClr val="FFF2CC">
              <a:alpha val="50196"/>
            </a:srgbClr>
          </a:solidFill>
          <a:ln w="76200">
            <a:solidFill>
              <a:srgbClr val="FFD9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appellation of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expression of work</a:t>
            </a:r>
            <a:endParaRPr lang="en-CA" sz="1400" b="1" dirty="0">
              <a:solidFill>
                <a:schemeClr val="tx1"/>
              </a:solidFill>
            </a:endParaRPr>
          </a:p>
        </p:txBody>
      </p:sp>
      <p:sp>
        <p:nvSpPr>
          <p:cNvPr id="8" name="Rectangle 7">
            <a:extLst>
              <a:ext uri="{FF2B5EF4-FFF2-40B4-BE49-F238E27FC236}">
                <a16:creationId xmlns:a16="http://schemas.microsoft.com/office/drawing/2014/main" id="{23C28A20-C160-3DAD-C824-5257E0F36478}"/>
              </a:ext>
            </a:extLst>
          </p:cNvPr>
          <p:cNvSpPr/>
          <p:nvPr/>
        </p:nvSpPr>
        <p:spPr>
          <a:xfrm>
            <a:off x="816046" y="3501851"/>
            <a:ext cx="4488713" cy="1325563"/>
          </a:xfrm>
          <a:prstGeom prst="rect">
            <a:avLst/>
          </a:prstGeom>
          <a:solidFill>
            <a:srgbClr val="D9EAD3">
              <a:alpha val="50196"/>
            </a:srgbClr>
          </a:solidFill>
          <a:ln w="76200">
            <a:solidFill>
              <a:srgbClr val="93C4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361950" indent="-361950" algn="ctr">
              <a:tabLst>
                <a:tab pos="180975" algn="l"/>
              </a:tabLst>
            </a:pPr>
            <a:r>
              <a:rPr lang="en-CA" sz="2800" b="1" dirty="0">
                <a:solidFill>
                  <a:schemeClr val="tx1"/>
                </a:solidFill>
              </a:rPr>
              <a:t>Aggregated Expression</a:t>
            </a:r>
          </a:p>
        </p:txBody>
      </p:sp>
      <p:sp>
        <p:nvSpPr>
          <p:cNvPr id="9" name="Rectangle 8">
            <a:extLst>
              <a:ext uri="{FF2B5EF4-FFF2-40B4-BE49-F238E27FC236}">
                <a16:creationId xmlns:a16="http://schemas.microsoft.com/office/drawing/2014/main" id="{61A86C92-FD8F-5627-7D78-11FFCF558E0D}"/>
              </a:ext>
            </a:extLst>
          </p:cNvPr>
          <p:cNvSpPr/>
          <p:nvPr/>
        </p:nvSpPr>
        <p:spPr>
          <a:xfrm>
            <a:off x="6865086" y="3501492"/>
            <a:ext cx="4488713" cy="1325563"/>
          </a:xfrm>
          <a:prstGeom prst="rect">
            <a:avLst/>
          </a:prstGeom>
          <a:solidFill>
            <a:srgbClr val="FCE5CD">
              <a:alpha val="50196"/>
            </a:srgbClr>
          </a:solidFill>
          <a:ln w="76200">
            <a:solidFill>
              <a:srgbClr val="F6B26B"/>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Expression</a:t>
            </a:r>
            <a:endParaRPr lang="en-CA" sz="1400" dirty="0">
              <a:solidFill>
                <a:schemeClr val="tx1"/>
              </a:solidFill>
            </a:endParaRPr>
          </a:p>
          <a:p>
            <a:pPr marL="361950" indent="-361950">
              <a:tabLst>
                <a:tab pos="180975" algn="l"/>
              </a:tabLst>
            </a:pPr>
            <a:r>
              <a:rPr lang="en-CA" sz="1400" dirty="0">
                <a:solidFill>
                  <a:schemeClr val="tx1"/>
                </a:solidFill>
              </a:rPr>
              <a:t>	</a:t>
            </a:r>
            <a:r>
              <a:rPr lang="en-CA" sz="1400" i="1" dirty="0">
                <a:solidFill>
                  <a:schemeClr val="tx1"/>
                </a:solidFill>
              </a:rPr>
              <a:t>has appellation of expression</a:t>
            </a:r>
            <a:endParaRPr lang="en-CA" sz="1400" dirty="0">
              <a:solidFill>
                <a:schemeClr val="tx1"/>
              </a:solidFill>
            </a:endParaRPr>
          </a:p>
          <a:p>
            <a:pPr marL="361950" indent="-361950">
              <a:tabLst>
                <a:tab pos="180975" algn="l"/>
              </a:tabLst>
            </a:pPr>
            <a:r>
              <a:rPr lang="en-CA" sz="1400" dirty="0">
                <a:solidFill>
                  <a:schemeClr val="tx1"/>
                </a:solidFill>
              </a:rPr>
              <a:t>	</a:t>
            </a:r>
            <a:r>
              <a:rPr lang="en-CA" sz="1400" i="1" dirty="0">
                <a:solidFill>
                  <a:schemeClr val="tx1"/>
                </a:solidFill>
              </a:rPr>
              <a:t>has work expressed</a:t>
            </a:r>
            <a:endParaRPr lang="en-CA" sz="1400" dirty="0">
              <a:solidFill>
                <a:schemeClr val="tx1"/>
              </a:solidFill>
            </a:endParaRPr>
          </a:p>
          <a:p>
            <a:pPr marL="361950" indent="-361950">
              <a:tabLst>
                <a:tab pos="180975" algn="l"/>
              </a:tabLst>
            </a:pPr>
            <a:r>
              <a:rPr lang="en-CA" sz="1400" dirty="0">
                <a:solidFill>
                  <a:schemeClr val="tx1"/>
                </a:solidFill>
              </a:rPr>
              <a:t>	</a:t>
            </a:r>
            <a:r>
              <a:rPr lang="en-CA" sz="1400" i="1" dirty="0">
                <a:solidFill>
                  <a:schemeClr val="tx1"/>
                </a:solidFill>
              </a:rPr>
              <a:t>has manifestation of expression</a:t>
            </a:r>
            <a:endParaRPr lang="en-CA" sz="1400" dirty="0">
              <a:solidFill>
                <a:schemeClr val="tx1"/>
              </a:solidFill>
            </a:endParaRPr>
          </a:p>
        </p:txBody>
      </p:sp>
      <p:sp>
        <p:nvSpPr>
          <p:cNvPr id="10" name="Rectangle 9">
            <a:extLst>
              <a:ext uri="{FF2B5EF4-FFF2-40B4-BE49-F238E27FC236}">
                <a16:creationId xmlns:a16="http://schemas.microsoft.com/office/drawing/2014/main" id="{EBEEC4F1-2089-B412-4DAC-ED1AAB4334C1}"/>
              </a:ext>
            </a:extLst>
          </p:cNvPr>
          <p:cNvSpPr/>
          <p:nvPr/>
        </p:nvSpPr>
        <p:spPr>
          <a:xfrm>
            <a:off x="3851643" y="5312303"/>
            <a:ext cx="4488713" cy="1325563"/>
          </a:xfrm>
          <a:prstGeom prst="rect">
            <a:avLst/>
          </a:prstGeom>
          <a:solidFill>
            <a:srgbClr val="F4CCCC">
              <a:alpha val="50196"/>
            </a:srgbClr>
          </a:solidFill>
          <a:ln w="76200">
            <a:solidFill>
              <a:srgbClr val="E066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tabLst>
                <a:tab pos="185738" algn="l"/>
                <a:tab pos="2147888" algn="l"/>
              </a:tabLst>
            </a:pPr>
            <a:r>
              <a:rPr lang="en-CA" sz="1400" b="1" dirty="0">
                <a:solidFill>
                  <a:schemeClr val="tx1"/>
                </a:solidFill>
              </a:rPr>
              <a:t>Manifestation</a:t>
            </a:r>
            <a:endParaRPr lang="en-CA" sz="1400" dirty="0">
              <a:solidFill>
                <a:schemeClr val="tx1"/>
              </a:solidFill>
            </a:endParaRPr>
          </a:p>
          <a:p>
            <a:pPr>
              <a:tabLst>
                <a:tab pos="185738" algn="l"/>
                <a:tab pos="2147888" algn="l"/>
              </a:tabLst>
            </a:pPr>
            <a:r>
              <a:rPr lang="en-CA" sz="1400" dirty="0">
                <a:solidFill>
                  <a:schemeClr val="tx1"/>
                </a:solidFill>
              </a:rPr>
              <a:t>	</a:t>
            </a:r>
            <a:r>
              <a:rPr lang="en-CA" sz="1400" i="1" dirty="0">
                <a:solidFill>
                  <a:schemeClr val="tx1"/>
                </a:solidFill>
              </a:rPr>
              <a:t>has title proper </a:t>
            </a:r>
            <a:r>
              <a:rPr lang="en-CA" sz="1400" dirty="0">
                <a:solidFill>
                  <a:schemeClr val="tx1"/>
                </a:solidFill>
              </a:rPr>
              <a:t>Hamiltonian systems</a:t>
            </a:r>
          </a:p>
          <a:p>
            <a:pPr>
              <a:tabLst>
                <a:tab pos="185738" algn="l"/>
                <a:tab pos="2147888" algn="l"/>
              </a:tabLst>
            </a:pPr>
            <a:r>
              <a:rPr lang="en-CA" sz="1400" b="1" dirty="0">
                <a:solidFill>
                  <a:schemeClr val="tx1"/>
                </a:solidFill>
              </a:rPr>
              <a:t>	</a:t>
            </a:r>
            <a:r>
              <a:rPr lang="en-CA" sz="1400" i="1" dirty="0">
                <a:solidFill>
                  <a:schemeClr val="tx1"/>
                </a:solidFill>
              </a:rPr>
              <a:t>has expression manifested</a:t>
            </a:r>
            <a:r>
              <a:rPr lang="en-CA" sz="1400" dirty="0">
                <a:solidFill>
                  <a:schemeClr val="tx1"/>
                </a:solidFill>
              </a:rPr>
              <a:t> Hamiltonian systems</a:t>
            </a:r>
          </a:p>
          <a:p>
            <a:pPr marL="357188" indent="-357188">
              <a:tabLst>
                <a:tab pos="185738" algn="l"/>
                <a:tab pos="2147888" algn="l"/>
              </a:tabLst>
            </a:pPr>
            <a:r>
              <a:rPr lang="en-CA" sz="1400" i="1" dirty="0">
                <a:solidFill>
                  <a:schemeClr val="tx1"/>
                </a:solidFill>
              </a:rPr>
              <a:t> </a:t>
            </a:r>
            <a:endParaRPr lang="en-CA" sz="1400" b="1" dirty="0">
              <a:solidFill>
                <a:schemeClr val="tx1"/>
              </a:solidFill>
            </a:endParaRPr>
          </a:p>
        </p:txBody>
      </p:sp>
      <p:cxnSp>
        <p:nvCxnSpPr>
          <p:cNvPr id="13" name="Connector: Elbow 12">
            <a:extLst>
              <a:ext uri="{FF2B5EF4-FFF2-40B4-BE49-F238E27FC236}">
                <a16:creationId xmlns:a16="http://schemas.microsoft.com/office/drawing/2014/main" id="{96DE8A5A-15C7-B0FF-211C-6C77058164D3}"/>
              </a:ext>
            </a:extLst>
          </p:cNvPr>
          <p:cNvCxnSpPr>
            <a:stCxn id="8" idx="2"/>
            <a:endCxn id="10" idx="1"/>
          </p:cNvCxnSpPr>
          <p:nvPr/>
        </p:nvCxnSpPr>
        <p:spPr>
          <a:xfrm rot="16200000" flipH="1">
            <a:off x="2882188" y="5005629"/>
            <a:ext cx="1147671" cy="791240"/>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B47342F-62FC-4533-F3C5-616842AF81A9}"/>
              </a:ext>
            </a:extLst>
          </p:cNvPr>
          <p:cNvCxnSpPr>
            <a:cxnSpLocks/>
            <a:stCxn id="9" idx="2"/>
            <a:endCxn id="10" idx="3"/>
          </p:cNvCxnSpPr>
          <p:nvPr/>
        </p:nvCxnSpPr>
        <p:spPr>
          <a:xfrm rot="5400000">
            <a:off x="8150885" y="5016527"/>
            <a:ext cx="1148030" cy="769087"/>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BE1138-7FA6-8517-A6BB-863C7A5B3F73}"/>
              </a:ext>
            </a:extLst>
          </p:cNvPr>
          <p:cNvCxnSpPr>
            <a:cxnSpLocks/>
            <a:stCxn id="6" idx="2"/>
            <a:endCxn id="8" idx="0"/>
          </p:cNvCxnSpPr>
          <p:nvPr/>
        </p:nvCxnSpPr>
        <p:spPr>
          <a:xfrm flipH="1">
            <a:off x="3060403" y="3016961"/>
            <a:ext cx="11077" cy="484890"/>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2E52B-2CB3-D22D-2A19-69162B257313}"/>
              </a:ext>
            </a:extLst>
          </p:cNvPr>
          <p:cNvCxnSpPr>
            <a:cxnSpLocks/>
            <a:stCxn id="7" idx="2"/>
            <a:endCxn id="9" idx="0"/>
          </p:cNvCxnSpPr>
          <p:nvPr/>
        </p:nvCxnSpPr>
        <p:spPr>
          <a:xfrm flipH="1">
            <a:off x="9109443" y="3016961"/>
            <a:ext cx="1" cy="48453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215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04D31B8-4901-3E8E-B49B-ADA7DF773A5E}"/>
              </a:ext>
            </a:extLst>
          </p:cNvPr>
          <p:cNvSpPr>
            <a:spLocks noGrp="1"/>
          </p:cNvSpPr>
          <p:nvPr>
            <p:ph type="title"/>
          </p:nvPr>
        </p:nvSpPr>
        <p:spPr/>
        <p:txBody>
          <a:bodyPr/>
          <a:lstStyle/>
          <a:p>
            <a:r>
              <a:rPr lang="en-CA" dirty="0"/>
              <a:t>Minimum Description of Collection Aggregate</a:t>
            </a:r>
          </a:p>
        </p:txBody>
      </p:sp>
      <p:sp>
        <p:nvSpPr>
          <p:cNvPr id="3" name="Slide Number Placeholder 2">
            <a:extLst>
              <a:ext uri="{FF2B5EF4-FFF2-40B4-BE49-F238E27FC236}">
                <a16:creationId xmlns:a16="http://schemas.microsoft.com/office/drawing/2014/main" id="{7C500CF8-5290-24CB-1E8F-4F9A21577CC8}"/>
              </a:ext>
            </a:extLst>
          </p:cNvPr>
          <p:cNvSpPr>
            <a:spLocks noGrp="1"/>
          </p:cNvSpPr>
          <p:nvPr>
            <p:ph type="sldNum" sz="quarter" idx="12"/>
          </p:nvPr>
        </p:nvSpPr>
        <p:spPr/>
        <p:txBody>
          <a:bodyPr/>
          <a:lstStyle/>
          <a:p>
            <a:fld id="{26D89839-9540-4FD2-A570-163792ED64AF}" type="slidenum">
              <a:rPr lang="en-US" smtClean="0"/>
              <a:t>39</a:t>
            </a:fld>
            <a:endParaRPr lang="en-US" dirty="0"/>
          </a:p>
        </p:txBody>
      </p:sp>
      <p:sp>
        <p:nvSpPr>
          <p:cNvPr id="6" name="Rectangle 5">
            <a:extLst>
              <a:ext uri="{FF2B5EF4-FFF2-40B4-BE49-F238E27FC236}">
                <a16:creationId xmlns:a16="http://schemas.microsoft.com/office/drawing/2014/main" id="{959BE5AD-47E2-3E23-2672-19195626413A}"/>
              </a:ext>
            </a:extLst>
          </p:cNvPr>
          <p:cNvSpPr/>
          <p:nvPr/>
        </p:nvSpPr>
        <p:spPr>
          <a:xfrm>
            <a:off x="816045" y="1691398"/>
            <a:ext cx="4510869" cy="1325563"/>
          </a:xfrm>
          <a:prstGeom prst="rect">
            <a:avLst/>
          </a:prstGeom>
          <a:solidFill>
            <a:srgbClr val="D0E0E3">
              <a:alpha val="50196"/>
            </a:srgbClr>
          </a:solidFill>
          <a:ln w="76200">
            <a:solidFill>
              <a:srgbClr val="76A5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361950" indent="-361950" algn="ctr">
              <a:tabLst>
                <a:tab pos="180975" algn="l"/>
              </a:tabLst>
            </a:pPr>
            <a:r>
              <a:rPr lang="en-CA" sz="2800" b="1" dirty="0">
                <a:solidFill>
                  <a:schemeClr val="tx1"/>
                </a:solidFill>
              </a:rPr>
              <a:t>Aggregated Work</a:t>
            </a:r>
            <a:endParaRPr lang="en-CA" sz="2800" dirty="0">
              <a:solidFill>
                <a:schemeClr val="tx1"/>
              </a:solidFill>
            </a:endParaRPr>
          </a:p>
        </p:txBody>
      </p:sp>
      <p:sp>
        <p:nvSpPr>
          <p:cNvPr id="7" name="Rectangle 6">
            <a:extLst>
              <a:ext uri="{FF2B5EF4-FFF2-40B4-BE49-F238E27FC236}">
                <a16:creationId xmlns:a16="http://schemas.microsoft.com/office/drawing/2014/main" id="{4A31B325-B31B-9FC1-244C-D2697028625D}"/>
              </a:ext>
            </a:extLst>
          </p:cNvPr>
          <p:cNvSpPr/>
          <p:nvPr/>
        </p:nvSpPr>
        <p:spPr>
          <a:xfrm>
            <a:off x="6865087" y="1691398"/>
            <a:ext cx="4488713" cy="1325563"/>
          </a:xfrm>
          <a:prstGeom prst="rect">
            <a:avLst/>
          </a:prstGeom>
          <a:solidFill>
            <a:srgbClr val="FFF2CC">
              <a:alpha val="50196"/>
            </a:srgbClr>
          </a:solidFill>
          <a:ln w="76200">
            <a:solidFill>
              <a:srgbClr val="FFD9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 </a:t>
            </a:r>
            <a:r>
              <a:rPr lang="en-CA" sz="1400" dirty="0">
                <a:solidFill>
                  <a:schemeClr val="tx1"/>
                </a:solidFill>
              </a:rPr>
              <a:t>Hamiltonian systems</a:t>
            </a:r>
          </a:p>
          <a:p>
            <a:pPr marL="361950" indent="-361950">
              <a:tabLst>
                <a:tab pos="180975" algn="l"/>
              </a:tabLst>
            </a:pPr>
            <a:r>
              <a:rPr lang="en-CA" sz="1400" b="1" dirty="0">
                <a:solidFill>
                  <a:schemeClr val="tx1"/>
                </a:solidFill>
              </a:rPr>
              <a:t>	</a:t>
            </a:r>
            <a:r>
              <a:rPr lang="en-CA" sz="1400" i="1" dirty="0">
                <a:solidFill>
                  <a:schemeClr val="tx1"/>
                </a:solidFill>
              </a:rPr>
              <a:t>has expression of work </a:t>
            </a:r>
            <a:r>
              <a:rPr lang="en-CA" sz="1400" dirty="0">
                <a:solidFill>
                  <a:schemeClr val="tx1"/>
                </a:solidFill>
              </a:rPr>
              <a:t>Hamiltonian systems</a:t>
            </a:r>
            <a:endParaRPr lang="en-CA" sz="1400" b="1" dirty="0">
              <a:solidFill>
                <a:schemeClr val="tx1"/>
              </a:solidFill>
            </a:endParaRPr>
          </a:p>
        </p:txBody>
      </p:sp>
      <p:sp>
        <p:nvSpPr>
          <p:cNvPr id="8" name="Rectangle 7">
            <a:extLst>
              <a:ext uri="{FF2B5EF4-FFF2-40B4-BE49-F238E27FC236}">
                <a16:creationId xmlns:a16="http://schemas.microsoft.com/office/drawing/2014/main" id="{23C28A20-C160-3DAD-C824-5257E0F36478}"/>
              </a:ext>
            </a:extLst>
          </p:cNvPr>
          <p:cNvSpPr/>
          <p:nvPr/>
        </p:nvSpPr>
        <p:spPr>
          <a:xfrm>
            <a:off x="816046" y="3501851"/>
            <a:ext cx="4488713" cy="1325563"/>
          </a:xfrm>
          <a:prstGeom prst="rect">
            <a:avLst/>
          </a:prstGeom>
          <a:solidFill>
            <a:srgbClr val="D9EAD3">
              <a:alpha val="50196"/>
            </a:srgbClr>
          </a:solidFill>
          <a:ln w="76200">
            <a:solidFill>
              <a:srgbClr val="93C4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361950" indent="-361950" algn="ctr">
              <a:tabLst>
                <a:tab pos="180975" algn="l"/>
              </a:tabLst>
            </a:pPr>
            <a:r>
              <a:rPr lang="en-CA" sz="2800" b="1" dirty="0">
                <a:solidFill>
                  <a:schemeClr val="tx1"/>
                </a:solidFill>
              </a:rPr>
              <a:t>Aggregated Expression</a:t>
            </a:r>
          </a:p>
        </p:txBody>
      </p:sp>
      <p:sp>
        <p:nvSpPr>
          <p:cNvPr id="9" name="Rectangle 8">
            <a:extLst>
              <a:ext uri="{FF2B5EF4-FFF2-40B4-BE49-F238E27FC236}">
                <a16:creationId xmlns:a16="http://schemas.microsoft.com/office/drawing/2014/main" id="{61A86C92-FD8F-5627-7D78-11FFCF558E0D}"/>
              </a:ext>
            </a:extLst>
          </p:cNvPr>
          <p:cNvSpPr/>
          <p:nvPr/>
        </p:nvSpPr>
        <p:spPr>
          <a:xfrm>
            <a:off x="6865086" y="3501492"/>
            <a:ext cx="4488713" cy="1325563"/>
          </a:xfrm>
          <a:prstGeom prst="rect">
            <a:avLst/>
          </a:prstGeom>
          <a:solidFill>
            <a:srgbClr val="FCE5CD">
              <a:alpha val="50196"/>
            </a:srgbClr>
          </a:solidFill>
          <a:ln w="76200">
            <a:solidFill>
              <a:srgbClr val="F6B26B"/>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Expression</a:t>
            </a:r>
            <a:endParaRPr lang="en-CA" sz="1400" dirty="0">
              <a:solidFill>
                <a:schemeClr val="tx1"/>
              </a:solidFill>
            </a:endParaRP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manifestation of expression</a:t>
            </a:r>
            <a:r>
              <a:rPr lang="en-CA" sz="1400" dirty="0">
                <a:solidFill>
                  <a:schemeClr val="tx1"/>
                </a:solidFill>
              </a:rPr>
              <a:t> Hamiltonian systems</a:t>
            </a:r>
          </a:p>
        </p:txBody>
      </p:sp>
      <p:sp>
        <p:nvSpPr>
          <p:cNvPr id="10" name="Rectangle 9">
            <a:extLst>
              <a:ext uri="{FF2B5EF4-FFF2-40B4-BE49-F238E27FC236}">
                <a16:creationId xmlns:a16="http://schemas.microsoft.com/office/drawing/2014/main" id="{EBEEC4F1-2089-B412-4DAC-ED1AAB4334C1}"/>
              </a:ext>
            </a:extLst>
          </p:cNvPr>
          <p:cNvSpPr/>
          <p:nvPr/>
        </p:nvSpPr>
        <p:spPr>
          <a:xfrm>
            <a:off x="3851643" y="5312303"/>
            <a:ext cx="4488713" cy="1325563"/>
          </a:xfrm>
          <a:prstGeom prst="rect">
            <a:avLst/>
          </a:prstGeom>
          <a:solidFill>
            <a:srgbClr val="F4CCCC">
              <a:alpha val="50196"/>
            </a:srgbClr>
          </a:solidFill>
          <a:ln w="76200">
            <a:solidFill>
              <a:srgbClr val="E066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tabLst>
                <a:tab pos="185738" algn="l"/>
                <a:tab pos="2147888" algn="l"/>
              </a:tabLst>
            </a:pPr>
            <a:r>
              <a:rPr lang="en-CA" sz="1400" b="1" dirty="0">
                <a:solidFill>
                  <a:schemeClr val="tx1"/>
                </a:solidFill>
              </a:rPr>
              <a:t>Manifestation</a:t>
            </a:r>
            <a:endParaRPr lang="en-CA" sz="1400" dirty="0">
              <a:solidFill>
                <a:schemeClr val="tx1"/>
              </a:solidFill>
            </a:endParaRPr>
          </a:p>
          <a:p>
            <a:pPr>
              <a:tabLst>
                <a:tab pos="185738" algn="l"/>
                <a:tab pos="2147888" algn="l"/>
              </a:tabLst>
            </a:pPr>
            <a:r>
              <a:rPr lang="en-CA" sz="1400" dirty="0">
                <a:solidFill>
                  <a:schemeClr val="tx1"/>
                </a:solidFill>
              </a:rPr>
              <a:t>	</a:t>
            </a:r>
            <a:r>
              <a:rPr lang="en-CA" sz="1400" i="1" dirty="0">
                <a:solidFill>
                  <a:schemeClr val="tx1"/>
                </a:solidFill>
              </a:rPr>
              <a:t>has title proper </a:t>
            </a:r>
            <a:r>
              <a:rPr lang="en-CA" sz="1400" dirty="0">
                <a:solidFill>
                  <a:schemeClr val="tx1"/>
                </a:solidFill>
              </a:rPr>
              <a:t>Hamiltonian systems</a:t>
            </a:r>
          </a:p>
          <a:p>
            <a:pPr>
              <a:tabLst>
                <a:tab pos="185738" algn="l"/>
                <a:tab pos="2147888" algn="l"/>
              </a:tabLst>
            </a:pPr>
            <a:r>
              <a:rPr lang="en-CA" sz="1400" b="1" dirty="0">
                <a:solidFill>
                  <a:schemeClr val="tx1"/>
                </a:solidFill>
              </a:rPr>
              <a:t>	</a:t>
            </a:r>
            <a:r>
              <a:rPr lang="en-CA" sz="1400" i="1" dirty="0">
                <a:solidFill>
                  <a:schemeClr val="tx1"/>
                </a:solidFill>
              </a:rPr>
              <a:t>has expression manifested</a:t>
            </a:r>
            <a:r>
              <a:rPr lang="en-CA" sz="1400" dirty="0">
                <a:solidFill>
                  <a:schemeClr val="tx1"/>
                </a:solidFill>
              </a:rPr>
              <a:t> Hamiltonian systems</a:t>
            </a:r>
          </a:p>
          <a:p>
            <a:pPr marL="357188" indent="-357188">
              <a:tabLst>
                <a:tab pos="185738" algn="l"/>
                <a:tab pos="2147888" algn="l"/>
              </a:tabLst>
            </a:pPr>
            <a:r>
              <a:rPr lang="en-CA" sz="1400" i="1" dirty="0">
                <a:solidFill>
                  <a:schemeClr val="tx1"/>
                </a:solidFill>
              </a:rPr>
              <a:t> </a:t>
            </a:r>
            <a:endParaRPr lang="en-CA" sz="1400" b="1" dirty="0">
              <a:solidFill>
                <a:schemeClr val="tx1"/>
              </a:solidFill>
            </a:endParaRPr>
          </a:p>
        </p:txBody>
      </p:sp>
      <p:cxnSp>
        <p:nvCxnSpPr>
          <p:cNvPr id="13" name="Connector: Elbow 12">
            <a:extLst>
              <a:ext uri="{FF2B5EF4-FFF2-40B4-BE49-F238E27FC236}">
                <a16:creationId xmlns:a16="http://schemas.microsoft.com/office/drawing/2014/main" id="{96DE8A5A-15C7-B0FF-211C-6C77058164D3}"/>
              </a:ext>
            </a:extLst>
          </p:cNvPr>
          <p:cNvCxnSpPr>
            <a:stCxn id="8" idx="2"/>
            <a:endCxn id="10" idx="1"/>
          </p:cNvCxnSpPr>
          <p:nvPr/>
        </p:nvCxnSpPr>
        <p:spPr>
          <a:xfrm rot="16200000" flipH="1">
            <a:off x="2882188" y="5005629"/>
            <a:ext cx="1147671" cy="791240"/>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B47342F-62FC-4533-F3C5-616842AF81A9}"/>
              </a:ext>
            </a:extLst>
          </p:cNvPr>
          <p:cNvCxnSpPr>
            <a:cxnSpLocks/>
            <a:stCxn id="9" idx="2"/>
            <a:endCxn id="10" idx="3"/>
          </p:cNvCxnSpPr>
          <p:nvPr/>
        </p:nvCxnSpPr>
        <p:spPr>
          <a:xfrm rot="5400000">
            <a:off x="8150885" y="5016527"/>
            <a:ext cx="1148030" cy="769087"/>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BE1138-7FA6-8517-A6BB-863C7A5B3F73}"/>
              </a:ext>
            </a:extLst>
          </p:cNvPr>
          <p:cNvCxnSpPr>
            <a:cxnSpLocks/>
            <a:stCxn id="6" idx="2"/>
            <a:endCxn id="8" idx="0"/>
          </p:cNvCxnSpPr>
          <p:nvPr/>
        </p:nvCxnSpPr>
        <p:spPr>
          <a:xfrm flipH="1">
            <a:off x="3060403" y="3016961"/>
            <a:ext cx="11077" cy="484890"/>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2E52B-2CB3-D22D-2A19-69162B257313}"/>
              </a:ext>
            </a:extLst>
          </p:cNvPr>
          <p:cNvCxnSpPr>
            <a:cxnSpLocks/>
            <a:stCxn id="7" idx="2"/>
            <a:endCxn id="9" idx="0"/>
          </p:cNvCxnSpPr>
          <p:nvPr/>
        </p:nvCxnSpPr>
        <p:spPr>
          <a:xfrm flipH="1">
            <a:off x="9109443" y="3016961"/>
            <a:ext cx="1" cy="48453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74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1EE1C-EF3B-3BA9-8885-2C6DC9740887}"/>
              </a:ext>
            </a:extLst>
          </p:cNvPr>
          <p:cNvSpPr>
            <a:spLocks noGrp="1"/>
          </p:cNvSpPr>
          <p:nvPr>
            <p:ph type="title"/>
          </p:nvPr>
        </p:nvSpPr>
        <p:spPr/>
        <p:txBody>
          <a:bodyPr/>
          <a:lstStyle/>
          <a:p>
            <a:r>
              <a:rPr lang="en-CA" dirty="0"/>
              <a:t>Minimum description</a:t>
            </a:r>
          </a:p>
        </p:txBody>
      </p:sp>
      <p:sp>
        <p:nvSpPr>
          <p:cNvPr id="5" name="Text Placeholder 4">
            <a:extLst>
              <a:ext uri="{FF2B5EF4-FFF2-40B4-BE49-F238E27FC236}">
                <a16:creationId xmlns:a16="http://schemas.microsoft.com/office/drawing/2014/main" id="{E59F5CDE-B5AA-0E22-2961-026383C47103}"/>
              </a:ext>
            </a:extLst>
          </p:cNvPr>
          <p:cNvSpPr>
            <a:spLocks noGrp="1"/>
          </p:cNvSpPr>
          <p:nvPr>
            <p:ph type="body" idx="1"/>
          </p:nvPr>
        </p:nvSpPr>
        <p:spPr/>
        <p:txBody>
          <a:bodyPr/>
          <a:lstStyle/>
          <a:p>
            <a:r>
              <a:rPr lang="en-CA" dirty="0"/>
              <a:t>expression manifested, access point for expression, authorized access point for expression, work expressed, manifestation of expression, title of work, preferred title of work, authorized access point for work, expression of work</a:t>
            </a:r>
          </a:p>
        </p:txBody>
      </p:sp>
      <p:sp>
        <p:nvSpPr>
          <p:cNvPr id="3" name="Slide Number Placeholder 2">
            <a:extLst>
              <a:ext uri="{FF2B5EF4-FFF2-40B4-BE49-F238E27FC236}">
                <a16:creationId xmlns:a16="http://schemas.microsoft.com/office/drawing/2014/main" id="{ECD9E8E0-554B-0DF7-239F-4E3E0579A372}"/>
              </a:ext>
            </a:extLst>
          </p:cNvPr>
          <p:cNvSpPr>
            <a:spLocks noGrp="1"/>
          </p:cNvSpPr>
          <p:nvPr>
            <p:ph type="sldNum" sz="quarter" idx="12"/>
          </p:nvPr>
        </p:nvSpPr>
        <p:spPr/>
        <p:txBody>
          <a:bodyPr/>
          <a:lstStyle/>
          <a:p>
            <a:fld id="{26D89839-9540-4FD2-A570-163792ED64AF}" type="slidenum">
              <a:rPr lang="en-US" smtClean="0"/>
              <a:t>4</a:t>
            </a:fld>
            <a:endParaRPr lang="en-US"/>
          </a:p>
        </p:txBody>
      </p:sp>
    </p:spTree>
    <p:extLst>
      <p:ext uri="{BB962C8B-B14F-4D97-AF65-F5344CB8AC3E}">
        <p14:creationId xmlns:p14="http://schemas.microsoft.com/office/powerpoint/2010/main" val="3245631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8F5EC-63A3-E03A-8813-4DF0FE01D8BA}"/>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EE7D43D8-9BC2-0902-ECF7-46B1959881EA}"/>
              </a:ext>
            </a:extLst>
          </p:cNvPr>
          <p:cNvSpPr>
            <a:spLocks noGrp="1"/>
          </p:cNvSpPr>
          <p:nvPr>
            <p:ph type="title"/>
          </p:nvPr>
        </p:nvSpPr>
        <p:spPr/>
        <p:txBody>
          <a:bodyPr/>
          <a:lstStyle/>
          <a:p>
            <a:r>
              <a:rPr lang="en-CA" dirty="0"/>
              <a:t>Recording work expressed, manifestation of expression, &amp; expression of work</a:t>
            </a:r>
          </a:p>
        </p:txBody>
      </p:sp>
      <p:sp>
        <p:nvSpPr>
          <p:cNvPr id="3" name="Slide Number Placeholder 2">
            <a:extLst>
              <a:ext uri="{FF2B5EF4-FFF2-40B4-BE49-F238E27FC236}">
                <a16:creationId xmlns:a16="http://schemas.microsoft.com/office/drawing/2014/main" id="{A1991B27-1BDC-F8FB-C986-A7980761DD0C}"/>
              </a:ext>
            </a:extLst>
          </p:cNvPr>
          <p:cNvSpPr>
            <a:spLocks noGrp="1"/>
          </p:cNvSpPr>
          <p:nvPr>
            <p:ph type="sldNum" sz="quarter" idx="12"/>
          </p:nvPr>
        </p:nvSpPr>
        <p:spPr/>
        <p:txBody>
          <a:bodyPr/>
          <a:lstStyle/>
          <a:p>
            <a:fld id="{26D89839-9540-4FD2-A570-163792ED64AF}" type="slidenum">
              <a:rPr lang="en-US" smtClean="0"/>
              <a:t>40</a:t>
            </a:fld>
            <a:endParaRPr lang="en-US"/>
          </a:p>
        </p:txBody>
      </p:sp>
      <p:sp>
        <p:nvSpPr>
          <p:cNvPr id="25" name="TextBox 24">
            <a:extLst>
              <a:ext uri="{FF2B5EF4-FFF2-40B4-BE49-F238E27FC236}">
                <a16:creationId xmlns:a16="http://schemas.microsoft.com/office/drawing/2014/main" id="{BEF24F82-DCBD-11D0-1599-EA4F2663B141}"/>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6" name="Picture 5">
            <a:extLst>
              <a:ext uri="{FF2B5EF4-FFF2-40B4-BE49-F238E27FC236}">
                <a16:creationId xmlns:a16="http://schemas.microsoft.com/office/drawing/2014/main" id="{62003181-B2AE-5692-430A-8F12FE293500}"/>
              </a:ext>
            </a:extLst>
          </p:cNvPr>
          <p:cNvPicPr>
            <a:picLocks noChangeAspect="1"/>
          </p:cNvPicPr>
          <p:nvPr/>
        </p:nvPicPr>
        <p:blipFill>
          <a:blip r:embed="rId3"/>
          <a:stretch>
            <a:fillRect/>
          </a:stretch>
        </p:blipFill>
        <p:spPr>
          <a:xfrm>
            <a:off x="838200" y="2265471"/>
            <a:ext cx="9858375" cy="3962400"/>
          </a:xfrm>
          <a:prstGeom prst="rect">
            <a:avLst/>
          </a:prstGeom>
          <a:ln>
            <a:solidFill>
              <a:schemeClr val="bg1">
                <a:lumMod val="85000"/>
              </a:schemeClr>
            </a:solidFill>
          </a:ln>
        </p:spPr>
      </p:pic>
    </p:spTree>
    <p:extLst>
      <p:ext uri="{BB962C8B-B14F-4D97-AF65-F5344CB8AC3E}">
        <p14:creationId xmlns:p14="http://schemas.microsoft.com/office/powerpoint/2010/main" val="1801505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8BE35-EF61-31CD-205B-5EBEAFD952C6}"/>
              </a:ext>
            </a:extLst>
          </p:cNvPr>
          <p:cNvSpPr>
            <a:spLocks noGrp="1"/>
          </p:cNvSpPr>
          <p:nvPr>
            <p:ph type="title"/>
          </p:nvPr>
        </p:nvSpPr>
        <p:spPr/>
        <p:txBody>
          <a:bodyPr/>
          <a:lstStyle/>
          <a:p>
            <a:r>
              <a:rPr lang="en-CA" dirty="0"/>
              <a:t>aggregator person</a:t>
            </a:r>
          </a:p>
        </p:txBody>
      </p:sp>
      <p:sp>
        <p:nvSpPr>
          <p:cNvPr id="6" name="Text Placeholder 5">
            <a:extLst>
              <a:ext uri="{FF2B5EF4-FFF2-40B4-BE49-F238E27FC236}">
                <a16:creationId xmlns:a16="http://schemas.microsoft.com/office/drawing/2014/main" id="{3B416B91-C111-F7F9-00DF-B01363F4E6D1}"/>
              </a:ext>
            </a:extLst>
          </p:cNvPr>
          <p:cNvSpPr>
            <a:spLocks noGrp="1"/>
          </p:cNvSpPr>
          <p:nvPr>
            <p:ph type="body" idx="1"/>
          </p:nvPr>
        </p:nvSpPr>
        <p:spPr/>
        <p:txBody>
          <a:bodyPr/>
          <a:lstStyle/>
          <a:p>
            <a:endParaRPr lang="en-CA"/>
          </a:p>
        </p:txBody>
      </p:sp>
      <p:sp>
        <p:nvSpPr>
          <p:cNvPr id="3" name="Slide Number Placeholder 2">
            <a:extLst>
              <a:ext uri="{FF2B5EF4-FFF2-40B4-BE49-F238E27FC236}">
                <a16:creationId xmlns:a16="http://schemas.microsoft.com/office/drawing/2014/main" id="{C520B69B-FF0D-8C43-FA80-2486D983AFBC}"/>
              </a:ext>
            </a:extLst>
          </p:cNvPr>
          <p:cNvSpPr>
            <a:spLocks noGrp="1"/>
          </p:cNvSpPr>
          <p:nvPr>
            <p:ph type="sldNum" sz="quarter" idx="12"/>
          </p:nvPr>
        </p:nvSpPr>
        <p:spPr/>
        <p:txBody>
          <a:bodyPr/>
          <a:lstStyle/>
          <a:p>
            <a:fld id="{26D89839-9540-4FD2-A570-163792ED64AF}" type="slidenum">
              <a:rPr lang="en-US" smtClean="0"/>
              <a:t>41</a:t>
            </a:fld>
            <a:endParaRPr lang="en-US"/>
          </a:p>
        </p:txBody>
      </p:sp>
    </p:spTree>
    <p:extLst>
      <p:ext uri="{BB962C8B-B14F-4D97-AF65-F5344CB8AC3E}">
        <p14:creationId xmlns:p14="http://schemas.microsoft.com/office/powerpoint/2010/main" val="1255109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
        <p:nvSpPr>
          <p:cNvPr id="98" name="Google Shape;98;p2"/>
          <p:cNvSpPr txBox="1">
            <a:spLocks noGrp="1"/>
          </p:cNvSpPr>
          <p:nvPr>
            <p:ph type="title"/>
          </p:nvPr>
        </p:nvSpPr>
        <p:spPr>
          <a:xfrm>
            <a:off x="838200" y="365125"/>
            <a:ext cx="11125912" cy="10597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000"/>
              <a:t>Are there any agents associated with the aggregating work that ought to be recorded? The title page of the resource names four “editors”:</a:t>
            </a:r>
            <a:endParaRPr/>
          </a:p>
        </p:txBody>
      </p:sp>
      <p:pic>
        <p:nvPicPr>
          <p:cNvPr id="99" name="Google Shape;99;p2"/>
          <p:cNvPicPr preferRelativeResize="0"/>
          <p:nvPr/>
        </p:nvPicPr>
        <p:blipFill rotWithShape="1">
          <a:blip r:embed="rId3">
            <a:alphaModFix/>
          </a:blip>
          <a:srcRect/>
          <a:stretch/>
        </p:blipFill>
        <p:spPr>
          <a:xfrm>
            <a:off x="3404812" y="1424836"/>
            <a:ext cx="5382376" cy="529663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body" idx="1"/>
          </p:nvPr>
        </p:nvSpPr>
        <p:spPr>
          <a:xfrm>
            <a:off x="838200" y="1562199"/>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Under </a:t>
            </a:r>
            <a:r>
              <a:rPr lang="en-US" b="1"/>
              <a:t>Agents Associated with a Work </a:t>
            </a:r>
            <a:r>
              <a:rPr lang="en-US"/>
              <a:t>there are two sets of instructions to consider: </a:t>
            </a:r>
            <a:r>
              <a:rPr lang="en-US" b="1"/>
              <a:t>creator agent of work</a:t>
            </a:r>
            <a:r>
              <a:rPr lang="en-US"/>
              <a:t> and </a:t>
            </a:r>
            <a:r>
              <a:rPr lang="en-US" b="1"/>
              <a:t>related agent of work</a:t>
            </a:r>
            <a:r>
              <a:rPr lang="en-US"/>
              <a:t>. The work we are dealing with is an aggregating work, so the persons named are in some way responsible for the creation of the work.</a:t>
            </a:r>
            <a:endParaRPr/>
          </a:p>
        </p:txBody>
      </p:sp>
      <p:sp>
        <p:nvSpPr>
          <p:cNvPr id="106" name="Google Shape;10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sp>
        <p:nvSpPr>
          <p:cNvPr id="107" name="Google Shape;107;p3"/>
          <p:cNvSpPr txBox="1">
            <a:spLocks noGrp="1"/>
          </p:cNvSpPr>
          <p:nvPr>
            <p:ph type="title"/>
          </p:nvPr>
        </p:nvSpPr>
        <p:spPr>
          <a:xfrm>
            <a:off x="838200" y="365126"/>
            <a:ext cx="10515600" cy="9682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a:t>Consult the BSR for Official RDA</a:t>
            </a:r>
            <a:endParaRPr/>
          </a:p>
        </p:txBody>
      </p:sp>
      <p:pic>
        <p:nvPicPr>
          <p:cNvPr id="108" name="Google Shape;108;p3"/>
          <p:cNvPicPr preferRelativeResize="0"/>
          <p:nvPr/>
        </p:nvPicPr>
        <p:blipFill rotWithShape="1">
          <a:blip r:embed="rId3">
            <a:alphaModFix/>
          </a:blip>
          <a:srcRect/>
          <a:stretch/>
        </p:blipFill>
        <p:spPr>
          <a:xfrm>
            <a:off x="0" y="4137650"/>
            <a:ext cx="12192000" cy="19043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sp>
        <p:nvSpPr>
          <p:cNvPr id="115" name="Google Shape;115;p4"/>
          <p:cNvSpPr txBox="1">
            <a:spLocks noGrp="1"/>
          </p:cNvSpPr>
          <p:nvPr>
            <p:ph type="title"/>
          </p:nvPr>
        </p:nvSpPr>
        <p:spPr>
          <a:xfrm>
            <a:off x="838199" y="103072"/>
            <a:ext cx="10515600" cy="9682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a:t>Consult Official RDA in the RDA Toolkit</a:t>
            </a:r>
            <a:endParaRPr/>
          </a:p>
        </p:txBody>
      </p:sp>
      <p:pic>
        <p:nvPicPr>
          <p:cNvPr id="116" name="Google Shape;116;p4"/>
          <p:cNvPicPr preferRelativeResize="0"/>
          <p:nvPr/>
        </p:nvPicPr>
        <p:blipFill rotWithShape="1">
          <a:blip r:embed="rId3">
            <a:alphaModFix/>
          </a:blip>
          <a:srcRect/>
          <a:stretch/>
        </p:blipFill>
        <p:spPr>
          <a:xfrm>
            <a:off x="1370064" y="989781"/>
            <a:ext cx="8354591" cy="2695951"/>
          </a:xfrm>
          <a:prstGeom prst="rect">
            <a:avLst/>
          </a:prstGeom>
          <a:noFill/>
          <a:ln>
            <a:noFill/>
          </a:ln>
        </p:spPr>
      </p:pic>
      <p:pic>
        <p:nvPicPr>
          <p:cNvPr id="117" name="Google Shape;117;p4"/>
          <p:cNvPicPr preferRelativeResize="0"/>
          <p:nvPr/>
        </p:nvPicPr>
        <p:blipFill rotWithShape="1">
          <a:blip r:embed="rId4">
            <a:alphaModFix/>
          </a:blip>
          <a:srcRect/>
          <a:stretch/>
        </p:blipFill>
        <p:spPr>
          <a:xfrm>
            <a:off x="1239439" y="3685732"/>
            <a:ext cx="4515480" cy="3172268"/>
          </a:xfrm>
          <a:prstGeom prst="rect">
            <a:avLst/>
          </a:prstGeom>
          <a:noFill/>
          <a:ln>
            <a:noFill/>
          </a:ln>
        </p:spPr>
      </p:pic>
      <p:sp>
        <p:nvSpPr>
          <p:cNvPr id="118" name="Google Shape;118;p4"/>
          <p:cNvSpPr/>
          <p:nvPr/>
        </p:nvSpPr>
        <p:spPr>
          <a:xfrm>
            <a:off x="1239439" y="4349809"/>
            <a:ext cx="3024912" cy="734939"/>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sp>
        <p:nvSpPr>
          <p:cNvPr id="125" name="Google Shape;125;p5"/>
          <p:cNvSpPr txBox="1">
            <a:spLocks noGrp="1"/>
          </p:cNvSpPr>
          <p:nvPr>
            <p:ph type="title"/>
          </p:nvPr>
        </p:nvSpPr>
        <p:spPr>
          <a:xfrm>
            <a:off x="838199" y="227744"/>
            <a:ext cx="10515600" cy="9682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a:t>Consult Official RDA in the RDA Toolkit</a:t>
            </a:r>
            <a:endParaRPr/>
          </a:p>
        </p:txBody>
      </p:sp>
      <p:pic>
        <p:nvPicPr>
          <p:cNvPr id="126" name="Google Shape;126;p5"/>
          <p:cNvPicPr preferRelativeResize="0"/>
          <p:nvPr/>
        </p:nvPicPr>
        <p:blipFill rotWithShape="1">
          <a:blip r:embed="rId3">
            <a:alphaModFix/>
          </a:blip>
          <a:srcRect/>
          <a:stretch/>
        </p:blipFill>
        <p:spPr>
          <a:xfrm>
            <a:off x="1488892" y="1342578"/>
            <a:ext cx="8154538" cy="1933845"/>
          </a:xfrm>
          <a:prstGeom prst="rect">
            <a:avLst/>
          </a:prstGeom>
          <a:noFill/>
          <a:ln>
            <a:noFill/>
          </a:ln>
        </p:spPr>
      </p:pic>
      <p:pic>
        <p:nvPicPr>
          <p:cNvPr id="127" name="Google Shape;127;p5"/>
          <p:cNvPicPr preferRelativeResize="0"/>
          <p:nvPr/>
        </p:nvPicPr>
        <p:blipFill rotWithShape="1">
          <a:blip r:embed="rId4">
            <a:alphaModFix/>
          </a:blip>
          <a:srcRect/>
          <a:stretch/>
        </p:blipFill>
        <p:spPr>
          <a:xfrm>
            <a:off x="1466203" y="3702120"/>
            <a:ext cx="4629796" cy="2181529"/>
          </a:xfrm>
          <a:prstGeom prst="rect">
            <a:avLst/>
          </a:prstGeom>
          <a:noFill/>
          <a:ln>
            <a:noFill/>
          </a:ln>
        </p:spPr>
      </p:pic>
      <p:sp>
        <p:nvSpPr>
          <p:cNvPr id="128" name="Google Shape;128;p5"/>
          <p:cNvSpPr/>
          <p:nvPr/>
        </p:nvSpPr>
        <p:spPr>
          <a:xfrm>
            <a:off x="1683521" y="5076202"/>
            <a:ext cx="2606468" cy="940037"/>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sp>
        <p:nvSpPr>
          <p:cNvPr id="135" name="Google Shape;135;p6"/>
          <p:cNvSpPr txBox="1">
            <a:spLocks noGrp="1"/>
          </p:cNvSpPr>
          <p:nvPr>
            <p:ph type="title"/>
          </p:nvPr>
        </p:nvSpPr>
        <p:spPr>
          <a:xfrm>
            <a:off x="838199" y="227744"/>
            <a:ext cx="10515600" cy="9682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a:t>Consult Official RDA in the RDA Toolkit</a:t>
            </a:r>
            <a:endParaRPr/>
          </a:p>
        </p:txBody>
      </p:sp>
      <p:pic>
        <p:nvPicPr>
          <p:cNvPr id="136" name="Google Shape;136;p6"/>
          <p:cNvPicPr preferRelativeResize="0"/>
          <p:nvPr/>
        </p:nvPicPr>
        <p:blipFill rotWithShape="1">
          <a:blip r:embed="rId3">
            <a:alphaModFix/>
          </a:blip>
          <a:srcRect/>
          <a:stretch/>
        </p:blipFill>
        <p:spPr>
          <a:xfrm>
            <a:off x="1466203" y="1288719"/>
            <a:ext cx="8249801" cy="1867161"/>
          </a:xfrm>
          <a:prstGeom prst="rect">
            <a:avLst/>
          </a:prstGeom>
          <a:noFill/>
          <a:ln>
            <a:noFill/>
          </a:ln>
        </p:spPr>
      </p:pic>
      <p:pic>
        <p:nvPicPr>
          <p:cNvPr id="137" name="Google Shape;137;p6"/>
          <p:cNvPicPr preferRelativeResize="0"/>
          <p:nvPr/>
        </p:nvPicPr>
        <p:blipFill rotWithShape="1">
          <a:blip r:embed="rId4">
            <a:alphaModFix/>
          </a:blip>
          <a:srcRect/>
          <a:stretch/>
        </p:blipFill>
        <p:spPr>
          <a:xfrm>
            <a:off x="1466203" y="3806335"/>
            <a:ext cx="8164064" cy="2229161"/>
          </a:xfrm>
          <a:prstGeom prst="rect">
            <a:avLst/>
          </a:prstGeom>
          <a:noFill/>
          <a:ln>
            <a:noFill/>
          </a:ln>
        </p:spPr>
      </p:pic>
      <p:sp>
        <p:nvSpPr>
          <p:cNvPr id="138" name="Google Shape;138;p6"/>
          <p:cNvSpPr txBox="1"/>
          <p:nvPr/>
        </p:nvSpPr>
        <p:spPr>
          <a:xfrm>
            <a:off x="7289152" y="5422243"/>
            <a:ext cx="4064648" cy="615553"/>
          </a:xfrm>
          <a:prstGeom prst="rect">
            <a:avLst/>
          </a:prstGeom>
          <a:noFill/>
          <a:ln w="222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Since our work is not a metadata description set, we should use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aggregator person</a:t>
            </a: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sp>
        <p:nvSpPr>
          <p:cNvPr id="145" name="Google Shape;145;p7"/>
          <p:cNvSpPr txBox="1">
            <a:spLocks noGrp="1"/>
          </p:cNvSpPr>
          <p:nvPr>
            <p:ph type="title"/>
          </p:nvPr>
        </p:nvSpPr>
        <p:spPr>
          <a:xfrm>
            <a:off x="838199" y="227744"/>
            <a:ext cx="10515600" cy="9682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dirty="0"/>
              <a:t>Consult Official RDA in the RDA Toolkit</a:t>
            </a:r>
            <a:endParaRPr dirty="0"/>
          </a:p>
        </p:txBody>
      </p:sp>
      <p:pic>
        <p:nvPicPr>
          <p:cNvPr id="146" name="Google Shape;146;p7"/>
          <p:cNvPicPr preferRelativeResize="0"/>
          <p:nvPr/>
        </p:nvPicPr>
        <p:blipFill rotWithShape="1">
          <a:blip r:embed="rId3">
            <a:alphaModFix/>
          </a:blip>
          <a:srcRect/>
          <a:stretch/>
        </p:blipFill>
        <p:spPr>
          <a:xfrm>
            <a:off x="1385229" y="1195952"/>
            <a:ext cx="9421540" cy="5430008"/>
          </a:xfrm>
          <a:prstGeom prst="rect">
            <a:avLst/>
          </a:prstGeom>
          <a:noFill/>
          <a:ln>
            <a:noFill/>
          </a:ln>
        </p:spPr>
      </p:pic>
      <p:sp>
        <p:nvSpPr>
          <p:cNvPr id="147" name="Google Shape;147;p7"/>
          <p:cNvSpPr/>
          <p:nvPr/>
        </p:nvSpPr>
        <p:spPr>
          <a:xfrm>
            <a:off x="7379855" y="4137891"/>
            <a:ext cx="3288145" cy="1052945"/>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sp>
        <p:nvSpPr>
          <p:cNvPr id="154" name="Google Shape;154;p8"/>
          <p:cNvSpPr txBox="1">
            <a:spLocks noGrp="1"/>
          </p:cNvSpPr>
          <p:nvPr>
            <p:ph type="title"/>
          </p:nvPr>
        </p:nvSpPr>
        <p:spPr>
          <a:xfrm>
            <a:off x="838199" y="227744"/>
            <a:ext cx="10515600" cy="9682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a:t>Consult Official RDA in the RDA Toolkit</a:t>
            </a:r>
            <a:endParaRPr/>
          </a:p>
        </p:txBody>
      </p:sp>
      <p:pic>
        <p:nvPicPr>
          <p:cNvPr id="155" name="Google Shape;155;p8"/>
          <p:cNvPicPr preferRelativeResize="0"/>
          <p:nvPr/>
        </p:nvPicPr>
        <p:blipFill rotWithShape="1">
          <a:blip r:embed="rId3">
            <a:alphaModFix/>
          </a:blip>
          <a:srcRect/>
          <a:stretch/>
        </p:blipFill>
        <p:spPr>
          <a:xfrm>
            <a:off x="1385229" y="1195952"/>
            <a:ext cx="9421540" cy="5430008"/>
          </a:xfrm>
          <a:prstGeom prst="rect">
            <a:avLst/>
          </a:prstGeom>
          <a:noFill/>
          <a:ln>
            <a:noFill/>
          </a:ln>
        </p:spPr>
      </p:pic>
      <p:pic>
        <p:nvPicPr>
          <p:cNvPr id="156" name="Google Shape;156;p8"/>
          <p:cNvPicPr preferRelativeResize="0"/>
          <p:nvPr/>
        </p:nvPicPr>
        <p:blipFill rotWithShape="1">
          <a:blip r:embed="rId4">
            <a:alphaModFix/>
          </a:blip>
          <a:srcRect/>
          <a:stretch/>
        </p:blipFill>
        <p:spPr>
          <a:xfrm>
            <a:off x="7359925" y="4229898"/>
            <a:ext cx="4430220" cy="2396062"/>
          </a:xfrm>
          <a:prstGeom prst="rect">
            <a:avLst/>
          </a:prstGeom>
          <a:noFill/>
          <a:ln>
            <a:noFill/>
          </a:ln>
        </p:spPr>
      </p:pic>
      <p:sp>
        <p:nvSpPr>
          <p:cNvPr id="157" name="Google Shape;157;p8"/>
          <p:cNvSpPr/>
          <p:nvPr/>
        </p:nvSpPr>
        <p:spPr>
          <a:xfrm>
            <a:off x="7359925" y="4152674"/>
            <a:ext cx="4184375" cy="1389144"/>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617e822058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sp>
        <p:nvSpPr>
          <p:cNvPr id="164" name="Google Shape;164;g3617e822058_0_0"/>
          <p:cNvSpPr txBox="1">
            <a:spLocks noGrp="1"/>
          </p:cNvSpPr>
          <p:nvPr>
            <p:ph type="title"/>
          </p:nvPr>
        </p:nvSpPr>
        <p:spPr>
          <a:xfrm>
            <a:off x="838199" y="227744"/>
            <a:ext cx="10515600" cy="96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a:t>Consult Official RDA in the RDA Toolkit</a:t>
            </a:r>
            <a:endParaRPr/>
          </a:p>
        </p:txBody>
      </p:sp>
      <p:pic>
        <p:nvPicPr>
          <p:cNvPr id="165" name="Google Shape;165;g3617e822058_0_0"/>
          <p:cNvPicPr preferRelativeResize="0"/>
          <p:nvPr/>
        </p:nvPicPr>
        <p:blipFill rotWithShape="1">
          <a:blip r:embed="rId3">
            <a:alphaModFix/>
          </a:blip>
          <a:srcRect/>
          <a:stretch/>
        </p:blipFill>
        <p:spPr>
          <a:xfrm>
            <a:off x="1964050" y="1195844"/>
            <a:ext cx="7433794" cy="5357357"/>
          </a:xfrm>
          <a:prstGeom prst="rect">
            <a:avLst/>
          </a:prstGeom>
          <a:noFill/>
          <a:ln>
            <a:noFill/>
          </a:ln>
        </p:spPr>
      </p:pic>
      <p:pic>
        <p:nvPicPr>
          <p:cNvPr id="166" name="Google Shape;166;g3617e822058_0_0"/>
          <p:cNvPicPr preferRelativeResize="0"/>
          <p:nvPr/>
        </p:nvPicPr>
        <p:blipFill rotWithShape="1">
          <a:blip r:embed="rId4">
            <a:alphaModFix/>
          </a:blip>
          <a:srcRect/>
          <a:stretch/>
        </p:blipFill>
        <p:spPr>
          <a:xfrm>
            <a:off x="6693408" y="5609400"/>
            <a:ext cx="2310451" cy="1261083"/>
          </a:xfrm>
          <a:prstGeom prst="rect">
            <a:avLst/>
          </a:prstGeom>
          <a:noFill/>
          <a:ln>
            <a:noFill/>
          </a:ln>
        </p:spPr>
      </p:pic>
      <p:sp>
        <p:nvSpPr>
          <p:cNvPr id="167" name="Google Shape;167;g3617e822058_0_0"/>
          <p:cNvSpPr/>
          <p:nvPr/>
        </p:nvSpPr>
        <p:spPr>
          <a:xfrm>
            <a:off x="6629400" y="3956975"/>
            <a:ext cx="2651700" cy="2944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49" name="Google Shape;249;p2"/>
          <p:cNvPicPr preferRelativeResize="0"/>
          <p:nvPr/>
        </p:nvPicPr>
        <p:blipFill>
          <a:blip r:embed="rId3">
            <a:alphaModFix/>
          </a:blip>
          <a:stretch>
            <a:fillRect/>
          </a:stretch>
        </p:blipFill>
        <p:spPr>
          <a:xfrm>
            <a:off x="465662" y="1629863"/>
            <a:ext cx="11260674" cy="35982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511191FD-6E81-DB27-69A6-F40CF9805F86}"/>
            </a:ext>
          </a:extLst>
        </p:cNvPr>
        <p:cNvGrpSpPr/>
        <p:nvPr/>
      </p:nvGrpSpPr>
      <p:grpSpPr>
        <a:xfrm>
          <a:off x="0" y="0"/>
          <a:ext cx="0" cy="0"/>
          <a:chOff x="0" y="0"/>
          <a:chExt cx="0" cy="0"/>
        </a:xfrm>
      </p:grpSpPr>
      <p:sp>
        <p:nvSpPr>
          <p:cNvPr id="173" name="Google Shape;173;g3617e822058_0_15">
            <a:extLst>
              <a:ext uri="{FF2B5EF4-FFF2-40B4-BE49-F238E27FC236}">
                <a16:creationId xmlns:a16="http://schemas.microsoft.com/office/drawing/2014/main" id="{913C2592-646D-2DBE-4570-A5A3B0C27BCE}"/>
              </a:ext>
            </a:extLst>
          </p:cNvPr>
          <p:cNvSpPr txBox="1">
            <a:spLocks noGrp="1"/>
          </p:cNvSpPr>
          <p:nvPr>
            <p:ph type="body" idx="1"/>
          </p:nvPr>
        </p:nvSpPr>
        <p:spPr>
          <a:xfrm>
            <a:off x="838200" y="958325"/>
            <a:ext cx="10515600" cy="47937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800"/>
              <a:buNone/>
            </a:pPr>
            <a:r>
              <a:rPr lang="en-US" sz="3000" dirty="0"/>
              <a:t>What have we learned so far?</a:t>
            </a:r>
            <a:endParaRPr sz="3000" dirty="0"/>
          </a:p>
          <a:p>
            <a:pPr marL="457200" lvl="0" indent="-419100" algn="l" rtl="0">
              <a:lnSpc>
                <a:spcPct val="115833"/>
              </a:lnSpc>
              <a:spcBef>
                <a:spcPts val="800"/>
              </a:spcBef>
              <a:spcAft>
                <a:spcPts val="0"/>
              </a:spcAft>
              <a:buSzPts val="3000"/>
              <a:buFont typeface="Arial"/>
              <a:buChar char="•"/>
            </a:pPr>
            <a:r>
              <a:rPr lang="en-US" sz="3000" b="1" dirty="0"/>
              <a:t>Aggregator person</a:t>
            </a:r>
            <a:r>
              <a:rPr lang="en-US" sz="3000" dirty="0"/>
              <a:t> is a core element.</a:t>
            </a:r>
          </a:p>
          <a:p>
            <a:pPr marL="457200" lvl="0" indent="-419100" algn="l" rtl="0">
              <a:lnSpc>
                <a:spcPct val="115833"/>
              </a:lnSpc>
              <a:spcBef>
                <a:spcPts val="800"/>
              </a:spcBef>
              <a:spcAft>
                <a:spcPts val="0"/>
              </a:spcAft>
              <a:buSzPts val="3000"/>
              <a:buFont typeface="Arial"/>
              <a:buChar char="•"/>
            </a:pPr>
            <a:r>
              <a:rPr lang="en-US" sz="3000" dirty="0"/>
              <a:t>Only the first-named agent is required in this case, since the statement of responsibility in our resource does not indicate anyone principally responsible. </a:t>
            </a:r>
            <a:endParaRPr sz="3000" dirty="0"/>
          </a:p>
          <a:p>
            <a:pPr marL="0" lvl="0" indent="0" algn="l" rtl="0">
              <a:lnSpc>
                <a:spcPct val="115833"/>
              </a:lnSpc>
              <a:spcBef>
                <a:spcPts val="800"/>
              </a:spcBef>
              <a:spcAft>
                <a:spcPts val="0"/>
              </a:spcAft>
              <a:buSzPts val="1800"/>
              <a:buNone/>
            </a:pPr>
            <a:r>
              <a:rPr lang="en-US" sz="3000" dirty="0"/>
              <a:t>Should we record any of the other three persons in addition to the first-named one?</a:t>
            </a:r>
            <a:endParaRPr sz="3000" dirty="0"/>
          </a:p>
          <a:p>
            <a:pPr marL="495300" indent="-457200">
              <a:lnSpc>
                <a:spcPct val="115833"/>
              </a:lnSpc>
              <a:spcBef>
                <a:spcPts val="800"/>
              </a:spcBef>
              <a:buSzPts val="3000"/>
            </a:pPr>
            <a:r>
              <a:rPr lang="en-US" sz="3000" dirty="0"/>
              <a:t>In our judgment, all four persons are important for identification and retrieval, so we will record them all.</a:t>
            </a:r>
            <a:endParaRPr sz="3000" dirty="0"/>
          </a:p>
          <a:p>
            <a:pPr marL="0" lvl="0" indent="0" algn="l" rtl="0">
              <a:lnSpc>
                <a:spcPct val="90000"/>
              </a:lnSpc>
              <a:spcBef>
                <a:spcPts val="1000"/>
              </a:spcBef>
              <a:spcAft>
                <a:spcPts val="0"/>
              </a:spcAft>
              <a:buSzPts val="1800"/>
              <a:buNone/>
            </a:pPr>
            <a:endParaRPr dirty="0"/>
          </a:p>
        </p:txBody>
      </p:sp>
      <p:sp>
        <p:nvSpPr>
          <p:cNvPr id="174" name="Google Shape;174;g3617e822058_0_15">
            <a:extLst>
              <a:ext uri="{FF2B5EF4-FFF2-40B4-BE49-F238E27FC236}">
                <a16:creationId xmlns:a16="http://schemas.microsoft.com/office/drawing/2014/main" id="{0749C2EA-0C08-3A10-A46D-67D8C8D0F11B}"/>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extLst>
      <p:ext uri="{BB962C8B-B14F-4D97-AF65-F5344CB8AC3E}">
        <p14:creationId xmlns:p14="http://schemas.microsoft.com/office/powerpoint/2010/main" val="1417540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617e822058_0_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51</a:t>
            </a:fld>
            <a:endParaRPr/>
          </a:p>
        </p:txBody>
      </p:sp>
      <p:sp>
        <p:nvSpPr>
          <p:cNvPr id="181" name="Google Shape;181;g3617e822058_0_22"/>
          <p:cNvSpPr txBox="1">
            <a:spLocks noGrp="1"/>
          </p:cNvSpPr>
          <p:nvPr>
            <p:ph type="title"/>
          </p:nvPr>
        </p:nvSpPr>
        <p:spPr>
          <a:xfrm>
            <a:off x="430975" y="245975"/>
            <a:ext cx="2116800" cy="195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200"/>
              <a:t>Recording the Aggregator Persons</a:t>
            </a:r>
            <a:endParaRPr sz="3200"/>
          </a:p>
        </p:txBody>
      </p:sp>
      <p:pic>
        <p:nvPicPr>
          <p:cNvPr id="182" name="Google Shape;182;g3617e822058_0_22"/>
          <p:cNvPicPr preferRelativeResize="0"/>
          <p:nvPr/>
        </p:nvPicPr>
        <p:blipFill rotWithShape="1">
          <a:blip r:embed="rId3">
            <a:alphaModFix/>
          </a:blip>
          <a:srcRect/>
          <a:stretch/>
        </p:blipFill>
        <p:spPr>
          <a:xfrm>
            <a:off x="2783191" y="0"/>
            <a:ext cx="7912466" cy="6857999"/>
          </a:xfrm>
          <a:prstGeom prst="rect">
            <a:avLst/>
          </a:prstGeom>
          <a:noFill/>
          <a:ln>
            <a:noFill/>
          </a:ln>
        </p:spPr>
      </p:pic>
      <p:sp>
        <p:nvSpPr>
          <p:cNvPr id="183" name="Google Shape;183;g3617e822058_0_22"/>
          <p:cNvSpPr/>
          <p:nvPr/>
        </p:nvSpPr>
        <p:spPr>
          <a:xfrm>
            <a:off x="7776750" y="4041500"/>
            <a:ext cx="2810100" cy="1979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42BFBE70-0C3A-8929-65E9-8FE1A0AA0B03}"/>
            </a:ext>
          </a:extLst>
        </p:cNvPr>
        <p:cNvGrpSpPr/>
        <p:nvPr/>
      </p:nvGrpSpPr>
      <p:grpSpPr>
        <a:xfrm>
          <a:off x="0" y="0"/>
          <a:ext cx="0" cy="0"/>
          <a:chOff x="0" y="0"/>
          <a:chExt cx="0" cy="0"/>
        </a:xfrm>
      </p:grpSpPr>
      <p:sp>
        <p:nvSpPr>
          <p:cNvPr id="189" name="Google Shape;189;g3617e822058_0_32">
            <a:extLst>
              <a:ext uri="{FF2B5EF4-FFF2-40B4-BE49-F238E27FC236}">
                <a16:creationId xmlns:a16="http://schemas.microsoft.com/office/drawing/2014/main" id="{9F77F0B9-91B8-D036-AC50-6C25F80B0173}"/>
              </a:ext>
            </a:extLst>
          </p:cNvPr>
          <p:cNvSpPr txBox="1">
            <a:spLocks noGrp="1"/>
          </p:cNvSpPr>
          <p:nvPr>
            <p:ph type="body" idx="1"/>
          </p:nvPr>
        </p:nvSpPr>
        <p:spPr>
          <a:xfrm>
            <a:off x="838200" y="628775"/>
            <a:ext cx="10515600" cy="51234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800"/>
              <a:buNone/>
            </a:pPr>
            <a:r>
              <a:rPr lang="en-US" sz="3200" dirty="0">
                <a:latin typeface="+mj-lt"/>
              </a:rPr>
              <a:t>Recording the Aggregator Persons</a:t>
            </a:r>
            <a:endParaRPr sz="3200" dirty="0">
              <a:latin typeface="+mj-lt"/>
            </a:endParaRPr>
          </a:p>
          <a:p>
            <a:pPr marL="457200" lvl="0" indent="-381000" algn="l" rtl="0">
              <a:lnSpc>
                <a:spcPct val="115833"/>
              </a:lnSpc>
              <a:spcBef>
                <a:spcPts val="800"/>
              </a:spcBef>
              <a:spcAft>
                <a:spcPts val="0"/>
              </a:spcAft>
              <a:buSzPts val="2400"/>
              <a:buFont typeface="Arial"/>
              <a:buChar char="•"/>
            </a:pPr>
            <a:r>
              <a:rPr lang="en-US" sz="2400" dirty="0">
                <a:ea typeface="Arial"/>
                <a:cs typeface="Arial"/>
                <a:sym typeface="Arial"/>
              </a:rPr>
              <a:t>In the bibliographic record, we will use an authorized access point for each of the four persons responsible for creating the aggregating work</a:t>
            </a:r>
            <a:endParaRPr sz="2400" dirty="0">
              <a:ea typeface="Arial"/>
              <a:cs typeface="Arial"/>
              <a:sym typeface="Arial"/>
            </a:endParaRPr>
          </a:p>
          <a:p>
            <a:pPr marL="457200" lvl="0" indent="-381000" algn="l" rtl="0">
              <a:lnSpc>
                <a:spcPct val="115833"/>
              </a:lnSpc>
              <a:spcBef>
                <a:spcPts val="0"/>
              </a:spcBef>
              <a:spcAft>
                <a:spcPts val="0"/>
              </a:spcAft>
              <a:buSzPts val="2400"/>
              <a:buFont typeface="Arial"/>
              <a:buChar char="•"/>
            </a:pPr>
            <a:r>
              <a:rPr lang="en-US" sz="2400" dirty="0">
                <a:ea typeface="Arial"/>
                <a:cs typeface="Arial"/>
                <a:sym typeface="Arial"/>
              </a:rPr>
              <a:t>Search the NAF to see if the persons have established authorized access points; upgrade or revise the NARs if necessary</a:t>
            </a:r>
            <a:endParaRPr sz="2400" dirty="0">
              <a:ea typeface="Arial"/>
              <a:cs typeface="Arial"/>
              <a:sym typeface="Arial"/>
            </a:endParaRPr>
          </a:p>
          <a:p>
            <a:pPr marL="457200" lvl="0" indent="-381000" algn="l" rtl="0">
              <a:lnSpc>
                <a:spcPct val="115833"/>
              </a:lnSpc>
              <a:spcBef>
                <a:spcPts val="0"/>
              </a:spcBef>
              <a:spcAft>
                <a:spcPts val="0"/>
              </a:spcAft>
              <a:buSzPts val="2400"/>
              <a:buFont typeface="Arial"/>
              <a:buChar char="•"/>
            </a:pPr>
            <a:r>
              <a:rPr lang="en-US" sz="2400" dirty="0">
                <a:ea typeface="Arial"/>
                <a:cs typeface="Arial"/>
                <a:sym typeface="Arial"/>
              </a:rPr>
              <a:t>If any do not have authority records, NACO participants would create them, following RDA and PCC guidelines and documentation</a:t>
            </a:r>
            <a:endParaRPr sz="2400" dirty="0">
              <a:ea typeface="Arial"/>
              <a:cs typeface="Arial"/>
              <a:sym typeface="Arial"/>
            </a:endParaRPr>
          </a:p>
          <a:p>
            <a:pPr marL="457200" lvl="0" indent="-381000" algn="l" rtl="0">
              <a:lnSpc>
                <a:spcPct val="115833"/>
              </a:lnSpc>
              <a:spcBef>
                <a:spcPts val="0"/>
              </a:spcBef>
              <a:spcAft>
                <a:spcPts val="0"/>
              </a:spcAft>
              <a:buSzPts val="2400"/>
              <a:buFont typeface="Arial"/>
              <a:buChar char="•"/>
            </a:pPr>
            <a:r>
              <a:rPr lang="en-US" sz="2400" dirty="0">
                <a:ea typeface="Arial"/>
                <a:cs typeface="Arial"/>
                <a:sym typeface="Arial"/>
              </a:rPr>
              <a:t>Non-NACO participants should still follow RDA and other policies they use to determine the preferred name and formulate the authorized access point for a person</a:t>
            </a:r>
            <a:endParaRPr sz="2400" dirty="0">
              <a:ea typeface="Arial"/>
              <a:cs typeface="Arial"/>
              <a:sym typeface="Arial"/>
            </a:endParaRPr>
          </a:p>
        </p:txBody>
      </p:sp>
      <p:sp>
        <p:nvSpPr>
          <p:cNvPr id="190" name="Google Shape;190;g3617e822058_0_32">
            <a:extLst>
              <a:ext uri="{FF2B5EF4-FFF2-40B4-BE49-F238E27FC236}">
                <a16:creationId xmlns:a16="http://schemas.microsoft.com/office/drawing/2014/main" id="{2E59D80F-65ED-E906-463E-EECBBE174BA2}"/>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spTree>
    <p:extLst>
      <p:ext uri="{BB962C8B-B14F-4D97-AF65-F5344CB8AC3E}">
        <p14:creationId xmlns:p14="http://schemas.microsoft.com/office/powerpoint/2010/main" val="2292768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617e822058_0_38"/>
          <p:cNvSpPr txBox="1">
            <a:spLocks noGrp="1"/>
          </p:cNvSpPr>
          <p:nvPr>
            <p:ph type="body" idx="1"/>
          </p:nvPr>
        </p:nvSpPr>
        <p:spPr>
          <a:xfrm>
            <a:off x="838200" y="628775"/>
            <a:ext cx="10515600" cy="51234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800"/>
              <a:buNone/>
            </a:pPr>
            <a:r>
              <a:rPr lang="en-US" sz="3200" dirty="0">
                <a:latin typeface="+mj-lt"/>
              </a:rPr>
              <a:t>Recording the Aggregator Persons</a:t>
            </a:r>
            <a:endParaRPr sz="3200" dirty="0">
              <a:latin typeface="+mj-lt"/>
            </a:endParaRPr>
          </a:p>
          <a:p>
            <a:pPr marL="457200" lvl="0" indent="-393700" algn="l" rtl="0">
              <a:lnSpc>
                <a:spcPct val="115833"/>
              </a:lnSpc>
              <a:spcBef>
                <a:spcPts val="800"/>
              </a:spcBef>
              <a:spcAft>
                <a:spcPts val="0"/>
              </a:spcAft>
              <a:buSzPts val="2600"/>
              <a:buFont typeface="Arial"/>
              <a:buChar char="•"/>
            </a:pPr>
            <a:r>
              <a:rPr lang="en-US" sz="2600" dirty="0">
                <a:ea typeface="Arial"/>
                <a:cs typeface="Arial"/>
                <a:sym typeface="Arial"/>
              </a:rPr>
              <a:t>Searching the authority file for the persons, we find that all four are already established:</a:t>
            </a:r>
            <a:endParaRPr sz="2600" dirty="0">
              <a:ea typeface="Arial"/>
              <a:cs typeface="Arial"/>
              <a:sym typeface="Arial"/>
            </a:endParaRPr>
          </a:p>
          <a:p>
            <a:pPr marL="457200" lvl="0" indent="0" algn="l" rtl="0">
              <a:lnSpc>
                <a:spcPct val="115833"/>
              </a:lnSpc>
              <a:spcBef>
                <a:spcPts val="800"/>
              </a:spcBef>
              <a:spcAft>
                <a:spcPts val="0"/>
              </a:spcAft>
              <a:buSzPts val="1800"/>
              <a:buNone/>
            </a:pPr>
            <a:r>
              <a:rPr lang="en-US" sz="2600" dirty="0">
                <a:ea typeface="Arial"/>
                <a:cs typeface="Arial"/>
                <a:sym typeface="Arial"/>
              </a:rPr>
              <a:t>100 1# $a Fathi, Albert</a:t>
            </a:r>
            <a:endParaRPr sz="2600" dirty="0">
              <a:ea typeface="Arial"/>
              <a:cs typeface="Arial"/>
              <a:sym typeface="Arial"/>
            </a:endParaRPr>
          </a:p>
          <a:p>
            <a:pPr marL="457200" lvl="0" indent="0" algn="l" rtl="0">
              <a:lnSpc>
                <a:spcPct val="115833"/>
              </a:lnSpc>
              <a:spcBef>
                <a:spcPts val="800"/>
              </a:spcBef>
              <a:spcAft>
                <a:spcPts val="0"/>
              </a:spcAft>
              <a:buSzPts val="1800"/>
              <a:buNone/>
            </a:pPr>
            <a:r>
              <a:rPr lang="en-US" sz="2600" dirty="0">
                <a:ea typeface="Arial"/>
                <a:cs typeface="Arial"/>
                <a:sym typeface="Arial"/>
              </a:rPr>
              <a:t>100 1# $a Morrison, Philip J.</a:t>
            </a:r>
            <a:endParaRPr sz="2600" dirty="0">
              <a:ea typeface="Arial"/>
              <a:cs typeface="Arial"/>
              <a:sym typeface="Arial"/>
            </a:endParaRPr>
          </a:p>
          <a:p>
            <a:pPr marL="457200" lvl="0" indent="0" algn="l" rtl="0">
              <a:lnSpc>
                <a:spcPct val="115833"/>
              </a:lnSpc>
              <a:spcBef>
                <a:spcPts val="800"/>
              </a:spcBef>
              <a:spcAft>
                <a:spcPts val="0"/>
              </a:spcAft>
              <a:buSzPts val="1800"/>
              <a:buNone/>
            </a:pPr>
            <a:r>
              <a:rPr lang="en-US" sz="2600" dirty="0">
                <a:ea typeface="Arial"/>
                <a:cs typeface="Arial"/>
                <a:sym typeface="Arial"/>
              </a:rPr>
              <a:t>100 1# $a Seara, Tere M., </a:t>
            </a:r>
            <a:r>
              <a:rPr lang="en-US" sz="2600" dirty="0"/>
              <a:t>$</a:t>
            </a:r>
            <a:r>
              <a:rPr lang="en-US" sz="2600" dirty="0">
                <a:ea typeface="Arial"/>
                <a:cs typeface="Arial"/>
                <a:sym typeface="Arial"/>
              </a:rPr>
              <a:t>d 1961-</a:t>
            </a:r>
            <a:endParaRPr sz="2600" dirty="0">
              <a:ea typeface="Arial"/>
              <a:cs typeface="Arial"/>
              <a:sym typeface="Arial"/>
            </a:endParaRPr>
          </a:p>
          <a:p>
            <a:pPr marL="457200" lvl="0" indent="0" algn="l" rtl="0">
              <a:lnSpc>
                <a:spcPct val="116000"/>
              </a:lnSpc>
              <a:spcBef>
                <a:spcPts val="800"/>
              </a:spcBef>
              <a:spcAft>
                <a:spcPts val="0"/>
              </a:spcAft>
              <a:buSzPts val="1800"/>
              <a:buNone/>
            </a:pPr>
            <a:r>
              <a:rPr lang="en-US" sz="2600" dirty="0">
                <a:ea typeface="Arial"/>
                <a:cs typeface="Arial"/>
                <a:sym typeface="Arial"/>
              </a:rPr>
              <a:t>100 1# $a </a:t>
            </a:r>
            <a:r>
              <a:rPr lang="en-US" sz="2600" dirty="0" err="1">
                <a:ea typeface="Arial"/>
                <a:cs typeface="Arial"/>
                <a:sym typeface="Arial"/>
              </a:rPr>
              <a:t>Tabachnikov</a:t>
            </a:r>
            <a:r>
              <a:rPr lang="en-US" sz="2600" dirty="0">
                <a:ea typeface="Arial"/>
                <a:cs typeface="Arial"/>
                <a:sym typeface="Arial"/>
              </a:rPr>
              <a:t>, Sergei, </a:t>
            </a:r>
            <a:r>
              <a:rPr lang="en-US" sz="2600" dirty="0"/>
              <a:t>$</a:t>
            </a:r>
            <a:r>
              <a:rPr lang="en-US" sz="2600" dirty="0">
                <a:ea typeface="Arial"/>
                <a:cs typeface="Arial"/>
                <a:sym typeface="Arial"/>
              </a:rPr>
              <a:t>d 1956-</a:t>
            </a:r>
            <a:endParaRPr sz="2600" dirty="0">
              <a:ea typeface="Arial"/>
              <a:cs typeface="Arial"/>
              <a:sym typeface="Arial"/>
            </a:endParaRPr>
          </a:p>
          <a:p>
            <a:pPr marL="457200" lvl="0" indent="0" algn="l" rtl="0">
              <a:lnSpc>
                <a:spcPct val="116000"/>
              </a:lnSpc>
              <a:spcBef>
                <a:spcPts val="0"/>
              </a:spcBef>
              <a:spcAft>
                <a:spcPts val="0"/>
              </a:spcAft>
              <a:buSzPts val="1800"/>
              <a:buNone/>
            </a:pPr>
            <a:endParaRPr sz="2600" dirty="0">
              <a:ea typeface="Arial"/>
              <a:cs typeface="Arial"/>
              <a:sym typeface="Arial"/>
            </a:endParaRPr>
          </a:p>
          <a:p>
            <a:pPr marL="457200" lvl="0" indent="-393700" algn="l" rtl="0">
              <a:lnSpc>
                <a:spcPct val="116000"/>
              </a:lnSpc>
              <a:spcBef>
                <a:spcPts val="400"/>
              </a:spcBef>
              <a:spcAft>
                <a:spcPts val="0"/>
              </a:spcAft>
              <a:buSzPts val="2600"/>
              <a:buFont typeface="Arial"/>
              <a:buChar char="•"/>
            </a:pPr>
            <a:r>
              <a:rPr lang="en-US" sz="2600" dirty="0">
                <a:ea typeface="Arial"/>
                <a:cs typeface="Arial"/>
                <a:sym typeface="Arial"/>
              </a:rPr>
              <a:t>Now that we have the authorized access points for the four creators of the aggregating work, we need to determine the appropriate relationship label to use with them.</a:t>
            </a:r>
            <a:endParaRPr sz="2600" dirty="0">
              <a:ea typeface="Arial"/>
              <a:cs typeface="Arial"/>
              <a:sym typeface="Arial"/>
            </a:endParaRPr>
          </a:p>
          <a:p>
            <a:pPr marL="457200" lvl="0" indent="0" algn="l" rtl="0">
              <a:lnSpc>
                <a:spcPct val="115833"/>
              </a:lnSpc>
              <a:spcBef>
                <a:spcPts val="800"/>
              </a:spcBef>
              <a:spcAft>
                <a:spcPts val="800"/>
              </a:spcAft>
              <a:buSzPts val="1800"/>
              <a:buNone/>
            </a:pPr>
            <a:endParaRPr sz="2400" dirty="0">
              <a:ea typeface="Arial"/>
              <a:cs typeface="Arial"/>
              <a:sym typeface="Arial"/>
            </a:endParaRPr>
          </a:p>
        </p:txBody>
      </p:sp>
      <p:sp>
        <p:nvSpPr>
          <p:cNvPr id="197" name="Google Shape;197;g3617e822058_0_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617e822058_0_44"/>
          <p:cNvSpPr txBox="1">
            <a:spLocks noGrp="1"/>
          </p:cNvSpPr>
          <p:nvPr>
            <p:ph type="body" idx="1"/>
          </p:nvPr>
        </p:nvSpPr>
        <p:spPr>
          <a:xfrm>
            <a:off x="816500" y="95125"/>
            <a:ext cx="11230800" cy="51234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800"/>
              <a:buNone/>
            </a:pPr>
            <a:r>
              <a:rPr lang="en-US" sz="3200" dirty="0">
                <a:latin typeface="+mj-lt"/>
              </a:rPr>
              <a:t>Relationship Labels</a:t>
            </a:r>
            <a:endParaRPr sz="3200" dirty="0">
              <a:latin typeface="+mj-lt"/>
            </a:endParaRPr>
          </a:p>
          <a:p>
            <a:pPr marL="457200" lvl="0" indent="-393700" algn="l" rtl="0">
              <a:lnSpc>
                <a:spcPct val="115833"/>
              </a:lnSpc>
              <a:spcBef>
                <a:spcPts val="800"/>
              </a:spcBef>
              <a:spcAft>
                <a:spcPts val="0"/>
              </a:spcAft>
              <a:buSzPts val="2600"/>
              <a:buFont typeface="Arial"/>
              <a:buChar char="•"/>
            </a:pPr>
            <a:r>
              <a:rPr lang="en-US" sz="2600" dirty="0"/>
              <a:t>Consult the Metadata Guidance Documentation: Relationship Labels spreadsheet</a:t>
            </a:r>
            <a:endParaRPr sz="2600" dirty="0">
              <a:latin typeface="Arial"/>
              <a:ea typeface="Arial"/>
              <a:cs typeface="Arial"/>
              <a:sym typeface="Arial"/>
            </a:endParaRPr>
          </a:p>
          <a:p>
            <a:pPr marL="457200" lvl="0" indent="0" algn="l" rtl="0">
              <a:lnSpc>
                <a:spcPct val="115833"/>
              </a:lnSpc>
              <a:spcBef>
                <a:spcPts val="800"/>
              </a:spcBef>
              <a:spcAft>
                <a:spcPts val="800"/>
              </a:spcAft>
              <a:buSzPts val="1800"/>
              <a:buNone/>
            </a:pPr>
            <a:endParaRPr sz="2400" dirty="0">
              <a:latin typeface="Arial"/>
              <a:ea typeface="Arial"/>
              <a:cs typeface="Arial"/>
              <a:sym typeface="Arial"/>
            </a:endParaRPr>
          </a:p>
        </p:txBody>
      </p:sp>
      <p:sp>
        <p:nvSpPr>
          <p:cNvPr id="204" name="Google Shape;204;g3617e822058_0_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pic>
        <p:nvPicPr>
          <p:cNvPr id="205" name="Google Shape;205;g3617e822058_0_44"/>
          <p:cNvPicPr preferRelativeResize="0"/>
          <p:nvPr/>
        </p:nvPicPr>
        <p:blipFill rotWithShape="1">
          <a:blip r:embed="rId3">
            <a:alphaModFix/>
          </a:blip>
          <a:srcRect/>
          <a:stretch/>
        </p:blipFill>
        <p:spPr>
          <a:xfrm>
            <a:off x="2276225" y="1879175"/>
            <a:ext cx="7888415" cy="4978828"/>
          </a:xfrm>
          <a:prstGeom prst="rect">
            <a:avLst/>
          </a:prstGeom>
          <a:noFill/>
          <a:ln>
            <a:noFill/>
          </a:ln>
        </p:spPr>
      </p:pic>
      <p:sp>
        <p:nvSpPr>
          <p:cNvPr id="206" name="Google Shape;206;g3617e822058_0_44"/>
          <p:cNvSpPr/>
          <p:nvPr/>
        </p:nvSpPr>
        <p:spPr>
          <a:xfrm>
            <a:off x="8010850" y="3906350"/>
            <a:ext cx="658200" cy="4845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F905A-21D8-4BE2-7643-7AEA1D6EFF6E}"/>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EC42992D-1863-6CC1-7D80-4E6E4ABAC633}"/>
              </a:ext>
            </a:extLst>
          </p:cNvPr>
          <p:cNvSpPr>
            <a:spLocks noGrp="1"/>
          </p:cNvSpPr>
          <p:nvPr>
            <p:ph type="title"/>
          </p:nvPr>
        </p:nvSpPr>
        <p:spPr/>
        <p:txBody>
          <a:bodyPr/>
          <a:lstStyle/>
          <a:p>
            <a:r>
              <a:rPr lang="en-CA" dirty="0"/>
              <a:t>Recording aggregator person</a:t>
            </a:r>
          </a:p>
        </p:txBody>
      </p:sp>
      <p:sp>
        <p:nvSpPr>
          <p:cNvPr id="3" name="Slide Number Placeholder 2">
            <a:extLst>
              <a:ext uri="{FF2B5EF4-FFF2-40B4-BE49-F238E27FC236}">
                <a16:creationId xmlns:a16="http://schemas.microsoft.com/office/drawing/2014/main" id="{53276D09-AB47-4F01-138E-D5244E0FCF5F}"/>
              </a:ext>
            </a:extLst>
          </p:cNvPr>
          <p:cNvSpPr>
            <a:spLocks noGrp="1"/>
          </p:cNvSpPr>
          <p:nvPr>
            <p:ph type="sldNum" sz="quarter" idx="12"/>
          </p:nvPr>
        </p:nvSpPr>
        <p:spPr/>
        <p:txBody>
          <a:bodyPr/>
          <a:lstStyle/>
          <a:p>
            <a:fld id="{26D89839-9540-4FD2-A570-163792ED64AF}" type="slidenum">
              <a:rPr lang="en-US" smtClean="0"/>
              <a:t>55</a:t>
            </a:fld>
            <a:endParaRPr lang="en-US"/>
          </a:p>
        </p:txBody>
      </p:sp>
      <p:sp>
        <p:nvSpPr>
          <p:cNvPr id="25" name="TextBox 24">
            <a:extLst>
              <a:ext uri="{FF2B5EF4-FFF2-40B4-BE49-F238E27FC236}">
                <a16:creationId xmlns:a16="http://schemas.microsoft.com/office/drawing/2014/main" id="{021BB8FB-F126-7E67-3531-265565ED4DC9}"/>
              </a:ext>
            </a:extLst>
          </p:cNvPr>
          <p:cNvSpPr txBox="1"/>
          <p:nvPr/>
        </p:nvSpPr>
        <p:spPr>
          <a:xfrm>
            <a:off x="838200" y="1556514"/>
            <a:ext cx="3397918" cy="523220"/>
          </a:xfrm>
          <a:prstGeom prst="rect">
            <a:avLst/>
          </a:prstGeom>
          <a:noFill/>
        </p:spPr>
        <p:txBody>
          <a:bodyPr wrap="none" rtlCol="0">
            <a:spAutoFit/>
          </a:bodyPr>
          <a:lstStyle/>
          <a:p>
            <a:r>
              <a:rPr lang="en-CA" sz="2800" b="1" dirty="0"/>
              <a:t>RDA Record Template</a:t>
            </a:r>
          </a:p>
        </p:txBody>
      </p:sp>
      <p:pic>
        <p:nvPicPr>
          <p:cNvPr id="7" name="Picture 6">
            <a:extLst>
              <a:ext uri="{FF2B5EF4-FFF2-40B4-BE49-F238E27FC236}">
                <a16:creationId xmlns:a16="http://schemas.microsoft.com/office/drawing/2014/main" id="{8D270F43-6FF8-AF19-929D-0603B8BF522D}"/>
              </a:ext>
            </a:extLst>
          </p:cNvPr>
          <p:cNvPicPr>
            <a:picLocks noChangeAspect="1"/>
          </p:cNvPicPr>
          <p:nvPr/>
        </p:nvPicPr>
        <p:blipFill>
          <a:blip r:embed="rId3"/>
          <a:stretch>
            <a:fillRect/>
          </a:stretch>
        </p:blipFill>
        <p:spPr>
          <a:xfrm>
            <a:off x="838200" y="2079734"/>
            <a:ext cx="9858375" cy="4648200"/>
          </a:xfrm>
          <a:prstGeom prst="rect">
            <a:avLst/>
          </a:prstGeom>
          <a:ln>
            <a:solidFill>
              <a:schemeClr val="bg1">
                <a:lumMod val="85000"/>
              </a:schemeClr>
            </a:solidFill>
          </a:ln>
        </p:spPr>
      </p:pic>
    </p:spTree>
    <p:extLst>
      <p:ext uri="{BB962C8B-B14F-4D97-AF65-F5344CB8AC3E}">
        <p14:creationId xmlns:p14="http://schemas.microsoft.com/office/powerpoint/2010/main" val="1955245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E0A9-B02B-42ED-6AAE-7DF81B159EAC}"/>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3B166A02-E2FF-E151-E6DA-39CD5EE0BB90}"/>
              </a:ext>
            </a:extLst>
          </p:cNvPr>
          <p:cNvSpPr txBox="1"/>
          <p:nvPr/>
        </p:nvSpPr>
        <p:spPr>
          <a:xfrm>
            <a:off x="838200" y="1742251"/>
            <a:ext cx="4696094" cy="523220"/>
          </a:xfrm>
          <a:prstGeom prst="rect">
            <a:avLst/>
          </a:prstGeom>
          <a:noFill/>
        </p:spPr>
        <p:txBody>
          <a:bodyPr wrap="none" rtlCol="0">
            <a:spAutoFit/>
          </a:bodyPr>
          <a:lstStyle/>
          <a:p>
            <a:r>
              <a:rPr lang="en-CA" sz="2800" b="1" dirty="0"/>
              <a:t>MARC 21 Bibliographic Record</a:t>
            </a:r>
          </a:p>
        </p:txBody>
      </p:sp>
      <p:sp>
        <p:nvSpPr>
          <p:cNvPr id="24" name="Title 23">
            <a:extLst>
              <a:ext uri="{FF2B5EF4-FFF2-40B4-BE49-F238E27FC236}">
                <a16:creationId xmlns:a16="http://schemas.microsoft.com/office/drawing/2014/main" id="{04ABBFE4-C9EE-9DE3-AB24-4BA8451D58E9}"/>
              </a:ext>
            </a:extLst>
          </p:cNvPr>
          <p:cNvSpPr>
            <a:spLocks noGrp="1"/>
          </p:cNvSpPr>
          <p:nvPr>
            <p:ph type="title"/>
          </p:nvPr>
        </p:nvSpPr>
        <p:spPr/>
        <p:txBody>
          <a:bodyPr/>
          <a:lstStyle/>
          <a:p>
            <a:r>
              <a:rPr lang="en-CA" dirty="0"/>
              <a:t>Recording aggregator person</a:t>
            </a:r>
          </a:p>
        </p:txBody>
      </p:sp>
      <p:sp>
        <p:nvSpPr>
          <p:cNvPr id="3" name="Slide Number Placeholder 2">
            <a:extLst>
              <a:ext uri="{FF2B5EF4-FFF2-40B4-BE49-F238E27FC236}">
                <a16:creationId xmlns:a16="http://schemas.microsoft.com/office/drawing/2014/main" id="{33F9E769-AA4E-3B72-F888-46A33F1F0BDF}"/>
              </a:ext>
            </a:extLst>
          </p:cNvPr>
          <p:cNvSpPr>
            <a:spLocks noGrp="1"/>
          </p:cNvSpPr>
          <p:nvPr>
            <p:ph type="sldNum" sz="quarter" idx="12"/>
          </p:nvPr>
        </p:nvSpPr>
        <p:spPr/>
        <p:txBody>
          <a:bodyPr/>
          <a:lstStyle/>
          <a:p>
            <a:fld id="{26D89839-9540-4FD2-A570-163792ED64AF}" type="slidenum">
              <a:rPr lang="en-US" smtClean="0"/>
              <a:t>56</a:t>
            </a:fld>
            <a:endParaRPr lang="en-US"/>
          </a:p>
        </p:txBody>
      </p:sp>
      <p:pic>
        <p:nvPicPr>
          <p:cNvPr id="4" name="Picture 3">
            <a:extLst>
              <a:ext uri="{FF2B5EF4-FFF2-40B4-BE49-F238E27FC236}">
                <a16:creationId xmlns:a16="http://schemas.microsoft.com/office/drawing/2014/main" id="{AFA6C4BA-8BE6-D124-1BFA-B3243EDB695A}"/>
              </a:ext>
            </a:extLst>
          </p:cNvPr>
          <p:cNvPicPr>
            <a:picLocks noChangeAspect="1"/>
          </p:cNvPicPr>
          <p:nvPr/>
        </p:nvPicPr>
        <p:blipFill>
          <a:blip r:embed="rId3"/>
          <a:stretch>
            <a:fillRect/>
          </a:stretch>
        </p:blipFill>
        <p:spPr>
          <a:xfrm>
            <a:off x="838200" y="2265471"/>
            <a:ext cx="8782050" cy="1438275"/>
          </a:xfrm>
          <a:prstGeom prst="rect">
            <a:avLst/>
          </a:prstGeom>
        </p:spPr>
      </p:pic>
    </p:spTree>
    <p:extLst>
      <p:ext uri="{BB962C8B-B14F-4D97-AF65-F5344CB8AC3E}">
        <p14:creationId xmlns:p14="http://schemas.microsoft.com/office/powerpoint/2010/main" val="1008971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617e822058_0_67"/>
          <p:cNvSpPr txBox="1">
            <a:spLocks noGrp="1"/>
          </p:cNvSpPr>
          <p:nvPr>
            <p:ph type="body" idx="1"/>
          </p:nvPr>
        </p:nvSpPr>
        <p:spPr>
          <a:xfrm>
            <a:off x="805625" y="205250"/>
            <a:ext cx="11084400" cy="66528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800"/>
              <a:buNone/>
            </a:pPr>
            <a:r>
              <a:rPr lang="en-US" sz="3200" dirty="0">
                <a:latin typeface="+mj-lt"/>
              </a:rPr>
              <a:t>Recording the Aggregator Persons</a:t>
            </a:r>
            <a:endParaRPr sz="2300" dirty="0">
              <a:latin typeface="+mj-lt"/>
              <a:ea typeface="Aptos"/>
              <a:cs typeface="Aptos"/>
              <a:sym typeface="Aptos"/>
            </a:endParaRPr>
          </a:p>
          <a:p>
            <a:pPr marL="457200" lvl="0" indent="-374650" algn="l" rtl="0">
              <a:lnSpc>
                <a:spcPct val="115833"/>
              </a:lnSpc>
              <a:spcBef>
                <a:spcPts val="1000"/>
              </a:spcBef>
              <a:spcAft>
                <a:spcPts val="0"/>
              </a:spcAft>
              <a:buSzPts val="2300"/>
              <a:buChar char="•"/>
            </a:pPr>
            <a:r>
              <a:rPr lang="en-US" sz="2300" dirty="0">
                <a:ea typeface="Aptos"/>
                <a:cs typeface="Aptos"/>
                <a:sym typeface="Aptos"/>
              </a:rPr>
              <a:t>Note that we could go further and record an IRI for a related person as a real-world object in subfield $1 </a:t>
            </a:r>
            <a:endParaRPr sz="2300" dirty="0">
              <a:ea typeface="Arial"/>
              <a:cs typeface="Arial"/>
              <a:sym typeface="Arial"/>
            </a:endParaRPr>
          </a:p>
          <a:p>
            <a:pPr marL="457200" lvl="0" indent="0" algn="just" rtl="0">
              <a:lnSpc>
                <a:spcPct val="116000"/>
              </a:lnSpc>
              <a:spcBef>
                <a:spcPts val="800"/>
              </a:spcBef>
              <a:spcAft>
                <a:spcPts val="0"/>
              </a:spcAft>
              <a:buSzPts val="1800"/>
              <a:buNone/>
            </a:pPr>
            <a:endParaRPr sz="2300" dirty="0">
              <a:ea typeface="Arial"/>
              <a:cs typeface="Arial"/>
              <a:sym typeface="Arial"/>
            </a:endParaRPr>
          </a:p>
          <a:p>
            <a:pPr marL="457200" lvl="0" indent="0" algn="l" rtl="0">
              <a:lnSpc>
                <a:spcPct val="115833"/>
              </a:lnSpc>
              <a:spcBef>
                <a:spcPts val="0"/>
              </a:spcBef>
              <a:spcAft>
                <a:spcPts val="0"/>
              </a:spcAft>
              <a:buSzPts val="1800"/>
              <a:buNone/>
            </a:pPr>
            <a:r>
              <a:rPr lang="en-US" sz="2300" dirty="0">
                <a:ea typeface="Arial"/>
                <a:cs typeface="Arial"/>
                <a:sym typeface="Arial"/>
              </a:rPr>
              <a:t>700 1# $a Fathi, Albert, $e compiler. </a:t>
            </a:r>
            <a:r>
              <a:rPr lang="en-US" sz="2300" dirty="0"/>
              <a:t>$</a:t>
            </a:r>
            <a:r>
              <a:rPr lang="en-US" sz="2300" dirty="0">
                <a:ea typeface="Arial"/>
                <a:cs typeface="Arial"/>
                <a:sym typeface="Arial"/>
              </a:rPr>
              <a:t>1 </a:t>
            </a:r>
            <a:r>
              <a:rPr lang="en-US" sz="2300" u="sng" dirty="0">
                <a:solidFill>
                  <a:schemeClr val="hlink"/>
                </a:solidFill>
                <a:ea typeface="Arial"/>
                <a:cs typeface="Arial"/>
                <a:sym typeface="Arial"/>
                <a:hlinkClick r:id="rId3"/>
              </a:rPr>
              <a:t>https://id.oclc.org/worldcat/entity/E39PBJx8DjV8mBWyCTM4FxRdwC</a:t>
            </a:r>
            <a:r>
              <a:rPr lang="en-US" sz="2300" dirty="0">
                <a:ea typeface="Arial"/>
                <a:cs typeface="Arial"/>
                <a:sym typeface="Arial"/>
              </a:rPr>
              <a:t> </a:t>
            </a:r>
            <a:endParaRPr sz="2300" dirty="0">
              <a:ea typeface="Arial"/>
              <a:cs typeface="Arial"/>
              <a:sym typeface="Arial"/>
            </a:endParaRPr>
          </a:p>
          <a:p>
            <a:pPr marL="457200" lvl="0" indent="0" algn="l" rtl="0">
              <a:lnSpc>
                <a:spcPct val="115833"/>
              </a:lnSpc>
              <a:spcBef>
                <a:spcPts val="800"/>
              </a:spcBef>
              <a:spcAft>
                <a:spcPts val="0"/>
              </a:spcAft>
              <a:buSzPts val="1800"/>
              <a:buNone/>
            </a:pPr>
            <a:r>
              <a:rPr lang="en-US" sz="2300" dirty="0">
                <a:ea typeface="Arial"/>
                <a:cs typeface="Arial"/>
                <a:sym typeface="Arial"/>
              </a:rPr>
              <a:t>700 1# $a Morrison, Philip J., $e compiler. </a:t>
            </a:r>
            <a:r>
              <a:rPr lang="en-US" sz="2300" dirty="0"/>
              <a:t>$</a:t>
            </a:r>
            <a:r>
              <a:rPr lang="en-US" sz="2300" dirty="0">
                <a:ea typeface="Arial"/>
                <a:cs typeface="Arial"/>
                <a:sym typeface="Arial"/>
              </a:rPr>
              <a:t>1 </a:t>
            </a:r>
            <a:r>
              <a:rPr lang="en-US" sz="2300" u="sng" dirty="0">
                <a:solidFill>
                  <a:schemeClr val="hlink"/>
                </a:solidFill>
                <a:ea typeface="Arial"/>
                <a:cs typeface="Arial"/>
                <a:sym typeface="Arial"/>
                <a:hlinkClick r:id="rId4"/>
              </a:rPr>
              <a:t>https://id.oclc.org/worldcat/entity/E39PBJtRQHDxvpbcjDjVvkcByd</a:t>
            </a:r>
            <a:r>
              <a:rPr lang="en-US" sz="2300" dirty="0">
                <a:ea typeface="Arial"/>
                <a:cs typeface="Arial"/>
                <a:sym typeface="Arial"/>
              </a:rPr>
              <a:t> </a:t>
            </a:r>
            <a:endParaRPr sz="2300" dirty="0">
              <a:ea typeface="Arial"/>
              <a:cs typeface="Arial"/>
              <a:sym typeface="Arial"/>
            </a:endParaRPr>
          </a:p>
          <a:p>
            <a:pPr marL="457200" lvl="0" indent="0" algn="l" rtl="0">
              <a:lnSpc>
                <a:spcPct val="115833"/>
              </a:lnSpc>
              <a:spcBef>
                <a:spcPts val="800"/>
              </a:spcBef>
              <a:spcAft>
                <a:spcPts val="0"/>
              </a:spcAft>
              <a:buSzPts val="1800"/>
              <a:buNone/>
            </a:pPr>
            <a:r>
              <a:rPr lang="en-US" sz="2300" dirty="0">
                <a:ea typeface="Arial"/>
                <a:cs typeface="Arial"/>
                <a:sym typeface="Arial"/>
              </a:rPr>
              <a:t>700 1# $a Seara, Tere M., </a:t>
            </a:r>
            <a:r>
              <a:rPr lang="en-US" sz="2300" dirty="0"/>
              <a:t>$</a:t>
            </a:r>
            <a:r>
              <a:rPr lang="en-US" sz="2300" dirty="0">
                <a:ea typeface="Arial"/>
                <a:cs typeface="Arial"/>
                <a:sym typeface="Arial"/>
              </a:rPr>
              <a:t>d 1961- $e compiler. </a:t>
            </a:r>
            <a:r>
              <a:rPr lang="en-US" sz="2300" dirty="0"/>
              <a:t>$</a:t>
            </a:r>
            <a:r>
              <a:rPr lang="en-US" sz="2300" dirty="0">
                <a:ea typeface="Arial"/>
                <a:cs typeface="Arial"/>
                <a:sym typeface="Arial"/>
              </a:rPr>
              <a:t>1 </a:t>
            </a:r>
            <a:r>
              <a:rPr lang="en-US" sz="2300" u="sng" dirty="0">
                <a:solidFill>
                  <a:schemeClr val="hlink"/>
                </a:solidFill>
                <a:ea typeface="Arial"/>
                <a:cs typeface="Arial"/>
                <a:sym typeface="Arial"/>
                <a:hlinkClick r:id="rId5"/>
              </a:rPr>
              <a:t>https://id.oclc.org/worldcat/entity/E39PBJghvKRjdQPTP8fpgWQcyd</a:t>
            </a:r>
            <a:r>
              <a:rPr lang="en-US" sz="2300" dirty="0">
                <a:ea typeface="Arial"/>
                <a:cs typeface="Arial"/>
                <a:sym typeface="Arial"/>
              </a:rPr>
              <a:t> </a:t>
            </a:r>
            <a:endParaRPr sz="2300" dirty="0">
              <a:ea typeface="Arial"/>
              <a:cs typeface="Arial"/>
              <a:sym typeface="Arial"/>
            </a:endParaRPr>
          </a:p>
          <a:p>
            <a:pPr marL="457200" lvl="0" indent="0" algn="l" rtl="0">
              <a:lnSpc>
                <a:spcPct val="116000"/>
              </a:lnSpc>
              <a:spcBef>
                <a:spcPts val="800"/>
              </a:spcBef>
              <a:spcAft>
                <a:spcPts val="0"/>
              </a:spcAft>
              <a:buSzPts val="1800"/>
              <a:buNone/>
            </a:pPr>
            <a:r>
              <a:rPr lang="en-US" sz="2300" dirty="0">
                <a:ea typeface="Arial"/>
                <a:cs typeface="Arial"/>
                <a:sym typeface="Arial"/>
              </a:rPr>
              <a:t>700 1# $a </a:t>
            </a:r>
            <a:r>
              <a:rPr lang="en-US" sz="2300" dirty="0" err="1">
                <a:ea typeface="Arial"/>
                <a:cs typeface="Arial"/>
                <a:sym typeface="Arial"/>
              </a:rPr>
              <a:t>Tabachnikov</a:t>
            </a:r>
            <a:r>
              <a:rPr lang="en-US" sz="2300" dirty="0">
                <a:ea typeface="Arial"/>
                <a:cs typeface="Arial"/>
                <a:sym typeface="Arial"/>
              </a:rPr>
              <a:t>, Sergei, </a:t>
            </a:r>
            <a:r>
              <a:rPr lang="en-US" sz="2300" dirty="0"/>
              <a:t>$</a:t>
            </a:r>
            <a:r>
              <a:rPr lang="en-US" sz="2300" dirty="0">
                <a:ea typeface="Arial"/>
                <a:cs typeface="Arial"/>
                <a:sym typeface="Arial"/>
              </a:rPr>
              <a:t>d 1956- $e compiler. </a:t>
            </a:r>
            <a:r>
              <a:rPr lang="en-US" sz="2300" dirty="0"/>
              <a:t>$</a:t>
            </a:r>
            <a:r>
              <a:rPr lang="en-US" sz="2300" dirty="0">
                <a:ea typeface="Arial"/>
                <a:cs typeface="Arial"/>
                <a:sym typeface="Arial"/>
              </a:rPr>
              <a:t>1 </a:t>
            </a:r>
            <a:r>
              <a:rPr lang="en-US" sz="2300" u="sng" dirty="0">
                <a:solidFill>
                  <a:schemeClr val="hlink"/>
                </a:solidFill>
                <a:ea typeface="Arial"/>
                <a:cs typeface="Arial"/>
                <a:sym typeface="Arial"/>
                <a:hlinkClick r:id="rId6"/>
              </a:rPr>
              <a:t>https://id.oclc.org/worldcat/entity/E39PBJrKYg6jgfpwYghrtymGHC</a:t>
            </a:r>
            <a:r>
              <a:rPr lang="en-US" sz="2300" dirty="0">
                <a:ea typeface="Arial"/>
                <a:cs typeface="Arial"/>
                <a:sym typeface="Arial"/>
              </a:rPr>
              <a:t> </a:t>
            </a:r>
            <a:endParaRPr sz="2300" dirty="0">
              <a:ea typeface="Arial"/>
              <a:cs typeface="Arial"/>
              <a:sym typeface="Arial"/>
            </a:endParaRPr>
          </a:p>
        </p:txBody>
      </p:sp>
      <p:sp>
        <p:nvSpPr>
          <p:cNvPr id="220" name="Google Shape;220;g3617e822058_0_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617e822058_0_73"/>
          <p:cNvSpPr txBox="1">
            <a:spLocks noGrp="1"/>
          </p:cNvSpPr>
          <p:nvPr>
            <p:ph type="body" idx="1"/>
          </p:nvPr>
        </p:nvSpPr>
        <p:spPr>
          <a:xfrm>
            <a:off x="805625" y="205250"/>
            <a:ext cx="10905000" cy="66528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800"/>
              <a:buNone/>
            </a:pPr>
            <a:r>
              <a:rPr lang="en-US" sz="3200" dirty="0">
                <a:latin typeface="+mj-lt"/>
              </a:rPr>
              <a:t>Recording the Aggregator Persons</a:t>
            </a:r>
            <a:endParaRPr sz="3200" dirty="0">
              <a:latin typeface="+mj-lt"/>
            </a:endParaRPr>
          </a:p>
          <a:p>
            <a:pPr marL="457200" lvl="0" indent="-374650" algn="l" rtl="0">
              <a:lnSpc>
                <a:spcPct val="115833"/>
              </a:lnSpc>
              <a:spcBef>
                <a:spcPts val="800"/>
              </a:spcBef>
              <a:spcAft>
                <a:spcPts val="0"/>
              </a:spcAft>
              <a:buSzPts val="2300"/>
              <a:buFont typeface="Arial"/>
              <a:buChar char="•"/>
            </a:pPr>
            <a:r>
              <a:rPr lang="en-US" sz="2300" dirty="0">
                <a:ea typeface="Arial"/>
                <a:cs typeface="Arial"/>
                <a:sym typeface="Arial"/>
              </a:rPr>
              <a:t>We could also include a IRI from the </a:t>
            </a:r>
            <a:r>
              <a:rPr lang="en-US" sz="2300" u="sng" dirty="0">
                <a:solidFill>
                  <a:schemeClr val="hlink"/>
                </a:solidFill>
                <a:ea typeface="Arial"/>
                <a:cs typeface="Arial"/>
                <a:sym typeface="Arial"/>
                <a:hlinkClick r:id="rId3"/>
              </a:rPr>
              <a:t>RDA Registry</a:t>
            </a:r>
            <a:r>
              <a:rPr lang="en-US" sz="2300" dirty="0">
                <a:ea typeface="Arial"/>
                <a:cs typeface="Arial"/>
                <a:sym typeface="Arial"/>
              </a:rPr>
              <a:t> for the relationship element, encoding it in subfield $4.</a:t>
            </a:r>
            <a:endParaRPr sz="2300" dirty="0">
              <a:ea typeface="Arial"/>
              <a:cs typeface="Arial"/>
              <a:sym typeface="Arial"/>
            </a:endParaRPr>
          </a:p>
          <a:p>
            <a:pPr marL="0" lvl="0" indent="0" algn="l" rtl="0">
              <a:lnSpc>
                <a:spcPct val="115833"/>
              </a:lnSpc>
              <a:spcBef>
                <a:spcPts val="800"/>
              </a:spcBef>
              <a:spcAft>
                <a:spcPts val="0"/>
              </a:spcAft>
              <a:buSzPts val="1800"/>
              <a:buNone/>
            </a:pPr>
            <a:endParaRPr sz="2300" dirty="0">
              <a:ea typeface="Arial"/>
              <a:cs typeface="Arial"/>
              <a:sym typeface="Arial"/>
            </a:endParaRPr>
          </a:p>
          <a:p>
            <a:pPr marL="0" lvl="0" indent="0" algn="l" rtl="0">
              <a:lnSpc>
                <a:spcPct val="115833"/>
              </a:lnSpc>
              <a:spcBef>
                <a:spcPts val="800"/>
              </a:spcBef>
              <a:spcAft>
                <a:spcPts val="0"/>
              </a:spcAft>
              <a:buSzPts val="1800"/>
              <a:buNone/>
            </a:pPr>
            <a:endParaRPr sz="2300" dirty="0">
              <a:ea typeface="Arial"/>
              <a:cs typeface="Arial"/>
              <a:sym typeface="Arial"/>
            </a:endParaRPr>
          </a:p>
          <a:p>
            <a:pPr marL="0" lvl="0" indent="0" algn="l" rtl="0">
              <a:lnSpc>
                <a:spcPct val="115833"/>
              </a:lnSpc>
              <a:spcBef>
                <a:spcPts val="800"/>
              </a:spcBef>
              <a:spcAft>
                <a:spcPts val="0"/>
              </a:spcAft>
              <a:buSzPts val="1800"/>
              <a:buNone/>
            </a:pPr>
            <a:endParaRPr sz="2300" dirty="0">
              <a:ea typeface="Arial"/>
              <a:cs typeface="Arial"/>
              <a:sym typeface="Arial"/>
            </a:endParaRPr>
          </a:p>
          <a:p>
            <a:pPr marL="0" lvl="0" indent="0" algn="l" rtl="0">
              <a:lnSpc>
                <a:spcPct val="115833"/>
              </a:lnSpc>
              <a:spcBef>
                <a:spcPts val="800"/>
              </a:spcBef>
              <a:spcAft>
                <a:spcPts val="0"/>
              </a:spcAft>
              <a:buSzPts val="1800"/>
              <a:buNone/>
            </a:pPr>
            <a:endParaRPr sz="2300" dirty="0">
              <a:ea typeface="Arial"/>
              <a:cs typeface="Arial"/>
              <a:sym typeface="Arial"/>
            </a:endParaRPr>
          </a:p>
          <a:p>
            <a:pPr marL="0" lvl="0" indent="0" algn="l" rtl="0">
              <a:lnSpc>
                <a:spcPct val="115833"/>
              </a:lnSpc>
              <a:spcBef>
                <a:spcPts val="800"/>
              </a:spcBef>
              <a:spcAft>
                <a:spcPts val="0"/>
              </a:spcAft>
              <a:buSzPts val="1800"/>
              <a:buNone/>
            </a:pPr>
            <a:endParaRPr sz="2300" dirty="0">
              <a:ea typeface="Arial"/>
              <a:cs typeface="Arial"/>
              <a:sym typeface="Arial"/>
            </a:endParaRPr>
          </a:p>
          <a:p>
            <a:pPr marL="0" lvl="0" indent="0" algn="l" rtl="0">
              <a:lnSpc>
                <a:spcPct val="115833"/>
              </a:lnSpc>
              <a:spcBef>
                <a:spcPts val="800"/>
              </a:spcBef>
              <a:spcAft>
                <a:spcPts val="0"/>
              </a:spcAft>
              <a:buSzPts val="1800"/>
              <a:buNone/>
            </a:pPr>
            <a:endParaRPr sz="2300" dirty="0">
              <a:ea typeface="Arial"/>
              <a:cs typeface="Arial"/>
              <a:sym typeface="Arial"/>
            </a:endParaRPr>
          </a:p>
          <a:p>
            <a:pPr marL="0" lvl="0" indent="0" algn="l" rtl="0">
              <a:lnSpc>
                <a:spcPct val="115833"/>
              </a:lnSpc>
              <a:spcBef>
                <a:spcPts val="800"/>
              </a:spcBef>
              <a:spcAft>
                <a:spcPts val="0"/>
              </a:spcAft>
              <a:buSzPts val="1800"/>
              <a:buNone/>
            </a:pPr>
            <a:endParaRPr sz="2300" dirty="0">
              <a:ea typeface="Arial"/>
              <a:cs typeface="Arial"/>
              <a:sym typeface="Arial"/>
            </a:endParaRPr>
          </a:p>
          <a:p>
            <a:pPr marL="0" lvl="0" indent="0" algn="l" rtl="0">
              <a:lnSpc>
                <a:spcPct val="115833"/>
              </a:lnSpc>
              <a:spcBef>
                <a:spcPts val="800"/>
              </a:spcBef>
              <a:spcAft>
                <a:spcPts val="0"/>
              </a:spcAft>
              <a:buSzPts val="1800"/>
              <a:buNone/>
            </a:pPr>
            <a:endParaRPr sz="2300" dirty="0">
              <a:ea typeface="Arial"/>
              <a:cs typeface="Arial"/>
              <a:sym typeface="Arial"/>
            </a:endParaRPr>
          </a:p>
          <a:p>
            <a:pPr marL="457200" lvl="0" indent="-374650" algn="l" rtl="0">
              <a:lnSpc>
                <a:spcPct val="115833"/>
              </a:lnSpc>
              <a:spcBef>
                <a:spcPts val="800"/>
              </a:spcBef>
              <a:spcAft>
                <a:spcPts val="0"/>
              </a:spcAft>
              <a:buSzPts val="2300"/>
              <a:buFont typeface="Arial"/>
              <a:buChar char="•"/>
            </a:pPr>
            <a:r>
              <a:rPr lang="en-US" sz="2300" dirty="0">
                <a:ea typeface="Arial"/>
                <a:cs typeface="Arial"/>
                <a:sym typeface="Arial"/>
              </a:rPr>
              <a:t>PCC</a:t>
            </a:r>
            <a:r>
              <a:rPr lang="en-US" sz="1200" dirty="0">
                <a:ea typeface="Arial"/>
                <a:cs typeface="Arial"/>
                <a:sym typeface="Arial"/>
              </a:rPr>
              <a:t> </a:t>
            </a:r>
            <a:r>
              <a:rPr lang="en-US" sz="2300" dirty="0">
                <a:ea typeface="Arial"/>
                <a:cs typeface="Arial"/>
                <a:sym typeface="Arial"/>
              </a:rPr>
              <a:t>policy is to use unconstrained property IRIs</a:t>
            </a:r>
            <a:endParaRPr sz="2300" dirty="0">
              <a:ea typeface="Arial"/>
              <a:cs typeface="Arial"/>
              <a:sym typeface="Arial"/>
            </a:endParaRPr>
          </a:p>
          <a:p>
            <a:pPr marL="457200" lvl="0" indent="0" algn="l" rtl="0">
              <a:lnSpc>
                <a:spcPct val="115833"/>
              </a:lnSpc>
              <a:spcBef>
                <a:spcPts val="800"/>
              </a:spcBef>
              <a:spcAft>
                <a:spcPts val="800"/>
              </a:spcAft>
              <a:buSzPts val="1800"/>
              <a:buNone/>
            </a:pPr>
            <a:endParaRPr sz="2300" dirty="0">
              <a:ea typeface="Arial"/>
              <a:cs typeface="Arial"/>
              <a:sym typeface="Arial"/>
            </a:endParaRPr>
          </a:p>
        </p:txBody>
      </p:sp>
      <p:sp>
        <p:nvSpPr>
          <p:cNvPr id="227" name="Google Shape;227;g3617e822058_0_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pic>
        <p:nvPicPr>
          <p:cNvPr id="228" name="Google Shape;228;g3617e822058_0_73"/>
          <p:cNvPicPr preferRelativeResize="0"/>
          <p:nvPr/>
        </p:nvPicPr>
        <p:blipFill rotWithShape="1">
          <a:blip r:embed="rId4">
            <a:alphaModFix/>
          </a:blip>
          <a:srcRect/>
          <a:stretch/>
        </p:blipFill>
        <p:spPr>
          <a:xfrm>
            <a:off x="2117063" y="1921113"/>
            <a:ext cx="6410325" cy="37814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617e822058_0_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sp>
        <p:nvSpPr>
          <p:cNvPr id="235" name="Google Shape;235;g3617e822058_0_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59</a:t>
            </a:fld>
            <a:endParaRPr/>
          </a:p>
        </p:txBody>
      </p:sp>
      <p:pic>
        <p:nvPicPr>
          <p:cNvPr id="236" name="Google Shape;236;g3617e822058_0_80"/>
          <p:cNvPicPr preferRelativeResize="0"/>
          <p:nvPr/>
        </p:nvPicPr>
        <p:blipFill rotWithShape="1">
          <a:blip r:embed="rId3">
            <a:alphaModFix/>
          </a:blip>
          <a:srcRect/>
          <a:stretch/>
        </p:blipFill>
        <p:spPr>
          <a:xfrm>
            <a:off x="0" y="205368"/>
            <a:ext cx="12192001" cy="64472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255" name="Google Shape;255;p5"/>
          <p:cNvPicPr preferRelativeResize="0"/>
          <p:nvPr/>
        </p:nvPicPr>
        <p:blipFill rotWithShape="1">
          <a:blip r:embed="rId3">
            <a:alphaModFix/>
          </a:blip>
          <a:srcRect/>
          <a:stretch/>
        </p:blipFill>
        <p:spPr>
          <a:xfrm>
            <a:off x="1517489" y="347403"/>
            <a:ext cx="8376787" cy="616319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617e822058_0_88"/>
          <p:cNvSpPr txBox="1">
            <a:spLocks noGrp="1"/>
          </p:cNvSpPr>
          <p:nvPr>
            <p:ph type="body" idx="1"/>
          </p:nvPr>
        </p:nvSpPr>
        <p:spPr>
          <a:xfrm>
            <a:off x="423550" y="156325"/>
            <a:ext cx="11703300" cy="66528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800"/>
              <a:buNone/>
            </a:pPr>
            <a:r>
              <a:rPr lang="en-US" sz="3200" dirty="0">
                <a:latin typeface="+mj-lt"/>
              </a:rPr>
              <a:t>Recording the Aggregator Persons</a:t>
            </a:r>
            <a:endParaRPr sz="3200" dirty="0">
              <a:latin typeface="+mj-lt"/>
            </a:endParaRPr>
          </a:p>
          <a:p>
            <a:pPr marL="457200" lvl="0" indent="-361950" algn="l" rtl="0">
              <a:lnSpc>
                <a:spcPct val="115833"/>
              </a:lnSpc>
              <a:spcBef>
                <a:spcPts val="800"/>
              </a:spcBef>
              <a:spcAft>
                <a:spcPts val="0"/>
              </a:spcAft>
              <a:buSzPts val="2100"/>
              <a:buFont typeface="Arial"/>
              <a:buChar char="•"/>
            </a:pPr>
            <a:r>
              <a:rPr lang="en-US" sz="2100" dirty="0">
                <a:ea typeface="Arial"/>
                <a:cs typeface="Arial"/>
                <a:sym typeface="Arial"/>
              </a:rPr>
              <a:t>Right click on the CURIE for rdau:P61091 and choose “copy link”. The IRI copied is </a:t>
            </a:r>
            <a:r>
              <a:rPr lang="en-US" sz="2100" u="sng" dirty="0">
                <a:solidFill>
                  <a:srgbClr val="467886"/>
                </a:solidFill>
                <a:ea typeface="Arial"/>
                <a:cs typeface="Arial"/>
                <a:sym typeface="Arial"/>
                <a:hlinkClick r:id="rId3">
                  <a:extLst>
                    <a:ext uri="{A12FA001-AC4F-418D-AE19-62706E023703}">
                      <ahyp:hlinkClr xmlns:ahyp="http://schemas.microsoft.com/office/drawing/2018/hyperlinkcolor" val="tx"/>
                    </a:ext>
                  </a:extLst>
                </a:hlinkClick>
              </a:rPr>
              <a:t>http://rdaregistry.info/Elements/u/P61091</a:t>
            </a:r>
            <a:r>
              <a:rPr lang="en-US" sz="2100" dirty="0">
                <a:ea typeface="Arial"/>
                <a:cs typeface="Arial"/>
                <a:sym typeface="Arial"/>
              </a:rPr>
              <a:t> </a:t>
            </a:r>
            <a:endParaRPr sz="2100" dirty="0">
              <a:ea typeface="Arial"/>
              <a:cs typeface="Arial"/>
              <a:sym typeface="Arial"/>
            </a:endParaRPr>
          </a:p>
          <a:p>
            <a:pPr marL="457200" lvl="0" indent="-361950" algn="l" rtl="0">
              <a:lnSpc>
                <a:spcPct val="115833"/>
              </a:lnSpc>
              <a:spcBef>
                <a:spcPts val="800"/>
              </a:spcBef>
              <a:spcAft>
                <a:spcPts val="0"/>
              </a:spcAft>
              <a:buSzPts val="2100"/>
              <a:buFont typeface="Arial"/>
              <a:buChar char="•"/>
            </a:pPr>
            <a:r>
              <a:rPr lang="en-US" sz="2100" dirty="0">
                <a:ea typeface="Arial"/>
                <a:cs typeface="Arial"/>
                <a:sym typeface="Arial"/>
              </a:rPr>
              <a:t>You can also obtain the unconstrained IRI from the </a:t>
            </a:r>
            <a:r>
              <a:rPr lang="en-US" sz="2100" dirty="0">
                <a:ea typeface="Aptos"/>
                <a:cs typeface="Aptos"/>
                <a:sym typeface="Aptos"/>
              </a:rPr>
              <a:t>Relationship Labels spreadsheet</a:t>
            </a:r>
            <a:endParaRPr sz="2100" dirty="0">
              <a:ea typeface="Arial"/>
              <a:cs typeface="Arial"/>
              <a:sym typeface="Arial"/>
            </a:endParaRPr>
          </a:p>
          <a:p>
            <a:pPr marL="457200" lvl="0" indent="-361950" algn="l" rtl="0">
              <a:lnSpc>
                <a:spcPct val="115833"/>
              </a:lnSpc>
              <a:spcBef>
                <a:spcPts val="0"/>
              </a:spcBef>
              <a:spcAft>
                <a:spcPts val="0"/>
              </a:spcAft>
              <a:buSzPts val="2100"/>
              <a:buFont typeface="Arial"/>
              <a:buChar char="•"/>
            </a:pPr>
            <a:r>
              <a:rPr lang="en-US" sz="2100" dirty="0">
                <a:ea typeface="Arial"/>
                <a:cs typeface="Arial"/>
                <a:sym typeface="Arial"/>
              </a:rPr>
              <a:t>$4 follows $e and precedes $0 and $1</a:t>
            </a:r>
            <a:endParaRPr sz="2100" dirty="0">
              <a:ea typeface="Arial"/>
              <a:cs typeface="Arial"/>
              <a:sym typeface="Arial"/>
            </a:endParaRPr>
          </a:p>
          <a:p>
            <a:pPr marL="457200" lvl="0" indent="0" algn="l" rtl="0">
              <a:lnSpc>
                <a:spcPct val="115833"/>
              </a:lnSpc>
              <a:spcBef>
                <a:spcPts val="0"/>
              </a:spcBef>
              <a:spcAft>
                <a:spcPts val="0"/>
              </a:spcAft>
              <a:buSzPts val="1800"/>
              <a:buNone/>
            </a:pPr>
            <a:endParaRPr sz="2100" dirty="0">
              <a:ea typeface="Arial"/>
              <a:cs typeface="Arial"/>
              <a:sym typeface="Arial"/>
            </a:endParaRPr>
          </a:p>
          <a:p>
            <a:pPr marL="457200" lvl="0" indent="0" algn="l" rtl="0">
              <a:lnSpc>
                <a:spcPct val="115833"/>
              </a:lnSpc>
              <a:spcBef>
                <a:spcPts val="0"/>
              </a:spcBef>
              <a:spcAft>
                <a:spcPts val="0"/>
              </a:spcAft>
              <a:buSzPts val="1800"/>
              <a:buNone/>
            </a:pPr>
            <a:r>
              <a:rPr lang="en-US" sz="2100" dirty="0">
                <a:ea typeface="Arial"/>
                <a:cs typeface="Arial"/>
                <a:sym typeface="Arial"/>
              </a:rPr>
              <a:t>700 1# $a Fathi, Albert, $e compiler. $4 </a:t>
            </a:r>
            <a:r>
              <a:rPr lang="en-US" sz="2100" u="sng" dirty="0">
                <a:solidFill>
                  <a:schemeClr val="hlink"/>
                </a:solidFill>
                <a:ea typeface="Arial"/>
                <a:cs typeface="Arial"/>
                <a:sym typeface="Arial"/>
                <a:hlinkClick r:id="rId3"/>
              </a:rPr>
              <a:t>http://rdaregistry.info/Elements/u/P61091</a:t>
            </a:r>
            <a:r>
              <a:rPr lang="en-US" sz="2100" dirty="0">
                <a:ea typeface="Arial"/>
                <a:cs typeface="Arial"/>
                <a:sym typeface="Arial"/>
              </a:rPr>
              <a:t> </a:t>
            </a:r>
            <a:r>
              <a:rPr lang="en-US" sz="2100" dirty="0"/>
              <a:t>$</a:t>
            </a:r>
            <a:r>
              <a:rPr lang="en-US" sz="2100" dirty="0">
                <a:ea typeface="Arial"/>
                <a:cs typeface="Arial"/>
                <a:sym typeface="Arial"/>
              </a:rPr>
              <a:t>1 </a:t>
            </a:r>
            <a:r>
              <a:rPr lang="en-US" sz="2100" u="sng" dirty="0">
                <a:solidFill>
                  <a:schemeClr val="hlink"/>
                </a:solidFill>
                <a:ea typeface="Arial"/>
                <a:cs typeface="Arial"/>
                <a:sym typeface="Arial"/>
                <a:hlinkClick r:id="rId4"/>
              </a:rPr>
              <a:t>https://id.oclc.org/worldcat/entity/E39PBJx8DjV8mBWyCTM4FxRdwC</a:t>
            </a:r>
            <a:r>
              <a:rPr lang="en-US" sz="2100" dirty="0">
                <a:ea typeface="Arial"/>
                <a:cs typeface="Arial"/>
                <a:sym typeface="Arial"/>
              </a:rPr>
              <a:t> </a:t>
            </a:r>
            <a:endParaRPr sz="2100" dirty="0">
              <a:ea typeface="Arial"/>
              <a:cs typeface="Arial"/>
              <a:sym typeface="Arial"/>
            </a:endParaRPr>
          </a:p>
          <a:p>
            <a:pPr marL="457200" lvl="0" indent="0" algn="l" rtl="0">
              <a:lnSpc>
                <a:spcPct val="115833"/>
              </a:lnSpc>
              <a:spcBef>
                <a:spcPts val="800"/>
              </a:spcBef>
              <a:spcAft>
                <a:spcPts val="0"/>
              </a:spcAft>
              <a:buSzPts val="1800"/>
              <a:buNone/>
            </a:pPr>
            <a:r>
              <a:rPr lang="en-US" sz="2100" dirty="0">
                <a:ea typeface="Arial"/>
                <a:cs typeface="Arial"/>
                <a:sym typeface="Arial"/>
              </a:rPr>
              <a:t>700 1# $a Morrison, Philip J., $e compiler. $4 </a:t>
            </a:r>
            <a:r>
              <a:rPr lang="en-US" sz="2100" u="sng" dirty="0">
                <a:solidFill>
                  <a:schemeClr val="hlink"/>
                </a:solidFill>
                <a:ea typeface="Arial"/>
                <a:cs typeface="Arial"/>
                <a:sym typeface="Arial"/>
                <a:hlinkClick r:id="rId3"/>
              </a:rPr>
              <a:t>http://rdaregistry.info/Elements/u/P61091</a:t>
            </a:r>
            <a:r>
              <a:rPr lang="en-US" sz="2100" dirty="0">
                <a:ea typeface="Arial"/>
                <a:cs typeface="Arial"/>
                <a:sym typeface="Arial"/>
              </a:rPr>
              <a:t> </a:t>
            </a:r>
            <a:r>
              <a:rPr lang="en-US" sz="2100" dirty="0"/>
              <a:t>$</a:t>
            </a:r>
            <a:r>
              <a:rPr lang="en-US" sz="2100" dirty="0">
                <a:ea typeface="Arial"/>
                <a:cs typeface="Arial"/>
                <a:sym typeface="Arial"/>
              </a:rPr>
              <a:t>1 </a:t>
            </a:r>
            <a:r>
              <a:rPr lang="en-US" sz="2100" u="sng" dirty="0">
                <a:solidFill>
                  <a:schemeClr val="hlink"/>
                </a:solidFill>
                <a:ea typeface="Arial"/>
                <a:cs typeface="Arial"/>
                <a:sym typeface="Arial"/>
                <a:hlinkClick r:id="rId5"/>
              </a:rPr>
              <a:t>https://id.oclc.org/worldcat/entity/E39PBJtRQHDxvpbcjDjVvkcByd</a:t>
            </a:r>
            <a:r>
              <a:rPr lang="en-US" sz="2100" dirty="0">
                <a:ea typeface="Arial"/>
                <a:cs typeface="Arial"/>
                <a:sym typeface="Arial"/>
              </a:rPr>
              <a:t> </a:t>
            </a:r>
            <a:endParaRPr sz="2100" dirty="0">
              <a:ea typeface="Arial"/>
              <a:cs typeface="Arial"/>
              <a:sym typeface="Arial"/>
            </a:endParaRPr>
          </a:p>
          <a:p>
            <a:pPr marL="457200" lvl="0" indent="0" algn="l" rtl="0">
              <a:lnSpc>
                <a:spcPct val="115833"/>
              </a:lnSpc>
              <a:spcBef>
                <a:spcPts val="800"/>
              </a:spcBef>
              <a:spcAft>
                <a:spcPts val="0"/>
              </a:spcAft>
              <a:buSzPts val="1800"/>
              <a:buNone/>
            </a:pPr>
            <a:r>
              <a:rPr lang="en-US" sz="2100" dirty="0">
                <a:ea typeface="Arial"/>
                <a:cs typeface="Arial"/>
                <a:sym typeface="Arial"/>
              </a:rPr>
              <a:t>700 1# $a Seara, Tere M., </a:t>
            </a:r>
            <a:r>
              <a:rPr lang="en-US" sz="2100" dirty="0"/>
              <a:t>$</a:t>
            </a:r>
            <a:r>
              <a:rPr lang="en-US" sz="2100" dirty="0">
                <a:ea typeface="Arial"/>
                <a:cs typeface="Arial"/>
                <a:sym typeface="Arial"/>
              </a:rPr>
              <a:t>d 1961- $e compiler. $4 </a:t>
            </a:r>
            <a:r>
              <a:rPr lang="en-US" sz="2100" u="sng" dirty="0">
                <a:solidFill>
                  <a:schemeClr val="hlink"/>
                </a:solidFill>
                <a:ea typeface="Arial"/>
                <a:cs typeface="Arial"/>
                <a:sym typeface="Arial"/>
                <a:hlinkClick r:id="rId3"/>
              </a:rPr>
              <a:t>http://rdaregistry.info/Elements/u/P61091</a:t>
            </a:r>
            <a:r>
              <a:rPr lang="en-US" sz="2100" dirty="0">
                <a:ea typeface="Arial"/>
                <a:cs typeface="Arial"/>
                <a:sym typeface="Arial"/>
              </a:rPr>
              <a:t> </a:t>
            </a:r>
            <a:r>
              <a:rPr lang="en-US" sz="2100" dirty="0"/>
              <a:t>$</a:t>
            </a:r>
            <a:r>
              <a:rPr lang="en-US" sz="2100" dirty="0">
                <a:ea typeface="Arial"/>
                <a:cs typeface="Arial"/>
                <a:sym typeface="Arial"/>
              </a:rPr>
              <a:t>1 </a:t>
            </a:r>
            <a:r>
              <a:rPr lang="en-US" sz="2100" u="sng" dirty="0">
                <a:solidFill>
                  <a:schemeClr val="hlink"/>
                </a:solidFill>
                <a:ea typeface="Arial"/>
                <a:cs typeface="Arial"/>
                <a:sym typeface="Arial"/>
                <a:hlinkClick r:id="rId6"/>
              </a:rPr>
              <a:t>https://id.oclc.org/worldcat/entity/E39PBJghvKRjdQPTP8fpgWQcyd</a:t>
            </a:r>
            <a:r>
              <a:rPr lang="en-US" sz="2100" dirty="0">
                <a:ea typeface="Arial"/>
                <a:cs typeface="Arial"/>
                <a:sym typeface="Arial"/>
              </a:rPr>
              <a:t> </a:t>
            </a:r>
            <a:endParaRPr sz="2100" dirty="0">
              <a:ea typeface="Arial"/>
              <a:cs typeface="Arial"/>
              <a:sym typeface="Arial"/>
            </a:endParaRPr>
          </a:p>
          <a:p>
            <a:pPr marL="457200" lvl="0" indent="0" algn="l" rtl="0">
              <a:lnSpc>
                <a:spcPct val="116000"/>
              </a:lnSpc>
              <a:spcBef>
                <a:spcPts val="800"/>
              </a:spcBef>
              <a:spcAft>
                <a:spcPts val="0"/>
              </a:spcAft>
              <a:buSzPts val="1800"/>
              <a:buNone/>
            </a:pPr>
            <a:r>
              <a:rPr lang="en-US" sz="2100" dirty="0">
                <a:ea typeface="Arial"/>
                <a:cs typeface="Arial"/>
                <a:sym typeface="Arial"/>
              </a:rPr>
              <a:t>700 1# $a </a:t>
            </a:r>
            <a:r>
              <a:rPr lang="en-US" sz="2100" dirty="0" err="1">
                <a:ea typeface="Arial"/>
                <a:cs typeface="Arial"/>
                <a:sym typeface="Arial"/>
              </a:rPr>
              <a:t>Tabachnikov</a:t>
            </a:r>
            <a:r>
              <a:rPr lang="en-US" sz="2100" dirty="0">
                <a:ea typeface="Arial"/>
                <a:cs typeface="Arial"/>
                <a:sym typeface="Arial"/>
              </a:rPr>
              <a:t>, Sergei, </a:t>
            </a:r>
            <a:r>
              <a:rPr lang="en-US" sz="2100" dirty="0"/>
              <a:t>$</a:t>
            </a:r>
            <a:r>
              <a:rPr lang="en-US" sz="2100" dirty="0">
                <a:ea typeface="Arial"/>
                <a:cs typeface="Arial"/>
                <a:sym typeface="Arial"/>
              </a:rPr>
              <a:t>d 1956- $e compiler. $4 </a:t>
            </a:r>
            <a:r>
              <a:rPr lang="en-US" sz="2100" u="sng" dirty="0">
                <a:solidFill>
                  <a:schemeClr val="hlink"/>
                </a:solidFill>
                <a:ea typeface="Arial"/>
                <a:cs typeface="Arial"/>
                <a:sym typeface="Arial"/>
                <a:hlinkClick r:id="rId3"/>
              </a:rPr>
              <a:t>http://rdaregistry.info/Elements/u/P61091</a:t>
            </a:r>
            <a:r>
              <a:rPr lang="en-US" sz="2100" dirty="0">
                <a:ea typeface="Arial"/>
                <a:cs typeface="Arial"/>
                <a:sym typeface="Arial"/>
              </a:rPr>
              <a:t> </a:t>
            </a:r>
            <a:r>
              <a:rPr lang="en-US" sz="2100" dirty="0"/>
              <a:t>$</a:t>
            </a:r>
            <a:r>
              <a:rPr lang="en-US" sz="2100" dirty="0">
                <a:ea typeface="Arial"/>
                <a:cs typeface="Arial"/>
                <a:sym typeface="Arial"/>
              </a:rPr>
              <a:t>1 </a:t>
            </a:r>
            <a:r>
              <a:rPr lang="en-US" sz="2100" u="sng" dirty="0">
                <a:solidFill>
                  <a:schemeClr val="hlink"/>
                </a:solidFill>
                <a:ea typeface="Arial"/>
                <a:cs typeface="Arial"/>
                <a:sym typeface="Arial"/>
                <a:hlinkClick r:id="rId7"/>
              </a:rPr>
              <a:t>https://id.oclc.org/worldcat/entity/E39PBJrKYg6jgfpwYghrtymGHC</a:t>
            </a:r>
            <a:r>
              <a:rPr lang="en-US" sz="2300" dirty="0">
                <a:ea typeface="Arial"/>
                <a:cs typeface="Arial"/>
                <a:sym typeface="Arial"/>
              </a:rPr>
              <a:t> </a:t>
            </a:r>
            <a:endParaRPr sz="2300" dirty="0">
              <a:ea typeface="Arial"/>
              <a:cs typeface="Arial"/>
              <a:sym typeface="Arial"/>
            </a:endParaRPr>
          </a:p>
        </p:txBody>
      </p:sp>
      <p:sp>
        <p:nvSpPr>
          <p:cNvPr id="243" name="Google Shape;243;g3617e822058_0_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617e822058_0_112"/>
          <p:cNvSpPr txBox="1">
            <a:spLocks noGrp="1"/>
          </p:cNvSpPr>
          <p:nvPr>
            <p:ph type="body" idx="1"/>
          </p:nvPr>
        </p:nvSpPr>
        <p:spPr>
          <a:xfrm>
            <a:off x="838200" y="628775"/>
            <a:ext cx="10515600" cy="5123400"/>
          </a:xfrm>
          <a:prstGeom prst="rect">
            <a:avLst/>
          </a:prstGeom>
          <a:noFill/>
          <a:ln>
            <a:noFill/>
          </a:ln>
        </p:spPr>
        <p:txBody>
          <a:bodyPr spcFirstLastPara="1" wrap="square" lIns="91425" tIns="45700" rIns="91425" bIns="45700" anchor="t" anchorCtr="0">
            <a:noAutofit/>
          </a:bodyPr>
          <a:lstStyle/>
          <a:p>
            <a:pPr marL="0" lvl="0" indent="0" algn="l" rtl="0">
              <a:lnSpc>
                <a:spcPct val="115833"/>
              </a:lnSpc>
              <a:spcBef>
                <a:spcPts val="0"/>
              </a:spcBef>
              <a:spcAft>
                <a:spcPts val="0"/>
              </a:spcAft>
              <a:buSzPts val="1800"/>
              <a:buNone/>
            </a:pPr>
            <a:r>
              <a:rPr lang="en-US" dirty="0">
                <a:ea typeface="Arial"/>
                <a:cs typeface="Arial"/>
                <a:sym typeface="Arial"/>
              </a:rPr>
              <a:t>For best practices on recording URIs in MARC records, see:</a:t>
            </a:r>
            <a:endParaRPr sz="3200" dirty="0"/>
          </a:p>
          <a:p>
            <a:pPr marL="457200" lvl="0" indent="-393700" algn="l" rtl="0">
              <a:lnSpc>
                <a:spcPct val="115833"/>
              </a:lnSpc>
              <a:spcBef>
                <a:spcPts val="1000"/>
              </a:spcBef>
              <a:spcAft>
                <a:spcPts val="0"/>
              </a:spcAft>
              <a:buSzPts val="2600"/>
              <a:buFont typeface="Arial"/>
              <a:buChar char="•"/>
            </a:pPr>
            <a:r>
              <a:rPr lang="en-US" sz="2600" u="sng" dirty="0">
                <a:solidFill>
                  <a:srgbClr val="467886"/>
                </a:solidFill>
                <a:ea typeface="Arial"/>
                <a:cs typeface="Arial"/>
                <a:sym typeface="Arial"/>
                <a:hlinkClick r:id="rId3">
                  <a:extLst>
                    <a:ext uri="{A12FA001-AC4F-418D-AE19-62706E023703}">
                      <ahyp:hlinkClr xmlns:ahyp="http://schemas.microsoft.com/office/drawing/2018/hyperlinkcolor" val="tx"/>
                    </a:ext>
                  </a:extLst>
                </a:hlinkClick>
              </a:rPr>
              <a:t>PCC Task Group on Linked Data Best Practices: Final Report</a:t>
            </a:r>
            <a:endParaRPr sz="2600" dirty="0">
              <a:ea typeface="Arial"/>
              <a:cs typeface="Arial"/>
              <a:sym typeface="Arial"/>
            </a:endParaRPr>
          </a:p>
          <a:p>
            <a:pPr marL="457200" lvl="0" indent="-393700" algn="l" rtl="0">
              <a:lnSpc>
                <a:spcPct val="115833"/>
              </a:lnSpc>
              <a:spcBef>
                <a:spcPts val="0"/>
              </a:spcBef>
              <a:spcAft>
                <a:spcPts val="0"/>
              </a:spcAft>
              <a:buSzPts val="2600"/>
              <a:buFont typeface="Arial"/>
              <a:buChar char="•"/>
            </a:pPr>
            <a:r>
              <a:rPr lang="en-US" sz="2600" u="sng" dirty="0">
                <a:solidFill>
                  <a:srgbClr val="467886"/>
                </a:solidFill>
                <a:ea typeface="Arial"/>
                <a:cs typeface="Arial"/>
                <a:sym typeface="Arial"/>
                <a:hlinkClick r:id="rId4">
                  <a:extLst>
                    <a:ext uri="{A12FA001-AC4F-418D-AE19-62706E023703}">
                      <ahyp:hlinkClr xmlns:ahyp="http://schemas.microsoft.com/office/drawing/2018/hyperlinkcolor" val="tx"/>
                    </a:ext>
                  </a:extLst>
                </a:hlinkClick>
              </a:rPr>
              <a:t>URIs FAQ</a:t>
            </a:r>
            <a:endParaRPr sz="2600" dirty="0">
              <a:ea typeface="Arial"/>
              <a:cs typeface="Arial"/>
              <a:sym typeface="Arial"/>
            </a:endParaRPr>
          </a:p>
          <a:p>
            <a:pPr marL="457200" lvl="0" indent="-393700" algn="l" rtl="0">
              <a:lnSpc>
                <a:spcPct val="115833"/>
              </a:lnSpc>
              <a:spcBef>
                <a:spcPts val="0"/>
              </a:spcBef>
              <a:spcAft>
                <a:spcPts val="0"/>
              </a:spcAft>
              <a:buSzPts val="2600"/>
              <a:buFont typeface="Arial"/>
              <a:buChar char="•"/>
            </a:pPr>
            <a:r>
              <a:rPr lang="en-US" sz="2600" u="sng" dirty="0">
                <a:solidFill>
                  <a:srgbClr val="467886"/>
                </a:solidFill>
                <a:ea typeface="Arial"/>
                <a:cs typeface="Arial"/>
                <a:sym typeface="Arial"/>
                <a:hlinkClick r:id="rId5">
                  <a:extLst>
                    <a:ext uri="{A12FA001-AC4F-418D-AE19-62706E023703}">
                      <ahyp:hlinkClr xmlns:ahyp="http://schemas.microsoft.com/office/drawing/2018/hyperlinkcolor" val="tx"/>
                    </a:ext>
                  </a:extLst>
                </a:hlinkClick>
              </a:rPr>
              <a:t>Formulating and Obtaining URIs: A Guide to Commonly Used Vocabularies and Reference Sources</a:t>
            </a:r>
            <a:endParaRPr sz="2600" dirty="0">
              <a:ea typeface="Arial"/>
              <a:cs typeface="Arial"/>
              <a:sym typeface="Arial"/>
            </a:endParaRPr>
          </a:p>
          <a:p>
            <a:pPr marL="457200" lvl="0" indent="-393700" algn="l" rtl="0">
              <a:lnSpc>
                <a:spcPct val="115833"/>
              </a:lnSpc>
              <a:spcBef>
                <a:spcPts val="0"/>
              </a:spcBef>
              <a:spcAft>
                <a:spcPts val="0"/>
              </a:spcAft>
              <a:buSzPts val="2600"/>
              <a:buFont typeface="Arial"/>
              <a:buChar char="•"/>
            </a:pPr>
            <a:r>
              <a:rPr lang="en-US" sz="2600" dirty="0">
                <a:ea typeface="Arial"/>
                <a:cs typeface="Arial"/>
                <a:sym typeface="Arial"/>
              </a:rPr>
              <a:t>All three of these documents are in the process of being updated by the PCC Task Group for URIs in MARC Implementation and Support. The latter document has an updated version on Wikidata at: </a:t>
            </a:r>
            <a:r>
              <a:rPr lang="en-US" sz="2600" u="sng" dirty="0">
                <a:solidFill>
                  <a:srgbClr val="467886"/>
                </a:solidFill>
                <a:ea typeface="Arial"/>
                <a:cs typeface="Arial"/>
                <a:sym typeface="Arial"/>
                <a:hlinkClick r:id="rId6">
                  <a:extLst>
                    <a:ext uri="{A12FA001-AC4F-418D-AE19-62706E023703}">
                      <ahyp:hlinkClr xmlns:ahyp="http://schemas.microsoft.com/office/drawing/2018/hyperlinkcolor" val="tx"/>
                    </a:ext>
                  </a:extLst>
                </a:hlinkClick>
              </a:rPr>
              <a:t>https://www.wikidata.org/wiki/Wikidata:WikiProject_URIs_in_MARC</a:t>
            </a:r>
            <a:endParaRPr sz="2600" dirty="0">
              <a:ea typeface="Arial"/>
              <a:cs typeface="Arial"/>
              <a:sym typeface="Arial"/>
            </a:endParaRPr>
          </a:p>
          <a:p>
            <a:pPr marL="457200" lvl="0" indent="0" algn="l" rtl="0">
              <a:lnSpc>
                <a:spcPct val="115833"/>
              </a:lnSpc>
              <a:spcBef>
                <a:spcPts val="0"/>
              </a:spcBef>
              <a:spcAft>
                <a:spcPts val="800"/>
              </a:spcAft>
              <a:buSzPts val="1800"/>
              <a:buNone/>
            </a:pPr>
            <a:endParaRPr sz="2400" dirty="0">
              <a:ea typeface="Arial"/>
              <a:cs typeface="Arial"/>
              <a:sym typeface="Arial"/>
            </a:endParaRPr>
          </a:p>
        </p:txBody>
      </p:sp>
      <p:sp>
        <p:nvSpPr>
          <p:cNvPr id="250" name="Google Shape;250;g3617e822058_0_1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F07BC7-A06F-72D0-6F34-808F71FC08AA}"/>
              </a:ext>
            </a:extLst>
          </p:cNvPr>
          <p:cNvSpPr>
            <a:spLocks noGrp="1"/>
          </p:cNvSpPr>
          <p:nvPr>
            <p:ph type="title"/>
          </p:nvPr>
        </p:nvSpPr>
        <p:spPr/>
        <p:txBody>
          <a:bodyPr/>
          <a:lstStyle/>
          <a:p>
            <a:r>
              <a:rPr lang="en-CA" dirty="0"/>
              <a:t>issue of</a:t>
            </a:r>
          </a:p>
        </p:txBody>
      </p:sp>
      <p:sp>
        <p:nvSpPr>
          <p:cNvPr id="6" name="Text Placeholder 5">
            <a:extLst>
              <a:ext uri="{FF2B5EF4-FFF2-40B4-BE49-F238E27FC236}">
                <a16:creationId xmlns:a16="http://schemas.microsoft.com/office/drawing/2014/main" id="{CF45E25C-0445-D7AC-8A4C-F613430E680F}"/>
              </a:ext>
            </a:extLst>
          </p:cNvPr>
          <p:cNvSpPr>
            <a:spLocks noGrp="1"/>
          </p:cNvSpPr>
          <p:nvPr>
            <p:ph type="body" idx="1"/>
          </p:nvPr>
        </p:nvSpPr>
        <p:spPr/>
        <p:txBody>
          <a:bodyPr/>
          <a:lstStyle/>
          <a:p>
            <a:endParaRPr lang="en-CA"/>
          </a:p>
        </p:txBody>
      </p:sp>
      <p:sp>
        <p:nvSpPr>
          <p:cNvPr id="3" name="Slide Number Placeholder 2">
            <a:extLst>
              <a:ext uri="{FF2B5EF4-FFF2-40B4-BE49-F238E27FC236}">
                <a16:creationId xmlns:a16="http://schemas.microsoft.com/office/drawing/2014/main" id="{95875230-FC6E-C43C-2AB0-1EB9070A6AE6}"/>
              </a:ext>
            </a:extLst>
          </p:cNvPr>
          <p:cNvSpPr>
            <a:spLocks noGrp="1"/>
          </p:cNvSpPr>
          <p:nvPr>
            <p:ph type="sldNum" sz="quarter" idx="12"/>
          </p:nvPr>
        </p:nvSpPr>
        <p:spPr/>
        <p:txBody>
          <a:bodyPr/>
          <a:lstStyle/>
          <a:p>
            <a:fld id="{26D89839-9540-4FD2-A570-163792ED64AF}" type="slidenum">
              <a:rPr lang="en-US" smtClean="0"/>
              <a:t>62</a:t>
            </a:fld>
            <a:endParaRPr lang="en-US"/>
          </a:p>
        </p:txBody>
      </p:sp>
    </p:spTree>
    <p:extLst>
      <p:ext uri="{BB962C8B-B14F-4D97-AF65-F5344CB8AC3E}">
        <p14:creationId xmlns:p14="http://schemas.microsoft.com/office/powerpoint/2010/main" val="587443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63</a:t>
            </a:fld>
            <a:endParaRPr/>
          </a:p>
        </p:txBody>
      </p:sp>
      <p:pic>
        <p:nvPicPr>
          <p:cNvPr id="118" name="Google Shape;118;p2"/>
          <p:cNvPicPr preferRelativeResize="0"/>
          <p:nvPr/>
        </p:nvPicPr>
        <p:blipFill rotWithShape="1">
          <a:blip r:embed="rId3">
            <a:alphaModFix/>
          </a:blip>
          <a:srcRect/>
          <a:stretch/>
        </p:blipFill>
        <p:spPr>
          <a:xfrm>
            <a:off x="656466" y="1039705"/>
            <a:ext cx="5439534" cy="3667637"/>
          </a:xfrm>
          <a:prstGeom prst="rect">
            <a:avLst/>
          </a:prstGeom>
          <a:noFill/>
          <a:ln>
            <a:noFill/>
          </a:ln>
        </p:spPr>
      </p:pic>
      <p:pic>
        <p:nvPicPr>
          <p:cNvPr id="119" name="Google Shape;119;p2"/>
          <p:cNvPicPr preferRelativeResize="0"/>
          <p:nvPr/>
        </p:nvPicPr>
        <p:blipFill rotWithShape="1">
          <a:blip r:embed="rId4">
            <a:alphaModFix/>
          </a:blip>
          <a:srcRect/>
          <a:stretch/>
        </p:blipFill>
        <p:spPr>
          <a:xfrm>
            <a:off x="6622596" y="0"/>
            <a:ext cx="3976007" cy="68580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64</a:t>
            </a:fld>
            <a:endParaRPr/>
          </a:p>
        </p:txBody>
      </p:sp>
      <p:sp>
        <p:nvSpPr>
          <p:cNvPr id="126" name="Google Shape;12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Recording Related Works</a:t>
            </a:r>
            <a:endParaRPr/>
          </a:p>
        </p:txBody>
      </p:sp>
      <p:pic>
        <p:nvPicPr>
          <p:cNvPr id="127" name="Google Shape;127;p3"/>
          <p:cNvPicPr preferRelativeResize="0"/>
          <p:nvPr/>
        </p:nvPicPr>
        <p:blipFill rotWithShape="1">
          <a:blip r:embed="rId3">
            <a:alphaModFix/>
          </a:blip>
          <a:srcRect/>
          <a:stretch/>
        </p:blipFill>
        <p:spPr>
          <a:xfrm>
            <a:off x="0" y="1980543"/>
            <a:ext cx="12192000" cy="2896914"/>
          </a:xfrm>
          <a:prstGeom prst="rect">
            <a:avLst/>
          </a:prstGeom>
          <a:noFill/>
          <a:ln>
            <a:noFill/>
          </a:ln>
        </p:spPr>
      </p:pic>
      <p:sp>
        <p:nvSpPr>
          <p:cNvPr id="128" name="Google Shape;128;p3"/>
          <p:cNvSpPr txBox="1"/>
          <p:nvPr/>
        </p:nvSpPr>
        <p:spPr>
          <a:xfrm>
            <a:off x="3089709" y="5409398"/>
            <a:ext cx="688206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ea typeface="Arial"/>
                <a:cs typeface="Arial"/>
                <a:sym typeface="Arial"/>
              </a:rPr>
              <a:t>The BSR section for Related Works shows that “issue of” is likely the element we want to use for relationships to series. It includes a link to an MGD on Series/Subseries.</a:t>
            </a:r>
            <a:endParaRPr sz="1400" b="0" i="0" u="none" strike="noStrike" cap="none" dirty="0">
              <a:solidFill>
                <a:srgbClr val="000000"/>
              </a:solidFil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65</a:t>
            </a:fld>
            <a:endParaRPr/>
          </a:p>
        </p:txBody>
      </p:sp>
      <p:pic>
        <p:nvPicPr>
          <p:cNvPr id="135" name="Google Shape;135;p4"/>
          <p:cNvPicPr preferRelativeResize="0"/>
          <p:nvPr/>
        </p:nvPicPr>
        <p:blipFill rotWithShape="1">
          <a:blip r:embed="rId3">
            <a:alphaModFix/>
          </a:blip>
          <a:srcRect/>
          <a:stretch/>
        </p:blipFill>
        <p:spPr>
          <a:xfrm>
            <a:off x="363131" y="1424527"/>
            <a:ext cx="5487166" cy="2314898"/>
          </a:xfrm>
          <a:prstGeom prst="rect">
            <a:avLst/>
          </a:prstGeom>
          <a:noFill/>
          <a:ln>
            <a:noFill/>
          </a:ln>
        </p:spPr>
      </p:pic>
      <p:pic>
        <p:nvPicPr>
          <p:cNvPr id="136" name="Google Shape;136;p4"/>
          <p:cNvPicPr preferRelativeResize="0"/>
          <p:nvPr/>
        </p:nvPicPr>
        <p:blipFill rotWithShape="1">
          <a:blip r:embed="rId4">
            <a:alphaModFix/>
          </a:blip>
          <a:srcRect/>
          <a:stretch/>
        </p:blipFill>
        <p:spPr>
          <a:xfrm>
            <a:off x="6217861" y="437732"/>
            <a:ext cx="5611008" cy="598253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66</a:t>
            </a:fld>
            <a:endParaRPr/>
          </a:p>
        </p:txBody>
      </p:sp>
      <p:pic>
        <p:nvPicPr>
          <p:cNvPr id="143" name="Google Shape;143;p5"/>
          <p:cNvPicPr preferRelativeResize="0"/>
          <p:nvPr/>
        </p:nvPicPr>
        <p:blipFill rotWithShape="1">
          <a:blip r:embed="rId3">
            <a:alphaModFix/>
          </a:blip>
          <a:srcRect/>
          <a:stretch/>
        </p:blipFill>
        <p:spPr>
          <a:xfrm>
            <a:off x="1280440" y="1923840"/>
            <a:ext cx="9631119" cy="3010320"/>
          </a:xfrm>
          <a:prstGeom prst="rect">
            <a:avLst/>
          </a:prstGeom>
          <a:noFill/>
          <a:ln>
            <a:noFill/>
          </a:ln>
        </p:spPr>
      </p:pic>
      <p:sp>
        <p:nvSpPr>
          <p:cNvPr id="144" name="Google Shape;144;p5"/>
          <p:cNvSpPr/>
          <p:nvPr/>
        </p:nvSpPr>
        <p:spPr>
          <a:xfrm>
            <a:off x="7111014" y="2015230"/>
            <a:ext cx="3800545" cy="30894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67</a:t>
            </a:fld>
            <a:endParaRPr/>
          </a:p>
        </p:txBody>
      </p:sp>
      <p:pic>
        <p:nvPicPr>
          <p:cNvPr id="151" name="Google Shape;151;p6"/>
          <p:cNvPicPr preferRelativeResize="0"/>
          <p:nvPr/>
        </p:nvPicPr>
        <p:blipFill rotWithShape="1">
          <a:blip r:embed="rId3">
            <a:alphaModFix/>
          </a:blip>
          <a:srcRect/>
          <a:stretch/>
        </p:blipFill>
        <p:spPr>
          <a:xfrm>
            <a:off x="1166124" y="1923840"/>
            <a:ext cx="9859751" cy="3010320"/>
          </a:xfrm>
          <a:prstGeom prst="rect">
            <a:avLst/>
          </a:prstGeom>
          <a:noFill/>
          <a:ln>
            <a:noFill/>
          </a:ln>
        </p:spPr>
      </p:pic>
      <p:pic>
        <p:nvPicPr>
          <p:cNvPr id="152" name="Google Shape;152;p6"/>
          <p:cNvPicPr preferRelativeResize="0"/>
          <p:nvPr/>
        </p:nvPicPr>
        <p:blipFill rotWithShape="1">
          <a:blip r:embed="rId4">
            <a:alphaModFix/>
          </a:blip>
          <a:srcRect/>
          <a:stretch/>
        </p:blipFill>
        <p:spPr>
          <a:xfrm>
            <a:off x="7296912" y="4910328"/>
            <a:ext cx="3286584" cy="342948"/>
          </a:xfrm>
          <a:prstGeom prst="rect">
            <a:avLst/>
          </a:prstGeom>
          <a:noFill/>
          <a:ln>
            <a:noFill/>
          </a:ln>
        </p:spPr>
      </p:pic>
      <p:sp>
        <p:nvSpPr>
          <p:cNvPr id="153" name="Google Shape;153;p6"/>
          <p:cNvSpPr/>
          <p:nvPr/>
        </p:nvSpPr>
        <p:spPr>
          <a:xfrm>
            <a:off x="7093527" y="1995054"/>
            <a:ext cx="3685309" cy="323697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68</a:t>
            </a:fld>
            <a:endParaRPr/>
          </a:p>
        </p:txBody>
      </p:sp>
      <p:sp>
        <p:nvSpPr>
          <p:cNvPr id="160" name="Google Shape;160;p7"/>
          <p:cNvSpPr txBox="1"/>
          <p:nvPr/>
        </p:nvSpPr>
        <p:spPr>
          <a:xfrm>
            <a:off x="766619" y="482600"/>
            <a:ext cx="13207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BSR</a:t>
            </a:r>
            <a:endParaRPr sz="1400" b="0" i="0" u="none" strike="noStrike" cap="none">
              <a:solidFill>
                <a:srgbClr val="000000"/>
              </a:solidFill>
              <a:latin typeface="Arial"/>
              <a:ea typeface="Arial"/>
              <a:cs typeface="Arial"/>
              <a:sym typeface="Arial"/>
            </a:endParaRPr>
          </a:p>
        </p:txBody>
      </p:sp>
      <p:pic>
        <p:nvPicPr>
          <p:cNvPr id="161" name="Google Shape;161;p7"/>
          <p:cNvPicPr preferRelativeResize="0"/>
          <p:nvPr/>
        </p:nvPicPr>
        <p:blipFill rotWithShape="1">
          <a:blip r:embed="rId3">
            <a:alphaModFix/>
          </a:blip>
          <a:srcRect/>
          <a:stretch/>
        </p:blipFill>
        <p:spPr>
          <a:xfrm>
            <a:off x="3134229" y="2968813"/>
            <a:ext cx="6071321" cy="2077502"/>
          </a:xfrm>
          <a:prstGeom prst="rect">
            <a:avLst/>
          </a:prstGeom>
          <a:noFill/>
          <a:ln>
            <a:noFill/>
          </a:ln>
        </p:spPr>
      </p:pic>
      <p:pic>
        <p:nvPicPr>
          <p:cNvPr id="162" name="Google Shape;162;p7"/>
          <p:cNvPicPr preferRelativeResize="0"/>
          <p:nvPr/>
        </p:nvPicPr>
        <p:blipFill rotWithShape="1">
          <a:blip r:embed="rId4">
            <a:alphaModFix/>
          </a:blip>
          <a:srcRect/>
          <a:stretch/>
        </p:blipFill>
        <p:spPr>
          <a:xfrm>
            <a:off x="0" y="1512407"/>
            <a:ext cx="12192000" cy="74189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69</a:t>
            </a:fld>
            <a:endParaRPr/>
          </a:p>
        </p:txBody>
      </p:sp>
      <p:pic>
        <p:nvPicPr>
          <p:cNvPr id="169" name="Google Shape;169;p8"/>
          <p:cNvPicPr preferRelativeResize="0"/>
          <p:nvPr/>
        </p:nvPicPr>
        <p:blipFill rotWithShape="1">
          <a:blip r:embed="rId3">
            <a:alphaModFix/>
          </a:blip>
          <a:srcRect/>
          <a:stretch/>
        </p:blipFill>
        <p:spPr>
          <a:xfrm>
            <a:off x="2999231" y="841248"/>
            <a:ext cx="6533823" cy="5932427"/>
          </a:xfrm>
          <a:prstGeom prst="rect">
            <a:avLst/>
          </a:prstGeom>
          <a:noFill/>
          <a:ln>
            <a:noFill/>
          </a:ln>
        </p:spPr>
      </p:pic>
      <p:pic>
        <p:nvPicPr>
          <p:cNvPr id="170" name="Google Shape;170;p8"/>
          <p:cNvPicPr preferRelativeResize="0"/>
          <p:nvPr/>
        </p:nvPicPr>
        <p:blipFill rotWithShape="1">
          <a:blip r:embed="rId4">
            <a:alphaModFix/>
          </a:blip>
          <a:srcRect/>
          <a:stretch/>
        </p:blipFill>
        <p:spPr>
          <a:xfrm>
            <a:off x="2999232" y="160310"/>
            <a:ext cx="6039693" cy="628738"/>
          </a:xfrm>
          <a:prstGeom prst="rect">
            <a:avLst/>
          </a:prstGeom>
          <a:noFill/>
          <a:ln>
            <a:noFill/>
          </a:ln>
        </p:spPr>
      </p:pic>
      <p:sp>
        <p:nvSpPr>
          <p:cNvPr id="171" name="Google Shape;171;p8"/>
          <p:cNvSpPr/>
          <p:nvPr/>
        </p:nvSpPr>
        <p:spPr>
          <a:xfrm>
            <a:off x="2743200" y="6044184"/>
            <a:ext cx="7132320" cy="6858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B27CDB9D-9B77-403C-8016-DAC77EA0DC00}"/>
              </a:ext>
            </a:extLst>
          </p:cNvPr>
          <p:cNvSpPr txBox="1"/>
          <p:nvPr/>
        </p:nvSpPr>
        <p:spPr>
          <a:xfrm>
            <a:off x="561702" y="213069"/>
            <a:ext cx="1765227" cy="523220"/>
          </a:xfrm>
          <a:prstGeom prst="rect">
            <a:avLst/>
          </a:prstGeom>
          <a:noFill/>
        </p:spPr>
        <p:txBody>
          <a:bodyPr wrap="none" rtlCol="0">
            <a:spAutoFit/>
          </a:bodyPr>
          <a:lstStyle/>
          <a:p>
            <a:r>
              <a:rPr lang="en-US" sz="2800" dirty="0">
                <a:hlinkClick r:id="rId5"/>
              </a:rPr>
              <a:t>MG: Series</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261" name="Google Shape;261;p6"/>
          <p:cNvPicPr preferRelativeResize="0"/>
          <p:nvPr/>
        </p:nvPicPr>
        <p:blipFill>
          <a:blip r:embed="rId3">
            <a:alphaModFix/>
          </a:blip>
          <a:stretch>
            <a:fillRect/>
          </a:stretch>
        </p:blipFill>
        <p:spPr>
          <a:xfrm>
            <a:off x="401050" y="1170963"/>
            <a:ext cx="11389900" cy="4516075"/>
          </a:xfrm>
          <a:prstGeom prst="rect">
            <a:avLst/>
          </a:prstGeom>
          <a:noFill/>
          <a:ln>
            <a:noFill/>
          </a:ln>
        </p:spPr>
      </p:pic>
      <p:pic>
        <p:nvPicPr>
          <p:cNvPr id="262" name="Google Shape;262;p6"/>
          <p:cNvPicPr preferRelativeResize="0"/>
          <p:nvPr/>
        </p:nvPicPr>
        <p:blipFill>
          <a:blip r:embed="rId4">
            <a:alphaModFix/>
          </a:blip>
          <a:stretch>
            <a:fillRect/>
          </a:stretch>
        </p:blipFill>
        <p:spPr>
          <a:xfrm>
            <a:off x="7958800" y="4664800"/>
            <a:ext cx="3832150" cy="17779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70</a:t>
            </a:fld>
            <a:endParaRPr/>
          </a:p>
        </p:txBody>
      </p:sp>
      <p:pic>
        <p:nvPicPr>
          <p:cNvPr id="177" name="Google Shape;177;p9"/>
          <p:cNvPicPr preferRelativeResize="0"/>
          <p:nvPr/>
        </p:nvPicPr>
        <p:blipFill rotWithShape="1">
          <a:blip r:embed="rId3">
            <a:alphaModFix/>
          </a:blip>
          <a:srcRect/>
          <a:stretch/>
        </p:blipFill>
        <p:spPr>
          <a:xfrm>
            <a:off x="3538091" y="0"/>
            <a:ext cx="5115817" cy="68580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body" idx="1"/>
          </p:nvPr>
        </p:nvSpPr>
        <p:spPr>
          <a:xfrm>
            <a:off x="838200" y="1487055"/>
            <a:ext cx="10515600" cy="46899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dirty="0"/>
              <a:t>Is your local institutional cataloging policy to trace series?  </a:t>
            </a:r>
            <a:endParaRPr dirty="0"/>
          </a:p>
          <a:p>
            <a:pPr marL="914400" lvl="1" indent="-342900" algn="l" rtl="0">
              <a:lnSpc>
                <a:spcPct val="90000"/>
              </a:lnSpc>
              <a:spcBef>
                <a:spcPts val="500"/>
              </a:spcBef>
              <a:spcAft>
                <a:spcPts val="0"/>
              </a:spcAft>
              <a:buSzPts val="1800"/>
              <a:buChar char="•"/>
            </a:pPr>
            <a:r>
              <a:rPr lang="en-US" dirty="0"/>
              <a:t>No: Only a series statement will be recorded. The 490 field in a MARC record will have a first indicator value of 0 = Series not traced. You can stop there. </a:t>
            </a:r>
            <a:endParaRPr dirty="0"/>
          </a:p>
          <a:p>
            <a:pPr marL="914400" lvl="1" indent="-342900" algn="l" rtl="0">
              <a:lnSpc>
                <a:spcPct val="90000"/>
              </a:lnSpc>
              <a:spcBef>
                <a:spcPts val="500"/>
              </a:spcBef>
              <a:spcAft>
                <a:spcPts val="0"/>
              </a:spcAft>
              <a:buSzPts val="1800"/>
              <a:buChar char="•"/>
            </a:pPr>
            <a:r>
              <a:rPr lang="en-US" dirty="0"/>
              <a:t>Yes: Provide an authorized access point for the series in your bibliographic description. According to both the BSR and the MGD </a:t>
            </a:r>
            <a:r>
              <a:rPr lang="en-US" u="sng" dirty="0">
                <a:solidFill>
                  <a:schemeClr val="hlink"/>
                </a:solidFill>
                <a:hlinkClick r:id="rId3"/>
              </a:rPr>
              <a:t>Work: issue of</a:t>
            </a:r>
            <a:r>
              <a:rPr lang="en-US" dirty="0"/>
              <a:t>, use one of the MARC 80X-83X series added entry fields.</a:t>
            </a:r>
            <a:endParaRPr dirty="0"/>
          </a:p>
        </p:txBody>
      </p:sp>
      <p:sp>
        <p:nvSpPr>
          <p:cNvPr id="183" name="Google Shape;18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71</a:t>
            </a:fld>
            <a:endParaRPr/>
          </a:p>
        </p:txBody>
      </p:sp>
      <p:sp>
        <p:nvSpPr>
          <p:cNvPr id="184" name="Google Shape;184;p10"/>
          <p:cNvSpPr txBox="1">
            <a:spLocks noGrp="1"/>
          </p:cNvSpPr>
          <p:nvPr>
            <p:ph type="title"/>
          </p:nvPr>
        </p:nvSpPr>
        <p:spPr>
          <a:xfrm>
            <a:off x="838200" y="365125"/>
            <a:ext cx="10515600" cy="10018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To Trace or not to Trace</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body" idx="1"/>
          </p:nvPr>
        </p:nvSpPr>
        <p:spPr>
          <a:xfrm>
            <a:off x="838200" y="1487055"/>
            <a:ext cx="10515600" cy="468990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dirty="0"/>
              <a:t>Is there a series authority record for the series?  </a:t>
            </a:r>
            <a:endParaRPr dirty="0"/>
          </a:p>
          <a:p>
            <a:pPr marL="914400" lvl="1" indent="-342900" algn="l" rtl="0">
              <a:lnSpc>
                <a:spcPct val="90000"/>
              </a:lnSpc>
              <a:spcBef>
                <a:spcPts val="500"/>
              </a:spcBef>
              <a:spcAft>
                <a:spcPts val="0"/>
              </a:spcAft>
              <a:buSzPts val="1800"/>
              <a:buChar char="•"/>
            </a:pPr>
            <a:r>
              <a:rPr lang="en-US" dirty="0"/>
              <a:t>Yes: Use the authorized access point already established. Upgrade to RDA and if necessary revise a non-RDA series authority if you are authorized to do NACO series work.</a:t>
            </a:r>
            <a:endParaRPr dirty="0"/>
          </a:p>
          <a:p>
            <a:pPr marL="914400" lvl="1" indent="-342900" algn="l" rtl="0">
              <a:lnSpc>
                <a:spcPct val="90000"/>
              </a:lnSpc>
              <a:spcBef>
                <a:spcPts val="500"/>
              </a:spcBef>
              <a:spcAft>
                <a:spcPts val="0"/>
              </a:spcAft>
              <a:buSzPts val="1800"/>
              <a:buChar char="•"/>
            </a:pPr>
            <a:r>
              <a:rPr lang="en-US" dirty="0"/>
              <a:t>No: If you are creating a BIBCO or CONSER record and tracing the series, you will need to create a series authority record for it. Catalogers trained for NACO series work can also create SARs even if they aren’t coding a bibliographic record as a PCC record. In all cases, the series added entry should conform to RDA and other policies followed by your institution for the formulation of successive aggregating work authorized access points.</a:t>
            </a:r>
            <a:endParaRPr dirty="0"/>
          </a:p>
        </p:txBody>
      </p:sp>
      <p:sp>
        <p:nvSpPr>
          <p:cNvPr id="190" name="Google Shape;19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72</a:t>
            </a:fld>
            <a:endParaRPr/>
          </a:p>
        </p:txBody>
      </p:sp>
      <p:sp>
        <p:nvSpPr>
          <p:cNvPr id="191" name="Google Shape;191;p11"/>
          <p:cNvSpPr txBox="1">
            <a:spLocks noGrp="1"/>
          </p:cNvSpPr>
          <p:nvPr>
            <p:ph type="title"/>
          </p:nvPr>
        </p:nvSpPr>
        <p:spPr>
          <a:xfrm>
            <a:off x="838200" y="365125"/>
            <a:ext cx="10515600" cy="10018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To Trace</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txBox="1">
            <a:spLocks noGrp="1"/>
          </p:cNvSpPr>
          <p:nvPr>
            <p:ph type="body" idx="1"/>
          </p:nvPr>
        </p:nvSpPr>
        <p:spPr>
          <a:xfrm>
            <a:off x="838200" y="1487055"/>
            <a:ext cx="10515600" cy="468990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dirty="0"/>
              <a:t>If your local policy is to trace series, you will find that there is already a series authority record for Mathematical Sciences Research Institute publications and it is coded as RDA, so you can use it in an RDA record</a:t>
            </a:r>
            <a:endParaRPr dirty="0"/>
          </a:p>
        </p:txBody>
      </p:sp>
      <p:sp>
        <p:nvSpPr>
          <p:cNvPr id="197" name="Google Shape;19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73</a:t>
            </a:fld>
            <a:endParaRPr/>
          </a:p>
        </p:txBody>
      </p:sp>
      <p:sp>
        <p:nvSpPr>
          <p:cNvPr id="198" name="Google Shape;198;p12"/>
          <p:cNvSpPr txBox="1">
            <a:spLocks noGrp="1"/>
          </p:cNvSpPr>
          <p:nvPr>
            <p:ph type="title"/>
          </p:nvPr>
        </p:nvSpPr>
        <p:spPr>
          <a:xfrm>
            <a:off x="838200" y="365125"/>
            <a:ext cx="10515600" cy="10018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To Trace</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74</a:t>
            </a:fld>
            <a:endParaRPr/>
          </a:p>
        </p:txBody>
      </p:sp>
      <p:pic>
        <p:nvPicPr>
          <p:cNvPr id="205" name="Google Shape;205;p13"/>
          <p:cNvPicPr preferRelativeResize="0"/>
          <p:nvPr/>
        </p:nvPicPr>
        <p:blipFill rotWithShape="1">
          <a:blip r:embed="rId3">
            <a:alphaModFix/>
          </a:blip>
          <a:srcRect/>
          <a:stretch/>
        </p:blipFill>
        <p:spPr>
          <a:xfrm>
            <a:off x="443204" y="0"/>
            <a:ext cx="11305591" cy="68580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27D2E-5C5F-A619-6F53-439D036DFBB8}"/>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FBBFC226-B3B6-C912-3C39-106FE86D056E}"/>
              </a:ext>
            </a:extLst>
          </p:cNvPr>
          <p:cNvSpPr>
            <a:spLocks noGrp="1"/>
          </p:cNvSpPr>
          <p:nvPr>
            <p:ph type="title"/>
          </p:nvPr>
        </p:nvSpPr>
        <p:spPr/>
        <p:txBody>
          <a:bodyPr/>
          <a:lstStyle/>
          <a:p>
            <a:r>
              <a:rPr lang="en-CA" dirty="0"/>
              <a:t>Recording issue of</a:t>
            </a:r>
          </a:p>
        </p:txBody>
      </p:sp>
      <p:sp>
        <p:nvSpPr>
          <p:cNvPr id="3" name="Slide Number Placeholder 2">
            <a:extLst>
              <a:ext uri="{FF2B5EF4-FFF2-40B4-BE49-F238E27FC236}">
                <a16:creationId xmlns:a16="http://schemas.microsoft.com/office/drawing/2014/main" id="{20E3E0DA-69D7-324B-680F-56451A3C0E14}"/>
              </a:ext>
            </a:extLst>
          </p:cNvPr>
          <p:cNvSpPr>
            <a:spLocks noGrp="1"/>
          </p:cNvSpPr>
          <p:nvPr>
            <p:ph type="sldNum" sz="quarter" idx="12"/>
          </p:nvPr>
        </p:nvSpPr>
        <p:spPr/>
        <p:txBody>
          <a:bodyPr/>
          <a:lstStyle/>
          <a:p>
            <a:fld id="{26D89839-9540-4FD2-A570-163792ED64AF}" type="slidenum">
              <a:rPr lang="en-US" smtClean="0"/>
              <a:t>75</a:t>
            </a:fld>
            <a:endParaRPr lang="en-US"/>
          </a:p>
        </p:txBody>
      </p:sp>
      <p:sp>
        <p:nvSpPr>
          <p:cNvPr id="25" name="TextBox 24">
            <a:extLst>
              <a:ext uri="{FF2B5EF4-FFF2-40B4-BE49-F238E27FC236}">
                <a16:creationId xmlns:a16="http://schemas.microsoft.com/office/drawing/2014/main" id="{6DE5B668-0BCC-FBBD-4A22-97A8FC7E36BF}"/>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3D5F1444-7176-C2D4-ED93-8E4DC4BD0E12}"/>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5" name="Picture 4">
            <a:extLst>
              <a:ext uri="{FF2B5EF4-FFF2-40B4-BE49-F238E27FC236}">
                <a16:creationId xmlns:a16="http://schemas.microsoft.com/office/drawing/2014/main" id="{38D56C10-14B1-8EEC-6C9A-A3F3BBBD4AFA}"/>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5ABF7778-7157-B3AC-4CDB-3F5FAF513F51}"/>
              </a:ext>
            </a:extLst>
          </p:cNvPr>
          <p:cNvPicPr>
            <a:picLocks noChangeAspect="1"/>
          </p:cNvPicPr>
          <p:nvPr/>
        </p:nvPicPr>
        <p:blipFill>
          <a:blip r:embed="rId4"/>
          <a:stretch>
            <a:fillRect/>
          </a:stretch>
        </p:blipFill>
        <p:spPr>
          <a:xfrm>
            <a:off x="838200" y="5038225"/>
            <a:ext cx="8782050" cy="371475"/>
          </a:xfrm>
          <a:prstGeom prst="rect">
            <a:avLst/>
          </a:prstGeom>
        </p:spPr>
      </p:pic>
    </p:spTree>
    <p:extLst>
      <p:ext uri="{BB962C8B-B14F-4D97-AF65-F5344CB8AC3E}">
        <p14:creationId xmlns:p14="http://schemas.microsoft.com/office/powerpoint/2010/main" val="3015011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body" idx="1"/>
          </p:nvPr>
        </p:nvSpPr>
        <p:spPr>
          <a:xfrm>
            <a:off x="838200" y="1304492"/>
            <a:ext cx="10515600" cy="523442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For a series established using title alone, MARC 830 is the appropriate field.  So far, we would record:</a:t>
            </a:r>
            <a:endParaRPr/>
          </a:p>
          <a:p>
            <a:pPr marL="114300" lvl="0" indent="0" algn="l" rtl="0">
              <a:lnSpc>
                <a:spcPct val="90000"/>
              </a:lnSpc>
              <a:spcBef>
                <a:spcPts val="1000"/>
              </a:spcBef>
              <a:spcAft>
                <a:spcPts val="0"/>
              </a:spcAft>
              <a:buSzPts val="1800"/>
              <a:buNone/>
            </a:pPr>
            <a:r>
              <a:rPr lang="en-US"/>
              <a:t>    830 #0 $a Mathematical Sciences Research Institute publications.</a:t>
            </a:r>
            <a:endParaRPr/>
          </a:p>
          <a:p>
            <a:pPr marL="457200" lvl="0" indent="-342900" algn="l" rtl="0">
              <a:lnSpc>
                <a:spcPct val="90000"/>
              </a:lnSpc>
              <a:spcBef>
                <a:spcPts val="1000"/>
              </a:spcBef>
              <a:spcAft>
                <a:spcPts val="0"/>
              </a:spcAft>
              <a:buClr>
                <a:schemeClr val="dk1"/>
              </a:buClr>
              <a:buSzPts val="1800"/>
              <a:buChar char="•"/>
            </a:pPr>
            <a:r>
              <a:rPr lang="en-US"/>
              <a:t>Where do we record the relationship label “issue of”?</a:t>
            </a:r>
            <a:endParaRPr/>
          </a:p>
          <a:p>
            <a:pPr marL="914400" lvl="1" indent="-342900" algn="l" rtl="0">
              <a:lnSpc>
                <a:spcPct val="90000"/>
              </a:lnSpc>
              <a:spcBef>
                <a:spcPts val="500"/>
              </a:spcBef>
              <a:spcAft>
                <a:spcPts val="0"/>
              </a:spcAft>
              <a:buSzPts val="1800"/>
              <a:buChar char="•"/>
            </a:pPr>
            <a:r>
              <a:rPr lang="en-US"/>
              <a:t>We don’t!</a:t>
            </a:r>
            <a:endParaRPr/>
          </a:p>
          <a:p>
            <a:pPr marL="914400" lvl="1" indent="-342900" algn="l" rtl="0">
              <a:lnSpc>
                <a:spcPct val="90000"/>
              </a:lnSpc>
              <a:spcBef>
                <a:spcPts val="500"/>
              </a:spcBef>
              <a:spcAft>
                <a:spcPts val="0"/>
              </a:spcAft>
              <a:buSzPts val="1800"/>
              <a:buChar char="•"/>
            </a:pPr>
            <a:r>
              <a:rPr lang="en-US"/>
              <a:t>PCC policy statement for recording this element tells us “Do not record the element. Create instead an access point identifying the issue that includes the title of the successive aggregating work and the numeric and/or chronological designation of the issue”</a:t>
            </a:r>
            <a:endParaRPr/>
          </a:p>
          <a:p>
            <a:pPr marL="914400" lvl="1" indent="-342900" algn="l" rtl="0">
              <a:lnSpc>
                <a:spcPct val="90000"/>
              </a:lnSpc>
              <a:spcBef>
                <a:spcPts val="500"/>
              </a:spcBef>
              <a:spcAft>
                <a:spcPts val="0"/>
              </a:spcAft>
              <a:buSzPts val="1800"/>
              <a:buChar char="•"/>
            </a:pPr>
            <a:r>
              <a:rPr lang="en-US"/>
              <a:t>There is no subfield in which to record a relationship label in the 800-830 fields. There’s also not a subfield $4 in which to record a relationship URI </a:t>
            </a:r>
            <a:endParaRPr/>
          </a:p>
          <a:p>
            <a:pPr marL="914400" lvl="1" indent="-342900" algn="l" rtl="0">
              <a:lnSpc>
                <a:spcPct val="90000"/>
              </a:lnSpc>
              <a:spcBef>
                <a:spcPts val="500"/>
              </a:spcBef>
              <a:spcAft>
                <a:spcPts val="0"/>
              </a:spcAft>
              <a:buSzPts val="1800"/>
              <a:buChar char="•"/>
            </a:pPr>
            <a:r>
              <a:rPr lang="en-US"/>
              <a:t>The MARC 800-830 fields by definition already convey the relationship “issue of” or “in series” </a:t>
            </a:r>
            <a:endParaRPr/>
          </a:p>
        </p:txBody>
      </p:sp>
      <p:sp>
        <p:nvSpPr>
          <p:cNvPr id="212" name="Google Shape;21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76</a:t>
            </a:fld>
            <a:endParaRPr/>
          </a:p>
        </p:txBody>
      </p:sp>
      <p:sp>
        <p:nvSpPr>
          <p:cNvPr id="213" name="Google Shape;213;p14"/>
          <p:cNvSpPr txBox="1">
            <a:spLocks noGrp="1"/>
          </p:cNvSpPr>
          <p:nvPr>
            <p:ph type="title"/>
          </p:nvPr>
        </p:nvSpPr>
        <p:spPr>
          <a:xfrm>
            <a:off x="838200" y="245052"/>
            <a:ext cx="10515600" cy="10018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To Trace</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77</a:t>
            </a:fld>
            <a:endParaRPr/>
          </a:p>
        </p:txBody>
      </p:sp>
      <p:pic>
        <p:nvPicPr>
          <p:cNvPr id="220" name="Google Shape;220;p15"/>
          <p:cNvPicPr preferRelativeResize="0"/>
          <p:nvPr/>
        </p:nvPicPr>
        <p:blipFill rotWithShape="1">
          <a:blip r:embed="rId3">
            <a:alphaModFix/>
          </a:blip>
          <a:srcRect/>
          <a:stretch/>
        </p:blipFill>
        <p:spPr>
          <a:xfrm>
            <a:off x="0" y="489767"/>
            <a:ext cx="12192000" cy="5695202"/>
          </a:xfrm>
          <a:prstGeom prst="rect">
            <a:avLst/>
          </a:prstGeom>
          <a:noFill/>
          <a:ln>
            <a:noFill/>
          </a:ln>
        </p:spPr>
      </p:pic>
      <p:sp>
        <p:nvSpPr>
          <p:cNvPr id="221" name="Google Shape;221;p15"/>
          <p:cNvSpPr txBox="1"/>
          <p:nvPr/>
        </p:nvSpPr>
        <p:spPr>
          <a:xfrm>
            <a:off x="3991897" y="5831026"/>
            <a:ext cx="6410632" cy="707886"/>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800-830 fields lack subfields $i and $4 for relationship labels and relationship URIs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6"/>
          <p:cNvSpPr txBox="1">
            <a:spLocks noGrp="1"/>
          </p:cNvSpPr>
          <p:nvPr>
            <p:ph type="body" idx="1"/>
          </p:nvPr>
        </p:nvSpPr>
        <p:spPr>
          <a:xfrm>
            <a:off x="474517" y="1438708"/>
            <a:ext cx="11615883" cy="523442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So far, we would record:</a:t>
            </a:r>
            <a:endParaRPr/>
          </a:p>
          <a:p>
            <a:pPr marL="114300" lvl="0" indent="0" algn="l" rtl="0">
              <a:lnSpc>
                <a:spcPct val="90000"/>
              </a:lnSpc>
              <a:spcBef>
                <a:spcPts val="1000"/>
              </a:spcBef>
              <a:spcAft>
                <a:spcPts val="0"/>
              </a:spcAft>
              <a:buSzPts val="1800"/>
              <a:buNone/>
            </a:pPr>
            <a:r>
              <a:rPr lang="en-US"/>
              <a:t>    830 #0 $a Mathematical Sciences Research Institute publications.</a:t>
            </a:r>
            <a:endParaRPr/>
          </a:p>
          <a:p>
            <a:pPr marL="457200" lvl="0" indent="-342900" algn="l" rtl="0">
              <a:lnSpc>
                <a:spcPct val="90000"/>
              </a:lnSpc>
              <a:spcBef>
                <a:spcPts val="1000"/>
              </a:spcBef>
              <a:spcAft>
                <a:spcPts val="0"/>
              </a:spcAft>
              <a:buClr>
                <a:schemeClr val="dk1"/>
              </a:buClr>
              <a:buSzPts val="1800"/>
              <a:buChar char="•"/>
            </a:pPr>
            <a:r>
              <a:rPr lang="en-US"/>
              <a:t>We can also, if appropriate and considered important, include an identifier or IRI</a:t>
            </a:r>
            <a:endParaRPr/>
          </a:p>
          <a:p>
            <a:pPr marL="914400" lvl="1" indent="-342900" algn="l" rtl="0">
              <a:lnSpc>
                <a:spcPct val="90000"/>
              </a:lnSpc>
              <a:spcBef>
                <a:spcPts val="500"/>
              </a:spcBef>
              <a:spcAft>
                <a:spcPts val="0"/>
              </a:spcAft>
              <a:buSzPts val="1800"/>
              <a:buChar char="•"/>
            </a:pPr>
            <a:r>
              <a:rPr lang="en-US"/>
              <a:t>ISSN: subfield $x after the access point and series numbering. See MGD </a:t>
            </a:r>
            <a:r>
              <a:rPr lang="en-US" u="sng">
                <a:solidFill>
                  <a:schemeClr val="hlink"/>
                </a:solidFill>
                <a:hlinkClick r:id="rId3"/>
              </a:rPr>
              <a:t>Series/subseries: Work: issue of</a:t>
            </a:r>
            <a:r>
              <a:rPr lang="en-US"/>
              <a:t> and MGD </a:t>
            </a:r>
            <a:r>
              <a:rPr lang="en-US" u="sng">
                <a:solidFill>
                  <a:schemeClr val="hlink"/>
                </a:solidFill>
                <a:hlinkClick r:id="rId4"/>
              </a:rPr>
              <a:t>Series: ISSN</a:t>
            </a:r>
            <a:r>
              <a:rPr lang="en-US"/>
              <a:t> for more information</a:t>
            </a:r>
            <a:endParaRPr/>
          </a:p>
          <a:p>
            <a:pPr marL="914400" lvl="1" indent="-342900" algn="l" rtl="0">
              <a:lnSpc>
                <a:spcPct val="90000"/>
              </a:lnSpc>
              <a:spcBef>
                <a:spcPts val="500"/>
              </a:spcBef>
              <a:spcAft>
                <a:spcPts val="0"/>
              </a:spcAft>
              <a:buSzPts val="1800"/>
              <a:buChar char="•"/>
            </a:pPr>
            <a:r>
              <a:rPr lang="en-US"/>
              <a:t>Other identifiers, including authority record URIs: subfield $0</a:t>
            </a:r>
            <a:endParaRPr/>
          </a:p>
          <a:p>
            <a:pPr marL="1371600" lvl="2" indent="-342900" algn="l" rtl="0">
              <a:lnSpc>
                <a:spcPct val="90000"/>
              </a:lnSpc>
              <a:spcBef>
                <a:spcPts val="500"/>
              </a:spcBef>
              <a:spcAft>
                <a:spcPts val="0"/>
              </a:spcAft>
              <a:buSzPts val="1800"/>
              <a:buChar char="•"/>
            </a:pPr>
            <a:r>
              <a:rPr lang="en-US"/>
              <a:t>Alphanumeric identifiers are preceded by a MARC code for the source in parentheses, e.g. $0 (DLC)n  84714376</a:t>
            </a:r>
            <a:endParaRPr/>
          </a:p>
          <a:p>
            <a:pPr marL="1371600" lvl="2" indent="-342900" algn="l" rtl="0">
              <a:lnSpc>
                <a:spcPct val="90000"/>
              </a:lnSpc>
              <a:spcBef>
                <a:spcPts val="500"/>
              </a:spcBef>
              <a:spcAft>
                <a:spcPts val="0"/>
              </a:spcAft>
              <a:buSzPts val="1800"/>
              <a:buChar char="•"/>
            </a:pPr>
            <a:r>
              <a:rPr lang="en-US"/>
              <a:t>OCLC controlling software deletes $0s when access points are controlled </a:t>
            </a:r>
            <a:endParaRPr/>
          </a:p>
          <a:p>
            <a:pPr marL="914400" lvl="1" indent="-342900" algn="l" rtl="0">
              <a:lnSpc>
                <a:spcPct val="90000"/>
              </a:lnSpc>
              <a:spcBef>
                <a:spcPts val="500"/>
              </a:spcBef>
              <a:spcAft>
                <a:spcPts val="0"/>
              </a:spcAft>
              <a:buSzPts val="1800"/>
              <a:buChar char="•"/>
            </a:pPr>
            <a:r>
              <a:rPr lang="en-US"/>
              <a:t>Real world object IRIs: subfield $1</a:t>
            </a:r>
            <a:endParaRPr/>
          </a:p>
        </p:txBody>
      </p:sp>
      <p:sp>
        <p:nvSpPr>
          <p:cNvPr id="228" name="Google Shape;2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78</a:t>
            </a:fld>
            <a:endParaRPr/>
          </a:p>
        </p:txBody>
      </p:sp>
      <p:sp>
        <p:nvSpPr>
          <p:cNvPr id="229" name="Google Shape;229;p16"/>
          <p:cNvSpPr txBox="1">
            <a:spLocks noGrp="1"/>
          </p:cNvSpPr>
          <p:nvPr>
            <p:ph type="title"/>
          </p:nvPr>
        </p:nvSpPr>
        <p:spPr>
          <a:xfrm>
            <a:off x="474517" y="304945"/>
            <a:ext cx="10515600" cy="10018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To Trace</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body" idx="1"/>
          </p:nvPr>
        </p:nvSpPr>
        <p:spPr>
          <a:xfrm>
            <a:off x="111825" y="1304500"/>
            <a:ext cx="12080100" cy="5234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dirty="0"/>
              <a:t>For our resource, we don’t have an ISSN for the series readily available, but there are both VIAF and </a:t>
            </a:r>
            <a:r>
              <a:rPr lang="en-US" dirty="0" err="1"/>
              <a:t>Wikidata</a:t>
            </a:r>
            <a:r>
              <a:rPr lang="en-US" dirty="0"/>
              <a:t> IRIs available that could be included</a:t>
            </a:r>
            <a:endParaRPr dirty="0"/>
          </a:p>
          <a:p>
            <a:pPr marL="1371600" lvl="0" indent="-1257300" algn="l" rtl="0">
              <a:lnSpc>
                <a:spcPct val="90000"/>
              </a:lnSpc>
              <a:spcBef>
                <a:spcPts val="1000"/>
              </a:spcBef>
              <a:spcAft>
                <a:spcPts val="0"/>
              </a:spcAft>
              <a:buSzPts val="1800"/>
              <a:buNone/>
              <a:tabLst>
                <a:tab pos="914400" algn="l"/>
              </a:tabLst>
            </a:pPr>
            <a:r>
              <a:rPr lang="en-US" dirty="0"/>
              <a:t>	830 #0 $a Mathematical Sciences Research Institute publications. $1</a:t>
            </a:r>
            <a:br>
              <a:rPr lang="en-US" dirty="0"/>
            </a:br>
            <a:r>
              <a:rPr lang="en-US" u="sng" dirty="0">
                <a:solidFill>
                  <a:schemeClr val="hlink"/>
                </a:solidFill>
                <a:hlinkClick r:id="rId3"/>
              </a:rPr>
              <a:t>http://viaf.org/viaf/175409275</a:t>
            </a:r>
            <a:r>
              <a:rPr lang="en-US" dirty="0"/>
              <a:t> </a:t>
            </a:r>
            <a:endParaRPr dirty="0"/>
          </a:p>
          <a:p>
            <a:pPr marL="114300" lvl="0" indent="0" algn="l" rtl="0">
              <a:lnSpc>
                <a:spcPct val="90000"/>
              </a:lnSpc>
              <a:spcBef>
                <a:spcPts val="1000"/>
              </a:spcBef>
              <a:spcAft>
                <a:spcPts val="0"/>
              </a:spcAft>
              <a:buSzPts val="1800"/>
              <a:buNone/>
            </a:pPr>
            <a:r>
              <a:rPr lang="en-US" i="1" dirty="0"/>
              <a:t>	or</a:t>
            </a:r>
            <a:endParaRPr dirty="0"/>
          </a:p>
          <a:p>
            <a:pPr marL="1371600" lvl="0" indent="-1257300" algn="l" rtl="0">
              <a:lnSpc>
                <a:spcPct val="90000"/>
              </a:lnSpc>
              <a:spcBef>
                <a:spcPts val="1000"/>
              </a:spcBef>
              <a:spcAft>
                <a:spcPts val="0"/>
              </a:spcAft>
              <a:buSzPts val="1800"/>
              <a:buNone/>
              <a:tabLst>
                <a:tab pos="914400" algn="l"/>
              </a:tabLst>
            </a:pPr>
            <a:r>
              <a:rPr lang="en-US" dirty="0"/>
              <a:t>	830 #0 $a Mathematical Sciences Research Institute publications. $1 </a:t>
            </a:r>
            <a:br>
              <a:rPr lang="en-US" dirty="0"/>
            </a:br>
            <a:r>
              <a:rPr lang="en-US" u="sng" dirty="0">
                <a:solidFill>
                  <a:schemeClr val="hlink"/>
                </a:solidFill>
                <a:hlinkClick r:id="rId4"/>
              </a:rPr>
              <a:t>http://www.wikidata.org/entity/Q27940815</a:t>
            </a:r>
            <a:r>
              <a:rPr lang="en-US" dirty="0"/>
              <a:t> </a:t>
            </a:r>
            <a:endParaRPr dirty="0"/>
          </a:p>
          <a:p>
            <a:pPr marL="114300" lvl="0" indent="0" algn="l" rtl="0">
              <a:lnSpc>
                <a:spcPct val="90000"/>
              </a:lnSpc>
              <a:spcBef>
                <a:spcPts val="1000"/>
              </a:spcBef>
              <a:spcAft>
                <a:spcPts val="0"/>
              </a:spcAft>
              <a:buSzPts val="1800"/>
              <a:buNone/>
            </a:pPr>
            <a:r>
              <a:rPr lang="en-US" i="1" dirty="0"/>
              <a:t>	or</a:t>
            </a:r>
            <a:endParaRPr dirty="0"/>
          </a:p>
          <a:p>
            <a:pPr marL="1423988" lvl="0" indent="-1309688" algn="l" rtl="0">
              <a:lnSpc>
                <a:spcPct val="90000"/>
              </a:lnSpc>
              <a:spcBef>
                <a:spcPts val="1000"/>
              </a:spcBef>
              <a:spcAft>
                <a:spcPts val="0"/>
              </a:spcAft>
              <a:buSzPts val="1800"/>
              <a:buNone/>
              <a:tabLst>
                <a:tab pos="914400" algn="l"/>
              </a:tabLst>
            </a:pPr>
            <a:r>
              <a:rPr lang="en-US" dirty="0"/>
              <a:t>	830 #0 $a Mathematical Sciences Research Institute publications. $1</a:t>
            </a:r>
            <a:br>
              <a:rPr lang="en-US" dirty="0"/>
            </a:br>
            <a:r>
              <a:rPr lang="en-US" u="sng" dirty="0">
                <a:solidFill>
                  <a:schemeClr val="hlink"/>
                </a:solidFill>
                <a:hlinkClick r:id="rId3"/>
              </a:rPr>
              <a:t>http://viaf.org/viaf/175409275</a:t>
            </a:r>
            <a:r>
              <a:rPr lang="en-US" dirty="0"/>
              <a:t> $1 </a:t>
            </a:r>
            <a:r>
              <a:rPr lang="en-US" u="sng" dirty="0">
                <a:solidFill>
                  <a:schemeClr val="hlink"/>
                </a:solidFill>
                <a:hlinkClick r:id="rId4"/>
              </a:rPr>
              <a:t>http://www.wikidata.org/entity/Q27940815</a:t>
            </a:r>
            <a:r>
              <a:rPr lang="en-US" dirty="0"/>
              <a:t> </a:t>
            </a:r>
            <a:endParaRPr dirty="0"/>
          </a:p>
        </p:txBody>
      </p:sp>
      <p:sp>
        <p:nvSpPr>
          <p:cNvPr id="236" name="Google Shape;2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79</a:t>
            </a:fld>
            <a:endParaRPr/>
          </a:p>
        </p:txBody>
      </p:sp>
      <p:sp>
        <p:nvSpPr>
          <p:cNvPr id="237" name="Google Shape;237;p17"/>
          <p:cNvSpPr txBox="1">
            <a:spLocks noGrp="1"/>
          </p:cNvSpPr>
          <p:nvPr>
            <p:ph type="title"/>
          </p:nvPr>
        </p:nvSpPr>
        <p:spPr>
          <a:xfrm>
            <a:off x="189675" y="245050"/>
            <a:ext cx="3949200" cy="100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To Trace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268" name="Google Shape;268;p7"/>
          <p:cNvPicPr preferRelativeResize="0"/>
          <p:nvPr/>
        </p:nvPicPr>
        <p:blipFill rotWithShape="1">
          <a:blip r:embed="rId3">
            <a:alphaModFix/>
          </a:blip>
          <a:srcRect/>
          <a:stretch/>
        </p:blipFill>
        <p:spPr>
          <a:xfrm>
            <a:off x="371938" y="1946201"/>
            <a:ext cx="11448124" cy="29656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8"/>
          <p:cNvSpPr txBox="1">
            <a:spLocks noGrp="1"/>
          </p:cNvSpPr>
          <p:nvPr>
            <p:ph type="body" idx="1"/>
          </p:nvPr>
        </p:nvSpPr>
        <p:spPr>
          <a:xfrm>
            <a:off x="838200" y="1304492"/>
            <a:ext cx="10515600" cy="523442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dirty="0"/>
              <a:t>There is still one more thing to reckon with. Hamiltonian Systems is issue 72 of the Mathematical Sciences Research Institute publications.  What does RDA tell us to do about that?  </a:t>
            </a:r>
            <a:endParaRPr dirty="0"/>
          </a:p>
        </p:txBody>
      </p:sp>
      <p:sp>
        <p:nvSpPr>
          <p:cNvPr id="244" name="Google Shape;2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80</a:t>
            </a:fld>
            <a:endParaRPr/>
          </a:p>
        </p:txBody>
      </p:sp>
      <p:sp>
        <p:nvSpPr>
          <p:cNvPr id="245" name="Google Shape;245;p18"/>
          <p:cNvSpPr txBox="1">
            <a:spLocks noGrp="1"/>
          </p:cNvSpPr>
          <p:nvPr>
            <p:ph type="title"/>
          </p:nvPr>
        </p:nvSpPr>
        <p:spPr>
          <a:xfrm>
            <a:off x="838200" y="245052"/>
            <a:ext cx="10515600" cy="10018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To Trace</a:t>
            </a:r>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98A805-7F35-8542-E76C-B78FDDC6C302}"/>
              </a:ext>
            </a:extLst>
          </p:cNvPr>
          <p:cNvSpPr>
            <a:spLocks noGrp="1"/>
          </p:cNvSpPr>
          <p:nvPr>
            <p:ph type="title"/>
          </p:nvPr>
        </p:nvSpPr>
        <p:spPr/>
        <p:txBody>
          <a:bodyPr/>
          <a:lstStyle/>
          <a:p>
            <a:r>
              <a:rPr lang="en-CA" dirty="0"/>
              <a:t>numbering of part</a:t>
            </a:r>
          </a:p>
        </p:txBody>
      </p:sp>
      <p:sp>
        <p:nvSpPr>
          <p:cNvPr id="6" name="Text Placeholder 5">
            <a:extLst>
              <a:ext uri="{FF2B5EF4-FFF2-40B4-BE49-F238E27FC236}">
                <a16:creationId xmlns:a16="http://schemas.microsoft.com/office/drawing/2014/main" id="{56BDBFAE-5CC8-49B6-3B61-376ECD6D98CA}"/>
              </a:ext>
            </a:extLst>
          </p:cNvPr>
          <p:cNvSpPr>
            <a:spLocks noGrp="1"/>
          </p:cNvSpPr>
          <p:nvPr>
            <p:ph type="body" idx="1"/>
          </p:nvPr>
        </p:nvSpPr>
        <p:spPr/>
        <p:txBody>
          <a:bodyPr/>
          <a:lstStyle/>
          <a:p>
            <a:endParaRPr lang="en-CA"/>
          </a:p>
        </p:txBody>
      </p:sp>
      <p:sp>
        <p:nvSpPr>
          <p:cNvPr id="3" name="Slide Number Placeholder 2">
            <a:extLst>
              <a:ext uri="{FF2B5EF4-FFF2-40B4-BE49-F238E27FC236}">
                <a16:creationId xmlns:a16="http://schemas.microsoft.com/office/drawing/2014/main" id="{5FF53719-726E-FF4D-C83F-D38D53ACB270}"/>
              </a:ext>
            </a:extLst>
          </p:cNvPr>
          <p:cNvSpPr>
            <a:spLocks noGrp="1"/>
          </p:cNvSpPr>
          <p:nvPr>
            <p:ph type="sldNum" sz="quarter" idx="12"/>
          </p:nvPr>
        </p:nvSpPr>
        <p:spPr/>
        <p:txBody>
          <a:bodyPr/>
          <a:lstStyle/>
          <a:p>
            <a:fld id="{26D89839-9540-4FD2-A570-163792ED64AF}" type="slidenum">
              <a:rPr lang="en-US" smtClean="0"/>
              <a:t>81</a:t>
            </a:fld>
            <a:endParaRPr lang="en-US"/>
          </a:p>
        </p:txBody>
      </p:sp>
    </p:spTree>
    <p:extLst>
      <p:ext uri="{BB962C8B-B14F-4D97-AF65-F5344CB8AC3E}">
        <p14:creationId xmlns:p14="http://schemas.microsoft.com/office/powerpoint/2010/main" val="35569203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 the series statement in the 490 field, we combined the element </a:t>
            </a:r>
            <a:r>
              <a:rPr lang="en-US" b="1" dirty="0"/>
              <a:t>title of series</a:t>
            </a:r>
            <a:r>
              <a:rPr lang="en-US" dirty="0"/>
              <a:t> with the value Mathematical Sciences Research Institute publications with the element </a:t>
            </a:r>
            <a:r>
              <a:rPr lang="en-US" b="1" dirty="0"/>
              <a:t>numbering within sequence </a:t>
            </a:r>
            <a:r>
              <a:rPr lang="en-US" dirty="0"/>
              <a:t>with the value 72. Series statement is a manifestation level element </a:t>
            </a:r>
            <a:endParaRPr dirty="0"/>
          </a:p>
          <a:p>
            <a:pPr marL="228600" lvl="0" indent="-228600" algn="l" rtl="0">
              <a:lnSpc>
                <a:spcPct val="90000"/>
              </a:lnSpc>
              <a:spcBef>
                <a:spcPts val="1000"/>
              </a:spcBef>
              <a:spcAft>
                <a:spcPts val="0"/>
              </a:spcAft>
              <a:buClr>
                <a:schemeClr val="dk1"/>
              </a:buClr>
              <a:buSzPts val="2800"/>
              <a:buChar char="•"/>
            </a:pPr>
            <a:r>
              <a:rPr lang="en-US" dirty="0"/>
              <a:t>For the work to work relationship of the aggregating work to the series work of which it is part, we cannot use manifestation elements. We need to find a different element for the numbering of the series work than what we used in the manifestation description</a:t>
            </a:r>
            <a:endParaRPr dirty="0"/>
          </a:p>
        </p:txBody>
      </p:sp>
      <p:sp>
        <p:nvSpPr>
          <p:cNvPr id="125" name="Google Shape;12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
        <p:nvSpPr>
          <p:cNvPr id="126" name="Google Shape;12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Numbering of Part</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p:cNvPicPr preferRelativeResize="0">
            <a:picLocks noGrp="1"/>
          </p:cNvPicPr>
          <p:nvPr>
            <p:ph type="body" idx="1"/>
          </p:nvPr>
        </p:nvPicPr>
        <p:blipFill rotWithShape="1">
          <a:blip r:embed="rId3">
            <a:alphaModFix/>
          </a:blip>
          <a:srcRect/>
          <a:stretch/>
        </p:blipFill>
        <p:spPr>
          <a:xfrm>
            <a:off x="2704276" y="136525"/>
            <a:ext cx="5906324" cy="695422"/>
          </a:xfrm>
          <a:prstGeom prst="rect">
            <a:avLst/>
          </a:prstGeom>
          <a:noFill/>
          <a:ln>
            <a:noFill/>
          </a:ln>
        </p:spPr>
      </p:pic>
      <p:sp>
        <p:nvSpPr>
          <p:cNvPr id="133" name="Google Shape;1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pic>
        <p:nvPicPr>
          <p:cNvPr id="134" name="Google Shape;134;p4"/>
          <p:cNvPicPr preferRelativeResize="0"/>
          <p:nvPr/>
        </p:nvPicPr>
        <p:blipFill rotWithShape="1">
          <a:blip r:embed="rId4">
            <a:alphaModFix/>
          </a:blip>
          <a:srcRect/>
          <a:stretch/>
        </p:blipFill>
        <p:spPr>
          <a:xfrm>
            <a:off x="2704276" y="908851"/>
            <a:ext cx="6020640" cy="5630061"/>
          </a:xfrm>
          <a:prstGeom prst="rect">
            <a:avLst/>
          </a:prstGeom>
          <a:noFill/>
          <a:ln>
            <a:noFill/>
          </a:ln>
        </p:spPr>
      </p:pic>
      <p:sp>
        <p:nvSpPr>
          <p:cNvPr id="135" name="Google Shape;135;p4"/>
          <p:cNvSpPr/>
          <p:nvPr/>
        </p:nvSpPr>
        <p:spPr>
          <a:xfrm>
            <a:off x="2704276" y="5815584"/>
            <a:ext cx="6122009" cy="566928"/>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4"/>
          <p:cNvSpPr txBox="1"/>
          <p:nvPr/>
        </p:nvSpPr>
        <p:spPr>
          <a:xfrm>
            <a:off x="423225" y="113000"/>
            <a:ext cx="2080800" cy="742500"/>
          </a:xfrm>
          <a:prstGeom prst="rect">
            <a:avLst/>
          </a:prstGeom>
          <a:noFill/>
          <a:ln>
            <a:noFill/>
          </a:ln>
        </p:spPr>
        <p:txBody>
          <a:bodyPr spcFirstLastPara="1" wrap="square" lIns="91425" tIns="91425" rIns="91425" bIns="91425" anchor="t" anchorCtr="0">
            <a:noAutofit/>
          </a:bodyPr>
          <a:lstStyle/>
          <a:p>
            <a:pPr marL="0" lvl="0" indent="0" algn="ctr" rtl="0">
              <a:lnSpc>
                <a:spcPct val="115833"/>
              </a:lnSpc>
              <a:spcBef>
                <a:spcPts val="0"/>
              </a:spcBef>
              <a:spcAft>
                <a:spcPts val="800"/>
              </a:spcAft>
              <a:buClr>
                <a:schemeClr val="dk1"/>
              </a:buClr>
              <a:buSzPts val="1100"/>
              <a:buFont typeface="Arial"/>
              <a:buNone/>
            </a:pPr>
            <a:r>
              <a:rPr lang="en-US" sz="1800" b="1" u="sng">
                <a:solidFill>
                  <a:schemeClr val="hlink"/>
                </a:solidFill>
                <a:hlinkClick r:id="rId5"/>
              </a:rPr>
              <a:t>Series-Subseries MGD</a:t>
            </a:r>
            <a:endParaRPr sz="1800" b="1">
              <a:solidFill>
                <a:schemeClr val="dk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a:p>
        </p:txBody>
      </p:sp>
      <p:pic>
        <p:nvPicPr>
          <p:cNvPr id="143" name="Google Shape;143;p5"/>
          <p:cNvPicPr preferRelativeResize="0"/>
          <p:nvPr/>
        </p:nvPicPr>
        <p:blipFill rotWithShape="1">
          <a:blip r:embed="rId3">
            <a:alphaModFix/>
          </a:blip>
          <a:srcRect/>
          <a:stretch/>
        </p:blipFill>
        <p:spPr>
          <a:xfrm>
            <a:off x="3581401" y="0"/>
            <a:ext cx="5013642" cy="6858000"/>
          </a:xfrm>
          <a:prstGeom prst="rect">
            <a:avLst/>
          </a:prstGeom>
          <a:noFill/>
          <a:ln>
            <a:noFill/>
          </a:ln>
        </p:spPr>
      </p:pic>
      <p:sp>
        <p:nvSpPr>
          <p:cNvPr id="144" name="Google Shape;144;p5"/>
          <p:cNvSpPr/>
          <p:nvPr/>
        </p:nvSpPr>
        <p:spPr>
          <a:xfrm>
            <a:off x="4544567" y="5568696"/>
            <a:ext cx="3858768" cy="1139125"/>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5"/>
          <p:cNvSpPr txBox="1"/>
          <p:nvPr/>
        </p:nvSpPr>
        <p:spPr>
          <a:xfrm>
            <a:off x="586000" y="318238"/>
            <a:ext cx="2031300" cy="742500"/>
          </a:xfrm>
          <a:prstGeom prst="rect">
            <a:avLst/>
          </a:prstGeom>
          <a:noFill/>
          <a:ln>
            <a:noFill/>
          </a:ln>
        </p:spPr>
        <p:txBody>
          <a:bodyPr spcFirstLastPara="1" wrap="square" lIns="91425" tIns="91425" rIns="91425" bIns="91425" anchor="t" anchorCtr="0">
            <a:noAutofit/>
          </a:bodyPr>
          <a:lstStyle/>
          <a:p>
            <a:pPr marL="0" lvl="0" indent="0" algn="ctr" rtl="0">
              <a:lnSpc>
                <a:spcPct val="115833"/>
              </a:lnSpc>
              <a:spcBef>
                <a:spcPts val="0"/>
              </a:spcBef>
              <a:spcAft>
                <a:spcPts val="800"/>
              </a:spcAft>
              <a:buNone/>
            </a:pPr>
            <a:r>
              <a:rPr lang="en-US" sz="1800" b="1" u="sng">
                <a:solidFill>
                  <a:schemeClr val="hlink"/>
                </a:solidFill>
                <a:hlinkClick r:id="rId4"/>
              </a:rPr>
              <a:t>Series: Issue of MGD</a:t>
            </a:r>
            <a:endParaRPr sz="1800" b="1">
              <a:solidFill>
                <a:schemeClr val="dk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85</a:t>
            </a:fld>
            <a:endParaRPr/>
          </a:p>
        </p:txBody>
      </p:sp>
      <p:pic>
        <p:nvPicPr>
          <p:cNvPr id="152" name="Google Shape;152;p6"/>
          <p:cNvPicPr preferRelativeResize="0"/>
          <p:nvPr/>
        </p:nvPicPr>
        <p:blipFill rotWithShape="1">
          <a:blip r:embed="rId3">
            <a:alphaModFix/>
          </a:blip>
          <a:srcRect/>
          <a:stretch/>
        </p:blipFill>
        <p:spPr>
          <a:xfrm>
            <a:off x="3605983" y="0"/>
            <a:ext cx="4980034" cy="6858000"/>
          </a:xfrm>
          <a:prstGeom prst="rect">
            <a:avLst/>
          </a:prstGeom>
          <a:noFill/>
          <a:ln>
            <a:noFill/>
          </a:ln>
        </p:spPr>
      </p:pic>
      <p:sp>
        <p:nvSpPr>
          <p:cNvPr id="153" name="Google Shape;153;p6"/>
          <p:cNvSpPr/>
          <p:nvPr/>
        </p:nvSpPr>
        <p:spPr>
          <a:xfrm>
            <a:off x="4572000" y="1945037"/>
            <a:ext cx="3905573" cy="70517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6"/>
          <p:cNvSpPr txBox="1"/>
          <p:nvPr/>
        </p:nvSpPr>
        <p:spPr>
          <a:xfrm>
            <a:off x="586000" y="318238"/>
            <a:ext cx="2031300" cy="742500"/>
          </a:xfrm>
          <a:prstGeom prst="rect">
            <a:avLst/>
          </a:prstGeom>
          <a:noFill/>
          <a:ln>
            <a:noFill/>
          </a:ln>
        </p:spPr>
        <p:txBody>
          <a:bodyPr spcFirstLastPara="1" wrap="square" lIns="91425" tIns="91425" rIns="91425" bIns="91425" anchor="t" anchorCtr="0">
            <a:noAutofit/>
          </a:bodyPr>
          <a:lstStyle/>
          <a:p>
            <a:pPr marL="0" lvl="0" indent="0" algn="ctr" rtl="0">
              <a:lnSpc>
                <a:spcPct val="115833"/>
              </a:lnSpc>
              <a:spcBef>
                <a:spcPts val="0"/>
              </a:spcBef>
              <a:spcAft>
                <a:spcPts val="800"/>
              </a:spcAft>
              <a:buNone/>
            </a:pPr>
            <a:r>
              <a:rPr lang="en-US" sz="1800" b="1" u="sng">
                <a:solidFill>
                  <a:schemeClr val="hlink"/>
                </a:solidFill>
                <a:hlinkClick r:id="rId4"/>
              </a:rPr>
              <a:t>Series: Issue of MGD</a:t>
            </a:r>
            <a:endParaRPr sz="1800" b="1">
              <a:solidFill>
                <a:schemeClr val="dk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86</a:t>
            </a:fld>
            <a:endParaRPr/>
          </a:p>
        </p:txBody>
      </p:sp>
      <p:pic>
        <p:nvPicPr>
          <p:cNvPr id="161" name="Google Shape;161;p7"/>
          <p:cNvPicPr preferRelativeResize="0"/>
          <p:nvPr/>
        </p:nvPicPr>
        <p:blipFill rotWithShape="1">
          <a:blip r:embed="rId3">
            <a:alphaModFix/>
          </a:blip>
          <a:srcRect/>
          <a:stretch/>
        </p:blipFill>
        <p:spPr>
          <a:xfrm>
            <a:off x="442913" y="0"/>
            <a:ext cx="11306175" cy="6858000"/>
          </a:xfrm>
          <a:prstGeom prst="rect">
            <a:avLst/>
          </a:prstGeom>
          <a:noFill/>
          <a:ln>
            <a:noFill/>
          </a:ln>
        </p:spPr>
      </p:pic>
      <p:sp>
        <p:nvSpPr>
          <p:cNvPr id="162" name="Google Shape;162;p7"/>
          <p:cNvSpPr/>
          <p:nvPr/>
        </p:nvSpPr>
        <p:spPr>
          <a:xfrm>
            <a:off x="442912" y="4470400"/>
            <a:ext cx="2475779" cy="295564"/>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body" idx="1"/>
          </p:nvPr>
        </p:nvSpPr>
        <p:spPr>
          <a:xfrm>
            <a:off x="570344" y="1557770"/>
            <a:ext cx="1151082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Following the pattern in the series authority, we will record “72”</a:t>
            </a:r>
            <a:endParaRPr/>
          </a:p>
          <a:p>
            <a:pPr marL="0" lvl="0" indent="0" algn="l" rtl="0">
              <a:lnSpc>
                <a:spcPct val="90000"/>
              </a:lnSpc>
              <a:spcBef>
                <a:spcPts val="1000"/>
              </a:spcBef>
              <a:spcAft>
                <a:spcPts val="0"/>
              </a:spcAft>
              <a:buClr>
                <a:schemeClr val="dk1"/>
              </a:buClr>
              <a:buSzPts val="2800"/>
              <a:buNone/>
            </a:pPr>
            <a:r>
              <a:rPr lang="en-US"/>
              <a:t>   830 #0 $a Mathematical Sciences Research Institute publications ;  $v 72.</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In RDA, we know that the series authorized access point would be recorded in the element </a:t>
            </a:r>
            <a:r>
              <a:rPr lang="en-US" b="1"/>
              <a:t>issue of</a:t>
            </a:r>
            <a:r>
              <a:rPr lang="en-US"/>
              <a:t>.  Where would the numbering go?  There is no appropriate element for series numbering in the BSR, so we will go back to the RDA Toolkit to look for one</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69" name="Google Shape;16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87</a:t>
            </a:fld>
            <a:endParaRPr/>
          </a:p>
        </p:txBody>
      </p:sp>
      <p:sp>
        <p:nvSpPr>
          <p:cNvPr id="170" name="Google Shape;170;p8"/>
          <p:cNvSpPr txBox="1">
            <a:spLocks noGrp="1"/>
          </p:cNvSpPr>
          <p:nvPr>
            <p:ph type="title"/>
          </p:nvPr>
        </p:nvSpPr>
        <p:spPr>
          <a:xfrm>
            <a:off x="570344" y="404235"/>
            <a:ext cx="10515600" cy="7062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Numbering of Part</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88</a:t>
            </a:fld>
            <a:endParaRPr/>
          </a:p>
        </p:txBody>
      </p:sp>
      <p:pic>
        <p:nvPicPr>
          <p:cNvPr id="177" name="Google Shape;177;p9"/>
          <p:cNvPicPr preferRelativeResize="0"/>
          <p:nvPr/>
        </p:nvPicPr>
        <p:blipFill rotWithShape="1">
          <a:blip r:embed="rId3">
            <a:alphaModFix/>
          </a:blip>
          <a:srcRect/>
          <a:stretch/>
        </p:blipFill>
        <p:spPr>
          <a:xfrm>
            <a:off x="1966336" y="204388"/>
            <a:ext cx="8259328" cy="1590897"/>
          </a:xfrm>
          <a:prstGeom prst="rect">
            <a:avLst/>
          </a:prstGeom>
          <a:noFill/>
          <a:ln>
            <a:noFill/>
          </a:ln>
        </p:spPr>
      </p:pic>
      <p:pic>
        <p:nvPicPr>
          <p:cNvPr id="178" name="Google Shape;178;p9"/>
          <p:cNvPicPr preferRelativeResize="0"/>
          <p:nvPr/>
        </p:nvPicPr>
        <p:blipFill rotWithShape="1">
          <a:blip r:embed="rId4">
            <a:alphaModFix/>
          </a:blip>
          <a:srcRect/>
          <a:stretch/>
        </p:blipFill>
        <p:spPr>
          <a:xfrm>
            <a:off x="1966336" y="1990046"/>
            <a:ext cx="5696745" cy="4867954"/>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89</a:t>
            </a:fld>
            <a:endParaRPr/>
          </a:p>
        </p:txBody>
      </p:sp>
      <p:pic>
        <p:nvPicPr>
          <p:cNvPr id="185" name="Google Shape;185;p10"/>
          <p:cNvPicPr preferRelativeResize="0"/>
          <p:nvPr/>
        </p:nvPicPr>
        <p:blipFill rotWithShape="1">
          <a:blip r:embed="rId3">
            <a:alphaModFix/>
          </a:blip>
          <a:srcRect/>
          <a:stretch/>
        </p:blipFill>
        <p:spPr>
          <a:xfrm>
            <a:off x="2047310" y="337706"/>
            <a:ext cx="8097380" cy="6182588"/>
          </a:xfrm>
          <a:prstGeom prst="rect">
            <a:avLst/>
          </a:prstGeom>
          <a:noFill/>
          <a:ln>
            <a:noFill/>
          </a:ln>
        </p:spPr>
      </p:pic>
      <p:sp>
        <p:nvSpPr>
          <p:cNvPr id="186" name="Google Shape;186;p10"/>
          <p:cNvSpPr/>
          <p:nvPr/>
        </p:nvSpPr>
        <p:spPr>
          <a:xfrm>
            <a:off x="2276856" y="4488873"/>
            <a:ext cx="2004291" cy="443345"/>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274" name="Google Shape;274;p8"/>
          <p:cNvPicPr preferRelativeResize="0"/>
          <p:nvPr/>
        </p:nvPicPr>
        <p:blipFill rotWithShape="1">
          <a:blip r:embed="rId3">
            <a:alphaModFix/>
          </a:blip>
          <a:srcRect/>
          <a:stretch/>
        </p:blipFill>
        <p:spPr>
          <a:xfrm>
            <a:off x="609488" y="830925"/>
            <a:ext cx="10973025" cy="51961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90</a:t>
            </a:fld>
            <a:endParaRPr/>
          </a:p>
        </p:txBody>
      </p:sp>
      <p:pic>
        <p:nvPicPr>
          <p:cNvPr id="193" name="Google Shape;193;p11"/>
          <p:cNvPicPr preferRelativeResize="0"/>
          <p:nvPr/>
        </p:nvPicPr>
        <p:blipFill rotWithShape="1">
          <a:blip r:embed="rId3">
            <a:alphaModFix/>
          </a:blip>
          <a:srcRect/>
          <a:stretch/>
        </p:blipFill>
        <p:spPr>
          <a:xfrm>
            <a:off x="2028257" y="1433485"/>
            <a:ext cx="8135485" cy="2457793"/>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91</a:t>
            </a:fld>
            <a:endParaRPr/>
          </a:p>
        </p:txBody>
      </p:sp>
      <p:pic>
        <p:nvPicPr>
          <p:cNvPr id="200" name="Google Shape;200;p12"/>
          <p:cNvPicPr preferRelativeResize="0"/>
          <p:nvPr/>
        </p:nvPicPr>
        <p:blipFill rotWithShape="1">
          <a:blip r:embed="rId3">
            <a:alphaModFix/>
          </a:blip>
          <a:srcRect/>
          <a:stretch/>
        </p:blipFill>
        <p:spPr>
          <a:xfrm>
            <a:off x="3676259" y="0"/>
            <a:ext cx="4839482" cy="68580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92</a:t>
            </a:fld>
            <a:endParaRPr/>
          </a:p>
        </p:txBody>
      </p:sp>
      <p:pic>
        <p:nvPicPr>
          <p:cNvPr id="207" name="Google Shape;207;p13"/>
          <p:cNvPicPr preferRelativeResize="0"/>
          <p:nvPr/>
        </p:nvPicPr>
        <p:blipFill rotWithShape="1">
          <a:blip r:embed="rId3">
            <a:alphaModFix/>
          </a:blip>
          <a:srcRect/>
          <a:stretch/>
        </p:blipFill>
        <p:spPr>
          <a:xfrm>
            <a:off x="1328072" y="2209630"/>
            <a:ext cx="9535856" cy="2438740"/>
          </a:xfrm>
          <a:prstGeom prst="rect">
            <a:avLst/>
          </a:prstGeom>
          <a:noFill/>
          <a:ln>
            <a:noFill/>
          </a:ln>
        </p:spPr>
      </p:pic>
      <p:sp>
        <p:nvSpPr>
          <p:cNvPr id="208" name="Google Shape;208;p13"/>
          <p:cNvSpPr/>
          <p:nvPr/>
        </p:nvSpPr>
        <p:spPr>
          <a:xfrm>
            <a:off x="7278624" y="2503055"/>
            <a:ext cx="3426691" cy="1366981"/>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6607f668ff_0_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93</a:t>
            </a:fld>
            <a:endParaRPr/>
          </a:p>
        </p:txBody>
      </p:sp>
      <p:pic>
        <p:nvPicPr>
          <p:cNvPr id="215" name="Google Shape;215;g36607f668ff_0_4"/>
          <p:cNvPicPr preferRelativeResize="0"/>
          <p:nvPr/>
        </p:nvPicPr>
        <p:blipFill>
          <a:blip r:embed="rId3">
            <a:alphaModFix/>
          </a:blip>
          <a:stretch>
            <a:fillRect/>
          </a:stretch>
        </p:blipFill>
        <p:spPr>
          <a:xfrm>
            <a:off x="3139050" y="168250"/>
            <a:ext cx="5985256" cy="6553200"/>
          </a:xfrm>
          <a:prstGeom prst="rect">
            <a:avLst/>
          </a:prstGeom>
          <a:noFill/>
          <a:ln>
            <a:noFill/>
          </a:ln>
        </p:spPr>
      </p:pic>
      <p:sp>
        <p:nvSpPr>
          <p:cNvPr id="216" name="Google Shape;216;g36607f668ff_0_4"/>
          <p:cNvSpPr txBox="1"/>
          <p:nvPr/>
        </p:nvSpPr>
        <p:spPr>
          <a:xfrm>
            <a:off x="494000" y="369450"/>
            <a:ext cx="1981800" cy="11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u="sng">
                <a:solidFill>
                  <a:schemeClr val="hlink"/>
                </a:solidFill>
                <a:latin typeface="Calibri"/>
                <a:ea typeface="Calibri"/>
                <a:cs typeface="Calibri"/>
                <a:sym typeface="Calibri"/>
                <a:hlinkClick r:id="rId4"/>
              </a:rPr>
              <a:t>Works MGD</a:t>
            </a:r>
            <a:endParaRPr sz="2800">
              <a:solidFill>
                <a:schemeClr val="dk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0698B-8E5E-9584-63A5-7A92ED8ED7F5}"/>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2B9B3134-9C7A-C0A0-DAAA-60CB060AA199}"/>
              </a:ext>
            </a:extLst>
          </p:cNvPr>
          <p:cNvSpPr>
            <a:spLocks noGrp="1"/>
          </p:cNvSpPr>
          <p:nvPr>
            <p:ph type="title"/>
          </p:nvPr>
        </p:nvSpPr>
        <p:spPr/>
        <p:txBody>
          <a:bodyPr/>
          <a:lstStyle/>
          <a:p>
            <a:r>
              <a:rPr lang="en-CA" dirty="0"/>
              <a:t>Recording numbering of part</a:t>
            </a:r>
          </a:p>
        </p:txBody>
      </p:sp>
      <p:sp>
        <p:nvSpPr>
          <p:cNvPr id="3" name="Slide Number Placeholder 2">
            <a:extLst>
              <a:ext uri="{FF2B5EF4-FFF2-40B4-BE49-F238E27FC236}">
                <a16:creationId xmlns:a16="http://schemas.microsoft.com/office/drawing/2014/main" id="{6066D25E-485B-B9B6-52CC-46434D37F5CD}"/>
              </a:ext>
            </a:extLst>
          </p:cNvPr>
          <p:cNvSpPr>
            <a:spLocks noGrp="1"/>
          </p:cNvSpPr>
          <p:nvPr>
            <p:ph type="sldNum" sz="quarter" idx="12"/>
          </p:nvPr>
        </p:nvSpPr>
        <p:spPr/>
        <p:txBody>
          <a:bodyPr/>
          <a:lstStyle/>
          <a:p>
            <a:fld id="{26D89839-9540-4FD2-A570-163792ED64AF}" type="slidenum">
              <a:rPr lang="en-US" smtClean="0"/>
              <a:t>94</a:t>
            </a:fld>
            <a:endParaRPr lang="en-US"/>
          </a:p>
        </p:txBody>
      </p:sp>
      <p:sp>
        <p:nvSpPr>
          <p:cNvPr id="25" name="TextBox 24">
            <a:extLst>
              <a:ext uri="{FF2B5EF4-FFF2-40B4-BE49-F238E27FC236}">
                <a16:creationId xmlns:a16="http://schemas.microsoft.com/office/drawing/2014/main" id="{F8D00D76-F708-EB54-D2CC-95589AEADF4E}"/>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47111C54-84A2-8563-4915-BFF6A580E3F2}"/>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4" name="Picture 3">
            <a:extLst>
              <a:ext uri="{FF2B5EF4-FFF2-40B4-BE49-F238E27FC236}">
                <a16:creationId xmlns:a16="http://schemas.microsoft.com/office/drawing/2014/main" id="{89FCAD71-8B86-113A-73B2-E6327341D6A6}"/>
              </a:ext>
            </a:extLst>
          </p:cNvPr>
          <p:cNvPicPr>
            <a:picLocks noChangeAspect="1"/>
          </p:cNvPicPr>
          <p:nvPr/>
        </p:nvPicPr>
        <p:blipFill>
          <a:blip r:embed="rId3"/>
          <a:stretch>
            <a:fillRect/>
          </a:stretch>
        </p:blipFill>
        <p:spPr>
          <a:xfrm>
            <a:off x="838200" y="5038225"/>
            <a:ext cx="8782050" cy="371475"/>
          </a:xfrm>
          <a:prstGeom prst="rect">
            <a:avLst/>
          </a:prstGeom>
        </p:spPr>
      </p:pic>
      <p:pic>
        <p:nvPicPr>
          <p:cNvPr id="7" name="Picture 6">
            <a:extLst>
              <a:ext uri="{FF2B5EF4-FFF2-40B4-BE49-F238E27FC236}">
                <a16:creationId xmlns:a16="http://schemas.microsoft.com/office/drawing/2014/main" id="{6B253EA2-6040-3262-F899-C4530F9D4A3F}"/>
              </a:ext>
            </a:extLst>
          </p:cNvPr>
          <p:cNvPicPr>
            <a:picLocks noChangeAspect="1"/>
          </p:cNvPicPr>
          <p:nvPr/>
        </p:nvPicPr>
        <p:blipFill>
          <a:blip r:embed="rId4"/>
          <a:stretch>
            <a:fillRect/>
          </a:stretch>
        </p:blipFill>
        <p:spPr>
          <a:xfrm>
            <a:off x="838200" y="2265471"/>
            <a:ext cx="9858375" cy="1571625"/>
          </a:xfrm>
          <a:prstGeom prst="rect">
            <a:avLst/>
          </a:prstGeom>
          <a:ln>
            <a:solidFill>
              <a:schemeClr val="bg1">
                <a:lumMod val="85000"/>
              </a:schemeClr>
            </a:solidFill>
          </a:ln>
        </p:spPr>
      </p:pic>
    </p:spTree>
    <p:extLst>
      <p:ext uri="{BB962C8B-B14F-4D97-AF65-F5344CB8AC3E}">
        <p14:creationId xmlns:p14="http://schemas.microsoft.com/office/powerpoint/2010/main" val="1949071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body" idx="1"/>
          </p:nvPr>
        </p:nvSpPr>
        <p:spPr>
          <a:xfrm>
            <a:off x="838199" y="1825625"/>
            <a:ext cx="1107670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Note that if we decide to include any IRIs for the series work, they apply </a:t>
            </a:r>
            <a:r>
              <a:rPr lang="en-US" i="1"/>
              <a:t>only</a:t>
            </a:r>
            <a:r>
              <a:rPr lang="en-US"/>
              <a:t> to the work access point that is recorded in subfields $a, $n and/or $p, not the numbering in $v. Subfields $x, $0 and $1 are recorded at the end of the MARC 8XX, in that order.</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830 #0 $a Mathematical Sciences Research Institute publications ; $v 72.</a:t>
            </a:r>
            <a:endParaRPr/>
          </a:p>
          <a:p>
            <a:pPr marL="0" lvl="0" indent="0" algn="l" rtl="0">
              <a:lnSpc>
                <a:spcPct val="90000"/>
              </a:lnSpc>
              <a:spcBef>
                <a:spcPts val="1000"/>
              </a:spcBef>
              <a:spcAft>
                <a:spcPts val="0"/>
              </a:spcAft>
              <a:buClr>
                <a:schemeClr val="dk1"/>
              </a:buClr>
              <a:buSzPts val="2800"/>
              <a:buNone/>
            </a:pPr>
            <a:r>
              <a:rPr lang="en-US"/>
              <a:t>   $1 </a:t>
            </a:r>
            <a:r>
              <a:rPr lang="en-US" u="sng">
                <a:solidFill>
                  <a:schemeClr val="hlink"/>
                </a:solidFill>
                <a:hlinkClick r:id="rId3"/>
              </a:rPr>
              <a:t>http://viaf.org/viaf/175409275</a:t>
            </a:r>
            <a:endParaRPr/>
          </a:p>
          <a:p>
            <a:pPr marL="228600" lvl="0" indent="-50800" algn="l" rtl="0">
              <a:lnSpc>
                <a:spcPct val="90000"/>
              </a:lnSpc>
              <a:spcBef>
                <a:spcPts val="1000"/>
              </a:spcBef>
              <a:spcAft>
                <a:spcPts val="0"/>
              </a:spcAft>
              <a:buClr>
                <a:schemeClr val="dk1"/>
              </a:buClr>
              <a:buSzPts val="2800"/>
              <a:buNone/>
            </a:pPr>
            <a:endParaRPr/>
          </a:p>
        </p:txBody>
      </p:sp>
      <p:sp>
        <p:nvSpPr>
          <p:cNvPr id="222" name="Google Shape;2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95</a:t>
            </a:fld>
            <a:endParaRPr/>
          </a:p>
        </p:txBody>
      </p:sp>
      <p:sp>
        <p:nvSpPr>
          <p:cNvPr id="223" name="Google Shape;22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Numbering of Part</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9832510E-071B-47BB-837B-562780055ED9}" vid="{B1AA67C2-AFD5-413F-A282-974178A361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NARDAC PCC Workshop Template</Template>
  <TotalTime>402</TotalTime>
  <Words>8769</Words>
  <Application>Microsoft Office PowerPoint</Application>
  <PresentationFormat>Widescreen</PresentationFormat>
  <Paragraphs>525</Paragraphs>
  <Slides>95</Slides>
  <Notes>92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Aptos</vt:lpstr>
      <vt:lpstr>Arial</vt:lpstr>
      <vt:lpstr>Calibri</vt:lpstr>
      <vt:lpstr>Calibri Light</vt:lpstr>
      <vt:lpstr>Office Theme</vt:lpstr>
      <vt:lpstr>Cataloging an eBook Describing the Aggregating Work &amp; Aggregating Expression</vt:lpstr>
      <vt:lpstr>RDA Copyright</vt:lpstr>
      <vt:lpstr>Minimum Description of Collection Aggregate</vt:lpstr>
      <vt:lpstr>Minimum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Constructing an authorized access point for expression</vt:lpstr>
      <vt:lpstr>PowerPoint Presentation</vt:lpstr>
      <vt:lpstr>PowerPoint Presentation</vt:lpstr>
      <vt:lpstr>PowerPoint Presentation</vt:lpstr>
      <vt:lpstr>PowerPoint Presentation</vt:lpstr>
      <vt:lpstr>PowerPoint Presentation</vt:lpstr>
      <vt:lpstr>PowerPoint Presentation</vt:lpstr>
      <vt:lpstr>Recording title of work</vt:lpstr>
      <vt:lpstr>PowerPoint Presentation</vt:lpstr>
      <vt:lpstr>Recording preferred title of work</vt:lpstr>
      <vt:lpstr>PowerPoint Presentation</vt:lpstr>
      <vt:lpstr>PowerPoint Presentation</vt:lpstr>
      <vt:lpstr>PowerPoint Presentation</vt:lpstr>
      <vt:lpstr>PowerPoint Presentation</vt:lpstr>
      <vt:lpstr>PowerPoint Presentation</vt:lpstr>
      <vt:lpstr>PowerPoint Presentation</vt:lpstr>
      <vt:lpstr>Recording authorized access point for work</vt:lpstr>
      <vt:lpstr>PowerPoint Presentation</vt:lpstr>
      <vt:lpstr>PowerPoint Presentation</vt:lpstr>
      <vt:lpstr>PowerPoint Presentation</vt:lpstr>
      <vt:lpstr>PowerPoint Presentation</vt:lpstr>
      <vt:lpstr>Recording access point for expression &amp; authorized access point for expression</vt:lpstr>
      <vt:lpstr>Recording expression manifested</vt:lpstr>
      <vt:lpstr>Minimum Description of Collection Aggregate</vt:lpstr>
      <vt:lpstr>Minimum Description of Collection Aggregate</vt:lpstr>
      <vt:lpstr>Recording work expressed, manifestation of expression, &amp; expression of work</vt:lpstr>
      <vt:lpstr>aggregator person</vt:lpstr>
      <vt:lpstr>Are there any agents associated with the aggregating work that ought to be recorded? The title page of the resource names four “editors”:</vt:lpstr>
      <vt:lpstr>Consult the BSR for Official RDA</vt:lpstr>
      <vt:lpstr>Consult Official RDA in the RDA Toolkit</vt:lpstr>
      <vt:lpstr>Consult Official RDA in the RDA Toolkit</vt:lpstr>
      <vt:lpstr>Consult Official RDA in the RDA Toolkit</vt:lpstr>
      <vt:lpstr>Consult Official RDA in the RDA Toolkit</vt:lpstr>
      <vt:lpstr>Consult Official RDA in the RDA Toolkit</vt:lpstr>
      <vt:lpstr>Consult Official RDA in the RDA Toolkit</vt:lpstr>
      <vt:lpstr>PowerPoint Presentation</vt:lpstr>
      <vt:lpstr>Recording the Aggregator Persons</vt:lpstr>
      <vt:lpstr>PowerPoint Presentation</vt:lpstr>
      <vt:lpstr>PowerPoint Presentation</vt:lpstr>
      <vt:lpstr>PowerPoint Presentation</vt:lpstr>
      <vt:lpstr>Recording aggregator person</vt:lpstr>
      <vt:lpstr>Recording aggregator person</vt:lpstr>
      <vt:lpstr>PowerPoint Presentation</vt:lpstr>
      <vt:lpstr>PowerPoint Presentation</vt:lpstr>
      <vt:lpstr>PowerPoint Presentation</vt:lpstr>
      <vt:lpstr>PowerPoint Presentation</vt:lpstr>
      <vt:lpstr>PowerPoint Presentation</vt:lpstr>
      <vt:lpstr>issue of</vt:lpstr>
      <vt:lpstr>PowerPoint Presentation</vt:lpstr>
      <vt:lpstr>Recording Related Works</vt:lpstr>
      <vt:lpstr>PowerPoint Presentation</vt:lpstr>
      <vt:lpstr>PowerPoint Presentation</vt:lpstr>
      <vt:lpstr>PowerPoint Presentation</vt:lpstr>
      <vt:lpstr>PowerPoint Presentation</vt:lpstr>
      <vt:lpstr>PowerPoint Presentation</vt:lpstr>
      <vt:lpstr>PowerPoint Presentation</vt:lpstr>
      <vt:lpstr>To Trace or not to Trace</vt:lpstr>
      <vt:lpstr>To Trace</vt:lpstr>
      <vt:lpstr>To Trace</vt:lpstr>
      <vt:lpstr>PowerPoint Presentation</vt:lpstr>
      <vt:lpstr>Recording issue of</vt:lpstr>
      <vt:lpstr>To Trace</vt:lpstr>
      <vt:lpstr>PowerPoint Presentation</vt:lpstr>
      <vt:lpstr>To Trace</vt:lpstr>
      <vt:lpstr>To Trace</vt:lpstr>
      <vt:lpstr>To Trace</vt:lpstr>
      <vt:lpstr>numbering of part</vt:lpstr>
      <vt:lpstr>Numbering of Part</vt:lpstr>
      <vt:lpstr>PowerPoint Presentation</vt:lpstr>
      <vt:lpstr>PowerPoint Presentation</vt:lpstr>
      <vt:lpstr>PowerPoint Presentation</vt:lpstr>
      <vt:lpstr>PowerPoint Presentation</vt:lpstr>
      <vt:lpstr>Numbering of Part</vt:lpstr>
      <vt:lpstr>PowerPoint Presentation</vt:lpstr>
      <vt:lpstr>PowerPoint Presentation</vt:lpstr>
      <vt:lpstr>PowerPoint Presentation</vt:lpstr>
      <vt:lpstr>PowerPoint Presentation</vt:lpstr>
      <vt:lpstr>PowerPoint Presentation</vt:lpstr>
      <vt:lpstr>PowerPoint Presentation</vt:lpstr>
      <vt:lpstr>Recording numbering of part</vt:lpstr>
      <vt:lpstr>Numbering of Part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Cataloging an eBook Describing the Aggregating Work &amp; Aggregating Expression</dc:title>
  <dc:creator>Adam Baron</dc:creator>
  <cp:lastModifiedBy>Adam Baron</cp:lastModifiedBy>
  <cp:revision>27</cp:revision>
  <dcterms:created xsi:type="dcterms:W3CDTF">2025-06-23T09:39:54Z</dcterms:created>
  <dcterms:modified xsi:type="dcterms:W3CDTF">2025-07-14T22:30:30Z</dcterms:modified>
</cp:coreProperties>
</file>