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2"/>
  </p:notesMasterIdLst>
  <p:sldIdLst>
    <p:sldId id="258" r:id="rId2"/>
    <p:sldId id="704" r:id="rId3"/>
    <p:sldId id="372" r:id="rId4"/>
    <p:sldId id="476" r:id="rId5"/>
    <p:sldId id="460" r:id="rId6"/>
    <p:sldId id="478" r:id="rId7"/>
    <p:sldId id="387" r:id="rId8"/>
    <p:sldId id="327" r:id="rId9"/>
    <p:sldId id="480" r:id="rId10"/>
    <p:sldId id="481" r:id="rId11"/>
    <p:sldId id="482" r:id="rId12"/>
    <p:sldId id="405" r:id="rId13"/>
    <p:sldId id="483" r:id="rId14"/>
    <p:sldId id="373" r:id="rId15"/>
    <p:sldId id="484" r:id="rId16"/>
    <p:sldId id="464" r:id="rId17"/>
    <p:sldId id="388" r:id="rId18"/>
    <p:sldId id="389" r:id="rId19"/>
    <p:sldId id="390" r:id="rId20"/>
    <p:sldId id="328" r:id="rId21"/>
    <p:sldId id="485" r:id="rId22"/>
    <p:sldId id="466" r:id="rId23"/>
    <p:sldId id="486" r:id="rId24"/>
    <p:sldId id="391" r:id="rId25"/>
    <p:sldId id="374" r:id="rId26"/>
    <p:sldId id="392" r:id="rId27"/>
    <p:sldId id="329" r:id="rId28"/>
    <p:sldId id="351" r:id="rId29"/>
    <p:sldId id="342" r:id="rId30"/>
    <p:sldId id="343" r:id="rId31"/>
    <p:sldId id="344" r:id="rId32"/>
    <p:sldId id="345" r:id="rId33"/>
    <p:sldId id="346" r:id="rId34"/>
    <p:sldId id="352" r:id="rId35"/>
    <p:sldId id="348" r:id="rId36"/>
    <p:sldId id="349" r:id="rId37"/>
    <p:sldId id="350" r:id="rId38"/>
    <p:sldId id="356" r:id="rId39"/>
    <p:sldId id="353" r:id="rId40"/>
    <p:sldId id="330" r:id="rId41"/>
    <p:sldId id="354" r:id="rId42"/>
    <p:sldId id="271" r:id="rId43"/>
    <p:sldId id="407" r:id="rId44"/>
    <p:sldId id="408" r:id="rId45"/>
    <p:sldId id="355" r:id="rId46"/>
    <p:sldId id="331" r:id="rId47"/>
    <p:sldId id="409" r:id="rId48"/>
    <p:sldId id="410" r:id="rId49"/>
    <p:sldId id="411" r:id="rId50"/>
    <p:sldId id="412" r:id="rId51"/>
    <p:sldId id="416" r:id="rId52"/>
    <p:sldId id="413" r:id="rId53"/>
    <p:sldId id="375" r:id="rId54"/>
    <p:sldId id="414" r:id="rId55"/>
    <p:sldId id="406" r:id="rId56"/>
    <p:sldId id="415" r:id="rId57"/>
    <p:sldId id="394" r:id="rId58"/>
    <p:sldId id="332" r:id="rId59"/>
    <p:sldId id="417" r:id="rId60"/>
    <p:sldId id="418" r:id="rId61"/>
    <p:sldId id="419" r:id="rId62"/>
    <p:sldId id="420" r:id="rId63"/>
    <p:sldId id="422" r:id="rId64"/>
    <p:sldId id="421" r:id="rId65"/>
    <p:sldId id="376" r:id="rId66"/>
    <p:sldId id="333" r:id="rId67"/>
    <p:sldId id="424" r:id="rId68"/>
    <p:sldId id="425" r:id="rId69"/>
    <p:sldId id="377" r:id="rId70"/>
    <p:sldId id="426" r:id="rId71"/>
    <p:sldId id="432" r:id="rId72"/>
    <p:sldId id="431" r:id="rId73"/>
    <p:sldId id="427" r:id="rId74"/>
    <p:sldId id="395" r:id="rId75"/>
    <p:sldId id="428" r:id="rId76"/>
    <p:sldId id="434" r:id="rId77"/>
    <p:sldId id="435" r:id="rId78"/>
    <p:sldId id="429" r:id="rId79"/>
    <p:sldId id="396" r:id="rId80"/>
    <p:sldId id="436" r:id="rId81"/>
    <p:sldId id="443" r:id="rId82"/>
    <p:sldId id="444" r:id="rId83"/>
    <p:sldId id="433" r:id="rId84"/>
    <p:sldId id="334" r:id="rId85"/>
    <p:sldId id="437" r:id="rId86"/>
    <p:sldId id="438" r:id="rId87"/>
    <p:sldId id="439" r:id="rId88"/>
    <p:sldId id="440" r:id="rId89"/>
    <p:sldId id="441" r:id="rId90"/>
    <p:sldId id="378" r:id="rId91"/>
    <p:sldId id="335" r:id="rId92"/>
    <p:sldId id="445" r:id="rId93"/>
    <p:sldId id="446" r:id="rId94"/>
    <p:sldId id="447" r:id="rId95"/>
    <p:sldId id="448" r:id="rId96"/>
    <p:sldId id="449" r:id="rId97"/>
    <p:sldId id="450" r:id="rId98"/>
    <p:sldId id="451" r:id="rId99"/>
    <p:sldId id="452" r:id="rId100"/>
    <p:sldId id="453" r:id="rId101"/>
    <p:sldId id="454" r:id="rId102"/>
    <p:sldId id="379" r:id="rId103"/>
    <p:sldId id="456" r:id="rId104"/>
    <p:sldId id="457" r:id="rId105"/>
    <p:sldId id="336" r:id="rId106"/>
    <p:sldId id="337" r:id="rId107"/>
    <p:sldId id="515" r:id="rId108"/>
    <p:sldId id="516" r:id="rId109"/>
    <p:sldId id="553" r:id="rId110"/>
    <p:sldId id="554" r:id="rId111"/>
    <p:sldId id="555" r:id="rId112"/>
    <p:sldId id="517" r:id="rId113"/>
    <p:sldId id="518" r:id="rId114"/>
    <p:sldId id="520" r:id="rId115"/>
    <p:sldId id="521" r:id="rId116"/>
    <p:sldId id="522" r:id="rId117"/>
    <p:sldId id="380" r:id="rId118"/>
    <p:sldId id="556" r:id="rId119"/>
    <p:sldId id="339" r:id="rId120"/>
    <p:sldId id="524" r:id="rId121"/>
    <p:sldId id="525" r:id="rId122"/>
    <p:sldId id="526" r:id="rId123"/>
    <p:sldId id="527" r:id="rId124"/>
    <p:sldId id="528" r:id="rId125"/>
    <p:sldId id="529" r:id="rId126"/>
    <p:sldId id="558" r:id="rId127"/>
    <p:sldId id="557" r:id="rId128"/>
    <p:sldId id="382" r:id="rId129"/>
    <p:sldId id="398" r:id="rId130"/>
    <p:sldId id="560" r:id="rId131"/>
    <p:sldId id="399" r:id="rId132"/>
    <p:sldId id="561" r:id="rId133"/>
    <p:sldId id="563" r:id="rId134"/>
    <p:sldId id="562" r:id="rId135"/>
    <p:sldId id="559" r:id="rId136"/>
    <p:sldId id="338" r:id="rId137"/>
    <p:sldId id="532" r:id="rId138"/>
    <p:sldId id="533" r:id="rId139"/>
    <p:sldId id="534" r:id="rId140"/>
    <p:sldId id="565" r:id="rId141"/>
    <p:sldId id="537" r:id="rId142"/>
    <p:sldId id="381" r:id="rId143"/>
    <p:sldId id="536" r:id="rId144"/>
    <p:sldId id="397" r:id="rId145"/>
    <p:sldId id="568" r:id="rId146"/>
    <p:sldId id="569" r:id="rId147"/>
    <p:sldId id="566" r:id="rId148"/>
    <p:sldId id="340" r:id="rId149"/>
    <p:sldId id="539" r:id="rId150"/>
    <p:sldId id="570" r:id="rId151"/>
    <p:sldId id="541" r:id="rId152"/>
    <p:sldId id="542" r:id="rId153"/>
    <p:sldId id="543" r:id="rId154"/>
    <p:sldId id="544" r:id="rId155"/>
    <p:sldId id="545" r:id="rId156"/>
    <p:sldId id="571" r:id="rId157"/>
    <p:sldId id="383" r:id="rId158"/>
    <p:sldId id="400" r:id="rId159"/>
    <p:sldId id="401" r:id="rId160"/>
    <p:sldId id="423"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8710" autoAdjust="0"/>
  </p:normalViewPr>
  <p:slideViewPr>
    <p:cSldViewPr snapToGrid="0">
      <p:cViewPr varScale="1">
        <p:scale>
          <a:sx n="92" d="100"/>
          <a:sy n="92" d="100"/>
        </p:scale>
        <p:origin x="1152"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B0B71-6277-4FA5-97BF-5F63D7B58536}"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751CD-C621-4F44-BF9E-E97C3AB3C439}" type="slidenum">
              <a:rPr lang="en-US" smtClean="0"/>
              <a:t>‹#›</a:t>
            </a:fld>
            <a:endParaRPr lang="en-US"/>
          </a:p>
        </p:txBody>
      </p:sp>
    </p:spTree>
    <p:extLst>
      <p:ext uri="{BB962C8B-B14F-4D97-AF65-F5344CB8AC3E}">
        <p14:creationId xmlns:p14="http://schemas.microsoft.com/office/powerpoint/2010/main" val="15686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loc.gov/standards/sourcelist/genre-form.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id.loc.gov/"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id.loc.gov/"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uvic-my.sharepoint.com/personal/lauradoublet_uvic_ca/Documents/RDA%20Training/2025%20RDA%20ALA%20Pre-conference%20Workshop/ALA%20RDA%20Pre.docx#_msocom_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vocabularies.coar-repositories.org/access_right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access.rdatoolkit.org/Guidance/Index?externalId=en-US_ala-cfa18e03-17f2-378a-874c-86515bf7e0ac#section_rdaId_section_gr4_l4l_5cb"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loc.gov/aba/rda/mgd/manifestation/index.htm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library.slmath.org/books/Book72/index.htm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access.rdatoolkit.org/en-US_ala-b716f212-6108-3c94-8067-2b46828562c2"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access.rdatoolkit.org/en-US_ala-19152c97-642c-3cd0-82db-630329ad2940"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access.rdatoolkit.org/en-US_ala-b63395e4-bf33-38a4-bcb6-7f60c9698552"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loc.gov/aba/rda/mgd/relationships/index.html"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www.loc.gov/aba/rda/mgd/relationshipLabels/index.html"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loc.gov/marc/bibliographic/bd760787.html"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0DEFA-89EF-DFDB-C626-691CCE362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AF519-EC64-251A-F13E-BD7270960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E32FC-2224-E0B2-A5F0-C08931FE2527}"/>
              </a:ext>
            </a:extLst>
          </p:cNvPr>
          <p:cNvSpPr>
            <a:spLocks noGrp="1"/>
          </p:cNvSpPr>
          <p:nvPr>
            <p:ph type="body" idx="1"/>
          </p:nvPr>
        </p:nvSpPr>
        <p:spPr/>
        <p:txBody>
          <a:bodyPr/>
          <a:lstStyle/>
          <a:p>
            <a:pPr marL="0" lvl="0" indent="0" algn="l" rtl="0">
              <a:spcBef>
                <a:spcPts val="0"/>
              </a:spcBef>
              <a:spcAft>
                <a:spcPts val="0"/>
              </a:spcAft>
              <a:buNone/>
            </a:pPr>
            <a:r>
              <a:rPr lang="en-CA" dirty="0"/>
              <a:t>Again, because we recorded a term from the RDA Media Type VES, we will record the identifier or code </a:t>
            </a:r>
            <a:r>
              <a:rPr lang="en-CA" b="1" dirty="0" err="1"/>
              <a:t>rdamt</a:t>
            </a:r>
            <a:r>
              <a:rPr lang="en-CA" b="0" dirty="0"/>
              <a:t> as the source consulted for the media type value “computer”.</a:t>
            </a:r>
            <a:endParaRPr lang="en-CA" dirty="0"/>
          </a:p>
        </p:txBody>
      </p:sp>
      <p:sp>
        <p:nvSpPr>
          <p:cNvPr id="4" name="Slide Number Placeholder 3">
            <a:extLst>
              <a:ext uri="{FF2B5EF4-FFF2-40B4-BE49-F238E27FC236}">
                <a16:creationId xmlns:a16="http://schemas.microsoft.com/office/drawing/2014/main" id="{89950A10-A46F-FEC0-49E6-74E8810B1790}"/>
              </a:ext>
            </a:extLst>
          </p:cNvPr>
          <p:cNvSpPr>
            <a:spLocks noGrp="1"/>
          </p:cNvSpPr>
          <p:nvPr>
            <p:ph type="sldNum" sz="quarter" idx="5"/>
          </p:nvPr>
        </p:nvSpPr>
        <p:spPr/>
        <p:txBody>
          <a:bodyPr/>
          <a:lstStyle/>
          <a:p>
            <a:fld id="{860751CD-C621-4F44-BF9E-E97C3AB3C439}" type="slidenum">
              <a:rPr lang="en-US" smtClean="0"/>
              <a:t>3</a:t>
            </a:fld>
            <a:endParaRPr lang="en-US"/>
          </a:p>
        </p:txBody>
      </p:sp>
    </p:spTree>
    <p:extLst>
      <p:ext uri="{BB962C8B-B14F-4D97-AF65-F5344CB8AC3E}">
        <p14:creationId xmlns:p14="http://schemas.microsoft.com/office/powerpoint/2010/main" val="294133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apply the option to record the source of the term. As with media type, we will take the code from the Genre/Form Code and Term Source Codes list. The code for the RDA Carrier Type VES is </a:t>
            </a:r>
            <a:r>
              <a:rPr lang="en-CA" b="1" dirty="0" err="1"/>
              <a:t>rdact</a:t>
            </a:r>
            <a:r>
              <a:rPr lang="en-CA" b="0" dirty="0"/>
              <a: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13</a:t>
            </a:fld>
            <a:endParaRPr lang="en-US"/>
          </a:p>
        </p:txBody>
      </p:sp>
    </p:spTree>
    <p:extLst>
      <p:ext uri="{BB962C8B-B14F-4D97-AF65-F5344CB8AC3E}">
        <p14:creationId xmlns:p14="http://schemas.microsoft.com/office/powerpoint/2010/main" val="11371566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element note on manifestation is used to record unstructured information about any attribute or aspect of a manifestation. As we saw previously, PCC practice for aggregates is to provide a contents note.</a:t>
            </a:r>
          </a:p>
        </p:txBody>
      </p:sp>
      <p:sp>
        <p:nvSpPr>
          <p:cNvPr id="4" name="Slide Number Placeholder 3"/>
          <p:cNvSpPr>
            <a:spLocks noGrp="1"/>
          </p:cNvSpPr>
          <p:nvPr>
            <p:ph type="sldNum" sz="quarter" idx="5"/>
          </p:nvPr>
        </p:nvSpPr>
        <p:spPr/>
        <p:txBody>
          <a:bodyPr/>
          <a:lstStyle/>
          <a:p>
            <a:fld id="{860751CD-C621-4F44-BF9E-E97C3AB3C439}" type="slidenum">
              <a:rPr lang="en-US" smtClean="0"/>
              <a:t>110</a:t>
            </a:fld>
            <a:endParaRPr lang="en-US"/>
          </a:p>
        </p:txBody>
      </p:sp>
    </p:spTree>
    <p:extLst>
      <p:ext uri="{BB962C8B-B14F-4D97-AF65-F5344CB8AC3E}">
        <p14:creationId xmlns:p14="http://schemas.microsoft.com/office/powerpoint/2010/main" val="31293766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RDA options for recording an unstructured description are very basic and just tell as to “Record details or other unstructured information.” So let’s look at the Aggregates MGD for additional information.</a:t>
            </a:r>
          </a:p>
        </p:txBody>
      </p:sp>
      <p:sp>
        <p:nvSpPr>
          <p:cNvPr id="4" name="Slide Number Placeholder 3"/>
          <p:cNvSpPr>
            <a:spLocks noGrp="1"/>
          </p:cNvSpPr>
          <p:nvPr>
            <p:ph type="sldNum" sz="quarter" idx="5"/>
          </p:nvPr>
        </p:nvSpPr>
        <p:spPr/>
        <p:txBody>
          <a:bodyPr/>
          <a:lstStyle/>
          <a:p>
            <a:fld id="{860751CD-C621-4F44-BF9E-E97C3AB3C439}" type="slidenum">
              <a:rPr lang="en-US" smtClean="0"/>
              <a:t>111</a:t>
            </a:fld>
            <a:endParaRPr lang="en-US"/>
          </a:p>
        </p:txBody>
      </p:sp>
    </p:spTree>
    <p:extLst>
      <p:ext uri="{BB962C8B-B14F-4D97-AF65-F5344CB8AC3E}">
        <p14:creationId xmlns:p14="http://schemas.microsoft.com/office/powerpoint/2010/main" val="16832143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aggregate is a manifestation that embodies multiple expressions. Information about aggregates appears throughout RDA, but the best source to introduce the concept is the MGD: Aggregates.</a:t>
            </a:r>
            <a:endParaRPr b="0"/>
          </a:p>
          <a:p>
            <a:pPr marL="0" lvl="0" indent="0" algn="l" rtl="0">
              <a:spcBef>
                <a:spcPts val="0"/>
              </a:spcBef>
              <a:spcAft>
                <a:spcPts val="0"/>
              </a:spcAft>
              <a:buNone/>
            </a:pPr>
            <a:br>
              <a:rPr lang="en-US" b="0"/>
            </a:br>
            <a:r>
              <a:rPr lang="en-US" sz="1200" b="0" i="0" u="none" strike="noStrike">
                <a:solidFill>
                  <a:schemeClr val="dk1"/>
                </a:solidFill>
                <a:latin typeface="Calibri"/>
                <a:ea typeface="Calibri"/>
                <a:cs typeface="Calibri"/>
                <a:sym typeface="Calibri"/>
              </a:rPr>
              <a:t>Most resources we deal with are aggregates in some way. The MGD gives some examples, among them: Monographs with multiple independent essays by different agents, which is what we have in our ebook.</a:t>
            </a:r>
            <a:endParaRPr b="0"/>
          </a:p>
          <a:p>
            <a:pPr marL="0" lvl="0" indent="0" algn="l" rtl="0">
              <a:spcBef>
                <a:spcPts val="0"/>
              </a:spcBef>
              <a:spcAft>
                <a:spcPts val="0"/>
              </a:spcAft>
              <a:buNone/>
            </a:pPr>
            <a:br>
              <a:rPr lang="en-US"/>
            </a:br>
            <a:endParaRPr/>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To make sense of the rules around aggregates, you need to know the two kinds of expressions they contain and the three types of aggregates themselves.</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First, the types of expressions in an aggregate:</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aggregat</a:t>
            </a:r>
            <a:r>
              <a:rPr lang="en-US" sz="1200" b="1" i="0" u="none" strike="noStrike" dirty="0">
                <a:solidFill>
                  <a:schemeClr val="dk1"/>
                </a:solidFill>
                <a:latin typeface="Calibri"/>
                <a:ea typeface="Calibri"/>
                <a:cs typeface="Calibri"/>
                <a:sym typeface="Calibri"/>
              </a:rPr>
              <a:t>ed </a:t>
            </a:r>
            <a:r>
              <a:rPr lang="en-US" sz="1200" b="0" i="0" u="none" strike="noStrike" dirty="0">
                <a:solidFill>
                  <a:schemeClr val="dk1"/>
                </a:solidFill>
                <a:latin typeface="Calibri"/>
                <a:ea typeface="Calibri"/>
                <a:cs typeface="Calibri"/>
                <a:sym typeface="Calibri"/>
              </a:rPr>
              <a:t>expression(s)--there can be more than one–which embodies the content</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aggregat</a:t>
            </a:r>
            <a:r>
              <a:rPr lang="en-US" sz="1200" b="1" i="0" u="none" strike="noStrike" dirty="0">
                <a:solidFill>
                  <a:schemeClr val="dk1"/>
                </a:solidFill>
                <a:latin typeface="Calibri"/>
                <a:ea typeface="Calibri"/>
                <a:cs typeface="Calibri"/>
                <a:sym typeface="Calibri"/>
              </a:rPr>
              <a:t>ing</a:t>
            </a:r>
            <a:r>
              <a:rPr lang="en-US" sz="1200" b="0" i="0" u="none" strike="noStrike" dirty="0">
                <a:solidFill>
                  <a:schemeClr val="dk1"/>
                </a:solidFill>
                <a:latin typeface="Calibri"/>
                <a:ea typeface="Calibri"/>
                <a:cs typeface="Calibri"/>
                <a:sym typeface="Calibri"/>
              </a:rPr>
              <a:t> expression, which is the plan, i.e. what content was selected and how it’s ordered. Not the content itself</a:t>
            </a:r>
            <a:r>
              <a:rPr lang="en-US" dirty="0"/>
              <a:t>.</a:t>
            </a:r>
            <a:endParaRPr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Second, the types of aggregates:</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Augmentation aggregate, with supplementary content supporting a main work</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Collection aggregate, with expressions of two or more independent works, and f</a:t>
            </a:r>
            <a:r>
              <a:rPr lang="en-US" dirty="0"/>
              <a:t>inally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Parallel aggregate, with multiple expressions of a single work</a:t>
            </a:r>
            <a:endParaRPr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The type that applies to this part of our description set is collection aggregate. Other types apply to other parts of the description; we’ll get to those later.</a:t>
            </a:r>
            <a:endParaRPr b="0" dirty="0"/>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section on collection aggregates states the need for a formal contents note, and the Access to content section tells you when and when not to make the note:</a:t>
            </a:r>
            <a:endParaRPr b="0" dirty="0"/>
          </a:p>
        </p:txBody>
      </p:sp>
      <p:sp>
        <p:nvSpPr>
          <p:cNvPr id="166" name="Google Shape;1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Not required if the contents are indicated in another part of the description </a:t>
            </a:r>
            <a:r>
              <a:rPr lang="en-US" dirty="0"/>
              <a:t>(e.g., the value of Manifestation: title proper is not a collective title). </a:t>
            </a:r>
            <a:endParaRPr sz="1200" b="0" i="0" u="none" strike="noStrike" dirty="0">
              <a:solidFill>
                <a:schemeClr val="dk1"/>
              </a:solidFill>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If the resource has characteristics of multiple types of aggregates—collection, augmenting, or parallel—collection takes precedence and only one contents note may be used to describe those characteristics.</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No limit on the number of aggregated expressions in the note unless burdensome.</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Do not apply to several types of r</a:t>
            </a:r>
            <a:r>
              <a:rPr lang="en-US" dirty="0"/>
              <a:t>esources:</a:t>
            </a:r>
            <a:r>
              <a:rPr lang="en-US" sz="1200" b="0" i="0" u="none" strike="noStrike" dirty="0">
                <a:solidFill>
                  <a:schemeClr val="dk1"/>
                </a:solidFill>
                <a:latin typeface="Calibri"/>
                <a:ea typeface="Calibri"/>
                <a:cs typeface="Calibri"/>
                <a:sym typeface="Calibri"/>
              </a:rPr>
              <a:t> anthologies of poetry, hymnals, conference proceedings, journals, collections of interviews or letters, chapters of multivolume monographs cataloged as monographic sets, and similar resources.</a:t>
            </a:r>
            <a:endParaRPr dirty="0"/>
          </a:p>
        </p:txBody>
      </p:sp>
      <p:sp>
        <p:nvSpPr>
          <p:cNvPr id="175" name="Google Shape;1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it</a:t>
            </a:r>
            <a:r>
              <a:rPr lang="en-US" sz="1200" b="0" i="0" u="none" strike="noStrike">
                <a:solidFill>
                  <a:schemeClr val="dk1"/>
                </a:solidFill>
                <a:latin typeface="Calibri"/>
                <a:ea typeface="Calibri"/>
                <a:cs typeface="Calibri"/>
                <a:sym typeface="Calibri"/>
              </a:rPr>
              <a:t> points to detailed guidance on formatting the note.</a:t>
            </a:r>
            <a:endParaRPr b="0"/>
          </a:p>
          <a:p>
            <a:pPr marL="0" lvl="0" indent="0" algn="l" rtl="0">
              <a:spcBef>
                <a:spcPts val="0"/>
              </a:spcBef>
              <a:spcAft>
                <a:spcPts val="0"/>
              </a:spcAft>
              <a:buNone/>
            </a:pPr>
            <a:endParaRP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86281-32C8-F8A4-7A79-5A38A46F2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CABD6-99BF-F3EF-3A2D-EF6C112F9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B1B69-43C0-090F-BDDD-02442FD3DDF0}"/>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From this you have all the information you need to make the contents note, or in RDA terms, to find the value of the element </a:t>
            </a:r>
            <a:r>
              <a:rPr lang="en-CA" sz="1200" b="1" i="0" u="none" strike="noStrike" dirty="0">
                <a:solidFill>
                  <a:schemeClr val="dk1"/>
                </a:solidFill>
                <a:latin typeface="+mn-lt"/>
                <a:ea typeface="Calibri"/>
                <a:cs typeface="Calibri"/>
                <a:sym typeface="Calibri"/>
              </a:rPr>
              <a:t>note on manifestation</a:t>
            </a:r>
            <a:r>
              <a:rPr lang="en-CA" sz="1200" b="0" i="0" u="none" strike="noStrike" dirty="0">
                <a:solidFill>
                  <a:schemeClr val="dk1"/>
                </a:solidFill>
                <a:latin typeface="+mn-lt"/>
                <a:ea typeface="Calibri"/>
                <a:cs typeface="Calibri"/>
                <a:sym typeface="Calibri"/>
              </a:rPr>
              <a:t> for this collection aggregate.</a:t>
            </a:r>
            <a:endParaRPr lang="en-CA" b="0" dirty="0"/>
          </a:p>
        </p:txBody>
      </p:sp>
      <p:sp>
        <p:nvSpPr>
          <p:cNvPr id="4" name="Slide Number Placeholder 3">
            <a:extLst>
              <a:ext uri="{FF2B5EF4-FFF2-40B4-BE49-F238E27FC236}">
                <a16:creationId xmlns:a16="http://schemas.microsoft.com/office/drawing/2014/main" id="{C40D3805-4562-4FC3-4688-89329DA1500B}"/>
              </a:ext>
            </a:extLst>
          </p:cNvPr>
          <p:cNvSpPr>
            <a:spLocks noGrp="1"/>
          </p:cNvSpPr>
          <p:nvPr>
            <p:ph type="sldNum" sz="quarter" idx="5"/>
          </p:nvPr>
        </p:nvSpPr>
        <p:spPr/>
        <p:txBody>
          <a:bodyPr/>
          <a:lstStyle/>
          <a:p>
            <a:fld id="{860751CD-C621-4F44-BF9E-E97C3AB3C439}" type="slidenum">
              <a:rPr lang="en-US" smtClean="0"/>
              <a:t>117</a:t>
            </a:fld>
            <a:endParaRPr lang="en-US"/>
          </a:p>
        </p:txBody>
      </p:sp>
    </p:spTree>
    <p:extLst>
      <p:ext uri="{BB962C8B-B14F-4D97-AF65-F5344CB8AC3E}">
        <p14:creationId xmlns:p14="http://schemas.microsoft.com/office/powerpoint/2010/main" val="12847466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E90FA-711A-D6EB-BE74-613A5FFAF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9E20A-37CD-A06B-6854-06DDB7CFE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08F21-136C-5B7D-E506-836FC2AEEFBE}"/>
              </a:ext>
            </a:extLst>
          </p:cNvPr>
          <p:cNvSpPr>
            <a:spLocks noGrp="1"/>
          </p:cNvSpPr>
          <p:nvPr>
            <p:ph type="body" idx="1"/>
          </p:nvPr>
        </p:nvSpPr>
        <p:spPr/>
        <p:txBody>
          <a:bodyPr/>
          <a:lstStyle/>
          <a:p>
            <a:pPr marL="0" lvl="0" indent="0" algn="l" rtl="0">
              <a:spcBef>
                <a:spcPts val="0"/>
              </a:spcBef>
              <a:spcAft>
                <a:spcPts val="0"/>
              </a:spcAft>
              <a:buNone/>
            </a:pPr>
            <a:r>
              <a:rPr lang="en-CA" dirty="0"/>
              <a:t>The contents note is recorded in MARC field 505.</a:t>
            </a:r>
          </a:p>
        </p:txBody>
      </p:sp>
      <p:sp>
        <p:nvSpPr>
          <p:cNvPr id="4" name="Slide Number Placeholder 3">
            <a:extLst>
              <a:ext uri="{FF2B5EF4-FFF2-40B4-BE49-F238E27FC236}">
                <a16:creationId xmlns:a16="http://schemas.microsoft.com/office/drawing/2014/main" id="{68C9A571-9307-350D-38FC-AA0CD7C285BE}"/>
              </a:ext>
            </a:extLst>
          </p:cNvPr>
          <p:cNvSpPr>
            <a:spLocks noGrp="1"/>
          </p:cNvSpPr>
          <p:nvPr>
            <p:ph type="sldNum" sz="quarter" idx="5"/>
          </p:nvPr>
        </p:nvSpPr>
        <p:spPr/>
        <p:txBody>
          <a:bodyPr/>
          <a:lstStyle/>
          <a:p>
            <a:fld id="{860751CD-C621-4F44-BF9E-E97C3AB3C439}" type="slidenum">
              <a:rPr lang="en-US" smtClean="0"/>
              <a:t>118</a:t>
            </a:fld>
            <a:endParaRPr lang="en-US"/>
          </a:p>
        </p:txBody>
      </p:sp>
    </p:spTree>
    <p:extLst>
      <p:ext uri="{BB962C8B-B14F-4D97-AF65-F5344CB8AC3E}">
        <p14:creationId xmlns:p14="http://schemas.microsoft.com/office/powerpoint/2010/main" val="20304994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dk1"/>
                </a:solidFill>
                <a:latin typeface="+mn-lt"/>
                <a:ea typeface="Calibri"/>
                <a:cs typeface="Calibri"/>
                <a:sym typeface="Calibri"/>
              </a:rPr>
              <a:t>Now we’ll consider how to describe the fact that Hamiltonian systems has illustrations.</a:t>
            </a:r>
            <a:endParaRPr lang="en-US" b="0" dirty="0"/>
          </a:p>
        </p:txBody>
      </p:sp>
      <p:sp>
        <p:nvSpPr>
          <p:cNvPr id="4" name="Slide Number Placeholder 3"/>
          <p:cNvSpPr>
            <a:spLocks noGrp="1"/>
          </p:cNvSpPr>
          <p:nvPr>
            <p:ph type="sldNum" sz="quarter" idx="5"/>
          </p:nvPr>
        </p:nvSpPr>
        <p:spPr/>
        <p:txBody>
          <a:bodyPr/>
          <a:lstStyle/>
          <a:p>
            <a:fld id="{860751CD-C621-4F44-BF9E-E97C3AB3C439}" type="slidenum">
              <a:rPr lang="en-US" smtClean="0"/>
              <a:t>119</a:t>
            </a:fld>
            <a:endParaRPr lang="en-US"/>
          </a:p>
        </p:txBody>
      </p:sp>
    </p:spTree>
    <p:extLst>
      <p:ext uri="{BB962C8B-B14F-4D97-AF65-F5344CB8AC3E}">
        <p14:creationId xmlns:p14="http://schemas.microsoft.com/office/powerpoint/2010/main" val="331916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99D1F-5EE9-861A-6BFA-77D159CD5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4C00C-5BDF-BC76-F8DF-6CAA745EC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8E70E-CB7B-196F-0156-0CD7C383902A}"/>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code </a:t>
            </a:r>
            <a:r>
              <a:rPr lang="en-CA" b="1" dirty="0" err="1"/>
              <a:t>rdact</a:t>
            </a:r>
            <a:r>
              <a:rPr lang="en-CA" b="0" dirty="0"/>
              <a:t> is recorded as the source consulted for the carrier type term “online resource”.</a:t>
            </a:r>
            <a:endParaRPr lang="en-CA" dirty="0"/>
          </a:p>
        </p:txBody>
      </p:sp>
      <p:sp>
        <p:nvSpPr>
          <p:cNvPr id="4" name="Slide Number Placeholder 3">
            <a:extLst>
              <a:ext uri="{FF2B5EF4-FFF2-40B4-BE49-F238E27FC236}">
                <a16:creationId xmlns:a16="http://schemas.microsoft.com/office/drawing/2014/main" id="{124087DF-5A68-5DF5-B4D7-A802F1AC6EC8}"/>
              </a:ext>
            </a:extLst>
          </p:cNvPr>
          <p:cNvSpPr>
            <a:spLocks noGrp="1"/>
          </p:cNvSpPr>
          <p:nvPr>
            <p:ph type="sldNum" sz="quarter" idx="5"/>
          </p:nvPr>
        </p:nvSpPr>
        <p:spPr/>
        <p:txBody>
          <a:bodyPr/>
          <a:lstStyle/>
          <a:p>
            <a:fld id="{860751CD-C621-4F44-BF9E-E97C3AB3C439}" type="slidenum">
              <a:rPr lang="en-US" smtClean="0"/>
              <a:t>14</a:t>
            </a:fld>
            <a:endParaRPr lang="en-US"/>
          </a:p>
        </p:txBody>
      </p:sp>
    </p:spTree>
    <p:extLst>
      <p:ext uri="{BB962C8B-B14F-4D97-AF65-F5344CB8AC3E}">
        <p14:creationId xmlns:p14="http://schemas.microsoft.com/office/powerpoint/2010/main" val="19575362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BSR doesn’t mention illustrations specifically--they are not PCC core--so we’ll turn to the Toolkit itself to start.</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In the RDA instructions on </a:t>
            </a:r>
            <a:r>
              <a:rPr lang="en-US" sz="1200" b="1" i="0" u="none" strike="noStrike" dirty="0">
                <a:solidFill>
                  <a:schemeClr val="dk1"/>
                </a:solidFill>
                <a:latin typeface="Calibri"/>
                <a:ea typeface="Calibri"/>
                <a:cs typeface="Calibri"/>
                <a:sym typeface="Calibri"/>
              </a:rPr>
              <a:t>Describing a manifestation that embodies two or more expressions</a:t>
            </a:r>
            <a:r>
              <a:rPr lang="en-US" sz="1200" b="0" i="0" u="none" strike="noStrike" dirty="0">
                <a:solidFill>
                  <a:schemeClr val="dk1"/>
                </a:solidFill>
                <a:latin typeface="Calibri"/>
                <a:ea typeface="Calibri"/>
                <a:cs typeface="Calibri"/>
                <a:sym typeface="Calibri"/>
              </a:rPr>
              <a:t>, the final condition option says to “Relate the manifestation to aspects of the content of one or more of the expressions that are aggregated using any of the following elements,” among which is </a:t>
            </a:r>
            <a:r>
              <a:rPr lang="en-US" sz="1200" b="1" i="0" u="none" strike="noStrike" dirty="0">
                <a:solidFill>
                  <a:schemeClr val="dk1"/>
                </a:solidFill>
                <a:latin typeface="Calibri"/>
                <a:ea typeface="Calibri"/>
                <a:cs typeface="Calibri"/>
                <a:sym typeface="Calibri"/>
              </a:rPr>
              <a:t>Manifestation: illustrative content</a:t>
            </a:r>
            <a:r>
              <a:rPr lang="en-US" sz="1200" b="0" i="0" u="none" strike="noStrike" dirty="0">
                <a:solidFill>
                  <a:schemeClr val="dk1"/>
                </a:solidFill>
                <a:latin typeface="Calibri"/>
                <a:ea typeface="Calibri"/>
                <a:cs typeface="Calibri"/>
                <a:sym typeface="Calibri"/>
              </a:rPr>
              <a:t>.</a:t>
            </a:r>
            <a:r>
              <a:rPr lang="en-US" sz="1200" b="1" i="0" u="none" strike="noStrike" dirty="0">
                <a:solidFill>
                  <a:schemeClr val="dk1"/>
                </a:solidFill>
                <a:latin typeface="Calibri"/>
                <a:ea typeface="Calibri"/>
                <a:cs typeface="Calibri"/>
                <a:sym typeface="Calibri"/>
              </a:rPr>
              <a:t> </a:t>
            </a:r>
            <a:r>
              <a:rPr lang="en-US" dirty="0">
                <a:latin typeface="Times New Roman"/>
                <a:ea typeface="Times New Roman"/>
                <a:cs typeface="Times New Roman"/>
                <a:sym typeface="Times New Roman"/>
              </a:rPr>
              <a:t>Another way to put this is that we’ll relate the aggregate manifestation to some aspect of the content of an aggregated expression. </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Note that </a:t>
            </a:r>
            <a:r>
              <a:rPr lang="en-US" b="1" dirty="0">
                <a:latin typeface="Times New Roman"/>
                <a:ea typeface="Times New Roman"/>
                <a:cs typeface="Times New Roman"/>
                <a:sym typeface="Times New Roman"/>
              </a:rPr>
              <a:t>illustrative content</a:t>
            </a:r>
            <a:r>
              <a:rPr lang="en-US" dirty="0">
                <a:latin typeface="Times New Roman"/>
                <a:ea typeface="Times New Roman"/>
                <a:cs typeface="Times New Roman"/>
                <a:sym typeface="Times New Roman"/>
              </a:rPr>
              <a:t> was an expression element in original RDA but has changed to a manifestation element in official RDA.</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LC-PCC practice is to apply it to augmenting expressions, which is also to say augmentation aggregates.</a:t>
            </a:r>
            <a:endParaRPr b="0" dirty="0"/>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If we look at its element description, </a:t>
            </a:r>
            <a:r>
              <a:rPr lang="en-US" sz="1200" b="1" i="0" u="none" strike="noStrike" dirty="0">
                <a:solidFill>
                  <a:schemeClr val="dk1"/>
                </a:solidFill>
                <a:latin typeface="Calibri"/>
                <a:ea typeface="Calibri"/>
                <a:cs typeface="Calibri"/>
                <a:sym typeface="Calibri"/>
              </a:rPr>
              <a:t>illustrative content</a:t>
            </a:r>
            <a:r>
              <a:rPr lang="en-US" sz="1200" b="0" i="0" u="none" strike="noStrike" dirty="0">
                <a:solidFill>
                  <a:schemeClr val="dk1"/>
                </a:solidFill>
                <a:latin typeface="Calibri"/>
                <a:ea typeface="Calibri"/>
                <a:cs typeface="Calibri"/>
                <a:sym typeface="Calibri"/>
              </a:rPr>
              <a:t> is to be used for content that meets three criteria:</a:t>
            </a:r>
            <a:endParaRPr b="0"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 image that</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supplements main expressions</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an augmentation aggregate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and it lists what does and does not qualify as image content.</a:t>
            </a:r>
            <a:endParaRPr b="0" dirty="0"/>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Prerecording section has a PS noting that this element is LC core for children’s materials, and it points to the MGD for aggregates.</a:t>
            </a:r>
            <a:endParaRPr b="0" dirty="0"/>
          </a:p>
        </p:txBody>
      </p:sp>
      <p:sp>
        <p:nvSpPr>
          <p:cNvPr id="139" name="Google Shape;1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That MGD explains why we are dealing with an aggregate in the context of illustrations. Recall that an aggregate is a manifestation that embodies multiple expressions, and illustrations that support the main content of an expression are considered to be expressions in their own right. In the case of illustrations, it’s an augmentation aggregate.</a:t>
            </a:r>
            <a:endParaRPr dirty="0"/>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RDA, there are many options under the general Recording heading. For our purposes, we’ll only apply those where the PS says to “Apply the option”:</a:t>
            </a:r>
            <a:endParaRPr b="0"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Record the general term illustration.</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Record a term in the singular or plural, as applicable.</a:t>
            </a:r>
            <a:endParaRPr dirty="0"/>
          </a:p>
        </p:txBody>
      </p:sp>
      <p:sp>
        <p:nvSpPr>
          <p:cNvPr id="156" name="Google Shape;1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We’ll record this information as a structured description using a term from the RDA Illustrative Content </a:t>
            </a:r>
            <a:r>
              <a:rPr lang="en-US" dirty="0"/>
              <a:t>v</a:t>
            </a:r>
            <a:r>
              <a:rPr lang="en-US" sz="1200" b="0" i="0" u="none" strike="noStrike" dirty="0">
                <a:solidFill>
                  <a:schemeClr val="dk1"/>
                </a:solidFill>
                <a:latin typeface="Calibri"/>
                <a:ea typeface="Calibri"/>
                <a:cs typeface="Calibri"/>
                <a:sym typeface="Calibri"/>
              </a:rPr>
              <a:t>ocabulary </a:t>
            </a:r>
            <a:r>
              <a:rPr lang="en-US" dirty="0"/>
              <a:t>e</a:t>
            </a:r>
            <a:r>
              <a:rPr lang="en-US" sz="1200" b="0" i="0" u="none" strike="noStrike" dirty="0">
                <a:solidFill>
                  <a:schemeClr val="dk1"/>
                </a:solidFill>
                <a:latin typeface="Calibri"/>
                <a:ea typeface="Calibri"/>
                <a:cs typeface="Calibri"/>
                <a:sym typeface="Calibri"/>
              </a:rPr>
              <a:t>ncoding </a:t>
            </a:r>
            <a:r>
              <a:rPr lang="en-US" dirty="0"/>
              <a:t>s</a:t>
            </a:r>
            <a:r>
              <a:rPr lang="en-US" sz="1200" b="0" i="0" u="none" strike="noStrike" dirty="0">
                <a:solidFill>
                  <a:schemeClr val="dk1"/>
                </a:solidFill>
                <a:latin typeface="Calibri"/>
                <a:ea typeface="Calibri"/>
                <a:cs typeface="Calibri"/>
                <a:sym typeface="Calibri"/>
              </a:rPr>
              <a:t>cheme as listed in the option,</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this case the general term “illustration,” and making it plural by applying the fourth option above.</a:t>
            </a:r>
            <a:endParaRPr b="0" dirty="0"/>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3CF72-2BE0-5551-AA80-5FB24AAC9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F717-AAB4-A7C5-C220-F0F917928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DBBD5-B308-B636-7CF6-7141B2F2C9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So, we arrive at the value “illustrations”.</a:t>
            </a:r>
            <a:endParaRPr lang="en-CA" b="0" dirty="0"/>
          </a:p>
        </p:txBody>
      </p:sp>
      <p:sp>
        <p:nvSpPr>
          <p:cNvPr id="4" name="Slide Number Placeholder 3">
            <a:extLst>
              <a:ext uri="{FF2B5EF4-FFF2-40B4-BE49-F238E27FC236}">
                <a16:creationId xmlns:a16="http://schemas.microsoft.com/office/drawing/2014/main" id="{3F3173A6-AC19-72D8-5E62-BED449A2153A}"/>
              </a:ext>
            </a:extLst>
          </p:cNvPr>
          <p:cNvSpPr>
            <a:spLocks noGrp="1"/>
          </p:cNvSpPr>
          <p:nvPr>
            <p:ph type="sldNum" sz="quarter" idx="5"/>
          </p:nvPr>
        </p:nvSpPr>
        <p:spPr/>
        <p:txBody>
          <a:bodyPr/>
          <a:lstStyle/>
          <a:p>
            <a:fld id="{860751CD-C621-4F44-BF9E-E97C3AB3C439}" type="slidenum">
              <a:rPr lang="en-US" smtClean="0"/>
              <a:t>126</a:t>
            </a:fld>
            <a:endParaRPr lang="en-US"/>
          </a:p>
        </p:txBody>
      </p:sp>
    </p:spTree>
    <p:extLst>
      <p:ext uri="{BB962C8B-B14F-4D97-AF65-F5344CB8AC3E}">
        <p14:creationId xmlns:p14="http://schemas.microsoft.com/office/powerpoint/2010/main" val="36072694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Element Reference box in RDA, we can see that illustrative content is recorded as a structured description in MARC field 300 subfield $b and MARC field 340 subfield $p.</a:t>
            </a:r>
          </a:p>
        </p:txBody>
      </p:sp>
      <p:sp>
        <p:nvSpPr>
          <p:cNvPr id="4" name="Slide Number Placeholder 3"/>
          <p:cNvSpPr>
            <a:spLocks noGrp="1"/>
          </p:cNvSpPr>
          <p:nvPr>
            <p:ph type="sldNum" sz="quarter" idx="5"/>
          </p:nvPr>
        </p:nvSpPr>
        <p:spPr/>
        <p:txBody>
          <a:bodyPr/>
          <a:lstStyle/>
          <a:p>
            <a:fld id="{860751CD-C621-4F44-BF9E-E97C3AB3C439}" type="slidenum">
              <a:rPr lang="en-US" smtClean="0"/>
              <a:t>127</a:t>
            </a:fld>
            <a:endParaRPr lang="en-US"/>
          </a:p>
        </p:txBody>
      </p:sp>
    </p:spTree>
    <p:extLst>
      <p:ext uri="{BB962C8B-B14F-4D97-AF65-F5344CB8AC3E}">
        <p14:creationId xmlns:p14="http://schemas.microsoft.com/office/powerpoint/2010/main" val="31078984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D72A-DC7D-B1D0-4B47-B7EBF3BCB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366BF-002F-6230-07D6-FE240814B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19935-9794-E970-F214-0686B79AB30F}"/>
              </a:ext>
            </a:extLst>
          </p:cNvPr>
          <p:cNvSpPr>
            <a:spLocks noGrp="1"/>
          </p:cNvSpPr>
          <p:nvPr>
            <p:ph type="body" idx="1"/>
          </p:nvPr>
        </p:nvSpPr>
        <p:spPr/>
        <p:txBody>
          <a:bodyPr/>
          <a:lstStyle/>
          <a:p>
            <a:pPr marL="0" lvl="0" indent="0" algn="l" rtl="0">
              <a:spcBef>
                <a:spcPts val="0"/>
              </a:spcBef>
              <a:spcAft>
                <a:spcPts val="0"/>
              </a:spcAft>
              <a:buNone/>
            </a:pPr>
            <a:r>
              <a:rPr lang="en-CA" dirty="0"/>
              <a:t>In the 300 field, we will record the value in the plural in subfield $b, preceded by a space-colon-space.</a:t>
            </a:r>
          </a:p>
        </p:txBody>
      </p:sp>
      <p:sp>
        <p:nvSpPr>
          <p:cNvPr id="4" name="Slide Number Placeholder 3">
            <a:extLst>
              <a:ext uri="{FF2B5EF4-FFF2-40B4-BE49-F238E27FC236}">
                <a16:creationId xmlns:a16="http://schemas.microsoft.com/office/drawing/2014/main" id="{4AA49FC9-26F5-F54A-67A2-4A842B8E706F}"/>
              </a:ext>
            </a:extLst>
          </p:cNvPr>
          <p:cNvSpPr>
            <a:spLocks noGrp="1"/>
          </p:cNvSpPr>
          <p:nvPr>
            <p:ph type="sldNum" sz="quarter" idx="5"/>
          </p:nvPr>
        </p:nvSpPr>
        <p:spPr/>
        <p:txBody>
          <a:bodyPr/>
          <a:lstStyle/>
          <a:p>
            <a:fld id="{860751CD-C621-4F44-BF9E-E97C3AB3C439}" type="slidenum">
              <a:rPr lang="en-US" smtClean="0"/>
              <a:t>128</a:t>
            </a:fld>
            <a:endParaRPr lang="en-US"/>
          </a:p>
        </p:txBody>
      </p:sp>
    </p:spTree>
    <p:extLst>
      <p:ext uri="{BB962C8B-B14F-4D97-AF65-F5344CB8AC3E}">
        <p14:creationId xmlns:p14="http://schemas.microsoft.com/office/powerpoint/2010/main" val="18887055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2C57-8E7E-D6B9-97F2-5FDCDC962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525B7-367F-D737-4AD6-B16B4AA6A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205F9-C0D0-1AF5-444D-36D374483BF9}"/>
              </a:ext>
            </a:extLst>
          </p:cNvPr>
          <p:cNvSpPr>
            <a:spLocks noGrp="1"/>
          </p:cNvSpPr>
          <p:nvPr>
            <p:ph type="body" idx="1"/>
          </p:nvPr>
        </p:nvSpPr>
        <p:spPr/>
        <p:txBody>
          <a:bodyPr/>
          <a:lstStyle/>
          <a:p>
            <a:pPr marL="0" lvl="0" indent="0" algn="l" rtl="0">
              <a:spcBef>
                <a:spcPts val="0"/>
              </a:spcBef>
              <a:spcAft>
                <a:spcPts val="0"/>
              </a:spcAft>
              <a:buNone/>
            </a:pPr>
            <a:r>
              <a:rPr lang="en-CA" dirty="0"/>
              <a:t>While not required, we will also record illustrative content in MARC field 340 by recording the value exactly as it appears in the RDA vocabulary encoding scheme, illustration.</a:t>
            </a:r>
          </a:p>
        </p:txBody>
      </p:sp>
      <p:sp>
        <p:nvSpPr>
          <p:cNvPr id="4" name="Slide Number Placeholder 3">
            <a:extLst>
              <a:ext uri="{FF2B5EF4-FFF2-40B4-BE49-F238E27FC236}">
                <a16:creationId xmlns:a16="http://schemas.microsoft.com/office/drawing/2014/main" id="{DA984B5C-6841-D108-8099-481EB1AF8C86}"/>
              </a:ext>
            </a:extLst>
          </p:cNvPr>
          <p:cNvSpPr>
            <a:spLocks noGrp="1"/>
          </p:cNvSpPr>
          <p:nvPr>
            <p:ph type="sldNum" sz="quarter" idx="5"/>
          </p:nvPr>
        </p:nvSpPr>
        <p:spPr/>
        <p:txBody>
          <a:bodyPr/>
          <a:lstStyle/>
          <a:p>
            <a:fld id="{860751CD-C621-4F44-BF9E-E97C3AB3C439}" type="slidenum">
              <a:rPr lang="en-US" smtClean="0"/>
              <a:t>129</a:t>
            </a:fld>
            <a:endParaRPr lang="en-US"/>
          </a:p>
        </p:txBody>
      </p:sp>
    </p:spTree>
    <p:extLst>
      <p:ext uri="{BB962C8B-B14F-4D97-AF65-F5344CB8AC3E}">
        <p14:creationId xmlns:p14="http://schemas.microsoft.com/office/powerpoint/2010/main" val="359681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6CD16-26A5-DB82-96AC-8B3D544E6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DF3D2-471A-C903-CB3B-61BB59DC8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25EC7-B6D2-5CAF-F6B4-6EA0522F37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In MARC, the code is recorded in subfield $2.</a:t>
            </a:r>
            <a:endParaRPr lang="en-CA" dirty="0"/>
          </a:p>
        </p:txBody>
      </p:sp>
      <p:sp>
        <p:nvSpPr>
          <p:cNvPr id="4" name="Slide Number Placeholder 3">
            <a:extLst>
              <a:ext uri="{FF2B5EF4-FFF2-40B4-BE49-F238E27FC236}">
                <a16:creationId xmlns:a16="http://schemas.microsoft.com/office/drawing/2014/main" id="{1AA49DF4-D636-3376-29C1-E0855F4265FC}"/>
              </a:ext>
            </a:extLst>
          </p:cNvPr>
          <p:cNvSpPr>
            <a:spLocks noGrp="1"/>
          </p:cNvSpPr>
          <p:nvPr>
            <p:ph type="sldNum" sz="quarter" idx="5"/>
          </p:nvPr>
        </p:nvSpPr>
        <p:spPr/>
        <p:txBody>
          <a:bodyPr/>
          <a:lstStyle/>
          <a:p>
            <a:fld id="{860751CD-C621-4F44-BF9E-E97C3AB3C439}" type="slidenum">
              <a:rPr lang="en-US" smtClean="0"/>
              <a:t>15</a:t>
            </a:fld>
            <a:endParaRPr lang="en-US"/>
          </a:p>
        </p:txBody>
      </p:sp>
    </p:spTree>
    <p:extLst>
      <p:ext uri="{BB962C8B-B14F-4D97-AF65-F5344CB8AC3E}">
        <p14:creationId xmlns:p14="http://schemas.microsoft.com/office/powerpoint/2010/main" val="28430943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indicate the source of the term, we will apply the option to record data provenance information. The code for the RDA Illustrative Content VES is </a:t>
            </a:r>
            <a:r>
              <a:rPr lang="en-CA" b="1" dirty="0" err="1"/>
              <a:t>rdaill</a:t>
            </a:r>
            <a:r>
              <a:rPr lang="en-CA" b="0" dirty="0"/>
              <a: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130</a:t>
            </a:fld>
            <a:endParaRPr lang="en-US"/>
          </a:p>
        </p:txBody>
      </p:sp>
    </p:spTree>
    <p:extLst>
      <p:ext uri="{BB962C8B-B14F-4D97-AF65-F5344CB8AC3E}">
        <p14:creationId xmlns:p14="http://schemas.microsoft.com/office/powerpoint/2010/main" val="12135673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42377-57D3-DE9F-2D8C-A938C8559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BE400-F6B5-9A0C-42A3-7442A993F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1CA7C2-99FE-737C-DF49-9EE227907127}"/>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the identifier “</a:t>
            </a:r>
            <a:r>
              <a:rPr lang="en-CA" dirty="0" err="1"/>
              <a:t>rdaill</a:t>
            </a:r>
            <a:r>
              <a:rPr lang="en-CA" dirty="0"/>
              <a:t>” is recorded as the source consulted for the value “illustration”.</a:t>
            </a:r>
          </a:p>
        </p:txBody>
      </p:sp>
      <p:sp>
        <p:nvSpPr>
          <p:cNvPr id="4" name="Slide Number Placeholder 3">
            <a:extLst>
              <a:ext uri="{FF2B5EF4-FFF2-40B4-BE49-F238E27FC236}">
                <a16:creationId xmlns:a16="http://schemas.microsoft.com/office/drawing/2014/main" id="{58446028-DF4E-04E1-1E12-2144EFF51984}"/>
              </a:ext>
            </a:extLst>
          </p:cNvPr>
          <p:cNvSpPr>
            <a:spLocks noGrp="1"/>
          </p:cNvSpPr>
          <p:nvPr>
            <p:ph type="sldNum" sz="quarter" idx="5"/>
          </p:nvPr>
        </p:nvSpPr>
        <p:spPr/>
        <p:txBody>
          <a:bodyPr/>
          <a:lstStyle/>
          <a:p>
            <a:fld id="{860751CD-C621-4F44-BF9E-E97C3AB3C439}" type="slidenum">
              <a:rPr lang="en-US" smtClean="0"/>
              <a:t>131</a:t>
            </a:fld>
            <a:endParaRPr lang="en-US"/>
          </a:p>
        </p:txBody>
      </p:sp>
    </p:spTree>
    <p:extLst>
      <p:ext uri="{BB962C8B-B14F-4D97-AF65-F5344CB8AC3E}">
        <p14:creationId xmlns:p14="http://schemas.microsoft.com/office/powerpoint/2010/main" val="32522125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1666-8523-5D34-D1A2-64D41199E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AEF88-EF86-BFDC-6EDA-7A1DCDAB4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6EDD0-9B3B-EEC1-8865-81180F54EBB6}"/>
              </a:ext>
            </a:extLst>
          </p:cNvPr>
          <p:cNvSpPr>
            <a:spLocks noGrp="1"/>
          </p:cNvSpPr>
          <p:nvPr>
            <p:ph type="body" idx="1"/>
          </p:nvPr>
        </p:nvSpPr>
        <p:spPr/>
        <p:txBody>
          <a:bodyPr/>
          <a:lstStyle/>
          <a:p>
            <a:pPr marL="0" lvl="0" indent="0" algn="l" rtl="0">
              <a:spcBef>
                <a:spcPts val="0"/>
              </a:spcBef>
              <a:spcAft>
                <a:spcPts val="0"/>
              </a:spcAft>
              <a:buNone/>
            </a:pPr>
            <a:r>
              <a:rPr lang="en-CA" dirty="0"/>
              <a:t>In MARC, it is recorded in subfield $2 following the term.</a:t>
            </a:r>
          </a:p>
        </p:txBody>
      </p:sp>
      <p:sp>
        <p:nvSpPr>
          <p:cNvPr id="4" name="Slide Number Placeholder 3">
            <a:extLst>
              <a:ext uri="{FF2B5EF4-FFF2-40B4-BE49-F238E27FC236}">
                <a16:creationId xmlns:a16="http://schemas.microsoft.com/office/drawing/2014/main" id="{2C0C4075-BB80-89A5-2D41-3671C2FB91AE}"/>
              </a:ext>
            </a:extLst>
          </p:cNvPr>
          <p:cNvSpPr>
            <a:spLocks noGrp="1"/>
          </p:cNvSpPr>
          <p:nvPr>
            <p:ph type="sldNum" sz="quarter" idx="5"/>
          </p:nvPr>
        </p:nvSpPr>
        <p:spPr/>
        <p:txBody>
          <a:bodyPr/>
          <a:lstStyle/>
          <a:p>
            <a:fld id="{860751CD-C621-4F44-BF9E-E97C3AB3C439}" type="slidenum">
              <a:rPr lang="en-US" smtClean="0"/>
              <a:t>132</a:t>
            </a:fld>
            <a:endParaRPr lang="en-US"/>
          </a:p>
        </p:txBody>
      </p:sp>
    </p:spTree>
    <p:extLst>
      <p:ext uri="{BB962C8B-B14F-4D97-AF65-F5344CB8AC3E}">
        <p14:creationId xmlns:p14="http://schemas.microsoft.com/office/powerpoint/2010/main" val="19426700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EE144-D8CE-B4F1-E795-F6A33300B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6C719-BCE1-415A-640A-4F1C4860C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7AFB3-1231-2ECF-1EF8-C5D64DDEF450}"/>
              </a:ext>
            </a:extLst>
          </p:cNvPr>
          <p:cNvSpPr>
            <a:spLocks noGrp="1"/>
          </p:cNvSpPr>
          <p:nvPr>
            <p:ph type="body" idx="1"/>
          </p:nvPr>
        </p:nvSpPr>
        <p:spPr/>
        <p:txBody>
          <a:bodyPr/>
          <a:lstStyle/>
          <a:p>
            <a:r>
              <a:rPr lang="en-CA" dirty="0"/>
              <a:t>Going back to the Element Reference box in RDA, illustrative content can also be recorded as an identifier in the 008 fixed field.</a:t>
            </a:r>
          </a:p>
        </p:txBody>
      </p:sp>
      <p:sp>
        <p:nvSpPr>
          <p:cNvPr id="4" name="Slide Number Placeholder 3">
            <a:extLst>
              <a:ext uri="{FF2B5EF4-FFF2-40B4-BE49-F238E27FC236}">
                <a16:creationId xmlns:a16="http://schemas.microsoft.com/office/drawing/2014/main" id="{7278AF38-64C2-FCD6-CF02-1D4D9B86E649}"/>
              </a:ext>
            </a:extLst>
          </p:cNvPr>
          <p:cNvSpPr>
            <a:spLocks noGrp="1"/>
          </p:cNvSpPr>
          <p:nvPr>
            <p:ph type="sldNum" sz="quarter" idx="5"/>
          </p:nvPr>
        </p:nvSpPr>
        <p:spPr/>
        <p:txBody>
          <a:bodyPr/>
          <a:lstStyle/>
          <a:p>
            <a:fld id="{860751CD-C621-4F44-BF9E-E97C3AB3C439}" type="slidenum">
              <a:rPr lang="en-US" smtClean="0"/>
              <a:t>133</a:t>
            </a:fld>
            <a:endParaRPr lang="en-US"/>
          </a:p>
        </p:txBody>
      </p:sp>
    </p:spTree>
    <p:extLst>
      <p:ext uri="{BB962C8B-B14F-4D97-AF65-F5344CB8AC3E}">
        <p14:creationId xmlns:p14="http://schemas.microsoft.com/office/powerpoint/2010/main" val="27101447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apply the option to record an identifier from another appropriate vocabulary encoding scheme and use the code “a” from MARC 21.</a:t>
            </a:r>
          </a:p>
        </p:txBody>
      </p:sp>
      <p:sp>
        <p:nvSpPr>
          <p:cNvPr id="4" name="Slide Number Placeholder 3"/>
          <p:cNvSpPr>
            <a:spLocks noGrp="1"/>
          </p:cNvSpPr>
          <p:nvPr>
            <p:ph type="sldNum" sz="quarter" idx="5"/>
          </p:nvPr>
        </p:nvSpPr>
        <p:spPr/>
        <p:txBody>
          <a:bodyPr/>
          <a:lstStyle/>
          <a:p>
            <a:fld id="{860751CD-C621-4F44-BF9E-E97C3AB3C439}" type="slidenum">
              <a:rPr lang="en-US" smtClean="0"/>
              <a:t>134</a:t>
            </a:fld>
            <a:endParaRPr lang="en-US"/>
          </a:p>
        </p:txBody>
      </p:sp>
    </p:spTree>
    <p:extLst>
      <p:ext uri="{BB962C8B-B14F-4D97-AF65-F5344CB8AC3E}">
        <p14:creationId xmlns:p14="http://schemas.microsoft.com/office/powerpoint/2010/main" val="17937282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C708-7C1B-2AE5-D74C-807A02F99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3AF73-D1B7-CDD1-5147-55A3653D5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07E9D-06F1-891B-D27F-8F5A9C37AB72}"/>
              </a:ext>
            </a:extLst>
          </p:cNvPr>
          <p:cNvSpPr>
            <a:spLocks noGrp="1"/>
          </p:cNvSpPr>
          <p:nvPr>
            <p:ph type="body" idx="1"/>
          </p:nvPr>
        </p:nvSpPr>
        <p:spPr/>
        <p:txBody>
          <a:bodyPr/>
          <a:lstStyle/>
          <a:p>
            <a:pPr marL="0" lvl="0" indent="0" algn="l" rtl="0">
              <a:spcBef>
                <a:spcPts val="0"/>
              </a:spcBef>
              <a:spcAft>
                <a:spcPts val="0"/>
              </a:spcAft>
              <a:buNone/>
            </a:pPr>
            <a:r>
              <a:rPr lang="en-CA" dirty="0"/>
              <a:t>The value “a” is recorded in our RDA Record Template as an identifier and in the fixed field Ills (008/18) in our MARC record.</a:t>
            </a:r>
          </a:p>
        </p:txBody>
      </p:sp>
      <p:sp>
        <p:nvSpPr>
          <p:cNvPr id="4" name="Slide Number Placeholder 3">
            <a:extLst>
              <a:ext uri="{FF2B5EF4-FFF2-40B4-BE49-F238E27FC236}">
                <a16:creationId xmlns:a16="http://schemas.microsoft.com/office/drawing/2014/main" id="{CA0DAA1A-1F74-D979-7B16-770E068AA8BF}"/>
              </a:ext>
            </a:extLst>
          </p:cNvPr>
          <p:cNvSpPr>
            <a:spLocks noGrp="1"/>
          </p:cNvSpPr>
          <p:nvPr>
            <p:ph type="sldNum" sz="quarter" idx="5"/>
          </p:nvPr>
        </p:nvSpPr>
        <p:spPr/>
        <p:txBody>
          <a:bodyPr/>
          <a:lstStyle/>
          <a:p>
            <a:fld id="{860751CD-C621-4F44-BF9E-E97C3AB3C439}" type="slidenum">
              <a:rPr lang="en-US" smtClean="0"/>
              <a:t>135</a:t>
            </a:fld>
            <a:endParaRPr lang="en-US"/>
          </a:p>
        </p:txBody>
      </p:sp>
    </p:spTree>
    <p:extLst>
      <p:ext uri="{BB962C8B-B14F-4D97-AF65-F5344CB8AC3E}">
        <p14:creationId xmlns:p14="http://schemas.microsoft.com/office/powerpoint/2010/main" val="10433198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dirty="0"/>
              <a:t>Now let’s look at how we record the colour content of those illustrations.</a:t>
            </a:r>
          </a:p>
        </p:txBody>
      </p:sp>
      <p:sp>
        <p:nvSpPr>
          <p:cNvPr id="4" name="Slide Number Placeholder 3"/>
          <p:cNvSpPr>
            <a:spLocks noGrp="1"/>
          </p:cNvSpPr>
          <p:nvPr>
            <p:ph type="sldNum" sz="quarter" idx="5"/>
          </p:nvPr>
        </p:nvSpPr>
        <p:spPr/>
        <p:txBody>
          <a:bodyPr/>
          <a:lstStyle/>
          <a:p>
            <a:fld id="{860751CD-C621-4F44-BF9E-E97C3AB3C439}" type="slidenum">
              <a:rPr lang="en-US" smtClean="0"/>
              <a:t>136</a:t>
            </a:fld>
            <a:endParaRPr lang="en-US"/>
          </a:p>
        </p:txBody>
      </p:sp>
    </p:spTree>
    <p:extLst>
      <p:ext uri="{BB962C8B-B14F-4D97-AF65-F5344CB8AC3E}">
        <p14:creationId xmlns:p14="http://schemas.microsoft.com/office/powerpoint/2010/main" val="6641818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a:t>
            </a:r>
            <a:r>
              <a:rPr lang="en-US" sz="1200" b="1" i="0" u="none" strike="noStrike" dirty="0">
                <a:solidFill>
                  <a:schemeClr val="dk1"/>
                </a:solidFill>
                <a:latin typeface="Calibri"/>
                <a:ea typeface="Calibri"/>
                <a:cs typeface="Calibri"/>
                <a:sym typeface="Calibri"/>
              </a:rPr>
              <a:t>Describing a manifestation</a:t>
            </a:r>
            <a:r>
              <a:rPr lang="en-US" sz="1200" b="0" i="0" u="none" strike="noStrike" dirty="0">
                <a:solidFill>
                  <a:schemeClr val="dk1"/>
                </a:solidFill>
                <a:latin typeface="Calibri"/>
                <a:ea typeface="Calibri"/>
                <a:cs typeface="Calibri"/>
                <a:sym typeface="Calibri"/>
              </a:rPr>
              <a:t>, </a:t>
            </a:r>
            <a:r>
              <a:rPr lang="en-US" sz="1200" b="1" i="0" u="none" strike="noStrike" dirty="0">
                <a:solidFill>
                  <a:schemeClr val="dk1"/>
                </a:solidFill>
                <a:latin typeface="Calibri"/>
                <a:ea typeface="Calibri"/>
                <a:cs typeface="Calibri"/>
                <a:sym typeface="Calibri"/>
              </a:rPr>
              <a:t>Manifestation: </a:t>
            </a:r>
            <a:r>
              <a:rPr lang="en-US" sz="1200" b="1" i="0" u="none" strike="noStrike" dirty="0" err="1">
                <a:solidFill>
                  <a:schemeClr val="dk1"/>
                </a:solidFill>
                <a:latin typeface="Calibri"/>
                <a:ea typeface="Calibri"/>
                <a:cs typeface="Calibri"/>
                <a:sym typeface="Calibri"/>
              </a:rPr>
              <a:t>colour</a:t>
            </a:r>
            <a:r>
              <a:rPr lang="en-US" sz="1200" b="1" i="0" u="none" strike="noStrike" dirty="0">
                <a:solidFill>
                  <a:schemeClr val="dk1"/>
                </a:solidFill>
                <a:latin typeface="Calibri"/>
                <a:ea typeface="Calibri"/>
                <a:cs typeface="Calibri"/>
                <a:sym typeface="Calibri"/>
              </a:rPr>
              <a:t> content</a:t>
            </a:r>
            <a:r>
              <a:rPr lang="en-US" sz="1200" b="0" i="0" u="none" strike="noStrike" dirty="0">
                <a:solidFill>
                  <a:schemeClr val="dk1"/>
                </a:solidFill>
                <a:latin typeface="Calibri"/>
                <a:ea typeface="Calibri"/>
                <a:cs typeface="Calibri"/>
                <a:sym typeface="Calibri"/>
              </a:rPr>
              <a:t> is another of the elements we can use to describe the content of aggregated expressions.</a:t>
            </a:r>
            <a:endParaRPr b="0" dirty="0"/>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Prerecording section of the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content element description has a few PSs, but I want to draw your attention to the LC practice to substitute the American spelling of color or use a phrase like “some color” or “chiefly color” in most cases.</a:t>
            </a:r>
            <a:endParaRPr dirty="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When we get to recording, PCC practice </a:t>
            </a:r>
            <a:r>
              <a:rPr lang="en-US" sz="1200" b="0" i="0" u="none" strike="noStrike" dirty="0">
                <a:solidFill>
                  <a:schemeClr val="dk1"/>
                </a:solidFill>
                <a:latin typeface="+mn-lt"/>
                <a:ea typeface="Calibri"/>
                <a:cs typeface="Calibri"/>
                <a:sym typeface="Calibri"/>
              </a:rPr>
              <a:t>for the first option </a:t>
            </a:r>
            <a:r>
              <a:rPr lang="en-US" sz="1200" b="0" i="0" u="none" strike="noStrike" dirty="0">
                <a:solidFill>
                  <a:schemeClr val="dk1"/>
                </a:solidFill>
                <a:latin typeface="Calibri"/>
                <a:ea typeface="Calibri"/>
                <a:cs typeface="Calibri"/>
                <a:sym typeface="Calibri"/>
              </a:rPr>
              <a:t>is to record an uncontrolled term, such as “color”, as an unstructured description.</a:t>
            </a:r>
            <a:endParaRPr dirty="0"/>
          </a:p>
        </p:txBody>
      </p:sp>
      <p:sp>
        <p:nvSpPr>
          <p:cNvPr id="203" name="Google Shape;20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36cde6ccc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36cde6ccca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MARC 21 Bibliographic alignment indicates that carrier type can also be recorded as an identifier in field 006 byte 06, field 007 byte 01, and field 008 byte 23. The codes we record are found in the MARC standard.</a:t>
            </a:r>
          </a:p>
        </p:txBody>
      </p:sp>
      <p:sp>
        <p:nvSpPr>
          <p:cNvPr id="169" name="Google Shape;169;g336cde6ccca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chemeClr val="dk1"/>
                </a:solidFill>
                <a:latin typeface="+mn-lt"/>
                <a:ea typeface="Calibri"/>
                <a:cs typeface="Calibri"/>
                <a:sym typeface="Calibri"/>
              </a:rPr>
              <a:t>The option to record details or other unstructured information like “some color” is left to cataloger’s judgment.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140</a:t>
            </a:fld>
            <a:endParaRPr lang="en-US"/>
          </a:p>
        </p:txBody>
      </p:sp>
    </p:spTree>
    <p:extLst>
      <p:ext uri="{BB962C8B-B14F-4D97-AF65-F5344CB8AC3E}">
        <p14:creationId xmlns:p14="http://schemas.microsoft.com/office/powerpoint/2010/main" val="21052480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Hamiltonian systems has illustrations in both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and black and white</a:t>
            </a:r>
            <a:endParaRPr b="0" dirty="0"/>
          </a:p>
          <a:p>
            <a:pPr marL="0" lvl="0" indent="0" algn="l" rtl="0">
              <a:spcBef>
                <a:spcPts val="0"/>
              </a:spcBef>
              <a:spcAft>
                <a:spcPts val="0"/>
              </a:spcAft>
              <a:buNone/>
            </a:pPr>
            <a:br>
              <a:rPr lang="en-US" dirty="0"/>
            </a:br>
            <a:endParaRPr dirty="0"/>
          </a:p>
        </p:txBody>
      </p:sp>
      <p:sp>
        <p:nvSpPr>
          <p:cNvPr id="227" name="Google Shape;2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CE16-907A-5A38-AD3B-EA393D13D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14323-660A-152C-F8DB-092CFF362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C464C-9679-2BB2-E3F7-3D3140D48DFE}"/>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Applying the guidelines for unstructured description in the PS, the value of this element is “some color”.</a:t>
            </a:r>
          </a:p>
          <a:p>
            <a:pPr marL="0" lvl="0" indent="0" algn="l" rtl="0">
              <a:spcBef>
                <a:spcPts val="0"/>
              </a:spcBef>
              <a:spcAft>
                <a:spcPts val="0"/>
              </a:spcAft>
              <a:buNone/>
            </a:pPr>
            <a:endParaRPr lang="en-CA"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In MARC, this is added as a parenthetical addition to 300 $b:</a:t>
            </a:r>
            <a:br>
              <a:rPr lang="en-CA" b="0" dirty="0"/>
            </a:br>
            <a:r>
              <a:rPr lang="en-CA" sz="1200" b="0" i="0" u="none" strike="noStrike" dirty="0">
                <a:solidFill>
                  <a:schemeClr val="dk1"/>
                </a:solidFill>
                <a:latin typeface="+mn-lt"/>
                <a:ea typeface="Calibri"/>
                <a:cs typeface="Calibri"/>
                <a:sym typeface="Calibri"/>
              </a:rPr>
              <a:t>300 … $b illustrations (some color)</a:t>
            </a:r>
          </a:p>
          <a:p>
            <a:pPr marL="0" lvl="0" indent="0" algn="l" rtl="0">
              <a:spcBef>
                <a:spcPts val="0"/>
              </a:spcBef>
              <a:spcAft>
                <a:spcPts val="0"/>
              </a:spcAft>
              <a:buNone/>
            </a:pPr>
            <a:endParaRPr lang="en-CA" sz="1200" b="0" i="0" u="none" strike="noStrike" dirty="0">
              <a:solidFill>
                <a:schemeClr val="dk1"/>
              </a:solidFill>
              <a:latin typeface="+mn-lt"/>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cs typeface="Calibri"/>
                <a:sym typeface="Calibri"/>
              </a:rPr>
              <a:t>Because our MARC record has a 490 field, we will add a terminal period.</a:t>
            </a:r>
            <a:endParaRPr lang="en-CA" b="0" dirty="0"/>
          </a:p>
        </p:txBody>
      </p:sp>
      <p:sp>
        <p:nvSpPr>
          <p:cNvPr id="4" name="Slide Number Placeholder 3">
            <a:extLst>
              <a:ext uri="{FF2B5EF4-FFF2-40B4-BE49-F238E27FC236}">
                <a16:creationId xmlns:a16="http://schemas.microsoft.com/office/drawing/2014/main" id="{957D276B-2F11-E5B8-780D-444A77AF6667}"/>
              </a:ext>
            </a:extLst>
          </p:cNvPr>
          <p:cNvSpPr>
            <a:spLocks noGrp="1"/>
          </p:cNvSpPr>
          <p:nvPr>
            <p:ph type="sldNum" sz="quarter" idx="5"/>
          </p:nvPr>
        </p:nvSpPr>
        <p:spPr/>
        <p:txBody>
          <a:bodyPr/>
          <a:lstStyle/>
          <a:p>
            <a:fld id="{860751CD-C621-4F44-BF9E-E97C3AB3C439}" type="slidenum">
              <a:rPr lang="en-US" smtClean="0"/>
              <a:t>142</a:t>
            </a:fld>
            <a:endParaRPr lang="en-US"/>
          </a:p>
        </p:txBody>
      </p:sp>
    </p:spTree>
    <p:extLst>
      <p:ext uri="{BB962C8B-B14F-4D97-AF65-F5344CB8AC3E}">
        <p14:creationId xmlns:p14="http://schemas.microsoft.com/office/powerpoint/2010/main" val="19652721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It’s a matter of judgment whether to also record a structured description using a term from the RDA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Content VES, which has just two values: monochrome and polychrome, or to use another VES.</a:t>
            </a:r>
            <a:endParaRPr b="0" dirty="0"/>
          </a:p>
          <a:p>
            <a:pPr marL="0" lvl="0" indent="0" algn="l" rtl="0">
              <a:spcBef>
                <a:spcPts val="0"/>
              </a:spcBef>
              <a:spcAft>
                <a:spcPts val="0"/>
              </a:spcAft>
              <a:buNone/>
            </a:pPr>
            <a:br>
              <a:rPr lang="en-US" dirty="0"/>
            </a:br>
            <a:endParaRPr b="0" dirty="0"/>
          </a:p>
        </p:txBody>
      </p:sp>
      <p:sp>
        <p:nvSpPr>
          <p:cNvPr id="219" name="Google Shape;2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A5560-F16E-18AE-08F5-4DDA53C62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98960-713F-3A44-8311-DFB78E535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37302-BBC2-7376-3342-09B714A3129A}"/>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We’ll apply the option to include terms from the RDA Colour Content vocabulary. In a case like this where there are illustrations in both black and white and color, it’s appropriate to record both values: polychrome and monochrome.</a:t>
            </a:r>
          </a:p>
          <a:p>
            <a:pPr marL="0" lvl="0" indent="0" algn="l" rtl="0">
              <a:spcBef>
                <a:spcPts val="0"/>
              </a:spcBef>
              <a:spcAft>
                <a:spcPts val="0"/>
              </a:spcAft>
              <a:buNone/>
            </a:pPr>
            <a:endParaRPr lang="en-CA" sz="1200" b="0" i="0" u="none" strike="noStrike" dirty="0">
              <a:solidFill>
                <a:schemeClr val="dk1"/>
              </a:solidFill>
              <a:latin typeface="+mn-lt"/>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cs typeface="Calibri"/>
                <a:sym typeface="Calibri"/>
              </a:rPr>
              <a:t>In MARC, colour content is recorded in 340 $g.</a:t>
            </a:r>
            <a:endParaRPr lang="en-CA" b="0" dirty="0"/>
          </a:p>
        </p:txBody>
      </p:sp>
      <p:sp>
        <p:nvSpPr>
          <p:cNvPr id="4" name="Slide Number Placeholder 3">
            <a:extLst>
              <a:ext uri="{FF2B5EF4-FFF2-40B4-BE49-F238E27FC236}">
                <a16:creationId xmlns:a16="http://schemas.microsoft.com/office/drawing/2014/main" id="{A0DC97D6-8007-7FD9-20A5-047C315F05B8}"/>
              </a:ext>
            </a:extLst>
          </p:cNvPr>
          <p:cNvSpPr>
            <a:spLocks noGrp="1"/>
          </p:cNvSpPr>
          <p:nvPr>
            <p:ph type="sldNum" sz="quarter" idx="5"/>
          </p:nvPr>
        </p:nvSpPr>
        <p:spPr/>
        <p:txBody>
          <a:bodyPr/>
          <a:lstStyle/>
          <a:p>
            <a:fld id="{860751CD-C621-4F44-BF9E-E97C3AB3C439}" type="slidenum">
              <a:rPr lang="en-US" smtClean="0"/>
              <a:t>144</a:t>
            </a:fld>
            <a:endParaRPr lang="en-US"/>
          </a:p>
        </p:txBody>
      </p:sp>
    </p:spTree>
    <p:extLst>
      <p:ext uri="{BB962C8B-B14F-4D97-AF65-F5344CB8AC3E}">
        <p14:creationId xmlns:p14="http://schemas.microsoft.com/office/powerpoint/2010/main" val="28417549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57C5-A258-2E93-62C4-428D06C58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B396C-F035-4218-C8F5-93B805AE9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C24E9-A23F-F87E-36C2-84EF5BE8F15F}"/>
              </a:ext>
            </a:extLst>
          </p:cNvPr>
          <p:cNvSpPr>
            <a:spLocks noGrp="1"/>
          </p:cNvSpPr>
          <p:nvPr>
            <p:ph type="body" idx="1"/>
          </p:nvPr>
        </p:nvSpPr>
        <p:spPr/>
        <p:txBody>
          <a:bodyPr/>
          <a:lstStyle/>
          <a:p>
            <a:r>
              <a:rPr lang="en-CA" dirty="0"/>
              <a:t>Again, we will apply the option to record data provenance information to indicate the source of the term. The code for the RDA Colour Content VES is </a:t>
            </a:r>
            <a:r>
              <a:rPr lang="en-CA" b="1" dirty="0" err="1"/>
              <a:t>rdacc</a:t>
            </a:r>
            <a:r>
              <a:rPr lang="en-CA" b="0" dirty="0"/>
              <a:t>.</a:t>
            </a:r>
            <a:endParaRPr lang="en-CA" dirty="0"/>
          </a:p>
        </p:txBody>
      </p:sp>
      <p:sp>
        <p:nvSpPr>
          <p:cNvPr id="4" name="Slide Number Placeholder 3">
            <a:extLst>
              <a:ext uri="{FF2B5EF4-FFF2-40B4-BE49-F238E27FC236}">
                <a16:creationId xmlns:a16="http://schemas.microsoft.com/office/drawing/2014/main" id="{FB0094FA-77DB-8AED-9B60-01B2F1B861FD}"/>
              </a:ext>
            </a:extLst>
          </p:cNvPr>
          <p:cNvSpPr>
            <a:spLocks noGrp="1"/>
          </p:cNvSpPr>
          <p:nvPr>
            <p:ph type="sldNum" sz="quarter" idx="5"/>
          </p:nvPr>
        </p:nvSpPr>
        <p:spPr/>
        <p:txBody>
          <a:bodyPr/>
          <a:lstStyle/>
          <a:p>
            <a:fld id="{860751CD-C621-4F44-BF9E-E97C3AB3C439}" type="slidenum">
              <a:rPr lang="en-US" smtClean="0"/>
              <a:t>145</a:t>
            </a:fld>
            <a:endParaRPr lang="en-US"/>
          </a:p>
        </p:txBody>
      </p:sp>
    </p:spTree>
    <p:extLst>
      <p:ext uri="{BB962C8B-B14F-4D97-AF65-F5344CB8AC3E}">
        <p14:creationId xmlns:p14="http://schemas.microsoft.com/office/powerpoint/2010/main" val="3437145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E5FA-412C-FE35-892B-DA8D45640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7EECF-42EC-C45A-5A82-788D21459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025E0-5DDD-C0D4-E012-452B020D72A6}"/>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the identifier “</a:t>
            </a:r>
            <a:r>
              <a:rPr lang="en-CA" dirty="0" err="1"/>
              <a:t>rdacc</a:t>
            </a:r>
            <a:r>
              <a:rPr lang="en-CA" dirty="0"/>
              <a:t>” is recorded as a data provenance value for the element source consulted.</a:t>
            </a:r>
          </a:p>
        </p:txBody>
      </p:sp>
      <p:sp>
        <p:nvSpPr>
          <p:cNvPr id="4" name="Slide Number Placeholder 3">
            <a:extLst>
              <a:ext uri="{FF2B5EF4-FFF2-40B4-BE49-F238E27FC236}">
                <a16:creationId xmlns:a16="http://schemas.microsoft.com/office/drawing/2014/main" id="{E7846E39-FC1A-46DF-9F04-79BFFB976167}"/>
              </a:ext>
            </a:extLst>
          </p:cNvPr>
          <p:cNvSpPr>
            <a:spLocks noGrp="1"/>
          </p:cNvSpPr>
          <p:nvPr>
            <p:ph type="sldNum" sz="quarter" idx="5"/>
          </p:nvPr>
        </p:nvSpPr>
        <p:spPr/>
        <p:txBody>
          <a:bodyPr/>
          <a:lstStyle/>
          <a:p>
            <a:fld id="{860751CD-C621-4F44-BF9E-E97C3AB3C439}" type="slidenum">
              <a:rPr lang="en-US" smtClean="0"/>
              <a:t>146</a:t>
            </a:fld>
            <a:endParaRPr lang="en-US"/>
          </a:p>
        </p:txBody>
      </p:sp>
    </p:spTree>
    <p:extLst>
      <p:ext uri="{BB962C8B-B14F-4D97-AF65-F5344CB8AC3E}">
        <p14:creationId xmlns:p14="http://schemas.microsoft.com/office/powerpoint/2010/main" val="13461299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AA94B-971C-DCFE-D1F9-BC4D14E5E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746E9-B1D2-82B4-07DF-F18735B82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467E9-2B91-DA91-87D1-9BE12D2737C7}"/>
              </a:ext>
            </a:extLst>
          </p:cNvPr>
          <p:cNvSpPr>
            <a:spLocks noGrp="1"/>
          </p:cNvSpPr>
          <p:nvPr>
            <p:ph type="body" idx="1"/>
          </p:nvPr>
        </p:nvSpPr>
        <p:spPr/>
        <p:txBody>
          <a:bodyPr/>
          <a:lstStyle/>
          <a:p>
            <a:pPr marL="0" lvl="0" indent="0" algn="l" rtl="0">
              <a:spcBef>
                <a:spcPts val="0"/>
              </a:spcBef>
              <a:spcAft>
                <a:spcPts val="0"/>
              </a:spcAft>
              <a:buNone/>
            </a:pPr>
            <a:r>
              <a:rPr lang="en-CA" dirty="0"/>
              <a:t>In MARC, it is added in subfield $2.</a:t>
            </a:r>
          </a:p>
        </p:txBody>
      </p:sp>
      <p:sp>
        <p:nvSpPr>
          <p:cNvPr id="4" name="Slide Number Placeholder 3">
            <a:extLst>
              <a:ext uri="{FF2B5EF4-FFF2-40B4-BE49-F238E27FC236}">
                <a16:creationId xmlns:a16="http://schemas.microsoft.com/office/drawing/2014/main" id="{8120F276-37D5-279E-DDBA-0D9117BE57A3}"/>
              </a:ext>
            </a:extLst>
          </p:cNvPr>
          <p:cNvSpPr>
            <a:spLocks noGrp="1"/>
          </p:cNvSpPr>
          <p:nvPr>
            <p:ph type="sldNum" sz="quarter" idx="5"/>
          </p:nvPr>
        </p:nvSpPr>
        <p:spPr/>
        <p:txBody>
          <a:bodyPr/>
          <a:lstStyle/>
          <a:p>
            <a:fld id="{860751CD-C621-4F44-BF9E-E97C3AB3C439}" type="slidenum">
              <a:rPr lang="en-US" smtClean="0"/>
              <a:t>147</a:t>
            </a:fld>
            <a:endParaRPr lang="en-US"/>
          </a:p>
        </p:txBody>
      </p:sp>
    </p:spTree>
    <p:extLst>
      <p:ext uri="{BB962C8B-B14F-4D97-AF65-F5344CB8AC3E}">
        <p14:creationId xmlns:p14="http://schemas.microsoft.com/office/powerpoint/2010/main" val="86910977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dirty="0">
                <a:solidFill>
                  <a:schemeClr val="dk1"/>
                </a:solidFill>
                <a:latin typeface="+mn-lt"/>
                <a:ea typeface="Calibri"/>
                <a:cs typeface="Calibri"/>
                <a:sym typeface="Calibri"/>
              </a:rPr>
              <a:t>In this section, we’ll provide information about some supplementary features of the aggregated expressions within Hamiltonian systems. Specifically, we want to make a note about the presence of bibliographical references in those individual contributions.</a:t>
            </a:r>
            <a:endParaRPr lang="en-US" b="0" dirty="0"/>
          </a:p>
        </p:txBody>
      </p:sp>
      <p:sp>
        <p:nvSpPr>
          <p:cNvPr id="4" name="Slide Number Placeholder 3"/>
          <p:cNvSpPr>
            <a:spLocks noGrp="1"/>
          </p:cNvSpPr>
          <p:nvPr>
            <p:ph type="sldNum" sz="quarter" idx="5"/>
          </p:nvPr>
        </p:nvSpPr>
        <p:spPr/>
        <p:txBody>
          <a:bodyPr/>
          <a:lstStyle/>
          <a:p>
            <a:fld id="{860751CD-C621-4F44-BF9E-E97C3AB3C439}" type="slidenum">
              <a:rPr lang="en-US" smtClean="0"/>
              <a:t>148</a:t>
            </a:fld>
            <a:endParaRPr lang="en-US"/>
          </a:p>
        </p:txBody>
      </p:sp>
    </p:spTree>
    <p:extLst>
      <p:ext uri="{BB962C8B-B14F-4D97-AF65-F5344CB8AC3E}">
        <p14:creationId xmlns:p14="http://schemas.microsoft.com/office/powerpoint/2010/main" val="5798116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the RDA instructions on </a:t>
            </a:r>
            <a:r>
              <a:rPr lang="en-US" sz="1200" b="1" i="0" u="none" strike="noStrike" dirty="0">
                <a:solidFill>
                  <a:schemeClr val="dk1"/>
                </a:solidFill>
                <a:latin typeface="Calibri"/>
                <a:ea typeface="Calibri"/>
                <a:cs typeface="Calibri"/>
                <a:sym typeface="Calibri"/>
              </a:rPr>
              <a:t>Describing a manifestation that embodies two or more expressions</a:t>
            </a:r>
            <a:r>
              <a:rPr lang="en-US" sz="1200" b="0" i="0" u="none" strike="noStrike" dirty="0">
                <a:solidFill>
                  <a:schemeClr val="dk1"/>
                </a:solidFill>
                <a:latin typeface="Calibri"/>
                <a:ea typeface="Calibri"/>
                <a:cs typeface="Calibri"/>
                <a:sym typeface="Calibri"/>
              </a:rPr>
              <a:t>, the final condition option has the instruction to “Relate the manifestation to aspects of the content of one or more of the expressions that are aggregated using any of the following elements,” among which is </a:t>
            </a:r>
            <a:r>
              <a:rPr lang="en-US" sz="1200" b="1" i="0" u="none" strike="noStrike" dirty="0">
                <a:solidFill>
                  <a:schemeClr val="dk1"/>
                </a:solidFill>
                <a:latin typeface="Calibri"/>
                <a:ea typeface="Calibri"/>
                <a:cs typeface="Calibri"/>
                <a:sym typeface="Calibri"/>
              </a:rPr>
              <a:t>Manifestation: supplementary content</a:t>
            </a:r>
            <a:r>
              <a:rPr lang="en-US" sz="1200" b="0" i="0" u="none" strike="noStrike" dirty="0">
                <a:solidFill>
                  <a:schemeClr val="dk1"/>
                </a:solidFill>
                <a:latin typeface="Calibri"/>
                <a:ea typeface="Calibri"/>
                <a:cs typeface="Calibri"/>
                <a:sym typeface="Calibri"/>
              </a:rPr>
              <a:t>. The LC-PCC practice is to apply it to augmenting expressions.</a:t>
            </a:r>
            <a:endParaRPr b="0" dirty="0"/>
          </a:p>
          <a:p>
            <a:pPr marL="0" lvl="0" indent="0" algn="l" rtl="0">
              <a:spcBef>
                <a:spcPts val="0"/>
              </a:spcBef>
              <a:spcAft>
                <a:spcPts val="0"/>
              </a:spcAft>
              <a:buNone/>
            </a:pPr>
            <a:br>
              <a:rPr lang="en-US" dirty="0"/>
            </a:br>
            <a:r>
              <a:rPr lang="en-US" sz="1200" b="0" i="0" u="none" strike="noStrike" dirty="0">
                <a:solidFill>
                  <a:schemeClr val="dk1"/>
                </a:solidFill>
                <a:latin typeface="Calibri"/>
                <a:ea typeface="Calibri"/>
                <a:cs typeface="Calibri"/>
                <a:sym typeface="Calibri"/>
              </a:rPr>
              <a:t>What makes it an augmenting expression? The bibliographical references are supplementary to the work that is the individual chapter.</a:t>
            </a:r>
            <a:endParaRPr dirty="0"/>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21AF5-93F7-B4DE-9B76-240A8D39F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4D6BC-AD67-1BCD-BA54-D1FEF14F4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6277D-1ECF-44B4-73AF-7D3EBA75A2D2}"/>
              </a:ext>
            </a:extLst>
          </p:cNvPr>
          <p:cNvSpPr>
            <a:spLocks noGrp="1"/>
          </p:cNvSpPr>
          <p:nvPr>
            <p:ph type="body" idx="1"/>
          </p:nvPr>
        </p:nvSpPr>
        <p:spPr/>
        <p:txBody>
          <a:bodyPr/>
          <a:lstStyle/>
          <a:p>
            <a:pPr marL="0" lvl="0" indent="0" algn="l" rtl="0">
              <a:spcBef>
                <a:spcPts val="0"/>
              </a:spcBef>
              <a:spcAft>
                <a:spcPts val="0"/>
              </a:spcAft>
              <a:buNone/>
            </a:pPr>
            <a:r>
              <a:rPr lang="en-CA" dirty="0"/>
              <a:t>In the Form fixed field, or 008 byte 23, </a:t>
            </a:r>
            <a:r>
              <a:rPr lang="en-US" sz="1200" dirty="0">
                <a:latin typeface="Arial"/>
                <a:cs typeface="Arial"/>
                <a:sym typeface="Arial"/>
              </a:rPr>
              <a:t>we record the code </a:t>
            </a:r>
            <a:r>
              <a:rPr lang="en-US" sz="1200" b="1" dirty="0">
                <a:latin typeface="Arial"/>
                <a:cs typeface="Arial"/>
                <a:sym typeface="Arial"/>
              </a:rPr>
              <a:t>o</a:t>
            </a:r>
            <a:r>
              <a:rPr lang="en-US" sz="1200" b="0" dirty="0">
                <a:latin typeface="Arial"/>
                <a:cs typeface="Arial"/>
                <a:sym typeface="Arial"/>
              </a:rPr>
              <a:t>, which corresponds “Online”.</a:t>
            </a:r>
            <a:endParaRPr lang="en-US" sz="1200" dirty="0">
              <a:latin typeface="Arial"/>
              <a:ea typeface="Arial"/>
              <a:cs typeface="Arial"/>
              <a:sym typeface="Arial"/>
            </a:endParaRPr>
          </a:p>
        </p:txBody>
      </p:sp>
      <p:sp>
        <p:nvSpPr>
          <p:cNvPr id="4" name="Slide Number Placeholder 3">
            <a:extLst>
              <a:ext uri="{FF2B5EF4-FFF2-40B4-BE49-F238E27FC236}">
                <a16:creationId xmlns:a16="http://schemas.microsoft.com/office/drawing/2014/main" id="{90778E93-7A94-BB35-1BE2-5B3AE248E349}"/>
              </a:ext>
            </a:extLst>
          </p:cNvPr>
          <p:cNvSpPr>
            <a:spLocks noGrp="1"/>
          </p:cNvSpPr>
          <p:nvPr>
            <p:ph type="sldNum" sz="quarter" idx="5"/>
          </p:nvPr>
        </p:nvSpPr>
        <p:spPr/>
        <p:txBody>
          <a:bodyPr/>
          <a:lstStyle/>
          <a:p>
            <a:fld id="{860751CD-C621-4F44-BF9E-E97C3AB3C439}" type="slidenum">
              <a:rPr lang="en-US" smtClean="0"/>
              <a:t>17</a:t>
            </a:fld>
            <a:endParaRPr lang="en-US"/>
          </a:p>
        </p:txBody>
      </p:sp>
    </p:spTree>
    <p:extLst>
      <p:ext uri="{BB962C8B-B14F-4D97-AF65-F5344CB8AC3E}">
        <p14:creationId xmlns:p14="http://schemas.microsoft.com/office/powerpoint/2010/main" val="29928615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3A7BA79-4792-7A63-3B90-3EF214EFC945}"/>
            </a:ext>
          </a:extLst>
        </p:cNvPr>
        <p:cNvGrpSpPr/>
        <p:nvPr/>
      </p:nvGrpSpPr>
      <p:grpSpPr>
        <a:xfrm>
          <a:off x="0" y="0"/>
          <a:ext cx="0" cy="0"/>
          <a:chOff x="0" y="0"/>
          <a:chExt cx="0" cy="0"/>
        </a:xfrm>
      </p:grpSpPr>
      <p:sp>
        <p:nvSpPr>
          <p:cNvPr id="130" name="Google Shape;130;p3:notes">
            <a:extLst>
              <a:ext uri="{FF2B5EF4-FFF2-40B4-BE49-F238E27FC236}">
                <a16:creationId xmlns:a16="http://schemas.microsoft.com/office/drawing/2014/main" id="{8409FF54-AA31-EB74-77E0-47B63A2DC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a:extLst>
              <a:ext uri="{FF2B5EF4-FFF2-40B4-BE49-F238E27FC236}">
                <a16:creationId xmlns:a16="http://schemas.microsoft.com/office/drawing/2014/main" id="{E931721D-E555-F7C0-24B2-5118297B6E4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element page for </a:t>
            </a:r>
            <a:r>
              <a:rPr lang="en-US" sz="1200" b="1" i="0" u="none" strike="noStrike" dirty="0">
                <a:solidFill>
                  <a:schemeClr val="dk1"/>
                </a:solidFill>
                <a:latin typeface="Calibri"/>
                <a:ea typeface="Calibri"/>
                <a:cs typeface="Calibri"/>
                <a:sym typeface="Calibri"/>
              </a:rPr>
              <a:t>supplementary content </a:t>
            </a:r>
            <a:r>
              <a:rPr lang="en-US" sz="1200" b="0" i="0" u="none" strike="noStrike" dirty="0">
                <a:solidFill>
                  <a:schemeClr val="dk1"/>
                </a:solidFill>
                <a:latin typeface="Calibri"/>
                <a:ea typeface="Calibri"/>
                <a:cs typeface="Calibri"/>
                <a:sym typeface="Calibri"/>
              </a:rPr>
              <a:t>indicates that it applies to a Manifestation that is an aggregate. LC-PCC PS for Prerecording notes that it is LC core for indexes and bibliographies in monographs and points to two relevant MGDs. The LC-PCC PS for Recording an unstructured description includes a link to the MGD for Supplementary content.</a:t>
            </a:r>
            <a:endParaRPr dirty="0"/>
          </a:p>
        </p:txBody>
      </p:sp>
      <p:sp>
        <p:nvSpPr>
          <p:cNvPr id="132" name="Google Shape;132;p3:notes">
            <a:extLst>
              <a:ext uri="{FF2B5EF4-FFF2-40B4-BE49-F238E27FC236}">
                <a16:creationId xmlns:a16="http://schemas.microsoft.com/office/drawing/2014/main" id="{366F9D09-4E5D-A3A7-BCDE-62CE77B36F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150</a:t>
            </a:fld>
            <a:endParaRPr/>
          </a:p>
        </p:txBody>
      </p:sp>
    </p:spTree>
    <p:extLst>
      <p:ext uri="{BB962C8B-B14F-4D97-AF65-F5344CB8AC3E}">
        <p14:creationId xmlns:p14="http://schemas.microsoft.com/office/powerpoint/2010/main" val="38827918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From </a:t>
            </a:r>
            <a:r>
              <a:rPr lang="en-US" sz="1200" b="1" i="0" u="none" strike="noStrike">
                <a:solidFill>
                  <a:schemeClr val="dk1"/>
                </a:solidFill>
                <a:latin typeface="Calibri"/>
                <a:ea typeface="Calibri"/>
                <a:cs typeface="Calibri"/>
                <a:sym typeface="Calibri"/>
              </a:rPr>
              <a:t>MGD: Manifestation: Supplementary content</a:t>
            </a:r>
            <a:r>
              <a:rPr lang="en-US" sz="1200" b="0" i="0" u="none" strike="noStrike">
                <a:solidFill>
                  <a:schemeClr val="dk1"/>
                </a:solidFill>
                <a:latin typeface="Calibri"/>
                <a:ea typeface="Calibri"/>
                <a:cs typeface="Calibri"/>
                <a:sym typeface="Calibri"/>
              </a:rPr>
              <a:t>, we learn that for PCC, whether to record that element as an unstructured description is a matter of cataloger judgment, and when we do record it as a note, we should also record it as an identifier in the</a:t>
            </a:r>
            <a:r>
              <a:rPr lang="en-US"/>
              <a:t> fixed field</a:t>
            </a:r>
            <a:r>
              <a:rPr lang="en-US" sz="1200" b="0" i="0" u="none" strike="noStrike">
                <a:solidFill>
                  <a:schemeClr val="dk1"/>
                </a:solidFill>
                <a:latin typeface="Calibri"/>
                <a:ea typeface="Calibri"/>
                <a:cs typeface="Calibri"/>
                <a:sym typeface="Calibri"/>
              </a:rPr>
              <a:t>.</a:t>
            </a:r>
            <a:endParaRPr b="0"/>
          </a:p>
          <a:p>
            <a:pPr marL="0" lvl="0" indent="0" algn="l" rtl="0">
              <a:spcBef>
                <a:spcPts val="0"/>
              </a:spcBef>
              <a:spcAft>
                <a:spcPts val="0"/>
              </a:spcAft>
              <a:buNone/>
            </a:pPr>
            <a:br>
              <a:rPr lang="en-US"/>
            </a:br>
            <a:endParaRPr/>
          </a:p>
        </p:txBody>
      </p:sp>
      <p:sp>
        <p:nvSpPr>
          <p:cNvPr id="141" name="Google Shape;1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MARC examples that follow show how that works in the usual arrangement of 500 and 504 notes and the identifier values in the 008 bytes 24-27 for bibliographies and 008/31 for indexes.</a:t>
            </a:r>
            <a:endParaRPr b="0"/>
          </a:p>
          <a:p>
            <a:pPr marL="0" lvl="0" indent="0" algn="l" rtl="0">
              <a:spcBef>
                <a:spcPts val="0"/>
              </a:spcBef>
              <a:spcAft>
                <a:spcPts val="0"/>
              </a:spcAft>
              <a:buNone/>
            </a:pPr>
            <a:br>
              <a:rPr lang="en-US"/>
            </a:br>
            <a:br>
              <a:rPr lang="en-US"/>
            </a:br>
            <a:endParaRPr/>
          </a:p>
        </p:txBody>
      </p:sp>
      <p:sp>
        <p:nvSpPr>
          <p:cNvPr id="149" name="Google Shape;1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There’s a link in that MGD (and back in the PS) to MG: Aggregates, which has the instructions for those notes beginning on page 8 under “Notes describing augmenting content.”</a:t>
            </a:r>
            <a:endParaRPr b="0" dirty="0"/>
          </a:p>
          <a:p>
            <a:pPr marL="0" lvl="0" indent="0" algn="l" rtl="0">
              <a:spcBef>
                <a:spcPts val="0"/>
              </a:spcBef>
              <a:spcAft>
                <a:spcPts val="0"/>
              </a:spcAft>
              <a:buNone/>
            </a:pPr>
            <a:br>
              <a:rPr lang="en-US" dirty="0"/>
            </a:br>
            <a:br>
              <a:rPr lang="en-US" dirty="0"/>
            </a:br>
            <a:endParaRPr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where you find the instructions to make a note for bibliographical references using </a:t>
            </a:r>
            <a:r>
              <a:rPr lang="en-US" b="1"/>
              <a:t>Manifestation: supplementary content </a:t>
            </a:r>
            <a:r>
              <a:rPr lang="en-US"/>
              <a:t>and to add pagination if considered important unless the references are scattered.</a:t>
            </a:r>
            <a:br>
              <a:rPr lang="en-US"/>
            </a:br>
            <a:br>
              <a:rPr lang="en-US"/>
            </a:br>
            <a:endParaRPr/>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Further down, we find the instructions to use the specific phrasing “Includes bibliographical references.”</a:t>
            </a:r>
            <a:endParaRPr/>
          </a:p>
          <a:p>
            <a:pPr marL="0" lvl="0" indent="0" algn="l" rtl="0">
              <a:spcBef>
                <a:spcPts val="0"/>
              </a:spcBef>
              <a:spcAft>
                <a:spcPts val="0"/>
              </a:spcAft>
              <a:buNone/>
            </a:pPr>
            <a:endParaRPr/>
          </a:p>
        </p:txBody>
      </p:sp>
      <p:sp>
        <p:nvSpPr>
          <p:cNvPr id="173" name="Google Shape;1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that the instructions in RDA for recording an unstructured description and an identifier are the exact same instructions we’ve already seen.</a:t>
            </a:r>
          </a:p>
        </p:txBody>
      </p:sp>
      <p:sp>
        <p:nvSpPr>
          <p:cNvPr id="4" name="Slide Number Placeholder 3"/>
          <p:cNvSpPr>
            <a:spLocks noGrp="1"/>
          </p:cNvSpPr>
          <p:nvPr>
            <p:ph type="sldNum" sz="quarter" idx="5"/>
          </p:nvPr>
        </p:nvSpPr>
        <p:spPr/>
        <p:txBody>
          <a:bodyPr/>
          <a:lstStyle/>
          <a:p>
            <a:fld id="{860751CD-C621-4F44-BF9E-E97C3AB3C439}" type="slidenum">
              <a:rPr lang="en-US" smtClean="0"/>
              <a:t>156</a:t>
            </a:fld>
            <a:endParaRPr lang="en-US"/>
          </a:p>
        </p:txBody>
      </p:sp>
    </p:spTree>
    <p:extLst>
      <p:ext uri="{BB962C8B-B14F-4D97-AF65-F5344CB8AC3E}">
        <p14:creationId xmlns:p14="http://schemas.microsoft.com/office/powerpoint/2010/main" val="8415698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0AC86-6C03-60D9-C347-AC5F8185E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03386-700A-3F5A-89F7-11F060460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15334-73F4-D47A-E5CD-1968F5637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The aggregated expressions in Hamiltonian systems have scattered bibliographical references and no index, so this gets us to the value of </a:t>
            </a:r>
            <a:r>
              <a:rPr lang="en-CA" sz="1200" b="1" i="0" u="none" strike="noStrike" dirty="0">
                <a:solidFill>
                  <a:schemeClr val="dk1"/>
                </a:solidFill>
                <a:latin typeface="+mn-lt"/>
                <a:ea typeface="Calibri"/>
                <a:cs typeface="Calibri"/>
                <a:sym typeface="Calibri"/>
              </a:rPr>
              <a:t>Manifestation: supplementary content</a:t>
            </a:r>
            <a:r>
              <a:rPr lang="en-CA" sz="1200" b="0" i="0" u="none" strike="noStrike" dirty="0">
                <a:solidFill>
                  <a:schemeClr val="dk1"/>
                </a:solidFill>
                <a:latin typeface="+mn-lt"/>
                <a:ea typeface="Calibri"/>
                <a:cs typeface="Calibri"/>
                <a:sym typeface="Calibri"/>
              </a:rPr>
              <a:t>: Includes bibliographical references.</a:t>
            </a:r>
            <a:endParaRPr lang="en-CA" b="0"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This is recorded in MARC field 504.</a:t>
            </a:r>
          </a:p>
        </p:txBody>
      </p:sp>
      <p:sp>
        <p:nvSpPr>
          <p:cNvPr id="4" name="Slide Number Placeholder 3">
            <a:extLst>
              <a:ext uri="{FF2B5EF4-FFF2-40B4-BE49-F238E27FC236}">
                <a16:creationId xmlns:a16="http://schemas.microsoft.com/office/drawing/2014/main" id="{B49B6AC3-9708-5BB8-48DB-41559EE53BAA}"/>
              </a:ext>
            </a:extLst>
          </p:cNvPr>
          <p:cNvSpPr>
            <a:spLocks noGrp="1"/>
          </p:cNvSpPr>
          <p:nvPr>
            <p:ph type="sldNum" sz="quarter" idx="5"/>
          </p:nvPr>
        </p:nvSpPr>
        <p:spPr/>
        <p:txBody>
          <a:bodyPr/>
          <a:lstStyle/>
          <a:p>
            <a:fld id="{860751CD-C621-4F44-BF9E-E97C3AB3C439}" type="slidenum">
              <a:rPr lang="en-US" smtClean="0"/>
              <a:t>157</a:t>
            </a:fld>
            <a:endParaRPr lang="en-US"/>
          </a:p>
        </p:txBody>
      </p:sp>
    </p:spTree>
    <p:extLst>
      <p:ext uri="{BB962C8B-B14F-4D97-AF65-F5344CB8AC3E}">
        <p14:creationId xmlns:p14="http://schemas.microsoft.com/office/powerpoint/2010/main" val="5945711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65DDB-5F8A-3D0C-8DAE-6CA31A4E6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4FBB4-FD21-08D7-66C2-6AAA4BBF3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6F9733-C7EF-FB89-ACD1-AE668E6241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And, per the MGD for supplementary content, </a:t>
            </a:r>
            <a:r>
              <a:rPr lang="en-CA" dirty="0"/>
              <a:t>record</a:t>
            </a:r>
            <a:r>
              <a:rPr lang="en-CA" sz="1200" b="0" i="0" u="none" strike="noStrike" dirty="0">
                <a:solidFill>
                  <a:schemeClr val="dk1"/>
                </a:solidFill>
                <a:latin typeface="+mn-lt"/>
                <a:ea typeface="Calibri"/>
                <a:cs typeface="Calibri"/>
                <a:sym typeface="Calibri"/>
              </a:rPr>
              <a:t> the value as an identifier in 008/24: b</a:t>
            </a:r>
            <a:endParaRPr lang="en-CA" b="0" dirty="0"/>
          </a:p>
        </p:txBody>
      </p:sp>
      <p:sp>
        <p:nvSpPr>
          <p:cNvPr id="4" name="Slide Number Placeholder 3">
            <a:extLst>
              <a:ext uri="{FF2B5EF4-FFF2-40B4-BE49-F238E27FC236}">
                <a16:creationId xmlns:a16="http://schemas.microsoft.com/office/drawing/2014/main" id="{745C058A-4426-88EB-16C8-EF1E51A5DA03}"/>
              </a:ext>
            </a:extLst>
          </p:cNvPr>
          <p:cNvSpPr>
            <a:spLocks noGrp="1"/>
          </p:cNvSpPr>
          <p:nvPr>
            <p:ph type="sldNum" sz="quarter" idx="5"/>
          </p:nvPr>
        </p:nvSpPr>
        <p:spPr/>
        <p:txBody>
          <a:bodyPr/>
          <a:lstStyle/>
          <a:p>
            <a:fld id="{860751CD-C621-4F44-BF9E-E97C3AB3C439}" type="slidenum">
              <a:rPr lang="en-US" smtClean="0"/>
              <a:t>158</a:t>
            </a:fld>
            <a:endParaRPr lang="en-US"/>
          </a:p>
        </p:txBody>
      </p:sp>
    </p:spTree>
    <p:extLst>
      <p:ext uri="{BB962C8B-B14F-4D97-AF65-F5344CB8AC3E}">
        <p14:creationId xmlns:p14="http://schemas.microsoft.com/office/powerpoint/2010/main" val="345498836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DC90-F586-CB0E-D4D4-ED59B680E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AD15E-4A7A-F628-1E91-8BE4869E5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839E0-B4DB-DDFB-02A7-F14E9439E8FD}"/>
              </a:ext>
            </a:extLst>
          </p:cNvPr>
          <p:cNvSpPr>
            <a:spLocks noGrp="1"/>
          </p:cNvSpPr>
          <p:nvPr>
            <p:ph type="body" idx="1"/>
          </p:nvPr>
        </p:nvSpPr>
        <p:spPr/>
        <p:txBody>
          <a:bodyPr/>
          <a:lstStyle/>
          <a:p>
            <a:pPr marL="0" lvl="0" indent="0" algn="l" rtl="0">
              <a:spcBef>
                <a:spcPts val="0"/>
              </a:spcBef>
              <a:spcAft>
                <a:spcPts val="0"/>
              </a:spcAft>
              <a:buNone/>
            </a:pPr>
            <a:r>
              <a:rPr lang="en-CA" dirty="0"/>
              <a:t>Lastly, we will code that there is no index using the value 0 in 008/31.</a:t>
            </a:r>
          </a:p>
        </p:txBody>
      </p:sp>
      <p:sp>
        <p:nvSpPr>
          <p:cNvPr id="4" name="Slide Number Placeholder 3">
            <a:extLst>
              <a:ext uri="{FF2B5EF4-FFF2-40B4-BE49-F238E27FC236}">
                <a16:creationId xmlns:a16="http://schemas.microsoft.com/office/drawing/2014/main" id="{C3F385A5-A707-3977-2D85-C829357D2397}"/>
              </a:ext>
            </a:extLst>
          </p:cNvPr>
          <p:cNvSpPr>
            <a:spLocks noGrp="1"/>
          </p:cNvSpPr>
          <p:nvPr>
            <p:ph type="sldNum" sz="quarter" idx="5"/>
          </p:nvPr>
        </p:nvSpPr>
        <p:spPr/>
        <p:txBody>
          <a:bodyPr/>
          <a:lstStyle/>
          <a:p>
            <a:fld id="{860751CD-C621-4F44-BF9E-E97C3AB3C439}" type="slidenum">
              <a:rPr lang="en-US" smtClean="0"/>
              <a:t>159</a:t>
            </a:fld>
            <a:endParaRPr lang="en-US"/>
          </a:p>
        </p:txBody>
      </p:sp>
    </p:spTree>
    <p:extLst>
      <p:ext uri="{BB962C8B-B14F-4D97-AF65-F5344CB8AC3E}">
        <p14:creationId xmlns:p14="http://schemas.microsoft.com/office/powerpoint/2010/main" val="3736124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BBC0-3F76-A0B9-0CF1-8DCC4AD7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228F9-4B9C-461B-E4B7-6D1F93BD4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FEE30-308A-2AC1-FA3A-FDCBE39ED6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In field 006, code byte 06 with the code </a:t>
            </a:r>
            <a:r>
              <a:rPr lang="en-US" sz="1200" b="1" dirty="0">
                <a:latin typeface="Arial"/>
                <a:ea typeface="Arial"/>
                <a:cs typeface="Arial"/>
                <a:sym typeface="Arial"/>
              </a:rPr>
              <a:t>o</a:t>
            </a:r>
            <a:r>
              <a:rPr lang="en-US" sz="1200" b="0" dirty="0">
                <a:latin typeface="Arial"/>
                <a:ea typeface="Arial"/>
                <a:cs typeface="Arial"/>
                <a:sym typeface="Arial"/>
              </a:rPr>
              <a:t> for online. If using guided entry in OCLC, you will first have to code byte 00 as </a:t>
            </a:r>
            <a:r>
              <a:rPr lang="en-US" sz="1200" b="1" dirty="0">
                <a:latin typeface="Arial"/>
                <a:ea typeface="Arial"/>
                <a:cs typeface="Arial"/>
                <a:sym typeface="Arial"/>
              </a:rPr>
              <a:t>m</a:t>
            </a:r>
            <a:r>
              <a:rPr lang="en-US" sz="1200" b="0" dirty="0">
                <a:latin typeface="Arial"/>
                <a:ea typeface="Arial"/>
                <a:cs typeface="Arial"/>
                <a:sym typeface="Arial"/>
              </a:rPr>
              <a:t>.</a:t>
            </a:r>
            <a:endParaRPr lang="en-CA" dirty="0"/>
          </a:p>
        </p:txBody>
      </p:sp>
      <p:sp>
        <p:nvSpPr>
          <p:cNvPr id="4" name="Slide Number Placeholder 3">
            <a:extLst>
              <a:ext uri="{FF2B5EF4-FFF2-40B4-BE49-F238E27FC236}">
                <a16:creationId xmlns:a16="http://schemas.microsoft.com/office/drawing/2014/main" id="{417F8864-C008-21DF-0C8E-739FCAD236C2}"/>
              </a:ext>
            </a:extLst>
          </p:cNvPr>
          <p:cNvSpPr>
            <a:spLocks noGrp="1"/>
          </p:cNvSpPr>
          <p:nvPr>
            <p:ph type="sldNum" sz="quarter" idx="5"/>
          </p:nvPr>
        </p:nvSpPr>
        <p:spPr/>
        <p:txBody>
          <a:bodyPr/>
          <a:lstStyle/>
          <a:p>
            <a:fld id="{860751CD-C621-4F44-BF9E-E97C3AB3C439}" type="slidenum">
              <a:rPr lang="en-US" smtClean="0"/>
              <a:t>18</a:t>
            </a:fld>
            <a:endParaRPr lang="en-US"/>
          </a:p>
        </p:txBody>
      </p:sp>
    </p:spTree>
    <p:extLst>
      <p:ext uri="{BB962C8B-B14F-4D97-AF65-F5344CB8AC3E}">
        <p14:creationId xmlns:p14="http://schemas.microsoft.com/office/powerpoint/2010/main" val="37141552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almost done describing the manifestation. To complete our description, we need to related our manifestation to its aggregating expression and an aggregated expression, which we will cover the next sections.</a:t>
            </a:r>
          </a:p>
        </p:txBody>
      </p:sp>
      <p:sp>
        <p:nvSpPr>
          <p:cNvPr id="4" name="Slide Number Placeholder 3"/>
          <p:cNvSpPr>
            <a:spLocks noGrp="1"/>
          </p:cNvSpPr>
          <p:nvPr>
            <p:ph type="sldNum" sz="quarter" idx="5"/>
          </p:nvPr>
        </p:nvSpPr>
        <p:spPr/>
        <p:txBody>
          <a:bodyPr/>
          <a:lstStyle/>
          <a:p>
            <a:fld id="{860751CD-C621-4F44-BF9E-E97C3AB3C439}" type="slidenum">
              <a:rPr lang="en-US" smtClean="0"/>
              <a:t>160</a:t>
            </a:fld>
            <a:endParaRPr lang="en-US"/>
          </a:p>
        </p:txBody>
      </p:sp>
    </p:spTree>
    <p:extLst>
      <p:ext uri="{BB962C8B-B14F-4D97-AF65-F5344CB8AC3E}">
        <p14:creationId xmlns:p14="http://schemas.microsoft.com/office/powerpoint/2010/main" val="106411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AA12B-860A-B907-3BE9-A41661291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703D6-93E1-E0A6-C26F-39CF68DFF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EEC6D-15C7-B3E8-B09D-CDCAE7D34A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Lastly, we also record the identifier </a:t>
            </a:r>
            <a:r>
              <a:rPr lang="en-US" sz="1200" b="1" dirty="0">
                <a:latin typeface="Arial"/>
                <a:ea typeface="Arial"/>
                <a:cs typeface="Arial"/>
                <a:sym typeface="Arial"/>
              </a:rPr>
              <a:t>r</a:t>
            </a:r>
            <a:r>
              <a:rPr lang="en-US" sz="1200" dirty="0">
                <a:latin typeface="Arial"/>
                <a:ea typeface="Arial"/>
                <a:cs typeface="Arial"/>
                <a:sym typeface="Arial"/>
              </a:rPr>
              <a:t> in the 007 field, byte 01 (or subfield $b in OCLC).</a:t>
            </a:r>
            <a:endParaRPr lang="en-CA" dirty="0"/>
          </a:p>
        </p:txBody>
      </p:sp>
      <p:sp>
        <p:nvSpPr>
          <p:cNvPr id="4" name="Slide Number Placeholder 3">
            <a:extLst>
              <a:ext uri="{FF2B5EF4-FFF2-40B4-BE49-F238E27FC236}">
                <a16:creationId xmlns:a16="http://schemas.microsoft.com/office/drawing/2014/main" id="{5FEB10BA-8495-5910-ABB7-420A0C23886D}"/>
              </a:ext>
            </a:extLst>
          </p:cNvPr>
          <p:cNvSpPr>
            <a:spLocks noGrp="1"/>
          </p:cNvSpPr>
          <p:nvPr>
            <p:ph type="sldNum" sz="quarter" idx="5"/>
          </p:nvPr>
        </p:nvSpPr>
        <p:spPr/>
        <p:txBody>
          <a:bodyPr/>
          <a:lstStyle/>
          <a:p>
            <a:fld id="{860751CD-C621-4F44-BF9E-E97C3AB3C439}" type="slidenum">
              <a:rPr lang="en-US" smtClean="0"/>
              <a:t>19</a:t>
            </a:fld>
            <a:endParaRPr lang="en-US"/>
          </a:p>
        </p:txBody>
      </p:sp>
    </p:spTree>
    <p:extLst>
      <p:ext uri="{BB962C8B-B14F-4D97-AF65-F5344CB8AC3E}">
        <p14:creationId xmlns:p14="http://schemas.microsoft.com/office/powerpoint/2010/main" val="8728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Because of the different recording methods in official RDA, we can map data we have always recorded in MARC fields, such as 007 and 008, to official RDA elements. This data, recorded using an identifier, is no longer relegated to the realm of ‘non-RDA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The category of manifestation is the type to which a manifestation belongs.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Per LC-PCC PS, this is Core for microforms, electronic resources, and serials.</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21</a:t>
            </a:fld>
            <a:endParaRPr lang="en-US"/>
          </a:p>
        </p:txBody>
      </p:sp>
    </p:spTree>
    <p:extLst>
      <p:ext uri="{BB962C8B-B14F-4D97-AF65-F5344CB8AC3E}">
        <p14:creationId xmlns:p14="http://schemas.microsoft.com/office/powerpoint/2010/main" val="317513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36cde6ccca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36cde6ccca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MARC 21 Bibliographic alignments list various fixed fields where category of manifestation is recorded as an identifier, including 006, 007, and 008.</a:t>
            </a:r>
          </a:p>
        </p:txBody>
      </p:sp>
      <p:sp>
        <p:nvSpPr>
          <p:cNvPr id="185" name="Google Shape;185;g336cde6ccca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As expected, PCC policy is to record this information using an identifier, which will be the MARC codes we have always used.</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23</a:t>
            </a:fld>
            <a:endParaRPr lang="en-US"/>
          </a:p>
        </p:txBody>
      </p:sp>
    </p:spTree>
    <p:extLst>
      <p:ext uri="{BB962C8B-B14F-4D97-AF65-F5344CB8AC3E}">
        <p14:creationId xmlns:p14="http://schemas.microsoft.com/office/powerpoint/2010/main" val="352444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63A77-B347-2080-74E8-BB39AD545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F02BF-EF06-93A3-2AE5-C8B61CBE8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6E248-E339-FDF8-2573-15CF18926E57}"/>
              </a:ext>
            </a:extLst>
          </p:cNvPr>
          <p:cNvSpPr>
            <a:spLocks noGrp="1"/>
          </p:cNvSpPr>
          <p:nvPr>
            <p:ph type="body" idx="1"/>
          </p:nvPr>
        </p:nvSpPr>
        <p:spPr/>
        <p:txBody>
          <a:bodyPr/>
          <a:lstStyle/>
          <a:p>
            <a:pPr marL="0" lvl="0" indent="0" algn="l" rtl="0">
              <a:spcBef>
                <a:spcPts val="0"/>
              </a:spcBef>
              <a:spcAft>
                <a:spcPts val="0"/>
              </a:spcAft>
              <a:buNone/>
            </a:pPr>
            <a:r>
              <a:rPr lang="en-CA" dirty="0"/>
              <a:t>In MARC, this code is recorded in 337 subfield $2.</a:t>
            </a:r>
          </a:p>
        </p:txBody>
      </p:sp>
      <p:sp>
        <p:nvSpPr>
          <p:cNvPr id="4" name="Slide Number Placeholder 3">
            <a:extLst>
              <a:ext uri="{FF2B5EF4-FFF2-40B4-BE49-F238E27FC236}">
                <a16:creationId xmlns:a16="http://schemas.microsoft.com/office/drawing/2014/main" id="{DDA1D4E2-B202-6782-37D0-04A8190CB9D3}"/>
              </a:ext>
            </a:extLst>
          </p:cNvPr>
          <p:cNvSpPr>
            <a:spLocks noGrp="1"/>
          </p:cNvSpPr>
          <p:nvPr>
            <p:ph type="sldNum" sz="quarter" idx="5"/>
          </p:nvPr>
        </p:nvSpPr>
        <p:spPr/>
        <p:txBody>
          <a:bodyPr/>
          <a:lstStyle/>
          <a:p>
            <a:fld id="{860751CD-C621-4F44-BF9E-E97C3AB3C439}" type="slidenum">
              <a:rPr lang="en-US" smtClean="0"/>
              <a:t>4</a:t>
            </a:fld>
            <a:endParaRPr lang="en-US"/>
          </a:p>
        </p:txBody>
      </p:sp>
    </p:spTree>
    <p:extLst>
      <p:ext uri="{BB962C8B-B14F-4D97-AF65-F5344CB8AC3E}">
        <p14:creationId xmlns:p14="http://schemas.microsoft.com/office/powerpoint/2010/main" val="359953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F84B-D17C-D397-9D11-C208CF0AF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1C3F6-A50B-ED92-2DC2-F205DEDF3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D04E4-5334-B2A5-2595-13804E867BD3}"/>
              </a:ext>
            </a:extLst>
          </p:cNvPr>
          <p:cNvSpPr>
            <a:spLocks noGrp="1"/>
          </p:cNvSpPr>
          <p:nvPr>
            <p:ph type="body" idx="1"/>
          </p:nvPr>
        </p:nvSpPr>
        <p:spPr/>
        <p:txBody>
          <a:bodyPr/>
          <a:lstStyle/>
          <a:p>
            <a:pPr marL="0" lvl="0" indent="0" algn="l" rtl="0">
              <a:spcBef>
                <a:spcPts val="0"/>
              </a:spcBef>
              <a:spcAft>
                <a:spcPts val="0"/>
              </a:spcAft>
              <a:buNone/>
            </a:pPr>
            <a:r>
              <a:rPr lang="en-CA" dirty="0"/>
              <a:t>Beginning with field 006, we will code byte 00 (Form of material) with </a:t>
            </a:r>
            <a:r>
              <a:rPr lang="en-CA" b="1" dirty="0"/>
              <a:t>m</a:t>
            </a:r>
            <a:r>
              <a:rPr lang="en-CA" b="0" dirty="0"/>
              <a:t> (Computer file/Electronic resource).</a:t>
            </a:r>
            <a:endParaRPr lang="en-CA" dirty="0"/>
          </a:p>
        </p:txBody>
      </p:sp>
      <p:sp>
        <p:nvSpPr>
          <p:cNvPr id="4" name="Slide Number Placeholder 3">
            <a:extLst>
              <a:ext uri="{FF2B5EF4-FFF2-40B4-BE49-F238E27FC236}">
                <a16:creationId xmlns:a16="http://schemas.microsoft.com/office/drawing/2014/main" id="{738DEAC4-9965-F89C-E49D-EB9947BA0D2B}"/>
              </a:ext>
            </a:extLst>
          </p:cNvPr>
          <p:cNvSpPr>
            <a:spLocks noGrp="1"/>
          </p:cNvSpPr>
          <p:nvPr>
            <p:ph type="sldNum" sz="quarter" idx="5"/>
          </p:nvPr>
        </p:nvSpPr>
        <p:spPr/>
        <p:txBody>
          <a:bodyPr/>
          <a:lstStyle/>
          <a:p>
            <a:fld id="{860751CD-C621-4F44-BF9E-E97C3AB3C439}" type="slidenum">
              <a:rPr lang="en-US" smtClean="0"/>
              <a:t>24</a:t>
            </a:fld>
            <a:endParaRPr lang="en-US"/>
          </a:p>
        </p:txBody>
      </p:sp>
    </p:spTree>
    <p:extLst>
      <p:ext uri="{BB962C8B-B14F-4D97-AF65-F5344CB8AC3E}">
        <p14:creationId xmlns:p14="http://schemas.microsoft.com/office/powerpoint/2010/main" val="2521198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8A36-F296-4A8A-0B86-C8494508C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819C8-E7B9-C825-B173-6F71D745C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76E45-31A3-3D86-BC53-4AC4F02AEF46}"/>
              </a:ext>
            </a:extLst>
          </p:cNvPr>
          <p:cNvSpPr>
            <a:spLocks noGrp="1"/>
          </p:cNvSpPr>
          <p:nvPr>
            <p:ph type="body" idx="1"/>
          </p:nvPr>
        </p:nvSpPr>
        <p:spPr/>
        <p:txBody>
          <a:bodyPr/>
          <a:lstStyle/>
          <a:p>
            <a:pPr marL="0" lvl="0" indent="0" algn="l" rtl="0">
              <a:spcBef>
                <a:spcPts val="0"/>
              </a:spcBef>
              <a:spcAft>
                <a:spcPts val="0"/>
              </a:spcAft>
              <a:buNone/>
            </a:pPr>
            <a:r>
              <a:rPr lang="en-CA" dirty="0"/>
              <a:t>Category of manifestation also corresponds to the first two bytes of the 007 field, which we have already coded for media type and carrier type. We don’t have to do anything additional in our MARC record, but the identifier “</a:t>
            </a:r>
            <a:r>
              <a:rPr lang="en-CA" dirty="0" err="1"/>
              <a:t>cr</a:t>
            </a:r>
            <a:r>
              <a:rPr lang="en-CA" dirty="0"/>
              <a:t>” should be added in our RDA Record Template.</a:t>
            </a:r>
          </a:p>
        </p:txBody>
      </p:sp>
      <p:sp>
        <p:nvSpPr>
          <p:cNvPr id="4" name="Slide Number Placeholder 3">
            <a:extLst>
              <a:ext uri="{FF2B5EF4-FFF2-40B4-BE49-F238E27FC236}">
                <a16:creationId xmlns:a16="http://schemas.microsoft.com/office/drawing/2014/main" id="{001AC55E-2326-8728-B4EE-F8BF971D3B82}"/>
              </a:ext>
            </a:extLst>
          </p:cNvPr>
          <p:cNvSpPr>
            <a:spLocks noGrp="1"/>
          </p:cNvSpPr>
          <p:nvPr>
            <p:ph type="sldNum" sz="quarter" idx="5"/>
          </p:nvPr>
        </p:nvSpPr>
        <p:spPr/>
        <p:txBody>
          <a:bodyPr/>
          <a:lstStyle/>
          <a:p>
            <a:fld id="{860751CD-C621-4F44-BF9E-E97C3AB3C439}" type="slidenum">
              <a:rPr lang="en-US" smtClean="0"/>
              <a:t>25</a:t>
            </a:fld>
            <a:endParaRPr lang="en-US"/>
          </a:p>
        </p:txBody>
      </p:sp>
    </p:spTree>
    <p:extLst>
      <p:ext uri="{BB962C8B-B14F-4D97-AF65-F5344CB8AC3E}">
        <p14:creationId xmlns:p14="http://schemas.microsoft.com/office/powerpoint/2010/main" val="548766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3C11-161A-A436-9EEC-CB71D1629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0D774-9F77-EDA0-A491-5A0A0D9B8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B0E80-656C-A8E6-5AC2-E870A4023F79}"/>
              </a:ext>
            </a:extLst>
          </p:cNvPr>
          <p:cNvSpPr>
            <a:spLocks noGrp="1"/>
          </p:cNvSpPr>
          <p:nvPr>
            <p:ph type="body" idx="1"/>
          </p:nvPr>
        </p:nvSpPr>
        <p:spPr/>
        <p:txBody>
          <a:bodyPr/>
          <a:lstStyle/>
          <a:p>
            <a:pPr marL="0" lvl="0" indent="0" algn="l" rtl="0">
              <a:spcBef>
                <a:spcPts val="0"/>
              </a:spcBef>
              <a:spcAft>
                <a:spcPts val="0"/>
              </a:spcAft>
              <a:buNone/>
            </a:pPr>
            <a:r>
              <a:rPr lang="en-CA" dirty="0"/>
              <a:t>RDA considers conference publications to be a category of manifestation. Although RDA does not consider coding something as not a conference publication to be a category of manifestation, since we cannot leave the fixed field blank, we will treat the code 0 – Not a conference publication in field 008, byte 29 as a category of manifestation.</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Similarly, we will treat coding 0 – Not a festschrift in 008/30 fixed field as a category of manifestation.</a:t>
            </a:r>
          </a:p>
        </p:txBody>
      </p:sp>
      <p:sp>
        <p:nvSpPr>
          <p:cNvPr id="4" name="Slide Number Placeholder 3">
            <a:extLst>
              <a:ext uri="{FF2B5EF4-FFF2-40B4-BE49-F238E27FC236}">
                <a16:creationId xmlns:a16="http://schemas.microsoft.com/office/drawing/2014/main" id="{77AD9D25-75F7-D4A4-1974-1D8EB7BC1079}"/>
              </a:ext>
            </a:extLst>
          </p:cNvPr>
          <p:cNvSpPr>
            <a:spLocks noGrp="1"/>
          </p:cNvSpPr>
          <p:nvPr>
            <p:ph type="sldNum" sz="quarter" idx="5"/>
          </p:nvPr>
        </p:nvSpPr>
        <p:spPr/>
        <p:txBody>
          <a:bodyPr/>
          <a:lstStyle/>
          <a:p>
            <a:fld id="{860751CD-C621-4F44-BF9E-E97C3AB3C439}" type="slidenum">
              <a:rPr lang="en-US" smtClean="0"/>
              <a:t>26</a:t>
            </a:fld>
            <a:endParaRPr lang="en-US"/>
          </a:p>
        </p:txBody>
      </p:sp>
    </p:spTree>
    <p:extLst>
      <p:ext uri="{BB962C8B-B14F-4D97-AF65-F5344CB8AC3E}">
        <p14:creationId xmlns:p14="http://schemas.microsoft.com/office/powerpoint/2010/main" val="3734894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CA" sz="1200" dirty="0">
                <a:solidFill>
                  <a:schemeClr val="dk1"/>
                </a:solidFill>
                <a:latin typeface="+mn-lt"/>
                <a:ea typeface="Calibri"/>
                <a:cs typeface="Calibri"/>
                <a:sym typeface="Calibri"/>
              </a:rPr>
              <a:t>Following the order specified in BSR metadata application profile, the next element to record is the </a:t>
            </a:r>
            <a:r>
              <a:rPr lang="en-CA" sz="1200" b="1" dirty="0">
                <a:solidFill>
                  <a:schemeClr val="dk1"/>
                </a:solidFill>
                <a:latin typeface="+mn-lt"/>
                <a:ea typeface="Calibri"/>
                <a:cs typeface="Calibri"/>
                <a:sym typeface="Calibri"/>
              </a:rPr>
              <a:t>extent of manifestation</a:t>
            </a:r>
            <a:r>
              <a:rPr lang="en-CA" sz="1200" b="0" dirty="0">
                <a:solidFill>
                  <a:schemeClr val="dk1"/>
                </a:solidFill>
                <a:latin typeface="+mn-lt"/>
                <a:ea typeface="Calibri"/>
                <a:cs typeface="Calibri"/>
                <a:sym typeface="Calibri"/>
              </a:rPr>
              <a:t>. Click on the link to view the element in the RDA Toolkit.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28</a:t>
            </a:fld>
            <a:endParaRPr lang="en-US"/>
          </a:p>
        </p:txBody>
      </p:sp>
    </p:spTree>
    <p:extLst>
      <p:ext uri="{BB962C8B-B14F-4D97-AF65-F5344CB8AC3E}">
        <p14:creationId xmlns:p14="http://schemas.microsoft.com/office/powerpoint/2010/main" val="3061880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the RDA Toolkit, extent of manifestation is defined as “A number and type of unit or subunit of a manifestation.” In original RDA, this element is called “Extent”. Moving down to the Prerecording section, the LC‑PCC Policy Statement indicates this element is a Core element if the manifestation is complete or the complete extent is known. This applies to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we are cataloging, so we will record it.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next question is “How do we record it?”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There are options under Recording an unstructured description to record a term in common usage or an appropriate uncontrolled term. We will not apply these options and will scroll down to see the instructions for recording a structured description.</a:t>
            </a:r>
            <a:endParaRPr/>
          </a:p>
          <a:p>
            <a:pPr marL="0" lvl="0" indent="0" algn="l" rtl="0">
              <a:spcBef>
                <a:spcPts val="0"/>
              </a:spcBef>
              <a:spcAft>
                <a:spcPts val="0"/>
              </a:spcAft>
              <a:buNone/>
            </a:pPr>
            <a:endParaRPr/>
          </a:p>
        </p:txBody>
      </p:sp>
      <p:sp>
        <p:nvSpPr>
          <p:cNvPr id="117" name="Google Shape;1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Under Recording a structured description, it says “Record a number of units and a term for each kind of unit that comprises a manifestation.” For the term, the LC-PCC PSs instruct us to apply the options to use RDA vocabularies for “carrier type” and “carrier extent unit”. </a:t>
            </a:r>
            <a:endParaRPr dirty="0"/>
          </a:p>
          <a:p>
            <a:pPr marL="0" lvl="0" indent="0" algn="l" rtl="0">
              <a:spcBef>
                <a:spcPts val="0"/>
              </a:spcBef>
              <a:spcAft>
                <a:spcPts val="0"/>
              </a:spcAft>
              <a:buNone/>
            </a:pPr>
            <a:endParaRPr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Going through the RDA vocabularies for “carrier type” and “carrier extent unit”, we identified the terms “online resource” and “page” respectively, which are applicable to the item being cataloged and we will apply.</a:t>
            </a:r>
            <a:endParaRPr dirty="0"/>
          </a:p>
        </p:txBody>
      </p:sp>
      <p:sp>
        <p:nvSpPr>
          <p:cNvPr id="137" name="Google Shape;1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Remember, the instruction under Recording a structured description says to “Record </a:t>
            </a:r>
            <a:r>
              <a:rPr lang="en-US" dirty="0"/>
              <a:t>a number of units and a term for each kind of unit“.</a:t>
            </a:r>
            <a:r>
              <a:rPr lang="en-US" sz="1200" dirty="0">
                <a:solidFill>
                  <a:schemeClr val="dk1"/>
                </a:solidFill>
                <a:latin typeface="Calibri"/>
                <a:ea typeface="Calibri"/>
                <a:cs typeface="Calibri"/>
                <a:sym typeface="Calibri"/>
              </a:rPr>
              <a:t> We will record the term “online resource” from the RDA Carrier Type VES as our term of unit. So far, for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being cataloged, we know it is 1 online resource. We will review more detailed instructions for recording the carrier extent unit “page”.</a:t>
            </a:r>
            <a:endParaRPr dirty="0"/>
          </a:p>
        </p:txBody>
      </p:sp>
      <p:sp>
        <p:nvSpPr>
          <p:cNvPr id="153" name="Google Shape;15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a:extLst>
            <a:ext uri="{FF2B5EF4-FFF2-40B4-BE49-F238E27FC236}">
              <a16:creationId xmlns:a16="http://schemas.microsoft.com/office/drawing/2014/main" id="{CCB51010-E1D0-F545-FEE2-0EFB43F8969D}"/>
            </a:ext>
          </a:extLst>
        </p:cNvPr>
        <p:cNvGrpSpPr/>
        <p:nvPr/>
      </p:nvGrpSpPr>
      <p:grpSpPr>
        <a:xfrm>
          <a:off x="0" y="0"/>
          <a:ext cx="0" cy="0"/>
          <a:chOff x="0" y="0"/>
          <a:chExt cx="0" cy="0"/>
        </a:xfrm>
      </p:grpSpPr>
      <p:sp>
        <p:nvSpPr>
          <p:cNvPr id="159" name="Google Shape;159;p8:notes">
            <a:extLst>
              <a:ext uri="{FF2B5EF4-FFF2-40B4-BE49-F238E27FC236}">
                <a16:creationId xmlns:a16="http://schemas.microsoft.com/office/drawing/2014/main" id="{912D8929-E1AA-4647-51B1-46541C5B60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a:extLst>
              <a:ext uri="{FF2B5EF4-FFF2-40B4-BE49-F238E27FC236}">
                <a16:creationId xmlns:a16="http://schemas.microsoft.com/office/drawing/2014/main" id="{313E8D08-940D-9E6F-27B7-3D0E422344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continue to examine and consider all relevant and applicable options and the LC-PCC Policy Statements for instructions. The next applicable option and LC-PCC PS says to apply is “Specify the number of subunits, if applicable (see Number of subunits, …).” This applies to the book we are cataloging because page is a subunit under the online resource. Let’s review the instructions under Number of subunits.</a:t>
            </a:r>
            <a:endParaRPr dirty="0"/>
          </a:p>
          <a:p>
            <a:pPr marL="0" lvl="0" indent="0" algn="l" rtl="0">
              <a:spcBef>
                <a:spcPts val="0"/>
              </a:spcBef>
              <a:spcAft>
                <a:spcPts val="0"/>
              </a:spcAft>
              <a:buNone/>
            </a:pPr>
            <a:endParaRPr dirty="0"/>
          </a:p>
        </p:txBody>
      </p:sp>
      <p:sp>
        <p:nvSpPr>
          <p:cNvPr id="161" name="Google Shape;161;p8:notes">
            <a:extLst>
              <a:ext uri="{FF2B5EF4-FFF2-40B4-BE49-F238E27FC236}">
                <a16:creationId xmlns:a16="http://schemas.microsoft.com/office/drawing/2014/main" id="{0B693FE2-D3A5-40C0-6D84-C8A9DC38DC7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50925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6cde6ccc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6cde6ccca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addition to recording media type in field 337, in the Element Reference box, the MARC 21 Bibliographic alignment indicates that media type can also be recorded in field 007, byte 00 as an identifier. The code “c” corresponds to the computer media type.</a:t>
            </a:r>
            <a:endParaRPr sz="1100">
              <a:latin typeface="Arial"/>
              <a:ea typeface="Arial"/>
              <a:cs typeface="Arial"/>
              <a:sym typeface="Arial"/>
            </a:endParaRPr>
          </a:p>
          <a:p>
            <a:pPr marL="0" lvl="0" indent="0" algn="l" rtl="0">
              <a:spcBef>
                <a:spcPts val="0"/>
              </a:spcBef>
              <a:spcAft>
                <a:spcPts val="0"/>
              </a:spcAft>
              <a:buNone/>
            </a:pPr>
            <a:endParaRPr/>
          </a:p>
        </p:txBody>
      </p:sp>
      <p:sp>
        <p:nvSpPr>
          <p:cNvPr id="137" name="Google Shape;137;g336cde6ccca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Under “</a:t>
            </a:r>
            <a:r>
              <a:rPr lang="en-US" sz="1200" b="1" dirty="0">
                <a:solidFill>
                  <a:schemeClr val="dk1"/>
                </a:solidFill>
                <a:latin typeface="Calibri"/>
                <a:ea typeface="Calibri"/>
                <a:cs typeface="Calibri"/>
                <a:sym typeface="Calibri"/>
              </a:rPr>
              <a:t>Number of subunits</a:t>
            </a:r>
            <a:r>
              <a:rPr lang="en-US" sz="1200" dirty="0">
                <a:solidFill>
                  <a:schemeClr val="dk1"/>
                </a:solidFill>
                <a:latin typeface="Calibri"/>
                <a:ea typeface="Calibri"/>
                <a:cs typeface="Calibri"/>
                <a:sym typeface="Calibri"/>
              </a:rPr>
              <a:t>” – RDA says to “</a:t>
            </a:r>
            <a:r>
              <a:rPr lang="en-US" sz="1200" i="1" dirty="0">
                <a:solidFill>
                  <a:schemeClr val="dk1"/>
                </a:solidFill>
                <a:latin typeface="Calibri"/>
                <a:ea typeface="Calibri"/>
                <a:cs typeface="Calibri"/>
                <a:sym typeface="Calibri"/>
              </a:rPr>
              <a:t>Specify the number of subunits</a:t>
            </a:r>
            <a:r>
              <a:rPr lang="en-US" sz="1200" dirty="0">
                <a:solidFill>
                  <a:schemeClr val="dk1"/>
                </a:solidFill>
                <a:latin typeface="Calibri"/>
                <a:ea typeface="Calibri"/>
                <a:cs typeface="Calibri"/>
                <a:sym typeface="Calibri"/>
              </a:rPr>
              <a:t> for the carrier types </a:t>
            </a:r>
            <a:r>
              <a:rPr lang="en-US" sz="1200" b="1" dirty="0">
                <a:solidFill>
                  <a:schemeClr val="dk1"/>
                </a:solidFill>
                <a:latin typeface="Calibri"/>
                <a:ea typeface="Calibri"/>
                <a:cs typeface="Calibri"/>
                <a:sym typeface="Calibri"/>
              </a:rPr>
              <a:t>listed below</a:t>
            </a:r>
            <a:r>
              <a:rPr lang="en-US" sz="1200" dirty="0">
                <a:solidFill>
                  <a:schemeClr val="dk1"/>
                </a:solidFill>
                <a:latin typeface="Calibri"/>
                <a:ea typeface="Calibri"/>
                <a:cs typeface="Calibri"/>
                <a:sym typeface="Calibri"/>
              </a:rPr>
              <a:t>, if readily ascertainable and considered important for identification or selection. Record the number of subunits</a:t>
            </a:r>
            <a:r>
              <a:rPr lang="en-US" sz="1200" i="1" dirty="0">
                <a:solidFill>
                  <a:schemeClr val="dk1"/>
                </a:solidFill>
                <a:latin typeface="Calibri"/>
                <a:ea typeface="Calibri"/>
                <a:cs typeface="Calibri"/>
                <a:sym typeface="Calibri"/>
              </a:rPr>
              <a:t>, in parentheses</a:t>
            </a:r>
            <a:r>
              <a:rPr lang="en-US" sz="120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following the term for the type of unit</a:t>
            </a:r>
            <a:r>
              <a:rPr lang="en-US" sz="1200" dirty="0">
                <a:solidFill>
                  <a:schemeClr val="dk1"/>
                </a:solidFill>
                <a:latin typeface="Calibri"/>
                <a:ea typeface="Calibri"/>
                <a:cs typeface="Calibri"/>
                <a:sym typeface="Calibri"/>
              </a:rPr>
              <a:t>.” LC-PCC PS says to “Apply the option.” These are helpful instructions which we will use later. Let’s first look at the list of carrier types.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Scrolling down the carrier types to “</a:t>
            </a:r>
            <a:r>
              <a:rPr lang="en-US" sz="1200" b="1" dirty="0">
                <a:solidFill>
                  <a:schemeClr val="dk1"/>
                </a:solidFill>
                <a:latin typeface="Calibri"/>
                <a:ea typeface="Calibri"/>
                <a:cs typeface="Calibri"/>
                <a:sym typeface="Calibri"/>
              </a:rPr>
              <a:t>Online resources</a:t>
            </a:r>
            <a:r>
              <a:rPr lang="en-US" sz="1200" dirty="0">
                <a:solidFill>
                  <a:schemeClr val="dk1"/>
                </a:solidFill>
                <a:latin typeface="Calibri"/>
                <a:ea typeface="Calibri"/>
                <a:cs typeface="Calibri"/>
                <a:sym typeface="Calibri"/>
              </a:rPr>
              <a:t>”, the option says “In some cases, a manifestation consists of one or more files in a format that parallels a print, manuscript, or graphic counterpart (e.g., PDF). When this occurs, specify the number of subunits by applying the instructions for the appropriate parallel counterpart …” This means, although we are cataloging an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the way to record the extent of the subunit is the same as recording the extent of print text materials. We then click the link to navigate to the section “Extent of manifestations of text” for more detailed instructions.</a:t>
            </a:r>
            <a:endParaRPr dirty="0"/>
          </a:p>
        </p:txBody>
      </p:sp>
      <p:sp>
        <p:nvSpPr>
          <p:cNvPr id="170" name="Google Shape;1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From the section “Extent of manifestations of text”, we identified a couple of sections that are applicable to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we are cataloging:</a:t>
            </a:r>
            <a:endParaRPr dirty="0"/>
          </a:p>
          <a:p>
            <a:pPr marL="171450" lvl="0" indent="-17145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Single unit manifestations</a:t>
            </a:r>
            <a:endParaRPr dirty="0"/>
          </a:p>
          <a:p>
            <a:pPr marL="628650" lvl="1"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Single volumes with numbered pages, leaves, or columns</a:t>
            </a:r>
            <a:endParaRPr dirty="0"/>
          </a:p>
          <a:p>
            <a:pPr marL="628650" lvl="1"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Single volumes with unnumbered pages, leaves, or columns</a:t>
            </a:r>
            <a:endParaRPr dirty="0"/>
          </a:p>
          <a:p>
            <a:pPr marL="1085850" lvl="2" indent="-17145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Numbered and unnumbered sequences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We’ll click the links to locate the detailed instructions.</a:t>
            </a:r>
            <a:endParaRPr dirty="0"/>
          </a:p>
        </p:txBody>
      </p:sp>
      <p:sp>
        <p:nvSpPr>
          <p:cNvPr id="192" name="Google Shape;1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Under the condition “A manifestation consists of a single volume”, the condition option has the instruction “Record an extent in terms of pages, leaves, or columns according to the </a:t>
            </a:r>
            <a:r>
              <a:rPr lang="en-CA" sz="1200" i="1" dirty="0">
                <a:solidFill>
                  <a:schemeClr val="dk1"/>
                </a:solidFill>
                <a:latin typeface="+mn-lt"/>
                <a:ea typeface="Calibri"/>
                <a:cs typeface="Calibri"/>
                <a:sym typeface="Calibri"/>
              </a:rPr>
              <a:t>type of sequence </a:t>
            </a:r>
            <a:r>
              <a:rPr lang="en-CA" sz="1200" dirty="0">
                <a:solidFill>
                  <a:schemeClr val="dk1"/>
                </a:solidFill>
                <a:latin typeface="+mn-lt"/>
                <a:ea typeface="Calibri"/>
                <a:cs typeface="Calibri"/>
                <a:sym typeface="Calibri"/>
              </a:rPr>
              <a:t>used in the manifestation.”</a:t>
            </a:r>
            <a:endParaRPr lang="en-CA" dirty="0"/>
          </a:p>
          <a:p>
            <a:pPr marL="0" lvl="0" indent="0" algn="l" rtl="0">
              <a:spcBef>
                <a:spcPts val="0"/>
              </a:spcBef>
              <a:spcAft>
                <a:spcPts val="0"/>
              </a:spcAft>
              <a:buNone/>
            </a:pPr>
            <a:endParaRPr lang="en-CA" sz="1200" dirty="0">
              <a:solidFill>
                <a:schemeClr val="dk1"/>
              </a:solidFill>
              <a:latin typeface="+mn-lt"/>
              <a:ea typeface="Calibri"/>
              <a:cs typeface="Calibri"/>
              <a:sym typeface="Calibri"/>
            </a:endParaRPr>
          </a:p>
          <a:p>
            <a:pPr marL="0" lvl="0" indent="0" algn="l" rtl="0">
              <a:spcBef>
                <a:spcPts val="0"/>
              </a:spcBef>
              <a:spcAft>
                <a:spcPts val="0"/>
              </a:spcAft>
              <a:buNone/>
            </a:pPr>
            <a:r>
              <a:rPr lang="en-CA" sz="1200" dirty="0">
                <a:solidFill>
                  <a:schemeClr val="dk1"/>
                </a:solidFill>
                <a:latin typeface="+mn-lt"/>
                <a:ea typeface="Calibri"/>
                <a:cs typeface="Calibri"/>
                <a:sym typeface="Calibri"/>
              </a:rPr>
              <a:t>Under the condition “The volume is numbered in </a:t>
            </a:r>
            <a:r>
              <a:rPr lang="en-CA" sz="1200" i="1" dirty="0">
                <a:solidFill>
                  <a:schemeClr val="dk1"/>
                </a:solidFill>
                <a:latin typeface="+mn-lt"/>
                <a:ea typeface="Calibri"/>
                <a:cs typeface="Calibri"/>
                <a:sym typeface="Calibri"/>
              </a:rPr>
              <a:t>terms</a:t>
            </a:r>
            <a:r>
              <a:rPr lang="en-CA" sz="1200" dirty="0">
                <a:solidFill>
                  <a:schemeClr val="dk1"/>
                </a:solidFill>
                <a:latin typeface="+mn-lt"/>
                <a:ea typeface="Calibri"/>
                <a:cs typeface="Calibri"/>
                <a:sym typeface="Calibri"/>
              </a:rPr>
              <a:t> of pages”, the condition option instructs “Record the number of pages”.</a:t>
            </a:r>
            <a:endParaRPr lang="en-CA" dirty="0"/>
          </a:p>
        </p:txBody>
      </p:sp>
      <p:sp>
        <p:nvSpPr>
          <p:cNvPr id="204" name="Google Shape;2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the “Single unit manifestations” section, there is another important option which the LC-PCC PS says to apply. That is “Record the number of pages, leaves, or columns in terms of the numbered or lettered sequences in the manifestation. Record the last numbered page, leaf, or column in each sequence and follow it with the appropriate term.”</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Since there is only one numbered sequence, we record the number of the last page, 367, followed by the term “pages”.</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also includes a sequence of unnumbered pages. We will apply the option to “Disregard unnumbered sequences of inessential matter.”</a:t>
            </a:r>
            <a:endParaRPr dirty="0"/>
          </a:p>
        </p:txBody>
      </p:sp>
      <p:sp>
        <p:nvSpPr>
          <p:cNvPr id="1005" name="Google Shape;1005;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38</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9AF5-3418-5C9C-67A1-747C09662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580EF-DD45-5633-6A93-B9DB247D0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97BCD-42AA-0972-6507-DD804910E5B8}"/>
              </a:ext>
            </a:extLst>
          </p:cNvPr>
          <p:cNvSpPr>
            <a:spLocks noGrp="1"/>
          </p:cNvSpPr>
          <p:nvPr>
            <p:ph type="body" idx="1"/>
          </p:nvPr>
        </p:nvSpPr>
        <p:spPr/>
        <p:txBody>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To summarize the options we have applied, we will record a number of units and a Carrier Type term, followed by a number of subunits and a Carrier Extent Unit term in parentheses.</a:t>
            </a:r>
          </a:p>
          <a:p>
            <a:pPr marL="0" lvl="0" indent="0" algn="l" rtl="0">
              <a:spcBef>
                <a:spcPts val="0"/>
              </a:spcBef>
              <a:spcAft>
                <a:spcPts val="0"/>
              </a:spcAft>
              <a:buNone/>
            </a:pPr>
            <a:endParaRPr lang="en-CA" dirty="0"/>
          </a:p>
          <a:p>
            <a:pPr marL="0" lvl="0" indent="0" algn="l" rtl="0">
              <a:spcBef>
                <a:spcPts val="0"/>
              </a:spcBef>
              <a:spcAft>
                <a:spcPts val="0"/>
              </a:spcAft>
              <a:buNone/>
            </a:pPr>
            <a:r>
              <a:rPr lang="en-CA" sz="1200" dirty="0">
                <a:solidFill>
                  <a:schemeClr val="dk1"/>
                </a:solidFill>
                <a:latin typeface="+mn-lt"/>
                <a:ea typeface="Calibri"/>
                <a:cs typeface="Calibri"/>
                <a:sym typeface="Calibri"/>
              </a:rPr>
              <a:t>The value of the element “extent of manifestation” is: 1 online resource (367 pages)</a:t>
            </a:r>
            <a:endParaRPr lang="en-CA" dirty="0"/>
          </a:p>
          <a:p>
            <a:pPr marL="0" lvl="0" indent="0" algn="l" rtl="0">
              <a:spcBef>
                <a:spcPts val="0"/>
              </a:spcBef>
              <a:spcAft>
                <a:spcPts val="0"/>
              </a:spcAft>
              <a:buNone/>
            </a:pPr>
            <a:endParaRPr lang="en-CA" sz="1200" dirty="0">
              <a:solidFill>
                <a:schemeClr val="dk1"/>
              </a:solidFill>
              <a:latin typeface="+mn-lt"/>
              <a:ea typeface="Calibri"/>
              <a:cs typeface="Calibri"/>
              <a:sym typeface="Calibri"/>
            </a:endParaRPr>
          </a:p>
          <a:p>
            <a:pPr marL="0" lvl="0" indent="0" algn="l" rtl="0">
              <a:spcBef>
                <a:spcPts val="0"/>
              </a:spcBef>
              <a:spcAft>
                <a:spcPts val="0"/>
              </a:spcAft>
              <a:buNone/>
            </a:pPr>
            <a:r>
              <a:rPr lang="en-CA" sz="1200" dirty="0">
                <a:solidFill>
                  <a:schemeClr val="dk1"/>
                </a:solidFill>
                <a:latin typeface="+mn-lt"/>
                <a:ea typeface="Calibri"/>
                <a:cs typeface="Calibri"/>
                <a:sym typeface="Calibri"/>
              </a:rPr>
              <a:t>In MARC, this value is recorded in field 300, subfield $a.</a:t>
            </a:r>
          </a:p>
          <a:p>
            <a:pPr marL="457200" lvl="1" indent="0" algn="l" rtl="0">
              <a:spcBef>
                <a:spcPts val="0"/>
              </a:spcBef>
              <a:spcAft>
                <a:spcPts val="0"/>
              </a:spcAft>
              <a:buNone/>
            </a:pPr>
            <a:r>
              <a:rPr lang="en-CA" sz="1200" dirty="0">
                <a:solidFill>
                  <a:schemeClr val="dk1"/>
                </a:solidFill>
                <a:latin typeface="+mn-lt"/>
                <a:ea typeface="Calibri"/>
                <a:cs typeface="Calibri"/>
                <a:sym typeface="Calibri"/>
              </a:rPr>
              <a:t>300      $a 1 online resource (367 pages)</a:t>
            </a:r>
            <a:endParaRPr lang="en-CA" dirty="0"/>
          </a:p>
        </p:txBody>
      </p:sp>
      <p:sp>
        <p:nvSpPr>
          <p:cNvPr id="4" name="Slide Number Placeholder 3">
            <a:extLst>
              <a:ext uri="{FF2B5EF4-FFF2-40B4-BE49-F238E27FC236}">
                <a16:creationId xmlns:a16="http://schemas.microsoft.com/office/drawing/2014/main" id="{31B9513D-5BAC-47B7-8494-97B8CC7F676E}"/>
              </a:ext>
            </a:extLst>
          </p:cNvPr>
          <p:cNvSpPr>
            <a:spLocks noGrp="1"/>
          </p:cNvSpPr>
          <p:nvPr>
            <p:ph type="sldNum" sz="quarter" idx="5"/>
          </p:nvPr>
        </p:nvSpPr>
        <p:spPr/>
        <p:txBody>
          <a:bodyPr/>
          <a:lstStyle/>
          <a:p>
            <a:fld id="{860751CD-C621-4F44-BF9E-E97C3AB3C439}" type="slidenum">
              <a:rPr lang="en-US" smtClean="0"/>
              <a:t>39</a:t>
            </a:fld>
            <a:endParaRPr lang="en-US"/>
          </a:p>
        </p:txBody>
      </p:sp>
    </p:spTree>
    <p:extLst>
      <p:ext uri="{BB962C8B-B14F-4D97-AF65-F5344CB8AC3E}">
        <p14:creationId xmlns:p14="http://schemas.microsoft.com/office/powerpoint/2010/main" val="2906404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40</a:t>
            </a:fld>
            <a:endParaRPr lang="en-US"/>
          </a:p>
        </p:txBody>
      </p:sp>
    </p:spTree>
    <p:extLst>
      <p:ext uri="{BB962C8B-B14F-4D97-AF65-F5344CB8AC3E}">
        <p14:creationId xmlns:p14="http://schemas.microsoft.com/office/powerpoint/2010/main" val="2937848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4FF2C-8D17-6EB8-4EB2-DC1FE5357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F8443-0C20-211C-77A5-29D0AF854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3DCA7-92F6-B422-BAC5-E8921B5E9D51}"/>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CA" sz="1200" dirty="0">
                <a:solidFill>
                  <a:schemeClr val="dk1"/>
                </a:solidFill>
                <a:latin typeface="+mn-lt"/>
                <a:ea typeface="Calibri"/>
                <a:cs typeface="Calibri"/>
                <a:sym typeface="Calibri"/>
              </a:rPr>
              <a:t>The next element in the BSR is </a:t>
            </a:r>
            <a:r>
              <a:rPr lang="en-CA" sz="1200" b="1" dirty="0">
                <a:solidFill>
                  <a:schemeClr val="dk1"/>
                </a:solidFill>
                <a:latin typeface="+mn-lt"/>
                <a:ea typeface="Calibri"/>
                <a:cs typeface="Calibri"/>
                <a:sym typeface="Calibri"/>
              </a:rPr>
              <a:t>dimensions</a:t>
            </a:r>
            <a:r>
              <a:rPr lang="en-CA" sz="1200" b="0" dirty="0">
                <a:solidFill>
                  <a:schemeClr val="dk1"/>
                </a:solidFill>
                <a:latin typeface="+mn-lt"/>
                <a:ea typeface="Calibri"/>
                <a:cs typeface="Calibri"/>
                <a:sym typeface="Calibri"/>
              </a:rPr>
              <a:t>. Again, click on the link to view the element in the RDA Toolkit.</a:t>
            </a:r>
            <a:endParaRPr lang="en-CA" dirty="0"/>
          </a:p>
        </p:txBody>
      </p:sp>
      <p:sp>
        <p:nvSpPr>
          <p:cNvPr id="4" name="Slide Number Placeholder 3">
            <a:extLst>
              <a:ext uri="{FF2B5EF4-FFF2-40B4-BE49-F238E27FC236}">
                <a16:creationId xmlns:a16="http://schemas.microsoft.com/office/drawing/2014/main" id="{BB20682B-5B62-412B-E370-FF831B331956}"/>
              </a:ext>
            </a:extLst>
          </p:cNvPr>
          <p:cNvSpPr>
            <a:spLocks noGrp="1"/>
          </p:cNvSpPr>
          <p:nvPr>
            <p:ph type="sldNum" sz="quarter" idx="5"/>
          </p:nvPr>
        </p:nvSpPr>
        <p:spPr/>
        <p:txBody>
          <a:bodyPr/>
          <a:lstStyle/>
          <a:p>
            <a:fld id="{860751CD-C621-4F44-BF9E-E97C3AB3C439}" type="slidenum">
              <a:rPr lang="en-US" smtClean="0"/>
              <a:t>41</a:t>
            </a:fld>
            <a:endParaRPr lang="en-US"/>
          </a:p>
        </p:txBody>
      </p:sp>
    </p:spTree>
    <p:extLst>
      <p:ext uri="{BB962C8B-B14F-4D97-AF65-F5344CB8AC3E}">
        <p14:creationId xmlns:p14="http://schemas.microsoft.com/office/powerpoint/2010/main" val="1821107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The RDA definition of the element is “A measurement of a carrier or a container of a manifestation.” It includes “measurements of height, width, depth, length, gauge, and diameter.”</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Since </a:t>
            </a:r>
            <a:r>
              <a:rPr lang="en-US" sz="1200" dirty="0" err="1">
                <a:solidFill>
                  <a:schemeClr val="dk1"/>
                </a:solidFill>
                <a:latin typeface="Calibri"/>
                <a:ea typeface="Calibri"/>
                <a:cs typeface="Calibri"/>
                <a:sym typeface="Calibri"/>
              </a:rPr>
              <a:t>ebooks</a:t>
            </a:r>
            <a:r>
              <a:rPr lang="en-US" sz="1200" dirty="0">
                <a:solidFill>
                  <a:schemeClr val="dk1"/>
                </a:solidFill>
                <a:latin typeface="Calibri"/>
                <a:ea typeface="Calibri"/>
                <a:cs typeface="Calibri"/>
                <a:sym typeface="Calibri"/>
              </a:rPr>
              <a:t> do not have a carrier or a container, the measurements of a carrier do not apply.</a:t>
            </a:r>
            <a:endParaRPr dirty="0"/>
          </a:p>
        </p:txBody>
      </p:sp>
      <p:sp>
        <p:nvSpPr>
          <p:cNvPr id="250" name="Google Shape;2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latin typeface="+mn-lt"/>
                <a:ea typeface="Calibri"/>
                <a:cs typeface="Calibri"/>
                <a:sym typeface="Calibri"/>
              </a:rPr>
              <a:t>In terms of the MARC bibliographic description, we do not include field 300, subfield $c, but we do enter the 007 fixed field to describe the physical characteristics for electronic resources. Since the code “Dimensions” in the 007 electronic resource does not apply to remote access e-resources, 007, byte 4 will be coded “n” as “not applicable”.</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43</a:t>
            </a:fld>
            <a:endParaRPr lang="en-US"/>
          </a:p>
        </p:txBody>
      </p:sp>
    </p:spTree>
    <p:extLst>
      <p:ext uri="{BB962C8B-B14F-4D97-AF65-F5344CB8AC3E}">
        <p14:creationId xmlns:p14="http://schemas.microsoft.com/office/powerpoint/2010/main" val="1257432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latin typeface="+mn-lt"/>
                <a:ea typeface="Calibri"/>
                <a:cs typeface="Calibri"/>
                <a:sym typeface="Calibri"/>
              </a:rPr>
              <a:t>In OCLC Connexion, this is recorded in field 007, subfield $e.</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44</a:t>
            </a:fld>
            <a:endParaRPr lang="en-US"/>
          </a:p>
        </p:txBody>
      </p:sp>
    </p:spTree>
    <p:extLst>
      <p:ext uri="{BB962C8B-B14F-4D97-AF65-F5344CB8AC3E}">
        <p14:creationId xmlns:p14="http://schemas.microsoft.com/office/powerpoint/2010/main" val="368367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RDA, we are applying the option to “Record an identifier or notation for a term from another appropriate vocabulary encoding scheme.” In the case of the 007 field, the code comes from MARC.</a:t>
            </a:r>
          </a:p>
        </p:txBody>
      </p:sp>
      <p:sp>
        <p:nvSpPr>
          <p:cNvPr id="4" name="Slide Number Placeholder 3"/>
          <p:cNvSpPr>
            <a:spLocks noGrp="1"/>
          </p:cNvSpPr>
          <p:nvPr>
            <p:ph type="sldNum" sz="quarter" idx="5"/>
          </p:nvPr>
        </p:nvSpPr>
        <p:spPr/>
        <p:txBody>
          <a:bodyPr/>
          <a:lstStyle/>
          <a:p>
            <a:fld id="{860751CD-C621-4F44-BF9E-E97C3AB3C439}" type="slidenum">
              <a:rPr lang="en-US" smtClean="0"/>
              <a:t>6</a:t>
            </a:fld>
            <a:endParaRPr lang="en-US"/>
          </a:p>
        </p:txBody>
      </p:sp>
    </p:spTree>
    <p:extLst>
      <p:ext uri="{BB962C8B-B14F-4D97-AF65-F5344CB8AC3E}">
        <p14:creationId xmlns:p14="http://schemas.microsoft.com/office/powerpoint/2010/main" val="592131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61DA-A584-1B29-CCBE-6FDF7C19A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68690-CFB7-C5F1-05A6-B15E39EAB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154D6-6457-6850-28F0-AF425C847EDA}"/>
              </a:ext>
            </a:extLst>
          </p:cNvPr>
          <p:cNvSpPr>
            <a:spLocks noGrp="1"/>
          </p:cNvSpPr>
          <p:nvPr>
            <p:ph type="body" idx="1"/>
          </p:nvPr>
        </p:nvSpPr>
        <p:spPr/>
        <p:txBody>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Please note that coding MARC 007/04 is essentially using the identifier recording method; however, official RDA indicates that the identifier recording method is not applicable for this element.</a:t>
            </a:r>
            <a:endParaRPr lang="en-CA" dirty="0"/>
          </a:p>
        </p:txBody>
      </p:sp>
      <p:sp>
        <p:nvSpPr>
          <p:cNvPr id="4" name="Slide Number Placeholder 3">
            <a:extLst>
              <a:ext uri="{FF2B5EF4-FFF2-40B4-BE49-F238E27FC236}">
                <a16:creationId xmlns:a16="http://schemas.microsoft.com/office/drawing/2014/main" id="{58B8838A-B796-E9CF-04BD-04EB56137D94}"/>
              </a:ext>
            </a:extLst>
          </p:cNvPr>
          <p:cNvSpPr>
            <a:spLocks noGrp="1"/>
          </p:cNvSpPr>
          <p:nvPr>
            <p:ph type="sldNum" sz="quarter" idx="5"/>
          </p:nvPr>
        </p:nvSpPr>
        <p:spPr/>
        <p:txBody>
          <a:bodyPr/>
          <a:lstStyle/>
          <a:p>
            <a:fld id="{860751CD-C621-4F44-BF9E-E97C3AB3C439}" type="slidenum">
              <a:rPr lang="en-US" smtClean="0"/>
              <a:t>45</a:t>
            </a:fld>
            <a:endParaRPr lang="en-US"/>
          </a:p>
        </p:txBody>
      </p:sp>
    </p:spTree>
    <p:extLst>
      <p:ext uri="{BB962C8B-B14F-4D97-AF65-F5344CB8AC3E}">
        <p14:creationId xmlns:p14="http://schemas.microsoft.com/office/powerpoint/2010/main" val="1141310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Now let’s look at recording the element “file type”. From the BSR, we learn that “file type” is a </a:t>
            </a:r>
            <a:r>
              <a:rPr lang="en-US" b="0" i="0" u="none" strike="noStrike" dirty="0" err="1">
                <a:solidFill>
                  <a:srgbClr val="000000"/>
                </a:solidFill>
                <a:latin typeface="Arial"/>
                <a:ea typeface="Arial"/>
                <a:cs typeface="Arial"/>
                <a:sym typeface="Arial"/>
              </a:rPr>
              <a:t>subelement</a:t>
            </a:r>
            <a:r>
              <a:rPr lang="en-US" b="0" i="0" u="none" strike="noStrike" dirty="0">
                <a:solidFill>
                  <a:srgbClr val="000000"/>
                </a:solidFill>
                <a:latin typeface="Arial"/>
                <a:ea typeface="Arial"/>
                <a:cs typeface="Arial"/>
                <a:sym typeface="Arial"/>
              </a:rPr>
              <a:t> of the </a:t>
            </a:r>
            <a:r>
              <a:rPr lang="en-US" b="0" i="0" u="none" strike="noStrike" dirty="0" err="1">
                <a:solidFill>
                  <a:srgbClr val="000000"/>
                </a:solidFill>
                <a:latin typeface="Arial"/>
                <a:ea typeface="Arial"/>
                <a:cs typeface="Arial"/>
                <a:sym typeface="Arial"/>
              </a:rPr>
              <a:t>superelement</a:t>
            </a:r>
            <a:r>
              <a:rPr lang="en-US" b="0" i="0" u="none" strike="noStrike" dirty="0">
                <a:solidFill>
                  <a:srgbClr val="000000"/>
                </a:solidFill>
                <a:latin typeface="Arial"/>
                <a:ea typeface="Arial"/>
                <a:cs typeface="Arial"/>
                <a:sym typeface="Arial"/>
              </a:rPr>
              <a:t> “digital file characteristic”. First, let’s have a look at the </a:t>
            </a:r>
            <a:r>
              <a:rPr lang="en-US" b="0" i="0" u="none" strike="noStrike" dirty="0" err="1">
                <a:solidFill>
                  <a:srgbClr val="000000"/>
                </a:solidFill>
                <a:latin typeface="Arial"/>
                <a:ea typeface="Arial"/>
                <a:cs typeface="Arial"/>
                <a:sym typeface="Arial"/>
              </a:rPr>
              <a:t>superelement</a:t>
            </a:r>
            <a:r>
              <a:rPr lang="en-US" b="0" i="0" u="none" strike="noStrike" dirty="0">
                <a:solidFill>
                  <a:srgbClr val="000000"/>
                </a:solidFill>
                <a:latin typeface="Arial"/>
                <a:ea typeface="Arial"/>
                <a:cs typeface="Arial"/>
                <a:sym typeface="Arial"/>
              </a:rPr>
              <a:t> “digital file characteristic”. We can quickly navigate to this element in the Toolkit by clicking on the element name.</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a:solidFill>
                  <a:srgbClr val="000000"/>
                </a:solidFill>
                <a:latin typeface="Arial"/>
                <a:ea typeface="Arial"/>
                <a:cs typeface="Arial"/>
                <a:sym typeface="Arial"/>
              </a:rPr>
              <a:t>By reviewing the </a:t>
            </a:r>
            <a:r>
              <a:rPr lang="en-US" b="1" i="0" u="none" strike="noStrike">
                <a:solidFill>
                  <a:srgbClr val="000000"/>
                </a:solidFill>
                <a:latin typeface="Arial"/>
                <a:ea typeface="Arial"/>
                <a:cs typeface="Arial"/>
                <a:sym typeface="Arial"/>
              </a:rPr>
              <a:t>Prerecording</a:t>
            </a:r>
            <a:r>
              <a:rPr lang="en-US" b="0" i="0" u="none" strike="noStrike">
                <a:solidFill>
                  <a:srgbClr val="000000"/>
                </a:solidFill>
                <a:latin typeface="Arial"/>
                <a:ea typeface="Arial"/>
                <a:cs typeface="Arial"/>
                <a:sym typeface="Arial"/>
              </a:rPr>
              <a:t> section, we find that “digital file characteristic” is an element supertype. The LC-PCC PS tells us to “Record specific digital file characteristics using the narrower elements”, which are also listed in this section.</a:t>
            </a:r>
            <a:endParaRPr/>
          </a:p>
          <a:p>
            <a:pPr marL="0" lvl="0" indent="0" algn="l" rtl="0">
              <a:spcBef>
                <a:spcPts val="120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Click on Manifestation: file type.</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definition for “file type” is: A general type of data content encoded in a computer file.</a:t>
            </a:r>
            <a:endParaRPr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the </a:t>
            </a:r>
            <a:r>
              <a:rPr lang="en-US" b="1" i="0" u="none" strike="noStrike" dirty="0">
                <a:solidFill>
                  <a:srgbClr val="000000"/>
                </a:solidFill>
                <a:latin typeface="Arial"/>
                <a:ea typeface="Arial"/>
                <a:cs typeface="Arial"/>
                <a:sym typeface="Arial"/>
              </a:rPr>
              <a:t>Prerecording</a:t>
            </a:r>
            <a:r>
              <a:rPr lang="en-US" b="0" i="0" u="none" strike="noStrike" dirty="0">
                <a:solidFill>
                  <a:srgbClr val="000000"/>
                </a:solidFill>
                <a:latin typeface="Arial"/>
                <a:ea typeface="Arial"/>
                <a:cs typeface="Arial"/>
                <a:sym typeface="Arial"/>
              </a:rPr>
              <a:t> section. Here we find the LC-PCC Policy Statement: PCC Core element for audio recordings, notated music, and moving images when applicable.</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err="1">
                <a:solidFill>
                  <a:srgbClr val="000000"/>
                </a:solidFill>
                <a:latin typeface="Arial"/>
                <a:ea typeface="Arial"/>
                <a:cs typeface="Arial"/>
                <a:sym typeface="Arial"/>
              </a:rPr>
              <a:t>Ebooks</a:t>
            </a:r>
            <a:r>
              <a:rPr lang="en-US" b="0" i="0" u="none" strike="noStrike" dirty="0">
                <a:solidFill>
                  <a:srgbClr val="000000"/>
                </a:solidFill>
                <a:latin typeface="Arial"/>
                <a:ea typeface="Arial"/>
                <a:cs typeface="Arial"/>
                <a:sym typeface="Arial"/>
              </a:rPr>
              <a:t> are not in this list, so we can conclude that this element is optional for our type of resource and apply cataloger’s judgment to record “file type”.</a:t>
            </a:r>
            <a:endParaRPr b="0" dirty="0"/>
          </a:p>
        </p:txBody>
      </p:sp>
      <p:sp>
        <p:nvSpPr>
          <p:cNvPr id="138" name="Google Shape;1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and review Option 1: Record an appropriate term from the RDA File Type vocabulary encoding scheme: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accompanying LC-PCC policy statement states: LC/PCC practice: Apply the option.</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From the RDA File Type list found in the option, choose “text file” as the appropriate term.</a:t>
            </a:r>
            <a:endParaRPr b="0" dirty="0"/>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FFC79-C6DA-6BFE-0229-708595ED4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D6371-4BCF-69E1-2A26-2B242E72E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6E4D4-329F-678F-BD1B-9A6373F6CDD9}"/>
              </a:ext>
            </a:extLst>
          </p:cNvPr>
          <p:cNvSpPr>
            <a:spLocks noGrp="1"/>
          </p:cNvSpPr>
          <p:nvPr>
            <p:ph type="body" idx="1"/>
          </p:nvPr>
        </p:nvSpPr>
        <p:spPr/>
        <p:txBody>
          <a:bodyPr/>
          <a:lstStyle/>
          <a:p>
            <a:pPr marL="0" lvl="0" indent="0" algn="l" rtl="0">
              <a:spcBef>
                <a:spcPts val="0"/>
              </a:spcBef>
              <a:spcAft>
                <a:spcPts val="0"/>
              </a:spcAft>
              <a:buNone/>
            </a:pPr>
            <a:r>
              <a:rPr lang="en-CA" dirty="0"/>
              <a:t>We can record “text file” in our RDA template as the value for the element file type, but we’ll hold off on recording it in MARC for now.</a:t>
            </a:r>
          </a:p>
        </p:txBody>
      </p:sp>
      <p:sp>
        <p:nvSpPr>
          <p:cNvPr id="4" name="Slide Number Placeholder 3">
            <a:extLst>
              <a:ext uri="{FF2B5EF4-FFF2-40B4-BE49-F238E27FC236}">
                <a16:creationId xmlns:a16="http://schemas.microsoft.com/office/drawing/2014/main" id="{8E816155-3236-8538-331D-5C470B37B213}"/>
              </a:ext>
            </a:extLst>
          </p:cNvPr>
          <p:cNvSpPr>
            <a:spLocks noGrp="1"/>
          </p:cNvSpPr>
          <p:nvPr>
            <p:ph type="sldNum" sz="quarter" idx="5"/>
          </p:nvPr>
        </p:nvSpPr>
        <p:spPr/>
        <p:txBody>
          <a:bodyPr/>
          <a:lstStyle/>
          <a:p>
            <a:fld id="{860751CD-C621-4F44-BF9E-E97C3AB3C439}" type="slidenum">
              <a:rPr lang="en-US" smtClean="0"/>
              <a:t>51</a:t>
            </a:fld>
            <a:endParaRPr lang="en-US"/>
          </a:p>
        </p:txBody>
      </p:sp>
    </p:spTree>
    <p:extLst>
      <p:ext uri="{BB962C8B-B14F-4D97-AF65-F5344CB8AC3E}">
        <p14:creationId xmlns:p14="http://schemas.microsoft.com/office/powerpoint/2010/main" val="15465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We also need to record the source by applying the option to “Record a vocabulary encoding scheme that is used as a source of information for a term.” When recording a source of metadata, we will consult the Data provenance Guidance chapter and, under the section Recording a source of metadata that is not a manifestation that is being described, apply the option to record a source consulted. Despite the policy statements, we will record the source consulted using an identifier by recording the code “</a:t>
            </a:r>
            <a:r>
              <a:rPr lang="en-US" b="0" i="0" u="none" strike="noStrike" dirty="0" err="1">
                <a:solidFill>
                  <a:srgbClr val="000000"/>
                </a:solidFill>
                <a:latin typeface="Arial"/>
                <a:ea typeface="Arial"/>
                <a:cs typeface="Arial"/>
                <a:sym typeface="Arial"/>
              </a:rPr>
              <a:t>rdaft</a:t>
            </a:r>
            <a:r>
              <a:rPr lang="en-US" b="0" i="0" u="none" strike="noStrike" dirty="0">
                <a:solidFill>
                  <a:srgbClr val="000000"/>
                </a:solidFill>
                <a:latin typeface="Arial"/>
                <a:ea typeface="Arial"/>
                <a:cs typeface="Arial"/>
                <a:sym typeface="Arial"/>
              </a:rPr>
              <a:t>”, which corresponds to the RDA File Type VES as listed in the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Genre/Form Code and Term Source Codes</a:t>
            </a:r>
            <a:r>
              <a:rPr lang="en-US" b="0" i="0" u="none" strike="noStrike" dirty="0">
                <a:solidFill>
                  <a:srgbClr val="000000"/>
                </a:solidFill>
                <a:latin typeface="Arial"/>
                <a:ea typeface="Arial"/>
                <a:cs typeface="Arial"/>
                <a:sym typeface="Arial"/>
              </a:rPr>
              <a:t>.</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A407-BBAD-7D98-EC90-73D3A01B7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671DB-A137-90AC-0A5A-0CBDEEB0A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B30A2-360D-894B-5397-5529F62AD482}"/>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code “</a:t>
            </a:r>
            <a:r>
              <a:rPr lang="en-CA" dirty="0" err="1"/>
              <a:t>rdaft</a:t>
            </a:r>
            <a:r>
              <a:rPr lang="en-CA" dirty="0"/>
              <a:t>” is recorded as the data provenance value for the value “text file”.</a:t>
            </a:r>
          </a:p>
        </p:txBody>
      </p:sp>
      <p:sp>
        <p:nvSpPr>
          <p:cNvPr id="4" name="Slide Number Placeholder 3">
            <a:extLst>
              <a:ext uri="{FF2B5EF4-FFF2-40B4-BE49-F238E27FC236}">
                <a16:creationId xmlns:a16="http://schemas.microsoft.com/office/drawing/2014/main" id="{044736AC-E401-6BF9-B3BC-23FC0AEFE991}"/>
              </a:ext>
            </a:extLst>
          </p:cNvPr>
          <p:cNvSpPr>
            <a:spLocks noGrp="1"/>
          </p:cNvSpPr>
          <p:nvPr>
            <p:ph type="sldNum" sz="quarter" idx="5"/>
          </p:nvPr>
        </p:nvSpPr>
        <p:spPr/>
        <p:txBody>
          <a:bodyPr/>
          <a:lstStyle/>
          <a:p>
            <a:fld id="{860751CD-C621-4F44-BF9E-E97C3AB3C439}" type="slidenum">
              <a:rPr lang="en-US" smtClean="0"/>
              <a:t>53</a:t>
            </a:fld>
            <a:endParaRPr lang="en-US"/>
          </a:p>
        </p:txBody>
      </p:sp>
    </p:spTree>
    <p:extLst>
      <p:ext uri="{BB962C8B-B14F-4D97-AF65-F5344CB8AC3E}">
        <p14:creationId xmlns:p14="http://schemas.microsoft.com/office/powerpoint/2010/main" val="2541566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now look at how to encode the element “file type” in MARC 21. By referring to the BSR, we find that the appropriate MARC field is 347 $a. This is confirmed by returning to the Toolkit and looking under MARC 21 Bibliographic in the Element Reference box. Here we find: MARC 21 Bibliographic 347 ** $a [structured description</a:t>
            </a:r>
            <a:r>
              <a:rPr lang="en-US" dirty="0">
                <a:solidFill>
                  <a:srgbClr val="000000"/>
                </a:solidFill>
                <a:latin typeface="Arial"/>
                <a:ea typeface="Arial"/>
                <a:cs typeface="Arial"/>
                <a:sym typeface="Arial"/>
              </a:rPr>
              <a:t>]</a:t>
            </a:r>
            <a:endParaRPr dirty="0"/>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43825-B861-F850-505A-0F93AB925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022AD-5609-3016-FEF1-4578BA270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17FD5-5F30-F26E-A1C1-7965CB22F735}"/>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Let’s put this all together in MARC:</a:t>
            </a:r>
            <a:endParaRPr lang="en-CA" dirty="0"/>
          </a:p>
          <a:p>
            <a:pPr marL="0" lvl="0" indent="0" algn="l" rtl="0">
              <a:spcBef>
                <a:spcPts val="0"/>
              </a:spcBef>
              <a:spcAft>
                <a:spcPts val="0"/>
              </a:spcAft>
              <a:buClr>
                <a:srgbClr val="000000"/>
              </a:buClr>
              <a:buSzPts val="1800"/>
              <a:buFont typeface="Arial"/>
              <a:buNone/>
            </a:pPr>
            <a:endParaRPr lang="en-CA" dirty="0"/>
          </a:p>
          <a:p>
            <a:pPr marL="0" lvl="0" indent="0" algn="l" rtl="0">
              <a:spcBef>
                <a:spcPts val="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347 ## $a text file $2 </a:t>
            </a:r>
            <a:r>
              <a:rPr lang="en-CA" b="1" i="0" u="none" strike="noStrike" dirty="0" err="1">
                <a:solidFill>
                  <a:srgbClr val="000000"/>
                </a:solidFill>
                <a:latin typeface="Arial"/>
                <a:ea typeface="Arial"/>
                <a:cs typeface="Arial"/>
                <a:sym typeface="Arial"/>
              </a:rPr>
              <a:t>rdaft</a:t>
            </a:r>
            <a:endParaRPr lang="en-CA" b="0" dirty="0"/>
          </a:p>
        </p:txBody>
      </p:sp>
      <p:sp>
        <p:nvSpPr>
          <p:cNvPr id="4" name="Slide Number Placeholder 3">
            <a:extLst>
              <a:ext uri="{FF2B5EF4-FFF2-40B4-BE49-F238E27FC236}">
                <a16:creationId xmlns:a16="http://schemas.microsoft.com/office/drawing/2014/main" id="{DDFEBCA2-66F9-0012-058D-194386F05DB8}"/>
              </a:ext>
            </a:extLst>
          </p:cNvPr>
          <p:cNvSpPr>
            <a:spLocks noGrp="1"/>
          </p:cNvSpPr>
          <p:nvPr>
            <p:ph type="sldNum" sz="quarter" idx="5"/>
          </p:nvPr>
        </p:nvSpPr>
        <p:spPr/>
        <p:txBody>
          <a:bodyPr/>
          <a:lstStyle/>
          <a:p>
            <a:fld id="{860751CD-C621-4F44-BF9E-E97C3AB3C439}" type="slidenum">
              <a:rPr lang="en-US" smtClean="0"/>
              <a:t>55</a:t>
            </a:fld>
            <a:endParaRPr lang="en-US"/>
          </a:p>
        </p:txBody>
      </p:sp>
    </p:spTree>
    <p:extLst>
      <p:ext uri="{BB962C8B-B14F-4D97-AF65-F5344CB8AC3E}">
        <p14:creationId xmlns:p14="http://schemas.microsoft.com/office/powerpoint/2010/main" val="406580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F89C-ED84-9F82-C8C8-F5C497623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2CE78-D0E1-6E0A-D3E2-425C3048D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E90F-3879-BF3D-4157-273A38FCD988}"/>
              </a:ext>
            </a:extLst>
          </p:cNvPr>
          <p:cNvSpPr>
            <a:spLocks noGrp="1"/>
          </p:cNvSpPr>
          <p:nvPr>
            <p:ph type="body" idx="1"/>
          </p:nvPr>
        </p:nvSpPr>
        <p:spPr/>
        <p:txBody>
          <a:bodyPr/>
          <a:lstStyle/>
          <a:p>
            <a:pPr marL="0" lvl="0" indent="0" algn="l" rtl="0">
              <a:spcBef>
                <a:spcPts val="0"/>
              </a:spcBef>
              <a:spcAft>
                <a:spcPts val="0"/>
              </a:spcAft>
              <a:buNone/>
            </a:pPr>
            <a:r>
              <a:rPr lang="en-CA" dirty="0"/>
              <a:t>The code </a:t>
            </a:r>
            <a:r>
              <a:rPr lang="en-CA" b="1" dirty="0"/>
              <a:t>c</a:t>
            </a:r>
            <a:r>
              <a:rPr lang="en-CA" b="0" dirty="0"/>
              <a:t> is recorded as an identifier for media type and coded in 007 byte 00 (or subfield $a in OCLC).</a:t>
            </a:r>
            <a:endParaRPr lang="en-CA" dirty="0"/>
          </a:p>
        </p:txBody>
      </p:sp>
      <p:sp>
        <p:nvSpPr>
          <p:cNvPr id="4" name="Slide Number Placeholder 3">
            <a:extLst>
              <a:ext uri="{FF2B5EF4-FFF2-40B4-BE49-F238E27FC236}">
                <a16:creationId xmlns:a16="http://schemas.microsoft.com/office/drawing/2014/main" id="{0CBFD6D4-EAA2-3A18-5CAA-BAFD8D37C26C}"/>
              </a:ext>
            </a:extLst>
          </p:cNvPr>
          <p:cNvSpPr>
            <a:spLocks noGrp="1"/>
          </p:cNvSpPr>
          <p:nvPr>
            <p:ph type="sldNum" sz="quarter" idx="5"/>
          </p:nvPr>
        </p:nvSpPr>
        <p:spPr/>
        <p:txBody>
          <a:bodyPr/>
          <a:lstStyle/>
          <a:p>
            <a:fld id="{860751CD-C621-4F44-BF9E-E97C3AB3C439}" type="slidenum">
              <a:rPr lang="en-US" smtClean="0"/>
              <a:t>7</a:t>
            </a:fld>
            <a:endParaRPr lang="en-US"/>
          </a:p>
        </p:txBody>
      </p:sp>
    </p:spTree>
    <p:extLst>
      <p:ext uri="{BB962C8B-B14F-4D97-AF65-F5344CB8AC3E}">
        <p14:creationId xmlns:p14="http://schemas.microsoft.com/office/powerpoint/2010/main" val="3543627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In addition to recording file type as a structured description, this element can also be recorded as an identifier. The Element Reference box indicates that file type can be encoded in the fixed field: MARC 21 Bibliographic 006/09 [identifier] (computer files). For this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the appropriate value to use is “d” (document).</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Fixed Field:</a:t>
            </a:r>
            <a:r>
              <a:rPr lang="en-US" b="1" i="0" u="none" strike="noStrike" dirty="0">
                <a:solidFill>
                  <a:srgbClr val="000000"/>
                </a:solidFill>
                <a:latin typeface="Arial"/>
                <a:ea typeface="Arial"/>
                <a:cs typeface="Arial"/>
                <a:sym typeface="Arial"/>
              </a:rPr>
              <a:t> 006/09</a:t>
            </a:r>
            <a:r>
              <a:rPr lang="en-US" b="0" i="0" u="none" strike="noStrike" dirty="0">
                <a:solidFill>
                  <a:srgbClr val="000000"/>
                </a:solidFill>
                <a:latin typeface="Arial"/>
                <a:ea typeface="Arial"/>
                <a:cs typeface="Arial"/>
                <a:sym typeface="Arial"/>
              </a:rPr>
              <a:t> (type of computer file) = </a:t>
            </a:r>
            <a:r>
              <a:rPr lang="en-US" b="1" i="0" u="none" strike="noStrike" dirty="0">
                <a:solidFill>
                  <a:srgbClr val="000000"/>
                </a:solidFill>
                <a:latin typeface="Arial"/>
                <a:ea typeface="Arial"/>
                <a:cs typeface="Arial"/>
                <a:sym typeface="Arial"/>
              </a:rPr>
              <a:t>d</a:t>
            </a:r>
            <a:r>
              <a:rPr lang="en-US" b="0" i="0" u="none" strike="noStrike" dirty="0">
                <a:solidFill>
                  <a:srgbClr val="000000"/>
                </a:solidFill>
                <a:latin typeface="Arial"/>
                <a:ea typeface="Arial"/>
                <a:cs typeface="Arial"/>
                <a:sym typeface="Arial"/>
              </a:rPr>
              <a:t> (document)</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72" name="Google Shape;17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9D93A-6764-B42F-5990-7849B7CB3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B936C-D876-4196-74D1-CFA705729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870A6-B7B7-C8D8-6BEF-7530F91482C9}"/>
              </a:ext>
            </a:extLst>
          </p:cNvPr>
          <p:cNvSpPr>
            <a:spLocks noGrp="1"/>
          </p:cNvSpPr>
          <p:nvPr>
            <p:ph type="body" idx="1"/>
          </p:nvPr>
        </p:nvSpPr>
        <p:spPr/>
        <p:txBody>
          <a:bodyPr/>
          <a:lstStyle/>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439B7EE4-29A1-E9C8-C268-3490BFFFFF46}"/>
              </a:ext>
            </a:extLst>
          </p:cNvPr>
          <p:cNvSpPr>
            <a:spLocks noGrp="1"/>
          </p:cNvSpPr>
          <p:nvPr>
            <p:ph type="sldNum" sz="quarter" idx="5"/>
          </p:nvPr>
        </p:nvSpPr>
        <p:spPr/>
        <p:txBody>
          <a:bodyPr/>
          <a:lstStyle/>
          <a:p>
            <a:fld id="{860751CD-C621-4F44-BF9E-E97C3AB3C439}" type="slidenum">
              <a:rPr lang="en-US" smtClean="0"/>
              <a:t>57</a:t>
            </a:fld>
            <a:endParaRPr lang="en-US"/>
          </a:p>
        </p:txBody>
      </p:sp>
    </p:spTree>
    <p:extLst>
      <p:ext uri="{BB962C8B-B14F-4D97-AF65-F5344CB8AC3E}">
        <p14:creationId xmlns:p14="http://schemas.microsoft.com/office/powerpoint/2010/main" val="3401166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Our </a:t>
            </a:r>
            <a:r>
              <a:rPr lang="en-US" sz="1200" b="0" i="0" u="none" strike="noStrike" dirty="0" err="1">
                <a:solidFill>
                  <a:srgbClr val="000000"/>
                </a:solidFill>
                <a:latin typeface="Arial"/>
                <a:ea typeface="Arial"/>
                <a:cs typeface="Arial"/>
                <a:sym typeface="Arial"/>
              </a:rPr>
              <a:t>ebook</a:t>
            </a:r>
            <a:r>
              <a:rPr lang="en-US" sz="1200" b="0" i="0" u="none" strike="noStrike" dirty="0">
                <a:solidFill>
                  <a:srgbClr val="000000"/>
                </a:solidFill>
                <a:latin typeface="Arial"/>
                <a:ea typeface="Arial"/>
                <a:cs typeface="Arial"/>
                <a:sym typeface="Arial"/>
              </a:rPr>
              <a:t> is available in PDF format. Let’s determine how to record this format in our record.</a:t>
            </a:r>
            <a:endParaRPr sz="1200" b="0" dirty="0"/>
          </a:p>
          <a:p>
            <a:pPr marL="0" lvl="0" indent="0" algn="l" rtl="0">
              <a:spcBef>
                <a:spcPts val="240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Starting with the BSR, let’s review the PCC Core Elements sheet to determine if the </a:t>
            </a:r>
            <a:r>
              <a:rPr lang="en-US" sz="1200" b="0" i="0" u="none" strike="noStrike" dirty="0" err="1">
                <a:solidFill>
                  <a:srgbClr val="000000"/>
                </a:solidFill>
                <a:latin typeface="Arial"/>
                <a:ea typeface="Arial"/>
                <a:cs typeface="Arial"/>
                <a:sym typeface="Arial"/>
              </a:rPr>
              <a:t>ebook</a:t>
            </a:r>
            <a:r>
              <a:rPr lang="en-US" sz="1200" b="0" i="0" u="none" strike="noStrike" dirty="0">
                <a:solidFill>
                  <a:srgbClr val="000000"/>
                </a:solidFill>
                <a:latin typeface="Arial"/>
                <a:ea typeface="Arial"/>
                <a:cs typeface="Arial"/>
                <a:sym typeface="Arial"/>
              </a:rPr>
              <a:t> format should be recorded. Scrolling down, we find the “encoding format (</a:t>
            </a:r>
            <a:r>
              <a:rPr lang="en-US" sz="1200" b="0" i="0" u="none" strike="noStrike" dirty="0" err="1">
                <a:solidFill>
                  <a:srgbClr val="000000"/>
                </a:solidFill>
                <a:latin typeface="Arial"/>
                <a:ea typeface="Arial"/>
                <a:cs typeface="Arial"/>
                <a:sym typeface="Arial"/>
              </a:rPr>
              <a:t>subelement</a:t>
            </a:r>
            <a:r>
              <a:rPr lang="en-US" sz="1200" b="0" i="0" u="none" strike="noStrike" dirty="0">
                <a:solidFill>
                  <a:srgbClr val="000000"/>
                </a:solidFill>
                <a:latin typeface="Arial"/>
                <a:ea typeface="Arial"/>
                <a:cs typeface="Arial"/>
                <a:sym typeface="Arial"/>
              </a:rPr>
              <a:t>). As we discovered with the previous element “file type”, “encoding format” is another </a:t>
            </a:r>
            <a:r>
              <a:rPr lang="en-US" sz="1200" b="0" i="0" u="none" strike="noStrike" dirty="0" err="1">
                <a:solidFill>
                  <a:srgbClr val="000000"/>
                </a:solidFill>
                <a:latin typeface="Arial"/>
                <a:ea typeface="Arial"/>
                <a:cs typeface="Arial"/>
                <a:sym typeface="Arial"/>
              </a:rPr>
              <a:t>subelement</a:t>
            </a:r>
            <a:r>
              <a:rPr lang="en-US" sz="1200" b="0" i="0" u="none" strike="noStrike" dirty="0">
                <a:solidFill>
                  <a:srgbClr val="000000"/>
                </a:solidFill>
                <a:latin typeface="Arial"/>
                <a:ea typeface="Arial"/>
                <a:cs typeface="Arial"/>
                <a:sym typeface="Arial"/>
              </a:rPr>
              <a:t> of the </a:t>
            </a:r>
            <a:r>
              <a:rPr lang="en-US" sz="1200" b="0" i="0" u="none" strike="noStrike" dirty="0" err="1">
                <a:solidFill>
                  <a:srgbClr val="000000"/>
                </a:solidFill>
                <a:latin typeface="Arial"/>
                <a:ea typeface="Arial"/>
                <a:cs typeface="Arial"/>
                <a:sym typeface="Arial"/>
              </a:rPr>
              <a:t>superelement</a:t>
            </a:r>
            <a:r>
              <a:rPr lang="en-US" sz="1200" b="0" i="0" u="none" strike="noStrike" dirty="0">
                <a:solidFill>
                  <a:srgbClr val="000000"/>
                </a:solidFill>
                <a:latin typeface="Arial"/>
                <a:ea typeface="Arial"/>
                <a:cs typeface="Arial"/>
                <a:sym typeface="Arial"/>
              </a:rPr>
              <a:t> “digital file characteristic”. Click on “encoding format” in the BSR to move directly to this element in the Toolkit.</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First, let’s review the definition of the element: </a:t>
            </a:r>
            <a:r>
              <a:rPr lang="en-US" b="0" i="1" u="none" strike="noStrike" dirty="0">
                <a:solidFill>
                  <a:srgbClr val="000000"/>
                </a:solidFill>
                <a:latin typeface="Arial"/>
                <a:ea typeface="Arial"/>
                <a:cs typeface="Arial"/>
                <a:sym typeface="Arial"/>
              </a:rPr>
              <a:t>A schema or standard that is used to encode the digital content of a manifestation.</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the Prerecording section and review the LC-PCC policy statement that states: </a:t>
            </a:r>
            <a:r>
              <a:rPr lang="en-US" b="0" i="1" u="none" strike="noStrike" dirty="0">
                <a:solidFill>
                  <a:srgbClr val="000000"/>
                </a:solidFill>
                <a:latin typeface="Arial"/>
                <a:ea typeface="Arial"/>
                <a:cs typeface="Arial"/>
                <a:sym typeface="Arial"/>
              </a:rPr>
              <a:t>PCC Core element for audio recordings and moving images when applicable.</a:t>
            </a:r>
            <a:endParaRPr b="0" dirty="0"/>
          </a:p>
          <a:p>
            <a:pPr marL="0" lvl="0" indent="0" algn="l" rtl="0">
              <a:spcBef>
                <a:spcPts val="2400"/>
              </a:spcBef>
              <a:spcAft>
                <a:spcPts val="0"/>
              </a:spcAft>
              <a:buClr>
                <a:srgbClr val="000000"/>
              </a:buClr>
              <a:buSzPts val="1800"/>
              <a:buFont typeface="Arial"/>
              <a:buNone/>
            </a:pPr>
            <a:r>
              <a:rPr lang="en-US" b="0" i="0" u="none" strike="noStrike" dirty="0" err="1">
                <a:solidFill>
                  <a:srgbClr val="000000"/>
                </a:solidFill>
                <a:latin typeface="Arial"/>
                <a:ea typeface="Arial"/>
                <a:cs typeface="Arial"/>
                <a:sym typeface="Arial"/>
              </a:rPr>
              <a:t>Ebooks</a:t>
            </a:r>
            <a:r>
              <a:rPr lang="en-US" b="0" i="0" u="none" strike="noStrike" dirty="0">
                <a:solidFill>
                  <a:srgbClr val="000000"/>
                </a:solidFill>
                <a:latin typeface="Arial"/>
                <a:ea typeface="Arial"/>
                <a:cs typeface="Arial"/>
                <a:sym typeface="Arial"/>
              </a:rPr>
              <a:t> are not mentioned in the policy statement, so we can conclude that this element is optional for our resource and apply cataloger’s judgment to record “encoding format”.</a:t>
            </a:r>
            <a:endParaRPr b="0" dirty="0"/>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Should this be recorded as an unstructured or structured description? The first option under </a:t>
            </a:r>
            <a:r>
              <a:rPr lang="en-US" b="1" i="0" u="none" strike="noStrike" dirty="0">
                <a:solidFill>
                  <a:srgbClr val="000000"/>
                </a:solidFill>
                <a:latin typeface="Arial"/>
                <a:ea typeface="Arial"/>
                <a:cs typeface="Arial"/>
                <a:sym typeface="Arial"/>
              </a:rPr>
              <a:t>Recording an unstructured description</a:t>
            </a:r>
            <a:r>
              <a:rPr lang="en-US" b="0" i="0" u="none" strike="noStrike" dirty="0">
                <a:solidFill>
                  <a:srgbClr val="000000"/>
                </a:solidFill>
                <a:latin typeface="Arial"/>
                <a:ea typeface="Arial"/>
                <a:cs typeface="Arial"/>
                <a:sym typeface="Arial"/>
              </a:rPr>
              <a:t> states: </a:t>
            </a:r>
            <a:r>
              <a:rPr lang="en-US" b="0" i="1" u="none" strike="noStrike" dirty="0">
                <a:solidFill>
                  <a:srgbClr val="000000"/>
                </a:solidFill>
                <a:latin typeface="Arial"/>
                <a:ea typeface="Arial"/>
                <a:cs typeface="Arial"/>
                <a:sym typeface="Arial"/>
              </a:rPr>
              <a:t>Record an uncontrolled term or a term that is transcribed from a source of information.</a:t>
            </a:r>
            <a:r>
              <a:rPr lang="en-US" b="0" i="0" u="none" strike="noStrike" dirty="0">
                <a:solidFill>
                  <a:srgbClr val="000000"/>
                </a:solidFill>
                <a:latin typeface="Arial"/>
                <a:ea typeface="Arial"/>
                <a:cs typeface="Arial"/>
                <a:sym typeface="Arial"/>
              </a:rPr>
              <a:t> The policy statement states</a:t>
            </a:r>
            <a:r>
              <a:rPr lang="en-US" b="0" i="1" u="none" strike="noStrike" dirty="0">
                <a:solidFill>
                  <a:srgbClr val="000000"/>
                </a:solidFill>
                <a:latin typeface="Arial"/>
                <a:ea typeface="Arial"/>
                <a:cs typeface="Arial"/>
                <a:sym typeface="Arial"/>
              </a:rPr>
              <a:t>: LC/PCC practice: Cataloger's judgment. If recording encoding format, use a term from the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Encoding Format Vocabulary.</a:t>
            </a:r>
            <a:endParaRPr b="0" dirty="0"/>
          </a:p>
        </p:txBody>
      </p:sp>
      <p:sp>
        <p:nvSpPr>
          <p:cNvPr id="139" name="Google Shape;1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Using a term from a vocabulary encoding scheme makes this a structured description, so let’s move down the element page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Option 1 states: </a:t>
            </a:r>
            <a:r>
              <a:rPr lang="en-US" b="0" i="1" u="none" strike="noStrike" dirty="0">
                <a:solidFill>
                  <a:srgbClr val="000000"/>
                </a:solidFill>
                <a:latin typeface="Arial"/>
                <a:ea typeface="Arial"/>
                <a:cs typeface="Arial"/>
                <a:sym typeface="Arial"/>
              </a:rPr>
              <a:t>Record a term from an appropriate vocabulary encoding scheme. </a:t>
            </a:r>
            <a:r>
              <a:rPr lang="en-US" b="0" i="0" u="none" strike="noStrike" dirty="0">
                <a:solidFill>
                  <a:srgbClr val="000000"/>
                </a:solidFill>
                <a:latin typeface="Arial"/>
                <a:ea typeface="Arial"/>
                <a:cs typeface="Arial"/>
                <a:sym typeface="Arial"/>
              </a:rPr>
              <a:t>The policy statement points us to a vocabulary: </a:t>
            </a:r>
            <a:r>
              <a:rPr lang="en-US" b="0" i="1" u="none" strike="noStrike" dirty="0">
                <a:solidFill>
                  <a:srgbClr val="000000"/>
                </a:solidFill>
                <a:latin typeface="Arial"/>
                <a:ea typeface="Arial"/>
                <a:cs typeface="Arial"/>
                <a:sym typeface="Arial"/>
              </a:rPr>
              <a:t>LC/PCC practice: Cataloger's judgment. If recording encoding format, use a term from the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Encoding Format Vocabulary.</a:t>
            </a:r>
            <a:endParaRPr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Open the</a:t>
            </a:r>
            <a:r>
              <a:rPr lang="en-US" b="0" i="0" u="sng" strike="noStrik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a:t>
            </a:r>
            <a:r>
              <a:rPr lang="en-US" b="0" i="0" u="none" strike="noStrike" dirty="0">
                <a:solidFill>
                  <a:srgbClr val="000000"/>
                </a:solidFill>
                <a:latin typeface="Arial"/>
                <a:ea typeface="Arial"/>
                <a:cs typeface="Arial"/>
                <a:sym typeface="Arial"/>
              </a:rPr>
              <a:t>page and search for the Encoding Format Vocabulary. We find it under Cataloging &gt; Encoding Format. As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is a PDF, the appropriate vocabulary term to record is “PDF file”.</a:t>
            </a:r>
            <a:endParaRPr b="0" dirty="0"/>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A44C-21F3-F79A-B693-A521A3C2E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AF3A7-3078-02C1-C077-6D5983289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6DBC3-674A-53AA-C393-A27EAD0D78DA}"/>
              </a:ext>
            </a:extLst>
          </p:cNvPr>
          <p:cNvSpPr>
            <a:spLocks noGrp="1"/>
          </p:cNvSpPr>
          <p:nvPr>
            <p:ph type="body" idx="1"/>
          </p:nvPr>
        </p:nvSpPr>
        <p:spPr/>
        <p:txBody>
          <a:bodyPr/>
          <a:lstStyle/>
          <a:p>
            <a:pPr marL="0" lvl="0" indent="0" algn="l" rtl="0">
              <a:spcBef>
                <a:spcPts val="0"/>
              </a:spcBef>
              <a:spcAft>
                <a:spcPts val="0"/>
              </a:spcAft>
              <a:buNone/>
            </a:pPr>
            <a:r>
              <a:rPr lang="en-CA" dirty="0"/>
              <a:t>Let’s record “PDF file” in our RDA Template as a structured value for the element “encoding format”.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And then look at how to record this in MARC.</a:t>
            </a:r>
          </a:p>
        </p:txBody>
      </p:sp>
      <p:sp>
        <p:nvSpPr>
          <p:cNvPr id="4" name="Slide Number Placeholder 3">
            <a:extLst>
              <a:ext uri="{FF2B5EF4-FFF2-40B4-BE49-F238E27FC236}">
                <a16:creationId xmlns:a16="http://schemas.microsoft.com/office/drawing/2014/main" id="{07F848D7-3719-05F7-3F5F-2855203013E2}"/>
              </a:ext>
            </a:extLst>
          </p:cNvPr>
          <p:cNvSpPr>
            <a:spLocks noGrp="1"/>
          </p:cNvSpPr>
          <p:nvPr>
            <p:ph type="sldNum" sz="quarter" idx="5"/>
          </p:nvPr>
        </p:nvSpPr>
        <p:spPr/>
        <p:txBody>
          <a:bodyPr/>
          <a:lstStyle/>
          <a:p>
            <a:fld id="{860751CD-C621-4F44-BF9E-E97C3AB3C439}" type="slidenum">
              <a:rPr lang="en-US" smtClean="0"/>
              <a:t>63</a:t>
            </a:fld>
            <a:endParaRPr lang="en-US"/>
          </a:p>
        </p:txBody>
      </p:sp>
    </p:spTree>
    <p:extLst>
      <p:ext uri="{BB962C8B-B14F-4D97-AF65-F5344CB8AC3E}">
        <p14:creationId xmlns:p14="http://schemas.microsoft.com/office/powerpoint/2010/main" val="1476812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return to the toolkit and use the arrow to move to the top of the element page to review the MARC 21 Bibliographic fields located in the Element Reference box. Here we find 347 ** $b [structured description]. </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also double check the BSR for the appropriate MARC field to use. The BSR confirms that “347 $b” is the appropriate field and subfield. Also, note that the Encoding Format vocabulary is linked in the “Associated Vocabulary” column of the BSR. This provides a quick way to access the vocabulary encoding scheme.</a:t>
            </a: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F2ED7-6DDF-275F-94B3-4D350131C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2B2F2-A9B7-6A7F-20AD-CFB8A88CF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1BF7D-6E20-0418-3078-35CECEFF2111}"/>
              </a:ext>
            </a:extLst>
          </p:cNvPr>
          <p:cNvSpPr>
            <a:spLocks noGrp="1"/>
          </p:cNvSpPr>
          <p:nvPr>
            <p:ph type="body" idx="1"/>
          </p:nvPr>
        </p:nvSpPr>
        <p:spPr/>
        <p:txBody>
          <a:bodyPr/>
          <a:lstStyle/>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Now to record this in MARC 21: </a:t>
            </a:r>
            <a:endParaRPr lang="en-CA" b="0" dirty="0"/>
          </a:p>
          <a:p>
            <a:pPr marL="0" lvl="0" indent="0" algn="l" rtl="0">
              <a:spcBef>
                <a:spcPts val="240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347 ## $b PDF file</a:t>
            </a:r>
            <a:endParaRPr lang="en-CA" b="0" dirty="0"/>
          </a:p>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Note that there is no subfield $2 because no code has been assigned for the Encoding Format Vocabulary.</a:t>
            </a:r>
            <a:endParaRPr lang="en-CA" b="0" dirty="0"/>
          </a:p>
        </p:txBody>
      </p:sp>
      <p:sp>
        <p:nvSpPr>
          <p:cNvPr id="4" name="Slide Number Placeholder 3">
            <a:extLst>
              <a:ext uri="{FF2B5EF4-FFF2-40B4-BE49-F238E27FC236}">
                <a16:creationId xmlns:a16="http://schemas.microsoft.com/office/drawing/2014/main" id="{B71E2092-9F52-D754-8F55-CC508551F4A3}"/>
              </a:ext>
            </a:extLst>
          </p:cNvPr>
          <p:cNvSpPr>
            <a:spLocks noGrp="1"/>
          </p:cNvSpPr>
          <p:nvPr>
            <p:ph type="sldNum" sz="quarter" idx="5"/>
          </p:nvPr>
        </p:nvSpPr>
        <p:spPr/>
        <p:txBody>
          <a:bodyPr/>
          <a:lstStyle/>
          <a:p>
            <a:fld id="{860751CD-C621-4F44-BF9E-E97C3AB3C439}" type="slidenum">
              <a:rPr lang="en-US" smtClean="0"/>
              <a:t>65</a:t>
            </a:fld>
            <a:endParaRPr lang="en-US"/>
          </a:p>
        </p:txBody>
      </p:sp>
    </p:spTree>
    <p:extLst>
      <p:ext uri="{BB962C8B-B14F-4D97-AF65-F5344CB8AC3E}">
        <p14:creationId xmlns:p14="http://schemas.microsoft.com/office/powerpoint/2010/main" val="37416621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Next, let’s determine how to record the access restrictions</a:t>
            </a:r>
            <a:r>
              <a:rPr lang="en-US" b="0" i="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b="0" i="0" u="none" strike="noStrike">
                <a:solidFill>
                  <a:srgbClr val="000000"/>
                </a:solidFill>
                <a:latin typeface="Arial"/>
                <a:ea typeface="Arial"/>
                <a:cs typeface="Arial"/>
                <a:sym typeface="Arial"/>
              </a:rPr>
              <a:t>for our ebook. By narrowing our search to “Exact Title” and entering “restriction on access” into the RDA search box, we find the element “restriction on access to manifestation”. This element is defined as: </a:t>
            </a:r>
            <a:r>
              <a:rPr lang="en-US" b="0" i="1" u="none" strike="noStrike">
                <a:solidFill>
                  <a:srgbClr val="000000"/>
                </a:solidFill>
                <a:latin typeface="Arial"/>
                <a:ea typeface="Arial"/>
                <a:cs typeface="Arial"/>
                <a:sym typeface="Arial"/>
              </a:rPr>
              <a:t>a limitation placed on access to a manifestation</a:t>
            </a:r>
            <a:r>
              <a:rPr lang="en-US" b="0" i="0" u="none" strike="noStrike">
                <a:solidFill>
                  <a:srgbClr val="000000"/>
                </a:solidFill>
                <a:latin typeface="Arial"/>
                <a:ea typeface="Arial"/>
                <a:cs typeface="Arial"/>
                <a:sym typeface="Arial"/>
              </a:rPr>
              <a:t>. However, our version of the ebook is available Open Access and there are no restrictions on access.</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F79A5-09D9-0F93-619A-EB0D22379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400E6-0D7E-8809-3738-0C0338C0B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135B9-2572-AAA6-C0AD-06862A302EC5}"/>
              </a:ext>
            </a:extLst>
          </p:cNvPr>
          <p:cNvSpPr>
            <a:spLocks noGrp="1"/>
          </p:cNvSpPr>
          <p:nvPr>
            <p:ph type="body" idx="1"/>
          </p:nvPr>
        </p:nvSpPr>
        <p:spPr/>
        <p:txBody>
          <a:bodyPr/>
          <a:lstStyle/>
          <a:p>
            <a:r>
              <a:rPr lang="en-CA" dirty="0"/>
              <a:t>Following media type in the BSR is the element carrier type. Again, note the instruction to "Record an appropriate term from the RDA Carrier Type VES or from the ID Carriers VES at id.loc.gov."</a:t>
            </a:r>
          </a:p>
        </p:txBody>
      </p:sp>
      <p:sp>
        <p:nvSpPr>
          <p:cNvPr id="4" name="Slide Number Placeholder 3">
            <a:extLst>
              <a:ext uri="{FF2B5EF4-FFF2-40B4-BE49-F238E27FC236}">
                <a16:creationId xmlns:a16="http://schemas.microsoft.com/office/drawing/2014/main" id="{21003744-76D1-E3E5-BB79-F85C72A8B61B}"/>
              </a:ext>
            </a:extLst>
          </p:cNvPr>
          <p:cNvSpPr>
            <a:spLocks noGrp="1"/>
          </p:cNvSpPr>
          <p:nvPr>
            <p:ph type="sldNum" sz="quarter" idx="5"/>
          </p:nvPr>
        </p:nvSpPr>
        <p:spPr/>
        <p:txBody>
          <a:bodyPr/>
          <a:lstStyle/>
          <a:p>
            <a:fld id="{860751CD-C621-4F44-BF9E-E97C3AB3C439}" type="slidenum">
              <a:rPr lang="en-US" smtClean="0"/>
              <a:t>9</a:t>
            </a:fld>
            <a:endParaRPr lang="en-US"/>
          </a:p>
        </p:txBody>
      </p:sp>
    </p:spTree>
    <p:extLst>
      <p:ext uri="{BB962C8B-B14F-4D97-AF65-F5344CB8AC3E}">
        <p14:creationId xmlns:p14="http://schemas.microsoft.com/office/powerpoint/2010/main" val="4001254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dirty="0">
                <a:solidFill>
                  <a:srgbClr val="000000"/>
                </a:solidFill>
                <a:latin typeface="Arial"/>
                <a:ea typeface="Arial"/>
                <a:cs typeface="Arial"/>
                <a:sym typeface="Arial"/>
              </a:rPr>
              <a:t>If we scroll down to</a:t>
            </a:r>
            <a:r>
              <a:rPr lang="en-US" b="1" i="0" u="none" strike="noStrike" dirty="0">
                <a:solidFill>
                  <a:srgbClr val="000000"/>
                </a:solidFill>
                <a:latin typeface="Arial"/>
                <a:ea typeface="Arial"/>
                <a:cs typeface="Arial"/>
                <a:sym typeface="Arial"/>
              </a:rPr>
              <a:t> Recording an unstructured description</a:t>
            </a:r>
            <a:r>
              <a:rPr lang="en-US" b="0" i="0" u="none" strike="noStrike" dirty="0">
                <a:solidFill>
                  <a:srgbClr val="000000"/>
                </a:solidFill>
                <a:latin typeface="Arial"/>
                <a:ea typeface="Arial"/>
                <a:cs typeface="Arial"/>
                <a:sym typeface="Arial"/>
              </a:rPr>
              <a:t>, there is a condition that states: Information affirming the absence of restrictions is considered important for access. We will apply the Condition Option and record that there are no restrictions on access.</a:t>
            </a:r>
            <a:endParaRPr dirty="0"/>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689B6-57FA-F5E5-420C-989156ADF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AF154-5151-1847-5326-5AC3E028E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7A448-E693-E3D1-7831-2FDF7ABAAB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We will record the value “Open access versions available from some providers.” based on the example in the provider-neutral guidelines.</a:t>
            </a:r>
            <a:endParaRPr lang="en-CA" dirty="0"/>
          </a:p>
        </p:txBody>
      </p:sp>
      <p:sp>
        <p:nvSpPr>
          <p:cNvPr id="4" name="Slide Number Placeholder 3">
            <a:extLst>
              <a:ext uri="{FF2B5EF4-FFF2-40B4-BE49-F238E27FC236}">
                <a16:creationId xmlns:a16="http://schemas.microsoft.com/office/drawing/2014/main" id="{5FD866EF-5B01-9265-EB18-8B4CCD31AB9C}"/>
              </a:ext>
            </a:extLst>
          </p:cNvPr>
          <p:cNvSpPr>
            <a:spLocks noGrp="1"/>
          </p:cNvSpPr>
          <p:nvPr>
            <p:ph type="sldNum" sz="quarter" idx="5"/>
          </p:nvPr>
        </p:nvSpPr>
        <p:spPr/>
        <p:txBody>
          <a:bodyPr/>
          <a:lstStyle/>
          <a:p>
            <a:fld id="{860751CD-C621-4F44-BF9E-E97C3AB3C439}" type="slidenum">
              <a:rPr lang="en-US" smtClean="0"/>
              <a:t>69</a:t>
            </a:fld>
            <a:endParaRPr lang="en-US"/>
          </a:p>
        </p:txBody>
      </p:sp>
    </p:spTree>
    <p:extLst>
      <p:ext uri="{BB962C8B-B14F-4D97-AF65-F5344CB8AC3E}">
        <p14:creationId xmlns:p14="http://schemas.microsoft.com/office/powerpoint/2010/main" val="19510789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Reviewing the MARC 21 Bibliographic alignments in the Element Reference box, we note that the 506 $a is the MARC 21 field to use when recording an unstructured description.</a:t>
            </a:r>
            <a:endParaRPr dirty="0"/>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B6B9-43CD-CEF0-5B63-43993A923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4F97C-D1BE-820F-77FD-F561061D7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82512-A4BE-EDA2-6E83-626F1BF195CE}"/>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Therefore, this element can be recorded as:</a:t>
            </a:r>
            <a:endParaRPr lang="en-CA" dirty="0"/>
          </a:p>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506 0# $a Open access version available from some providers.</a:t>
            </a:r>
            <a:endParaRPr lang="en-CA" dirty="0"/>
          </a:p>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B6663D33-7990-2490-5743-21903D8CA14B}"/>
              </a:ext>
            </a:extLst>
          </p:cNvPr>
          <p:cNvSpPr>
            <a:spLocks noGrp="1"/>
          </p:cNvSpPr>
          <p:nvPr>
            <p:ph type="sldNum" sz="quarter" idx="5"/>
          </p:nvPr>
        </p:nvSpPr>
        <p:spPr/>
        <p:txBody>
          <a:bodyPr/>
          <a:lstStyle/>
          <a:p>
            <a:fld id="{860751CD-C621-4F44-BF9E-E97C3AB3C439}" type="slidenum">
              <a:rPr lang="en-US" smtClean="0"/>
              <a:t>71</a:t>
            </a:fld>
            <a:endParaRPr lang="en-US"/>
          </a:p>
        </p:txBody>
      </p:sp>
    </p:spTree>
    <p:extLst>
      <p:ext uri="{BB962C8B-B14F-4D97-AF65-F5344CB8AC3E}">
        <p14:creationId xmlns:p14="http://schemas.microsoft.com/office/powerpoint/2010/main" val="3311317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E86156E-08CF-6753-DC2D-1AA0237BB67C}"/>
            </a:ext>
          </a:extLst>
        </p:cNvPr>
        <p:cNvGrpSpPr/>
        <p:nvPr/>
      </p:nvGrpSpPr>
      <p:grpSpPr>
        <a:xfrm>
          <a:off x="0" y="0"/>
          <a:ext cx="0" cy="0"/>
          <a:chOff x="0" y="0"/>
          <a:chExt cx="0" cy="0"/>
        </a:xfrm>
      </p:grpSpPr>
      <p:sp>
        <p:nvSpPr>
          <p:cNvPr id="135" name="Google Shape;135;p4:notes">
            <a:extLst>
              <a:ext uri="{FF2B5EF4-FFF2-40B4-BE49-F238E27FC236}">
                <a16:creationId xmlns:a16="http://schemas.microsoft.com/office/drawing/2014/main" id="{B34DF617-B485-C82C-E9E7-3EDD7F0F6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a:extLst>
              <a:ext uri="{FF2B5EF4-FFF2-40B4-BE49-F238E27FC236}">
                <a16:creationId xmlns:a16="http://schemas.microsoft.com/office/drawing/2014/main" id="{9700FF60-84D1-9B58-C274-20B5852333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Element Reference box also indicates the element restriction on access to manifestation can be recorded as a structured description in MARC field 506, subfield $f. Let’s look at how to also include a controlled vocabulary term for this element.</a:t>
            </a:r>
            <a:endParaRPr b="0" dirty="0"/>
          </a:p>
        </p:txBody>
      </p:sp>
      <p:sp>
        <p:nvSpPr>
          <p:cNvPr id="137" name="Google Shape;137;p4:notes">
            <a:extLst>
              <a:ext uri="{FF2B5EF4-FFF2-40B4-BE49-F238E27FC236}">
                <a16:creationId xmlns:a16="http://schemas.microsoft.com/office/drawing/2014/main" id="{6BD7CFA8-5C26-9360-2A35-821243A307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15014077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Option 1 states: </a:t>
            </a:r>
            <a:r>
              <a:rPr lang="en-US" b="0" i="1" u="none" strike="noStrike" dirty="0">
                <a:solidFill>
                  <a:srgbClr val="000000"/>
                </a:solidFill>
                <a:latin typeface="Arial"/>
                <a:ea typeface="Arial"/>
                <a:cs typeface="Arial"/>
                <a:sym typeface="Arial"/>
              </a:rPr>
              <a:t>Record a term from an appropriate vocabulary encoding scheme.</a:t>
            </a:r>
            <a:r>
              <a:rPr lang="en-US" b="0" i="0" u="none" strike="noStrike" dirty="0">
                <a:solidFill>
                  <a:srgbClr val="000000"/>
                </a:solidFill>
                <a:latin typeface="Arial"/>
                <a:ea typeface="Arial"/>
                <a:cs typeface="Arial"/>
                <a:sym typeface="Arial"/>
              </a:rPr>
              <a:t> Note that the LC-PCC practice is: </a:t>
            </a:r>
            <a:r>
              <a:rPr lang="en-US" b="0" i="1" u="none" strike="noStrike" dirty="0">
                <a:solidFill>
                  <a:srgbClr val="000000"/>
                </a:solidFill>
                <a:latin typeface="Arial"/>
                <a:ea typeface="Arial"/>
                <a:cs typeface="Arial"/>
                <a:sym typeface="Arial"/>
              </a:rPr>
              <a:t>Cataloger’s judgement</a:t>
            </a:r>
            <a:r>
              <a:rPr lang="en-US" b="0" i="0" u="none" strike="noStrike" dirty="0">
                <a:solidFill>
                  <a:srgbClr val="000000"/>
                </a:solidFill>
                <a:latin typeface="Arial"/>
                <a:ea typeface="Arial"/>
                <a:cs typeface="Arial"/>
                <a:sym typeface="Arial"/>
              </a:rPr>
              <a:t>. </a:t>
            </a:r>
            <a:endParaRPr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vocabulary we are going to use is the “access rights” vocabulary from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COAR (Confederation of Open Access Repositories) Controlled Vocabularies for Repositories</a:t>
            </a:r>
            <a:r>
              <a:rPr lang="en-US" b="0" i="0" u="none" strike="noStrike" dirty="0">
                <a:solidFill>
                  <a:srgbClr val="000000"/>
                </a:solidFill>
                <a:latin typeface="Arial"/>
                <a:ea typeface="Arial"/>
                <a:cs typeface="Arial"/>
                <a:sym typeface="Arial"/>
              </a:rPr>
              <a:t>. This vocabulary indicates that “open access” is the appropriate term to use.</a:t>
            </a:r>
            <a:endParaRPr dirty="0"/>
          </a:p>
        </p:txBody>
      </p:sp>
      <p:sp>
        <p:nvSpPr>
          <p:cNvPr id="145" name="Google Shape;1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1E50-654B-0881-96A1-D4BFE690E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94515-440B-97A0-DD7B-39A9AAE8E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A2A1B-5268-DB4C-744F-73347BDB9D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The term “open access” is recorded as a structured description in our RDA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u="none" strike="noStrik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In MARC, this is recorded in our existing 506 field in subfield $f.</a:t>
            </a:r>
            <a:endParaRPr lang="en-CA" dirty="0"/>
          </a:p>
        </p:txBody>
      </p:sp>
      <p:sp>
        <p:nvSpPr>
          <p:cNvPr id="4" name="Slide Number Placeholder 3">
            <a:extLst>
              <a:ext uri="{FF2B5EF4-FFF2-40B4-BE49-F238E27FC236}">
                <a16:creationId xmlns:a16="http://schemas.microsoft.com/office/drawing/2014/main" id="{688909D8-3200-9673-1858-240B169EBF59}"/>
              </a:ext>
            </a:extLst>
          </p:cNvPr>
          <p:cNvSpPr>
            <a:spLocks noGrp="1"/>
          </p:cNvSpPr>
          <p:nvPr>
            <p:ph type="sldNum" sz="quarter" idx="5"/>
          </p:nvPr>
        </p:nvSpPr>
        <p:spPr/>
        <p:txBody>
          <a:bodyPr/>
          <a:lstStyle/>
          <a:p>
            <a:fld id="{860751CD-C621-4F44-BF9E-E97C3AB3C439}" type="slidenum">
              <a:rPr lang="en-US" smtClean="0"/>
              <a:t>74</a:t>
            </a:fld>
            <a:endParaRPr lang="en-US"/>
          </a:p>
        </p:txBody>
      </p:sp>
    </p:spTree>
    <p:extLst>
      <p:ext uri="{BB962C8B-B14F-4D97-AF65-F5344CB8AC3E}">
        <p14:creationId xmlns:p14="http://schemas.microsoft.com/office/powerpoint/2010/main" val="33668061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6931d699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6931d699f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2400"/>
              </a:spcBef>
              <a:spcAft>
                <a:spcPts val="0"/>
              </a:spcAft>
              <a:buNone/>
            </a:pPr>
            <a:r>
              <a:rPr lang="en-US" dirty="0">
                <a:latin typeface="Arial"/>
                <a:ea typeface="Arial"/>
                <a:cs typeface="Arial"/>
                <a:sym typeface="Arial"/>
              </a:rPr>
              <a:t>When using a vocabulary encoding scheme, it is also important to record the source. Option 2 states: Record a </a:t>
            </a:r>
            <a:r>
              <a:rPr lang="en-US" i="1" dirty="0">
                <a:latin typeface="Arial"/>
                <a:ea typeface="Arial"/>
                <a:cs typeface="Arial"/>
                <a:sym typeface="Arial"/>
              </a:rPr>
              <a:t>vocabulary encoding scheme</a:t>
            </a:r>
            <a:r>
              <a:rPr lang="en-US" dirty="0">
                <a:latin typeface="Arial"/>
                <a:ea typeface="Arial"/>
                <a:cs typeface="Arial"/>
                <a:sym typeface="Arial"/>
              </a:rPr>
              <a:t> that is used as a </a:t>
            </a:r>
            <a:r>
              <a:rPr lang="en-US" i="1" dirty="0">
                <a:latin typeface="Arial"/>
                <a:ea typeface="Arial"/>
                <a:cs typeface="Arial"/>
                <a:sym typeface="Arial"/>
              </a:rPr>
              <a:t>source of information</a:t>
            </a:r>
            <a:r>
              <a:rPr lang="en-US" dirty="0">
                <a:latin typeface="Arial"/>
                <a:ea typeface="Arial"/>
                <a:cs typeface="Arial"/>
                <a:sym typeface="Arial"/>
              </a:rPr>
              <a:t> </a:t>
            </a:r>
            <a:r>
              <a:rPr lang="en-US" i="1" dirty="0">
                <a:latin typeface="Arial"/>
                <a:ea typeface="Arial"/>
                <a:cs typeface="Arial"/>
                <a:sym typeface="Arial"/>
              </a:rPr>
              <a:t>for a term</a:t>
            </a:r>
            <a:r>
              <a:rPr lang="en-US" dirty="0">
                <a:latin typeface="Arial"/>
                <a:ea typeface="Arial"/>
                <a:cs typeface="Arial"/>
                <a:sym typeface="Arial"/>
              </a:rPr>
              <a:t>.  For general guidance, see Guidance: Data provenance. </a:t>
            </a:r>
            <a:r>
              <a:rPr lang="en-US" b="1"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Recording a source of metadata</a:t>
            </a:r>
            <a:r>
              <a:rPr lang="en-US" dirty="0">
                <a:latin typeface="Arial"/>
                <a:ea typeface="Arial"/>
                <a:cs typeface="Arial"/>
                <a:sym typeface="Arial"/>
              </a:rPr>
              <a:t>. The LC-PCC practice is: </a:t>
            </a:r>
            <a:r>
              <a:rPr lang="en-US" i="1" dirty="0">
                <a:latin typeface="Arial"/>
                <a:ea typeface="Arial"/>
                <a:cs typeface="Arial"/>
                <a:sym typeface="Arial"/>
              </a:rPr>
              <a:t>Apply the option.</a:t>
            </a:r>
            <a:r>
              <a:rPr lang="en-US" dirty="0">
                <a:latin typeface="Arial"/>
                <a:ea typeface="Arial"/>
                <a:cs typeface="Arial"/>
                <a:sym typeface="Arial"/>
              </a:rPr>
              <a:t> As we are already familiar with how to record a source of information, we know that the source code is to be recorded as an identifier.</a:t>
            </a:r>
            <a:endParaRPr dirty="0"/>
          </a:p>
        </p:txBody>
      </p:sp>
      <p:sp>
        <p:nvSpPr>
          <p:cNvPr id="154" name="Google Shape;154;g36931d699f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2B29-F193-83BC-A73C-C6CECF2DE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4C245-EA89-03BA-1DAE-B03B4E9BC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C2932-4C97-818C-54F9-83FF922C23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a:ea typeface="Arial"/>
                <a:cs typeface="Arial"/>
                <a:sym typeface="Arial"/>
              </a:rPr>
              <a:t>The source code for the COAR access rights vocabulary is “</a:t>
            </a:r>
            <a:r>
              <a:rPr lang="en-CA" dirty="0" err="1">
                <a:latin typeface="Arial"/>
                <a:ea typeface="Arial"/>
                <a:cs typeface="Arial"/>
                <a:sym typeface="Arial"/>
              </a:rPr>
              <a:t>coarar</a:t>
            </a:r>
            <a:r>
              <a:rPr lang="en-CA" dirty="0">
                <a:latin typeface="Arial"/>
                <a:ea typeface="Arial"/>
                <a:cs typeface="Arial"/>
                <a:sym typeface="Arial"/>
              </a:rPr>
              <a:t>”. This is recorded as the data provenance for the value “open access”.</a:t>
            </a:r>
          </a:p>
        </p:txBody>
      </p:sp>
      <p:sp>
        <p:nvSpPr>
          <p:cNvPr id="4" name="Slide Number Placeholder 3">
            <a:extLst>
              <a:ext uri="{FF2B5EF4-FFF2-40B4-BE49-F238E27FC236}">
                <a16:creationId xmlns:a16="http://schemas.microsoft.com/office/drawing/2014/main" id="{40EC0645-E666-58A3-C649-498E0D5BD122}"/>
              </a:ext>
            </a:extLst>
          </p:cNvPr>
          <p:cNvSpPr>
            <a:spLocks noGrp="1"/>
          </p:cNvSpPr>
          <p:nvPr>
            <p:ph type="sldNum" sz="quarter" idx="5"/>
          </p:nvPr>
        </p:nvSpPr>
        <p:spPr/>
        <p:txBody>
          <a:bodyPr/>
          <a:lstStyle/>
          <a:p>
            <a:fld id="{860751CD-C621-4F44-BF9E-E97C3AB3C439}" type="slidenum">
              <a:rPr lang="en-US" smtClean="0"/>
              <a:t>76</a:t>
            </a:fld>
            <a:endParaRPr lang="en-US"/>
          </a:p>
        </p:txBody>
      </p:sp>
    </p:spTree>
    <p:extLst>
      <p:ext uri="{BB962C8B-B14F-4D97-AF65-F5344CB8AC3E}">
        <p14:creationId xmlns:p14="http://schemas.microsoft.com/office/powerpoint/2010/main" val="39526680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F1D6-87D6-3C2E-83CF-5767F2A85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0B4B0-773A-FF3E-9032-3D4CF80E5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5A176-5FC6-5C7E-045B-591C52A9C5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a:ea typeface="Arial"/>
                <a:cs typeface="Arial"/>
                <a:sym typeface="Arial"/>
              </a:rPr>
              <a:t>In MARC, this is recorded in the 506 subfield $2.</a:t>
            </a:r>
            <a:endParaRPr lang="en-CA" dirty="0"/>
          </a:p>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3D3C5074-8852-A4C2-55FF-FBBC5428E46D}"/>
              </a:ext>
            </a:extLst>
          </p:cNvPr>
          <p:cNvSpPr>
            <a:spLocks noGrp="1"/>
          </p:cNvSpPr>
          <p:nvPr>
            <p:ph type="sldNum" sz="quarter" idx="5"/>
          </p:nvPr>
        </p:nvSpPr>
        <p:spPr/>
        <p:txBody>
          <a:bodyPr/>
          <a:lstStyle/>
          <a:p>
            <a:fld id="{860751CD-C621-4F44-BF9E-E97C3AB3C439}" type="slidenum">
              <a:rPr lang="en-US" smtClean="0"/>
              <a:t>77</a:t>
            </a:fld>
            <a:endParaRPr lang="en-US"/>
          </a:p>
        </p:txBody>
      </p:sp>
    </p:spTree>
    <p:extLst>
      <p:ext uri="{BB962C8B-B14F-4D97-AF65-F5344CB8AC3E}">
        <p14:creationId xmlns:p14="http://schemas.microsoft.com/office/powerpoint/2010/main" val="252049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a:extLst>
            <a:ext uri="{FF2B5EF4-FFF2-40B4-BE49-F238E27FC236}">
              <a16:creationId xmlns:a16="http://schemas.microsoft.com/office/drawing/2014/main" id="{B997EE44-4955-BA69-CDD0-B91CD961D6E1}"/>
            </a:ext>
          </a:extLst>
        </p:cNvPr>
        <p:cNvGrpSpPr/>
        <p:nvPr/>
      </p:nvGrpSpPr>
      <p:grpSpPr>
        <a:xfrm>
          <a:off x="0" y="0"/>
          <a:ext cx="0" cy="0"/>
          <a:chOff x="0" y="0"/>
          <a:chExt cx="0" cy="0"/>
        </a:xfrm>
      </p:grpSpPr>
      <p:sp>
        <p:nvSpPr>
          <p:cNvPr id="143" name="Google Shape;143;g336cde6ccca_0_24:notes">
            <a:extLst>
              <a:ext uri="{FF2B5EF4-FFF2-40B4-BE49-F238E27FC236}">
                <a16:creationId xmlns:a16="http://schemas.microsoft.com/office/drawing/2014/main" id="{A3244831-3E2E-D84A-5106-4B1248E307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36cde6ccca_0_24:notes">
            <a:extLst>
              <a:ext uri="{FF2B5EF4-FFF2-40B4-BE49-F238E27FC236}">
                <a16:creationId xmlns:a16="http://schemas.microsoft.com/office/drawing/2014/main" id="{3F81736E-36BB-9A86-98C7-E714E722ED1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Carrier type is defined in the toolkit as ‘A categorization reflecting the format of the storage medium and housing of a carrier in combination with the type of intermediation device required to view, play, run, or otherwise access the content of a manifestation.’ Put another way, what is the apparatus containing the content we are describing? </a:t>
            </a:r>
            <a:endParaRPr sz="1100" dirty="0">
              <a:latin typeface="Arial"/>
              <a:ea typeface="Arial"/>
              <a:cs typeface="Arial"/>
              <a:sym typeface="Arial"/>
            </a:endParaRPr>
          </a:p>
          <a:p>
            <a:pPr marL="0" lvl="0" indent="0" algn="l" rtl="0">
              <a:spcBef>
                <a:spcPts val="0"/>
              </a:spcBef>
              <a:spcAft>
                <a:spcPts val="0"/>
              </a:spcAft>
              <a:buNone/>
            </a:pPr>
            <a:endParaRPr lang="en-CA" dirty="0"/>
          </a:p>
          <a:p>
            <a:pPr marL="0" lvl="0" indent="0" algn="l" rtl="0">
              <a:spcBef>
                <a:spcPts val="0"/>
              </a:spcBef>
              <a:spcAft>
                <a:spcPts val="0"/>
              </a:spcAft>
              <a:buNone/>
            </a:pPr>
            <a:r>
              <a:rPr lang="en-US" sz="1200" dirty="0">
                <a:latin typeface="Arial"/>
                <a:ea typeface="Arial"/>
                <a:cs typeface="Arial"/>
                <a:sym typeface="Arial"/>
              </a:rPr>
              <a:t>Under Prerecording, the policy statement reiterates that the element is LC/PCC Core.</a:t>
            </a:r>
            <a:endParaRPr dirty="0"/>
          </a:p>
        </p:txBody>
      </p:sp>
      <p:sp>
        <p:nvSpPr>
          <p:cNvPr id="145" name="Google Shape;145;g336cde6ccca_0_24:notes">
            <a:extLst>
              <a:ext uri="{FF2B5EF4-FFF2-40B4-BE49-F238E27FC236}">
                <a16:creationId xmlns:a16="http://schemas.microsoft.com/office/drawing/2014/main" id="{97287545-4CB5-3EDD-7BCE-2F0AEF76F30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20635823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Because not all versions of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are available as Open Access, we probably want to record a scope of validity. Scope of validity is a data provenance element that allows us to indicate when the recorded metadata is applicable. The definition for this element is: An unstructured or structured description of a set of entities for which the value of a metadata work is valid. Scroll down to </a:t>
            </a:r>
            <a:r>
              <a:rPr lang="en-US" b="1" i="0" u="none" strike="noStrike" dirty="0">
                <a:solidFill>
                  <a:srgbClr val="000000"/>
                </a:solidFill>
                <a:latin typeface="Arial"/>
                <a:ea typeface="Arial"/>
                <a:cs typeface="Arial"/>
                <a:sym typeface="Arial"/>
              </a:rPr>
              <a:t>Recording an unstructured description</a:t>
            </a:r>
            <a:r>
              <a:rPr lang="en-US" b="0" i="0" u="none" strike="noStrike" dirty="0">
                <a:solidFill>
                  <a:srgbClr val="000000"/>
                </a:solidFill>
                <a:latin typeface="Arial"/>
                <a:ea typeface="Arial"/>
                <a:cs typeface="Arial"/>
                <a:sym typeface="Arial"/>
              </a:rPr>
              <a:t> and review Option1: Record details or other unstructured information. The LC-PCC practice is: Cataloger’s judgement.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To indicate that only certain versions are available through open access, we will use the phrase “some versions”, as indicated in the provider-neutral guidelines. This is recorded in the MARC field 506 $3, as indicated in the Element Reference box.</a:t>
            </a:r>
            <a:endParaRPr b="0" dirty="0"/>
          </a:p>
          <a:p>
            <a:pPr marL="0" lvl="0" indent="0" algn="l" rtl="0">
              <a:spcBef>
                <a:spcPts val="1200"/>
              </a:spcBef>
              <a:spcAft>
                <a:spcPts val="0"/>
              </a:spcAft>
              <a:buClr>
                <a:schemeClr val="dk1"/>
              </a:buClr>
              <a:buSzPts val="1200"/>
              <a:buFont typeface="Calibri"/>
              <a:buNone/>
            </a:pPr>
            <a:br>
              <a:rPr lang="en-US" dirty="0"/>
            </a:br>
            <a:br>
              <a:rPr lang="en-US" dirty="0"/>
            </a:br>
            <a:endParaRPr dirty="0"/>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9F2E-E51B-6C0F-0B26-ABFDA99F2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DCED0-E95D-144A-7DB6-F1B595644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CC2A0-4C87-BCA9-D948-C50A771EABFE}"/>
              </a:ext>
            </a:extLst>
          </p:cNvPr>
          <p:cNvSpPr>
            <a:spLocks noGrp="1"/>
          </p:cNvSpPr>
          <p:nvPr>
            <p:ph type="body" idx="1"/>
          </p:nvPr>
        </p:nvSpPr>
        <p:spPr/>
        <p:txBody>
          <a:bodyPr/>
          <a:lstStyle/>
          <a:p>
            <a:pPr marL="0" lvl="0" indent="0" algn="l" rtl="0">
              <a:spcBef>
                <a:spcPts val="0"/>
              </a:spcBef>
              <a:spcAft>
                <a:spcPts val="0"/>
              </a:spcAft>
              <a:buNone/>
            </a:pPr>
            <a:r>
              <a:rPr lang="en-CA" dirty="0"/>
              <a:t>In the RDA Template, the scope of validity “Some versions” is recorded as a second data provenance value for the value “open access”.</a:t>
            </a:r>
          </a:p>
        </p:txBody>
      </p:sp>
      <p:sp>
        <p:nvSpPr>
          <p:cNvPr id="4" name="Slide Number Placeholder 3">
            <a:extLst>
              <a:ext uri="{FF2B5EF4-FFF2-40B4-BE49-F238E27FC236}">
                <a16:creationId xmlns:a16="http://schemas.microsoft.com/office/drawing/2014/main" id="{6AB77101-E6AB-D29C-FD05-97C32D5AD1B6}"/>
              </a:ext>
            </a:extLst>
          </p:cNvPr>
          <p:cNvSpPr>
            <a:spLocks noGrp="1"/>
          </p:cNvSpPr>
          <p:nvPr>
            <p:ph type="sldNum" sz="quarter" idx="5"/>
          </p:nvPr>
        </p:nvSpPr>
        <p:spPr/>
        <p:txBody>
          <a:bodyPr/>
          <a:lstStyle/>
          <a:p>
            <a:fld id="{860751CD-C621-4F44-BF9E-E97C3AB3C439}" type="slidenum">
              <a:rPr lang="en-US" smtClean="0"/>
              <a:t>79</a:t>
            </a:fld>
            <a:endParaRPr lang="en-US"/>
          </a:p>
        </p:txBody>
      </p:sp>
    </p:spTree>
    <p:extLst>
      <p:ext uri="{BB962C8B-B14F-4D97-AF65-F5344CB8AC3E}">
        <p14:creationId xmlns:p14="http://schemas.microsoft.com/office/powerpoint/2010/main" val="2461189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DF86-EDB4-23F1-F96A-30D11C75B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5C90B-23A3-5CB3-F305-4A131499F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27D6F-1965-0D7D-94A0-AAA92FF350D3}"/>
              </a:ext>
            </a:extLst>
          </p:cNvPr>
          <p:cNvSpPr>
            <a:spLocks noGrp="1"/>
          </p:cNvSpPr>
          <p:nvPr>
            <p:ph type="body" idx="1"/>
          </p:nvPr>
        </p:nvSpPr>
        <p:spPr/>
        <p:txBody>
          <a:bodyPr/>
          <a:lstStyle/>
          <a:p>
            <a:pPr marL="0" lvl="0" indent="0" algn="l" rtl="0">
              <a:spcBef>
                <a:spcPts val="0"/>
              </a:spcBef>
              <a:spcAft>
                <a:spcPts val="0"/>
              </a:spcAft>
              <a:buNone/>
            </a:pPr>
            <a:r>
              <a:rPr lang="en-CA" dirty="0"/>
              <a:t>In our MARC record, “Some versions” is recorded to the beginning of our 506 field in subfield $3 and is followed by a colon. Remember to add the subfield $a delimiter if missing.</a:t>
            </a:r>
          </a:p>
        </p:txBody>
      </p:sp>
      <p:sp>
        <p:nvSpPr>
          <p:cNvPr id="4" name="Slide Number Placeholder 3">
            <a:extLst>
              <a:ext uri="{FF2B5EF4-FFF2-40B4-BE49-F238E27FC236}">
                <a16:creationId xmlns:a16="http://schemas.microsoft.com/office/drawing/2014/main" id="{CFC38336-E505-FD11-3D15-966548D1F05F}"/>
              </a:ext>
            </a:extLst>
          </p:cNvPr>
          <p:cNvSpPr>
            <a:spLocks noGrp="1"/>
          </p:cNvSpPr>
          <p:nvPr>
            <p:ph type="sldNum" sz="quarter" idx="5"/>
          </p:nvPr>
        </p:nvSpPr>
        <p:spPr/>
        <p:txBody>
          <a:bodyPr/>
          <a:lstStyle/>
          <a:p>
            <a:fld id="{860751CD-C621-4F44-BF9E-E97C3AB3C439}" type="slidenum">
              <a:rPr lang="en-US" smtClean="0"/>
              <a:t>80</a:t>
            </a:fld>
            <a:endParaRPr lang="en-US"/>
          </a:p>
        </p:txBody>
      </p:sp>
    </p:spTree>
    <p:extLst>
      <p:ext uri="{BB962C8B-B14F-4D97-AF65-F5344CB8AC3E}">
        <p14:creationId xmlns:p14="http://schemas.microsoft.com/office/powerpoint/2010/main" val="37261276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The element restriction on access to manifestation can also be recorded as an identifier by applying the option to “Record an identifier or notation for a term from an appropriate vocabulary encoding scheme.”</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81</a:t>
            </a:fld>
            <a:endParaRPr lang="en-US"/>
          </a:p>
        </p:txBody>
      </p:sp>
    </p:spTree>
    <p:extLst>
      <p:ext uri="{BB962C8B-B14F-4D97-AF65-F5344CB8AC3E}">
        <p14:creationId xmlns:p14="http://schemas.microsoft.com/office/powerpoint/2010/main" val="3210845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In MARC 21, field 856, subfield $7 is used to record the Access status and the code “0” represents Open access.</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82</a:t>
            </a:fld>
            <a:endParaRPr lang="en-US"/>
          </a:p>
        </p:txBody>
      </p:sp>
    </p:spTree>
    <p:extLst>
      <p:ext uri="{BB962C8B-B14F-4D97-AF65-F5344CB8AC3E}">
        <p14:creationId xmlns:p14="http://schemas.microsoft.com/office/powerpoint/2010/main" val="32335668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8A1A-417D-ADF6-1DDA-5FD85449E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4BDE3-B92C-FC5E-186F-40AF1D76F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B1A75-9C2D-E95B-A793-ECE85EFFB017}"/>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value “0” is recorded as an identifier for restriction on access to manifestation.</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MARC, this is recorded in 856 subfield $7.</a:t>
            </a:r>
          </a:p>
          <a:p>
            <a:pPr marL="0" marR="0" lvl="0" indent="0" algn="l" defTabSz="914400" rtl="0" eaLnBrk="1" fontAlgn="auto" latinLnBrk="0" hangingPunct="1">
              <a:lnSpc>
                <a:spcPct val="100000"/>
              </a:lnSpc>
              <a:spcBef>
                <a:spcPts val="0"/>
              </a:spcBef>
              <a:spcAft>
                <a:spcPts val="0"/>
              </a:spcAft>
              <a:buClrTx/>
              <a:buSzTx/>
              <a:buFontTx/>
              <a:buNone/>
              <a:tabLst/>
              <a:defRPr/>
            </a:pPr>
            <a:br>
              <a:rPr lang="en-CA" b="0" dirty="0"/>
            </a:br>
            <a:r>
              <a:rPr lang="en-CA" b="0" i="0" u="none" strike="noStrike" dirty="0">
                <a:solidFill>
                  <a:srgbClr val="000000"/>
                </a:solidFill>
                <a:latin typeface="Arial"/>
                <a:ea typeface="Arial"/>
                <a:cs typeface="Arial"/>
                <a:sym typeface="Arial"/>
              </a:rPr>
              <a:t>Of course, we now need to record the URL that is Open Access.</a:t>
            </a:r>
            <a:endParaRPr lang="en-CA" b="0" dirty="0"/>
          </a:p>
        </p:txBody>
      </p:sp>
      <p:sp>
        <p:nvSpPr>
          <p:cNvPr id="4" name="Slide Number Placeholder 3">
            <a:extLst>
              <a:ext uri="{FF2B5EF4-FFF2-40B4-BE49-F238E27FC236}">
                <a16:creationId xmlns:a16="http://schemas.microsoft.com/office/drawing/2014/main" id="{F88F4097-00DE-6DA2-DBE6-886A1D3DCCE8}"/>
              </a:ext>
            </a:extLst>
          </p:cNvPr>
          <p:cNvSpPr>
            <a:spLocks noGrp="1"/>
          </p:cNvSpPr>
          <p:nvPr>
            <p:ph type="sldNum" sz="quarter" idx="5"/>
          </p:nvPr>
        </p:nvSpPr>
        <p:spPr/>
        <p:txBody>
          <a:bodyPr/>
          <a:lstStyle/>
          <a:p>
            <a:fld id="{860751CD-C621-4F44-BF9E-E97C3AB3C439}" type="slidenum">
              <a:rPr lang="en-US" smtClean="0"/>
              <a:t>83</a:t>
            </a:fld>
            <a:endParaRPr lang="en-US"/>
          </a:p>
        </p:txBody>
      </p:sp>
    </p:spTree>
    <p:extLst>
      <p:ext uri="{BB962C8B-B14F-4D97-AF65-F5344CB8AC3E}">
        <p14:creationId xmlns:p14="http://schemas.microsoft.com/office/powerpoint/2010/main" val="32089074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now look at how to record the URL (or Uniform Resource Locator) for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Starting with the BSR, the Uniform Resource Locator is found on the PCC Core Elements sheet. This element is a PCC Core Element.</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Clicking the “Uniform Resource Locator” RDA element name in the BSR, takes you directly to this element in the RDA toolkit. </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First, let’s review the definition of the Uniform Resource Locator element: </a:t>
            </a:r>
            <a:r>
              <a:rPr lang="en-US" b="0" i="1" u="none" strike="noStrike" dirty="0">
                <a:solidFill>
                  <a:srgbClr val="000000"/>
                </a:solidFill>
                <a:latin typeface="Arial"/>
                <a:ea typeface="Arial"/>
                <a:cs typeface="Arial"/>
                <a:sym typeface="Arial"/>
              </a:rPr>
              <a:t>An address of an online resource. A Uniform Resource Locator includes all manifestation identifiers intended to provide online access to a manifestation using a standard Internet browser.</a:t>
            </a:r>
            <a:endParaRPr dirty="0"/>
          </a:p>
        </p:txBody>
      </p:sp>
      <p:sp>
        <p:nvSpPr>
          <p:cNvPr id="129" name="Google Shape;1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LC-PCC Policy Statement located by the </a:t>
            </a:r>
            <a:r>
              <a:rPr lang="en-US" b="1" i="0" u="none" strike="noStrike" dirty="0">
                <a:solidFill>
                  <a:srgbClr val="000000"/>
                </a:solidFill>
                <a:latin typeface="Arial"/>
                <a:ea typeface="Arial"/>
                <a:cs typeface="Arial"/>
                <a:sym typeface="Arial"/>
              </a:rPr>
              <a:t>Prerecording</a:t>
            </a:r>
            <a:r>
              <a:rPr lang="en-US" b="0" i="0" u="none" strike="noStrike" dirty="0">
                <a:solidFill>
                  <a:srgbClr val="000000"/>
                </a:solidFill>
                <a:latin typeface="Arial"/>
                <a:ea typeface="Arial"/>
                <a:cs typeface="Arial"/>
                <a:sym typeface="Arial"/>
              </a:rPr>
              <a:t> section, indicates that this element is: LC/PCC Core. </a:t>
            </a:r>
            <a:r>
              <a:rPr lang="en-US" b="0" i="0" u="none" strike="noStrike" dirty="0">
                <a:solidFill>
                  <a:srgbClr val="2B2B2B"/>
                </a:solidFill>
                <a:latin typeface="Arial"/>
                <a:ea typeface="Arial"/>
                <a:cs typeface="Arial"/>
                <a:sym typeface="Arial"/>
              </a:rPr>
              <a:t>LC/PCC practice: Do not record a URL that is restricted for use at a specific institution (e.g., proxy URL) in a shared bibliographic utility record unless it is the only URL available. LC/PCC practice: See the Metadata Guidance documentation: </a:t>
            </a:r>
            <a:r>
              <a:rPr lang="en-US" b="0" i="0" u="sng" strike="noStrike" dirty="0">
                <a:solidFill>
                  <a:srgbClr val="0073CC"/>
                </a:solidFill>
                <a:latin typeface="Arial"/>
                <a:ea typeface="Arial"/>
                <a:cs typeface="Arial"/>
                <a:sym typeface="Arial"/>
                <a:hlinkClick r:id="rId3">
                  <a:extLst>
                    <a:ext uri="{A12FA001-AC4F-418D-AE19-62706E023703}">
                      <ahyp:hlinkClr xmlns:ahyp="http://schemas.microsoft.com/office/drawing/2018/hyperlinkcolor" val="tx"/>
                    </a:ext>
                  </a:extLst>
                </a:hlinkClick>
              </a:rPr>
              <a:t>Manifestation elements</a:t>
            </a:r>
            <a:r>
              <a:rPr lang="en-US" b="0" i="0" u="none" strike="noStrike" dirty="0">
                <a:solidFill>
                  <a:srgbClr val="2B2B2B"/>
                </a:solidFill>
                <a:latin typeface="Arial"/>
                <a:ea typeface="Arial"/>
                <a:cs typeface="Arial"/>
                <a:sym typeface="Arial"/>
              </a:rPr>
              <a:t>. </a:t>
            </a:r>
            <a:endParaRPr b="0" dirty="0"/>
          </a:p>
          <a:p>
            <a:pPr marL="0" lvl="0" indent="0" algn="l" rtl="0">
              <a:spcBef>
                <a:spcPts val="2400"/>
              </a:spcBef>
              <a:spcAft>
                <a:spcPts val="0"/>
              </a:spcAft>
              <a:buClr>
                <a:srgbClr val="2B2B2B"/>
              </a:buClr>
              <a:buSzPts val="1800"/>
              <a:buFont typeface="Arial"/>
              <a:buNone/>
            </a:pPr>
            <a:r>
              <a:rPr lang="en-US" b="0" i="0" u="none" strike="noStrike" dirty="0">
                <a:solidFill>
                  <a:srgbClr val="2B2B2B"/>
                </a:solidFill>
                <a:latin typeface="Arial"/>
                <a:ea typeface="Arial"/>
                <a:cs typeface="Arial"/>
                <a:sym typeface="Arial"/>
              </a:rPr>
              <a:t>Reviewing the MGD for Uniform Resource Locator, we find it repeats the instruction to not record a URL that is restricted for use at a specific institution …</a:t>
            </a:r>
            <a:endParaRPr b="0" dirty="0"/>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b="0" i="0" u="none" strike="noStrike" dirty="0">
                <a:solidFill>
                  <a:srgbClr val="000000"/>
                </a:solidFill>
                <a:latin typeface="Arial"/>
                <a:ea typeface="Arial"/>
                <a:cs typeface="Arial"/>
                <a:sym typeface="Arial"/>
              </a:rPr>
              <a:t>Return to the toolkit and scroll down to the </a:t>
            </a:r>
            <a:r>
              <a:rPr lang="en-US" b="1" i="0" u="none" strike="noStrike" dirty="0">
                <a:solidFill>
                  <a:srgbClr val="000000"/>
                </a:solidFill>
                <a:latin typeface="Arial"/>
                <a:ea typeface="Arial"/>
                <a:cs typeface="Arial"/>
                <a:sym typeface="Arial"/>
              </a:rPr>
              <a:t>Recording</a:t>
            </a:r>
            <a:r>
              <a:rPr lang="en-US" b="0" i="0" u="none" strike="noStrike" dirty="0">
                <a:solidFill>
                  <a:srgbClr val="000000"/>
                </a:solidFill>
                <a:latin typeface="Arial"/>
                <a:ea typeface="Arial"/>
                <a:cs typeface="Arial"/>
                <a:sym typeface="Arial"/>
              </a:rPr>
              <a:t> section.  The option and conditions listed here do not apply to our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t>
            </a:r>
            <a:endParaRPr b="0" dirty="0"/>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Option1: there is not a related manifestation</a:t>
            </a:r>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Condition 1: there are not two or more URLs</a:t>
            </a:r>
            <a:endParaRPr lang="en-US" b="0" i="0" u="none" strike="noStrike" dirty="0">
              <a:solidFill>
                <a:schemeClr val="tx1"/>
              </a:solidFill>
              <a:latin typeface="+mn-lt"/>
              <a:ea typeface="+mn-ea"/>
              <a:cs typeface="+mn-cs"/>
              <a:sym typeface="Arial"/>
            </a:endParaRPr>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Condition 2: the URL is still valid </a:t>
            </a:r>
            <a:endParaRPr dirty="0"/>
          </a:p>
          <a:p>
            <a:pPr marL="0" lvl="0" indent="0" algn="l" rtl="0">
              <a:spcBef>
                <a:spcPts val="2400"/>
              </a:spcBef>
              <a:spcAft>
                <a:spcPts val="0"/>
              </a:spcAft>
              <a:buClr>
                <a:srgbClr val="000000"/>
              </a:buClr>
              <a:buSzPts val="1100"/>
              <a:buFont typeface="Arial"/>
              <a:buNone/>
            </a:pPr>
            <a:r>
              <a:rPr lang="en-US" b="0" i="0" u="none" strike="noStrike" dirty="0">
                <a:solidFill>
                  <a:srgbClr val="000000"/>
                </a:solidFill>
                <a:latin typeface="Arial"/>
                <a:ea typeface="Arial"/>
                <a:cs typeface="Arial"/>
                <a:sym typeface="Arial"/>
              </a:rPr>
              <a:t>As URLs are structured data, this element will be recorded as structured description.</a:t>
            </a:r>
            <a:endParaRPr b="0" dirty="0"/>
          </a:p>
        </p:txBody>
      </p:sp>
      <p:sp>
        <p:nvSpPr>
          <p:cNvPr id="144" name="Google Shape;14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3994FB75-DB12-9010-273A-411FF411810A}"/>
            </a:ext>
          </a:extLst>
        </p:cNvPr>
        <p:cNvGrpSpPr/>
        <p:nvPr/>
      </p:nvGrpSpPr>
      <p:grpSpPr>
        <a:xfrm>
          <a:off x="0" y="0"/>
          <a:ext cx="0" cy="0"/>
          <a:chOff x="0" y="0"/>
          <a:chExt cx="0" cy="0"/>
        </a:xfrm>
      </p:grpSpPr>
      <p:sp>
        <p:nvSpPr>
          <p:cNvPr id="157" name="Google Shape;157;g336cde6ccca_0_36:notes">
            <a:extLst>
              <a:ext uri="{FF2B5EF4-FFF2-40B4-BE49-F238E27FC236}">
                <a16:creationId xmlns:a16="http://schemas.microsoft.com/office/drawing/2014/main" id="{22982233-3951-81BF-5DFE-263E02E212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36cde6ccca_0_36:notes">
            <a:extLst>
              <a:ext uri="{FF2B5EF4-FFF2-40B4-BE49-F238E27FC236}">
                <a16:creationId xmlns:a16="http://schemas.microsoft.com/office/drawing/2014/main" id="{E91AD2CB-E7ED-A236-8F14-6BA5459AE39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Although carrier type can be recorded as an unstructured description, we will jump to Recording a structured description and apply the first option to record a term from the RDA Carrier Type VES; however, as with media type, you may apply the option to record a term from another appropriate VES instead.</a:t>
            </a: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 this case, we have an </a:t>
            </a:r>
            <a:r>
              <a:rPr lang="en-US" sz="1100" dirty="0" err="1">
                <a:latin typeface="Arial"/>
                <a:ea typeface="Arial"/>
                <a:cs typeface="Arial"/>
                <a:sym typeface="Arial"/>
              </a:rPr>
              <a:t>ebook</a:t>
            </a:r>
            <a:r>
              <a:rPr lang="en-US" sz="1100" dirty="0">
                <a:latin typeface="Arial"/>
                <a:ea typeface="Arial"/>
                <a:cs typeface="Arial"/>
                <a:sym typeface="Arial"/>
              </a:rPr>
              <a:t> so our carrier type is ‘online resource’.</a:t>
            </a:r>
            <a:endParaRPr dirty="0"/>
          </a:p>
        </p:txBody>
      </p:sp>
      <p:sp>
        <p:nvSpPr>
          <p:cNvPr id="159" name="Google Shape;159;g336cde6ccca_0_36:notes">
            <a:extLst>
              <a:ext uri="{FF2B5EF4-FFF2-40B4-BE49-F238E27FC236}">
                <a16:creationId xmlns:a16="http://schemas.microsoft.com/office/drawing/2014/main" id="{CC254106-6CD3-C354-527F-03C3BC10BCF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2487612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Lastly, let’s use the arrow to move up to the top of the element page and review the “MARC 21 Bibliographic” alignments listed in the Element Reference box. Here it indicates: MARC 21 Bibliographic 856 *0 $g, h, u [structured description]. We should also double check the MARC field in the BSR. Here it notes that “856 $u” is the appropriate field to use.</a:t>
            </a:r>
            <a:endParaRPr b="0" dirty="0"/>
          </a:p>
        </p:txBody>
      </p:sp>
      <p:sp>
        <p:nvSpPr>
          <p:cNvPr id="153" name="Google Shape;1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4514C-DD2E-305D-BD9F-A6970F526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DC51D-25B8-C7E5-2A03-2B4EADCDC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E1C3A-F60A-E64A-4F82-1798E8B3FC17}"/>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We have now confirmed that the URL for this </a:t>
            </a:r>
            <a:r>
              <a:rPr lang="en-CA" b="0" i="0" u="none" strike="noStrike" dirty="0" err="1">
                <a:solidFill>
                  <a:srgbClr val="000000"/>
                </a:solidFill>
                <a:latin typeface="Arial"/>
                <a:ea typeface="Arial"/>
                <a:cs typeface="Arial"/>
                <a:sym typeface="Arial"/>
              </a:rPr>
              <a:t>ebook</a:t>
            </a:r>
            <a:r>
              <a:rPr lang="en-CA" b="0" i="0" u="none" strike="noStrike" dirty="0">
                <a:solidFill>
                  <a:srgbClr val="000000"/>
                </a:solidFill>
                <a:latin typeface="Arial"/>
                <a:ea typeface="Arial"/>
                <a:cs typeface="Arial"/>
                <a:sym typeface="Arial"/>
              </a:rPr>
              <a:t> should be entered in the Manifestation &gt; Uniform Resource Locator element, corresponding to MARC 21 field: 856 40 $u.</a:t>
            </a:r>
            <a:endParaRPr lang="en-CA" b="0" dirty="0"/>
          </a:p>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Additionally, when reviewing the “restriction on access to manifestation” element, we determined that the access status could also be recorded in MARC 21 field 856, subfield $7. The code “0” represents Open access. </a:t>
            </a:r>
            <a:endParaRPr lang="en-CA" b="0" dirty="0"/>
          </a:p>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Let’s put this all together:</a:t>
            </a:r>
            <a:endParaRPr lang="en-CA" b="0" dirty="0"/>
          </a:p>
          <a:p>
            <a:pPr marL="0" lvl="0" indent="0" algn="l" rtl="0">
              <a:spcBef>
                <a:spcPts val="240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856 40 $u </a:t>
            </a:r>
            <a:r>
              <a:rPr lang="en-CA" b="1"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https://library.slmath.org/books/Book72/index.html</a:t>
            </a:r>
            <a:r>
              <a:rPr lang="en-CA" b="0" i="0" u="none" strike="noStrike" dirty="0">
                <a:solidFill>
                  <a:srgbClr val="000000"/>
                </a:solidFill>
                <a:latin typeface="Arial"/>
                <a:ea typeface="Arial"/>
                <a:cs typeface="Arial"/>
                <a:sym typeface="Arial"/>
              </a:rPr>
              <a:t> </a:t>
            </a:r>
            <a:r>
              <a:rPr lang="en-CA" b="1" i="0" u="none" strike="noStrike" dirty="0">
                <a:solidFill>
                  <a:srgbClr val="000000"/>
                </a:solidFill>
                <a:latin typeface="Arial"/>
                <a:ea typeface="Arial"/>
                <a:cs typeface="Arial"/>
                <a:sym typeface="Arial"/>
              </a:rPr>
              <a:t>$7 0</a:t>
            </a:r>
            <a:endParaRPr lang="en-CA" b="0" dirty="0"/>
          </a:p>
        </p:txBody>
      </p:sp>
      <p:sp>
        <p:nvSpPr>
          <p:cNvPr id="4" name="Slide Number Placeholder 3">
            <a:extLst>
              <a:ext uri="{FF2B5EF4-FFF2-40B4-BE49-F238E27FC236}">
                <a16:creationId xmlns:a16="http://schemas.microsoft.com/office/drawing/2014/main" id="{C254F7F1-F7A7-3953-5FDB-36C00BE5894B}"/>
              </a:ext>
            </a:extLst>
          </p:cNvPr>
          <p:cNvSpPr>
            <a:spLocks noGrp="1"/>
          </p:cNvSpPr>
          <p:nvPr>
            <p:ph type="sldNum" sz="quarter" idx="5"/>
          </p:nvPr>
        </p:nvSpPr>
        <p:spPr/>
        <p:txBody>
          <a:bodyPr/>
          <a:lstStyle/>
          <a:p>
            <a:fld id="{860751CD-C621-4F44-BF9E-E97C3AB3C439}" type="slidenum">
              <a:rPr lang="en-US" smtClean="0"/>
              <a:t>90</a:t>
            </a:fld>
            <a:endParaRPr lang="en-US"/>
          </a:p>
        </p:txBody>
      </p:sp>
    </p:spTree>
    <p:extLst>
      <p:ext uri="{BB962C8B-B14F-4D97-AF65-F5344CB8AC3E}">
        <p14:creationId xmlns:p14="http://schemas.microsoft.com/office/powerpoint/2010/main" val="35323275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title page verso for this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indicates that there is a physical version available. According to the PCC Core Elements sheet in the BSR, the appropriate RDA guidance for related manifestations can be found under “related manifestation of RDA entity”. The BSR also indicates that this is a PCC Core Element for reproductions. Since the BSR does not provide a direct link to this element, the quickest way to locate this element is to enter “related manifestation of RDA entity” into the RDA Toolkit search box and filter by “Exact Title”.</a:t>
            </a:r>
            <a:endParaRPr b="0"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Let’s start by reviewing the definition: </a:t>
            </a:r>
            <a:r>
              <a:rPr lang="en-US" sz="1100" i="1" dirty="0">
                <a:latin typeface="Arial"/>
                <a:ea typeface="Arial"/>
                <a:cs typeface="Arial"/>
                <a:sym typeface="Arial"/>
              </a:rPr>
              <a:t>A manifestation that is associated with an RDA entity</a:t>
            </a:r>
            <a:r>
              <a:rPr lang="en-US" sz="1100" dirty="0">
                <a:latin typeface="Arial"/>
                <a:ea typeface="Arial"/>
                <a:cs typeface="Arial"/>
                <a:sym typeface="Arial"/>
              </a:rPr>
              <a:t>. This is a very broad element that is used to relate a manifestation to a work, expression, manifestation, item, agent, or any other RDA element.</a:t>
            </a:r>
            <a:endParaRPr sz="1100" dirty="0">
              <a:latin typeface="Arial"/>
              <a:ea typeface="Arial"/>
              <a:cs typeface="Arial"/>
              <a:sym typeface="Arial"/>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Because it is a very broad element, if you scroll down the page to the </a:t>
            </a:r>
            <a:r>
              <a:rPr lang="en-US" b="1" i="0" u="none" strike="noStrike" dirty="0">
                <a:solidFill>
                  <a:srgbClr val="000000"/>
                </a:solidFill>
                <a:latin typeface="Arial"/>
                <a:ea typeface="Arial"/>
                <a:cs typeface="Arial"/>
                <a:sym typeface="Arial"/>
              </a:rPr>
              <a:t>Recording</a:t>
            </a:r>
            <a:r>
              <a:rPr lang="en-US" b="0" i="0" u="none" strike="noStrike" dirty="0">
                <a:solidFill>
                  <a:srgbClr val="000000"/>
                </a:solidFill>
                <a:latin typeface="Arial"/>
                <a:ea typeface="Arial"/>
                <a:cs typeface="Arial"/>
                <a:sym typeface="Arial"/>
              </a:rPr>
              <a:t> section, the policy statement states: </a:t>
            </a:r>
            <a:r>
              <a:rPr lang="en-US" b="0" i="1" u="none" strike="noStrike" dirty="0">
                <a:solidFill>
                  <a:srgbClr val="000000"/>
                </a:solidFill>
                <a:latin typeface="Arial"/>
                <a:ea typeface="Arial"/>
                <a:cs typeface="Arial"/>
                <a:sym typeface="Arial"/>
              </a:rPr>
              <a:t>LC/PCC practice: Do not record the element. Instead, record one or more narrower elements.</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So now we know that we need to use a narrower element. Scroll down to the </a:t>
            </a:r>
            <a:r>
              <a:rPr lang="en-US" b="1" i="0" u="none" strike="noStrike" dirty="0">
                <a:solidFill>
                  <a:srgbClr val="000000"/>
                </a:solidFill>
                <a:latin typeface="Arial"/>
                <a:ea typeface="Arial"/>
                <a:cs typeface="Arial"/>
                <a:sym typeface="Arial"/>
              </a:rPr>
              <a:t>Related Elements</a:t>
            </a:r>
            <a:r>
              <a:rPr lang="en-US" b="0" i="0" u="none" strike="noStrike" dirty="0">
                <a:solidFill>
                  <a:srgbClr val="000000"/>
                </a:solidFill>
                <a:latin typeface="Arial"/>
                <a:ea typeface="Arial"/>
                <a:cs typeface="Arial"/>
                <a:sym typeface="Arial"/>
              </a:rPr>
              <a:t> section, where you will find narrower options to consider. Let’s start with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related manifestation of manifestation</a:t>
            </a:r>
            <a:r>
              <a:rPr lang="en-US" b="0" i="0" u="none" strike="noStrike" dirty="0">
                <a:solidFill>
                  <a:srgbClr val="000000"/>
                </a:solidFill>
                <a:latin typeface="Arial"/>
                <a:ea typeface="Arial"/>
                <a:cs typeface="Arial"/>
                <a:sym typeface="Arial"/>
              </a:rPr>
              <a:t>”.</a:t>
            </a:r>
            <a:endParaRPr b="0" dirty="0"/>
          </a:p>
        </p:txBody>
      </p:sp>
      <p:sp>
        <p:nvSpPr>
          <p:cNvPr id="138" name="Google Shape;1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definition for this element is: </a:t>
            </a:r>
            <a:r>
              <a:rPr lang="en-US" b="0" i="1" u="none" strike="noStrike" dirty="0">
                <a:solidFill>
                  <a:srgbClr val="000000"/>
                </a:solidFill>
                <a:latin typeface="Arial"/>
                <a:ea typeface="Arial"/>
                <a:cs typeface="Arial"/>
                <a:sym typeface="Arial"/>
              </a:rPr>
              <a:t>A manifestation that is associated with a manifestation.</a:t>
            </a:r>
            <a:r>
              <a:rPr lang="en-US" b="0" i="0" u="none" strike="noStrike" dirty="0">
                <a:solidFill>
                  <a:srgbClr val="000000"/>
                </a:solidFill>
                <a:latin typeface="Arial"/>
                <a:ea typeface="Arial"/>
                <a:cs typeface="Arial"/>
                <a:sym typeface="Arial"/>
              </a:rPr>
              <a:t> This is still very broad so let’s scroll down and review the narrower elements.</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Since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version is a different format of the physical book, let’s have a look at the element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equivalent manifestation</a:t>
            </a:r>
            <a:r>
              <a:rPr lang="en-US" b="0" i="0" u="none" strike="noStrike" dirty="0">
                <a:solidFill>
                  <a:srgbClr val="000000"/>
                </a:solidFill>
                <a:latin typeface="Arial"/>
                <a:ea typeface="Arial"/>
                <a:cs typeface="Arial"/>
                <a:sym typeface="Arial"/>
              </a:rPr>
              <a:t>”.</a:t>
            </a:r>
            <a:endParaRPr b="0" dirty="0"/>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Once again, let’s start by reviewing the definition: </a:t>
            </a:r>
            <a:r>
              <a:rPr lang="en-US" b="0" i="1" u="none" strike="noStrike" dirty="0">
                <a:solidFill>
                  <a:srgbClr val="000000"/>
                </a:solidFill>
                <a:latin typeface="Arial"/>
                <a:ea typeface="Arial"/>
                <a:cs typeface="Arial"/>
                <a:sym typeface="Arial"/>
              </a:rPr>
              <a:t>A manifestation that embodies the same expression of a work.</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Next, review the </a:t>
            </a:r>
            <a:r>
              <a:rPr lang="en-US" b="1" i="0" u="none" strike="noStrike" dirty="0">
                <a:solidFill>
                  <a:srgbClr val="000000"/>
                </a:solidFill>
                <a:latin typeface="Arial"/>
                <a:ea typeface="Arial"/>
                <a:cs typeface="Arial"/>
                <a:sym typeface="Arial"/>
              </a:rPr>
              <a:t>Related Elements</a:t>
            </a:r>
            <a:r>
              <a:rPr lang="en-US" b="0" i="0" u="none" strike="noStrike" dirty="0">
                <a:solidFill>
                  <a:srgbClr val="000000"/>
                </a:solidFill>
                <a:latin typeface="Arial"/>
                <a:ea typeface="Arial"/>
                <a:cs typeface="Arial"/>
                <a:sym typeface="Arial"/>
              </a:rPr>
              <a:t> section and look at the narrower element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also issued as</a:t>
            </a:r>
            <a:r>
              <a:rPr lang="en-US" b="0" i="0" u="none" strike="noStrike" dirty="0">
                <a:solidFill>
                  <a:srgbClr val="000000"/>
                </a:solidFill>
                <a:latin typeface="Arial"/>
                <a:ea typeface="Arial"/>
                <a:cs typeface="Arial"/>
                <a:sym typeface="Arial"/>
              </a:rPr>
              <a:t>”. The definition is: </a:t>
            </a:r>
            <a:r>
              <a:rPr lang="en-US" b="0" i="1" u="none" strike="noStrike" dirty="0">
                <a:solidFill>
                  <a:srgbClr val="000000"/>
                </a:solidFill>
                <a:latin typeface="Arial"/>
                <a:ea typeface="Arial"/>
                <a:cs typeface="Arial"/>
                <a:sym typeface="Arial"/>
              </a:rPr>
              <a:t>A manifestation that embodies the same expression of a work in a different format.</a:t>
            </a:r>
            <a:r>
              <a:rPr lang="en-US" b="0" i="0" u="none" strike="noStrike" dirty="0">
                <a:solidFill>
                  <a:srgbClr val="000000"/>
                </a:solidFill>
                <a:latin typeface="Arial"/>
                <a:ea typeface="Arial"/>
                <a:cs typeface="Arial"/>
                <a:sym typeface="Arial"/>
              </a:rPr>
              <a:t> This seems like the element we want to use.</a:t>
            </a:r>
            <a:endParaRPr b="0"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Scroll down to the </a:t>
            </a:r>
            <a:r>
              <a:rPr lang="en-US" b="1" i="0" u="none" strike="noStrike">
                <a:solidFill>
                  <a:srgbClr val="000000"/>
                </a:solidFill>
                <a:latin typeface="Arial"/>
                <a:ea typeface="Arial"/>
                <a:cs typeface="Arial"/>
                <a:sym typeface="Arial"/>
              </a:rPr>
              <a:t>Prerecording</a:t>
            </a:r>
            <a:r>
              <a:rPr lang="en-US" b="0" i="0" u="none" strike="noStrike">
                <a:solidFill>
                  <a:srgbClr val="000000"/>
                </a:solidFill>
                <a:latin typeface="Arial"/>
                <a:ea typeface="Arial"/>
                <a:cs typeface="Arial"/>
                <a:sym typeface="Arial"/>
              </a:rPr>
              <a:t> section. Review the LC/PCC practice: See the Metadata Guidance documentation: </a:t>
            </a:r>
            <a:r>
              <a:rPr lang="en-US" b="1" i="0" u="sng" strike="noStrik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Descriptive Relationship elements</a:t>
            </a:r>
            <a:r>
              <a:rPr lang="en-US" b="0" i="0" u="none" strike="noStrike">
                <a:solidFill>
                  <a:srgbClr val="000000"/>
                </a:solidFill>
                <a:latin typeface="Arial"/>
                <a:ea typeface="Arial"/>
                <a:cs typeface="Arial"/>
                <a:sym typeface="Arial"/>
              </a:rPr>
              <a:t> and </a:t>
            </a:r>
            <a:r>
              <a:rPr lang="en-US" b="1" i="0" u="sng" strike="noStrik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Relationship labels</a:t>
            </a:r>
            <a:r>
              <a:rPr lang="en-US" b="0" i="1" u="none" strike="noStrike">
                <a:solidFill>
                  <a:srgbClr val="000000"/>
                </a:solidFill>
                <a:latin typeface="Arial"/>
                <a:ea typeface="Arial"/>
                <a:cs typeface="Arial"/>
                <a:sym typeface="Arial"/>
              </a:rPr>
              <a:t>.</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There are three MGDs covering descriptive relationships: Agent-Agent, Agent-WEMI, and WEMI-WEMI. Since our element is “also issued as”, let’s look at the MGD titled “Relationships: WEMI-WEMI”. Click on “related manifestations” in the table of contents to jump to page 52. Here we find some common manifestation relationships, including reproductions and different formats of the same expression. The second entry applies to our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as we have different formats of the same expression, that is, a book versus a PDF of the book.</a:t>
            </a:r>
            <a:r>
              <a:rPr lang="en-US" b="0" i="1" u="none" strike="noStrike" dirty="0">
                <a:solidFill>
                  <a:srgbClr val="000000"/>
                </a:solidFill>
                <a:latin typeface="Arial"/>
                <a:ea typeface="Arial"/>
                <a:cs typeface="Arial"/>
                <a:sym typeface="Arial"/>
              </a:rPr>
              <a:t> </a:t>
            </a:r>
            <a:r>
              <a:rPr lang="en-US" b="0" i="0" u="none" strike="noStrike" dirty="0">
                <a:solidFill>
                  <a:srgbClr val="000000"/>
                </a:solidFill>
                <a:latin typeface="Arial"/>
                <a:ea typeface="Arial"/>
                <a:cs typeface="Arial"/>
                <a:sym typeface="Arial"/>
              </a:rPr>
              <a:t>If there was any doubt, this confirms that we want to record a relationship to a related manifestation.</a:t>
            </a:r>
          </a:p>
          <a:p>
            <a:pPr marL="0" lvl="0" indent="0" algn="l" rtl="0">
              <a:spcBef>
                <a:spcPts val="0"/>
              </a:spcBef>
              <a:spcAft>
                <a:spcPts val="0"/>
              </a:spcAft>
              <a:buClr>
                <a:srgbClr val="000000"/>
              </a:buClr>
              <a:buSzPts val="1800"/>
              <a:buFont typeface="Arial"/>
              <a:buNone/>
            </a:pPr>
            <a:endParaRPr lang="en-US"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This section also notes that related manifestations are an LC-PCC Core element for reproductions, where the word “reproduction” includes all resources formerly identified as reproductions, republications, reprints, reissues, facsimiles, etc., that still represent equivalent content between an original resource and a reproduction of that original. In our case, we will consider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and print book to be simultaneously published and will not treat it as a reproduction; however, we will still record the relationship to the related manifestation. The MGD provides an example of a structured description in MARC field 776 for the same expression in a different format.</a:t>
            </a:r>
            <a:endParaRPr b="0" dirty="0"/>
          </a:p>
        </p:txBody>
      </p:sp>
      <p:sp>
        <p:nvSpPr>
          <p:cNvPr id="170" name="Google Shape;1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Having confirmed that we want to record a relationship to a related manifestation, let’s return to the RDA Toolkit to determine how to record the value. 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and review the LC-PCC policy statement: … </a:t>
            </a:r>
            <a:r>
              <a:rPr lang="en-US" b="0" i="1" u="none" strike="noStrike" dirty="0">
                <a:solidFill>
                  <a:srgbClr val="000000"/>
                </a:solidFill>
                <a:latin typeface="Arial"/>
                <a:ea typeface="Arial"/>
                <a:cs typeface="Arial"/>
                <a:sym typeface="Arial"/>
              </a:rPr>
              <a:t>LC/PCC practice: Record the element using a structured description. If possible, express the relationship using a relationship label, or a relationship label in combination with an identifier or IRI, as allowed by the metadata management system. Apply this policy statement when recording: 1) an authorized access point in a bibliographic record, 2) an authorized access point for a related entity in an authority record, or 3) a structured value that is not functioning as an access point. If the metadata management system does not permit recording a relationship label for the element, omit it.</a:t>
            </a:r>
            <a:r>
              <a:rPr lang="en-US" b="0" i="0" u="none" strike="noStrike" dirty="0">
                <a:solidFill>
                  <a:srgbClr val="000000"/>
                </a:solidFill>
                <a:latin typeface="Arial"/>
                <a:ea typeface="Arial"/>
                <a:cs typeface="Arial"/>
                <a:sym typeface="Arial"/>
              </a:rPr>
              <a:t>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We will choose to record a structured value that is not functioning as an access point.</a:t>
            </a:r>
            <a:endParaRPr b="0" dirty="0"/>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F33D-039D-53F4-77C8-26531C4B4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FE8A9-85F1-B0AF-9DC6-1DFA05473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A442E-6309-89E5-20DA-EA37B25EEE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The value “online resource” is recorded as a structured description for carrier 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This information is encoded in the 338 field in MARC.</a:t>
            </a:r>
            <a:endParaRPr lang="en-CA" dirty="0"/>
          </a:p>
        </p:txBody>
      </p:sp>
      <p:sp>
        <p:nvSpPr>
          <p:cNvPr id="4" name="Slide Number Placeholder 3">
            <a:extLst>
              <a:ext uri="{FF2B5EF4-FFF2-40B4-BE49-F238E27FC236}">
                <a16:creationId xmlns:a16="http://schemas.microsoft.com/office/drawing/2014/main" id="{3F9B1591-7ACE-39E5-D3C5-FF8CB37BE77D}"/>
              </a:ext>
            </a:extLst>
          </p:cNvPr>
          <p:cNvSpPr>
            <a:spLocks noGrp="1"/>
          </p:cNvSpPr>
          <p:nvPr>
            <p:ph type="sldNum" sz="quarter" idx="5"/>
          </p:nvPr>
        </p:nvSpPr>
        <p:spPr/>
        <p:txBody>
          <a:bodyPr/>
          <a:lstStyle/>
          <a:p>
            <a:fld id="{860751CD-C621-4F44-BF9E-E97C3AB3C439}" type="slidenum">
              <a:rPr lang="en-US" smtClean="0"/>
              <a:t>12</a:t>
            </a:fld>
            <a:endParaRPr lang="en-US"/>
          </a:p>
        </p:txBody>
      </p:sp>
    </p:spTree>
    <p:extLst>
      <p:ext uri="{BB962C8B-B14F-4D97-AF65-F5344CB8AC3E}">
        <p14:creationId xmlns:p14="http://schemas.microsoft.com/office/powerpoint/2010/main" val="24929542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Field 776, Additional Physical Form Entry, is the appropriate MARC field to use for this linking entry. This is confirmed in the Element Reference box for “also issued as” in the toolkit. Under MARC 21 Bibliographic, we find several options including 776 [structured description]. The structure for recording is determined by following the instructions found on the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MARC 21 76X-787</a:t>
            </a:r>
            <a:r>
              <a:rPr lang="en-US" b="0" i="0" u="none" strike="noStrike" dirty="0">
                <a:solidFill>
                  <a:srgbClr val="000000"/>
                </a:solidFill>
                <a:latin typeface="Arial"/>
                <a:ea typeface="Arial"/>
                <a:cs typeface="Arial"/>
                <a:sym typeface="Arial"/>
              </a:rPr>
              <a:t> page. We will record the relationship by recording the title, publication statement, and identifiers for manifestation for the print book (i.e., ISBN, LCCN, and OCLC control number).</a:t>
            </a:r>
            <a:endParaRPr dirty="0"/>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Note: If working in OCLC </a:t>
            </a:r>
            <a:r>
              <a:rPr lang="en-US" b="0" i="0" u="none" strike="noStrike" dirty="0" err="1">
                <a:solidFill>
                  <a:srgbClr val="000000"/>
                </a:solidFill>
                <a:latin typeface="Arial"/>
                <a:ea typeface="Arial"/>
                <a:cs typeface="Arial"/>
                <a:sym typeface="Arial"/>
              </a:rPr>
              <a:t>Connexion</a:t>
            </a:r>
            <a:r>
              <a:rPr lang="en-US" b="0" i="0" u="none" strike="noStrike" dirty="0">
                <a:solidFill>
                  <a:srgbClr val="000000"/>
                </a:solidFill>
                <a:latin typeface="Arial"/>
                <a:ea typeface="Arial"/>
                <a:cs typeface="Arial"/>
                <a:sym typeface="Arial"/>
              </a:rPr>
              <a:t> or Record Manager, you can use the “Insert from Cited Record” function to easily generate the 776 field if there is a </a:t>
            </a:r>
            <a:r>
              <a:rPr lang="en-US" b="0" i="0" u="none" strike="noStrike" dirty="0" err="1">
                <a:solidFill>
                  <a:srgbClr val="000000"/>
                </a:solidFill>
                <a:latin typeface="Arial"/>
                <a:ea typeface="Arial"/>
                <a:cs typeface="Arial"/>
                <a:sym typeface="Arial"/>
              </a:rPr>
              <a:t>WorldCat</a:t>
            </a:r>
            <a:r>
              <a:rPr lang="en-US" b="0" i="0" u="none" strike="noStrike" dirty="0">
                <a:solidFill>
                  <a:srgbClr val="000000"/>
                </a:solidFill>
                <a:latin typeface="Arial"/>
                <a:ea typeface="Arial"/>
                <a:cs typeface="Arial"/>
                <a:sym typeface="Arial"/>
              </a:rPr>
              <a:t> record for the related manifestation.</a:t>
            </a:r>
            <a:endParaRPr b="0" dirty="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FE36-74C3-6E4B-606C-FE9AE6A39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7CC00-C4B3-5B1D-1D7B-F794C642B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3FBDD-DAFD-DEE6-7D8D-6AF5E589EE83}"/>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Our value for the element “also issued as” is: </a:t>
            </a:r>
            <a:r>
              <a:rPr lang="en-CA" b="1" i="0" u="none" strike="noStrike" dirty="0">
                <a:solidFill>
                  <a:srgbClr val="000000"/>
                </a:solidFill>
                <a:latin typeface="Arial"/>
                <a:ea typeface="Arial"/>
                <a:cs typeface="Arial"/>
                <a:sym typeface="Arial"/>
              </a:rPr>
              <a:t>Hamiltonian systems. Cambridge, United Kingdom ; New York, NY : Cambridge University Press, 2024 9781009320719 (DLC)  2024008669 (</a:t>
            </a:r>
            <a:r>
              <a:rPr lang="en-CA" b="1" i="0" u="none" strike="noStrike" dirty="0" err="1">
                <a:solidFill>
                  <a:srgbClr val="000000"/>
                </a:solidFill>
                <a:latin typeface="Arial"/>
                <a:ea typeface="Arial"/>
                <a:cs typeface="Arial"/>
                <a:sym typeface="Arial"/>
              </a:rPr>
              <a:t>OCoLC</a:t>
            </a:r>
            <a:r>
              <a:rPr lang="en-CA" b="1" i="0" u="none" strike="noStrike" dirty="0">
                <a:solidFill>
                  <a:srgbClr val="000000"/>
                </a:solidFill>
                <a:latin typeface="Arial"/>
                <a:ea typeface="Arial"/>
                <a:cs typeface="Arial"/>
                <a:sym typeface="Arial"/>
              </a:rPr>
              <a:t>)1423498572</a:t>
            </a:r>
            <a:endParaRPr lang="en-CA" dirty="0"/>
          </a:p>
        </p:txBody>
      </p:sp>
      <p:sp>
        <p:nvSpPr>
          <p:cNvPr id="4" name="Slide Number Placeholder 3">
            <a:extLst>
              <a:ext uri="{FF2B5EF4-FFF2-40B4-BE49-F238E27FC236}">
                <a16:creationId xmlns:a16="http://schemas.microsoft.com/office/drawing/2014/main" id="{AA6026B1-5CE9-DA5D-047E-8E74AB7577BF}"/>
              </a:ext>
            </a:extLst>
          </p:cNvPr>
          <p:cNvSpPr>
            <a:spLocks noGrp="1"/>
          </p:cNvSpPr>
          <p:nvPr>
            <p:ph type="sldNum" sz="quarter" idx="5"/>
          </p:nvPr>
        </p:nvSpPr>
        <p:spPr/>
        <p:txBody>
          <a:bodyPr/>
          <a:lstStyle/>
          <a:p>
            <a:fld id="{860751CD-C621-4F44-BF9E-E97C3AB3C439}" type="slidenum">
              <a:rPr lang="en-US" smtClean="0"/>
              <a:t>102</a:t>
            </a:fld>
            <a:endParaRPr lang="en-US"/>
          </a:p>
        </p:txBody>
      </p:sp>
    </p:spTree>
    <p:extLst>
      <p:ext uri="{BB962C8B-B14F-4D97-AF65-F5344CB8AC3E}">
        <p14:creationId xmlns:p14="http://schemas.microsoft.com/office/powerpoint/2010/main" val="17061141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C0DEC5A4-7534-F33C-E5AC-8D719CE0C308}"/>
            </a:ext>
          </a:extLst>
        </p:cNvPr>
        <p:cNvGrpSpPr/>
        <p:nvPr/>
      </p:nvGrpSpPr>
      <p:grpSpPr>
        <a:xfrm>
          <a:off x="0" y="0"/>
          <a:ext cx="0" cy="0"/>
          <a:chOff x="0" y="0"/>
          <a:chExt cx="0" cy="0"/>
        </a:xfrm>
      </p:grpSpPr>
      <p:sp>
        <p:nvSpPr>
          <p:cNvPr id="185" name="Google Shape;185;p10:notes">
            <a:extLst>
              <a:ext uri="{FF2B5EF4-FFF2-40B4-BE49-F238E27FC236}">
                <a16:creationId xmlns:a16="http://schemas.microsoft.com/office/drawing/2014/main" id="{B45637A3-D23E-140D-83EB-976FA78038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a:extLst>
              <a:ext uri="{FF2B5EF4-FFF2-40B4-BE49-F238E27FC236}">
                <a16:creationId xmlns:a16="http://schemas.microsoft.com/office/drawing/2014/main" id="{47F420FB-1E3A-3A4D-DAAA-3B61449FAE2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For the relationship label, let’s have a look at the new relationship labels spreadsheet. For the element “also issued as”, the PCC Relationship Label column notes that the </a:t>
            </a:r>
            <a:r>
              <a:rPr lang="en-US" b="0" i="1" u="none" strike="noStrike" dirty="0">
                <a:solidFill>
                  <a:srgbClr val="000000"/>
                </a:solidFill>
                <a:latin typeface="Arial"/>
                <a:ea typeface="Arial"/>
                <a:cs typeface="Arial"/>
                <a:sym typeface="Arial"/>
              </a:rPr>
              <a:t>PCC also uses other labels, such as Online version</a:t>
            </a:r>
            <a:r>
              <a:rPr lang="en-US" b="0" i="0" u="none" strike="noStrike" dirty="0">
                <a:solidFill>
                  <a:srgbClr val="000000"/>
                </a:solidFill>
                <a:latin typeface="Arial"/>
                <a:ea typeface="Arial"/>
                <a:cs typeface="Arial"/>
                <a:sym typeface="Arial"/>
              </a:rPr>
              <a:t>. This implies that we can use the relationship label: Print version.</a:t>
            </a:r>
            <a:endParaRPr b="0" dirty="0"/>
          </a:p>
        </p:txBody>
      </p:sp>
      <p:sp>
        <p:nvSpPr>
          <p:cNvPr id="187" name="Google Shape;187;p10:notes">
            <a:extLst>
              <a:ext uri="{FF2B5EF4-FFF2-40B4-BE49-F238E27FC236}">
                <a16:creationId xmlns:a16="http://schemas.microsoft.com/office/drawing/2014/main" id="{30495A76-3C9A-7A20-1120-2FB2DE464A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extLst>
      <p:ext uri="{BB962C8B-B14F-4D97-AF65-F5344CB8AC3E}">
        <p14:creationId xmlns:p14="http://schemas.microsoft.com/office/powerpoint/2010/main" val="6541688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B9E7A-7F3F-0CEB-DE25-3DA2DA3CF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B4B4B-995F-F69C-8B06-A0815922F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0D37B-C655-8976-EA4A-019B5D6CDD97}"/>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Now, let’s record the relationship label “Print version” with our value for the element also issued as.</a:t>
            </a:r>
            <a:endParaRPr lang="en-CA" dirty="0"/>
          </a:p>
          <a:p>
            <a:pPr marL="0" lvl="0" indent="0" algn="l" rtl="0">
              <a:spcBef>
                <a:spcPts val="0"/>
              </a:spcBef>
              <a:spcAft>
                <a:spcPts val="0"/>
              </a:spcAft>
              <a:buClr>
                <a:srgbClr val="000000"/>
              </a:buClr>
              <a:buSzPts val="1800"/>
              <a:buFont typeface="Arial"/>
              <a:buNone/>
            </a:pPr>
            <a:endParaRPr lang="en-CA" dirty="0"/>
          </a:p>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In MARC 21 encoding, the value is: </a:t>
            </a:r>
            <a:r>
              <a:rPr lang="en-CA" b="1" i="0" u="none" strike="noStrike" dirty="0">
                <a:solidFill>
                  <a:srgbClr val="000000"/>
                </a:solidFill>
                <a:latin typeface="Arial"/>
                <a:ea typeface="Arial"/>
                <a:cs typeface="Arial"/>
                <a:sym typeface="Arial"/>
              </a:rPr>
              <a:t>776 08 $</a:t>
            </a:r>
            <a:r>
              <a:rPr lang="en-CA" b="1" i="0" u="none" strike="noStrike" dirty="0" err="1">
                <a:solidFill>
                  <a:srgbClr val="000000"/>
                </a:solidFill>
                <a:latin typeface="Arial"/>
                <a:ea typeface="Arial"/>
                <a:cs typeface="Arial"/>
                <a:sym typeface="Arial"/>
              </a:rPr>
              <a:t>i</a:t>
            </a:r>
            <a:r>
              <a:rPr lang="en-CA" b="1" i="0" u="none" strike="noStrike" dirty="0">
                <a:solidFill>
                  <a:srgbClr val="000000"/>
                </a:solidFill>
                <a:latin typeface="Arial"/>
                <a:ea typeface="Arial"/>
                <a:cs typeface="Arial"/>
                <a:sym typeface="Arial"/>
              </a:rPr>
              <a:t> Print version: $a</a:t>
            </a:r>
            <a:r>
              <a:rPr lang="en-CA" b="0" i="0" u="none" strike="noStrike" dirty="0">
                <a:solidFill>
                  <a:srgbClr val="000000"/>
                </a:solidFill>
                <a:latin typeface="Arial"/>
                <a:ea typeface="Arial"/>
                <a:cs typeface="Arial"/>
                <a:sym typeface="Arial"/>
              </a:rPr>
              <a:t> </a:t>
            </a:r>
            <a:r>
              <a:rPr lang="en-CA" b="1" i="0" u="none" strike="noStrike" dirty="0">
                <a:solidFill>
                  <a:srgbClr val="000000"/>
                </a:solidFill>
                <a:latin typeface="Arial"/>
                <a:ea typeface="Arial"/>
                <a:cs typeface="Arial"/>
                <a:sym typeface="Arial"/>
              </a:rPr>
              <a:t>Hamiltonian systems. $d Cambridge, United Kingdom ; New York, NY : Cambridge University Press, 2024 $z 9781009320719 $w (DLC)  2024008669 $w (</a:t>
            </a:r>
            <a:r>
              <a:rPr lang="en-CA" b="1" i="0" u="none" strike="noStrike" dirty="0" err="1">
                <a:solidFill>
                  <a:srgbClr val="000000"/>
                </a:solidFill>
                <a:latin typeface="Arial"/>
                <a:ea typeface="Arial"/>
                <a:cs typeface="Arial"/>
                <a:sym typeface="Arial"/>
              </a:rPr>
              <a:t>OCoLC</a:t>
            </a:r>
            <a:r>
              <a:rPr lang="en-CA" b="1" i="0" u="none" strike="noStrike" dirty="0">
                <a:solidFill>
                  <a:srgbClr val="000000"/>
                </a:solidFill>
                <a:latin typeface="Arial"/>
                <a:ea typeface="Arial"/>
                <a:cs typeface="Arial"/>
                <a:sym typeface="Arial"/>
              </a:rPr>
              <a:t>)1423498572</a:t>
            </a:r>
            <a:endParaRPr lang="en-CA" dirty="0"/>
          </a:p>
        </p:txBody>
      </p:sp>
      <p:sp>
        <p:nvSpPr>
          <p:cNvPr id="4" name="Slide Number Placeholder 3">
            <a:extLst>
              <a:ext uri="{FF2B5EF4-FFF2-40B4-BE49-F238E27FC236}">
                <a16:creationId xmlns:a16="http://schemas.microsoft.com/office/drawing/2014/main" id="{575D2426-3BDB-51BE-28A6-BE1901238762}"/>
              </a:ext>
            </a:extLst>
          </p:cNvPr>
          <p:cNvSpPr>
            <a:spLocks noGrp="1"/>
          </p:cNvSpPr>
          <p:nvPr>
            <p:ph type="sldNum" sz="quarter" idx="5"/>
          </p:nvPr>
        </p:nvSpPr>
        <p:spPr/>
        <p:txBody>
          <a:bodyPr/>
          <a:lstStyle/>
          <a:p>
            <a:fld id="{860751CD-C621-4F44-BF9E-E97C3AB3C439}" type="slidenum">
              <a:rPr lang="en-US" smtClean="0"/>
              <a:t>104</a:t>
            </a:fld>
            <a:endParaRPr lang="en-US"/>
          </a:p>
        </p:txBody>
      </p:sp>
    </p:spTree>
    <p:extLst>
      <p:ext uri="{BB962C8B-B14F-4D97-AF65-F5344CB8AC3E}">
        <p14:creationId xmlns:p14="http://schemas.microsoft.com/office/powerpoint/2010/main" val="2647047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next section, we are still describing the manifestation, but we will focus on elements that describe the aggregate.</a:t>
            </a:r>
          </a:p>
        </p:txBody>
      </p:sp>
      <p:sp>
        <p:nvSpPr>
          <p:cNvPr id="4" name="Slide Number Placeholder 3"/>
          <p:cNvSpPr>
            <a:spLocks noGrp="1"/>
          </p:cNvSpPr>
          <p:nvPr>
            <p:ph type="sldNum" sz="quarter" idx="5"/>
          </p:nvPr>
        </p:nvSpPr>
        <p:spPr/>
        <p:txBody>
          <a:bodyPr/>
          <a:lstStyle/>
          <a:p>
            <a:fld id="{860751CD-C621-4F44-BF9E-E97C3AB3C439}" type="slidenum">
              <a:rPr lang="en-US" smtClean="0"/>
              <a:t>105</a:t>
            </a:fld>
            <a:endParaRPr lang="en-US"/>
          </a:p>
        </p:txBody>
      </p:sp>
    </p:spTree>
    <p:extLst>
      <p:ext uri="{BB962C8B-B14F-4D97-AF65-F5344CB8AC3E}">
        <p14:creationId xmlns:p14="http://schemas.microsoft.com/office/powerpoint/2010/main" val="13936554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106</a:t>
            </a:fld>
            <a:endParaRPr lang="en-US"/>
          </a:p>
        </p:txBody>
      </p:sp>
    </p:spTree>
    <p:extLst>
      <p:ext uri="{BB962C8B-B14F-4D97-AF65-F5344CB8AC3E}">
        <p14:creationId xmlns:p14="http://schemas.microsoft.com/office/powerpoint/2010/main" val="7368098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Hamiltonian systems is a compilation of articles, or, in other words, it is an aggregate that embodies multiple expressions. </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draft BSR for official RDA tells us that the element expression manifested is PCC Core for collection aggregates and instructs us to “Give a contents note …”.</a:t>
            </a:r>
            <a:endParaRPr dirty="0"/>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element expression manifested has some important information for us. First, the LC-PCC PS under Prerecording directs us to “See the Metadata Guidance documentation: Aggregates.” For recording an unstructured description, the policy statement says “PCC practice: For a collection aggregate, provide a complete contents note unless the contents are indicated in another part of the description. … Use Manifestation: note on manifestation to record a contents note.” </a:t>
            </a:r>
          </a:p>
        </p:txBody>
      </p:sp>
      <p:sp>
        <p:nvSpPr>
          <p:cNvPr id="4" name="Slide Number Placeholder 3"/>
          <p:cNvSpPr>
            <a:spLocks noGrp="1"/>
          </p:cNvSpPr>
          <p:nvPr>
            <p:ph type="sldNum" sz="quarter" idx="5"/>
          </p:nvPr>
        </p:nvSpPr>
        <p:spPr/>
        <p:txBody>
          <a:bodyPr/>
          <a:lstStyle/>
          <a:p>
            <a:fld id="{860751CD-C621-4F44-BF9E-E97C3AB3C439}" type="slidenum">
              <a:rPr lang="en-US" smtClean="0"/>
              <a:t>109</a:t>
            </a:fld>
            <a:endParaRPr lang="en-US"/>
          </a:p>
        </p:txBody>
      </p:sp>
    </p:spTree>
    <p:extLst>
      <p:ext uri="{BB962C8B-B14F-4D97-AF65-F5344CB8AC3E}">
        <p14:creationId xmlns:p14="http://schemas.microsoft.com/office/powerpoint/2010/main" val="219337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87C30-B4F9-4505-B38F-FD992433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6AA33E02-FC6C-4F2B-A900-4A6FEFB561B2}" type="datetime1">
              <a:rPr lang="en-US" smtClean="0"/>
              <a:t>7/17/2025</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429149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2945-FFDD-4880-A035-7B8D88A13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12D4A-9B58-4DB2-97F7-B04687974ECB}"/>
              </a:ext>
            </a:extLst>
          </p:cNvPr>
          <p:cNvSpPr>
            <a:spLocks noGrp="1"/>
          </p:cNvSpPr>
          <p:nvPr>
            <p:ph type="dt" sz="half" idx="10"/>
          </p:nvPr>
        </p:nvSpPr>
        <p:spPr/>
        <p:txBody>
          <a:bodyPr/>
          <a:lstStyle/>
          <a:p>
            <a:fld id="{510BB7B3-E947-4995-A36B-9B786645A3A9}" type="datetime1">
              <a:rPr lang="en-US" smtClean="0"/>
              <a:t>7/17/2025</a:t>
            </a:fld>
            <a:endParaRPr lang="en-US"/>
          </a:p>
        </p:txBody>
      </p:sp>
      <p:sp>
        <p:nvSpPr>
          <p:cNvPr id="4" name="Footer Placeholder 3">
            <a:extLst>
              <a:ext uri="{FF2B5EF4-FFF2-40B4-BE49-F238E27FC236}">
                <a16:creationId xmlns:a16="http://schemas.microsoft.com/office/drawing/2014/main" id="{6F4C99D4-CBCD-4CAA-B6DC-CA0E1588CC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734E2-A646-472A-B8B1-E8FA20CDDAB1}"/>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34665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6C17A-E693-4507-ABCD-B365DB894B58}"/>
              </a:ext>
            </a:extLst>
          </p:cNvPr>
          <p:cNvSpPr>
            <a:spLocks noGrp="1"/>
          </p:cNvSpPr>
          <p:nvPr>
            <p:ph type="dt" sz="half" idx="10"/>
          </p:nvPr>
        </p:nvSpPr>
        <p:spPr/>
        <p:txBody>
          <a:bodyPr/>
          <a:lstStyle/>
          <a:p>
            <a:fld id="{4A2F1EE4-521D-4EF9-B482-9EFE8B16FC06}" type="datetime1">
              <a:rPr lang="en-US" smtClean="0"/>
              <a:t>7/17/2025</a:t>
            </a:fld>
            <a:endParaRPr lang="en-US"/>
          </a:p>
        </p:txBody>
      </p:sp>
      <p:sp>
        <p:nvSpPr>
          <p:cNvPr id="3" name="Footer Placeholder 2">
            <a:extLst>
              <a:ext uri="{FF2B5EF4-FFF2-40B4-BE49-F238E27FC236}">
                <a16:creationId xmlns:a16="http://schemas.microsoft.com/office/drawing/2014/main" id="{776612DF-A493-4ABC-A19F-E058A114F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AA4FC-3805-477A-A1F6-5C98EFC8E14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5840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61B3-8991-43DE-8323-5884F7010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8B4C1-7B32-4A51-BCD1-6C2353669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515A09-3A16-4C1A-9C18-60FBAD6E6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91E77-8C53-43BF-A31E-0EE9B4F265F5}"/>
              </a:ext>
            </a:extLst>
          </p:cNvPr>
          <p:cNvSpPr>
            <a:spLocks noGrp="1"/>
          </p:cNvSpPr>
          <p:nvPr>
            <p:ph type="dt" sz="half" idx="10"/>
          </p:nvPr>
        </p:nvSpPr>
        <p:spPr/>
        <p:txBody>
          <a:bodyPr/>
          <a:lstStyle/>
          <a:p>
            <a:fld id="{188F6AA6-0B91-4E9E-950F-A5F1486E9A4A}" type="datetime1">
              <a:rPr lang="en-US" smtClean="0"/>
              <a:t>7/17/2025</a:t>
            </a:fld>
            <a:endParaRPr lang="en-US"/>
          </a:p>
        </p:txBody>
      </p:sp>
      <p:sp>
        <p:nvSpPr>
          <p:cNvPr id="6" name="Footer Placeholder 5">
            <a:extLst>
              <a:ext uri="{FF2B5EF4-FFF2-40B4-BE49-F238E27FC236}">
                <a16:creationId xmlns:a16="http://schemas.microsoft.com/office/drawing/2014/main" id="{B9FA860F-E4C8-453E-8497-FEAD7ABF2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C6577-878D-4694-983F-8AFC74372E37}"/>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72675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72A9-173B-4C0D-B3B4-535EB9305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DC59D0-8A7E-4A05-B16B-8ED5E396E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1DCA116-4FB6-41AD-95DF-EE5E7A620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74B17F-6D4C-4065-B03A-5CE7FBBAD664}"/>
              </a:ext>
            </a:extLst>
          </p:cNvPr>
          <p:cNvSpPr>
            <a:spLocks noGrp="1"/>
          </p:cNvSpPr>
          <p:nvPr>
            <p:ph type="dt" sz="half" idx="10"/>
          </p:nvPr>
        </p:nvSpPr>
        <p:spPr/>
        <p:txBody>
          <a:bodyPr/>
          <a:lstStyle/>
          <a:p>
            <a:fld id="{E3BE0890-6EE0-4DCB-941A-B63744413EF9}" type="datetime1">
              <a:rPr lang="en-US" smtClean="0"/>
              <a:t>7/17/2025</a:t>
            </a:fld>
            <a:endParaRPr lang="en-US"/>
          </a:p>
        </p:txBody>
      </p:sp>
      <p:sp>
        <p:nvSpPr>
          <p:cNvPr id="6" name="Footer Placeholder 5">
            <a:extLst>
              <a:ext uri="{FF2B5EF4-FFF2-40B4-BE49-F238E27FC236}">
                <a16:creationId xmlns:a16="http://schemas.microsoft.com/office/drawing/2014/main" id="{259C0277-AF01-4BAA-945C-CC7E46FFA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DD74-84B9-4BDB-B551-8D21A4386D5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68329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B3AA-A7DB-4F8D-8EA4-780F54150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A2426-A34F-4EFD-89A6-723EDDBF6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0F34E-91ED-49FB-B5E3-AA35C5CB47A1}"/>
              </a:ext>
            </a:extLst>
          </p:cNvPr>
          <p:cNvSpPr>
            <a:spLocks noGrp="1"/>
          </p:cNvSpPr>
          <p:nvPr>
            <p:ph type="dt" sz="half" idx="10"/>
          </p:nvPr>
        </p:nvSpPr>
        <p:spPr/>
        <p:txBody>
          <a:bodyPr/>
          <a:lstStyle/>
          <a:p>
            <a:fld id="{EF9D2D17-40DC-4328-9653-13F1CE8706AC}" type="datetime1">
              <a:rPr lang="en-US" smtClean="0"/>
              <a:t>7/17/2025</a:t>
            </a:fld>
            <a:endParaRPr lang="en-US"/>
          </a:p>
        </p:txBody>
      </p:sp>
      <p:sp>
        <p:nvSpPr>
          <p:cNvPr id="5" name="Footer Placeholder 4">
            <a:extLst>
              <a:ext uri="{FF2B5EF4-FFF2-40B4-BE49-F238E27FC236}">
                <a16:creationId xmlns:a16="http://schemas.microsoft.com/office/drawing/2014/main" id="{DD463495-A877-45D2-826C-0AA779EB8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52D1C-EBB9-4C91-B457-782DBFF78315}"/>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329723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59612-4757-4558-94E2-74E88E5CD2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6F216-9047-4477-A691-3674B7CE9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248E5-0B92-4543-AD3C-494331377CC6}"/>
              </a:ext>
            </a:extLst>
          </p:cNvPr>
          <p:cNvSpPr>
            <a:spLocks noGrp="1"/>
          </p:cNvSpPr>
          <p:nvPr>
            <p:ph type="dt" sz="half" idx="10"/>
          </p:nvPr>
        </p:nvSpPr>
        <p:spPr/>
        <p:txBody>
          <a:bodyPr/>
          <a:lstStyle/>
          <a:p>
            <a:fld id="{5A5772E0-45F4-4943-B5C3-7BA5469E56C2}" type="datetime1">
              <a:rPr lang="en-US" smtClean="0"/>
              <a:t>7/17/2025</a:t>
            </a:fld>
            <a:endParaRPr lang="en-US"/>
          </a:p>
        </p:txBody>
      </p:sp>
      <p:sp>
        <p:nvSpPr>
          <p:cNvPr id="5" name="Footer Placeholder 4">
            <a:extLst>
              <a:ext uri="{FF2B5EF4-FFF2-40B4-BE49-F238E27FC236}">
                <a16:creationId xmlns:a16="http://schemas.microsoft.com/office/drawing/2014/main" id="{45A2FA2A-5B79-4E7F-96DF-124FD482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F600-9A48-4386-ABD6-43A8BE52A1F8}"/>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5686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hasCustomPrompt="1"/>
          </p:nvPr>
        </p:nvSpPr>
        <p:spPr>
          <a:xfrm>
            <a:off x="1524000" y="3208147"/>
            <a:ext cx="9144000" cy="861288"/>
          </a:xfrm>
        </p:spPr>
        <p:txBody>
          <a:bodyPr anchor="t"/>
          <a:lstStyle>
            <a:lvl1pPr algn="ctr">
              <a:defRPr sz="6000" b="1"/>
            </a:lvl1pPr>
          </a:lstStyle>
          <a:p>
            <a:r>
              <a:rPr lang="en-US" dirty="0"/>
              <a:t>Title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1459CCD5-8875-499F-AA56-1DA64A6A0E97}" type="datetime1">
              <a:rPr lang="en-US" smtClean="0"/>
              <a:t>7/17/2025</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Tree>
    <p:extLst>
      <p:ext uri="{BB962C8B-B14F-4D97-AF65-F5344CB8AC3E}">
        <p14:creationId xmlns:p14="http://schemas.microsoft.com/office/powerpoint/2010/main" val="409478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1 Li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CF86C196-E829-44EC-A198-F900BDB6858D}" type="datetime1">
              <a:rPr lang="en-US" smtClean="0"/>
              <a:t>7/17/2025</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
        <p:nvSpPr>
          <p:cNvPr id="9" name="Title 1">
            <a:extLst>
              <a:ext uri="{FF2B5EF4-FFF2-40B4-BE49-F238E27FC236}">
                <a16:creationId xmlns:a16="http://schemas.microsoft.com/office/drawing/2014/main" id="{AFC49523-2D87-4715-B254-6EBA43BA4B50}"/>
              </a:ext>
            </a:extLst>
          </p:cNvPr>
          <p:cNvSpPr>
            <a:spLocks noGrp="1"/>
          </p:cNvSpPr>
          <p:nvPr>
            <p:ph type="ctrTitle" hasCustomPrompt="1"/>
          </p:nvPr>
        </p:nvSpPr>
        <p:spPr>
          <a:xfrm>
            <a:off x="1524001" y="3005466"/>
            <a:ext cx="9144000" cy="1857881"/>
          </a:xfrm>
        </p:spPr>
        <p:txBody>
          <a:bodyPr anchor="t"/>
          <a:lstStyle>
            <a:lvl1pPr algn="ctr">
              <a:defRPr sz="6000" b="1"/>
            </a:lvl1pPr>
          </a:lstStyle>
          <a:p>
            <a:r>
              <a:rPr lang="en-US" dirty="0"/>
              <a:t>Title</a:t>
            </a:r>
          </a:p>
        </p:txBody>
      </p:sp>
    </p:spTree>
    <p:extLst>
      <p:ext uri="{BB962C8B-B14F-4D97-AF65-F5344CB8AC3E}">
        <p14:creationId xmlns:p14="http://schemas.microsoft.com/office/powerpoint/2010/main" val="189508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6C243C24-22C3-4DF8-9DB3-705B21D5248E}" type="datetime1">
              <a:rPr lang="en-US" smtClean="0"/>
              <a:t>7/17/2025</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itle 6">
            <a:extLst>
              <a:ext uri="{FF2B5EF4-FFF2-40B4-BE49-F238E27FC236}">
                <a16:creationId xmlns:a16="http://schemas.microsoft.com/office/drawing/2014/main" id="{FB0C1524-E9B6-6A97-92C5-37DDC26132F9}"/>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575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a:xfrm>
            <a:off x="838200" y="2489996"/>
            <a:ext cx="10515600" cy="3686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3266359E-D3B3-4807-8057-7EBDA14A52D5}" type="datetime1">
              <a:rPr lang="en-US" smtClean="0"/>
              <a:t>7/17/2025</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dirty="0"/>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Learning Outcomes</a:t>
            </a:r>
          </a:p>
        </p:txBody>
      </p:sp>
      <p:sp>
        <p:nvSpPr>
          <p:cNvPr id="8" name="TextBox 7">
            <a:extLst>
              <a:ext uri="{FF2B5EF4-FFF2-40B4-BE49-F238E27FC236}">
                <a16:creationId xmlns:a16="http://schemas.microsoft.com/office/drawing/2014/main" id="{B53DEF4C-DA5B-4B2D-8DDF-E353355C5254}"/>
              </a:ext>
            </a:extLst>
          </p:cNvPr>
          <p:cNvSpPr txBox="1"/>
          <p:nvPr userDrawn="1"/>
        </p:nvSpPr>
        <p:spPr>
          <a:xfrm>
            <a:off x="838197" y="1825642"/>
            <a:ext cx="67641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 the end of this section, you will be able to:</a:t>
            </a:r>
          </a:p>
        </p:txBody>
      </p:sp>
    </p:spTree>
    <p:extLst>
      <p:ext uri="{BB962C8B-B14F-4D97-AF65-F5344CB8AC3E}">
        <p14:creationId xmlns:p14="http://schemas.microsoft.com/office/powerpoint/2010/main" val="391498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46229B24-1F09-42B3-88C3-32EFBCBB2A4A}" type="datetime1">
              <a:rPr lang="en-US" smtClean="0"/>
              <a:t>7/17/2025</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Summary</a:t>
            </a:r>
          </a:p>
        </p:txBody>
      </p:sp>
    </p:spTree>
    <p:extLst>
      <p:ext uri="{BB962C8B-B14F-4D97-AF65-F5344CB8AC3E}">
        <p14:creationId xmlns:p14="http://schemas.microsoft.com/office/powerpoint/2010/main" val="163238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AB73-5BD8-4F08-A482-2304DFB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A0C05F-2181-4CAA-BDD3-051AA8E2A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FA9C9-B498-438E-B4E3-FEAEF7DF8EAD}"/>
              </a:ext>
            </a:extLst>
          </p:cNvPr>
          <p:cNvSpPr>
            <a:spLocks noGrp="1"/>
          </p:cNvSpPr>
          <p:nvPr>
            <p:ph type="dt" sz="half" idx="10"/>
          </p:nvPr>
        </p:nvSpPr>
        <p:spPr/>
        <p:txBody>
          <a:bodyPr/>
          <a:lstStyle/>
          <a:p>
            <a:fld id="{CD5F8548-0F70-4592-A006-1EA5A00BB397}" type="datetime1">
              <a:rPr lang="en-US" smtClean="0"/>
              <a:t>7/17/2025</a:t>
            </a:fld>
            <a:endParaRPr lang="en-US"/>
          </a:p>
        </p:txBody>
      </p:sp>
      <p:sp>
        <p:nvSpPr>
          <p:cNvPr id="5" name="Footer Placeholder 4">
            <a:extLst>
              <a:ext uri="{FF2B5EF4-FFF2-40B4-BE49-F238E27FC236}">
                <a16:creationId xmlns:a16="http://schemas.microsoft.com/office/drawing/2014/main" id="{440E6F0D-F33F-41F5-B4D7-DE19813B2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426C3-368E-4224-9D94-29C54C0847C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90383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AD60-6CF7-4F26-ACA0-C0869080E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F203-C84C-47DB-9277-5FC3C93DF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68091-D9E1-4B63-B794-DD555C7993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BF1D2-5B65-4739-8CF5-8CD86B284B77}"/>
              </a:ext>
            </a:extLst>
          </p:cNvPr>
          <p:cNvSpPr>
            <a:spLocks noGrp="1"/>
          </p:cNvSpPr>
          <p:nvPr>
            <p:ph type="dt" sz="half" idx="10"/>
          </p:nvPr>
        </p:nvSpPr>
        <p:spPr/>
        <p:txBody>
          <a:bodyPr/>
          <a:lstStyle/>
          <a:p>
            <a:fld id="{60F1115A-DF10-408F-A03A-240791E00047}" type="datetime1">
              <a:rPr lang="en-US" smtClean="0"/>
              <a:t>7/17/2025</a:t>
            </a:fld>
            <a:endParaRPr lang="en-US"/>
          </a:p>
        </p:txBody>
      </p:sp>
      <p:sp>
        <p:nvSpPr>
          <p:cNvPr id="6" name="Footer Placeholder 5">
            <a:extLst>
              <a:ext uri="{FF2B5EF4-FFF2-40B4-BE49-F238E27FC236}">
                <a16:creationId xmlns:a16="http://schemas.microsoft.com/office/drawing/2014/main" id="{0466DB13-C708-418B-B73F-0B1B04BBA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B7EBA-DF5F-4F6A-90CF-A4502C513E22}"/>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80738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09FC-CA8F-4431-AA11-93D3AA4B8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1367EA-9BF7-4F79-A777-35D874E25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5CB7B-DFDA-464E-A356-7A24628D7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806E9-99F4-42B1-89A2-95D057DDC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D1B36-9594-4112-9D6C-8DD87BAFA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93B486-A200-4826-8B40-7C315D936E68}"/>
              </a:ext>
            </a:extLst>
          </p:cNvPr>
          <p:cNvSpPr>
            <a:spLocks noGrp="1"/>
          </p:cNvSpPr>
          <p:nvPr>
            <p:ph type="dt" sz="half" idx="10"/>
          </p:nvPr>
        </p:nvSpPr>
        <p:spPr/>
        <p:txBody>
          <a:bodyPr/>
          <a:lstStyle/>
          <a:p>
            <a:fld id="{5508EA6A-2C00-488A-91D8-8C06E6635358}" type="datetime1">
              <a:rPr lang="en-US" smtClean="0"/>
              <a:t>7/17/2025</a:t>
            </a:fld>
            <a:endParaRPr lang="en-US"/>
          </a:p>
        </p:txBody>
      </p:sp>
      <p:sp>
        <p:nvSpPr>
          <p:cNvPr id="8" name="Footer Placeholder 7">
            <a:extLst>
              <a:ext uri="{FF2B5EF4-FFF2-40B4-BE49-F238E27FC236}">
                <a16:creationId xmlns:a16="http://schemas.microsoft.com/office/drawing/2014/main" id="{9A2AC08D-A6E9-464B-B6C0-B241F9383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5B5AB5-BE6D-484A-808E-8423ECF74FBB}"/>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23793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73D49C-3BC6-4F7E-BD5A-35CD1DA34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4510B9-946D-4F7D-A7FF-FB1FEEB04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E3708-E541-49A7-AAFB-67C624D9D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A6805-F6A3-4E7F-BCA8-DDBF10BE69FF}" type="datetime1">
              <a:rPr lang="en-US" smtClean="0"/>
              <a:t>7/17/2025</a:t>
            </a:fld>
            <a:endParaRPr lang="en-US"/>
          </a:p>
        </p:txBody>
      </p:sp>
      <p:sp>
        <p:nvSpPr>
          <p:cNvPr id="5" name="Footer Placeholder 4">
            <a:extLst>
              <a:ext uri="{FF2B5EF4-FFF2-40B4-BE49-F238E27FC236}">
                <a16:creationId xmlns:a16="http://schemas.microsoft.com/office/drawing/2014/main" id="{FE5A3523-4041-47F2-AD14-545314A7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99312-630C-4DC7-97BE-4A5230F42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89839-9540-4FD2-A570-163792ED64AF}" type="slidenum">
              <a:rPr lang="en-US" smtClean="0"/>
              <a:t>‹#›</a:t>
            </a:fld>
            <a:endParaRPr lang="en-US"/>
          </a:p>
        </p:txBody>
      </p:sp>
    </p:spTree>
    <p:extLst>
      <p:ext uri="{BB962C8B-B14F-4D97-AF65-F5344CB8AC3E}">
        <p14:creationId xmlns:p14="http://schemas.microsoft.com/office/powerpoint/2010/main" val="79044820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0"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11.xml"/><Relationship Id="rId4" Type="http://schemas.openxmlformats.org/officeDocument/2006/relationships/image" Target="../media/image144.png"/></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146.png"/></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10.xml"/><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4.xml"/><Relationship Id="rId1" Type="http://schemas.openxmlformats.org/officeDocument/2006/relationships/slideLayout" Target="../slideLayouts/slideLayout10.xml"/><Relationship Id="rId4" Type="http://schemas.openxmlformats.org/officeDocument/2006/relationships/image" Target="../media/image15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1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65.png"/></Relationships>
</file>

<file path=ppt/slides/_rels/slide1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8.xml"/><Relationship Id="rId1" Type="http://schemas.openxmlformats.org/officeDocument/2006/relationships/slideLayout" Target="../slideLayouts/slideLayout10.xml"/><Relationship Id="rId4" Type="http://schemas.openxmlformats.org/officeDocument/2006/relationships/image" Target="../media/image174.png"/></Relationships>
</file>

<file path=ppt/slides/_rels/slide12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9.xml"/><Relationship Id="rId1" Type="http://schemas.openxmlformats.org/officeDocument/2006/relationships/slideLayout" Target="../slideLayouts/slideLayout10.xml"/><Relationship Id="rId4" Type="http://schemas.openxmlformats.org/officeDocument/2006/relationships/image" Target="../media/image17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0.xml"/><Relationship Id="rId1" Type="http://schemas.openxmlformats.org/officeDocument/2006/relationships/slideLayout" Target="../slideLayouts/slideLayout11.xml"/><Relationship Id="rId5" Type="http://schemas.openxmlformats.org/officeDocument/2006/relationships/image" Target="../media/image178.png"/><Relationship Id="rId4" Type="http://schemas.openxmlformats.org/officeDocument/2006/relationships/image" Target="../media/image18.pn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1.xml"/><Relationship Id="rId1" Type="http://schemas.openxmlformats.org/officeDocument/2006/relationships/slideLayout" Target="../slideLayouts/slideLayout10.xml"/><Relationship Id="rId4" Type="http://schemas.openxmlformats.org/officeDocument/2006/relationships/image" Target="../media/image179.png"/></Relationships>
</file>

<file path=ppt/slides/_rels/slide1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2.xml"/><Relationship Id="rId1" Type="http://schemas.openxmlformats.org/officeDocument/2006/relationships/slideLayout" Target="../slideLayouts/slideLayout10.xml"/><Relationship Id="rId4" Type="http://schemas.openxmlformats.org/officeDocument/2006/relationships/image" Target="../media/image179.png"/></Relationships>
</file>

<file path=ppt/slides/_rels/slide1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4.xml"/><Relationship Id="rId1" Type="http://schemas.openxmlformats.org/officeDocument/2006/relationships/slideLayout" Target="../slideLayouts/slideLayout11.xml"/><Relationship Id="rId4" Type="http://schemas.openxmlformats.org/officeDocument/2006/relationships/image" Target="../media/image182.png"/></Relationships>
</file>

<file path=ppt/slides/_rels/slide13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5.xml"/><Relationship Id="rId1" Type="http://schemas.openxmlformats.org/officeDocument/2006/relationships/slideLayout" Target="../slideLayouts/slideLayout10.xml"/><Relationship Id="rId4" Type="http://schemas.openxmlformats.org/officeDocument/2006/relationships/image" Target="../media/image184.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185.png"/></Relationships>
</file>

<file path=ppt/slides/_rels/slide13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1.xml"/><Relationship Id="rId1" Type="http://schemas.openxmlformats.org/officeDocument/2006/relationships/slideLayout" Target="../slideLayouts/slideLayout8.xml"/><Relationship Id="rId4" Type="http://schemas.openxmlformats.org/officeDocument/2006/relationships/image" Target="../media/image190.png"/></Relationships>
</file>

<file path=ppt/slides/_rels/slide14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2.xml"/><Relationship Id="rId1" Type="http://schemas.openxmlformats.org/officeDocument/2006/relationships/slideLayout" Target="../slideLayouts/slideLayout10.xml"/><Relationship Id="rId4" Type="http://schemas.openxmlformats.org/officeDocument/2006/relationships/image" Target="../media/image192.png"/></Relationships>
</file>

<file path=ppt/slides/_rels/slide14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4.xml"/><Relationship Id="rId1" Type="http://schemas.openxmlformats.org/officeDocument/2006/relationships/slideLayout" Target="../slideLayouts/slideLayout10.xml"/><Relationship Id="rId4" Type="http://schemas.openxmlformats.org/officeDocument/2006/relationships/image" Target="../media/image195.png"/></Relationships>
</file>

<file path=ppt/slides/_rels/slide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5.xml"/><Relationship Id="rId1" Type="http://schemas.openxmlformats.org/officeDocument/2006/relationships/slideLayout" Target="../slideLayouts/slideLayout11.xml"/><Relationship Id="rId5" Type="http://schemas.openxmlformats.org/officeDocument/2006/relationships/image" Target="../media/image197.png"/><Relationship Id="rId4" Type="http://schemas.openxmlformats.org/officeDocument/2006/relationships/image" Target="../media/image196.png"/></Relationships>
</file>

<file path=ppt/slides/_rels/slide14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6.xml"/><Relationship Id="rId1" Type="http://schemas.openxmlformats.org/officeDocument/2006/relationships/slideLayout" Target="../slideLayouts/slideLayout10.xml"/><Relationship Id="rId4" Type="http://schemas.openxmlformats.org/officeDocument/2006/relationships/image" Target="../media/image198.png"/></Relationships>
</file>

<file path=ppt/slides/_rels/slide14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37.xml"/><Relationship Id="rId1" Type="http://schemas.openxmlformats.org/officeDocument/2006/relationships/slideLayout" Target="../slideLayouts/slideLayout10.xml"/><Relationship Id="rId4" Type="http://schemas.openxmlformats.org/officeDocument/2006/relationships/image" Target="../media/image198.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image" Target="../media/image20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6.xml"/><Relationship Id="rId1" Type="http://schemas.openxmlformats.org/officeDocument/2006/relationships/slideLayout" Target="../slideLayouts/slideLayout11.xml"/><Relationship Id="rId4" Type="http://schemas.openxmlformats.org/officeDocument/2006/relationships/image" Target="../media/image208.png"/></Relationships>
</file>

<file path=ppt/slides/_rels/slide15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47.xml"/><Relationship Id="rId1" Type="http://schemas.openxmlformats.org/officeDocument/2006/relationships/slideLayout" Target="../slideLayouts/slideLayout10.xml"/><Relationship Id="rId4" Type="http://schemas.openxmlformats.org/officeDocument/2006/relationships/image" Target="../media/image210.png"/></Relationships>
</file>

<file path=ppt/slides/_rels/slide15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48.xml"/><Relationship Id="rId1" Type="http://schemas.openxmlformats.org/officeDocument/2006/relationships/slideLayout" Target="../slideLayouts/slideLayout10.xml"/><Relationship Id="rId4" Type="http://schemas.openxmlformats.org/officeDocument/2006/relationships/image" Target="../media/image212.png"/></Relationships>
</file>

<file path=ppt/slides/_rels/slide15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9.xml"/><Relationship Id="rId1" Type="http://schemas.openxmlformats.org/officeDocument/2006/relationships/slideLayout" Target="../slideLayouts/slideLayout10.xml"/><Relationship Id="rId4" Type="http://schemas.openxmlformats.org/officeDocument/2006/relationships/image" Target="../media/image21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86.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109.png"/><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hyperlink" Target="https://access.rdatoolkit.org/VES/VES?externalId=en-US_rdaves_RDA_Carrier_Typ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id.loc.gov/" TargetMode="External"/><Relationship Id="rId4" Type="http://schemas.openxmlformats.org/officeDocument/2006/relationships/hyperlink" Target="https://id.loc.gov/vocabulary/carriers.html"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10.xml"/><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11.xml"/><Relationship Id="rId5" Type="http://schemas.openxmlformats.org/officeDocument/2006/relationships/image" Target="../media/image136.png"/><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1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FB4213-DCC0-A76E-F7D5-7961900E8CAE}"/>
              </a:ext>
            </a:extLst>
          </p:cNvPr>
          <p:cNvSpPr>
            <a:spLocks noGrp="1"/>
          </p:cNvSpPr>
          <p:nvPr>
            <p:ph type="sldNum" sz="quarter" idx="12"/>
          </p:nvPr>
        </p:nvSpPr>
        <p:spPr/>
        <p:txBody>
          <a:bodyPr/>
          <a:lstStyle/>
          <a:p>
            <a:fld id="{26D89839-9540-4FD2-A570-163792ED64AF}" type="slidenum">
              <a:rPr lang="en-US" smtClean="0"/>
              <a:t>1</a:t>
            </a:fld>
            <a:endParaRPr lang="en-US"/>
          </a:p>
        </p:txBody>
      </p:sp>
      <p:sp>
        <p:nvSpPr>
          <p:cNvPr id="2" name="Title 1">
            <a:extLst>
              <a:ext uri="{FF2B5EF4-FFF2-40B4-BE49-F238E27FC236}">
                <a16:creationId xmlns:a16="http://schemas.microsoft.com/office/drawing/2014/main" id="{A114AD6D-873C-3B2D-4EEA-26F190BB19EE}"/>
              </a:ext>
            </a:extLst>
          </p:cNvPr>
          <p:cNvSpPr>
            <a:spLocks noGrp="1"/>
          </p:cNvSpPr>
          <p:nvPr>
            <p:ph type="ctrTitle"/>
          </p:nvPr>
        </p:nvSpPr>
        <p:spPr/>
        <p:txBody>
          <a:bodyPr/>
          <a:lstStyle/>
          <a:p>
            <a:r>
              <a:rPr lang="en-CA" sz="3600" dirty="0"/>
              <a:t>Cataloging an eBook</a:t>
            </a:r>
            <a:br>
              <a:rPr lang="en-CA" dirty="0"/>
            </a:br>
            <a:r>
              <a:rPr lang="en-CA" dirty="0"/>
              <a:t>Describing the Manifestation</a:t>
            </a:r>
          </a:p>
        </p:txBody>
      </p:sp>
    </p:spTree>
    <p:extLst>
      <p:ext uri="{BB962C8B-B14F-4D97-AF65-F5344CB8AC3E}">
        <p14:creationId xmlns:p14="http://schemas.microsoft.com/office/powerpoint/2010/main" val="364971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8F3B1E40-FC2E-F4A8-1E2B-0E1EEEF64C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7ECD94-08B0-27F0-BD4C-47AB809CE7C5}"/>
              </a:ext>
            </a:extLst>
          </p:cNvPr>
          <p:cNvPicPr>
            <a:picLocks noChangeAspect="1"/>
          </p:cNvPicPr>
          <p:nvPr/>
        </p:nvPicPr>
        <p:blipFill>
          <a:blip r:embed="rId3"/>
          <a:stretch>
            <a:fillRect/>
          </a:stretch>
        </p:blipFill>
        <p:spPr>
          <a:xfrm>
            <a:off x="1015603" y="324088"/>
            <a:ext cx="10160794" cy="6209824"/>
          </a:xfrm>
          <a:prstGeom prst="rect">
            <a:avLst/>
          </a:prstGeom>
        </p:spPr>
      </p:pic>
      <p:sp>
        <p:nvSpPr>
          <p:cNvPr id="147" name="Google Shape;147;p21">
            <a:extLst>
              <a:ext uri="{FF2B5EF4-FFF2-40B4-BE49-F238E27FC236}">
                <a16:creationId xmlns:a16="http://schemas.microsoft.com/office/drawing/2014/main" id="{95DFCDEF-EE19-42DD-4E55-4CA995FF4FBF}"/>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20433775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100</a:t>
            </a:fld>
            <a:endParaRPr/>
          </a:p>
        </p:txBody>
      </p:sp>
      <p:pic>
        <p:nvPicPr>
          <p:cNvPr id="190" name="Google Shape;190;p10"/>
          <p:cNvPicPr preferRelativeResize="0"/>
          <p:nvPr/>
        </p:nvPicPr>
        <p:blipFill rotWithShape="1">
          <a:blip r:embed="rId3">
            <a:alphaModFix/>
          </a:blip>
          <a:srcRect/>
          <a:stretch/>
        </p:blipFill>
        <p:spPr>
          <a:xfrm>
            <a:off x="2993866" y="326022"/>
            <a:ext cx="6204270" cy="1435174"/>
          </a:xfrm>
          <a:prstGeom prst="rect">
            <a:avLst/>
          </a:prstGeom>
          <a:noFill/>
          <a:ln>
            <a:noFill/>
          </a:ln>
        </p:spPr>
      </p:pic>
      <p:pic>
        <p:nvPicPr>
          <p:cNvPr id="3" name="Picture 2">
            <a:extLst>
              <a:ext uri="{FF2B5EF4-FFF2-40B4-BE49-F238E27FC236}">
                <a16:creationId xmlns:a16="http://schemas.microsoft.com/office/drawing/2014/main" id="{9DBE6290-F114-6D95-447C-56987E28D7F3}"/>
              </a:ext>
            </a:extLst>
          </p:cNvPr>
          <p:cNvPicPr>
            <a:picLocks noChangeAspect="1"/>
          </p:cNvPicPr>
          <p:nvPr/>
        </p:nvPicPr>
        <p:blipFill>
          <a:blip r:embed="rId4"/>
          <a:stretch>
            <a:fillRect/>
          </a:stretch>
        </p:blipFill>
        <p:spPr>
          <a:xfrm>
            <a:off x="1459706" y="1868078"/>
            <a:ext cx="9272587" cy="438139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101</a:t>
            </a:fld>
            <a:endParaRPr/>
          </a:p>
        </p:txBody>
      </p:sp>
      <p:grpSp>
        <p:nvGrpSpPr>
          <p:cNvPr id="2" name="Group 1">
            <a:extLst>
              <a:ext uri="{FF2B5EF4-FFF2-40B4-BE49-F238E27FC236}">
                <a16:creationId xmlns:a16="http://schemas.microsoft.com/office/drawing/2014/main" id="{7197138A-69B3-A7FB-6F14-D3BAB6086A07}"/>
              </a:ext>
            </a:extLst>
          </p:cNvPr>
          <p:cNvGrpSpPr/>
          <p:nvPr/>
        </p:nvGrpSpPr>
        <p:grpSpPr>
          <a:xfrm>
            <a:off x="1170300" y="451975"/>
            <a:ext cx="9851400" cy="1946700"/>
            <a:chOff x="1045674" y="794875"/>
            <a:chExt cx="9851400" cy="1946700"/>
          </a:xfrm>
        </p:grpSpPr>
        <p:sp>
          <p:nvSpPr>
            <p:cNvPr id="200" name="Google Shape;200;p11"/>
            <p:cNvSpPr txBox="1"/>
            <p:nvPr/>
          </p:nvSpPr>
          <p:spPr>
            <a:xfrm>
              <a:off x="1189797" y="794881"/>
              <a:ext cx="9170505"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chemeClr val="dk1"/>
                  </a:solidFill>
                  <a:latin typeface="Calibri"/>
                  <a:ea typeface="Calibri"/>
                  <a:cs typeface="Calibri"/>
                  <a:sym typeface="Calibri"/>
                </a:rPr>
                <a:t>OCLC Tip: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If working in OCLC </a:t>
              </a:r>
              <a:r>
                <a:rPr lang="en-US" sz="2800" dirty="0" err="1">
                  <a:solidFill>
                    <a:schemeClr val="dk1"/>
                  </a:solidFill>
                  <a:latin typeface="Calibri"/>
                  <a:ea typeface="Calibri"/>
                  <a:cs typeface="Calibri"/>
                  <a:sym typeface="Calibri"/>
                </a:rPr>
                <a:t>Connexion</a:t>
              </a:r>
              <a:r>
                <a:rPr lang="en-US" sz="2800" dirty="0">
                  <a:solidFill>
                    <a:schemeClr val="dk1"/>
                  </a:solidFill>
                  <a:latin typeface="Calibri"/>
                  <a:ea typeface="Calibri"/>
                  <a:cs typeface="Calibri"/>
                  <a:sym typeface="Calibri"/>
                </a:rPr>
                <a:t> or Record Manager, use the “Insert from Cited Record” function to easily generate the 776 field.</a:t>
              </a:r>
              <a:endParaRPr dirty="0"/>
            </a:p>
          </p:txBody>
        </p:sp>
        <p:sp>
          <p:nvSpPr>
            <p:cNvPr id="201" name="Google Shape;201;p11"/>
            <p:cNvSpPr/>
            <p:nvPr/>
          </p:nvSpPr>
          <p:spPr>
            <a:xfrm>
              <a:off x="1045674" y="794875"/>
              <a:ext cx="9851400" cy="19467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a:extLst>
              <a:ext uri="{FF2B5EF4-FFF2-40B4-BE49-F238E27FC236}">
                <a16:creationId xmlns:a16="http://schemas.microsoft.com/office/drawing/2014/main" id="{07A85483-28BE-04F6-A332-37B8C7E919F2}"/>
              </a:ext>
            </a:extLst>
          </p:cNvPr>
          <p:cNvPicPr>
            <a:picLocks noChangeAspect="1"/>
          </p:cNvPicPr>
          <p:nvPr/>
        </p:nvPicPr>
        <p:blipFill>
          <a:blip r:embed="rId3"/>
          <a:stretch>
            <a:fillRect/>
          </a:stretch>
        </p:blipFill>
        <p:spPr>
          <a:xfrm>
            <a:off x="838201" y="2710180"/>
            <a:ext cx="4977765" cy="3646170"/>
          </a:xfrm>
          <a:prstGeom prst="rect">
            <a:avLst/>
          </a:prstGeom>
        </p:spPr>
      </p:pic>
      <p:pic>
        <p:nvPicPr>
          <p:cNvPr id="10" name="Picture 9">
            <a:extLst>
              <a:ext uri="{FF2B5EF4-FFF2-40B4-BE49-F238E27FC236}">
                <a16:creationId xmlns:a16="http://schemas.microsoft.com/office/drawing/2014/main" id="{BFD8C4A0-DDF5-D6F6-019A-CA851EB2E686}"/>
              </a:ext>
            </a:extLst>
          </p:cNvPr>
          <p:cNvPicPr>
            <a:picLocks noChangeAspect="1"/>
          </p:cNvPicPr>
          <p:nvPr/>
        </p:nvPicPr>
        <p:blipFill>
          <a:blip r:embed="rId4"/>
          <a:stretch>
            <a:fillRect/>
          </a:stretch>
        </p:blipFill>
        <p:spPr>
          <a:xfrm>
            <a:off x="6376035" y="2680119"/>
            <a:ext cx="4977765" cy="364617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3F9B-0586-AF98-E37C-CC77F94EDB5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C2677C6-1B53-D5A6-25CB-3B84017ADDC2}"/>
              </a:ext>
            </a:extLst>
          </p:cNvPr>
          <p:cNvSpPr>
            <a:spLocks noGrp="1"/>
          </p:cNvSpPr>
          <p:nvPr>
            <p:ph type="title"/>
          </p:nvPr>
        </p:nvSpPr>
        <p:spPr/>
        <p:txBody>
          <a:bodyPr/>
          <a:lstStyle/>
          <a:p>
            <a:r>
              <a:rPr lang="en-CA" dirty="0"/>
              <a:t>Recording also issued as</a:t>
            </a:r>
          </a:p>
        </p:txBody>
      </p:sp>
      <p:sp>
        <p:nvSpPr>
          <p:cNvPr id="3" name="Slide Number Placeholder 2">
            <a:extLst>
              <a:ext uri="{FF2B5EF4-FFF2-40B4-BE49-F238E27FC236}">
                <a16:creationId xmlns:a16="http://schemas.microsoft.com/office/drawing/2014/main" id="{2CE1C438-7332-B8DC-FD4F-F5F3E142FA5D}"/>
              </a:ext>
            </a:extLst>
          </p:cNvPr>
          <p:cNvSpPr>
            <a:spLocks noGrp="1"/>
          </p:cNvSpPr>
          <p:nvPr>
            <p:ph type="sldNum" sz="quarter" idx="12"/>
          </p:nvPr>
        </p:nvSpPr>
        <p:spPr/>
        <p:txBody>
          <a:bodyPr/>
          <a:lstStyle/>
          <a:p>
            <a:fld id="{26D89839-9540-4FD2-A570-163792ED64AF}" type="slidenum">
              <a:rPr lang="en-US" smtClean="0"/>
              <a:t>102</a:t>
            </a:fld>
            <a:endParaRPr lang="en-US"/>
          </a:p>
        </p:txBody>
      </p:sp>
      <p:sp>
        <p:nvSpPr>
          <p:cNvPr id="25" name="TextBox 24">
            <a:extLst>
              <a:ext uri="{FF2B5EF4-FFF2-40B4-BE49-F238E27FC236}">
                <a16:creationId xmlns:a16="http://schemas.microsoft.com/office/drawing/2014/main" id="{7E0764D9-403F-C429-CFF0-A3274E94D15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0701B90-8DB7-55E4-2C08-FB6BF6467BC9}"/>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28A815EA-95A3-7033-257F-BE400D704A40}"/>
              </a:ext>
            </a:extLst>
          </p:cNvPr>
          <p:cNvPicPr>
            <a:picLocks noChangeAspect="1"/>
          </p:cNvPicPr>
          <p:nvPr/>
        </p:nvPicPr>
        <p:blipFill>
          <a:blip r:embed="rId3"/>
          <a:stretch>
            <a:fillRect/>
          </a:stretch>
        </p:blipFill>
        <p:spPr>
          <a:xfrm>
            <a:off x="838200" y="2265471"/>
            <a:ext cx="9858375" cy="2152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268CABAC-41B0-390D-154C-EA791709121A}"/>
              </a:ext>
            </a:extLst>
          </p:cNvPr>
          <p:cNvPicPr>
            <a:picLocks noChangeAspect="1"/>
          </p:cNvPicPr>
          <p:nvPr/>
        </p:nvPicPr>
        <p:blipFill>
          <a:blip r:embed="rId4"/>
          <a:stretch>
            <a:fillRect/>
          </a:stretch>
        </p:blipFill>
        <p:spPr>
          <a:xfrm>
            <a:off x="838200" y="5038225"/>
            <a:ext cx="8782050" cy="428625"/>
          </a:xfrm>
          <a:prstGeom prst="rect">
            <a:avLst/>
          </a:prstGeom>
        </p:spPr>
      </p:pic>
    </p:spTree>
    <p:extLst>
      <p:ext uri="{BB962C8B-B14F-4D97-AF65-F5344CB8AC3E}">
        <p14:creationId xmlns:p14="http://schemas.microsoft.com/office/powerpoint/2010/main" val="7035138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157E5872-6EEC-E693-6769-24815FF42A36}"/>
            </a:ext>
          </a:extLst>
        </p:cNvPr>
        <p:cNvGrpSpPr/>
        <p:nvPr/>
      </p:nvGrpSpPr>
      <p:grpSpPr>
        <a:xfrm>
          <a:off x="0" y="0"/>
          <a:ext cx="0" cy="0"/>
          <a:chOff x="0" y="0"/>
          <a:chExt cx="0" cy="0"/>
        </a:xfrm>
      </p:grpSpPr>
      <p:sp>
        <p:nvSpPr>
          <p:cNvPr id="189" name="Google Shape;189;p10">
            <a:extLst>
              <a:ext uri="{FF2B5EF4-FFF2-40B4-BE49-F238E27FC236}">
                <a16:creationId xmlns:a16="http://schemas.microsoft.com/office/drawing/2014/main" id="{8B93A648-DCB3-81E6-8617-2415F8A2F33F}"/>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103</a:t>
            </a:fld>
            <a:endParaRPr/>
          </a:p>
        </p:txBody>
      </p:sp>
      <p:pic>
        <p:nvPicPr>
          <p:cNvPr id="192" name="Google Shape;192;p10">
            <a:extLst>
              <a:ext uri="{FF2B5EF4-FFF2-40B4-BE49-F238E27FC236}">
                <a16:creationId xmlns:a16="http://schemas.microsoft.com/office/drawing/2014/main" id="{B9B49243-CDC1-CC68-AB21-E8394DC0DCED}"/>
              </a:ext>
            </a:extLst>
          </p:cNvPr>
          <p:cNvPicPr preferRelativeResize="0"/>
          <p:nvPr/>
        </p:nvPicPr>
        <p:blipFill rotWithShape="1">
          <a:blip r:embed="rId3">
            <a:alphaModFix/>
          </a:blip>
          <a:srcRect/>
          <a:stretch/>
        </p:blipFill>
        <p:spPr>
          <a:xfrm>
            <a:off x="455357" y="2486893"/>
            <a:ext cx="11281286" cy="1884214"/>
          </a:xfrm>
          <a:prstGeom prst="rect">
            <a:avLst/>
          </a:prstGeom>
          <a:noFill/>
          <a:ln>
            <a:noFill/>
          </a:ln>
        </p:spPr>
      </p:pic>
    </p:spTree>
    <p:extLst>
      <p:ext uri="{BB962C8B-B14F-4D97-AF65-F5344CB8AC3E}">
        <p14:creationId xmlns:p14="http://schemas.microsoft.com/office/powerpoint/2010/main" val="2976147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B2F46-A792-04A7-CDCE-1D4D9108C07D}"/>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0AA0F3B-0C53-BA98-E117-D76179F75242}"/>
              </a:ext>
            </a:extLst>
          </p:cNvPr>
          <p:cNvSpPr>
            <a:spLocks noGrp="1"/>
          </p:cNvSpPr>
          <p:nvPr>
            <p:ph type="title"/>
          </p:nvPr>
        </p:nvSpPr>
        <p:spPr/>
        <p:txBody>
          <a:bodyPr/>
          <a:lstStyle/>
          <a:p>
            <a:r>
              <a:rPr lang="en-CA" dirty="0"/>
              <a:t>Recording also issued as</a:t>
            </a:r>
          </a:p>
        </p:txBody>
      </p:sp>
      <p:sp>
        <p:nvSpPr>
          <p:cNvPr id="3" name="Slide Number Placeholder 2">
            <a:extLst>
              <a:ext uri="{FF2B5EF4-FFF2-40B4-BE49-F238E27FC236}">
                <a16:creationId xmlns:a16="http://schemas.microsoft.com/office/drawing/2014/main" id="{18D98814-FE8D-CEF6-4F5B-4C294E23FEF3}"/>
              </a:ext>
            </a:extLst>
          </p:cNvPr>
          <p:cNvSpPr>
            <a:spLocks noGrp="1"/>
          </p:cNvSpPr>
          <p:nvPr>
            <p:ph type="sldNum" sz="quarter" idx="12"/>
          </p:nvPr>
        </p:nvSpPr>
        <p:spPr/>
        <p:txBody>
          <a:bodyPr/>
          <a:lstStyle/>
          <a:p>
            <a:fld id="{26D89839-9540-4FD2-A570-163792ED64AF}" type="slidenum">
              <a:rPr lang="en-US" smtClean="0"/>
              <a:t>104</a:t>
            </a:fld>
            <a:endParaRPr lang="en-US"/>
          </a:p>
        </p:txBody>
      </p:sp>
      <p:sp>
        <p:nvSpPr>
          <p:cNvPr id="25" name="TextBox 24">
            <a:extLst>
              <a:ext uri="{FF2B5EF4-FFF2-40B4-BE49-F238E27FC236}">
                <a16:creationId xmlns:a16="http://schemas.microsoft.com/office/drawing/2014/main" id="{6EAAFFA4-BB0C-4855-E895-22DB20E8CAD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DDA62E2-C9F4-99EA-A2F6-DA8378D92E5C}"/>
              </a:ext>
            </a:extLst>
          </p:cNvPr>
          <p:cNvSpPr txBox="1"/>
          <p:nvPr/>
        </p:nvSpPr>
        <p:spPr>
          <a:xfrm>
            <a:off x="838200" y="4972213"/>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8FD23D48-6424-5AC3-FE84-9257048F165D}"/>
              </a:ext>
            </a:extLst>
          </p:cNvPr>
          <p:cNvPicPr>
            <a:picLocks noChangeAspect="1"/>
          </p:cNvPicPr>
          <p:nvPr/>
        </p:nvPicPr>
        <p:blipFill>
          <a:blip r:embed="rId3"/>
          <a:stretch>
            <a:fillRect/>
          </a:stretch>
        </p:blipFill>
        <p:spPr>
          <a:xfrm>
            <a:off x="838200" y="2265471"/>
            <a:ext cx="9858375" cy="258127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9FDA07A-9F02-1770-6EA4-A85C72F94284}"/>
              </a:ext>
            </a:extLst>
          </p:cNvPr>
          <p:cNvPicPr>
            <a:picLocks noChangeAspect="1"/>
          </p:cNvPicPr>
          <p:nvPr/>
        </p:nvPicPr>
        <p:blipFill>
          <a:blip r:embed="rId4"/>
          <a:stretch>
            <a:fillRect/>
          </a:stretch>
        </p:blipFill>
        <p:spPr>
          <a:xfrm>
            <a:off x="838200" y="5495433"/>
            <a:ext cx="8782050" cy="628650"/>
          </a:xfrm>
          <a:prstGeom prst="rect">
            <a:avLst/>
          </a:prstGeom>
        </p:spPr>
      </p:pic>
    </p:spTree>
    <p:extLst>
      <p:ext uri="{BB962C8B-B14F-4D97-AF65-F5344CB8AC3E}">
        <p14:creationId xmlns:p14="http://schemas.microsoft.com/office/powerpoint/2010/main" val="178276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F2257F-78B1-AABF-E7E2-1CB0DB66AF8C}"/>
              </a:ext>
            </a:extLst>
          </p:cNvPr>
          <p:cNvSpPr>
            <a:spLocks noGrp="1"/>
          </p:cNvSpPr>
          <p:nvPr>
            <p:ph type="sldNum" sz="quarter" idx="12"/>
          </p:nvPr>
        </p:nvSpPr>
        <p:spPr/>
        <p:txBody>
          <a:bodyPr/>
          <a:lstStyle/>
          <a:p>
            <a:fld id="{26D89839-9540-4FD2-A570-163792ED64AF}" type="slidenum">
              <a:rPr lang="en-US" smtClean="0"/>
              <a:pPr/>
              <a:t>105</a:t>
            </a:fld>
            <a:endParaRPr lang="en-US"/>
          </a:p>
        </p:txBody>
      </p:sp>
      <p:sp>
        <p:nvSpPr>
          <p:cNvPr id="10" name="Title 9">
            <a:extLst>
              <a:ext uri="{FF2B5EF4-FFF2-40B4-BE49-F238E27FC236}">
                <a16:creationId xmlns:a16="http://schemas.microsoft.com/office/drawing/2014/main" id="{D18D41F9-3C42-16AD-C13C-339A71828696}"/>
              </a:ext>
            </a:extLst>
          </p:cNvPr>
          <p:cNvSpPr>
            <a:spLocks noGrp="1"/>
          </p:cNvSpPr>
          <p:nvPr>
            <p:ph type="ctrTitle"/>
          </p:nvPr>
        </p:nvSpPr>
        <p:spPr/>
        <p:txBody>
          <a:bodyPr/>
          <a:lstStyle/>
          <a:p>
            <a:r>
              <a:rPr lang="en-CA" sz="3600" dirty="0"/>
              <a:t>Cataloging an eBook</a:t>
            </a:r>
            <a:br>
              <a:rPr lang="en-CA" dirty="0"/>
            </a:br>
            <a:r>
              <a:rPr lang="en-CA" dirty="0"/>
              <a:t>Describing the Aggregate</a:t>
            </a:r>
          </a:p>
        </p:txBody>
      </p:sp>
    </p:spTree>
    <p:extLst>
      <p:ext uri="{BB962C8B-B14F-4D97-AF65-F5344CB8AC3E}">
        <p14:creationId xmlns:p14="http://schemas.microsoft.com/office/powerpoint/2010/main" val="1685006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78483C-0667-D9B0-FBE4-AF5DE08F1ED1}"/>
              </a:ext>
            </a:extLst>
          </p:cNvPr>
          <p:cNvSpPr>
            <a:spLocks noGrp="1"/>
          </p:cNvSpPr>
          <p:nvPr>
            <p:ph type="title"/>
          </p:nvPr>
        </p:nvSpPr>
        <p:spPr/>
        <p:txBody>
          <a:bodyPr/>
          <a:lstStyle/>
          <a:p>
            <a:r>
              <a:rPr lang="en-CA" dirty="0"/>
              <a:t>note on manifestation</a:t>
            </a:r>
          </a:p>
        </p:txBody>
      </p:sp>
      <p:sp>
        <p:nvSpPr>
          <p:cNvPr id="5" name="Text Placeholder 4">
            <a:extLst>
              <a:ext uri="{FF2B5EF4-FFF2-40B4-BE49-F238E27FC236}">
                <a16:creationId xmlns:a16="http://schemas.microsoft.com/office/drawing/2014/main" id="{735A1002-F240-AE39-F1F3-0B6CE7CCC44C}"/>
              </a:ext>
            </a:extLst>
          </p:cNvPr>
          <p:cNvSpPr>
            <a:spLocks noGrp="1"/>
          </p:cNvSpPr>
          <p:nvPr>
            <p:ph type="body" idx="1"/>
          </p:nvPr>
        </p:nvSpPr>
        <p:spPr/>
        <p:txBody>
          <a:bodyPr/>
          <a:lstStyle/>
          <a:p>
            <a:endParaRPr lang="en-CA"/>
          </a:p>
        </p:txBody>
      </p:sp>
      <p:sp>
        <p:nvSpPr>
          <p:cNvPr id="2" name="Slide Number Placeholder 1">
            <a:extLst>
              <a:ext uri="{FF2B5EF4-FFF2-40B4-BE49-F238E27FC236}">
                <a16:creationId xmlns:a16="http://schemas.microsoft.com/office/drawing/2014/main" id="{70EE882F-29A2-1D6B-3856-D2A774D1FDC5}"/>
              </a:ext>
            </a:extLst>
          </p:cNvPr>
          <p:cNvSpPr>
            <a:spLocks noGrp="1"/>
          </p:cNvSpPr>
          <p:nvPr>
            <p:ph type="sldNum" sz="quarter" idx="12"/>
          </p:nvPr>
        </p:nvSpPr>
        <p:spPr/>
        <p:txBody>
          <a:bodyPr/>
          <a:lstStyle/>
          <a:p>
            <a:fld id="{26D89839-9540-4FD2-A570-163792ED64AF}" type="slidenum">
              <a:rPr lang="en-US" smtClean="0"/>
              <a:t>106</a:t>
            </a:fld>
            <a:endParaRPr lang="en-US" dirty="0"/>
          </a:p>
        </p:txBody>
      </p:sp>
    </p:spTree>
    <p:extLst>
      <p:ext uri="{BB962C8B-B14F-4D97-AF65-F5344CB8AC3E}">
        <p14:creationId xmlns:p14="http://schemas.microsoft.com/office/powerpoint/2010/main" val="1982261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a:picLocks noGrp="1"/>
          </p:cNvPicPr>
          <p:nvPr>
            <p:ph type="body" idx="1"/>
          </p:nvPr>
        </p:nvPicPr>
        <p:blipFill rotWithShape="1">
          <a:blip r:embed="rId3">
            <a:alphaModFix/>
          </a:blip>
          <a:srcRect/>
          <a:stretch/>
        </p:blipFill>
        <p:spPr>
          <a:xfrm>
            <a:off x="2319111" y="1564431"/>
            <a:ext cx="2943599" cy="4531403"/>
          </a:xfrm>
          <a:prstGeom prst="rect">
            <a:avLst/>
          </a:prstGeom>
          <a:noFill/>
          <a:ln w="9525" cap="flat" cmpd="sng">
            <a:solidFill>
              <a:schemeClr val="dk1"/>
            </a:solidFill>
            <a:prstDash val="solid"/>
            <a:round/>
            <a:headEnd type="none" w="sm" len="sm"/>
            <a:tailEnd type="none" w="sm" len="sm"/>
          </a:ln>
        </p:spPr>
      </p:pic>
      <p:sp>
        <p:nvSpPr>
          <p:cNvPr id="125" name="Google Shape;12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107</a:t>
            </a:fld>
            <a:endParaRPr/>
          </a:p>
        </p:txBody>
      </p:sp>
      <p:sp>
        <p:nvSpPr>
          <p:cNvPr id="126" name="Google Shape;12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Hamiltonian systems is an aggregate</a:t>
            </a:r>
            <a:endParaRPr dirty="0"/>
          </a:p>
        </p:txBody>
      </p:sp>
      <p:pic>
        <p:nvPicPr>
          <p:cNvPr id="127" name="Google Shape;127;p2"/>
          <p:cNvPicPr preferRelativeResize="0"/>
          <p:nvPr/>
        </p:nvPicPr>
        <p:blipFill rotWithShape="1">
          <a:blip r:embed="rId4">
            <a:alphaModFix/>
          </a:blip>
          <a:srcRect/>
          <a:stretch/>
        </p:blipFill>
        <p:spPr>
          <a:xfrm>
            <a:off x="6852930" y="1530431"/>
            <a:ext cx="3019959" cy="459940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0CB460-E703-479C-5141-8604B0A49551}"/>
              </a:ext>
            </a:extLst>
          </p:cNvPr>
          <p:cNvPicPr>
            <a:picLocks noGrp="1" noChangeAspect="1"/>
          </p:cNvPicPr>
          <p:nvPr>
            <p:ph idx="1"/>
          </p:nvPr>
        </p:nvPicPr>
        <p:blipFill>
          <a:blip r:embed="rId3"/>
          <a:stretch>
            <a:fillRect/>
          </a:stretch>
        </p:blipFill>
        <p:spPr>
          <a:xfrm>
            <a:off x="838200" y="2406216"/>
            <a:ext cx="10515600" cy="2045568"/>
          </a:xfrm>
          <a:ln>
            <a:solidFill>
              <a:schemeClr val="tx1"/>
            </a:solidFill>
          </a:ln>
        </p:spPr>
      </p:pic>
      <p:sp>
        <p:nvSpPr>
          <p:cNvPr id="134" name="Google Shape;13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108</a:t>
            </a:fld>
            <a:endParaRPr/>
          </a:p>
        </p:txBody>
      </p:sp>
      <p:sp>
        <p:nvSpPr>
          <p:cNvPr id="135" name="Google Shape;13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BSR: expression manifested</a:t>
            </a: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077B3B-D67A-0225-830A-77B21B36E740}"/>
              </a:ext>
            </a:extLst>
          </p:cNvPr>
          <p:cNvSpPr>
            <a:spLocks noGrp="1"/>
          </p:cNvSpPr>
          <p:nvPr>
            <p:ph type="sldNum" sz="quarter" idx="12"/>
          </p:nvPr>
        </p:nvSpPr>
        <p:spPr/>
        <p:txBody>
          <a:bodyPr/>
          <a:lstStyle/>
          <a:p>
            <a:fld id="{26D89839-9540-4FD2-A570-163792ED64AF}" type="slidenum">
              <a:rPr lang="en-US" smtClean="0"/>
              <a:t>109</a:t>
            </a:fld>
            <a:endParaRPr lang="en-US"/>
          </a:p>
        </p:txBody>
      </p:sp>
      <p:pic>
        <p:nvPicPr>
          <p:cNvPr id="16" name="Picture 15">
            <a:extLst>
              <a:ext uri="{FF2B5EF4-FFF2-40B4-BE49-F238E27FC236}">
                <a16:creationId xmlns:a16="http://schemas.microsoft.com/office/drawing/2014/main" id="{7108E72B-3D87-9F25-C06C-690AC0099A3E}"/>
              </a:ext>
            </a:extLst>
          </p:cNvPr>
          <p:cNvPicPr>
            <a:picLocks noChangeAspect="1"/>
          </p:cNvPicPr>
          <p:nvPr/>
        </p:nvPicPr>
        <p:blipFill>
          <a:blip r:embed="rId3"/>
          <a:stretch>
            <a:fillRect/>
          </a:stretch>
        </p:blipFill>
        <p:spPr>
          <a:xfrm>
            <a:off x="716756" y="428625"/>
            <a:ext cx="10758488" cy="6000750"/>
          </a:xfrm>
          <a:prstGeom prst="rect">
            <a:avLst/>
          </a:prstGeom>
        </p:spPr>
      </p:pic>
    </p:spTree>
    <p:extLst>
      <p:ext uri="{BB962C8B-B14F-4D97-AF65-F5344CB8AC3E}">
        <p14:creationId xmlns:p14="http://schemas.microsoft.com/office/powerpoint/2010/main" val="323300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513A1A96-8EF9-92B2-FA9A-85A2BF3F84BE}"/>
            </a:ext>
          </a:extLst>
        </p:cNvPr>
        <p:cNvGrpSpPr/>
        <p:nvPr/>
      </p:nvGrpSpPr>
      <p:grpSpPr>
        <a:xfrm>
          <a:off x="0" y="0"/>
          <a:ext cx="0" cy="0"/>
          <a:chOff x="0" y="0"/>
          <a:chExt cx="0" cy="0"/>
        </a:xfrm>
      </p:grpSpPr>
      <p:pic>
        <p:nvPicPr>
          <p:cNvPr id="161" name="Google Shape;161;p23">
            <a:extLst>
              <a:ext uri="{FF2B5EF4-FFF2-40B4-BE49-F238E27FC236}">
                <a16:creationId xmlns:a16="http://schemas.microsoft.com/office/drawing/2014/main" id="{6C839A47-F95B-2D83-9275-73A5CABD95D2}"/>
              </a:ext>
            </a:extLst>
          </p:cNvPr>
          <p:cNvPicPr preferRelativeResize="0"/>
          <p:nvPr/>
        </p:nvPicPr>
        <p:blipFill rotWithShape="1">
          <a:blip r:embed="rId3">
            <a:alphaModFix/>
          </a:blip>
          <a:srcRect t="1487"/>
          <a:stretch/>
        </p:blipFill>
        <p:spPr>
          <a:xfrm>
            <a:off x="63625" y="63625"/>
            <a:ext cx="9130901" cy="6198624"/>
          </a:xfrm>
          <a:prstGeom prst="rect">
            <a:avLst/>
          </a:prstGeom>
          <a:noFill/>
          <a:ln>
            <a:noFill/>
          </a:ln>
        </p:spPr>
      </p:pic>
      <p:sp>
        <p:nvSpPr>
          <p:cNvPr id="162" name="Google Shape;162;p23">
            <a:extLst>
              <a:ext uri="{FF2B5EF4-FFF2-40B4-BE49-F238E27FC236}">
                <a16:creationId xmlns:a16="http://schemas.microsoft.com/office/drawing/2014/main" id="{96C4754A-FF13-7F23-4047-1587FDC7FD7A}"/>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163" name="Google Shape;163;p23">
            <a:extLst>
              <a:ext uri="{FF2B5EF4-FFF2-40B4-BE49-F238E27FC236}">
                <a16:creationId xmlns:a16="http://schemas.microsoft.com/office/drawing/2014/main" id="{75E98884-DC62-72C5-0E9D-0AC3B8CBC902}"/>
              </a:ext>
            </a:extLst>
          </p:cNvPr>
          <p:cNvPicPr preferRelativeResize="0"/>
          <p:nvPr/>
        </p:nvPicPr>
        <p:blipFill>
          <a:blip r:embed="rId4">
            <a:alphaModFix/>
          </a:blip>
          <a:stretch>
            <a:fillRect/>
          </a:stretch>
        </p:blipFill>
        <p:spPr>
          <a:xfrm>
            <a:off x="4857126" y="1200465"/>
            <a:ext cx="3267625" cy="5453859"/>
          </a:xfrm>
          <a:prstGeom prst="rect">
            <a:avLst/>
          </a:prstGeom>
          <a:noFill/>
          <a:ln>
            <a:noFill/>
          </a:ln>
        </p:spPr>
      </p:pic>
      <p:pic>
        <p:nvPicPr>
          <p:cNvPr id="164" name="Google Shape;164;p23">
            <a:extLst>
              <a:ext uri="{FF2B5EF4-FFF2-40B4-BE49-F238E27FC236}">
                <a16:creationId xmlns:a16="http://schemas.microsoft.com/office/drawing/2014/main" id="{2460FAAD-3433-2CFF-D055-4380E817B7D2}"/>
              </a:ext>
            </a:extLst>
          </p:cNvPr>
          <p:cNvPicPr preferRelativeResize="0"/>
          <p:nvPr/>
        </p:nvPicPr>
        <p:blipFill>
          <a:blip r:embed="rId5">
            <a:alphaModFix/>
          </a:blip>
          <a:stretch>
            <a:fillRect/>
          </a:stretch>
        </p:blipFill>
        <p:spPr>
          <a:xfrm>
            <a:off x="8178001" y="3661950"/>
            <a:ext cx="3276599" cy="2992364"/>
          </a:xfrm>
          <a:prstGeom prst="rect">
            <a:avLst/>
          </a:prstGeom>
          <a:noFill/>
          <a:ln>
            <a:noFill/>
          </a:ln>
        </p:spPr>
      </p:pic>
    </p:spTree>
    <p:extLst>
      <p:ext uri="{BB962C8B-B14F-4D97-AF65-F5344CB8AC3E}">
        <p14:creationId xmlns:p14="http://schemas.microsoft.com/office/powerpoint/2010/main" val="14803862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E4C22C-BE0F-9715-D3FC-777705BDF9D0}"/>
              </a:ext>
            </a:extLst>
          </p:cNvPr>
          <p:cNvSpPr>
            <a:spLocks noGrp="1"/>
          </p:cNvSpPr>
          <p:nvPr>
            <p:ph type="sldNum" sz="quarter" idx="12"/>
          </p:nvPr>
        </p:nvSpPr>
        <p:spPr/>
        <p:txBody>
          <a:bodyPr/>
          <a:lstStyle/>
          <a:p>
            <a:fld id="{26D89839-9540-4FD2-A570-163792ED64AF}" type="slidenum">
              <a:rPr lang="en-US" smtClean="0"/>
              <a:t>110</a:t>
            </a:fld>
            <a:endParaRPr lang="en-US"/>
          </a:p>
        </p:txBody>
      </p:sp>
      <p:pic>
        <p:nvPicPr>
          <p:cNvPr id="6" name="Picture 5">
            <a:extLst>
              <a:ext uri="{FF2B5EF4-FFF2-40B4-BE49-F238E27FC236}">
                <a16:creationId xmlns:a16="http://schemas.microsoft.com/office/drawing/2014/main" id="{71C4460E-0C47-893E-BBD4-0B1BC67BA4FC}"/>
              </a:ext>
            </a:extLst>
          </p:cNvPr>
          <p:cNvPicPr>
            <a:picLocks noChangeAspect="1"/>
          </p:cNvPicPr>
          <p:nvPr/>
        </p:nvPicPr>
        <p:blipFill>
          <a:blip r:embed="rId3"/>
          <a:stretch>
            <a:fillRect/>
          </a:stretch>
        </p:blipFill>
        <p:spPr>
          <a:xfrm>
            <a:off x="716756" y="1714500"/>
            <a:ext cx="10758488" cy="3429000"/>
          </a:xfrm>
          <a:prstGeom prst="rect">
            <a:avLst/>
          </a:prstGeom>
        </p:spPr>
      </p:pic>
    </p:spTree>
    <p:extLst>
      <p:ext uri="{BB962C8B-B14F-4D97-AF65-F5344CB8AC3E}">
        <p14:creationId xmlns:p14="http://schemas.microsoft.com/office/powerpoint/2010/main" val="3879517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1EE75A-4B0D-E2F1-5A35-255990B12069}"/>
              </a:ext>
            </a:extLst>
          </p:cNvPr>
          <p:cNvSpPr>
            <a:spLocks noGrp="1"/>
          </p:cNvSpPr>
          <p:nvPr>
            <p:ph type="sldNum" sz="quarter" idx="12"/>
          </p:nvPr>
        </p:nvSpPr>
        <p:spPr/>
        <p:txBody>
          <a:bodyPr/>
          <a:lstStyle/>
          <a:p>
            <a:fld id="{26D89839-9540-4FD2-A570-163792ED64AF}" type="slidenum">
              <a:rPr lang="en-US" smtClean="0"/>
              <a:t>111</a:t>
            </a:fld>
            <a:endParaRPr lang="en-US"/>
          </a:p>
        </p:txBody>
      </p:sp>
      <p:pic>
        <p:nvPicPr>
          <p:cNvPr id="4" name="Picture 3">
            <a:extLst>
              <a:ext uri="{FF2B5EF4-FFF2-40B4-BE49-F238E27FC236}">
                <a16:creationId xmlns:a16="http://schemas.microsoft.com/office/drawing/2014/main" id="{80B443C4-A643-1C00-864B-7E36AAB6588A}"/>
              </a:ext>
            </a:extLst>
          </p:cNvPr>
          <p:cNvPicPr>
            <a:picLocks noChangeAspect="1"/>
          </p:cNvPicPr>
          <p:nvPr/>
        </p:nvPicPr>
        <p:blipFill>
          <a:blip r:embed="rId3"/>
          <a:stretch>
            <a:fillRect/>
          </a:stretch>
        </p:blipFill>
        <p:spPr>
          <a:xfrm>
            <a:off x="1015603" y="178355"/>
            <a:ext cx="10160794" cy="6501289"/>
          </a:xfrm>
          <a:prstGeom prst="rect">
            <a:avLst/>
          </a:prstGeom>
        </p:spPr>
      </p:pic>
    </p:spTree>
    <p:extLst>
      <p:ext uri="{BB962C8B-B14F-4D97-AF65-F5344CB8AC3E}">
        <p14:creationId xmlns:p14="http://schemas.microsoft.com/office/powerpoint/2010/main" val="39272542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4" descr="A close-up of a text&#10;&#10;AI-generated content may be incorrect."/>
          <p:cNvPicPr preferRelativeResize="0">
            <a:picLocks noGrp="1"/>
          </p:cNvPicPr>
          <p:nvPr>
            <p:ph type="body" idx="1"/>
          </p:nvPr>
        </p:nvPicPr>
        <p:blipFill rotWithShape="1">
          <a:blip r:embed="rId3">
            <a:alphaModFix/>
          </a:blip>
          <a:srcRect/>
          <a:stretch/>
        </p:blipFill>
        <p:spPr>
          <a:xfrm>
            <a:off x="1432723" y="2360060"/>
            <a:ext cx="9163846" cy="2650390"/>
          </a:xfrm>
          <a:prstGeom prst="rect">
            <a:avLst/>
          </a:prstGeom>
          <a:noFill/>
          <a:ln>
            <a:noFill/>
          </a:ln>
        </p:spPr>
      </p:pic>
      <p:sp>
        <p:nvSpPr>
          <p:cNvPr id="143" name="Google Shape;14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112</a:t>
            </a:fld>
            <a:endParaRPr/>
          </a:p>
        </p:txBody>
      </p:sp>
      <p:sp>
        <p:nvSpPr>
          <p:cNvPr id="144" name="Google Shape;14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5" descr="A close-up of a text&#10;&#10;AI-generated content may be incorrect."/>
          <p:cNvPicPr preferRelativeResize="0">
            <a:picLocks noGrp="1"/>
          </p:cNvPicPr>
          <p:nvPr>
            <p:ph type="body" idx="1"/>
          </p:nvPr>
        </p:nvPicPr>
        <p:blipFill rotWithShape="1">
          <a:blip r:embed="rId3">
            <a:alphaModFix/>
          </a:blip>
          <a:srcRect/>
          <a:stretch/>
        </p:blipFill>
        <p:spPr>
          <a:xfrm>
            <a:off x="1179233" y="1825625"/>
            <a:ext cx="9833534" cy="4351338"/>
          </a:xfrm>
          <a:prstGeom prst="rect">
            <a:avLst/>
          </a:prstGeom>
          <a:noFill/>
          <a:ln>
            <a:noFill/>
          </a:ln>
        </p:spPr>
      </p:pic>
      <p:sp>
        <p:nvSpPr>
          <p:cNvPr id="151" name="Google Shape;15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113</a:t>
            </a:fld>
            <a:endParaRPr/>
          </a:p>
        </p:txBody>
      </p:sp>
      <p:sp>
        <p:nvSpPr>
          <p:cNvPr id="152" name="Google Shape;15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7" descr="A close-up of a document&#10;&#10;AI-generated content may be incorrect."/>
          <p:cNvPicPr preferRelativeResize="0">
            <a:picLocks noGrp="1"/>
          </p:cNvPicPr>
          <p:nvPr>
            <p:ph type="body" idx="1"/>
          </p:nvPr>
        </p:nvPicPr>
        <p:blipFill rotWithShape="1">
          <a:blip r:embed="rId3">
            <a:alphaModFix/>
          </a:blip>
          <a:srcRect/>
          <a:stretch/>
        </p:blipFill>
        <p:spPr>
          <a:xfrm>
            <a:off x="2022296" y="1105786"/>
            <a:ext cx="7190476" cy="3304762"/>
          </a:xfrm>
          <a:prstGeom prst="rect">
            <a:avLst/>
          </a:prstGeom>
          <a:noFill/>
          <a:ln>
            <a:noFill/>
          </a:ln>
        </p:spPr>
      </p:pic>
      <p:sp>
        <p:nvSpPr>
          <p:cNvPr id="169" name="Google Shape;16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114</a:t>
            </a:fld>
            <a:endParaRPr/>
          </a:p>
        </p:txBody>
      </p:sp>
      <p:sp>
        <p:nvSpPr>
          <p:cNvPr id="170" name="Google Shape;170;p7"/>
          <p:cNvSpPr txBox="1">
            <a:spLocks noGrp="1"/>
          </p:cNvSpPr>
          <p:nvPr>
            <p:ph type="title"/>
          </p:nvPr>
        </p:nvSpPr>
        <p:spPr>
          <a:xfrm>
            <a:off x="838200" y="365125"/>
            <a:ext cx="10432312" cy="7406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
        <p:nvSpPr>
          <p:cNvPr id="171" name="Google Shape;171;p7"/>
          <p:cNvSpPr txBox="1"/>
          <p:nvPr/>
        </p:nvSpPr>
        <p:spPr>
          <a:xfrm>
            <a:off x="2668772" y="3785191"/>
            <a:ext cx="4518837" cy="62535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839789" y="457200"/>
            <a:ext cx="3041095"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MGD: Aggregates</a:t>
            </a:r>
            <a:endParaRPr/>
          </a:p>
        </p:txBody>
      </p:sp>
      <p:sp>
        <p:nvSpPr>
          <p:cNvPr id="178" name="Google Shape;178;p8"/>
          <p:cNvSpPr txBox="1">
            <a:spLocks noGrp="1"/>
          </p:cNvSpPr>
          <p:nvPr>
            <p:ph type="body" idx="2"/>
          </p:nvPr>
        </p:nvSpPr>
        <p:spPr>
          <a:xfrm>
            <a:off x="839788" y="2057400"/>
            <a:ext cx="2913505"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400"/>
              <a:buNone/>
            </a:pPr>
            <a:r>
              <a:rPr lang="en-US" sz="2400"/>
              <a:t>Collection aggregate:</a:t>
            </a:r>
            <a:endParaRPr/>
          </a:p>
          <a:p>
            <a:pPr marL="0" lvl="0" indent="0" algn="l" rtl="0">
              <a:lnSpc>
                <a:spcPct val="90000"/>
              </a:lnSpc>
              <a:spcBef>
                <a:spcPts val="1000"/>
              </a:spcBef>
              <a:spcAft>
                <a:spcPts val="0"/>
              </a:spcAft>
              <a:buClr>
                <a:schemeClr val="dk1"/>
              </a:buClr>
              <a:buSzPts val="2400"/>
              <a:buNone/>
            </a:pPr>
            <a:r>
              <a:rPr lang="en-US" sz="2400"/>
              <a:t>Formal contents note</a:t>
            </a:r>
            <a:endParaRPr/>
          </a:p>
          <a:p>
            <a:pPr marL="0" lvl="0" indent="0" algn="l" rtl="0">
              <a:lnSpc>
                <a:spcPct val="90000"/>
              </a:lnSpc>
              <a:spcBef>
                <a:spcPts val="1000"/>
              </a:spcBef>
              <a:spcAft>
                <a:spcPts val="0"/>
              </a:spcAft>
              <a:buClr>
                <a:schemeClr val="dk1"/>
              </a:buClr>
              <a:buSzPts val="2400"/>
              <a:buNone/>
            </a:pPr>
            <a:endParaRPr sz="2400"/>
          </a:p>
        </p:txBody>
      </p:sp>
      <p:sp>
        <p:nvSpPr>
          <p:cNvPr id="179" name="Google Shape;17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115</a:t>
            </a:fld>
            <a:endParaRPr/>
          </a:p>
        </p:txBody>
      </p:sp>
      <p:sp>
        <p:nvSpPr>
          <p:cNvPr id="180" name="Google Shape;180;p8"/>
          <p:cNvSpPr txBox="1">
            <a:spLocks noGrp="1"/>
          </p:cNvSpPr>
          <p:nvPr>
            <p:ph type="body" idx="1"/>
          </p:nvPr>
        </p:nvSpPr>
        <p:spPr>
          <a:xfrm>
            <a:off x="4455042" y="987425"/>
            <a:ext cx="6900346" cy="48736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Not required if contents are indicated in another part of the description</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Collection aggregate takes priority over other types</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No limit unless burdensome</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Do not apply to:</a:t>
            </a:r>
            <a:endParaRPr/>
          </a:p>
          <a:p>
            <a:pPr marL="0" lvl="0" indent="0" algn="l" rtl="0">
              <a:lnSpc>
                <a:spcPct val="90000"/>
              </a:lnSpc>
              <a:spcBef>
                <a:spcPts val="1000"/>
              </a:spcBef>
              <a:spcAft>
                <a:spcPts val="0"/>
              </a:spcAft>
              <a:buClr>
                <a:schemeClr val="dk1"/>
              </a:buClr>
              <a:buSzPts val="1800"/>
              <a:buNone/>
            </a:pPr>
            <a:endParaRPr sz="1800"/>
          </a:p>
          <a:p>
            <a:pPr marL="457200" lvl="1" indent="0" algn="l" rtl="0">
              <a:lnSpc>
                <a:spcPct val="90000"/>
              </a:lnSpc>
              <a:spcBef>
                <a:spcPts val="500"/>
              </a:spcBef>
              <a:spcAft>
                <a:spcPts val="0"/>
              </a:spcAft>
              <a:buClr>
                <a:schemeClr val="dk1"/>
              </a:buClr>
              <a:buSzPts val="1800"/>
              <a:buNone/>
            </a:pPr>
            <a:r>
              <a:rPr lang="en-US" sz="1800"/>
              <a:t>anthologies of poetry, hymnals, conference proceedings, journals, collections of interviews or letters, chapters of multivolume monographs cataloged as monographic sets, and similar resources</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MGD: Aggregates</a:t>
            </a:r>
            <a:endParaRPr/>
          </a:p>
        </p:txBody>
      </p:sp>
      <p:pic>
        <p:nvPicPr>
          <p:cNvPr id="187" name="Google Shape;187;p9" descr="A screenshot of a document&#10;&#10;AI-generated content may be incorrect."/>
          <p:cNvPicPr preferRelativeResize="0">
            <a:picLocks noGrp="1"/>
          </p:cNvPicPr>
          <p:nvPr>
            <p:ph type="body" idx="1"/>
          </p:nvPr>
        </p:nvPicPr>
        <p:blipFill rotWithShape="1">
          <a:blip r:embed="rId3">
            <a:alphaModFix/>
          </a:blip>
          <a:srcRect/>
          <a:stretch/>
        </p:blipFill>
        <p:spPr>
          <a:xfrm>
            <a:off x="4221125" y="350874"/>
            <a:ext cx="6507125" cy="5960420"/>
          </a:xfrm>
          <a:prstGeom prst="rect">
            <a:avLst/>
          </a:prstGeom>
          <a:noFill/>
          <a:ln>
            <a:noFill/>
          </a:ln>
        </p:spPr>
      </p:pic>
      <p:sp>
        <p:nvSpPr>
          <p:cNvPr id="188" name="Google Shape;188;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400"/>
              <a:buNone/>
            </a:pPr>
            <a:r>
              <a:rPr lang="en-US" sz="2400"/>
              <a:t>Formal contents note</a:t>
            </a:r>
            <a:endParaRPr/>
          </a:p>
        </p:txBody>
      </p:sp>
      <p:sp>
        <p:nvSpPr>
          <p:cNvPr id="189" name="Google Shape;18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0F679-F984-C461-0642-4BC5D03AE99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099B5F5-D8BD-0E35-F6A1-CBB880558AFD}"/>
              </a:ext>
            </a:extLst>
          </p:cNvPr>
          <p:cNvSpPr>
            <a:spLocks noGrp="1"/>
          </p:cNvSpPr>
          <p:nvPr>
            <p:ph type="title"/>
          </p:nvPr>
        </p:nvSpPr>
        <p:spPr/>
        <p:txBody>
          <a:bodyPr/>
          <a:lstStyle/>
          <a:p>
            <a:r>
              <a:rPr lang="en-CA" dirty="0"/>
              <a:t>Recording note on manifestation</a:t>
            </a:r>
          </a:p>
        </p:txBody>
      </p:sp>
      <p:sp>
        <p:nvSpPr>
          <p:cNvPr id="3" name="Slide Number Placeholder 2">
            <a:extLst>
              <a:ext uri="{FF2B5EF4-FFF2-40B4-BE49-F238E27FC236}">
                <a16:creationId xmlns:a16="http://schemas.microsoft.com/office/drawing/2014/main" id="{CE9C83A0-6005-3121-152B-D067460FC606}"/>
              </a:ext>
            </a:extLst>
          </p:cNvPr>
          <p:cNvSpPr>
            <a:spLocks noGrp="1"/>
          </p:cNvSpPr>
          <p:nvPr>
            <p:ph type="sldNum" sz="quarter" idx="12"/>
          </p:nvPr>
        </p:nvSpPr>
        <p:spPr/>
        <p:txBody>
          <a:bodyPr/>
          <a:lstStyle/>
          <a:p>
            <a:fld id="{26D89839-9540-4FD2-A570-163792ED64AF}" type="slidenum">
              <a:rPr lang="en-US" smtClean="0"/>
              <a:t>117</a:t>
            </a:fld>
            <a:endParaRPr lang="en-US"/>
          </a:p>
        </p:txBody>
      </p:sp>
      <p:sp>
        <p:nvSpPr>
          <p:cNvPr id="25" name="TextBox 24">
            <a:extLst>
              <a:ext uri="{FF2B5EF4-FFF2-40B4-BE49-F238E27FC236}">
                <a16:creationId xmlns:a16="http://schemas.microsoft.com/office/drawing/2014/main" id="{8506D1F5-D58A-F638-06A5-4DE0CC5B438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6" name="Picture 5">
            <a:extLst>
              <a:ext uri="{FF2B5EF4-FFF2-40B4-BE49-F238E27FC236}">
                <a16:creationId xmlns:a16="http://schemas.microsoft.com/office/drawing/2014/main" id="{2F6BBF5A-4DF6-D5FF-0AE1-496369C28AE6}"/>
              </a:ext>
            </a:extLst>
          </p:cNvPr>
          <p:cNvPicPr>
            <a:picLocks noChangeAspect="1"/>
          </p:cNvPicPr>
          <p:nvPr/>
        </p:nvPicPr>
        <p:blipFill>
          <a:blip r:embed="rId3"/>
          <a:stretch>
            <a:fillRect/>
          </a:stretch>
        </p:blipFill>
        <p:spPr>
          <a:xfrm>
            <a:off x="890587" y="2265471"/>
            <a:ext cx="8324851" cy="4391661"/>
          </a:xfrm>
          <a:prstGeom prst="rect">
            <a:avLst/>
          </a:prstGeom>
        </p:spPr>
      </p:pic>
    </p:spTree>
    <p:extLst>
      <p:ext uri="{BB962C8B-B14F-4D97-AF65-F5344CB8AC3E}">
        <p14:creationId xmlns:p14="http://schemas.microsoft.com/office/powerpoint/2010/main" val="34850368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AC7F6-0295-2295-8514-D657FA7CC5BF}"/>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DF1724B-56E2-9251-2315-E37BE0C13FAC}"/>
              </a:ext>
            </a:extLst>
          </p:cNvPr>
          <p:cNvSpPr txBox="1"/>
          <p:nvPr/>
        </p:nvSpPr>
        <p:spPr>
          <a:xfrm>
            <a:off x="838200" y="1742251"/>
            <a:ext cx="4696094" cy="523220"/>
          </a:xfrm>
          <a:prstGeom prst="rect">
            <a:avLst/>
          </a:prstGeom>
          <a:noFill/>
        </p:spPr>
        <p:txBody>
          <a:bodyPr wrap="none" rtlCol="0">
            <a:spAutoFit/>
          </a:bodyPr>
          <a:lstStyle/>
          <a:p>
            <a:r>
              <a:rPr lang="en-CA" sz="2800" b="1" dirty="0"/>
              <a:t>MARC 21 Bibliographic Record</a:t>
            </a:r>
          </a:p>
        </p:txBody>
      </p:sp>
      <p:sp>
        <p:nvSpPr>
          <p:cNvPr id="24" name="Title 23">
            <a:extLst>
              <a:ext uri="{FF2B5EF4-FFF2-40B4-BE49-F238E27FC236}">
                <a16:creationId xmlns:a16="http://schemas.microsoft.com/office/drawing/2014/main" id="{A8B349B4-FC66-2330-EEA1-13A9F432998A}"/>
              </a:ext>
            </a:extLst>
          </p:cNvPr>
          <p:cNvSpPr>
            <a:spLocks noGrp="1"/>
          </p:cNvSpPr>
          <p:nvPr>
            <p:ph type="title"/>
          </p:nvPr>
        </p:nvSpPr>
        <p:spPr/>
        <p:txBody>
          <a:bodyPr/>
          <a:lstStyle/>
          <a:p>
            <a:r>
              <a:rPr lang="en-CA" dirty="0"/>
              <a:t>Recording note on manifestation</a:t>
            </a:r>
          </a:p>
        </p:txBody>
      </p:sp>
      <p:sp>
        <p:nvSpPr>
          <p:cNvPr id="3" name="Slide Number Placeholder 2">
            <a:extLst>
              <a:ext uri="{FF2B5EF4-FFF2-40B4-BE49-F238E27FC236}">
                <a16:creationId xmlns:a16="http://schemas.microsoft.com/office/drawing/2014/main" id="{5EC3637A-AC2B-FDF1-91DF-3018161F4018}"/>
              </a:ext>
            </a:extLst>
          </p:cNvPr>
          <p:cNvSpPr>
            <a:spLocks noGrp="1"/>
          </p:cNvSpPr>
          <p:nvPr>
            <p:ph type="sldNum" sz="quarter" idx="12"/>
          </p:nvPr>
        </p:nvSpPr>
        <p:spPr/>
        <p:txBody>
          <a:bodyPr/>
          <a:lstStyle/>
          <a:p>
            <a:fld id="{26D89839-9540-4FD2-A570-163792ED64AF}" type="slidenum">
              <a:rPr lang="en-US" smtClean="0"/>
              <a:t>118</a:t>
            </a:fld>
            <a:endParaRPr lang="en-US"/>
          </a:p>
        </p:txBody>
      </p:sp>
      <p:pic>
        <p:nvPicPr>
          <p:cNvPr id="4" name="Picture 3">
            <a:extLst>
              <a:ext uri="{FF2B5EF4-FFF2-40B4-BE49-F238E27FC236}">
                <a16:creationId xmlns:a16="http://schemas.microsoft.com/office/drawing/2014/main" id="{D333FFCF-5899-CF22-7F36-47D23DC80D80}"/>
              </a:ext>
            </a:extLst>
          </p:cNvPr>
          <p:cNvPicPr>
            <a:picLocks noChangeAspect="1"/>
          </p:cNvPicPr>
          <p:nvPr/>
        </p:nvPicPr>
        <p:blipFill>
          <a:blip r:embed="rId3"/>
          <a:stretch>
            <a:fillRect/>
          </a:stretch>
        </p:blipFill>
        <p:spPr>
          <a:xfrm>
            <a:off x="838200" y="2265471"/>
            <a:ext cx="8782050" cy="1828800"/>
          </a:xfrm>
          <a:prstGeom prst="rect">
            <a:avLst/>
          </a:prstGeom>
        </p:spPr>
      </p:pic>
    </p:spTree>
    <p:extLst>
      <p:ext uri="{BB962C8B-B14F-4D97-AF65-F5344CB8AC3E}">
        <p14:creationId xmlns:p14="http://schemas.microsoft.com/office/powerpoint/2010/main" val="21489802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41D-5DA5-591E-B952-48E15061981B}"/>
              </a:ext>
            </a:extLst>
          </p:cNvPr>
          <p:cNvSpPr>
            <a:spLocks noGrp="1"/>
          </p:cNvSpPr>
          <p:nvPr>
            <p:ph type="title"/>
          </p:nvPr>
        </p:nvSpPr>
        <p:spPr/>
        <p:txBody>
          <a:bodyPr/>
          <a:lstStyle/>
          <a:p>
            <a:r>
              <a:rPr lang="en-CA" dirty="0"/>
              <a:t>illustrative content</a:t>
            </a:r>
          </a:p>
        </p:txBody>
      </p:sp>
      <p:sp>
        <p:nvSpPr>
          <p:cNvPr id="3" name="Text Placeholder 2">
            <a:extLst>
              <a:ext uri="{FF2B5EF4-FFF2-40B4-BE49-F238E27FC236}">
                <a16:creationId xmlns:a16="http://schemas.microsoft.com/office/drawing/2014/main" id="{E9A52763-581A-54B8-8F45-6DE5165052E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D1DAF11-744D-4087-BD38-0734AA012A66}"/>
              </a:ext>
            </a:extLst>
          </p:cNvPr>
          <p:cNvSpPr>
            <a:spLocks noGrp="1"/>
          </p:cNvSpPr>
          <p:nvPr>
            <p:ph type="sldNum" sz="quarter" idx="12"/>
          </p:nvPr>
        </p:nvSpPr>
        <p:spPr/>
        <p:txBody>
          <a:bodyPr/>
          <a:lstStyle/>
          <a:p>
            <a:fld id="{26D89839-9540-4FD2-A570-163792ED64AF}" type="slidenum">
              <a:rPr lang="en-US" smtClean="0"/>
              <a:t>119</a:t>
            </a:fld>
            <a:endParaRPr lang="en-US"/>
          </a:p>
        </p:txBody>
      </p:sp>
    </p:spTree>
    <p:extLst>
      <p:ext uri="{BB962C8B-B14F-4D97-AF65-F5344CB8AC3E}">
        <p14:creationId xmlns:p14="http://schemas.microsoft.com/office/powerpoint/2010/main" val="423280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89FB-C802-00EB-410F-84863164E746}"/>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6646560-48F3-DC07-F3C7-0B37B67A890D}"/>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9CEEE32C-BF2A-BD54-A777-D1068C287C19}"/>
              </a:ext>
            </a:extLst>
          </p:cNvPr>
          <p:cNvSpPr>
            <a:spLocks noGrp="1"/>
          </p:cNvSpPr>
          <p:nvPr>
            <p:ph type="sldNum" sz="quarter" idx="12"/>
          </p:nvPr>
        </p:nvSpPr>
        <p:spPr/>
        <p:txBody>
          <a:bodyPr/>
          <a:lstStyle/>
          <a:p>
            <a:fld id="{26D89839-9540-4FD2-A570-163792ED64AF}" type="slidenum">
              <a:rPr lang="en-US" smtClean="0"/>
              <a:t>12</a:t>
            </a:fld>
            <a:endParaRPr lang="en-US"/>
          </a:p>
        </p:txBody>
      </p:sp>
      <p:sp>
        <p:nvSpPr>
          <p:cNvPr id="25" name="TextBox 24">
            <a:extLst>
              <a:ext uri="{FF2B5EF4-FFF2-40B4-BE49-F238E27FC236}">
                <a16:creationId xmlns:a16="http://schemas.microsoft.com/office/drawing/2014/main" id="{0D81889C-CD77-FAFB-AC6F-9F33AB0DE5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02480DB-4140-0FA2-4129-A3B7A82EFB3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5E66E130-A3DD-FE05-41D0-B3F48F31B772}"/>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07F96138-06A4-A7C7-105D-D3C3C4A22A9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40475940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26" name="Google Shape;1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120</a:t>
            </a:fld>
            <a:endParaRPr/>
          </a:p>
        </p:txBody>
      </p:sp>
      <p:sp>
        <p:nvSpPr>
          <p:cNvPr id="127" name="Google Shape;12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Illustrative content</a:t>
            </a:r>
            <a:endParaRPr/>
          </a:p>
        </p:txBody>
      </p:sp>
      <p:pic>
        <p:nvPicPr>
          <p:cNvPr id="128" name="Google Shape;128;p2"/>
          <p:cNvPicPr preferRelativeResize="0"/>
          <p:nvPr/>
        </p:nvPicPr>
        <p:blipFill rotWithShape="1">
          <a:blip r:embed="rId4">
            <a:alphaModFix/>
          </a:blip>
          <a:srcRect/>
          <a:stretch/>
        </p:blipFill>
        <p:spPr>
          <a:xfrm>
            <a:off x="1233269" y="3562836"/>
            <a:ext cx="9957312" cy="299821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3" descr="A screenshot of a computer&#10;&#10;AI-generated content may be incorrect."/>
          <p:cNvPicPr preferRelativeResize="0">
            <a:picLocks noGrp="1"/>
          </p:cNvPicPr>
          <p:nvPr>
            <p:ph type="body" idx="1"/>
          </p:nvPr>
        </p:nvPicPr>
        <p:blipFill rotWithShape="1">
          <a:blip r:embed="rId3">
            <a:alphaModFix/>
          </a:blip>
          <a:srcRect/>
          <a:stretch/>
        </p:blipFill>
        <p:spPr>
          <a:xfrm>
            <a:off x="2211210" y="892567"/>
            <a:ext cx="7481400" cy="4856100"/>
          </a:xfrm>
          <a:prstGeom prst="rect">
            <a:avLst/>
          </a:prstGeom>
          <a:noFill/>
          <a:ln>
            <a:noFill/>
          </a:ln>
        </p:spPr>
      </p:pic>
      <p:sp>
        <p:nvSpPr>
          <p:cNvPr id="135" name="Google Shape;13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122</a:t>
            </a:fld>
            <a:endParaRPr/>
          </a:p>
        </p:txBody>
      </p:sp>
      <p:pic>
        <p:nvPicPr>
          <p:cNvPr id="142" name="Google Shape;142;p4" descr="A screenshot of a computer&#10;&#10;AI-generated content may be incorrect."/>
          <p:cNvPicPr preferRelativeResize="0">
            <a:picLocks noGrp="1"/>
          </p:cNvPicPr>
          <p:nvPr>
            <p:ph type="body" idx="1"/>
          </p:nvPr>
        </p:nvPicPr>
        <p:blipFill rotWithShape="1">
          <a:blip r:embed="rId3">
            <a:alphaModFix/>
          </a:blip>
          <a:srcRect/>
          <a:stretch/>
        </p:blipFill>
        <p:spPr>
          <a:xfrm>
            <a:off x="1060246" y="1051075"/>
            <a:ext cx="10293554" cy="4351338"/>
          </a:xfrm>
          <a:prstGeom prst="rect">
            <a:avLst/>
          </a:prstGeom>
          <a:noFill/>
          <a:ln>
            <a:noFill/>
          </a:ln>
        </p:spPr>
      </p:pic>
      <p:sp>
        <p:nvSpPr>
          <p:cNvPr id="143" name="Google Shape;143;p4"/>
          <p:cNvSpPr txBox="1"/>
          <p:nvPr/>
        </p:nvSpPr>
        <p:spPr>
          <a:xfrm>
            <a:off x="7702475" y="3226744"/>
            <a:ext cx="3429279" cy="6997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5" descr="A screenshot of a text&#10;&#10;AI-generated content may be incorrect."/>
          <p:cNvPicPr preferRelativeResize="0">
            <a:picLocks noGrp="1"/>
          </p:cNvPicPr>
          <p:nvPr>
            <p:ph type="body" idx="1"/>
          </p:nvPr>
        </p:nvPicPr>
        <p:blipFill rotWithShape="1">
          <a:blip r:embed="rId3">
            <a:alphaModFix/>
          </a:blip>
          <a:srcRect/>
          <a:stretch/>
        </p:blipFill>
        <p:spPr>
          <a:xfrm>
            <a:off x="1645199" y="1535940"/>
            <a:ext cx="9095238" cy="2628571"/>
          </a:xfrm>
          <a:prstGeom prst="rect">
            <a:avLst/>
          </a:prstGeom>
          <a:noFill/>
          <a:ln>
            <a:noFill/>
          </a:ln>
        </p:spPr>
      </p:pic>
      <p:sp>
        <p:nvSpPr>
          <p:cNvPr id="150" name="Google Shape;15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123</a:t>
            </a:fld>
            <a:endParaRPr/>
          </a:p>
        </p:txBody>
      </p:sp>
      <p:sp>
        <p:nvSpPr>
          <p:cNvPr id="151" name="Google Shape;151;p5"/>
          <p:cNvSpPr txBox="1">
            <a:spLocks noGrp="1"/>
          </p:cNvSpPr>
          <p:nvPr>
            <p:ph type="title"/>
          </p:nvPr>
        </p:nvSpPr>
        <p:spPr>
          <a:xfrm>
            <a:off x="838200" y="365125"/>
            <a:ext cx="10515600" cy="10333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pic>
        <p:nvPicPr>
          <p:cNvPr id="152" name="Google Shape;152;p5" descr="A screenshot of a computer&#10;&#10;AI-generated content may be incorrect."/>
          <p:cNvPicPr preferRelativeResize="0"/>
          <p:nvPr/>
        </p:nvPicPr>
        <p:blipFill rotWithShape="1">
          <a:blip r:embed="rId4">
            <a:alphaModFix/>
          </a:blip>
          <a:srcRect/>
          <a:stretch/>
        </p:blipFill>
        <p:spPr>
          <a:xfrm>
            <a:off x="1645199" y="4469679"/>
            <a:ext cx="9628571" cy="170476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124</a:t>
            </a:fld>
            <a:endParaRPr/>
          </a:p>
        </p:txBody>
      </p:sp>
      <p:pic>
        <p:nvPicPr>
          <p:cNvPr id="159" name="Google Shape;159;p6" descr="A screenshot of a computer&#10;&#10;AI-generated content may be incorrect."/>
          <p:cNvPicPr preferRelativeResize="0"/>
          <p:nvPr/>
        </p:nvPicPr>
        <p:blipFill rotWithShape="1">
          <a:blip r:embed="rId3">
            <a:alphaModFix/>
          </a:blip>
          <a:srcRect/>
          <a:stretch/>
        </p:blipFill>
        <p:spPr>
          <a:xfrm>
            <a:off x="1723585" y="222498"/>
            <a:ext cx="8568559" cy="6413003"/>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125</a:t>
            </a:fld>
            <a:endParaRPr/>
          </a:p>
        </p:txBody>
      </p:sp>
      <p:pic>
        <p:nvPicPr>
          <p:cNvPr id="166" name="Google Shape;166;p7" descr="A screenshot of a content&#10;&#10;AI-generated content may be incorrect."/>
          <p:cNvPicPr preferRelativeResize="0"/>
          <p:nvPr/>
        </p:nvPicPr>
        <p:blipFill rotWithShape="1">
          <a:blip r:embed="rId3">
            <a:alphaModFix/>
          </a:blip>
          <a:srcRect/>
          <a:stretch/>
        </p:blipFill>
        <p:spPr>
          <a:xfrm>
            <a:off x="904608" y="501499"/>
            <a:ext cx="10382784" cy="585500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395E-2E88-B1EA-9140-0934D0E678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D0870A5-2DA8-D6BD-4581-B30E98B3DBED}"/>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F9636BF4-A3D3-B7C5-F9DD-4A47ED04B83B}"/>
              </a:ext>
            </a:extLst>
          </p:cNvPr>
          <p:cNvSpPr>
            <a:spLocks noGrp="1"/>
          </p:cNvSpPr>
          <p:nvPr>
            <p:ph type="sldNum" sz="quarter" idx="12"/>
          </p:nvPr>
        </p:nvSpPr>
        <p:spPr/>
        <p:txBody>
          <a:bodyPr/>
          <a:lstStyle/>
          <a:p>
            <a:fld id="{26D89839-9540-4FD2-A570-163792ED64AF}" type="slidenum">
              <a:rPr lang="en-US" smtClean="0"/>
              <a:t>126</a:t>
            </a:fld>
            <a:endParaRPr lang="en-US"/>
          </a:p>
        </p:txBody>
      </p:sp>
      <p:sp>
        <p:nvSpPr>
          <p:cNvPr id="25" name="TextBox 24">
            <a:extLst>
              <a:ext uri="{FF2B5EF4-FFF2-40B4-BE49-F238E27FC236}">
                <a16:creationId xmlns:a16="http://schemas.microsoft.com/office/drawing/2014/main" id="{EB63ECC3-357D-9733-509E-8E15F1E958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12A6EEA2-1C4C-AE28-DA06-74274DDA4ED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31663249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444287-25E8-FAEA-CF3B-FB467BCC9A8E}"/>
              </a:ext>
            </a:extLst>
          </p:cNvPr>
          <p:cNvSpPr>
            <a:spLocks noGrp="1"/>
          </p:cNvSpPr>
          <p:nvPr>
            <p:ph type="sldNum" sz="quarter" idx="12"/>
          </p:nvPr>
        </p:nvSpPr>
        <p:spPr/>
        <p:txBody>
          <a:bodyPr/>
          <a:lstStyle/>
          <a:p>
            <a:fld id="{26D89839-9540-4FD2-A570-163792ED64AF}" type="slidenum">
              <a:rPr lang="en-US" smtClean="0"/>
              <a:t>127</a:t>
            </a:fld>
            <a:endParaRPr lang="en-US"/>
          </a:p>
        </p:txBody>
      </p:sp>
      <p:pic>
        <p:nvPicPr>
          <p:cNvPr id="6" name="Picture 5">
            <a:extLst>
              <a:ext uri="{FF2B5EF4-FFF2-40B4-BE49-F238E27FC236}">
                <a16:creationId xmlns:a16="http://schemas.microsoft.com/office/drawing/2014/main" id="{1F11DA77-1F61-32E8-5CD0-2ED50D1BFDDC}"/>
              </a:ext>
            </a:extLst>
          </p:cNvPr>
          <p:cNvPicPr>
            <a:picLocks noChangeAspect="1"/>
          </p:cNvPicPr>
          <p:nvPr/>
        </p:nvPicPr>
        <p:blipFill>
          <a:blip r:embed="rId3"/>
          <a:stretch>
            <a:fillRect/>
          </a:stretch>
        </p:blipFill>
        <p:spPr>
          <a:xfrm>
            <a:off x="119062" y="1481137"/>
            <a:ext cx="11953875" cy="3895725"/>
          </a:xfrm>
          <a:prstGeom prst="rect">
            <a:avLst/>
          </a:prstGeom>
        </p:spPr>
      </p:pic>
    </p:spTree>
    <p:extLst>
      <p:ext uri="{BB962C8B-B14F-4D97-AF65-F5344CB8AC3E}">
        <p14:creationId xmlns:p14="http://schemas.microsoft.com/office/powerpoint/2010/main" val="35495530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DB5B4-3A44-F1C2-78F6-463F40AF9AE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14E9469-D9C8-469B-0229-C28056F5EF9F}"/>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2E1CB24B-01F6-7836-07E5-4EBA8A96098A}"/>
              </a:ext>
            </a:extLst>
          </p:cNvPr>
          <p:cNvSpPr>
            <a:spLocks noGrp="1"/>
          </p:cNvSpPr>
          <p:nvPr>
            <p:ph type="sldNum" sz="quarter" idx="12"/>
          </p:nvPr>
        </p:nvSpPr>
        <p:spPr/>
        <p:txBody>
          <a:bodyPr/>
          <a:lstStyle/>
          <a:p>
            <a:fld id="{26D89839-9540-4FD2-A570-163792ED64AF}" type="slidenum">
              <a:rPr lang="en-US" smtClean="0"/>
              <a:t>128</a:t>
            </a:fld>
            <a:endParaRPr lang="en-US"/>
          </a:p>
        </p:txBody>
      </p:sp>
      <p:sp>
        <p:nvSpPr>
          <p:cNvPr id="25" name="TextBox 24">
            <a:extLst>
              <a:ext uri="{FF2B5EF4-FFF2-40B4-BE49-F238E27FC236}">
                <a16:creationId xmlns:a16="http://schemas.microsoft.com/office/drawing/2014/main" id="{E32EB9D3-2805-ECB9-1711-78598C42E08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06FC2CA-85E0-B817-C673-F41D79706DC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A55AB0CF-2D81-9C1D-3397-5CA7EE8FDAEC}"/>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CF55DFD-4372-05A7-55F3-278A32EC62F5}"/>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660714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6315-1EB5-A90C-2A2E-59E8C185D0A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A26E93E-3138-8B41-14B9-CDA55F182F71}"/>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C64D8187-1425-AA7B-D631-E37F59D4C0F8}"/>
              </a:ext>
            </a:extLst>
          </p:cNvPr>
          <p:cNvSpPr>
            <a:spLocks noGrp="1"/>
          </p:cNvSpPr>
          <p:nvPr>
            <p:ph type="sldNum" sz="quarter" idx="12"/>
          </p:nvPr>
        </p:nvSpPr>
        <p:spPr/>
        <p:txBody>
          <a:bodyPr/>
          <a:lstStyle/>
          <a:p>
            <a:fld id="{26D89839-9540-4FD2-A570-163792ED64AF}" type="slidenum">
              <a:rPr lang="en-US" smtClean="0"/>
              <a:t>129</a:t>
            </a:fld>
            <a:endParaRPr lang="en-US"/>
          </a:p>
        </p:txBody>
      </p:sp>
      <p:sp>
        <p:nvSpPr>
          <p:cNvPr id="25" name="TextBox 24">
            <a:extLst>
              <a:ext uri="{FF2B5EF4-FFF2-40B4-BE49-F238E27FC236}">
                <a16:creationId xmlns:a16="http://schemas.microsoft.com/office/drawing/2014/main" id="{612F00B9-BA88-4BE4-BA65-16A7AAA959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183A8F9-EF86-2FB8-FEB7-4D6853DC0D9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FDB0432-C818-05B4-5E54-18A56585FC9C}"/>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964BCD38-4733-33C1-92A0-6D27573C5086}"/>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020087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8D0BE-D1BE-4CB7-F6FF-121467C501E0}"/>
              </a:ext>
            </a:extLst>
          </p:cNvPr>
          <p:cNvSpPr>
            <a:spLocks noGrp="1"/>
          </p:cNvSpPr>
          <p:nvPr>
            <p:ph type="sldNum" sz="quarter" idx="12"/>
          </p:nvPr>
        </p:nvSpPr>
        <p:spPr/>
        <p:txBody>
          <a:bodyPr/>
          <a:lstStyle/>
          <a:p>
            <a:fld id="{26D89839-9540-4FD2-A570-163792ED64AF}" type="slidenum">
              <a:rPr lang="en-US" smtClean="0"/>
              <a:t>13</a:t>
            </a:fld>
            <a:endParaRPr lang="en-US"/>
          </a:p>
        </p:txBody>
      </p:sp>
      <p:pic>
        <p:nvPicPr>
          <p:cNvPr id="5" name="Picture 4">
            <a:extLst>
              <a:ext uri="{FF2B5EF4-FFF2-40B4-BE49-F238E27FC236}">
                <a16:creationId xmlns:a16="http://schemas.microsoft.com/office/drawing/2014/main" id="{034BB487-944A-A072-BF47-3CE620000288}"/>
              </a:ext>
            </a:extLst>
          </p:cNvPr>
          <p:cNvPicPr>
            <a:picLocks noChangeAspect="1"/>
          </p:cNvPicPr>
          <p:nvPr/>
        </p:nvPicPr>
        <p:blipFill>
          <a:blip r:embed="rId3"/>
          <a:stretch>
            <a:fillRect/>
          </a:stretch>
        </p:blipFill>
        <p:spPr>
          <a:xfrm>
            <a:off x="119062" y="136525"/>
            <a:ext cx="11953875" cy="3390900"/>
          </a:xfrm>
          <a:prstGeom prst="rect">
            <a:avLst/>
          </a:prstGeom>
        </p:spPr>
      </p:pic>
      <p:pic>
        <p:nvPicPr>
          <p:cNvPr id="7" name="Picture 6">
            <a:extLst>
              <a:ext uri="{FF2B5EF4-FFF2-40B4-BE49-F238E27FC236}">
                <a16:creationId xmlns:a16="http://schemas.microsoft.com/office/drawing/2014/main" id="{565A2C13-CDAA-CE18-EE41-E03F0B927EF1}"/>
              </a:ext>
            </a:extLst>
          </p:cNvPr>
          <p:cNvPicPr>
            <a:picLocks noChangeAspect="1"/>
          </p:cNvPicPr>
          <p:nvPr/>
        </p:nvPicPr>
        <p:blipFill>
          <a:blip r:embed="rId4"/>
          <a:stretch>
            <a:fillRect/>
          </a:stretch>
        </p:blipFill>
        <p:spPr>
          <a:xfrm>
            <a:off x="319086" y="3841750"/>
            <a:ext cx="7381875" cy="2514600"/>
          </a:xfrm>
          <a:prstGeom prst="rect">
            <a:avLst/>
          </a:prstGeom>
        </p:spPr>
      </p:pic>
      <p:pic>
        <p:nvPicPr>
          <p:cNvPr id="11" name="Picture 10">
            <a:extLst>
              <a:ext uri="{FF2B5EF4-FFF2-40B4-BE49-F238E27FC236}">
                <a16:creationId xmlns:a16="http://schemas.microsoft.com/office/drawing/2014/main" id="{95F3A8BF-9F4B-6A48-5B9D-A9DD097B0972}"/>
              </a:ext>
            </a:extLst>
          </p:cNvPr>
          <p:cNvPicPr>
            <a:picLocks noChangeAspect="1"/>
          </p:cNvPicPr>
          <p:nvPr/>
        </p:nvPicPr>
        <p:blipFill>
          <a:blip r:embed="rId5"/>
          <a:stretch>
            <a:fillRect/>
          </a:stretch>
        </p:blipFill>
        <p:spPr>
          <a:xfrm>
            <a:off x="8153400" y="5099050"/>
            <a:ext cx="3086100" cy="628650"/>
          </a:xfrm>
          <a:prstGeom prst="rect">
            <a:avLst/>
          </a:prstGeom>
          <a:ln>
            <a:solidFill>
              <a:schemeClr val="tx1"/>
            </a:solidFill>
          </a:ln>
        </p:spPr>
      </p:pic>
    </p:spTree>
    <p:extLst>
      <p:ext uri="{BB962C8B-B14F-4D97-AF65-F5344CB8AC3E}">
        <p14:creationId xmlns:p14="http://schemas.microsoft.com/office/powerpoint/2010/main" val="23110408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BFAA2-E736-36C1-E7CF-A44D050D9A71}"/>
              </a:ext>
            </a:extLst>
          </p:cNvPr>
          <p:cNvSpPr>
            <a:spLocks noGrp="1"/>
          </p:cNvSpPr>
          <p:nvPr>
            <p:ph type="sldNum" sz="quarter" idx="12"/>
          </p:nvPr>
        </p:nvSpPr>
        <p:spPr/>
        <p:txBody>
          <a:bodyPr/>
          <a:lstStyle/>
          <a:p>
            <a:fld id="{26D89839-9540-4FD2-A570-163792ED64AF}" type="slidenum">
              <a:rPr lang="en-US" smtClean="0"/>
              <a:t>130</a:t>
            </a:fld>
            <a:endParaRPr lang="en-US"/>
          </a:p>
        </p:txBody>
      </p:sp>
      <p:pic>
        <p:nvPicPr>
          <p:cNvPr id="5" name="Picture 4">
            <a:extLst>
              <a:ext uri="{FF2B5EF4-FFF2-40B4-BE49-F238E27FC236}">
                <a16:creationId xmlns:a16="http://schemas.microsoft.com/office/drawing/2014/main" id="{3B86A4B8-C0B0-E1DD-5B5F-3A9D7B55468E}"/>
              </a:ext>
            </a:extLst>
          </p:cNvPr>
          <p:cNvPicPr>
            <a:picLocks noChangeAspect="1"/>
          </p:cNvPicPr>
          <p:nvPr/>
        </p:nvPicPr>
        <p:blipFill>
          <a:blip r:embed="rId3"/>
          <a:stretch>
            <a:fillRect/>
          </a:stretch>
        </p:blipFill>
        <p:spPr>
          <a:xfrm>
            <a:off x="716756" y="485775"/>
            <a:ext cx="10758488" cy="3060383"/>
          </a:xfrm>
          <a:prstGeom prst="rect">
            <a:avLst/>
          </a:prstGeom>
        </p:spPr>
      </p:pic>
      <p:pic>
        <p:nvPicPr>
          <p:cNvPr id="6" name="Picture 5">
            <a:extLst>
              <a:ext uri="{FF2B5EF4-FFF2-40B4-BE49-F238E27FC236}">
                <a16:creationId xmlns:a16="http://schemas.microsoft.com/office/drawing/2014/main" id="{13F45CEE-B254-4F9A-497C-A994982EAF5E}"/>
              </a:ext>
            </a:extLst>
          </p:cNvPr>
          <p:cNvPicPr>
            <a:picLocks noChangeAspect="1"/>
          </p:cNvPicPr>
          <p:nvPr/>
        </p:nvPicPr>
        <p:blipFill>
          <a:blip r:embed="rId4"/>
          <a:stretch>
            <a:fillRect/>
          </a:stretch>
        </p:blipFill>
        <p:spPr>
          <a:xfrm>
            <a:off x="452437" y="3967480"/>
            <a:ext cx="6643688" cy="2263140"/>
          </a:xfrm>
          <a:prstGeom prst="rect">
            <a:avLst/>
          </a:prstGeom>
        </p:spPr>
      </p:pic>
      <p:pic>
        <p:nvPicPr>
          <p:cNvPr id="11" name="Picture 10">
            <a:extLst>
              <a:ext uri="{FF2B5EF4-FFF2-40B4-BE49-F238E27FC236}">
                <a16:creationId xmlns:a16="http://schemas.microsoft.com/office/drawing/2014/main" id="{823A8A84-3B53-B9CA-E491-7C8E41D7DE54}"/>
              </a:ext>
            </a:extLst>
          </p:cNvPr>
          <p:cNvPicPr>
            <a:picLocks noChangeAspect="1"/>
          </p:cNvPicPr>
          <p:nvPr/>
        </p:nvPicPr>
        <p:blipFill>
          <a:blip r:embed="rId5"/>
          <a:stretch>
            <a:fillRect/>
          </a:stretch>
        </p:blipFill>
        <p:spPr>
          <a:xfrm>
            <a:off x="7646194" y="5099050"/>
            <a:ext cx="3829050" cy="628650"/>
          </a:xfrm>
          <a:prstGeom prst="rect">
            <a:avLst/>
          </a:prstGeom>
          <a:ln>
            <a:solidFill>
              <a:schemeClr val="tx1"/>
            </a:solidFill>
          </a:ln>
        </p:spPr>
      </p:pic>
    </p:spTree>
    <p:extLst>
      <p:ext uri="{BB962C8B-B14F-4D97-AF65-F5344CB8AC3E}">
        <p14:creationId xmlns:p14="http://schemas.microsoft.com/office/powerpoint/2010/main" val="3789644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562F-8C3D-DFBD-7501-1283EABC12A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F7107FC-BBB8-CCF4-EE16-D8CB2F601F81}"/>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A5E3FB89-9291-D06F-D91D-D47FB0CA66ED}"/>
              </a:ext>
            </a:extLst>
          </p:cNvPr>
          <p:cNvSpPr>
            <a:spLocks noGrp="1"/>
          </p:cNvSpPr>
          <p:nvPr>
            <p:ph type="sldNum" sz="quarter" idx="12"/>
          </p:nvPr>
        </p:nvSpPr>
        <p:spPr/>
        <p:txBody>
          <a:bodyPr/>
          <a:lstStyle/>
          <a:p>
            <a:fld id="{26D89839-9540-4FD2-A570-163792ED64AF}" type="slidenum">
              <a:rPr lang="en-US" smtClean="0"/>
              <a:t>131</a:t>
            </a:fld>
            <a:endParaRPr lang="en-US"/>
          </a:p>
        </p:txBody>
      </p:sp>
      <p:sp>
        <p:nvSpPr>
          <p:cNvPr id="25" name="TextBox 24">
            <a:extLst>
              <a:ext uri="{FF2B5EF4-FFF2-40B4-BE49-F238E27FC236}">
                <a16:creationId xmlns:a16="http://schemas.microsoft.com/office/drawing/2014/main" id="{A22BB209-D28B-C26C-CB88-A506B0D6845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5" name="Picture 4">
            <a:extLst>
              <a:ext uri="{FF2B5EF4-FFF2-40B4-BE49-F238E27FC236}">
                <a16:creationId xmlns:a16="http://schemas.microsoft.com/office/drawing/2014/main" id="{D69DC851-D416-EDAA-008D-89CB74973936}"/>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59D4EBFF-09B1-48A0-E641-66491F431A4F}"/>
              </a:ext>
            </a:extLst>
          </p:cNvPr>
          <p:cNvPicPr>
            <a:picLocks noChangeAspect="1"/>
          </p:cNvPicPr>
          <p:nvPr/>
        </p:nvPicPr>
        <p:blipFill>
          <a:blip r:embed="rId4"/>
          <a:stretch>
            <a:fillRect/>
          </a:stretch>
        </p:blipFill>
        <p:spPr>
          <a:xfrm>
            <a:off x="838200" y="4310910"/>
            <a:ext cx="9001125" cy="1571625"/>
          </a:xfrm>
          <a:prstGeom prst="rect">
            <a:avLst/>
          </a:prstGeom>
          <a:ln>
            <a:solidFill>
              <a:schemeClr val="bg1">
                <a:lumMod val="85000"/>
              </a:schemeClr>
            </a:solidFill>
          </a:ln>
        </p:spPr>
      </p:pic>
    </p:spTree>
    <p:extLst>
      <p:ext uri="{BB962C8B-B14F-4D97-AF65-F5344CB8AC3E}">
        <p14:creationId xmlns:p14="http://schemas.microsoft.com/office/powerpoint/2010/main" val="6868515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D57F-1DDE-BDF2-F8F1-E9AA5A1712E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CD03641-90C1-FBE3-125B-994200A49405}"/>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C3A4A10C-6B95-41EE-23CC-3A7CAF8B54A2}"/>
              </a:ext>
            </a:extLst>
          </p:cNvPr>
          <p:cNvSpPr>
            <a:spLocks noGrp="1"/>
          </p:cNvSpPr>
          <p:nvPr>
            <p:ph type="sldNum" sz="quarter" idx="12"/>
          </p:nvPr>
        </p:nvSpPr>
        <p:spPr/>
        <p:txBody>
          <a:bodyPr/>
          <a:lstStyle/>
          <a:p>
            <a:fld id="{26D89839-9540-4FD2-A570-163792ED64AF}" type="slidenum">
              <a:rPr lang="en-US" smtClean="0"/>
              <a:t>132</a:t>
            </a:fld>
            <a:endParaRPr lang="en-US"/>
          </a:p>
        </p:txBody>
      </p:sp>
      <p:sp>
        <p:nvSpPr>
          <p:cNvPr id="25" name="TextBox 24">
            <a:extLst>
              <a:ext uri="{FF2B5EF4-FFF2-40B4-BE49-F238E27FC236}">
                <a16:creationId xmlns:a16="http://schemas.microsoft.com/office/drawing/2014/main" id="{215F30FF-0759-DF98-D328-A649D8A6E46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937FB61-B871-3C7D-17C7-EE99EB65433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0F920CC4-5C06-981B-8FE1-55EC64327501}"/>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2" name="Picture 1">
            <a:extLst>
              <a:ext uri="{FF2B5EF4-FFF2-40B4-BE49-F238E27FC236}">
                <a16:creationId xmlns:a16="http://schemas.microsoft.com/office/drawing/2014/main" id="{F5873841-A348-5027-7880-482530A3907E}"/>
              </a:ext>
            </a:extLst>
          </p:cNvPr>
          <p:cNvPicPr>
            <a:picLocks noChangeAspect="1"/>
          </p:cNvPicPr>
          <p:nvPr/>
        </p:nvPicPr>
        <p:blipFill>
          <a:blip r:embed="rId4"/>
          <a:stretch>
            <a:fillRect/>
          </a:stretch>
        </p:blipFill>
        <p:spPr>
          <a:xfrm>
            <a:off x="838200" y="2265471"/>
            <a:ext cx="9001125" cy="1571625"/>
          </a:xfrm>
          <a:prstGeom prst="rect">
            <a:avLst/>
          </a:prstGeom>
          <a:ln>
            <a:solidFill>
              <a:schemeClr val="bg1">
                <a:lumMod val="85000"/>
              </a:schemeClr>
            </a:solidFill>
          </a:ln>
        </p:spPr>
      </p:pic>
    </p:spTree>
    <p:extLst>
      <p:ext uri="{BB962C8B-B14F-4D97-AF65-F5344CB8AC3E}">
        <p14:creationId xmlns:p14="http://schemas.microsoft.com/office/powerpoint/2010/main" val="23321343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B1BC-7BAA-2D00-6F29-62DCEB1FE1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4786AA-9480-948C-AE38-006E09B9AEDC}"/>
              </a:ext>
            </a:extLst>
          </p:cNvPr>
          <p:cNvSpPr>
            <a:spLocks noGrp="1"/>
          </p:cNvSpPr>
          <p:nvPr>
            <p:ph type="sldNum" sz="quarter" idx="12"/>
          </p:nvPr>
        </p:nvSpPr>
        <p:spPr/>
        <p:txBody>
          <a:bodyPr/>
          <a:lstStyle/>
          <a:p>
            <a:fld id="{26D89839-9540-4FD2-A570-163792ED64AF}" type="slidenum">
              <a:rPr lang="en-US" smtClean="0"/>
              <a:t>133</a:t>
            </a:fld>
            <a:endParaRPr lang="en-US"/>
          </a:p>
        </p:txBody>
      </p:sp>
      <p:pic>
        <p:nvPicPr>
          <p:cNvPr id="6" name="Picture 5">
            <a:extLst>
              <a:ext uri="{FF2B5EF4-FFF2-40B4-BE49-F238E27FC236}">
                <a16:creationId xmlns:a16="http://schemas.microsoft.com/office/drawing/2014/main" id="{F2D022BB-F37B-3B6E-FF19-A11968574C76}"/>
              </a:ext>
            </a:extLst>
          </p:cNvPr>
          <p:cNvPicPr>
            <a:picLocks noChangeAspect="1"/>
          </p:cNvPicPr>
          <p:nvPr/>
        </p:nvPicPr>
        <p:blipFill>
          <a:blip r:embed="rId3"/>
          <a:srcRect r="11474"/>
          <a:stretch>
            <a:fillRect/>
          </a:stretch>
        </p:blipFill>
        <p:spPr>
          <a:xfrm>
            <a:off x="804862" y="1481137"/>
            <a:ext cx="10582276" cy="3895725"/>
          </a:xfrm>
          <a:prstGeom prst="rect">
            <a:avLst/>
          </a:prstGeom>
        </p:spPr>
      </p:pic>
    </p:spTree>
    <p:extLst>
      <p:ext uri="{BB962C8B-B14F-4D97-AF65-F5344CB8AC3E}">
        <p14:creationId xmlns:p14="http://schemas.microsoft.com/office/powerpoint/2010/main" val="13303862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04AFFA-AFC3-4306-5875-0EBEBC99C369}"/>
              </a:ext>
            </a:extLst>
          </p:cNvPr>
          <p:cNvSpPr>
            <a:spLocks noGrp="1"/>
          </p:cNvSpPr>
          <p:nvPr>
            <p:ph type="sldNum" sz="quarter" idx="12"/>
          </p:nvPr>
        </p:nvSpPr>
        <p:spPr/>
        <p:txBody>
          <a:bodyPr/>
          <a:lstStyle/>
          <a:p>
            <a:fld id="{26D89839-9540-4FD2-A570-163792ED64AF}" type="slidenum">
              <a:rPr lang="en-US" smtClean="0"/>
              <a:t>134</a:t>
            </a:fld>
            <a:endParaRPr lang="en-US"/>
          </a:p>
        </p:txBody>
      </p:sp>
      <p:pic>
        <p:nvPicPr>
          <p:cNvPr id="5" name="Picture 4">
            <a:extLst>
              <a:ext uri="{FF2B5EF4-FFF2-40B4-BE49-F238E27FC236}">
                <a16:creationId xmlns:a16="http://schemas.microsoft.com/office/drawing/2014/main" id="{41DDBF46-C8BE-3755-91C3-27FA8109DEEA}"/>
              </a:ext>
            </a:extLst>
          </p:cNvPr>
          <p:cNvPicPr>
            <a:picLocks noChangeAspect="1"/>
          </p:cNvPicPr>
          <p:nvPr/>
        </p:nvPicPr>
        <p:blipFill>
          <a:blip r:embed="rId3"/>
          <a:stretch>
            <a:fillRect/>
          </a:stretch>
        </p:blipFill>
        <p:spPr>
          <a:xfrm>
            <a:off x="1613296" y="319088"/>
            <a:ext cx="8965406" cy="2557463"/>
          </a:xfrm>
          <a:prstGeom prst="rect">
            <a:avLst/>
          </a:prstGeom>
        </p:spPr>
      </p:pic>
      <p:pic>
        <p:nvPicPr>
          <p:cNvPr id="7" name="Picture 6">
            <a:extLst>
              <a:ext uri="{FF2B5EF4-FFF2-40B4-BE49-F238E27FC236}">
                <a16:creationId xmlns:a16="http://schemas.microsoft.com/office/drawing/2014/main" id="{FF38A3F4-8D3D-E90D-9BF6-D71EC28E753A}"/>
              </a:ext>
            </a:extLst>
          </p:cNvPr>
          <p:cNvPicPr>
            <a:picLocks noChangeAspect="1"/>
          </p:cNvPicPr>
          <p:nvPr/>
        </p:nvPicPr>
        <p:blipFill>
          <a:blip r:embed="rId4"/>
          <a:stretch>
            <a:fillRect/>
          </a:stretch>
        </p:blipFill>
        <p:spPr>
          <a:xfrm>
            <a:off x="1613296" y="3174206"/>
            <a:ext cx="8965406" cy="3364706"/>
          </a:xfrm>
          <a:prstGeom prst="rect">
            <a:avLst/>
          </a:prstGeom>
        </p:spPr>
      </p:pic>
    </p:spTree>
    <p:extLst>
      <p:ext uri="{BB962C8B-B14F-4D97-AF65-F5344CB8AC3E}">
        <p14:creationId xmlns:p14="http://schemas.microsoft.com/office/powerpoint/2010/main" val="3998826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402C-8FB4-2865-33E8-E97FE10F429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65D722D-6914-9C66-F004-220C830B3BF4}"/>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546C4F82-0CC2-BDFC-C15A-7773C85261E6}"/>
              </a:ext>
            </a:extLst>
          </p:cNvPr>
          <p:cNvSpPr>
            <a:spLocks noGrp="1"/>
          </p:cNvSpPr>
          <p:nvPr>
            <p:ph type="sldNum" sz="quarter" idx="12"/>
          </p:nvPr>
        </p:nvSpPr>
        <p:spPr/>
        <p:txBody>
          <a:bodyPr/>
          <a:lstStyle/>
          <a:p>
            <a:fld id="{26D89839-9540-4FD2-A570-163792ED64AF}" type="slidenum">
              <a:rPr lang="en-US" smtClean="0"/>
              <a:t>135</a:t>
            </a:fld>
            <a:endParaRPr lang="en-US"/>
          </a:p>
        </p:txBody>
      </p:sp>
      <p:sp>
        <p:nvSpPr>
          <p:cNvPr id="25" name="TextBox 24">
            <a:extLst>
              <a:ext uri="{FF2B5EF4-FFF2-40B4-BE49-F238E27FC236}">
                <a16:creationId xmlns:a16="http://schemas.microsoft.com/office/drawing/2014/main" id="{61FC385F-D533-FAA2-DCF8-1AF89939EDB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DAF9066-022A-0BB6-C3B3-8F0B76F4C1AF}"/>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AB704582-E497-1EA2-BB65-6937EA4D2DA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BAEBE136-45E0-B741-8B41-CCA2D27A4674}"/>
              </a:ext>
            </a:extLst>
          </p:cNvPr>
          <p:cNvPicPr>
            <a:picLocks noChangeAspect="1"/>
          </p:cNvPicPr>
          <p:nvPr/>
        </p:nvPicPr>
        <p:blipFill>
          <a:blip r:embed="rId4"/>
          <a:stretch>
            <a:fillRect/>
          </a:stretch>
        </p:blipFill>
        <p:spPr>
          <a:xfrm>
            <a:off x="838200" y="5038225"/>
            <a:ext cx="1400175" cy="285750"/>
          </a:xfrm>
          <a:prstGeom prst="rect">
            <a:avLst/>
          </a:prstGeom>
        </p:spPr>
      </p:pic>
    </p:spTree>
    <p:extLst>
      <p:ext uri="{BB962C8B-B14F-4D97-AF65-F5344CB8AC3E}">
        <p14:creationId xmlns:p14="http://schemas.microsoft.com/office/powerpoint/2010/main" val="33803319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10528-9A9D-B912-1747-A793274B505B}"/>
              </a:ext>
            </a:extLst>
          </p:cNvPr>
          <p:cNvSpPr>
            <a:spLocks noGrp="1"/>
          </p:cNvSpPr>
          <p:nvPr>
            <p:ph type="title"/>
          </p:nvPr>
        </p:nvSpPr>
        <p:spPr/>
        <p:txBody>
          <a:bodyPr/>
          <a:lstStyle/>
          <a:p>
            <a:r>
              <a:rPr lang="en-CA" dirty="0"/>
              <a:t>colour content</a:t>
            </a:r>
          </a:p>
        </p:txBody>
      </p:sp>
      <p:sp>
        <p:nvSpPr>
          <p:cNvPr id="3" name="Text Placeholder 2">
            <a:extLst>
              <a:ext uri="{FF2B5EF4-FFF2-40B4-BE49-F238E27FC236}">
                <a16:creationId xmlns:a16="http://schemas.microsoft.com/office/drawing/2014/main" id="{6681EB0F-A6A3-49DE-EE7A-66CA0162FBE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5EE2D68-6170-C28D-77FA-5F09F3B7A899}"/>
              </a:ext>
            </a:extLst>
          </p:cNvPr>
          <p:cNvSpPr>
            <a:spLocks noGrp="1"/>
          </p:cNvSpPr>
          <p:nvPr>
            <p:ph type="sldNum" sz="quarter" idx="12"/>
          </p:nvPr>
        </p:nvSpPr>
        <p:spPr/>
        <p:txBody>
          <a:bodyPr/>
          <a:lstStyle/>
          <a:p>
            <a:fld id="{26D89839-9540-4FD2-A570-163792ED64AF}" type="slidenum">
              <a:rPr lang="en-US" smtClean="0"/>
              <a:t>136</a:t>
            </a:fld>
            <a:endParaRPr lang="en-US"/>
          </a:p>
        </p:txBody>
      </p:sp>
    </p:spTree>
    <p:extLst>
      <p:ext uri="{BB962C8B-B14F-4D97-AF65-F5344CB8AC3E}">
        <p14:creationId xmlns:p14="http://schemas.microsoft.com/office/powerpoint/2010/main" val="3321394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0"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90" name="Google Shape;19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137</a:t>
            </a:fld>
            <a:endParaRPr/>
          </a:p>
        </p:txBody>
      </p:sp>
      <p:sp>
        <p:nvSpPr>
          <p:cNvPr id="191" name="Google Shape;19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Manifestation: colour content</a:t>
            </a:r>
            <a:endParaRPr/>
          </a:p>
        </p:txBody>
      </p:sp>
      <p:pic>
        <p:nvPicPr>
          <p:cNvPr id="192" name="Google Shape;192;p10"/>
          <p:cNvPicPr preferRelativeResize="0"/>
          <p:nvPr/>
        </p:nvPicPr>
        <p:blipFill rotWithShape="1">
          <a:blip r:embed="rId4">
            <a:alphaModFix/>
          </a:blip>
          <a:srcRect/>
          <a:stretch/>
        </p:blipFill>
        <p:spPr>
          <a:xfrm>
            <a:off x="1233269" y="3524205"/>
            <a:ext cx="9957312" cy="3075478"/>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138</a:t>
            </a:fld>
            <a:endParaRPr/>
          </a:p>
        </p:txBody>
      </p:sp>
      <p:pic>
        <p:nvPicPr>
          <p:cNvPr id="3" name="Picture 2">
            <a:extLst>
              <a:ext uri="{FF2B5EF4-FFF2-40B4-BE49-F238E27FC236}">
                <a16:creationId xmlns:a16="http://schemas.microsoft.com/office/drawing/2014/main" id="{FD688D65-3BD9-60BB-181A-E2AAF5B962B9}"/>
              </a:ext>
            </a:extLst>
          </p:cNvPr>
          <p:cNvPicPr>
            <a:picLocks noChangeAspect="1"/>
          </p:cNvPicPr>
          <p:nvPr/>
        </p:nvPicPr>
        <p:blipFill>
          <a:blip r:embed="rId3"/>
          <a:stretch>
            <a:fillRect/>
          </a:stretch>
        </p:blipFill>
        <p:spPr>
          <a:xfrm>
            <a:off x="716756" y="822960"/>
            <a:ext cx="10758488" cy="521208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1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139</a:t>
            </a:fld>
            <a:endParaRPr/>
          </a:p>
        </p:txBody>
      </p:sp>
      <p:pic>
        <p:nvPicPr>
          <p:cNvPr id="5" name="Picture 4">
            <a:extLst>
              <a:ext uri="{FF2B5EF4-FFF2-40B4-BE49-F238E27FC236}">
                <a16:creationId xmlns:a16="http://schemas.microsoft.com/office/drawing/2014/main" id="{C1A89B7E-295E-40FE-6DAD-C831967E39A8}"/>
              </a:ext>
            </a:extLst>
          </p:cNvPr>
          <p:cNvPicPr>
            <a:picLocks noChangeAspect="1"/>
          </p:cNvPicPr>
          <p:nvPr/>
        </p:nvPicPr>
        <p:blipFill>
          <a:blip r:embed="rId3"/>
          <a:stretch>
            <a:fillRect/>
          </a:stretch>
        </p:blipFill>
        <p:spPr>
          <a:xfrm>
            <a:off x="716756" y="1221581"/>
            <a:ext cx="10758488" cy="44148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C366-1777-CCED-93F0-6C6545ABC76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31407F9-D71E-75E7-CFD5-0C2E55B09555}"/>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079D4D59-88A4-5A2A-BB52-DAEF9D7FA607}"/>
              </a:ext>
            </a:extLst>
          </p:cNvPr>
          <p:cNvSpPr>
            <a:spLocks noGrp="1"/>
          </p:cNvSpPr>
          <p:nvPr>
            <p:ph type="sldNum" sz="quarter" idx="12"/>
          </p:nvPr>
        </p:nvSpPr>
        <p:spPr/>
        <p:txBody>
          <a:bodyPr/>
          <a:lstStyle/>
          <a:p>
            <a:fld id="{26D89839-9540-4FD2-A570-163792ED64AF}" type="slidenum">
              <a:rPr lang="en-US" smtClean="0"/>
              <a:t>14</a:t>
            </a:fld>
            <a:endParaRPr lang="en-US"/>
          </a:p>
        </p:txBody>
      </p:sp>
      <p:sp>
        <p:nvSpPr>
          <p:cNvPr id="25" name="TextBox 24">
            <a:extLst>
              <a:ext uri="{FF2B5EF4-FFF2-40B4-BE49-F238E27FC236}">
                <a16:creationId xmlns:a16="http://schemas.microsoft.com/office/drawing/2014/main" id="{8F5E25C1-56B4-4A5A-4A92-86AC7EA4CB0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D7C78D9B-8D12-4E99-AEF5-CD9B1BCAEADE}"/>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0FC374DE-E504-3D97-A96A-314290F3C335}"/>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27551472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80536-5E10-C378-C847-4E357E76BA93}"/>
              </a:ext>
            </a:extLst>
          </p:cNvPr>
          <p:cNvSpPr>
            <a:spLocks noGrp="1"/>
          </p:cNvSpPr>
          <p:nvPr>
            <p:ph type="sldNum" sz="quarter" idx="12"/>
          </p:nvPr>
        </p:nvSpPr>
        <p:spPr/>
        <p:txBody>
          <a:bodyPr/>
          <a:lstStyle/>
          <a:p>
            <a:fld id="{26D89839-9540-4FD2-A570-163792ED64AF}" type="slidenum">
              <a:rPr lang="en-US" smtClean="0"/>
              <a:t>140</a:t>
            </a:fld>
            <a:endParaRPr lang="en-US"/>
          </a:p>
        </p:txBody>
      </p:sp>
      <p:pic>
        <p:nvPicPr>
          <p:cNvPr id="6" name="Picture 5">
            <a:extLst>
              <a:ext uri="{FF2B5EF4-FFF2-40B4-BE49-F238E27FC236}">
                <a16:creationId xmlns:a16="http://schemas.microsoft.com/office/drawing/2014/main" id="{42FDE3ED-ECBB-CD3F-937B-0EFCC292827D}"/>
              </a:ext>
            </a:extLst>
          </p:cNvPr>
          <p:cNvPicPr>
            <a:picLocks noChangeAspect="1"/>
          </p:cNvPicPr>
          <p:nvPr/>
        </p:nvPicPr>
        <p:blipFill>
          <a:blip r:embed="rId3"/>
          <a:stretch>
            <a:fillRect/>
          </a:stretch>
        </p:blipFill>
        <p:spPr>
          <a:xfrm>
            <a:off x="716756" y="1560195"/>
            <a:ext cx="10758488" cy="3737610"/>
          </a:xfrm>
          <a:prstGeom prst="rect">
            <a:avLst/>
          </a:prstGeom>
        </p:spPr>
      </p:pic>
    </p:spTree>
    <p:extLst>
      <p:ext uri="{BB962C8B-B14F-4D97-AF65-F5344CB8AC3E}">
        <p14:creationId xmlns:p14="http://schemas.microsoft.com/office/powerpoint/2010/main" val="2741428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Illustrations in color and </a:t>
            </a:r>
            <a:r>
              <a:rPr lang="en-US" dirty="0" err="1"/>
              <a:t>b&amp;w</a:t>
            </a:r>
            <a:endParaRPr dirty="0"/>
          </a:p>
        </p:txBody>
      </p:sp>
      <p:pic>
        <p:nvPicPr>
          <p:cNvPr id="230" name="Google Shape;230;p15" descr="A diagram of a path&#10;&#10;AI-generated content may be incorrect."/>
          <p:cNvPicPr preferRelativeResize="0">
            <a:picLocks noGrp="1"/>
          </p:cNvPicPr>
          <p:nvPr>
            <p:ph type="body" idx="1"/>
          </p:nvPr>
        </p:nvPicPr>
        <p:blipFill rotWithShape="1">
          <a:blip r:embed="rId3">
            <a:alphaModFix/>
          </a:blip>
          <a:srcRect/>
          <a:stretch/>
        </p:blipFill>
        <p:spPr>
          <a:xfrm>
            <a:off x="1873170" y="2845534"/>
            <a:ext cx="3111660" cy="2311519"/>
          </a:xfrm>
          <a:prstGeom prst="rect">
            <a:avLst/>
          </a:prstGeom>
          <a:noFill/>
          <a:ln>
            <a:noFill/>
          </a:ln>
        </p:spPr>
      </p:pic>
      <p:pic>
        <p:nvPicPr>
          <p:cNvPr id="231" name="Google Shape;231;p15" descr="A diagram of a complex structure&#10;&#10;AI-generated content may be incorrect."/>
          <p:cNvPicPr preferRelativeResize="0">
            <a:picLocks noGrp="1"/>
          </p:cNvPicPr>
          <p:nvPr>
            <p:ph type="body" idx="2"/>
          </p:nvPr>
        </p:nvPicPr>
        <p:blipFill rotWithShape="1">
          <a:blip r:embed="rId4">
            <a:alphaModFix/>
          </a:blip>
          <a:srcRect/>
          <a:stretch/>
        </p:blipFill>
        <p:spPr>
          <a:xfrm>
            <a:off x="6276847" y="2096196"/>
            <a:ext cx="4972306" cy="3810196"/>
          </a:xfrm>
          <a:prstGeom prst="rect">
            <a:avLst/>
          </a:prstGeom>
          <a:noFill/>
          <a:ln>
            <a:noFill/>
          </a:ln>
        </p:spPr>
      </p:pic>
      <p:sp>
        <p:nvSpPr>
          <p:cNvPr id="232" name="Google Shape;2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093F-30C4-8082-7F20-901387093B2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24CEA60-B00A-4623-5C80-015ECD2D3915}"/>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5C349338-7D08-800C-9877-5E6CF1BFFB4F}"/>
              </a:ext>
            </a:extLst>
          </p:cNvPr>
          <p:cNvSpPr>
            <a:spLocks noGrp="1"/>
          </p:cNvSpPr>
          <p:nvPr>
            <p:ph type="sldNum" sz="quarter" idx="12"/>
          </p:nvPr>
        </p:nvSpPr>
        <p:spPr/>
        <p:txBody>
          <a:bodyPr/>
          <a:lstStyle/>
          <a:p>
            <a:fld id="{26D89839-9540-4FD2-A570-163792ED64AF}" type="slidenum">
              <a:rPr lang="en-US" smtClean="0"/>
              <a:t>142</a:t>
            </a:fld>
            <a:endParaRPr lang="en-US"/>
          </a:p>
        </p:txBody>
      </p:sp>
      <p:sp>
        <p:nvSpPr>
          <p:cNvPr id="25" name="TextBox 24">
            <a:extLst>
              <a:ext uri="{FF2B5EF4-FFF2-40B4-BE49-F238E27FC236}">
                <a16:creationId xmlns:a16="http://schemas.microsoft.com/office/drawing/2014/main" id="{4CF77A01-DB32-186C-F6D2-DAE884F33F5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4BB230AD-13A3-821A-F8F8-C31FD2380B4A}"/>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2958EBC-C27C-A54C-5E0E-5C724CBE440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BC86281-FB22-8137-809E-972755D76CFC}"/>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95810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1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143</a:t>
            </a:fld>
            <a:endParaRPr/>
          </a:p>
        </p:txBody>
      </p:sp>
      <p:pic>
        <p:nvPicPr>
          <p:cNvPr id="5" name="Picture 4">
            <a:extLst>
              <a:ext uri="{FF2B5EF4-FFF2-40B4-BE49-F238E27FC236}">
                <a16:creationId xmlns:a16="http://schemas.microsoft.com/office/drawing/2014/main" id="{CF929323-0F33-390F-0265-57150E9390DD}"/>
              </a:ext>
            </a:extLst>
          </p:cNvPr>
          <p:cNvPicPr>
            <a:picLocks noChangeAspect="1"/>
          </p:cNvPicPr>
          <p:nvPr/>
        </p:nvPicPr>
        <p:blipFill>
          <a:blip r:embed="rId3"/>
          <a:stretch>
            <a:fillRect/>
          </a:stretch>
        </p:blipFill>
        <p:spPr>
          <a:xfrm>
            <a:off x="1613297" y="417909"/>
            <a:ext cx="8965406" cy="6022181"/>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897A6-8990-F116-5855-DBBA6BECF70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2269F94-A92D-6359-1DB9-CFA57500A809}"/>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AC04E5AF-435D-17E4-9062-6672EFEF4EBC}"/>
              </a:ext>
            </a:extLst>
          </p:cNvPr>
          <p:cNvSpPr>
            <a:spLocks noGrp="1"/>
          </p:cNvSpPr>
          <p:nvPr>
            <p:ph type="sldNum" sz="quarter" idx="12"/>
          </p:nvPr>
        </p:nvSpPr>
        <p:spPr/>
        <p:txBody>
          <a:bodyPr/>
          <a:lstStyle/>
          <a:p>
            <a:fld id="{26D89839-9540-4FD2-A570-163792ED64AF}" type="slidenum">
              <a:rPr lang="en-US" smtClean="0"/>
              <a:t>144</a:t>
            </a:fld>
            <a:endParaRPr lang="en-US"/>
          </a:p>
        </p:txBody>
      </p:sp>
      <p:sp>
        <p:nvSpPr>
          <p:cNvPr id="25" name="TextBox 24">
            <a:extLst>
              <a:ext uri="{FF2B5EF4-FFF2-40B4-BE49-F238E27FC236}">
                <a16:creationId xmlns:a16="http://schemas.microsoft.com/office/drawing/2014/main" id="{AF815B66-E547-F2DC-6BE9-A9778FBC6F5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ACD986E-7477-F7B4-2646-59EFACD6B7D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F42903F4-8A63-8E5E-D2C7-E4EC8A705523}"/>
              </a:ext>
            </a:extLst>
          </p:cNvPr>
          <p:cNvPicPr>
            <a:picLocks noChangeAspect="1"/>
          </p:cNvPicPr>
          <p:nvPr/>
        </p:nvPicPr>
        <p:blipFill>
          <a:blip r:embed="rId3"/>
          <a:stretch>
            <a:fillRect/>
          </a:stretch>
        </p:blipFill>
        <p:spPr>
          <a:xfrm>
            <a:off x="838200" y="2265471"/>
            <a:ext cx="9858375" cy="200977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68973DDB-8E37-2355-D606-7B8F1C9B15F0}"/>
              </a:ext>
            </a:extLst>
          </p:cNvPr>
          <p:cNvPicPr>
            <a:picLocks noChangeAspect="1"/>
          </p:cNvPicPr>
          <p:nvPr/>
        </p:nvPicPr>
        <p:blipFill>
          <a:blip r:embed="rId4"/>
          <a:stretch>
            <a:fillRect/>
          </a:stretch>
        </p:blipFill>
        <p:spPr>
          <a:xfrm>
            <a:off x="838200" y="5038225"/>
            <a:ext cx="8782050" cy="723900"/>
          </a:xfrm>
          <a:prstGeom prst="rect">
            <a:avLst/>
          </a:prstGeom>
        </p:spPr>
      </p:pic>
    </p:spTree>
    <p:extLst>
      <p:ext uri="{BB962C8B-B14F-4D97-AF65-F5344CB8AC3E}">
        <p14:creationId xmlns:p14="http://schemas.microsoft.com/office/powerpoint/2010/main" val="23797030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0F8F5-0232-8B97-A746-A8BC99751D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E2AE2-1799-1402-BD92-A7E43B01AF84}"/>
              </a:ext>
            </a:extLst>
          </p:cNvPr>
          <p:cNvSpPr>
            <a:spLocks noGrp="1"/>
          </p:cNvSpPr>
          <p:nvPr>
            <p:ph type="sldNum" sz="quarter" idx="12"/>
          </p:nvPr>
        </p:nvSpPr>
        <p:spPr/>
        <p:txBody>
          <a:bodyPr/>
          <a:lstStyle/>
          <a:p>
            <a:fld id="{26D89839-9540-4FD2-A570-163792ED64AF}" type="slidenum">
              <a:rPr lang="en-US" smtClean="0"/>
              <a:t>145</a:t>
            </a:fld>
            <a:endParaRPr lang="en-US"/>
          </a:p>
        </p:txBody>
      </p:sp>
      <p:pic>
        <p:nvPicPr>
          <p:cNvPr id="6" name="Picture 5">
            <a:extLst>
              <a:ext uri="{FF2B5EF4-FFF2-40B4-BE49-F238E27FC236}">
                <a16:creationId xmlns:a16="http://schemas.microsoft.com/office/drawing/2014/main" id="{21D97201-CC10-A80F-1040-76A22530828D}"/>
              </a:ext>
            </a:extLst>
          </p:cNvPr>
          <p:cNvPicPr>
            <a:picLocks noChangeAspect="1"/>
          </p:cNvPicPr>
          <p:nvPr/>
        </p:nvPicPr>
        <p:blipFill>
          <a:blip r:embed="rId3"/>
          <a:stretch>
            <a:fillRect/>
          </a:stretch>
        </p:blipFill>
        <p:spPr>
          <a:xfrm>
            <a:off x="452437" y="3967480"/>
            <a:ext cx="6643688" cy="2263140"/>
          </a:xfrm>
          <a:prstGeom prst="rect">
            <a:avLst/>
          </a:prstGeom>
        </p:spPr>
      </p:pic>
      <p:pic>
        <p:nvPicPr>
          <p:cNvPr id="4" name="Picture 3">
            <a:extLst>
              <a:ext uri="{FF2B5EF4-FFF2-40B4-BE49-F238E27FC236}">
                <a16:creationId xmlns:a16="http://schemas.microsoft.com/office/drawing/2014/main" id="{0EA9059B-BB29-FE89-F56F-0E801EC1A5EF}"/>
              </a:ext>
            </a:extLst>
          </p:cNvPr>
          <p:cNvPicPr>
            <a:picLocks noChangeAspect="1"/>
          </p:cNvPicPr>
          <p:nvPr/>
        </p:nvPicPr>
        <p:blipFill>
          <a:blip r:embed="rId4"/>
          <a:stretch>
            <a:fillRect/>
          </a:stretch>
        </p:blipFill>
        <p:spPr>
          <a:xfrm>
            <a:off x="716756" y="627380"/>
            <a:ext cx="10758488" cy="3034665"/>
          </a:xfrm>
          <a:prstGeom prst="rect">
            <a:avLst/>
          </a:prstGeom>
        </p:spPr>
      </p:pic>
      <p:pic>
        <p:nvPicPr>
          <p:cNvPr id="8" name="Picture 7">
            <a:extLst>
              <a:ext uri="{FF2B5EF4-FFF2-40B4-BE49-F238E27FC236}">
                <a16:creationId xmlns:a16="http://schemas.microsoft.com/office/drawing/2014/main" id="{13FFE236-4268-1163-CD4A-AD4DDD439920}"/>
              </a:ext>
            </a:extLst>
          </p:cNvPr>
          <p:cNvPicPr>
            <a:picLocks noChangeAspect="1"/>
          </p:cNvPicPr>
          <p:nvPr/>
        </p:nvPicPr>
        <p:blipFill>
          <a:blip r:embed="rId5"/>
          <a:stretch>
            <a:fillRect/>
          </a:stretch>
        </p:blipFill>
        <p:spPr>
          <a:xfrm>
            <a:off x="7977187" y="5099050"/>
            <a:ext cx="3371850" cy="642938"/>
          </a:xfrm>
          <a:prstGeom prst="rect">
            <a:avLst/>
          </a:prstGeom>
          <a:ln>
            <a:solidFill>
              <a:schemeClr val="tx1"/>
            </a:solidFill>
          </a:ln>
        </p:spPr>
      </p:pic>
    </p:spTree>
    <p:extLst>
      <p:ext uri="{BB962C8B-B14F-4D97-AF65-F5344CB8AC3E}">
        <p14:creationId xmlns:p14="http://schemas.microsoft.com/office/powerpoint/2010/main" val="21417444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6B7BF-1DA2-68BF-7EFB-C496493199A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93DA4CA4-D109-7D84-8E8B-30474212DABE}"/>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2D53DB74-B774-4989-FA13-6A77CB835B8E}"/>
              </a:ext>
            </a:extLst>
          </p:cNvPr>
          <p:cNvSpPr>
            <a:spLocks noGrp="1"/>
          </p:cNvSpPr>
          <p:nvPr>
            <p:ph type="sldNum" sz="quarter" idx="12"/>
          </p:nvPr>
        </p:nvSpPr>
        <p:spPr/>
        <p:txBody>
          <a:bodyPr/>
          <a:lstStyle/>
          <a:p>
            <a:fld id="{26D89839-9540-4FD2-A570-163792ED64AF}" type="slidenum">
              <a:rPr lang="en-US" smtClean="0"/>
              <a:t>146</a:t>
            </a:fld>
            <a:endParaRPr lang="en-US"/>
          </a:p>
        </p:txBody>
      </p:sp>
      <p:sp>
        <p:nvSpPr>
          <p:cNvPr id="25" name="TextBox 24">
            <a:extLst>
              <a:ext uri="{FF2B5EF4-FFF2-40B4-BE49-F238E27FC236}">
                <a16:creationId xmlns:a16="http://schemas.microsoft.com/office/drawing/2014/main" id="{9ED4CAC4-2819-D759-D304-C4E5E6625C2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9DD51742-2D1E-9A59-37A4-485DD65205AD}"/>
              </a:ext>
            </a:extLst>
          </p:cNvPr>
          <p:cNvPicPr>
            <a:picLocks noChangeAspect="1"/>
          </p:cNvPicPr>
          <p:nvPr/>
        </p:nvPicPr>
        <p:blipFill>
          <a:blip r:embed="rId3"/>
          <a:stretch>
            <a:fillRect/>
          </a:stretch>
        </p:blipFill>
        <p:spPr>
          <a:xfrm>
            <a:off x="838200" y="2265471"/>
            <a:ext cx="9858375" cy="2009775"/>
          </a:xfrm>
          <a:prstGeom prst="rect">
            <a:avLst/>
          </a:prstGeom>
          <a:ln>
            <a:solidFill>
              <a:schemeClr val="bg1">
                <a:lumMod val="85000"/>
              </a:schemeClr>
            </a:solidFill>
          </a:ln>
        </p:spPr>
      </p:pic>
      <p:pic>
        <p:nvPicPr>
          <p:cNvPr id="2" name="Picture 1">
            <a:extLst>
              <a:ext uri="{FF2B5EF4-FFF2-40B4-BE49-F238E27FC236}">
                <a16:creationId xmlns:a16="http://schemas.microsoft.com/office/drawing/2014/main" id="{4BD8E5DF-83CD-F977-3029-97755DA7F5D2}"/>
              </a:ext>
            </a:extLst>
          </p:cNvPr>
          <p:cNvPicPr>
            <a:picLocks noChangeAspect="1"/>
          </p:cNvPicPr>
          <p:nvPr/>
        </p:nvPicPr>
        <p:blipFill>
          <a:blip r:embed="rId4"/>
          <a:stretch>
            <a:fillRect/>
          </a:stretch>
        </p:blipFill>
        <p:spPr>
          <a:xfrm>
            <a:off x="838200" y="4483100"/>
            <a:ext cx="9001125" cy="2009775"/>
          </a:xfrm>
          <a:prstGeom prst="rect">
            <a:avLst/>
          </a:prstGeom>
          <a:ln>
            <a:solidFill>
              <a:schemeClr val="bg1">
                <a:lumMod val="85000"/>
              </a:schemeClr>
            </a:solidFill>
          </a:ln>
        </p:spPr>
      </p:pic>
    </p:spTree>
    <p:extLst>
      <p:ext uri="{BB962C8B-B14F-4D97-AF65-F5344CB8AC3E}">
        <p14:creationId xmlns:p14="http://schemas.microsoft.com/office/powerpoint/2010/main" val="27608668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6821-3DE0-B5B6-5520-A017543BEDE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C2DCBE2-DCDB-E2B2-A013-0DD1B4816252}"/>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91497693-6C46-EEA9-FD16-EE8C009888D0}"/>
              </a:ext>
            </a:extLst>
          </p:cNvPr>
          <p:cNvSpPr>
            <a:spLocks noGrp="1"/>
          </p:cNvSpPr>
          <p:nvPr>
            <p:ph type="sldNum" sz="quarter" idx="12"/>
          </p:nvPr>
        </p:nvSpPr>
        <p:spPr/>
        <p:txBody>
          <a:bodyPr/>
          <a:lstStyle/>
          <a:p>
            <a:fld id="{26D89839-9540-4FD2-A570-163792ED64AF}" type="slidenum">
              <a:rPr lang="en-US" smtClean="0"/>
              <a:t>147</a:t>
            </a:fld>
            <a:endParaRPr lang="en-US"/>
          </a:p>
        </p:txBody>
      </p:sp>
      <p:sp>
        <p:nvSpPr>
          <p:cNvPr id="25" name="TextBox 24">
            <a:extLst>
              <a:ext uri="{FF2B5EF4-FFF2-40B4-BE49-F238E27FC236}">
                <a16:creationId xmlns:a16="http://schemas.microsoft.com/office/drawing/2014/main" id="{96315EC8-53D4-5C42-C127-1591AA406DB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A2267DA-ABCE-C3D8-E3A7-0501E648DE7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2" name="Picture 11">
            <a:extLst>
              <a:ext uri="{FF2B5EF4-FFF2-40B4-BE49-F238E27FC236}">
                <a16:creationId xmlns:a16="http://schemas.microsoft.com/office/drawing/2014/main" id="{4CA7747C-0FC1-82D9-7E8F-14EF511E9077}"/>
              </a:ext>
            </a:extLst>
          </p:cNvPr>
          <p:cNvPicPr>
            <a:picLocks noChangeAspect="1"/>
          </p:cNvPicPr>
          <p:nvPr/>
        </p:nvPicPr>
        <p:blipFill>
          <a:blip r:embed="rId3"/>
          <a:stretch>
            <a:fillRect/>
          </a:stretch>
        </p:blipFill>
        <p:spPr>
          <a:xfrm>
            <a:off x="838200" y="5038225"/>
            <a:ext cx="8782050" cy="723900"/>
          </a:xfrm>
          <a:prstGeom prst="rect">
            <a:avLst/>
          </a:prstGeom>
        </p:spPr>
      </p:pic>
      <p:pic>
        <p:nvPicPr>
          <p:cNvPr id="16" name="Picture 15">
            <a:extLst>
              <a:ext uri="{FF2B5EF4-FFF2-40B4-BE49-F238E27FC236}">
                <a16:creationId xmlns:a16="http://schemas.microsoft.com/office/drawing/2014/main" id="{74FB7164-9180-F1D4-24C5-8FA47514C760}"/>
              </a:ext>
            </a:extLst>
          </p:cNvPr>
          <p:cNvPicPr>
            <a:picLocks noChangeAspect="1"/>
          </p:cNvPicPr>
          <p:nvPr/>
        </p:nvPicPr>
        <p:blipFill>
          <a:blip r:embed="rId4"/>
          <a:stretch>
            <a:fillRect/>
          </a:stretch>
        </p:blipFill>
        <p:spPr>
          <a:xfrm>
            <a:off x="838200" y="2265471"/>
            <a:ext cx="9001125" cy="2009775"/>
          </a:xfrm>
          <a:prstGeom prst="rect">
            <a:avLst/>
          </a:prstGeom>
          <a:ln>
            <a:solidFill>
              <a:schemeClr val="bg1">
                <a:lumMod val="85000"/>
              </a:schemeClr>
            </a:solidFill>
          </a:ln>
        </p:spPr>
      </p:pic>
    </p:spTree>
    <p:extLst>
      <p:ext uri="{BB962C8B-B14F-4D97-AF65-F5344CB8AC3E}">
        <p14:creationId xmlns:p14="http://schemas.microsoft.com/office/powerpoint/2010/main" val="18514371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DDD3-49D7-B1CB-34B7-171668226341}"/>
              </a:ext>
            </a:extLst>
          </p:cNvPr>
          <p:cNvSpPr>
            <a:spLocks noGrp="1"/>
          </p:cNvSpPr>
          <p:nvPr>
            <p:ph type="title"/>
          </p:nvPr>
        </p:nvSpPr>
        <p:spPr/>
        <p:txBody>
          <a:bodyPr/>
          <a:lstStyle/>
          <a:p>
            <a:r>
              <a:rPr lang="en-CA" dirty="0"/>
              <a:t>supplementary content</a:t>
            </a:r>
          </a:p>
        </p:txBody>
      </p:sp>
      <p:sp>
        <p:nvSpPr>
          <p:cNvPr id="3" name="Text Placeholder 2">
            <a:extLst>
              <a:ext uri="{FF2B5EF4-FFF2-40B4-BE49-F238E27FC236}">
                <a16:creationId xmlns:a16="http://schemas.microsoft.com/office/drawing/2014/main" id="{DD584019-D94A-C847-EF9B-456590F0448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F42F006-C6F0-FC0D-9663-12CF139287BA}"/>
              </a:ext>
            </a:extLst>
          </p:cNvPr>
          <p:cNvSpPr>
            <a:spLocks noGrp="1"/>
          </p:cNvSpPr>
          <p:nvPr>
            <p:ph type="sldNum" sz="quarter" idx="12"/>
          </p:nvPr>
        </p:nvSpPr>
        <p:spPr/>
        <p:txBody>
          <a:bodyPr/>
          <a:lstStyle/>
          <a:p>
            <a:fld id="{26D89839-9540-4FD2-A570-163792ED64AF}" type="slidenum">
              <a:rPr lang="en-US" smtClean="0"/>
              <a:t>148</a:t>
            </a:fld>
            <a:endParaRPr lang="en-US"/>
          </a:p>
        </p:txBody>
      </p:sp>
    </p:spTree>
    <p:extLst>
      <p:ext uri="{BB962C8B-B14F-4D97-AF65-F5344CB8AC3E}">
        <p14:creationId xmlns:p14="http://schemas.microsoft.com/office/powerpoint/2010/main" val="28460336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26" name="Google Shape;1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149</a:t>
            </a:fld>
            <a:endParaRPr/>
          </a:p>
        </p:txBody>
      </p:sp>
      <p:sp>
        <p:nvSpPr>
          <p:cNvPr id="127" name="Google Shape;12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Supplementary content</a:t>
            </a:r>
            <a:endParaRPr/>
          </a:p>
        </p:txBody>
      </p:sp>
      <p:pic>
        <p:nvPicPr>
          <p:cNvPr id="128" name="Google Shape;128;p2"/>
          <p:cNvPicPr preferRelativeResize="0"/>
          <p:nvPr/>
        </p:nvPicPr>
        <p:blipFill rotWithShape="1">
          <a:blip r:embed="rId4">
            <a:alphaModFix/>
          </a:blip>
          <a:srcRect/>
          <a:stretch/>
        </p:blipFill>
        <p:spPr>
          <a:xfrm>
            <a:off x="1233269" y="3574196"/>
            <a:ext cx="9957312" cy="29754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5CA6-1B3F-E850-8688-8396ED20BAE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1C4E31E-38BE-CED3-A69B-637D3F5B6FE9}"/>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68E14107-22F8-8D1D-0D68-33C4269C7C3F}"/>
              </a:ext>
            </a:extLst>
          </p:cNvPr>
          <p:cNvSpPr>
            <a:spLocks noGrp="1"/>
          </p:cNvSpPr>
          <p:nvPr>
            <p:ph type="sldNum" sz="quarter" idx="12"/>
          </p:nvPr>
        </p:nvSpPr>
        <p:spPr/>
        <p:txBody>
          <a:bodyPr/>
          <a:lstStyle/>
          <a:p>
            <a:fld id="{26D89839-9540-4FD2-A570-163792ED64AF}" type="slidenum">
              <a:rPr lang="en-US" smtClean="0"/>
              <a:t>15</a:t>
            </a:fld>
            <a:endParaRPr lang="en-US"/>
          </a:p>
        </p:txBody>
      </p:sp>
      <p:sp>
        <p:nvSpPr>
          <p:cNvPr id="25" name="TextBox 24">
            <a:extLst>
              <a:ext uri="{FF2B5EF4-FFF2-40B4-BE49-F238E27FC236}">
                <a16:creationId xmlns:a16="http://schemas.microsoft.com/office/drawing/2014/main" id="{35CA159A-B532-FD2D-2824-A7F97E922F5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DBF2B34-175D-AA17-2187-78D8C8C4208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A56E1AF-D2BE-6BE0-C738-B39AE7600589}"/>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ED232961-5337-D969-60AE-CBACB60BC441}"/>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5713960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B45F29FA-8EE4-9AED-FACD-371F8C9CA8EF}"/>
            </a:ext>
          </a:extLst>
        </p:cNvPr>
        <p:cNvGrpSpPr/>
        <p:nvPr/>
      </p:nvGrpSpPr>
      <p:grpSpPr>
        <a:xfrm>
          <a:off x="0" y="0"/>
          <a:ext cx="0" cy="0"/>
          <a:chOff x="0" y="0"/>
          <a:chExt cx="0" cy="0"/>
        </a:xfrm>
      </p:grpSpPr>
      <p:sp>
        <p:nvSpPr>
          <p:cNvPr id="137" name="Google Shape;137;p3">
            <a:extLst>
              <a:ext uri="{FF2B5EF4-FFF2-40B4-BE49-F238E27FC236}">
                <a16:creationId xmlns:a16="http://schemas.microsoft.com/office/drawing/2014/main" id="{6F513BBE-454F-431A-C153-AA98659639BD}"/>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150</a:t>
            </a:fld>
            <a:endParaRPr/>
          </a:p>
        </p:txBody>
      </p:sp>
      <p:pic>
        <p:nvPicPr>
          <p:cNvPr id="9" name="Picture 8">
            <a:extLst>
              <a:ext uri="{FF2B5EF4-FFF2-40B4-BE49-F238E27FC236}">
                <a16:creationId xmlns:a16="http://schemas.microsoft.com/office/drawing/2014/main" id="{7D31A571-9A12-6217-A1B8-8978284E69F6}"/>
              </a:ext>
            </a:extLst>
          </p:cNvPr>
          <p:cNvPicPr>
            <a:picLocks noChangeAspect="1"/>
          </p:cNvPicPr>
          <p:nvPr/>
        </p:nvPicPr>
        <p:blipFill>
          <a:blip r:embed="rId3"/>
          <a:stretch>
            <a:fillRect/>
          </a:stretch>
        </p:blipFill>
        <p:spPr>
          <a:xfrm>
            <a:off x="1015603" y="429339"/>
            <a:ext cx="10160794" cy="5999321"/>
          </a:xfrm>
          <a:prstGeom prst="rect">
            <a:avLst/>
          </a:prstGeom>
        </p:spPr>
      </p:pic>
    </p:spTree>
    <p:extLst>
      <p:ext uri="{BB962C8B-B14F-4D97-AF65-F5344CB8AC3E}">
        <p14:creationId xmlns:p14="http://schemas.microsoft.com/office/powerpoint/2010/main" val="25337727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4" descr="A screenshot of a computer&#10;&#10;AI-generated content may be incorrect."/>
          <p:cNvPicPr preferRelativeResize="0">
            <a:picLocks noGrp="1"/>
          </p:cNvPicPr>
          <p:nvPr>
            <p:ph type="body" idx="1"/>
          </p:nvPr>
        </p:nvPicPr>
        <p:blipFill rotWithShape="1">
          <a:blip r:embed="rId3">
            <a:alphaModFix/>
          </a:blip>
          <a:srcRect/>
          <a:stretch/>
        </p:blipFill>
        <p:spPr>
          <a:xfrm>
            <a:off x="1397670" y="1527511"/>
            <a:ext cx="8584530" cy="4373558"/>
          </a:xfrm>
          <a:prstGeom prst="rect">
            <a:avLst/>
          </a:prstGeom>
          <a:noFill/>
          <a:ln>
            <a:noFill/>
          </a:ln>
        </p:spPr>
      </p:pic>
      <p:sp>
        <p:nvSpPr>
          <p:cNvPr id="144" name="Google Shape;14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151</a:t>
            </a:fld>
            <a:endParaRPr/>
          </a:p>
        </p:txBody>
      </p:sp>
      <p:sp>
        <p:nvSpPr>
          <p:cNvPr id="145" name="Google Shape;14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Manifestation: Supplementary content</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5"/>
          <p:cNvPicPr preferRelativeResize="0">
            <a:picLocks noGrp="1"/>
          </p:cNvPicPr>
          <p:nvPr>
            <p:ph type="body" idx="1"/>
          </p:nvPr>
        </p:nvPicPr>
        <p:blipFill rotWithShape="1">
          <a:blip r:embed="rId3">
            <a:alphaModFix/>
          </a:blip>
          <a:srcRect/>
          <a:stretch/>
        </p:blipFill>
        <p:spPr>
          <a:xfrm>
            <a:off x="1397670" y="1527510"/>
            <a:ext cx="8584530" cy="4828839"/>
          </a:xfrm>
          <a:prstGeom prst="rect">
            <a:avLst/>
          </a:prstGeom>
          <a:noFill/>
          <a:ln>
            <a:noFill/>
          </a:ln>
        </p:spPr>
      </p:pic>
      <p:sp>
        <p:nvSpPr>
          <p:cNvPr id="152" name="Google Shape;15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152</a:t>
            </a:fld>
            <a:endParaRPr/>
          </a:p>
        </p:txBody>
      </p:sp>
      <p:sp>
        <p:nvSpPr>
          <p:cNvPr id="153" name="Google Shape;15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Manifestation: Supplementary content</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p:cNvPicPr preferRelativeResize="0">
            <a:picLocks noGrp="1"/>
          </p:cNvPicPr>
          <p:nvPr>
            <p:ph type="body" idx="1"/>
          </p:nvPr>
        </p:nvPicPr>
        <p:blipFill rotWithShape="1">
          <a:blip r:embed="rId3">
            <a:alphaModFix/>
          </a:blip>
          <a:srcRect/>
          <a:stretch/>
        </p:blipFill>
        <p:spPr>
          <a:xfrm>
            <a:off x="1397670" y="1527511"/>
            <a:ext cx="8584530" cy="4373558"/>
          </a:xfrm>
          <a:prstGeom prst="rect">
            <a:avLst/>
          </a:prstGeom>
          <a:noFill/>
          <a:ln>
            <a:noFill/>
          </a:ln>
        </p:spPr>
      </p:pic>
      <p:sp>
        <p:nvSpPr>
          <p:cNvPr id="160" name="Google Shape;16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153</a:t>
            </a:fld>
            <a:endParaRPr/>
          </a:p>
        </p:txBody>
      </p:sp>
      <p:sp>
        <p:nvSpPr>
          <p:cNvPr id="161" name="Google Shape;16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dirty="0"/>
              <a:t>MGD: Manifestation: Supplementary content</a:t>
            </a:r>
            <a:endParaRPr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p:cNvPicPr preferRelativeResize="0">
            <a:picLocks noGrp="1"/>
          </p:cNvPicPr>
          <p:nvPr>
            <p:ph type="body" idx="1"/>
          </p:nvPr>
        </p:nvPicPr>
        <p:blipFill rotWithShape="1">
          <a:blip r:embed="rId3">
            <a:alphaModFix/>
          </a:blip>
          <a:srcRect/>
          <a:stretch/>
        </p:blipFill>
        <p:spPr>
          <a:xfrm>
            <a:off x="1397670" y="1527510"/>
            <a:ext cx="8584530" cy="4828839"/>
          </a:xfrm>
          <a:prstGeom prst="rect">
            <a:avLst/>
          </a:prstGeom>
          <a:noFill/>
          <a:ln>
            <a:noFill/>
          </a:ln>
        </p:spPr>
      </p:pic>
      <p:sp>
        <p:nvSpPr>
          <p:cNvPr id="168" name="Google Shape;16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154</a:t>
            </a:fld>
            <a:endParaRPr/>
          </a:p>
        </p:txBody>
      </p:sp>
      <p:sp>
        <p:nvSpPr>
          <p:cNvPr id="169" name="Google Shape;16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8"/>
          <p:cNvPicPr preferRelativeResize="0">
            <a:picLocks noGrp="1"/>
          </p:cNvPicPr>
          <p:nvPr>
            <p:ph type="body" idx="1"/>
          </p:nvPr>
        </p:nvPicPr>
        <p:blipFill rotWithShape="1">
          <a:blip r:embed="rId3">
            <a:alphaModFix/>
          </a:blip>
          <a:srcRect/>
          <a:stretch/>
        </p:blipFill>
        <p:spPr>
          <a:xfrm>
            <a:off x="1487798" y="1690688"/>
            <a:ext cx="7900751" cy="4665662"/>
          </a:xfrm>
          <a:prstGeom prst="rect">
            <a:avLst/>
          </a:prstGeom>
          <a:noFill/>
          <a:ln>
            <a:noFill/>
          </a:ln>
        </p:spPr>
      </p:pic>
      <p:sp>
        <p:nvSpPr>
          <p:cNvPr id="176" name="Google Shape;17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155</a:t>
            </a:fld>
            <a:endParaRPr/>
          </a:p>
        </p:txBody>
      </p:sp>
      <p:sp>
        <p:nvSpPr>
          <p:cNvPr id="177" name="Google Shape;17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A00745-9A75-AC1C-4800-2AF53A966279}"/>
              </a:ext>
            </a:extLst>
          </p:cNvPr>
          <p:cNvSpPr>
            <a:spLocks noGrp="1"/>
          </p:cNvSpPr>
          <p:nvPr>
            <p:ph type="sldNum" sz="quarter" idx="12"/>
          </p:nvPr>
        </p:nvSpPr>
        <p:spPr/>
        <p:txBody>
          <a:bodyPr/>
          <a:lstStyle/>
          <a:p>
            <a:fld id="{26D89839-9540-4FD2-A570-163792ED64AF}" type="slidenum">
              <a:rPr lang="en-US" smtClean="0"/>
              <a:t>156</a:t>
            </a:fld>
            <a:endParaRPr lang="en-US"/>
          </a:p>
        </p:txBody>
      </p:sp>
      <p:pic>
        <p:nvPicPr>
          <p:cNvPr id="6" name="Picture 5">
            <a:extLst>
              <a:ext uri="{FF2B5EF4-FFF2-40B4-BE49-F238E27FC236}">
                <a16:creationId xmlns:a16="http://schemas.microsoft.com/office/drawing/2014/main" id="{34CF723E-F886-527D-CFCD-DE321AAB5233}"/>
              </a:ext>
            </a:extLst>
          </p:cNvPr>
          <p:cNvPicPr>
            <a:picLocks noChangeAspect="1"/>
          </p:cNvPicPr>
          <p:nvPr/>
        </p:nvPicPr>
        <p:blipFill>
          <a:blip r:embed="rId3"/>
          <a:stretch>
            <a:fillRect/>
          </a:stretch>
        </p:blipFill>
        <p:spPr>
          <a:xfrm>
            <a:off x="1613297" y="405010"/>
            <a:ext cx="8965406" cy="3679031"/>
          </a:xfrm>
          <a:prstGeom prst="rect">
            <a:avLst/>
          </a:prstGeom>
        </p:spPr>
      </p:pic>
      <p:pic>
        <p:nvPicPr>
          <p:cNvPr id="8" name="Picture 7">
            <a:extLst>
              <a:ext uri="{FF2B5EF4-FFF2-40B4-BE49-F238E27FC236}">
                <a16:creationId xmlns:a16="http://schemas.microsoft.com/office/drawing/2014/main" id="{85B31C3E-C5B6-8237-7733-CCE2877C8383}"/>
              </a:ext>
            </a:extLst>
          </p:cNvPr>
          <p:cNvPicPr>
            <a:picLocks noChangeAspect="1"/>
          </p:cNvPicPr>
          <p:nvPr/>
        </p:nvPicPr>
        <p:blipFill>
          <a:blip r:embed="rId4"/>
          <a:stretch>
            <a:fillRect/>
          </a:stretch>
        </p:blipFill>
        <p:spPr>
          <a:xfrm>
            <a:off x="1613297" y="4227115"/>
            <a:ext cx="8965406" cy="1843088"/>
          </a:xfrm>
          <a:prstGeom prst="rect">
            <a:avLst/>
          </a:prstGeom>
        </p:spPr>
      </p:pic>
    </p:spTree>
    <p:extLst>
      <p:ext uri="{BB962C8B-B14F-4D97-AF65-F5344CB8AC3E}">
        <p14:creationId xmlns:p14="http://schemas.microsoft.com/office/powerpoint/2010/main" val="31040925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4947-DEAD-D76F-80D9-5E9DE4DAF13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DCF7672-F3B7-F6A7-0217-D909F15C2FD9}"/>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F3325973-9255-EE3C-5581-E67B12A90548}"/>
              </a:ext>
            </a:extLst>
          </p:cNvPr>
          <p:cNvSpPr>
            <a:spLocks noGrp="1"/>
          </p:cNvSpPr>
          <p:nvPr>
            <p:ph type="sldNum" sz="quarter" idx="12"/>
          </p:nvPr>
        </p:nvSpPr>
        <p:spPr/>
        <p:txBody>
          <a:bodyPr/>
          <a:lstStyle/>
          <a:p>
            <a:fld id="{26D89839-9540-4FD2-A570-163792ED64AF}" type="slidenum">
              <a:rPr lang="en-US" smtClean="0"/>
              <a:t>157</a:t>
            </a:fld>
            <a:endParaRPr lang="en-US"/>
          </a:p>
        </p:txBody>
      </p:sp>
      <p:sp>
        <p:nvSpPr>
          <p:cNvPr id="25" name="TextBox 24">
            <a:extLst>
              <a:ext uri="{FF2B5EF4-FFF2-40B4-BE49-F238E27FC236}">
                <a16:creationId xmlns:a16="http://schemas.microsoft.com/office/drawing/2014/main" id="{CC0545B7-4773-8600-EAC7-35E92FAA894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EAF8A811-83DE-2DAD-077B-926D321B1F3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1FF4136B-4ED3-809D-9946-D9EEFB06EAA6}"/>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C8F38D2-95FF-2E84-1E31-5BDD7CB32C8D}"/>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7765949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B6441-512F-A84C-7EC5-19017BACA72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E179412F-2032-E46C-D4A6-CEDD40DE5A00}"/>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CAD6CA84-2935-EE5C-0F92-B11A35A1907A}"/>
              </a:ext>
            </a:extLst>
          </p:cNvPr>
          <p:cNvSpPr>
            <a:spLocks noGrp="1"/>
          </p:cNvSpPr>
          <p:nvPr>
            <p:ph type="sldNum" sz="quarter" idx="12"/>
          </p:nvPr>
        </p:nvSpPr>
        <p:spPr/>
        <p:txBody>
          <a:bodyPr/>
          <a:lstStyle/>
          <a:p>
            <a:fld id="{26D89839-9540-4FD2-A570-163792ED64AF}" type="slidenum">
              <a:rPr lang="en-US" smtClean="0"/>
              <a:t>158</a:t>
            </a:fld>
            <a:endParaRPr lang="en-US"/>
          </a:p>
        </p:txBody>
      </p:sp>
      <p:sp>
        <p:nvSpPr>
          <p:cNvPr id="25" name="TextBox 24">
            <a:extLst>
              <a:ext uri="{FF2B5EF4-FFF2-40B4-BE49-F238E27FC236}">
                <a16:creationId xmlns:a16="http://schemas.microsoft.com/office/drawing/2014/main" id="{C37B05F2-5E14-D6F8-08CD-66F09FFBF71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2BB042A-25B6-5538-956C-C8E4806FF348}"/>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16078ACE-5E8B-2698-9890-CDE314CBFF54}"/>
              </a:ext>
            </a:extLst>
          </p:cNvPr>
          <p:cNvPicPr>
            <a:picLocks noChangeAspect="1"/>
          </p:cNvPicPr>
          <p:nvPr/>
        </p:nvPicPr>
        <p:blipFill>
          <a:blip r:embed="rId3"/>
          <a:stretch>
            <a:fillRect/>
          </a:stretch>
        </p:blipFill>
        <p:spPr>
          <a:xfrm>
            <a:off x="838200" y="5038225"/>
            <a:ext cx="1343025" cy="285750"/>
          </a:xfrm>
          <a:prstGeom prst="rect">
            <a:avLst/>
          </a:prstGeom>
        </p:spPr>
      </p:pic>
      <p:pic>
        <p:nvPicPr>
          <p:cNvPr id="6" name="Picture 5">
            <a:extLst>
              <a:ext uri="{FF2B5EF4-FFF2-40B4-BE49-F238E27FC236}">
                <a16:creationId xmlns:a16="http://schemas.microsoft.com/office/drawing/2014/main" id="{9B305EA1-CEBF-3A4B-8368-4D7D0B5C4708}"/>
              </a:ext>
            </a:extLst>
          </p:cNvPr>
          <p:cNvPicPr>
            <a:picLocks noChangeAspect="1"/>
          </p:cNvPicPr>
          <p:nvPr/>
        </p:nvPicPr>
        <p:blipFill>
          <a:blip r:embed="rId4"/>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0944361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3AFF-5831-6542-986B-46D451D1A57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34A84D5-869C-DA18-6348-A141EA7F6A01}"/>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20555C94-5BFF-4093-60D3-7EBDB491A13E}"/>
              </a:ext>
            </a:extLst>
          </p:cNvPr>
          <p:cNvSpPr>
            <a:spLocks noGrp="1"/>
          </p:cNvSpPr>
          <p:nvPr>
            <p:ph type="sldNum" sz="quarter" idx="12"/>
          </p:nvPr>
        </p:nvSpPr>
        <p:spPr/>
        <p:txBody>
          <a:bodyPr/>
          <a:lstStyle/>
          <a:p>
            <a:fld id="{26D89839-9540-4FD2-A570-163792ED64AF}" type="slidenum">
              <a:rPr lang="en-US" smtClean="0"/>
              <a:t>159</a:t>
            </a:fld>
            <a:endParaRPr lang="en-US"/>
          </a:p>
        </p:txBody>
      </p:sp>
      <p:sp>
        <p:nvSpPr>
          <p:cNvPr id="25" name="TextBox 24">
            <a:extLst>
              <a:ext uri="{FF2B5EF4-FFF2-40B4-BE49-F238E27FC236}">
                <a16:creationId xmlns:a16="http://schemas.microsoft.com/office/drawing/2014/main" id="{7698BA16-BFC8-101A-4C04-9DD6ECEEE68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FF6A92C-1241-C792-C562-F16E6030748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BE4E107B-3FAE-949C-EC91-3057BD13A2D8}"/>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0AA470BF-755C-6168-51A6-FE4DEE1E567A}"/>
              </a:ext>
            </a:extLst>
          </p:cNvPr>
          <p:cNvPicPr>
            <a:picLocks noChangeAspect="1"/>
          </p:cNvPicPr>
          <p:nvPr/>
        </p:nvPicPr>
        <p:blipFill>
          <a:blip r:embed="rId4"/>
          <a:stretch>
            <a:fillRect/>
          </a:stretch>
        </p:blipFill>
        <p:spPr>
          <a:xfrm>
            <a:off x="838200" y="5038225"/>
            <a:ext cx="1085850" cy="304800"/>
          </a:xfrm>
          <a:prstGeom prst="rect">
            <a:avLst/>
          </a:prstGeom>
        </p:spPr>
      </p:pic>
    </p:spTree>
    <p:extLst>
      <p:ext uri="{BB962C8B-B14F-4D97-AF65-F5344CB8AC3E}">
        <p14:creationId xmlns:p14="http://schemas.microsoft.com/office/powerpoint/2010/main" val="840684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3" name="Picture 2">
            <a:extLst>
              <a:ext uri="{FF2B5EF4-FFF2-40B4-BE49-F238E27FC236}">
                <a16:creationId xmlns:a16="http://schemas.microsoft.com/office/drawing/2014/main" id="{4C677804-CDE0-3B9D-82D8-5F10BB6724BB}"/>
              </a:ext>
            </a:extLst>
          </p:cNvPr>
          <p:cNvPicPr>
            <a:picLocks noChangeAspect="1"/>
          </p:cNvPicPr>
          <p:nvPr/>
        </p:nvPicPr>
        <p:blipFill>
          <a:blip r:embed="rId3"/>
          <a:stretch>
            <a:fillRect/>
          </a:stretch>
        </p:blipFill>
        <p:spPr>
          <a:xfrm>
            <a:off x="119062" y="219075"/>
            <a:ext cx="11953875" cy="641985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3C9FF-05AA-CA20-CB16-74B37D8AD8E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3021109-14AE-3F00-E728-B902B5416A90}"/>
              </a:ext>
            </a:extLst>
          </p:cNvPr>
          <p:cNvSpPr>
            <a:spLocks noGrp="1"/>
          </p:cNvSpPr>
          <p:nvPr>
            <p:ph type="title"/>
          </p:nvPr>
        </p:nvSpPr>
        <p:spPr/>
        <p:txBody>
          <a:bodyPr/>
          <a:lstStyle/>
          <a:p>
            <a:r>
              <a:rPr lang="en-CA" dirty="0"/>
              <a:t>Minimum Description of Collection Aggregate</a:t>
            </a:r>
          </a:p>
        </p:txBody>
      </p:sp>
      <p:sp>
        <p:nvSpPr>
          <p:cNvPr id="3" name="Slide Number Placeholder 2">
            <a:extLst>
              <a:ext uri="{FF2B5EF4-FFF2-40B4-BE49-F238E27FC236}">
                <a16:creationId xmlns:a16="http://schemas.microsoft.com/office/drawing/2014/main" id="{844DB6A3-F57A-AD98-4EC3-9216D42AA149}"/>
              </a:ext>
            </a:extLst>
          </p:cNvPr>
          <p:cNvSpPr>
            <a:spLocks noGrp="1"/>
          </p:cNvSpPr>
          <p:nvPr>
            <p:ph type="sldNum" sz="quarter" idx="12"/>
          </p:nvPr>
        </p:nvSpPr>
        <p:spPr/>
        <p:txBody>
          <a:bodyPr/>
          <a:lstStyle/>
          <a:p>
            <a:fld id="{26D89839-9540-4FD2-A570-163792ED64AF}" type="slidenum">
              <a:rPr lang="en-US" smtClean="0"/>
              <a:t>160</a:t>
            </a:fld>
            <a:endParaRPr lang="en-US" dirty="0"/>
          </a:p>
        </p:txBody>
      </p:sp>
      <p:sp>
        <p:nvSpPr>
          <p:cNvPr id="6" name="Rectangle 5">
            <a:extLst>
              <a:ext uri="{FF2B5EF4-FFF2-40B4-BE49-F238E27FC236}">
                <a16:creationId xmlns:a16="http://schemas.microsoft.com/office/drawing/2014/main" id="{2560CA29-D4A2-C172-0219-6F4801FB811A}"/>
              </a:ext>
            </a:extLst>
          </p:cNvPr>
          <p:cNvSpPr/>
          <p:nvPr/>
        </p:nvSpPr>
        <p:spPr>
          <a:xfrm>
            <a:off x="816045" y="1691398"/>
            <a:ext cx="4510869" cy="1325563"/>
          </a:xfrm>
          <a:prstGeom prst="rect">
            <a:avLst/>
          </a:prstGeom>
          <a:solidFill>
            <a:srgbClr val="D0E0E3">
              <a:alpha val="50196"/>
            </a:srgbClr>
          </a:solidFill>
          <a:ln w="76200">
            <a:solidFill>
              <a:srgbClr val="76A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Work</a:t>
            </a:r>
            <a:endParaRPr lang="en-CA" sz="2800" dirty="0">
              <a:solidFill>
                <a:schemeClr val="tx1"/>
              </a:solidFill>
            </a:endParaRPr>
          </a:p>
        </p:txBody>
      </p:sp>
      <p:sp>
        <p:nvSpPr>
          <p:cNvPr id="7" name="Rectangle 6">
            <a:extLst>
              <a:ext uri="{FF2B5EF4-FFF2-40B4-BE49-F238E27FC236}">
                <a16:creationId xmlns:a16="http://schemas.microsoft.com/office/drawing/2014/main" id="{5726572E-B7CA-D186-8FD8-CC3C66A99F94}"/>
              </a:ext>
            </a:extLst>
          </p:cNvPr>
          <p:cNvSpPr/>
          <p:nvPr/>
        </p:nvSpPr>
        <p:spPr>
          <a:xfrm>
            <a:off x="6865087" y="1691398"/>
            <a:ext cx="4488713" cy="1325563"/>
          </a:xfrm>
          <a:prstGeom prst="rect">
            <a:avLst/>
          </a:prstGeom>
          <a:solidFill>
            <a:srgbClr val="FFF2CC">
              <a:alpha val="50196"/>
            </a:srgbClr>
          </a:solidFill>
          <a:ln w="76200">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Work</a:t>
            </a:r>
            <a:endParaRPr lang="en-CA" sz="2800" dirty="0">
              <a:solidFill>
                <a:schemeClr val="tx1"/>
              </a:solidFill>
            </a:endParaRPr>
          </a:p>
        </p:txBody>
      </p:sp>
      <p:sp>
        <p:nvSpPr>
          <p:cNvPr id="8" name="Rectangle 7">
            <a:extLst>
              <a:ext uri="{FF2B5EF4-FFF2-40B4-BE49-F238E27FC236}">
                <a16:creationId xmlns:a16="http://schemas.microsoft.com/office/drawing/2014/main" id="{0157D59F-4FAF-6C6D-6C3F-47F62E454C2E}"/>
              </a:ext>
            </a:extLst>
          </p:cNvPr>
          <p:cNvSpPr/>
          <p:nvPr/>
        </p:nvSpPr>
        <p:spPr>
          <a:xfrm>
            <a:off x="816046" y="3501851"/>
            <a:ext cx="4488713" cy="1325563"/>
          </a:xfrm>
          <a:prstGeom prst="rect">
            <a:avLst/>
          </a:prstGeom>
          <a:solidFill>
            <a:srgbClr val="D9EAD3">
              <a:alpha val="50196"/>
            </a:srgbClr>
          </a:solidFill>
          <a:ln w="76200">
            <a:solidFill>
              <a:srgbClr val="93C4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Expression</a:t>
            </a:r>
          </a:p>
        </p:txBody>
      </p:sp>
      <p:sp>
        <p:nvSpPr>
          <p:cNvPr id="9" name="Rectangle 8">
            <a:extLst>
              <a:ext uri="{FF2B5EF4-FFF2-40B4-BE49-F238E27FC236}">
                <a16:creationId xmlns:a16="http://schemas.microsoft.com/office/drawing/2014/main" id="{0A78C083-C071-1221-AF92-FB86F5E81D3F}"/>
              </a:ext>
            </a:extLst>
          </p:cNvPr>
          <p:cNvSpPr/>
          <p:nvPr/>
        </p:nvSpPr>
        <p:spPr>
          <a:xfrm>
            <a:off x="6865086" y="3501492"/>
            <a:ext cx="4488713" cy="1325563"/>
          </a:xfrm>
          <a:prstGeom prst="rect">
            <a:avLst/>
          </a:prstGeom>
          <a:solidFill>
            <a:srgbClr val="FCE5CD">
              <a:alpha val="50196"/>
            </a:srgbClr>
          </a:solidFill>
          <a:ln w="76200">
            <a:solidFill>
              <a:srgbClr val="F6B2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Expression</a:t>
            </a:r>
            <a:endParaRPr lang="en-CA" sz="2800" dirty="0">
              <a:solidFill>
                <a:schemeClr val="tx1"/>
              </a:solidFill>
            </a:endParaRPr>
          </a:p>
        </p:txBody>
      </p:sp>
      <p:sp>
        <p:nvSpPr>
          <p:cNvPr id="10" name="Rectangle 9">
            <a:extLst>
              <a:ext uri="{FF2B5EF4-FFF2-40B4-BE49-F238E27FC236}">
                <a16:creationId xmlns:a16="http://schemas.microsoft.com/office/drawing/2014/main" id="{A28372F2-4E72-42AF-97D3-1EFA8857DA75}"/>
              </a:ext>
            </a:extLst>
          </p:cNvPr>
          <p:cNvSpPr/>
          <p:nvPr/>
        </p:nvSpPr>
        <p:spPr>
          <a:xfrm>
            <a:off x="3851643" y="5312303"/>
            <a:ext cx="4488713" cy="1325563"/>
          </a:xfrm>
          <a:prstGeom prst="rect">
            <a:avLst/>
          </a:prstGeom>
          <a:solidFill>
            <a:srgbClr val="F4CCCC">
              <a:alpha val="50196"/>
            </a:srgbClr>
          </a:solidFill>
          <a:ln w="76200">
            <a:solidFill>
              <a:srgbClr val="E06666"/>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tabLst>
                <a:tab pos="185738" algn="l"/>
                <a:tab pos="2147888" algn="l"/>
              </a:tabLst>
            </a:pPr>
            <a:r>
              <a:rPr lang="en-CA" sz="1400" b="1" dirty="0">
                <a:solidFill>
                  <a:schemeClr val="tx1"/>
                </a:solidFill>
              </a:rPr>
              <a:t>Manifestation</a:t>
            </a:r>
            <a:endParaRPr lang="en-CA" sz="1400" dirty="0">
              <a:solidFill>
                <a:schemeClr val="tx1"/>
              </a:solidFill>
            </a:endParaRPr>
          </a:p>
          <a:p>
            <a:pPr>
              <a:tabLst>
                <a:tab pos="185738" algn="l"/>
                <a:tab pos="2147888" algn="l"/>
              </a:tabLst>
            </a:pPr>
            <a:r>
              <a:rPr lang="en-CA" sz="1400" dirty="0">
                <a:solidFill>
                  <a:schemeClr val="tx1"/>
                </a:solidFill>
              </a:rPr>
              <a:t>	</a:t>
            </a:r>
            <a:r>
              <a:rPr lang="en-CA" sz="1400" i="1" dirty="0">
                <a:solidFill>
                  <a:schemeClr val="tx1"/>
                </a:solidFill>
              </a:rPr>
              <a:t>has title proper </a:t>
            </a:r>
            <a:r>
              <a:rPr lang="en-CA" sz="1400" dirty="0">
                <a:solidFill>
                  <a:schemeClr val="tx1"/>
                </a:solidFill>
              </a:rPr>
              <a:t>Hamiltonian systems</a:t>
            </a:r>
          </a:p>
          <a:p>
            <a:pPr>
              <a:tabLst>
                <a:tab pos="185738" algn="l"/>
                <a:tab pos="2147888" algn="l"/>
              </a:tabLst>
            </a:pPr>
            <a:endParaRPr lang="en-CA" sz="1400" b="1" dirty="0">
              <a:solidFill>
                <a:schemeClr val="tx1"/>
              </a:solidFill>
            </a:endParaRPr>
          </a:p>
        </p:txBody>
      </p:sp>
      <p:cxnSp>
        <p:nvCxnSpPr>
          <p:cNvPr id="13" name="Connector: Elbow 12">
            <a:extLst>
              <a:ext uri="{FF2B5EF4-FFF2-40B4-BE49-F238E27FC236}">
                <a16:creationId xmlns:a16="http://schemas.microsoft.com/office/drawing/2014/main" id="{D2D00327-E635-7AC6-DEF0-A5F2E0BE3FC6}"/>
              </a:ext>
            </a:extLst>
          </p:cNvPr>
          <p:cNvCxnSpPr>
            <a:stCxn id="8" idx="2"/>
            <a:endCxn id="10" idx="1"/>
          </p:cNvCxnSpPr>
          <p:nvPr/>
        </p:nvCxnSpPr>
        <p:spPr>
          <a:xfrm rot="16200000" flipH="1">
            <a:off x="2882188" y="5005629"/>
            <a:ext cx="1147671" cy="791240"/>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689FBAA-3051-2118-E365-6168F7F28629}"/>
              </a:ext>
            </a:extLst>
          </p:cNvPr>
          <p:cNvCxnSpPr>
            <a:cxnSpLocks/>
            <a:stCxn id="9" idx="2"/>
            <a:endCxn id="10" idx="3"/>
          </p:cNvCxnSpPr>
          <p:nvPr/>
        </p:nvCxnSpPr>
        <p:spPr>
          <a:xfrm rot="5400000">
            <a:off x="8150885" y="5016527"/>
            <a:ext cx="1148030" cy="769087"/>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56876C5-6E04-5028-3341-0645D51D09FD}"/>
              </a:ext>
            </a:extLst>
          </p:cNvPr>
          <p:cNvCxnSpPr>
            <a:cxnSpLocks/>
            <a:stCxn id="6" idx="2"/>
            <a:endCxn id="8" idx="0"/>
          </p:cNvCxnSpPr>
          <p:nvPr/>
        </p:nvCxnSpPr>
        <p:spPr>
          <a:xfrm flipH="1">
            <a:off x="3060403" y="3016961"/>
            <a:ext cx="11077" cy="48489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C8B56F-2286-3BBE-2648-D5C622C58E66}"/>
              </a:ext>
            </a:extLst>
          </p:cNvPr>
          <p:cNvCxnSpPr>
            <a:cxnSpLocks/>
            <a:stCxn id="7" idx="2"/>
            <a:endCxn id="9" idx="0"/>
          </p:cNvCxnSpPr>
          <p:nvPr/>
        </p:nvCxnSpPr>
        <p:spPr>
          <a:xfrm flipH="1">
            <a:off x="9109443" y="3016961"/>
            <a:ext cx="1" cy="484531"/>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218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4D3F-39A2-B2AE-BE9E-97B92789AFC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1F3A2E2-6229-B5A2-E979-92F4A911C7E9}"/>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ABBC2115-92AE-F4BB-FADD-78562AE1066B}"/>
              </a:ext>
            </a:extLst>
          </p:cNvPr>
          <p:cNvSpPr>
            <a:spLocks noGrp="1"/>
          </p:cNvSpPr>
          <p:nvPr>
            <p:ph type="sldNum" sz="quarter" idx="12"/>
          </p:nvPr>
        </p:nvSpPr>
        <p:spPr/>
        <p:txBody>
          <a:bodyPr/>
          <a:lstStyle/>
          <a:p>
            <a:fld id="{26D89839-9540-4FD2-A570-163792ED64AF}" type="slidenum">
              <a:rPr lang="en-US" smtClean="0"/>
              <a:t>17</a:t>
            </a:fld>
            <a:endParaRPr lang="en-US"/>
          </a:p>
        </p:txBody>
      </p:sp>
      <p:sp>
        <p:nvSpPr>
          <p:cNvPr id="25" name="TextBox 24">
            <a:extLst>
              <a:ext uri="{FF2B5EF4-FFF2-40B4-BE49-F238E27FC236}">
                <a16:creationId xmlns:a16="http://schemas.microsoft.com/office/drawing/2014/main" id="{7C4D1E2F-5AEC-973F-48EA-04198D6A9D9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0F4D07D-5E0B-AA5D-0B63-C7930F0A10E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C42EE247-CEFC-2874-569C-5EF839AB8548}"/>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651E9CD0-AEC9-C77E-EBAE-34FF063AAB7D}"/>
              </a:ext>
            </a:extLst>
          </p:cNvPr>
          <p:cNvPicPr>
            <a:picLocks noChangeAspect="1"/>
          </p:cNvPicPr>
          <p:nvPr/>
        </p:nvPicPr>
        <p:blipFill>
          <a:blip r:embed="rId4"/>
          <a:stretch>
            <a:fillRect/>
          </a:stretch>
        </p:blipFill>
        <p:spPr>
          <a:xfrm>
            <a:off x="838200" y="5038225"/>
            <a:ext cx="1143000" cy="304800"/>
          </a:xfrm>
          <a:prstGeom prst="rect">
            <a:avLst/>
          </a:prstGeom>
        </p:spPr>
      </p:pic>
    </p:spTree>
    <p:extLst>
      <p:ext uri="{BB962C8B-B14F-4D97-AF65-F5344CB8AC3E}">
        <p14:creationId xmlns:p14="http://schemas.microsoft.com/office/powerpoint/2010/main" val="681546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416D-9548-58F9-E95E-87EB34DB7C70}"/>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61FFEA3-44A8-3016-C250-65C7EB3CAEAF}"/>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9D23C128-EA3A-0EA8-E16D-4090CF6A6385}"/>
              </a:ext>
            </a:extLst>
          </p:cNvPr>
          <p:cNvSpPr>
            <a:spLocks noGrp="1"/>
          </p:cNvSpPr>
          <p:nvPr>
            <p:ph type="sldNum" sz="quarter" idx="12"/>
          </p:nvPr>
        </p:nvSpPr>
        <p:spPr/>
        <p:txBody>
          <a:bodyPr/>
          <a:lstStyle/>
          <a:p>
            <a:fld id="{26D89839-9540-4FD2-A570-163792ED64AF}" type="slidenum">
              <a:rPr lang="en-US" smtClean="0"/>
              <a:t>18</a:t>
            </a:fld>
            <a:endParaRPr lang="en-US"/>
          </a:p>
        </p:txBody>
      </p:sp>
      <p:sp>
        <p:nvSpPr>
          <p:cNvPr id="25" name="TextBox 24">
            <a:extLst>
              <a:ext uri="{FF2B5EF4-FFF2-40B4-BE49-F238E27FC236}">
                <a16:creationId xmlns:a16="http://schemas.microsoft.com/office/drawing/2014/main" id="{CCD19ECC-906E-4764-7B58-56D200E83F30}"/>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7679053-30EE-D502-C895-AD290AF87331}"/>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E9BC523A-E5D4-46BD-769F-C0D99DA353D2}"/>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E4197041-CF8B-2A81-A0D4-0942FD355332}"/>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33383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0AE0-1600-EBC3-F54A-26F509C4A2B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1CADD0B-883C-4621-5512-D1D31B73A91E}"/>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60D51498-1490-A729-EB60-6EF3FE45F692}"/>
              </a:ext>
            </a:extLst>
          </p:cNvPr>
          <p:cNvSpPr>
            <a:spLocks noGrp="1"/>
          </p:cNvSpPr>
          <p:nvPr>
            <p:ph type="sldNum" sz="quarter" idx="12"/>
          </p:nvPr>
        </p:nvSpPr>
        <p:spPr/>
        <p:txBody>
          <a:bodyPr/>
          <a:lstStyle/>
          <a:p>
            <a:fld id="{26D89839-9540-4FD2-A570-163792ED64AF}" type="slidenum">
              <a:rPr lang="en-US" smtClean="0"/>
              <a:t>19</a:t>
            </a:fld>
            <a:endParaRPr lang="en-US"/>
          </a:p>
        </p:txBody>
      </p:sp>
      <p:sp>
        <p:nvSpPr>
          <p:cNvPr id="25" name="TextBox 24">
            <a:extLst>
              <a:ext uri="{FF2B5EF4-FFF2-40B4-BE49-F238E27FC236}">
                <a16:creationId xmlns:a16="http://schemas.microsoft.com/office/drawing/2014/main" id="{4D344293-1037-2964-F562-E146A6073CD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84186699-9A5A-B86D-7DBA-A9E3F85E7B75}"/>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DF07DE4D-E0DA-473E-0098-4407A469ABA7}"/>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AD3F2C0C-AAED-CF88-6B99-0A603EC739A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38907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03537A-6DFF-4377-9D2C-469069429A78}"/>
              </a:ext>
            </a:extLst>
          </p:cNvPr>
          <p:cNvSpPr>
            <a:spLocks noGrp="1"/>
          </p:cNvSpPr>
          <p:nvPr>
            <p:ph idx="1"/>
          </p:nvPr>
        </p:nvSpPr>
        <p:spPr/>
        <p:txBody>
          <a:bodyPr>
            <a:normAutofit/>
          </a:bodyPr>
          <a:lstStyle/>
          <a:p>
            <a:r>
              <a:rPr lang="en-US" dirty="0"/>
              <a:t>©2010-2025 - American Library Association, Canadian Federation of Library Associations, and CILIP: Chartered Institute of Library and Information Professionals.</a:t>
            </a:r>
          </a:p>
          <a:p>
            <a:endParaRPr lang="en-US" dirty="0"/>
          </a:p>
          <a:p>
            <a:r>
              <a:rPr lang="en-US" dirty="0"/>
              <a:t>Screen images from the RDA Toolkit (www.rdatoolkit.org) used by permission of the Copyright Holders for RDA (American Library Association, Canadian Federation of Library Associations, and CILIP: Chartered Institute of Library and Information Professionals).</a:t>
            </a:r>
          </a:p>
        </p:txBody>
      </p:sp>
      <p:sp>
        <p:nvSpPr>
          <p:cNvPr id="2" name="Slide Number Placeholder 1">
            <a:extLst>
              <a:ext uri="{FF2B5EF4-FFF2-40B4-BE49-F238E27FC236}">
                <a16:creationId xmlns:a16="http://schemas.microsoft.com/office/drawing/2014/main" id="{4FF91D38-9912-4576-9D0D-81AF9B5CFA82}"/>
              </a:ext>
            </a:extLst>
          </p:cNvPr>
          <p:cNvSpPr>
            <a:spLocks noGrp="1"/>
          </p:cNvSpPr>
          <p:nvPr>
            <p:ph type="sldNum" sz="quarter" idx="12"/>
          </p:nvPr>
        </p:nvSpPr>
        <p:spPr/>
        <p:txBody>
          <a:bodyPr/>
          <a:lstStyle/>
          <a:p>
            <a:fld id="{26D89839-9540-4FD2-A570-163792ED64AF}" type="slidenum">
              <a:rPr lang="en-US" smtClean="0"/>
              <a:t>2</a:t>
            </a:fld>
            <a:endParaRPr lang="en-US" dirty="0"/>
          </a:p>
        </p:txBody>
      </p:sp>
      <p:sp>
        <p:nvSpPr>
          <p:cNvPr id="4" name="Title 3">
            <a:extLst>
              <a:ext uri="{FF2B5EF4-FFF2-40B4-BE49-F238E27FC236}">
                <a16:creationId xmlns:a16="http://schemas.microsoft.com/office/drawing/2014/main" id="{BD2D5389-E98E-4E2D-9CA0-AC3A0FF5585C}"/>
              </a:ext>
            </a:extLst>
          </p:cNvPr>
          <p:cNvSpPr>
            <a:spLocks noGrp="1"/>
          </p:cNvSpPr>
          <p:nvPr>
            <p:ph type="title"/>
          </p:nvPr>
        </p:nvSpPr>
        <p:spPr/>
        <p:txBody>
          <a:bodyPr/>
          <a:lstStyle/>
          <a:p>
            <a:r>
              <a:rPr lang="en-US" dirty="0"/>
              <a:t>RDA Copyright</a:t>
            </a:r>
          </a:p>
        </p:txBody>
      </p:sp>
    </p:spTree>
    <p:extLst>
      <p:ext uri="{BB962C8B-B14F-4D97-AF65-F5344CB8AC3E}">
        <p14:creationId xmlns:p14="http://schemas.microsoft.com/office/powerpoint/2010/main" val="318519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8F541-C838-54FE-7A7D-A1B3951E930C}"/>
              </a:ext>
            </a:extLst>
          </p:cNvPr>
          <p:cNvSpPr>
            <a:spLocks noGrp="1"/>
          </p:cNvSpPr>
          <p:nvPr>
            <p:ph type="title"/>
          </p:nvPr>
        </p:nvSpPr>
        <p:spPr/>
        <p:txBody>
          <a:bodyPr/>
          <a:lstStyle/>
          <a:p>
            <a:r>
              <a:rPr lang="en-CA" dirty="0"/>
              <a:t>category of manifestation</a:t>
            </a:r>
          </a:p>
        </p:txBody>
      </p:sp>
      <p:sp>
        <p:nvSpPr>
          <p:cNvPr id="3" name="Text Placeholder 2">
            <a:extLst>
              <a:ext uri="{FF2B5EF4-FFF2-40B4-BE49-F238E27FC236}">
                <a16:creationId xmlns:a16="http://schemas.microsoft.com/office/drawing/2014/main" id="{B5057BC6-1E4D-DB78-08A5-6BDA42CFC4C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5A841C6-5705-9A56-C4D1-EE0E694F8FE6}"/>
              </a:ext>
            </a:extLst>
          </p:cNvPr>
          <p:cNvSpPr>
            <a:spLocks noGrp="1"/>
          </p:cNvSpPr>
          <p:nvPr>
            <p:ph type="sldNum" sz="quarter" idx="12"/>
          </p:nvPr>
        </p:nvSpPr>
        <p:spPr/>
        <p:txBody>
          <a:bodyPr/>
          <a:lstStyle/>
          <a:p>
            <a:fld id="{26D89839-9540-4FD2-A570-163792ED64AF}" type="slidenum">
              <a:rPr lang="en-US" smtClean="0"/>
              <a:t>20</a:t>
            </a:fld>
            <a:endParaRPr lang="en-US"/>
          </a:p>
        </p:txBody>
      </p:sp>
    </p:spTree>
    <p:extLst>
      <p:ext uri="{BB962C8B-B14F-4D97-AF65-F5344CB8AC3E}">
        <p14:creationId xmlns:p14="http://schemas.microsoft.com/office/powerpoint/2010/main" val="428953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48C897-392C-3F02-B298-56DFE5023BBE}"/>
              </a:ext>
            </a:extLst>
          </p:cNvPr>
          <p:cNvSpPr>
            <a:spLocks noGrp="1"/>
          </p:cNvSpPr>
          <p:nvPr>
            <p:ph type="sldNum" sz="quarter" idx="12"/>
          </p:nvPr>
        </p:nvSpPr>
        <p:spPr/>
        <p:txBody>
          <a:bodyPr/>
          <a:lstStyle/>
          <a:p>
            <a:fld id="{26D89839-9540-4FD2-A570-163792ED64AF}" type="slidenum">
              <a:rPr lang="en-US" smtClean="0"/>
              <a:t>21</a:t>
            </a:fld>
            <a:endParaRPr lang="en-US"/>
          </a:p>
        </p:txBody>
      </p:sp>
      <p:pic>
        <p:nvPicPr>
          <p:cNvPr id="6" name="Picture 5">
            <a:extLst>
              <a:ext uri="{FF2B5EF4-FFF2-40B4-BE49-F238E27FC236}">
                <a16:creationId xmlns:a16="http://schemas.microsoft.com/office/drawing/2014/main" id="{3A7F9C28-9084-91C1-A6EB-3F88DCA14318}"/>
              </a:ext>
            </a:extLst>
          </p:cNvPr>
          <p:cNvPicPr>
            <a:picLocks noChangeAspect="1"/>
          </p:cNvPicPr>
          <p:nvPr/>
        </p:nvPicPr>
        <p:blipFill>
          <a:blip r:embed="rId3"/>
          <a:stretch>
            <a:fillRect/>
          </a:stretch>
        </p:blipFill>
        <p:spPr>
          <a:xfrm>
            <a:off x="119062" y="238125"/>
            <a:ext cx="11953875" cy="6381750"/>
          </a:xfrm>
          <a:prstGeom prst="rect">
            <a:avLst/>
          </a:prstGeom>
        </p:spPr>
      </p:pic>
    </p:spTree>
    <p:extLst>
      <p:ext uri="{BB962C8B-B14F-4D97-AF65-F5344CB8AC3E}">
        <p14:creationId xmlns:p14="http://schemas.microsoft.com/office/powerpoint/2010/main" val="176876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pic>
        <p:nvPicPr>
          <p:cNvPr id="3" name="Picture 2">
            <a:extLst>
              <a:ext uri="{FF2B5EF4-FFF2-40B4-BE49-F238E27FC236}">
                <a16:creationId xmlns:a16="http://schemas.microsoft.com/office/drawing/2014/main" id="{E7CA902A-4BAB-96F9-817A-CC5AC44E9ED0}"/>
              </a:ext>
            </a:extLst>
          </p:cNvPr>
          <p:cNvPicPr>
            <a:picLocks noChangeAspect="1"/>
          </p:cNvPicPr>
          <p:nvPr/>
        </p:nvPicPr>
        <p:blipFill>
          <a:blip r:embed="rId3"/>
          <a:stretch>
            <a:fillRect/>
          </a:stretch>
        </p:blipFill>
        <p:spPr>
          <a:xfrm>
            <a:off x="1613297" y="250031"/>
            <a:ext cx="8965406" cy="63579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1497E6-9660-CEFD-E732-8437A423508B}"/>
              </a:ext>
            </a:extLst>
          </p:cNvPr>
          <p:cNvSpPr>
            <a:spLocks noGrp="1"/>
          </p:cNvSpPr>
          <p:nvPr>
            <p:ph type="sldNum" sz="quarter" idx="12"/>
          </p:nvPr>
        </p:nvSpPr>
        <p:spPr/>
        <p:txBody>
          <a:bodyPr/>
          <a:lstStyle/>
          <a:p>
            <a:fld id="{26D89839-9540-4FD2-A570-163792ED64AF}" type="slidenum">
              <a:rPr lang="en-US" smtClean="0"/>
              <a:t>23</a:t>
            </a:fld>
            <a:endParaRPr lang="en-US"/>
          </a:p>
        </p:txBody>
      </p:sp>
      <p:pic>
        <p:nvPicPr>
          <p:cNvPr id="4" name="Picture 3">
            <a:extLst>
              <a:ext uri="{FF2B5EF4-FFF2-40B4-BE49-F238E27FC236}">
                <a16:creationId xmlns:a16="http://schemas.microsoft.com/office/drawing/2014/main" id="{23FAC11F-EC75-62FF-8AE1-58795ECA52F8}"/>
              </a:ext>
            </a:extLst>
          </p:cNvPr>
          <p:cNvPicPr>
            <a:picLocks noChangeAspect="1"/>
          </p:cNvPicPr>
          <p:nvPr/>
        </p:nvPicPr>
        <p:blipFill>
          <a:blip r:embed="rId3"/>
          <a:stretch>
            <a:fillRect/>
          </a:stretch>
        </p:blipFill>
        <p:spPr>
          <a:xfrm>
            <a:off x="119062" y="171450"/>
            <a:ext cx="11953875" cy="6515100"/>
          </a:xfrm>
          <a:prstGeom prst="rect">
            <a:avLst/>
          </a:prstGeom>
        </p:spPr>
      </p:pic>
    </p:spTree>
    <p:extLst>
      <p:ext uri="{BB962C8B-B14F-4D97-AF65-F5344CB8AC3E}">
        <p14:creationId xmlns:p14="http://schemas.microsoft.com/office/powerpoint/2010/main" val="327150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324A-2F33-269D-1A03-9CF13351AC7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426D9BC2-A88F-B23F-49B5-8F477261DF04}"/>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B396D5AE-B3B0-78CA-B6BA-E45F6C61B3FD}"/>
              </a:ext>
            </a:extLst>
          </p:cNvPr>
          <p:cNvSpPr>
            <a:spLocks noGrp="1"/>
          </p:cNvSpPr>
          <p:nvPr>
            <p:ph type="sldNum" sz="quarter" idx="12"/>
          </p:nvPr>
        </p:nvSpPr>
        <p:spPr/>
        <p:txBody>
          <a:bodyPr/>
          <a:lstStyle/>
          <a:p>
            <a:fld id="{26D89839-9540-4FD2-A570-163792ED64AF}" type="slidenum">
              <a:rPr lang="en-US" smtClean="0"/>
              <a:t>24</a:t>
            </a:fld>
            <a:endParaRPr lang="en-US"/>
          </a:p>
        </p:txBody>
      </p:sp>
      <p:sp>
        <p:nvSpPr>
          <p:cNvPr id="25" name="TextBox 24">
            <a:extLst>
              <a:ext uri="{FF2B5EF4-FFF2-40B4-BE49-F238E27FC236}">
                <a16:creationId xmlns:a16="http://schemas.microsoft.com/office/drawing/2014/main" id="{B4B49800-A728-8CA4-3FD3-5931BEB50C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4487A1AE-98BD-8B90-A445-527E5BB3336E}"/>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2D8A6D3-731E-180E-E7CB-A9AC87C25083}"/>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7" name="Picture 6">
            <a:extLst>
              <a:ext uri="{FF2B5EF4-FFF2-40B4-BE49-F238E27FC236}">
                <a16:creationId xmlns:a16="http://schemas.microsoft.com/office/drawing/2014/main" id="{3B006377-9336-E6C4-BACA-83E6455B5B0C}"/>
              </a:ext>
            </a:extLst>
          </p:cNvPr>
          <p:cNvPicPr>
            <a:picLocks noChangeAspect="1"/>
          </p:cNvPicPr>
          <p:nvPr/>
        </p:nvPicPr>
        <p:blipFill>
          <a:blip r:embed="rId4"/>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3088822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1C6D-FED6-C55B-E19A-C70210A5360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6F6D2A0-4295-6C3A-1C89-B30BC5E40E07}"/>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388CE84A-AB19-81E9-B1B8-176AA42356C3}"/>
              </a:ext>
            </a:extLst>
          </p:cNvPr>
          <p:cNvSpPr>
            <a:spLocks noGrp="1"/>
          </p:cNvSpPr>
          <p:nvPr>
            <p:ph type="sldNum" sz="quarter" idx="12"/>
          </p:nvPr>
        </p:nvSpPr>
        <p:spPr/>
        <p:txBody>
          <a:bodyPr/>
          <a:lstStyle/>
          <a:p>
            <a:fld id="{26D89839-9540-4FD2-A570-163792ED64AF}" type="slidenum">
              <a:rPr lang="en-US" smtClean="0"/>
              <a:t>25</a:t>
            </a:fld>
            <a:endParaRPr lang="en-US"/>
          </a:p>
        </p:txBody>
      </p:sp>
      <p:sp>
        <p:nvSpPr>
          <p:cNvPr id="25" name="TextBox 24">
            <a:extLst>
              <a:ext uri="{FF2B5EF4-FFF2-40B4-BE49-F238E27FC236}">
                <a16:creationId xmlns:a16="http://schemas.microsoft.com/office/drawing/2014/main" id="{45E4BD93-5915-4AF2-FC2D-8348C7E59F0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DA42D0AC-3127-703D-3C39-C5FA96AA9FD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6698003F-1615-8F1A-AD81-07AFD749F3D4}"/>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72227EE5-2EE2-8B76-CC87-12B0E54F60AF}"/>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921597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207D-B5FB-6838-ECBA-6ABE46053CD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23169D9-A6B6-340A-C8B8-3D170B80A62D}"/>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9F1E7228-D296-89E0-2522-50D47D9C192A}"/>
              </a:ext>
            </a:extLst>
          </p:cNvPr>
          <p:cNvSpPr>
            <a:spLocks noGrp="1"/>
          </p:cNvSpPr>
          <p:nvPr>
            <p:ph type="sldNum" sz="quarter" idx="12"/>
          </p:nvPr>
        </p:nvSpPr>
        <p:spPr/>
        <p:txBody>
          <a:bodyPr/>
          <a:lstStyle/>
          <a:p>
            <a:fld id="{26D89839-9540-4FD2-A570-163792ED64AF}" type="slidenum">
              <a:rPr lang="en-US" smtClean="0"/>
              <a:t>26</a:t>
            </a:fld>
            <a:endParaRPr lang="en-US"/>
          </a:p>
        </p:txBody>
      </p:sp>
      <p:sp>
        <p:nvSpPr>
          <p:cNvPr id="25" name="TextBox 24">
            <a:extLst>
              <a:ext uri="{FF2B5EF4-FFF2-40B4-BE49-F238E27FC236}">
                <a16:creationId xmlns:a16="http://schemas.microsoft.com/office/drawing/2014/main" id="{77B39CA9-F60E-C906-19B1-E96A44A5809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AEFE6C3E-D45F-EF62-51A4-9BFDB7186F5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0" name="Picture 9">
            <a:extLst>
              <a:ext uri="{FF2B5EF4-FFF2-40B4-BE49-F238E27FC236}">
                <a16:creationId xmlns:a16="http://schemas.microsoft.com/office/drawing/2014/main" id="{F55C4199-537C-8411-7FBA-533474E51FBD}"/>
              </a:ext>
            </a:extLst>
          </p:cNvPr>
          <p:cNvPicPr>
            <a:picLocks noChangeAspect="1"/>
          </p:cNvPicPr>
          <p:nvPr/>
        </p:nvPicPr>
        <p:blipFill>
          <a:blip r:embed="rId3"/>
          <a:stretch>
            <a:fillRect/>
          </a:stretch>
        </p:blipFill>
        <p:spPr>
          <a:xfrm>
            <a:off x="838200" y="2265471"/>
            <a:ext cx="9858375" cy="2019300"/>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E4DC391C-F18C-17A8-A1DA-22BA8C315854}"/>
              </a:ext>
            </a:extLst>
          </p:cNvPr>
          <p:cNvPicPr>
            <a:picLocks noChangeAspect="1"/>
          </p:cNvPicPr>
          <p:nvPr/>
        </p:nvPicPr>
        <p:blipFill>
          <a:blip r:embed="rId4"/>
          <a:stretch>
            <a:fillRect/>
          </a:stretch>
        </p:blipFill>
        <p:spPr>
          <a:xfrm>
            <a:off x="838200" y="5038225"/>
            <a:ext cx="1200150" cy="838200"/>
          </a:xfrm>
          <a:prstGeom prst="rect">
            <a:avLst/>
          </a:prstGeom>
        </p:spPr>
      </p:pic>
    </p:spTree>
    <p:extLst>
      <p:ext uri="{BB962C8B-B14F-4D97-AF65-F5344CB8AC3E}">
        <p14:creationId xmlns:p14="http://schemas.microsoft.com/office/powerpoint/2010/main" val="52686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BDD7-2911-F5F4-7F98-E17736713C9E}"/>
              </a:ext>
            </a:extLst>
          </p:cNvPr>
          <p:cNvSpPr>
            <a:spLocks noGrp="1"/>
          </p:cNvSpPr>
          <p:nvPr>
            <p:ph type="title"/>
          </p:nvPr>
        </p:nvSpPr>
        <p:spPr/>
        <p:txBody>
          <a:bodyPr/>
          <a:lstStyle/>
          <a:p>
            <a:r>
              <a:rPr lang="en-CA" dirty="0"/>
              <a:t>extent of manifestation</a:t>
            </a:r>
          </a:p>
        </p:txBody>
      </p:sp>
      <p:sp>
        <p:nvSpPr>
          <p:cNvPr id="3" name="Text Placeholder 2">
            <a:extLst>
              <a:ext uri="{FF2B5EF4-FFF2-40B4-BE49-F238E27FC236}">
                <a16:creationId xmlns:a16="http://schemas.microsoft.com/office/drawing/2014/main" id="{CBB2C595-7DDA-251B-54E9-9247588D67C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41057BF-20F2-B2B4-797D-3CF84F574F99}"/>
              </a:ext>
            </a:extLst>
          </p:cNvPr>
          <p:cNvSpPr>
            <a:spLocks noGrp="1"/>
          </p:cNvSpPr>
          <p:nvPr>
            <p:ph type="sldNum" sz="quarter" idx="12"/>
          </p:nvPr>
        </p:nvSpPr>
        <p:spPr/>
        <p:txBody>
          <a:bodyPr/>
          <a:lstStyle/>
          <a:p>
            <a:fld id="{26D89839-9540-4FD2-A570-163792ED64AF}" type="slidenum">
              <a:rPr lang="en-US" smtClean="0"/>
              <a:t>27</a:t>
            </a:fld>
            <a:endParaRPr lang="en-US"/>
          </a:p>
        </p:txBody>
      </p:sp>
    </p:spTree>
    <p:extLst>
      <p:ext uri="{BB962C8B-B14F-4D97-AF65-F5344CB8AC3E}">
        <p14:creationId xmlns:p14="http://schemas.microsoft.com/office/powerpoint/2010/main" val="1152107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FDB0E7-72AD-5030-E375-919D6F9DB41B}"/>
              </a:ext>
            </a:extLst>
          </p:cNvPr>
          <p:cNvPicPr>
            <a:picLocks noGrp="1" noChangeAspect="1"/>
          </p:cNvPicPr>
          <p:nvPr>
            <p:ph idx="1"/>
          </p:nvPr>
        </p:nvPicPr>
        <p:blipFill>
          <a:blip r:embed="rId3"/>
          <a:stretch>
            <a:fillRect/>
          </a:stretch>
        </p:blipFill>
        <p:spPr>
          <a:xfrm>
            <a:off x="168686" y="2128839"/>
            <a:ext cx="11838146" cy="3739706"/>
          </a:xfrm>
          <a:ln>
            <a:solidFill>
              <a:schemeClr val="tx1"/>
            </a:solidFill>
          </a:ln>
        </p:spPr>
      </p:pic>
      <p:sp>
        <p:nvSpPr>
          <p:cNvPr id="2" name="Slide Number Placeholder 1">
            <a:extLst>
              <a:ext uri="{FF2B5EF4-FFF2-40B4-BE49-F238E27FC236}">
                <a16:creationId xmlns:a16="http://schemas.microsoft.com/office/drawing/2014/main" id="{88C872A0-3DD4-071C-A5F0-9525AA784461}"/>
              </a:ext>
            </a:extLst>
          </p:cNvPr>
          <p:cNvSpPr>
            <a:spLocks noGrp="1"/>
          </p:cNvSpPr>
          <p:nvPr>
            <p:ph type="sldNum" sz="quarter" idx="12"/>
          </p:nvPr>
        </p:nvSpPr>
        <p:spPr/>
        <p:txBody>
          <a:bodyPr/>
          <a:lstStyle/>
          <a:p>
            <a:fld id="{26D89839-9540-4FD2-A570-163792ED64AF}" type="slidenum">
              <a:rPr lang="en-US" smtClean="0"/>
              <a:t>28</a:t>
            </a:fld>
            <a:endParaRPr lang="en-US"/>
          </a:p>
        </p:txBody>
      </p:sp>
      <p:sp>
        <p:nvSpPr>
          <p:cNvPr id="3" name="Title 2">
            <a:extLst>
              <a:ext uri="{FF2B5EF4-FFF2-40B4-BE49-F238E27FC236}">
                <a16:creationId xmlns:a16="http://schemas.microsoft.com/office/drawing/2014/main" id="{A98FEC4C-3378-181F-1A56-322B0F5F3EB1}"/>
              </a:ext>
            </a:extLst>
          </p:cNvPr>
          <p:cNvSpPr>
            <a:spLocks noGrp="1"/>
          </p:cNvSpPr>
          <p:nvPr>
            <p:ph type="title"/>
          </p:nvPr>
        </p:nvSpPr>
        <p:spPr/>
        <p:txBody>
          <a:bodyPr/>
          <a:lstStyle/>
          <a:p>
            <a:r>
              <a:rPr lang="en-CA" dirty="0"/>
              <a:t>BSR Metadata Application Profile</a:t>
            </a:r>
          </a:p>
        </p:txBody>
      </p:sp>
    </p:spTree>
    <p:extLst>
      <p:ext uri="{BB962C8B-B14F-4D97-AF65-F5344CB8AC3E}">
        <p14:creationId xmlns:p14="http://schemas.microsoft.com/office/powerpoint/2010/main" val="1703949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107" name="Google Shape;107;p3"/>
          <p:cNvPicPr preferRelativeResize="0"/>
          <p:nvPr/>
        </p:nvPicPr>
        <p:blipFill rotWithShape="1">
          <a:blip r:embed="rId3">
            <a:alphaModFix/>
          </a:blip>
          <a:srcRect/>
          <a:stretch/>
        </p:blipFill>
        <p:spPr>
          <a:xfrm>
            <a:off x="298066" y="526111"/>
            <a:ext cx="11595868" cy="4352910"/>
          </a:xfrm>
          <a:prstGeom prst="rect">
            <a:avLst/>
          </a:prstGeom>
          <a:noFill/>
          <a:ln>
            <a:noFill/>
          </a:ln>
        </p:spPr>
      </p:pic>
      <p:sp>
        <p:nvSpPr>
          <p:cNvPr id="108" name="Google Shape;108;p3"/>
          <p:cNvSpPr txBox="1"/>
          <p:nvPr/>
        </p:nvSpPr>
        <p:spPr>
          <a:xfrm>
            <a:off x="838200" y="5208679"/>
            <a:ext cx="10212368" cy="1200329"/>
          </a:xfrm>
          <a:prstGeom prst="rect">
            <a:avLst/>
          </a:prstGeom>
          <a:noFill/>
          <a:ln w="158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For the e-book: Hamiltonian systems</a:t>
            </a:r>
            <a:endParaRPr dirty="0"/>
          </a:p>
          <a:p>
            <a:pPr marL="457200" marR="0" lvl="1"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We will need to record this element as the manifestation is complete, and the extent is known.</a:t>
            </a:r>
            <a:endParaRPr sz="1800" b="0" i="0" u="none" strike="noStrike" cap="none" dirty="0">
              <a:solidFill>
                <a:schemeClr val="dk1"/>
              </a:solidFill>
              <a:latin typeface="Calibri"/>
              <a:ea typeface="Calibri"/>
              <a:cs typeface="Calibri"/>
              <a:sym typeface="Calibri"/>
            </a:endParaRPr>
          </a:p>
        </p:txBody>
      </p:sp>
      <p:sp>
        <p:nvSpPr>
          <p:cNvPr id="109" name="Google Shape;109;p3"/>
          <p:cNvSpPr/>
          <p:nvPr/>
        </p:nvSpPr>
        <p:spPr>
          <a:xfrm>
            <a:off x="440675" y="2181340"/>
            <a:ext cx="782198" cy="319489"/>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3"/>
          <p:cNvSpPr/>
          <p:nvPr/>
        </p:nvSpPr>
        <p:spPr>
          <a:xfrm>
            <a:off x="1613971" y="2107031"/>
            <a:ext cx="1839816" cy="451691"/>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3"/>
          <p:cNvSpPr/>
          <p:nvPr/>
        </p:nvSpPr>
        <p:spPr>
          <a:xfrm>
            <a:off x="1575412" y="3899971"/>
            <a:ext cx="881349" cy="212019"/>
          </a:xfrm>
          <a:prstGeom prst="rect">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
          <p:cNvSpPr/>
          <p:nvPr/>
        </p:nvSpPr>
        <p:spPr>
          <a:xfrm>
            <a:off x="429658" y="4285561"/>
            <a:ext cx="3024129" cy="308473"/>
          </a:xfrm>
          <a:prstGeom prst="rect">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3"/>
          <p:cNvSpPr/>
          <p:nvPr/>
        </p:nvSpPr>
        <p:spPr>
          <a:xfrm>
            <a:off x="7932145" y="4021157"/>
            <a:ext cx="3830197" cy="661012"/>
          </a:xfrm>
          <a:prstGeom prst="rect">
            <a:avLst/>
          </a:prstGeom>
          <a:noFill/>
          <a:ln w="190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844D1-ED86-8A59-9790-A9CC337B695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E0BCB99F-CE6E-ED3F-9203-449F34D7FF52}"/>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50A4E3B1-7BE5-EEA3-A607-F967D33DAB9F}"/>
              </a:ext>
            </a:extLst>
          </p:cNvPr>
          <p:cNvSpPr>
            <a:spLocks noGrp="1"/>
          </p:cNvSpPr>
          <p:nvPr>
            <p:ph type="sldNum" sz="quarter" idx="12"/>
          </p:nvPr>
        </p:nvSpPr>
        <p:spPr/>
        <p:txBody>
          <a:bodyPr/>
          <a:lstStyle/>
          <a:p>
            <a:fld id="{26D89839-9540-4FD2-A570-163792ED64AF}" type="slidenum">
              <a:rPr lang="en-US" smtClean="0"/>
              <a:t>3</a:t>
            </a:fld>
            <a:endParaRPr lang="en-US"/>
          </a:p>
        </p:txBody>
      </p:sp>
      <p:sp>
        <p:nvSpPr>
          <p:cNvPr id="25" name="TextBox 24">
            <a:extLst>
              <a:ext uri="{FF2B5EF4-FFF2-40B4-BE49-F238E27FC236}">
                <a16:creationId xmlns:a16="http://schemas.microsoft.com/office/drawing/2014/main" id="{60172A3A-F306-D899-7400-94E3454EF28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57AE56F4-F7FB-BA45-E392-FAD1F1D0F0D4}"/>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459A6002-A409-2EA3-CAE6-2C00ECF5E7A6}"/>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1211849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a:stretch/>
        </p:blipFill>
        <p:spPr>
          <a:xfrm>
            <a:off x="2191972" y="328612"/>
            <a:ext cx="7444538" cy="6392863"/>
          </a:xfrm>
          <a:prstGeom prst="rect">
            <a:avLst/>
          </a:prstGeom>
          <a:noFill/>
          <a:ln>
            <a:noFill/>
          </a:ln>
        </p:spPr>
      </p:pic>
      <p:sp>
        <p:nvSpPr>
          <p:cNvPr id="120" name="Google Shape;1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121" name="Google Shape;121;p4"/>
          <p:cNvSpPr/>
          <p:nvPr/>
        </p:nvSpPr>
        <p:spPr>
          <a:xfrm>
            <a:off x="1886674" y="1388962"/>
            <a:ext cx="3252486" cy="381966"/>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3">
            <a:alphaModFix/>
          </a:blip>
          <a:srcRect/>
          <a:stretch/>
        </p:blipFill>
        <p:spPr>
          <a:xfrm>
            <a:off x="995120" y="395588"/>
            <a:ext cx="10366824" cy="3493506"/>
          </a:xfrm>
          <a:prstGeom prst="rect">
            <a:avLst/>
          </a:prstGeom>
          <a:noFill/>
          <a:ln>
            <a:noFill/>
          </a:ln>
        </p:spPr>
      </p:pic>
      <p:sp>
        <p:nvSpPr>
          <p:cNvPr id="128" name="Google Shape;1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129" name="Google Shape;129;p5"/>
          <p:cNvPicPr preferRelativeResize="0"/>
          <p:nvPr/>
        </p:nvPicPr>
        <p:blipFill rotWithShape="1">
          <a:blip r:embed="rId4">
            <a:alphaModFix/>
          </a:blip>
          <a:srcRect/>
          <a:stretch/>
        </p:blipFill>
        <p:spPr>
          <a:xfrm>
            <a:off x="1104839" y="4362209"/>
            <a:ext cx="10153650" cy="1143000"/>
          </a:xfrm>
          <a:prstGeom prst="rect">
            <a:avLst/>
          </a:prstGeom>
          <a:noFill/>
          <a:ln>
            <a:noFill/>
          </a:ln>
        </p:spPr>
      </p:pic>
      <p:sp>
        <p:nvSpPr>
          <p:cNvPr id="130" name="Google Shape;130;p5"/>
          <p:cNvSpPr/>
          <p:nvPr/>
        </p:nvSpPr>
        <p:spPr>
          <a:xfrm>
            <a:off x="995120" y="1527859"/>
            <a:ext cx="3692627" cy="358814"/>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995120" y="1909823"/>
            <a:ext cx="5891817" cy="555585"/>
          </a:xfrm>
          <a:prstGeom prst="rect">
            <a:avLst/>
          </a:prstGeom>
          <a:noFill/>
          <a:ln w="19050" cap="flat" cmpd="sng">
            <a:solidFill>
              <a:srgbClr val="DAA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2" name="Google Shape;132;p5"/>
          <p:cNvCxnSpPr/>
          <p:nvPr/>
        </p:nvCxnSpPr>
        <p:spPr>
          <a:xfrm>
            <a:off x="9779620" y="3746810"/>
            <a:ext cx="1349297" cy="0"/>
          </a:xfrm>
          <a:prstGeom prst="straightConnector1">
            <a:avLst/>
          </a:prstGeom>
          <a:noFill/>
          <a:ln w="15875" cap="flat" cmpd="sng">
            <a:solidFill>
              <a:srgbClr val="C00000"/>
            </a:solidFill>
            <a:prstDash val="solid"/>
            <a:miter lim="800000"/>
            <a:headEnd type="none" w="sm" len="sm"/>
            <a:tailEnd type="none" w="sm" len="sm"/>
          </a:ln>
        </p:spPr>
      </p:cxnSp>
      <p:cxnSp>
        <p:nvCxnSpPr>
          <p:cNvPr id="133" name="Google Shape;133;p5"/>
          <p:cNvCxnSpPr/>
          <p:nvPr/>
        </p:nvCxnSpPr>
        <p:spPr>
          <a:xfrm>
            <a:off x="9813074" y="5386039"/>
            <a:ext cx="1349297" cy="0"/>
          </a:xfrm>
          <a:prstGeom prst="straightConnector1">
            <a:avLst/>
          </a:prstGeom>
          <a:noFill/>
          <a:ln w="15875" cap="flat" cmpd="sng">
            <a:solidFill>
              <a:srgbClr val="C00000"/>
            </a:solidFill>
            <a:prstDash val="solid"/>
            <a:miter lim="800000"/>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140" name="Google Shape;140;p6"/>
          <p:cNvPicPr preferRelativeResize="0"/>
          <p:nvPr/>
        </p:nvPicPr>
        <p:blipFill rotWithShape="1">
          <a:blip r:embed="rId3">
            <a:alphaModFix/>
          </a:blip>
          <a:srcRect/>
          <a:stretch/>
        </p:blipFill>
        <p:spPr>
          <a:xfrm>
            <a:off x="636569" y="440790"/>
            <a:ext cx="4705350" cy="2076450"/>
          </a:xfrm>
          <a:prstGeom prst="rect">
            <a:avLst/>
          </a:prstGeom>
          <a:noFill/>
          <a:ln>
            <a:noFill/>
          </a:ln>
        </p:spPr>
      </p:pic>
      <p:pic>
        <p:nvPicPr>
          <p:cNvPr id="141" name="Google Shape;141;p6"/>
          <p:cNvPicPr preferRelativeResize="0"/>
          <p:nvPr/>
        </p:nvPicPr>
        <p:blipFill rotWithShape="1">
          <a:blip r:embed="rId4">
            <a:alphaModFix/>
          </a:blip>
          <a:srcRect/>
          <a:stretch/>
        </p:blipFill>
        <p:spPr>
          <a:xfrm>
            <a:off x="636568" y="2955390"/>
            <a:ext cx="4705349" cy="2575356"/>
          </a:xfrm>
          <a:prstGeom prst="rect">
            <a:avLst/>
          </a:prstGeom>
          <a:noFill/>
          <a:ln>
            <a:noFill/>
          </a:ln>
        </p:spPr>
      </p:pic>
      <p:sp>
        <p:nvSpPr>
          <p:cNvPr id="142" name="Google Shape;142;p6"/>
          <p:cNvSpPr txBox="1"/>
          <p:nvPr/>
        </p:nvSpPr>
        <p:spPr>
          <a:xfrm>
            <a:off x="636568" y="2488102"/>
            <a:ext cx="25362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pic>
        <p:nvPicPr>
          <p:cNvPr id="143" name="Google Shape;143;p6"/>
          <p:cNvPicPr preferRelativeResize="0"/>
          <p:nvPr/>
        </p:nvPicPr>
        <p:blipFill rotWithShape="1">
          <a:blip r:embed="rId5">
            <a:alphaModFix/>
          </a:blip>
          <a:srcRect/>
          <a:stretch/>
        </p:blipFill>
        <p:spPr>
          <a:xfrm>
            <a:off x="6420425" y="465674"/>
            <a:ext cx="4953000" cy="2085975"/>
          </a:xfrm>
          <a:prstGeom prst="rect">
            <a:avLst/>
          </a:prstGeom>
          <a:noFill/>
          <a:ln>
            <a:noFill/>
          </a:ln>
        </p:spPr>
      </p:pic>
      <p:pic>
        <p:nvPicPr>
          <p:cNvPr id="144" name="Google Shape;144;p6"/>
          <p:cNvPicPr preferRelativeResize="0"/>
          <p:nvPr/>
        </p:nvPicPr>
        <p:blipFill rotWithShape="1">
          <a:blip r:embed="rId6">
            <a:alphaModFix/>
          </a:blip>
          <a:srcRect/>
          <a:stretch/>
        </p:blipFill>
        <p:spPr>
          <a:xfrm>
            <a:off x="6457148" y="2955390"/>
            <a:ext cx="4829175" cy="2400300"/>
          </a:xfrm>
          <a:prstGeom prst="rect">
            <a:avLst/>
          </a:prstGeom>
          <a:noFill/>
          <a:ln>
            <a:noFill/>
          </a:ln>
        </p:spPr>
      </p:pic>
      <p:sp>
        <p:nvSpPr>
          <p:cNvPr id="145" name="Google Shape;145;p6"/>
          <p:cNvSpPr txBox="1"/>
          <p:nvPr/>
        </p:nvSpPr>
        <p:spPr>
          <a:xfrm>
            <a:off x="6457148" y="2493725"/>
            <a:ext cx="30100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sp>
        <p:nvSpPr>
          <p:cNvPr id="146" name="Google Shape;146;p6"/>
          <p:cNvSpPr/>
          <p:nvPr/>
        </p:nvSpPr>
        <p:spPr>
          <a:xfrm>
            <a:off x="1013552" y="4660135"/>
            <a:ext cx="1443209" cy="336944"/>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6"/>
          <p:cNvSpPr/>
          <p:nvPr/>
        </p:nvSpPr>
        <p:spPr>
          <a:xfrm>
            <a:off x="6819442" y="4191458"/>
            <a:ext cx="594910" cy="281389"/>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
          <p:cNvSpPr/>
          <p:nvPr/>
        </p:nvSpPr>
        <p:spPr>
          <a:xfrm>
            <a:off x="3068877" y="771182"/>
            <a:ext cx="1161600" cy="306056"/>
          </a:xfrm>
          <a:prstGeom prst="rect">
            <a:avLst/>
          </a:prstGeom>
          <a:noFill/>
          <a:ln w="158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p:nvPr/>
        </p:nvSpPr>
        <p:spPr>
          <a:xfrm>
            <a:off x="8818323" y="782199"/>
            <a:ext cx="1647701" cy="332618"/>
          </a:xfrm>
          <a:prstGeom prst="rect">
            <a:avLst/>
          </a:prstGeom>
          <a:noFill/>
          <a:ln w="158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Recording a structured description</a:t>
            </a:r>
            <a:endParaRPr dirty="0"/>
          </a:p>
          <a:p>
            <a:pPr marL="685800" lvl="1" indent="-228600" algn="l" rtl="0">
              <a:lnSpc>
                <a:spcPct val="90000"/>
              </a:lnSpc>
              <a:spcBef>
                <a:spcPts val="500"/>
              </a:spcBef>
              <a:spcAft>
                <a:spcPts val="0"/>
              </a:spcAft>
              <a:buClr>
                <a:schemeClr val="dk1"/>
              </a:buClr>
              <a:buSzPts val="2400"/>
              <a:buChar char="•"/>
            </a:pPr>
            <a:r>
              <a:rPr lang="en-US" dirty="0"/>
              <a:t>Record a number of units and a term for each kind of unit that comprises a manifestation.  </a:t>
            </a:r>
            <a:endParaRPr dirty="0"/>
          </a:p>
          <a:p>
            <a:pPr lvl="3">
              <a:buClr>
                <a:schemeClr val="dk1"/>
              </a:buClr>
              <a:buSzPts val="2400"/>
            </a:pPr>
            <a:endParaRPr lang="en-US" dirty="0"/>
          </a:p>
          <a:p>
            <a:pPr lvl="1">
              <a:buClr>
                <a:schemeClr val="dk1"/>
              </a:buClr>
              <a:buSzPts val="2000"/>
            </a:pPr>
            <a:r>
              <a:rPr lang="en-US" b="1" dirty="0"/>
              <a:t>Record</a:t>
            </a:r>
            <a:r>
              <a:rPr lang="en-US" dirty="0"/>
              <a:t> an appropriate term from the </a:t>
            </a:r>
            <a:r>
              <a:rPr lang="en-US" b="1" dirty="0"/>
              <a:t>RDA Carrier Types</a:t>
            </a:r>
            <a:r>
              <a:rPr lang="en-US" b="1" i="1" dirty="0">
                <a:solidFill>
                  <a:srgbClr val="FF0000"/>
                </a:solidFill>
              </a:rPr>
              <a:t> </a:t>
            </a:r>
            <a:endParaRPr dirty="0"/>
          </a:p>
          <a:p>
            <a:pPr marL="1143000" lvl="2" indent="-228600" algn="l" rtl="0">
              <a:lnSpc>
                <a:spcPct val="90000"/>
              </a:lnSpc>
              <a:spcBef>
                <a:spcPts val="500"/>
              </a:spcBef>
              <a:spcAft>
                <a:spcPts val="0"/>
              </a:spcAft>
              <a:buClr>
                <a:schemeClr val="dk1"/>
              </a:buClr>
              <a:buSzPts val="2000"/>
              <a:buChar char="•"/>
            </a:pPr>
            <a:r>
              <a:rPr lang="en-US" dirty="0"/>
              <a:t>Record a number of units: </a:t>
            </a:r>
            <a:r>
              <a:rPr lang="en-US" dirty="0">
                <a:solidFill>
                  <a:srgbClr val="0000FF"/>
                </a:solidFill>
              </a:rPr>
              <a:t>1</a:t>
            </a:r>
            <a:endParaRPr dirty="0"/>
          </a:p>
          <a:p>
            <a:pPr marL="1143000" lvl="2" indent="-228600" algn="l" rtl="0">
              <a:lnSpc>
                <a:spcPct val="90000"/>
              </a:lnSpc>
              <a:spcBef>
                <a:spcPts val="500"/>
              </a:spcBef>
              <a:spcAft>
                <a:spcPts val="0"/>
              </a:spcAft>
              <a:buClr>
                <a:schemeClr val="dk1"/>
              </a:buClr>
              <a:buSzPts val="2000"/>
              <a:buChar char="•"/>
            </a:pPr>
            <a:r>
              <a:rPr lang="en-US" dirty="0"/>
              <a:t>RDA Carrier Type for the </a:t>
            </a:r>
            <a:r>
              <a:rPr lang="en-US" dirty="0" err="1"/>
              <a:t>ebook</a:t>
            </a:r>
            <a:r>
              <a:rPr lang="en-US" dirty="0"/>
              <a:t> being cataloged : </a:t>
            </a:r>
            <a:r>
              <a:rPr lang="en-US" dirty="0">
                <a:solidFill>
                  <a:srgbClr val="0000FF"/>
                </a:solidFill>
              </a:rPr>
              <a:t>online resource</a:t>
            </a:r>
          </a:p>
          <a:p>
            <a:pPr lvl="3">
              <a:buClr>
                <a:schemeClr val="dk1"/>
              </a:buClr>
              <a:buSzPts val="2000"/>
            </a:pPr>
            <a:endParaRPr dirty="0"/>
          </a:p>
          <a:p>
            <a:pPr lvl="1">
              <a:buClr>
                <a:schemeClr val="dk1"/>
              </a:buClr>
              <a:buSzPts val="2000"/>
            </a:pPr>
            <a:r>
              <a:rPr lang="en-US" b="1" dirty="0"/>
              <a:t>Record</a:t>
            </a:r>
            <a:r>
              <a:rPr lang="en-US" dirty="0"/>
              <a:t> an appropriate term from the </a:t>
            </a:r>
            <a:r>
              <a:rPr lang="en-US" b="1" dirty="0"/>
              <a:t>RDA Carrier Extent Unit</a:t>
            </a:r>
            <a:endParaRPr dirty="0"/>
          </a:p>
          <a:p>
            <a:pPr marL="1143000" lvl="2" indent="-228600" algn="l" rtl="0">
              <a:lnSpc>
                <a:spcPct val="90000"/>
              </a:lnSpc>
              <a:spcBef>
                <a:spcPts val="500"/>
              </a:spcBef>
              <a:spcAft>
                <a:spcPts val="0"/>
              </a:spcAft>
              <a:buClr>
                <a:schemeClr val="dk1"/>
              </a:buClr>
              <a:buSzPts val="2000"/>
              <a:buChar char="•"/>
            </a:pPr>
            <a:r>
              <a:rPr lang="en-US" dirty="0"/>
              <a:t>RDA Carrier Extent Unit for the </a:t>
            </a:r>
            <a:r>
              <a:rPr lang="en-US" dirty="0" err="1"/>
              <a:t>ebook</a:t>
            </a:r>
            <a:r>
              <a:rPr lang="en-US" dirty="0"/>
              <a:t>: </a:t>
            </a:r>
            <a:r>
              <a:rPr lang="en-US" dirty="0">
                <a:solidFill>
                  <a:srgbClr val="0000FF"/>
                </a:solidFill>
              </a:rPr>
              <a:t>page</a:t>
            </a:r>
            <a:endParaRPr dirty="0"/>
          </a:p>
        </p:txBody>
      </p:sp>
      <p:sp>
        <p:nvSpPr>
          <p:cNvPr id="157" name="Google Shape;157;p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55" name="Google Shape;155;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extent of manifestation</a:t>
            </a:r>
            <a:br>
              <a:rPr lang="en-US" dirty="0"/>
            </a:br>
            <a:r>
              <a:rPr lang="en-US" sz="3600" dirty="0"/>
              <a:t>Carrier Type and Extent Unit</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A2419BC0-2FD0-4196-1E39-4EAD4D7D7002}"/>
            </a:ext>
          </a:extLst>
        </p:cNvPr>
        <p:cNvGrpSpPr/>
        <p:nvPr/>
      </p:nvGrpSpPr>
      <p:grpSpPr>
        <a:xfrm>
          <a:off x="0" y="0"/>
          <a:ext cx="0" cy="0"/>
          <a:chOff x="0" y="0"/>
          <a:chExt cx="0" cy="0"/>
        </a:xfrm>
      </p:grpSpPr>
      <p:sp>
        <p:nvSpPr>
          <p:cNvPr id="164" name="Google Shape;164;p8">
            <a:extLst>
              <a:ext uri="{FF2B5EF4-FFF2-40B4-BE49-F238E27FC236}">
                <a16:creationId xmlns:a16="http://schemas.microsoft.com/office/drawing/2014/main" id="{239FA29E-90DD-BEE0-D399-287ABCEDB90F}"/>
              </a:ext>
            </a:extLst>
          </p:cNvPr>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Recording a structured description  </a:t>
            </a:r>
            <a:endParaRPr dirty="0"/>
          </a:p>
          <a:p>
            <a:pPr lvl="1">
              <a:buClr>
                <a:schemeClr val="dk1"/>
              </a:buClr>
              <a:buSzPts val="2000"/>
            </a:pPr>
            <a:r>
              <a:rPr lang="en-US" dirty="0"/>
              <a:t>Specify the number of </a:t>
            </a:r>
            <a:r>
              <a:rPr lang="en-US" i="1" dirty="0"/>
              <a:t>subunits</a:t>
            </a:r>
            <a:r>
              <a:rPr lang="en-US" dirty="0"/>
              <a:t>, if applicable (see Number of subunits … )</a:t>
            </a:r>
            <a:endParaRPr dirty="0"/>
          </a:p>
          <a:p>
            <a:pPr marL="1143000" lvl="2" indent="-228600" algn="l" rtl="0">
              <a:lnSpc>
                <a:spcPct val="90000"/>
              </a:lnSpc>
              <a:spcBef>
                <a:spcPts val="500"/>
              </a:spcBef>
              <a:spcAft>
                <a:spcPts val="0"/>
              </a:spcAft>
              <a:buClr>
                <a:schemeClr val="dk1"/>
              </a:buClr>
              <a:buSzPts val="2000"/>
              <a:buChar char="•"/>
            </a:pPr>
            <a:r>
              <a:rPr lang="en-US" dirty="0"/>
              <a:t>LC-PCC PS: Apply the option.</a:t>
            </a:r>
            <a:endParaRPr dirty="0"/>
          </a:p>
          <a:p>
            <a:pPr marL="685800" lvl="1" indent="-76200" algn="l" rtl="0">
              <a:lnSpc>
                <a:spcPct val="90000"/>
              </a:lnSpc>
              <a:spcBef>
                <a:spcPts val="500"/>
              </a:spcBef>
              <a:spcAft>
                <a:spcPts val="0"/>
              </a:spcAft>
              <a:buClr>
                <a:schemeClr val="dk1"/>
              </a:buClr>
              <a:buSzPts val="2400"/>
              <a:buNone/>
            </a:pPr>
            <a:endParaRPr dirty="0"/>
          </a:p>
          <a:p>
            <a:pPr marL="1143000" lvl="2" indent="-101600" algn="l" rtl="0">
              <a:lnSpc>
                <a:spcPct val="90000"/>
              </a:lnSpc>
              <a:spcBef>
                <a:spcPts val="500"/>
              </a:spcBef>
              <a:spcAft>
                <a:spcPts val="0"/>
              </a:spcAft>
              <a:buClr>
                <a:schemeClr val="dk1"/>
              </a:buClr>
              <a:buSzPts val="2000"/>
              <a:buNone/>
            </a:pPr>
            <a:endParaRPr dirty="0"/>
          </a:p>
          <a:p>
            <a:pPr marL="1143000" lvl="2" indent="-101600" algn="l" rtl="0">
              <a:lnSpc>
                <a:spcPct val="90000"/>
              </a:lnSpc>
              <a:spcBef>
                <a:spcPts val="500"/>
              </a:spcBef>
              <a:spcAft>
                <a:spcPts val="0"/>
              </a:spcAft>
              <a:buClr>
                <a:schemeClr val="dk1"/>
              </a:buClr>
              <a:buSzPts val="20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p:txBody>
      </p:sp>
      <p:sp>
        <p:nvSpPr>
          <p:cNvPr id="166" name="Google Shape;166;p8">
            <a:extLst>
              <a:ext uri="{FF2B5EF4-FFF2-40B4-BE49-F238E27FC236}">
                <a16:creationId xmlns:a16="http://schemas.microsoft.com/office/drawing/2014/main" id="{6C813DE2-1C58-02E4-2371-6789C5779E98}"/>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63" name="Google Shape;163;p8">
            <a:extLst>
              <a:ext uri="{FF2B5EF4-FFF2-40B4-BE49-F238E27FC236}">
                <a16:creationId xmlns:a16="http://schemas.microsoft.com/office/drawing/2014/main" id="{E2968337-861C-D838-62F6-B5699847EB6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dirty="0"/>
              <a:t>extent of manifestation</a:t>
            </a:r>
            <a:br>
              <a:rPr lang="en-US" dirty="0"/>
            </a:br>
            <a:r>
              <a:rPr lang="en-US" sz="3600" dirty="0"/>
              <a:t>Number of subunits</a:t>
            </a:r>
            <a:endParaRPr sz="4000" dirty="0"/>
          </a:p>
        </p:txBody>
      </p:sp>
      <p:pic>
        <p:nvPicPr>
          <p:cNvPr id="165" name="Google Shape;165;p8">
            <a:extLst>
              <a:ext uri="{FF2B5EF4-FFF2-40B4-BE49-F238E27FC236}">
                <a16:creationId xmlns:a16="http://schemas.microsoft.com/office/drawing/2014/main" id="{54C42683-18FD-C16D-A374-EFCF84801D41}"/>
              </a:ext>
            </a:extLst>
          </p:cNvPr>
          <p:cNvPicPr preferRelativeResize="0"/>
          <p:nvPr/>
        </p:nvPicPr>
        <p:blipFill rotWithShape="1">
          <a:blip r:embed="rId3">
            <a:alphaModFix/>
          </a:blip>
          <a:srcRect/>
          <a:stretch/>
        </p:blipFill>
        <p:spPr>
          <a:xfrm>
            <a:off x="941030" y="3670824"/>
            <a:ext cx="9065297" cy="1362813"/>
          </a:xfrm>
          <a:prstGeom prst="rect">
            <a:avLst/>
          </a:prstGeom>
          <a:noFill/>
          <a:ln>
            <a:noFill/>
          </a:ln>
        </p:spPr>
      </p:pic>
    </p:spTree>
    <p:extLst>
      <p:ext uri="{BB962C8B-B14F-4D97-AF65-F5344CB8AC3E}">
        <p14:creationId xmlns:p14="http://schemas.microsoft.com/office/powerpoint/2010/main" val="3657214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a:stretch/>
        </p:blipFill>
        <p:spPr>
          <a:xfrm>
            <a:off x="383707" y="152644"/>
            <a:ext cx="3839222" cy="4338394"/>
          </a:xfrm>
          <a:prstGeom prst="rect">
            <a:avLst/>
          </a:prstGeom>
          <a:noFill/>
          <a:ln>
            <a:noFill/>
          </a:ln>
        </p:spPr>
      </p:pic>
      <p:pic>
        <p:nvPicPr>
          <p:cNvPr id="173" name="Google Shape;173;p9"/>
          <p:cNvPicPr preferRelativeResize="0"/>
          <p:nvPr/>
        </p:nvPicPr>
        <p:blipFill rotWithShape="1">
          <a:blip r:embed="rId4">
            <a:alphaModFix/>
          </a:blip>
          <a:srcRect/>
          <a:stretch/>
        </p:blipFill>
        <p:spPr>
          <a:xfrm>
            <a:off x="414337" y="4867275"/>
            <a:ext cx="3452813" cy="1410827"/>
          </a:xfrm>
          <a:prstGeom prst="rect">
            <a:avLst/>
          </a:prstGeom>
          <a:noFill/>
          <a:ln>
            <a:noFill/>
          </a:ln>
        </p:spPr>
      </p:pic>
      <p:sp>
        <p:nvSpPr>
          <p:cNvPr id="174" name="Google Shape;174;p9"/>
          <p:cNvSpPr/>
          <p:nvPr/>
        </p:nvSpPr>
        <p:spPr>
          <a:xfrm>
            <a:off x="800100"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9"/>
          <p:cNvSpPr/>
          <p:nvPr/>
        </p:nvSpPr>
        <p:spPr>
          <a:xfrm>
            <a:off x="1114424"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9"/>
          <p:cNvSpPr/>
          <p:nvPr/>
        </p:nvSpPr>
        <p:spPr>
          <a:xfrm>
            <a:off x="1428750"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7" name="Google Shape;177;p9"/>
          <p:cNvCxnSpPr/>
          <p:nvPr/>
        </p:nvCxnSpPr>
        <p:spPr>
          <a:xfrm>
            <a:off x="173129" y="2034651"/>
            <a:ext cx="421155" cy="0"/>
          </a:xfrm>
          <a:prstGeom prst="straightConnector1">
            <a:avLst/>
          </a:prstGeom>
          <a:noFill/>
          <a:ln w="38100" cap="flat" cmpd="sng">
            <a:solidFill>
              <a:srgbClr val="C00000"/>
            </a:solidFill>
            <a:prstDash val="solid"/>
            <a:miter lim="800000"/>
            <a:headEnd type="none" w="sm" len="sm"/>
            <a:tailEnd type="triangle" w="med" len="med"/>
          </a:ln>
        </p:spPr>
      </p:cxnSp>
      <p:cxnSp>
        <p:nvCxnSpPr>
          <p:cNvPr id="178" name="Google Shape;178;p9"/>
          <p:cNvCxnSpPr/>
          <p:nvPr/>
        </p:nvCxnSpPr>
        <p:spPr>
          <a:xfrm>
            <a:off x="299522" y="3196053"/>
            <a:ext cx="589523" cy="0"/>
          </a:xfrm>
          <a:prstGeom prst="straightConnector1">
            <a:avLst/>
          </a:prstGeom>
          <a:noFill/>
          <a:ln w="38100" cap="flat" cmpd="sng">
            <a:solidFill>
              <a:srgbClr val="C00000"/>
            </a:solidFill>
            <a:prstDash val="solid"/>
            <a:miter lim="800000"/>
            <a:headEnd type="none" w="sm" len="sm"/>
            <a:tailEnd type="triangle" w="med" len="med"/>
          </a:ln>
        </p:spPr>
      </p:cxnSp>
      <p:pic>
        <p:nvPicPr>
          <p:cNvPr id="179" name="Google Shape;179;p9"/>
          <p:cNvPicPr preferRelativeResize="0"/>
          <p:nvPr/>
        </p:nvPicPr>
        <p:blipFill rotWithShape="1">
          <a:blip r:embed="rId5">
            <a:alphaModFix/>
          </a:blip>
          <a:srcRect/>
          <a:stretch/>
        </p:blipFill>
        <p:spPr>
          <a:xfrm>
            <a:off x="4487967" y="1173917"/>
            <a:ext cx="7358510" cy="1639966"/>
          </a:xfrm>
          <a:prstGeom prst="rect">
            <a:avLst/>
          </a:prstGeom>
          <a:noFill/>
          <a:ln>
            <a:noFill/>
          </a:ln>
        </p:spPr>
      </p:pic>
      <p:pic>
        <p:nvPicPr>
          <p:cNvPr id="180" name="Google Shape;180;p9"/>
          <p:cNvPicPr preferRelativeResize="0"/>
          <p:nvPr/>
        </p:nvPicPr>
        <p:blipFill rotWithShape="1">
          <a:blip r:embed="rId6">
            <a:alphaModFix/>
          </a:blip>
          <a:srcRect/>
          <a:stretch/>
        </p:blipFill>
        <p:spPr>
          <a:xfrm>
            <a:off x="4537253" y="3593100"/>
            <a:ext cx="7132938" cy="2548349"/>
          </a:xfrm>
          <a:prstGeom prst="rect">
            <a:avLst/>
          </a:prstGeom>
          <a:noFill/>
          <a:ln>
            <a:noFill/>
          </a:ln>
        </p:spPr>
      </p:pic>
      <p:cxnSp>
        <p:nvCxnSpPr>
          <p:cNvPr id="181" name="Google Shape;181;p9"/>
          <p:cNvCxnSpPr/>
          <p:nvPr/>
        </p:nvCxnSpPr>
        <p:spPr>
          <a:xfrm rot="10800000" flipH="1">
            <a:off x="2303318" y="1743076"/>
            <a:ext cx="2049607" cy="291575"/>
          </a:xfrm>
          <a:prstGeom prst="straightConnector1">
            <a:avLst/>
          </a:prstGeom>
          <a:noFill/>
          <a:ln w="19050" cap="flat" cmpd="sng">
            <a:solidFill>
              <a:srgbClr val="C00000"/>
            </a:solidFill>
            <a:prstDash val="solid"/>
            <a:miter lim="800000"/>
            <a:headEnd type="none" w="sm" len="sm"/>
            <a:tailEnd type="triangle" w="med" len="med"/>
          </a:ln>
        </p:spPr>
      </p:cxnSp>
      <p:cxnSp>
        <p:nvCxnSpPr>
          <p:cNvPr id="182" name="Google Shape;182;p9"/>
          <p:cNvCxnSpPr/>
          <p:nvPr/>
        </p:nvCxnSpPr>
        <p:spPr>
          <a:xfrm>
            <a:off x="2450237" y="3196053"/>
            <a:ext cx="1902688" cy="566322"/>
          </a:xfrm>
          <a:prstGeom prst="straightConnector1">
            <a:avLst/>
          </a:prstGeom>
          <a:noFill/>
          <a:ln w="15875" cap="flat" cmpd="sng">
            <a:solidFill>
              <a:srgbClr val="C00000"/>
            </a:solidFill>
            <a:prstDash val="solid"/>
            <a:miter lim="800000"/>
            <a:headEnd type="none" w="sm" len="sm"/>
            <a:tailEnd type="triangle" w="med" len="med"/>
          </a:ln>
        </p:spPr>
      </p:cxnSp>
      <p:sp>
        <p:nvSpPr>
          <p:cNvPr id="183" name="Google Shape;18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cxnSp>
        <p:nvCxnSpPr>
          <p:cNvPr id="184" name="Google Shape;184;p9"/>
          <p:cNvCxnSpPr/>
          <p:nvPr/>
        </p:nvCxnSpPr>
        <p:spPr>
          <a:xfrm>
            <a:off x="4352925" y="5996016"/>
            <a:ext cx="520017" cy="0"/>
          </a:xfrm>
          <a:prstGeom prst="straightConnector1">
            <a:avLst/>
          </a:prstGeom>
          <a:noFill/>
          <a:ln w="38100" cap="flat" cmpd="sng">
            <a:solidFill>
              <a:srgbClr val="C00000"/>
            </a:solidFill>
            <a:prstDash val="solid"/>
            <a:miter lim="800000"/>
            <a:headEnd type="none" w="sm" len="sm"/>
            <a:tailEnd type="triangle" w="med" len="med"/>
          </a:ln>
        </p:spPr>
      </p:cxnSp>
      <p:sp>
        <p:nvSpPr>
          <p:cNvPr id="185" name="Google Shape;185;p9"/>
          <p:cNvSpPr txBox="1"/>
          <p:nvPr/>
        </p:nvSpPr>
        <p:spPr>
          <a:xfrm>
            <a:off x="4612933" y="303593"/>
            <a:ext cx="69353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Reviewing other applicable conditions/options</a:t>
            </a:r>
            <a:endParaRPr/>
          </a:p>
        </p:txBody>
      </p:sp>
      <p:cxnSp>
        <p:nvCxnSpPr>
          <p:cNvPr id="186" name="Google Shape;186;p9"/>
          <p:cNvCxnSpPr/>
          <p:nvPr/>
        </p:nvCxnSpPr>
        <p:spPr>
          <a:xfrm>
            <a:off x="4711700" y="2098151"/>
            <a:ext cx="1701800" cy="0"/>
          </a:xfrm>
          <a:prstGeom prst="straightConnector1">
            <a:avLst/>
          </a:prstGeom>
          <a:noFill/>
          <a:ln w="15875" cap="flat" cmpd="sng">
            <a:solidFill>
              <a:srgbClr val="C55A11"/>
            </a:solidFill>
            <a:prstDash val="solid"/>
            <a:miter lim="800000"/>
            <a:headEnd type="none" w="sm" len="sm"/>
            <a:tailEnd type="none" w="sm" len="sm"/>
          </a:ln>
        </p:spPr>
      </p:cxnSp>
      <p:cxnSp>
        <p:nvCxnSpPr>
          <p:cNvPr id="187" name="Google Shape;187;p9"/>
          <p:cNvCxnSpPr/>
          <p:nvPr/>
        </p:nvCxnSpPr>
        <p:spPr>
          <a:xfrm>
            <a:off x="6096000" y="2514600"/>
            <a:ext cx="2755900" cy="0"/>
          </a:xfrm>
          <a:prstGeom prst="straightConnector1">
            <a:avLst/>
          </a:prstGeom>
          <a:noFill/>
          <a:ln w="15875" cap="flat" cmpd="sng">
            <a:solidFill>
              <a:srgbClr val="C55A11"/>
            </a:solidFill>
            <a:prstDash val="solid"/>
            <a:miter lim="800000"/>
            <a:headEnd type="none" w="sm" len="sm"/>
            <a:tailEnd type="none" w="sm" len="sm"/>
          </a:ln>
        </p:spPr>
      </p:cxnSp>
      <p:cxnSp>
        <p:nvCxnSpPr>
          <p:cNvPr id="188" name="Google Shape;188;p9"/>
          <p:cNvCxnSpPr/>
          <p:nvPr/>
        </p:nvCxnSpPr>
        <p:spPr>
          <a:xfrm>
            <a:off x="4749800" y="2729167"/>
            <a:ext cx="254000" cy="1333"/>
          </a:xfrm>
          <a:prstGeom prst="straightConnector1">
            <a:avLst/>
          </a:prstGeom>
          <a:noFill/>
          <a:ln w="15875" cap="flat" cmpd="sng">
            <a:solidFill>
              <a:srgbClr val="C55A11"/>
            </a:solidFill>
            <a:prstDash val="solid"/>
            <a:miter lim="800000"/>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0"/>
          <p:cNvPicPr preferRelativeResize="0"/>
          <p:nvPr/>
        </p:nvPicPr>
        <p:blipFill rotWithShape="1">
          <a:blip r:embed="rId3">
            <a:alphaModFix/>
          </a:blip>
          <a:srcRect/>
          <a:stretch/>
        </p:blipFill>
        <p:spPr>
          <a:xfrm>
            <a:off x="3480202" y="613458"/>
            <a:ext cx="6790401" cy="5620277"/>
          </a:xfrm>
          <a:prstGeom prst="rect">
            <a:avLst/>
          </a:prstGeom>
          <a:noFill/>
          <a:ln>
            <a:noFill/>
          </a:ln>
        </p:spPr>
      </p:pic>
      <p:sp>
        <p:nvSpPr>
          <p:cNvPr id="195" name="Google Shape;19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196" name="Google Shape;196;p10"/>
          <p:cNvSpPr/>
          <p:nvPr/>
        </p:nvSpPr>
        <p:spPr>
          <a:xfrm>
            <a:off x="3437681" y="532435"/>
            <a:ext cx="3113590" cy="416689"/>
          </a:xfrm>
          <a:prstGeom prst="rect">
            <a:avLst/>
          </a:prstGeom>
          <a:no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0"/>
          <p:cNvSpPr/>
          <p:nvPr/>
        </p:nvSpPr>
        <p:spPr>
          <a:xfrm>
            <a:off x="1319515" y="3889093"/>
            <a:ext cx="1527858" cy="100699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Relevant conditions</a:t>
            </a:r>
            <a:endParaRPr/>
          </a:p>
        </p:txBody>
      </p:sp>
      <p:cxnSp>
        <p:nvCxnSpPr>
          <p:cNvPr id="198" name="Google Shape;198;p10"/>
          <p:cNvCxnSpPr>
            <a:stCxn id="197" idx="3"/>
          </p:cNvCxnSpPr>
          <p:nvPr/>
        </p:nvCxnSpPr>
        <p:spPr>
          <a:xfrm rot="10800000" flipH="1">
            <a:off x="2847373" y="3900592"/>
            <a:ext cx="926100" cy="492000"/>
          </a:xfrm>
          <a:prstGeom prst="straightConnector1">
            <a:avLst/>
          </a:prstGeom>
          <a:noFill/>
          <a:ln w="22225" cap="flat" cmpd="sng">
            <a:solidFill>
              <a:srgbClr val="C00000"/>
            </a:solidFill>
            <a:prstDash val="solid"/>
            <a:miter lim="800000"/>
            <a:headEnd type="none" w="sm" len="sm"/>
            <a:tailEnd type="triangle" w="med" len="med"/>
          </a:ln>
        </p:spPr>
      </p:cxnSp>
      <p:cxnSp>
        <p:nvCxnSpPr>
          <p:cNvPr id="199" name="Google Shape;199;p10"/>
          <p:cNvCxnSpPr>
            <a:stCxn id="197" idx="3"/>
          </p:cNvCxnSpPr>
          <p:nvPr/>
        </p:nvCxnSpPr>
        <p:spPr>
          <a:xfrm rot="10800000" flipH="1">
            <a:off x="2847373" y="4120492"/>
            <a:ext cx="1389000" cy="272100"/>
          </a:xfrm>
          <a:prstGeom prst="straightConnector1">
            <a:avLst/>
          </a:prstGeom>
          <a:noFill/>
          <a:ln w="19050" cap="flat" cmpd="sng">
            <a:solidFill>
              <a:srgbClr val="C00000"/>
            </a:solidFill>
            <a:prstDash val="solid"/>
            <a:miter lim="800000"/>
            <a:headEnd type="none" w="sm" len="sm"/>
            <a:tailEnd type="triangle" w="med" len="med"/>
          </a:ln>
        </p:spPr>
      </p:cxnSp>
      <p:cxnSp>
        <p:nvCxnSpPr>
          <p:cNvPr id="200" name="Google Shape;200;p10"/>
          <p:cNvCxnSpPr>
            <a:stCxn id="197" idx="3"/>
          </p:cNvCxnSpPr>
          <p:nvPr/>
        </p:nvCxnSpPr>
        <p:spPr>
          <a:xfrm>
            <a:off x="2847373" y="4392592"/>
            <a:ext cx="1770900" cy="260400"/>
          </a:xfrm>
          <a:prstGeom prst="straightConnector1">
            <a:avLst/>
          </a:prstGeom>
          <a:noFill/>
          <a:ln w="19050" cap="flat" cmpd="sng">
            <a:solidFill>
              <a:srgbClr val="C00000"/>
            </a:solidFill>
            <a:prstDash val="solid"/>
            <a:miter lim="800000"/>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1"/>
          <p:cNvPicPr preferRelativeResize="0"/>
          <p:nvPr/>
        </p:nvPicPr>
        <p:blipFill rotWithShape="1">
          <a:blip r:embed="rId3">
            <a:alphaModFix/>
          </a:blip>
          <a:srcRect/>
          <a:stretch/>
        </p:blipFill>
        <p:spPr>
          <a:xfrm>
            <a:off x="5133776" y="216329"/>
            <a:ext cx="7058224" cy="6349141"/>
          </a:xfrm>
          <a:prstGeom prst="rect">
            <a:avLst/>
          </a:prstGeom>
          <a:noFill/>
          <a:ln>
            <a:noFill/>
          </a:ln>
        </p:spPr>
      </p:pic>
      <p:pic>
        <p:nvPicPr>
          <p:cNvPr id="207" name="Google Shape;207;p11"/>
          <p:cNvPicPr preferRelativeResize="0"/>
          <p:nvPr/>
        </p:nvPicPr>
        <p:blipFill rotWithShape="1">
          <a:blip r:embed="rId4">
            <a:alphaModFix/>
          </a:blip>
          <a:srcRect/>
          <a:stretch/>
        </p:blipFill>
        <p:spPr>
          <a:xfrm>
            <a:off x="62144" y="156405"/>
            <a:ext cx="5060040" cy="1170086"/>
          </a:xfrm>
          <a:prstGeom prst="rect">
            <a:avLst/>
          </a:prstGeom>
          <a:noFill/>
          <a:ln>
            <a:noFill/>
          </a:ln>
        </p:spPr>
      </p:pic>
      <p:sp>
        <p:nvSpPr>
          <p:cNvPr id="208" name="Google Shape;208;p11"/>
          <p:cNvSpPr/>
          <p:nvPr/>
        </p:nvSpPr>
        <p:spPr>
          <a:xfrm>
            <a:off x="5717219" y="1873189"/>
            <a:ext cx="3693111" cy="425512"/>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1"/>
          <p:cNvSpPr/>
          <p:nvPr/>
        </p:nvSpPr>
        <p:spPr>
          <a:xfrm>
            <a:off x="5717219" y="6238875"/>
            <a:ext cx="1626556" cy="238125"/>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7" name="Google Shape;1007;p101"/>
          <p:cNvPicPr preferRelativeResize="0"/>
          <p:nvPr/>
        </p:nvPicPr>
        <p:blipFill rotWithShape="1">
          <a:blip r:embed="rId3">
            <a:alphaModFix/>
          </a:blip>
          <a:srcRect/>
          <a:stretch/>
        </p:blipFill>
        <p:spPr>
          <a:xfrm>
            <a:off x="1140041" y="892961"/>
            <a:ext cx="9870582" cy="1402124"/>
          </a:xfrm>
          <a:prstGeom prst="rect">
            <a:avLst/>
          </a:prstGeom>
          <a:noFill/>
          <a:ln>
            <a:noFill/>
          </a:ln>
        </p:spPr>
      </p:pic>
      <p:sp>
        <p:nvSpPr>
          <p:cNvPr id="1008" name="Google Shape;1008;p101"/>
          <p:cNvSpPr txBox="1"/>
          <p:nvPr/>
        </p:nvSpPr>
        <p:spPr>
          <a:xfrm>
            <a:off x="381740" y="262942"/>
            <a:ext cx="42435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Single Unit Manifestation</a:t>
            </a:r>
            <a:endParaRPr sz="1800">
              <a:solidFill>
                <a:schemeClr val="dk1"/>
              </a:solidFill>
              <a:latin typeface="Calibri"/>
              <a:ea typeface="Calibri"/>
              <a:cs typeface="Calibri"/>
              <a:sym typeface="Calibri"/>
            </a:endParaRPr>
          </a:p>
        </p:txBody>
      </p:sp>
      <p:sp>
        <p:nvSpPr>
          <p:cNvPr id="1009" name="Google Shape;1009;p101"/>
          <p:cNvSpPr txBox="1"/>
          <p:nvPr/>
        </p:nvSpPr>
        <p:spPr>
          <a:xfrm>
            <a:off x="311996" y="3198167"/>
            <a:ext cx="60422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1" dirty="0">
                <a:solidFill>
                  <a:schemeClr val="dk1"/>
                </a:solidFill>
                <a:latin typeface="Calibri"/>
                <a:ea typeface="Calibri"/>
                <a:cs typeface="Calibri"/>
                <a:sym typeface="Calibri"/>
              </a:rPr>
              <a:t>Numbered and unnumbered sequences</a:t>
            </a:r>
            <a:endParaRPr sz="2400" dirty="0">
              <a:solidFill>
                <a:schemeClr val="dk1"/>
              </a:solidFill>
              <a:latin typeface="Calibri"/>
              <a:ea typeface="Calibri"/>
              <a:cs typeface="Calibri"/>
              <a:sym typeface="Calibri"/>
            </a:endParaRPr>
          </a:p>
        </p:txBody>
      </p:sp>
      <p:sp>
        <p:nvSpPr>
          <p:cNvPr id="1011" name="Google Shape;101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38</a:t>
            </a:fld>
            <a:endParaRPr/>
          </a:p>
        </p:txBody>
      </p:sp>
      <p:pic>
        <p:nvPicPr>
          <p:cNvPr id="2" name="Picture 1">
            <a:extLst>
              <a:ext uri="{FF2B5EF4-FFF2-40B4-BE49-F238E27FC236}">
                <a16:creationId xmlns:a16="http://schemas.microsoft.com/office/drawing/2014/main" id="{586CD065-81E5-4348-A9C7-0CB3ADC7DF52}"/>
              </a:ext>
            </a:extLst>
          </p:cNvPr>
          <p:cNvPicPr>
            <a:picLocks noChangeAspect="1"/>
          </p:cNvPicPr>
          <p:nvPr/>
        </p:nvPicPr>
        <p:blipFill>
          <a:blip r:embed="rId4"/>
          <a:stretch>
            <a:fillRect/>
          </a:stretch>
        </p:blipFill>
        <p:spPr>
          <a:xfrm>
            <a:off x="937647" y="3792150"/>
            <a:ext cx="10634420" cy="170575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8BC1-2A88-6C29-445C-DE8582630AE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66592DA-B045-8837-ED79-0D9D881C1785}"/>
              </a:ext>
            </a:extLst>
          </p:cNvPr>
          <p:cNvSpPr>
            <a:spLocks noGrp="1"/>
          </p:cNvSpPr>
          <p:nvPr>
            <p:ph type="title"/>
          </p:nvPr>
        </p:nvSpPr>
        <p:spPr/>
        <p:txBody>
          <a:bodyPr/>
          <a:lstStyle/>
          <a:p>
            <a:r>
              <a:rPr lang="en-CA" dirty="0"/>
              <a:t>Recording extent of manifestation</a:t>
            </a:r>
          </a:p>
        </p:txBody>
      </p:sp>
      <p:sp>
        <p:nvSpPr>
          <p:cNvPr id="3" name="Slide Number Placeholder 2">
            <a:extLst>
              <a:ext uri="{FF2B5EF4-FFF2-40B4-BE49-F238E27FC236}">
                <a16:creationId xmlns:a16="http://schemas.microsoft.com/office/drawing/2014/main" id="{7876F42B-A2BF-648D-362E-E2256B8FF37F}"/>
              </a:ext>
            </a:extLst>
          </p:cNvPr>
          <p:cNvSpPr>
            <a:spLocks noGrp="1"/>
          </p:cNvSpPr>
          <p:nvPr>
            <p:ph type="sldNum" sz="quarter" idx="12"/>
          </p:nvPr>
        </p:nvSpPr>
        <p:spPr/>
        <p:txBody>
          <a:bodyPr/>
          <a:lstStyle/>
          <a:p>
            <a:fld id="{26D89839-9540-4FD2-A570-163792ED64AF}" type="slidenum">
              <a:rPr lang="en-US" smtClean="0"/>
              <a:t>39</a:t>
            </a:fld>
            <a:endParaRPr lang="en-US"/>
          </a:p>
        </p:txBody>
      </p:sp>
      <p:sp>
        <p:nvSpPr>
          <p:cNvPr id="25" name="TextBox 24">
            <a:extLst>
              <a:ext uri="{FF2B5EF4-FFF2-40B4-BE49-F238E27FC236}">
                <a16:creationId xmlns:a16="http://schemas.microsoft.com/office/drawing/2014/main" id="{2D31216F-C91C-297D-6A0C-CE21DC909F2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62321322-778E-EC1E-E784-967866B2C0D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158D0C86-4BE7-1FA4-7C0F-785C5597D113}"/>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B4F0E99C-AB80-C196-B514-42FDD8185AB3}"/>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88794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182F-2AE0-CD97-1DDB-C122FE9414C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D37C213A-1E3C-48E6-EFEF-E23861FB3A43}"/>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01EE1104-5D19-94DB-70EF-C26CC230CF1B}"/>
              </a:ext>
            </a:extLst>
          </p:cNvPr>
          <p:cNvSpPr>
            <a:spLocks noGrp="1"/>
          </p:cNvSpPr>
          <p:nvPr>
            <p:ph type="sldNum" sz="quarter" idx="12"/>
          </p:nvPr>
        </p:nvSpPr>
        <p:spPr/>
        <p:txBody>
          <a:bodyPr/>
          <a:lstStyle/>
          <a:p>
            <a:fld id="{26D89839-9540-4FD2-A570-163792ED64AF}" type="slidenum">
              <a:rPr lang="en-US" smtClean="0"/>
              <a:t>4</a:t>
            </a:fld>
            <a:endParaRPr lang="en-US"/>
          </a:p>
        </p:txBody>
      </p:sp>
      <p:sp>
        <p:nvSpPr>
          <p:cNvPr id="25" name="TextBox 24">
            <a:extLst>
              <a:ext uri="{FF2B5EF4-FFF2-40B4-BE49-F238E27FC236}">
                <a16:creationId xmlns:a16="http://schemas.microsoft.com/office/drawing/2014/main" id="{B00EE341-ADCD-0F84-9E25-2F02F960053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12A4CA4-2802-2957-AFEB-0D9124BDB90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C6F2CD95-DB7F-47C3-2337-0205660B7D91}"/>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E5FD19F-18AB-B09A-D5CD-4310C138B24C}"/>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239049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74C2-0CD4-FC26-AFD8-189E67B2E3A3}"/>
              </a:ext>
            </a:extLst>
          </p:cNvPr>
          <p:cNvSpPr>
            <a:spLocks noGrp="1"/>
          </p:cNvSpPr>
          <p:nvPr>
            <p:ph type="title"/>
          </p:nvPr>
        </p:nvSpPr>
        <p:spPr/>
        <p:txBody>
          <a:bodyPr/>
          <a:lstStyle/>
          <a:p>
            <a:r>
              <a:rPr lang="en-CA" dirty="0"/>
              <a:t>dimensions</a:t>
            </a:r>
          </a:p>
        </p:txBody>
      </p:sp>
      <p:sp>
        <p:nvSpPr>
          <p:cNvPr id="3" name="Text Placeholder 2">
            <a:extLst>
              <a:ext uri="{FF2B5EF4-FFF2-40B4-BE49-F238E27FC236}">
                <a16:creationId xmlns:a16="http://schemas.microsoft.com/office/drawing/2014/main" id="{8A7EB37C-A40E-DE5E-1CC5-BBC63DE3B09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8766852-F0DA-4603-BDC6-882B1DC9AA65}"/>
              </a:ext>
            </a:extLst>
          </p:cNvPr>
          <p:cNvSpPr>
            <a:spLocks noGrp="1"/>
          </p:cNvSpPr>
          <p:nvPr>
            <p:ph type="sldNum" sz="quarter" idx="12"/>
          </p:nvPr>
        </p:nvSpPr>
        <p:spPr/>
        <p:txBody>
          <a:bodyPr/>
          <a:lstStyle/>
          <a:p>
            <a:fld id="{26D89839-9540-4FD2-A570-163792ED64AF}" type="slidenum">
              <a:rPr lang="en-US" smtClean="0"/>
              <a:t>40</a:t>
            </a:fld>
            <a:endParaRPr lang="en-US"/>
          </a:p>
        </p:txBody>
      </p:sp>
    </p:spTree>
    <p:extLst>
      <p:ext uri="{BB962C8B-B14F-4D97-AF65-F5344CB8AC3E}">
        <p14:creationId xmlns:p14="http://schemas.microsoft.com/office/powerpoint/2010/main" val="205270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2D64-45E8-7F8C-147E-68640C21E1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DB47C-779E-DE8B-0BA8-0F06E7CB8255}"/>
              </a:ext>
            </a:extLst>
          </p:cNvPr>
          <p:cNvSpPr>
            <a:spLocks noGrp="1"/>
          </p:cNvSpPr>
          <p:nvPr>
            <p:ph type="sldNum" sz="quarter" idx="12"/>
          </p:nvPr>
        </p:nvSpPr>
        <p:spPr/>
        <p:txBody>
          <a:bodyPr/>
          <a:lstStyle/>
          <a:p>
            <a:fld id="{26D89839-9540-4FD2-A570-163792ED64AF}" type="slidenum">
              <a:rPr lang="en-US" smtClean="0"/>
              <a:t>41</a:t>
            </a:fld>
            <a:endParaRPr lang="en-US"/>
          </a:p>
        </p:txBody>
      </p:sp>
      <p:sp>
        <p:nvSpPr>
          <p:cNvPr id="3" name="Title 2">
            <a:extLst>
              <a:ext uri="{FF2B5EF4-FFF2-40B4-BE49-F238E27FC236}">
                <a16:creationId xmlns:a16="http://schemas.microsoft.com/office/drawing/2014/main" id="{DEA5148B-19B0-6270-5E05-F6ADA5B7D081}"/>
              </a:ext>
            </a:extLst>
          </p:cNvPr>
          <p:cNvSpPr>
            <a:spLocks noGrp="1"/>
          </p:cNvSpPr>
          <p:nvPr>
            <p:ph type="title"/>
          </p:nvPr>
        </p:nvSpPr>
        <p:spPr/>
        <p:txBody>
          <a:bodyPr/>
          <a:lstStyle/>
          <a:p>
            <a:r>
              <a:rPr lang="en-CA" dirty="0"/>
              <a:t>BSR Metadata Application Profile</a:t>
            </a:r>
          </a:p>
        </p:txBody>
      </p:sp>
      <p:pic>
        <p:nvPicPr>
          <p:cNvPr id="8" name="Content Placeholder 7">
            <a:extLst>
              <a:ext uri="{FF2B5EF4-FFF2-40B4-BE49-F238E27FC236}">
                <a16:creationId xmlns:a16="http://schemas.microsoft.com/office/drawing/2014/main" id="{D747FE2E-947C-327F-5F06-E36106AC96D8}"/>
              </a:ext>
            </a:extLst>
          </p:cNvPr>
          <p:cNvPicPr>
            <a:picLocks noGrp="1" noChangeAspect="1"/>
          </p:cNvPicPr>
          <p:nvPr>
            <p:ph idx="1"/>
          </p:nvPr>
        </p:nvPicPr>
        <p:blipFill>
          <a:blip r:embed="rId3"/>
          <a:stretch>
            <a:fillRect/>
          </a:stretch>
        </p:blipFill>
        <p:spPr>
          <a:xfrm>
            <a:off x="176927" y="2130695"/>
            <a:ext cx="11838146" cy="1167860"/>
          </a:xfrm>
          <a:ln>
            <a:solidFill>
              <a:schemeClr val="tx1"/>
            </a:solidFill>
          </a:ln>
        </p:spPr>
      </p:pic>
    </p:spTree>
    <p:extLst>
      <p:ext uri="{BB962C8B-B14F-4D97-AF65-F5344CB8AC3E}">
        <p14:creationId xmlns:p14="http://schemas.microsoft.com/office/powerpoint/2010/main" val="3187631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pic>
        <p:nvPicPr>
          <p:cNvPr id="253" name="Google Shape;253;p16"/>
          <p:cNvPicPr preferRelativeResize="0"/>
          <p:nvPr/>
        </p:nvPicPr>
        <p:blipFill rotWithShape="1">
          <a:blip r:embed="rId3">
            <a:alphaModFix/>
          </a:blip>
          <a:srcRect/>
          <a:stretch/>
        </p:blipFill>
        <p:spPr>
          <a:xfrm>
            <a:off x="435344" y="304800"/>
            <a:ext cx="11496675" cy="6248400"/>
          </a:xfrm>
          <a:prstGeom prst="rect">
            <a:avLst/>
          </a:prstGeom>
          <a:noFill/>
          <a:ln>
            <a:noFill/>
          </a:ln>
        </p:spPr>
      </p:pic>
      <p:sp>
        <p:nvSpPr>
          <p:cNvPr id="254" name="Google Shape;254;p16"/>
          <p:cNvSpPr/>
          <p:nvPr/>
        </p:nvSpPr>
        <p:spPr>
          <a:xfrm>
            <a:off x="7095281" y="4070853"/>
            <a:ext cx="648182" cy="266218"/>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6"/>
          <p:cNvSpPr/>
          <p:nvPr/>
        </p:nvSpPr>
        <p:spPr>
          <a:xfrm>
            <a:off x="7419372" y="1909823"/>
            <a:ext cx="3611301" cy="15191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No data entry is needed for the ebook being cataloged</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Can enter MARC 007</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007/04   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3998E-4641-2957-4F38-9042AEA0C9EB}"/>
              </a:ext>
            </a:extLst>
          </p:cNvPr>
          <p:cNvSpPr>
            <a:spLocks noGrp="1"/>
          </p:cNvSpPr>
          <p:nvPr>
            <p:ph type="sldNum" sz="quarter" idx="12"/>
          </p:nvPr>
        </p:nvSpPr>
        <p:spPr/>
        <p:txBody>
          <a:bodyPr/>
          <a:lstStyle/>
          <a:p>
            <a:fld id="{26D89839-9540-4FD2-A570-163792ED64AF}" type="slidenum">
              <a:rPr lang="en-US" smtClean="0"/>
              <a:t>43</a:t>
            </a:fld>
            <a:endParaRPr lang="en-US"/>
          </a:p>
        </p:txBody>
      </p:sp>
      <p:pic>
        <p:nvPicPr>
          <p:cNvPr id="10" name="Content Placeholder 6">
            <a:extLst>
              <a:ext uri="{FF2B5EF4-FFF2-40B4-BE49-F238E27FC236}">
                <a16:creationId xmlns:a16="http://schemas.microsoft.com/office/drawing/2014/main" id="{EB038158-FAEB-AD95-EEE2-8D553297EDB2}"/>
              </a:ext>
            </a:extLst>
          </p:cNvPr>
          <p:cNvPicPr>
            <a:picLocks noChangeAspect="1"/>
          </p:cNvPicPr>
          <p:nvPr/>
        </p:nvPicPr>
        <p:blipFill>
          <a:blip r:embed="rId3"/>
          <a:stretch>
            <a:fillRect/>
          </a:stretch>
        </p:blipFill>
        <p:spPr>
          <a:xfrm>
            <a:off x="1966912" y="543574"/>
            <a:ext cx="8258175" cy="5770851"/>
          </a:xfrm>
          <a:prstGeom prst="rect">
            <a:avLst/>
          </a:prstGeom>
        </p:spPr>
      </p:pic>
    </p:spTree>
    <p:extLst>
      <p:ext uri="{BB962C8B-B14F-4D97-AF65-F5344CB8AC3E}">
        <p14:creationId xmlns:p14="http://schemas.microsoft.com/office/powerpoint/2010/main" val="3655676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F2420F-9993-B2B3-F862-62EF75C7A874}"/>
              </a:ext>
            </a:extLst>
          </p:cNvPr>
          <p:cNvSpPr>
            <a:spLocks noGrp="1"/>
          </p:cNvSpPr>
          <p:nvPr>
            <p:ph type="sldNum" sz="quarter" idx="12"/>
          </p:nvPr>
        </p:nvSpPr>
        <p:spPr/>
        <p:txBody>
          <a:bodyPr/>
          <a:lstStyle/>
          <a:p>
            <a:fld id="{26D89839-9540-4FD2-A570-163792ED64AF}" type="slidenum">
              <a:rPr lang="en-US" smtClean="0"/>
              <a:t>44</a:t>
            </a:fld>
            <a:endParaRPr lang="en-US"/>
          </a:p>
        </p:txBody>
      </p:sp>
      <p:pic>
        <p:nvPicPr>
          <p:cNvPr id="4" name="Picture 3">
            <a:extLst>
              <a:ext uri="{FF2B5EF4-FFF2-40B4-BE49-F238E27FC236}">
                <a16:creationId xmlns:a16="http://schemas.microsoft.com/office/drawing/2014/main" id="{F561F959-623A-843A-BDA5-5065DF0DCA5F}"/>
              </a:ext>
            </a:extLst>
          </p:cNvPr>
          <p:cNvPicPr>
            <a:picLocks noChangeAspect="1"/>
          </p:cNvPicPr>
          <p:nvPr/>
        </p:nvPicPr>
        <p:blipFill>
          <a:blip r:embed="rId3"/>
          <a:stretch>
            <a:fillRect/>
          </a:stretch>
        </p:blipFill>
        <p:spPr>
          <a:xfrm>
            <a:off x="1694781" y="307817"/>
            <a:ext cx="8802437" cy="6242365"/>
          </a:xfrm>
          <a:prstGeom prst="rect">
            <a:avLst/>
          </a:prstGeom>
        </p:spPr>
      </p:pic>
    </p:spTree>
    <p:extLst>
      <p:ext uri="{BB962C8B-B14F-4D97-AF65-F5344CB8AC3E}">
        <p14:creationId xmlns:p14="http://schemas.microsoft.com/office/powerpoint/2010/main" val="41914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279C-6431-40A6-8F05-B598433164B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DDF0539E-61A1-C737-5DFA-BEB075BAD261}"/>
              </a:ext>
            </a:extLst>
          </p:cNvPr>
          <p:cNvSpPr>
            <a:spLocks noGrp="1"/>
          </p:cNvSpPr>
          <p:nvPr>
            <p:ph type="title"/>
          </p:nvPr>
        </p:nvSpPr>
        <p:spPr/>
        <p:txBody>
          <a:bodyPr/>
          <a:lstStyle/>
          <a:p>
            <a:r>
              <a:rPr lang="en-CA" dirty="0"/>
              <a:t>Recording dimensions</a:t>
            </a:r>
          </a:p>
        </p:txBody>
      </p:sp>
      <p:sp>
        <p:nvSpPr>
          <p:cNvPr id="3" name="Slide Number Placeholder 2">
            <a:extLst>
              <a:ext uri="{FF2B5EF4-FFF2-40B4-BE49-F238E27FC236}">
                <a16:creationId xmlns:a16="http://schemas.microsoft.com/office/drawing/2014/main" id="{6FB28EAB-E36E-9909-67F6-19066712F844}"/>
              </a:ext>
            </a:extLst>
          </p:cNvPr>
          <p:cNvSpPr>
            <a:spLocks noGrp="1"/>
          </p:cNvSpPr>
          <p:nvPr>
            <p:ph type="sldNum" sz="quarter" idx="12"/>
          </p:nvPr>
        </p:nvSpPr>
        <p:spPr/>
        <p:txBody>
          <a:bodyPr/>
          <a:lstStyle/>
          <a:p>
            <a:fld id="{26D89839-9540-4FD2-A570-163792ED64AF}" type="slidenum">
              <a:rPr lang="en-US" smtClean="0"/>
              <a:t>45</a:t>
            </a:fld>
            <a:endParaRPr lang="en-US"/>
          </a:p>
        </p:txBody>
      </p:sp>
      <p:sp>
        <p:nvSpPr>
          <p:cNvPr id="25" name="TextBox 24">
            <a:extLst>
              <a:ext uri="{FF2B5EF4-FFF2-40B4-BE49-F238E27FC236}">
                <a16:creationId xmlns:a16="http://schemas.microsoft.com/office/drawing/2014/main" id="{FEAE163A-E016-F5DB-284B-B7097E2A690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02A64E8-5DA7-95E3-82BB-F07983DED04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2" name="Picture 11">
            <a:extLst>
              <a:ext uri="{FF2B5EF4-FFF2-40B4-BE49-F238E27FC236}">
                <a16:creationId xmlns:a16="http://schemas.microsoft.com/office/drawing/2014/main" id="{49BD90EE-59D9-4214-F01C-52D3A905917E}"/>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8B1C1EEA-E52A-2F09-8D2A-A2FE16EBD6F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773088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646D-CF1C-D079-EDF6-C0EAC8E1E80C}"/>
              </a:ext>
            </a:extLst>
          </p:cNvPr>
          <p:cNvSpPr>
            <a:spLocks noGrp="1"/>
          </p:cNvSpPr>
          <p:nvPr>
            <p:ph type="title"/>
          </p:nvPr>
        </p:nvSpPr>
        <p:spPr/>
        <p:txBody>
          <a:bodyPr/>
          <a:lstStyle/>
          <a:p>
            <a:r>
              <a:rPr lang="en-CA" dirty="0"/>
              <a:t>file type</a:t>
            </a:r>
          </a:p>
        </p:txBody>
      </p:sp>
      <p:sp>
        <p:nvSpPr>
          <p:cNvPr id="3" name="Text Placeholder 2">
            <a:extLst>
              <a:ext uri="{FF2B5EF4-FFF2-40B4-BE49-F238E27FC236}">
                <a16:creationId xmlns:a16="http://schemas.microsoft.com/office/drawing/2014/main" id="{0546D584-39CE-04BD-A2E9-FA8469B134E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2779723-6EB1-A83C-FB83-25435D5969C0}"/>
              </a:ext>
            </a:extLst>
          </p:cNvPr>
          <p:cNvSpPr>
            <a:spLocks noGrp="1"/>
          </p:cNvSpPr>
          <p:nvPr>
            <p:ph type="sldNum" sz="quarter" idx="12"/>
          </p:nvPr>
        </p:nvSpPr>
        <p:spPr/>
        <p:txBody>
          <a:bodyPr/>
          <a:lstStyle/>
          <a:p>
            <a:fld id="{26D89839-9540-4FD2-A570-163792ED64AF}" type="slidenum">
              <a:rPr lang="en-US" smtClean="0"/>
              <a:t>46</a:t>
            </a:fld>
            <a:endParaRPr lang="en-US"/>
          </a:p>
        </p:txBody>
      </p:sp>
    </p:spTree>
    <p:extLst>
      <p:ext uri="{BB962C8B-B14F-4D97-AF65-F5344CB8AC3E}">
        <p14:creationId xmlns:p14="http://schemas.microsoft.com/office/powerpoint/2010/main" val="3343756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25" name="Google Shape;125;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file type</a:t>
            </a:r>
            <a:endParaRPr/>
          </a:p>
        </p:txBody>
      </p:sp>
      <p:pic>
        <p:nvPicPr>
          <p:cNvPr id="126" name="Google Shape;126;p2"/>
          <p:cNvPicPr preferRelativeResize="0">
            <a:picLocks noGrp="1"/>
          </p:cNvPicPr>
          <p:nvPr>
            <p:ph type="body" idx="1"/>
          </p:nvPr>
        </p:nvPicPr>
        <p:blipFill rotWithShape="1">
          <a:blip r:embed="rId3">
            <a:alphaModFix/>
          </a:blip>
          <a:srcRect/>
          <a:stretch/>
        </p:blipFill>
        <p:spPr>
          <a:xfrm>
            <a:off x="838200" y="1559812"/>
            <a:ext cx="10515600" cy="3035100"/>
          </a:xfrm>
          <a:prstGeom prst="rect">
            <a:avLst/>
          </a:prstGeom>
          <a:noFill/>
          <a:ln>
            <a:noFill/>
          </a:ln>
        </p:spPr>
      </p:pic>
      <p:sp>
        <p:nvSpPr>
          <p:cNvPr id="127" name="Google Shape;127;p2"/>
          <p:cNvSpPr txBox="1"/>
          <p:nvPr/>
        </p:nvSpPr>
        <p:spPr>
          <a:xfrm>
            <a:off x="838199" y="5010150"/>
            <a:ext cx="105156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The BSR shows that “file type” is a </a:t>
            </a:r>
            <a:r>
              <a:rPr lang="en-US" sz="2400" b="0" i="0" u="none" strike="noStrike" cap="none" dirty="0" err="1">
                <a:solidFill>
                  <a:schemeClr val="dk1"/>
                </a:solidFill>
                <a:latin typeface="Calibri"/>
                <a:ea typeface="Calibri"/>
                <a:cs typeface="Calibri"/>
                <a:sym typeface="Calibri"/>
              </a:rPr>
              <a:t>subelement</a:t>
            </a:r>
            <a:r>
              <a:rPr lang="en-US" sz="2400" b="0" i="0" u="none" strike="noStrike" cap="none" dirty="0">
                <a:solidFill>
                  <a:schemeClr val="dk1"/>
                </a:solidFill>
                <a:latin typeface="Calibri"/>
                <a:ea typeface="Calibri"/>
                <a:cs typeface="Calibri"/>
                <a:sym typeface="Calibri"/>
              </a:rPr>
              <a:t> of the </a:t>
            </a:r>
            <a:r>
              <a:rPr lang="en-US" sz="2400" b="0" i="0" u="none" strike="noStrike" cap="none" dirty="0" err="1">
                <a:solidFill>
                  <a:schemeClr val="dk1"/>
                </a:solidFill>
                <a:latin typeface="Calibri"/>
                <a:ea typeface="Calibri"/>
                <a:cs typeface="Calibri"/>
                <a:sym typeface="Calibri"/>
              </a:rPr>
              <a:t>superelement</a:t>
            </a:r>
            <a:r>
              <a:rPr lang="en-US" sz="2400" b="0" i="0" u="none" strike="noStrike" cap="none" dirty="0">
                <a:solidFill>
                  <a:schemeClr val="dk1"/>
                </a:solidFill>
                <a:latin typeface="Calibri"/>
                <a:ea typeface="Calibri"/>
                <a:cs typeface="Calibri"/>
                <a:sym typeface="Calibri"/>
              </a:rPr>
              <a:t> “digital file characteristic”</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pic>
        <p:nvPicPr>
          <p:cNvPr id="134" name="Google Shape;134;p3"/>
          <p:cNvPicPr preferRelativeResize="0"/>
          <p:nvPr/>
        </p:nvPicPr>
        <p:blipFill rotWithShape="1">
          <a:blip r:embed="rId3">
            <a:alphaModFix/>
          </a:blip>
          <a:srcRect/>
          <a:stretch/>
        </p:blipFill>
        <p:spPr>
          <a:xfrm>
            <a:off x="2818942" y="680654"/>
            <a:ext cx="6554115" cy="549669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pic>
        <p:nvPicPr>
          <p:cNvPr id="141" name="Google Shape;141;p4"/>
          <p:cNvPicPr preferRelativeResize="0"/>
          <p:nvPr/>
        </p:nvPicPr>
        <p:blipFill rotWithShape="1">
          <a:blip r:embed="rId3">
            <a:alphaModFix/>
          </a:blip>
          <a:srcRect/>
          <a:stretch/>
        </p:blipFill>
        <p:spPr>
          <a:xfrm>
            <a:off x="586800" y="663301"/>
            <a:ext cx="4982270" cy="2124371"/>
          </a:xfrm>
          <a:prstGeom prst="rect">
            <a:avLst/>
          </a:prstGeom>
          <a:noFill/>
          <a:ln>
            <a:noFill/>
          </a:ln>
        </p:spPr>
      </p:pic>
      <p:pic>
        <p:nvPicPr>
          <p:cNvPr id="142" name="Google Shape;142;p4"/>
          <p:cNvPicPr preferRelativeResize="0"/>
          <p:nvPr/>
        </p:nvPicPr>
        <p:blipFill rotWithShape="1">
          <a:blip r:embed="rId4">
            <a:alphaModFix/>
          </a:blip>
          <a:srcRect/>
          <a:stretch/>
        </p:blipFill>
        <p:spPr>
          <a:xfrm>
            <a:off x="3682857" y="2996098"/>
            <a:ext cx="1886213" cy="676369"/>
          </a:xfrm>
          <a:prstGeom prst="rect">
            <a:avLst/>
          </a:prstGeom>
          <a:noFill/>
          <a:ln>
            <a:noFill/>
          </a:ln>
        </p:spPr>
      </p:pic>
      <p:pic>
        <p:nvPicPr>
          <p:cNvPr id="143" name="Google Shape;143;p4"/>
          <p:cNvPicPr preferRelativeResize="0"/>
          <p:nvPr/>
        </p:nvPicPr>
        <p:blipFill rotWithShape="1">
          <a:blip r:embed="rId5">
            <a:alphaModFix/>
          </a:blip>
          <a:srcRect/>
          <a:stretch/>
        </p:blipFill>
        <p:spPr>
          <a:xfrm>
            <a:off x="6267123" y="2996098"/>
            <a:ext cx="4686954" cy="27816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3" name="Picture 2">
            <a:extLst>
              <a:ext uri="{FF2B5EF4-FFF2-40B4-BE49-F238E27FC236}">
                <a16:creationId xmlns:a16="http://schemas.microsoft.com/office/drawing/2014/main" id="{0D8DA43D-4E2E-BBF4-8B04-879920790AF3}"/>
              </a:ext>
            </a:extLst>
          </p:cNvPr>
          <p:cNvPicPr>
            <a:picLocks noChangeAspect="1"/>
          </p:cNvPicPr>
          <p:nvPr/>
        </p:nvPicPr>
        <p:blipFill>
          <a:blip r:embed="rId3"/>
          <a:stretch>
            <a:fillRect/>
          </a:stretch>
        </p:blipFill>
        <p:spPr>
          <a:xfrm>
            <a:off x="119062" y="481012"/>
            <a:ext cx="11953875" cy="589597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pic>
        <p:nvPicPr>
          <p:cNvPr id="150" name="Google Shape;150;p5"/>
          <p:cNvPicPr preferRelativeResize="0"/>
          <p:nvPr/>
        </p:nvPicPr>
        <p:blipFill rotWithShape="1">
          <a:blip r:embed="rId3">
            <a:alphaModFix/>
          </a:blip>
          <a:srcRect/>
          <a:stretch/>
        </p:blipFill>
        <p:spPr>
          <a:xfrm>
            <a:off x="866045" y="447259"/>
            <a:ext cx="10459910" cy="596348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4352-4EBC-35EC-8138-DB6DE753736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C1B858D-8576-F3E5-EA15-D1CB1E93EEBD}"/>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74865C7A-D686-D055-842A-0D51E7D7FCA8}"/>
              </a:ext>
            </a:extLst>
          </p:cNvPr>
          <p:cNvSpPr>
            <a:spLocks noGrp="1"/>
          </p:cNvSpPr>
          <p:nvPr>
            <p:ph type="sldNum" sz="quarter" idx="12"/>
          </p:nvPr>
        </p:nvSpPr>
        <p:spPr/>
        <p:txBody>
          <a:bodyPr/>
          <a:lstStyle/>
          <a:p>
            <a:fld id="{26D89839-9540-4FD2-A570-163792ED64AF}" type="slidenum">
              <a:rPr lang="en-US" smtClean="0"/>
              <a:t>51</a:t>
            </a:fld>
            <a:endParaRPr lang="en-US"/>
          </a:p>
        </p:txBody>
      </p:sp>
      <p:sp>
        <p:nvSpPr>
          <p:cNvPr id="25" name="TextBox 24">
            <a:extLst>
              <a:ext uri="{FF2B5EF4-FFF2-40B4-BE49-F238E27FC236}">
                <a16:creationId xmlns:a16="http://schemas.microsoft.com/office/drawing/2014/main" id="{0505A4BA-4775-E674-8D22-612CA7AAD89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F9440A47-B3D3-3052-95C7-C8FBAC62006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415893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157" name="Google Shape;157;p6"/>
          <p:cNvPicPr preferRelativeResize="0"/>
          <p:nvPr/>
        </p:nvPicPr>
        <p:blipFill rotWithShape="1">
          <a:blip r:embed="rId3">
            <a:alphaModFix/>
          </a:blip>
          <a:srcRect/>
          <a:stretch/>
        </p:blipFill>
        <p:spPr>
          <a:xfrm>
            <a:off x="663071" y="350235"/>
            <a:ext cx="6858957" cy="2010056"/>
          </a:xfrm>
          <a:prstGeom prst="rect">
            <a:avLst/>
          </a:prstGeom>
          <a:noFill/>
          <a:ln>
            <a:noFill/>
          </a:ln>
        </p:spPr>
      </p:pic>
      <p:pic>
        <p:nvPicPr>
          <p:cNvPr id="158" name="Google Shape;158;p6"/>
          <p:cNvPicPr preferRelativeResize="0"/>
          <p:nvPr/>
        </p:nvPicPr>
        <p:blipFill rotWithShape="1">
          <a:blip r:embed="rId4">
            <a:alphaModFix/>
          </a:blip>
          <a:srcRect/>
          <a:stretch/>
        </p:blipFill>
        <p:spPr>
          <a:xfrm>
            <a:off x="2480985" y="2649602"/>
            <a:ext cx="6858957" cy="3696216"/>
          </a:xfrm>
          <a:prstGeom prst="rect">
            <a:avLst/>
          </a:prstGeom>
          <a:noFill/>
          <a:ln>
            <a:noFill/>
          </a:ln>
        </p:spPr>
      </p:pic>
      <p:pic>
        <p:nvPicPr>
          <p:cNvPr id="159" name="Google Shape;159;p6"/>
          <p:cNvPicPr preferRelativeResize="0"/>
          <p:nvPr/>
        </p:nvPicPr>
        <p:blipFill rotWithShape="1">
          <a:blip r:embed="rId5">
            <a:alphaModFix/>
          </a:blip>
          <a:srcRect/>
          <a:stretch/>
        </p:blipFill>
        <p:spPr>
          <a:xfrm>
            <a:off x="8610600" y="5643410"/>
            <a:ext cx="2238688" cy="57158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80CAF-0A0D-4750-900F-AECB251B48D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FEB5B42-53E3-7A63-7BE6-EFDE1CA7A082}"/>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AD26DA92-5AF1-B840-EC6F-CC1B8B49A1B4}"/>
              </a:ext>
            </a:extLst>
          </p:cNvPr>
          <p:cNvSpPr>
            <a:spLocks noGrp="1"/>
          </p:cNvSpPr>
          <p:nvPr>
            <p:ph type="sldNum" sz="quarter" idx="12"/>
          </p:nvPr>
        </p:nvSpPr>
        <p:spPr/>
        <p:txBody>
          <a:bodyPr/>
          <a:lstStyle/>
          <a:p>
            <a:fld id="{26D89839-9540-4FD2-A570-163792ED64AF}" type="slidenum">
              <a:rPr lang="en-US" smtClean="0"/>
              <a:t>53</a:t>
            </a:fld>
            <a:endParaRPr lang="en-US"/>
          </a:p>
        </p:txBody>
      </p:sp>
      <p:sp>
        <p:nvSpPr>
          <p:cNvPr id="25" name="TextBox 24">
            <a:extLst>
              <a:ext uri="{FF2B5EF4-FFF2-40B4-BE49-F238E27FC236}">
                <a16:creationId xmlns:a16="http://schemas.microsoft.com/office/drawing/2014/main" id="{9F0B1AC9-5E3B-7274-FCE3-6A7F56E84E3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0E46C9F2-2798-6972-B350-28B15045AE99}"/>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A8F3DA6C-71BC-9984-D864-D7122A413E21}"/>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4165725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pic>
        <p:nvPicPr>
          <p:cNvPr id="166" name="Google Shape;166;p7"/>
          <p:cNvPicPr preferRelativeResize="0"/>
          <p:nvPr/>
        </p:nvPicPr>
        <p:blipFill rotWithShape="1">
          <a:blip r:embed="rId3">
            <a:alphaModFix/>
          </a:blip>
          <a:srcRect/>
          <a:stretch/>
        </p:blipFill>
        <p:spPr>
          <a:xfrm>
            <a:off x="2356916" y="1006168"/>
            <a:ext cx="7478169" cy="1371791"/>
          </a:xfrm>
          <a:prstGeom prst="rect">
            <a:avLst/>
          </a:prstGeom>
          <a:noFill/>
          <a:ln>
            <a:noFill/>
          </a:ln>
        </p:spPr>
      </p:pic>
      <p:pic>
        <p:nvPicPr>
          <p:cNvPr id="167" name="Google Shape;167;p7"/>
          <p:cNvPicPr preferRelativeResize="0"/>
          <p:nvPr/>
        </p:nvPicPr>
        <p:blipFill rotWithShape="1">
          <a:blip r:embed="rId4">
            <a:alphaModFix/>
          </a:blip>
          <a:srcRect/>
          <a:stretch/>
        </p:blipFill>
        <p:spPr>
          <a:xfrm>
            <a:off x="3652496" y="2740326"/>
            <a:ext cx="4887007" cy="28674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9ADB-E644-DF1A-2897-02C70806E7BA}"/>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BA0BC3D-963B-2ACF-C9DC-2BC2B1D845AB}"/>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D48CD737-C149-8420-9078-D53759E5F035}"/>
              </a:ext>
            </a:extLst>
          </p:cNvPr>
          <p:cNvSpPr>
            <a:spLocks noGrp="1"/>
          </p:cNvSpPr>
          <p:nvPr>
            <p:ph type="sldNum" sz="quarter" idx="12"/>
          </p:nvPr>
        </p:nvSpPr>
        <p:spPr/>
        <p:txBody>
          <a:bodyPr/>
          <a:lstStyle/>
          <a:p>
            <a:fld id="{26D89839-9540-4FD2-A570-163792ED64AF}" type="slidenum">
              <a:rPr lang="en-US" smtClean="0"/>
              <a:t>55</a:t>
            </a:fld>
            <a:endParaRPr lang="en-US"/>
          </a:p>
        </p:txBody>
      </p:sp>
      <p:sp>
        <p:nvSpPr>
          <p:cNvPr id="25" name="TextBox 24">
            <a:extLst>
              <a:ext uri="{FF2B5EF4-FFF2-40B4-BE49-F238E27FC236}">
                <a16:creationId xmlns:a16="http://schemas.microsoft.com/office/drawing/2014/main" id="{CE289397-21F7-3B7E-593D-C630B67F07D1}"/>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A271EDBF-E8A4-4CA8-B7F3-38051258515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FBCC9B61-1955-5759-C3E7-DEAEF4C1E35B}"/>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7" name="Picture 6">
            <a:extLst>
              <a:ext uri="{FF2B5EF4-FFF2-40B4-BE49-F238E27FC236}">
                <a16:creationId xmlns:a16="http://schemas.microsoft.com/office/drawing/2014/main" id="{82633DC8-0286-6A1E-5308-6298DEFAE5C0}"/>
              </a:ext>
            </a:extLst>
          </p:cNvPr>
          <p:cNvPicPr>
            <a:picLocks noChangeAspect="1"/>
          </p:cNvPicPr>
          <p:nvPr/>
        </p:nvPicPr>
        <p:blipFill>
          <a:blip r:embed="rId4"/>
          <a:stretch>
            <a:fillRect/>
          </a:stretch>
        </p:blipFill>
        <p:spPr>
          <a:xfrm>
            <a:off x="838200" y="2265471"/>
            <a:ext cx="10515600" cy="941951"/>
          </a:xfrm>
          <a:prstGeom prst="rect">
            <a:avLst/>
          </a:prstGeom>
          <a:ln>
            <a:solidFill>
              <a:schemeClr val="bg1">
                <a:lumMod val="85000"/>
              </a:schemeClr>
            </a:solidFill>
          </a:ln>
        </p:spPr>
      </p:pic>
    </p:spTree>
    <p:extLst>
      <p:ext uri="{BB962C8B-B14F-4D97-AF65-F5344CB8AC3E}">
        <p14:creationId xmlns:p14="http://schemas.microsoft.com/office/powerpoint/2010/main" val="511058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175" name="Google Shape;175;p8"/>
          <p:cNvPicPr preferRelativeResize="0"/>
          <p:nvPr/>
        </p:nvPicPr>
        <p:blipFill rotWithShape="1">
          <a:blip r:embed="rId3">
            <a:alphaModFix/>
          </a:blip>
          <a:srcRect/>
          <a:stretch/>
        </p:blipFill>
        <p:spPr>
          <a:xfrm>
            <a:off x="3652496" y="793504"/>
            <a:ext cx="4887007" cy="2867425"/>
          </a:xfrm>
          <a:prstGeom prst="rect">
            <a:avLst/>
          </a:prstGeom>
          <a:noFill/>
          <a:ln>
            <a:noFill/>
          </a:ln>
        </p:spPr>
      </p:pic>
      <p:sp>
        <p:nvSpPr>
          <p:cNvPr id="176" name="Google Shape;176;p8"/>
          <p:cNvSpPr txBox="1"/>
          <p:nvPr/>
        </p:nvSpPr>
        <p:spPr>
          <a:xfrm>
            <a:off x="1970313" y="4386942"/>
            <a:ext cx="82515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rgbClr val="000000"/>
                </a:solidFill>
                <a:latin typeface="Arial"/>
                <a:ea typeface="Arial"/>
                <a:cs typeface="Arial"/>
                <a:sym typeface="Arial"/>
              </a:rPr>
              <a:t>Fixed Field:</a:t>
            </a:r>
            <a:r>
              <a:rPr lang="en-US" sz="2400" b="1" i="0" u="none" strike="noStrike">
                <a:solidFill>
                  <a:srgbClr val="000000"/>
                </a:solidFill>
                <a:latin typeface="Arial"/>
                <a:ea typeface="Arial"/>
                <a:cs typeface="Arial"/>
                <a:sym typeface="Arial"/>
              </a:rPr>
              <a:t> 006/09</a:t>
            </a:r>
            <a:r>
              <a:rPr lang="en-US" sz="2400" b="0" i="0" u="none" strike="noStrike">
                <a:solidFill>
                  <a:srgbClr val="000000"/>
                </a:solidFill>
                <a:latin typeface="Arial"/>
                <a:ea typeface="Arial"/>
                <a:cs typeface="Arial"/>
                <a:sym typeface="Arial"/>
              </a:rPr>
              <a:t> (type of computer file) = </a:t>
            </a:r>
            <a:r>
              <a:rPr lang="en-US" sz="2400" b="1" i="0" u="none" strike="noStrike">
                <a:solidFill>
                  <a:srgbClr val="000000"/>
                </a:solidFill>
                <a:latin typeface="Arial"/>
                <a:ea typeface="Arial"/>
                <a:cs typeface="Arial"/>
                <a:sym typeface="Arial"/>
              </a:rPr>
              <a:t>d</a:t>
            </a:r>
            <a:r>
              <a:rPr lang="en-US" sz="2400" b="0" i="0" u="none" strike="noStrike">
                <a:solidFill>
                  <a:srgbClr val="000000"/>
                </a:solidFill>
                <a:latin typeface="Arial"/>
                <a:ea typeface="Arial"/>
                <a:cs typeface="Arial"/>
                <a:sym typeface="Arial"/>
              </a:rPr>
              <a:t> (document)</a:t>
            </a:r>
            <a:endParaRPr sz="24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5B88-13BE-4FBF-57BD-7F42D79973D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9DA6F6C-26DD-9392-1159-FFDD8BC302FC}"/>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955818A1-15A0-3981-63FF-1B17FB1E00BA}"/>
              </a:ext>
            </a:extLst>
          </p:cNvPr>
          <p:cNvSpPr>
            <a:spLocks noGrp="1"/>
          </p:cNvSpPr>
          <p:nvPr>
            <p:ph type="sldNum" sz="quarter" idx="12"/>
          </p:nvPr>
        </p:nvSpPr>
        <p:spPr/>
        <p:txBody>
          <a:bodyPr/>
          <a:lstStyle/>
          <a:p>
            <a:fld id="{26D89839-9540-4FD2-A570-163792ED64AF}" type="slidenum">
              <a:rPr lang="en-US" smtClean="0"/>
              <a:t>57</a:t>
            </a:fld>
            <a:endParaRPr lang="en-US"/>
          </a:p>
        </p:txBody>
      </p:sp>
      <p:sp>
        <p:nvSpPr>
          <p:cNvPr id="25" name="TextBox 24">
            <a:extLst>
              <a:ext uri="{FF2B5EF4-FFF2-40B4-BE49-F238E27FC236}">
                <a16:creationId xmlns:a16="http://schemas.microsoft.com/office/drawing/2014/main" id="{76595F6C-C34E-6E4F-7B4B-5C9947B360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535216D1-11FE-928F-8A65-15045DF0F9A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7E6F72B-8D5D-56FA-A6DA-3C021C8E899C}"/>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A65C9FF-8851-8E9F-577B-84C3D66F568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573955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ABE3-02AE-9BEF-2AFE-AC3CAB325ED5}"/>
              </a:ext>
            </a:extLst>
          </p:cNvPr>
          <p:cNvSpPr>
            <a:spLocks noGrp="1"/>
          </p:cNvSpPr>
          <p:nvPr>
            <p:ph type="title"/>
          </p:nvPr>
        </p:nvSpPr>
        <p:spPr/>
        <p:txBody>
          <a:bodyPr/>
          <a:lstStyle/>
          <a:p>
            <a:r>
              <a:rPr lang="en-CA" dirty="0"/>
              <a:t>encoding format</a:t>
            </a:r>
          </a:p>
        </p:txBody>
      </p:sp>
      <p:sp>
        <p:nvSpPr>
          <p:cNvPr id="3" name="Text Placeholder 2">
            <a:extLst>
              <a:ext uri="{FF2B5EF4-FFF2-40B4-BE49-F238E27FC236}">
                <a16:creationId xmlns:a16="http://schemas.microsoft.com/office/drawing/2014/main" id="{35EF2C83-23F0-75AF-D786-0D7E4A2E27D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1B12B7F-32A1-E9A2-D7BE-A320AEDC72BD}"/>
              </a:ext>
            </a:extLst>
          </p:cNvPr>
          <p:cNvSpPr>
            <a:spLocks noGrp="1"/>
          </p:cNvSpPr>
          <p:nvPr>
            <p:ph type="sldNum" sz="quarter" idx="12"/>
          </p:nvPr>
        </p:nvSpPr>
        <p:spPr/>
        <p:txBody>
          <a:bodyPr/>
          <a:lstStyle/>
          <a:p>
            <a:fld id="{26D89839-9540-4FD2-A570-163792ED64AF}" type="slidenum">
              <a:rPr lang="en-US" smtClean="0"/>
              <a:t>58</a:t>
            </a:fld>
            <a:endParaRPr lang="en-US"/>
          </a:p>
        </p:txBody>
      </p:sp>
    </p:spTree>
    <p:extLst>
      <p:ext uri="{BB962C8B-B14F-4D97-AF65-F5344CB8AC3E}">
        <p14:creationId xmlns:p14="http://schemas.microsoft.com/office/powerpoint/2010/main" val="2328471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125" name="Google Shape;125;p2"/>
          <p:cNvPicPr preferRelativeResize="0"/>
          <p:nvPr/>
        </p:nvPicPr>
        <p:blipFill rotWithShape="1">
          <a:blip r:embed="rId3">
            <a:alphaModFix/>
          </a:blip>
          <a:srcRect/>
          <a:stretch/>
        </p:blipFill>
        <p:spPr>
          <a:xfrm>
            <a:off x="1570993" y="1160249"/>
            <a:ext cx="9050014" cy="2705478"/>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1590044" y="3950188"/>
            <a:ext cx="9030961" cy="17052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D90E0-153E-4D8E-D768-26F9BB40DADA}"/>
              </a:ext>
            </a:extLst>
          </p:cNvPr>
          <p:cNvSpPr>
            <a:spLocks noGrp="1"/>
          </p:cNvSpPr>
          <p:nvPr>
            <p:ph type="sldNum" sz="quarter" idx="12"/>
          </p:nvPr>
        </p:nvSpPr>
        <p:spPr/>
        <p:txBody>
          <a:bodyPr/>
          <a:lstStyle/>
          <a:p>
            <a:fld id="{26D89839-9540-4FD2-A570-163792ED64AF}" type="slidenum">
              <a:rPr lang="en-US" smtClean="0"/>
              <a:t>6</a:t>
            </a:fld>
            <a:endParaRPr lang="en-US"/>
          </a:p>
        </p:txBody>
      </p:sp>
      <p:pic>
        <p:nvPicPr>
          <p:cNvPr id="4" name="Picture 3">
            <a:extLst>
              <a:ext uri="{FF2B5EF4-FFF2-40B4-BE49-F238E27FC236}">
                <a16:creationId xmlns:a16="http://schemas.microsoft.com/office/drawing/2014/main" id="{78AB7DFF-5F7B-9BD4-8E64-26A17A0F798A}"/>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1960304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pic>
        <p:nvPicPr>
          <p:cNvPr id="133" name="Google Shape;133;p3"/>
          <p:cNvPicPr preferRelativeResize="0"/>
          <p:nvPr/>
        </p:nvPicPr>
        <p:blipFill rotWithShape="1">
          <a:blip r:embed="rId3">
            <a:alphaModFix/>
          </a:blip>
          <a:srcRect/>
          <a:stretch/>
        </p:blipFill>
        <p:spPr>
          <a:xfrm>
            <a:off x="2737969" y="588884"/>
            <a:ext cx="6716063" cy="1962424"/>
          </a:xfrm>
          <a:prstGeom prst="rect">
            <a:avLst/>
          </a:prstGeom>
          <a:noFill/>
          <a:ln>
            <a:noFill/>
          </a:ln>
        </p:spPr>
      </p:pic>
      <p:pic>
        <p:nvPicPr>
          <p:cNvPr id="134" name="Google Shape;134;p3"/>
          <p:cNvPicPr preferRelativeResize="0"/>
          <p:nvPr/>
        </p:nvPicPr>
        <p:blipFill rotWithShape="1">
          <a:blip r:embed="rId4">
            <a:alphaModFix/>
          </a:blip>
          <a:srcRect/>
          <a:stretch/>
        </p:blipFill>
        <p:spPr>
          <a:xfrm>
            <a:off x="2737985" y="2886075"/>
            <a:ext cx="1686160" cy="695422"/>
          </a:xfrm>
          <a:prstGeom prst="rect">
            <a:avLst/>
          </a:prstGeom>
          <a:noFill/>
          <a:ln>
            <a:noFill/>
          </a:ln>
        </p:spPr>
      </p:pic>
      <p:pic>
        <p:nvPicPr>
          <p:cNvPr id="135" name="Google Shape;135;p3"/>
          <p:cNvPicPr preferRelativeResize="0"/>
          <p:nvPr/>
        </p:nvPicPr>
        <p:blipFill rotWithShape="1">
          <a:blip r:embed="rId5">
            <a:alphaModFix/>
          </a:blip>
          <a:srcRect/>
          <a:stretch/>
        </p:blipFill>
        <p:spPr>
          <a:xfrm>
            <a:off x="4890915" y="2886075"/>
            <a:ext cx="4563112" cy="28007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pic>
        <p:nvPicPr>
          <p:cNvPr id="142" name="Google Shape;142;p4"/>
          <p:cNvPicPr preferRelativeResize="0"/>
          <p:nvPr/>
        </p:nvPicPr>
        <p:blipFill rotWithShape="1">
          <a:blip r:embed="rId3">
            <a:alphaModFix/>
          </a:blip>
          <a:srcRect/>
          <a:stretch/>
        </p:blipFill>
        <p:spPr>
          <a:xfrm>
            <a:off x="2304521" y="2004813"/>
            <a:ext cx="7582959" cy="284837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pic>
        <p:nvPicPr>
          <p:cNvPr id="149" name="Google Shape;149;p5"/>
          <p:cNvPicPr preferRelativeResize="0"/>
          <p:nvPr/>
        </p:nvPicPr>
        <p:blipFill rotWithShape="1">
          <a:blip r:embed="rId3">
            <a:alphaModFix/>
          </a:blip>
          <a:srcRect/>
          <a:stretch/>
        </p:blipFill>
        <p:spPr>
          <a:xfrm>
            <a:off x="156650" y="1281987"/>
            <a:ext cx="7322673" cy="3238952"/>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7535327" y="128954"/>
            <a:ext cx="4500023" cy="660009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6FE3-F9B0-8C6B-1F3E-459F2668BA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D0ECCB3-FD77-F450-AAB3-2D616AF3CDD3}"/>
              </a:ext>
            </a:extLst>
          </p:cNvPr>
          <p:cNvSpPr>
            <a:spLocks noGrp="1"/>
          </p:cNvSpPr>
          <p:nvPr>
            <p:ph type="title"/>
          </p:nvPr>
        </p:nvSpPr>
        <p:spPr/>
        <p:txBody>
          <a:bodyPr/>
          <a:lstStyle/>
          <a:p>
            <a:r>
              <a:rPr lang="en-CA" dirty="0"/>
              <a:t>Recording encoding format</a:t>
            </a:r>
          </a:p>
        </p:txBody>
      </p:sp>
      <p:sp>
        <p:nvSpPr>
          <p:cNvPr id="3" name="Slide Number Placeholder 2">
            <a:extLst>
              <a:ext uri="{FF2B5EF4-FFF2-40B4-BE49-F238E27FC236}">
                <a16:creationId xmlns:a16="http://schemas.microsoft.com/office/drawing/2014/main" id="{DB8F093E-CE7E-8490-0591-47E5D1E77E2A}"/>
              </a:ext>
            </a:extLst>
          </p:cNvPr>
          <p:cNvSpPr>
            <a:spLocks noGrp="1"/>
          </p:cNvSpPr>
          <p:nvPr>
            <p:ph type="sldNum" sz="quarter" idx="12"/>
          </p:nvPr>
        </p:nvSpPr>
        <p:spPr/>
        <p:txBody>
          <a:bodyPr/>
          <a:lstStyle/>
          <a:p>
            <a:fld id="{26D89839-9540-4FD2-A570-163792ED64AF}" type="slidenum">
              <a:rPr lang="en-US" smtClean="0"/>
              <a:t>63</a:t>
            </a:fld>
            <a:endParaRPr lang="en-US"/>
          </a:p>
        </p:txBody>
      </p:sp>
      <p:sp>
        <p:nvSpPr>
          <p:cNvPr id="25" name="TextBox 24">
            <a:extLst>
              <a:ext uri="{FF2B5EF4-FFF2-40B4-BE49-F238E27FC236}">
                <a16:creationId xmlns:a16="http://schemas.microsoft.com/office/drawing/2014/main" id="{99932238-E4DD-7271-84E7-875B52B38B8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7D9EB849-F4A8-A01C-E564-9929BD17F6D9}"/>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373638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pic>
        <p:nvPicPr>
          <p:cNvPr id="157" name="Google Shape;157;p6"/>
          <p:cNvPicPr preferRelativeResize="0"/>
          <p:nvPr/>
        </p:nvPicPr>
        <p:blipFill rotWithShape="1">
          <a:blip r:embed="rId3">
            <a:alphaModFix/>
          </a:blip>
          <a:srcRect/>
          <a:stretch/>
        </p:blipFill>
        <p:spPr>
          <a:xfrm>
            <a:off x="3485786" y="575251"/>
            <a:ext cx="5220429" cy="2486372"/>
          </a:xfrm>
          <a:prstGeom prst="rect">
            <a:avLst/>
          </a:prstGeom>
          <a:noFill/>
          <a:ln>
            <a:noFill/>
          </a:ln>
        </p:spPr>
      </p:pic>
      <p:pic>
        <p:nvPicPr>
          <p:cNvPr id="159" name="Google Shape;159;p6"/>
          <p:cNvPicPr preferRelativeResize="0"/>
          <p:nvPr/>
        </p:nvPicPr>
        <p:blipFill>
          <a:blip r:embed="rId4">
            <a:alphaModFix/>
          </a:blip>
          <a:stretch>
            <a:fillRect/>
          </a:stretch>
        </p:blipFill>
        <p:spPr>
          <a:xfrm>
            <a:off x="152401" y="3665323"/>
            <a:ext cx="11887199" cy="94209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14AF9-8861-3DBD-F74F-33FC878D8B25}"/>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301EEFF-56F6-8364-5E68-E6266418F19D}"/>
              </a:ext>
            </a:extLst>
          </p:cNvPr>
          <p:cNvSpPr>
            <a:spLocks noGrp="1"/>
          </p:cNvSpPr>
          <p:nvPr>
            <p:ph type="title"/>
          </p:nvPr>
        </p:nvSpPr>
        <p:spPr/>
        <p:txBody>
          <a:bodyPr/>
          <a:lstStyle/>
          <a:p>
            <a:r>
              <a:rPr lang="en-CA" dirty="0"/>
              <a:t>Recording encoding format</a:t>
            </a:r>
          </a:p>
        </p:txBody>
      </p:sp>
      <p:sp>
        <p:nvSpPr>
          <p:cNvPr id="3" name="Slide Number Placeholder 2">
            <a:extLst>
              <a:ext uri="{FF2B5EF4-FFF2-40B4-BE49-F238E27FC236}">
                <a16:creationId xmlns:a16="http://schemas.microsoft.com/office/drawing/2014/main" id="{75463ABB-F063-FE54-BA87-CEEC285506A8}"/>
              </a:ext>
            </a:extLst>
          </p:cNvPr>
          <p:cNvSpPr>
            <a:spLocks noGrp="1"/>
          </p:cNvSpPr>
          <p:nvPr>
            <p:ph type="sldNum" sz="quarter" idx="12"/>
          </p:nvPr>
        </p:nvSpPr>
        <p:spPr/>
        <p:txBody>
          <a:bodyPr/>
          <a:lstStyle/>
          <a:p>
            <a:fld id="{26D89839-9540-4FD2-A570-163792ED64AF}" type="slidenum">
              <a:rPr lang="en-US" smtClean="0"/>
              <a:t>65</a:t>
            </a:fld>
            <a:endParaRPr lang="en-US"/>
          </a:p>
        </p:txBody>
      </p:sp>
      <p:sp>
        <p:nvSpPr>
          <p:cNvPr id="25" name="TextBox 24">
            <a:extLst>
              <a:ext uri="{FF2B5EF4-FFF2-40B4-BE49-F238E27FC236}">
                <a16:creationId xmlns:a16="http://schemas.microsoft.com/office/drawing/2014/main" id="{3FC8C35B-A6E1-7B73-3F88-F9A260BEB230}"/>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2C29F12-2CAF-0CF5-1AD9-482FC61EDB5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808D0D6-E59B-A5DE-6F5B-6AF586462FE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071DF30-22AA-C25F-D028-60ADBE542DDB}"/>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492542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4DF9-3BE5-1DC7-9844-83B96BD3FC83}"/>
              </a:ext>
            </a:extLst>
          </p:cNvPr>
          <p:cNvSpPr>
            <a:spLocks noGrp="1"/>
          </p:cNvSpPr>
          <p:nvPr>
            <p:ph type="title"/>
          </p:nvPr>
        </p:nvSpPr>
        <p:spPr/>
        <p:txBody>
          <a:bodyPr/>
          <a:lstStyle/>
          <a:p>
            <a:r>
              <a:rPr lang="en-CA" dirty="0"/>
              <a:t>restriction on access to manifestation</a:t>
            </a:r>
          </a:p>
        </p:txBody>
      </p:sp>
      <p:sp>
        <p:nvSpPr>
          <p:cNvPr id="3" name="Text Placeholder 2">
            <a:extLst>
              <a:ext uri="{FF2B5EF4-FFF2-40B4-BE49-F238E27FC236}">
                <a16:creationId xmlns:a16="http://schemas.microsoft.com/office/drawing/2014/main" id="{0A3CA5BE-E1CE-7FD0-3BBF-E5738C7BD8A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A01C96D-CAE0-E6D1-921E-A9EB038A18F2}"/>
              </a:ext>
            </a:extLst>
          </p:cNvPr>
          <p:cNvSpPr>
            <a:spLocks noGrp="1"/>
          </p:cNvSpPr>
          <p:nvPr>
            <p:ph type="sldNum" sz="quarter" idx="12"/>
          </p:nvPr>
        </p:nvSpPr>
        <p:spPr/>
        <p:txBody>
          <a:bodyPr/>
          <a:lstStyle/>
          <a:p>
            <a:fld id="{26D89839-9540-4FD2-A570-163792ED64AF}" type="slidenum">
              <a:rPr lang="en-US" smtClean="0"/>
              <a:t>66</a:t>
            </a:fld>
            <a:endParaRPr lang="en-US"/>
          </a:p>
        </p:txBody>
      </p:sp>
    </p:spTree>
    <p:extLst>
      <p:ext uri="{BB962C8B-B14F-4D97-AF65-F5344CB8AC3E}">
        <p14:creationId xmlns:p14="http://schemas.microsoft.com/office/powerpoint/2010/main" val="3163411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pic>
        <p:nvPicPr>
          <p:cNvPr id="125" name="Google Shape;125;p2"/>
          <p:cNvPicPr preferRelativeResize="0"/>
          <p:nvPr/>
        </p:nvPicPr>
        <p:blipFill rotWithShape="1">
          <a:blip r:embed="rId3">
            <a:alphaModFix/>
          </a:blip>
          <a:srcRect/>
          <a:stretch/>
        </p:blipFill>
        <p:spPr>
          <a:xfrm>
            <a:off x="3616198" y="3429000"/>
            <a:ext cx="4959606" cy="2489328"/>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593442" y="1051384"/>
            <a:ext cx="11005118" cy="16510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pic>
        <p:nvPicPr>
          <p:cNvPr id="133" name="Google Shape;133;p3"/>
          <p:cNvPicPr preferRelativeResize="0"/>
          <p:nvPr/>
        </p:nvPicPr>
        <p:blipFill rotWithShape="1">
          <a:blip r:embed="rId3">
            <a:alphaModFix/>
          </a:blip>
          <a:srcRect/>
          <a:stretch/>
        </p:blipFill>
        <p:spPr>
          <a:xfrm>
            <a:off x="2517591" y="1863644"/>
            <a:ext cx="7156819" cy="313071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A76F-9E8C-BF01-AC26-248351E0DD3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41281F5-E0EA-58B5-2705-0E858BE62C70}"/>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242B1AB1-22F0-C4AF-9829-EC60221B20D3}"/>
              </a:ext>
            </a:extLst>
          </p:cNvPr>
          <p:cNvSpPr>
            <a:spLocks noGrp="1"/>
          </p:cNvSpPr>
          <p:nvPr>
            <p:ph type="sldNum" sz="quarter" idx="12"/>
          </p:nvPr>
        </p:nvSpPr>
        <p:spPr/>
        <p:txBody>
          <a:bodyPr/>
          <a:lstStyle/>
          <a:p>
            <a:fld id="{26D89839-9540-4FD2-A570-163792ED64AF}" type="slidenum">
              <a:rPr lang="en-US" smtClean="0"/>
              <a:t>69</a:t>
            </a:fld>
            <a:endParaRPr lang="en-US"/>
          </a:p>
        </p:txBody>
      </p:sp>
      <p:sp>
        <p:nvSpPr>
          <p:cNvPr id="25" name="TextBox 24">
            <a:extLst>
              <a:ext uri="{FF2B5EF4-FFF2-40B4-BE49-F238E27FC236}">
                <a16:creationId xmlns:a16="http://schemas.microsoft.com/office/drawing/2014/main" id="{CD703615-DF51-866C-95E1-4030ACCFC93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A67521E8-AEEC-E4E9-2A8C-F637C7442856}"/>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spTree>
    <p:extLst>
      <p:ext uri="{BB962C8B-B14F-4D97-AF65-F5344CB8AC3E}">
        <p14:creationId xmlns:p14="http://schemas.microsoft.com/office/powerpoint/2010/main" val="999557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796A-BC3B-E39F-9B41-9EEBDA6F844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BD352F8-E18B-116A-F639-24C6A49572A9}"/>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AF417BAD-236B-1D86-D142-DE8856EA39C7}"/>
              </a:ext>
            </a:extLst>
          </p:cNvPr>
          <p:cNvSpPr>
            <a:spLocks noGrp="1"/>
          </p:cNvSpPr>
          <p:nvPr>
            <p:ph type="sldNum" sz="quarter" idx="12"/>
          </p:nvPr>
        </p:nvSpPr>
        <p:spPr/>
        <p:txBody>
          <a:bodyPr/>
          <a:lstStyle/>
          <a:p>
            <a:fld id="{26D89839-9540-4FD2-A570-163792ED64AF}" type="slidenum">
              <a:rPr lang="en-US" smtClean="0"/>
              <a:t>7</a:t>
            </a:fld>
            <a:endParaRPr lang="en-US"/>
          </a:p>
        </p:txBody>
      </p:sp>
      <p:sp>
        <p:nvSpPr>
          <p:cNvPr id="25" name="TextBox 24">
            <a:extLst>
              <a:ext uri="{FF2B5EF4-FFF2-40B4-BE49-F238E27FC236}">
                <a16:creationId xmlns:a16="http://schemas.microsoft.com/office/drawing/2014/main" id="{98C756A0-14E9-CD7A-D383-CD7CAC600A1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3D12CB4-D9FF-195B-7624-27B89C6EB31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8C8D2178-D371-3E32-1144-7A2D0F1AE5B0}"/>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B9E1E3F-88C9-D28D-85A2-04CD29C46230}"/>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8387191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pic>
        <p:nvPicPr>
          <p:cNvPr id="140" name="Google Shape;140;p4"/>
          <p:cNvPicPr preferRelativeResize="0"/>
          <p:nvPr/>
        </p:nvPicPr>
        <p:blipFill rotWithShape="1">
          <a:blip r:embed="rId3">
            <a:alphaModFix/>
          </a:blip>
          <a:srcRect/>
          <a:stretch/>
        </p:blipFill>
        <p:spPr>
          <a:xfrm>
            <a:off x="2949413" y="921994"/>
            <a:ext cx="6293172" cy="359428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03A78-E579-9B4D-AAD2-EFCEC2DCFF6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88D49D4-C33C-2B00-5721-6D07689C98B1}"/>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72A76554-D658-FB1B-A194-5405AFD7F19F}"/>
              </a:ext>
            </a:extLst>
          </p:cNvPr>
          <p:cNvSpPr>
            <a:spLocks noGrp="1"/>
          </p:cNvSpPr>
          <p:nvPr>
            <p:ph type="sldNum" sz="quarter" idx="12"/>
          </p:nvPr>
        </p:nvSpPr>
        <p:spPr/>
        <p:txBody>
          <a:bodyPr/>
          <a:lstStyle/>
          <a:p>
            <a:fld id="{26D89839-9540-4FD2-A570-163792ED64AF}" type="slidenum">
              <a:rPr lang="en-US" smtClean="0"/>
              <a:t>71</a:t>
            </a:fld>
            <a:endParaRPr lang="en-US"/>
          </a:p>
        </p:txBody>
      </p:sp>
      <p:sp>
        <p:nvSpPr>
          <p:cNvPr id="25" name="TextBox 24">
            <a:extLst>
              <a:ext uri="{FF2B5EF4-FFF2-40B4-BE49-F238E27FC236}">
                <a16:creationId xmlns:a16="http://schemas.microsoft.com/office/drawing/2014/main" id="{D13AD878-E6D9-E648-F898-419428FE4E3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203A9BCD-731B-C440-21F1-C4EDE7EF4EC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A76EB203-7DCF-5A13-44E8-FEDAE12A0AC8}"/>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1CC22736-386A-9C93-4672-23D149EBC8F6}"/>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2115239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9154DBD5-7F53-481E-A1AE-13D2CEAEBCD4}"/>
            </a:ext>
          </a:extLst>
        </p:cNvPr>
        <p:cNvGrpSpPr/>
        <p:nvPr/>
      </p:nvGrpSpPr>
      <p:grpSpPr>
        <a:xfrm>
          <a:off x="0" y="0"/>
          <a:ext cx="0" cy="0"/>
          <a:chOff x="0" y="0"/>
          <a:chExt cx="0" cy="0"/>
        </a:xfrm>
      </p:grpSpPr>
      <p:sp>
        <p:nvSpPr>
          <p:cNvPr id="139" name="Google Shape;139;p4">
            <a:extLst>
              <a:ext uri="{FF2B5EF4-FFF2-40B4-BE49-F238E27FC236}">
                <a16:creationId xmlns:a16="http://schemas.microsoft.com/office/drawing/2014/main" id="{9CAA29E7-9CFC-30E9-33B2-06A4D5F67F54}"/>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140" name="Google Shape;140;p4">
            <a:extLst>
              <a:ext uri="{FF2B5EF4-FFF2-40B4-BE49-F238E27FC236}">
                <a16:creationId xmlns:a16="http://schemas.microsoft.com/office/drawing/2014/main" id="{A31D01C4-3124-44DD-8F9E-5B2FD8BCF28A}"/>
              </a:ext>
            </a:extLst>
          </p:cNvPr>
          <p:cNvPicPr preferRelativeResize="0"/>
          <p:nvPr/>
        </p:nvPicPr>
        <p:blipFill rotWithShape="1">
          <a:blip r:embed="rId3">
            <a:alphaModFix/>
          </a:blip>
          <a:srcRect/>
          <a:stretch/>
        </p:blipFill>
        <p:spPr>
          <a:xfrm>
            <a:off x="2949413" y="921994"/>
            <a:ext cx="6293172" cy="3594285"/>
          </a:xfrm>
          <a:prstGeom prst="rect">
            <a:avLst/>
          </a:prstGeom>
          <a:noFill/>
          <a:ln>
            <a:noFill/>
          </a:ln>
        </p:spPr>
      </p:pic>
    </p:spTree>
    <p:extLst>
      <p:ext uri="{BB962C8B-B14F-4D97-AF65-F5344CB8AC3E}">
        <p14:creationId xmlns:p14="http://schemas.microsoft.com/office/powerpoint/2010/main" val="1893913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pic>
        <p:nvPicPr>
          <p:cNvPr id="148" name="Google Shape;148;p5"/>
          <p:cNvPicPr preferRelativeResize="0"/>
          <p:nvPr/>
        </p:nvPicPr>
        <p:blipFill rotWithShape="1">
          <a:blip r:embed="rId3">
            <a:alphaModFix/>
          </a:blip>
          <a:srcRect/>
          <a:stretch/>
        </p:blipFill>
        <p:spPr>
          <a:xfrm>
            <a:off x="3587621" y="139173"/>
            <a:ext cx="5016759" cy="3111660"/>
          </a:xfrm>
          <a:prstGeom prst="rect">
            <a:avLst/>
          </a:prstGeom>
          <a:noFill/>
          <a:ln>
            <a:noFill/>
          </a:ln>
        </p:spPr>
      </p:pic>
      <p:pic>
        <p:nvPicPr>
          <p:cNvPr id="150" name="Google Shape;150;p5"/>
          <p:cNvPicPr preferRelativeResize="0"/>
          <p:nvPr/>
        </p:nvPicPr>
        <p:blipFill>
          <a:blip r:embed="rId4">
            <a:alphaModFix/>
          </a:blip>
          <a:stretch>
            <a:fillRect/>
          </a:stretch>
        </p:blipFill>
        <p:spPr>
          <a:xfrm>
            <a:off x="0" y="3373963"/>
            <a:ext cx="12192000" cy="25942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1893-A043-0AFA-A8BE-DE984354797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4DC1C8E-1494-E0BB-1BA8-9DAA69A72289}"/>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D82446FF-29AA-2E4D-FDA5-8193EECA19FC}"/>
              </a:ext>
            </a:extLst>
          </p:cNvPr>
          <p:cNvSpPr>
            <a:spLocks noGrp="1"/>
          </p:cNvSpPr>
          <p:nvPr>
            <p:ph type="sldNum" sz="quarter" idx="12"/>
          </p:nvPr>
        </p:nvSpPr>
        <p:spPr/>
        <p:txBody>
          <a:bodyPr/>
          <a:lstStyle/>
          <a:p>
            <a:fld id="{26D89839-9540-4FD2-A570-163792ED64AF}" type="slidenum">
              <a:rPr lang="en-US" smtClean="0"/>
              <a:t>74</a:t>
            </a:fld>
            <a:endParaRPr lang="en-US"/>
          </a:p>
        </p:txBody>
      </p:sp>
      <p:sp>
        <p:nvSpPr>
          <p:cNvPr id="25" name="TextBox 24">
            <a:extLst>
              <a:ext uri="{FF2B5EF4-FFF2-40B4-BE49-F238E27FC236}">
                <a16:creationId xmlns:a16="http://schemas.microsoft.com/office/drawing/2014/main" id="{74AE93ED-FFC5-BA41-3253-FAED9828BBC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576C4A6C-B2BF-2754-75F8-E959D751044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E2742394-3315-E1B5-C43A-6A138EA5F0B7}"/>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9E78E4D-6676-30D9-9AAD-89BF6AD2A435}"/>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34201634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6931d699f1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pic>
        <p:nvPicPr>
          <p:cNvPr id="158" name="Google Shape;158;g36931d699f1_0_0"/>
          <p:cNvPicPr preferRelativeResize="0"/>
          <p:nvPr/>
        </p:nvPicPr>
        <p:blipFill>
          <a:blip r:embed="rId3">
            <a:alphaModFix/>
          </a:blip>
          <a:stretch>
            <a:fillRect/>
          </a:stretch>
        </p:blipFill>
        <p:spPr>
          <a:xfrm>
            <a:off x="152400" y="1866900"/>
            <a:ext cx="11887200" cy="210649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E8B8-D8C1-C95F-0E0F-9EE27C7453A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389CE8D-F3BA-DFCC-6AE5-B20DA02FAA81}"/>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418D407C-3D08-7F6E-B870-B50404F88540}"/>
              </a:ext>
            </a:extLst>
          </p:cNvPr>
          <p:cNvSpPr>
            <a:spLocks noGrp="1"/>
          </p:cNvSpPr>
          <p:nvPr>
            <p:ph type="sldNum" sz="quarter" idx="12"/>
          </p:nvPr>
        </p:nvSpPr>
        <p:spPr/>
        <p:txBody>
          <a:bodyPr/>
          <a:lstStyle/>
          <a:p>
            <a:fld id="{26D89839-9540-4FD2-A570-163792ED64AF}" type="slidenum">
              <a:rPr lang="en-US" smtClean="0"/>
              <a:t>76</a:t>
            </a:fld>
            <a:endParaRPr lang="en-US"/>
          </a:p>
        </p:txBody>
      </p:sp>
      <p:sp>
        <p:nvSpPr>
          <p:cNvPr id="25" name="TextBox 24">
            <a:extLst>
              <a:ext uri="{FF2B5EF4-FFF2-40B4-BE49-F238E27FC236}">
                <a16:creationId xmlns:a16="http://schemas.microsoft.com/office/drawing/2014/main" id="{B513AA9F-08A4-C903-942B-AC31E1A426D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5DFEAC1A-7B75-8358-09CD-B6DBC2AA2AE5}"/>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43C66D7B-DBB6-90A3-4CFE-C2827D7E368E}"/>
              </a:ext>
            </a:extLst>
          </p:cNvPr>
          <p:cNvPicPr>
            <a:picLocks noChangeAspect="1"/>
          </p:cNvPicPr>
          <p:nvPr/>
        </p:nvPicPr>
        <p:blipFill>
          <a:blip r:embed="rId4"/>
          <a:stretch>
            <a:fillRect/>
          </a:stretch>
        </p:blipFill>
        <p:spPr>
          <a:xfrm>
            <a:off x="838200" y="4310910"/>
            <a:ext cx="8982075" cy="1762125"/>
          </a:xfrm>
          <a:prstGeom prst="rect">
            <a:avLst/>
          </a:prstGeom>
          <a:ln>
            <a:solidFill>
              <a:schemeClr val="bg1">
                <a:lumMod val="85000"/>
              </a:schemeClr>
            </a:solidFill>
          </a:ln>
        </p:spPr>
      </p:pic>
    </p:spTree>
    <p:extLst>
      <p:ext uri="{BB962C8B-B14F-4D97-AF65-F5344CB8AC3E}">
        <p14:creationId xmlns:p14="http://schemas.microsoft.com/office/powerpoint/2010/main" val="2720521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59EC-CB23-EC4E-57C0-6B080D53B5D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8BDA82C-B6D4-8941-308E-63261EBD7F1B}"/>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5A37F73D-8A84-A20D-B223-A918D3ACFC95}"/>
              </a:ext>
            </a:extLst>
          </p:cNvPr>
          <p:cNvSpPr>
            <a:spLocks noGrp="1"/>
          </p:cNvSpPr>
          <p:nvPr>
            <p:ph type="sldNum" sz="quarter" idx="12"/>
          </p:nvPr>
        </p:nvSpPr>
        <p:spPr/>
        <p:txBody>
          <a:bodyPr/>
          <a:lstStyle/>
          <a:p>
            <a:fld id="{26D89839-9540-4FD2-A570-163792ED64AF}" type="slidenum">
              <a:rPr lang="en-US" smtClean="0"/>
              <a:t>77</a:t>
            </a:fld>
            <a:endParaRPr lang="en-US"/>
          </a:p>
        </p:txBody>
      </p:sp>
      <p:sp>
        <p:nvSpPr>
          <p:cNvPr id="25" name="TextBox 24">
            <a:extLst>
              <a:ext uri="{FF2B5EF4-FFF2-40B4-BE49-F238E27FC236}">
                <a16:creationId xmlns:a16="http://schemas.microsoft.com/office/drawing/2014/main" id="{305E9902-65A4-20E9-4055-438A247A031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A682A06-5959-C7B2-292F-5E8234B50AA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E8016178-D945-69CA-A9A9-C237A1CB90B8}"/>
              </a:ext>
            </a:extLst>
          </p:cNvPr>
          <p:cNvPicPr>
            <a:picLocks noChangeAspect="1"/>
          </p:cNvPicPr>
          <p:nvPr/>
        </p:nvPicPr>
        <p:blipFill>
          <a:blip r:embed="rId3"/>
          <a:stretch>
            <a:fillRect/>
          </a:stretch>
        </p:blipFill>
        <p:spPr>
          <a:xfrm>
            <a:off x="838200" y="2261393"/>
            <a:ext cx="8982075" cy="17621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AE8E6690-9E2D-5903-C144-79A43964AD9C}"/>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37749800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pic>
        <p:nvPicPr>
          <p:cNvPr id="165" name="Google Shape;165;p6"/>
          <p:cNvPicPr preferRelativeResize="0"/>
          <p:nvPr/>
        </p:nvPicPr>
        <p:blipFill rotWithShape="1">
          <a:blip r:embed="rId3">
            <a:alphaModFix/>
          </a:blip>
          <a:srcRect/>
          <a:stretch/>
        </p:blipFill>
        <p:spPr>
          <a:xfrm>
            <a:off x="393036" y="347895"/>
            <a:ext cx="6280473" cy="2089257"/>
          </a:xfrm>
          <a:prstGeom prst="rect">
            <a:avLst/>
          </a:prstGeom>
          <a:noFill/>
          <a:ln>
            <a:noFill/>
          </a:ln>
        </p:spPr>
      </p:pic>
      <p:pic>
        <p:nvPicPr>
          <p:cNvPr id="166" name="Google Shape;166;p6"/>
          <p:cNvPicPr preferRelativeResize="0"/>
          <p:nvPr/>
        </p:nvPicPr>
        <p:blipFill rotWithShape="1">
          <a:blip r:embed="rId4">
            <a:alphaModFix/>
          </a:blip>
          <a:srcRect/>
          <a:stretch/>
        </p:blipFill>
        <p:spPr>
          <a:xfrm>
            <a:off x="2188817" y="2824288"/>
            <a:ext cx="5283472" cy="558829"/>
          </a:xfrm>
          <a:prstGeom prst="rect">
            <a:avLst/>
          </a:prstGeom>
          <a:noFill/>
          <a:ln>
            <a:noFill/>
          </a:ln>
        </p:spPr>
      </p:pic>
      <p:pic>
        <p:nvPicPr>
          <p:cNvPr id="167" name="Google Shape;167;p6"/>
          <p:cNvPicPr preferRelativeResize="0"/>
          <p:nvPr/>
        </p:nvPicPr>
        <p:blipFill rotWithShape="1">
          <a:blip r:embed="rId5">
            <a:alphaModFix/>
          </a:blip>
          <a:srcRect/>
          <a:stretch/>
        </p:blipFill>
        <p:spPr>
          <a:xfrm>
            <a:off x="2188817" y="3754297"/>
            <a:ext cx="4965955" cy="248932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71F21-167D-BE86-EE15-FC0EA24DFCCD}"/>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FB8A062-BE74-C898-D61D-82B1FFFE2A0F}"/>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E1FC7F68-FC5E-A9BC-AA8B-9BDE44605D55}"/>
              </a:ext>
            </a:extLst>
          </p:cNvPr>
          <p:cNvSpPr>
            <a:spLocks noGrp="1"/>
          </p:cNvSpPr>
          <p:nvPr>
            <p:ph type="sldNum" sz="quarter" idx="12"/>
          </p:nvPr>
        </p:nvSpPr>
        <p:spPr/>
        <p:txBody>
          <a:bodyPr/>
          <a:lstStyle/>
          <a:p>
            <a:fld id="{26D89839-9540-4FD2-A570-163792ED64AF}" type="slidenum">
              <a:rPr lang="en-US" smtClean="0"/>
              <a:t>79</a:t>
            </a:fld>
            <a:endParaRPr lang="en-US"/>
          </a:p>
        </p:txBody>
      </p:sp>
      <p:sp>
        <p:nvSpPr>
          <p:cNvPr id="25" name="TextBox 24">
            <a:extLst>
              <a:ext uri="{FF2B5EF4-FFF2-40B4-BE49-F238E27FC236}">
                <a16:creationId xmlns:a16="http://schemas.microsoft.com/office/drawing/2014/main" id="{3DFBF87B-5F20-0A4B-8572-B26D5CDE2BC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09F9B10E-91AF-6494-23AE-814F5949E395}"/>
              </a:ext>
            </a:extLst>
          </p:cNvPr>
          <p:cNvPicPr>
            <a:picLocks noChangeAspect="1"/>
          </p:cNvPicPr>
          <p:nvPr/>
        </p:nvPicPr>
        <p:blipFill>
          <a:blip r:embed="rId3"/>
          <a:stretch>
            <a:fillRect/>
          </a:stretch>
        </p:blipFill>
        <p:spPr>
          <a:xfrm>
            <a:off x="838200" y="4406160"/>
            <a:ext cx="89820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1D38F42E-9DCF-995A-8CDF-EC1B21CA9D13}"/>
              </a:ext>
            </a:extLst>
          </p:cNvPr>
          <p:cNvPicPr>
            <a:picLocks noChangeAspect="1"/>
          </p:cNvPicPr>
          <p:nvPr/>
        </p:nvPicPr>
        <p:blipFill>
          <a:blip r:embed="rId4"/>
          <a:stretch>
            <a:fillRect/>
          </a:stretch>
        </p:blipFill>
        <p:spPr>
          <a:xfrm>
            <a:off x="838200" y="2265471"/>
            <a:ext cx="9858375" cy="1762125"/>
          </a:xfrm>
          <a:prstGeom prst="rect">
            <a:avLst/>
          </a:prstGeom>
          <a:ln>
            <a:solidFill>
              <a:schemeClr val="bg1">
                <a:lumMod val="85000"/>
              </a:schemeClr>
            </a:solidFill>
          </a:ln>
        </p:spPr>
      </p:pic>
    </p:spTree>
    <p:extLst>
      <p:ext uri="{BB962C8B-B14F-4D97-AF65-F5344CB8AC3E}">
        <p14:creationId xmlns:p14="http://schemas.microsoft.com/office/powerpoint/2010/main" val="4055641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DBED-966D-47A9-5619-77F0EC40113A}"/>
              </a:ext>
            </a:extLst>
          </p:cNvPr>
          <p:cNvSpPr>
            <a:spLocks noGrp="1"/>
          </p:cNvSpPr>
          <p:nvPr>
            <p:ph type="title"/>
          </p:nvPr>
        </p:nvSpPr>
        <p:spPr/>
        <p:txBody>
          <a:bodyPr/>
          <a:lstStyle/>
          <a:p>
            <a:r>
              <a:rPr lang="en-CA" dirty="0"/>
              <a:t>carrier type</a:t>
            </a:r>
          </a:p>
        </p:txBody>
      </p:sp>
      <p:sp>
        <p:nvSpPr>
          <p:cNvPr id="3" name="Text Placeholder 2">
            <a:extLst>
              <a:ext uri="{FF2B5EF4-FFF2-40B4-BE49-F238E27FC236}">
                <a16:creationId xmlns:a16="http://schemas.microsoft.com/office/drawing/2014/main" id="{17E691A7-6C3D-192F-C4E8-79B7ECCD8A0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093C66B-8ABC-60EE-BA49-386B9C7CD60F}"/>
              </a:ext>
            </a:extLst>
          </p:cNvPr>
          <p:cNvSpPr>
            <a:spLocks noGrp="1"/>
          </p:cNvSpPr>
          <p:nvPr>
            <p:ph type="sldNum" sz="quarter" idx="12"/>
          </p:nvPr>
        </p:nvSpPr>
        <p:spPr/>
        <p:txBody>
          <a:bodyPr/>
          <a:lstStyle/>
          <a:p>
            <a:fld id="{26D89839-9540-4FD2-A570-163792ED64AF}" type="slidenum">
              <a:rPr lang="en-US" smtClean="0"/>
              <a:t>8</a:t>
            </a:fld>
            <a:endParaRPr lang="en-US"/>
          </a:p>
        </p:txBody>
      </p:sp>
    </p:spTree>
    <p:extLst>
      <p:ext uri="{BB962C8B-B14F-4D97-AF65-F5344CB8AC3E}">
        <p14:creationId xmlns:p14="http://schemas.microsoft.com/office/powerpoint/2010/main" val="996872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8888-1550-9B7C-D821-DD84C692133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C40D028-906F-3491-D7FF-89E2CA0DE01B}"/>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6454DC69-6039-0285-9482-F2F8A8CEABD5}"/>
              </a:ext>
            </a:extLst>
          </p:cNvPr>
          <p:cNvSpPr>
            <a:spLocks noGrp="1"/>
          </p:cNvSpPr>
          <p:nvPr>
            <p:ph type="sldNum" sz="quarter" idx="12"/>
          </p:nvPr>
        </p:nvSpPr>
        <p:spPr/>
        <p:txBody>
          <a:bodyPr/>
          <a:lstStyle/>
          <a:p>
            <a:fld id="{26D89839-9540-4FD2-A570-163792ED64AF}" type="slidenum">
              <a:rPr lang="en-US" smtClean="0"/>
              <a:t>80</a:t>
            </a:fld>
            <a:endParaRPr lang="en-US"/>
          </a:p>
        </p:txBody>
      </p:sp>
      <p:sp>
        <p:nvSpPr>
          <p:cNvPr id="25" name="TextBox 24">
            <a:extLst>
              <a:ext uri="{FF2B5EF4-FFF2-40B4-BE49-F238E27FC236}">
                <a16:creationId xmlns:a16="http://schemas.microsoft.com/office/drawing/2014/main" id="{5D4EB8D2-5B63-5258-A093-0FFBC456EC1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79E6FFA0-092E-38DC-C185-54BE00CD08B2}"/>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5E36DAA2-09C7-CA03-5986-EF123F412C7A}"/>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ADE5DE22-A719-46F8-A8B9-55F5B2905ADE}"/>
              </a:ext>
            </a:extLst>
          </p:cNvPr>
          <p:cNvPicPr>
            <a:picLocks noChangeAspect="1"/>
          </p:cNvPicPr>
          <p:nvPr/>
        </p:nvPicPr>
        <p:blipFill>
          <a:blip r:embed="rId4"/>
          <a:stretch>
            <a:fillRect/>
          </a:stretch>
        </p:blipFill>
        <p:spPr>
          <a:xfrm>
            <a:off x="838200" y="5038225"/>
            <a:ext cx="8782050" cy="428625"/>
          </a:xfrm>
          <a:prstGeom prst="rect">
            <a:avLst/>
          </a:prstGeom>
        </p:spPr>
      </p:pic>
    </p:spTree>
    <p:extLst>
      <p:ext uri="{BB962C8B-B14F-4D97-AF65-F5344CB8AC3E}">
        <p14:creationId xmlns:p14="http://schemas.microsoft.com/office/powerpoint/2010/main" val="2708381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4E52-3DDB-11D4-A769-A58FE40A773A}"/>
              </a:ext>
            </a:extLst>
          </p:cNvPr>
          <p:cNvSpPr>
            <a:spLocks noGrp="1"/>
          </p:cNvSpPr>
          <p:nvPr>
            <p:ph type="sldNum" sz="quarter" idx="12"/>
          </p:nvPr>
        </p:nvSpPr>
        <p:spPr/>
        <p:txBody>
          <a:bodyPr/>
          <a:lstStyle/>
          <a:p>
            <a:fld id="{26D89839-9540-4FD2-A570-163792ED64AF}" type="slidenum">
              <a:rPr lang="en-US" smtClean="0"/>
              <a:t>81</a:t>
            </a:fld>
            <a:endParaRPr lang="en-US"/>
          </a:p>
        </p:txBody>
      </p:sp>
      <p:pic>
        <p:nvPicPr>
          <p:cNvPr id="5" name="Picture 4">
            <a:extLst>
              <a:ext uri="{FF2B5EF4-FFF2-40B4-BE49-F238E27FC236}">
                <a16:creationId xmlns:a16="http://schemas.microsoft.com/office/drawing/2014/main" id="{7315448C-0D6A-3ED5-DAD7-012D93D6259C}"/>
              </a:ext>
            </a:extLst>
          </p:cNvPr>
          <p:cNvPicPr>
            <a:picLocks noChangeAspect="1"/>
          </p:cNvPicPr>
          <p:nvPr/>
        </p:nvPicPr>
        <p:blipFill>
          <a:blip r:embed="rId3"/>
          <a:stretch>
            <a:fillRect/>
          </a:stretch>
        </p:blipFill>
        <p:spPr>
          <a:xfrm>
            <a:off x="119062" y="1481137"/>
            <a:ext cx="11953875" cy="3895725"/>
          </a:xfrm>
          <a:prstGeom prst="rect">
            <a:avLst/>
          </a:prstGeom>
        </p:spPr>
      </p:pic>
    </p:spTree>
    <p:extLst>
      <p:ext uri="{BB962C8B-B14F-4D97-AF65-F5344CB8AC3E}">
        <p14:creationId xmlns:p14="http://schemas.microsoft.com/office/powerpoint/2010/main" val="11938259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5BBCA-2D97-78C9-B092-D29C15591CA5}"/>
              </a:ext>
            </a:extLst>
          </p:cNvPr>
          <p:cNvSpPr>
            <a:spLocks noGrp="1"/>
          </p:cNvSpPr>
          <p:nvPr>
            <p:ph type="sldNum" sz="quarter" idx="12"/>
          </p:nvPr>
        </p:nvSpPr>
        <p:spPr/>
        <p:txBody>
          <a:bodyPr/>
          <a:lstStyle/>
          <a:p>
            <a:fld id="{26D89839-9540-4FD2-A570-163792ED64AF}" type="slidenum">
              <a:rPr lang="en-US" smtClean="0"/>
              <a:t>82</a:t>
            </a:fld>
            <a:endParaRPr lang="en-US"/>
          </a:p>
        </p:txBody>
      </p:sp>
      <p:pic>
        <p:nvPicPr>
          <p:cNvPr id="4" name="Picture 3">
            <a:extLst>
              <a:ext uri="{FF2B5EF4-FFF2-40B4-BE49-F238E27FC236}">
                <a16:creationId xmlns:a16="http://schemas.microsoft.com/office/drawing/2014/main" id="{C6E65C2C-33F1-CE3A-948A-E89200B83209}"/>
              </a:ext>
            </a:extLst>
          </p:cNvPr>
          <p:cNvPicPr>
            <a:picLocks noChangeAspect="1"/>
          </p:cNvPicPr>
          <p:nvPr/>
        </p:nvPicPr>
        <p:blipFill>
          <a:blip r:embed="rId3"/>
          <a:stretch>
            <a:fillRect/>
          </a:stretch>
        </p:blipFill>
        <p:spPr>
          <a:xfrm>
            <a:off x="119062" y="1000125"/>
            <a:ext cx="11953875" cy="4857750"/>
          </a:xfrm>
          <a:prstGeom prst="rect">
            <a:avLst/>
          </a:prstGeom>
        </p:spPr>
      </p:pic>
    </p:spTree>
    <p:extLst>
      <p:ext uri="{BB962C8B-B14F-4D97-AF65-F5344CB8AC3E}">
        <p14:creationId xmlns:p14="http://schemas.microsoft.com/office/powerpoint/2010/main" val="2906336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57F0F-ED11-97B3-E137-8DBD8CAD0D1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D7C4CF3-FFAF-5E17-C6C1-B778E8B413F9}"/>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1C81EED2-9EAF-293A-9840-D065634F88A1}"/>
              </a:ext>
            </a:extLst>
          </p:cNvPr>
          <p:cNvSpPr>
            <a:spLocks noGrp="1"/>
          </p:cNvSpPr>
          <p:nvPr>
            <p:ph type="sldNum" sz="quarter" idx="12"/>
          </p:nvPr>
        </p:nvSpPr>
        <p:spPr/>
        <p:txBody>
          <a:bodyPr/>
          <a:lstStyle/>
          <a:p>
            <a:fld id="{26D89839-9540-4FD2-A570-163792ED64AF}" type="slidenum">
              <a:rPr lang="en-US" smtClean="0"/>
              <a:t>83</a:t>
            </a:fld>
            <a:endParaRPr lang="en-US"/>
          </a:p>
        </p:txBody>
      </p:sp>
      <p:sp>
        <p:nvSpPr>
          <p:cNvPr id="25" name="TextBox 24">
            <a:extLst>
              <a:ext uri="{FF2B5EF4-FFF2-40B4-BE49-F238E27FC236}">
                <a16:creationId xmlns:a16="http://schemas.microsoft.com/office/drawing/2014/main" id="{EBB9BB6F-6F80-08C0-8BA9-749DCB1E091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32D9C5D-A979-5A61-18C8-134597AACF0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0C59CA52-CCB2-F415-565F-1F6E8FE17BD5}"/>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D15AF13-B876-7F15-6F01-AAFCE9989173}"/>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550371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5125-67AA-2C10-0227-99B6A2113CE0}"/>
              </a:ext>
            </a:extLst>
          </p:cNvPr>
          <p:cNvSpPr>
            <a:spLocks noGrp="1"/>
          </p:cNvSpPr>
          <p:nvPr>
            <p:ph type="title"/>
          </p:nvPr>
        </p:nvSpPr>
        <p:spPr/>
        <p:txBody>
          <a:bodyPr/>
          <a:lstStyle/>
          <a:p>
            <a:r>
              <a:rPr lang="en-CA" dirty="0"/>
              <a:t>Uniform Resource Locator</a:t>
            </a:r>
          </a:p>
        </p:txBody>
      </p:sp>
      <p:sp>
        <p:nvSpPr>
          <p:cNvPr id="3" name="Text Placeholder 2">
            <a:extLst>
              <a:ext uri="{FF2B5EF4-FFF2-40B4-BE49-F238E27FC236}">
                <a16:creationId xmlns:a16="http://schemas.microsoft.com/office/drawing/2014/main" id="{78AC49DC-2A18-10B6-6D37-5B1FC482B53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7B5D40E-C814-8C4A-C6CE-10F5F5AEEBA5}"/>
              </a:ext>
            </a:extLst>
          </p:cNvPr>
          <p:cNvSpPr>
            <a:spLocks noGrp="1"/>
          </p:cNvSpPr>
          <p:nvPr>
            <p:ph type="sldNum" sz="quarter" idx="12"/>
          </p:nvPr>
        </p:nvSpPr>
        <p:spPr/>
        <p:txBody>
          <a:bodyPr/>
          <a:lstStyle/>
          <a:p>
            <a:fld id="{26D89839-9540-4FD2-A570-163792ED64AF}" type="slidenum">
              <a:rPr lang="en-US" smtClean="0"/>
              <a:t>84</a:t>
            </a:fld>
            <a:endParaRPr lang="en-US"/>
          </a:p>
        </p:txBody>
      </p:sp>
    </p:spTree>
    <p:extLst>
      <p:ext uri="{BB962C8B-B14F-4D97-AF65-F5344CB8AC3E}">
        <p14:creationId xmlns:p14="http://schemas.microsoft.com/office/powerpoint/2010/main" val="22552151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C6D44516-9442-DF63-062E-6DF8BB2A140B}"/>
              </a:ext>
            </a:extLst>
          </p:cNvPr>
          <p:cNvSpPr>
            <a:spLocks noGrp="1"/>
          </p:cNvSpPr>
          <p:nvPr>
            <p:ph type="title"/>
          </p:nvPr>
        </p:nvSpPr>
        <p:spPr/>
        <p:txBody>
          <a:bodyPr/>
          <a:lstStyle/>
          <a:p>
            <a:r>
              <a:rPr lang="en-CA" dirty="0"/>
              <a:t>BSR Metadata Application Profile</a:t>
            </a:r>
          </a:p>
        </p:txBody>
      </p:sp>
      <p:sp>
        <p:nvSpPr>
          <p:cNvPr id="124" name="Google Shape;124;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pic>
        <p:nvPicPr>
          <p:cNvPr id="125" name="Google Shape;125;p2"/>
          <p:cNvPicPr preferRelativeResize="0"/>
          <p:nvPr/>
        </p:nvPicPr>
        <p:blipFill rotWithShape="1">
          <a:blip r:embed="rId3">
            <a:alphaModFix/>
          </a:blip>
          <a:srcRect/>
          <a:stretch/>
        </p:blipFill>
        <p:spPr>
          <a:xfrm>
            <a:off x="964936" y="2708238"/>
            <a:ext cx="10262125" cy="144152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pic>
        <p:nvPicPr>
          <p:cNvPr id="132" name="Google Shape;132;p3"/>
          <p:cNvPicPr preferRelativeResize="0"/>
          <p:nvPr/>
        </p:nvPicPr>
        <p:blipFill rotWithShape="1">
          <a:blip r:embed="rId3">
            <a:alphaModFix/>
          </a:blip>
          <a:srcRect/>
          <a:stretch/>
        </p:blipFill>
        <p:spPr>
          <a:xfrm>
            <a:off x="2898610" y="2098607"/>
            <a:ext cx="6394780" cy="266078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pic>
        <p:nvPicPr>
          <p:cNvPr id="139" name="Google Shape;139;p4"/>
          <p:cNvPicPr preferRelativeResize="0"/>
          <p:nvPr/>
        </p:nvPicPr>
        <p:blipFill rotWithShape="1">
          <a:blip r:embed="rId3">
            <a:alphaModFix/>
          </a:blip>
          <a:srcRect/>
          <a:stretch/>
        </p:blipFill>
        <p:spPr>
          <a:xfrm>
            <a:off x="2403285" y="600520"/>
            <a:ext cx="7385431" cy="3321221"/>
          </a:xfrm>
          <a:prstGeom prst="rect">
            <a:avLst/>
          </a:prstGeom>
          <a:noFill/>
          <a:ln>
            <a:noFill/>
          </a:ln>
        </p:spPr>
      </p:pic>
      <p:pic>
        <p:nvPicPr>
          <p:cNvPr id="140" name="Google Shape;140;p4"/>
          <p:cNvPicPr preferRelativeResize="0"/>
          <p:nvPr/>
        </p:nvPicPr>
        <p:blipFill rotWithShape="1">
          <a:blip r:embed="rId4">
            <a:alphaModFix/>
          </a:blip>
          <a:srcRect/>
          <a:stretch/>
        </p:blipFill>
        <p:spPr>
          <a:xfrm>
            <a:off x="2946238" y="4237299"/>
            <a:ext cx="6299525" cy="180349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147" name="Google Shape;147;p5"/>
          <p:cNvPicPr preferRelativeResize="0"/>
          <p:nvPr/>
        </p:nvPicPr>
        <p:blipFill rotWithShape="1">
          <a:blip r:embed="rId3">
            <a:alphaModFix/>
          </a:blip>
          <a:srcRect/>
          <a:stretch/>
        </p:blipFill>
        <p:spPr>
          <a:xfrm>
            <a:off x="1486203" y="878208"/>
            <a:ext cx="5823249" cy="2978303"/>
          </a:xfrm>
          <a:prstGeom prst="rect">
            <a:avLst/>
          </a:prstGeom>
          <a:noFill/>
          <a:ln>
            <a:noFill/>
          </a:ln>
        </p:spPr>
      </p:pic>
      <p:pic>
        <p:nvPicPr>
          <p:cNvPr id="148" name="Google Shape;148;p5"/>
          <p:cNvPicPr preferRelativeResize="0"/>
          <p:nvPr/>
        </p:nvPicPr>
        <p:blipFill rotWithShape="1">
          <a:blip r:embed="rId4">
            <a:alphaModFix/>
          </a:blip>
          <a:srcRect/>
          <a:stretch/>
        </p:blipFill>
        <p:spPr>
          <a:xfrm>
            <a:off x="1490160" y="4012872"/>
            <a:ext cx="5819292" cy="1492327"/>
          </a:xfrm>
          <a:prstGeom prst="rect">
            <a:avLst/>
          </a:prstGeom>
          <a:noFill/>
          <a:ln>
            <a:noFill/>
          </a:ln>
        </p:spPr>
      </p:pic>
      <p:sp>
        <p:nvSpPr>
          <p:cNvPr id="149" name="Google Shape;149;p5"/>
          <p:cNvSpPr txBox="1"/>
          <p:nvPr/>
        </p:nvSpPr>
        <p:spPr>
          <a:xfrm>
            <a:off x="7635834" y="2719450"/>
            <a:ext cx="3860470"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This option and these 2 conditions do not apply to our ebook</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pic>
        <p:nvPicPr>
          <p:cNvPr id="156" name="Google Shape;156;p6"/>
          <p:cNvPicPr preferRelativeResize="0"/>
          <p:nvPr/>
        </p:nvPicPr>
        <p:blipFill rotWithShape="1">
          <a:blip r:embed="rId3">
            <a:alphaModFix/>
          </a:blip>
          <a:srcRect/>
          <a:stretch/>
        </p:blipFill>
        <p:spPr>
          <a:xfrm>
            <a:off x="3466694" y="953235"/>
            <a:ext cx="5251720" cy="1911448"/>
          </a:xfrm>
          <a:prstGeom prst="rect">
            <a:avLst/>
          </a:prstGeom>
          <a:noFill/>
          <a:ln>
            <a:noFill/>
          </a:ln>
        </p:spPr>
      </p:pic>
      <p:pic>
        <p:nvPicPr>
          <p:cNvPr id="157" name="Google Shape;157;p6"/>
          <p:cNvPicPr preferRelativeResize="0"/>
          <p:nvPr/>
        </p:nvPicPr>
        <p:blipFill rotWithShape="1">
          <a:blip r:embed="rId4">
            <a:alphaModFix/>
          </a:blip>
          <a:srcRect/>
          <a:stretch/>
        </p:blipFill>
        <p:spPr>
          <a:xfrm>
            <a:off x="831309" y="3429000"/>
            <a:ext cx="10522491" cy="1441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882BE-6B66-77D2-771C-18FF3238096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9E25FA-1401-38FE-50FA-820B0C3F7924}"/>
              </a:ext>
            </a:extLst>
          </p:cNvPr>
          <p:cNvSpPr>
            <a:spLocks noGrp="1"/>
          </p:cNvSpPr>
          <p:nvPr>
            <p:ph idx="1"/>
          </p:nvPr>
        </p:nvSpPr>
        <p:spPr>
          <a:xfrm>
            <a:off x="838200" y="3686175"/>
            <a:ext cx="10515600" cy="2490788"/>
          </a:xfrm>
        </p:spPr>
        <p:txBody>
          <a:bodyPr/>
          <a:lstStyle/>
          <a:p>
            <a:pPr marL="0" indent="0">
              <a:buNone/>
            </a:pPr>
            <a:r>
              <a:rPr lang="en-CA" dirty="0"/>
              <a:t>Record an appropriate term from the </a:t>
            </a:r>
            <a:r>
              <a:rPr lang="en-CA" u="sng" dirty="0">
                <a:hlinkClick r:id="rId3"/>
              </a:rPr>
              <a:t>RDA Carrier Type</a:t>
            </a:r>
            <a:r>
              <a:rPr lang="en-CA" dirty="0"/>
              <a:t> VES or from the </a:t>
            </a:r>
            <a:r>
              <a:rPr lang="en-CA" u="sng" dirty="0">
                <a:hlinkClick r:id="rId4"/>
              </a:rPr>
              <a:t>ID Carriers</a:t>
            </a:r>
            <a:r>
              <a:rPr lang="en-CA" dirty="0"/>
              <a:t> VES at </a:t>
            </a:r>
            <a:r>
              <a:rPr lang="en-CA" u="sng" dirty="0">
                <a:hlinkClick r:id="rId5"/>
              </a:rPr>
              <a:t>id.loc.gov</a:t>
            </a:r>
            <a:r>
              <a:rPr lang="en-CA" dirty="0"/>
              <a:t>.</a:t>
            </a:r>
          </a:p>
        </p:txBody>
      </p:sp>
      <p:sp>
        <p:nvSpPr>
          <p:cNvPr id="2" name="Slide Number Placeholder 1">
            <a:extLst>
              <a:ext uri="{FF2B5EF4-FFF2-40B4-BE49-F238E27FC236}">
                <a16:creationId xmlns:a16="http://schemas.microsoft.com/office/drawing/2014/main" id="{3A513FD2-3A66-7395-713A-DDBCFD864C70}"/>
              </a:ext>
            </a:extLst>
          </p:cNvPr>
          <p:cNvSpPr>
            <a:spLocks noGrp="1"/>
          </p:cNvSpPr>
          <p:nvPr>
            <p:ph type="sldNum" sz="quarter" idx="12"/>
          </p:nvPr>
        </p:nvSpPr>
        <p:spPr/>
        <p:txBody>
          <a:bodyPr/>
          <a:lstStyle/>
          <a:p>
            <a:fld id="{26D89839-9540-4FD2-A570-163792ED64AF}" type="slidenum">
              <a:rPr lang="en-US" smtClean="0"/>
              <a:t>9</a:t>
            </a:fld>
            <a:endParaRPr lang="en-US"/>
          </a:p>
        </p:txBody>
      </p:sp>
      <p:sp>
        <p:nvSpPr>
          <p:cNvPr id="6" name="Title 5">
            <a:extLst>
              <a:ext uri="{FF2B5EF4-FFF2-40B4-BE49-F238E27FC236}">
                <a16:creationId xmlns:a16="http://schemas.microsoft.com/office/drawing/2014/main" id="{6B8B822F-21B2-1BE7-5AC9-BE176024D857}"/>
              </a:ext>
            </a:extLst>
          </p:cNvPr>
          <p:cNvSpPr>
            <a:spLocks noGrp="1"/>
          </p:cNvSpPr>
          <p:nvPr>
            <p:ph type="title"/>
          </p:nvPr>
        </p:nvSpPr>
        <p:spPr/>
        <p:txBody>
          <a:bodyPr/>
          <a:lstStyle/>
          <a:p>
            <a:r>
              <a:rPr lang="en-CA" dirty="0"/>
              <a:t>BSR Metadata Application Profile</a:t>
            </a:r>
          </a:p>
        </p:txBody>
      </p:sp>
      <p:pic>
        <p:nvPicPr>
          <p:cNvPr id="8" name="Picture 7">
            <a:extLst>
              <a:ext uri="{FF2B5EF4-FFF2-40B4-BE49-F238E27FC236}">
                <a16:creationId xmlns:a16="http://schemas.microsoft.com/office/drawing/2014/main" id="{5D47C807-BD6A-EF0E-D1AB-F648AC8914AA}"/>
              </a:ext>
            </a:extLst>
          </p:cNvPr>
          <p:cNvPicPr>
            <a:picLocks noChangeAspect="1"/>
          </p:cNvPicPr>
          <p:nvPr/>
        </p:nvPicPr>
        <p:blipFill>
          <a:blip r:embed="rId6"/>
          <a:stretch>
            <a:fillRect/>
          </a:stretch>
        </p:blipFill>
        <p:spPr>
          <a:xfrm>
            <a:off x="176927" y="1951339"/>
            <a:ext cx="11838146" cy="1474184"/>
          </a:xfrm>
          <a:prstGeom prst="rect">
            <a:avLst/>
          </a:prstGeom>
          <a:ln>
            <a:solidFill>
              <a:schemeClr val="tx1"/>
            </a:solidFill>
          </a:ln>
        </p:spPr>
      </p:pic>
    </p:spTree>
    <p:extLst>
      <p:ext uri="{BB962C8B-B14F-4D97-AF65-F5344CB8AC3E}">
        <p14:creationId xmlns:p14="http://schemas.microsoft.com/office/powerpoint/2010/main" val="1709012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10E04-A1D1-5A3D-21DB-8E0ECF19457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92F756F8-B7B8-C765-661F-C82480250D96}"/>
              </a:ext>
            </a:extLst>
          </p:cNvPr>
          <p:cNvSpPr>
            <a:spLocks noGrp="1"/>
          </p:cNvSpPr>
          <p:nvPr>
            <p:ph type="title"/>
          </p:nvPr>
        </p:nvSpPr>
        <p:spPr/>
        <p:txBody>
          <a:bodyPr/>
          <a:lstStyle/>
          <a:p>
            <a:r>
              <a:rPr lang="en-CA" dirty="0"/>
              <a:t>Recording Uniform Resource Locator</a:t>
            </a:r>
          </a:p>
        </p:txBody>
      </p:sp>
      <p:sp>
        <p:nvSpPr>
          <p:cNvPr id="3" name="Slide Number Placeholder 2">
            <a:extLst>
              <a:ext uri="{FF2B5EF4-FFF2-40B4-BE49-F238E27FC236}">
                <a16:creationId xmlns:a16="http://schemas.microsoft.com/office/drawing/2014/main" id="{03760967-8A3E-C54B-82F4-AABDA5115434}"/>
              </a:ext>
            </a:extLst>
          </p:cNvPr>
          <p:cNvSpPr>
            <a:spLocks noGrp="1"/>
          </p:cNvSpPr>
          <p:nvPr>
            <p:ph type="sldNum" sz="quarter" idx="12"/>
          </p:nvPr>
        </p:nvSpPr>
        <p:spPr/>
        <p:txBody>
          <a:bodyPr/>
          <a:lstStyle/>
          <a:p>
            <a:fld id="{26D89839-9540-4FD2-A570-163792ED64AF}" type="slidenum">
              <a:rPr lang="en-US" smtClean="0"/>
              <a:t>90</a:t>
            </a:fld>
            <a:endParaRPr lang="en-US"/>
          </a:p>
        </p:txBody>
      </p:sp>
      <p:sp>
        <p:nvSpPr>
          <p:cNvPr id="25" name="TextBox 24">
            <a:extLst>
              <a:ext uri="{FF2B5EF4-FFF2-40B4-BE49-F238E27FC236}">
                <a16:creationId xmlns:a16="http://schemas.microsoft.com/office/drawing/2014/main" id="{815C367E-E0DD-7F56-0494-EBD5906631E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E9733B5-AA29-2EF9-FAF9-5DDFD867D05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58D34079-8D93-5012-CBE8-D266D5D1130C}"/>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886F898-58A4-F078-29D1-D25B89EDA33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776618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EA67-6BA9-287B-8BAF-553A6F364992}"/>
              </a:ext>
            </a:extLst>
          </p:cNvPr>
          <p:cNvSpPr>
            <a:spLocks noGrp="1"/>
          </p:cNvSpPr>
          <p:nvPr>
            <p:ph type="title"/>
          </p:nvPr>
        </p:nvSpPr>
        <p:spPr/>
        <p:txBody>
          <a:bodyPr/>
          <a:lstStyle/>
          <a:p>
            <a:r>
              <a:rPr lang="en-CA" dirty="0"/>
              <a:t>also issued as</a:t>
            </a:r>
          </a:p>
        </p:txBody>
      </p:sp>
      <p:sp>
        <p:nvSpPr>
          <p:cNvPr id="3" name="Text Placeholder 2">
            <a:extLst>
              <a:ext uri="{FF2B5EF4-FFF2-40B4-BE49-F238E27FC236}">
                <a16:creationId xmlns:a16="http://schemas.microsoft.com/office/drawing/2014/main" id="{F4F15325-CF66-DDF8-9AB6-E7E4D401020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EE7DD4C-FEA3-3BFE-CD2A-5D98ED86E590}"/>
              </a:ext>
            </a:extLst>
          </p:cNvPr>
          <p:cNvSpPr>
            <a:spLocks noGrp="1"/>
          </p:cNvSpPr>
          <p:nvPr>
            <p:ph type="sldNum" sz="quarter" idx="12"/>
          </p:nvPr>
        </p:nvSpPr>
        <p:spPr/>
        <p:txBody>
          <a:bodyPr/>
          <a:lstStyle/>
          <a:p>
            <a:fld id="{26D89839-9540-4FD2-A570-163792ED64AF}" type="slidenum">
              <a:rPr lang="en-US" smtClean="0"/>
              <a:t>91</a:t>
            </a:fld>
            <a:endParaRPr lang="en-US"/>
          </a:p>
        </p:txBody>
      </p:sp>
    </p:spTree>
    <p:extLst>
      <p:ext uri="{BB962C8B-B14F-4D97-AF65-F5344CB8AC3E}">
        <p14:creationId xmlns:p14="http://schemas.microsoft.com/office/powerpoint/2010/main" val="3052076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pic>
        <p:nvPicPr>
          <p:cNvPr id="125" name="Google Shape;125;p2"/>
          <p:cNvPicPr preferRelativeResize="0"/>
          <p:nvPr/>
        </p:nvPicPr>
        <p:blipFill rotWithShape="1">
          <a:blip r:embed="rId3">
            <a:alphaModFix/>
          </a:blip>
          <a:srcRect/>
          <a:stretch/>
        </p:blipFill>
        <p:spPr>
          <a:xfrm>
            <a:off x="3984517" y="1779786"/>
            <a:ext cx="4222968" cy="1111307"/>
          </a:xfrm>
          <a:prstGeom prst="rect">
            <a:avLst/>
          </a:prstGeom>
          <a:noFill/>
          <a:ln>
            <a:noFill/>
          </a:ln>
        </p:spPr>
      </p:pic>
      <p:sp>
        <p:nvSpPr>
          <p:cNvPr id="126" name="Google Shape;126;p2"/>
          <p:cNvSpPr txBox="1"/>
          <p:nvPr/>
        </p:nvSpPr>
        <p:spPr>
          <a:xfrm>
            <a:off x="4365344" y="980269"/>
            <a:ext cx="3461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Title page verso</a:t>
            </a:r>
            <a:endParaRPr/>
          </a:p>
        </p:txBody>
      </p:sp>
      <p:pic>
        <p:nvPicPr>
          <p:cNvPr id="127" name="Google Shape;127;p2"/>
          <p:cNvPicPr preferRelativeResize="0"/>
          <p:nvPr/>
        </p:nvPicPr>
        <p:blipFill rotWithShape="1">
          <a:blip r:embed="rId4">
            <a:alphaModFix/>
          </a:blip>
          <a:srcRect/>
          <a:stretch/>
        </p:blipFill>
        <p:spPr>
          <a:xfrm>
            <a:off x="949061" y="3966907"/>
            <a:ext cx="10293881" cy="107955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pic>
        <p:nvPicPr>
          <p:cNvPr id="133" name="Google Shape;133;p3"/>
          <p:cNvPicPr preferRelativeResize="0"/>
          <p:nvPr/>
        </p:nvPicPr>
        <p:blipFill rotWithShape="1">
          <a:blip r:embed="rId3">
            <a:alphaModFix/>
          </a:blip>
          <a:srcRect/>
          <a:stretch/>
        </p:blipFill>
        <p:spPr>
          <a:xfrm>
            <a:off x="583917" y="1190999"/>
            <a:ext cx="11024169" cy="1574881"/>
          </a:xfrm>
          <a:prstGeom prst="rect">
            <a:avLst/>
          </a:prstGeom>
          <a:noFill/>
          <a:ln>
            <a:noFill/>
          </a:ln>
        </p:spPr>
      </p:pic>
      <p:pic>
        <p:nvPicPr>
          <p:cNvPr id="134" name="Google Shape;134;p3"/>
          <p:cNvPicPr preferRelativeResize="0"/>
          <p:nvPr/>
        </p:nvPicPr>
        <p:blipFill rotWithShape="1">
          <a:blip r:embed="rId4">
            <a:alphaModFix/>
          </a:blip>
          <a:srcRect/>
          <a:stretch/>
        </p:blipFill>
        <p:spPr>
          <a:xfrm>
            <a:off x="2949413" y="3529187"/>
            <a:ext cx="6293172" cy="206385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pic>
        <p:nvPicPr>
          <p:cNvPr id="141" name="Google Shape;141;p4"/>
          <p:cNvPicPr preferRelativeResize="0"/>
          <p:nvPr/>
        </p:nvPicPr>
        <p:blipFill rotWithShape="1">
          <a:blip r:embed="rId3">
            <a:alphaModFix/>
          </a:blip>
          <a:srcRect/>
          <a:stretch/>
        </p:blipFill>
        <p:spPr>
          <a:xfrm>
            <a:off x="574391" y="511687"/>
            <a:ext cx="11043220" cy="1593932"/>
          </a:xfrm>
          <a:prstGeom prst="rect">
            <a:avLst/>
          </a:prstGeom>
          <a:noFill/>
          <a:ln>
            <a:noFill/>
          </a:ln>
        </p:spPr>
      </p:pic>
      <p:pic>
        <p:nvPicPr>
          <p:cNvPr id="142" name="Google Shape;142;p4"/>
          <p:cNvPicPr preferRelativeResize="0"/>
          <p:nvPr/>
        </p:nvPicPr>
        <p:blipFill rotWithShape="1">
          <a:blip r:embed="rId4">
            <a:alphaModFix/>
          </a:blip>
          <a:srcRect/>
          <a:stretch/>
        </p:blipFill>
        <p:spPr>
          <a:xfrm>
            <a:off x="3606672" y="2334996"/>
            <a:ext cx="4978657" cy="420391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pic>
        <p:nvPicPr>
          <p:cNvPr id="149" name="Google Shape;149;p5"/>
          <p:cNvPicPr preferRelativeResize="0"/>
          <p:nvPr/>
        </p:nvPicPr>
        <p:blipFill rotWithShape="1">
          <a:blip r:embed="rId3">
            <a:alphaModFix/>
          </a:blip>
          <a:srcRect/>
          <a:stretch/>
        </p:blipFill>
        <p:spPr>
          <a:xfrm>
            <a:off x="3641599" y="481857"/>
            <a:ext cx="4908801" cy="2051155"/>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3898787" y="3321131"/>
            <a:ext cx="4394427" cy="220356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pic>
        <p:nvPicPr>
          <p:cNvPr id="157" name="Google Shape;157;p6"/>
          <p:cNvPicPr preferRelativeResize="0"/>
          <p:nvPr/>
        </p:nvPicPr>
        <p:blipFill rotWithShape="1">
          <a:blip r:embed="rId3">
            <a:alphaModFix/>
          </a:blip>
          <a:srcRect/>
          <a:stretch/>
        </p:blipFill>
        <p:spPr>
          <a:xfrm>
            <a:off x="710662" y="773897"/>
            <a:ext cx="4807197" cy="1873346"/>
          </a:xfrm>
          <a:prstGeom prst="rect">
            <a:avLst/>
          </a:prstGeom>
          <a:noFill/>
          <a:ln>
            <a:noFill/>
          </a:ln>
        </p:spPr>
      </p:pic>
      <p:pic>
        <p:nvPicPr>
          <p:cNvPr id="158" name="Google Shape;158;p6"/>
          <p:cNvPicPr preferRelativeResize="0"/>
          <p:nvPr/>
        </p:nvPicPr>
        <p:blipFill rotWithShape="1">
          <a:blip r:embed="rId4">
            <a:alphaModFix/>
          </a:blip>
          <a:srcRect/>
          <a:stretch/>
        </p:blipFill>
        <p:spPr>
          <a:xfrm>
            <a:off x="710662" y="2867663"/>
            <a:ext cx="4546834" cy="2279767"/>
          </a:xfrm>
          <a:prstGeom prst="rect">
            <a:avLst/>
          </a:prstGeom>
          <a:noFill/>
          <a:ln>
            <a:noFill/>
          </a:ln>
        </p:spPr>
      </p:pic>
      <p:pic>
        <p:nvPicPr>
          <p:cNvPr id="159" name="Google Shape;159;p6"/>
          <p:cNvPicPr preferRelativeResize="0"/>
          <p:nvPr/>
        </p:nvPicPr>
        <p:blipFill rotWithShape="1">
          <a:blip r:embed="rId5">
            <a:alphaModFix/>
          </a:blip>
          <a:srcRect/>
          <a:stretch/>
        </p:blipFill>
        <p:spPr>
          <a:xfrm>
            <a:off x="5517859" y="3669083"/>
            <a:ext cx="6293173" cy="191779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97</a:t>
            </a:fld>
            <a:endParaRPr/>
          </a:p>
        </p:txBody>
      </p:sp>
      <p:pic>
        <p:nvPicPr>
          <p:cNvPr id="166" name="Google Shape;166;p7"/>
          <p:cNvPicPr preferRelativeResize="0"/>
          <p:nvPr/>
        </p:nvPicPr>
        <p:blipFill rotWithShape="1">
          <a:blip r:embed="rId3">
            <a:alphaModFix/>
          </a:blip>
          <a:srcRect/>
          <a:stretch/>
        </p:blipFill>
        <p:spPr>
          <a:xfrm>
            <a:off x="2349307" y="2308168"/>
            <a:ext cx="7493386" cy="224166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98</a:t>
            </a:fld>
            <a:endParaRPr/>
          </a:p>
        </p:txBody>
      </p:sp>
      <p:pic>
        <p:nvPicPr>
          <p:cNvPr id="173" name="Google Shape;173;p8"/>
          <p:cNvPicPr preferRelativeResize="0"/>
          <p:nvPr/>
        </p:nvPicPr>
        <p:blipFill rotWithShape="1">
          <a:blip r:embed="rId3">
            <a:alphaModFix/>
          </a:blip>
          <a:srcRect/>
          <a:stretch/>
        </p:blipFill>
        <p:spPr>
          <a:xfrm>
            <a:off x="824968" y="1390473"/>
            <a:ext cx="4026107" cy="1479626"/>
          </a:xfrm>
          <a:prstGeom prst="rect">
            <a:avLst/>
          </a:prstGeom>
          <a:noFill/>
          <a:ln>
            <a:noFill/>
          </a:ln>
        </p:spPr>
      </p:pic>
      <p:pic>
        <p:nvPicPr>
          <p:cNvPr id="174" name="Google Shape;174;p8"/>
          <p:cNvPicPr preferRelativeResize="0"/>
          <p:nvPr/>
        </p:nvPicPr>
        <p:blipFill rotWithShape="1">
          <a:blip r:embed="rId4">
            <a:alphaModFix/>
          </a:blip>
          <a:srcRect/>
          <a:stretch/>
        </p:blipFill>
        <p:spPr>
          <a:xfrm>
            <a:off x="548728" y="3538964"/>
            <a:ext cx="4578585" cy="2165461"/>
          </a:xfrm>
          <a:prstGeom prst="rect">
            <a:avLst/>
          </a:prstGeom>
          <a:noFill/>
          <a:ln>
            <a:noFill/>
          </a:ln>
        </p:spPr>
      </p:pic>
      <p:pic>
        <p:nvPicPr>
          <p:cNvPr id="175" name="Google Shape;175;p8"/>
          <p:cNvPicPr preferRelativeResize="0"/>
          <p:nvPr/>
        </p:nvPicPr>
        <p:blipFill rotWithShape="1">
          <a:blip r:embed="rId5">
            <a:alphaModFix/>
          </a:blip>
          <a:srcRect/>
          <a:stretch/>
        </p:blipFill>
        <p:spPr>
          <a:xfrm>
            <a:off x="6343402" y="1265791"/>
            <a:ext cx="4222967" cy="2603634"/>
          </a:xfrm>
          <a:prstGeom prst="rect">
            <a:avLst/>
          </a:prstGeom>
          <a:noFill/>
          <a:ln>
            <a:noFill/>
          </a:ln>
        </p:spPr>
      </p:pic>
      <p:pic>
        <p:nvPicPr>
          <p:cNvPr id="176" name="Google Shape;176;p8"/>
          <p:cNvPicPr preferRelativeResize="0"/>
          <p:nvPr/>
        </p:nvPicPr>
        <p:blipFill rotWithShape="1">
          <a:blip r:embed="rId6">
            <a:alphaModFix/>
          </a:blip>
          <a:srcRect/>
          <a:stretch/>
        </p:blipFill>
        <p:spPr>
          <a:xfrm>
            <a:off x="6368803" y="3852858"/>
            <a:ext cx="4197566" cy="14605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99</a:t>
            </a:fld>
            <a:endParaRPr/>
          </a:p>
        </p:txBody>
      </p:sp>
      <p:pic>
        <p:nvPicPr>
          <p:cNvPr id="183" name="Google Shape;183;p9"/>
          <p:cNvPicPr preferRelativeResize="0"/>
          <p:nvPr/>
        </p:nvPicPr>
        <p:blipFill rotWithShape="1">
          <a:blip r:embed="rId3">
            <a:alphaModFix/>
          </a:blip>
          <a:srcRect/>
          <a:stretch/>
        </p:blipFill>
        <p:spPr>
          <a:xfrm>
            <a:off x="2374710" y="1336568"/>
            <a:ext cx="7442581" cy="418486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9832510E-071B-47BB-837B-562780055ED9}" vid="{B1AA67C2-AFD5-413F-A282-974178A361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NARDAC PCC Workshop Template</Template>
  <TotalTime>2643</TotalTime>
  <Words>9018</Words>
  <Application>Microsoft Office PowerPoint</Application>
  <PresentationFormat>Widescreen</PresentationFormat>
  <Paragraphs>814</Paragraphs>
  <Slides>160</Slides>
  <Notes>150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160</vt:i4>
      </vt:variant>
    </vt:vector>
  </HeadingPairs>
  <TitlesOfParts>
    <vt:vector size="166" baseType="lpstr">
      <vt:lpstr>Noto Sans Symbols</vt:lpstr>
      <vt:lpstr>Arial</vt:lpstr>
      <vt:lpstr>Calibri</vt:lpstr>
      <vt:lpstr>Calibri Light</vt:lpstr>
      <vt:lpstr>Times New Roman</vt:lpstr>
      <vt:lpstr>Office Theme</vt:lpstr>
      <vt:lpstr>Cataloging an eBook Describing the Manifestation</vt:lpstr>
      <vt:lpstr>RDA Copyright</vt:lpstr>
      <vt:lpstr>Recording media type</vt:lpstr>
      <vt:lpstr>Recording media type</vt:lpstr>
      <vt:lpstr>PowerPoint Presentation</vt:lpstr>
      <vt:lpstr>PowerPoint Presentation</vt:lpstr>
      <vt:lpstr>Recording media type</vt:lpstr>
      <vt:lpstr>carrier type</vt:lpstr>
      <vt:lpstr>BSR Metadata Application Profile</vt:lpstr>
      <vt:lpstr>PowerPoint Presentation</vt:lpstr>
      <vt:lpstr>PowerPoint Presentation</vt:lpstr>
      <vt:lpstr>Recording carrier type</vt:lpstr>
      <vt:lpstr>PowerPoint Presentation</vt:lpstr>
      <vt:lpstr>Recording carrier type</vt:lpstr>
      <vt:lpstr>Recording carrier type</vt:lpstr>
      <vt:lpstr>PowerPoint Presentation</vt:lpstr>
      <vt:lpstr>Recording carrier type</vt:lpstr>
      <vt:lpstr>Recording carrier type</vt:lpstr>
      <vt:lpstr>Recording carrier type</vt:lpstr>
      <vt:lpstr>category of manifestation</vt:lpstr>
      <vt:lpstr>PowerPoint Presentation</vt:lpstr>
      <vt:lpstr>PowerPoint Presentation</vt:lpstr>
      <vt:lpstr>PowerPoint Presentation</vt:lpstr>
      <vt:lpstr>Recording category of manifestation </vt:lpstr>
      <vt:lpstr>Recording category of manifestation </vt:lpstr>
      <vt:lpstr>Recording category of manifestation </vt:lpstr>
      <vt:lpstr>extent of manifestation</vt:lpstr>
      <vt:lpstr>BSR Metadata Application Profile</vt:lpstr>
      <vt:lpstr>PowerPoint Presentation</vt:lpstr>
      <vt:lpstr>PowerPoint Presentation</vt:lpstr>
      <vt:lpstr>PowerPoint Presentation</vt:lpstr>
      <vt:lpstr>PowerPoint Presentation</vt:lpstr>
      <vt:lpstr>extent of manifestation Carrier Type and Extent Unit</vt:lpstr>
      <vt:lpstr>extent of manifestation Number of subunits</vt:lpstr>
      <vt:lpstr>PowerPoint Presentation</vt:lpstr>
      <vt:lpstr>PowerPoint Presentation</vt:lpstr>
      <vt:lpstr>PowerPoint Presentation</vt:lpstr>
      <vt:lpstr>PowerPoint Presentation</vt:lpstr>
      <vt:lpstr>Recording extent of manifestation</vt:lpstr>
      <vt:lpstr>dimensions</vt:lpstr>
      <vt:lpstr>BSR Metadata Application Profile</vt:lpstr>
      <vt:lpstr>PowerPoint Presentation</vt:lpstr>
      <vt:lpstr>PowerPoint Presentation</vt:lpstr>
      <vt:lpstr>PowerPoint Presentation</vt:lpstr>
      <vt:lpstr>Recording dimensions</vt:lpstr>
      <vt:lpstr>file type</vt:lpstr>
      <vt:lpstr>file type</vt:lpstr>
      <vt:lpstr>PowerPoint Presentation</vt:lpstr>
      <vt:lpstr>PowerPoint Presentation</vt:lpstr>
      <vt:lpstr>PowerPoint Presentation</vt:lpstr>
      <vt:lpstr>Recording file type</vt:lpstr>
      <vt:lpstr>PowerPoint Presentation</vt:lpstr>
      <vt:lpstr>Recording file type</vt:lpstr>
      <vt:lpstr>PowerPoint Presentation</vt:lpstr>
      <vt:lpstr>Recording file type</vt:lpstr>
      <vt:lpstr>PowerPoint Presentation</vt:lpstr>
      <vt:lpstr>Recording file type</vt:lpstr>
      <vt:lpstr>encoding format</vt:lpstr>
      <vt:lpstr>PowerPoint Presentation</vt:lpstr>
      <vt:lpstr>PowerPoint Presentation</vt:lpstr>
      <vt:lpstr>PowerPoint Presentation</vt:lpstr>
      <vt:lpstr>PowerPoint Presentation</vt:lpstr>
      <vt:lpstr>Recording encoding format</vt:lpstr>
      <vt:lpstr>PowerPoint Presentation</vt:lpstr>
      <vt:lpstr>Recording encoding format</vt:lpstr>
      <vt:lpstr>restriction on access to manifestation</vt:lpstr>
      <vt:lpstr>PowerPoint Presentation</vt:lpstr>
      <vt:lpstr>PowerPoint Presentation</vt:lpstr>
      <vt:lpstr>Recording restriction on access to manifestation</vt:lpstr>
      <vt:lpstr>PowerPoint Presentation</vt:lpstr>
      <vt:lpstr>Recording restriction on access to manifestation</vt:lpstr>
      <vt:lpstr>PowerPoint Presentation</vt:lpstr>
      <vt:lpstr>PowerPoint Presentation</vt:lpstr>
      <vt:lpstr>Recording restriction on access to manifestation</vt:lpstr>
      <vt:lpstr>PowerPoint Presentation</vt:lpstr>
      <vt:lpstr>Recording restriction on access to manifestation</vt:lpstr>
      <vt:lpstr>Recording restriction on access to manifestation</vt:lpstr>
      <vt:lpstr>PowerPoint Presentation</vt:lpstr>
      <vt:lpstr>Recording restriction on access to manifestation</vt:lpstr>
      <vt:lpstr>Recording restriction on access to manifestation</vt:lpstr>
      <vt:lpstr>PowerPoint Presentation</vt:lpstr>
      <vt:lpstr>PowerPoint Presentation</vt:lpstr>
      <vt:lpstr>Recording restriction on access to manifestation</vt:lpstr>
      <vt:lpstr>Uniform Resource Locator</vt:lpstr>
      <vt:lpstr>BSR Metadata Application Profile</vt:lpstr>
      <vt:lpstr>PowerPoint Presentation</vt:lpstr>
      <vt:lpstr>PowerPoint Presentation</vt:lpstr>
      <vt:lpstr>PowerPoint Presentation</vt:lpstr>
      <vt:lpstr>PowerPoint Presentation</vt:lpstr>
      <vt:lpstr>Recording Uniform Resource Locator</vt:lpstr>
      <vt:lpstr>also issued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also issued as</vt:lpstr>
      <vt:lpstr>PowerPoint Presentation</vt:lpstr>
      <vt:lpstr>Recording also issued as</vt:lpstr>
      <vt:lpstr>Cataloging an eBook Describing the Aggregate</vt:lpstr>
      <vt:lpstr>note on manifestation</vt:lpstr>
      <vt:lpstr>Hamiltonian systems is an aggregate</vt:lpstr>
      <vt:lpstr>BSR: expression manifested</vt:lpstr>
      <vt:lpstr>PowerPoint Presentation</vt:lpstr>
      <vt:lpstr>PowerPoint Presentation</vt:lpstr>
      <vt:lpstr>PowerPoint Presentation</vt:lpstr>
      <vt:lpstr>MGD: Aggregates</vt:lpstr>
      <vt:lpstr>MGD: Aggregates</vt:lpstr>
      <vt:lpstr>MGD: Aggregates</vt:lpstr>
      <vt:lpstr>MGD: Aggregates</vt:lpstr>
      <vt:lpstr>MGD: Aggregates</vt:lpstr>
      <vt:lpstr>Recording note on manifestation</vt:lpstr>
      <vt:lpstr>Recording note on manifestation</vt:lpstr>
      <vt:lpstr>illustrative content</vt:lpstr>
      <vt:lpstr>Illustrative content</vt:lpstr>
      <vt:lpstr>PowerPoint Presentation</vt:lpstr>
      <vt:lpstr>PowerPoint Presentation</vt:lpstr>
      <vt:lpstr>MGD: Aggregates</vt:lpstr>
      <vt:lpstr>PowerPoint Presentation</vt:lpstr>
      <vt:lpstr>PowerPoint Presentation</vt:lpstr>
      <vt:lpstr>Recording illustrative content</vt:lpstr>
      <vt:lpstr>PowerPoint Presentation</vt:lpstr>
      <vt:lpstr>Recording illustrative content</vt:lpstr>
      <vt:lpstr>Recording illustrative content</vt:lpstr>
      <vt:lpstr>PowerPoint Presentation</vt:lpstr>
      <vt:lpstr>Recording illustrative content</vt:lpstr>
      <vt:lpstr>Recording illustrative content</vt:lpstr>
      <vt:lpstr>PowerPoint Presentation</vt:lpstr>
      <vt:lpstr>PowerPoint Presentation</vt:lpstr>
      <vt:lpstr>Recording illustrative content</vt:lpstr>
      <vt:lpstr>colour content</vt:lpstr>
      <vt:lpstr>Manifestation: colour content</vt:lpstr>
      <vt:lpstr>PowerPoint Presentation</vt:lpstr>
      <vt:lpstr>PowerPoint Presentation</vt:lpstr>
      <vt:lpstr>PowerPoint Presentation</vt:lpstr>
      <vt:lpstr>Illustrations in color and b&amp;w</vt:lpstr>
      <vt:lpstr>Recording colour content</vt:lpstr>
      <vt:lpstr>PowerPoint Presentation</vt:lpstr>
      <vt:lpstr>Recording colour content</vt:lpstr>
      <vt:lpstr>PowerPoint Presentation</vt:lpstr>
      <vt:lpstr>Recording colour content</vt:lpstr>
      <vt:lpstr>Recording colour content</vt:lpstr>
      <vt:lpstr>supplementary content</vt:lpstr>
      <vt:lpstr>Supplementary content</vt:lpstr>
      <vt:lpstr>PowerPoint Presentation</vt:lpstr>
      <vt:lpstr>MGD: Manifestation: Supplementary content</vt:lpstr>
      <vt:lpstr>MGD: Manifestation: Supplementary content</vt:lpstr>
      <vt:lpstr>MGD: Manifestation: Supplementary content</vt:lpstr>
      <vt:lpstr>MGD: Aggregates</vt:lpstr>
      <vt:lpstr>MGD: Aggregates</vt:lpstr>
      <vt:lpstr>PowerPoint Presentation</vt:lpstr>
      <vt:lpstr>Recording supplementary content</vt:lpstr>
      <vt:lpstr>Recording supplementary content</vt:lpstr>
      <vt:lpstr>Recording supplementary content</vt:lpstr>
      <vt:lpstr>Minimum Description of Collection Aggregate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Cataloging an eBook Describing the Manifestation</dc:title>
  <dc:creator>Adam Baron</dc:creator>
  <cp:lastModifiedBy>Polutta, Melanie</cp:lastModifiedBy>
  <cp:revision>155</cp:revision>
  <dcterms:created xsi:type="dcterms:W3CDTF">2025-06-22T00:59:19Z</dcterms:created>
  <dcterms:modified xsi:type="dcterms:W3CDTF">2025-07-17T12:03:19Z</dcterms:modified>
</cp:coreProperties>
</file>