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8"/>
  </p:notesMasterIdLst>
  <p:sldIdLst>
    <p:sldId id="258" r:id="rId2"/>
    <p:sldId id="704" r:id="rId3"/>
    <p:sldId id="261" r:id="rId4"/>
    <p:sldId id="262" r:id="rId5"/>
    <p:sldId id="582" r:id="rId6"/>
    <p:sldId id="583" r:id="rId7"/>
    <p:sldId id="584" r:id="rId8"/>
    <p:sldId id="585" r:id="rId9"/>
    <p:sldId id="586" r:id="rId10"/>
    <p:sldId id="587" r:id="rId11"/>
    <p:sldId id="588" r:id="rId12"/>
    <p:sldId id="589" r:id="rId13"/>
    <p:sldId id="590" r:id="rId14"/>
    <p:sldId id="591" r:id="rId15"/>
    <p:sldId id="592" r:id="rId16"/>
    <p:sldId id="593" r:id="rId17"/>
    <p:sldId id="594" r:id="rId18"/>
    <p:sldId id="618" r:id="rId19"/>
    <p:sldId id="362" r:id="rId20"/>
    <p:sldId id="596" r:id="rId21"/>
    <p:sldId id="402" r:id="rId22"/>
    <p:sldId id="263" r:id="rId23"/>
    <p:sldId id="597" r:id="rId24"/>
    <p:sldId id="599" r:id="rId25"/>
    <p:sldId id="600" r:id="rId26"/>
    <p:sldId id="601" r:id="rId27"/>
    <p:sldId id="602" r:id="rId28"/>
    <p:sldId id="603" r:id="rId29"/>
    <p:sldId id="366" r:id="rId30"/>
    <p:sldId id="264" r:id="rId31"/>
    <p:sldId id="604" r:id="rId32"/>
    <p:sldId id="605" r:id="rId33"/>
    <p:sldId id="606" r:id="rId34"/>
    <p:sldId id="607" r:id="rId35"/>
    <p:sldId id="608" r:id="rId36"/>
    <p:sldId id="619" r:id="rId37"/>
    <p:sldId id="367" r:id="rId38"/>
    <p:sldId id="265" r:id="rId39"/>
    <p:sldId id="609" r:id="rId40"/>
    <p:sldId id="610" r:id="rId41"/>
    <p:sldId id="611" r:id="rId42"/>
    <p:sldId id="612" r:id="rId43"/>
    <p:sldId id="613" r:id="rId44"/>
    <p:sldId id="614" r:id="rId45"/>
    <p:sldId id="615" r:id="rId46"/>
    <p:sldId id="620" r:id="rId47"/>
    <p:sldId id="368" r:id="rId48"/>
    <p:sldId id="266" r:id="rId49"/>
    <p:sldId id="285" r:id="rId50"/>
    <p:sldId id="283" r:id="rId51"/>
    <p:sldId id="257" r:id="rId52"/>
    <p:sldId id="286" r:id="rId53"/>
    <p:sldId id="287" r:id="rId54"/>
    <p:sldId id="288" r:id="rId55"/>
    <p:sldId id="290" r:id="rId56"/>
    <p:sldId id="291" r:id="rId57"/>
    <p:sldId id="292" r:id="rId58"/>
    <p:sldId id="289" r:id="rId59"/>
    <p:sldId id="260" r:id="rId60"/>
    <p:sldId id="293" r:id="rId61"/>
    <p:sldId id="305" r:id="rId62"/>
    <p:sldId id="272" r:id="rId63"/>
    <p:sldId id="307" r:id="rId64"/>
    <p:sldId id="274" r:id="rId65"/>
    <p:sldId id="275" r:id="rId66"/>
    <p:sldId id="309" r:id="rId67"/>
    <p:sldId id="310" r:id="rId68"/>
    <p:sldId id="311" r:id="rId69"/>
    <p:sldId id="313" r:id="rId70"/>
    <p:sldId id="314" r:id="rId71"/>
    <p:sldId id="315" r:id="rId72"/>
    <p:sldId id="316" r:id="rId73"/>
    <p:sldId id="317" r:id="rId74"/>
    <p:sldId id="318" r:id="rId75"/>
    <p:sldId id="319" r:id="rId76"/>
    <p:sldId id="320" r:id="rId77"/>
    <p:sldId id="321" r:id="rId78"/>
    <p:sldId id="280" r:id="rId79"/>
    <p:sldId id="322" r:id="rId80"/>
    <p:sldId id="323" r:id="rId81"/>
    <p:sldId id="259" r:id="rId82"/>
    <p:sldId id="487" r:id="rId83"/>
    <p:sldId id="488" r:id="rId84"/>
    <p:sldId id="489" r:id="rId85"/>
    <p:sldId id="490" r:id="rId86"/>
    <p:sldId id="491" r:id="rId87"/>
    <p:sldId id="492" r:id="rId88"/>
    <p:sldId id="493" r:id="rId89"/>
    <p:sldId id="494" r:id="rId90"/>
    <p:sldId id="495" r:id="rId91"/>
    <p:sldId id="496" r:id="rId92"/>
    <p:sldId id="497" r:id="rId93"/>
    <p:sldId id="268" r:id="rId94"/>
    <p:sldId id="269" r:id="rId95"/>
    <p:sldId id="270" r:id="rId96"/>
    <p:sldId id="498" r:id="rId97"/>
    <p:sldId id="499" r:id="rId98"/>
    <p:sldId id="273" r:id="rId99"/>
    <p:sldId id="500" r:id="rId100"/>
    <p:sldId id="501" r:id="rId101"/>
    <p:sldId id="276" r:id="rId102"/>
    <p:sldId id="277" r:id="rId103"/>
    <p:sldId id="278" r:id="rId104"/>
    <p:sldId id="513" r:id="rId105"/>
    <p:sldId id="279" r:id="rId106"/>
    <p:sldId id="502" r:id="rId107"/>
    <p:sldId id="385" r:id="rId108"/>
    <p:sldId id="281" r:id="rId109"/>
    <p:sldId id="282" r:id="rId110"/>
    <p:sldId id="503" r:id="rId111"/>
    <p:sldId id="284" r:id="rId112"/>
    <p:sldId id="504" r:id="rId113"/>
    <p:sldId id="505" r:id="rId114"/>
    <p:sldId id="506" r:id="rId115"/>
    <p:sldId id="507" r:id="rId116"/>
    <p:sldId id="508" r:id="rId117"/>
    <p:sldId id="514" r:id="rId118"/>
    <p:sldId id="509" r:id="rId119"/>
    <p:sldId id="510" r:id="rId120"/>
    <p:sldId id="384" r:id="rId121"/>
    <p:sldId id="511" r:id="rId122"/>
    <p:sldId id="294" r:id="rId123"/>
    <p:sldId id="551" r:id="rId124"/>
    <p:sldId id="369" r:id="rId125"/>
    <p:sldId id="324" r:id="rId126"/>
    <p:sldId id="642" r:id="rId127"/>
    <p:sldId id="637" r:id="rId128"/>
    <p:sldId id="638" r:id="rId129"/>
    <p:sldId id="643" r:id="rId130"/>
    <p:sldId id="621" r:id="rId131"/>
    <p:sldId id="645" r:id="rId132"/>
    <p:sldId id="370" r:id="rId133"/>
    <p:sldId id="403" r:id="rId134"/>
    <p:sldId id="325" r:id="rId135"/>
    <p:sldId id="623" r:id="rId136"/>
    <p:sldId id="624" r:id="rId137"/>
    <p:sldId id="625" r:id="rId138"/>
    <p:sldId id="633" r:id="rId139"/>
    <p:sldId id="634" r:id="rId140"/>
    <p:sldId id="628" r:id="rId141"/>
    <p:sldId id="629" r:id="rId142"/>
    <p:sldId id="630" r:id="rId143"/>
    <p:sldId id="631" r:id="rId144"/>
    <p:sldId id="632" r:id="rId145"/>
    <p:sldId id="371" r:id="rId146"/>
    <p:sldId id="386"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710" autoAdjust="0"/>
  </p:normalViewPr>
  <p:slideViewPr>
    <p:cSldViewPr snapToGrid="0">
      <p:cViewPr varScale="1">
        <p:scale>
          <a:sx n="79" d="100"/>
          <a:sy n="79" d="100"/>
        </p:scale>
        <p:origin x="183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B0B71-6277-4FA5-97BF-5F63D7B58536}" type="datetimeFigureOut">
              <a:rPr lang="en-US" smtClean="0"/>
              <a:t>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751CD-C621-4F44-BF9E-E97C3AB3C439}" type="slidenum">
              <a:rPr lang="en-US" smtClean="0"/>
              <a:t>‹#›</a:t>
            </a:fld>
            <a:endParaRPr lang="en-US"/>
          </a:p>
        </p:txBody>
      </p:sp>
    </p:spTree>
    <p:extLst>
      <p:ext uri="{BB962C8B-B14F-4D97-AF65-F5344CB8AC3E}">
        <p14:creationId xmlns:p14="http://schemas.microsoft.com/office/powerpoint/2010/main" val="15686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3</a:t>
            </a:fld>
            <a:endParaRPr lang="en-US"/>
          </a:p>
        </p:txBody>
      </p:sp>
    </p:spTree>
    <p:extLst>
      <p:ext uri="{BB962C8B-B14F-4D97-AF65-F5344CB8AC3E}">
        <p14:creationId xmlns:p14="http://schemas.microsoft.com/office/powerpoint/2010/main" val="390556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Guidelines on normalized transcription, there are a couple sections that are most relevant for our resource: capitalization and punctuation.</a:t>
            </a:r>
          </a:p>
        </p:txBody>
      </p:sp>
      <p:sp>
        <p:nvSpPr>
          <p:cNvPr id="4" name="Slide Number Placeholder 3"/>
          <p:cNvSpPr>
            <a:spLocks noGrp="1"/>
          </p:cNvSpPr>
          <p:nvPr>
            <p:ph type="sldNum" sz="quarter" idx="5"/>
          </p:nvPr>
        </p:nvSpPr>
        <p:spPr/>
        <p:txBody>
          <a:bodyPr/>
          <a:lstStyle/>
          <a:p>
            <a:fld id="{860751CD-C621-4F44-BF9E-E97C3AB3C439}" type="slidenum">
              <a:rPr lang="en-US" smtClean="0"/>
              <a:t>13</a:t>
            </a:fld>
            <a:endParaRPr lang="en-US"/>
          </a:p>
        </p:txBody>
      </p:sp>
    </p:spTree>
    <p:extLst>
      <p:ext uri="{BB962C8B-B14F-4D97-AF65-F5344CB8AC3E}">
        <p14:creationId xmlns:p14="http://schemas.microsoft.com/office/powerpoint/2010/main" val="18698025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3d2a680c82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3d2a680c82_0_2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The last step is to encode it in MARC. Let’s head back to the Toolkit and the </a:t>
            </a:r>
            <a:r>
              <a:rPr lang="en-US" sz="1100" b="1" dirty="0">
                <a:latin typeface="Arial"/>
                <a:ea typeface="Arial"/>
                <a:cs typeface="Arial"/>
                <a:sym typeface="Arial"/>
              </a:rPr>
              <a:t>Title of series element</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Remember that the </a:t>
            </a:r>
            <a:r>
              <a:rPr lang="en-US" sz="1100" b="1" dirty="0">
                <a:latin typeface="Arial"/>
                <a:ea typeface="Arial"/>
                <a:cs typeface="Arial"/>
                <a:sym typeface="Arial"/>
              </a:rPr>
              <a:t>Prerecording</a:t>
            </a:r>
            <a:r>
              <a:rPr lang="en-US" sz="1100" dirty="0">
                <a:latin typeface="Arial"/>
                <a:ea typeface="Arial"/>
                <a:cs typeface="Arial"/>
                <a:sym typeface="Arial"/>
              </a:rPr>
              <a:t> section referred us to the MGD: </a:t>
            </a:r>
            <a:r>
              <a:rPr lang="en-US" sz="1100" b="1" dirty="0">
                <a:latin typeface="Arial"/>
                <a:ea typeface="Arial"/>
                <a:cs typeface="Arial"/>
                <a:sym typeface="Arial"/>
              </a:rPr>
              <a:t>Series: Title of series</a:t>
            </a:r>
            <a:r>
              <a:rPr lang="en-US" sz="1100" dirty="0">
                <a:latin typeface="Arial"/>
                <a:ea typeface="Arial"/>
                <a:cs typeface="Arial"/>
                <a:sym typeface="Arial"/>
              </a:rPr>
              <a:t>, and that this MGD contains instructions for MARC coding. Let’s take a look at those now.</a:t>
            </a:r>
            <a:endParaRPr sz="1100" dirty="0">
              <a:latin typeface="Arial"/>
              <a:ea typeface="Arial"/>
              <a:cs typeface="Arial"/>
              <a:sym typeface="Arial"/>
            </a:endParaRPr>
          </a:p>
        </p:txBody>
      </p:sp>
      <p:sp>
        <p:nvSpPr>
          <p:cNvPr id="366" name="Google Shape;366;g33d2a680c82_0_2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105</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3d2a680c82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3d2a680c82_0_2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In the </a:t>
            </a:r>
            <a:r>
              <a:rPr lang="en-US" sz="1100" b="1">
                <a:latin typeface="Arial"/>
                <a:ea typeface="Arial"/>
                <a:cs typeface="Arial"/>
                <a:sym typeface="Arial"/>
              </a:rPr>
              <a:t>MARC coding</a:t>
            </a:r>
            <a:r>
              <a:rPr lang="en-US" sz="1100">
                <a:latin typeface="Arial"/>
                <a:ea typeface="Arial"/>
                <a:cs typeface="Arial"/>
                <a:sym typeface="Arial"/>
              </a:rPr>
              <a:t> section, we are told that “the title of series element is recorded in MARC bibliographic 490, subfield $a. It is the first element of the series statement. It may stand alone, or other elements may follow.” </a:t>
            </a:r>
            <a:endParaRPr sz="1100">
              <a:latin typeface="Arial"/>
              <a:ea typeface="Arial"/>
              <a:cs typeface="Arial"/>
              <a:sym typeface="Arial"/>
            </a:endParaRPr>
          </a:p>
          <a:p>
            <a:pPr marL="0" lvl="0" indent="0" algn="l" rtl="0">
              <a:lnSpc>
                <a:spcPct val="115000"/>
              </a:lnSpc>
              <a:spcBef>
                <a:spcPts val="800"/>
              </a:spcBef>
              <a:spcAft>
                <a:spcPts val="0"/>
              </a:spcAft>
              <a:buNone/>
            </a:pPr>
            <a:r>
              <a:rPr lang="en-US" sz="1100">
                <a:latin typeface="Arial"/>
                <a:ea typeface="Arial"/>
                <a:cs typeface="Arial"/>
                <a:sym typeface="Arial"/>
              </a:rPr>
              <a:t>So, we will take the value that we devised and encode it in the MARC 490 subfield $a. </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But, as the MGD notes, while this is the first subelement of the series statement, other elements may follow. We can see on our series title page that there is one other subelement that we must record, so let’s move on to </a:t>
            </a:r>
            <a:r>
              <a:rPr lang="en-US" sz="1100" b="1">
                <a:latin typeface="Arial"/>
                <a:ea typeface="Arial"/>
                <a:cs typeface="Arial"/>
                <a:sym typeface="Arial"/>
              </a:rPr>
              <a:t>Numbering within sequence</a:t>
            </a:r>
            <a:r>
              <a:rPr lang="en-US" sz="1100">
                <a:latin typeface="Arial"/>
                <a:ea typeface="Arial"/>
                <a:cs typeface="Arial"/>
                <a:sym typeface="Arial"/>
              </a:rPr>
              <a:t>.</a:t>
            </a:r>
            <a:endParaRPr/>
          </a:p>
        </p:txBody>
      </p:sp>
      <p:sp>
        <p:nvSpPr>
          <p:cNvPr id="375" name="Google Shape;375;g33d2a680c82_0_2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106</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9DE13-0F4D-0A6A-7669-035432D61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52713-4D3C-9EC1-8A72-D04DB27B3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B8B6B-B74E-6FEA-7538-8640518BF73D}"/>
              </a:ext>
            </a:extLst>
          </p:cNvPr>
          <p:cNvSpPr>
            <a:spLocks noGrp="1"/>
          </p:cNvSpPr>
          <p:nvPr>
            <p:ph type="body" idx="1"/>
          </p:nvPr>
        </p:nvSpPr>
        <p:spPr/>
        <p:txBody>
          <a:bodyPr/>
          <a:lstStyle/>
          <a:p>
            <a:pPr marL="0" lvl="0" indent="0" algn="l" rtl="0">
              <a:spcBef>
                <a:spcPts val="0"/>
              </a:spcBef>
              <a:spcAft>
                <a:spcPts val="0"/>
              </a:spcAft>
              <a:buNone/>
            </a:pPr>
            <a:r>
              <a:rPr lang="en-CA" dirty="0"/>
              <a:t>It should look like this in your MARC Record </a:t>
            </a:r>
            <a:r>
              <a:rPr lang="en-CA" dirty="0" err="1"/>
              <a:t>Workform</a:t>
            </a:r>
            <a:r>
              <a:rPr lang="en-CA" dirty="0"/>
              <a:t>.</a:t>
            </a:r>
          </a:p>
        </p:txBody>
      </p:sp>
      <p:sp>
        <p:nvSpPr>
          <p:cNvPr id="4" name="Slide Number Placeholder 3">
            <a:extLst>
              <a:ext uri="{FF2B5EF4-FFF2-40B4-BE49-F238E27FC236}">
                <a16:creationId xmlns:a16="http://schemas.microsoft.com/office/drawing/2014/main" id="{D6A05D7B-A234-139C-F9C7-4BAAB748DDF4}"/>
              </a:ext>
            </a:extLst>
          </p:cNvPr>
          <p:cNvSpPr>
            <a:spLocks noGrp="1"/>
          </p:cNvSpPr>
          <p:nvPr>
            <p:ph type="sldNum" sz="quarter" idx="5"/>
          </p:nvPr>
        </p:nvSpPr>
        <p:spPr/>
        <p:txBody>
          <a:bodyPr/>
          <a:lstStyle/>
          <a:p>
            <a:fld id="{860751CD-C621-4F44-BF9E-E97C3AB3C439}" type="slidenum">
              <a:rPr lang="en-US" smtClean="0"/>
              <a:t>107</a:t>
            </a:fld>
            <a:endParaRPr lang="en-US"/>
          </a:p>
        </p:txBody>
      </p:sp>
    </p:spTree>
    <p:extLst>
      <p:ext uri="{BB962C8B-B14F-4D97-AF65-F5344CB8AC3E}">
        <p14:creationId xmlns:p14="http://schemas.microsoft.com/office/powerpoint/2010/main" val="36188838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3cfc2b8dfb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3cfc2b8dfb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endParaRPr/>
          </a:p>
        </p:txBody>
      </p:sp>
      <p:sp>
        <p:nvSpPr>
          <p:cNvPr id="385" name="Google Shape;385;g33cfc2b8dfb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3d2a680c82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33d2a680c82_0_2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Let’s return to the </a:t>
            </a:r>
            <a:r>
              <a:rPr lang="en-US" sz="1100" b="1" dirty="0">
                <a:latin typeface="Arial"/>
                <a:ea typeface="Arial"/>
                <a:cs typeface="Arial"/>
                <a:sym typeface="Arial"/>
              </a:rPr>
              <a:t>BSR</a:t>
            </a:r>
            <a:r>
              <a:rPr lang="en-US" sz="1100" dirty="0">
                <a:latin typeface="Arial"/>
                <a:ea typeface="Arial"/>
                <a:cs typeface="Arial"/>
                <a:sym typeface="Arial"/>
              </a:rPr>
              <a:t>. The next</a:t>
            </a:r>
            <a:r>
              <a:rPr lang="en-US" sz="1100" i="1" dirty="0">
                <a:latin typeface="Arial"/>
                <a:ea typeface="Arial"/>
                <a:cs typeface="Arial"/>
                <a:sym typeface="Arial"/>
              </a:rPr>
              <a:t> series statement</a:t>
            </a:r>
            <a:r>
              <a:rPr lang="en-US" sz="1100" dirty="0">
                <a:latin typeface="Arial"/>
                <a:ea typeface="Arial"/>
                <a:cs typeface="Arial"/>
                <a:sym typeface="Arial"/>
              </a:rPr>
              <a:t> </a:t>
            </a:r>
            <a:r>
              <a:rPr lang="en-US" sz="1100" dirty="0" err="1">
                <a:latin typeface="Arial"/>
                <a:ea typeface="Arial"/>
                <a:cs typeface="Arial"/>
                <a:sym typeface="Arial"/>
              </a:rPr>
              <a:t>subelement</a:t>
            </a:r>
            <a:r>
              <a:rPr lang="en-US" sz="1100" dirty="0">
                <a:latin typeface="Arial"/>
                <a:ea typeface="Arial"/>
                <a:cs typeface="Arial"/>
                <a:sym typeface="Arial"/>
              </a:rPr>
              <a:t> that is part of the Manifestation, and that we know we must record because it appears on </a:t>
            </a:r>
            <a:r>
              <a:rPr lang="en-US" sz="1100" i="1" dirty="0">
                <a:latin typeface="Arial"/>
                <a:ea typeface="Arial"/>
                <a:cs typeface="Arial"/>
                <a:sym typeface="Arial"/>
              </a:rPr>
              <a:t>Hamiltonian Systems’ </a:t>
            </a:r>
            <a:r>
              <a:rPr lang="en-US" sz="1100" dirty="0">
                <a:latin typeface="Arial"/>
                <a:ea typeface="Arial"/>
                <a:cs typeface="Arial"/>
                <a:sym typeface="Arial"/>
              </a:rPr>
              <a:t>series title page, is </a:t>
            </a:r>
            <a:r>
              <a:rPr lang="en-US" sz="1100" i="1" dirty="0">
                <a:latin typeface="Arial"/>
                <a:ea typeface="Arial"/>
                <a:cs typeface="Arial"/>
                <a:sym typeface="Arial"/>
              </a:rPr>
              <a:t>numbering within sequence</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en-US" sz="1100" dirty="0">
                <a:latin typeface="Arial"/>
                <a:ea typeface="Arial"/>
                <a:cs typeface="Arial"/>
                <a:sym typeface="Arial"/>
              </a:rPr>
              <a:t>We also know we must record it because the BSR informs us that it is a PCC Core Element. </a:t>
            </a:r>
            <a:endParaRPr sz="1100" dirty="0">
              <a:latin typeface="Arial"/>
              <a:ea typeface="Arial"/>
              <a:cs typeface="Arial"/>
              <a:sym typeface="Arial"/>
            </a:endParaRPr>
          </a:p>
          <a:p>
            <a:pPr marL="0" lvl="0" indent="0" algn="l" rtl="0">
              <a:lnSpc>
                <a:spcPct val="115000"/>
              </a:lnSpc>
              <a:spcBef>
                <a:spcPts val="800"/>
              </a:spcBef>
              <a:spcAft>
                <a:spcPts val="800"/>
              </a:spcAft>
              <a:buClr>
                <a:schemeClr val="dk1"/>
              </a:buClr>
              <a:buSzPts val="1100"/>
              <a:buFont typeface="Arial"/>
              <a:buNone/>
            </a:pPr>
            <a:r>
              <a:rPr lang="en-US" sz="1100" dirty="0">
                <a:latin typeface="Arial"/>
                <a:ea typeface="Arial"/>
                <a:cs typeface="Arial"/>
                <a:sym typeface="Arial"/>
              </a:rPr>
              <a:t>So let’s click on the hyperlinked </a:t>
            </a:r>
            <a:r>
              <a:rPr lang="en-US" sz="1100" b="1" dirty="0">
                <a:latin typeface="Arial"/>
                <a:ea typeface="Arial"/>
                <a:cs typeface="Arial"/>
                <a:sym typeface="Arial"/>
              </a:rPr>
              <a:t>numbering within sequence</a:t>
            </a:r>
            <a:r>
              <a:rPr lang="en-US" sz="1100" dirty="0">
                <a:latin typeface="Arial"/>
                <a:ea typeface="Arial"/>
                <a:cs typeface="Arial"/>
                <a:sym typeface="Arial"/>
              </a:rPr>
              <a:t> and head back to the </a:t>
            </a:r>
            <a:r>
              <a:rPr lang="en-US" sz="1100" b="1" dirty="0">
                <a:latin typeface="Arial"/>
                <a:ea typeface="Arial"/>
                <a:cs typeface="Arial"/>
                <a:sym typeface="Arial"/>
              </a:rPr>
              <a:t>Official RDA Toolkit</a:t>
            </a:r>
            <a:r>
              <a:rPr lang="en-US" sz="1100" dirty="0">
                <a:latin typeface="Arial"/>
                <a:ea typeface="Arial"/>
                <a:cs typeface="Arial"/>
                <a:sym typeface="Arial"/>
              </a:rPr>
              <a:t>.</a:t>
            </a:r>
            <a:endParaRPr sz="1100" dirty="0">
              <a:latin typeface="Arial"/>
              <a:ea typeface="Arial"/>
              <a:cs typeface="Arial"/>
              <a:sym typeface="Arial"/>
            </a:endParaRPr>
          </a:p>
        </p:txBody>
      </p:sp>
      <p:sp>
        <p:nvSpPr>
          <p:cNvPr id="392" name="Google Shape;392;g33d2a680c82_0_2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109</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3d2a680c82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3d2a680c82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dirty="0">
                <a:latin typeface="Arial"/>
                <a:ea typeface="Arial"/>
                <a:cs typeface="Arial"/>
                <a:sym typeface="Arial"/>
              </a:rPr>
              <a:t>Here again, we'll first find the definition and scope of the </a:t>
            </a:r>
            <a:r>
              <a:rPr lang="en-US" sz="1100" i="1" dirty="0">
                <a:latin typeface="Arial"/>
                <a:ea typeface="Arial"/>
                <a:cs typeface="Arial"/>
                <a:sym typeface="Arial"/>
              </a:rPr>
              <a:t>numbering within sequence</a:t>
            </a:r>
            <a:r>
              <a:rPr lang="en-US" sz="1100" dirty="0">
                <a:latin typeface="Arial"/>
                <a:ea typeface="Arial"/>
                <a:cs typeface="Arial"/>
                <a:sym typeface="Arial"/>
              </a:rPr>
              <a:t> </a:t>
            </a:r>
            <a:r>
              <a:rPr lang="en-US" sz="1100" dirty="0" err="1">
                <a:latin typeface="Arial"/>
                <a:ea typeface="Arial"/>
                <a:cs typeface="Arial"/>
                <a:sym typeface="Arial"/>
              </a:rPr>
              <a:t>subelement</a:t>
            </a:r>
            <a:r>
              <a:rPr lang="en-US" sz="1100" dirty="0">
                <a:latin typeface="Arial"/>
                <a:ea typeface="Arial"/>
                <a:cs typeface="Arial"/>
                <a:sym typeface="Arial"/>
              </a:rPr>
              <a:t>. </a:t>
            </a:r>
            <a:endParaRPr dirty="0"/>
          </a:p>
        </p:txBody>
      </p:sp>
      <p:sp>
        <p:nvSpPr>
          <p:cNvPr id="403" name="Google Shape;403;g33d2a680c82_0_2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110</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3d2a680c82_0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3d2a680c82_0_2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a:latin typeface="Arial"/>
                <a:ea typeface="Arial"/>
                <a:cs typeface="Arial"/>
                <a:sym typeface="Arial"/>
              </a:rPr>
              <a:t>Let’s move to the </a:t>
            </a:r>
            <a:r>
              <a:rPr lang="en-US" sz="1100" b="1">
                <a:latin typeface="Arial"/>
                <a:ea typeface="Arial"/>
                <a:cs typeface="Arial"/>
                <a:sym typeface="Arial"/>
              </a:rPr>
              <a:t>Prerecording</a:t>
            </a:r>
            <a:r>
              <a:rPr lang="en-US" sz="1100">
                <a:latin typeface="Arial"/>
                <a:ea typeface="Arial"/>
                <a:cs typeface="Arial"/>
                <a:sym typeface="Arial"/>
              </a:rPr>
              <a:t>. The policy statements here tell us that this subelement is Core (which we knew from the BSR), and directs us to the MGD: </a:t>
            </a:r>
            <a:r>
              <a:rPr lang="en-US" sz="1100" b="1">
                <a:latin typeface="Arial"/>
                <a:ea typeface="Arial"/>
                <a:cs typeface="Arial"/>
                <a:sym typeface="Arial"/>
              </a:rPr>
              <a:t>SES: Series statement</a:t>
            </a:r>
            <a:r>
              <a:rPr lang="en-US" sz="1100">
                <a:latin typeface="Arial"/>
                <a:ea typeface="Arial"/>
                <a:cs typeface="Arial"/>
                <a:sym typeface="Arial"/>
              </a:rPr>
              <a:t>, which has previously been referenced and which we already know we will return to at the end of this module. </a:t>
            </a:r>
            <a:endParaRPr/>
          </a:p>
        </p:txBody>
      </p:sp>
      <p:sp>
        <p:nvSpPr>
          <p:cNvPr id="412" name="Google Shape;412;g33d2a680c82_0_2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111</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3d2a680c82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3d2a680c82_0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Under </a:t>
            </a:r>
            <a:r>
              <a:rPr lang="en-US" sz="1100" b="1">
                <a:latin typeface="Arial"/>
                <a:ea typeface="Arial"/>
                <a:cs typeface="Arial"/>
                <a:sym typeface="Arial"/>
              </a:rPr>
              <a:t>Recording</a:t>
            </a:r>
            <a:r>
              <a:rPr lang="en-US" sz="1100">
                <a:latin typeface="Arial"/>
                <a:ea typeface="Arial"/>
                <a:cs typeface="Arial"/>
                <a:sym typeface="Arial"/>
              </a:rPr>
              <a:t> </a:t>
            </a:r>
            <a:r>
              <a:rPr lang="en-US" sz="1100" b="1">
                <a:latin typeface="Arial"/>
                <a:ea typeface="Arial"/>
                <a:cs typeface="Arial"/>
                <a:sym typeface="Arial"/>
              </a:rPr>
              <a:t>an unstructured description</a:t>
            </a:r>
            <a:r>
              <a:rPr lang="en-US" sz="1100">
                <a:latin typeface="Arial"/>
                <a:ea typeface="Arial"/>
                <a:cs typeface="Arial"/>
                <a:sym typeface="Arial"/>
              </a:rPr>
              <a:t>,</a:t>
            </a:r>
            <a:r>
              <a:rPr lang="en-US" sz="1100" b="1">
                <a:latin typeface="Arial"/>
                <a:ea typeface="Arial"/>
                <a:cs typeface="Arial"/>
                <a:sym typeface="Arial"/>
              </a:rPr>
              <a:t> </a:t>
            </a:r>
            <a:r>
              <a:rPr lang="en-US" sz="1100">
                <a:latin typeface="Arial"/>
                <a:ea typeface="Arial"/>
                <a:cs typeface="Arial"/>
                <a:sym typeface="Arial"/>
              </a:rPr>
              <a:t>the only relevant option that the policy statements instruct us to apply is to “Record an unstructured description by transcribing text and spoken word content from a manifestation using Guidance: Transcription guidelines. Guidelines on normalized transcription.” </a:t>
            </a:r>
            <a:endParaRPr sz="1100">
              <a:latin typeface="Arial"/>
              <a:ea typeface="Arial"/>
              <a:cs typeface="Arial"/>
              <a:sym typeface="Arial"/>
            </a:endParaRPr>
          </a:p>
          <a:p>
            <a:pPr marL="0" lvl="0" indent="0" algn="l" rtl="0">
              <a:lnSpc>
                <a:spcPct val="115000"/>
              </a:lnSpc>
              <a:spcBef>
                <a:spcPts val="800"/>
              </a:spcBef>
              <a:spcAft>
                <a:spcPts val="0"/>
              </a:spcAft>
              <a:buNone/>
            </a:pPr>
            <a:r>
              <a:rPr lang="en-US" sz="1100">
                <a:latin typeface="Arial"/>
                <a:ea typeface="Arial"/>
                <a:cs typeface="Arial"/>
                <a:sym typeface="Arial"/>
              </a:rPr>
              <a:t>The </a:t>
            </a:r>
            <a:r>
              <a:rPr lang="en-US" sz="1100" b="1">
                <a:latin typeface="Arial"/>
                <a:ea typeface="Arial"/>
                <a:cs typeface="Arial"/>
                <a:sym typeface="Arial"/>
              </a:rPr>
              <a:t>Guidelines on normalized transcription</a:t>
            </a:r>
            <a:r>
              <a:rPr lang="en-US" sz="1100">
                <a:latin typeface="Arial"/>
                <a:ea typeface="Arial"/>
                <a:cs typeface="Arial"/>
                <a:sym typeface="Arial"/>
              </a:rPr>
              <a:t> should sound familiar, as we just referenced these when recording the </a:t>
            </a:r>
            <a:r>
              <a:rPr lang="en-US" sz="1100" i="1">
                <a:latin typeface="Arial"/>
                <a:ea typeface="Arial"/>
                <a:cs typeface="Arial"/>
                <a:sym typeface="Arial"/>
              </a:rPr>
              <a:t>title of series</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Before we head back there, let’s take a look at the other guidance in the policy statement, which directs us to the </a:t>
            </a:r>
            <a:r>
              <a:rPr lang="en-US" sz="1100" b="1">
                <a:latin typeface="Arial"/>
                <a:ea typeface="Arial"/>
                <a:cs typeface="Arial"/>
                <a:sym typeface="Arial"/>
              </a:rPr>
              <a:t>MGD for numbering within sequence</a:t>
            </a:r>
            <a:r>
              <a:rPr lang="en-US" sz="1100">
                <a:latin typeface="Arial"/>
                <a:ea typeface="Arial"/>
                <a:cs typeface="Arial"/>
                <a:sym typeface="Arial"/>
              </a:rPr>
              <a:t>. </a:t>
            </a:r>
            <a:endParaRPr/>
          </a:p>
        </p:txBody>
      </p:sp>
      <p:sp>
        <p:nvSpPr>
          <p:cNvPr id="423" name="Google Shape;423;g33d2a680c82_0_2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112</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3d2a680c82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3d2a680c82_0_2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This has a number of helpful sections. We’ll return to the </a:t>
            </a:r>
            <a:r>
              <a:rPr lang="en-US" sz="1100" b="1">
                <a:latin typeface="Arial"/>
                <a:ea typeface="Arial"/>
                <a:cs typeface="Arial"/>
                <a:sym typeface="Arial"/>
              </a:rPr>
              <a:t>Introduction</a:t>
            </a:r>
            <a:r>
              <a:rPr lang="en-US" sz="1100">
                <a:latin typeface="Arial"/>
                <a:ea typeface="Arial"/>
                <a:cs typeface="Arial"/>
                <a:sym typeface="Arial"/>
              </a:rPr>
              <a:t>, which provides guidance on MARC coding, once we have generated our </a:t>
            </a:r>
            <a:r>
              <a:rPr lang="en-US" sz="1100" i="1">
                <a:latin typeface="Arial"/>
                <a:ea typeface="Arial"/>
                <a:cs typeface="Arial"/>
                <a:sym typeface="Arial"/>
              </a:rPr>
              <a:t>numbering within sequence</a:t>
            </a:r>
            <a:r>
              <a:rPr lang="en-US" sz="1100">
                <a:latin typeface="Arial"/>
                <a:ea typeface="Arial"/>
                <a:cs typeface="Arial"/>
                <a:sym typeface="Arial"/>
              </a:rPr>
              <a:t> element value and are ready to record it. </a:t>
            </a:r>
            <a:endParaRPr sz="1100">
              <a:latin typeface="Arial"/>
              <a:ea typeface="Arial"/>
              <a:cs typeface="Arial"/>
              <a:sym typeface="Arial"/>
            </a:endParaRPr>
          </a:p>
          <a:p>
            <a:pPr marL="0" lvl="0" indent="0" algn="l" rtl="0">
              <a:lnSpc>
                <a:spcPct val="115000"/>
              </a:lnSpc>
              <a:spcBef>
                <a:spcPts val="800"/>
              </a:spcBef>
              <a:spcAft>
                <a:spcPts val="0"/>
              </a:spcAft>
              <a:buNone/>
            </a:pPr>
            <a:r>
              <a:rPr lang="en-US" sz="1100">
                <a:latin typeface="Arial"/>
                <a:ea typeface="Arial"/>
                <a:cs typeface="Arial"/>
                <a:sym typeface="Arial"/>
              </a:rPr>
              <a:t>For now, we’ll focus on the </a:t>
            </a:r>
            <a:r>
              <a:rPr lang="en-US" sz="1100" b="1">
                <a:latin typeface="Arial"/>
                <a:ea typeface="Arial"/>
                <a:cs typeface="Arial"/>
                <a:sym typeface="Arial"/>
              </a:rPr>
              <a:t>Transcription</a:t>
            </a:r>
            <a:r>
              <a:rPr lang="en-US" sz="1100">
                <a:latin typeface="Arial"/>
                <a:ea typeface="Arial"/>
                <a:cs typeface="Arial"/>
                <a:sym typeface="Arial"/>
              </a:rPr>
              <a:t> section, which instructs us to record this subelement “exactly as found on the manifestation being described” and to “follow the Guidelines on normalized transcription, but do not otherwise manipulate the data.” </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Since the toolkit instructions also referred us to the </a:t>
            </a:r>
            <a:r>
              <a:rPr lang="en-US" sz="1100" b="1">
                <a:latin typeface="Arial"/>
                <a:ea typeface="Arial"/>
                <a:cs typeface="Arial"/>
                <a:sym typeface="Arial"/>
              </a:rPr>
              <a:t>Guidelines on normalized transcription</a:t>
            </a:r>
            <a:r>
              <a:rPr lang="en-US" sz="1100">
                <a:latin typeface="Arial"/>
                <a:ea typeface="Arial"/>
                <a:cs typeface="Arial"/>
                <a:sym typeface="Arial"/>
              </a:rPr>
              <a:t>, let’s go there now (either by clicking the link here or where we found it previously in the Toolkit). </a:t>
            </a:r>
            <a:endParaRPr/>
          </a:p>
        </p:txBody>
      </p:sp>
      <p:sp>
        <p:nvSpPr>
          <p:cNvPr id="435" name="Google Shape;435;g33d2a680c82_0_2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113</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3d2a680c82_0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3d2a680c82_0_2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The most useful section of the </a:t>
            </a:r>
            <a:r>
              <a:rPr lang="en-US" sz="1100" b="1">
                <a:latin typeface="Arial"/>
                <a:ea typeface="Arial"/>
                <a:cs typeface="Arial"/>
                <a:sym typeface="Arial"/>
              </a:rPr>
              <a:t>Guidelines on normalized transcription</a:t>
            </a:r>
            <a:r>
              <a:rPr lang="en-US" sz="1100">
                <a:latin typeface="Arial"/>
                <a:ea typeface="Arial"/>
                <a:cs typeface="Arial"/>
                <a:sym typeface="Arial"/>
              </a:rPr>
              <a:t> for transcribing numbering within sequence is the </a:t>
            </a:r>
            <a:r>
              <a:rPr lang="en-US" sz="1100" b="1">
                <a:latin typeface="Arial"/>
                <a:ea typeface="Arial"/>
                <a:cs typeface="Arial"/>
                <a:sym typeface="Arial"/>
              </a:rPr>
              <a:t>Numbers</a:t>
            </a:r>
            <a:r>
              <a:rPr lang="en-US" sz="1100">
                <a:latin typeface="Arial"/>
                <a:ea typeface="Arial"/>
                <a:cs typeface="Arial"/>
                <a:sym typeface="Arial"/>
              </a:rPr>
              <a:t> section. </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The first policy statement here advises us that the options in this section apply to several elements, of which numbering within sequence is one, so we know that we are in the right place. </a:t>
            </a:r>
            <a:endParaRPr/>
          </a:p>
        </p:txBody>
      </p:sp>
      <p:sp>
        <p:nvSpPr>
          <p:cNvPr id="443" name="Google Shape;443;g33d2a680c82_0_2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 Capitalization, the LC-PCC PS tells us to not apply the instruction and refers us to the MGD for abbreviations, capitalization, and terms in specific languages.</a:t>
            </a:r>
          </a:p>
        </p:txBody>
      </p:sp>
      <p:sp>
        <p:nvSpPr>
          <p:cNvPr id="4" name="Slide Number Placeholder 3"/>
          <p:cNvSpPr>
            <a:spLocks noGrp="1"/>
          </p:cNvSpPr>
          <p:nvPr>
            <p:ph type="sldNum" sz="quarter" idx="5"/>
          </p:nvPr>
        </p:nvSpPr>
        <p:spPr/>
        <p:txBody>
          <a:bodyPr/>
          <a:lstStyle/>
          <a:p>
            <a:fld id="{860751CD-C621-4F44-BF9E-E97C3AB3C439}" type="slidenum">
              <a:rPr lang="en-US" smtClean="0"/>
              <a:t>14</a:t>
            </a:fld>
            <a:endParaRPr lang="en-US"/>
          </a:p>
        </p:txBody>
      </p:sp>
    </p:spTree>
    <p:extLst>
      <p:ext uri="{BB962C8B-B14F-4D97-AF65-F5344CB8AC3E}">
        <p14:creationId xmlns:p14="http://schemas.microsoft.com/office/powerpoint/2010/main" val="19701908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3d2a680c82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33d2a680c82_0_2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The next policy statement tells us to apply the first option -- “Transcribe a number as it appears” -- except when recording numerals found in certain non-Latin scripts. Since we are working with a Latin script, we will go ahead and transcribe the number as we see it on the series title page.</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As none of the rest of the options here apply to the number we’re recording, and a quick scan of the </a:t>
            </a:r>
            <a:r>
              <a:rPr lang="en-US" sz="1100" b="1" dirty="0">
                <a:latin typeface="Arial"/>
                <a:ea typeface="Arial"/>
                <a:cs typeface="Arial"/>
                <a:sym typeface="Arial"/>
              </a:rPr>
              <a:t>numbering within sequence</a:t>
            </a:r>
            <a:r>
              <a:rPr lang="en-US" sz="1100" dirty="0">
                <a:latin typeface="Arial"/>
                <a:ea typeface="Arial"/>
                <a:cs typeface="Arial"/>
                <a:sym typeface="Arial"/>
              </a:rPr>
              <a:t> page of the Toolkit shows that none of the remaining options there apply, we can move on with determining our value.</a:t>
            </a:r>
            <a:endParaRPr dirty="0"/>
          </a:p>
        </p:txBody>
      </p:sp>
      <p:sp>
        <p:nvSpPr>
          <p:cNvPr id="454" name="Google Shape;454;g33d2a680c82_0_2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3d2a680c82_0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33d2a680c82_0_2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Clr>
                <a:schemeClr val="dk1"/>
              </a:buClr>
              <a:buSzPts val="1100"/>
              <a:buFont typeface="Arial"/>
              <a:buNone/>
            </a:pPr>
            <a:r>
              <a:rPr lang="en-US" sz="1100">
                <a:latin typeface="Arial"/>
                <a:ea typeface="Arial"/>
                <a:cs typeface="Arial"/>
                <a:sym typeface="Arial"/>
              </a:rPr>
              <a:t>Going back to our series title page and taking all of the guidance into account, we now know to transcribe the value for the numbering within sequence element as it appears on the series title page – “72.” </a:t>
            </a:r>
            <a:endParaRPr sz="1100">
              <a:latin typeface="Arial"/>
              <a:ea typeface="Arial"/>
              <a:cs typeface="Arial"/>
              <a:sym typeface="Arial"/>
            </a:endParaRPr>
          </a:p>
        </p:txBody>
      </p:sp>
      <p:sp>
        <p:nvSpPr>
          <p:cNvPr id="465" name="Google Shape;465;g33d2a680c82_0_2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116</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7E6E-AFDE-70F0-1AD4-B3B658078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F255E-54C5-307C-869F-D745A9126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38C83-7072-DC96-50D5-D3B19F0B8D4F}"/>
              </a:ext>
            </a:extLst>
          </p:cNvPr>
          <p:cNvSpPr>
            <a:spLocks noGrp="1"/>
          </p:cNvSpPr>
          <p:nvPr>
            <p:ph type="body" idx="1"/>
          </p:nvPr>
        </p:nvSpPr>
        <p:spPr/>
        <p:txBody>
          <a:bodyPr/>
          <a:lstStyle/>
          <a:p>
            <a:pPr marL="0" lvl="0" indent="0" algn="l" rtl="0">
              <a:spcBef>
                <a:spcPts val="0"/>
              </a:spcBef>
              <a:spcAft>
                <a:spcPts val="0"/>
              </a:spcAft>
              <a:buNone/>
            </a:pPr>
            <a:r>
              <a:rPr lang="en-CA"/>
              <a:t>Record this value </a:t>
            </a:r>
            <a:r>
              <a:rPr lang="en-CA" dirty="0"/>
              <a:t>in your RDA Record Template.</a:t>
            </a:r>
          </a:p>
        </p:txBody>
      </p:sp>
      <p:sp>
        <p:nvSpPr>
          <p:cNvPr id="4" name="Slide Number Placeholder 3">
            <a:extLst>
              <a:ext uri="{FF2B5EF4-FFF2-40B4-BE49-F238E27FC236}">
                <a16:creationId xmlns:a16="http://schemas.microsoft.com/office/drawing/2014/main" id="{0A99932B-0571-8CC6-7D30-BF33A789178D}"/>
              </a:ext>
            </a:extLst>
          </p:cNvPr>
          <p:cNvSpPr>
            <a:spLocks noGrp="1"/>
          </p:cNvSpPr>
          <p:nvPr>
            <p:ph type="sldNum" sz="quarter" idx="5"/>
          </p:nvPr>
        </p:nvSpPr>
        <p:spPr/>
        <p:txBody>
          <a:bodyPr/>
          <a:lstStyle/>
          <a:p>
            <a:fld id="{860751CD-C621-4F44-BF9E-E97C3AB3C439}" type="slidenum">
              <a:rPr lang="en-US" smtClean="0"/>
              <a:t>117</a:t>
            </a:fld>
            <a:endParaRPr lang="en-US"/>
          </a:p>
        </p:txBody>
      </p:sp>
    </p:spTree>
    <p:extLst>
      <p:ext uri="{BB962C8B-B14F-4D97-AF65-F5344CB8AC3E}">
        <p14:creationId xmlns:p14="http://schemas.microsoft.com/office/powerpoint/2010/main" val="21860174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3d2a680c82_0_3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3d2a680c82_0_3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dirty="0">
                <a:latin typeface="Arial"/>
                <a:ea typeface="Arial"/>
                <a:cs typeface="Arial"/>
                <a:sym typeface="Arial"/>
              </a:rPr>
              <a:t>The last step is to encode it in MARC. Recall that the </a:t>
            </a:r>
            <a:r>
              <a:rPr lang="en-US" sz="1100" b="1" dirty="0">
                <a:latin typeface="Arial"/>
                <a:ea typeface="Arial"/>
                <a:cs typeface="Arial"/>
                <a:sym typeface="Arial"/>
              </a:rPr>
              <a:t>Recording an unstructured description</a:t>
            </a:r>
            <a:r>
              <a:rPr lang="en-US" sz="1100" dirty="0">
                <a:latin typeface="Arial"/>
                <a:ea typeface="Arial"/>
                <a:cs typeface="Arial"/>
                <a:sym typeface="Arial"/>
              </a:rPr>
              <a:t> section of the </a:t>
            </a:r>
            <a:r>
              <a:rPr lang="en-US" sz="1100" b="1" dirty="0">
                <a:latin typeface="Arial"/>
                <a:ea typeface="Arial"/>
                <a:cs typeface="Arial"/>
                <a:sym typeface="Arial"/>
              </a:rPr>
              <a:t>numbering within sequence</a:t>
            </a:r>
            <a:r>
              <a:rPr lang="en-US" sz="1100" dirty="0">
                <a:latin typeface="Arial"/>
                <a:ea typeface="Arial"/>
                <a:cs typeface="Arial"/>
                <a:sym typeface="Arial"/>
              </a:rPr>
              <a:t> page of the Toolkit refers us to the MGD: </a:t>
            </a:r>
            <a:r>
              <a:rPr lang="en-US" sz="1100" b="1" dirty="0">
                <a:latin typeface="Arial"/>
                <a:ea typeface="Arial"/>
                <a:cs typeface="Arial"/>
                <a:sym typeface="Arial"/>
              </a:rPr>
              <a:t>Series: Numbering within sequence</a:t>
            </a:r>
            <a:r>
              <a:rPr lang="en-US" sz="1100" dirty="0">
                <a:latin typeface="Arial"/>
                <a:ea typeface="Arial"/>
                <a:cs typeface="Arial"/>
                <a:sym typeface="Arial"/>
              </a:rPr>
              <a:t>. In addition to containing guidance for transcription, which we referenced earlier, this MGD also contains instructions for MARC coding. Let’s take a look at those now. </a:t>
            </a:r>
            <a:endParaRPr sz="1100" dirty="0">
              <a:latin typeface="Arial"/>
              <a:ea typeface="Arial"/>
              <a:cs typeface="Arial"/>
              <a:sym typeface="Arial"/>
            </a:endParaRPr>
          </a:p>
        </p:txBody>
      </p:sp>
      <p:sp>
        <p:nvSpPr>
          <p:cNvPr id="476" name="Google Shape;476;g33d2a680c82_0_3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118</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3d2a680c82_0_3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3d2a680c82_0_3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In the </a:t>
            </a:r>
            <a:r>
              <a:rPr lang="en-US" sz="1100" b="1" dirty="0">
                <a:latin typeface="Arial"/>
                <a:ea typeface="Arial"/>
                <a:cs typeface="Arial"/>
                <a:sym typeface="Arial"/>
              </a:rPr>
              <a:t>Introduction</a:t>
            </a:r>
            <a:r>
              <a:rPr lang="en-US" sz="1100" dirty="0">
                <a:latin typeface="Arial"/>
                <a:ea typeface="Arial"/>
                <a:cs typeface="Arial"/>
                <a:sym typeface="Arial"/>
              </a:rPr>
              <a:t>, we are told that “the numbering within sequence element is recorded in MARC bibliographic 490, subfield $v.</a:t>
            </a:r>
            <a:endParaRPr sz="1100" dirty="0">
              <a:latin typeface="Arial"/>
              <a:ea typeface="Arial"/>
              <a:cs typeface="Arial"/>
              <a:sym typeface="Arial"/>
            </a:endParaRPr>
          </a:p>
        </p:txBody>
      </p:sp>
      <p:sp>
        <p:nvSpPr>
          <p:cNvPr id="485" name="Google Shape;485;g33d2a680c82_0_3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119</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7E6E-AFDE-70F0-1AD4-B3B6580784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F255E-54C5-307C-869F-D745A9126A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38C83-7072-DC96-50D5-D3B19F0B8D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ea typeface="Arial"/>
                <a:cs typeface="Arial"/>
                <a:sym typeface="Arial"/>
              </a:rPr>
              <a:t>Record “$v 72” in your MARC record.</a:t>
            </a:r>
          </a:p>
        </p:txBody>
      </p:sp>
      <p:sp>
        <p:nvSpPr>
          <p:cNvPr id="4" name="Slide Number Placeholder 3">
            <a:extLst>
              <a:ext uri="{FF2B5EF4-FFF2-40B4-BE49-F238E27FC236}">
                <a16:creationId xmlns:a16="http://schemas.microsoft.com/office/drawing/2014/main" id="{0A99932B-0571-8CC6-7D30-BF33A789178D}"/>
              </a:ext>
            </a:extLst>
          </p:cNvPr>
          <p:cNvSpPr>
            <a:spLocks noGrp="1"/>
          </p:cNvSpPr>
          <p:nvPr>
            <p:ph type="sldNum" sz="quarter" idx="5"/>
          </p:nvPr>
        </p:nvSpPr>
        <p:spPr/>
        <p:txBody>
          <a:bodyPr/>
          <a:lstStyle/>
          <a:p>
            <a:fld id="{860751CD-C621-4F44-BF9E-E97C3AB3C439}" type="slidenum">
              <a:rPr lang="en-US" smtClean="0"/>
              <a:t>120</a:t>
            </a:fld>
            <a:endParaRPr lang="en-US"/>
          </a:p>
        </p:txBody>
      </p:sp>
    </p:spTree>
    <p:extLst>
      <p:ext uri="{BB962C8B-B14F-4D97-AF65-F5344CB8AC3E}">
        <p14:creationId xmlns:p14="http://schemas.microsoft.com/office/powerpoint/2010/main" val="416192922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3d10d685b5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33d10d685b5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Clr>
                <a:schemeClr val="dk1"/>
              </a:buClr>
              <a:buSzPts val="1100"/>
              <a:buFont typeface="Arial"/>
              <a:buNone/>
            </a:pPr>
            <a:endParaRPr dirty="0"/>
          </a:p>
        </p:txBody>
      </p:sp>
      <p:sp>
        <p:nvSpPr>
          <p:cNvPr id="495" name="Google Shape;495;g33d10d685b5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121</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3d2a680c82_0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3d2a680c82_0_3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Now that we’ve determined the values for the </a:t>
            </a:r>
            <a:r>
              <a:rPr lang="en-US" sz="1100" dirty="0" err="1">
                <a:latin typeface="Arial"/>
                <a:ea typeface="Arial"/>
                <a:cs typeface="Arial"/>
                <a:sym typeface="Arial"/>
              </a:rPr>
              <a:t>subelements</a:t>
            </a:r>
            <a:r>
              <a:rPr lang="en-US" sz="1100" dirty="0">
                <a:latin typeface="Arial"/>
                <a:ea typeface="Arial"/>
                <a:cs typeface="Arial"/>
                <a:sym typeface="Arial"/>
              </a:rPr>
              <a:t>, we can return to the </a:t>
            </a:r>
            <a:r>
              <a:rPr lang="en-US" sz="1100" i="1" dirty="0">
                <a:latin typeface="Arial"/>
                <a:ea typeface="Arial"/>
                <a:cs typeface="Arial"/>
                <a:sym typeface="Arial"/>
              </a:rPr>
              <a:t>series statement</a:t>
            </a:r>
            <a:r>
              <a:rPr lang="en-US" sz="1100" dirty="0">
                <a:latin typeface="Arial"/>
                <a:ea typeface="Arial"/>
                <a:cs typeface="Arial"/>
                <a:sym typeface="Arial"/>
              </a:rPr>
              <a:t> page in the </a:t>
            </a:r>
            <a:r>
              <a:rPr lang="en-US" sz="1100" b="1" dirty="0">
                <a:latin typeface="Arial"/>
                <a:ea typeface="Arial"/>
                <a:cs typeface="Arial"/>
                <a:sym typeface="Arial"/>
              </a:rPr>
              <a:t>Toolkit</a:t>
            </a:r>
            <a:r>
              <a:rPr lang="en-US" sz="1100" dirty="0">
                <a:latin typeface="Arial"/>
                <a:ea typeface="Arial"/>
                <a:cs typeface="Arial"/>
                <a:sym typeface="Arial"/>
              </a:rPr>
              <a:t>, and the </a:t>
            </a:r>
            <a:r>
              <a:rPr lang="en-US" sz="1100" b="1" dirty="0">
                <a:latin typeface="Arial"/>
                <a:ea typeface="Arial"/>
                <a:cs typeface="Arial"/>
                <a:sym typeface="Arial"/>
              </a:rPr>
              <a:t>Recording a structured description</a:t>
            </a:r>
            <a:r>
              <a:rPr lang="en-US" sz="1100" dirty="0">
                <a:latin typeface="Arial"/>
                <a:ea typeface="Arial"/>
                <a:cs typeface="Arial"/>
                <a:sym typeface="Arial"/>
              </a:rPr>
              <a:t> section. </a:t>
            </a:r>
            <a:endParaRPr sz="1100" dirty="0">
              <a:latin typeface="Arial"/>
              <a:ea typeface="Arial"/>
              <a:cs typeface="Arial"/>
              <a:sym typeface="Arial"/>
            </a:endParaRPr>
          </a:p>
          <a:p>
            <a:pPr marL="0" lvl="0" indent="0" algn="l" rtl="0">
              <a:lnSpc>
                <a:spcPct val="115000"/>
              </a:lnSpc>
              <a:spcBef>
                <a:spcPts val="800"/>
              </a:spcBef>
              <a:spcAft>
                <a:spcPts val="0"/>
              </a:spcAft>
              <a:buNone/>
            </a:pPr>
            <a:r>
              <a:rPr lang="en-US" sz="1100" dirty="0">
                <a:latin typeface="Arial"/>
                <a:ea typeface="Arial"/>
                <a:cs typeface="Arial"/>
                <a:sym typeface="Arial"/>
              </a:rPr>
              <a:t>Recall that the policy statements instruct us to apply </a:t>
            </a:r>
            <a:r>
              <a:rPr lang="en-US" sz="1100" i="1" dirty="0">
                <a:latin typeface="Arial"/>
                <a:ea typeface="Arial"/>
                <a:cs typeface="Arial"/>
                <a:sym typeface="Arial"/>
              </a:rPr>
              <a:t>only</a:t>
            </a:r>
            <a:r>
              <a:rPr lang="en-US" sz="1100" dirty="0">
                <a:latin typeface="Arial"/>
                <a:ea typeface="Arial"/>
                <a:cs typeface="Arial"/>
                <a:sym typeface="Arial"/>
              </a:rPr>
              <a:t> the first option here: “Record a structured description by applying a string encoding scheme to select, sequence, and punctuate values of one or more </a:t>
            </a:r>
            <a:r>
              <a:rPr lang="en-US" sz="1100" dirty="0" err="1">
                <a:latin typeface="Arial"/>
                <a:ea typeface="Arial"/>
                <a:cs typeface="Arial"/>
                <a:sym typeface="Arial"/>
              </a:rPr>
              <a:t>subelements</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Now let’s take a look at the referenced MGD for the </a:t>
            </a:r>
            <a:r>
              <a:rPr lang="en-US" sz="1100" b="1" dirty="0">
                <a:latin typeface="Arial"/>
                <a:ea typeface="Arial"/>
                <a:cs typeface="Arial"/>
                <a:sym typeface="Arial"/>
              </a:rPr>
              <a:t>series statement string encoding scheme</a:t>
            </a:r>
            <a:r>
              <a:rPr lang="en-US" sz="1100" dirty="0">
                <a:latin typeface="Arial"/>
                <a:ea typeface="Arial"/>
                <a:cs typeface="Arial"/>
                <a:sym typeface="Arial"/>
              </a:rPr>
              <a:t> to determine how to encode the </a:t>
            </a:r>
            <a:r>
              <a:rPr lang="en-US" sz="1100" i="1" dirty="0">
                <a:latin typeface="Arial"/>
                <a:ea typeface="Arial"/>
                <a:cs typeface="Arial"/>
                <a:sym typeface="Arial"/>
              </a:rPr>
              <a:t>series statement</a:t>
            </a:r>
            <a:r>
              <a:rPr lang="en-US" sz="1100" dirty="0">
                <a:latin typeface="Arial"/>
                <a:ea typeface="Arial"/>
                <a:cs typeface="Arial"/>
                <a:sym typeface="Arial"/>
              </a:rPr>
              <a:t>.</a:t>
            </a:r>
            <a:endParaRPr sz="1100" dirty="0">
              <a:latin typeface="Arial"/>
              <a:ea typeface="Arial"/>
              <a:cs typeface="Arial"/>
              <a:sym typeface="Arial"/>
            </a:endParaRPr>
          </a:p>
        </p:txBody>
      </p:sp>
      <p:sp>
        <p:nvSpPr>
          <p:cNvPr id="513" name="Google Shape;513;g33d2a680c82_0_3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122</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E8B1D387-2D49-D818-AB26-B636921C3C5B}"/>
            </a:ext>
          </a:extLst>
        </p:cNvPr>
        <p:cNvGrpSpPr/>
        <p:nvPr/>
      </p:nvGrpSpPr>
      <p:grpSpPr>
        <a:xfrm>
          <a:off x="0" y="0"/>
          <a:ext cx="0" cy="0"/>
          <a:chOff x="0" y="0"/>
          <a:chExt cx="0" cy="0"/>
        </a:xfrm>
      </p:grpSpPr>
      <p:sp>
        <p:nvSpPr>
          <p:cNvPr id="524" name="Google Shape;524;g33d37659bed_0_0:notes">
            <a:extLst>
              <a:ext uri="{FF2B5EF4-FFF2-40B4-BE49-F238E27FC236}">
                <a16:creationId xmlns:a16="http://schemas.microsoft.com/office/drawing/2014/main" id="{9FB1F919-2818-74BB-40DD-6547D05F95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3d37659bed_0_0:notes">
            <a:extLst>
              <a:ext uri="{FF2B5EF4-FFF2-40B4-BE49-F238E27FC236}">
                <a16:creationId xmlns:a16="http://schemas.microsoft.com/office/drawing/2014/main" id="{22F19EDD-229D-A01F-AECB-9C6EF8355B6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The MGD provides examples of what the series statement should look like in MARC. The title of series is the first element followed by numbering within sequence. In the series statement, the numbering is preceded by a space-semicolon-space.</a:t>
            </a:r>
            <a:endParaRPr sz="1100" dirty="0">
              <a:latin typeface="Arial"/>
              <a:ea typeface="Arial"/>
              <a:cs typeface="Arial"/>
              <a:sym typeface="Arial"/>
            </a:endParaRPr>
          </a:p>
          <a:p>
            <a:pPr marL="0" lvl="0" indent="0" algn="l" rtl="0">
              <a:lnSpc>
                <a:spcPct val="115000"/>
              </a:lnSpc>
              <a:spcBef>
                <a:spcPts val="800"/>
              </a:spcBef>
              <a:spcAft>
                <a:spcPts val="0"/>
              </a:spcAft>
              <a:buNone/>
            </a:pPr>
            <a:r>
              <a:rPr lang="en-US" sz="1100" dirty="0">
                <a:latin typeface="Arial"/>
                <a:ea typeface="Arial"/>
                <a:cs typeface="Arial"/>
                <a:sym typeface="Arial"/>
              </a:rPr>
              <a:t>We also find information about the MARC indicators in this section, which tell us that if we want to trace this series, we should include a first indicator “1.” We will discuss how to trace the series in a later section of our presentation, but for now, let’s assume that we will trace the series.</a:t>
            </a:r>
            <a:endParaRPr sz="1100" dirty="0">
              <a:latin typeface="Arial"/>
              <a:ea typeface="Arial"/>
              <a:cs typeface="Arial"/>
              <a:sym typeface="Arial"/>
            </a:endParaRPr>
          </a:p>
        </p:txBody>
      </p:sp>
      <p:sp>
        <p:nvSpPr>
          <p:cNvPr id="526" name="Google Shape;526;g33d37659bed_0_0:notes">
            <a:extLst>
              <a:ext uri="{FF2B5EF4-FFF2-40B4-BE49-F238E27FC236}">
                <a16:creationId xmlns:a16="http://schemas.microsoft.com/office/drawing/2014/main" id="{05270524-7B16-FE91-D52A-111E9516EB4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123</a:t>
            </a:fld>
            <a:endParaRPr/>
          </a:p>
        </p:txBody>
      </p:sp>
    </p:spTree>
    <p:extLst>
      <p:ext uri="{BB962C8B-B14F-4D97-AF65-F5344CB8AC3E}">
        <p14:creationId xmlns:p14="http://schemas.microsoft.com/office/powerpoint/2010/main" val="32546422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3552D-87EB-F8D0-8298-8B4665150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0E7C8-1629-6627-DCEE-A65EFAA68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8FC8B-18C4-0C02-092A-2E99DB5CF75C}"/>
              </a:ext>
            </a:extLst>
          </p:cNvPr>
          <p:cNvSpPr>
            <a:spLocks noGrp="1"/>
          </p:cNvSpPr>
          <p:nvPr>
            <p:ph type="body" idx="1"/>
          </p:nvPr>
        </p:nvSpPr>
        <p:spPr/>
        <p:txBody>
          <a:bodyPr/>
          <a:lstStyle/>
          <a:p>
            <a:pPr marL="0" lvl="0" indent="0" algn="l" rtl="0">
              <a:lnSpc>
                <a:spcPct val="115000"/>
              </a:lnSpc>
              <a:spcBef>
                <a:spcPts val="800"/>
              </a:spcBef>
              <a:spcAft>
                <a:spcPts val="0"/>
              </a:spcAft>
              <a:buNone/>
            </a:pPr>
            <a:r>
              <a:rPr lang="en-CA" sz="1200" dirty="0">
                <a:latin typeface="Arial"/>
                <a:ea typeface="Arial"/>
                <a:cs typeface="Arial"/>
                <a:sym typeface="Arial"/>
              </a:rPr>
              <a:t>Our final value for the series statement </a:t>
            </a:r>
            <a:r>
              <a:rPr lang="en-CA" sz="1200" dirty="0" err="1">
                <a:latin typeface="Arial"/>
                <a:ea typeface="Arial"/>
                <a:cs typeface="Arial"/>
                <a:sym typeface="Arial"/>
              </a:rPr>
              <a:t>superelement</a:t>
            </a:r>
            <a:r>
              <a:rPr lang="en-CA" sz="1200" dirty="0">
                <a:latin typeface="Arial"/>
                <a:ea typeface="Arial"/>
                <a:cs typeface="Arial"/>
                <a:sym typeface="Arial"/>
              </a:rPr>
              <a:t> is: </a:t>
            </a:r>
            <a:r>
              <a:rPr lang="en-CA" sz="1200" b="1" dirty="0">
                <a:latin typeface="Arial"/>
                <a:ea typeface="Arial"/>
                <a:cs typeface="Arial"/>
                <a:sym typeface="Arial"/>
              </a:rPr>
              <a:t>Mathematical Sciences Research Institute publications ; 72</a:t>
            </a:r>
            <a:endParaRPr lang="en-CA" sz="1200" dirty="0">
              <a:latin typeface="Arial"/>
              <a:ea typeface="Arial"/>
              <a:cs typeface="Arial"/>
              <a:sym typeface="Arial"/>
            </a:endParaRPr>
          </a:p>
          <a:p>
            <a:pPr marL="0" lvl="0" indent="0" algn="l" rtl="0">
              <a:lnSpc>
                <a:spcPct val="115000"/>
              </a:lnSpc>
              <a:spcBef>
                <a:spcPts val="800"/>
              </a:spcBef>
              <a:spcAft>
                <a:spcPts val="0"/>
              </a:spcAft>
              <a:buNone/>
            </a:pPr>
            <a:endParaRPr lang="en-CA" sz="1200" dirty="0">
              <a:latin typeface="Arial"/>
              <a:ea typeface="Arial"/>
              <a:cs typeface="Arial"/>
              <a:sym typeface="Arial"/>
            </a:endParaRPr>
          </a:p>
          <a:p>
            <a:pPr marL="0" lvl="0" indent="0" algn="l" rtl="0">
              <a:lnSpc>
                <a:spcPct val="115000"/>
              </a:lnSpc>
              <a:spcBef>
                <a:spcPts val="800"/>
              </a:spcBef>
              <a:spcAft>
                <a:spcPts val="0"/>
              </a:spcAft>
              <a:buNone/>
            </a:pPr>
            <a:r>
              <a:rPr lang="en-CA" sz="1200" dirty="0">
                <a:latin typeface="Arial"/>
                <a:ea typeface="Arial"/>
                <a:cs typeface="Arial"/>
                <a:sym typeface="Arial"/>
              </a:rPr>
              <a:t>Encoded in MARC, this is:</a:t>
            </a:r>
          </a:p>
          <a:p>
            <a:pPr marL="0" lvl="0" indent="457200" algn="l" rtl="0">
              <a:lnSpc>
                <a:spcPct val="115000"/>
              </a:lnSpc>
              <a:spcBef>
                <a:spcPts val="800"/>
              </a:spcBef>
              <a:spcAft>
                <a:spcPts val="800"/>
              </a:spcAft>
              <a:buNone/>
            </a:pPr>
            <a:r>
              <a:rPr lang="en-CA" sz="1200" b="1" dirty="0">
                <a:latin typeface="Arial"/>
                <a:ea typeface="Arial"/>
                <a:cs typeface="Arial"/>
                <a:sym typeface="Arial"/>
              </a:rPr>
              <a:t>490 1# $a Mathematical Sciences Research Institute publications ; $v 72</a:t>
            </a:r>
            <a:endParaRPr lang="en-CA" sz="1200" dirty="0">
              <a:latin typeface="Arial"/>
              <a:ea typeface="Arial"/>
              <a:cs typeface="Arial"/>
              <a:sym typeface="Arial"/>
            </a:endParaRPr>
          </a:p>
        </p:txBody>
      </p:sp>
      <p:sp>
        <p:nvSpPr>
          <p:cNvPr id="4" name="Slide Number Placeholder 3">
            <a:extLst>
              <a:ext uri="{FF2B5EF4-FFF2-40B4-BE49-F238E27FC236}">
                <a16:creationId xmlns:a16="http://schemas.microsoft.com/office/drawing/2014/main" id="{637993E6-562C-56A6-539F-717FAD78034C}"/>
              </a:ext>
            </a:extLst>
          </p:cNvPr>
          <p:cNvSpPr>
            <a:spLocks noGrp="1"/>
          </p:cNvSpPr>
          <p:nvPr>
            <p:ph type="sldNum" sz="quarter" idx="5"/>
          </p:nvPr>
        </p:nvSpPr>
        <p:spPr/>
        <p:txBody>
          <a:bodyPr/>
          <a:lstStyle/>
          <a:p>
            <a:fld id="{860751CD-C621-4F44-BF9E-E97C3AB3C439}" type="slidenum">
              <a:rPr lang="en-US" smtClean="0"/>
              <a:t>124</a:t>
            </a:fld>
            <a:endParaRPr lang="en-US"/>
          </a:p>
        </p:txBody>
      </p:sp>
    </p:spTree>
    <p:extLst>
      <p:ext uri="{BB962C8B-B14F-4D97-AF65-F5344CB8AC3E}">
        <p14:creationId xmlns:p14="http://schemas.microsoft.com/office/powerpoint/2010/main" val="1753033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 Terms in English &gt; Titles of manifestations, we see the guidance “Capitalize the first word … in a title … Capitalize other words within titles as appropriate for English. There are other options we apply related to capitalization, but they all get us to the same result.</a:t>
            </a:r>
          </a:p>
        </p:txBody>
      </p:sp>
      <p:sp>
        <p:nvSpPr>
          <p:cNvPr id="4" name="Slide Number Placeholder 3"/>
          <p:cNvSpPr>
            <a:spLocks noGrp="1"/>
          </p:cNvSpPr>
          <p:nvPr>
            <p:ph type="sldNum" sz="quarter" idx="5"/>
          </p:nvPr>
        </p:nvSpPr>
        <p:spPr/>
        <p:txBody>
          <a:bodyPr/>
          <a:lstStyle/>
          <a:p>
            <a:fld id="{860751CD-C621-4F44-BF9E-E97C3AB3C439}" type="slidenum">
              <a:rPr lang="en-US" smtClean="0"/>
              <a:t>15</a:t>
            </a:fld>
            <a:endParaRPr lang="en-US"/>
          </a:p>
        </p:txBody>
      </p:sp>
    </p:spTree>
    <p:extLst>
      <p:ext uri="{BB962C8B-B14F-4D97-AF65-F5344CB8AC3E}">
        <p14:creationId xmlns:p14="http://schemas.microsoft.com/office/powerpoint/2010/main" val="159365120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First let’s return to the BSR. The </a:t>
            </a:r>
            <a:r>
              <a:rPr lang="en-US" sz="1200" i="1" kern="100" dirty="0">
                <a:effectLst/>
                <a:latin typeface="Times New Roman" panose="02020603050405020304" pitchFamily="18" charset="0"/>
                <a:ea typeface="Aptos" panose="020B0004020202020204" pitchFamily="34" charset="0"/>
                <a:cs typeface="Times New Roman" panose="02020603050405020304" pitchFamily="18" charset="0"/>
              </a:rPr>
              <a:t>mode of issuance</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is an element of Manifestation. Click the link in the </a:t>
            </a:r>
            <a:r>
              <a:rPr lang="en-US" sz="1200" u="sng" kern="100" dirty="0">
                <a:effectLst/>
                <a:latin typeface="Times New Roman" panose="02020603050405020304" pitchFamily="18" charset="0"/>
                <a:ea typeface="Aptos" panose="020B0004020202020204" pitchFamily="34" charset="0"/>
                <a:cs typeface="Times New Roman" panose="02020603050405020304" pitchFamily="18" charset="0"/>
              </a:rPr>
              <a:t>Official RDA Element Name or Guidance column</a:t>
            </a:r>
            <a:r>
              <a:rPr lang="en-US" sz="1200" u="none"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to go directly to the element’s page in the Toolkit.</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126</a:t>
            </a:fld>
            <a:endParaRPr lang="en-US"/>
          </a:p>
        </p:txBody>
      </p:sp>
    </p:spTree>
    <p:extLst>
      <p:ext uri="{BB962C8B-B14F-4D97-AF65-F5344CB8AC3E}">
        <p14:creationId xmlns:p14="http://schemas.microsoft.com/office/powerpoint/2010/main" val="24427274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Definition and Scope tell us that this is “</a:t>
            </a:r>
            <a:r>
              <a:rPr lang="en-US" sz="1800" i="1" kern="100" dirty="0">
                <a:effectLst/>
                <a:latin typeface="Times New Roman" panose="02020603050405020304" pitchFamily="18" charset="0"/>
                <a:ea typeface="Aptos" panose="020B0004020202020204" pitchFamily="34" charset="0"/>
                <a:cs typeface="Times New Roman" panose="02020603050405020304" pitchFamily="18" charset="0"/>
              </a:rPr>
              <a:t>A categorization that reflects whether a manifestation is issued in one or more units.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a:t>
            </a:r>
          </a:p>
          <a:p>
            <a:pPr marL="0" marR="0">
              <a:buNone/>
            </a:pPr>
            <a:endParaRPr lang="en-US" sz="1800" u="sng" kern="100" dirty="0">
              <a:effectLst/>
              <a:latin typeface="Times New Roman" panose="02020603050405020304" pitchFamily="18" charset="0"/>
              <a:ea typeface="Aptos" panose="020B0004020202020204" pitchFamily="34" charset="0"/>
              <a:cs typeface="Times New Roman" panose="02020603050405020304" pitchFamily="18" charset="0"/>
            </a:endParaRPr>
          </a:p>
          <a:p>
            <a:pPr>
              <a:buNone/>
            </a:pPr>
            <a:r>
              <a:rPr lang="en-US" sz="1800" dirty="0">
                <a:effectLst/>
                <a:latin typeface="Times New Roman" panose="02020603050405020304" pitchFamily="18" charset="0"/>
                <a:ea typeface="Aptos" panose="020B0004020202020204" pitchFamily="34" charset="0"/>
              </a:rPr>
              <a:t>There are no instructions at Prerecording but there is an LC-PCC Policy Statement that says this is a Core element and instructs us to “See the Metadata Guidance documentation: </a:t>
            </a:r>
            <a:r>
              <a:rPr lang="en-US" sz="1800" b="1" dirty="0">
                <a:solidFill>
                  <a:srgbClr val="0000FF"/>
                </a:solidFill>
                <a:effectLst/>
                <a:latin typeface="Times New Roman" panose="02020603050405020304" pitchFamily="18" charset="0"/>
                <a:ea typeface="Aptos" panose="020B0004020202020204" pitchFamily="34" charset="0"/>
              </a:rPr>
              <a:t>Basic Cataloging Decisions</a:t>
            </a:r>
            <a:r>
              <a:rPr lang="en-US" sz="1800" dirty="0">
                <a:effectLst/>
                <a:latin typeface="Times New Roman" panose="02020603050405020304" pitchFamily="18" charset="0"/>
                <a:ea typeface="Aptos" panose="020B0004020202020204" pitchFamily="34" charset="0"/>
              </a:rPr>
              <a:t>”.</a:t>
            </a:r>
            <a:endParaRPr lang="en-US" b="0" dirty="0"/>
          </a:p>
        </p:txBody>
      </p:sp>
      <p:sp>
        <p:nvSpPr>
          <p:cNvPr id="4" name="Slide Number Placeholder 3"/>
          <p:cNvSpPr>
            <a:spLocks noGrp="1"/>
          </p:cNvSpPr>
          <p:nvPr>
            <p:ph type="sldNum" sz="quarter" idx="5"/>
          </p:nvPr>
        </p:nvSpPr>
        <p:spPr/>
        <p:txBody>
          <a:bodyPr/>
          <a:lstStyle/>
          <a:p>
            <a:fld id="{860751CD-C621-4F44-BF9E-E97C3AB3C439}" type="slidenum">
              <a:rPr lang="en-US" smtClean="0"/>
              <a:t>127</a:t>
            </a:fld>
            <a:endParaRPr lang="en-US"/>
          </a:p>
        </p:txBody>
      </p:sp>
    </p:spTree>
    <p:extLst>
      <p:ext uri="{BB962C8B-B14F-4D97-AF65-F5344CB8AC3E}">
        <p14:creationId xmlns:p14="http://schemas.microsoft.com/office/powerpoint/2010/main" val="24712098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Aptos" panose="020B0004020202020204" pitchFamily="34" charset="0"/>
              </a:rPr>
              <a:t>In original RDA, </a:t>
            </a:r>
            <a:r>
              <a:rPr lang="en-US" sz="1800" i="1" dirty="0">
                <a:effectLst/>
                <a:latin typeface="Times New Roman" panose="02020603050405020304" pitchFamily="18" charset="0"/>
                <a:ea typeface="Aptos" panose="020B0004020202020204" pitchFamily="34" charset="0"/>
              </a:rPr>
              <a:t>mode of issuance</a:t>
            </a:r>
            <a:r>
              <a:rPr lang="en-US" sz="1800" i="0" dirty="0">
                <a:effectLst/>
                <a:latin typeface="Times New Roman" panose="02020603050405020304" pitchFamily="18" charset="0"/>
                <a:ea typeface="Aptos" panose="020B0004020202020204" pitchFamily="34" charset="0"/>
              </a:rPr>
              <a:t> was defined as “</a:t>
            </a:r>
            <a:r>
              <a:rPr lang="en-CA" sz="1800" i="0" dirty="0">
                <a:effectLst/>
                <a:latin typeface="Times New Roman" panose="02020603050405020304" pitchFamily="18" charset="0"/>
                <a:ea typeface="Aptos" panose="020B0004020202020204" pitchFamily="34" charset="0"/>
              </a:rPr>
              <a:t>A categorization reflecting whether a resource is issued in one or more parts, the way it is updated, and whether its termination is predetermined or not.” </a:t>
            </a:r>
            <a:r>
              <a:rPr lang="en-US" sz="1800" dirty="0">
                <a:effectLst/>
                <a:latin typeface="Times New Roman" panose="02020603050405020304" pitchFamily="18" charset="0"/>
                <a:ea typeface="Aptos" panose="020B0004020202020204" pitchFamily="34" charset="0"/>
              </a:rPr>
              <a:t>In official RDA, </a:t>
            </a:r>
            <a:r>
              <a:rPr lang="en-US" sz="1800" i="1" dirty="0">
                <a:effectLst/>
                <a:latin typeface="Times New Roman" panose="02020603050405020304" pitchFamily="18" charset="0"/>
                <a:ea typeface="Aptos" panose="020B0004020202020204" pitchFamily="34" charset="0"/>
              </a:rPr>
              <a:t>mode of issuance</a:t>
            </a:r>
            <a:r>
              <a:rPr lang="en-US" sz="1800" dirty="0">
                <a:effectLst/>
                <a:latin typeface="Times New Roman" panose="02020603050405020304" pitchFamily="18" charset="0"/>
                <a:ea typeface="Aptos" panose="020B0004020202020204" pitchFamily="34" charset="0"/>
              </a:rPr>
              <a:t> only provides information on the </a:t>
            </a:r>
            <a:r>
              <a:rPr lang="en-US" sz="1800" u="sng" dirty="0">
                <a:effectLst/>
                <a:latin typeface="Times New Roman" panose="02020603050405020304" pitchFamily="18" charset="0"/>
                <a:ea typeface="Aptos" panose="020B0004020202020204" pitchFamily="34" charset="0"/>
              </a:rPr>
              <a:t>number of units</a:t>
            </a:r>
            <a:r>
              <a:rPr lang="en-US" sz="1800" u="none" dirty="0">
                <a:effectLst/>
                <a:latin typeface="Times New Roman" panose="02020603050405020304" pitchFamily="18" charset="0"/>
                <a:ea typeface="Aptos" panose="020B0004020202020204" pitchFamily="34" charset="0"/>
              </a:rPr>
              <a:t>, specifically if there is one unit or more than one unit. </a:t>
            </a:r>
            <a:r>
              <a:rPr lang="en-US" sz="1800" dirty="0">
                <a:effectLst/>
                <a:latin typeface="Times New Roman" panose="02020603050405020304" pitchFamily="18" charset="0"/>
                <a:ea typeface="Aptos" panose="020B0004020202020204" pitchFamily="34" charset="0"/>
              </a:rPr>
              <a:t>A new element, </a:t>
            </a:r>
            <a:r>
              <a:rPr lang="en-US" sz="1800" i="1" u="sng" dirty="0">
                <a:effectLst/>
                <a:latin typeface="Times New Roman" panose="02020603050405020304" pitchFamily="18" charset="0"/>
                <a:ea typeface="Aptos" panose="020B0004020202020204" pitchFamily="34" charset="0"/>
              </a:rPr>
              <a:t>extension plan</a:t>
            </a:r>
            <a:r>
              <a:rPr lang="en-US" sz="1800" i="0" u="none" dirty="0">
                <a:effectLst/>
                <a:latin typeface="Times New Roman" panose="02020603050405020304" pitchFamily="18" charset="0"/>
                <a:ea typeface="Aptos" panose="020B0004020202020204" pitchFamily="34" charset="0"/>
              </a:rPr>
              <a:t>,</a:t>
            </a:r>
            <a:r>
              <a:rPr lang="en-US" sz="1800" dirty="0">
                <a:effectLst/>
                <a:latin typeface="Times New Roman" panose="02020603050405020304" pitchFamily="18" charset="0"/>
                <a:ea typeface="Aptos" panose="020B0004020202020204" pitchFamily="34" charset="0"/>
              </a:rPr>
              <a:t> has been created to “…describe whether or not a resource intends to continue or not, the method by which is intends to do so, and the planned termination point”. Because this is a monograph, the extension plan is “static”.</a:t>
            </a:r>
          </a:p>
          <a:p>
            <a:endParaRPr lang="en-US" dirty="0"/>
          </a:p>
          <a:p>
            <a:pPr marL="0" marR="0">
              <a:buNone/>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Taken together the two elements, mode of issuance and extension plan, help the “…cataloger to decide the type of work(s) in hand and the consequent number of records that are necessary”. More information is included in the Basic Cataloging Decisions MGD.</a:t>
            </a:r>
          </a:p>
          <a:p>
            <a:pPr marL="0" marR="0">
              <a:buNone/>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The main thing to note right now is that the scope of mode of issuance has changed. </a:t>
            </a:r>
            <a:r>
              <a:rPr lang="en-US" sz="1800" dirty="0"/>
              <a:t>Let’s go back to the Toolkit and go over the instructions for recording a structured description.</a:t>
            </a:r>
          </a:p>
        </p:txBody>
      </p:sp>
      <p:sp>
        <p:nvSpPr>
          <p:cNvPr id="4" name="Slide Number Placeholder 3"/>
          <p:cNvSpPr>
            <a:spLocks noGrp="1"/>
          </p:cNvSpPr>
          <p:nvPr>
            <p:ph type="sldNum" sz="quarter" idx="5"/>
          </p:nvPr>
        </p:nvSpPr>
        <p:spPr/>
        <p:txBody>
          <a:bodyPr/>
          <a:lstStyle/>
          <a:p>
            <a:fld id="{860751CD-C621-4F44-BF9E-E97C3AB3C439}" type="slidenum">
              <a:rPr lang="en-US" smtClean="0"/>
              <a:t>128</a:t>
            </a:fld>
            <a:endParaRPr lang="en-US"/>
          </a:p>
        </p:txBody>
      </p:sp>
    </p:spTree>
    <p:extLst>
      <p:ext uri="{BB962C8B-B14F-4D97-AF65-F5344CB8AC3E}">
        <p14:creationId xmlns:p14="http://schemas.microsoft.com/office/powerpoint/2010/main" val="40130960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rPr>
              <a:t>In the toolkit, LC/PCC applies </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the option to record an appropriate term from the RDA Mode of Issuance VES.  We will record “single unit”.</a:t>
            </a:r>
            <a:endParaRPr lang="en-US" dirty="0"/>
          </a:p>
        </p:txBody>
      </p:sp>
      <p:sp>
        <p:nvSpPr>
          <p:cNvPr id="4" name="Slide Number Placeholder 3"/>
          <p:cNvSpPr>
            <a:spLocks noGrp="1"/>
          </p:cNvSpPr>
          <p:nvPr>
            <p:ph type="sldNum" sz="quarter" idx="5"/>
          </p:nvPr>
        </p:nvSpPr>
        <p:spPr/>
        <p:txBody>
          <a:bodyPr/>
          <a:lstStyle/>
          <a:p>
            <a:fld id="{860751CD-C621-4F44-BF9E-E97C3AB3C439}" type="slidenum">
              <a:rPr lang="en-US" smtClean="0"/>
              <a:t>129</a:t>
            </a:fld>
            <a:endParaRPr lang="en-US"/>
          </a:p>
        </p:txBody>
      </p:sp>
    </p:spTree>
    <p:extLst>
      <p:ext uri="{BB962C8B-B14F-4D97-AF65-F5344CB8AC3E}">
        <p14:creationId xmlns:p14="http://schemas.microsoft.com/office/powerpoint/2010/main" val="42076575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C5FF3-0F0B-81E8-B6AF-63D8CD07D2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57466F-CE17-B253-E71E-0AC255644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579A78-DEBB-0B91-8B5E-0B06C7906220}"/>
              </a:ext>
            </a:extLst>
          </p:cNvPr>
          <p:cNvSpPr>
            <a:spLocks noGrp="1"/>
          </p:cNvSpPr>
          <p:nvPr>
            <p:ph type="body" idx="1"/>
          </p:nvPr>
        </p:nvSpPr>
        <p:spPr/>
        <p:txBody>
          <a:bodyPr/>
          <a:lstStyle/>
          <a:p>
            <a:pPr marL="0" lvl="0" indent="0" algn="l" rtl="0">
              <a:spcBef>
                <a:spcPts val="0"/>
              </a:spcBef>
              <a:spcAft>
                <a:spcPts val="0"/>
              </a:spcAft>
              <a:buNone/>
            </a:pPr>
            <a:r>
              <a:rPr lang="en-CA" dirty="0"/>
              <a:t>The term “single unit” is recorded in the RDA Record Template and in field 344 subfield $a in MARC.</a:t>
            </a:r>
          </a:p>
        </p:txBody>
      </p:sp>
      <p:sp>
        <p:nvSpPr>
          <p:cNvPr id="4" name="Slide Number Placeholder 3">
            <a:extLst>
              <a:ext uri="{FF2B5EF4-FFF2-40B4-BE49-F238E27FC236}">
                <a16:creationId xmlns:a16="http://schemas.microsoft.com/office/drawing/2014/main" id="{69C773C2-60B8-5064-CFE1-8DBFBC95D870}"/>
              </a:ext>
            </a:extLst>
          </p:cNvPr>
          <p:cNvSpPr>
            <a:spLocks noGrp="1"/>
          </p:cNvSpPr>
          <p:nvPr>
            <p:ph type="sldNum" sz="quarter" idx="5"/>
          </p:nvPr>
        </p:nvSpPr>
        <p:spPr/>
        <p:txBody>
          <a:bodyPr/>
          <a:lstStyle/>
          <a:p>
            <a:fld id="{860751CD-C621-4F44-BF9E-E97C3AB3C439}" type="slidenum">
              <a:rPr lang="en-US" smtClean="0"/>
              <a:t>130</a:t>
            </a:fld>
            <a:endParaRPr lang="en-US"/>
          </a:p>
        </p:txBody>
      </p:sp>
    </p:spTree>
    <p:extLst>
      <p:ext uri="{BB962C8B-B14F-4D97-AF65-F5344CB8AC3E}">
        <p14:creationId xmlns:p14="http://schemas.microsoft.com/office/powerpoint/2010/main" val="14671460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85FB2-8DCB-18C9-0BD6-D981387DB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CF418-DE76-E67C-FF3E-5246A4693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72DC3-7DB4-8370-2977-B4439A03FB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Next, we need to record the source of the VES.</a:t>
            </a:r>
            <a:r>
              <a:rPr lang="en-CA" sz="1200" kern="100" dirty="0">
                <a:effectLst/>
                <a:latin typeface="Times New Roman" panose="02020603050405020304" pitchFamily="18" charset="0"/>
                <a:ea typeface="Aptos" panose="020B0004020202020204" pitchFamily="34" charset="0"/>
                <a:cs typeface="Times New Roman" panose="02020603050405020304" pitchFamily="18" charset="0"/>
              </a:rPr>
              <a:t> This is done by applying the option to “Record a vocabulary encoding scheme that is used as a source of information for a term.”</a:t>
            </a:r>
            <a:r>
              <a:rPr lang="en-US" sz="1200" kern="100" dirty="0">
                <a:effectLst/>
                <a:latin typeface="Times New Roman" panose="02020603050405020304" pitchFamily="18" charset="0"/>
                <a:ea typeface="Aptos" panose="020B0004020202020204" pitchFamily="34" charset="0"/>
                <a:cs typeface="Times New Roman" panose="02020603050405020304" pitchFamily="18" charset="0"/>
              </a:rPr>
              <a:t> W</a:t>
            </a:r>
            <a:r>
              <a:rPr lang="en-CA" dirty="0"/>
              <a:t>e will take the code from the Genre/Form Code and Term Source Codes list. The code for the RDA Mode of Issuance VES is </a:t>
            </a:r>
            <a:r>
              <a:rPr lang="en-CA" b="1" dirty="0" err="1"/>
              <a:t>rdami</a:t>
            </a:r>
            <a:r>
              <a:rPr lang="en-CA" b="0" dirty="0"/>
              <a:t>.</a:t>
            </a:r>
            <a:endParaRPr lang="en-CA" dirty="0"/>
          </a:p>
        </p:txBody>
      </p:sp>
      <p:sp>
        <p:nvSpPr>
          <p:cNvPr id="4" name="Slide Number Placeholder 3">
            <a:extLst>
              <a:ext uri="{FF2B5EF4-FFF2-40B4-BE49-F238E27FC236}">
                <a16:creationId xmlns:a16="http://schemas.microsoft.com/office/drawing/2014/main" id="{25AE32D2-3A0C-47C8-3F90-62767D07737E}"/>
              </a:ext>
            </a:extLst>
          </p:cNvPr>
          <p:cNvSpPr>
            <a:spLocks noGrp="1"/>
          </p:cNvSpPr>
          <p:nvPr>
            <p:ph type="sldNum" sz="quarter" idx="5"/>
          </p:nvPr>
        </p:nvSpPr>
        <p:spPr/>
        <p:txBody>
          <a:bodyPr/>
          <a:lstStyle/>
          <a:p>
            <a:fld id="{860751CD-C621-4F44-BF9E-E97C3AB3C439}" type="slidenum">
              <a:rPr lang="en-US" smtClean="0"/>
              <a:t>131</a:t>
            </a:fld>
            <a:endParaRPr lang="en-US"/>
          </a:p>
        </p:txBody>
      </p:sp>
    </p:spTree>
    <p:extLst>
      <p:ext uri="{BB962C8B-B14F-4D97-AF65-F5344CB8AC3E}">
        <p14:creationId xmlns:p14="http://schemas.microsoft.com/office/powerpoint/2010/main" val="15506983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410FF-A679-F01F-7DE5-DA252BB4EE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339650-020B-A734-EC44-C19398F4A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D700E-9534-3AD1-9A1F-D8478A359D04}"/>
              </a:ext>
            </a:extLst>
          </p:cNvPr>
          <p:cNvSpPr>
            <a:spLocks noGrp="1"/>
          </p:cNvSpPr>
          <p:nvPr>
            <p:ph type="body" idx="1"/>
          </p:nvPr>
        </p:nvSpPr>
        <p:spPr/>
        <p:txBody>
          <a:bodyPr/>
          <a:lstStyle/>
          <a:p>
            <a:pPr marL="0" lvl="0" indent="0" algn="l" rtl="0">
              <a:spcBef>
                <a:spcPts val="0"/>
              </a:spcBef>
              <a:spcAft>
                <a:spcPts val="0"/>
              </a:spcAft>
              <a:buNone/>
            </a:pPr>
            <a:r>
              <a:rPr lang="en-CA" dirty="0"/>
              <a:t>“</a:t>
            </a:r>
            <a:r>
              <a:rPr lang="en-CA" dirty="0" err="1"/>
              <a:t>rdami</a:t>
            </a:r>
            <a:r>
              <a:rPr lang="en-CA" dirty="0"/>
              <a:t>” is recorded as data provenance information for the value “single unit”.</a:t>
            </a:r>
          </a:p>
        </p:txBody>
      </p:sp>
      <p:sp>
        <p:nvSpPr>
          <p:cNvPr id="4" name="Slide Number Placeholder 3">
            <a:extLst>
              <a:ext uri="{FF2B5EF4-FFF2-40B4-BE49-F238E27FC236}">
                <a16:creationId xmlns:a16="http://schemas.microsoft.com/office/drawing/2014/main" id="{F56649E1-713E-9F38-49ED-D2DBEE047F5F}"/>
              </a:ext>
            </a:extLst>
          </p:cNvPr>
          <p:cNvSpPr>
            <a:spLocks noGrp="1"/>
          </p:cNvSpPr>
          <p:nvPr>
            <p:ph type="sldNum" sz="quarter" idx="5"/>
          </p:nvPr>
        </p:nvSpPr>
        <p:spPr/>
        <p:txBody>
          <a:bodyPr/>
          <a:lstStyle/>
          <a:p>
            <a:fld id="{860751CD-C621-4F44-BF9E-E97C3AB3C439}" type="slidenum">
              <a:rPr lang="en-US" smtClean="0"/>
              <a:t>132</a:t>
            </a:fld>
            <a:endParaRPr lang="en-US"/>
          </a:p>
        </p:txBody>
      </p:sp>
    </p:spTree>
    <p:extLst>
      <p:ext uri="{BB962C8B-B14F-4D97-AF65-F5344CB8AC3E}">
        <p14:creationId xmlns:p14="http://schemas.microsoft.com/office/powerpoint/2010/main" val="28539802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9C36-630A-0A23-4DDF-F21991545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4BFFD-F29E-8411-2E64-B3DA6936E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8C2A23-997A-3670-E7B1-E2BBC2E13592}"/>
              </a:ext>
            </a:extLst>
          </p:cNvPr>
          <p:cNvSpPr>
            <a:spLocks noGrp="1"/>
          </p:cNvSpPr>
          <p:nvPr>
            <p:ph type="body" idx="1"/>
          </p:nvPr>
        </p:nvSpPr>
        <p:spPr/>
        <p:txBody>
          <a:bodyPr/>
          <a:lstStyle/>
          <a:p>
            <a:pPr marL="0" lvl="0" indent="0" algn="l" rtl="0">
              <a:spcBef>
                <a:spcPts val="0"/>
              </a:spcBef>
              <a:spcAft>
                <a:spcPts val="0"/>
              </a:spcAft>
              <a:buNone/>
            </a:pPr>
            <a:r>
              <a:rPr lang="en-CA" dirty="0"/>
              <a:t>The code is recorded in MARC subfield $2.</a:t>
            </a:r>
          </a:p>
        </p:txBody>
      </p:sp>
      <p:sp>
        <p:nvSpPr>
          <p:cNvPr id="4" name="Slide Number Placeholder 3">
            <a:extLst>
              <a:ext uri="{FF2B5EF4-FFF2-40B4-BE49-F238E27FC236}">
                <a16:creationId xmlns:a16="http://schemas.microsoft.com/office/drawing/2014/main" id="{30718F58-A75B-B806-B43F-3D5E02074D68}"/>
              </a:ext>
            </a:extLst>
          </p:cNvPr>
          <p:cNvSpPr>
            <a:spLocks noGrp="1"/>
          </p:cNvSpPr>
          <p:nvPr>
            <p:ph type="sldNum" sz="quarter" idx="5"/>
          </p:nvPr>
        </p:nvSpPr>
        <p:spPr/>
        <p:txBody>
          <a:bodyPr/>
          <a:lstStyle/>
          <a:p>
            <a:fld id="{860751CD-C621-4F44-BF9E-E97C3AB3C439}" type="slidenum">
              <a:rPr lang="en-US" smtClean="0"/>
              <a:t>133</a:t>
            </a:fld>
            <a:endParaRPr lang="en-US"/>
          </a:p>
        </p:txBody>
      </p:sp>
    </p:spTree>
    <p:extLst>
      <p:ext uri="{BB962C8B-B14F-4D97-AF65-F5344CB8AC3E}">
        <p14:creationId xmlns:p14="http://schemas.microsoft.com/office/powerpoint/2010/main" val="38654653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element to discuss will be </a:t>
            </a:r>
            <a:r>
              <a:rPr lang="en-US" b="1" dirty="0"/>
              <a:t>Manifestation: identifier for manifestation</a:t>
            </a:r>
            <a:r>
              <a:rPr lang="en-US" dirty="0"/>
              <a:t>.</a:t>
            </a:r>
          </a:p>
        </p:txBody>
      </p:sp>
      <p:sp>
        <p:nvSpPr>
          <p:cNvPr id="4" name="Slide Number Placeholder 3"/>
          <p:cNvSpPr>
            <a:spLocks noGrp="1"/>
          </p:cNvSpPr>
          <p:nvPr>
            <p:ph type="sldNum" sz="quarter" idx="5"/>
          </p:nvPr>
        </p:nvSpPr>
        <p:spPr/>
        <p:txBody>
          <a:bodyPr/>
          <a:lstStyle/>
          <a:p>
            <a:fld id="{860751CD-C621-4F44-BF9E-E97C3AB3C439}" type="slidenum">
              <a:rPr lang="en-US" smtClean="0"/>
              <a:t>134</a:t>
            </a:fld>
            <a:endParaRPr lang="en-US"/>
          </a:p>
        </p:txBody>
      </p:sp>
    </p:spTree>
    <p:extLst>
      <p:ext uri="{BB962C8B-B14F-4D97-AF65-F5344CB8AC3E}">
        <p14:creationId xmlns:p14="http://schemas.microsoft.com/office/powerpoint/2010/main" val="31606243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element is used for any code, number, or other string, independent of natural language, that identifies a manifestation. It can be one of many types:</a:t>
            </a:r>
          </a:p>
          <a:p>
            <a:pPr marL="171450" indent="-171450">
              <a:buFont typeface="Arial" panose="020B0604020202020204" pitchFamily="34" charset="0"/>
              <a:buChar char="•"/>
            </a:pPr>
            <a:r>
              <a:rPr lang="en-US" dirty="0"/>
              <a:t>Registered identifiers such as ISBN, ISSN, or DOI</a:t>
            </a:r>
          </a:p>
          <a:p>
            <a:pPr marL="171450" indent="-171450">
              <a:buFont typeface="Arial" panose="020B0604020202020204" pitchFamily="34" charset="0"/>
              <a:buChar char="•"/>
            </a:pPr>
            <a:r>
              <a:rPr lang="en-US" dirty="0"/>
              <a:t>Identifiers assigned by publishers</a:t>
            </a:r>
          </a:p>
          <a:p>
            <a:pPr marL="171450" indent="-171450">
              <a:buFont typeface="Arial" panose="020B0604020202020204" pitchFamily="34" charset="0"/>
              <a:buChar char="•"/>
            </a:pPr>
            <a:r>
              <a:rPr lang="en-US" dirty="0"/>
              <a:t>Fingerprints derived from early printed resources</a:t>
            </a:r>
          </a:p>
          <a:p>
            <a:pPr marL="171450" indent="-171450">
              <a:buFont typeface="Arial" panose="020B0604020202020204" pitchFamily="34" charset="0"/>
              <a:buChar char="•"/>
            </a:pPr>
            <a:r>
              <a:rPr lang="en-US" dirty="0"/>
              <a:t>Publisher or plate numbers for music, etc.</a:t>
            </a:r>
          </a:p>
        </p:txBody>
      </p:sp>
      <p:sp>
        <p:nvSpPr>
          <p:cNvPr id="4" name="Slide Number Placeholder 3"/>
          <p:cNvSpPr>
            <a:spLocks noGrp="1"/>
          </p:cNvSpPr>
          <p:nvPr>
            <p:ph type="sldNum" sz="quarter" idx="5"/>
          </p:nvPr>
        </p:nvSpPr>
        <p:spPr/>
        <p:txBody>
          <a:bodyPr/>
          <a:lstStyle/>
          <a:p>
            <a:fld id="{860751CD-C621-4F44-BF9E-E97C3AB3C439}" type="slidenum">
              <a:rPr lang="en-US" smtClean="0"/>
              <a:t>135</a:t>
            </a:fld>
            <a:endParaRPr lang="en-US"/>
          </a:p>
        </p:txBody>
      </p:sp>
    </p:spTree>
    <p:extLst>
      <p:ext uri="{BB962C8B-B14F-4D97-AF65-F5344CB8AC3E}">
        <p14:creationId xmlns:p14="http://schemas.microsoft.com/office/powerpoint/2010/main" val="714652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DC096-DAF8-E3D9-A644-D70357DF9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3A4E9-77AA-65C0-1017-6DDB7C91A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E10CB-FF1B-3334-41FA-37224DB4D31A}"/>
              </a:ext>
            </a:extLst>
          </p:cNvPr>
          <p:cNvSpPr>
            <a:spLocks noGrp="1"/>
          </p:cNvSpPr>
          <p:nvPr>
            <p:ph type="body" idx="1"/>
          </p:nvPr>
        </p:nvSpPr>
        <p:spPr/>
        <p:txBody>
          <a:bodyPr/>
          <a:lstStyle/>
          <a:p>
            <a:r>
              <a:rPr lang="en-CA" dirty="0"/>
              <a:t>The last question, is what do we do with the colon that separates the title proper from other title information?</a:t>
            </a:r>
          </a:p>
        </p:txBody>
      </p:sp>
      <p:sp>
        <p:nvSpPr>
          <p:cNvPr id="4" name="Slide Number Placeholder 3">
            <a:extLst>
              <a:ext uri="{FF2B5EF4-FFF2-40B4-BE49-F238E27FC236}">
                <a16:creationId xmlns:a16="http://schemas.microsoft.com/office/drawing/2014/main" id="{8C29EE41-39FF-2C7B-F48C-2F5C6547C1E7}"/>
              </a:ext>
            </a:extLst>
          </p:cNvPr>
          <p:cNvSpPr>
            <a:spLocks noGrp="1"/>
          </p:cNvSpPr>
          <p:nvPr>
            <p:ph type="sldNum" sz="quarter" idx="5"/>
          </p:nvPr>
        </p:nvSpPr>
        <p:spPr/>
        <p:txBody>
          <a:bodyPr/>
          <a:lstStyle/>
          <a:p>
            <a:fld id="{860751CD-C621-4F44-BF9E-E97C3AB3C439}" type="slidenum">
              <a:rPr lang="en-US" smtClean="0"/>
              <a:t>16</a:t>
            </a:fld>
            <a:endParaRPr lang="en-US"/>
          </a:p>
        </p:txBody>
      </p:sp>
    </p:spTree>
    <p:extLst>
      <p:ext uri="{BB962C8B-B14F-4D97-AF65-F5344CB8AC3E}">
        <p14:creationId xmlns:p14="http://schemas.microsoft.com/office/powerpoint/2010/main" val="3040959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extensive list of MARC fields where this element can be recorded gives a sense of the variety of things that count as an identifier.</a:t>
            </a:r>
          </a:p>
        </p:txBody>
      </p:sp>
      <p:sp>
        <p:nvSpPr>
          <p:cNvPr id="4" name="Slide Number Placeholder 3"/>
          <p:cNvSpPr>
            <a:spLocks noGrp="1"/>
          </p:cNvSpPr>
          <p:nvPr>
            <p:ph type="sldNum" sz="quarter" idx="5"/>
          </p:nvPr>
        </p:nvSpPr>
        <p:spPr/>
        <p:txBody>
          <a:bodyPr/>
          <a:lstStyle/>
          <a:p>
            <a:fld id="{860751CD-C621-4F44-BF9E-E97C3AB3C439}" type="slidenum">
              <a:rPr lang="en-US" smtClean="0"/>
              <a:t>136</a:t>
            </a:fld>
            <a:endParaRPr lang="en-US"/>
          </a:p>
        </p:txBody>
      </p:sp>
    </p:spTree>
    <p:extLst>
      <p:ext uri="{BB962C8B-B14F-4D97-AF65-F5344CB8AC3E}">
        <p14:creationId xmlns:p14="http://schemas.microsoft.com/office/powerpoint/2010/main" val="1867375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Prerecording section we learn a couple things relevant to our </a:t>
            </a:r>
            <a:r>
              <a:rPr lang="en-US" dirty="0" err="1"/>
              <a:t>ebook</a:t>
            </a:r>
            <a:r>
              <a:rPr lang="en-US"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is a separate element to use for URLs.</a:t>
            </a:r>
          </a:p>
          <a:p>
            <a:pPr marL="171450" indent="-171450">
              <a:buFont typeface="Arial" panose="020B0604020202020204" pitchFamily="34" charset="0"/>
              <a:buChar char="•"/>
            </a:pPr>
            <a:r>
              <a:rPr lang="en-US" dirty="0"/>
              <a:t>This is a core element. LC and PCC practice is to prefer an internationally recognized identifier if there is more than one, but it’s optional to </a:t>
            </a:r>
            <a:r>
              <a:rPr lang="en-US" i="1" dirty="0"/>
              <a:t>record</a:t>
            </a:r>
            <a:r>
              <a:rPr lang="en-US" dirty="0"/>
              <a:t> more than one.</a:t>
            </a:r>
          </a:p>
          <a:p>
            <a:endParaRPr lang="en-US" dirty="0"/>
          </a:p>
          <a:p>
            <a:r>
              <a:rPr lang="en-US" dirty="0"/>
              <a:t>There is an MGD for this element, which we’ll get to shortly. </a:t>
            </a:r>
          </a:p>
        </p:txBody>
      </p:sp>
      <p:sp>
        <p:nvSpPr>
          <p:cNvPr id="4" name="Slide Number Placeholder 3"/>
          <p:cNvSpPr>
            <a:spLocks noGrp="1"/>
          </p:cNvSpPr>
          <p:nvPr>
            <p:ph type="sldNum" sz="quarter" idx="5"/>
          </p:nvPr>
        </p:nvSpPr>
        <p:spPr/>
        <p:txBody>
          <a:bodyPr/>
          <a:lstStyle/>
          <a:p>
            <a:fld id="{860751CD-C621-4F44-BF9E-E97C3AB3C439}" type="slidenum">
              <a:rPr lang="en-US" smtClean="0"/>
              <a:t>137</a:t>
            </a:fld>
            <a:endParaRPr lang="en-US"/>
          </a:p>
        </p:txBody>
      </p:sp>
    </p:spTree>
    <p:extLst>
      <p:ext uri="{BB962C8B-B14F-4D97-AF65-F5344CB8AC3E}">
        <p14:creationId xmlns:p14="http://schemas.microsoft.com/office/powerpoint/2010/main" val="17529549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9E24C-7CB9-B2E6-4952-C8429C63F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53F8C-46FB-5DEB-9CF1-96BA075BB0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25B216-96DC-9649-9D2F-A5861D622B46}"/>
              </a:ext>
            </a:extLst>
          </p:cNvPr>
          <p:cNvSpPr>
            <a:spLocks noGrp="1"/>
          </p:cNvSpPr>
          <p:nvPr>
            <p:ph type="body" idx="1"/>
          </p:nvPr>
        </p:nvSpPr>
        <p:spPr/>
        <p:txBody>
          <a:bodyPr/>
          <a:lstStyle/>
          <a:p>
            <a:r>
              <a:rPr lang="en-US" dirty="0"/>
              <a:t>There are several options with LC/PCC policy statements in the Recording section. To summarize those:</a:t>
            </a:r>
          </a:p>
          <a:p>
            <a:pPr marL="171450" indent="-171450">
              <a:buFont typeface="Arial" panose="020B0604020202020204" pitchFamily="34" charset="0"/>
              <a:buChar char="•"/>
            </a:pPr>
            <a:r>
              <a:rPr lang="en-US" dirty="0"/>
              <a:t>If the identifier VES such as ISBN has a specified display format, record it in that format.</a:t>
            </a:r>
          </a:p>
          <a:p>
            <a:pPr marL="171450" indent="-171450">
              <a:buFont typeface="Arial" panose="020B0604020202020204" pitchFamily="34" charset="0"/>
              <a:buChar char="•"/>
            </a:pPr>
            <a:r>
              <a:rPr lang="en-US" dirty="0"/>
              <a:t>If the identifier VES does not have a specified format, record it as it appears, and follow it with the name of the agency assigning it if there is one.</a:t>
            </a:r>
          </a:p>
          <a:p>
            <a:endParaRPr lang="en-US" dirty="0"/>
          </a:p>
          <a:p>
            <a:endParaRPr lang="en-US" b="1" dirty="0"/>
          </a:p>
        </p:txBody>
      </p:sp>
      <p:sp>
        <p:nvSpPr>
          <p:cNvPr id="4" name="Slide Number Placeholder 3">
            <a:extLst>
              <a:ext uri="{FF2B5EF4-FFF2-40B4-BE49-F238E27FC236}">
                <a16:creationId xmlns:a16="http://schemas.microsoft.com/office/drawing/2014/main" id="{0027D7D2-8FCD-A110-E0EC-E93DE64A292D}"/>
              </a:ext>
            </a:extLst>
          </p:cNvPr>
          <p:cNvSpPr>
            <a:spLocks noGrp="1"/>
          </p:cNvSpPr>
          <p:nvPr>
            <p:ph type="sldNum" sz="quarter" idx="5"/>
          </p:nvPr>
        </p:nvSpPr>
        <p:spPr/>
        <p:txBody>
          <a:bodyPr/>
          <a:lstStyle/>
          <a:p>
            <a:fld id="{860751CD-C621-4F44-BF9E-E97C3AB3C439}" type="slidenum">
              <a:rPr lang="en-US" smtClean="0"/>
              <a:t>138</a:t>
            </a:fld>
            <a:endParaRPr lang="en-US"/>
          </a:p>
        </p:txBody>
      </p:sp>
    </p:spTree>
    <p:extLst>
      <p:ext uri="{BB962C8B-B14F-4D97-AF65-F5344CB8AC3E}">
        <p14:creationId xmlns:p14="http://schemas.microsoft.com/office/powerpoint/2010/main" val="8294870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89D8B-2016-A202-14E0-81205435E5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9F952-B5AE-6449-7F8D-A4AA26D65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BA12E-3D17-7969-60F6-9C03FE678BC0}"/>
              </a:ext>
            </a:extLst>
          </p:cNvPr>
          <p:cNvSpPr>
            <a:spLocks noGrp="1"/>
          </p:cNvSpPr>
          <p:nvPr>
            <p:ph type="body" idx="1"/>
          </p:nvPr>
        </p:nvSpPr>
        <p:spPr/>
        <p:txBody>
          <a:bodyPr/>
          <a:lstStyle/>
          <a:p>
            <a:r>
              <a:rPr lang="en-US" dirty="0"/>
              <a:t>Two options are left to cataloger judgement if you consider them important:</a:t>
            </a:r>
          </a:p>
          <a:p>
            <a:pPr marL="171450" indent="-171450">
              <a:buFont typeface="Arial" panose="020B0604020202020204" pitchFamily="34" charset="0"/>
              <a:buChar char="•"/>
            </a:pPr>
            <a:r>
              <a:rPr lang="en-US" dirty="0"/>
              <a:t>Whether to follow the identifier with the type of binding or format</a:t>
            </a:r>
          </a:p>
          <a:p>
            <a:pPr marL="171450" indent="-171450">
              <a:buFont typeface="Arial" panose="020B0604020202020204" pitchFamily="34" charset="0"/>
              <a:buChar char="•"/>
            </a:pPr>
            <a:r>
              <a:rPr lang="en-US" dirty="0"/>
              <a:t>Whether to record details about the identifier as </a:t>
            </a:r>
            <a:r>
              <a:rPr lang="en-US" b="1" dirty="0"/>
              <a:t>Manifestation: note on manifestation</a:t>
            </a:r>
          </a:p>
        </p:txBody>
      </p:sp>
      <p:sp>
        <p:nvSpPr>
          <p:cNvPr id="4" name="Slide Number Placeholder 3">
            <a:extLst>
              <a:ext uri="{FF2B5EF4-FFF2-40B4-BE49-F238E27FC236}">
                <a16:creationId xmlns:a16="http://schemas.microsoft.com/office/drawing/2014/main" id="{F8AD0F8A-8921-31F2-D455-C942E57A4755}"/>
              </a:ext>
            </a:extLst>
          </p:cNvPr>
          <p:cNvSpPr>
            <a:spLocks noGrp="1"/>
          </p:cNvSpPr>
          <p:nvPr>
            <p:ph type="sldNum" sz="quarter" idx="5"/>
          </p:nvPr>
        </p:nvSpPr>
        <p:spPr/>
        <p:txBody>
          <a:bodyPr/>
          <a:lstStyle/>
          <a:p>
            <a:fld id="{860751CD-C621-4F44-BF9E-E97C3AB3C439}" type="slidenum">
              <a:rPr lang="en-US" smtClean="0"/>
              <a:t>139</a:t>
            </a:fld>
            <a:endParaRPr lang="en-US"/>
          </a:p>
        </p:txBody>
      </p:sp>
    </p:spTree>
    <p:extLst>
      <p:ext uri="{BB962C8B-B14F-4D97-AF65-F5344CB8AC3E}">
        <p14:creationId xmlns:p14="http://schemas.microsoft.com/office/powerpoint/2010/main" val="7565329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under Recording, there are instructions for how to handle a manifestation with two or more identifiers of the same type. LC/PCC practice is to apply the option to record a qualifier. Also note the LC practice to make the first identifier you record the one for the manifestation being described followed by others in order. </a:t>
            </a:r>
          </a:p>
          <a:p>
            <a:r>
              <a:rPr lang="en-US" dirty="0"/>
              <a:t>The MGD linked here has more detail.</a:t>
            </a:r>
          </a:p>
        </p:txBody>
      </p:sp>
      <p:sp>
        <p:nvSpPr>
          <p:cNvPr id="4" name="Slide Number Placeholder 3"/>
          <p:cNvSpPr>
            <a:spLocks noGrp="1"/>
          </p:cNvSpPr>
          <p:nvPr>
            <p:ph type="sldNum" sz="quarter" idx="5"/>
          </p:nvPr>
        </p:nvSpPr>
        <p:spPr/>
        <p:txBody>
          <a:bodyPr/>
          <a:lstStyle/>
          <a:p>
            <a:fld id="{860751CD-C621-4F44-BF9E-E97C3AB3C439}" type="slidenum">
              <a:rPr lang="en-US" smtClean="0"/>
              <a:t>140</a:t>
            </a:fld>
            <a:endParaRPr lang="en-US"/>
          </a:p>
        </p:txBody>
      </p:sp>
    </p:spTree>
    <p:extLst>
      <p:ext uri="{BB962C8B-B14F-4D97-AF65-F5344CB8AC3E}">
        <p14:creationId xmlns:p14="http://schemas.microsoft.com/office/powerpoint/2010/main" val="103196683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Sometimes you find identifiers for each of different versions of the same resource. How you record those depends on whether they’re considered different manifestations that would require a separate record. For example, an electronic and a print version of the same thing are distinct manifestations. The ISBN for the manifestation you’re describing goes in 020 $a, while the ISBN for the other goes in 020 $z. If you wouldn’t normally make a separate record, as when both hardcover and paperback ISBNs are available, both can go in $a. When you have them, qualifiers go in $q.</a:t>
            </a:r>
          </a:p>
        </p:txBody>
      </p:sp>
      <p:sp>
        <p:nvSpPr>
          <p:cNvPr id="4" name="Slide Number Placeholder 3"/>
          <p:cNvSpPr>
            <a:spLocks noGrp="1"/>
          </p:cNvSpPr>
          <p:nvPr>
            <p:ph type="sldNum" sz="quarter" idx="5"/>
          </p:nvPr>
        </p:nvSpPr>
        <p:spPr/>
        <p:txBody>
          <a:bodyPr/>
          <a:lstStyle/>
          <a:p>
            <a:fld id="{860751CD-C621-4F44-BF9E-E97C3AB3C439}" type="slidenum">
              <a:rPr lang="en-US" smtClean="0"/>
              <a:t>141</a:t>
            </a:fld>
            <a:endParaRPr lang="en-US"/>
          </a:p>
        </p:txBody>
      </p:sp>
    </p:spTree>
    <p:extLst>
      <p:ext uri="{BB962C8B-B14F-4D97-AF65-F5344CB8AC3E}">
        <p14:creationId xmlns:p14="http://schemas.microsoft.com/office/powerpoint/2010/main" val="23770780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identifier is incorrect, record it as it appears and indicate why: it’s incorrect, cancelled, or invalid.</a:t>
            </a:r>
          </a:p>
        </p:txBody>
      </p:sp>
      <p:sp>
        <p:nvSpPr>
          <p:cNvPr id="4" name="Slide Number Placeholder 3"/>
          <p:cNvSpPr>
            <a:spLocks noGrp="1"/>
          </p:cNvSpPr>
          <p:nvPr>
            <p:ph type="sldNum" sz="quarter" idx="5"/>
          </p:nvPr>
        </p:nvSpPr>
        <p:spPr/>
        <p:txBody>
          <a:bodyPr/>
          <a:lstStyle/>
          <a:p>
            <a:fld id="{860751CD-C621-4F44-BF9E-E97C3AB3C439}" type="slidenum">
              <a:rPr lang="en-US" smtClean="0"/>
              <a:t>142</a:t>
            </a:fld>
            <a:endParaRPr lang="en-US"/>
          </a:p>
        </p:txBody>
      </p:sp>
    </p:spTree>
    <p:extLst>
      <p:ext uri="{BB962C8B-B14F-4D97-AF65-F5344CB8AC3E}">
        <p14:creationId xmlns:p14="http://schemas.microsoft.com/office/powerpoint/2010/main" val="13188617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identifiers associated with Hamiltonian systems. The publisher’s website has the ISBN for the </a:t>
            </a:r>
            <a:r>
              <a:rPr lang="en-US" dirty="0" err="1"/>
              <a:t>ebook</a:t>
            </a:r>
            <a:r>
              <a:rPr lang="en-US" dirty="0"/>
              <a:t> and a DOI. The web page for the book itself and its PDFs include an ISBN for the hardcover manifestation.</a:t>
            </a:r>
          </a:p>
          <a:p>
            <a:r>
              <a:rPr lang="en-US" dirty="0"/>
              <a:t>With two types of identifier, remember that one is core and more are optional to record. We’ll record the ISBNs and opt to skip the DOI. </a:t>
            </a:r>
          </a:p>
        </p:txBody>
      </p:sp>
      <p:sp>
        <p:nvSpPr>
          <p:cNvPr id="4" name="Slide Number Placeholder 3"/>
          <p:cNvSpPr>
            <a:spLocks noGrp="1"/>
          </p:cNvSpPr>
          <p:nvPr>
            <p:ph type="sldNum" sz="quarter" idx="5"/>
          </p:nvPr>
        </p:nvSpPr>
        <p:spPr/>
        <p:txBody>
          <a:bodyPr/>
          <a:lstStyle/>
          <a:p>
            <a:fld id="{860751CD-C621-4F44-BF9E-E97C3AB3C439}" type="slidenum">
              <a:rPr lang="en-US" smtClean="0"/>
              <a:t>143</a:t>
            </a:fld>
            <a:endParaRPr lang="en-US"/>
          </a:p>
        </p:txBody>
      </p:sp>
    </p:spTree>
    <p:extLst>
      <p:ext uri="{BB962C8B-B14F-4D97-AF65-F5344CB8AC3E}">
        <p14:creationId xmlns:p14="http://schemas.microsoft.com/office/powerpoint/2010/main" val="36364216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753D6-C25E-A213-0B85-4AFC3405D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89F8A-C027-6349-65FB-99E737158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DEDF1-B41B-6864-2EEF-626E38B32109}"/>
              </a:ext>
            </a:extLst>
          </p:cNvPr>
          <p:cNvSpPr>
            <a:spLocks noGrp="1"/>
          </p:cNvSpPr>
          <p:nvPr>
            <p:ph type="body" idx="1"/>
          </p:nvPr>
        </p:nvSpPr>
        <p:spPr/>
        <p:txBody>
          <a:bodyPr/>
          <a:lstStyle/>
          <a:p>
            <a:r>
              <a:rPr lang="en-US" b="0" dirty="0"/>
              <a:t>The ISBN for the hardcover appears with hyphens, but the MARC format says to record it without them. </a:t>
            </a:r>
          </a:p>
        </p:txBody>
      </p:sp>
      <p:sp>
        <p:nvSpPr>
          <p:cNvPr id="4" name="Slide Number Placeholder 3">
            <a:extLst>
              <a:ext uri="{FF2B5EF4-FFF2-40B4-BE49-F238E27FC236}">
                <a16:creationId xmlns:a16="http://schemas.microsoft.com/office/drawing/2014/main" id="{D2A23D4F-8180-08F0-82E5-8B200E96FB5B}"/>
              </a:ext>
            </a:extLst>
          </p:cNvPr>
          <p:cNvSpPr>
            <a:spLocks noGrp="1"/>
          </p:cNvSpPr>
          <p:nvPr>
            <p:ph type="sldNum" sz="quarter" idx="5"/>
          </p:nvPr>
        </p:nvSpPr>
        <p:spPr/>
        <p:txBody>
          <a:bodyPr/>
          <a:lstStyle/>
          <a:p>
            <a:fld id="{860751CD-C621-4F44-BF9E-E97C3AB3C439}" type="slidenum">
              <a:rPr lang="en-US" smtClean="0"/>
              <a:t>144</a:t>
            </a:fld>
            <a:endParaRPr lang="en-US"/>
          </a:p>
        </p:txBody>
      </p:sp>
    </p:spTree>
    <p:extLst>
      <p:ext uri="{BB962C8B-B14F-4D97-AF65-F5344CB8AC3E}">
        <p14:creationId xmlns:p14="http://schemas.microsoft.com/office/powerpoint/2010/main" val="2150293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9588C-A4B8-8E24-0058-453AC9396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788BE-D5C5-1D70-03B0-2A56E3EAD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153A05-FA2B-7B32-BD24-169577D3C0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finally, we have two identifiers in 020 fields: the one for the </a:t>
            </a:r>
            <a:r>
              <a:rPr lang="en-US" dirty="0" err="1"/>
              <a:t>ebook</a:t>
            </a:r>
            <a:r>
              <a:rPr lang="en-US" dirty="0"/>
              <a:t> in $a with the qualifier (online) in $q …</a:t>
            </a:r>
          </a:p>
        </p:txBody>
      </p:sp>
      <p:sp>
        <p:nvSpPr>
          <p:cNvPr id="4" name="Slide Number Placeholder 3">
            <a:extLst>
              <a:ext uri="{FF2B5EF4-FFF2-40B4-BE49-F238E27FC236}">
                <a16:creationId xmlns:a16="http://schemas.microsoft.com/office/drawing/2014/main" id="{8585A912-EEBC-D47E-C7CF-06CCCDCC751B}"/>
              </a:ext>
            </a:extLst>
          </p:cNvPr>
          <p:cNvSpPr>
            <a:spLocks noGrp="1"/>
          </p:cNvSpPr>
          <p:nvPr>
            <p:ph type="sldNum" sz="quarter" idx="5"/>
          </p:nvPr>
        </p:nvSpPr>
        <p:spPr/>
        <p:txBody>
          <a:bodyPr/>
          <a:lstStyle/>
          <a:p>
            <a:fld id="{860751CD-C621-4F44-BF9E-E97C3AB3C439}" type="slidenum">
              <a:rPr lang="en-US" smtClean="0"/>
              <a:t>145</a:t>
            </a:fld>
            <a:endParaRPr lang="en-US"/>
          </a:p>
        </p:txBody>
      </p:sp>
    </p:spTree>
    <p:extLst>
      <p:ext uri="{BB962C8B-B14F-4D97-AF65-F5344CB8AC3E}">
        <p14:creationId xmlns:p14="http://schemas.microsoft.com/office/powerpoint/2010/main" val="4122629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apply the option to “Omit punctuation separating data to be recorded as one element from data to be recorded as a different element…”</a:t>
            </a:r>
          </a:p>
          <a:p>
            <a:endParaRPr lang="en-CA" dirty="0"/>
          </a:p>
          <a:p>
            <a:r>
              <a:rPr lang="en-CA" dirty="0"/>
              <a:t>There are additional instructions for recording a title of manifestation and a title proper; however, none of them apply to our situation.</a:t>
            </a:r>
          </a:p>
        </p:txBody>
      </p:sp>
      <p:sp>
        <p:nvSpPr>
          <p:cNvPr id="4" name="Slide Number Placeholder 3"/>
          <p:cNvSpPr>
            <a:spLocks noGrp="1"/>
          </p:cNvSpPr>
          <p:nvPr>
            <p:ph type="sldNum" sz="quarter" idx="5"/>
          </p:nvPr>
        </p:nvSpPr>
        <p:spPr/>
        <p:txBody>
          <a:bodyPr/>
          <a:lstStyle/>
          <a:p>
            <a:fld id="{860751CD-C621-4F44-BF9E-E97C3AB3C439}" type="slidenum">
              <a:rPr lang="en-US" smtClean="0"/>
              <a:t>17</a:t>
            </a:fld>
            <a:endParaRPr lang="en-US"/>
          </a:p>
        </p:txBody>
      </p:sp>
    </p:spTree>
    <p:extLst>
      <p:ext uri="{BB962C8B-B14F-4D97-AF65-F5344CB8AC3E}">
        <p14:creationId xmlns:p14="http://schemas.microsoft.com/office/powerpoint/2010/main" val="39101874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EA45-2843-40D5-0586-682818A10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542BF-101D-DD8D-AA17-56AC33FCE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FF5563-7282-3397-1BAA-94475C9135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and one for the hardback manifestation in a separate 020 in $z with the qualifier (hardback) in $q.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anyone asks: if recorded, the DOI would go in 024 #7 1</a:t>
            </a:r>
            <a:r>
              <a:rPr lang="en-US" sz="1200" b="0" i="0" kern="1200" dirty="0">
                <a:solidFill>
                  <a:schemeClr val="tx1"/>
                </a:solidFill>
                <a:effectLst/>
                <a:latin typeface="+mn-lt"/>
                <a:ea typeface="+mn-ea"/>
                <a:cs typeface="+mn-cs"/>
              </a:rPr>
              <a:t>0.1017/9781009320733 $2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a:t>
            </a:r>
            <a:endParaRPr lang="en-US" dirty="0"/>
          </a:p>
        </p:txBody>
      </p:sp>
      <p:sp>
        <p:nvSpPr>
          <p:cNvPr id="4" name="Slide Number Placeholder 3">
            <a:extLst>
              <a:ext uri="{FF2B5EF4-FFF2-40B4-BE49-F238E27FC236}">
                <a16:creationId xmlns:a16="http://schemas.microsoft.com/office/drawing/2014/main" id="{42523565-DB9A-10F8-5C0B-ECA1834144E4}"/>
              </a:ext>
            </a:extLst>
          </p:cNvPr>
          <p:cNvSpPr>
            <a:spLocks noGrp="1"/>
          </p:cNvSpPr>
          <p:nvPr>
            <p:ph type="sldNum" sz="quarter" idx="5"/>
          </p:nvPr>
        </p:nvSpPr>
        <p:spPr/>
        <p:txBody>
          <a:bodyPr/>
          <a:lstStyle/>
          <a:p>
            <a:fld id="{860751CD-C621-4F44-BF9E-E97C3AB3C439}" type="slidenum">
              <a:rPr lang="en-US" smtClean="0"/>
              <a:t>146</a:t>
            </a:fld>
            <a:endParaRPr lang="en-US"/>
          </a:p>
        </p:txBody>
      </p:sp>
    </p:spTree>
    <p:extLst>
      <p:ext uri="{BB962C8B-B14F-4D97-AF65-F5344CB8AC3E}">
        <p14:creationId xmlns:p14="http://schemas.microsoft.com/office/powerpoint/2010/main" val="43439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we will consult the MGD SES: Title proper and statement of responsibility mentioned earlier. The MGD tells us to “Record the title proper as the first element in the string.”</a:t>
            </a:r>
          </a:p>
        </p:txBody>
      </p:sp>
      <p:sp>
        <p:nvSpPr>
          <p:cNvPr id="4" name="Slide Number Placeholder 3"/>
          <p:cNvSpPr>
            <a:spLocks noGrp="1"/>
          </p:cNvSpPr>
          <p:nvPr>
            <p:ph type="sldNum" sz="quarter" idx="5"/>
          </p:nvPr>
        </p:nvSpPr>
        <p:spPr/>
        <p:txBody>
          <a:bodyPr/>
          <a:lstStyle/>
          <a:p>
            <a:fld id="{860751CD-C621-4F44-BF9E-E97C3AB3C439}" type="slidenum">
              <a:rPr lang="en-US" smtClean="0"/>
              <a:t>18</a:t>
            </a:fld>
            <a:endParaRPr lang="en-US"/>
          </a:p>
        </p:txBody>
      </p:sp>
    </p:spTree>
    <p:extLst>
      <p:ext uri="{BB962C8B-B14F-4D97-AF65-F5344CB8AC3E}">
        <p14:creationId xmlns:p14="http://schemas.microsoft.com/office/powerpoint/2010/main" val="2843975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2F4B0-E276-FA52-FA82-CF47000C7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98106-E721-0832-A386-6C00BB7E7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A8F64-3AAD-2744-F8F5-F7E774E75053}"/>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record the title proper “Hamiltonian systems”.</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MARC, this is recorded in field 245 subfield $a. And if you remember early, we will code the second indicator to account for 0 filing characters. We will wait to code the first indicator.</a:t>
            </a:r>
          </a:p>
        </p:txBody>
      </p:sp>
      <p:sp>
        <p:nvSpPr>
          <p:cNvPr id="4" name="Slide Number Placeholder 3">
            <a:extLst>
              <a:ext uri="{FF2B5EF4-FFF2-40B4-BE49-F238E27FC236}">
                <a16:creationId xmlns:a16="http://schemas.microsoft.com/office/drawing/2014/main" id="{E6ABD5B2-96F9-D7C3-6DBA-975B2EFCE39C}"/>
              </a:ext>
            </a:extLst>
          </p:cNvPr>
          <p:cNvSpPr>
            <a:spLocks noGrp="1"/>
          </p:cNvSpPr>
          <p:nvPr>
            <p:ph type="sldNum" sz="quarter" idx="5"/>
          </p:nvPr>
        </p:nvSpPr>
        <p:spPr/>
        <p:txBody>
          <a:bodyPr/>
          <a:lstStyle/>
          <a:p>
            <a:fld id="{860751CD-C621-4F44-BF9E-E97C3AB3C439}" type="slidenum">
              <a:rPr lang="en-US" smtClean="0"/>
              <a:t>19</a:t>
            </a:fld>
            <a:endParaRPr lang="en-US"/>
          </a:p>
        </p:txBody>
      </p:sp>
    </p:spTree>
    <p:extLst>
      <p:ext uri="{BB962C8B-B14F-4D97-AF65-F5344CB8AC3E}">
        <p14:creationId xmlns:p14="http://schemas.microsoft.com/office/powerpoint/2010/main" val="164669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leave title proper, there are two options we need to consider. The first is to “Record a Manifestation: note on manifestation on the source or basis for a value of a title proper.” The LC-PCC PS tells us to always apply the option for online resources.</a:t>
            </a:r>
          </a:p>
          <a:p>
            <a:endParaRPr lang="en-CA" dirty="0"/>
          </a:p>
          <a:p>
            <a:r>
              <a:rPr lang="en-CA" dirty="0"/>
              <a:t>The second option is to record a source of information. We will record this information using the element note on manifestation.</a:t>
            </a:r>
          </a:p>
        </p:txBody>
      </p:sp>
      <p:sp>
        <p:nvSpPr>
          <p:cNvPr id="4" name="Slide Number Placeholder 3"/>
          <p:cNvSpPr>
            <a:spLocks noGrp="1"/>
          </p:cNvSpPr>
          <p:nvPr>
            <p:ph type="sldNum" sz="quarter" idx="5"/>
          </p:nvPr>
        </p:nvSpPr>
        <p:spPr/>
        <p:txBody>
          <a:bodyPr/>
          <a:lstStyle/>
          <a:p>
            <a:fld id="{860751CD-C621-4F44-BF9E-E97C3AB3C439}" type="slidenum">
              <a:rPr lang="en-US" smtClean="0"/>
              <a:t>20</a:t>
            </a:fld>
            <a:endParaRPr lang="en-US"/>
          </a:p>
        </p:txBody>
      </p:sp>
    </p:spTree>
    <p:extLst>
      <p:ext uri="{BB962C8B-B14F-4D97-AF65-F5344CB8AC3E}">
        <p14:creationId xmlns:p14="http://schemas.microsoft.com/office/powerpoint/2010/main" val="2951182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3D242-8F37-5032-FEDF-78EBD7B6D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340A8-2C3D-6549-EA0A-BD0BF7226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A1085-7E0C-23DC-2DF8-30F945D77EBC}"/>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we could record data provenance for the title proper.</a:t>
            </a:r>
          </a:p>
        </p:txBody>
      </p:sp>
      <p:sp>
        <p:nvSpPr>
          <p:cNvPr id="4" name="Slide Number Placeholder 3">
            <a:extLst>
              <a:ext uri="{FF2B5EF4-FFF2-40B4-BE49-F238E27FC236}">
                <a16:creationId xmlns:a16="http://schemas.microsoft.com/office/drawing/2014/main" id="{0ADE9A55-0627-C5BB-24CF-4ECD58CF5BB1}"/>
              </a:ext>
            </a:extLst>
          </p:cNvPr>
          <p:cNvSpPr>
            <a:spLocks noGrp="1"/>
          </p:cNvSpPr>
          <p:nvPr>
            <p:ph type="sldNum" sz="quarter" idx="5"/>
          </p:nvPr>
        </p:nvSpPr>
        <p:spPr/>
        <p:txBody>
          <a:bodyPr/>
          <a:lstStyle/>
          <a:p>
            <a:fld id="{860751CD-C621-4F44-BF9E-E97C3AB3C439}" type="slidenum">
              <a:rPr lang="en-US" smtClean="0"/>
              <a:t>21</a:t>
            </a:fld>
            <a:endParaRPr lang="en-US"/>
          </a:p>
        </p:txBody>
      </p:sp>
    </p:spTree>
    <p:extLst>
      <p:ext uri="{BB962C8B-B14F-4D97-AF65-F5344CB8AC3E}">
        <p14:creationId xmlns:p14="http://schemas.microsoft.com/office/powerpoint/2010/main" val="2212659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22</a:t>
            </a:fld>
            <a:endParaRPr lang="en-US"/>
          </a:p>
        </p:txBody>
      </p:sp>
    </p:spTree>
    <p:extLst>
      <p:ext uri="{BB962C8B-B14F-4D97-AF65-F5344CB8AC3E}">
        <p14:creationId xmlns:p14="http://schemas.microsoft.com/office/powerpoint/2010/main" val="3094045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draft BSR for official RDA starts with general instructions, such as the Introduction to RDA, Guidelines on normalized transcription, Numbers expressed as numerals or words, etc. The first two elements we come across are title of manifestation and title proper. Since we are already familiar with title proper, let’s click the link to start there in the RDA Toolkit.</a:t>
            </a:r>
          </a:p>
        </p:txBody>
      </p:sp>
      <p:sp>
        <p:nvSpPr>
          <p:cNvPr id="4" name="Slide Number Placeholder 3"/>
          <p:cNvSpPr>
            <a:spLocks noGrp="1"/>
          </p:cNvSpPr>
          <p:nvPr>
            <p:ph type="sldNum" sz="quarter" idx="5"/>
          </p:nvPr>
        </p:nvSpPr>
        <p:spPr/>
        <p:txBody>
          <a:bodyPr/>
          <a:lstStyle/>
          <a:p>
            <a:fld id="{860751CD-C621-4F44-BF9E-E97C3AB3C439}" type="slidenum">
              <a:rPr lang="en-US" smtClean="0"/>
              <a:t>5</a:t>
            </a:fld>
            <a:endParaRPr lang="en-US"/>
          </a:p>
        </p:txBody>
      </p:sp>
    </p:spTree>
    <p:extLst>
      <p:ext uri="{BB962C8B-B14F-4D97-AF65-F5344CB8AC3E}">
        <p14:creationId xmlns:p14="http://schemas.microsoft.com/office/powerpoint/2010/main" val="1792573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From the title proper, we were directed to record a note on manifestation, which is “A broad unstructured description of one or more attributes of a manifestation.” We will use this element to record a note on title and a note on issue or part or iteration used as basis for identification of manifestation.</a:t>
            </a:r>
          </a:p>
          <a:p>
            <a:endParaRPr lang="en-CA" dirty="0"/>
          </a:p>
          <a:p>
            <a:r>
              <a:rPr lang="en-CA" dirty="0"/>
              <a:t>For recording the information, RDA only tells us to record unstructured information, so let’s take a look at note on title.</a:t>
            </a:r>
          </a:p>
        </p:txBody>
      </p:sp>
      <p:sp>
        <p:nvSpPr>
          <p:cNvPr id="4" name="Slide Number Placeholder 3"/>
          <p:cNvSpPr>
            <a:spLocks noGrp="1"/>
          </p:cNvSpPr>
          <p:nvPr>
            <p:ph type="sldNum" sz="quarter" idx="5"/>
          </p:nvPr>
        </p:nvSpPr>
        <p:spPr/>
        <p:txBody>
          <a:bodyPr/>
          <a:lstStyle/>
          <a:p>
            <a:fld id="{860751CD-C621-4F44-BF9E-E97C3AB3C439}" type="slidenum">
              <a:rPr lang="en-US" smtClean="0"/>
              <a:t>23</a:t>
            </a:fld>
            <a:endParaRPr lang="en-US"/>
          </a:p>
        </p:txBody>
      </p:sp>
    </p:spTree>
    <p:extLst>
      <p:ext uri="{BB962C8B-B14F-4D97-AF65-F5344CB8AC3E}">
        <p14:creationId xmlns:p14="http://schemas.microsoft.com/office/powerpoint/2010/main" val="2984496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on title is LC/PCC Core for the source from which a title was taken, when applicable, and we are told to always give for online resources.</a:t>
            </a:r>
          </a:p>
          <a:p>
            <a:endParaRPr lang="en-CA" dirty="0"/>
          </a:p>
          <a:p>
            <a:r>
              <a:rPr lang="en-CA" dirty="0"/>
              <a:t>There is also an option for online manifestations to “Record a separate Manifestation: note on issue or part or iteration used as basis for identification of manifestation indicating the date the manifestation was viewed.”; however, the LC-PCC PS says to use the broader element note on manifestation if also recording a note on title.</a:t>
            </a:r>
          </a:p>
        </p:txBody>
      </p:sp>
      <p:sp>
        <p:nvSpPr>
          <p:cNvPr id="4" name="Slide Number Placeholder 3"/>
          <p:cNvSpPr>
            <a:spLocks noGrp="1"/>
          </p:cNvSpPr>
          <p:nvPr>
            <p:ph type="sldNum" sz="quarter" idx="5"/>
          </p:nvPr>
        </p:nvSpPr>
        <p:spPr/>
        <p:txBody>
          <a:bodyPr/>
          <a:lstStyle/>
          <a:p>
            <a:fld id="{860751CD-C621-4F44-BF9E-E97C3AB3C439}" type="slidenum">
              <a:rPr lang="en-US" smtClean="0"/>
              <a:t>24</a:t>
            </a:fld>
            <a:endParaRPr lang="en-US"/>
          </a:p>
        </p:txBody>
      </p:sp>
    </p:spTree>
    <p:extLst>
      <p:ext uri="{BB962C8B-B14F-4D97-AF65-F5344CB8AC3E}">
        <p14:creationId xmlns:p14="http://schemas.microsoft.com/office/powerpoint/2010/main" val="1604636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Again, note on issue or part or iteration used as basis for identification of manifestation is LC/PCC Core and should always be recorded for online resources.</a:t>
            </a:r>
          </a:p>
        </p:txBody>
      </p:sp>
      <p:sp>
        <p:nvSpPr>
          <p:cNvPr id="4" name="Slide Number Placeholder 3"/>
          <p:cNvSpPr>
            <a:spLocks noGrp="1"/>
          </p:cNvSpPr>
          <p:nvPr>
            <p:ph type="sldNum" sz="quarter" idx="5"/>
          </p:nvPr>
        </p:nvSpPr>
        <p:spPr/>
        <p:txBody>
          <a:bodyPr/>
          <a:lstStyle/>
          <a:p>
            <a:fld id="{860751CD-C621-4F44-BF9E-E97C3AB3C439}" type="slidenum">
              <a:rPr lang="en-US" smtClean="0"/>
              <a:t>25</a:t>
            </a:fld>
            <a:endParaRPr lang="en-US"/>
          </a:p>
        </p:txBody>
      </p:sp>
    </p:spTree>
    <p:extLst>
      <p:ext uri="{BB962C8B-B14F-4D97-AF65-F5344CB8AC3E}">
        <p14:creationId xmlns:p14="http://schemas.microsoft.com/office/powerpoint/2010/main" val="343992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only other information in RDA is to record the date on which the manifestation was viewed for description.</a:t>
            </a:r>
          </a:p>
        </p:txBody>
      </p:sp>
      <p:sp>
        <p:nvSpPr>
          <p:cNvPr id="4" name="Slide Number Placeholder 3"/>
          <p:cNvSpPr>
            <a:spLocks noGrp="1"/>
          </p:cNvSpPr>
          <p:nvPr>
            <p:ph type="sldNum" sz="quarter" idx="5"/>
          </p:nvPr>
        </p:nvSpPr>
        <p:spPr/>
        <p:txBody>
          <a:bodyPr/>
          <a:lstStyle/>
          <a:p>
            <a:fld id="{860751CD-C621-4F44-BF9E-E97C3AB3C439}" type="slidenum">
              <a:rPr lang="en-US" smtClean="0"/>
              <a:t>26</a:t>
            </a:fld>
            <a:endParaRPr lang="en-US"/>
          </a:p>
        </p:txBody>
      </p:sp>
    </p:spTree>
    <p:extLst>
      <p:ext uri="{BB962C8B-B14F-4D97-AF65-F5344CB8AC3E}">
        <p14:creationId xmlns:p14="http://schemas.microsoft.com/office/powerpoint/2010/main" val="3419852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scroll up and look at the MGD SES: Notes.</a:t>
            </a:r>
          </a:p>
        </p:txBody>
      </p:sp>
      <p:sp>
        <p:nvSpPr>
          <p:cNvPr id="4" name="Slide Number Placeholder 3"/>
          <p:cNvSpPr>
            <a:spLocks noGrp="1"/>
          </p:cNvSpPr>
          <p:nvPr>
            <p:ph type="sldNum" sz="quarter" idx="5"/>
          </p:nvPr>
        </p:nvSpPr>
        <p:spPr/>
        <p:txBody>
          <a:bodyPr/>
          <a:lstStyle/>
          <a:p>
            <a:fld id="{860751CD-C621-4F44-BF9E-E97C3AB3C439}" type="slidenum">
              <a:rPr lang="en-US" smtClean="0"/>
              <a:t>27</a:t>
            </a:fld>
            <a:endParaRPr lang="en-US"/>
          </a:p>
        </p:txBody>
      </p:sp>
    </p:spTree>
    <p:extLst>
      <p:ext uri="{BB962C8B-B14F-4D97-AF65-F5344CB8AC3E}">
        <p14:creationId xmlns:p14="http://schemas.microsoft.com/office/powerpoint/2010/main" val="469516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SES: Notes MGD, we are told “If the description is based on a single monographic online resource, combine in one note the source of description, source of title, the provider, and the date viewed. If considered useful, add the file format of the resource viewed.” There is also a helpful example.</a:t>
            </a:r>
          </a:p>
        </p:txBody>
      </p:sp>
      <p:sp>
        <p:nvSpPr>
          <p:cNvPr id="4" name="Slide Number Placeholder 3"/>
          <p:cNvSpPr>
            <a:spLocks noGrp="1"/>
          </p:cNvSpPr>
          <p:nvPr>
            <p:ph type="sldNum" sz="quarter" idx="5"/>
          </p:nvPr>
        </p:nvSpPr>
        <p:spPr/>
        <p:txBody>
          <a:bodyPr/>
          <a:lstStyle/>
          <a:p>
            <a:fld id="{860751CD-C621-4F44-BF9E-E97C3AB3C439}" type="slidenum">
              <a:rPr lang="en-US" smtClean="0"/>
              <a:t>28</a:t>
            </a:fld>
            <a:endParaRPr lang="en-US"/>
          </a:p>
        </p:txBody>
      </p:sp>
    </p:spTree>
    <p:extLst>
      <p:ext uri="{BB962C8B-B14F-4D97-AF65-F5344CB8AC3E}">
        <p14:creationId xmlns:p14="http://schemas.microsoft.com/office/powerpoint/2010/main" val="2615632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587BF-E7D0-DA56-6AF6-B89E0148D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42FCA-6BD9-FADF-A2B0-1ADB91078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6EA835-72D0-94D5-6FBA-F94A1AD9C7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Based on the example, we can record “</a:t>
            </a:r>
            <a:r>
              <a:rPr lang="en-CA" sz="1200" b="0" i="0" u="none" strike="noStrike" kern="1200" dirty="0">
                <a:solidFill>
                  <a:schemeClr val="tx1"/>
                </a:solidFill>
                <a:effectLst/>
                <a:latin typeface="+mn-lt"/>
                <a:ea typeface="+mn-ea"/>
                <a:cs typeface="+mn-cs"/>
              </a:rPr>
              <a:t>Description based on online resource; title from PDF title page (</a:t>
            </a:r>
            <a:r>
              <a:rPr lang="en-CA" sz="1200" b="0" i="0" u="none" strike="noStrike" kern="1200" dirty="0" err="1">
                <a:solidFill>
                  <a:schemeClr val="tx1"/>
                </a:solidFill>
                <a:effectLst/>
                <a:latin typeface="+mn-lt"/>
                <a:ea typeface="+mn-ea"/>
                <a:cs typeface="+mn-cs"/>
              </a:rPr>
              <a:t>SLMath</a:t>
            </a:r>
            <a:r>
              <a:rPr lang="en-CA" sz="1200" b="0" i="0" u="none" strike="noStrike" kern="1200" dirty="0">
                <a:solidFill>
                  <a:schemeClr val="tx1"/>
                </a:solidFill>
                <a:effectLst/>
                <a:latin typeface="+mn-lt"/>
                <a:ea typeface="+mn-ea"/>
                <a:cs typeface="+mn-cs"/>
              </a:rPr>
              <a:t>, viewed March 9,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This is recorded in field 588 subfield $a in MARC.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Note that the date was based on when the task group first started working on this resource, but you can enter today’s date, June 27, 2025.</a:t>
            </a:r>
            <a:endParaRPr lang="en-CA" dirty="0">
              <a:effectLst/>
            </a:endParaRPr>
          </a:p>
        </p:txBody>
      </p:sp>
      <p:sp>
        <p:nvSpPr>
          <p:cNvPr id="4" name="Slide Number Placeholder 3">
            <a:extLst>
              <a:ext uri="{FF2B5EF4-FFF2-40B4-BE49-F238E27FC236}">
                <a16:creationId xmlns:a16="http://schemas.microsoft.com/office/drawing/2014/main" id="{292FB3D6-6BEF-6C71-C304-50E0EFDEE748}"/>
              </a:ext>
            </a:extLst>
          </p:cNvPr>
          <p:cNvSpPr>
            <a:spLocks noGrp="1"/>
          </p:cNvSpPr>
          <p:nvPr>
            <p:ph type="sldNum" sz="quarter" idx="5"/>
          </p:nvPr>
        </p:nvSpPr>
        <p:spPr/>
        <p:txBody>
          <a:bodyPr/>
          <a:lstStyle/>
          <a:p>
            <a:fld id="{860751CD-C621-4F44-BF9E-E97C3AB3C439}" type="slidenum">
              <a:rPr lang="en-US" smtClean="0"/>
              <a:t>29</a:t>
            </a:fld>
            <a:endParaRPr lang="en-US"/>
          </a:p>
        </p:txBody>
      </p:sp>
    </p:spTree>
    <p:extLst>
      <p:ext uri="{BB962C8B-B14F-4D97-AF65-F5344CB8AC3E}">
        <p14:creationId xmlns:p14="http://schemas.microsoft.com/office/powerpoint/2010/main" val="342522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30</a:t>
            </a:fld>
            <a:endParaRPr lang="en-US"/>
          </a:p>
        </p:txBody>
      </p:sp>
    </p:spTree>
    <p:extLst>
      <p:ext uri="{BB962C8B-B14F-4D97-AF65-F5344CB8AC3E}">
        <p14:creationId xmlns:p14="http://schemas.microsoft.com/office/powerpoint/2010/main" val="2342050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Going back to the BSR, the next element applicable to our manifestation is other title information.</a:t>
            </a:r>
          </a:p>
        </p:txBody>
      </p:sp>
      <p:sp>
        <p:nvSpPr>
          <p:cNvPr id="4" name="Slide Number Placeholder 3"/>
          <p:cNvSpPr>
            <a:spLocks noGrp="1"/>
          </p:cNvSpPr>
          <p:nvPr>
            <p:ph type="sldNum" sz="quarter" idx="5"/>
          </p:nvPr>
        </p:nvSpPr>
        <p:spPr/>
        <p:txBody>
          <a:bodyPr/>
          <a:lstStyle/>
          <a:p>
            <a:fld id="{860751CD-C621-4F44-BF9E-E97C3AB3C439}" type="slidenum">
              <a:rPr lang="en-US" smtClean="0"/>
              <a:t>31</a:t>
            </a:fld>
            <a:endParaRPr lang="en-US"/>
          </a:p>
        </p:txBody>
      </p:sp>
    </p:spTree>
    <p:extLst>
      <p:ext uri="{BB962C8B-B14F-4D97-AF65-F5344CB8AC3E}">
        <p14:creationId xmlns:p14="http://schemas.microsoft.com/office/powerpoint/2010/main" val="1683981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Other title information is: A word, character, or group of words or characters that appears in conjunction with, and is subordinate to, a title proper of a manifestation. This element is LC/PCC Core for monographs.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Under Prerecording, we are also told that “A value usually appears in the same Work: recording source as a value of title proper.”</a:t>
            </a:r>
          </a:p>
        </p:txBody>
      </p:sp>
      <p:sp>
        <p:nvSpPr>
          <p:cNvPr id="4" name="Slide Number Placeholder 3"/>
          <p:cNvSpPr>
            <a:spLocks noGrp="1"/>
          </p:cNvSpPr>
          <p:nvPr>
            <p:ph type="sldNum" sz="quarter" idx="5"/>
          </p:nvPr>
        </p:nvSpPr>
        <p:spPr/>
        <p:txBody>
          <a:bodyPr/>
          <a:lstStyle/>
          <a:p>
            <a:fld id="{860751CD-C621-4F44-BF9E-E97C3AB3C439}" type="slidenum">
              <a:rPr lang="en-US" smtClean="0"/>
              <a:t>32</a:t>
            </a:fld>
            <a:endParaRPr lang="en-US"/>
          </a:p>
        </p:txBody>
      </p:sp>
    </p:spTree>
    <p:extLst>
      <p:ext uri="{BB962C8B-B14F-4D97-AF65-F5344CB8AC3E}">
        <p14:creationId xmlns:p14="http://schemas.microsoft.com/office/powerpoint/2010/main" val="181593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RDA, title proper is defined as “A nomen that is a title of manifestation that is selected for preference in a specific application or context.” The LC-PCC PS for Prerecording tells us the element is LC/PCC Core. It also tells us to record the title proper so initial articles are disregarded for soring and filing; we will do that using the second indicator in MARC.</a:t>
            </a:r>
          </a:p>
        </p:txBody>
      </p:sp>
      <p:sp>
        <p:nvSpPr>
          <p:cNvPr id="4" name="Slide Number Placeholder 3"/>
          <p:cNvSpPr>
            <a:spLocks noGrp="1"/>
          </p:cNvSpPr>
          <p:nvPr>
            <p:ph type="sldNum" sz="quarter" idx="5"/>
          </p:nvPr>
        </p:nvSpPr>
        <p:spPr/>
        <p:txBody>
          <a:bodyPr/>
          <a:lstStyle/>
          <a:p>
            <a:fld id="{860751CD-C621-4F44-BF9E-E97C3AB3C439}" type="slidenum">
              <a:rPr lang="en-US" smtClean="0"/>
              <a:t>6</a:t>
            </a:fld>
            <a:endParaRPr lang="en-US"/>
          </a:p>
        </p:txBody>
      </p:sp>
    </p:spTree>
    <p:extLst>
      <p:ext uri="{BB962C8B-B14F-4D97-AF65-F5344CB8AC3E}">
        <p14:creationId xmlns:p14="http://schemas.microsoft.com/office/powerpoint/2010/main" val="232331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39125-747F-217A-E40E-5E7BDDD42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BB0F0-62D8-2482-0B84-4F7A105AC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6CFF2-A6A6-ACCE-C193-DBBCC5798669}"/>
              </a:ext>
            </a:extLst>
          </p:cNvPr>
          <p:cNvSpPr>
            <a:spLocks noGrp="1"/>
          </p:cNvSpPr>
          <p:nvPr>
            <p:ph type="body" idx="1"/>
          </p:nvPr>
        </p:nvSpPr>
        <p:spPr/>
        <p:txBody>
          <a:bodyPr/>
          <a:lstStyle/>
          <a:p>
            <a:r>
              <a:rPr lang="en-CA" dirty="0"/>
              <a:t>Therefore, we will record the other title information from the title page from which we took the title proper.</a:t>
            </a:r>
          </a:p>
        </p:txBody>
      </p:sp>
      <p:sp>
        <p:nvSpPr>
          <p:cNvPr id="4" name="Slide Number Placeholder 3">
            <a:extLst>
              <a:ext uri="{FF2B5EF4-FFF2-40B4-BE49-F238E27FC236}">
                <a16:creationId xmlns:a16="http://schemas.microsoft.com/office/drawing/2014/main" id="{4BEAAD1B-0CB4-A9DC-81FF-042E2B157D68}"/>
              </a:ext>
            </a:extLst>
          </p:cNvPr>
          <p:cNvSpPr>
            <a:spLocks noGrp="1"/>
          </p:cNvSpPr>
          <p:nvPr>
            <p:ph type="sldNum" sz="quarter" idx="5"/>
          </p:nvPr>
        </p:nvSpPr>
        <p:spPr/>
        <p:txBody>
          <a:bodyPr/>
          <a:lstStyle/>
          <a:p>
            <a:fld id="{860751CD-C621-4F44-BF9E-E97C3AB3C439}" type="slidenum">
              <a:rPr lang="en-US" smtClean="0"/>
              <a:t>33</a:t>
            </a:fld>
            <a:endParaRPr lang="en-US"/>
          </a:p>
        </p:txBody>
      </p:sp>
    </p:spTree>
    <p:extLst>
      <p:ext uri="{BB962C8B-B14F-4D97-AF65-F5344CB8AC3E}">
        <p14:creationId xmlns:p14="http://schemas.microsoft.com/office/powerpoint/2010/main" val="1444834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with the title proper, we will apply the option to transcribe other title information using the Guidelines on normalized transcription.</a:t>
            </a:r>
          </a:p>
        </p:txBody>
      </p:sp>
      <p:sp>
        <p:nvSpPr>
          <p:cNvPr id="4" name="Slide Number Placeholder 3"/>
          <p:cNvSpPr>
            <a:spLocks noGrp="1"/>
          </p:cNvSpPr>
          <p:nvPr>
            <p:ph type="sldNum" sz="quarter" idx="5"/>
          </p:nvPr>
        </p:nvSpPr>
        <p:spPr/>
        <p:txBody>
          <a:bodyPr/>
          <a:lstStyle/>
          <a:p>
            <a:fld id="{860751CD-C621-4F44-BF9E-E97C3AB3C439}" type="slidenum">
              <a:rPr lang="en-US" smtClean="0"/>
              <a:t>34</a:t>
            </a:fld>
            <a:endParaRPr lang="en-US"/>
          </a:p>
        </p:txBody>
      </p:sp>
    </p:spTree>
    <p:extLst>
      <p:ext uri="{BB962C8B-B14F-4D97-AF65-F5344CB8AC3E}">
        <p14:creationId xmlns:p14="http://schemas.microsoft.com/office/powerpoint/2010/main" val="503841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Of particular note is the option to “Capitalize the first word of an unstructured description.”; however, the LC-PCC PS says, “Do not apply the option to other title information and statement of responsibility or its </a:t>
            </a:r>
            <a:r>
              <a:rPr lang="en-CA" dirty="0" err="1"/>
              <a:t>subelements</a:t>
            </a:r>
            <a:r>
              <a:rPr lang="en-CA" dirty="0"/>
              <a:t>.”</a:t>
            </a:r>
          </a:p>
        </p:txBody>
      </p:sp>
      <p:sp>
        <p:nvSpPr>
          <p:cNvPr id="4" name="Slide Number Placeholder 3"/>
          <p:cNvSpPr>
            <a:spLocks noGrp="1"/>
          </p:cNvSpPr>
          <p:nvPr>
            <p:ph type="sldNum" sz="quarter" idx="5"/>
          </p:nvPr>
        </p:nvSpPr>
        <p:spPr/>
        <p:txBody>
          <a:bodyPr/>
          <a:lstStyle/>
          <a:p>
            <a:fld id="{860751CD-C621-4F44-BF9E-E97C3AB3C439}" type="slidenum">
              <a:rPr lang="en-US" smtClean="0"/>
              <a:t>35</a:t>
            </a:fld>
            <a:endParaRPr lang="en-US"/>
          </a:p>
        </p:txBody>
      </p:sp>
    </p:spTree>
    <p:extLst>
      <p:ext uri="{BB962C8B-B14F-4D97-AF65-F5344CB8AC3E}">
        <p14:creationId xmlns:p14="http://schemas.microsoft.com/office/powerpoint/2010/main" val="1125253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E1DF-B882-88C6-1805-572DF4A531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A4437-5DDB-DEE8-3C66-107829833C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66CFC-B690-3BAE-5D4E-ED98411EF025}"/>
              </a:ext>
            </a:extLst>
          </p:cNvPr>
          <p:cNvSpPr>
            <a:spLocks noGrp="1"/>
          </p:cNvSpPr>
          <p:nvPr>
            <p:ph type="body" idx="1"/>
          </p:nvPr>
        </p:nvSpPr>
        <p:spPr/>
        <p:txBody>
          <a:bodyPr/>
          <a:lstStyle/>
          <a:p>
            <a:r>
              <a:rPr lang="en-CA" dirty="0"/>
              <a:t>Returning to the SES: Title proper and statement of responsibility MGD, we are told to “Record other title information following the title proper” and to “Precede each instance of other title information with a space-colon-space.”</a:t>
            </a:r>
          </a:p>
        </p:txBody>
      </p:sp>
      <p:sp>
        <p:nvSpPr>
          <p:cNvPr id="4" name="Slide Number Placeholder 3">
            <a:extLst>
              <a:ext uri="{FF2B5EF4-FFF2-40B4-BE49-F238E27FC236}">
                <a16:creationId xmlns:a16="http://schemas.microsoft.com/office/drawing/2014/main" id="{2840AD6D-7590-E5C8-A9C6-86571EBA63BF}"/>
              </a:ext>
            </a:extLst>
          </p:cNvPr>
          <p:cNvSpPr>
            <a:spLocks noGrp="1"/>
          </p:cNvSpPr>
          <p:nvPr>
            <p:ph type="sldNum" sz="quarter" idx="5"/>
          </p:nvPr>
        </p:nvSpPr>
        <p:spPr/>
        <p:txBody>
          <a:bodyPr/>
          <a:lstStyle/>
          <a:p>
            <a:fld id="{860751CD-C621-4F44-BF9E-E97C3AB3C439}" type="slidenum">
              <a:rPr lang="en-US" smtClean="0"/>
              <a:t>36</a:t>
            </a:fld>
            <a:endParaRPr lang="en-US"/>
          </a:p>
        </p:txBody>
      </p:sp>
    </p:spTree>
    <p:extLst>
      <p:ext uri="{BB962C8B-B14F-4D97-AF65-F5344CB8AC3E}">
        <p14:creationId xmlns:p14="http://schemas.microsoft.com/office/powerpoint/2010/main" val="723038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07F8B-A7B7-5023-A440-E04F44D9D2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52824-7DE5-DE06-6871-36A6DE4C80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D9DF7-BC2F-7877-9C24-777C7FAE8398}"/>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we transcribe the other title information in all lowercase.</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our MARC record, we record other title information in 245 subfield $b following the title proper and preceding it with a colon.</a:t>
            </a:r>
          </a:p>
        </p:txBody>
      </p:sp>
      <p:sp>
        <p:nvSpPr>
          <p:cNvPr id="4" name="Slide Number Placeholder 3">
            <a:extLst>
              <a:ext uri="{FF2B5EF4-FFF2-40B4-BE49-F238E27FC236}">
                <a16:creationId xmlns:a16="http://schemas.microsoft.com/office/drawing/2014/main" id="{89E0CCE9-A912-16CD-2F25-CE7E35B32CA2}"/>
              </a:ext>
            </a:extLst>
          </p:cNvPr>
          <p:cNvSpPr>
            <a:spLocks noGrp="1"/>
          </p:cNvSpPr>
          <p:nvPr>
            <p:ph type="sldNum" sz="quarter" idx="5"/>
          </p:nvPr>
        </p:nvSpPr>
        <p:spPr/>
        <p:txBody>
          <a:bodyPr/>
          <a:lstStyle/>
          <a:p>
            <a:fld id="{860751CD-C621-4F44-BF9E-E97C3AB3C439}" type="slidenum">
              <a:rPr lang="en-US" smtClean="0"/>
              <a:t>37</a:t>
            </a:fld>
            <a:endParaRPr lang="en-US"/>
          </a:p>
        </p:txBody>
      </p:sp>
    </p:spTree>
    <p:extLst>
      <p:ext uri="{BB962C8B-B14F-4D97-AF65-F5344CB8AC3E}">
        <p14:creationId xmlns:p14="http://schemas.microsoft.com/office/powerpoint/2010/main" val="3511170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38</a:t>
            </a:fld>
            <a:endParaRPr lang="en-US"/>
          </a:p>
        </p:txBody>
      </p:sp>
    </p:spTree>
    <p:extLst>
      <p:ext uri="{BB962C8B-B14F-4D97-AF65-F5344CB8AC3E}">
        <p14:creationId xmlns:p14="http://schemas.microsoft.com/office/powerpoint/2010/main" val="2371240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Continuing with the BSR, the next applicable PCC Core element is statement of responsibility relating to title proper.</a:t>
            </a:r>
          </a:p>
        </p:txBody>
      </p:sp>
      <p:sp>
        <p:nvSpPr>
          <p:cNvPr id="4" name="Slide Number Placeholder 3"/>
          <p:cNvSpPr>
            <a:spLocks noGrp="1"/>
          </p:cNvSpPr>
          <p:nvPr>
            <p:ph type="sldNum" sz="quarter" idx="5"/>
          </p:nvPr>
        </p:nvSpPr>
        <p:spPr/>
        <p:txBody>
          <a:bodyPr/>
          <a:lstStyle/>
          <a:p>
            <a:fld id="{860751CD-C621-4F44-BF9E-E97C3AB3C439}" type="slidenum">
              <a:rPr lang="en-US" smtClean="0"/>
              <a:t>39</a:t>
            </a:fld>
            <a:endParaRPr lang="en-US"/>
          </a:p>
        </p:txBody>
      </p:sp>
    </p:spTree>
    <p:extLst>
      <p:ext uri="{BB962C8B-B14F-4D97-AF65-F5344CB8AC3E}">
        <p14:creationId xmlns:p14="http://schemas.microsoft.com/office/powerpoint/2010/main" val="2219056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Statement of responsibility relating to title proper is LC/PCC Core. For monographs, only the first recorded statement of responsibility is required.</a:t>
            </a:r>
          </a:p>
          <a:p>
            <a:endParaRPr lang="en-CA" dirty="0"/>
          </a:p>
          <a:p>
            <a:r>
              <a:rPr lang="en-CA" dirty="0"/>
              <a:t>Under Recording, the LC-PCC PS tells us to record the value from the same source as the title proper. The RDA instruction says to “Apply the general instructions on recording a statement of responsibility at Manifestation: statement of responsibility.” So let’s go there.</a:t>
            </a:r>
          </a:p>
        </p:txBody>
      </p:sp>
      <p:sp>
        <p:nvSpPr>
          <p:cNvPr id="4" name="Slide Number Placeholder 3"/>
          <p:cNvSpPr>
            <a:spLocks noGrp="1"/>
          </p:cNvSpPr>
          <p:nvPr>
            <p:ph type="sldNum" sz="quarter" idx="5"/>
          </p:nvPr>
        </p:nvSpPr>
        <p:spPr/>
        <p:txBody>
          <a:bodyPr/>
          <a:lstStyle/>
          <a:p>
            <a:fld id="{860751CD-C621-4F44-BF9E-E97C3AB3C439}" type="slidenum">
              <a:rPr lang="en-US" smtClean="0"/>
              <a:t>40</a:t>
            </a:fld>
            <a:endParaRPr lang="en-US"/>
          </a:p>
        </p:txBody>
      </p:sp>
    </p:spTree>
    <p:extLst>
      <p:ext uri="{BB962C8B-B14F-4D97-AF65-F5344CB8AC3E}">
        <p14:creationId xmlns:p14="http://schemas.microsoft.com/office/powerpoint/2010/main" val="3067457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statement of responsibility is “A statement that identifies, and indicates the function of, an agent who is responsible for a work or its expression that is embodied by a manifestation.”</a:t>
            </a:r>
          </a:p>
        </p:txBody>
      </p:sp>
      <p:sp>
        <p:nvSpPr>
          <p:cNvPr id="4" name="Slide Number Placeholder 3"/>
          <p:cNvSpPr>
            <a:spLocks noGrp="1"/>
          </p:cNvSpPr>
          <p:nvPr>
            <p:ph type="sldNum" sz="quarter" idx="5"/>
          </p:nvPr>
        </p:nvSpPr>
        <p:spPr/>
        <p:txBody>
          <a:bodyPr/>
          <a:lstStyle/>
          <a:p>
            <a:fld id="{860751CD-C621-4F44-BF9E-E97C3AB3C439}" type="slidenum">
              <a:rPr lang="en-US" smtClean="0"/>
              <a:t>41</a:t>
            </a:fld>
            <a:endParaRPr lang="en-US"/>
          </a:p>
        </p:txBody>
      </p:sp>
    </p:spTree>
    <p:extLst>
      <p:ext uri="{BB962C8B-B14F-4D97-AF65-F5344CB8AC3E}">
        <p14:creationId xmlns:p14="http://schemas.microsoft.com/office/powerpoint/2010/main" val="27634618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E665C-CEA1-BC3B-7CC5-62B01CD9E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B5CD5-9A0E-017C-E86C-B600F8861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16167-8122-B9F1-0C03-1723F718BA31}"/>
              </a:ext>
            </a:extLst>
          </p:cNvPr>
          <p:cNvSpPr>
            <a:spLocks noGrp="1"/>
          </p:cNvSpPr>
          <p:nvPr>
            <p:ph type="body" idx="1"/>
          </p:nvPr>
        </p:nvSpPr>
        <p:spPr/>
        <p:txBody>
          <a:bodyPr/>
          <a:lstStyle/>
          <a:p>
            <a:r>
              <a:rPr lang="en-CA" dirty="0"/>
              <a:t>On our title page, do we have a statement that identifies agents responsible for the works or expressions? Yes. </a:t>
            </a:r>
          </a:p>
        </p:txBody>
      </p:sp>
      <p:sp>
        <p:nvSpPr>
          <p:cNvPr id="4" name="Slide Number Placeholder 3">
            <a:extLst>
              <a:ext uri="{FF2B5EF4-FFF2-40B4-BE49-F238E27FC236}">
                <a16:creationId xmlns:a16="http://schemas.microsoft.com/office/drawing/2014/main" id="{81BCF296-16DF-20CE-5AD9-7DABEFC0068C}"/>
              </a:ext>
            </a:extLst>
          </p:cNvPr>
          <p:cNvSpPr>
            <a:spLocks noGrp="1"/>
          </p:cNvSpPr>
          <p:nvPr>
            <p:ph type="sldNum" sz="quarter" idx="5"/>
          </p:nvPr>
        </p:nvSpPr>
        <p:spPr/>
        <p:txBody>
          <a:bodyPr/>
          <a:lstStyle/>
          <a:p>
            <a:fld id="{860751CD-C621-4F44-BF9E-E97C3AB3C439}" type="slidenum">
              <a:rPr lang="en-US" smtClean="0"/>
              <a:t>42</a:t>
            </a:fld>
            <a:endParaRPr lang="en-US"/>
          </a:p>
        </p:txBody>
      </p:sp>
    </p:spTree>
    <p:extLst>
      <p:ext uri="{BB962C8B-B14F-4D97-AF65-F5344CB8AC3E}">
        <p14:creationId xmlns:p14="http://schemas.microsoft.com/office/powerpoint/2010/main" val="133308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Scrolling down to Recording an unstructured description, we come across a rather confusing option that we are told to apply. The option reads “Record a value of Manifestation: title of manifestation.” This means that if we have a value for title of manifestation, we can record that same value as our title proper. Let’s look at the instructions for title of manifestation.</a:t>
            </a:r>
          </a:p>
        </p:txBody>
      </p:sp>
      <p:sp>
        <p:nvSpPr>
          <p:cNvPr id="4" name="Slide Number Placeholder 3"/>
          <p:cNvSpPr>
            <a:spLocks noGrp="1"/>
          </p:cNvSpPr>
          <p:nvPr>
            <p:ph type="sldNum" sz="quarter" idx="5"/>
          </p:nvPr>
        </p:nvSpPr>
        <p:spPr/>
        <p:txBody>
          <a:bodyPr/>
          <a:lstStyle/>
          <a:p>
            <a:fld id="{860751CD-C621-4F44-BF9E-E97C3AB3C439}" type="slidenum">
              <a:rPr lang="en-US" smtClean="0"/>
              <a:t>7</a:t>
            </a:fld>
            <a:endParaRPr lang="en-US"/>
          </a:p>
        </p:txBody>
      </p:sp>
    </p:spTree>
    <p:extLst>
      <p:ext uri="{BB962C8B-B14F-4D97-AF65-F5344CB8AC3E}">
        <p14:creationId xmlns:p14="http://schemas.microsoft.com/office/powerpoint/2010/main" val="25695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consider how to record the statement of responsibility, there are a couple options under Statements that name two or more agents that we need to consider. First, we will apply the option to “Record a statement of responsibility that names two or more agents as a single statement…”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second is a condition: Do we have a single statement of responsibility that names four or more agents performing the same function or with the same degree of responsibility? Yes, so let’s consider the condition option to omit any but the first of each group. The LC-PCC PS says, “In most cases, do not apply the option.” Therefore, we will record all for agents.</a:t>
            </a:r>
          </a:p>
        </p:txBody>
      </p:sp>
      <p:sp>
        <p:nvSpPr>
          <p:cNvPr id="4" name="Slide Number Placeholder 3"/>
          <p:cNvSpPr>
            <a:spLocks noGrp="1"/>
          </p:cNvSpPr>
          <p:nvPr>
            <p:ph type="sldNum" sz="quarter" idx="5"/>
          </p:nvPr>
        </p:nvSpPr>
        <p:spPr/>
        <p:txBody>
          <a:bodyPr/>
          <a:lstStyle/>
          <a:p>
            <a:fld id="{860751CD-C621-4F44-BF9E-E97C3AB3C439}" type="slidenum">
              <a:rPr lang="en-US" smtClean="0"/>
              <a:t>43</a:t>
            </a:fld>
            <a:endParaRPr lang="en-US"/>
          </a:p>
        </p:txBody>
      </p:sp>
    </p:spTree>
    <p:extLst>
      <p:ext uri="{BB962C8B-B14F-4D97-AF65-F5344CB8AC3E}">
        <p14:creationId xmlns:p14="http://schemas.microsoft.com/office/powerpoint/2010/main" val="1952642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 that we know what to record, let’s look at how to record it. As you might have guessed, we will again apply the option to transcribe an unstructured description using the Guidelines on normalized transcription.</a:t>
            </a:r>
          </a:p>
        </p:txBody>
      </p:sp>
      <p:sp>
        <p:nvSpPr>
          <p:cNvPr id="4" name="Slide Number Placeholder 3"/>
          <p:cNvSpPr>
            <a:spLocks noGrp="1"/>
          </p:cNvSpPr>
          <p:nvPr>
            <p:ph type="sldNum" sz="quarter" idx="5"/>
          </p:nvPr>
        </p:nvSpPr>
        <p:spPr/>
        <p:txBody>
          <a:bodyPr/>
          <a:lstStyle/>
          <a:p>
            <a:fld id="{860751CD-C621-4F44-BF9E-E97C3AB3C439}" type="slidenum">
              <a:rPr lang="en-US" smtClean="0"/>
              <a:t>44</a:t>
            </a:fld>
            <a:endParaRPr lang="en-US"/>
          </a:p>
        </p:txBody>
      </p:sp>
    </p:spTree>
    <p:extLst>
      <p:ext uri="{BB962C8B-B14F-4D97-AF65-F5344CB8AC3E}">
        <p14:creationId xmlns:p14="http://schemas.microsoft.com/office/powerpoint/2010/main" val="2417293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already seen the instruction to not capitalize the first word of the statement of responsibility, so we are not going to look further at the capitalization instructions, but we will look at what do with the affiliations following each name.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the section on Punctuation, there is the option to add punctuation for clarity. The last example show on the slide is a statement of responsibility that appears on the source of information with each name, academic title, and affiliation on a separate line. Commas and parentheses added for clarity. We will apply this option and also add commas and parentheses.</a:t>
            </a:r>
          </a:p>
          <a:p>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45</a:t>
            </a:fld>
            <a:endParaRPr lang="en-US"/>
          </a:p>
        </p:txBody>
      </p:sp>
    </p:spTree>
    <p:extLst>
      <p:ext uri="{BB962C8B-B14F-4D97-AF65-F5344CB8AC3E}">
        <p14:creationId xmlns:p14="http://schemas.microsoft.com/office/powerpoint/2010/main" val="3137601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7D84F-FB46-3DD4-1859-80F7CB6F8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91ABC-DF2E-67A9-932D-31B77B8D9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20B18-0E39-130E-4E35-45E3D2AA23E4}"/>
              </a:ext>
            </a:extLst>
          </p:cNvPr>
          <p:cNvSpPr>
            <a:spLocks noGrp="1"/>
          </p:cNvSpPr>
          <p:nvPr>
            <p:ph type="body" idx="1"/>
          </p:nvPr>
        </p:nvSpPr>
        <p:spPr/>
        <p:txBody>
          <a:bodyPr/>
          <a:lstStyle/>
          <a:p>
            <a:r>
              <a:rPr lang="en-CA" dirty="0"/>
              <a:t>And going back to the SES: Title proper and statement of responsibility MGD one last time, there is guidance to record the statement of responsibility relating to title proper following the other title information and to precede it with a space-slash-space. If the statement of responsibility is the last element, end it with a period.</a:t>
            </a:r>
          </a:p>
        </p:txBody>
      </p:sp>
      <p:sp>
        <p:nvSpPr>
          <p:cNvPr id="4" name="Slide Number Placeholder 3">
            <a:extLst>
              <a:ext uri="{FF2B5EF4-FFF2-40B4-BE49-F238E27FC236}">
                <a16:creationId xmlns:a16="http://schemas.microsoft.com/office/drawing/2014/main" id="{665FD9A8-FA2C-A0D2-2237-C3E13DCC9CE3}"/>
              </a:ext>
            </a:extLst>
          </p:cNvPr>
          <p:cNvSpPr>
            <a:spLocks noGrp="1"/>
          </p:cNvSpPr>
          <p:nvPr>
            <p:ph type="sldNum" sz="quarter" idx="5"/>
          </p:nvPr>
        </p:nvSpPr>
        <p:spPr/>
        <p:txBody>
          <a:bodyPr/>
          <a:lstStyle/>
          <a:p>
            <a:fld id="{860751CD-C621-4F44-BF9E-E97C3AB3C439}" type="slidenum">
              <a:rPr lang="en-US" smtClean="0"/>
              <a:t>46</a:t>
            </a:fld>
            <a:endParaRPr lang="en-US"/>
          </a:p>
        </p:txBody>
      </p:sp>
    </p:spTree>
    <p:extLst>
      <p:ext uri="{BB962C8B-B14F-4D97-AF65-F5344CB8AC3E}">
        <p14:creationId xmlns:p14="http://schemas.microsoft.com/office/powerpoint/2010/main" val="434558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CE1B0-9450-356C-859A-CB490B4EF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8A5BB-D0A5-FABD-29A7-B3B0DA9EB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5D4D4-C8B4-D21E-D71E-EBDD126ABC05}"/>
              </a:ext>
            </a:extLst>
          </p:cNvPr>
          <p:cNvSpPr>
            <a:spLocks noGrp="1"/>
          </p:cNvSpPr>
          <p:nvPr>
            <p:ph type="body" idx="1"/>
          </p:nvPr>
        </p:nvSpPr>
        <p:spPr/>
        <p:txBody>
          <a:bodyPr/>
          <a:lstStyle/>
          <a:p>
            <a:pPr marL="0" lvl="0" indent="0" algn="l" rtl="0">
              <a:spcBef>
                <a:spcPts val="0"/>
              </a:spcBef>
              <a:spcAft>
                <a:spcPts val="0"/>
              </a:spcAft>
              <a:buNone/>
            </a:pPr>
            <a:r>
              <a:rPr lang="en-CA" dirty="0"/>
              <a:t>In our RDA Record Template, we transcribe the value by not capitalizing the first word but adding parentheses and commas for clarity.</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In MARC, this value is recorded after the statement of responsibility in subfield $c, preceded by space-slash-space, and followed with a period.</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Note: There is </a:t>
            </a:r>
            <a:r>
              <a:rPr lang="en-CA" dirty="0" err="1"/>
              <a:t>is</a:t>
            </a:r>
            <a:r>
              <a:rPr lang="en-CA" dirty="0"/>
              <a:t> an option to abridge a statement of responsibility and not record the affiliations.</a:t>
            </a:r>
          </a:p>
        </p:txBody>
      </p:sp>
      <p:sp>
        <p:nvSpPr>
          <p:cNvPr id="4" name="Slide Number Placeholder 3">
            <a:extLst>
              <a:ext uri="{FF2B5EF4-FFF2-40B4-BE49-F238E27FC236}">
                <a16:creationId xmlns:a16="http://schemas.microsoft.com/office/drawing/2014/main" id="{DF03F092-13CD-BF16-3DE2-0D687A89C448}"/>
              </a:ext>
            </a:extLst>
          </p:cNvPr>
          <p:cNvSpPr>
            <a:spLocks noGrp="1"/>
          </p:cNvSpPr>
          <p:nvPr>
            <p:ph type="sldNum" sz="quarter" idx="5"/>
          </p:nvPr>
        </p:nvSpPr>
        <p:spPr/>
        <p:txBody>
          <a:bodyPr/>
          <a:lstStyle/>
          <a:p>
            <a:fld id="{860751CD-C621-4F44-BF9E-E97C3AB3C439}" type="slidenum">
              <a:rPr lang="en-US" smtClean="0"/>
              <a:t>47</a:t>
            </a:fld>
            <a:endParaRPr lang="en-US"/>
          </a:p>
        </p:txBody>
      </p:sp>
    </p:spTree>
    <p:extLst>
      <p:ext uri="{BB962C8B-B14F-4D97-AF65-F5344CB8AC3E}">
        <p14:creationId xmlns:p14="http://schemas.microsoft.com/office/powerpoint/2010/main" val="32177043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a:extLst>
            <a:ext uri="{FF2B5EF4-FFF2-40B4-BE49-F238E27FC236}">
              <a16:creationId xmlns:a16="http://schemas.microsoft.com/office/drawing/2014/main" id="{E074259C-7519-1DA9-DF68-12F5FDB69A38}"/>
            </a:ext>
          </a:extLst>
        </p:cNvPr>
        <p:cNvGrpSpPr/>
        <p:nvPr/>
      </p:nvGrpSpPr>
      <p:grpSpPr>
        <a:xfrm>
          <a:off x="0" y="0"/>
          <a:ext cx="0" cy="0"/>
          <a:chOff x="0" y="0"/>
          <a:chExt cx="0" cy="0"/>
        </a:xfrm>
      </p:grpSpPr>
      <p:sp>
        <p:nvSpPr>
          <p:cNvPr id="91" name="Google Shape;91;p2:notes">
            <a:extLst>
              <a:ext uri="{FF2B5EF4-FFF2-40B4-BE49-F238E27FC236}">
                <a16:creationId xmlns:a16="http://schemas.microsoft.com/office/drawing/2014/main" id="{EB7F032C-1803-C177-DF5A-B046538C7CA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a:extLst>
              <a:ext uri="{FF2B5EF4-FFF2-40B4-BE49-F238E27FC236}">
                <a16:creationId xmlns:a16="http://schemas.microsoft.com/office/drawing/2014/main" id="{38109469-CA75-166D-96EE-2F66D5F3140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Let's start with the BSR and scroll down to the element publication statement. We can see that it is a </a:t>
            </a:r>
            <a:r>
              <a:rPr lang="en-US" sz="1200" b="0" i="0" u="none" strike="noStrike" dirty="0" err="1">
                <a:solidFill>
                  <a:schemeClr val="dk1"/>
                </a:solidFill>
                <a:latin typeface="Arial"/>
                <a:ea typeface="Arial"/>
                <a:cs typeface="Arial"/>
                <a:sym typeface="Arial"/>
              </a:rPr>
              <a:t>superelement</a:t>
            </a:r>
            <a:r>
              <a:rPr lang="en-US" sz="1200" b="0" i="0" u="none" strike="noStrike" dirty="0">
                <a:solidFill>
                  <a:schemeClr val="dk1"/>
                </a:solidFill>
                <a:latin typeface="Arial"/>
                <a:ea typeface="Arial"/>
                <a:cs typeface="Arial"/>
                <a:sym typeface="Arial"/>
              </a:rPr>
              <a:t> shaded in purple and the </a:t>
            </a:r>
            <a:r>
              <a:rPr lang="en-US" sz="1200" b="0" i="0" u="none" strike="noStrike" dirty="0" err="1">
                <a:solidFill>
                  <a:schemeClr val="dk1"/>
                </a:solidFill>
                <a:latin typeface="Arial"/>
                <a:ea typeface="Arial"/>
                <a:cs typeface="Arial"/>
                <a:sym typeface="Arial"/>
              </a:rPr>
              <a:t>subelements</a:t>
            </a:r>
            <a:r>
              <a:rPr lang="en-US" sz="1200" b="0" i="0" u="none" strike="noStrike" dirty="0">
                <a:solidFill>
                  <a:schemeClr val="dk1"/>
                </a:solidFill>
                <a:latin typeface="Arial"/>
                <a:ea typeface="Arial"/>
                <a:cs typeface="Arial"/>
                <a:sym typeface="Arial"/>
              </a:rPr>
              <a:t> appear below in grey. Let’s click on the link to view the element in the RDA Toolkit.</a:t>
            </a:r>
          </a:p>
        </p:txBody>
      </p:sp>
      <p:sp>
        <p:nvSpPr>
          <p:cNvPr id="93" name="Google Shape;93;p2:notes">
            <a:extLst>
              <a:ext uri="{FF2B5EF4-FFF2-40B4-BE49-F238E27FC236}">
                <a16:creationId xmlns:a16="http://schemas.microsoft.com/office/drawing/2014/main" id="{6CA17C2C-59A4-34D6-1EF2-D75526B51C0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35214900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68F4F6E4-9B1D-1C59-3854-E05A8BC8D376}"/>
            </a:ext>
          </a:extLst>
        </p:cNvPr>
        <p:cNvGrpSpPr/>
        <p:nvPr/>
      </p:nvGrpSpPr>
      <p:grpSpPr>
        <a:xfrm>
          <a:off x="0" y="0"/>
          <a:ext cx="0" cy="0"/>
          <a:chOff x="0" y="0"/>
          <a:chExt cx="0" cy="0"/>
        </a:xfrm>
      </p:grpSpPr>
      <p:sp>
        <p:nvSpPr>
          <p:cNvPr id="85" name="Google Shape;85;p1:notes">
            <a:extLst>
              <a:ext uri="{FF2B5EF4-FFF2-40B4-BE49-F238E27FC236}">
                <a16:creationId xmlns:a16="http://schemas.microsoft.com/office/drawing/2014/main" id="{BFADD32C-85B5-11AA-0BFB-18461B4C54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a:extLst>
              <a:ext uri="{FF2B5EF4-FFF2-40B4-BE49-F238E27FC236}">
                <a16:creationId xmlns:a16="http://schemas.microsoft.com/office/drawing/2014/main" id="{533A6726-93BD-56BF-BD97-5BB0E23F456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In the RDA Toolkit, under Prerecording, we can see that Publication statement is a </a:t>
            </a:r>
            <a:r>
              <a:rPr lang="en-US" sz="1200" b="0" i="0" u="none" strike="noStrike" dirty="0" err="1">
                <a:solidFill>
                  <a:schemeClr val="dk1"/>
                </a:solidFill>
                <a:latin typeface="Arial"/>
                <a:ea typeface="Arial"/>
                <a:cs typeface="Arial"/>
                <a:sym typeface="Arial"/>
              </a:rPr>
              <a:t>superelement</a:t>
            </a:r>
            <a:r>
              <a:rPr lang="en-US" sz="1200" b="0" i="0" u="none" strike="noStrike" dirty="0">
                <a:solidFill>
                  <a:schemeClr val="dk1"/>
                </a:solidFill>
                <a:latin typeface="Arial"/>
                <a:ea typeface="Arial"/>
                <a:cs typeface="Arial"/>
                <a:sym typeface="Arial"/>
              </a:rPr>
              <a:t> that is composed of date of publication, name of publisher, and place of publication. It also tells us to “Treat an online resource as a published manifestation.” The LC-PCC PS confirms that the element is </a:t>
            </a:r>
            <a:r>
              <a:rPr lang="en-CA" sz="1200" b="0" i="0" u="none" strike="noStrike" dirty="0">
                <a:solidFill>
                  <a:schemeClr val="dk1"/>
                </a:solidFill>
                <a:latin typeface="Arial"/>
                <a:ea typeface="Arial"/>
                <a:cs typeface="Arial"/>
                <a:sym typeface="Arial"/>
              </a:rPr>
              <a:t>LC/PCC Core for manifestations in published form and that the </a:t>
            </a:r>
            <a:r>
              <a:rPr lang="en-CA" sz="1200" b="0" i="0" u="none" strike="noStrike" dirty="0" err="1">
                <a:solidFill>
                  <a:schemeClr val="dk1"/>
                </a:solidFill>
                <a:latin typeface="Arial"/>
                <a:ea typeface="Arial"/>
                <a:cs typeface="Arial"/>
                <a:sym typeface="Arial"/>
              </a:rPr>
              <a:t>subelements</a:t>
            </a:r>
            <a:r>
              <a:rPr lang="en-CA" sz="1200" b="0" i="0" u="none" strike="noStrike" dirty="0">
                <a:solidFill>
                  <a:schemeClr val="dk1"/>
                </a:solidFill>
                <a:latin typeface="Arial"/>
                <a:ea typeface="Arial"/>
                <a:cs typeface="Arial"/>
                <a:sym typeface="Arial"/>
              </a:rPr>
              <a:t> are also core.</a:t>
            </a:r>
          </a:p>
          <a:p>
            <a:pPr marL="0" marR="0" lvl="0" indent="0" algn="l" rtl="0">
              <a:lnSpc>
                <a:spcPct val="100000"/>
              </a:lnSpc>
              <a:spcBef>
                <a:spcPts val="0"/>
              </a:spcBef>
              <a:spcAft>
                <a:spcPts val="0"/>
              </a:spcAft>
              <a:buClr>
                <a:schemeClr val="dk1"/>
              </a:buClr>
              <a:buSzPts val="1200"/>
              <a:buFont typeface="Arial"/>
              <a:buNone/>
            </a:pPr>
            <a:endParaRPr lang="en-CA" sz="1200" b="0" i="0" u="none" strike="noStrike" dirty="0">
              <a:solidFill>
                <a:schemeClr val="dk1"/>
              </a:solidFill>
              <a:latin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0" i="0" u="none" strike="noStrike" dirty="0">
                <a:solidFill>
                  <a:schemeClr val="dk1"/>
                </a:solidFill>
                <a:latin typeface="Arial"/>
                <a:ea typeface="Arial"/>
                <a:cs typeface="Arial"/>
                <a:sym typeface="Arial"/>
              </a:rPr>
              <a:t>So, we have to record a publication statement. </a:t>
            </a:r>
            <a:r>
              <a:rPr lang="en-CA" sz="1200" b="0" i="0" u="none" strike="noStrike" dirty="0">
                <a:solidFill>
                  <a:schemeClr val="dk1"/>
                </a:solidFill>
                <a:latin typeface="Arial"/>
                <a:cs typeface="Arial"/>
                <a:sym typeface="Arial"/>
              </a:rPr>
              <a:t>Let’s start by looking at place of publication.</a:t>
            </a:r>
            <a:endParaRPr dirty="0"/>
          </a:p>
        </p:txBody>
      </p:sp>
      <p:sp>
        <p:nvSpPr>
          <p:cNvPr id="87" name="Google Shape;87;p1:notes">
            <a:extLst>
              <a:ext uri="{FF2B5EF4-FFF2-40B4-BE49-F238E27FC236}">
                <a16:creationId xmlns:a16="http://schemas.microsoft.com/office/drawing/2014/main" id="{D2A26A93-D6D4-1EE3-9779-980A403E612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3080522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Before we record any values, let’s first consider the sources of information. In the RDA Toolkit, the Data provenance Guidance chapter includes a section for Recording a source of metadata. That section includes the instruction that “A transcribed value can be recorded as an unstructured description of one or more of the following elements or their </a:t>
            </a:r>
            <a:r>
              <a:rPr lang="en-US" sz="1200" b="0" i="0" u="none" strike="noStrike" dirty="0" err="1">
                <a:solidFill>
                  <a:schemeClr val="dk1"/>
                </a:solidFill>
                <a:latin typeface="Arial"/>
                <a:ea typeface="Arial"/>
                <a:cs typeface="Arial"/>
                <a:sym typeface="Arial"/>
              </a:rPr>
              <a:t>subelements</a:t>
            </a:r>
            <a:r>
              <a:rPr lang="en-US" sz="1200" b="0" i="0" u="none" strike="noStrike" dirty="0">
                <a:solidFill>
                  <a:schemeClr val="dk1"/>
                </a:solidFill>
                <a:latin typeface="Arial"/>
                <a:ea typeface="Arial"/>
                <a:cs typeface="Arial"/>
                <a:sym typeface="Arial"/>
              </a:rPr>
              <a:t> …” The list includes publication statement.</a:t>
            </a:r>
            <a:endParaRPr b="0" dirty="0"/>
          </a:p>
        </p:txBody>
      </p:sp>
      <p:sp>
        <p:nvSpPr>
          <p:cNvPr id="93" name="Google Shape;9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Scrolling further down, we see the instruction to “Use the following options to select a source of information for the value of an element.” The first condition applies to our resource because our source is the manifestation we are describing, and the manifestation consists of pages. Therefore, we apply the condition option to use the title page as the preferred source of information.</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52</a:t>
            </a:fld>
            <a:endParaRPr lang="en-US"/>
          </a:p>
        </p:txBody>
      </p:sp>
    </p:spTree>
    <p:extLst>
      <p:ext uri="{BB962C8B-B14F-4D97-AF65-F5344CB8AC3E}">
        <p14:creationId xmlns:p14="http://schemas.microsoft.com/office/powerpoint/2010/main" val="16738799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For our resource, we'll find all our information on both sides of the title page.</a:t>
            </a:r>
            <a:endParaRPr lang="en-CA" b="0" dirty="0"/>
          </a:p>
          <a:p>
            <a:pPr marL="0" lvl="0" indent="0" algn="l" rtl="0">
              <a:spcBef>
                <a:spcPts val="0"/>
              </a:spcBef>
              <a:spcAft>
                <a:spcPts val="0"/>
              </a:spcAft>
              <a:buNone/>
            </a:pPr>
            <a:br>
              <a:rPr lang="en-CA" b="0" dirty="0"/>
            </a:br>
            <a:r>
              <a:rPr lang="en-CA" sz="1200" b="0" i="0" u="none" strike="noStrike" dirty="0">
                <a:solidFill>
                  <a:schemeClr val="dk1"/>
                </a:solidFill>
                <a:latin typeface="Arial"/>
                <a:ea typeface="Arial"/>
                <a:cs typeface="Arial"/>
                <a:sym typeface="Arial"/>
              </a:rPr>
              <a:t>Since the </a:t>
            </a:r>
            <a:r>
              <a:rPr lang="en-CA" sz="1200" b="0" i="0" u="none" strike="noStrike" dirty="0" err="1">
                <a:solidFill>
                  <a:schemeClr val="dk1"/>
                </a:solidFill>
                <a:latin typeface="Arial"/>
                <a:ea typeface="Arial"/>
                <a:cs typeface="Arial"/>
                <a:sym typeface="Arial"/>
              </a:rPr>
              <a:t>superelement</a:t>
            </a:r>
            <a:r>
              <a:rPr lang="en-CA" sz="1200" b="0" i="0" u="none" strike="noStrike" dirty="0">
                <a:solidFill>
                  <a:schemeClr val="dk1"/>
                </a:solidFill>
                <a:latin typeface="Arial"/>
                <a:ea typeface="Arial"/>
                <a:cs typeface="Arial"/>
                <a:sym typeface="Arial"/>
              </a:rPr>
              <a:t> publication statement is composed from values of the </a:t>
            </a:r>
            <a:r>
              <a:rPr lang="en-CA" sz="1200" b="0" i="0" u="none" strike="noStrike" dirty="0" err="1">
                <a:solidFill>
                  <a:schemeClr val="dk1"/>
                </a:solidFill>
                <a:latin typeface="Arial"/>
                <a:ea typeface="Arial"/>
                <a:cs typeface="Arial"/>
                <a:sym typeface="Arial"/>
              </a:rPr>
              <a:t>subelements</a:t>
            </a:r>
            <a:r>
              <a:rPr lang="en-CA" sz="1200" b="0" i="0" u="none" strike="noStrike" dirty="0">
                <a:solidFill>
                  <a:schemeClr val="dk1"/>
                </a:solidFill>
                <a:latin typeface="Arial"/>
                <a:ea typeface="Arial"/>
                <a:cs typeface="Arial"/>
                <a:sym typeface="Arial"/>
              </a:rPr>
              <a:t>, we’ll record values for the </a:t>
            </a:r>
            <a:r>
              <a:rPr lang="en-CA" sz="1200" b="0" i="0" u="none" strike="noStrike" dirty="0" err="1">
                <a:solidFill>
                  <a:schemeClr val="dk1"/>
                </a:solidFill>
                <a:latin typeface="Arial"/>
                <a:ea typeface="Arial"/>
                <a:cs typeface="Arial"/>
                <a:sym typeface="Arial"/>
              </a:rPr>
              <a:t>subelements</a:t>
            </a:r>
            <a:r>
              <a:rPr lang="en-CA" sz="1200" b="0" i="0" u="none" strike="noStrike" dirty="0">
                <a:solidFill>
                  <a:schemeClr val="dk1"/>
                </a:solidFill>
                <a:latin typeface="Arial"/>
                <a:ea typeface="Arial"/>
                <a:cs typeface="Arial"/>
                <a:sym typeface="Arial"/>
              </a:rPr>
              <a:t> first.</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53</a:t>
            </a:fld>
            <a:endParaRPr lang="en-US"/>
          </a:p>
        </p:txBody>
      </p:sp>
    </p:spTree>
    <p:extLst>
      <p:ext uri="{BB962C8B-B14F-4D97-AF65-F5344CB8AC3E}">
        <p14:creationId xmlns:p14="http://schemas.microsoft.com/office/powerpoint/2010/main" val="127400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title of manifestation is “A nomen that is an appellation of manifestation in natural language and phrasing used in common discourse.” The instructions under Prerecording tell us that a title may come from a source within the manifestation being described, among other sources. They also tell us that a title may be categorized as a title proper, which is the element we are trying to record.</a:t>
            </a:r>
          </a:p>
          <a:p>
            <a:endParaRPr lang="en-CA" dirty="0"/>
          </a:p>
          <a:p>
            <a:r>
              <a:rPr lang="en-CA" dirty="0"/>
              <a:t>Note that the instructions for title of manifestation replace the Basic Instructions on Recording Titles in the original RDA Toolkit.</a:t>
            </a:r>
          </a:p>
          <a:p>
            <a:endParaRPr lang="en-CA" dirty="0"/>
          </a:p>
          <a:p>
            <a:r>
              <a:rPr lang="en-CA" dirty="0"/>
              <a:t>Also note that the SES MGD for Title proper and statement of responsibility appears in the LC-PCC PS. We will consult that MGD shortly.</a:t>
            </a:r>
          </a:p>
        </p:txBody>
      </p:sp>
      <p:sp>
        <p:nvSpPr>
          <p:cNvPr id="4" name="Slide Number Placeholder 3"/>
          <p:cNvSpPr>
            <a:spLocks noGrp="1"/>
          </p:cNvSpPr>
          <p:nvPr>
            <p:ph type="sldNum" sz="quarter" idx="5"/>
          </p:nvPr>
        </p:nvSpPr>
        <p:spPr/>
        <p:txBody>
          <a:bodyPr/>
          <a:lstStyle/>
          <a:p>
            <a:fld id="{860751CD-C621-4F44-BF9E-E97C3AB3C439}" type="slidenum">
              <a:rPr lang="en-US" smtClean="0"/>
              <a:t>8</a:t>
            </a:fld>
            <a:endParaRPr lang="en-US"/>
          </a:p>
        </p:txBody>
      </p:sp>
    </p:spTree>
    <p:extLst>
      <p:ext uri="{BB962C8B-B14F-4D97-AF65-F5344CB8AC3E}">
        <p14:creationId xmlns:p14="http://schemas.microsoft.com/office/powerpoint/2010/main" val="3747285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The first </a:t>
            </a:r>
            <a:r>
              <a:rPr lang="en-CA" sz="1200" b="0" i="0" u="none" strike="noStrike" dirty="0" err="1">
                <a:solidFill>
                  <a:schemeClr val="dk1"/>
                </a:solidFill>
                <a:latin typeface="Arial"/>
                <a:ea typeface="Arial"/>
                <a:cs typeface="Arial"/>
                <a:sym typeface="Arial"/>
              </a:rPr>
              <a:t>subelement</a:t>
            </a:r>
            <a:r>
              <a:rPr lang="en-CA" sz="1200" b="0" i="0" u="none" strike="noStrike" dirty="0">
                <a:solidFill>
                  <a:schemeClr val="dk1"/>
                </a:solidFill>
                <a:latin typeface="Arial"/>
                <a:ea typeface="Arial"/>
                <a:cs typeface="Arial"/>
                <a:sym typeface="Arial"/>
              </a:rPr>
              <a:t> we will look at is place of publication. Beginning with the BSR, we can see it is PCC Core element. If we click the link to view the element in the RDA Toolkit, we see this same information under Prerecording.</a:t>
            </a:r>
            <a:endParaRPr lang="en-CA" b="0" dirty="0"/>
          </a:p>
        </p:txBody>
      </p:sp>
      <p:sp>
        <p:nvSpPr>
          <p:cNvPr id="4" name="Slide Number Placeholder 3"/>
          <p:cNvSpPr>
            <a:spLocks noGrp="1"/>
          </p:cNvSpPr>
          <p:nvPr>
            <p:ph type="sldNum" sz="quarter" idx="5"/>
          </p:nvPr>
        </p:nvSpPr>
        <p:spPr/>
        <p:txBody>
          <a:bodyPr/>
          <a:lstStyle/>
          <a:p>
            <a:fld id="{860751CD-C621-4F44-BF9E-E97C3AB3C439}" type="slidenum">
              <a:rPr lang="en-US" smtClean="0"/>
              <a:t>54</a:t>
            </a:fld>
            <a:endParaRPr lang="en-US"/>
          </a:p>
        </p:txBody>
      </p:sp>
    </p:spTree>
    <p:extLst>
      <p:ext uri="{BB962C8B-B14F-4D97-AF65-F5344CB8AC3E}">
        <p14:creationId xmlns:p14="http://schemas.microsoft.com/office/powerpoint/2010/main" val="1898450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Scrolling down to Recording, we see there is a link to the MGD place of publication. Let’s open it to see if any of the guidance pertains to our situation.</a:t>
            </a:r>
          </a:p>
        </p:txBody>
      </p:sp>
      <p:sp>
        <p:nvSpPr>
          <p:cNvPr id="4" name="Slide Number Placeholder 3"/>
          <p:cNvSpPr>
            <a:spLocks noGrp="1"/>
          </p:cNvSpPr>
          <p:nvPr>
            <p:ph type="sldNum" sz="quarter" idx="5"/>
          </p:nvPr>
        </p:nvSpPr>
        <p:spPr/>
        <p:txBody>
          <a:bodyPr/>
          <a:lstStyle/>
          <a:p>
            <a:fld id="{860751CD-C621-4F44-BF9E-E97C3AB3C439}" type="slidenum">
              <a:rPr lang="en-US" smtClean="0"/>
              <a:t>55</a:t>
            </a:fld>
            <a:endParaRPr lang="en-US"/>
          </a:p>
        </p:txBody>
      </p:sp>
    </p:spTree>
    <p:extLst>
      <p:ext uri="{BB962C8B-B14F-4D97-AF65-F5344CB8AC3E}">
        <p14:creationId xmlns:p14="http://schemas.microsoft.com/office/powerpoint/2010/main" val="28753822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MGD says to “Record the place of publication as both an identifier (in fixed field 008) and as an unstructured description (in field 264).” This great to know, but we can’t do anything with it yet.</a:t>
            </a:r>
          </a:p>
        </p:txBody>
      </p:sp>
      <p:sp>
        <p:nvSpPr>
          <p:cNvPr id="4" name="Slide Number Placeholder 3"/>
          <p:cNvSpPr>
            <a:spLocks noGrp="1"/>
          </p:cNvSpPr>
          <p:nvPr>
            <p:ph type="sldNum" sz="quarter" idx="5"/>
          </p:nvPr>
        </p:nvSpPr>
        <p:spPr/>
        <p:txBody>
          <a:bodyPr/>
          <a:lstStyle/>
          <a:p>
            <a:fld id="{860751CD-C621-4F44-BF9E-E97C3AB3C439}" type="slidenum">
              <a:rPr lang="en-US" smtClean="0"/>
              <a:t>56</a:t>
            </a:fld>
            <a:endParaRPr lang="en-US"/>
          </a:p>
        </p:txBody>
      </p:sp>
    </p:spTree>
    <p:extLst>
      <p:ext uri="{BB962C8B-B14F-4D97-AF65-F5344CB8AC3E}">
        <p14:creationId xmlns:p14="http://schemas.microsoft.com/office/powerpoint/2010/main" val="3324363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Scrolling further down in the MGD, we see that some resources list more than one place of publication. </a:t>
            </a:r>
            <a:r>
              <a:rPr lang="en-CA" sz="1200" b="0" i="0" u="none" strike="noStrike" dirty="0">
                <a:solidFill>
                  <a:schemeClr val="dk1"/>
                </a:solidFill>
                <a:latin typeface="Arial"/>
                <a:ea typeface="Arial"/>
                <a:cs typeface="Arial"/>
                <a:sym typeface="Arial"/>
              </a:rPr>
              <a:t>On the title page verso, we see several places listed. </a:t>
            </a:r>
            <a:r>
              <a:rPr lang="en-CA" dirty="0"/>
              <a:t>The MGD says that “In most cases, only the first place of publication is required.” There is an LC practice to “also record the first U.S. place of publication”; however, we will not be following that practice. </a:t>
            </a:r>
          </a:p>
        </p:txBody>
      </p:sp>
      <p:sp>
        <p:nvSpPr>
          <p:cNvPr id="4" name="Slide Number Placeholder 3"/>
          <p:cNvSpPr>
            <a:spLocks noGrp="1"/>
          </p:cNvSpPr>
          <p:nvPr>
            <p:ph type="sldNum" sz="quarter" idx="5"/>
          </p:nvPr>
        </p:nvSpPr>
        <p:spPr/>
        <p:txBody>
          <a:bodyPr/>
          <a:lstStyle/>
          <a:p>
            <a:fld id="{860751CD-C621-4F44-BF9E-E97C3AB3C439}" type="slidenum">
              <a:rPr lang="en-US" smtClean="0"/>
              <a:t>57</a:t>
            </a:fld>
            <a:endParaRPr lang="en-US"/>
          </a:p>
        </p:txBody>
      </p:sp>
    </p:spTree>
    <p:extLst>
      <p:ext uri="{BB962C8B-B14F-4D97-AF65-F5344CB8AC3E}">
        <p14:creationId xmlns:p14="http://schemas.microsoft.com/office/powerpoint/2010/main" val="4194194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Going back to the RDA Toolkit, there is a condition that if “Two or more values for this element appear in the source of information”, like in our case, LC/PCC applies the option to “Record the value that appears first.”</a:t>
            </a:r>
          </a:p>
        </p:txBody>
      </p:sp>
      <p:sp>
        <p:nvSpPr>
          <p:cNvPr id="4" name="Slide Number Placeholder 3"/>
          <p:cNvSpPr>
            <a:spLocks noGrp="1"/>
          </p:cNvSpPr>
          <p:nvPr>
            <p:ph type="sldNum" sz="quarter" idx="5"/>
          </p:nvPr>
        </p:nvSpPr>
        <p:spPr/>
        <p:txBody>
          <a:bodyPr/>
          <a:lstStyle/>
          <a:p>
            <a:fld id="{860751CD-C621-4F44-BF9E-E97C3AB3C439}" type="slidenum">
              <a:rPr lang="en-US" smtClean="0"/>
              <a:t>58</a:t>
            </a:fld>
            <a:endParaRPr lang="en-US"/>
          </a:p>
        </p:txBody>
      </p:sp>
    </p:spTree>
    <p:extLst>
      <p:ext uri="{BB962C8B-B14F-4D97-AF65-F5344CB8AC3E}">
        <p14:creationId xmlns:p14="http://schemas.microsoft.com/office/powerpoint/2010/main" val="1457377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Time to record!  What are our instructions?  </a:t>
            </a:r>
            <a:endParaRPr dirty="0"/>
          </a:p>
          <a:p>
            <a:pPr marL="0" lvl="0" indent="0" algn="l" rtl="0">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Calibri"/>
              <a:buNone/>
            </a:pPr>
            <a:r>
              <a:rPr lang="en-CA" dirty="0"/>
              <a:t>Under Recording an unstructured description, PCC applies the option to “Record an unstructured description by transcribing text … using the … Guidelines on normalized transcription.”</a:t>
            </a:r>
          </a:p>
          <a:p>
            <a:pPr marL="0" marR="0" lvl="0" indent="0" algn="l" rtl="0">
              <a:lnSpc>
                <a:spcPct val="100000"/>
              </a:lnSpc>
              <a:spcBef>
                <a:spcPts val="0"/>
              </a:spcBef>
              <a:spcAft>
                <a:spcPts val="0"/>
              </a:spcAft>
              <a:buClr>
                <a:schemeClr val="dk1"/>
              </a:buClr>
              <a:buSzPts val="1200"/>
              <a:buFont typeface="Calibri"/>
              <a:buNone/>
            </a:pPr>
            <a:endParaRPr lang="en-CA" dirty="0"/>
          </a:p>
          <a:p>
            <a:pPr marL="0" marR="0" lvl="0" indent="0" algn="l" rtl="0">
              <a:lnSpc>
                <a:spcPct val="100000"/>
              </a:lnSpc>
              <a:spcBef>
                <a:spcPts val="0"/>
              </a:spcBef>
              <a:spcAft>
                <a:spcPts val="0"/>
              </a:spcAft>
              <a:buClr>
                <a:schemeClr val="dk1"/>
              </a:buClr>
              <a:buSzPts val="1200"/>
              <a:buFont typeface="Calibri"/>
              <a:buNone/>
            </a:pPr>
            <a:r>
              <a:rPr lang="en-CA" dirty="0"/>
              <a:t>In the interest of time, we will not review the Guidelines on normalized transcription right now.</a:t>
            </a:r>
            <a:endParaRPr dirty="0"/>
          </a:p>
        </p:txBody>
      </p:sp>
      <p:sp>
        <p:nvSpPr>
          <p:cNvPr id="114" name="Google Shape;1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E5912567-6279-E126-D443-22CA2AA249A5}"/>
            </a:ext>
          </a:extLst>
        </p:cNvPr>
        <p:cNvGrpSpPr/>
        <p:nvPr/>
      </p:nvGrpSpPr>
      <p:grpSpPr>
        <a:xfrm>
          <a:off x="0" y="0"/>
          <a:ext cx="0" cy="0"/>
          <a:chOff x="0" y="0"/>
          <a:chExt cx="0" cy="0"/>
        </a:xfrm>
      </p:grpSpPr>
      <p:sp>
        <p:nvSpPr>
          <p:cNvPr id="118" name="Google Shape;118;p6:notes">
            <a:extLst>
              <a:ext uri="{FF2B5EF4-FFF2-40B4-BE49-F238E27FC236}">
                <a16:creationId xmlns:a16="http://schemas.microsoft.com/office/drawing/2014/main" id="{FF44D159-B8EE-1B7B-D1E4-1853A2C314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a:extLst>
              <a:ext uri="{FF2B5EF4-FFF2-40B4-BE49-F238E27FC236}">
                <a16:creationId xmlns:a16="http://schemas.microsoft.com/office/drawing/2014/main" id="{A4A0EF06-BD49-713C-D813-D7CE622DE2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Scrolling down further, we come across the condition for a place of publication that includes a local place name and a name of a larger place. We will apply the option to record both the local place name and the name of the larger place.</a:t>
            </a:r>
            <a:endParaRPr dirty="0"/>
          </a:p>
        </p:txBody>
      </p:sp>
      <p:sp>
        <p:nvSpPr>
          <p:cNvPr id="120" name="Google Shape;120;p6:notes">
            <a:extLst>
              <a:ext uri="{FF2B5EF4-FFF2-40B4-BE49-F238E27FC236}">
                <a16:creationId xmlns:a16="http://schemas.microsoft.com/office/drawing/2014/main" id="{92D3D081-425D-ECA6-7AE4-943161B3006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extLst>
      <p:ext uri="{BB962C8B-B14F-4D97-AF65-F5344CB8AC3E}">
        <p14:creationId xmlns:p14="http://schemas.microsoft.com/office/powerpoint/2010/main" val="351657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AA827-2316-1958-205E-87439529B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C656A-92FA-6F39-CCC8-19D8AC4D4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3298F6-9379-9196-BCF5-9FB603F5D6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“Cambridge, United Kingdom” is record as an unstructured description of a place of publication in our RDA Template. In our MARC bibliographic record, this is recorded in 264 #1, subfield $a.</a:t>
            </a:r>
          </a:p>
        </p:txBody>
      </p:sp>
      <p:sp>
        <p:nvSpPr>
          <p:cNvPr id="4" name="Slide Number Placeholder 3">
            <a:extLst>
              <a:ext uri="{FF2B5EF4-FFF2-40B4-BE49-F238E27FC236}">
                <a16:creationId xmlns:a16="http://schemas.microsoft.com/office/drawing/2014/main" id="{7E4CF4FF-9485-3130-619D-70E44A9E8913}"/>
              </a:ext>
            </a:extLst>
          </p:cNvPr>
          <p:cNvSpPr>
            <a:spLocks noGrp="1"/>
          </p:cNvSpPr>
          <p:nvPr>
            <p:ph type="sldNum" sz="quarter" idx="5"/>
          </p:nvPr>
        </p:nvSpPr>
        <p:spPr/>
        <p:txBody>
          <a:bodyPr/>
          <a:lstStyle/>
          <a:p>
            <a:fld id="{860751CD-C621-4F44-BF9E-E97C3AB3C439}" type="slidenum">
              <a:rPr lang="en-US" smtClean="0"/>
              <a:t>61</a:t>
            </a:fld>
            <a:endParaRPr lang="en-US"/>
          </a:p>
        </p:txBody>
      </p:sp>
    </p:spTree>
    <p:extLst>
      <p:ext uri="{BB962C8B-B14F-4D97-AF65-F5344CB8AC3E}">
        <p14:creationId xmlns:p14="http://schemas.microsoft.com/office/powerpoint/2010/main" val="2484143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Arial"/>
                <a:ea typeface="Arial"/>
                <a:cs typeface="Arial"/>
                <a:sym typeface="Arial"/>
              </a:rPr>
              <a:t>If you remember, we were told earlier to also record place of publication as an identifier. In the RDA Toolkit, scroll down to the Recording an identifier section. We will apply the basic instruction to record an identifier for place. Note that while the policy statement says to record a name of place, we actually want to record the code from the MARC Code List for Countries.</a:t>
            </a:r>
            <a:endParaRPr b="0" dirty="0"/>
          </a:p>
        </p:txBody>
      </p:sp>
      <p:sp>
        <p:nvSpPr>
          <p:cNvPr id="132" name="Google Shape;13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EB041-2AD5-DA16-990C-C6C8A018B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08BCB-AFEA-E048-B02E-9C669B3A0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BB333-236B-5641-06F3-2A0E83DEF865}"/>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RDA Template, record the country code “</a:t>
            </a:r>
            <a:r>
              <a:rPr lang="en-CA" sz="1200" b="0" i="0" u="none" strike="noStrike" dirty="0" err="1">
                <a:solidFill>
                  <a:schemeClr val="dk1"/>
                </a:solidFill>
                <a:latin typeface="Arial"/>
                <a:ea typeface="Arial"/>
                <a:cs typeface="Arial"/>
                <a:sym typeface="Arial"/>
              </a:rPr>
              <a:t>enk</a:t>
            </a:r>
            <a:r>
              <a:rPr lang="en-CA" sz="1200" b="0" i="0" u="none" strike="noStrike" dirty="0">
                <a:solidFill>
                  <a:schemeClr val="dk1"/>
                </a:solidFill>
                <a:latin typeface="Arial"/>
                <a:ea typeface="Arial"/>
                <a:cs typeface="Arial"/>
                <a:sym typeface="Arial"/>
              </a:rPr>
              <a:t>” as an identifier for place of publication.</a:t>
            </a:r>
          </a:p>
          <a:p>
            <a:pPr marL="0" lvl="0" indent="0" algn="l" rtl="0">
              <a:spcBef>
                <a:spcPts val="0"/>
              </a:spcBef>
              <a:spcAft>
                <a:spcPts val="0"/>
              </a:spcAft>
              <a:buNone/>
            </a:pPr>
            <a:endParaRPr lang="en-CA"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MARC record, in the </a:t>
            </a:r>
            <a:r>
              <a:rPr lang="en-CA" sz="1200" b="0" i="0" u="none" strike="noStrike" dirty="0" err="1">
                <a:solidFill>
                  <a:schemeClr val="dk1"/>
                </a:solidFill>
                <a:latin typeface="Arial"/>
                <a:ea typeface="Arial"/>
                <a:cs typeface="Arial"/>
                <a:sym typeface="Arial"/>
              </a:rPr>
              <a:t>Ctry</a:t>
            </a:r>
            <a:r>
              <a:rPr lang="en-CA" sz="1200" b="0" i="0" u="none" strike="noStrike" dirty="0">
                <a:solidFill>
                  <a:schemeClr val="dk1"/>
                </a:solidFill>
                <a:latin typeface="Arial"/>
                <a:ea typeface="Arial"/>
                <a:cs typeface="Arial"/>
                <a:sym typeface="Arial"/>
              </a:rPr>
              <a:t> (008/15-17) fixed field, also record “</a:t>
            </a:r>
            <a:r>
              <a:rPr lang="en-CA" sz="1200" b="0" i="0" u="none" strike="noStrike" dirty="0" err="1">
                <a:solidFill>
                  <a:schemeClr val="dk1"/>
                </a:solidFill>
                <a:latin typeface="Arial"/>
                <a:ea typeface="Arial"/>
                <a:cs typeface="Arial"/>
                <a:sym typeface="Arial"/>
              </a:rPr>
              <a:t>enk</a:t>
            </a:r>
            <a:r>
              <a:rPr lang="en-CA" sz="1200" b="0" i="0" u="none" strike="noStrike" dirty="0">
                <a:solidFill>
                  <a:schemeClr val="dk1"/>
                </a:solidFill>
                <a:latin typeface="Arial"/>
                <a:ea typeface="Arial"/>
                <a:cs typeface="Arial"/>
                <a:sym typeface="Arial"/>
              </a:rPr>
              <a:t>”.</a:t>
            </a:r>
            <a:endParaRPr lang="en-CA" b="0" dirty="0"/>
          </a:p>
        </p:txBody>
      </p:sp>
      <p:sp>
        <p:nvSpPr>
          <p:cNvPr id="4" name="Slide Number Placeholder 3">
            <a:extLst>
              <a:ext uri="{FF2B5EF4-FFF2-40B4-BE49-F238E27FC236}">
                <a16:creationId xmlns:a16="http://schemas.microsoft.com/office/drawing/2014/main" id="{18155836-F279-E0FE-F84F-23B47A3B3F09}"/>
              </a:ext>
            </a:extLst>
          </p:cNvPr>
          <p:cNvSpPr>
            <a:spLocks noGrp="1"/>
          </p:cNvSpPr>
          <p:nvPr>
            <p:ph type="sldNum" sz="quarter" idx="5"/>
          </p:nvPr>
        </p:nvSpPr>
        <p:spPr/>
        <p:txBody>
          <a:bodyPr/>
          <a:lstStyle/>
          <a:p>
            <a:fld id="{860751CD-C621-4F44-BF9E-E97C3AB3C439}" type="slidenum">
              <a:rPr lang="en-US" smtClean="0"/>
              <a:t>63</a:t>
            </a:fld>
            <a:endParaRPr lang="en-US"/>
          </a:p>
        </p:txBody>
      </p:sp>
    </p:spTree>
    <p:extLst>
      <p:ext uri="{BB962C8B-B14F-4D97-AF65-F5344CB8AC3E}">
        <p14:creationId xmlns:p14="http://schemas.microsoft.com/office/powerpoint/2010/main" val="3171896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Under Recording an unstructured description, there is an option to “Use any source of information”; however, the LC-PCC Policy Statement says to not apply the option. Instead, we are directed to the Data provenance Guidance chapter.</a:t>
            </a:r>
          </a:p>
        </p:txBody>
      </p:sp>
      <p:sp>
        <p:nvSpPr>
          <p:cNvPr id="4" name="Slide Number Placeholder 3"/>
          <p:cNvSpPr>
            <a:spLocks noGrp="1"/>
          </p:cNvSpPr>
          <p:nvPr>
            <p:ph type="sldNum" sz="quarter" idx="5"/>
          </p:nvPr>
        </p:nvSpPr>
        <p:spPr/>
        <p:txBody>
          <a:bodyPr/>
          <a:lstStyle/>
          <a:p>
            <a:fld id="{860751CD-C621-4F44-BF9E-E97C3AB3C439}" type="slidenum">
              <a:rPr lang="en-US" smtClean="0"/>
              <a:t>9</a:t>
            </a:fld>
            <a:endParaRPr lang="en-US"/>
          </a:p>
        </p:txBody>
      </p:sp>
    </p:spTree>
    <p:extLst>
      <p:ext uri="{BB962C8B-B14F-4D97-AF65-F5344CB8AC3E}">
        <p14:creationId xmlns:p14="http://schemas.microsoft.com/office/powerpoint/2010/main" val="23356163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The next </a:t>
            </a:r>
            <a:r>
              <a:rPr lang="en-US" dirty="0" err="1"/>
              <a:t>subelement</a:t>
            </a:r>
            <a:r>
              <a:rPr lang="en-US" dirty="0"/>
              <a:t> we will look at is name of publisher, which is a PCC Core element as identified in the BSR and LC-PCC PS. In the RDA Toolkit, the Prerecording section explains that this is a shortcut element, but we don't need to study this now. Scrolling down, the next option that applies to our resources is …</a:t>
            </a:r>
            <a:endParaRPr dirty="0"/>
          </a:p>
          <a:p>
            <a:pPr marL="0" lvl="0" indent="0" algn="l" rtl="0">
              <a:spcBef>
                <a:spcPts val="0"/>
              </a:spcBef>
              <a:spcAft>
                <a:spcPts val="0"/>
              </a:spcAft>
              <a:buNone/>
            </a:pPr>
            <a:endParaRPr dirty="0"/>
          </a:p>
        </p:txBody>
      </p:sp>
      <p:sp>
        <p:nvSpPr>
          <p:cNvPr id="146" name="Google Shape;14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Under Recording an unstructured description. Again, we will apply the option to record a name by transcribing text from the manifestation using the Guidelines on normalized transcription.</a:t>
            </a:r>
          </a:p>
        </p:txBody>
      </p:sp>
      <p:sp>
        <p:nvSpPr>
          <p:cNvPr id="152" name="Google Shape;15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the Guidelines on normalized transcription, we will apply the options to “Capitalize a word by recording the first letter of the word in uppercase and the remaining letters in lowercase.” and to “Capitalize proper names.” among others.</a:t>
            </a:r>
          </a:p>
        </p:txBody>
      </p:sp>
      <p:sp>
        <p:nvSpPr>
          <p:cNvPr id="4" name="Slide Number Placeholder 3"/>
          <p:cNvSpPr>
            <a:spLocks noGrp="1"/>
          </p:cNvSpPr>
          <p:nvPr>
            <p:ph type="sldNum" sz="quarter" idx="5"/>
          </p:nvPr>
        </p:nvSpPr>
        <p:spPr/>
        <p:txBody>
          <a:bodyPr/>
          <a:lstStyle/>
          <a:p>
            <a:fld id="{860751CD-C621-4F44-BF9E-E97C3AB3C439}" type="slidenum">
              <a:rPr lang="en-US" smtClean="0"/>
              <a:t>66</a:t>
            </a:fld>
            <a:endParaRPr lang="en-US"/>
          </a:p>
        </p:txBody>
      </p:sp>
    </p:spTree>
    <p:extLst>
      <p:ext uri="{BB962C8B-B14F-4D97-AF65-F5344CB8AC3E}">
        <p14:creationId xmlns:p14="http://schemas.microsoft.com/office/powerpoint/2010/main" val="42708964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B0CFE-B77C-01A4-665A-B85E08934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607D8-CE1A-F93C-F6A5-5E9FC5BC0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CD67E-3983-EB72-418D-FA4901911B54}"/>
              </a:ext>
            </a:extLst>
          </p:cNvPr>
          <p:cNvSpPr>
            <a:spLocks noGrp="1"/>
          </p:cNvSpPr>
          <p:nvPr>
            <p:ph type="body" idx="1"/>
          </p:nvPr>
        </p:nvSpPr>
        <p:spPr/>
        <p:txBody>
          <a:bodyPr/>
          <a:lstStyle/>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RDA Template, record the name of publisher “Cambridge University Press”.</a:t>
            </a:r>
          </a:p>
          <a:p>
            <a:pPr marL="0" lvl="0" indent="0" algn="l" rtl="0">
              <a:spcBef>
                <a:spcPts val="0"/>
              </a:spcBef>
              <a:spcAft>
                <a:spcPts val="0"/>
              </a:spcAft>
              <a:buNone/>
            </a:pPr>
            <a:endParaRPr lang="en-CA"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MARC record, name of publisher is recorded in 264 #1, subfield $b.</a:t>
            </a:r>
            <a:endParaRPr lang="en-CA" b="0" dirty="0"/>
          </a:p>
        </p:txBody>
      </p:sp>
      <p:sp>
        <p:nvSpPr>
          <p:cNvPr id="4" name="Slide Number Placeholder 3">
            <a:extLst>
              <a:ext uri="{FF2B5EF4-FFF2-40B4-BE49-F238E27FC236}">
                <a16:creationId xmlns:a16="http://schemas.microsoft.com/office/drawing/2014/main" id="{D65C06E1-7CDE-EE9C-60B0-DE9E9B4695A7}"/>
              </a:ext>
            </a:extLst>
          </p:cNvPr>
          <p:cNvSpPr>
            <a:spLocks noGrp="1"/>
          </p:cNvSpPr>
          <p:nvPr>
            <p:ph type="sldNum" sz="quarter" idx="5"/>
          </p:nvPr>
        </p:nvSpPr>
        <p:spPr/>
        <p:txBody>
          <a:bodyPr/>
          <a:lstStyle/>
          <a:p>
            <a:fld id="{860751CD-C621-4F44-BF9E-E97C3AB3C439}" type="slidenum">
              <a:rPr lang="en-US" smtClean="0"/>
              <a:t>67</a:t>
            </a:fld>
            <a:endParaRPr lang="en-US"/>
          </a:p>
        </p:txBody>
      </p:sp>
    </p:spTree>
    <p:extLst>
      <p:ext uri="{BB962C8B-B14F-4D97-AF65-F5344CB8AC3E}">
        <p14:creationId xmlns:p14="http://schemas.microsoft.com/office/powerpoint/2010/main" val="2145909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reflected in the BSR and the LC/PCC PS, date of publication is a core element.</a:t>
            </a:r>
          </a:p>
        </p:txBody>
      </p:sp>
      <p:sp>
        <p:nvSpPr>
          <p:cNvPr id="4" name="Slide Number Placeholder 3"/>
          <p:cNvSpPr>
            <a:spLocks noGrp="1"/>
          </p:cNvSpPr>
          <p:nvPr>
            <p:ph type="sldNum" sz="quarter" idx="5"/>
          </p:nvPr>
        </p:nvSpPr>
        <p:spPr/>
        <p:txBody>
          <a:bodyPr/>
          <a:lstStyle/>
          <a:p>
            <a:fld id="{860751CD-C621-4F44-BF9E-E97C3AB3C439}" type="slidenum">
              <a:rPr lang="en-US" smtClean="0"/>
              <a:t>68</a:t>
            </a:fld>
            <a:endParaRPr lang="en-US"/>
          </a:p>
        </p:txBody>
      </p:sp>
    </p:spTree>
    <p:extLst>
      <p:ext uri="{BB962C8B-B14F-4D97-AF65-F5344CB8AC3E}">
        <p14:creationId xmlns:p14="http://schemas.microsoft.com/office/powerpoint/2010/main" val="9208454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Scrolling down the element page for date of publication, the next applicable option is to record an unstructured description by transcribing text from a manifestation using the Guidelines on normalized transcription.</a:t>
            </a:r>
          </a:p>
        </p:txBody>
      </p:sp>
      <p:sp>
        <p:nvSpPr>
          <p:cNvPr id="4" name="Slide Number Placeholder 3"/>
          <p:cNvSpPr>
            <a:spLocks noGrp="1"/>
          </p:cNvSpPr>
          <p:nvPr>
            <p:ph type="sldNum" sz="quarter" idx="5"/>
          </p:nvPr>
        </p:nvSpPr>
        <p:spPr/>
        <p:txBody>
          <a:bodyPr/>
          <a:lstStyle/>
          <a:p>
            <a:fld id="{860751CD-C621-4F44-BF9E-E97C3AB3C439}" type="slidenum">
              <a:rPr lang="en-US" smtClean="0"/>
              <a:t>69</a:t>
            </a:fld>
            <a:endParaRPr lang="en-US"/>
          </a:p>
        </p:txBody>
      </p:sp>
    </p:spTree>
    <p:extLst>
      <p:ext uri="{BB962C8B-B14F-4D97-AF65-F5344CB8AC3E}">
        <p14:creationId xmlns:p14="http://schemas.microsoft.com/office/powerpoint/2010/main" val="13898502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the Guidelines on normalized transcription, the Number section includes a policy statement that says, “For number, the options below apply to the elements …”.</a:t>
            </a:r>
          </a:p>
        </p:txBody>
      </p:sp>
      <p:sp>
        <p:nvSpPr>
          <p:cNvPr id="4" name="Slide Number Placeholder 3"/>
          <p:cNvSpPr>
            <a:spLocks noGrp="1"/>
          </p:cNvSpPr>
          <p:nvPr>
            <p:ph type="sldNum" sz="quarter" idx="5"/>
          </p:nvPr>
        </p:nvSpPr>
        <p:spPr/>
        <p:txBody>
          <a:bodyPr/>
          <a:lstStyle/>
          <a:p>
            <a:fld id="{860751CD-C621-4F44-BF9E-E97C3AB3C439}" type="slidenum">
              <a:rPr lang="en-US" smtClean="0"/>
              <a:t>70</a:t>
            </a:fld>
            <a:endParaRPr lang="en-US"/>
          </a:p>
        </p:txBody>
      </p:sp>
    </p:spTree>
    <p:extLst>
      <p:ext uri="{BB962C8B-B14F-4D97-AF65-F5344CB8AC3E}">
        <p14:creationId xmlns:p14="http://schemas.microsoft.com/office/powerpoint/2010/main" val="31213699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Date of publication is part of the list; therefore, …</a:t>
            </a:r>
          </a:p>
        </p:txBody>
      </p:sp>
      <p:sp>
        <p:nvSpPr>
          <p:cNvPr id="4" name="Slide Number Placeholder 3"/>
          <p:cNvSpPr>
            <a:spLocks noGrp="1"/>
          </p:cNvSpPr>
          <p:nvPr>
            <p:ph type="sldNum" sz="quarter" idx="5"/>
          </p:nvPr>
        </p:nvSpPr>
        <p:spPr/>
        <p:txBody>
          <a:bodyPr/>
          <a:lstStyle/>
          <a:p>
            <a:fld id="{860751CD-C621-4F44-BF9E-E97C3AB3C439}" type="slidenum">
              <a:rPr lang="en-US" smtClean="0"/>
              <a:t>71</a:t>
            </a:fld>
            <a:endParaRPr lang="en-US"/>
          </a:p>
        </p:txBody>
      </p:sp>
    </p:spTree>
    <p:extLst>
      <p:ext uri="{BB962C8B-B14F-4D97-AF65-F5344CB8AC3E}">
        <p14:creationId xmlns:p14="http://schemas.microsoft.com/office/powerpoint/2010/main" val="6458355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 apply the option to “Transcribe the number as it appears.”</a:t>
            </a:r>
          </a:p>
        </p:txBody>
      </p:sp>
      <p:sp>
        <p:nvSpPr>
          <p:cNvPr id="4" name="Slide Number Placeholder 3"/>
          <p:cNvSpPr>
            <a:spLocks noGrp="1"/>
          </p:cNvSpPr>
          <p:nvPr>
            <p:ph type="sldNum" sz="quarter" idx="5"/>
          </p:nvPr>
        </p:nvSpPr>
        <p:spPr/>
        <p:txBody>
          <a:bodyPr/>
          <a:lstStyle/>
          <a:p>
            <a:fld id="{860751CD-C621-4F44-BF9E-E97C3AB3C439}" type="slidenum">
              <a:rPr lang="en-US" smtClean="0"/>
              <a:t>72</a:t>
            </a:fld>
            <a:endParaRPr lang="en-US"/>
          </a:p>
        </p:txBody>
      </p:sp>
    </p:spTree>
    <p:extLst>
      <p:ext uri="{BB962C8B-B14F-4D97-AF65-F5344CB8AC3E}">
        <p14:creationId xmlns:p14="http://schemas.microsoft.com/office/powerpoint/2010/main" val="1214639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9EBA3-0055-9A02-7D1B-81F7E05AB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2F62E-1D79-ABF1-060C-AF646EABE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FD371-DE6D-3919-982E-ED8F095B21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Since the title page verso says, “First published 2024”, we can record “2024” in </a:t>
            </a:r>
            <a:r>
              <a:rPr lang="en-CA" sz="1200" b="0" i="0" u="none" strike="noStrike" dirty="0">
                <a:solidFill>
                  <a:schemeClr val="dk1"/>
                </a:solidFill>
                <a:latin typeface="Arial"/>
                <a:ea typeface="Arial"/>
                <a:cs typeface="Arial"/>
                <a:sym typeface="Arial"/>
              </a:rPr>
              <a:t>our RDA Template as an unstructured description of date of publication.</a:t>
            </a:r>
          </a:p>
          <a:p>
            <a:pPr marL="0" lvl="0" indent="0" algn="l" rtl="0">
              <a:spcBef>
                <a:spcPts val="0"/>
              </a:spcBef>
              <a:spcAft>
                <a:spcPts val="0"/>
              </a:spcAft>
              <a:buNone/>
            </a:pPr>
            <a:endParaRPr lang="en-CA"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MARC record, date of publication is recorded in 264 #1, subfield $c.</a:t>
            </a:r>
            <a:endParaRPr lang="en-CA" b="0" dirty="0"/>
          </a:p>
        </p:txBody>
      </p:sp>
      <p:sp>
        <p:nvSpPr>
          <p:cNvPr id="4" name="Slide Number Placeholder 3">
            <a:extLst>
              <a:ext uri="{FF2B5EF4-FFF2-40B4-BE49-F238E27FC236}">
                <a16:creationId xmlns:a16="http://schemas.microsoft.com/office/drawing/2014/main" id="{4260BF54-4369-331F-6E44-FD6CF0EDAE9D}"/>
              </a:ext>
            </a:extLst>
          </p:cNvPr>
          <p:cNvSpPr>
            <a:spLocks noGrp="1"/>
          </p:cNvSpPr>
          <p:nvPr>
            <p:ph type="sldNum" sz="quarter" idx="5"/>
          </p:nvPr>
        </p:nvSpPr>
        <p:spPr/>
        <p:txBody>
          <a:bodyPr/>
          <a:lstStyle/>
          <a:p>
            <a:fld id="{860751CD-C621-4F44-BF9E-E97C3AB3C439}" type="slidenum">
              <a:rPr lang="en-US" smtClean="0"/>
              <a:t>73</a:t>
            </a:fld>
            <a:endParaRPr lang="en-US"/>
          </a:p>
        </p:txBody>
      </p:sp>
    </p:spTree>
    <p:extLst>
      <p:ext uri="{BB962C8B-B14F-4D97-AF65-F5344CB8AC3E}">
        <p14:creationId xmlns:p14="http://schemas.microsoft.com/office/powerpoint/2010/main" val="138455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link in the PS takes us to the section for Recording a source of metadata that is a manifestation that is being described. We will apply the option under the second condition, which is to prefer the title page as our recording source.</a:t>
            </a:r>
          </a:p>
        </p:txBody>
      </p:sp>
      <p:sp>
        <p:nvSpPr>
          <p:cNvPr id="4" name="Slide Number Placeholder 3"/>
          <p:cNvSpPr>
            <a:spLocks noGrp="1"/>
          </p:cNvSpPr>
          <p:nvPr>
            <p:ph type="sldNum" sz="quarter" idx="5"/>
          </p:nvPr>
        </p:nvSpPr>
        <p:spPr/>
        <p:txBody>
          <a:bodyPr/>
          <a:lstStyle/>
          <a:p>
            <a:fld id="{860751CD-C621-4F44-BF9E-E97C3AB3C439}" type="slidenum">
              <a:rPr lang="en-US" smtClean="0"/>
              <a:t>10</a:t>
            </a:fld>
            <a:endParaRPr lang="en-US"/>
          </a:p>
        </p:txBody>
      </p:sp>
    </p:spTree>
    <p:extLst>
      <p:ext uri="{BB962C8B-B14F-4D97-AF65-F5344CB8AC3E}">
        <p14:creationId xmlns:p14="http://schemas.microsoft.com/office/powerpoint/2010/main" val="4294360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reviewing the MARC 21 Bibliographic alignments in the Element Reference box, we can see that date of publication is also recorded as a structured description in the 008 fixed field. The instructions for Recording a structured description are to record an access point for timespan.</a:t>
            </a:r>
          </a:p>
        </p:txBody>
      </p:sp>
      <p:sp>
        <p:nvSpPr>
          <p:cNvPr id="4" name="Slide Number Placeholder 3"/>
          <p:cNvSpPr>
            <a:spLocks noGrp="1"/>
          </p:cNvSpPr>
          <p:nvPr>
            <p:ph type="sldNum" sz="quarter" idx="5"/>
          </p:nvPr>
        </p:nvSpPr>
        <p:spPr/>
        <p:txBody>
          <a:bodyPr/>
          <a:lstStyle/>
          <a:p>
            <a:fld id="{860751CD-C621-4F44-BF9E-E97C3AB3C439}" type="slidenum">
              <a:rPr lang="en-US" smtClean="0"/>
              <a:t>74</a:t>
            </a:fld>
            <a:endParaRPr lang="en-US"/>
          </a:p>
        </p:txBody>
      </p:sp>
    </p:spTree>
    <p:extLst>
      <p:ext uri="{BB962C8B-B14F-4D97-AF65-F5344CB8AC3E}">
        <p14:creationId xmlns:p14="http://schemas.microsoft.com/office/powerpoint/2010/main" val="23559783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On the element page for access point for timespan, we will apply </a:t>
            </a:r>
            <a:r>
              <a:rPr lang="en-CA"/>
              <a:t>the third option </a:t>
            </a:r>
            <a:r>
              <a:rPr lang="en-CA" dirty="0"/>
              <a:t>under Recording a structured description to “Construct an access point by applying a string encoding scheme to the values of one or more other elements.” Since we are recording the date in a date-specific field, we will record the value using the conventions of the field.</a:t>
            </a:r>
          </a:p>
        </p:txBody>
      </p:sp>
      <p:sp>
        <p:nvSpPr>
          <p:cNvPr id="4" name="Slide Number Placeholder 3"/>
          <p:cNvSpPr>
            <a:spLocks noGrp="1"/>
          </p:cNvSpPr>
          <p:nvPr>
            <p:ph type="sldNum" sz="quarter" idx="5"/>
          </p:nvPr>
        </p:nvSpPr>
        <p:spPr/>
        <p:txBody>
          <a:bodyPr/>
          <a:lstStyle/>
          <a:p>
            <a:fld id="{860751CD-C621-4F44-BF9E-E97C3AB3C439}" type="slidenum">
              <a:rPr lang="en-US" smtClean="0"/>
              <a:t>75</a:t>
            </a:fld>
            <a:endParaRPr lang="en-US"/>
          </a:p>
        </p:txBody>
      </p:sp>
    </p:spTree>
    <p:extLst>
      <p:ext uri="{BB962C8B-B14F-4D97-AF65-F5344CB8AC3E}">
        <p14:creationId xmlns:p14="http://schemas.microsoft.com/office/powerpoint/2010/main" val="1175786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means using the standard specified in MARC 21.</a:t>
            </a:r>
          </a:p>
        </p:txBody>
      </p:sp>
      <p:sp>
        <p:nvSpPr>
          <p:cNvPr id="4" name="Slide Number Placeholder 3"/>
          <p:cNvSpPr>
            <a:spLocks noGrp="1"/>
          </p:cNvSpPr>
          <p:nvPr>
            <p:ph type="sldNum" sz="quarter" idx="5"/>
          </p:nvPr>
        </p:nvSpPr>
        <p:spPr/>
        <p:txBody>
          <a:bodyPr/>
          <a:lstStyle/>
          <a:p>
            <a:fld id="{860751CD-C621-4F44-BF9E-E97C3AB3C439}" type="slidenum">
              <a:rPr lang="en-US" smtClean="0"/>
              <a:t>76</a:t>
            </a:fld>
            <a:endParaRPr lang="en-US"/>
          </a:p>
        </p:txBody>
      </p:sp>
    </p:spTree>
    <p:extLst>
      <p:ext uri="{BB962C8B-B14F-4D97-AF65-F5344CB8AC3E}">
        <p14:creationId xmlns:p14="http://schemas.microsoft.com/office/powerpoint/2010/main" val="36510807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BDC56-3DEF-7A7E-CB44-FFECCA0C3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27973-6C9F-8FB3-FFCA-B245F5AF3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A14350-A24D-C802-AE7D-77533DB8A4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our RDA Template, record “2024” </a:t>
            </a:r>
            <a:r>
              <a:rPr lang="en-CA" sz="1200" b="0" i="0" u="none" strike="noStrike" dirty="0">
                <a:solidFill>
                  <a:schemeClr val="dk1"/>
                </a:solidFill>
                <a:latin typeface="Arial"/>
                <a:ea typeface="Arial"/>
                <a:cs typeface="Arial"/>
                <a:sym typeface="Arial"/>
              </a:rPr>
              <a:t>as a structured description of date of publication.</a:t>
            </a:r>
          </a:p>
          <a:p>
            <a:pPr marL="0" lvl="0" indent="0" algn="l" rtl="0">
              <a:spcBef>
                <a:spcPts val="0"/>
              </a:spcBef>
              <a:spcAft>
                <a:spcPts val="0"/>
              </a:spcAft>
              <a:buNone/>
            </a:pPr>
            <a:endParaRPr lang="en-CA"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MARC record, record “2024” in the first Dates field.</a:t>
            </a:r>
            <a:endParaRPr lang="en-CA" b="0" dirty="0"/>
          </a:p>
        </p:txBody>
      </p:sp>
      <p:sp>
        <p:nvSpPr>
          <p:cNvPr id="4" name="Slide Number Placeholder 3">
            <a:extLst>
              <a:ext uri="{FF2B5EF4-FFF2-40B4-BE49-F238E27FC236}">
                <a16:creationId xmlns:a16="http://schemas.microsoft.com/office/drawing/2014/main" id="{BDDFCFDE-BA7A-AAC8-7E30-5D6E4C3E57D4}"/>
              </a:ext>
            </a:extLst>
          </p:cNvPr>
          <p:cNvSpPr>
            <a:spLocks noGrp="1"/>
          </p:cNvSpPr>
          <p:nvPr>
            <p:ph type="sldNum" sz="quarter" idx="5"/>
          </p:nvPr>
        </p:nvSpPr>
        <p:spPr/>
        <p:txBody>
          <a:bodyPr/>
          <a:lstStyle/>
          <a:p>
            <a:fld id="{860751CD-C621-4F44-BF9E-E97C3AB3C439}" type="slidenum">
              <a:rPr lang="en-US" smtClean="0"/>
              <a:t>77</a:t>
            </a:fld>
            <a:endParaRPr lang="en-US"/>
          </a:p>
        </p:txBody>
      </p:sp>
    </p:spTree>
    <p:extLst>
      <p:ext uri="{BB962C8B-B14F-4D97-AF65-F5344CB8AC3E}">
        <p14:creationId xmlns:p14="http://schemas.microsoft.com/office/powerpoint/2010/main" val="36166977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Now that we have values for all the </a:t>
            </a:r>
            <a:r>
              <a:rPr lang="en-US" dirty="0" err="1"/>
              <a:t>subelements</a:t>
            </a:r>
            <a:r>
              <a:rPr lang="en-US" dirty="0"/>
              <a:t>, let’s return to the </a:t>
            </a:r>
            <a:r>
              <a:rPr lang="en-US" dirty="0" err="1"/>
              <a:t>superelement</a:t>
            </a:r>
            <a:r>
              <a:rPr lang="en-US" dirty="0"/>
              <a:t> and put everything together to get our publication statement. Under Recording a structured description, apply the option to "Record a structured description by applying a string encoding scheme to select, sequence, and punctuate values of one or more </a:t>
            </a:r>
            <a:r>
              <a:rPr lang="en-US" dirty="0" err="1"/>
              <a:t>subelements</a:t>
            </a:r>
            <a:r>
              <a:rPr lang="en-US" dirty="0"/>
              <a:t>.“ There is a policy statement that links to the string encoding scheme MGD for Publication, Distribution, Manufacture, and Production.</a:t>
            </a:r>
            <a:endParaRPr dirty="0"/>
          </a:p>
        </p:txBody>
      </p:sp>
      <p:sp>
        <p:nvSpPr>
          <p:cNvPr id="185" name="Google Shape;1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MGD specifies to precede each name recorded in subfield $b with a space-colon-space, to precede the date in subfield $c with a comma-space, and to add a terminal period at the end of field 264.</a:t>
            </a:r>
          </a:p>
        </p:txBody>
      </p:sp>
      <p:sp>
        <p:nvSpPr>
          <p:cNvPr id="4" name="Slide Number Placeholder 3"/>
          <p:cNvSpPr>
            <a:spLocks noGrp="1"/>
          </p:cNvSpPr>
          <p:nvPr>
            <p:ph type="sldNum" sz="quarter" idx="5"/>
          </p:nvPr>
        </p:nvSpPr>
        <p:spPr/>
        <p:txBody>
          <a:bodyPr/>
          <a:lstStyle/>
          <a:p>
            <a:fld id="{860751CD-C621-4F44-BF9E-E97C3AB3C439}" type="slidenum">
              <a:rPr lang="en-US" smtClean="0"/>
              <a:t>79</a:t>
            </a:fld>
            <a:endParaRPr lang="en-US"/>
          </a:p>
        </p:txBody>
      </p:sp>
    </p:spTree>
    <p:extLst>
      <p:ext uri="{BB962C8B-B14F-4D97-AF65-F5344CB8AC3E}">
        <p14:creationId xmlns:p14="http://schemas.microsoft.com/office/powerpoint/2010/main" val="33268043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2475D-914D-370B-A303-E1E021C7E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D000A-1BA2-7193-7835-56958AD51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46E0F6-2DD6-13BD-1754-2864912855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 our RDA Template, the publication statement is the entire 264 field.</a:t>
            </a:r>
          </a:p>
          <a:p>
            <a:pPr marL="0" lvl="0" indent="0" algn="l" rtl="0">
              <a:spcBef>
                <a:spcPts val="0"/>
              </a:spcBef>
              <a:spcAft>
                <a:spcPts val="0"/>
              </a:spcAft>
              <a:buNone/>
            </a:pPr>
            <a:endParaRPr lang="en-CA" sz="1200" b="0" i="0" u="none" strike="noStrike" dirty="0">
              <a:solidFill>
                <a:schemeClr val="dk1"/>
              </a:solidFill>
              <a:latin typeface="Arial"/>
              <a:ea typeface="Arial"/>
              <a:cs typeface="Arial"/>
              <a:sym typeface="Arial"/>
            </a:endParaRPr>
          </a:p>
          <a:p>
            <a:pPr marL="0" lvl="0" indent="0" algn="l" rtl="0">
              <a:spcBef>
                <a:spcPts val="0"/>
              </a:spcBef>
              <a:spcAft>
                <a:spcPts val="0"/>
              </a:spcAft>
              <a:buNone/>
            </a:pPr>
            <a:r>
              <a:rPr lang="en-CA" sz="1200" b="0" i="0" u="none" strike="noStrike" dirty="0">
                <a:solidFill>
                  <a:schemeClr val="dk1"/>
                </a:solidFill>
                <a:latin typeface="Arial"/>
                <a:ea typeface="Arial"/>
                <a:cs typeface="Arial"/>
                <a:sym typeface="Arial"/>
              </a:rPr>
              <a:t>In our MARC record, because we already entered the values in subfields $a, $b, and $c, we just need to add the missing punctuation to complete the publication statement.</a:t>
            </a:r>
            <a:endParaRPr lang="en-CA" b="0" dirty="0"/>
          </a:p>
        </p:txBody>
      </p:sp>
      <p:sp>
        <p:nvSpPr>
          <p:cNvPr id="4" name="Slide Number Placeholder 3">
            <a:extLst>
              <a:ext uri="{FF2B5EF4-FFF2-40B4-BE49-F238E27FC236}">
                <a16:creationId xmlns:a16="http://schemas.microsoft.com/office/drawing/2014/main" id="{08D386F3-50DC-1787-B780-D7B085249C19}"/>
              </a:ext>
            </a:extLst>
          </p:cNvPr>
          <p:cNvSpPr>
            <a:spLocks noGrp="1"/>
          </p:cNvSpPr>
          <p:nvPr>
            <p:ph type="sldNum" sz="quarter" idx="5"/>
          </p:nvPr>
        </p:nvSpPr>
        <p:spPr/>
        <p:txBody>
          <a:bodyPr/>
          <a:lstStyle/>
          <a:p>
            <a:fld id="{860751CD-C621-4F44-BF9E-E97C3AB3C439}" type="slidenum">
              <a:rPr lang="en-US" smtClean="0"/>
              <a:t>80</a:t>
            </a:fld>
            <a:endParaRPr lang="en-US"/>
          </a:p>
        </p:txBody>
      </p:sp>
    </p:spTree>
    <p:extLst>
      <p:ext uri="{BB962C8B-B14F-4D97-AF65-F5344CB8AC3E}">
        <p14:creationId xmlns:p14="http://schemas.microsoft.com/office/powerpoint/2010/main" val="94410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3cfc2b8df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3cfc2b8df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Clr>
                <a:schemeClr val="dk1"/>
              </a:buClr>
              <a:buSzPts val="1100"/>
              <a:buFont typeface="Arial"/>
              <a:buNone/>
            </a:pPr>
            <a:r>
              <a:rPr lang="en-US" sz="1100" dirty="0">
                <a:latin typeface="Arial"/>
                <a:ea typeface="Arial"/>
                <a:cs typeface="Arial"/>
                <a:sym typeface="Arial"/>
              </a:rPr>
              <a:t>Let’s start with the </a:t>
            </a:r>
            <a:r>
              <a:rPr lang="en-US" sz="1100" b="1" dirty="0">
                <a:latin typeface="Arial"/>
                <a:ea typeface="Arial"/>
                <a:cs typeface="Arial"/>
                <a:sym typeface="Arial"/>
              </a:rPr>
              <a:t>BSR</a:t>
            </a:r>
            <a:r>
              <a:rPr lang="en-US" sz="1100" dirty="0">
                <a:latin typeface="Arial"/>
                <a:ea typeface="Arial"/>
                <a:cs typeface="Arial"/>
                <a:sym typeface="Arial"/>
              </a:rPr>
              <a:t>. The next </a:t>
            </a:r>
            <a:r>
              <a:rPr lang="en-US" sz="1100" dirty="0" err="1">
                <a:latin typeface="Arial"/>
                <a:ea typeface="Arial"/>
                <a:cs typeface="Arial"/>
                <a:sym typeface="Arial"/>
              </a:rPr>
              <a:t>superelement</a:t>
            </a:r>
            <a:r>
              <a:rPr lang="en-US" sz="1100" dirty="0">
                <a:latin typeface="Arial"/>
                <a:ea typeface="Arial"/>
                <a:cs typeface="Arial"/>
                <a:sym typeface="Arial"/>
              </a:rPr>
              <a:t> that the BSR defines as a PCC Core Element is the </a:t>
            </a:r>
            <a:r>
              <a:rPr lang="en-US" sz="1100" i="1" dirty="0">
                <a:latin typeface="Arial"/>
                <a:ea typeface="Arial"/>
                <a:cs typeface="Arial"/>
                <a:sym typeface="Arial"/>
              </a:rPr>
              <a:t>series statement</a:t>
            </a:r>
            <a:r>
              <a:rPr lang="en-US" sz="1100" dirty="0">
                <a:latin typeface="Arial"/>
                <a:ea typeface="Arial"/>
                <a:cs typeface="Arial"/>
                <a:sym typeface="Arial"/>
              </a:rPr>
              <a:t>.</a:t>
            </a:r>
            <a:endParaRPr dirty="0"/>
          </a:p>
        </p:txBody>
      </p:sp>
      <p:sp>
        <p:nvSpPr>
          <p:cNvPr id="122" name="Google Shape;122;g33cfc2b8df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82</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3cfc2b8dfb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3cfc2b8dfb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Clr>
                <a:schemeClr val="dk1"/>
              </a:buClr>
              <a:buSzPts val="1100"/>
              <a:buFont typeface="Arial"/>
              <a:buNone/>
            </a:pPr>
            <a:r>
              <a:rPr lang="en-US" sz="1100" dirty="0">
                <a:latin typeface="Arial"/>
                <a:ea typeface="Arial"/>
                <a:cs typeface="Arial"/>
                <a:sym typeface="Arial"/>
              </a:rPr>
              <a:t>Looking at the series title page of our e-resource, we can see “Mathematical Sciences Research Institute Publications, 72” – indicating that </a:t>
            </a:r>
            <a:r>
              <a:rPr lang="en-US" sz="1100" i="1" dirty="0">
                <a:latin typeface="Arial"/>
                <a:ea typeface="Arial"/>
                <a:cs typeface="Arial"/>
                <a:sym typeface="Arial"/>
              </a:rPr>
              <a:t>Hamiltonian Systems</a:t>
            </a:r>
            <a:r>
              <a:rPr lang="en-US" sz="1100" dirty="0">
                <a:latin typeface="Arial"/>
                <a:ea typeface="Arial"/>
                <a:cs typeface="Arial"/>
                <a:sym typeface="Arial"/>
              </a:rPr>
              <a:t> is Volume 72 of this series.</a:t>
            </a:r>
            <a:endParaRPr dirty="0"/>
          </a:p>
        </p:txBody>
      </p:sp>
      <p:sp>
        <p:nvSpPr>
          <p:cNvPr id="132" name="Google Shape;132;g33cfc2b8dfb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3d10d685b5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3d10d685b5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means that the next step in our cataloging process is to record the </a:t>
            </a:r>
            <a:r>
              <a:rPr lang="en-US" sz="1100" i="1">
                <a:latin typeface="Arial"/>
                <a:ea typeface="Arial"/>
                <a:cs typeface="Arial"/>
                <a:sym typeface="Arial"/>
              </a:rPr>
              <a:t>series statement</a:t>
            </a:r>
            <a:r>
              <a:rPr lang="en-US" sz="1100">
                <a:latin typeface="Arial"/>
                <a:ea typeface="Arial"/>
                <a:cs typeface="Arial"/>
                <a:sym typeface="Arial"/>
              </a:rPr>
              <a:t> superelement, which includes all relevant </a:t>
            </a:r>
            <a:r>
              <a:rPr lang="en-US" sz="1100" i="1">
                <a:latin typeface="Arial"/>
                <a:ea typeface="Arial"/>
                <a:cs typeface="Arial"/>
                <a:sym typeface="Arial"/>
              </a:rPr>
              <a:t>series statement</a:t>
            </a:r>
            <a:r>
              <a:rPr lang="en-US" sz="1100">
                <a:latin typeface="Arial"/>
                <a:ea typeface="Arial"/>
                <a:cs typeface="Arial"/>
                <a:sym typeface="Arial"/>
              </a:rPr>
              <a:t> subelements that PCC designates as core for the resource. </a:t>
            </a:r>
            <a:endParaRPr sz="1100">
              <a:latin typeface="Arial"/>
              <a:ea typeface="Arial"/>
              <a:cs typeface="Arial"/>
              <a:sym typeface="Arial"/>
            </a:endParaRPr>
          </a:p>
          <a:p>
            <a:pPr marL="0" lvl="0" indent="0" algn="l" rtl="0">
              <a:lnSpc>
                <a:spcPct val="115000"/>
              </a:lnSpc>
              <a:spcBef>
                <a:spcPts val="800"/>
              </a:spcBef>
              <a:spcAft>
                <a:spcPts val="800"/>
              </a:spcAft>
              <a:buClr>
                <a:schemeClr val="dk1"/>
              </a:buClr>
              <a:buSzPts val="1100"/>
              <a:buFont typeface="Arial"/>
              <a:buNone/>
            </a:pPr>
            <a:r>
              <a:rPr lang="en-US" sz="1100">
                <a:latin typeface="Arial"/>
                <a:ea typeface="Arial"/>
                <a:cs typeface="Arial"/>
                <a:sym typeface="Arial"/>
              </a:rPr>
              <a:t>First let’s take a look at the </a:t>
            </a:r>
            <a:r>
              <a:rPr lang="en-US" sz="1100" i="1">
                <a:latin typeface="Arial"/>
                <a:ea typeface="Arial"/>
                <a:cs typeface="Arial"/>
                <a:sym typeface="Arial"/>
              </a:rPr>
              <a:t>series statement</a:t>
            </a:r>
            <a:r>
              <a:rPr lang="en-US" sz="1100">
                <a:latin typeface="Arial"/>
                <a:ea typeface="Arial"/>
                <a:cs typeface="Arial"/>
                <a:sym typeface="Arial"/>
              </a:rPr>
              <a:t> superelement. Clicking on the hyperlinked </a:t>
            </a:r>
            <a:r>
              <a:rPr lang="en-US" sz="1100" b="1">
                <a:latin typeface="Arial"/>
                <a:ea typeface="Arial"/>
                <a:cs typeface="Arial"/>
                <a:sym typeface="Arial"/>
              </a:rPr>
              <a:t>series statement</a:t>
            </a:r>
            <a:r>
              <a:rPr lang="en-US" sz="1100">
                <a:latin typeface="Arial"/>
                <a:ea typeface="Arial"/>
                <a:cs typeface="Arial"/>
                <a:sym typeface="Arial"/>
              </a:rPr>
              <a:t> in the </a:t>
            </a:r>
            <a:r>
              <a:rPr lang="en-US" sz="1100" b="1">
                <a:latin typeface="Arial"/>
                <a:ea typeface="Arial"/>
                <a:cs typeface="Arial"/>
                <a:sym typeface="Arial"/>
              </a:rPr>
              <a:t>Official RDA Element Name or Guidance</a:t>
            </a:r>
            <a:r>
              <a:rPr lang="en-US" sz="1100">
                <a:latin typeface="Arial"/>
                <a:ea typeface="Arial"/>
                <a:cs typeface="Arial"/>
                <a:sym typeface="Arial"/>
              </a:rPr>
              <a:t> column of the BSR takes us to the </a:t>
            </a:r>
            <a:r>
              <a:rPr lang="en-US" sz="1100" b="1">
                <a:latin typeface="Arial"/>
                <a:ea typeface="Arial"/>
                <a:cs typeface="Arial"/>
                <a:sym typeface="Arial"/>
              </a:rPr>
              <a:t>Official RDA Toolkit.</a:t>
            </a:r>
            <a:endParaRPr sz="1100">
              <a:latin typeface="Arial"/>
              <a:ea typeface="Arial"/>
              <a:cs typeface="Arial"/>
              <a:sym typeface="Arial"/>
            </a:endParaRPr>
          </a:p>
        </p:txBody>
      </p:sp>
      <p:sp>
        <p:nvSpPr>
          <p:cNvPr id="141" name="Google Shape;141;g33d10d685b5_0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is the title page of the resource we are cataloging. </a:t>
            </a:r>
            <a:r>
              <a:rPr lang="en-US" dirty="0"/>
              <a:t>Given this, what is the title proper for this book? “Hamiltonian systems”.</a:t>
            </a:r>
            <a:endParaRPr lang="en-CA" dirty="0"/>
          </a:p>
        </p:txBody>
      </p:sp>
      <p:sp>
        <p:nvSpPr>
          <p:cNvPr id="4" name="Slide Number Placeholder 3"/>
          <p:cNvSpPr>
            <a:spLocks noGrp="1"/>
          </p:cNvSpPr>
          <p:nvPr>
            <p:ph type="sldNum" sz="quarter" idx="5"/>
          </p:nvPr>
        </p:nvSpPr>
        <p:spPr/>
        <p:txBody>
          <a:bodyPr/>
          <a:lstStyle/>
          <a:p>
            <a:fld id="{860751CD-C621-4F44-BF9E-E97C3AB3C439}" type="slidenum">
              <a:rPr lang="en-US" smtClean="0"/>
              <a:t>11</a:t>
            </a:fld>
            <a:endParaRPr lang="en-US"/>
          </a:p>
        </p:txBody>
      </p:sp>
    </p:spTree>
    <p:extLst>
      <p:ext uri="{BB962C8B-B14F-4D97-AF65-F5344CB8AC3E}">
        <p14:creationId xmlns:p14="http://schemas.microsoft.com/office/powerpoint/2010/main" val="20615352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3cfc2b8dfb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3cfc2b8dfb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a:latin typeface="Arial"/>
                <a:ea typeface="Arial"/>
                <a:cs typeface="Arial"/>
                <a:sym typeface="Arial"/>
              </a:rPr>
              <a:t>This is where we first find the definition and scope of the </a:t>
            </a:r>
            <a:r>
              <a:rPr lang="en-US" sz="1100" i="1">
                <a:latin typeface="Arial"/>
                <a:ea typeface="Arial"/>
                <a:cs typeface="Arial"/>
                <a:sym typeface="Arial"/>
              </a:rPr>
              <a:t>series statement</a:t>
            </a:r>
            <a:r>
              <a:rPr lang="en-US" sz="1100">
                <a:latin typeface="Arial"/>
                <a:ea typeface="Arial"/>
                <a:cs typeface="Arial"/>
                <a:sym typeface="Arial"/>
              </a:rPr>
              <a:t> superelement. </a:t>
            </a:r>
            <a:endParaRPr/>
          </a:p>
        </p:txBody>
      </p:sp>
      <p:sp>
        <p:nvSpPr>
          <p:cNvPr id="150" name="Google Shape;150;g33cfc2b8dfb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85</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3d2a680c8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d2a680c82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latin typeface="Arial"/>
                <a:ea typeface="Arial"/>
                <a:cs typeface="Arial"/>
                <a:sym typeface="Arial"/>
              </a:rPr>
              <a:t>Let’s look at the </a:t>
            </a:r>
            <a:r>
              <a:rPr lang="en-US" sz="1100" b="1" dirty="0">
                <a:latin typeface="Arial"/>
                <a:ea typeface="Arial"/>
                <a:cs typeface="Arial"/>
                <a:sym typeface="Arial"/>
              </a:rPr>
              <a:t>Prerecording</a:t>
            </a:r>
            <a:r>
              <a:rPr lang="en-US" sz="1100" dirty="0">
                <a:latin typeface="Arial"/>
                <a:ea typeface="Arial"/>
                <a:cs typeface="Arial"/>
                <a:sym typeface="Arial"/>
              </a:rPr>
              <a:t>. Here, the </a:t>
            </a:r>
            <a:r>
              <a:rPr lang="en-US" sz="1100" i="1" dirty="0">
                <a:latin typeface="Arial"/>
                <a:ea typeface="Arial"/>
                <a:cs typeface="Arial"/>
                <a:sym typeface="Arial"/>
              </a:rPr>
              <a:t>series statement</a:t>
            </a:r>
            <a:r>
              <a:rPr lang="en-US" sz="1100" dirty="0">
                <a:latin typeface="Arial"/>
                <a:ea typeface="Arial"/>
                <a:cs typeface="Arial"/>
                <a:sym typeface="Arial"/>
              </a:rPr>
              <a:t> </a:t>
            </a:r>
            <a:r>
              <a:rPr lang="en-US" sz="1100" dirty="0" err="1">
                <a:latin typeface="Arial"/>
                <a:ea typeface="Arial"/>
                <a:cs typeface="Arial"/>
                <a:sym typeface="Arial"/>
              </a:rPr>
              <a:t>subelements</a:t>
            </a:r>
            <a:r>
              <a:rPr lang="en-US" sz="1100" dirty="0">
                <a:latin typeface="Arial"/>
                <a:ea typeface="Arial"/>
                <a:cs typeface="Arial"/>
                <a:sym typeface="Arial"/>
              </a:rPr>
              <a:t> are listed. (You can find these </a:t>
            </a:r>
            <a:r>
              <a:rPr lang="en-US" sz="1100" dirty="0" err="1">
                <a:latin typeface="Arial"/>
                <a:ea typeface="Arial"/>
                <a:cs typeface="Arial"/>
                <a:sym typeface="Arial"/>
              </a:rPr>
              <a:t>subelements</a:t>
            </a:r>
            <a:r>
              <a:rPr lang="en-US" sz="1100" dirty="0">
                <a:latin typeface="Arial"/>
                <a:ea typeface="Arial"/>
                <a:cs typeface="Arial"/>
                <a:sym typeface="Arial"/>
              </a:rPr>
              <a:t> listed in the BSR as well.)</a:t>
            </a:r>
            <a:endParaRPr sz="1100" dirty="0">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en-US" sz="1100" dirty="0">
                <a:latin typeface="Arial"/>
                <a:ea typeface="Arial"/>
                <a:cs typeface="Arial"/>
                <a:sym typeface="Arial"/>
              </a:rPr>
              <a:t>The </a:t>
            </a:r>
            <a:r>
              <a:rPr lang="en-US" sz="1100" b="1" dirty="0">
                <a:latin typeface="Arial"/>
                <a:ea typeface="Arial"/>
                <a:cs typeface="Arial"/>
                <a:sym typeface="Arial"/>
              </a:rPr>
              <a:t>Prerecording </a:t>
            </a:r>
            <a:r>
              <a:rPr lang="en-US" sz="1100" dirty="0">
                <a:latin typeface="Arial"/>
                <a:ea typeface="Arial"/>
                <a:cs typeface="Arial"/>
                <a:sym typeface="Arial"/>
              </a:rPr>
              <a:t>section is where we also find our first </a:t>
            </a:r>
            <a:r>
              <a:rPr lang="en-US" sz="1100" b="1" dirty="0">
                <a:latin typeface="Arial"/>
                <a:ea typeface="Arial"/>
                <a:cs typeface="Arial"/>
                <a:sym typeface="Arial"/>
              </a:rPr>
              <a:t>LC-PCC Policy Statements</a:t>
            </a:r>
            <a:r>
              <a:rPr lang="en-US" sz="1100" dirty="0">
                <a:latin typeface="Arial"/>
                <a:ea typeface="Arial"/>
                <a:cs typeface="Arial"/>
                <a:sym typeface="Arial"/>
              </a:rPr>
              <a:t>. The policy statements tell us that this is a core element (as the BSR did), that </a:t>
            </a:r>
            <a:r>
              <a:rPr lang="en-US" sz="1100" i="1" dirty="0">
                <a:latin typeface="Arial"/>
                <a:ea typeface="Arial"/>
                <a:cs typeface="Arial"/>
                <a:sym typeface="Arial"/>
              </a:rPr>
              <a:t>title of series</a:t>
            </a:r>
            <a:r>
              <a:rPr lang="en-US" sz="1100" dirty="0">
                <a:latin typeface="Arial"/>
                <a:ea typeface="Arial"/>
                <a:cs typeface="Arial"/>
                <a:sym typeface="Arial"/>
              </a:rPr>
              <a:t> and </a:t>
            </a:r>
            <a:r>
              <a:rPr lang="en-US" sz="1100" i="1" dirty="0">
                <a:latin typeface="Arial"/>
                <a:ea typeface="Arial"/>
                <a:cs typeface="Arial"/>
                <a:sym typeface="Arial"/>
              </a:rPr>
              <a:t>numbering within sequence</a:t>
            </a:r>
            <a:r>
              <a:rPr lang="en-US" sz="1100" dirty="0">
                <a:latin typeface="Arial"/>
                <a:ea typeface="Arial"/>
                <a:cs typeface="Arial"/>
                <a:sym typeface="Arial"/>
              </a:rPr>
              <a:t> are core </a:t>
            </a:r>
            <a:r>
              <a:rPr lang="en-US" sz="1100" dirty="0" err="1">
                <a:latin typeface="Arial"/>
                <a:ea typeface="Arial"/>
                <a:cs typeface="Arial"/>
                <a:sym typeface="Arial"/>
              </a:rPr>
              <a:t>subelements</a:t>
            </a:r>
            <a:r>
              <a:rPr lang="en-US" sz="1100" dirty="0">
                <a:latin typeface="Arial"/>
                <a:ea typeface="Arial"/>
                <a:cs typeface="Arial"/>
                <a:sym typeface="Arial"/>
              </a:rPr>
              <a:t>, and that we must refer to the other </a:t>
            </a:r>
            <a:r>
              <a:rPr lang="en-US" sz="1100" dirty="0" err="1">
                <a:latin typeface="Arial"/>
                <a:ea typeface="Arial"/>
                <a:cs typeface="Arial"/>
                <a:sym typeface="Arial"/>
              </a:rPr>
              <a:t>subelements</a:t>
            </a:r>
            <a:r>
              <a:rPr lang="en-US" sz="1100" dirty="0">
                <a:latin typeface="Arial"/>
                <a:ea typeface="Arial"/>
                <a:cs typeface="Arial"/>
                <a:sym typeface="Arial"/>
              </a:rPr>
              <a:t> to determine whether they are core for the resource we are currently describing. </a:t>
            </a:r>
            <a:endParaRPr sz="1100" dirty="0">
              <a:latin typeface="Arial"/>
              <a:ea typeface="Arial"/>
              <a:cs typeface="Arial"/>
              <a:sym typeface="Arial"/>
            </a:endParaRPr>
          </a:p>
          <a:p>
            <a:pPr marL="0" lvl="0" indent="0" algn="l" rtl="0">
              <a:lnSpc>
                <a:spcPct val="115000"/>
              </a:lnSpc>
              <a:spcBef>
                <a:spcPts val="800"/>
              </a:spcBef>
              <a:spcAft>
                <a:spcPts val="0"/>
              </a:spcAft>
              <a:buClr>
                <a:schemeClr val="dk1"/>
              </a:buClr>
              <a:buSzPts val="1100"/>
              <a:buFont typeface="Arial"/>
              <a:buNone/>
            </a:pPr>
            <a:r>
              <a:rPr lang="en-US" sz="1100" dirty="0">
                <a:latin typeface="Arial"/>
                <a:ea typeface="Arial"/>
                <a:cs typeface="Arial"/>
                <a:sym typeface="Arial"/>
              </a:rPr>
              <a:t>Although the policy statements also instruct us to record </a:t>
            </a:r>
            <a:r>
              <a:rPr lang="en-US" sz="1100" i="1" dirty="0">
                <a:latin typeface="Arial"/>
                <a:ea typeface="Arial"/>
                <a:cs typeface="Arial"/>
                <a:sym typeface="Arial"/>
              </a:rPr>
              <a:t>ISSN</a:t>
            </a:r>
            <a:r>
              <a:rPr lang="en-US" sz="1100" dirty="0">
                <a:latin typeface="Arial"/>
                <a:ea typeface="Arial"/>
                <a:cs typeface="Arial"/>
                <a:sym typeface="Arial"/>
              </a:rPr>
              <a:t> as part of the series statement, we will not record an ISSN since it does not appear on the resource. We’ll also disregard the policy statement having to do with tracing the series, as we will discuss tracing the series later in the workshop.</a:t>
            </a:r>
            <a:endParaRPr sz="1100" dirty="0">
              <a:latin typeface="Arial"/>
              <a:ea typeface="Arial"/>
              <a:cs typeface="Arial"/>
              <a:sym typeface="Arial"/>
            </a:endParaRPr>
          </a:p>
          <a:p>
            <a:pPr marL="0" lvl="0" indent="0" algn="l" rtl="0">
              <a:lnSpc>
                <a:spcPct val="115000"/>
              </a:lnSpc>
              <a:spcBef>
                <a:spcPts val="800"/>
              </a:spcBef>
              <a:spcAft>
                <a:spcPts val="800"/>
              </a:spcAft>
              <a:buClr>
                <a:schemeClr val="dk1"/>
              </a:buClr>
              <a:buSzPts val="1100"/>
              <a:buFont typeface="Arial"/>
              <a:buNone/>
            </a:pPr>
            <a:r>
              <a:rPr lang="en-US" sz="1100" dirty="0">
                <a:latin typeface="Arial"/>
                <a:ea typeface="Arial"/>
                <a:cs typeface="Arial"/>
                <a:sym typeface="Arial"/>
              </a:rPr>
              <a:t>Finally, the policy statement refers us to the </a:t>
            </a:r>
            <a:r>
              <a:rPr lang="en-US" sz="1100" b="1" dirty="0">
                <a:latin typeface="Arial"/>
                <a:ea typeface="Arial"/>
                <a:cs typeface="Arial"/>
                <a:sym typeface="Arial"/>
              </a:rPr>
              <a:t>series statement </a:t>
            </a:r>
            <a:r>
              <a:rPr lang="en-US" sz="1100" dirty="0">
                <a:latin typeface="Arial"/>
                <a:ea typeface="Arial"/>
                <a:cs typeface="Arial"/>
                <a:sym typeface="Arial"/>
              </a:rPr>
              <a:t>and </a:t>
            </a:r>
            <a:r>
              <a:rPr lang="en-US" sz="1100" b="1" dirty="0">
                <a:latin typeface="Arial"/>
                <a:ea typeface="Arial"/>
                <a:cs typeface="Arial"/>
                <a:sym typeface="Arial"/>
              </a:rPr>
              <a:t>series statement string encoding scheme </a:t>
            </a:r>
            <a:r>
              <a:rPr lang="en-US" sz="1100" dirty="0">
                <a:latin typeface="Arial"/>
                <a:ea typeface="Arial"/>
                <a:cs typeface="Arial"/>
                <a:sym typeface="Arial"/>
              </a:rPr>
              <a:t>MGDs for additional information. In these MGDs, we can find general information about the </a:t>
            </a:r>
            <a:r>
              <a:rPr lang="en-US" sz="1100" dirty="0" err="1">
                <a:latin typeface="Arial"/>
                <a:ea typeface="Arial"/>
                <a:cs typeface="Arial"/>
                <a:sym typeface="Arial"/>
              </a:rPr>
              <a:t>superelement</a:t>
            </a:r>
            <a:r>
              <a:rPr lang="en-US" sz="1100" dirty="0">
                <a:latin typeface="Arial"/>
                <a:ea typeface="Arial"/>
                <a:cs typeface="Arial"/>
                <a:sym typeface="Arial"/>
              </a:rPr>
              <a:t> and its </a:t>
            </a:r>
            <a:r>
              <a:rPr lang="en-US" sz="1100" dirty="0" err="1">
                <a:latin typeface="Arial"/>
                <a:ea typeface="Arial"/>
                <a:cs typeface="Arial"/>
                <a:sym typeface="Arial"/>
              </a:rPr>
              <a:t>subelements</a:t>
            </a:r>
            <a:r>
              <a:rPr lang="en-US" sz="1100" dirty="0">
                <a:latin typeface="Arial"/>
                <a:ea typeface="Arial"/>
                <a:cs typeface="Arial"/>
                <a:sym typeface="Arial"/>
              </a:rPr>
              <a:t>, sources of information, string encoding schemes, and transcription. We’ll keep these in mind as we move through the options in the toolkit and reference them accordingly.</a:t>
            </a:r>
            <a:endParaRPr dirty="0"/>
          </a:p>
        </p:txBody>
      </p:sp>
      <p:sp>
        <p:nvSpPr>
          <p:cNvPr id="159" name="Google Shape;159;g33d2a680c82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3d2a680c8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3d2a680c82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Now let’s take a quick look at the </a:t>
            </a:r>
            <a:r>
              <a:rPr lang="en-US" sz="1100" b="1" dirty="0">
                <a:latin typeface="Arial"/>
                <a:ea typeface="Arial"/>
                <a:cs typeface="Arial"/>
                <a:sym typeface="Arial"/>
              </a:rPr>
              <a:t>Recording a structured description</a:t>
            </a:r>
            <a:r>
              <a:rPr lang="en-US" sz="1100" dirty="0">
                <a:latin typeface="Arial"/>
                <a:ea typeface="Arial"/>
                <a:cs typeface="Arial"/>
                <a:sym typeface="Arial"/>
              </a:rPr>
              <a:t> section. Here we see two options; the policy statements instruct us to apply </a:t>
            </a:r>
            <a:r>
              <a:rPr lang="en-US" sz="1100" i="1" dirty="0">
                <a:latin typeface="Arial"/>
                <a:ea typeface="Arial"/>
                <a:cs typeface="Arial"/>
                <a:sym typeface="Arial"/>
              </a:rPr>
              <a:t>only</a:t>
            </a:r>
            <a:r>
              <a:rPr lang="en-US" sz="1100" dirty="0">
                <a:latin typeface="Arial"/>
                <a:ea typeface="Arial"/>
                <a:cs typeface="Arial"/>
                <a:sym typeface="Arial"/>
              </a:rPr>
              <a:t> the first option: “Record a structured description by applying a string encoding scheme to select, sequence, and punctuate values of one or more </a:t>
            </a:r>
            <a:r>
              <a:rPr lang="en-US" sz="1100" dirty="0" err="1">
                <a:latin typeface="Arial"/>
                <a:ea typeface="Arial"/>
                <a:cs typeface="Arial"/>
                <a:sym typeface="Arial"/>
              </a:rPr>
              <a:t>subelements</a:t>
            </a:r>
            <a:r>
              <a:rPr lang="en-US" sz="1100" dirty="0">
                <a:latin typeface="Arial"/>
                <a:ea typeface="Arial"/>
                <a:cs typeface="Arial"/>
                <a:sym typeface="Arial"/>
              </a:rPr>
              <a:t>.”</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The policy statement also refers us to the MGD for the </a:t>
            </a:r>
            <a:r>
              <a:rPr lang="en-US" sz="1100" b="1" dirty="0">
                <a:latin typeface="Arial"/>
                <a:ea typeface="Arial"/>
                <a:cs typeface="Arial"/>
                <a:sym typeface="Arial"/>
              </a:rPr>
              <a:t>series statement string encoding scheme</a:t>
            </a:r>
            <a:r>
              <a:rPr lang="en-US" sz="1100" dirty="0">
                <a:latin typeface="Arial"/>
                <a:ea typeface="Arial"/>
                <a:cs typeface="Arial"/>
                <a:sym typeface="Arial"/>
              </a:rPr>
              <a:t>, the same MGD referenced in the </a:t>
            </a:r>
            <a:r>
              <a:rPr lang="en-US" sz="1100" b="1" dirty="0">
                <a:latin typeface="Arial"/>
                <a:ea typeface="Arial"/>
                <a:cs typeface="Arial"/>
                <a:sym typeface="Arial"/>
              </a:rPr>
              <a:t>Prerecording </a:t>
            </a:r>
            <a:r>
              <a:rPr lang="en-US" sz="1100" dirty="0">
                <a:latin typeface="Arial"/>
                <a:ea typeface="Arial"/>
                <a:cs typeface="Arial"/>
                <a:sym typeface="Arial"/>
              </a:rPr>
              <a:t>section. Again, we’ll keep this MGD in mind to reference later.</a:t>
            </a:r>
            <a:endParaRPr dirty="0"/>
          </a:p>
        </p:txBody>
      </p:sp>
      <p:sp>
        <p:nvSpPr>
          <p:cNvPr id="171" name="Google Shape;171;g33d2a680c82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87</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3d2a680c82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3d2a680c82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That’s all the information we need to know now for the </a:t>
            </a:r>
            <a:r>
              <a:rPr lang="en-US" sz="1100" i="1">
                <a:latin typeface="Arial"/>
                <a:ea typeface="Arial"/>
                <a:cs typeface="Arial"/>
                <a:sym typeface="Arial"/>
              </a:rPr>
              <a:t>series statement</a:t>
            </a:r>
            <a:r>
              <a:rPr lang="en-US" sz="1100">
                <a:latin typeface="Arial"/>
                <a:ea typeface="Arial"/>
                <a:cs typeface="Arial"/>
                <a:sym typeface="Arial"/>
              </a:rPr>
              <a:t> superelement. As we learned from the </a:t>
            </a:r>
            <a:r>
              <a:rPr lang="en-US" sz="1100" b="1">
                <a:latin typeface="Arial"/>
                <a:ea typeface="Arial"/>
                <a:cs typeface="Arial"/>
                <a:sym typeface="Arial"/>
              </a:rPr>
              <a:t>Prerecording</a:t>
            </a:r>
            <a:r>
              <a:rPr lang="en-US" sz="1100">
                <a:latin typeface="Arial"/>
                <a:ea typeface="Arial"/>
                <a:cs typeface="Arial"/>
                <a:sym typeface="Arial"/>
              </a:rPr>
              <a:t> section, the relevant subelements that we will need to record for our resource are </a:t>
            </a:r>
            <a:r>
              <a:rPr lang="en-US" sz="1100" i="1">
                <a:latin typeface="Arial"/>
                <a:ea typeface="Arial"/>
                <a:cs typeface="Arial"/>
                <a:sym typeface="Arial"/>
              </a:rPr>
              <a:t>title of series</a:t>
            </a:r>
            <a:r>
              <a:rPr lang="en-US" sz="1100">
                <a:latin typeface="Arial"/>
                <a:ea typeface="Arial"/>
                <a:cs typeface="Arial"/>
                <a:sym typeface="Arial"/>
              </a:rPr>
              <a:t> and </a:t>
            </a:r>
            <a:r>
              <a:rPr lang="en-US" sz="1100" i="1">
                <a:latin typeface="Arial"/>
                <a:ea typeface="Arial"/>
                <a:cs typeface="Arial"/>
                <a:sym typeface="Arial"/>
              </a:rPr>
              <a:t>numbering within sequence</a:t>
            </a:r>
            <a:r>
              <a:rPr lang="en-US" sz="1100">
                <a:latin typeface="Arial"/>
                <a:ea typeface="Arial"/>
                <a:cs typeface="Arial"/>
                <a:sym typeface="Arial"/>
              </a:rPr>
              <a:t>. We’ll refer to the documentation for those elements individually to determine how to record their values.</a:t>
            </a:r>
            <a:endParaRPr sz="1100">
              <a:latin typeface="Arial"/>
              <a:ea typeface="Arial"/>
              <a:cs typeface="Arial"/>
              <a:sym typeface="Arial"/>
            </a:endParaRPr>
          </a:p>
          <a:p>
            <a:pPr marL="0" lvl="0" indent="0" algn="l" rtl="0">
              <a:lnSpc>
                <a:spcPct val="115000"/>
              </a:lnSpc>
              <a:spcBef>
                <a:spcPts val="800"/>
              </a:spcBef>
              <a:spcAft>
                <a:spcPts val="800"/>
              </a:spcAft>
              <a:buClr>
                <a:schemeClr val="dk1"/>
              </a:buClr>
              <a:buSzPts val="1100"/>
              <a:buFont typeface="Arial"/>
              <a:buNone/>
            </a:pPr>
            <a:r>
              <a:rPr lang="en-US" sz="1100">
                <a:latin typeface="Arial"/>
                <a:ea typeface="Arial"/>
                <a:cs typeface="Arial"/>
                <a:sym typeface="Arial"/>
              </a:rPr>
              <a:t>Once we’ve determined the values for those subelements, we will return to this superelement page and the referenced MGDs to determine how to encode the entire </a:t>
            </a:r>
            <a:r>
              <a:rPr lang="en-US" sz="1100" i="1">
                <a:latin typeface="Arial"/>
                <a:ea typeface="Arial"/>
                <a:cs typeface="Arial"/>
                <a:sym typeface="Arial"/>
              </a:rPr>
              <a:t>series statement</a:t>
            </a:r>
            <a:r>
              <a:rPr lang="en-US" sz="1100">
                <a:latin typeface="Arial"/>
                <a:ea typeface="Arial"/>
                <a:cs typeface="Arial"/>
                <a:sym typeface="Arial"/>
              </a:rPr>
              <a:t> in MARC.</a:t>
            </a:r>
            <a:endParaRPr/>
          </a:p>
        </p:txBody>
      </p:sp>
      <p:sp>
        <p:nvSpPr>
          <p:cNvPr id="183" name="Google Shape;183;g33d2a680c82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3cfc2b8dfb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3cfc2b8dfb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dirty="0">
                <a:latin typeface="Arial"/>
                <a:ea typeface="Arial"/>
                <a:cs typeface="Arial"/>
                <a:sym typeface="Arial"/>
              </a:rPr>
              <a:t>Now let’s take a look at the first </a:t>
            </a:r>
            <a:r>
              <a:rPr lang="en-US" sz="1100" dirty="0" err="1">
                <a:latin typeface="Arial"/>
                <a:ea typeface="Arial"/>
                <a:cs typeface="Arial"/>
                <a:sym typeface="Arial"/>
              </a:rPr>
              <a:t>subelement</a:t>
            </a:r>
            <a:r>
              <a:rPr lang="en-US" sz="1100" dirty="0">
                <a:latin typeface="Arial"/>
                <a:ea typeface="Arial"/>
                <a:cs typeface="Arial"/>
                <a:sym typeface="Arial"/>
              </a:rPr>
              <a:t> of the </a:t>
            </a:r>
            <a:r>
              <a:rPr lang="en-US" sz="1100" i="1" dirty="0">
                <a:latin typeface="Arial"/>
                <a:ea typeface="Arial"/>
                <a:cs typeface="Arial"/>
                <a:sym typeface="Arial"/>
              </a:rPr>
              <a:t>series statement</a:t>
            </a:r>
            <a:r>
              <a:rPr lang="en-US" sz="1100" dirty="0">
                <a:latin typeface="Arial"/>
                <a:ea typeface="Arial"/>
                <a:cs typeface="Arial"/>
                <a:sym typeface="Arial"/>
              </a:rPr>
              <a:t>: </a:t>
            </a:r>
            <a:r>
              <a:rPr lang="en-US" sz="1100" b="1" dirty="0">
                <a:latin typeface="Arial"/>
                <a:ea typeface="Arial"/>
                <a:cs typeface="Arial"/>
                <a:sym typeface="Arial"/>
              </a:rPr>
              <a:t>title of series</a:t>
            </a:r>
            <a:r>
              <a:rPr lang="en-US" sz="1100" dirty="0">
                <a:latin typeface="Arial"/>
                <a:ea typeface="Arial"/>
                <a:cs typeface="Arial"/>
                <a:sym typeface="Arial"/>
              </a:rPr>
              <a:t>. </a:t>
            </a:r>
            <a:endParaRPr dirty="0"/>
          </a:p>
        </p:txBody>
      </p:sp>
      <p:sp>
        <p:nvSpPr>
          <p:cNvPr id="195" name="Google Shape;195;g33cfc2b8dfb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89</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3d2a680c82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3d2a680c82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Clr>
                <a:schemeClr val="dk1"/>
              </a:buClr>
              <a:buSzPts val="1100"/>
              <a:buFont typeface="Arial"/>
              <a:buNone/>
            </a:pPr>
            <a:r>
              <a:rPr lang="en-US" sz="1100" dirty="0">
                <a:latin typeface="Arial"/>
                <a:ea typeface="Arial"/>
                <a:cs typeface="Arial"/>
                <a:sym typeface="Arial"/>
              </a:rPr>
              <a:t>We’ll begin again with the </a:t>
            </a:r>
            <a:r>
              <a:rPr lang="en-US" sz="1100" b="1" dirty="0">
                <a:latin typeface="Arial"/>
                <a:ea typeface="Arial"/>
                <a:cs typeface="Arial"/>
                <a:sym typeface="Arial"/>
              </a:rPr>
              <a:t>BSR</a:t>
            </a:r>
            <a:r>
              <a:rPr lang="en-US" sz="1100" dirty="0">
                <a:latin typeface="Arial"/>
                <a:ea typeface="Arial"/>
                <a:cs typeface="Arial"/>
                <a:sym typeface="Arial"/>
              </a:rPr>
              <a:t>, where we can see that </a:t>
            </a:r>
            <a:r>
              <a:rPr lang="en-US" sz="1100" i="1" dirty="0">
                <a:latin typeface="Arial"/>
                <a:ea typeface="Arial"/>
                <a:cs typeface="Arial"/>
                <a:sym typeface="Arial"/>
              </a:rPr>
              <a:t>title of series</a:t>
            </a:r>
            <a:r>
              <a:rPr lang="en-US" sz="1100" dirty="0">
                <a:latin typeface="Arial"/>
                <a:ea typeface="Arial"/>
                <a:cs typeface="Arial"/>
                <a:sym typeface="Arial"/>
              </a:rPr>
              <a:t> is a PCC Core element. Clicking on the hyperlinked </a:t>
            </a:r>
            <a:r>
              <a:rPr lang="en-US" sz="1100" b="1" dirty="0">
                <a:latin typeface="Arial"/>
                <a:ea typeface="Arial"/>
                <a:cs typeface="Arial"/>
                <a:sym typeface="Arial"/>
              </a:rPr>
              <a:t>title of series</a:t>
            </a:r>
            <a:r>
              <a:rPr lang="en-US" sz="1100" dirty="0">
                <a:latin typeface="Arial"/>
                <a:ea typeface="Arial"/>
                <a:cs typeface="Arial"/>
                <a:sym typeface="Arial"/>
              </a:rPr>
              <a:t> takes us back to the </a:t>
            </a:r>
            <a:r>
              <a:rPr lang="en-US" sz="1100" b="1" dirty="0">
                <a:latin typeface="Arial"/>
                <a:ea typeface="Arial"/>
                <a:cs typeface="Arial"/>
                <a:sym typeface="Arial"/>
              </a:rPr>
              <a:t>Official RDA Toolkit</a:t>
            </a:r>
            <a:r>
              <a:rPr lang="en-US" sz="1100" b="0" dirty="0">
                <a:latin typeface="Arial"/>
                <a:ea typeface="Arial"/>
                <a:cs typeface="Arial"/>
                <a:sym typeface="Arial"/>
              </a:rPr>
              <a:t>, …</a:t>
            </a:r>
            <a:endParaRPr sz="1100" dirty="0">
              <a:latin typeface="Arial"/>
              <a:ea typeface="Arial"/>
              <a:cs typeface="Arial"/>
              <a:sym typeface="Arial"/>
            </a:endParaRPr>
          </a:p>
        </p:txBody>
      </p:sp>
      <p:sp>
        <p:nvSpPr>
          <p:cNvPr id="202" name="Google Shape;202;g33d2a680c82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90</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3d2a680c82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3d2a680c82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dirty="0">
                <a:latin typeface="Arial"/>
                <a:ea typeface="Arial"/>
                <a:cs typeface="Arial"/>
                <a:sym typeface="Arial"/>
              </a:rPr>
              <a:t>… where we first find the definition and scope of the </a:t>
            </a:r>
            <a:r>
              <a:rPr lang="en-US" sz="1100" i="1" dirty="0">
                <a:latin typeface="Arial"/>
                <a:ea typeface="Arial"/>
                <a:cs typeface="Arial"/>
                <a:sym typeface="Arial"/>
              </a:rPr>
              <a:t>title of series</a:t>
            </a:r>
            <a:r>
              <a:rPr lang="en-US" sz="1100" dirty="0">
                <a:latin typeface="Arial"/>
                <a:ea typeface="Arial"/>
                <a:cs typeface="Arial"/>
                <a:sym typeface="Arial"/>
              </a:rPr>
              <a:t> </a:t>
            </a:r>
            <a:r>
              <a:rPr lang="en-US" sz="1100" dirty="0" err="1">
                <a:latin typeface="Arial"/>
                <a:ea typeface="Arial"/>
                <a:cs typeface="Arial"/>
                <a:sym typeface="Arial"/>
              </a:rPr>
              <a:t>subelement</a:t>
            </a:r>
            <a:r>
              <a:rPr lang="en-US" sz="1100" dirty="0">
                <a:latin typeface="Arial"/>
                <a:ea typeface="Arial"/>
                <a:cs typeface="Arial"/>
                <a:sym typeface="Arial"/>
              </a:rPr>
              <a:t>.</a:t>
            </a:r>
            <a:endParaRPr dirty="0"/>
          </a:p>
        </p:txBody>
      </p:sp>
      <p:sp>
        <p:nvSpPr>
          <p:cNvPr id="213" name="Google Shape;213;g33d2a680c82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91</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3d2a680c82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3d2a680c82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Let’s look at the </a:t>
            </a:r>
            <a:r>
              <a:rPr lang="en-US" sz="1100" b="1" dirty="0">
                <a:latin typeface="Arial"/>
                <a:ea typeface="Arial"/>
                <a:cs typeface="Arial"/>
                <a:sym typeface="Arial"/>
              </a:rPr>
              <a:t>Prerecording</a:t>
            </a:r>
            <a:r>
              <a:rPr lang="en-US" sz="1100" dirty="0">
                <a:latin typeface="Arial"/>
                <a:ea typeface="Arial"/>
                <a:cs typeface="Arial"/>
                <a:sym typeface="Arial"/>
              </a:rPr>
              <a:t>. The prerecording and first policy statement give us some information that we’ve already seen in the BSR: that the</a:t>
            </a:r>
            <a:r>
              <a:rPr lang="en-US" sz="1100" i="1" dirty="0">
                <a:latin typeface="Arial"/>
                <a:ea typeface="Arial"/>
                <a:cs typeface="Arial"/>
                <a:sym typeface="Arial"/>
              </a:rPr>
              <a:t> title of series</a:t>
            </a:r>
            <a:r>
              <a:rPr lang="en-US" sz="1100" dirty="0">
                <a:latin typeface="Arial"/>
                <a:ea typeface="Arial"/>
                <a:cs typeface="Arial"/>
                <a:sym typeface="Arial"/>
              </a:rPr>
              <a:t> is a </a:t>
            </a:r>
            <a:r>
              <a:rPr lang="en-US" sz="1100" dirty="0" err="1">
                <a:latin typeface="Arial"/>
                <a:ea typeface="Arial"/>
                <a:cs typeface="Arial"/>
                <a:sym typeface="Arial"/>
              </a:rPr>
              <a:t>subelement</a:t>
            </a:r>
            <a:r>
              <a:rPr lang="en-US" sz="1100" dirty="0">
                <a:latin typeface="Arial"/>
                <a:ea typeface="Arial"/>
                <a:cs typeface="Arial"/>
                <a:sym typeface="Arial"/>
              </a:rPr>
              <a:t> of the </a:t>
            </a:r>
            <a:r>
              <a:rPr lang="en-US" sz="1100" i="1" dirty="0">
                <a:latin typeface="Arial"/>
                <a:ea typeface="Arial"/>
                <a:cs typeface="Arial"/>
                <a:sym typeface="Arial"/>
              </a:rPr>
              <a:t>series statement</a:t>
            </a:r>
            <a:r>
              <a:rPr lang="en-US" sz="1100" dirty="0">
                <a:latin typeface="Arial"/>
                <a:ea typeface="Arial"/>
                <a:cs typeface="Arial"/>
                <a:sym typeface="Arial"/>
              </a:rPr>
              <a:t> </a:t>
            </a:r>
            <a:r>
              <a:rPr lang="en-US" sz="1100" dirty="0" err="1">
                <a:latin typeface="Arial"/>
                <a:ea typeface="Arial"/>
                <a:cs typeface="Arial"/>
                <a:sym typeface="Arial"/>
              </a:rPr>
              <a:t>superelement</a:t>
            </a:r>
            <a:r>
              <a:rPr lang="en-US" sz="1100" dirty="0">
                <a:latin typeface="Arial"/>
                <a:ea typeface="Arial"/>
                <a:cs typeface="Arial"/>
                <a:sym typeface="Arial"/>
              </a:rPr>
              <a:t>, and that </a:t>
            </a:r>
            <a:r>
              <a:rPr lang="en-US" sz="1100" i="1" dirty="0">
                <a:latin typeface="Arial"/>
                <a:ea typeface="Arial"/>
                <a:cs typeface="Arial"/>
                <a:sym typeface="Arial"/>
              </a:rPr>
              <a:t>title of series</a:t>
            </a:r>
            <a:r>
              <a:rPr lang="en-US" sz="1100" dirty="0">
                <a:latin typeface="Arial"/>
                <a:ea typeface="Arial"/>
                <a:cs typeface="Arial"/>
                <a:sym typeface="Arial"/>
              </a:rPr>
              <a:t> is LC/PCC Core.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The policy statements also direct us to three related MGDs that we can reference if necessary. For now, we can take note of the first MGD – </a:t>
            </a:r>
            <a:r>
              <a:rPr lang="en-US" sz="1100" b="1" dirty="0">
                <a:latin typeface="Arial"/>
                <a:ea typeface="Arial"/>
                <a:cs typeface="Arial"/>
                <a:sym typeface="Arial"/>
              </a:rPr>
              <a:t>Series: Title of series</a:t>
            </a:r>
            <a:r>
              <a:rPr lang="en-US" sz="1100" dirty="0">
                <a:latin typeface="Arial"/>
                <a:ea typeface="Arial"/>
                <a:cs typeface="Arial"/>
                <a:sym typeface="Arial"/>
              </a:rPr>
              <a:t> – which provides the instructions for transcription and MARC coding that we will reference later.</a:t>
            </a:r>
            <a:endParaRPr dirty="0"/>
          </a:p>
        </p:txBody>
      </p:sp>
      <p:sp>
        <p:nvSpPr>
          <p:cNvPr id="222" name="Google Shape;222;g33d2a680c82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3d2a680c82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3d2a680c82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The </a:t>
            </a:r>
            <a:r>
              <a:rPr lang="en-US" sz="1100" b="1" dirty="0">
                <a:latin typeface="Arial"/>
                <a:ea typeface="Arial"/>
                <a:cs typeface="Arial"/>
                <a:sym typeface="Arial"/>
              </a:rPr>
              <a:t>Recording</a:t>
            </a:r>
            <a:r>
              <a:rPr lang="en-US" sz="1100" dirty="0">
                <a:latin typeface="Arial"/>
                <a:ea typeface="Arial"/>
                <a:cs typeface="Arial"/>
                <a:sym typeface="Arial"/>
              </a:rPr>
              <a:t> </a:t>
            </a:r>
            <a:r>
              <a:rPr lang="en-US" sz="1100" b="1" dirty="0">
                <a:latin typeface="Arial"/>
                <a:ea typeface="Arial"/>
                <a:cs typeface="Arial"/>
                <a:sym typeface="Arial"/>
              </a:rPr>
              <a:t>an unstructured description </a:t>
            </a:r>
            <a:r>
              <a:rPr lang="en-US" sz="1100" dirty="0">
                <a:latin typeface="Arial"/>
                <a:ea typeface="Arial"/>
                <a:cs typeface="Arial"/>
                <a:sym typeface="Arial"/>
              </a:rPr>
              <a:t>section provides us with some options and conditions. The first is an option without a condition: “Apply the basic instructions on recording titles at Manifestation: </a:t>
            </a:r>
            <a:r>
              <a:rPr lang="en-US" sz="1100" i="1" dirty="0">
                <a:latin typeface="Arial"/>
                <a:ea typeface="Arial"/>
                <a:cs typeface="Arial"/>
                <a:sym typeface="Arial"/>
              </a:rPr>
              <a:t>title of manifestation</a:t>
            </a:r>
            <a:r>
              <a:rPr lang="en-US" sz="1100" dirty="0">
                <a:latin typeface="Arial"/>
                <a:ea typeface="Arial"/>
                <a:cs typeface="Arial"/>
                <a:sym typeface="Arial"/>
              </a:rPr>
              <a:t>.” The policy statement tells us to apply this option and also refers us to the documentation </a:t>
            </a:r>
            <a:r>
              <a:rPr lang="en-US" sz="1100" b="1" dirty="0">
                <a:latin typeface="Arial"/>
                <a:ea typeface="Arial"/>
                <a:cs typeface="Arial"/>
                <a:sym typeface="Arial"/>
              </a:rPr>
              <a:t>Data provenance: Recording a source of metadata that is a manifestation being described</a:t>
            </a:r>
            <a:r>
              <a:rPr lang="en-US" sz="1100" i="1" dirty="0">
                <a:latin typeface="Arial"/>
                <a:ea typeface="Arial"/>
                <a:cs typeface="Arial"/>
                <a:sym typeface="Arial"/>
              </a:rPr>
              <a:t> </a:t>
            </a:r>
            <a:r>
              <a:rPr lang="en-US" sz="1100" dirty="0">
                <a:latin typeface="Arial"/>
                <a:ea typeface="Arial"/>
                <a:cs typeface="Arial"/>
                <a:sym typeface="Arial"/>
              </a:rPr>
              <a:t>within the Toolkit, which we’ll come back to later.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Since none of the remaining options apply, we can just focus on the first option and apply the basic instructions on recording titles at </a:t>
            </a:r>
            <a:r>
              <a:rPr lang="en-US" sz="1100" b="1" dirty="0">
                <a:latin typeface="Arial"/>
                <a:ea typeface="Arial"/>
                <a:cs typeface="Arial"/>
                <a:sym typeface="Arial"/>
              </a:rPr>
              <a:t>Manifestation: title of manifestation</a:t>
            </a:r>
            <a:r>
              <a:rPr lang="en-US" sz="1100" dirty="0">
                <a:latin typeface="Arial"/>
                <a:ea typeface="Arial"/>
                <a:cs typeface="Arial"/>
                <a:sym typeface="Arial"/>
              </a:rPr>
              <a:t>.</a:t>
            </a:r>
            <a:endParaRPr dirty="0"/>
          </a:p>
        </p:txBody>
      </p:sp>
      <p:sp>
        <p:nvSpPr>
          <p:cNvPr id="233" name="Google Shape;233;g33d2a680c82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3d2a680c82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3d2a680c82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Clicking on the hyperlinked </a:t>
            </a:r>
            <a:r>
              <a:rPr lang="en-US" sz="1100" b="1" dirty="0">
                <a:latin typeface="Arial"/>
                <a:ea typeface="Arial"/>
                <a:cs typeface="Arial"/>
                <a:sym typeface="Arial"/>
              </a:rPr>
              <a:t>title of manifestation</a:t>
            </a:r>
            <a:r>
              <a:rPr lang="en-US" sz="1100" dirty="0">
                <a:latin typeface="Arial"/>
                <a:ea typeface="Arial"/>
                <a:cs typeface="Arial"/>
                <a:sym typeface="Arial"/>
              </a:rPr>
              <a:t> takes us to that element’s page. We will use these instructions to record the</a:t>
            </a:r>
            <a:r>
              <a:rPr lang="en-US" sz="1100" i="1" dirty="0">
                <a:latin typeface="Arial"/>
                <a:ea typeface="Arial"/>
                <a:cs typeface="Arial"/>
                <a:sym typeface="Arial"/>
              </a:rPr>
              <a:t> title of series</a:t>
            </a:r>
            <a:r>
              <a:rPr lang="en-US" sz="1100" dirty="0">
                <a:latin typeface="Arial"/>
                <a:ea typeface="Arial"/>
                <a:cs typeface="Arial"/>
                <a:sym typeface="Arial"/>
              </a:rPr>
              <a:t> value. </a:t>
            </a:r>
            <a:endParaRPr sz="1100" dirty="0">
              <a:latin typeface="Arial"/>
              <a:ea typeface="Arial"/>
              <a:cs typeface="Arial"/>
              <a:sym typeface="Arial"/>
            </a:endParaRPr>
          </a:p>
          <a:p>
            <a:pPr marL="0" lvl="0" indent="0" algn="l" rtl="0">
              <a:lnSpc>
                <a:spcPct val="115000"/>
              </a:lnSpc>
              <a:spcBef>
                <a:spcPts val="800"/>
              </a:spcBef>
              <a:spcAft>
                <a:spcPts val="0"/>
              </a:spcAft>
              <a:buNone/>
            </a:pPr>
            <a:r>
              <a:rPr lang="en-US" sz="1100" dirty="0">
                <a:latin typeface="Arial"/>
                <a:ea typeface="Arial"/>
                <a:cs typeface="Arial"/>
                <a:sym typeface="Arial"/>
              </a:rPr>
              <a:t>Let’s look first at the </a:t>
            </a:r>
            <a:r>
              <a:rPr lang="en-US" sz="1100" b="1" dirty="0">
                <a:latin typeface="Arial"/>
                <a:ea typeface="Arial"/>
                <a:cs typeface="Arial"/>
                <a:sym typeface="Arial"/>
              </a:rPr>
              <a:t>Prerecording</a:t>
            </a:r>
            <a:r>
              <a:rPr lang="en-US" sz="1100" dirty="0">
                <a:latin typeface="Arial"/>
                <a:ea typeface="Arial"/>
                <a:cs typeface="Arial"/>
                <a:sym typeface="Arial"/>
              </a:rPr>
              <a:t> section. One thing to note here is that </a:t>
            </a:r>
            <a:r>
              <a:rPr lang="en-US" sz="1100" b="1" dirty="0">
                <a:latin typeface="Arial"/>
                <a:ea typeface="Arial"/>
                <a:cs typeface="Arial"/>
                <a:sym typeface="Arial"/>
              </a:rPr>
              <a:t>prerecording </a:t>
            </a:r>
            <a:r>
              <a:rPr lang="en-US" sz="1100" dirty="0">
                <a:latin typeface="Arial"/>
                <a:ea typeface="Arial"/>
                <a:cs typeface="Arial"/>
                <a:sym typeface="Arial"/>
              </a:rPr>
              <a:t>tells us how a title may be categorized, and that one of the categorizations is</a:t>
            </a:r>
            <a:r>
              <a:rPr lang="en-US" sz="1100" i="1" dirty="0">
                <a:latin typeface="Arial"/>
                <a:ea typeface="Arial"/>
                <a:cs typeface="Arial"/>
                <a:sym typeface="Arial"/>
              </a:rPr>
              <a:t> title of series</a:t>
            </a:r>
            <a:r>
              <a:rPr lang="en-US" sz="1100" dirty="0">
                <a:latin typeface="Arial"/>
                <a:ea typeface="Arial"/>
                <a:cs typeface="Arial"/>
                <a:sym typeface="Arial"/>
              </a:rPr>
              <a:t> – so we know we are in the right place!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The policy statements in the </a:t>
            </a:r>
            <a:r>
              <a:rPr lang="en-US" sz="1100" b="1" dirty="0">
                <a:latin typeface="Arial"/>
                <a:ea typeface="Arial"/>
                <a:cs typeface="Arial"/>
                <a:sym typeface="Arial"/>
              </a:rPr>
              <a:t>Prerecording </a:t>
            </a:r>
            <a:r>
              <a:rPr lang="en-US" sz="1100" dirty="0">
                <a:latin typeface="Arial"/>
                <a:ea typeface="Arial"/>
                <a:cs typeface="Arial"/>
                <a:sym typeface="Arial"/>
              </a:rPr>
              <a:t>section refer us to a number of MGDs (some of which we have seen previously) that we can reference if necessary.</a:t>
            </a:r>
            <a:endParaRPr dirty="0"/>
          </a:p>
        </p:txBody>
      </p:sp>
      <p:sp>
        <p:nvSpPr>
          <p:cNvPr id="246" name="Google Shape;246;g33d2a680c82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Going back to title of manifestation, the next set of options tells us to record a title by transcribing text from a manifestation. There are different options based on the transcription standard we should want to use. The LC-PCC PSs tell us to apply the option to use the Guidelines on normalized transcription.</a:t>
            </a:r>
          </a:p>
        </p:txBody>
      </p:sp>
      <p:sp>
        <p:nvSpPr>
          <p:cNvPr id="4" name="Slide Number Placeholder 3"/>
          <p:cNvSpPr>
            <a:spLocks noGrp="1"/>
          </p:cNvSpPr>
          <p:nvPr>
            <p:ph type="sldNum" sz="quarter" idx="5"/>
          </p:nvPr>
        </p:nvSpPr>
        <p:spPr/>
        <p:txBody>
          <a:bodyPr/>
          <a:lstStyle/>
          <a:p>
            <a:fld id="{860751CD-C621-4F44-BF9E-E97C3AB3C439}" type="slidenum">
              <a:rPr lang="en-US" smtClean="0"/>
              <a:t>12</a:t>
            </a:fld>
            <a:endParaRPr lang="en-US"/>
          </a:p>
        </p:txBody>
      </p:sp>
    </p:spTree>
    <p:extLst>
      <p:ext uri="{BB962C8B-B14F-4D97-AF65-F5344CB8AC3E}">
        <p14:creationId xmlns:p14="http://schemas.microsoft.com/office/powerpoint/2010/main" val="20617733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3d2a680c82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3d2a680c82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dirty="0">
                <a:latin typeface="Arial"/>
                <a:ea typeface="Arial"/>
                <a:cs typeface="Arial"/>
                <a:sym typeface="Arial"/>
              </a:rPr>
              <a:t>Let’s move on to the </a:t>
            </a:r>
            <a:r>
              <a:rPr lang="en-US" sz="1100" b="1" dirty="0">
                <a:latin typeface="Arial"/>
                <a:ea typeface="Arial"/>
                <a:cs typeface="Arial"/>
                <a:sym typeface="Arial"/>
              </a:rPr>
              <a:t>Recording</a:t>
            </a:r>
            <a:r>
              <a:rPr lang="en-US" sz="1100" dirty="0">
                <a:latin typeface="Arial"/>
                <a:ea typeface="Arial"/>
                <a:cs typeface="Arial"/>
                <a:sym typeface="Arial"/>
              </a:rPr>
              <a:t> section and </a:t>
            </a:r>
            <a:r>
              <a:rPr lang="en-US" sz="1100" b="1" dirty="0">
                <a:latin typeface="Arial"/>
                <a:ea typeface="Arial"/>
                <a:cs typeface="Arial"/>
                <a:sym typeface="Arial"/>
              </a:rPr>
              <a:t>Recording an unstructured description</a:t>
            </a:r>
            <a:r>
              <a:rPr lang="en-US" sz="1100" dirty="0">
                <a:latin typeface="Arial"/>
                <a:ea typeface="Arial"/>
                <a:cs typeface="Arial"/>
                <a:sym typeface="Arial"/>
              </a:rPr>
              <a:t>. Instead of applying the first option to use any source of information, the policy statement directs us to </a:t>
            </a:r>
            <a:r>
              <a:rPr lang="en-US" sz="1100" b="1" dirty="0">
                <a:latin typeface="Arial"/>
                <a:ea typeface="Arial"/>
                <a:cs typeface="Arial"/>
                <a:sym typeface="Arial"/>
              </a:rPr>
              <a:t>Data provenance: Recording a source of metadata that is a manifestation that is being described</a:t>
            </a:r>
            <a:r>
              <a:rPr lang="en-US" sz="1100" dirty="0">
                <a:latin typeface="Arial"/>
                <a:ea typeface="Arial"/>
                <a:cs typeface="Arial"/>
                <a:sym typeface="Arial"/>
              </a:rPr>
              <a:t>. Clicking this link will take us to the appropriate section of the </a:t>
            </a:r>
            <a:r>
              <a:rPr lang="en-US" sz="1100" b="1" dirty="0">
                <a:latin typeface="Arial"/>
                <a:ea typeface="Arial"/>
                <a:cs typeface="Arial"/>
                <a:sym typeface="Arial"/>
              </a:rPr>
              <a:t>Data provenance</a:t>
            </a:r>
            <a:r>
              <a:rPr lang="en-US" sz="1100" dirty="0">
                <a:latin typeface="Arial"/>
                <a:ea typeface="Arial"/>
                <a:cs typeface="Arial"/>
                <a:sym typeface="Arial"/>
              </a:rPr>
              <a:t> page. </a:t>
            </a:r>
            <a:endParaRPr dirty="0"/>
          </a:p>
        </p:txBody>
      </p:sp>
      <p:sp>
        <p:nvSpPr>
          <p:cNvPr id="256" name="Google Shape;256;g33d2a680c82_0_9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3d2a680c8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3d2a680c82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After looking through the various conditions and condition options, we see that the appropriate one for this element is the second condition (“A manifestation consists of one or more pages, leaves, sheets, or cards”) and its policy statement (“Take a title proper of series and a numbering within sequence from the following sources of information, in this order: 1) series title page, 2) another source within the manifestation itself, or 3) one of the external sources of information in the referenced documentation”).</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We can find the title of the series for </a:t>
            </a:r>
            <a:r>
              <a:rPr lang="en-US" sz="1100" i="1">
                <a:latin typeface="Arial"/>
                <a:ea typeface="Arial"/>
                <a:cs typeface="Arial"/>
                <a:sym typeface="Arial"/>
              </a:rPr>
              <a:t>Hamiltonian Systems</a:t>
            </a:r>
            <a:r>
              <a:rPr lang="en-US" sz="1100">
                <a:latin typeface="Arial"/>
                <a:ea typeface="Arial"/>
                <a:cs typeface="Arial"/>
                <a:sym typeface="Arial"/>
              </a:rPr>
              <a:t> on the series title page, so this will be our recording source. </a:t>
            </a:r>
            <a:endParaRPr/>
          </a:p>
        </p:txBody>
      </p:sp>
      <p:sp>
        <p:nvSpPr>
          <p:cNvPr id="265" name="Google Shape;265;g33d2a680c82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3d2a680c82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3d2a680c82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Let’s go back to</a:t>
            </a:r>
            <a:r>
              <a:rPr lang="en-US" sz="1100" i="1">
                <a:latin typeface="Arial"/>
                <a:ea typeface="Arial"/>
                <a:cs typeface="Arial"/>
                <a:sym typeface="Arial"/>
              </a:rPr>
              <a:t> title of manifestation</a:t>
            </a:r>
            <a:r>
              <a:rPr lang="en-US" sz="1100">
                <a:latin typeface="Arial"/>
                <a:ea typeface="Arial"/>
                <a:cs typeface="Arial"/>
                <a:sym typeface="Arial"/>
              </a:rPr>
              <a:t> now. The final three options under </a:t>
            </a:r>
            <a:r>
              <a:rPr lang="en-US" sz="1100" b="1">
                <a:latin typeface="Arial"/>
                <a:ea typeface="Arial"/>
                <a:cs typeface="Arial"/>
                <a:sym typeface="Arial"/>
              </a:rPr>
              <a:t>Recording an unstructured description</a:t>
            </a:r>
            <a:r>
              <a:rPr lang="en-US" sz="1100">
                <a:latin typeface="Arial"/>
                <a:ea typeface="Arial"/>
                <a:cs typeface="Arial"/>
                <a:sym typeface="Arial"/>
              </a:rPr>
              <a:t> provide instructions for transcription, and the policy statements tell us to apply </a:t>
            </a:r>
            <a:r>
              <a:rPr lang="en-US" sz="1100" i="1">
                <a:latin typeface="Arial"/>
                <a:ea typeface="Arial"/>
                <a:cs typeface="Arial"/>
                <a:sym typeface="Arial"/>
              </a:rPr>
              <a:t>only</a:t>
            </a:r>
            <a:r>
              <a:rPr lang="en-US" sz="1100">
                <a:latin typeface="Arial"/>
                <a:ea typeface="Arial"/>
                <a:cs typeface="Arial"/>
                <a:sym typeface="Arial"/>
              </a:rPr>
              <a:t> the second option: “Record a title by transcribing text and spoken word content from a manifestation using Guidance: Transcription guidelines. Guidelines on normalized transcription.”</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Let’s click on the link to take a closer look at the </a:t>
            </a:r>
            <a:r>
              <a:rPr lang="en-US" sz="1100" b="1">
                <a:latin typeface="Arial"/>
                <a:ea typeface="Arial"/>
                <a:cs typeface="Arial"/>
                <a:sym typeface="Arial"/>
              </a:rPr>
              <a:t>Guidelines on normalized transcription</a:t>
            </a:r>
            <a:r>
              <a:rPr lang="en-US" sz="1100">
                <a:latin typeface="Arial"/>
                <a:ea typeface="Arial"/>
                <a:cs typeface="Arial"/>
                <a:sym typeface="Arial"/>
              </a:rPr>
              <a:t>.</a:t>
            </a:r>
            <a:endParaRPr/>
          </a:p>
        </p:txBody>
      </p:sp>
      <p:sp>
        <p:nvSpPr>
          <p:cNvPr id="280" name="Google Shape;280;g33d2a680c82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97</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3d2a680c82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33d2a680c82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None/>
            </a:pPr>
            <a:r>
              <a:rPr lang="en-US" sz="1100" dirty="0">
                <a:latin typeface="Arial"/>
                <a:ea typeface="Arial"/>
                <a:cs typeface="Arial"/>
                <a:sym typeface="Arial"/>
              </a:rPr>
              <a:t>We’ll start with </a:t>
            </a:r>
            <a:r>
              <a:rPr lang="en-US" sz="1100" b="1" dirty="0">
                <a:latin typeface="Arial"/>
                <a:ea typeface="Arial"/>
                <a:cs typeface="Arial"/>
                <a:sym typeface="Arial"/>
              </a:rPr>
              <a:t>Capitalization</a:t>
            </a:r>
            <a:r>
              <a:rPr lang="en-US" sz="1100" dirty="0">
                <a:latin typeface="Arial"/>
                <a:ea typeface="Arial"/>
                <a:cs typeface="Arial"/>
                <a:sym typeface="Arial"/>
              </a:rPr>
              <a:t>. The policy statements tell us </a:t>
            </a:r>
            <a:r>
              <a:rPr lang="en-US" sz="1100" i="1" dirty="0">
                <a:latin typeface="Arial"/>
                <a:ea typeface="Arial"/>
                <a:cs typeface="Arial"/>
                <a:sym typeface="Arial"/>
              </a:rPr>
              <a:t>not</a:t>
            </a:r>
            <a:r>
              <a:rPr lang="en-US" sz="1100" dirty="0">
                <a:latin typeface="Arial"/>
                <a:ea typeface="Arial"/>
                <a:cs typeface="Arial"/>
                <a:sym typeface="Arial"/>
              </a:rPr>
              <a:t> to apply the first instruction for capitalization and refers us instead to the MGD: </a:t>
            </a:r>
            <a:r>
              <a:rPr lang="en-US" sz="1100" b="1" dirty="0">
                <a:latin typeface="Arial"/>
                <a:ea typeface="Arial"/>
                <a:cs typeface="Arial"/>
                <a:sym typeface="Arial"/>
              </a:rPr>
              <a:t>SES: Abbreviations, Capitalization, and Terms in specific languages.</a:t>
            </a:r>
            <a:endParaRPr dirty="0"/>
          </a:p>
        </p:txBody>
      </p:sp>
      <p:sp>
        <p:nvSpPr>
          <p:cNvPr id="291" name="Google Shape;291;g33d2a680c82_0_1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98</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3d2a680c82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33d2a680c82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Since the title on the series title page is in English, we’ll go to the </a:t>
            </a:r>
            <a:r>
              <a:rPr lang="en-US" sz="1100" b="1" dirty="0">
                <a:latin typeface="Arial"/>
                <a:ea typeface="Arial"/>
                <a:cs typeface="Arial"/>
                <a:sym typeface="Arial"/>
              </a:rPr>
              <a:t>Terms in English</a:t>
            </a:r>
            <a:r>
              <a:rPr lang="en-US" sz="1100" dirty="0">
                <a:latin typeface="Arial"/>
                <a:ea typeface="Arial"/>
                <a:cs typeface="Arial"/>
                <a:sym typeface="Arial"/>
              </a:rPr>
              <a:t> section and move down to find the section </a:t>
            </a:r>
            <a:r>
              <a:rPr lang="en-US" sz="1100" b="1" dirty="0">
                <a:latin typeface="Arial"/>
                <a:ea typeface="Arial"/>
                <a:cs typeface="Arial"/>
                <a:sym typeface="Arial"/>
              </a:rPr>
              <a:t>Titles of manifestations</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800"/>
              </a:spcBef>
              <a:spcAft>
                <a:spcPts val="0"/>
              </a:spcAft>
              <a:buNone/>
            </a:pPr>
            <a:r>
              <a:rPr lang="en-US" sz="1100" dirty="0">
                <a:latin typeface="Arial"/>
                <a:ea typeface="Arial"/>
                <a:cs typeface="Arial"/>
                <a:sym typeface="Arial"/>
              </a:rPr>
              <a:t>The relevant instruction here is to “capitalize the first word or the abbreviation of the first word in a title” and to “capitalize other words within titles as appropriate in English.”</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Since the series title contains a name, let’s also take a look at the </a:t>
            </a:r>
            <a:r>
              <a:rPr lang="en-US" sz="1100" b="1" dirty="0">
                <a:latin typeface="Arial"/>
                <a:ea typeface="Arial"/>
                <a:cs typeface="Arial"/>
                <a:sym typeface="Arial"/>
              </a:rPr>
              <a:t>Names of corporate bodies</a:t>
            </a:r>
            <a:r>
              <a:rPr lang="en-US" sz="1100" dirty="0">
                <a:latin typeface="Arial"/>
                <a:ea typeface="Arial"/>
                <a:cs typeface="Arial"/>
                <a:sym typeface="Arial"/>
              </a:rPr>
              <a:t> section. Here we’re instructed to capitalize the names of institutions, associations, companies, and other bodies.</a:t>
            </a:r>
            <a:endParaRPr dirty="0"/>
          </a:p>
        </p:txBody>
      </p:sp>
      <p:sp>
        <p:nvSpPr>
          <p:cNvPr id="300" name="Google Shape;300;g33d2a680c82_0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99</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3d2a680c82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3d2a680c82_0_1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Now that we know the guidance for capitalizing terms in English specifically, let’s return to the </a:t>
            </a:r>
            <a:r>
              <a:rPr lang="en-US" sz="1100" b="1">
                <a:latin typeface="Arial"/>
                <a:ea typeface="Arial"/>
                <a:cs typeface="Arial"/>
                <a:sym typeface="Arial"/>
              </a:rPr>
              <a:t>Capitalization </a:t>
            </a:r>
            <a:r>
              <a:rPr lang="en-US" sz="1100">
                <a:latin typeface="Arial"/>
                <a:ea typeface="Arial"/>
                <a:cs typeface="Arial"/>
                <a:sym typeface="Arial"/>
              </a:rPr>
              <a:t>section of the </a:t>
            </a:r>
            <a:r>
              <a:rPr lang="en-US" sz="1100" b="1">
                <a:latin typeface="Arial"/>
                <a:ea typeface="Arial"/>
                <a:cs typeface="Arial"/>
                <a:sym typeface="Arial"/>
              </a:rPr>
              <a:t>Guidelines on normalized transcription</a:t>
            </a:r>
            <a:r>
              <a:rPr lang="en-US" sz="1100">
                <a:latin typeface="Arial"/>
                <a:ea typeface="Arial"/>
                <a:cs typeface="Arial"/>
                <a:sym typeface="Arial"/>
              </a:rPr>
              <a:t> in the </a:t>
            </a:r>
            <a:r>
              <a:rPr lang="en-US" sz="1100" b="1">
                <a:latin typeface="Arial"/>
                <a:ea typeface="Arial"/>
                <a:cs typeface="Arial"/>
                <a:sym typeface="Arial"/>
              </a:rPr>
              <a:t>Toolkit</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800"/>
              </a:spcBef>
              <a:spcAft>
                <a:spcPts val="0"/>
              </a:spcAft>
              <a:buNone/>
            </a:pPr>
            <a:r>
              <a:rPr lang="en-US" sz="1100">
                <a:latin typeface="Arial"/>
                <a:ea typeface="Arial"/>
                <a:cs typeface="Arial"/>
                <a:sym typeface="Arial"/>
              </a:rPr>
              <a:t>Here there are three options that the policy statements instruct us to apply. The first is: “Capitalize a word by recording the first letter of the word in uppercase and the remaining letters in lowercase.” Nothing surprising there. </a:t>
            </a:r>
            <a:endParaRPr sz="1100">
              <a:latin typeface="Arial"/>
              <a:ea typeface="Arial"/>
              <a:cs typeface="Arial"/>
              <a:sym typeface="Arial"/>
            </a:endParaRPr>
          </a:p>
          <a:p>
            <a:pPr marL="0" lvl="0" indent="0" algn="l" rtl="0">
              <a:lnSpc>
                <a:spcPct val="115000"/>
              </a:lnSpc>
              <a:spcBef>
                <a:spcPts val="800"/>
              </a:spcBef>
              <a:spcAft>
                <a:spcPts val="0"/>
              </a:spcAft>
              <a:buNone/>
            </a:pPr>
            <a:r>
              <a:rPr lang="en-US" sz="1100">
                <a:latin typeface="Arial"/>
                <a:ea typeface="Arial"/>
                <a:cs typeface="Arial"/>
                <a:sym typeface="Arial"/>
              </a:rPr>
              <a:t>The second option we’ll apply is: “Capitalize the first word of an unstructured description.” We know to apply this because the policy statement says to apply the option specifically for </a:t>
            </a:r>
            <a:r>
              <a:rPr lang="en-US" sz="1100" i="1">
                <a:latin typeface="Arial"/>
                <a:ea typeface="Arial"/>
                <a:cs typeface="Arial"/>
                <a:sym typeface="Arial"/>
              </a:rPr>
              <a:t>title of manifestation</a:t>
            </a:r>
            <a:r>
              <a:rPr lang="en-US" sz="1100">
                <a:latin typeface="Arial"/>
                <a:ea typeface="Arial"/>
                <a:cs typeface="Arial"/>
                <a:sym typeface="Arial"/>
              </a:rPr>
              <a:t>. </a:t>
            </a:r>
            <a:endParaRPr sz="1100">
              <a:latin typeface="Arial"/>
              <a:ea typeface="Arial"/>
              <a:cs typeface="Arial"/>
              <a:sym typeface="Arial"/>
            </a:endParaRPr>
          </a:p>
          <a:p>
            <a:pPr marL="0" lvl="0" indent="0" algn="l" rtl="0">
              <a:lnSpc>
                <a:spcPct val="115000"/>
              </a:lnSpc>
              <a:spcBef>
                <a:spcPts val="800"/>
              </a:spcBef>
              <a:spcAft>
                <a:spcPts val="800"/>
              </a:spcAft>
              <a:buNone/>
            </a:pPr>
            <a:r>
              <a:rPr lang="en-US" sz="1100">
                <a:latin typeface="Arial"/>
                <a:ea typeface="Arial"/>
                <a:cs typeface="Arial"/>
                <a:sym typeface="Arial"/>
              </a:rPr>
              <a:t>The last relevant option for us here is: “Capitalize proper names” (as this is appropriate for English).</a:t>
            </a:r>
            <a:endParaRPr/>
          </a:p>
        </p:txBody>
      </p:sp>
      <p:sp>
        <p:nvSpPr>
          <p:cNvPr id="312" name="Google Shape;312;g33d2a680c82_0_1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3d2a680c82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33d2a680c82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There are no diacritical marks in our series name, so we’ll skip the next section and move on to </a:t>
            </a:r>
            <a:r>
              <a:rPr lang="en-US" sz="1100" b="1" dirty="0">
                <a:latin typeface="Arial"/>
                <a:ea typeface="Arial"/>
                <a:cs typeface="Arial"/>
                <a:sym typeface="Arial"/>
              </a:rPr>
              <a:t>Language and script</a:t>
            </a:r>
            <a:r>
              <a:rPr lang="en-US" sz="1100" dirty="0">
                <a:latin typeface="Arial"/>
                <a:ea typeface="Arial"/>
                <a:cs typeface="Arial"/>
                <a:sym typeface="Arial"/>
              </a:rPr>
              <a:t>.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Here, we find the final relevant transcription option: “Record a value in the language and script in which it appears on a manifestation.” The policy statements instruct us to apply this option, so we will record the series title in English and Latin script, as is found on our series title page.</a:t>
            </a:r>
            <a:endParaRPr dirty="0"/>
          </a:p>
        </p:txBody>
      </p:sp>
      <p:sp>
        <p:nvSpPr>
          <p:cNvPr id="331" name="Google Shape;331;g33d2a680c82_0_1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101</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d2a680c82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33d2a680c82_0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dirty="0">
                <a:latin typeface="Arial"/>
                <a:ea typeface="Arial"/>
                <a:cs typeface="Arial"/>
                <a:sym typeface="Arial"/>
              </a:rPr>
              <a:t>Now we’re ready to move back to </a:t>
            </a:r>
            <a:r>
              <a:rPr lang="en-US" sz="1100" b="1" dirty="0">
                <a:latin typeface="Arial"/>
                <a:ea typeface="Arial"/>
                <a:cs typeface="Arial"/>
                <a:sym typeface="Arial"/>
              </a:rPr>
              <a:t>Title of manifestation</a:t>
            </a:r>
            <a:r>
              <a:rPr lang="en-US" sz="1100" dirty="0">
                <a:latin typeface="Arial"/>
                <a:ea typeface="Arial"/>
                <a:cs typeface="Arial"/>
                <a:sym typeface="Arial"/>
              </a:rPr>
              <a:t> to see if there are any other instructions we need to apply when recording. </a:t>
            </a:r>
            <a:endParaRPr sz="1100" dirty="0">
              <a:latin typeface="Arial"/>
              <a:ea typeface="Arial"/>
              <a:cs typeface="Arial"/>
              <a:sym typeface="Arial"/>
            </a:endParaRPr>
          </a:p>
          <a:p>
            <a:pPr marL="0" lvl="0" indent="0" algn="l" rtl="0">
              <a:lnSpc>
                <a:spcPct val="115000"/>
              </a:lnSpc>
              <a:spcBef>
                <a:spcPts val="800"/>
              </a:spcBef>
              <a:spcAft>
                <a:spcPts val="0"/>
              </a:spcAft>
              <a:buNone/>
            </a:pPr>
            <a:r>
              <a:rPr lang="en-US" sz="1100" dirty="0">
                <a:latin typeface="Arial"/>
                <a:ea typeface="Arial"/>
                <a:cs typeface="Arial"/>
                <a:sym typeface="Arial"/>
              </a:rPr>
              <a:t>Looking at our series title page, we can see that the series title does not contain errors, is not long enough to need to be abridged, and has no introductory words, so we will move past those sections. But we will stop and take a look at </a:t>
            </a:r>
            <a:r>
              <a:rPr lang="en-US" sz="1100" b="1" dirty="0">
                <a:latin typeface="Arial"/>
                <a:ea typeface="Arial"/>
                <a:cs typeface="Arial"/>
                <a:sym typeface="Arial"/>
              </a:rPr>
              <a:t>Titles of manifestations that include names of agents</a:t>
            </a:r>
            <a:r>
              <a:rPr lang="en-US" sz="1100" dirty="0">
                <a:latin typeface="Arial"/>
                <a:ea typeface="Arial"/>
                <a:cs typeface="Arial"/>
                <a:sym typeface="Arial"/>
              </a:rPr>
              <a:t>, as our series title includes the name of an agent, the Mathematical Sciences Research Institute. </a:t>
            </a:r>
            <a:endParaRPr sz="1100" dirty="0">
              <a:latin typeface="Arial"/>
              <a:ea typeface="Arial"/>
              <a:cs typeface="Arial"/>
              <a:sym typeface="Arial"/>
            </a:endParaRPr>
          </a:p>
          <a:p>
            <a:pPr marL="0" lvl="0" indent="0" algn="l" rtl="0">
              <a:lnSpc>
                <a:spcPct val="115000"/>
              </a:lnSpc>
              <a:spcBef>
                <a:spcPts val="800"/>
              </a:spcBef>
              <a:spcAft>
                <a:spcPts val="800"/>
              </a:spcAft>
              <a:buNone/>
            </a:pPr>
            <a:r>
              <a:rPr lang="en-US" sz="1100" dirty="0">
                <a:latin typeface="Arial"/>
                <a:ea typeface="Arial"/>
                <a:cs typeface="Arial"/>
                <a:sym typeface="Arial"/>
              </a:rPr>
              <a:t>There are three conditions with corresponding options listed here – the condition relevant to our case is that “a value of Manifestation: </a:t>
            </a:r>
            <a:r>
              <a:rPr lang="en-US" sz="1100" i="1" dirty="0">
                <a:latin typeface="Arial"/>
                <a:ea typeface="Arial"/>
                <a:cs typeface="Arial"/>
                <a:sym typeface="Arial"/>
              </a:rPr>
              <a:t>manifestation title and responsibility statement</a:t>
            </a:r>
            <a:r>
              <a:rPr lang="en-US" sz="1100" dirty="0">
                <a:latin typeface="Arial"/>
                <a:ea typeface="Arial"/>
                <a:cs typeface="Arial"/>
                <a:sym typeface="Arial"/>
              </a:rPr>
              <a:t> includes a name of an agent that is an integral part of the title.” This is true, and the policy statement tells us that if true, we should “record a value that includes a name.”</a:t>
            </a:r>
            <a:endParaRPr dirty="0"/>
          </a:p>
        </p:txBody>
      </p:sp>
      <p:sp>
        <p:nvSpPr>
          <p:cNvPr id="342" name="Google Shape;342;g33d2a680c82_0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33d2a680c82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33d2a680c82_0_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800"/>
              </a:spcAft>
              <a:buClr>
                <a:schemeClr val="dk1"/>
              </a:buClr>
              <a:buSzPts val="1100"/>
              <a:buFont typeface="Arial"/>
              <a:buNone/>
            </a:pPr>
            <a:r>
              <a:rPr lang="en-US" sz="1100">
                <a:latin typeface="Arial"/>
                <a:ea typeface="Arial"/>
                <a:cs typeface="Arial"/>
                <a:sym typeface="Arial"/>
              </a:rPr>
              <a:t>Going back to our series title page and taking all of this guidance into account, we now know to record the value of our series title as “</a:t>
            </a:r>
            <a:r>
              <a:rPr lang="en-US" sz="1100" b="1">
                <a:latin typeface="Arial"/>
                <a:ea typeface="Arial"/>
                <a:cs typeface="Arial"/>
                <a:sym typeface="Arial"/>
              </a:rPr>
              <a:t>Mathematical Sciences Research Institute publications</a:t>
            </a:r>
            <a:r>
              <a:rPr lang="en-US" sz="1100">
                <a:latin typeface="Arial"/>
                <a:ea typeface="Arial"/>
                <a:cs typeface="Arial"/>
                <a:sym typeface="Arial"/>
              </a:rPr>
              <a:t>,” including the name of the institute and capitalizing all words of it, while writing “publications” in lowercase.</a:t>
            </a:r>
            <a:endParaRPr/>
          </a:p>
        </p:txBody>
      </p:sp>
      <p:sp>
        <p:nvSpPr>
          <p:cNvPr id="355" name="Google Shape;355;g33d2a680c82_0_1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103</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9DE13-0F4D-0A6A-7669-035432D61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52713-4D3C-9EC1-8A72-D04DB27B3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B8B6B-B74E-6FEA-7538-8640518BF73D}"/>
              </a:ext>
            </a:extLst>
          </p:cNvPr>
          <p:cNvSpPr>
            <a:spLocks noGrp="1"/>
          </p:cNvSpPr>
          <p:nvPr>
            <p:ph type="body" idx="1"/>
          </p:nvPr>
        </p:nvSpPr>
        <p:spPr/>
        <p:txBody>
          <a:bodyPr/>
          <a:lstStyle/>
          <a:p>
            <a:pPr marL="0" lvl="0" indent="0" algn="l" rtl="0">
              <a:spcBef>
                <a:spcPts val="0"/>
              </a:spcBef>
              <a:spcAft>
                <a:spcPts val="0"/>
              </a:spcAft>
              <a:buNone/>
            </a:pPr>
            <a:r>
              <a:rPr lang="en-CA" dirty="0"/>
              <a:t>Record this value in your RDA Record Template as an unstructured description of title of series.</a:t>
            </a:r>
          </a:p>
        </p:txBody>
      </p:sp>
      <p:sp>
        <p:nvSpPr>
          <p:cNvPr id="4" name="Slide Number Placeholder 3">
            <a:extLst>
              <a:ext uri="{FF2B5EF4-FFF2-40B4-BE49-F238E27FC236}">
                <a16:creationId xmlns:a16="http://schemas.microsoft.com/office/drawing/2014/main" id="{D6A05D7B-A234-139C-F9C7-4BAAB748DDF4}"/>
              </a:ext>
            </a:extLst>
          </p:cNvPr>
          <p:cNvSpPr>
            <a:spLocks noGrp="1"/>
          </p:cNvSpPr>
          <p:nvPr>
            <p:ph type="sldNum" sz="quarter" idx="5"/>
          </p:nvPr>
        </p:nvSpPr>
        <p:spPr/>
        <p:txBody>
          <a:bodyPr/>
          <a:lstStyle/>
          <a:p>
            <a:fld id="{860751CD-C621-4F44-BF9E-E97C3AB3C439}" type="slidenum">
              <a:rPr lang="en-US" smtClean="0"/>
              <a:t>104</a:t>
            </a:fld>
            <a:endParaRPr lang="en-US"/>
          </a:p>
        </p:txBody>
      </p:sp>
    </p:spTree>
    <p:extLst>
      <p:ext uri="{BB962C8B-B14F-4D97-AF65-F5344CB8AC3E}">
        <p14:creationId xmlns:p14="http://schemas.microsoft.com/office/powerpoint/2010/main" val="357046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087C30-B4F9-4505-B38F-FD992433D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6AA33E02-FC6C-4F2B-A900-4A6FEFB561B2}" type="datetime1">
              <a:rPr lang="en-US" smtClean="0"/>
              <a:t>1/1/2026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4291492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2945-FFDD-4880-A035-7B8D88A13E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12D4A-9B58-4DB2-97F7-B04687974ECB}"/>
              </a:ext>
            </a:extLst>
          </p:cNvPr>
          <p:cNvSpPr>
            <a:spLocks noGrp="1"/>
          </p:cNvSpPr>
          <p:nvPr>
            <p:ph type="dt" sz="half" idx="10"/>
          </p:nvPr>
        </p:nvSpPr>
        <p:spPr/>
        <p:txBody>
          <a:bodyPr/>
          <a:lstStyle/>
          <a:p>
            <a:fld id="{510BB7B3-E947-4995-A36B-9B786645A3A9}" type="datetime1">
              <a:rPr lang="en-US" smtClean="0"/>
              <a:t>1/1/2026</a:t>
            </a:fld>
            <a:endParaRPr lang="en-US"/>
          </a:p>
        </p:txBody>
      </p:sp>
      <p:sp>
        <p:nvSpPr>
          <p:cNvPr id="4" name="Footer Placeholder 3">
            <a:extLst>
              <a:ext uri="{FF2B5EF4-FFF2-40B4-BE49-F238E27FC236}">
                <a16:creationId xmlns:a16="http://schemas.microsoft.com/office/drawing/2014/main" id="{6F4C99D4-CBCD-4CAA-B6DC-CA0E1588CC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734E2-A646-472A-B8B1-E8FA20CDDAB1}"/>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34665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D6C17A-E693-4507-ABCD-B365DB894B58}"/>
              </a:ext>
            </a:extLst>
          </p:cNvPr>
          <p:cNvSpPr>
            <a:spLocks noGrp="1"/>
          </p:cNvSpPr>
          <p:nvPr>
            <p:ph type="dt" sz="half" idx="10"/>
          </p:nvPr>
        </p:nvSpPr>
        <p:spPr/>
        <p:txBody>
          <a:bodyPr/>
          <a:lstStyle/>
          <a:p>
            <a:fld id="{4A2F1EE4-521D-4EF9-B482-9EFE8B16FC06}" type="datetime1">
              <a:rPr lang="en-US" smtClean="0"/>
              <a:t>1/1/2026</a:t>
            </a:fld>
            <a:endParaRPr lang="en-US"/>
          </a:p>
        </p:txBody>
      </p:sp>
      <p:sp>
        <p:nvSpPr>
          <p:cNvPr id="3" name="Footer Placeholder 2">
            <a:extLst>
              <a:ext uri="{FF2B5EF4-FFF2-40B4-BE49-F238E27FC236}">
                <a16:creationId xmlns:a16="http://schemas.microsoft.com/office/drawing/2014/main" id="{776612DF-A493-4ABC-A19F-E058A114F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AA4FC-3805-477A-A1F6-5C98EFC8E14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584085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C61B3-8991-43DE-8323-5884F7010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8B4C1-7B32-4A51-BCD1-6C2353669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515A09-3A16-4C1A-9C18-60FBAD6E6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291E77-8C53-43BF-A31E-0EE9B4F265F5}"/>
              </a:ext>
            </a:extLst>
          </p:cNvPr>
          <p:cNvSpPr>
            <a:spLocks noGrp="1"/>
          </p:cNvSpPr>
          <p:nvPr>
            <p:ph type="dt" sz="half" idx="10"/>
          </p:nvPr>
        </p:nvSpPr>
        <p:spPr/>
        <p:txBody>
          <a:bodyPr/>
          <a:lstStyle/>
          <a:p>
            <a:fld id="{188F6AA6-0B91-4E9E-950F-A5F1486E9A4A}" type="datetime1">
              <a:rPr lang="en-US" smtClean="0"/>
              <a:t>1/1/2026</a:t>
            </a:fld>
            <a:endParaRPr lang="en-US"/>
          </a:p>
        </p:txBody>
      </p:sp>
      <p:sp>
        <p:nvSpPr>
          <p:cNvPr id="6" name="Footer Placeholder 5">
            <a:extLst>
              <a:ext uri="{FF2B5EF4-FFF2-40B4-BE49-F238E27FC236}">
                <a16:creationId xmlns:a16="http://schemas.microsoft.com/office/drawing/2014/main" id="{B9FA860F-E4C8-453E-8497-FEAD7ABF23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C6577-878D-4694-983F-8AFC74372E37}"/>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726756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2A9-173B-4C0D-B3B4-535EB93056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C59D0-8A7E-4A05-B16B-8ED5E396EF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1DCA116-4FB6-41AD-95DF-EE5E7A620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74B17F-6D4C-4065-B03A-5CE7FBBAD664}"/>
              </a:ext>
            </a:extLst>
          </p:cNvPr>
          <p:cNvSpPr>
            <a:spLocks noGrp="1"/>
          </p:cNvSpPr>
          <p:nvPr>
            <p:ph type="dt" sz="half" idx="10"/>
          </p:nvPr>
        </p:nvSpPr>
        <p:spPr/>
        <p:txBody>
          <a:bodyPr/>
          <a:lstStyle/>
          <a:p>
            <a:fld id="{E3BE0890-6EE0-4DCB-941A-B63744413EF9}" type="datetime1">
              <a:rPr lang="en-US" smtClean="0"/>
              <a:t>1/1/2026</a:t>
            </a:fld>
            <a:endParaRPr lang="en-US"/>
          </a:p>
        </p:txBody>
      </p:sp>
      <p:sp>
        <p:nvSpPr>
          <p:cNvPr id="6" name="Footer Placeholder 5">
            <a:extLst>
              <a:ext uri="{FF2B5EF4-FFF2-40B4-BE49-F238E27FC236}">
                <a16:creationId xmlns:a16="http://schemas.microsoft.com/office/drawing/2014/main" id="{259C0277-AF01-4BAA-945C-CC7E46FFA7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DD74-84B9-4BDB-B551-8D21A4386D50}"/>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683292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8B3AA-A7DB-4F8D-8EA4-780F54150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8A2426-A34F-4EFD-89A6-723EDDBF6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0F34E-91ED-49FB-B5E3-AA35C5CB47A1}"/>
              </a:ext>
            </a:extLst>
          </p:cNvPr>
          <p:cNvSpPr>
            <a:spLocks noGrp="1"/>
          </p:cNvSpPr>
          <p:nvPr>
            <p:ph type="dt" sz="half" idx="10"/>
          </p:nvPr>
        </p:nvSpPr>
        <p:spPr/>
        <p:txBody>
          <a:bodyPr/>
          <a:lstStyle/>
          <a:p>
            <a:fld id="{EF9D2D17-40DC-4328-9653-13F1CE8706AC}" type="datetime1">
              <a:rPr lang="en-US" smtClean="0"/>
              <a:t>1/1/2026</a:t>
            </a:fld>
            <a:endParaRPr lang="en-US"/>
          </a:p>
        </p:txBody>
      </p:sp>
      <p:sp>
        <p:nvSpPr>
          <p:cNvPr id="5" name="Footer Placeholder 4">
            <a:extLst>
              <a:ext uri="{FF2B5EF4-FFF2-40B4-BE49-F238E27FC236}">
                <a16:creationId xmlns:a16="http://schemas.microsoft.com/office/drawing/2014/main" id="{DD463495-A877-45D2-826C-0AA779EB8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52D1C-EBB9-4C91-B457-782DBFF78315}"/>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329723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59612-4757-4558-94E2-74E88E5CD2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6F216-9047-4477-A691-3674B7CE92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248E5-0B92-4543-AD3C-494331377CC6}"/>
              </a:ext>
            </a:extLst>
          </p:cNvPr>
          <p:cNvSpPr>
            <a:spLocks noGrp="1"/>
          </p:cNvSpPr>
          <p:nvPr>
            <p:ph type="dt" sz="half" idx="10"/>
          </p:nvPr>
        </p:nvSpPr>
        <p:spPr/>
        <p:txBody>
          <a:bodyPr/>
          <a:lstStyle/>
          <a:p>
            <a:fld id="{5A5772E0-45F4-4943-B5C3-7BA5469E56C2}" type="datetime1">
              <a:rPr lang="en-US" smtClean="0"/>
              <a:t>1/1/2026</a:t>
            </a:fld>
            <a:endParaRPr lang="en-US"/>
          </a:p>
        </p:txBody>
      </p:sp>
      <p:sp>
        <p:nvSpPr>
          <p:cNvPr id="5" name="Footer Placeholder 4">
            <a:extLst>
              <a:ext uri="{FF2B5EF4-FFF2-40B4-BE49-F238E27FC236}">
                <a16:creationId xmlns:a16="http://schemas.microsoft.com/office/drawing/2014/main" id="{45A2FA2A-5B79-4E7F-96DF-124FD482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4F600-9A48-4386-ABD6-43A8BE52A1F8}"/>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56865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1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16D8C-7E9C-4CCD-8484-E0F86D3493C2}"/>
              </a:ext>
            </a:extLst>
          </p:cNvPr>
          <p:cNvSpPr>
            <a:spLocks noGrp="1"/>
          </p:cNvSpPr>
          <p:nvPr>
            <p:ph type="ctrTitle" hasCustomPrompt="1"/>
          </p:nvPr>
        </p:nvSpPr>
        <p:spPr>
          <a:xfrm>
            <a:off x="1524000" y="3208147"/>
            <a:ext cx="9144000" cy="861288"/>
          </a:xfrm>
        </p:spPr>
        <p:txBody>
          <a:bodyPr anchor="t"/>
          <a:lstStyle>
            <a:lvl1pPr algn="ctr">
              <a:defRPr sz="6000" b="1"/>
            </a:lvl1pPr>
          </a:lstStyle>
          <a:p>
            <a:r>
              <a:rPr lang="en-US" dirty="0"/>
              <a:t>Title</a:t>
            </a:r>
          </a:p>
        </p:txBody>
      </p:sp>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1459CCD5-8875-499F-AA56-1DA64A6A0E97}" type="datetime1">
              <a:rPr lang="en-US" smtClean="0"/>
              <a:t>1/1/2026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Tree>
    <p:extLst>
      <p:ext uri="{BB962C8B-B14F-4D97-AF65-F5344CB8AC3E}">
        <p14:creationId xmlns:p14="http://schemas.microsoft.com/office/powerpoint/2010/main" val="4094784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1 Li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D1F90B-82E7-4865-A7CD-E70AF64B4DB0}"/>
              </a:ext>
            </a:extLst>
          </p:cNvPr>
          <p:cNvSpPr>
            <a:spLocks noGrp="1"/>
          </p:cNvSpPr>
          <p:nvPr>
            <p:ph type="dt" sz="half" idx="10"/>
          </p:nvPr>
        </p:nvSpPr>
        <p:spPr/>
        <p:txBody>
          <a:bodyPr/>
          <a:lstStyle/>
          <a:p>
            <a:fld id="{CF86C196-E829-44EC-A198-F900BDB6858D}" type="datetime1">
              <a:rPr lang="en-US" smtClean="0"/>
              <a:t>1/1/2026</a:t>
            </a:fld>
            <a:endParaRPr lang="en-US"/>
          </a:p>
        </p:txBody>
      </p:sp>
      <p:sp>
        <p:nvSpPr>
          <p:cNvPr id="5" name="Footer Placeholder 4">
            <a:extLst>
              <a:ext uri="{FF2B5EF4-FFF2-40B4-BE49-F238E27FC236}">
                <a16:creationId xmlns:a16="http://schemas.microsoft.com/office/drawing/2014/main" id="{FA020EE0-5A8D-4458-869E-930FB4EC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B8BA5-148B-45F1-BD30-D3EADD2FE72A}"/>
              </a:ext>
            </a:extLst>
          </p:cNvPr>
          <p:cNvSpPr>
            <a:spLocks noGrp="1"/>
          </p:cNvSpPr>
          <p:nvPr>
            <p:ph type="sldNum" sz="quarter" idx="12"/>
          </p:nvPr>
        </p:nvSpPr>
        <p:spPr/>
        <p:txBody>
          <a:bodyPr/>
          <a:lstStyle/>
          <a:p>
            <a:fld id="{26D89839-9540-4FD2-A570-163792ED64AF}" type="slidenum">
              <a:rPr lang="en-US" smtClean="0"/>
              <a:t>‹#›</a:t>
            </a:fld>
            <a:endParaRPr lang="en-US" dirty="0"/>
          </a:p>
        </p:txBody>
      </p:sp>
      <p:pic>
        <p:nvPicPr>
          <p:cNvPr id="7" name="Google Shape;91;p1">
            <a:extLst>
              <a:ext uri="{FF2B5EF4-FFF2-40B4-BE49-F238E27FC236}">
                <a16:creationId xmlns:a16="http://schemas.microsoft.com/office/drawing/2014/main" id="{8BF1CADB-5CAD-4AB7-8CB8-EFFD5658B2FB}"/>
              </a:ext>
            </a:extLst>
          </p:cNvPr>
          <p:cNvPicPr preferRelativeResize="0"/>
          <p:nvPr userDrawn="1"/>
        </p:nvPicPr>
        <p:blipFill rotWithShape="1">
          <a:blip r:embed="rId2">
            <a:alphaModFix/>
          </a:blip>
          <a:srcRect/>
          <a:stretch/>
        </p:blipFill>
        <p:spPr>
          <a:xfrm>
            <a:off x="6290460" y="793244"/>
            <a:ext cx="4377539" cy="1086156"/>
          </a:xfrm>
          <a:prstGeom prst="rect">
            <a:avLst/>
          </a:prstGeom>
          <a:noFill/>
          <a:ln>
            <a:noFill/>
          </a:ln>
        </p:spPr>
      </p:pic>
      <p:sp>
        <p:nvSpPr>
          <p:cNvPr id="8" name="TextBox 7">
            <a:extLst>
              <a:ext uri="{FF2B5EF4-FFF2-40B4-BE49-F238E27FC236}">
                <a16:creationId xmlns:a16="http://schemas.microsoft.com/office/drawing/2014/main" id="{11E19767-9245-4715-9B49-72307FAE25F9}"/>
              </a:ext>
            </a:extLst>
          </p:cNvPr>
          <p:cNvSpPr txBox="1"/>
          <p:nvPr userDrawn="1"/>
        </p:nvSpPr>
        <p:spPr>
          <a:xfrm>
            <a:off x="1524000" y="5080248"/>
            <a:ext cx="9143999" cy="1169551"/>
          </a:xfrm>
          <a:prstGeom prst="rect">
            <a:avLst/>
          </a:prstGeom>
          <a:noFill/>
        </p:spPr>
        <p:txBody>
          <a:bodyPr wrap="square" rtlCol="0">
            <a:spAutoFit/>
          </a:bodyPr>
          <a:lstStyle/>
          <a:p>
            <a:pPr marL="0" indent="0" algn="ctr">
              <a:spcBef>
                <a:spcPts val="600"/>
              </a:spcBef>
              <a:buClr>
                <a:schemeClr val="dk1"/>
              </a:buClr>
              <a:buSzPts val="2000"/>
              <a:buFont typeface="Arial" panose="020B0604020202020204" pitchFamily="34" charset="0"/>
              <a:buNone/>
            </a:pPr>
            <a:r>
              <a:rPr lang="en-US" sz="2000" dirty="0"/>
              <a:t>ALA Annual</a:t>
            </a:r>
          </a:p>
          <a:p>
            <a:pPr marL="0" indent="0" algn="ctr">
              <a:spcBef>
                <a:spcPts val="600"/>
              </a:spcBef>
              <a:buClr>
                <a:schemeClr val="dk1"/>
              </a:buClr>
              <a:buSzPts val="2000"/>
              <a:buFont typeface="Arial" panose="020B0604020202020204" pitchFamily="34" charset="0"/>
              <a:buNone/>
            </a:pPr>
            <a:r>
              <a:rPr lang="en-US" sz="2000" dirty="0"/>
              <a:t>Friday, June 27, 2025</a:t>
            </a:r>
          </a:p>
          <a:p>
            <a:pPr marL="0" indent="0" algn="ctr">
              <a:spcBef>
                <a:spcPts val="600"/>
              </a:spcBef>
              <a:buClr>
                <a:schemeClr val="dk1"/>
              </a:buClr>
              <a:buSzPts val="2000"/>
              <a:buFont typeface="Arial" panose="020B0604020202020204" pitchFamily="34" charset="0"/>
              <a:buNone/>
            </a:pPr>
            <a:r>
              <a:rPr lang="en-US" sz="2000" dirty="0"/>
              <a:t>8:00 AM – 4:00 PM</a:t>
            </a:r>
          </a:p>
        </p:txBody>
      </p:sp>
      <p:pic>
        <p:nvPicPr>
          <p:cNvPr id="12" name="Picture 11">
            <a:extLst>
              <a:ext uri="{FF2B5EF4-FFF2-40B4-BE49-F238E27FC236}">
                <a16:creationId xmlns:a16="http://schemas.microsoft.com/office/drawing/2014/main" id="{62BBFE19-17C8-4590-9DBC-0992CD3487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5462" y="412078"/>
            <a:ext cx="3571875" cy="2376488"/>
          </a:xfrm>
          <a:prstGeom prst="rect">
            <a:avLst/>
          </a:prstGeom>
        </p:spPr>
      </p:pic>
      <p:sp>
        <p:nvSpPr>
          <p:cNvPr id="9" name="Title 1">
            <a:extLst>
              <a:ext uri="{FF2B5EF4-FFF2-40B4-BE49-F238E27FC236}">
                <a16:creationId xmlns:a16="http://schemas.microsoft.com/office/drawing/2014/main" id="{AFC49523-2D87-4715-B254-6EBA43BA4B50}"/>
              </a:ext>
            </a:extLst>
          </p:cNvPr>
          <p:cNvSpPr>
            <a:spLocks noGrp="1"/>
          </p:cNvSpPr>
          <p:nvPr>
            <p:ph type="ctrTitle" hasCustomPrompt="1"/>
          </p:nvPr>
        </p:nvSpPr>
        <p:spPr>
          <a:xfrm>
            <a:off x="1524001" y="3005466"/>
            <a:ext cx="9144000" cy="1857881"/>
          </a:xfrm>
        </p:spPr>
        <p:txBody>
          <a:bodyPr anchor="t"/>
          <a:lstStyle>
            <a:lvl1pPr algn="ctr">
              <a:defRPr sz="6000" b="1"/>
            </a:lvl1pPr>
          </a:lstStyle>
          <a:p>
            <a:r>
              <a:rPr lang="en-US" dirty="0"/>
              <a:t>Title</a:t>
            </a:r>
          </a:p>
        </p:txBody>
      </p:sp>
    </p:spTree>
    <p:extLst>
      <p:ext uri="{BB962C8B-B14F-4D97-AF65-F5344CB8AC3E}">
        <p14:creationId xmlns:p14="http://schemas.microsoft.com/office/powerpoint/2010/main" val="189508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6C243C24-22C3-4DF8-9DB3-705B21D5248E}" type="datetime1">
              <a:rPr lang="en-US" smtClean="0"/>
              <a:t>1/1/2026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itle 6">
            <a:extLst>
              <a:ext uri="{FF2B5EF4-FFF2-40B4-BE49-F238E27FC236}">
                <a16:creationId xmlns:a16="http://schemas.microsoft.com/office/drawing/2014/main" id="{FB0C1524-E9B6-6A97-92C5-37DDC26132F9}"/>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57511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utcom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a:xfrm>
            <a:off x="838200" y="2489996"/>
            <a:ext cx="10515600" cy="3686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3266359E-D3B3-4807-8057-7EBDA14A52D5}" type="datetime1">
              <a:rPr lang="en-US" smtClean="0"/>
              <a:t>1/1/2026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dirty="0"/>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Learning Outcomes</a:t>
            </a:r>
          </a:p>
        </p:txBody>
      </p:sp>
      <p:sp>
        <p:nvSpPr>
          <p:cNvPr id="8" name="TextBox 7">
            <a:extLst>
              <a:ext uri="{FF2B5EF4-FFF2-40B4-BE49-F238E27FC236}">
                <a16:creationId xmlns:a16="http://schemas.microsoft.com/office/drawing/2014/main" id="{B53DEF4C-DA5B-4B2D-8DDF-E353355C5254}"/>
              </a:ext>
            </a:extLst>
          </p:cNvPr>
          <p:cNvSpPr txBox="1"/>
          <p:nvPr userDrawn="1"/>
        </p:nvSpPr>
        <p:spPr>
          <a:xfrm>
            <a:off x="838197" y="1825642"/>
            <a:ext cx="67641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At the end of this section, you will be able to:</a:t>
            </a:r>
          </a:p>
        </p:txBody>
      </p:sp>
    </p:spTree>
    <p:extLst>
      <p:ext uri="{BB962C8B-B14F-4D97-AF65-F5344CB8AC3E}">
        <p14:creationId xmlns:p14="http://schemas.microsoft.com/office/powerpoint/2010/main" val="391498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A57E-1B4B-4A36-927F-24B82BC4D0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7DE27-AF5D-4821-8CE9-22A71E694053}"/>
              </a:ext>
            </a:extLst>
          </p:cNvPr>
          <p:cNvSpPr>
            <a:spLocks noGrp="1"/>
          </p:cNvSpPr>
          <p:nvPr>
            <p:ph type="dt" sz="half" idx="10"/>
          </p:nvPr>
        </p:nvSpPr>
        <p:spPr/>
        <p:txBody>
          <a:bodyPr/>
          <a:lstStyle/>
          <a:p>
            <a:fld id="{46229B24-1F09-42B3-88C3-32EFBCBB2A4A}" type="datetime1">
              <a:rPr lang="en-US" smtClean="0"/>
              <a:t>1/1/2026</a:t>
            </a:fld>
            <a:endParaRPr lang="en-US"/>
          </a:p>
        </p:txBody>
      </p:sp>
      <p:sp>
        <p:nvSpPr>
          <p:cNvPr id="5" name="Footer Placeholder 4">
            <a:extLst>
              <a:ext uri="{FF2B5EF4-FFF2-40B4-BE49-F238E27FC236}">
                <a16:creationId xmlns:a16="http://schemas.microsoft.com/office/drawing/2014/main" id="{771F6CED-0B4E-415B-8741-1B0D0B042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7012B-FB54-4CFB-938C-D2823E4F5CAB}"/>
              </a:ext>
            </a:extLst>
          </p:cNvPr>
          <p:cNvSpPr>
            <a:spLocks noGrp="1"/>
          </p:cNvSpPr>
          <p:nvPr>
            <p:ph type="sldNum" sz="quarter" idx="12"/>
          </p:nvPr>
        </p:nvSpPr>
        <p:spPr/>
        <p:txBody>
          <a:bodyPr/>
          <a:lstStyle/>
          <a:p>
            <a:fld id="{26D89839-9540-4FD2-A570-163792ED64AF}" type="slidenum">
              <a:rPr lang="en-US" smtClean="0"/>
              <a:t>‹#›</a:t>
            </a:fld>
            <a:endParaRPr lang="en-US"/>
          </a:p>
        </p:txBody>
      </p:sp>
      <p:sp>
        <p:nvSpPr>
          <p:cNvPr id="7" name="TextBox 6">
            <a:extLst>
              <a:ext uri="{FF2B5EF4-FFF2-40B4-BE49-F238E27FC236}">
                <a16:creationId xmlns:a16="http://schemas.microsoft.com/office/drawing/2014/main" id="{B6B6A206-1EA4-4A32-BE0C-4445DBD65DAF}"/>
              </a:ext>
            </a:extLst>
          </p:cNvPr>
          <p:cNvSpPr txBox="1"/>
          <p:nvPr userDrawn="1"/>
        </p:nvSpPr>
        <p:spPr>
          <a:xfrm>
            <a:off x="841248" y="365760"/>
            <a:ext cx="10515600" cy="1325880"/>
          </a:xfrm>
          <a:prstGeom prst="rect">
            <a:avLst/>
          </a:prstGeom>
          <a:noFill/>
        </p:spPr>
        <p:txBody>
          <a:bodyPr wrap="none" rtlCol="0" anchor="ctr" anchorCtr="0">
            <a:normAutofit/>
          </a:bodyPr>
          <a:lstStyle/>
          <a:p>
            <a:r>
              <a:rPr lang="en-US" sz="4400" dirty="0">
                <a:latin typeface="+mj-lt"/>
              </a:rPr>
              <a:t>Summary</a:t>
            </a:r>
          </a:p>
        </p:txBody>
      </p:sp>
    </p:spTree>
    <p:extLst>
      <p:ext uri="{BB962C8B-B14F-4D97-AF65-F5344CB8AC3E}">
        <p14:creationId xmlns:p14="http://schemas.microsoft.com/office/powerpoint/2010/main" val="163238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B73-5BD8-4F08-A482-2304DFB7F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A0C05F-2181-4CAA-BDD3-051AA8E2A8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FA9C9-B498-438E-B4E3-FEAEF7DF8EAD}"/>
              </a:ext>
            </a:extLst>
          </p:cNvPr>
          <p:cNvSpPr>
            <a:spLocks noGrp="1"/>
          </p:cNvSpPr>
          <p:nvPr>
            <p:ph type="dt" sz="half" idx="10"/>
          </p:nvPr>
        </p:nvSpPr>
        <p:spPr/>
        <p:txBody>
          <a:bodyPr/>
          <a:lstStyle/>
          <a:p>
            <a:fld id="{CD5F8548-0F70-4592-A006-1EA5A00BB397}" type="datetime1">
              <a:rPr lang="en-US" smtClean="0"/>
              <a:t>1/1/2026</a:t>
            </a:fld>
            <a:endParaRPr lang="en-US"/>
          </a:p>
        </p:txBody>
      </p:sp>
      <p:sp>
        <p:nvSpPr>
          <p:cNvPr id="5" name="Footer Placeholder 4">
            <a:extLst>
              <a:ext uri="{FF2B5EF4-FFF2-40B4-BE49-F238E27FC236}">
                <a16:creationId xmlns:a16="http://schemas.microsoft.com/office/drawing/2014/main" id="{440E6F0D-F33F-41F5-B4D7-DE19813B2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F426C3-368E-4224-9D94-29C54C0847CA}"/>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290383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2AD60-6CF7-4F26-ACA0-C0869080E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F203-C84C-47DB-9277-5FC3C93DF1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268091-D9E1-4B63-B794-DD555C7993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1BF1D2-5B65-4739-8CF5-8CD86B284B77}"/>
              </a:ext>
            </a:extLst>
          </p:cNvPr>
          <p:cNvSpPr>
            <a:spLocks noGrp="1"/>
          </p:cNvSpPr>
          <p:nvPr>
            <p:ph type="dt" sz="half" idx="10"/>
          </p:nvPr>
        </p:nvSpPr>
        <p:spPr/>
        <p:txBody>
          <a:bodyPr/>
          <a:lstStyle/>
          <a:p>
            <a:fld id="{60F1115A-DF10-408F-A03A-240791E00047}" type="datetime1">
              <a:rPr lang="en-US" smtClean="0"/>
              <a:t>1/1/2026</a:t>
            </a:fld>
            <a:endParaRPr lang="en-US"/>
          </a:p>
        </p:txBody>
      </p:sp>
      <p:sp>
        <p:nvSpPr>
          <p:cNvPr id="6" name="Footer Placeholder 5">
            <a:extLst>
              <a:ext uri="{FF2B5EF4-FFF2-40B4-BE49-F238E27FC236}">
                <a16:creationId xmlns:a16="http://schemas.microsoft.com/office/drawing/2014/main" id="{0466DB13-C708-418B-B73F-0B1B04BBA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B7EBA-DF5F-4F6A-90CF-A4502C513E22}"/>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8073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909FC-CA8F-4431-AA11-93D3AA4B80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1367EA-9BF7-4F79-A777-35D874E25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15CB7B-DFDA-464E-A356-7A24628D7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6806E9-99F4-42B1-89A2-95D057DDC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0D1B36-9594-4112-9D6C-8DD87BAFAC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93B486-A200-4826-8B40-7C315D936E68}"/>
              </a:ext>
            </a:extLst>
          </p:cNvPr>
          <p:cNvSpPr>
            <a:spLocks noGrp="1"/>
          </p:cNvSpPr>
          <p:nvPr>
            <p:ph type="dt" sz="half" idx="10"/>
          </p:nvPr>
        </p:nvSpPr>
        <p:spPr/>
        <p:txBody>
          <a:bodyPr/>
          <a:lstStyle/>
          <a:p>
            <a:fld id="{5508EA6A-2C00-488A-91D8-8C06E6635358}" type="datetime1">
              <a:rPr lang="en-US" smtClean="0"/>
              <a:t>1/1/2026</a:t>
            </a:fld>
            <a:endParaRPr lang="en-US"/>
          </a:p>
        </p:txBody>
      </p:sp>
      <p:sp>
        <p:nvSpPr>
          <p:cNvPr id="8" name="Footer Placeholder 7">
            <a:extLst>
              <a:ext uri="{FF2B5EF4-FFF2-40B4-BE49-F238E27FC236}">
                <a16:creationId xmlns:a16="http://schemas.microsoft.com/office/drawing/2014/main" id="{9A2AC08D-A6E9-464B-B6C0-B241F9383A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5B5AB5-BE6D-484A-808E-8423ECF74FBB}"/>
              </a:ext>
            </a:extLst>
          </p:cNvPr>
          <p:cNvSpPr>
            <a:spLocks noGrp="1"/>
          </p:cNvSpPr>
          <p:nvPr>
            <p:ph type="sldNum" sz="quarter" idx="12"/>
          </p:nvPr>
        </p:nvSpPr>
        <p:spPr/>
        <p:txBody>
          <a:bodyPr/>
          <a:lstStyle/>
          <a:p>
            <a:fld id="{26D89839-9540-4FD2-A570-163792ED64AF}" type="slidenum">
              <a:rPr lang="en-US" smtClean="0"/>
              <a:t>‹#›</a:t>
            </a:fld>
            <a:endParaRPr lang="en-US"/>
          </a:p>
        </p:txBody>
      </p:sp>
    </p:spTree>
    <p:extLst>
      <p:ext uri="{BB962C8B-B14F-4D97-AF65-F5344CB8AC3E}">
        <p14:creationId xmlns:p14="http://schemas.microsoft.com/office/powerpoint/2010/main" val="123793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3D49C-3BC6-4F7E-BD5A-35CD1DA3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74510B9-946D-4F7D-A7FF-FB1FEEB04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9E3708-E541-49A7-AAFB-67C624D9D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A6805-F6A3-4E7F-BCA8-DDBF10BE69FF}" type="datetime1">
              <a:rPr lang="en-US" smtClean="0"/>
              <a:t>1/1/2026</a:t>
            </a:fld>
            <a:endParaRPr lang="en-US"/>
          </a:p>
        </p:txBody>
      </p:sp>
      <p:sp>
        <p:nvSpPr>
          <p:cNvPr id="5" name="Footer Placeholder 4">
            <a:extLst>
              <a:ext uri="{FF2B5EF4-FFF2-40B4-BE49-F238E27FC236}">
                <a16:creationId xmlns:a16="http://schemas.microsoft.com/office/drawing/2014/main" id="{FE5A3523-4041-47F2-AD14-545314A7E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99312-630C-4DC7-97BE-4A5230F42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D89839-9540-4FD2-A570-163792ED64AF}" type="slidenum">
              <a:rPr lang="en-US" smtClean="0"/>
              <a:t>‹#›</a:t>
            </a:fld>
            <a:endParaRPr lang="en-US"/>
          </a:p>
        </p:txBody>
      </p:sp>
    </p:spTree>
    <p:extLst>
      <p:ext uri="{BB962C8B-B14F-4D97-AF65-F5344CB8AC3E}">
        <p14:creationId xmlns:p14="http://schemas.microsoft.com/office/powerpoint/2010/main" val="79044820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4" r:id="rId3"/>
    <p:sldLayoutId id="2147483650"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5.xml"/><Relationship Id="rId1" Type="http://schemas.openxmlformats.org/officeDocument/2006/relationships/slideLayout" Target="../slideLayouts/slideLayout11.xml"/><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7.xml"/><Relationship Id="rId1" Type="http://schemas.openxmlformats.org/officeDocument/2006/relationships/slideLayout" Target="../slideLayouts/slideLayout11.xml"/><Relationship Id="rId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2.xml"/><Relationship Id="rId1" Type="http://schemas.openxmlformats.org/officeDocument/2006/relationships/slideLayout" Target="../slideLayouts/slideLayout10.xml"/><Relationship Id="rId4" Type="http://schemas.openxmlformats.org/officeDocument/2006/relationships/image" Target="../media/image122.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11.xml"/><Relationship Id="rId4" Type="http://schemas.openxmlformats.org/officeDocument/2006/relationships/image" Target="../media/image128.png"/></Relationships>
</file>

<file path=ppt/slides/_rels/slide1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5.xml"/><Relationship Id="rId1" Type="http://schemas.openxmlformats.org/officeDocument/2006/relationships/slideLayout" Target="../slideLayouts/slideLayout10.xml"/><Relationship Id="rId4" Type="http://schemas.openxmlformats.org/officeDocument/2006/relationships/image" Target="../media/image13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7.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9.xml"/><Relationship Id="rId1" Type="http://schemas.openxmlformats.org/officeDocument/2006/relationships/slideLayout" Target="../slideLayouts/slideLayout10.xml"/><Relationship Id="rId4" Type="http://schemas.openxmlformats.org/officeDocument/2006/relationships/image" Target="../media/image135.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0.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22.xml"/><Relationship Id="rId1" Type="http://schemas.openxmlformats.org/officeDocument/2006/relationships/slideLayout" Target="../slideLayouts/slideLayout10.xml"/><Relationship Id="rId4" Type="http://schemas.openxmlformats.org/officeDocument/2006/relationships/image" Target="../media/image139.jpg"/></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4.xml"/><Relationship Id="rId1" Type="http://schemas.openxmlformats.org/officeDocument/2006/relationships/slideLayout" Target="../slideLayouts/slideLayout10.xml"/><Relationship Id="rId4" Type="http://schemas.openxmlformats.org/officeDocument/2006/relationships/image" Target="../media/image142.png"/></Relationships>
</file>

<file path=ppt/slides/_rels/slide1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11.xml"/><Relationship Id="rId5" Type="http://schemas.openxmlformats.org/officeDocument/2006/relationships/image" Target="../media/image145.png"/><Relationship Id="rId4" Type="http://schemas.openxmlformats.org/officeDocument/2006/relationships/image" Target="../media/image144.png"/></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10.xml"/><Relationship Id="rId4" Type="http://schemas.openxmlformats.org/officeDocument/2006/relationships/image" Target="../media/image146.png"/></Relationships>
</file>

<file path=ppt/slides/_rels/slide1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7.xml"/><Relationship Id="rId1" Type="http://schemas.openxmlformats.org/officeDocument/2006/relationships/slideLayout" Target="../slideLayouts/slideLayout10.xml"/><Relationship Id="rId4" Type="http://schemas.openxmlformats.org/officeDocument/2006/relationships/image" Target="../media/image146.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4.xml"/><Relationship Id="rId1" Type="http://schemas.openxmlformats.org/officeDocument/2006/relationships/slideLayout" Target="../slideLayouts/slideLayout8.xml"/><Relationship Id="rId4" Type="http://schemas.openxmlformats.org/officeDocument/2006/relationships/image" Target="../media/image152.png"/></Relationships>
</file>

<file path=ppt/slides/_rels/slide1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5.xml"/><Relationship Id="rId1" Type="http://schemas.openxmlformats.org/officeDocument/2006/relationships/slideLayout" Target="../slideLayouts/slideLayout8.xml"/><Relationship Id="rId4" Type="http://schemas.openxmlformats.org/officeDocument/2006/relationships/image" Target="../media/image154.png"/></Relationships>
</file>

<file path=ppt/slides/_rels/slide1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7.xml"/><Relationship Id="rId1" Type="http://schemas.openxmlformats.org/officeDocument/2006/relationships/slideLayout" Target="../slideLayouts/slideLayout8.xml"/><Relationship Id="rId4" Type="http://schemas.openxmlformats.org/officeDocument/2006/relationships/image" Target="../media/image157.png"/></Relationships>
</file>

<file path=ppt/slides/_rels/slide14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9.xml"/><Relationship Id="rId1" Type="http://schemas.openxmlformats.org/officeDocument/2006/relationships/slideLayout" Target="../slideLayouts/slideLayout10.xml"/><Relationship Id="rId4" Type="http://schemas.openxmlformats.org/officeDocument/2006/relationships/image" Target="../media/image159.png"/></Relationships>
</file>

<file path=ppt/slides/_rels/slide1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0.xml"/><Relationship Id="rId1" Type="http://schemas.openxmlformats.org/officeDocument/2006/relationships/slideLayout" Target="../slideLayouts/slideLayout10.xml"/><Relationship Id="rId4" Type="http://schemas.openxmlformats.org/officeDocument/2006/relationships/image" Target="../media/image16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www.loc.gov/aba/rda/mgd/manifestation/mg-m-ses-titlePoperStatementOfResponsibility.pdf"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hyperlink" Target="https://www.loc.gov/aba/rda/mgd/manifestation/mg-m-ses-titlePoperStatementOfResponsibility.pdf"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hyperlink" Target="https://www.loc.gov/aba/rda/mgd/manifestation/mg-m-ses-titlePoperStatementOfResponsibility.pdf"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8.xml"/><Relationship Id="rId5" Type="http://schemas.openxmlformats.org/officeDocument/2006/relationships/image" Target="../media/image90.png"/><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10.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11.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11.xml"/><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3.xml"/><Relationship Id="rId1" Type="http://schemas.openxmlformats.org/officeDocument/2006/relationships/slideLayout" Target="../slideLayouts/slideLayout11.xml"/><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1.xml"/><Relationship Id="rId1" Type="http://schemas.openxmlformats.org/officeDocument/2006/relationships/slideLayout" Target="../slideLayouts/slideLayout11.xml"/><Relationship Id="rId5" Type="http://schemas.openxmlformats.org/officeDocument/2006/relationships/image" Target="../media/image108.png"/><Relationship Id="rId4" Type="http://schemas.openxmlformats.org/officeDocument/2006/relationships/image" Target="../media/image107.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1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FB4213-DCC0-A76E-F7D5-7961900E8CAE}"/>
              </a:ext>
            </a:extLst>
          </p:cNvPr>
          <p:cNvSpPr>
            <a:spLocks noGrp="1"/>
          </p:cNvSpPr>
          <p:nvPr>
            <p:ph type="sldNum" sz="quarter" idx="12"/>
          </p:nvPr>
        </p:nvSpPr>
        <p:spPr/>
        <p:txBody>
          <a:bodyPr/>
          <a:lstStyle/>
          <a:p>
            <a:fld id="{26D89839-9540-4FD2-A570-163792ED64AF}" type="slidenum">
              <a:rPr lang="en-US" smtClean="0"/>
              <a:t>1</a:t>
            </a:fld>
            <a:endParaRPr lang="en-US"/>
          </a:p>
        </p:txBody>
      </p:sp>
      <p:sp>
        <p:nvSpPr>
          <p:cNvPr id="2" name="Title 1">
            <a:extLst>
              <a:ext uri="{FF2B5EF4-FFF2-40B4-BE49-F238E27FC236}">
                <a16:creationId xmlns:a16="http://schemas.microsoft.com/office/drawing/2014/main" id="{A114AD6D-873C-3B2D-4EEA-26F190BB19EE}"/>
              </a:ext>
            </a:extLst>
          </p:cNvPr>
          <p:cNvSpPr>
            <a:spLocks noGrp="1"/>
          </p:cNvSpPr>
          <p:nvPr>
            <p:ph type="ctrTitle"/>
          </p:nvPr>
        </p:nvSpPr>
        <p:spPr/>
        <p:txBody>
          <a:bodyPr/>
          <a:lstStyle/>
          <a:p>
            <a:r>
              <a:rPr lang="en-CA" sz="3600" dirty="0"/>
              <a:t>Cataloging an eBook</a:t>
            </a:r>
            <a:br>
              <a:rPr lang="en-CA" dirty="0"/>
            </a:br>
            <a:r>
              <a:rPr lang="en-CA" dirty="0"/>
              <a:t>Describing the Manifestation</a:t>
            </a:r>
          </a:p>
        </p:txBody>
      </p:sp>
    </p:spTree>
    <p:extLst>
      <p:ext uri="{BB962C8B-B14F-4D97-AF65-F5344CB8AC3E}">
        <p14:creationId xmlns:p14="http://schemas.microsoft.com/office/powerpoint/2010/main" val="364971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D6AAF9-ABF9-4B57-D8A9-22464E4DA07E}"/>
              </a:ext>
            </a:extLst>
          </p:cNvPr>
          <p:cNvSpPr>
            <a:spLocks noGrp="1"/>
          </p:cNvSpPr>
          <p:nvPr>
            <p:ph type="sldNum" sz="quarter" idx="12"/>
          </p:nvPr>
        </p:nvSpPr>
        <p:spPr/>
        <p:txBody>
          <a:bodyPr/>
          <a:lstStyle/>
          <a:p>
            <a:fld id="{26D89839-9540-4FD2-A570-163792ED64AF}" type="slidenum">
              <a:rPr lang="en-US" smtClean="0"/>
              <a:t>10</a:t>
            </a:fld>
            <a:endParaRPr lang="en-US"/>
          </a:p>
        </p:txBody>
      </p:sp>
      <p:pic>
        <p:nvPicPr>
          <p:cNvPr id="4" name="Picture 3">
            <a:extLst>
              <a:ext uri="{FF2B5EF4-FFF2-40B4-BE49-F238E27FC236}">
                <a16:creationId xmlns:a16="http://schemas.microsoft.com/office/drawing/2014/main" id="{D4F9E333-FD4E-C43D-C0C1-963443309B4F}"/>
              </a:ext>
            </a:extLst>
          </p:cNvPr>
          <p:cNvPicPr>
            <a:picLocks noChangeAspect="1"/>
          </p:cNvPicPr>
          <p:nvPr/>
        </p:nvPicPr>
        <p:blipFill>
          <a:blip r:embed="rId3"/>
          <a:stretch>
            <a:fillRect/>
          </a:stretch>
        </p:blipFill>
        <p:spPr>
          <a:xfrm>
            <a:off x="1613297" y="160734"/>
            <a:ext cx="8965406" cy="6536531"/>
          </a:xfrm>
          <a:prstGeom prst="rect">
            <a:avLst/>
          </a:prstGeom>
        </p:spPr>
      </p:pic>
    </p:spTree>
    <p:extLst>
      <p:ext uri="{BB962C8B-B14F-4D97-AF65-F5344CB8AC3E}">
        <p14:creationId xmlns:p14="http://schemas.microsoft.com/office/powerpoint/2010/main" val="33728521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33d2a680c82_0_14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100</a:t>
            </a:fld>
            <a:endParaRPr/>
          </a:p>
        </p:txBody>
      </p:sp>
      <p:sp>
        <p:nvSpPr>
          <p:cNvPr id="315" name="Google Shape;315;g33d2a680c82_0_148"/>
          <p:cNvSpPr txBox="1"/>
          <p:nvPr/>
        </p:nvSpPr>
        <p:spPr>
          <a:xfrm>
            <a:off x="4038000" y="-127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316" name="Google Shape;316;g33d2a680c82_0_148"/>
          <p:cNvPicPr preferRelativeResize="0"/>
          <p:nvPr/>
        </p:nvPicPr>
        <p:blipFill>
          <a:blip r:embed="rId3">
            <a:alphaModFix/>
          </a:blip>
          <a:stretch>
            <a:fillRect/>
          </a:stretch>
        </p:blipFill>
        <p:spPr>
          <a:xfrm>
            <a:off x="5153350" y="760000"/>
            <a:ext cx="5868426" cy="6056474"/>
          </a:xfrm>
          <a:prstGeom prst="rect">
            <a:avLst/>
          </a:prstGeom>
          <a:noFill/>
          <a:ln w="19050" cap="flat" cmpd="sng">
            <a:solidFill>
              <a:schemeClr val="dk2"/>
            </a:solidFill>
            <a:prstDash val="solid"/>
            <a:round/>
            <a:headEnd type="none" w="sm" len="sm"/>
            <a:tailEnd type="none" w="sm" len="sm"/>
          </a:ln>
        </p:spPr>
      </p:pic>
      <p:pic>
        <p:nvPicPr>
          <p:cNvPr id="317" name="Google Shape;317;g33d2a680c82_0_148"/>
          <p:cNvPicPr preferRelativeResize="0"/>
          <p:nvPr/>
        </p:nvPicPr>
        <p:blipFill>
          <a:blip r:embed="rId4">
            <a:alphaModFix/>
          </a:blip>
          <a:stretch>
            <a:fillRect/>
          </a:stretch>
        </p:blipFill>
        <p:spPr>
          <a:xfrm>
            <a:off x="58974" y="760008"/>
            <a:ext cx="5047724" cy="1823617"/>
          </a:xfrm>
          <a:prstGeom prst="rect">
            <a:avLst/>
          </a:prstGeom>
          <a:noFill/>
          <a:ln w="19050" cap="flat" cmpd="sng">
            <a:solidFill>
              <a:schemeClr val="dk2"/>
            </a:solidFill>
            <a:prstDash val="solid"/>
            <a:round/>
            <a:headEnd type="none" w="sm" len="sm"/>
            <a:tailEnd type="none" w="sm" len="sm"/>
          </a:ln>
        </p:spPr>
      </p:pic>
      <p:cxnSp>
        <p:nvCxnSpPr>
          <p:cNvPr id="318" name="Google Shape;318;g33d2a680c82_0_148"/>
          <p:cNvCxnSpPr>
            <a:stCxn id="317" idx="2"/>
            <a:endCxn id="316" idx="1"/>
          </p:cNvCxnSpPr>
          <p:nvPr/>
        </p:nvCxnSpPr>
        <p:spPr>
          <a:xfrm rot="-5400000" flipH="1">
            <a:off x="3265786" y="1900675"/>
            <a:ext cx="1204500" cy="2570400"/>
          </a:xfrm>
          <a:prstGeom prst="bentConnector2">
            <a:avLst/>
          </a:prstGeom>
          <a:noFill/>
          <a:ln w="19050" cap="flat" cmpd="sng">
            <a:solidFill>
              <a:schemeClr val="dk2"/>
            </a:solidFill>
            <a:prstDash val="solid"/>
            <a:round/>
            <a:headEnd type="none" w="med" len="med"/>
            <a:tailEnd type="none" w="med" len="med"/>
          </a:ln>
        </p:spPr>
      </p:cxnSp>
      <p:sp>
        <p:nvSpPr>
          <p:cNvPr id="319" name="Google Shape;319;g33d2a680c82_0_148"/>
          <p:cNvSpPr/>
          <p:nvPr/>
        </p:nvSpPr>
        <p:spPr>
          <a:xfrm>
            <a:off x="5195100" y="958925"/>
            <a:ext cx="2958900" cy="428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0" name="Google Shape;320;g33d2a680c82_0_148"/>
          <p:cNvSpPr/>
          <p:nvPr/>
        </p:nvSpPr>
        <p:spPr>
          <a:xfrm>
            <a:off x="8789275" y="1179950"/>
            <a:ext cx="1438500" cy="322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1" name="Google Shape;321;g33d2a680c82_0_148"/>
          <p:cNvSpPr/>
          <p:nvPr/>
        </p:nvSpPr>
        <p:spPr>
          <a:xfrm>
            <a:off x="5195100" y="4604050"/>
            <a:ext cx="2249100" cy="234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2" name="Google Shape;322;g33d2a680c82_0_148"/>
          <p:cNvSpPr/>
          <p:nvPr/>
        </p:nvSpPr>
        <p:spPr>
          <a:xfrm>
            <a:off x="8752325" y="4838050"/>
            <a:ext cx="2135100" cy="1145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3" name="Google Shape;323;g33d2a680c82_0_148"/>
          <p:cNvSpPr/>
          <p:nvPr/>
        </p:nvSpPr>
        <p:spPr>
          <a:xfrm>
            <a:off x="5195100" y="6187325"/>
            <a:ext cx="1096200" cy="322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4" name="Google Shape;324;g33d2a680c82_0_148"/>
          <p:cNvSpPr/>
          <p:nvPr/>
        </p:nvSpPr>
        <p:spPr>
          <a:xfrm>
            <a:off x="8717100" y="6493975"/>
            <a:ext cx="2135100" cy="322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25" name="Google Shape;325;g33d2a680c82_0_148"/>
          <p:cNvCxnSpPr>
            <a:stCxn id="320" idx="1"/>
            <a:endCxn id="319" idx="3"/>
          </p:cNvCxnSpPr>
          <p:nvPr/>
        </p:nvCxnSpPr>
        <p:spPr>
          <a:xfrm rot="10800000">
            <a:off x="8153875" y="1172900"/>
            <a:ext cx="635400" cy="168300"/>
          </a:xfrm>
          <a:prstGeom prst="straightConnector1">
            <a:avLst/>
          </a:prstGeom>
          <a:noFill/>
          <a:ln w="19050" cap="flat" cmpd="sng">
            <a:solidFill>
              <a:srgbClr val="FF0000"/>
            </a:solidFill>
            <a:prstDash val="solid"/>
            <a:round/>
            <a:headEnd type="none" w="med" len="med"/>
            <a:tailEnd type="triangle" w="med" len="med"/>
          </a:ln>
        </p:spPr>
      </p:cxnSp>
      <p:cxnSp>
        <p:nvCxnSpPr>
          <p:cNvPr id="326" name="Google Shape;326;g33d2a680c82_0_148"/>
          <p:cNvCxnSpPr>
            <a:stCxn id="322" idx="1"/>
            <a:endCxn id="321" idx="3"/>
          </p:cNvCxnSpPr>
          <p:nvPr/>
        </p:nvCxnSpPr>
        <p:spPr>
          <a:xfrm rot="10800000">
            <a:off x="7444325" y="4721050"/>
            <a:ext cx="1308000" cy="689700"/>
          </a:xfrm>
          <a:prstGeom prst="straightConnector1">
            <a:avLst/>
          </a:prstGeom>
          <a:noFill/>
          <a:ln w="19050" cap="flat" cmpd="sng">
            <a:solidFill>
              <a:srgbClr val="FF0000"/>
            </a:solidFill>
            <a:prstDash val="solid"/>
            <a:round/>
            <a:headEnd type="none" w="med" len="med"/>
            <a:tailEnd type="triangle" w="med" len="med"/>
          </a:ln>
        </p:spPr>
      </p:cxnSp>
      <p:cxnSp>
        <p:nvCxnSpPr>
          <p:cNvPr id="327" name="Google Shape;327;g33d2a680c82_0_148"/>
          <p:cNvCxnSpPr>
            <a:stCxn id="324" idx="1"/>
            <a:endCxn id="323" idx="3"/>
          </p:cNvCxnSpPr>
          <p:nvPr/>
        </p:nvCxnSpPr>
        <p:spPr>
          <a:xfrm rot="10800000">
            <a:off x="6291300" y="6348625"/>
            <a:ext cx="2425800" cy="3066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33d2a680c82_0_16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101</a:t>
            </a:fld>
            <a:endParaRPr/>
          </a:p>
        </p:txBody>
      </p:sp>
      <p:sp>
        <p:nvSpPr>
          <p:cNvPr id="334" name="Google Shape;334;g33d2a680c82_0_169"/>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335" name="Google Shape;335;g33d2a680c82_0_169"/>
          <p:cNvPicPr preferRelativeResize="0"/>
          <p:nvPr/>
        </p:nvPicPr>
        <p:blipFill>
          <a:blip r:embed="rId3">
            <a:alphaModFix/>
          </a:blip>
          <a:stretch>
            <a:fillRect/>
          </a:stretch>
        </p:blipFill>
        <p:spPr>
          <a:xfrm>
            <a:off x="1853925" y="1273000"/>
            <a:ext cx="8484149" cy="5511074"/>
          </a:xfrm>
          <a:prstGeom prst="rect">
            <a:avLst/>
          </a:prstGeom>
          <a:noFill/>
          <a:ln w="19050" cap="flat" cmpd="sng">
            <a:solidFill>
              <a:schemeClr val="dk2"/>
            </a:solidFill>
            <a:prstDash val="solid"/>
            <a:round/>
            <a:headEnd type="none" w="sm" len="sm"/>
            <a:tailEnd type="none" w="sm" len="sm"/>
          </a:ln>
        </p:spPr>
      </p:pic>
      <p:sp>
        <p:nvSpPr>
          <p:cNvPr id="336" name="Google Shape;336;g33d2a680c82_0_169"/>
          <p:cNvSpPr/>
          <p:nvPr/>
        </p:nvSpPr>
        <p:spPr>
          <a:xfrm>
            <a:off x="2061700" y="2754725"/>
            <a:ext cx="3734700" cy="450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37" name="Google Shape;337;g33d2a680c82_0_169"/>
          <p:cNvSpPr/>
          <p:nvPr/>
        </p:nvSpPr>
        <p:spPr>
          <a:xfrm>
            <a:off x="7200400" y="3071800"/>
            <a:ext cx="2014800" cy="300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38" name="Google Shape;338;g33d2a680c82_0_169"/>
          <p:cNvCxnSpPr>
            <a:stCxn id="337" idx="1"/>
            <a:endCxn id="336" idx="3"/>
          </p:cNvCxnSpPr>
          <p:nvPr/>
        </p:nvCxnSpPr>
        <p:spPr>
          <a:xfrm rot="10800000">
            <a:off x="5796400" y="2979700"/>
            <a:ext cx="1404000" cy="2421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3d2a680c82_0_17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102</a:t>
            </a:fld>
            <a:endParaRPr/>
          </a:p>
        </p:txBody>
      </p:sp>
      <p:sp>
        <p:nvSpPr>
          <p:cNvPr id="345" name="Google Shape;345;g33d2a680c82_0_179"/>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346" name="Google Shape;346;g33d2a680c82_0_179"/>
          <p:cNvPicPr preferRelativeResize="0"/>
          <p:nvPr/>
        </p:nvPicPr>
        <p:blipFill>
          <a:blip r:embed="rId3">
            <a:alphaModFix/>
          </a:blip>
          <a:stretch>
            <a:fillRect/>
          </a:stretch>
        </p:blipFill>
        <p:spPr>
          <a:xfrm>
            <a:off x="3522275" y="2135625"/>
            <a:ext cx="8030901" cy="4271876"/>
          </a:xfrm>
          <a:prstGeom prst="rect">
            <a:avLst/>
          </a:prstGeom>
          <a:noFill/>
          <a:ln w="19050" cap="flat" cmpd="sng">
            <a:solidFill>
              <a:schemeClr val="dk2"/>
            </a:solidFill>
            <a:prstDash val="solid"/>
            <a:round/>
            <a:headEnd type="none" w="sm" len="sm"/>
            <a:tailEnd type="none" w="sm" len="sm"/>
          </a:ln>
        </p:spPr>
      </p:pic>
      <p:pic>
        <p:nvPicPr>
          <p:cNvPr id="347" name="Google Shape;347;g33d2a680c82_0_179"/>
          <p:cNvPicPr preferRelativeResize="0"/>
          <p:nvPr/>
        </p:nvPicPr>
        <p:blipFill rotWithShape="1">
          <a:blip r:embed="rId4">
            <a:alphaModFix/>
          </a:blip>
          <a:srcRect r="46729"/>
          <a:stretch/>
        </p:blipFill>
        <p:spPr>
          <a:xfrm>
            <a:off x="396275" y="1096650"/>
            <a:ext cx="4424524" cy="1185625"/>
          </a:xfrm>
          <a:prstGeom prst="rect">
            <a:avLst/>
          </a:prstGeom>
          <a:noFill/>
          <a:ln w="19050" cap="flat" cmpd="sng">
            <a:solidFill>
              <a:schemeClr val="dk2"/>
            </a:solidFill>
            <a:prstDash val="solid"/>
            <a:round/>
            <a:headEnd type="none" w="sm" len="sm"/>
            <a:tailEnd type="none" w="sm" len="sm"/>
          </a:ln>
        </p:spPr>
      </p:pic>
      <p:sp>
        <p:nvSpPr>
          <p:cNvPr id="348" name="Google Shape;348;g33d2a680c82_0_179"/>
          <p:cNvSpPr/>
          <p:nvPr/>
        </p:nvSpPr>
        <p:spPr>
          <a:xfrm>
            <a:off x="3650600" y="2540400"/>
            <a:ext cx="4116000" cy="634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49" name="Google Shape;349;g33d2a680c82_0_179"/>
          <p:cNvSpPr/>
          <p:nvPr/>
        </p:nvSpPr>
        <p:spPr>
          <a:xfrm>
            <a:off x="4038000" y="3919550"/>
            <a:ext cx="2127900" cy="312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0" name="Google Shape;350;g33d2a680c82_0_179"/>
          <p:cNvSpPr/>
          <p:nvPr/>
        </p:nvSpPr>
        <p:spPr>
          <a:xfrm>
            <a:off x="8610600" y="4232150"/>
            <a:ext cx="2010300" cy="365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351" name="Google Shape;351;g33d2a680c82_0_179"/>
          <p:cNvCxnSpPr>
            <a:stCxn id="350" idx="1"/>
            <a:endCxn id="349" idx="3"/>
          </p:cNvCxnSpPr>
          <p:nvPr/>
        </p:nvCxnSpPr>
        <p:spPr>
          <a:xfrm rot="10800000">
            <a:off x="6165900" y="4076000"/>
            <a:ext cx="2444700" cy="3387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33d2a680c82_0_19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103</a:t>
            </a:fld>
            <a:endParaRPr/>
          </a:p>
        </p:txBody>
      </p:sp>
      <p:pic>
        <p:nvPicPr>
          <p:cNvPr id="358" name="Google Shape;358;g33d2a680c82_0_191"/>
          <p:cNvPicPr preferRelativeResize="0"/>
          <p:nvPr/>
        </p:nvPicPr>
        <p:blipFill>
          <a:blip r:embed="rId3">
            <a:alphaModFix/>
          </a:blip>
          <a:stretch>
            <a:fillRect/>
          </a:stretch>
        </p:blipFill>
        <p:spPr>
          <a:xfrm>
            <a:off x="328663" y="1208400"/>
            <a:ext cx="8334275" cy="5147951"/>
          </a:xfrm>
          <a:prstGeom prst="rect">
            <a:avLst/>
          </a:prstGeom>
          <a:noFill/>
          <a:ln w="19050" cap="flat" cmpd="sng">
            <a:solidFill>
              <a:schemeClr val="dk1"/>
            </a:solidFill>
            <a:prstDash val="solid"/>
            <a:round/>
            <a:headEnd type="none" w="sm" len="sm"/>
            <a:tailEnd type="none" w="sm" len="sm"/>
          </a:ln>
        </p:spPr>
      </p:pic>
      <p:sp>
        <p:nvSpPr>
          <p:cNvPr id="359" name="Google Shape;359;g33d2a680c82_0_191"/>
          <p:cNvSpPr/>
          <p:nvPr/>
        </p:nvSpPr>
        <p:spPr>
          <a:xfrm>
            <a:off x="1472025" y="2026825"/>
            <a:ext cx="6056100" cy="660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0" name="Google Shape;360;g33d2a680c82_0_191"/>
          <p:cNvSpPr txBox="1"/>
          <p:nvPr/>
        </p:nvSpPr>
        <p:spPr>
          <a:xfrm>
            <a:off x="4038000" y="2209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Series Title Page</a:t>
            </a:r>
            <a:endParaRPr sz="4400">
              <a:solidFill>
                <a:schemeClr val="dk1"/>
              </a:solidFill>
              <a:latin typeface="Calibri"/>
              <a:ea typeface="Calibri"/>
              <a:cs typeface="Calibri"/>
              <a:sym typeface="Calibri"/>
            </a:endParaRPr>
          </a:p>
        </p:txBody>
      </p:sp>
      <p:sp>
        <p:nvSpPr>
          <p:cNvPr id="361" name="Google Shape;361;g33d2a680c82_0_191"/>
          <p:cNvSpPr txBox="1"/>
          <p:nvPr/>
        </p:nvSpPr>
        <p:spPr>
          <a:xfrm>
            <a:off x="9249225" y="2310425"/>
            <a:ext cx="2564400" cy="2943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i="1">
                <a:solidFill>
                  <a:schemeClr val="dk1"/>
                </a:solidFill>
                <a:latin typeface="Calibri"/>
                <a:ea typeface="Calibri"/>
                <a:cs typeface="Calibri"/>
                <a:sym typeface="Calibri"/>
              </a:rPr>
              <a:t>title of series</a:t>
            </a:r>
            <a:r>
              <a:rPr lang="en-US" sz="2500">
                <a:solidFill>
                  <a:schemeClr val="dk1"/>
                </a:solidFill>
                <a:latin typeface="Calibri"/>
                <a:ea typeface="Calibri"/>
                <a:cs typeface="Calibri"/>
                <a:sym typeface="Calibri"/>
              </a:rPr>
              <a:t> value: </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2500" b="1">
              <a:solidFill>
                <a:schemeClr val="dk1"/>
              </a:solidFill>
              <a:latin typeface="Calibri"/>
              <a:ea typeface="Calibri"/>
              <a:cs typeface="Calibri"/>
              <a:sym typeface="Calibri"/>
            </a:endParaRPr>
          </a:p>
          <a:p>
            <a:pPr marL="0" lvl="0" indent="0" algn="ctr" rtl="0">
              <a:spcBef>
                <a:spcPts val="0"/>
              </a:spcBef>
              <a:spcAft>
                <a:spcPts val="0"/>
              </a:spcAft>
              <a:buNone/>
            </a:pPr>
            <a:r>
              <a:rPr lang="en-US" sz="2500" b="1">
                <a:solidFill>
                  <a:schemeClr val="dk1"/>
                </a:solidFill>
                <a:latin typeface="Calibri"/>
                <a:ea typeface="Calibri"/>
                <a:cs typeface="Calibri"/>
                <a:sym typeface="Calibri"/>
              </a:rPr>
              <a:t>Mathematical Sciences Research Institute publications</a:t>
            </a:r>
            <a:endParaRPr sz="2500" b="1">
              <a:solidFill>
                <a:schemeClr val="dk1"/>
              </a:solidFill>
              <a:latin typeface="Calibri"/>
              <a:ea typeface="Calibri"/>
              <a:cs typeface="Calibri"/>
              <a:sym typeface="Calibri"/>
            </a:endParaRPr>
          </a:p>
        </p:txBody>
      </p:sp>
      <p:cxnSp>
        <p:nvCxnSpPr>
          <p:cNvPr id="362" name="Google Shape;362;g33d2a680c82_0_191"/>
          <p:cNvCxnSpPr>
            <a:stCxn id="359" idx="3"/>
            <a:endCxn id="361" idx="1"/>
          </p:cNvCxnSpPr>
          <p:nvPr/>
        </p:nvCxnSpPr>
        <p:spPr>
          <a:xfrm>
            <a:off x="7528125" y="2357125"/>
            <a:ext cx="1721100" cy="14253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1BD8-BF30-E641-FA5D-213041E8DCC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35D2AFD-7B42-3569-F51E-3BA28C55098D}"/>
              </a:ext>
            </a:extLst>
          </p:cNvPr>
          <p:cNvSpPr>
            <a:spLocks noGrp="1"/>
          </p:cNvSpPr>
          <p:nvPr>
            <p:ph type="title"/>
          </p:nvPr>
        </p:nvSpPr>
        <p:spPr/>
        <p:txBody>
          <a:bodyPr/>
          <a:lstStyle/>
          <a:p>
            <a:r>
              <a:rPr lang="en-CA" dirty="0"/>
              <a:t>Recording title of series</a:t>
            </a:r>
          </a:p>
        </p:txBody>
      </p:sp>
      <p:sp>
        <p:nvSpPr>
          <p:cNvPr id="3" name="Slide Number Placeholder 2">
            <a:extLst>
              <a:ext uri="{FF2B5EF4-FFF2-40B4-BE49-F238E27FC236}">
                <a16:creationId xmlns:a16="http://schemas.microsoft.com/office/drawing/2014/main" id="{F219BA5C-C95B-2941-AF84-84DB6A4CF54C}"/>
              </a:ext>
            </a:extLst>
          </p:cNvPr>
          <p:cNvSpPr>
            <a:spLocks noGrp="1"/>
          </p:cNvSpPr>
          <p:nvPr>
            <p:ph type="sldNum" sz="quarter" idx="12"/>
          </p:nvPr>
        </p:nvSpPr>
        <p:spPr/>
        <p:txBody>
          <a:bodyPr/>
          <a:lstStyle/>
          <a:p>
            <a:fld id="{26D89839-9540-4FD2-A570-163792ED64AF}" type="slidenum">
              <a:rPr lang="en-US" smtClean="0"/>
              <a:t>104</a:t>
            </a:fld>
            <a:endParaRPr lang="en-US"/>
          </a:p>
        </p:txBody>
      </p:sp>
      <p:sp>
        <p:nvSpPr>
          <p:cNvPr id="25" name="TextBox 24">
            <a:extLst>
              <a:ext uri="{FF2B5EF4-FFF2-40B4-BE49-F238E27FC236}">
                <a16:creationId xmlns:a16="http://schemas.microsoft.com/office/drawing/2014/main" id="{2A62323F-06CD-2F80-FD34-B5286CF14FDC}"/>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DF0ED2B9-8D69-B44C-EEDB-7483EFBC54EB}"/>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spTree>
    <p:extLst>
      <p:ext uri="{BB962C8B-B14F-4D97-AF65-F5344CB8AC3E}">
        <p14:creationId xmlns:p14="http://schemas.microsoft.com/office/powerpoint/2010/main" val="496886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33d2a680c82_0_20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105</a:t>
            </a:fld>
            <a:endParaRPr/>
          </a:p>
        </p:txBody>
      </p:sp>
      <p:sp>
        <p:nvSpPr>
          <p:cNvPr id="369" name="Google Shape;369;g33d2a680c82_0_201"/>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370" name="Google Shape;370;g33d2a680c82_0_201"/>
          <p:cNvPicPr preferRelativeResize="0"/>
          <p:nvPr/>
        </p:nvPicPr>
        <p:blipFill>
          <a:blip r:embed="rId3">
            <a:alphaModFix/>
          </a:blip>
          <a:stretch>
            <a:fillRect/>
          </a:stretch>
        </p:blipFill>
        <p:spPr>
          <a:xfrm>
            <a:off x="152400" y="1764788"/>
            <a:ext cx="11887200" cy="3328416"/>
          </a:xfrm>
          <a:prstGeom prst="rect">
            <a:avLst/>
          </a:prstGeom>
          <a:noFill/>
          <a:ln w="19050" cap="flat" cmpd="sng">
            <a:solidFill>
              <a:schemeClr val="dk1"/>
            </a:solidFill>
            <a:prstDash val="solid"/>
            <a:round/>
            <a:headEnd type="none" w="sm" len="sm"/>
            <a:tailEnd type="none" w="sm" len="sm"/>
          </a:ln>
        </p:spPr>
      </p:pic>
      <p:sp>
        <p:nvSpPr>
          <p:cNvPr id="371" name="Google Shape;371;g33d2a680c82_0_201"/>
          <p:cNvSpPr/>
          <p:nvPr/>
        </p:nvSpPr>
        <p:spPr>
          <a:xfrm>
            <a:off x="7754675" y="4061425"/>
            <a:ext cx="3680100" cy="961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3d2a680c82_0_21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106</a:t>
            </a:fld>
            <a:endParaRPr/>
          </a:p>
        </p:txBody>
      </p:sp>
      <p:sp>
        <p:nvSpPr>
          <p:cNvPr id="378" name="Google Shape;378;g33d2a680c82_0_211"/>
          <p:cNvSpPr txBox="1"/>
          <p:nvPr/>
        </p:nvSpPr>
        <p:spPr>
          <a:xfrm>
            <a:off x="2171850" y="390425"/>
            <a:ext cx="78483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MG: Series: Title of series</a:t>
            </a:r>
            <a:endParaRPr sz="4400">
              <a:solidFill>
                <a:schemeClr val="dk1"/>
              </a:solidFill>
              <a:latin typeface="Calibri"/>
              <a:ea typeface="Calibri"/>
              <a:cs typeface="Calibri"/>
              <a:sym typeface="Calibri"/>
            </a:endParaRPr>
          </a:p>
        </p:txBody>
      </p:sp>
      <p:pic>
        <p:nvPicPr>
          <p:cNvPr id="379" name="Google Shape;379;g33d2a680c82_0_211"/>
          <p:cNvPicPr preferRelativeResize="0"/>
          <p:nvPr/>
        </p:nvPicPr>
        <p:blipFill>
          <a:blip r:embed="rId3">
            <a:alphaModFix/>
          </a:blip>
          <a:stretch>
            <a:fillRect/>
          </a:stretch>
        </p:blipFill>
        <p:spPr>
          <a:xfrm>
            <a:off x="2433638" y="1509100"/>
            <a:ext cx="7324725" cy="2981325"/>
          </a:xfrm>
          <a:prstGeom prst="rect">
            <a:avLst/>
          </a:prstGeom>
          <a:noFill/>
          <a:ln w="19050" cap="flat" cmpd="sng">
            <a:solidFill>
              <a:schemeClr val="dk2"/>
            </a:solidFill>
            <a:prstDash val="solid"/>
            <a:round/>
            <a:headEnd type="none" w="sm" len="sm"/>
            <a:tailEnd type="none" w="sm" len="sm"/>
          </a:ln>
        </p:spPr>
      </p:pic>
      <p:sp>
        <p:nvSpPr>
          <p:cNvPr id="380" name="Google Shape;380;g33d2a680c82_0_211"/>
          <p:cNvSpPr/>
          <p:nvPr/>
        </p:nvSpPr>
        <p:spPr>
          <a:xfrm>
            <a:off x="2433650" y="1794000"/>
            <a:ext cx="1670400" cy="272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81" name="Google Shape;381;g33d2a680c82_0_211"/>
          <p:cNvSpPr txBox="1"/>
          <p:nvPr/>
        </p:nvSpPr>
        <p:spPr>
          <a:xfrm>
            <a:off x="1310500" y="4880700"/>
            <a:ext cx="9570300" cy="1590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i="1">
                <a:solidFill>
                  <a:schemeClr val="dk1"/>
                </a:solidFill>
                <a:latin typeface="Calibri"/>
                <a:ea typeface="Calibri"/>
                <a:cs typeface="Calibri"/>
                <a:sym typeface="Calibri"/>
              </a:rPr>
              <a:t>title of series</a:t>
            </a:r>
            <a:r>
              <a:rPr lang="en-US" sz="2500">
                <a:solidFill>
                  <a:schemeClr val="dk1"/>
                </a:solidFill>
                <a:latin typeface="Calibri"/>
                <a:ea typeface="Calibri"/>
                <a:cs typeface="Calibri"/>
                <a:sym typeface="Calibri"/>
              </a:rPr>
              <a:t> MARC coding: </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2500">
              <a:solidFill>
                <a:schemeClr val="dk1"/>
              </a:solidFill>
              <a:latin typeface="Calibri"/>
              <a:ea typeface="Calibri"/>
              <a:cs typeface="Calibri"/>
              <a:sym typeface="Calibri"/>
            </a:endParaRPr>
          </a:p>
          <a:p>
            <a:pPr marL="0" lvl="0" indent="0" algn="ctr" rtl="0">
              <a:spcBef>
                <a:spcPts val="0"/>
              </a:spcBef>
              <a:spcAft>
                <a:spcPts val="0"/>
              </a:spcAft>
              <a:buNone/>
            </a:pPr>
            <a:r>
              <a:rPr lang="en-US" sz="2500" b="1">
                <a:solidFill>
                  <a:schemeClr val="dk1"/>
                </a:solidFill>
                <a:latin typeface="Calibri"/>
                <a:ea typeface="Calibri"/>
                <a:cs typeface="Calibri"/>
                <a:sym typeface="Calibri"/>
              </a:rPr>
              <a:t>490 _# $a Mathematical Sciences Research Institute publications</a:t>
            </a:r>
            <a:endParaRPr sz="2500" b="1">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1BD8-BF30-E641-FA5D-213041E8DCC2}"/>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35D2AFD-7B42-3569-F51E-3BA28C55098D}"/>
              </a:ext>
            </a:extLst>
          </p:cNvPr>
          <p:cNvSpPr>
            <a:spLocks noGrp="1"/>
          </p:cNvSpPr>
          <p:nvPr>
            <p:ph type="title"/>
          </p:nvPr>
        </p:nvSpPr>
        <p:spPr/>
        <p:txBody>
          <a:bodyPr/>
          <a:lstStyle/>
          <a:p>
            <a:r>
              <a:rPr lang="en-CA" dirty="0"/>
              <a:t>Recording title of series</a:t>
            </a:r>
          </a:p>
        </p:txBody>
      </p:sp>
      <p:sp>
        <p:nvSpPr>
          <p:cNvPr id="3" name="Slide Number Placeholder 2">
            <a:extLst>
              <a:ext uri="{FF2B5EF4-FFF2-40B4-BE49-F238E27FC236}">
                <a16:creationId xmlns:a16="http://schemas.microsoft.com/office/drawing/2014/main" id="{F219BA5C-C95B-2941-AF84-84DB6A4CF54C}"/>
              </a:ext>
            </a:extLst>
          </p:cNvPr>
          <p:cNvSpPr>
            <a:spLocks noGrp="1"/>
          </p:cNvSpPr>
          <p:nvPr>
            <p:ph type="sldNum" sz="quarter" idx="12"/>
          </p:nvPr>
        </p:nvSpPr>
        <p:spPr/>
        <p:txBody>
          <a:bodyPr/>
          <a:lstStyle/>
          <a:p>
            <a:fld id="{26D89839-9540-4FD2-A570-163792ED64AF}" type="slidenum">
              <a:rPr lang="en-US" smtClean="0"/>
              <a:t>107</a:t>
            </a:fld>
            <a:endParaRPr lang="en-US"/>
          </a:p>
        </p:txBody>
      </p:sp>
      <p:sp>
        <p:nvSpPr>
          <p:cNvPr id="25" name="TextBox 24">
            <a:extLst>
              <a:ext uri="{FF2B5EF4-FFF2-40B4-BE49-F238E27FC236}">
                <a16:creationId xmlns:a16="http://schemas.microsoft.com/office/drawing/2014/main" id="{2A62323F-06CD-2F80-FD34-B5286CF14FDC}"/>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DCA91EE5-A89C-AFB8-56E0-12A019C95C17}"/>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DF0ED2B9-8D69-B44C-EEDB-7483EFBC54EB}"/>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4652371C-0748-CDEC-E890-58D55F328C72}"/>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9946260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3cfc2b8dfb_0_171"/>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numbering within sequence</a:t>
            </a:r>
            <a:endParaRPr dirty="0"/>
          </a:p>
        </p:txBody>
      </p:sp>
      <p:sp>
        <p:nvSpPr>
          <p:cNvPr id="388" name="Google Shape;388;g33cfc2b8dfb_0_171"/>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err="1"/>
              <a:t>Subelement</a:t>
            </a:r>
            <a:r>
              <a:rPr lang="en-US" dirty="0"/>
              <a:t> of s</a:t>
            </a:r>
            <a:r>
              <a:rPr lang="en-US" i="1" dirty="0"/>
              <a:t>eries statement</a:t>
            </a:r>
            <a:endParaRP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3d2a680c82_0_2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109</a:t>
            </a:fld>
            <a:endParaRPr/>
          </a:p>
        </p:txBody>
      </p:sp>
      <p:pic>
        <p:nvPicPr>
          <p:cNvPr id="395" name="Google Shape;395;g33d2a680c82_0_223"/>
          <p:cNvPicPr preferRelativeResize="0"/>
          <p:nvPr/>
        </p:nvPicPr>
        <p:blipFill>
          <a:blip r:embed="rId3">
            <a:alphaModFix/>
          </a:blip>
          <a:stretch>
            <a:fillRect/>
          </a:stretch>
        </p:blipFill>
        <p:spPr>
          <a:xfrm>
            <a:off x="1022625" y="813275"/>
            <a:ext cx="10146751" cy="5619276"/>
          </a:xfrm>
          <a:prstGeom prst="rect">
            <a:avLst/>
          </a:prstGeom>
          <a:noFill/>
          <a:ln w="19050" cap="flat" cmpd="sng">
            <a:solidFill>
              <a:schemeClr val="dk1"/>
            </a:solidFill>
            <a:prstDash val="solid"/>
            <a:round/>
            <a:headEnd type="none" w="sm" len="sm"/>
            <a:tailEnd type="none" w="sm" len="sm"/>
          </a:ln>
        </p:spPr>
      </p:pic>
      <p:sp>
        <p:nvSpPr>
          <p:cNvPr id="396" name="Google Shape;396;g33d2a680c82_0_223"/>
          <p:cNvSpPr txBox="1"/>
          <p:nvPr/>
        </p:nvSpPr>
        <p:spPr>
          <a:xfrm>
            <a:off x="5519100" y="40925"/>
            <a:ext cx="11538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BSR</a:t>
            </a:r>
            <a:endParaRPr sz="4400">
              <a:solidFill>
                <a:schemeClr val="dk1"/>
              </a:solidFill>
              <a:latin typeface="Calibri"/>
              <a:ea typeface="Calibri"/>
              <a:cs typeface="Calibri"/>
              <a:sym typeface="Calibri"/>
            </a:endParaRPr>
          </a:p>
        </p:txBody>
      </p:sp>
      <p:sp>
        <p:nvSpPr>
          <p:cNvPr id="397" name="Google Shape;397;g33d2a680c82_0_223"/>
          <p:cNvSpPr/>
          <p:nvPr/>
        </p:nvSpPr>
        <p:spPr>
          <a:xfrm>
            <a:off x="2697825" y="5571825"/>
            <a:ext cx="1723800" cy="402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8" name="Google Shape;398;g33d2a680c82_0_223"/>
          <p:cNvSpPr/>
          <p:nvPr/>
        </p:nvSpPr>
        <p:spPr>
          <a:xfrm>
            <a:off x="8873125" y="5571825"/>
            <a:ext cx="11874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9" name="Google Shape;399;g33d2a680c82_0_223"/>
          <p:cNvSpPr/>
          <p:nvPr/>
        </p:nvSpPr>
        <p:spPr>
          <a:xfrm>
            <a:off x="4793825" y="5571875"/>
            <a:ext cx="1723800" cy="402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F397F-B181-0BC7-F22D-46DCD022E926}"/>
              </a:ext>
            </a:extLst>
          </p:cNvPr>
          <p:cNvSpPr>
            <a:spLocks noGrp="1"/>
          </p:cNvSpPr>
          <p:nvPr>
            <p:ph type="sldNum" sz="quarter" idx="12"/>
          </p:nvPr>
        </p:nvSpPr>
        <p:spPr/>
        <p:txBody>
          <a:bodyPr/>
          <a:lstStyle/>
          <a:p>
            <a:fld id="{26D89839-9540-4FD2-A570-163792ED64AF}" type="slidenum">
              <a:rPr lang="en-US" smtClean="0"/>
              <a:t>11</a:t>
            </a:fld>
            <a:endParaRPr lang="en-US"/>
          </a:p>
        </p:txBody>
      </p:sp>
      <p:pic>
        <p:nvPicPr>
          <p:cNvPr id="3" name="Content Placeholder 6">
            <a:extLst>
              <a:ext uri="{FF2B5EF4-FFF2-40B4-BE49-F238E27FC236}">
                <a16:creationId xmlns:a16="http://schemas.microsoft.com/office/drawing/2014/main" id="{F7B6D219-D3D6-8DAE-9AFF-4622D67D6E51}"/>
              </a:ext>
            </a:extLst>
          </p:cNvPr>
          <p:cNvPicPr>
            <a:picLocks noChangeAspect="1"/>
          </p:cNvPicPr>
          <p:nvPr/>
        </p:nvPicPr>
        <p:blipFill>
          <a:blip r:embed="rId3"/>
          <a:stretch>
            <a:fillRect/>
          </a:stretch>
        </p:blipFill>
        <p:spPr>
          <a:xfrm>
            <a:off x="3852189" y="523081"/>
            <a:ext cx="4487621" cy="5811838"/>
          </a:xfrm>
          <a:prstGeom prst="rect">
            <a:avLst/>
          </a:prstGeom>
          <a:ln>
            <a:solidFill>
              <a:schemeClr val="tx1">
                <a:lumMod val="50000"/>
                <a:lumOff val="50000"/>
              </a:schemeClr>
            </a:solidFill>
          </a:ln>
        </p:spPr>
      </p:pic>
    </p:spTree>
    <p:extLst>
      <p:ext uri="{BB962C8B-B14F-4D97-AF65-F5344CB8AC3E}">
        <p14:creationId xmlns:p14="http://schemas.microsoft.com/office/powerpoint/2010/main" val="10649891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3d2a680c82_0_23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110</a:t>
            </a:fld>
            <a:endParaRPr/>
          </a:p>
        </p:txBody>
      </p:sp>
      <p:sp>
        <p:nvSpPr>
          <p:cNvPr id="406" name="Google Shape;406;g33d2a680c82_0_237"/>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407" name="Google Shape;407;g33d2a680c82_0_237"/>
          <p:cNvPicPr preferRelativeResize="0"/>
          <p:nvPr/>
        </p:nvPicPr>
        <p:blipFill>
          <a:blip r:embed="rId3">
            <a:alphaModFix/>
          </a:blip>
          <a:stretch>
            <a:fillRect/>
          </a:stretch>
        </p:blipFill>
        <p:spPr>
          <a:xfrm>
            <a:off x="152400" y="1642375"/>
            <a:ext cx="11887200" cy="4090811"/>
          </a:xfrm>
          <a:prstGeom prst="rect">
            <a:avLst/>
          </a:prstGeom>
          <a:noFill/>
          <a:ln w="19050" cap="flat" cmpd="sng">
            <a:solidFill>
              <a:schemeClr val="dk2"/>
            </a:solidFill>
            <a:prstDash val="solid"/>
            <a:round/>
            <a:headEnd type="none" w="sm" len="sm"/>
            <a:tailEnd type="none" w="sm" len="sm"/>
          </a:ln>
        </p:spPr>
      </p:pic>
      <p:sp>
        <p:nvSpPr>
          <p:cNvPr id="408" name="Google Shape;408;g33d2a680c82_0_237"/>
          <p:cNvSpPr/>
          <p:nvPr/>
        </p:nvSpPr>
        <p:spPr>
          <a:xfrm>
            <a:off x="221575" y="3042925"/>
            <a:ext cx="27432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3d2a680c82_0_24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111</a:t>
            </a:fld>
            <a:endParaRPr/>
          </a:p>
        </p:txBody>
      </p:sp>
      <p:sp>
        <p:nvSpPr>
          <p:cNvPr id="415" name="Google Shape;415;g33d2a680c82_0_245"/>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416" name="Google Shape;416;g33d2a680c82_0_245"/>
          <p:cNvPicPr preferRelativeResize="0"/>
          <p:nvPr/>
        </p:nvPicPr>
        <p:blipFill>
          <a:blip r:embed="rId3">
            <a:alphaModFix/>
          </a:blip>
          <a:stretch>
            <a:fillRect/>
          </a:stretch>
        </p:blipFill>
        <p:spPr>
          <a:xfrm>
            <a:off x="152400" y="1542650"/>
            <a:ext cx="11887198" cy="4367705"/>
          </a:xfrm>
          <a:prstGeom prst="rect">
            <a:avLst/>
          </a:prstGeom>
          <a:noFill/>
          <a:ln w="19050" cap="flat" cmpd="sng">
            <a:solidFill>
              <a:schemeClr val="dk2"/>
            </a:solidFill>
            <a:prstDash val="solid"/>
            <a:round/>
            <a:headEnd type="none" w="sm" len="sm"/>
            <a:tailEnd type="none" w="sm" len="sm"/>
          </a:ln>
        </p:spPr>
      </p:pic>
      <p:sp>
        <p:nvSpPr>
          <p:cNvPr id="417" name="Google Shape;417;g33d2a680c82_0_245"/>
          <p:cNvSpPr/>
          <p:nvPr/>
        </p:nvSpPr>
        <p:spPr>
          <a:xfrm>
            <a:off x="7840750" y="3331150"/>
            <a:ext cx="11997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8" name="Google Shape;418;g33d2a680c82_0_245"/>
          <p:cNvSpPr/>
          <p:nvPr/>
        </p:nvSpPr>
        <p:spPr>
          <a:xfrm>
            <a:off x="7840750" y="5020700"/>
            <a:ext cx="3653400" cy="889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9" name="Google Shape;419;g33d2a680c82_0_245"/>
          <p:cNvSpPr/>
          <p:nvPr/>
        </p:nvSpPr>
        <p:spPr>
          <a:xfrm>
            <a:off x="245550" y="3227250"/>
            <a:ext cx="67701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33d2a680c82_0_25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112</a:t>
            </a:fld>
            <a:endParaRPr/>
          </a:p>
        </p:txBody>
      </p:sp>
      <p:sp>
        <p:nvSpPr>
          <p:cNvPr id="426" name="Google Shape;426;g33d2a680c82_0_255"/>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427" name="Google Shape;427;g33d2a680c82_0_255"/>
          <p:cNvPicPr preferRelativeResize="0"/>
          <p:nvPr/>
        </p:nvPicPr>
        <p:blipFill>
          <a:blip r:embed="rId3">
            <a:alphaModFix/>
          </a:blip>
          <a:stretch>
            <a:fillRect/>
          </a:stretch>
        </p:blipFill>
        <p:spPr>
          <a:xfrm>
            <a:off x="1565950" y="1217425"/>
            <a:ext cx="9060091" cy="5504025"/>
          </a:xfrm>
          <a:prstGeom prst="rect">
            <a:avLst/>
          </a:prstGeom>
          <a:noFill/>
          <a:ln w="19050" cap="flat" cmpd="sng">
            <a:solidFill>
              <a:schemeClr val="dk2"/>
            </a:solidFill>
            <a:prstDash val="solid"/>
            <a:round/>
            <a:headEnd type="none" w="sm" len="sm"/>
            <a:tailEnd type="none" w="sm" len="sm"/>
          </a:ln>
        </p:spPr>
      </p:pic>
      <p:sp>
        <p:nvSpPr>
          <p:cNvPr id="428" name="Google Shape;428;g33d2a680c82_0_255"/>
          <p:cNvSpPr/>
          <p:nvPr/>
        </p:nvSpPr>
        <p:spPr>
          <a:xfrm>
            <a:off x="7330850" y="4661350"/>
            <a:ext cx="21975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29" name="Google Shape;429;g33d2a680c82_0_255"/>
          <p:cNvSpPr/>
          <p:nvPr/>
        </p:nvSpPr>
        <p:spPr>
          <a:xfrm>
            <a:off x="1741175" y="4303850"/>
            <a:ext cx="4513200" cy="76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30" name="Google Shape;430;g33d2a680c82_0_255"/>
          <p:cNvSpPr/>
          <p:nvPr/>
        </p:nvSpPr>
        <p:spPr>
          <a:xfrm>
            <a:off x="7330850" y="5158300"/>
            <a:ext cx="3113700" cy="692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431" name="Google Shape;431;g33d2a680c82_0_255"/>
          <p:cNvCxnSpPr>
            <a:stCxn id="428" idx="1"/>
            <a:endCxn id="429" idx="3"/>
          </p:cNvCxnSpPr>
          <p:nvPr/>
        </p:nvCxnSpPr>
        <p:spPr>
          <a:xfrm rot="10800000">
            <a:off x="6254450" y="4684300"/>
            <a:ext cx="1076400" cy="1788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33d2a680c82_0_26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113</a:t>
            </a:fld>
            <a:endParaRPr/>
          </a:p>
        </p:txBody>
      </p:sp>
      <p:sp>
        <p:nvSpPr>
          <p:cNvPr id="438" name="Google Shape;438;g33d2a680c82_0_266"/>
          <p:cNvSpPr txBox="1"/>
          <p:nvPr/>
        </p:nvSpPr>
        <p:spPr>
          <a:xfrm>
            <a:off x="597750" y="368250"/>
            <a:ext cx="109965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MG: Series: Numbering within sequence</a:t>
            </a:r>
            <a:endParaRPr sz="4400">
              <a:solidFill>
                <a:schemeClr val="dk1"/>
              </a:solidFill>
              <a:latin typeface="Calibri"/>
              <a:ea typeface="Calibri"/>
              <a:cs typeface="Calibri"/>
              <a:sym typeface="Calibri"/>
            </a:endParaRPr>
          </a:p>
        </p:txBody>
      </p:sp>
      <p:pic>
        <p:nvPicPr>
          <p:cNvPr id="439" name="Google Shape;439;g33d2a680c82_0_266"/>
          <p:cNvPicPr preferRelativeResize="0"/>
          <p:nvPr/>
        </p:nvPicPr>
        <p:blipFill>
          <a:blip r:embed="rId3">
            <a:alphaModFix/>
          </a:blip>
          <a:stretch>
            <a:fillRect/>
          </a:stretch>
        </p:blipFill>
        <p:spPr>
          <a:xfrm>
            <a:off x="1552575" y="2543175"/>
            <a:ext cx="9086850" cy="1771650"/>
          </a:xfrm>
          <a:prstGeom prst="rect">
            <a:avLst/>
          </a:prstGeom>
          <a:noFill/>
          <a:ln w="38100" cap="flat" cmpd="sng">
            <a:solidFill>
              <a:srgbClr val="FF0000"/>
            </a:solidFill>
            <a:prstDash val="solid"/>
            <a:round/>
            <a:headEnd type="none" w="sm" len="sm"/>
            <a:tailEnd type="none" w="sm" len="sm"/>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33d2a680c82_0_27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114</a:t>
            </a:fld>
            <a:endParaRPr/>
          </a:p>
        </p:txBody>
      </p:sp>
      <p:sp>
        <p:nvSpPr>
          <p:cNvPr id="446" name="Google Shape;446;g33d2a680c82_0_276"/>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447" name="Google Shape;447;g33d2a680c82_0_276"/>
          <p:cNvPicPr preferRelativeResize="0"/>
          <p:nvPr/>
        </p:nvPicPr>
        <p:blipFill>
          <a:blip r:embed="rId3">
            <a:alphaModFix/>
          </a:blip>
          <a:stretch>
            <a:fillRect/>
          </a:stretch>
        </p:blipFill>
        <p:spPr>
          <a:xfrm>
            <a:off x="115425" y="1189600"/>
            <a:ext cx="8713352" cy="4704300"/>
          </a:xfrm>
          <a:prstGeom prst="rect">
            <a:avLst/>
          </a:prstGeom>
          <a:noFill/>
          <a:ln w="19050" cap="flat" cmpd="sng">
            <a:solidFill>
              <a:schemeClr val="dk2"/>
            </a:solidFill>
            <a:prstDash val="solid"/>
            <a:round/>
            <a:headEnd type="none" w="sm" len="sm"/>
            <a:tailEnd type="none" w="sm" len="sm"/>
          </a:ln>
        </p:spPr>
      </p:pic>
      <p:pic>
        <p:nvPicPr>
          <p:cNvPr id="448" name="Google Shape;448;g33d2a680c82_0_276"/>
          <p:cNvPicPr preferRelativeResize="0"/>
          <p:nvPr/>
        </p:nvPicPr>
        <p:blipFill>
          <a:blip r:embed="rId4">
            <a:alphaModFix/>
          </a:blip>
          <a:stretch>
            <a:fillRect/>
          </a:stretch>
        </p:blipFill>
        <p:spPr>
          <a:xfrm>
            <a:off x="8239677" y="4026475"/>
            <a:ext cx="3021448" cy="2301032"/>
          </a:xfrm>
          <a:prstGeom prst="rect">
            <a:avLst/>
          </a:prstGeom>
          <a:noFill/>
          <a:ln w="19050" cap="flat" cmpd="sng">
            <a:solidFill>
              <a:schemeClr val="dk2"/>
            </a:solidFill>
            <a:prstDash val="solid"/>
            <a:round/>
            <a:headEnd type="none" w="sm" len="sm"/>
            <a:tailEnd type="none" w="sm" len="sm"/>
          </a:ln>
        </p:spPr>
      </p:pic>
      <p:sp>
        <p:nvSpPr>
          <p:cNvPr id="449" name="Google Shape;449;g33d2a680c82_0_276"/>
          <p:cNvSpPr/>
          <p:nvPr/>
        </p:nvSpPr>
        <p:spPr>
          <a:xfrm>
            <a:off x="8476300" y="5923375"/>
            <a:ext cx="1827900" cy="252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450" name="Google Shape;450;g33d2a680c82_0_276"/>
          <p:cNvCxnSpPr>
            <a:stCxn id="447" idx="3"/>
            <a:endCxn id="448" idx="0"/>
          </p:cNvCxnSpPr>
          <p:nvPr/>
        </p:nvCxnSpPr>
        <p:spPr>
          <a:xfrm>
            <a:off x="8828777" y="3541750"/>
            <a:ext cx="921600" cy="484800"/>
          </a:xfrm>
          <a:prstGeom prst="bentConnector2">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33d2a680c82_0_28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115</a:t>
            </a:fld>
            <a:endParaRPr/>
          </a:p>
        </p:txBody>
      </p:sp>
      <p:sp>
        <p:nvSpPr>
          <p:cNvPr id="457" name="Google Shape;457;g33d2a680c82_0_286"/>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458" name="Google Shape;458;g33d2a680c82_0_286"/>
          <p:cNvPicPr preferRelativeResize="0"/>
          <p:nvPr/>
        </p:nvPicPr>
        <p:blipFill>
          <a:blip r:embed="rId3">
            <a:alphaModFix/>
          </a:blip>
          <a:stretch>
            <a:fillRect/>
          </a:stretch>
        </p:blipFill>
        <p:spPr>
          <a:xfrm>
            <a:off x="1160488" y="1210675"/>
            <a:ext cx="9871025" cy="5510775"/>
          </a:xfrm>
          <a:prstGeom prst="rect">
            <a:avLst/>
          </a:prstGeom>
          <a:noFill/>
          <a:ln w="19050" cap="flat" cmpd="sng">
            <a:solidFill>
              <a:schemeClr val="dk2"/>
            </a:solidFill>
            <a:prstDash val="solid"/>
            <a:round/>
            <a:headEnd type="none" w="sm" len="sm"/>
            <a:tailEnd type="none" w="sm" len="sm"/>
          </a:ln>
        </p:spPr>
      </p:pic>
      <p:sp>
        <p:nvSpPr>
          <p:cNvPr id="459" name="Google Shape;459;g33d2a680c82_0_286"/>
          <p:cNvSpPr/>
          <p:nvPr/>
        </p:nvSpPr>
        <p:spPr>
          <a:xfrm>
            <a:off x="1418800" y="2991225"/>
            <a:ext cx="23895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60" name="Google Shape;460;g33d2a680c82_0_286"/>
          <p:cNvSpPr/>
          <p:nvPr/>
        </p:nvSpPr>
        <p:spPr>
          <a:xfrm>
            <a:off x="7424150" y="3524750"/>
            <a:ext cx="3123900" cy="692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461" name="Google Shape;461;g33d2a680c82_0_286"/>
          <p:cNvCxnSpPr>
            <a:stCxn id="460" idx="1"/>
            <a:endCxn id="459" idx="3"/>
          </p:cNvCxnSpPr>
          <p:nvPr/>
        </p:nvCxnSpPr>
        <p:spPr>
          <a:xfrm rot="10800000">
            <a:off x="3808250" y="3192950"/>
            <a:ext cx="3615900" cy="6780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33d2a680c82_0_29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116</a:t>
            </a:fld>
            <a:endParaRPr/>
          </a:p>
        </p:txBody>
      </p:sp>
      <p:pic>
        <p:nvPicPr>
          <p:cNvPr id="468" name="Google Shape;468;g33d2a680c82_0_296"/>
          <p:cNvPicPr preferRelativeResize="0"/>
          <p:nvPr/>
        </p:nvPicPr>
        <p:blipFill>
          <a:blip r:embed="rId3">
            <a:alphaModFix/>
          </a:blip>
          <a:stretch>
            <a:fillRect/>
          </a:stretch>
        </p:blipFill>
        <p:spPr>
          <a:xfrm>
            <a:off x="328663" y="1208400"/>
            <a:ext cx="8334275" cy="5147951"/>
          </a:xfrm>
          <a:prstGeom prst="rect">
            <a:avLst/>
          </a:prstGeom>
          <a:noFill/>
          <a:ln w="19050" cap="flat" cmpd="sng">
            <a:solidFill>
              <a:schemeClr val="dk1"/>
            </a:solidFill>
            <a:prstDash val="solid"/>
            <a:round/>
            <a:headEnd type="none" w="sm" len="sm"/>
            <a:tailEnd type="none" w="sm" len="sm"/>
          </a:ln>
        </p:spPr>
      </p:pic>
      <p:sp>
        <p:nvSpPr>
          <p:cNvPr id="469" name="Google Shape;469;g33d2a680c82_0_296"/>
          <p:cNvSpPr/>
          <p:nvPr/>
        </p:nvSpPr>
        <p:spPr>
          <a:xfrm>
            <a:off x="3719675" y="2632825"/>
            <a:ext cx="1670100" cy="660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70" name="Google Shape;470;g33d2a680c82_0_296"/>
          <p:cNvSpPr txBox="1"/>
          <p:nvPr/>
        </p:nvSpPr>
        <p:spPr>
          <a:xfrm>
            <a:off x="4038000" y="2209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Series Title Page</a:t>
            </a:r>
            <a:endParaRPr sz="4400">
              <a:solidFill>
                <a:schemeClr val="dk1"/>
              </a:solidFill>
              <a:latin typeface="Calibri"/>
              <a:ea typeface="Calibri"/>
              <a:cs typeface="Calibri"/>
              <a:sym typeface="Calibri"/>
            </a:endParaRPr>
          </a:p>
        </p:txBody>
      </p:sp>
      <p:sp>
        <p:nvSpPr>
          <p:cNvPr id="471" name="Google Shape;471;g33d2a680c82_0_296"/>
          <p:cNvSpPr txBox="1"/>
          <p:nvPr/>
        </p:nvSpPr>
        <p:spPr>
          <a:xfrm>
            <a:off x="9175475" y="2860175"/>
            <a:ext cx="2743200" cy="1844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i="1">
                <a:solidFill>
                  <a:schemeClr val="dk1"/>
                </a:solidFill>
                <a:latin typeface="Calibri"/>
                <a:ea typeface="Calibri"/>
                <a:cs typeface="Calibri"/>
                <a:sym typeface="Calibri"/>
              </a:rPr>
              <a:t>numbering within sequence</a:t>
            </a:r>
            <a:r>
              <a:rPr lang="en-US" sz="2500">
                <a:solidFill>
                  <a:schemeClr val="dk1"/>
                </a:solidFill>
                <a:latin typeface="Calibri"/>
                <a:ea typeface="Calibri"/>
                <a:cs typeface="Calibri"/>
                <a:sym typeface="Calibri"/>
              </a:rPr>
              <a:t> value:</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2500">
              <a:solidFill>
                <a:schemeClr val="dk1"/>
              </a:solidFill>
              <a:latin typeface="Calibri"/>
              <a:ea typeface="Calibri"/>
              <a:cs typeface="Calibri"/>
              <a:sym typeface="Calibri"/>
            </a:endParaRPr>
          </a:p>
          <a:p>
            <a:pPr marL="0" lvl="0" indent="0" algn="ctr" rtl="0">
              <a:spcBef>
                <a:spcPts val="0"/>
              </a:spcBef>
              <a:spcAft>
                <a:spcPts val="0"/>
              </a:spcAft>
              <a:buNone/>
            </a:pPr>
            <a:r>
              <a:rPr lang="en-US" sz="2500" b="1">
                <a:solidFill>
                  <a:schemeClr val="dk1"/>
                </a:solidFill>
                <a:latin typeface="Calibri"/>
                <a:ea typeface="Calibri"/>
                <a:cs typeface="Calibri"/>
                <a:sym typeface="Calibri"/>
              </a:rPr>
              <a:t>72</a:t>
            </a:r>
            <a:endParaRPr sz="2500" b="1">
              <a:solidFill>
                <a:schemeClr val="dk1"/>
              </a:solidFill>
              <a:latin typeface="Calibri"/>
              <a:ea typeface="Calibri"/>
              <a:cs typeface="Calibri"/>
              <a:sym typeface="Calibri"/>
            </a:endParaRPr>
          </a:p>
        </p:txBody>
      </p:sp>
      <p:cxnSp>
        <p:nvCxnSpPr>
          <p:cNvPr id="472" name="Google Shape;472;g33d2a680c82_0_296"/>
          <p:cNvCxnSpPr>
            <a:stCxn id="469" idx="3"/>
            <a:endCxn id="471" idx="1"/>
          </p:cNvCxnSpPr>
          <p:nvPr/>
        </p:nvCxnSpPr>
        <p:spPr>
          <a:xfrm>
            <a:off x="5389775" y="2963125"/>
            <a:ext cx="3785700" cy="8193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402CE-10C2-02E2-24EA-411BF28211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DB3C943-045A-BB1C-38D5-690D027BD88A}"/>
              </a:ext>
            </a:extLst>
          </p:cNvPr>
          <p:cNvSpPr>
            <a:spLocks noGrp="1"/>
          </p:cNvSpPr>
          <p:nvPr>
            <p:ph type="title"/>
          </p:nvPr>
        </p:nvSpPr>
        <p:spPr/>
        <p:txBody>
          <a:bodyPr/>
          <a:lstStyle/>
          <a:p>
            <a:r>
              <a:rPr lang="en-CA" dirty="0"/>
              <a:t>Recording numbering within sequence</a:t>
            </a:r>
          </a:p>
        </p:txBody>
      </p:sp>
      <p:sp>
        <p:nvSpPr>
          <p:cNvPr id="3" name="Slide Number Placeholder 2">
            <a:extLst>
              <a:ext uri="{FF2B5EF4-FFF2-40B4-BE49-F238E27FC236}">
                <a16:creationId xmlns:a16="http://schemas.microsoft.com/office/drawing/2014/main" id="{DCA53AB1-0EF2-1973-3AB7-40192F0A995A}"/>
              </a:ext>
            </a:extLst>
          </p:cNvPr>
          <p:cNvSpPr>
            <a:spLocks noGrp="1"/>
          </p:cNvSpPr>
          <p:nvPr>
            <p:ph type="sldNum" sz="quarter" idx="12"/>
          </p:nvPr>
        </p:nvSpPr>
        <p:spPr/>
        <p:txBody>
          <a:bodyPr/>
          <a:lstStyle/>
          <a:p>
            <a:fld id="{26D89839-9540-4FD2-A570-163792ED64AF}" type="slidenum">
              <a:rPr lang="en-US" smtClean="0"/>
              <a:t>117</a:t>
            </a:fld>
            <a:endParaRPr lang="en-US"/>
          </a:p>
        </p:txBody>
      </p:sp>
      <p:sp>
        <p:nvSpPr>
          <p:cNvPr id="25" name="TextBox 24">
            <a:extLst>
              <a:ext uri="{FF2B5EF4-FFF2-40B4-BE49-F238E27FC236}">
                <a16:creationId xmlns:a16="http://schemas.microsoft.com/office/drawing/2014/main" id="{BE445A6D-ED61-2766-5CB1-5995C561DC4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A7CA8856-627C-FACB-2B3D-E527B4767828}"/>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spTree>
    <p:extLst>
      <p:ext uri="{BB962C8B-B14F-4D97-AF65-F5344CB8AC3E}">
        <p14:creationId xmlns:p14="http://schemas.microsoft.com/office/powerpoint/2010/main" val="4474043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33d2a680c82_0_30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118</a:t>
            </a:fld>
            <a:endParaRPr/>
          </a:p>
        </p:txBody>
      </p:sp>
      <p:sp>
        <p:nvSpPr>
          <p:cNvPr id="479" name="Google Shape;479;g33d2a680c82_0_306"/>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480" name="Google Shape;480;g33d2a680c82_0_306"/>
          <p:cNvPicPr preferRelativeResize="0"/>
          <p:nvPr/>
        </p:nvPicPr>
        <p:blipFill>
          <a:blip r:embed="rId3">
            <a:alphaModFix/>
          </a:blip>
          <a:stretch>
            <a:fillRect/>
          </a:stretch>
        </p:blipFill>
        <p:spPr>
          <a:xfrm>
            <a:off x="1565950" y="1217425"/>
            <a:ext cx="9060091" cy="5504025"/>
          </a:xfrm>
          <a:prstGeom prst="rect">
            <a:avLst/>
          </a:prstGeom>
          <a:noFill/>
          <a:ln w="19050" cap="flat" cmpd="sng">
            <a:solidFill>
              <a:schemeClr val="dk2"/>
            </a:solidFill>
            <a:prstDash val="solid"/>
            <a:round/>
            <a:headEnd type="none" w="sm" len="sm"/>
            <a:tailEnd type="none" w="sm" len="sm"/>
          </a:ln>
        </p:spPr>
      </p:pic>
      <p:sp>
        <p:nvSpPr>
          <p:cNvPr id="481" name="Google Shape;481;g33d2a680c82_0_306"/>
          <p:cNvSpPr/>
          <p:nvPr/>
        </p:nvSpPr>
        <p:spPr>
          <a:xfrm>
            <a:off x="7330850" y="5158300"/>
            <a:ext cx="3113700" cy="692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3d2a680c82_0_31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119</a:t>
            </a:fld>
            <a:endParaRPr/>
          </a:p>
        </p:txBody>
      </p:sp>
      <p:sp>
        <p:nvSpPr>
          <p:cNvPr id="488" name="Google Shape;488;g33d2a680c82_0_317"/>
          <p:cNvSpPr txBox="1"/>
          <p:nvPr/>
        </p:nvSpPr>
        <p:spPr>
          <a:xfrm>
            <a:off x="1246500" y="329000"/>
            <a:ext cx="9699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400">
                <a:solidFill>
                  <a:schemeClr val="dk1"/>
                </a:solidFill>
                <a:latin typeface="Calibri"/>
                <a:ea typeface="Calibri"/>
                <a:cs typeface="Calibri"/>
                <a:sym typeface="Calibri"/>
              </a:rPr>
              <a:t>MG: Series: Numbering within sequence</a:t>
            </a:r>
            <a:endParaRPr sz="4400">
              <a:solidFill>
                <a:schemeClr val="dk1"/>
              </a:solidFill>
              <a:latin typeface="Calibri"/>
              <a:ea typeface="Calibri"/>
              <a:cs typeface="Calibri"/>
              <a:sym typeface="Calibri"/>
            </a:endParaRPr>
          </a:p>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489" name="Google Shape;489;g33d2a680c82_0_317"/>
          <p:cNvSpPr txBox="1"/>
          <p:nvPr/>
        </p:nvSpPr>
        <p:spPr>
          <a:xfrm>
            <a:off x="6357975" y="3154975"/>
            <a:ext cx="5313600" cy="1612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i="1">
                <a:solidFill>
                  <a:schemeClr val="dk1"/>
                </a:solidFill>
                <a:latin typeface="Calibri"/>
                <a:ea typeface="Calibri"/>
                <a:cs typeface="Calibri"/>
                <a:sym typeface="Calibri"/>
              </a:rPr>
              <a:t>numbering within sequence</a:t>
            </a:r>
            <a:r>
              <a:rPr lang="en-US" sz="2500">
                <a:solidFill>
                  <a:schemeClr val="dk1"/>
                </a:solidFill>
                <a:latin typeface="Calibri"/>
                <a:ea typeface="Calibri"/>
                <a:cs typeface="Calibri"/>
                <a:sym typeface="Calibri"/>
              </a:rPr>
              <a:t> coding: </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2500" b="1">
              <a:solidFill>
                <a:schemeClr val="dk1"/>
              </a:solidFill>
              <a:latin typeface="Calibri"/>
              <a:ea typeface="Calibri"/>
              <a:cs typeface="Calibri"/>
              <a:sym typeface="Calibri"/>
            </a:endParaRPr>
          </a:p>
          <a:p>
            <a:pPr marL="0" lvl="0" indent="0" algn="ctr" rtl="0">
              <a:spcBef>
                <a:spcPts val="0"/>
              </a:spcBef>
              <a:spcAft>
                <a:spcPts val="0"/>
              </a:spcAft>
              <a:buNone/>
            </a:pPr>
            <a:r>
              <a:rPr lang="en-US" sz="2500" b="1">
                <a:solidFill>
                  <a:schemeClr val="dk1"/>
                </a:solidFill>
                <a:latin typeface="Calibri"/>
                <a:ea typeface="Calibri"/>
                <a:cs typeface="Calibri"/>
                <a:sym typeface="Calibri"/>
              </a:rPr>
              <a:t>490 _# $v 72</a:t>
            </a:r>
            <a:endParaRPr sz="2500" b="1">
              <a:solidFill>
                <a:schemeClr val="dk1"/>
              </a:solidFill>
              <a:latin typeface="Calibri"/>
              <a:ea typeface="Calibri"/>
              <a:cs typeface="Calibri"/>
              <a:sym typeface="Calibri"/>
            </a:endParaRPr>
          </a:p>
        </p:txBody>
      </p:sp>
      <p:pic>
        <p:nvPicPr>
          <p:cNvPr id="490" name="Google Shape;490;g33d2a680c82_0_317"/>
          <p:cNvPicPr preferRelativeResize="0"/>
          <p:nvPr/>
        </p:nvPicPr>
        <p:blipFill>
          <a:blip r:embed="rId3">
            <a:alphaModFix/>
          </a:blip>
          <a:stretch>
            <a:fillRect/>
          </a:stretch>
        </p:blipFill>
        <p:spPr>
          <a:xfrm>
            <a:off x="448000" y="1201000"/>
            <a:ext cx="5486046" cy="5520450"/>
          </a:xfrm>
          <a:prstGeom prst="rect">
            <a:avLst/>
          </a:prstGeom>
          <a:noFill/>
          <a:ln w="19050" cap="flat" cmpd="sng">
            <a:solidFill>
              <a:schemeClr val="dk2"/>
            </a:solidFill>
            <a:prstDash val="solid"/>
            <a:round/>
            <a:headEnd type="none" w="sm" len="sm"/>
            <a:tailEnd type="none" w="sm" len="sm"/>
          </a:ln>
        </p:spPr>
      </p:pic>
      <p:sp>
        <p:nvSpPr>
          <p:cNvPr id="491" name="Google Shape;491;g33d2a680c82_0_317"/>
          <p:cNvSpPr/>
          <p:nvPr/>
        </p:nvSpPr>
        <p:spPr>
          <a:xfrm>
            <a:off x="1455025" y="5585100"/>
            <a:ext cx="4319100" cy="568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24B57-2534-7555-874C-73CDD1496478}"/>
              </a:ext>
            </a:extLst>
          </p:cNvPr>
          <p:cNvSpPr>
            <a:spLocks noGrp="1"/>
          </p:cNvSpPr>
          <p:nvPr>
            <p:ph type="sldNum" sz="quarter" idx="12"/>
          </p:nvPr>
        </p:nvSpPr>
        <p:spPr/>
        <p:txBody>
          <a:bodyPr/>
          <a:lstStyle/>
          <a:p>
            <a:fld id="{26D89839-9540-4FD2-A570-163792ED64AF}" type="slidenum">
              <a:rPr lang="en-US" smtClean="0"/>
              <a:t>12</a:t>
            </a:fld>
            <a:endParaRPr lang="en-US"/>
          </a:p>
        </p:txBody>
      </p:sp>
      <p:pic>
        <p:nvPicPr>
          <p:cNvPr id="4" name="Picture 3">
            <a:extLst>
              <a:ext uri="{FF2B5EF4-FFF2-40B4-BE49-F238E27FC236}">
                <a16:creationId xmlns:a16="http://schemas.microsoft.com/office/drawing/2014/main" id="{AE306A45-01AE-194E-ACAD-A271B514AABD}"/>
              </a:ext>
            </a:extLst>
          </p:cNvPr>
          <p:cNvPicPr>
            <a:picLocks noChangeAspect="1"/>
          </p:cNvPicPr>
          <p:nvPr/>
        </p:nvPicPr>
        <p:blipFill>
          <a:blip r:embed="rId3"/>
          <a:stretch>
            <a:fillRect/>
          </a:stretch>
        </p:blipFill>
        <p:spPr>
          <a:xfrm>
            <a:off x="1613297" y="667940"/>
            <a:ext cx="8965406" cy="5522119"/>
          </a:xfrm>
          <a:prstGeom prst="rect">
            <a:avLst/>
          </a:prstGeom>
        </p:spPr>
      </p:pic>
    </p:spTree>
    <p:extLst>
      <p:ext uri="{BB962C8B-B14F-4D97-AF65-F5344CB8AC3E}">
        <p14:creationId xmlns:p14="http://schemas.microsoft.com/office/powerpoint/2010/main" val="24438430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402CE-10C2-02E2-24EA-411BF2821197}"/>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DB3C943-045A-BB1C-38D5-690D027BD88A}"/>
              </a:ext>
            </a:extLst>
          </p:cNvPr>
          <p:cNvSpPr>
            <a:spLocks noGrp="1"/>
          </p:cNvSpPr>
          <p:nvPr>
            <p:ph type="title"/>
          </p:nvPr>
        </p:nvSpPr>
        <p:spPr/>
        <p:txBody>
          <a:bodyPr/>
          <a:lstStyle/>
          <a:p>
            <a:r>
              <a:rPr lang="en-CA" dirty="0"/>
              <a:t>Recording numbering within sequence</a:t>
            </a:r>
          </a:p>
        </p:txBody>
      </p:sp>
      <p:sp>
        <p:nvSpPr>
          <p:cNvPr id="3" name="Slide Number Placeholder 2">
            <a:extLst>
              <a:ext uri="{FF2B5EF4-FFF2-40B4-BE49-F238E27FC236}">
                <a16:creationId xmlns:a16="http://schemas.microsoft.com/office/drawing/2014/main" id="{DCA53AB1-0EF2-1973-3AB7-40192F0A995A}"/>
              </a:ext>
            </a:extLst>
          </p:cNvPr>
          <p:cNvSpPr>
            <a:spLocks noGrp="1"/>
          </p:cNvSpPr>
          <p:nvPr>
            <p:ph type="sldNum" sz="quarter" idx="12"/>
          </p:nvPr>
        </p:nvSpPr>
        <p:spPr/>
        <p:txBody>
          <a:bodyPr/>
          <a:lstStyle/>
          <a:p>
            <a:fld id="{26D89839-9540-4FD2-A570-163792ED64AF}" type="slidenum">
              <a:rPr lang="en-US" smtClean="0"/>
              <a:t>120</a:t>
            </a:fld>
            <a:endParaRPr lang="en-US"/>
          </a:p>
        </p:txBody>
      </p:sp>
      <p:sp>
        <p:nvSpPr>
          <p:cNvPr id="25" name="TextBox 24">
            <a:extLst>
              <a:ext uri="{FF2B5EF4-FFF2-40B4-BE49-F238E27FC236}">
                <a16:creationId xmlns:a16="http://schemas.microsoft.com/office/drawing/2014/main" id="{BE445A6D-ED61-2766-5CB1-5995C561DC4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884646C-C78E-C9C3-1E0C-0B5ACA94F9D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A7CA8856-627C-FACB-2B3D-E527B4767828}"/>
              </a:ext>
            </a:extLst>
          </p:cNvPr>
          <p:cNvPicPr>
            <a:picLocks noChangeAspect="1"/>
          </p:cNvPicPr>
          <p:nvPr/>
        </p:nvPicPr>
        <p:blipFill>
          <a:blip r:embed="rId3"/>
          <a:stretch>
            <a:fillRect/>
          </a:stretch>
        </p:blipFill>
        <p:spPr>
          <a:xfrm>
            <a:off x="838200" y="2261393"/>
            <a:ext cx="9858375" cy="17621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494A64D9-F850-F2DA-DA03-87A850C6AD2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9684872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33d10d685b5_0_43"/>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series statement</a:t>
            </a:r>
            <a:endParaRPr dirty="0"/>
          </a:p>
        </p:txBody>
      </p:sp>
      <p:sp>
        <p:nvSpPr>
          <p:cNvPr id="498" name="Google Shape;498;g33d10d685b5_0_43"/>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Bringing Everything Together</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g33d2a680c82_0_33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122</a:t>
            </a:fld>
            <a:endParaRPr/>
          </a:p>
        </p:txBody>
      </p:sp>
      <p:sp>
        <p:nvSpPr>
          <p:cNvPr id="516" name="Google Shape;516;g33d2a680c82_0_336"/>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517" name="Google Shape;517;g33d2a680c82_0_336"/>
          <p:cNvPicPr preferRelativeResize="0"/>
          <p:nvPr/>
        </p:nvPicPr>
        <p:blipFill>
          <a:blip r:embed="rId3">
            <a:alphaModFix/>
          </a:blip>
          <a:stretch>
            <a:fillRect/>
          </a:stretch>
        </p:blipFill>
        <p:spPr>
          <a:xfrm>
            <a:off x="152400" y="1400475"/>
            <a:ext cx="3895725" cy="771525"/>
          </a:xfrm>
          <a:prstGeom prst="rect">
            <a:avLst/>
          </a:prstGeom>
          <a:noFill/>
          <a:ln w="19050" cap="flat" cmpd="sng">
            <a:solidFill>
              <a:schemeClr val="dk1"/>
            </a:solidFill>
            <a:prstDash val="solid"/>
            <a:round/>
            <a:headEnd type="none" w="sm" len="sm"/>
            <a:tailEnd type="none" w="sm" len="sm"/>
          </a:ln>
        </p:spPr>
      </p:pic>
      <p:pic>
        <p:nvPicPr>
          <p:cNvPr id="518" name="Google Shape;518;g33d2a680c82_0_336"/>
          <p:cNvPicPr preferRelativeResize="0"/>
          <p:nvPr/>
        </p:nvPicPr>
        <p:blipFill>
          <a:blip r:embed="rId4">
            <a:alphaModFix/>
          </a:blip>
          <a:stretch>
            <a:fillRect/>
          </a:stretch>
        </p:blipFill>
        <p:spPr>
          <a:xfrm>
            <a:off x="152400" y="2172000"/>
            <a:ext cx="11887198" cy="3918170"/>
          </a:xfrm>
          <a:prstGeom prst="rect">
            <a:avLst/>
          </a:prstGeom>
          <a:noFill/>
          <a:ln w="19050" cap="flat" cmpd="sng">
            <a:solidFill>
              <a:schemeClr val="dk1"/>
            </a:solidFill>
            <a:prstDash val="solid"/>
            <a:round/>
            <a:headEnd type="none" w="sm" len="sm"/>
            <a:tailEnd type="none" w="sm" len="sm"/>
          </a:ln>
        </p:spPr>
      </p:pic>
      <p:sp>
        <p:nvSpPr>
          <p:cNvPr id="519" name="Google Shape;519;g33d2a680c82_0_336"/>
          <p:cNvSpPr/>
          <p:nvPr/>
        </p:nvSpPr>
        <p:spPr>
          <a:xfrm>
            <a:off x="354600" y="3116825"/>
            <a:ext cx="6106800" cy="728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520" name="Google Shape;520;g33d2a680c82_0_336"/>
          <p:cNvSpPr/>
          <p:nvPr/>
        </p:nvSpPr>
        <p:spPr>
          <a:xfrm>
            <a:off x="7532950" y="3515225"/>
            <a:ext cx="2798100" cy="504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521" name="Google Shape;521;g33d2a680c82_0_336"/>
          <p:cNvCxnSpPr>
            <a:stCxn id="520" idx="1"/>
            <a:endCxn id="519" idx="3"/>
          </p:cNvCxnSpPr>
          <p:nvPr/>
        </p:nvCxnSpPr>
        <p:spPr>
          <a:xfrm rot="10800000">
            <a:off x="6461350" y="3481025"/>
            <a:ext cx="1071600" cy="286500"/>
          </a:xfrm>
          <a:prstGeom prst="straightConnector1">
            <a:avLst/>
          </a:prstGeom>
          <a:noFill/>
          <a:ln w="19050" cap="flat" cmpd="sng">
            <a:solidFill>
              <a:srgbClr val="FF0000"/>
            </a:solidFill>
            <a:prstDash val="solid"/>
            <a:round/>
            <a:headEnd type="none" w="med" len="med"/>
            <a:tailEnd type="triangle" w="med" len="med"/>
          </a:ln>
        </p:spPr>
      </p:cxnSp>
      <p:sp>
        <p:nvSpPr>
          <p:cNvPr id="522" name="Google Shape;522;g33d2a680c82_0_336"/>
          <p:cNvSpPr/>
          <p:nvPr/>
        </p:nvSpPr>
        <p:spPr>
          <a:xfrm>
            <a:off x="7532950" y="4147975"/>
            <a:ext cx="3732000" cy="919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27">
          <a:extLst>
            <a:ext uri="{FF2B5EF4-FFF2-40B4-BE49-F238E27FC236}">
              <a16:creationId xmlns:a16="http://schemas.microsoft.com/office/drawing/2014/main" id="{5CBE7179-40EE-225A-0973-78DD12325ED7}"/>
            </a:ext>
          </a:extLst>
        </p:cNvPr>
        <p:cNvGrpSpPr/>
        <p:nvPr/>
      </p:nvGrpSpPr>
      <p:grpSpPr>
        <a:xfrm>
          <a:off x="0" y="0"/>
          <a:ext cx="0" cy="0"/>
          <a:chOff x="0" y="0"/>
          <a:chExt cx="0" cy="0"/>
        </a:xfrm>
      </p:grpSpPr>
      <p:sp>
        <p:nvSpPr>
          <p:cNvPr id="528" name="Google Shape;528;g33d37659bed_0_0">
            <a:extLst>
              <a:ext uri="{FF2B5EF4-FFF2-40B4-BE49-F238E27FC236}">
                <a16:creationId xmlns:a16="http://schemas.microsoft.com/office/drawing/2014/main" id="{13B8C39A-2A3A-E710-9069-2E11F4774758}"/>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123</a:t>
            </a:fld>
            <a:endParaRPr/>
          </a:p>
        </p:txBody>
      </p:sp>
      <p:sp>
        <p:nvSpPr>
          <p:cNvPr id="529" name="Google Shape;529;g33d37659bed_0_0">
            <a:extLst>
              <a:ext uri="{FF2B5EF4-FFF2-40B4-BE49-F238E27FC236}">
                <a16:creationId xmlns:a16="http://schemas.microsoft.com/office/drawing/2014/main" id="{0E3CA83E-6F66-FCE1-A32B-A3B7BA12CA2F}"/>
              </a:ext>
            </a:extLst>
          </p:cNvPr>
          <p:cNvSpPr txBox="1"/>
          <p:nvPr/>
        </p:nvSpPr>
        <p:spPr>
          <a:xfrm>
            <a:off x="6151875" y="277525"/>
            <a:ext cx="5720400" cy="224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400">
                <a:solidFill>
                  <a:schemeClr val="dk1"/>
                </a:solidFill>
                <a:latin typeface="Calibri"/>
                <a:ea typeface="Calibri"/>
                <a:cs typeface="Calibri"/>
                <a:sym typeface="Calibri"/>
              </a:rPr>
              <a:t>MG: SES: Series statement and subelements</a:t>
            </a:r>
            <a:endParaRPr sz="4400">
              <a:solidFill>
                <a:schemeClr val="dk1"/>
              </a:solidFill>
              <a:latin typeface="Calibri"/>
              <a:ea typeface="Calibri"/>
              <a:cs typeface="Calibri"/>
              <a:sym typeface="Calibri"/>
            </a:endParaRPr>
          </a:p>
          <a:p>
            <a:pPr marL="0" lvl="0" indent="0" algn="ctr" rtl="0">
              <a:spcBef>
                <a:spcPts val="0"/>
              </a:spcBef>
              <a:spcAft>
                <a:spcPts val="0"/>
              </a:spcAft>
              <a:buNone/>
            </a:pPr>
            <a:endParaRPr sz="4400">
              <a:solidFill>
                <a:schemeClr val="dk1"/>
              </a:solidFill>
              <a:latin typeface="Calibri"/>
              <a:ea typeface="Calibri"/>
              <a:cs typeface="Calibri"/>
              <a:sym typeface="Calibri"/>
            </a:endParaRPr>
          </a:p>
        </p:txBody>
      </p:sp>
      <p:sp>
        <p:nvSpPr>
          <p:cNvPr id="530" name="Google Shape;530;g33d37659bed_0_0">
            <a:extLst>
              <a:ext uri="{FF2B5EF4-FFF2-40B4-BE49-F238E27FC236}">
                <a16:creationId xmlns:a16="http://schemas.microsoft.com/office/drawing/2014/main" id="{E5E26F36-BAA1-7E0B-BDBE-C42130A6CCF6}"/>
              </a:ext>
            </a:extLst>
          </p:cNvPr>
          <p:cNvSpPr txBox="1"/>
          <p:nvPr/>
        </p:nvSpPr>
        <p:spPr>
          <a:xfrm>
            <a:off x="6357975" y="3154975"/>
            <a:ext cx="5313600" cy="1612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500" i="1">
                <a:solidFill>
                  <a:schemeClr val="dk1"/>
                </a:solidFill>
                <a:latin typeface="Calibri"/>
                <a:ea typeface="Calibri"/>
                <a:cs typeface="Calibri"/>
                <a:sym typeface="Calibri"/>
              </a:rPr>
              <a:t>series statement</a:t>
            </a:r>
            <a:r>
              <a:rPr lang="en-US" sz="2500">
                <a:solidFill>
                  <a:schemeClr val="dk1"/>
                </a:solidFill>
                <a:latin typeface="Calibri"/>
                <a:ea typeface="Calibri"/>
                <a:cs typeface="Calibri"/>
                <a:sym typeface="Calibri"/>
              </a:rPr>
              <a:t> coding: </a:t>
            </a:r>
            <a:endParaRPr sz="2500">
              <a:solidFill>
                <a:schemeClr val="dk1"/>
              </a:solidFill>
              <a:latin typeface="Calibri"/>
              <a:ea typeface="Calibri"/>
              <a:cs typeface="Calibri"/>
              <a:sym typeface="Calibri"/>
            </a:endParaRPr>
          </a:p>
          <a:p>
            <a:pPr marL="0" lvl="0" indent="0" algn="ctr" rtl="0">
              <a:spcBef>
                <a:spcPts val="0"/>
              </a:spcBef>
              <a:spcAft>
                <a:spcPts val="0"/>
              </a:spcAft>
              <a:buNone/>
            </a:pPr>
            <a:endParaRPr sz="2500" b="1">
              <a:solidFill>
                <a:schemeClr val="dk1"/>
              </a:solidFill>
              <a:latin typeface="Calibri"/>
              <a:ea typeface="Calibri"/>
              <a:cs typeface="Calibri"/>
              <a:sym typeface="Calibri"/>
            </a:endParaRPr>
          </a:p>
          <a:p>
            <a:pPr marL="0" lvl="0" indent="0" algn="ctr" rtl="0">
              <a:spcBef>
                <a:spcPts val="0"/>
              </a:spcBef>
              <a:spcAft>
                <a:spcPts val="0"/>
              </a:spcAft>
              <a:buNone/>
            </a:pPr>
            <a:r>
              <a:rPr lang="en-US" sz="2500" b="1">
                <a:solidFill>
                  <a:schemeClr val="dk1"/>
                </a:solidFill>
                <a:latin typeface="Calibri"/>
                <a:ea typeface="Calibri"/>
                <a:cs typeface="Calibri"/>
                <a:sym typeface="Calibri"/>
              </a:rPr>
              <a:t>490 1# $a Mathematical Sciences Research Institute publications ; $v 72</a:t>
            </a:r>
            <a:endParaRPr sz="2500" b="1">
              <a:solidFill>
                <a:schemeClr val="dk1"/>
              </a:solidFill>
              <a:latin typeface="Calibri"/>
              <a:ea typeface="Calibri"/>
              <a:cs typeface="Calibri"/>
              <a:sym typeface="Calibri"/>
            </a:endParaRPr>
          </a:p>
        </p:txBody>
      </p:sp>
      <p:pic>
        <p:nvPicPr>
          <p:cNvPr id="531" name="Google Shape;531;g33d37659bed_0_0">
            <a:extLst>
              <a:ext uri="{FF2B5EF4-FFF2-40B4-BE49-F238E27FC236}">
                <a16:creationId xmlns:a16="http://schemas.microsoft.com/office/drawing/2014/main" id="{AC4C11F8-EB15-6910-CC06-9B57E64895CA}"/>
              </a:ext>
            </a:extLst>
          </p:cNvPr>
          <p:cNvPicPr preferRelativeResize="0"/>
          <p:nvPr/>
        </p:nvPicPr>
        <p:blipFill>
          <a:blip r:embed="rId3">
            <a:alphaModFix/>
          </a:blip>
          <a:stretch>
            <a:fillRect/>
          </a:stretch>
        </p:blipFill>
        <p:spPr>
          <a:xfrm>
            <a:off x="300775" y="277525"/>
            <a:ext cx="5614302" cy="6485776"/>
          </a:xfrm>
          <a:prstGeom prst="rect">
            <a:avLst/>
          </a:prstGeom>
          <a:noFill/>
          <a:ln w="19050" cap="flat" cmpd="sng">
            <a:solidFill>
              <a:schemeClr val="dk2"/>
            </a:solidFill>
            <a:prstDash val="solid"/>
            <a:round/>
            <a:headEnd type="none" w="sm" len="sm"/>
            <a:tailEnd type="none" w="sm" len="sm"/>
          </a:ln>
        </p:spPr>
      </p:pic>
      <p:sp>
        <p:nvSpPr>
          <p:cNvPr id="532" name="Google Shape;532;g33d37659bed_0_0">
            <a:extLst>
              <a:ext uri="{FF2B5EF4-FFF2-40B4-BE49-F238E27FC236}">
                <a16:creationId xmlns:a16="http://schemas.microsoft.com/office/drawing/2014/main" id="{20EC840E-3723-2947-8240-C79BF78015B0}"/>
              </a:ext>
            </a:extLst>
          </p:cNvPr>
          <p:cNvSpPr/>
          <p:nvPr/>
        </p:nvSpPr>
        <p:spPr>
          <a:xfrm>
            <a:off x="845050" y="1875850"/>
            <a:ext cx="3707700" cy="305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Google Shape;532;g33d37659bed_0_0">
            <a:extLst>
              <a:ext uri="{FF2B5EF4-FFF2-40B4-BE49-F238E27FC236}">
                <a16:creationId xmlns:a16="http://schemas.microsoft.com/office/drawing/2014/main" id="{F35816B2-7EAB-5BFC-BCC9-1C82A86401D8}"/>
              </a:ext>
            </a:extLst>
          </p:cNvPr>
          <p:cNvSpPr/>
          <p:nvPr/>
        </p:nvSpPr>
        <p:spPr>
          <a:xfrm>
            <a:off x="658860" y="4836777"/>
            <a:ext cx="5056139" cy="344824"/>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5028969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9478-1C99-42B6-2F9E-290DB2AC49D4}"/>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0D6F1FDE-970E-A078-F85F-BDAFC6F6490B}"/>
              </a:ext>
            </a:extLst>
          </p:cNvPr>
          <p:cNvSpPr>
            <a:spLocks noGrp="1"/>
          </p:cNvSpPr>
          <p:nvPr>
            <p:ph type="title"/>
          </p:nvPr>
        </p:nvSpPr>
        <p:spPr/>
        <p:txBody>
          <a:bodyPr/>
          <a:lstStyle/>
          <a:p>
            <a:r>
              <a:rPr lang="en-CA" dirty="0"/>
              <a:t>Recording series statement</a:t>
            </a:r>
          </a:p>
        </p:txBody>
      </p:sp>
      <p:sp>
        <p:nvSpPr>
          <p:cNvPr id="3" name="Slide Number Placeholder 2">
            <a:extLst>
              <a:ext uri="{FF2B5EF4-FFF2-40B4-BE49-F238E27FC236}">
                <a16:creationId xmlns:a16="http://schemas.microsoft.com/office/drawing/2014/main" id="{5CABEC44-953F-2475-41B6-8C64AE41B05E}"/>
              </a:ext>
            </a:extLst>
          </p:cNvPr>
          <p:cNvSpPr>
            <a:spLocks noGrp="1"/>
          </p:cNvSpPr>
          <p:nvPr>
            <p:ph type="sldNum" sz="quarter" idx="12"/>
          </p:nvPr>
        </p:nvSpPr>
        <p:spPr/>
        <p:txBody>
          <a:bodyPr/>
          <a:lstStyle/>
          <a:p>
            <a:fld id="{26D89839-9540-4FD2-A570-163792ED64AF}" type="slidenum">
              <a:rPr lang="en-US" smtClean="0"/>
              <a:t>124</a:t>
            </a:fld>
            <a:endParaRPr lang="en-US"/>
          </a:p>
        </p:txBody>
      </p:sp>
      <p:sp>
        <p:nvSpPr>
          <p:cNvPr id="25" name="TextBox 24">
            <a:extLst>
              <a:ext uri="{FF2B5EF4-FFF2-40B4-BE49-F238E27FC236}">
                <a16:creationId xmlns:a16="http://schemas.microsoft.com/office/drawing/2014/main" id="{1E818BD8-CD36-EF66-39AC-0C5B873D042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2E36050-FE15-7A87-A09D-C006C49AD3A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8B6BA7CF-05B6-9ED0-67E4-9113313CE197}"/>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17054FE0-FF6F-A5BC-4897-C28B9F83627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16200753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9032-894C-88EE-245A-AB812485CECB}"/>
              </a:ext>
            </a:extLst>
          </p:cNvPr>
          <p:cNvSpPr>
            <a:spLocks noGrp="1"/>
          </p:cNvSpPr>
          <p:nvPr>
            <p:ph type="title"/>
          </p:nvPr>
        </p:nvSpPr>
        <p:spPr/>
        <p:txBody>
          <a:bodyPr/>
          <a:lstStyle/>
          <a:p>
            <a:r>
              <a:rPr lang="en-CA" dirty="0"/>
              <a:t>mode of issuance</a:t>
            </a:r>
          </a:p>
        </p:txBody>
      </p:sp>
      <p:sp>
        <p:nvSpPr>
          <p:cNvPr id="3" name="Text Placeholder 2">
            <a:extLst>
              <a:ext uri="{FF2B5EF4-FFF2-40B4-BE49-F238E27FC236}">
                <a16:creationId xmlns:a16="http://schemas.microsoft.com/office/drawing/2014/main" id="{9F865FD7-F2EA-8C1D-AA7E-0C6DB1958C0F}"/>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EB4F0215-D929-9AD6-5D76-6B7BF0862BCA}"/>
              </a:ext>
            </a:extLst>
          </p:cNvPr>
          <p:cNvSpPr>
            <a:spLocks noGrp="1"/>
          </p:cNvSpPr>
          <p:nvPr>
            <p:ph type="sldNum" sz="quarter" idx="12"/>
          </p:nvPr>
        </p:nvSpPr>
        <p:spPr/>
        <p:txBody>
          <a:bodyPr/>
          <a:lstStyle/>
          <a:p>
            <a:fld id="{26D89839-9540-4FD2-A570-163792ED64AF}" type="slidenum">
              <a:rPr lang="en-US" smtClean="0"/>
              <a:t>125</a:t>
            </a:fld>
            <a:endParaRPr lang="en-US"/>
          </a:p>
        </p:txBody>
      </p:sp>
    </p:spTree>
    <p:extLst>
      <p:ext uri="{BB962C8B-B14F-4D97-AF65-F5344CB8AC3E}">
        <p14:creationId xmlns:p14="http://schemas.microsoft.com/office/powerpoint/2010/main" val="14452971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B7E201-7823-F715-4414-4ED14F840DDF}"/>
              </a:ext>
            </a:extLst>
          </p:cNvPr>
          <p:cNvSpPr>
            <a:spLocks noGrp="1"/>
          </p:cNvSpPr>
          <p:nvPr>
            <p:ph type="title"/>
          </p:nvPr>
        </p:nvSpPr>
        <p:spPr/>
        <p:txBody>
          <a:bodyPr/>
          <a:lstStyle/>
          <a:p>
            <a:r>
              <a:rPr lang="en-CA" dirty="0"/>
              <a:t>BSR Metadata Application Profile</a:t>
            </a:r>
          </a:p>
        </p:txBody>
      </p:sp>
      <p:sp>
        <p:nvSpPr>
          <p:cNvPr id="4" name="Slide Number Placeholder 3">
            <a:extLst>
              <a:ext uri="{FF2B5EF4-FFF2-40B4-BE49-F238E27FC236}">
                <a16:creationId xmlns:a16="http://schemas.microsoft.com/office/drawing/2014/main" id="{0B770BFC-D665-233C-B24A-D0D4E71373EF}"/>
              </a:ext>
            </a:extLst>
          </p:cNvPr>
          <p:cNvSpPr>
            <a:spLocks noGrp="1"/>
          </p:cNvSpPr>
          <p:nvPr>
            <p:ph type="sldNum" sz="quarter" idx="12"/>
          </p:nvPr>
        </p:nvSpPr>
        <p:spPr/>
        <p:txBody>
          <a:bodyPr/>
          <a:lstStyle/>
          <a:p>
            <a:fld id="{26D89839-9540-4FD2-A570-163792ED64AF}" type="slidenum">
              <a:rPr lang="en-US" smtClean="0"/>
              <a:t>126</a:t>
            </a:fld>
            <a:endParaRPr lang="en-US"/>
          </a:p>
        </p:txBody>
      </p:sp>
      <p:pic>
        <p:nvPicPr>
          <p:cNvPr id="7" name="Picture 6">
            <a:extLst>
              <a:ext uri="{FF2B5EF4-FFF2-40B4-BE49-F238E27FC236}">
                <a16:creationId xmlns:a16="http://schemas.microsoft.com/office/drawing/2014/main" id="{11D75633-046F-7F1A-805B-558E08836FA7}"/>
              </a:ext>
            </a:extLst>
          </p:cNvPr>
          <p:cNvPicPr>
            <a:picLocks noChangeAspect="1"/>
          </p:cNvPicPr>
          <p:nvPr/>
        </p:nvPicPr>
        <p:blipFill>
          <a:blip r:embed="rId3"/>
          <a:stretch>
            <a:fillRect/>
          </a:stretch>
        </p:blipFill>
        <p:spPr>
          <a:xfrm>
            <a:off x="176927" y="2586609"/>
            <a:ext cx="11838146" cy="842391"/>
          </a:xfrm>
          <a:prstGeom prst="rect">
            <a:avLst/>
          </a:prstGeom>
          <a:ln>
            <a:solidFill>
              <a:schemeClr val="tx1"/>
            </a:solidFill>
          </a:ln>
        </p:spPr>
      </p:pic>
    </p:spTree>
    <p:extLst>
      <p:ext uri="{BB962C8B-B14F-4D97-AF65-F5344CB8AC3E}">
        <p14:creationId xmlns:p14="http://schemas.microsoft.com/office/powerpoint/2010/main" val="37485276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CECC0E-A984-7737-617F-A62764D20201}"/>
              </a:ext>
            </a:extLst>
          </p:cNvPr>
          <p:cNvSpPr>
            <a:spLocks noGrp="1"/>
          </p:cNvSpPr>
          <p:nvPr>
            <p:ph type="sldNum" sz="quarter" idx="12"/>
          </p:nvPr>
        </p:nvSpPr>
        <p:spPr/>
        <p:txBody>
          <a:bodyPr/>
          <a:lstStyle/>
          <a:p>
            <a:fld id="{26D89839-9540-4FD2-A570-163792ED64AF}" type="slidenum">
              <a:rPr lang="en-US" smtClean="0"/>
              <a:t>127</a:t>
            </a:fld>
            <a:endParaRPr lang="en-US"/>
          </a:p>
        </p:txBody>
      </p:sp>
      <p:pic>
        <p:nvPicPr>
          <p:cNvPr id="8" name="Picture 7">
            <a:extLst>
              <a:ext uri="{FF2B5EF4-FFF2-40B4-BE49-F238E27FC236}">
                <a16:creationId xmlns:a16="http://schemas.microsoft.com/office/drawing/2014/main" id="{5557DCCE-861A-D2BA-9C23-3E83AC28013D}"/>
              </a:ext>
            </a:extLst>
          </p:cNvPr>
          <p:cNvPicPr>
            <a:picLocks noChangeAspect="1"/>
          </p:cNvPicPr>
          <p:nvPr/>
        </p:nvPicPr>
        <p:blipFill>
          <a:blip r:embed="rId3"/>
          <a:stretch>
            <a:fillRect/>
          </a:stretch>
        </p:blipFill>
        <p:spPr>
          <a:xfrm>
            <a:off x="1613297" y="1228725"/>
            <a:ext cx="8965406" cy="4400550"/>
          </a:xfrm>
          <a:prstGeom prst="rect">
            <a:avLst/>
          </a:prstGeom>
        </p:spPr>
      </p:pic>
    </p:spTree>
    <p:extLst>
      <p:ext uri="{BB962C8B-B14F-4D97-AF65-F5344CB8AC3E}">
        <p14:creationId xmlns:p14="http://schemas.microsoft.com/office/powerpoint/2010/main" val="27408823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E47FD-7ABA-0E49-AE89-6C1EE8E3D578}"/>
              </a:ext>
            </a:extLst>
          </p:cNvPr>
          <p:cNvSpPr>
            <a:spLocks noGrp="1"/>
          </p:cNvSpPr>
          <p:nvPr>
            <p:ph type="title"/>
          </p:nvPr>
        </p:nvSpPr>
        <p:spPr>
          <a:xfrm>
            <a:off x="0" y="0"/>
            <a:ext cx="6455884" cy="672584"/>
          </a:xfrm>
          <a:solidFill>
            <a:schemeClr val="accent1">
              <a:lumMod val="20000"/>
              <a:lumOff val="80000"/>
            </a:schemeClr>
          </a:solidFill>
          <a:ln>
            <a:solidFill>
              <a:schemeClr val="tx1"/>
            </a:solidFill>
          </a:ln>
        </p:spPr>
        <p:txBody>
          <a:bodyPr>
            <a:normAutofit/>
          </a:bodyPr>
          <a:lstStyle/>
          <a:p>
            <a:r>
              <a:rPr lang="en-US" sz="2000" dirty="0">
                <a:latin typeface="Times New Roman" panose="02020603050405020304" pitchFamily="18" charset="0"/>
                <a:cs typeface="Times New Roman" panose="02020603050405020304" pitchFamily="18" charset="0"/>
              </a:rPr>
              <a:t>Changes in </a:t>
            </a:r>
            <a:r>
              <a:rPr lang="en-US" sz="2000" i="1" dirty="0">
                <a:latin typeface="Times New Roman" panose="02020603050405020304" pitchFamily="18" charset="0"/>
                <a:cs typeface="Times New Roman" panose="02020603050405020304" pitchFamily="18" charset="0"/>
              </a:rPr>
              <a:t>Mode of Issuance </a:t>
            </a:r>
            <a:r>
              <a:rPr lang="en-US" sz="2000" dirty="0">
                <a:latin typeface="Times New Roman" panose="02020603050405020304" pitchFamily="18" charset="0"/>
                <a:cs typeface="Times New Roman" panose="02020603050405020304" pitchFamily="18" charset="0"/>
              </a:rPr>
              <a:t>from Original RDA to Official RDA</a:t>
            </a:r>
          </a:p>
        </p:txBody>
      </p:sp>
      <p:sp>
        <p:nvSpPr>
          <p:cNvPr id="3" name="Slide Number Placeholder 2">
            <a:extLst>
              <a:ext uri="{FF2B5EF4-FFF2-40B4-BE49-F238E27FC236}">
                <a16:creationId xmlns:a16="http://schemas.microsoft.com/office/drawing/2014/main" id="{3E9750F4-C3D0-C5A1-512E-5C7115724B00}"/>
              </a:ext>
            </a:extLst>
          </p:cNvPr>
          <p:cNvSpPr>
            <a:spLocks noGrp="1"/>
          </p:cNvSpPr>
          <p:nvPr>
            <p:ph type="sldNum" sz="quarter" idx="12"/>
          </p:nvPr>
        </p:nvSpPr>
        <p:spPr/>
        <p:txBody>
          <a:bodyPr/>
          <a:lstStyle/>
          <a:p>
            <a:fld id="{26D89839-9540-4FD2-A570-163792ED64AF}" type="slidenum">
              <a:rPr lang="en-US" smtClean="0"/>
              <a:t>128</a:t>
            </a:fld>
            <a:endParaRPr lang="en-US"/>
          </a:p>
        </p:txBody>
      </p:sp>
      <p:pic>
        <p:nvPicPr>
          <p:cNvPr id="7" name="Picture 6" descr="A table with text and images&#10;&#10;AI-generated content may be incorrect.">
            <a:extLst>
              <a:ext uri="{FF2B5EF4-FFF2-40B4-BE49-F238E27FC236}">
                <a16:creationId xmlns:a16="http://schemas.microsoft.com/office/drawing/2014/main" id="{14C86826-DFFF-F8B1-BD7F-428656BA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 y="1431925"/>
            <a:ext cx="5612790" cy="45720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17FB78F4-0A6A-3B83-7700-E0FAD72CB87A}"/>
              </a:ext>
            </a:extLst>
          </p:cNvPr>
          <p:cNvSpPr txBox="1"/>
          <p:nvPr/>
        </p:nvSpPr>
        <p:spPr>
          <a:xfrm>
            <a:off x="871603" y="840859"/>
            <a:ext cx="3597275" cy="369332"/>
          </a:xfrm>
          <a:prstGeom prst="rect">
            <a:avLst/>
          </a:prstGeom>
          <a:noFill/>
          <a:ln w="19050">
            <a:solidFill>
              <a:srgbClr val="0000FF"/>
            </a:solidFill>
          </a:ln>
        </p:spPr>
        <p:txBody>
          <a:bodyPr wrap="square" rtlCol="0">
            <a:spAutoFit/>
          </a:bodyPr>
          <a:lstStyle/>
          <a:p>
            <a:r>
              <a:rPr lang="en-US" dirty="0"/>
              <a:t>From Basic Cataloging Decisions</a:t>
            </a:r>
          </a:p>
        </p:txBody>
      </p:sp>
      <p:pic>
        <p:nvPicPr>
          <p:cNvPr id="16" name="Picture 15" descr="A document with text and red text&#10;&#10;AI-generated content may be incorrect.">
            <a:extLst>
              <a:ext uri="{FF2B5EF4-FFF2-40B4-BE49-F238E27FC236}">
                <a16:creationId xmlns:a16="http://schemas.microsoft.com/office/drawing/2014/main" id="{D6F56E16-999D-831E-A339-7A263A51D0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7533" y="0"/>
            <a:ext cx="4745855" cy="6766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17762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0B10A4-2FE6-8A9D-06B3-210CBCE7D92A}"/>
              </a:ext>
            </a:extLst>
          </p:cNvPr>
          <p:cNvSpPr>
            <a:spLocks noGrp="1"/>
          </p:cNvSpPr>
          <p:nvPr>
            <p:ph type="sldNum" sz="quarter" idx="12"/>
          </p:nvPr>
        </p:nvSpPr>
        <p:spPr/>
        <p:txBody>
          <a:bodyPr/>
          <a:lstStyle/>
          <a:p>
            <a:fld id="{26D89839-9540-4FD2-A570-163792ED64AF}" type="slidenum">
              <a:rPr lang="en-US" smtClean="0"/>
              <a:t>129</a:t>
            </a:fld>
            <a:endParaRPr lang="en-US"/>
          </a:p>
        </p:txBody>
      </p:sp>
      <p:pic>
        <p:nvPicPr>
          <p:cNvPr id="5" name="Picture 4">
            <a:extLst>
              <a:ext uri="{FF2B5EF4-FFF2-40B4-BE49-F238E27FC236}">
                <a16:creationId xmlns:a16="http://schemas.microsoft.com/office/drawing/2014/main" id="{E56845EE-15F1-30CA-BC83-51C6B5FE3F22}"/>
              </a:ext>
            </a:extLst>
          </p:cNvPr>
          <p:cNvPicPr>
            <a:picLocks noChangeAspect="1"/>
          </p:cNvPicPr>
          <p:nvPr/>
        </p:nvPicPr>
        <p:blipFill>
          <a:blip r:embed="rId3"/>
          <a:stretch>
            <a:fillRect/>
          </a:stretch>
        </p:blipFill>
        <p:spPr>
          <a:xfrm>
            <a:off x="1613297" y="1400175"/>
            <a:ext cx="8965406" cy="4057650"/>
          </a:xfrm>
          <a:prstGeom prst="rect">
            <a:avLst/>
          </a:prstGeom>
        </p:spPr>
      </p:pic>
    </p:spTree>
    <p:extLst>
      <p:ext uri="{BB962C8B-B14F-4D97-AF65-F5344CB8AC3E}">
        <p14:creationId xmlns:p14="http://schemas.microsoft.com/office/powerpoint/2010/main" val="1851839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FE755E-69C7-918D-B234-25CFCC29D69D}"/>
              </a:ext>
            </a:extLst>
          </p:cNvPr>
          <p:cNvSpPr>
            <a:spLocks noGrp="1"/>
          </p:cNvSpPr>
          <p:nvPr>
            <p:ph type="sldNum" sz="quarter" idx="12"/>
          </p:nvPr>
        </p:nvSpPr>
        <p:spPr/>
        <p:txBody>
          <a:bodyPr/>
          <a:lstStyle/>
          <a:p>
            <a:fld id="{26D89839-9540-4FD2-A570-163792ED64AF}" type="slidenum">
              <a:rPr lang="en-US" smtClean="0"/>
              <a:t>13</a:t>
            </a:fld>
            <a:endParaRPr lang="en-US"/>
          </a:p>
        </p:txBody>
      </p:sp>
      <p:pic>
        <p:nvPicPr>
          <p:cNvPr id="6" name="Picture 5">
            <a:extLst>
              <a:ext uri="{FF2B5EF4-FFF2-40B4-BE49-F238E27FC236}">
                <a16:creationId xmlns:a16="http://schemas.microsoft.com/office/drawing/2014/main" id="{8207D7CC-00B3-F3AB-C53D-B3EFCE4F0B2A}"/>
              </a:ext>
            </a:extLst>
          </p:cNvPr>
          <p:cNvPicPr>
            <a:picLocks noChangeAspect="1"/>
          </p:cNvPicPr>
          <p:nvPr/>
        </p:nvPicPr>
        <p:blipFill>
          <a:blip r:embed="rId3"/>
          <a:stretch>
            <a:fillRect/>
          </a:stretch>
        </p:blipFill>
        <p:spPr>
          <a:xfrm>
            <a:off x="1613297" y="732234"/>
            <a:ext cx="8965406" cy="5393531"/>
          </a:xfrm>
          <a:prstGeom prst="rect">
            <a:avLst/>
          </a:prstGeom>
        </p:spPr>
      </p:pic>
    </p:spTree>
    <p:extLst>
      <p:ext uri="{BB962C8B-B14F-4D97-AF65-F5344CB8AC3E}">
        <p14:creationId xmlns:p14="http://schemas.microsoft.com/office/powerpoint/2010/main" val="30687180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E8CE4-3D48-FA18-AE2F-758B38E2FE11}"/>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582C65CA-9A42-FB94-BFCB-68DED5FC2B98}"/>
              </a:ext>
            </a:extLst>
          </p:cNvPr>
          <p:cNvSpPr>
            <a:spLocks noGrp="1"/>
          </p:cNvSpPr>
          <p:nvPr>
            <p:ph type="title"/>
          </p:nvPr>
        </p:nvSpPr>
        <p:spPr/>
        <p:txBody>
          <a:bodyPr/>
          <a:lstStyle/>
          <a:p>
            <a:r>
              <a:rPr lang="en-CA" dirty="0"/>
              <a:t>Recording mode of issuance</a:t>
            </a:r>
          </a:p>
        </p:txBody>
      </p:sp>
      <p:sp>
        <p:nvSpPr>
          <p:cNvPr id="3" name="Slide Number Placeholder 2">
            <a:extLst>
              <a:ext uri="{FF2B5EF4-FFF2-40B4-BE49-F238E27FC236}">
                <a16:creationId xmlns:a16="http://schemas.microsoft.com/office/drawing/2014/main" id="{403B4840-4B25-781A-6624-1097980CCF7C}"/>
              </a:ext>
            </a:extLst>
          </p:cNvPr>
          <p:cNvSpPr>
            <a:spLocks noGrp="1"/>
          </p:cNvSpPr>
          <p:nvPr>
            <p:ph type="sldNum" sz="quarter" idx="12"/>
          </p:nvPr>
        </p:nvSpPr>
        <p:spPr/>
        <p:txBody>
          <a:bodyPr/>
          <a:lstStyle/>
          <a:p>
            <a:fld id="{26D89839-9540-4FD2-A570-163792ED64AF}" type="slidenum">
              <a:rPr lang="en-US" smtClean="0"/>
              <a:t>130</a:t>
            </a:fld>
            <a:endParaRPr lang="en-US"/>
          </a:p>
        </p:txBody>
      </p:sp>
      <p:sp>
        <p:nvSpPr>
          <p:cNvPr id="25" name="TextBox 24">
            <a:extLst>
              <a:ext uri="{FF2B5EF4-FFF2-40B4-BE49-F238E27FC236}">
                <a16:creationId xmlns:a16="http://schemas.microsoft.com/office/drawing/2014/main" id="{57CC51E0-B5BC-4E7E-4CA0-4692F01EE46C}"/>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383794C-5127-C6A3-B393-1E11626A45C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B17B970A-FB26-9AE1-E191-FD13254F8A8F}"/>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BBCEA01D-8CF6-1F95-C73F-251633ADF6A1}"/>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81516670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36BCE-3D61-8A8F-3478-C9D26EED343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3B4D04-4E8C-5BF1-716E-FDA1C79B4FFD}"/>
              </a:ext>
            </a:extLst>
          </p:cNvPr>
          <p:cNvSpPr>
            <a:spLocks noGrp="1"/>
          </p:cNvSpPr>
          <p:nvPr>
            <p:ph type="sldNum" sz="quarter" idx="12"/>
          </p:nvPr>
        </p:nvSpPr>
        <p:spPr/>
        <p:txBody>
          <a:bodyPr/>
          <a:lstStyle/>
          <a:p>
            <a:fld id="{26D89839-9540-4FD2-A570-163792ED64AF}" type="slidenum">
              <a:rPr lang="en-US" smtClean="0"/>
              <a:t>131</a:t>
            </a:fld>
            <a:endParaRPr lang="en-US"/>
          </a:p>
        </p:txBody>
      </p:sp>
      <p:pic>
        <p:nvPicPr>
          <p:cNvPr id="7" name="Picture 6">
            <a:extLst>
              <a:ext uri="{FF2B5EF4-FFF2-40B4-BE49-F238E27FC236}">
                <a16:creationId xmlns:a16="http://schemas.microsoft.com/office/drawing/2014/main" id="{99380A68-D024-1D0E-4273-9EC04946AF29}"/>
              </a:ext>
            </a:extLst>
          </p:cNvPr>
          <p:cNvPicPr>
            <a:picLocks noChangeAspect="1"/>
          </p:cNvPicPr>
          <p:nvPr/>
        </p:nvPicPr>
        <p:blipFill>
          <a:blip r:embed="rId3"/>
          <a:stretch>
            <a:fillRect/>
          </a:stretch>
        </p:blipFill>
        <p:spPr>
          <a:xfrm>
            <a:off x="319086" y="3841750"/>
            <a:ext cx="7381875" cy="2514600"/>
          </a:xfrm>
          <a:prstGeom prst="rect">
            <a:avLst/>
          </a:prstGeom>
        </p:spPr>
      </p:pic>
      <p:pic>
        <p:nvPicPr>
          <p:cNvPr id="2" name="Picture 1">
            <a:extLst>
              <a:ext uri="{FF2B5EF4-FFF2-40B4-BE49-F238E27FC236}">
                <a16:creationId xmlns:a16="http://schemas.microsoft.com/office/drawing/2014/main" id="{ACF74BD2-B7F7-419A-D58D-72816A95B9DA}"/>
              </a:ext>
            </a:extLst>
          </p:cNvPr>
          <p:cNvPicPr>
            <a:picLocks noChangeAspect="1"/>
          </p:cNvPicPr>
          <p:nvPr/>
        </p:nvPicPr>
        <p:blipFill>
          <a:blip r:embed="rId4"/>
          <a:stretch>
            <a:fillRect/>
          </a:stretch>
        </p:blipFill>
        <p:spPr>
          <a:xfrm>
            <a:off x="319086" y="377190"/>
            <a:ext cx="10758488" cy="3051810"/>
          </a:xfrm>
          <a:prstGeom prst="rect">
            <a:avLst/>
          </a:prstGeom>
        </p:spPr>
      </p:pic>
      <p:pic>
        <p:nvPicPr>
          <p:cNvPr id="6" name="Picture 5">
            <a:extLst>
              <a:ext uri="{FF2B5EF4-FFF2-40B4-BE49-F238E27FC236}">
                <a16:creationId xmlns:a16="http://schemas.microsoft.com/office/drawing/2014/main" id="{2DDA0A2A-1683-2375-3CFC-EE2FD1E92E61}"/>
              </a:ext>
            </a:extLst>
          </p:cNvPr>
          <p:cNvPicPr>
            <a:picLocks noChangeAspect="1"/>
          </p:cNvPicPr>
          <p:nvPr/>
        </p:nvPicPr>
        <p:blipFill>
          <a:blip r:embed="rId5"/>
          <a:stretch>
            <a:fillRect/>
          </a:stretch>
        </p:blipFill>
        <p:spPr>
          <a:xfrm>
            <a:off x="7991474" y="5099050"/>
            <a:ext cx="3614738" cy="600075"/>
          </a:xfrm>
          <a:prstGeom prst="rect">
            <a:avLst/>
          </a:prstGeom>
          <a:ln>
            <a:solidFill>
              <a:schemeClr val="tx1"/>
            </a:solidFill>
          </a:ln>
        </p:spPr>
      </p:pic>
    </p:spTree>
    <p:extLst>
      <p:ext uri="{BB962C8B-B14F-4D97-AF65-F5344CB8AC3E}">
        <p14:creationId xmlns:p14="http://schemas.microsoft.com/office/powerpoint/2010/main" val="34210794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F9F4-A05C-E7EC-3FDF-D5682F0743B0}"/>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CA94738F-F18D-9A35-1235-12355D1E1012}"/>
              </a:ext>
            </a:extLst>
          </p:cNvPr>
          <p:cNvSpPr>
            <a:spLocks noGrp="1"/>
          </p:cNvSpPr>
          <p:nvPr>
            <p:ph type="title"/>
          </p:nvPr>
        </p:nvSpPr>
        <p:spPr/>
        <p:txBody>
          <a:bodyPr/>
          <a:lstStyle/>
          <a:p>
            <a:r>
              <a:rPr lang="en-CA" dirty="0"/>
              <a:t>Recording mode of issuance</a:t>
            </a:r>
          </a:p>
        </p:txBody>
      </p:sp>
      <p:sp>
        <p:nvSpPr>
          <p:cNvPr id="3" name="Slide Number Placeholder 2">
            <a:extLst>
              <a:ext uri="{FF2B5EF4-FFF2-40B4-BE49-F238E27FC236}">
                <a16:creationId xmlns:a16="http://schemas.microsoft.com/office/drawing/2014/main" id="{3CEF5E98-D4F2-1356-E8F5-F74D3BF6F642}"/>
              </a:ext>
            </a:extLst>
          </p:cNvPr>
          <p:cNvSpPr>
            <a:spLocks noGrp="1"/>
          </p:cNvSpPr>
          <p:nvPr>
            <p:ph type="sldNum" sz="quarter" idx="12"/>
          </p:nvPr>
        </p:nvSpPr>
        <p:spPr/>
        <p:txBody>
          <a:bodyPr/>
          <a:lstStyle/>
          <a:p>
            <a:fld id="{26D89839-9540-4FD2-A570-163792ED64AF}" type="slidenum">
              <a:rPr lang="en-US" smtClean="0"/>
              <a:t>132</a:t>
            </a:fld>
            <a:endParaRPr lang="en-US"/>
          </a:p>
        </p:txBody>
      </p:sp>
      <p:sp>
        <p:nvSpPr>
          <p:cNvPr id="25" name="TextBox 24">
            <a:extLst>
              <a:ext uri="{FF2B5EF4-FFF2-40B4-BE49-F238E27FC236}">
                <a16:creationId xmlns:a16="http://schemas.microsoft.com/office/drawing/2014/main" id="{50496790-42D8-07B0-8DEA-FBA7C88A071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E84E261A-36C2-9514-0261-42CA9412281C}"/>
              </a:ext>
            </a:extLst>
          </p:cNvPr>
          <p:cNvPicPr>
            <a:picLocks noChangeAspect="1"/>
          </p:cNvPicPr>
          <p:nvPr/>
        </p:nvPicPr>
        <p:blipFill>
          <a:blip r:embed="rId3"/>
          <a:stretch>
            <a:fillRect/>
          </a:stretch>
        </p:blipFill>
        <p:spPr>
          <a:xfrm>
            <a:off x="838200" y="2265470"/>
            <a:ext cx="9858375" cy="1571625"/>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8354E07F-5892-F798-1B77-AEAA97F5D0BE}"/>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39614545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70E81-67EB-5137-7029-4952A48C30E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7A7BDA65-002D-91B9-52B8-B69FFECD1896}"/>
              </a:ext>
            </a:extLst>
          </p:cNvPr>
          <p:cNvSpPr>
            <a:spLocks noGrp="1"/>
          </p:cNvSpPr>
          <p:nvPr>
            <p:ph type="title"/>
          </p:nvPr>
        </p:nvSpPr>
        <p:spPr/>
        <p:txBody>
          <a:bodyPr/>
          <a:lstStyle/>
          <a:p>
            <a:r>
              <a:rPr lang="en-CA" dirty="0"/>
              <a:t>Recording mode of issuance</a:t>
            </a:r>
          </a:p>
        </p:txBody>
      </p:sp>
      <p:sp>
        <p:nvSpPr>
          <p:cNvPr id="3" name="Slide Number Placeholder 2">
            <a:extLst>
              <a:ext uri="{FF2B5EF4-FFF2-40B4-BE49-F238E27FC236}">
                <a16:creationId xmlns:a16="http://schemas.microsoft.com/office/drawing/2014/main" id="{EA263A10-4068-4177-C58A-1DC7C1A7DC9A}"/>
              </a:ext>
            </a:extLst>
          </p:cNvPr>
          <p:cNvSpPr>
            <a:spLocks noGrp="1"/>
          </p:cNvSpPr>
          <p:nvPr>
            <p:ph type="sldNum" sz="quarter" idx="12"/>
          </p:nvPr>
        </p:nvSpPr>
        <p:spPr/>
        <p:txBody>
          <a:bodyPr/>
          <a:lstStyle/>
          <a:p>
            <a:fld id="{26D89839-9540-4FD2-A570-163792ED64AF}" type="slidenum">
              <a:rPr lang="en-US" smtClean="0"/>
              <a:t>133</a:t>
            </a:fld>
            <a:endParaRPr lang="en-US"/>
          </a:p>
        </p:txBody>
      </p:sp>
      <p:sp>
        <p:nvSpPr>
          <p:cNvPr id="25" name="TextBox 24">
            <a:extLst>
              <a:ext uri="{FF2B5EF4-FFF2-40B4-BE49-F238E27FC236}">
                <a16:creationId xmlns:a16="http://schemas.microsoft.com/office/drawing/2014/main" id="{99A639E8-0731-1672-829A-51F288399AC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537F0F5-460E-6355-A7F4-AF5DCF6C889E}"/>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6F2F592C-8505-2F89-C84A-16FED8679369}"/>
              </a:ext>
            </a:extLst>
          </p:cNvPr>
          <p:cNvPicPr>
            <a:picLocks noChangeAspect="1"/>
          </p:cNvPicPr>
          <p:nvPr/>
        </p:nvPicPr>
        <p:blipFill>
          <a:blip r:embed="rId3"/>
          <a:stretch>
            <a:fillRect/>
          </a:stretch>
        </p:blipFill>
        <p:spPr>
          <a:xfrm>
            <a:off x="838200" y="5038225"/>
            <a:ext cx="8782050" cy="371475"/>
          </a:xfrm>
          <a:prstGeom prst="rect">
            <a:avLst/>
          </a:prstGeom>
        </p:spPr>
      </p:pic>
      <p:pic>
        <p:nvPicPr>
          <p:cNvPr id="6" name="Picture 5">
            <a:extLst>
              <a:ext uri="{FF2B5EF4-FFF2-40B4-BE49-F238E27FC236}">
                <a16:creationId xmlns:a16="http://schemas.microsoft.com/office/drawing/2014/main" id="{B19A29F3-D534-4837-E420-746180B2321C}"/>
              </a:ext>
            </a:extLst>
          </p:cNvPr>
          <p:cNvPicPr>
            <a:picLocks noChangeAspect="1"/>
          </p:cNvPicPr>
          <p:nvPr/>
        </p:nvPicPr>
        <p:blipFill>
          <a:blip r:embed="rId4"/>
          <a:stretch>
            <a:fillRect/>
          </a:stretch>
        </p:blipFill>
        <p:spPr>
          <a:xfrm>
            <a:off x="838200" y="2265471"/>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38895143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0EB6-28B2-AD12-0B5D-35E624341415}"/>
              </a:ext>
            </a:extLst>
          </p:cNvPr>
          <p:cNvSpPr>
            <a:spLocks noGrp="1"/>
          </p:cNvSpPr>
          <p:nvPr>
            <p:ph type="title"/>
          </p:nvPr>
        </p:nvSpPr>
        <p:spPr/>
        <p:txBody>
          <a:bodyPr/>
          <a:lstStyle/>
          <a:p>
            <a:r>
              <a:rPr lang="en-CA" dirty="0"/>
              <a:t>identifier for manifestation</a:t>
            </a:r>
          </a:p>
        </p:txBody>
      </p:sp>
      <p:sp>
        <p:nvSpPr>
          <p:cNvPr id="3" name="Text Placeholder 2">
            <a:extLst>
              <a:ext uri="{FF2B5EF4-FFF2-40B4-BE49-F238E27FC236}">
                <a16:creationId xmlns:a16="http://schemas.microsoft.com/office/drawing/2014/main" id="{64ABAE0A-0B06-5F3D-684C-DDD63D033C52}"/>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22A4625-4267-DB59-7AB0-410711B33F63}"/>
              </a:ext>
            </a:extLst>
          </p:cNvPr>
          <p:cNvSpPr>
            <a:spLocks noGrp="1"/>
          </p:cNvSpPr>
          <p:nvPr>
            <p:ph type="sldNum" sz="quarter" idx="12"/>
          </p:nvPr>
        </p:nvSpPr>
        <p:spPr/>
        <p:txBody>
          <a:bodyPr/>
          <a:lstStyle/>
          <a:p>
            <a:fld id="{26D89839-9540-4FD2-A570-163792ED64AF}" type="slidenum">
              <a:rPr lang="en-US" smtClean="0"/>
              <a:t>134</a:t>
            </a:fld>
            <a:endParaRPr lang="en-US"/>
          </a:p>
        </p:txBody>
      </p:sp>
    </p:spTree>
    <p:extLst>
      <p:ext uri="{BB962C8B-B14F-4D97-AF65-F5344CB8AC3E}">
        <p14:creationId xmlns:p14="http://schemas.microsoft.com/office/powerpoint/2010/main" val="8166098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omputer&#10;&#10;AI-generated content may be incorrect.">
            <a:extLst>
              <a:ext uri="{FF2B5EF4-FFF2-40B4-BE49-F238E27FC236}">
                <a16:creationId xmlns:a16="http://schemas.microsoft.com/office/drawing/2014/main" id="{E0980D1A-2F2E-F01B-BDE1-6CAF0FB26D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4728" y="1069748"/>
            <a:ext cx="7531061" cy="4718503"/>
          </a:xfrm>
        </p:spPr>
      </p:pic>
      <p:sp>
        <p:nvSpPr>
          <p:cNvPr id="5" name="Slide Number Placeholder 4">
            <a:extLst>
              <a:ext uri="{FF2B5EF4-FFF2-40B4-BE49-F238E27FC236}">
                <a16:creationId xmlns:a16="http://schemas.microsoft.com/office/drawing/2014/main" id="{9A44D87C-EBD9-3BEE-7B97-5D6397AD0939}"/>
              </a:ext>
            </a:extLst>
          </p:cNvPr>
          <p:cNvSpPr>
            <a:spLocks noGrp="1"/>
          </p:cNvSpPr>
          <p:nvPr>
            <p:ph type="sldNum" sz="quarter" idx="12"/>
          </p:nvPr>
        </p:nvSpPr>
        <p:spPr/>
        <p:txBody>
          <a:bodyPr/>
          <a:lstStyle/>
          <a:p>
            <a:fld id="{26D89839-9540-4FD2-A570-163792ED64AF}" type="slidenum">
              <a:rPr lang="en-US" smtClean="0"/>
              <a:t>135</a:t>
            </a:fld>
            <a:endParaRPr lang="en-US"/>
          </a:p>
        </p:txBody>
      </p:sp>
    </p:spTree>
    <p:extLst>
      <p:ext uri="{BB962C8B-B14F-4D97-AF65-F5344CB8AC3E}">
        <p14:creationId xmlns:p14="http://schemas.microsoft.com/office/powerpoint/2010/main" val="33857133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0F11-5D68-58E3-01B8-2F2DD8F7C345}"/>
              </a:ext>
            </a:extLst>
          </p:cNvPr>
          <p:cNvSpPr>
            <a:spLocks noGrp="1"/>
          </p:cNvSpPr>
          <p:nvPr>
            <p:ph type="title"/>
          </p:nvPr>
        </p:nvSpPr>
        <p:spPr/>
        <p:txBody>
          <a:bodyPr/>
          <a:lstStyle/>
          <a:p>
            <a:r>
              <a:rPr lang="en-US" dirty="0"/>
              <a:t>MARC fields</a:t>
            </a:r>
          </a:p>
        </p:txBody>
      </p:sp>
      <p:pic>
        <p:nvPicPr>
          <p:cNvPr id="7" name="Content Placeholder 6" descr="A screenshot of a computer&#10;&#10;AI-generated content may be incorrect.">
            <a:extLst>
              <a:ext uri="{FF2B5EF4-FFF2-40B4-BE49-F238E27FC236}">
                <a16:creationId xmlns:a16="http://schemas.microsoft.com/office/drawing/2014/main" id="{FAD688D0-4CDF-DE11-9244-32A945DE8C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94615" y="732244"/>
            <a:ext cx="5462426" cy="5477170"/>
          </a:xfrm>
        </p:spPr>
      </p:pic>
      <p:sp>
        <p:nvSpPr>
          <p:cNvPr id="5" name="Slide Number Placeholder 4">
            <a:extLst>
              <a:ext uri="{FF2B5EF4-FFF2-40B4-BE49-F238E27FC236}">
                <a16:creationId xmlns:a16="http://schemas.microsoft.com/office/drawing/2014/main" id="{2B9A67B8-5DA4-EA36-08F3-07C1714AA561}"/>
              </a:ext>
            </a:extLst>
          </p:cNvPr>
          <p:cNvSpPr>
            <a:spLocks noGrp="1"/>
          </p:cNvSpPr>
          <p:nvPr>
            <p:ph type="sldNum" sz="quarter" idx="12"/>
          </p:nvPr>
        </p:nvSpPr>
        <p:spPr/>
        <p:txBody>
          <a:bodyPr/>
          <a:lstStyle/>
          <a:p>
            <a:fld id="{26D89839-9540-4FD2-A570-163792ED64AF}" type="slidenum">
              <a:rPr lang="en-US" smtClean="0"/>
              <a:t>136</a:t>
            </a:fld>
            <a:endParaRPr lang="en-US"/>
          </a:p>
        </p:txBody>
      </p:sp>
    </p:spTree>
    <p:extLst>
      <p:ext uri="{BB962C8B-B14F-4D97-AF65-F5344CB8AC3E}">
        <p14:creationId xmlns:p14="http://schemas.microsoft.com/office/powerpoint/2010/main" val="37124182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 screen&#10;&#10;AI-generated content may be incorrect.">
            <a:extLst>
              <a:ext uri="{FF2B5EF4-FFF2-40B4-BE49-F238E27FC236}">
                <a16:creationId xmlns:a16="http://schemas.microsoft.com/office/drawing/2014/main" id="{4899FFC3-3D32-7802-4FB1-796C831EF0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253021"/>
            <a:ext cx="10515600" cy="3496545"/>
          </a:xfrm>
        </p:spPr>
      </p:pic>
      <p:sp>
        <p:nvSpPr>
          <p:cNvPr id="3" name="Slide Number Placeholder 2">
            <a:extLst>
              <a:ext uri="{FF2B5EF4-FFF2-40B4-BE49-F238E27FC236}">
                <a16:creationId xmlns:a16="http://schemas.microsoft.com/office/drawing/2014/main" id="{098B2968-72FC-6B85-4E69-44314FC5ECA8}"/>
              </a:ext>
            </a:extLst>
          </p:cNvPr>
          <p:cNvSpPr>
            <a:spLocks noGrp="1"/>
          </p:cNvSpPr>
          <p:nvPr>
            <p:ph type="sldNum" sz="quarter" idx="12"/>
          </p:nvPr>
        </p:nvSpPr>
        <p:spPr/>
        <p:txBody>
          <a:bodyPr/>
          <a:lstStyle/>
          <a:p>
            <a:fld id="{26D89839-9540-4FD2-A570-163792ED64AF}" type="slidenum">
              <a:rPr lang="en-US" smtClean="0"/>
              <a:t>137</a:t>
            </a:fld>
            <a:endParaRPr lang="en-US"/>
          </a:p>
        </p:txBody>
      </p:sp>
      <p:sp>
        <p:nvSpPr>
          <p:cNvPr id="4" name="Title 3">
            <a:extLst>
              <a:ext uri="{FF2B5EF4-FFF2-40B4-BE49-F238E27FC236}">
                <a16:creationId xmlns:a16="http://schemas.microsoft.com/office/drawing/2014/main" id="{52ACCCC9-8177-B08B-17AF-7CBAF1F4BDE4}"/>
              </a:ext>
            </a:extLst>
          </p:cNvPr>
          <p:cNvSpPr>
            <a:spLocks noGrp="1"/>
          </p:cNvSpPr>
          <p:nvPr>
            <p:ph type="title"/>
          </p:nvPr>
        </p:nvSpPr>
        <p:spPr/>
        <p:txBody>
          <a:bodyPr>
            <a:normAutofit/>
          </a:bodyPr>
          <a:lstStyle/>
          <a:p>
            <a:r>
              <a:rPr lang="en-US" sz="3200" dirty="0"/>
              <a:t>identifier for manifestation: Prerecording</a:t>
            </a:r>
          </a:p>
        </p:txBody>
      </p:sp>
    </p:spTree>
    <p:extLst>
      <p:ext uri="{BB962C8B-B14F-4D97-AF65-F5344CB8AC3E}">
        <p14:creationId xmlns:p14="http://schemas.microsoft.com/office/powerpoint/2010/main" val="19130001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5788-312B-7083-918B-1380040B1DFF}"/>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B602A4B-C4E9-8B89-00B0-1AA4FC130C21}"/>
              </a:ext>
            </a:extLst>
          </p:cNvPr>
          <p:cNvSpPr>
            <a:spLocks noGrp="1"/>
          </p:cNvSpPr>
          <p:nvPr>
            <p:ph idx="1"/>
          </p:nvPr>
        </p:nvSpPr>
        <p:spPr/>
        <p:txBody>
          <a:bodyPr/>
          <a:lstStyle/>
          <a:p>
            <a:pPr marL="0" indent="0">
              <a:buNone/>
            </a:pPr>
            <a:r>
              <a:rPr lang="en-US" sz="2800" dirty="0"/>
              <a:t>Does the VES specify a display format? </a:t>
            </a:r>
          </a:p>
          <a:p>
            <a:pPr marL="0" indent="0">
              <a:buNone/>
            </a:pPr>
            <a:endParaRPr lang="en-US" sz="2800" dirty="0"/>
          </a:p>
          <a:p>
            <a:pPr marL="457200" lvl="1" indent="0">
              <a:buNone/>
            </a:pPr>
            <a:r>
              <a:rPr lang="en-US" sz="2400" b="1" dirty="0"/>
              <a:t>Yes:</a:t>
            </a:r>
            <a:r>
              <a:rPr lang="en-US" sz="2400" dirty="0"/>
              <a:t> Record identifier in that format</a:t>
            </a:r>
          </a:p>
          <a:p>
            <a:pPr marL="457200" lvl="1" indent="0">
              <a:buNone/>
            </a:pPr>
            <a:endParaRPr lang="en-US" sz="2400" dirty="0"/>
          </a:p>
          <a:p>
            <a:pPr marL="457200" lvl="1" indent="0">
              <a:buNone/>
            </a:pPr>
            <a:r>
              <a:rPr lang="en-US" sz="2400" b="1" dirty="0"/>
              <a:t>No:</a:t>
            </a:r>
            <a:r>
              <a:rPr lang="en-US" sz="2400" dirty="0"/>
              <a:t> Record identifier as it appears</a:t>
            </a:r>
          </a:p>
          <a:p>
            <a:pPr marL="457200" lvl="1" indent="0">
              <a:buNone/>
            </a:pPr>
            <a:endParaRPr lang="en-US" sz="2400" dirty="0"/>
          </a:p>
          <a:p>
            <a:pPr marL="457200" lvl="1" indent="0">
              <a:buNone/>
            </a:pPr>
            <a:r>
              <a:rPr lang="en-US" sz="2400" b="1" dirty="0"/>
              <a:t>No, AND there is a trade or agency name: </a:t>
            </a:r>
          </a:p>
          <a:p>
            <a:pPr marL="457200" lvl="1" indent="0">
              <a:buNone/>
            </a:pPr>
            <a:r>
              <a:rPr lang="en-US" sz="2400" dirty="0"/>
              <a:t>Record as it appears and add the name</a:t>
            </a:r>
          </a:p>
          <a:p>
            <a:pPr marL="0" indent="0">
              <a:buNone/>
            </a:pPr>
            <a:endParaRPr lang="en-US" dirty="0"/>
          </a:p>
        </p:txBody>
      </p:sp>
      <p:sp>
        <p:nvSpPr>
          <p:cNvPr id="5" name="Slide Number Placeholder 4">
            <a:extLst>
              <a:ext uri="{FF2B5EF4-FFF2-40B4-BE49-F238E27FC236}">
                <a16:creationId xmlns:a16="http://schemas.microsoft.com/office/drawing/2014/main" id="{12E875BD-CD48-E643-9090-B220EFE298F0}"/>
              </a:ext>
            </a:extLst>
          </p:cNvPr>
          <p:cNvSpPr>
            <a:spLocks noGrp="1"/>
          </p:cNvSpPr>
          <p:nvPr>
            <p:ph type="sldNum" sz="quarter" idx="12"/>
          </p:nvPr>
        </p:nvSpPr>
        <p:spPr/>
        <p:txBody>
          <a:bodyPr/>
          <a:lstStyle/>
          <a:p>
            <a:fld id="{26D89839-9540-4FD2-A570-163792ED64AF}" type="slidenum">
              <a:rPr lang="en-US" smtClean="0"/>
              <a:t>138</a:t>
            </a:fld>
            <a:endParaRPr lang="en-US"/>
          </a:p>
        </p:txBody>
      </p:sp>
      <p:sp>
        <p:nvSpPr>
          <p:cNvPr id="2" name="Title 1">
            <a:extLst>
              <a:ext uri="{FF2B5EF4-FFF2-40B4-BE49-F238E27FC236}">
                <a16:creationId xmlns:a16="http://schemas.microsoft.com/office/drawing/2014/main" id="{6394DDF3-78D8-1FF4-0896-EE9B0F810F4B}"/>
              </a:ext>
            </a:extLst>
          </p:cNvPr>
          <p:cNvSpPr>
            <a:spLocks noGrp="1"/>
          </p:cNvSpPr>
          <p:nvPr>
            <p:ph type="title"/>
          </p:nvPr>
        </p:nvSpPr>
        <p:spPr/>
        <p:txBody>
          <a:bodyPr/>
          <a:lstStyle/>
          <a:p>
            <a:r>
              <a:rPr lang="en-US" dirty="0"/>
              <a:t>identifier for manifestation: Recording</a:t>
            </a:r>
          </a:p>
        </p:txBody>
      </p:sp>
    </p:spTree>
    <p:extLst>
      <p:ext uri="{BB962C8B-B14F-4D97-AF65-F5344CB8AC3E}">
        <p14:creationId xmlns:p14="http://schemas.microsoft.com/office/powerpoint/2010/main" val="10625819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34E48-8061-ECC0-9EF8-0C8DCDF73D93}"/>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9128F39-60CE-F99A-E89B-4AB1F0023C90}"/>
              </a:ext>
            </a:extLst>
          </p:cNvPr>
          <p:cNvSpPr>
            <a:spLocks noGrp="1"/>
          </p:cNvSpPr>
          <p:nvPr>
            <p:ph idx="1"/>
          </p:nvPr>
        </p:nvSpPr>
        <p:spPr/>
        <p:txBody>
          <a:bodyPr>
            <a:normAutofit/>
          </a:bodyPr>
          <a:lstStyle/>
          <a:p>
            <a:pPr marL="0" indent="0">
              <a:buNone/>
            </a:pPr>
            <a:r>
              <a:rPr lang="en-US" sz="2800" dirty="0"/>
              <a:t>Cataloger judgment</a:t>
            </a:r>
          </a:p>
          <a:p>
            <a:pPr marL="0" indent="0">
              <a:buNone/>
            </a:pPr>
            <a:endParaRPr lang="en-US" sz="2800" dirty="0"/>
          </a:p>
          <a:p>
            <a:r>
              <a:rPr lang="en-US" sz="2400" dirty="0"/>
              <a:t>Follow the identifier with type of binding or format</a:t>
            </a:r>
          </a:p>
          <a:p>
            <a:pPr marL="0" indent="0">
              <a:buNone/>
            </a:pPr>
            <a:endParaRPr lang="en-US" sz="2400" dirty="0"/>
          </a:p>
          <a:p>
            <a:r>
              <a:rPr lang="en-US" sz="2400" dirty="0"/>
              <a:t>Record details about the identifier in </a:t>
            </a:r>
            <a:r>
              <a:rPr lang="en-US" sz="2400" b="1" dirty="0"/>
              <a:t>Manifestation: note on manifestation</a:t>
            </a:r>
          </a:p>
        </p:txBody>
      </p:sp>
      <p:sp>
        <p:nvSpPr>
          <p:cNvPr id="5" name="Slide Number Placeholder 4">
            <a:extLst>
              <a:ext uri="{FF2B5EF4-FFF2-40B4-BE49-F238E27FC236}">
                <a16:creationId xmlns:a16="http://schemas.microsoft.com/office/drawing/2014/main" id="{130B3463-9987-D304-620F-F3CA6080D908}"/>
              </a:ext>
            </a:extLst>
          </p:cNvPr>
          <p:cNvSpPr>
            <a:spLocks noGrp="1"/>
          </p:cNvSpPr>
          <p:nvPr>
            <p:ph type="sldNum" sz="quarter" idx="12"/>
          </p:nvPr>
        </p:nvSpPr>
        <p:spPr/>
        <p:txBody>
          <a:bodyPr/>
          <a:lstStyle/>
          <a:p>
            <a:fld id="{26D89839-9540-4FD2-A570-163792ED64AF}" type="slidenum">
              <a:rPr lang="en-US" smtClean="0"/>
              <a:t>139</a:t>
            </a:fld>
            <a:endParaRPr lang="en-US"/>
          </a:p>
        </p:txBody>
      </p:sp>
      <p:sp>
        <p:nvSpPr>
          <p:cNvPr id="2" name="Title 1">
            <a:extLst>
              <a:ext uri="{FF2B5EF4-FFF2-40B4-BE49-F238E27FC236}">
                <a16:creationId xmlns:a16="http://schemas.microsoft.com/office/drawing/2014/main" id="{84226608-CC1E-0887-9084-AD71EB8028F7}"/>
              </a:ext>
            </a:extLst>
          </p:cNvPr>
          <p:cNvSpPr>
            <a:spLocks noGrp="1"/>
          </p:cNvSpPr>
          <p:nvPr>
            <p:ph type="title"/>
          </p:nvPr>
        </p:nvSpPr>
        <p:spPr/>
        <p:txBody>
          <a:bodyPr>
            <a:normAutofit/>
          </a:bodyPr>
          <a:lstStyle/>
          <a:p>
            <a:r>
              <a:rPr lang="en-US" dirty="0"/>
              <a:t>Identifier for manifestation: Recording</a:t>
            </a:r>
          </a:p>
        </p:txBody>
      </p:sp>
    </p:spTree>
    <p:extLst>
      <p:ext uri="{BB962C8B-B14F-4D97-AF65-F5344CB8AC3E}">
        <p14:creationId xmlns:p14="http://schemas.microsoft.com/office/powerpoint/2010/main" val="254874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7AF14E-E7E1-ABEF-D36D-7144D8B75E79}"/>
              </a:ext>
            </a:extLst>
          </p:cNvPr>
          <p:cNvSpPr>
            <a:spLocks noGrp="1"/>
          </p:cNvSpPr>
          <p:nvPr>
            <p:ph type="sldNum" sz="quarter" idx="12"/>
          </p:nvPr>
        </p:nvSpPr>
        <p:spPr/>
        <p:txBody>
          <a:bodyPr/>
          <a:lstStyle/>
          <a:p>
            <a:fld id="{26D89839-9540-4FD2-A570-163792ED64AF}" type="slidenum">
              <a:rPr lang="en-US" smtClean="0"/>
              <a:t>14</a:t>
            </a:fld>
            <a:endParaRPr lang="en-US"/>
          </a:p>
        </p:txBody>
      </p:sp>
      <p:pic>
        <p:nvPicPr>
          <p:cNvPr id="4" name="Picture 3">
            <a:extLst>
              <a:ext uri="{FF2B5EF4-FFF2-40B4-BE49-F238E27FC236}">
                <a16:creationId xmlns:a16="http://schemas.microsoft.com/office/drawing/2014/main" id="{E9F3D4B5-5FA0-886F-41B1-F6AB6ED65814}"/>
              </a:ext>
            </a:extLst>
          </p:cNvPr>
          <p:cNvPicPr>
            <a:picLocks noChangeAspect="1"/>
          </p:cNvPicPr>
          <p:nvPr/>
        </p:nvPicPr>
        <p:blipFill>
          <a:blip r:embed="rId3"/>
          <a:stretch>
            <a:fillRect/>
          </a:stretch>
        </p:blipFill>
        <p:spPr>
          <a:xfrm>
            <a:off x="1613297" y="1796653"/>
            <a:ext cx="8965406" cy="3264694"/>
          </a:xfrm>
          <a:prstGeom prst="rect">
            <a:avLst/>
          </a:prstGeom>
        </p:spPr>
      </p:pic>
    </p:spTree>
    <p:extLst>
      <p:ext uri="{BB962C8B-B14F-4D97-AF65-F5344CB8AC3E}">
        <p14:creationId xmlns:p14="http://schemas.microsoft.com/office/powerpoint/2010/main" val="28109743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8179-64D1-3EF5-7DE3-F10114624B8C}"/>
              </a:ext>
            </a:extLst>
          </p:cNvPr>
          <p:cNvSpPr>
            <a:spLocks noGrp="1"/>
          </p:cNvSpPr>
          <p:nvPr>
            <p:ph type="title"/>
          </p:nvPr>
        </p:nvSpPr>
        <p:spPr/>
        <p:txBody>
          <a:bodyPr>
            <a:normAutofit/>
          </a:bodyPr>
          <a:lstStyle/>
          <a:p>
            <a:r>
              <a:rPr lang="en-US" sz="3200" dirty="0"/>
              <a:t>Two or more identifiers</a:t>
            </a:r>
          </a:p>
        </p:txBody>
      </p:sp>
      <p:pic>
        <p:nvPicPr>
          <p:cNvPr id="7" name="Content Placeholder 6" descr="A yellow and white rectangular box with black text&#10;&#10;AI-generated content may be incorrect.">
            <a:extLst>
              <a:ext uri="{FF2B5EF4-FFF2-40B4-BE49-F238E27FC236}">
                <a16:creationId xmlns:a16="http://schemas.microsoft.com/office/drawing/2014/main" id="{937264FB-F13E-A75A-6153-2D12883D636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72014" y="1690688"/>
            <a:ext cx="6272273" cy="3167739"/>
          </a:xfrm>
        </p:spPr>
      </p:pic>
      <p:pic>
        <p:nvPicPr>
          <p:cNvPr id="9" name="Content Placeholder 8" descr="A screenshot of a computer&#10;&#10;AI-generated content may be incorrect.">
            <a:extLst>
              <a:ext uri="{FF2B5EF4-FFF2-40B4-BE49-F238E27FC236}">
                <a16:creationId xmlns:a16="http://schemas.microsoft.com/office/drawing/2014/main" id="{E595B6CE-F365-F53B-470B-8B493E93C56C}"/>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11541" y="1825625"/>
            <a:ext cx="3902917" cy="4351338"/>
          </a:xfrm>
        </p:spPr>
      </p:pic>
      <p:sp>
        <p:nvSpPr>
          <p:cNvPr id="5" name="Slide Number Placeholder 4">
            <a:extLst>
              <a:ext uri="{FF2B5EF4-FFF2-40B4-BE49-F238E27FC236}">
                <a16:creationId xmlns:a16="http://schemas.microsoft.com/office/drawing/2014/main" id="{A0594A03-2CF2-A55B-B33A-32E254EF583A}"/>
              </a:ext>
            </a:extLst>
          </p:cNvPr>
          <p:cNvSpPr>
            <a:spLocks noGrp="1"/>
          </p:cNvSpPr>
          <p:nvPr>
            <p:ph type="sldNum" sz="quarter" idx="12"/>
          </p:nvPr>
        </p:nvSpPr>
        <p:spPr/>
        <p:txBody>
          <a:bodyPr/>
          <a:lstStyle/>
          <a:p>
            <a:fld id="{26D89839-9540-4FD2-A570-163792ED64AF}" type="slidenum">
              <a:rPr lang="en-US" smtClean="0"/>
              <a:t>140</a:t>
            </a:fld>
            <a:endParaRPr lang="en-US"/>
          </a:p>
        </p:txBody>
      </p:sp>
    </p:spTree>
    <p:extLst>
      <p:ext uri="{BB962C8B-B14F-4D97-AF65-F5344CB8AC3E}">
        <p14:creationId xmlns:p14="http://schemas.microsoft.com/office/powerpoint/2010/main" val="5834770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03033-3323-F8C7-7517-3DB48026D674}"/>
              </a:ext>
            </a:extLst>
          </p:cNvPr>
          <p:cNvSpPr>
            <a:spLocks noGrp="1"/>
          </p:cNvSpPr>
          <p:nvPr>
            <p:ph type="title"/>
          </p:nvPr>
        </p:nvSpPr>
        <p:spPr>
          <a:xfrm>
            <a:off x="333154" y="136525"/>
            <a:ext cx="10515600" cy="1325563"/>
          </a:xfrm>
        </p:spPr>
        <p:txBody>
          <a:bodyPr anchor="ctr">
            <a:normAutofit/>
          </a:bodyPr>
          <a:lstStyle/>
          <a:p>
            <a:r>
              <a:rPr lang="en-US" sz="3200" dirty="0"/>
              <a:t>MGD: Identifier for manifestation: Two or more identifiers</a:t>
            </a:r>
          </a:p>
        </p:txBody>
      </p:sp>
      <p:pic>
        <p:nvPicPr>
          <p:cNvPr id="8" name="Content Placeholder 7">
            <a:extLst>
              <a:ext uri="{FF2B5EF4-FFF2-40B4-BE49-F238E27FC236}">
                <a16:creationId xmlns:a16="http://schemas.microsoft.com/office/drawing/2014/main" id="{A8D808A4-0FE0-2345-F0D5-529E1F0404A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6471682" y="2722871"/>
            <a:ext cx="4882118" cy="2077154"/>
          </a:xfrm>
        </p:spPr>
      </p:pic>
      <p:pic>
        <p:nvPicPr>
          <p:cNvPr id="6" name="Content Placeholder 5">
            <a:extLst>
              <a:ext uri="{FF2B5EF4-FFF2-40B4-BE49-F238E27FC236}">
                <a16:creationId xmlns:a16="http://schemas.microsoft.com/office/drawing/2014/main" id="{A90EFFB0-02FD-0D21-A8E2-D2EB4840D13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p:blipFill>
        <p:spPr>
          <a:xfrm>
            <a:off x="409354" y="1860698"/>
            <a:ext cx="6010280" cy="3801501"/>
          </a:xfrm>
          <a:noFill/>
        </p:spPr>
      </p:pic>
      <p:sp>
        <p:nvSpPr>
          <p:cNvPr id="3" name="Slide Number Placeholder 2">
            <a:extLst>
              <a:ext uri="{FF2B5EF4-FFF2-40B4-BE49-F238E27FC236}">
                <a16:creationId xmlns:a16="http://schemas.microsoft.com/office/drawing/2014/main" id="{1C36E6C1-C6BB-F304-52E8-47DBA3860C6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6D89839-9540-4FD2-A570-163792ED64AF}" type="slidenum">
              <a:rPr lang="en-US" smtClean="0"/>
              <a:pPr>
                <a:spcAft>
                  <a:spcPts val="600"/>
                </a:spcAft>
              </a:pPr>
              <a:t>141</a:t>
            </a:fld>
            <a:endParaRPr lang="en-US"/>
          </a:p>
        </p:txBody>
      </p:sp>
    </p:spTree>
    <p:extLst>
      <p:ext uri="{BB962C8B-B14F-4D97-AF65-F5344CB8AC3E}">
        <p14:creationId xmlns:p14="http://schemas.microsoft.com/office/powerpoint/2010/main" val="35880592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AI-generated content may be incorrect.">
            <a:extLst>
              <a:ext uri="{FF2B5EF4-FFF2-40B4-BE49-F238E27FC236}">
                <a16:creationId xmlns:a16="http://schemas.microsoft.com/office/drawing/2014/main" id="{002D7FF7-2E89-CBCA-8DC7-7FEB1E787F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8517" y="1825625"/>
            <a:ext cx="9314966" cy="4351338"/>
          </a:xfrm>
        </p:spPr>
      </p:pic>
      <p:sp>
        <p:nvSpPr>
          <p:cNvPr id="3" name="Slide Number Placeholder 2">
            <a:extLst>
              <a:ext uri="{FF2B5EF4-FFF2-40B4-BE49-F238E27FC236}">
                <a16:creationId xmlns:a16="http://schemas.microsoft.com/office/drawing/2014/main" id="{F4D4F708-7A7B-9385-03BE-456101EF16F3}"/>
              </a:ext>
            </a:extLst>
          </p:cNvPr>
          <p:cNvSpPr>
            <a:spLocks noGrp="1"/>
          </p:cNvSpPr>
          <p:nvPr>
            <p:ph type="sldNum" sz="quarter" idx="12"/>
          </p:nvPr>
        </p:nvSpPr>
        <p:spPr/>
        <p:txBody>
          <a:bodyPr/>
          <a:lstStyle/>
          <a:p>
            <a:fld id="{26D89839-9540-4FD2-A570-163792ED64AF}" type="slidenum">
              <a:rPr lang="en-US" smtClean="0"/>
              <a:t>142</a:t>
            </a:fld>
            <a:endParaRPr lang="en-US"/>
          </a:p>
        </p:txBody>
      </p:sp>
      <p:sp>
        <p:nvSpPr>
          <p:cNvPr id="4" name="Title 3">
            <a:extLst>
              <a:ext uri="{FF2B5EF4-FFF2-40B4-BE49-F238E27FC236}">
                <a16:creationId xmlns:a16="http://schemas.microsoft.com/office/drawing/2014/main" id="{72D98CA5-4076-C914-24EA-2775716196B7}"/>
              </a:ext>
            </a:extLst>
          </p:cNvPr>
          <p:cNvSpPr>
            <a:spLocks noGrp="1"/>
          </p:cNvSpPr>
          <p:nvPr>
            <p:ph type="title"/>
          </p:nvPr>
        </p:nvSpPr>
        <p:spPr/>
        <p:txBody>
          <a:bodyPr>
            <a:normAutofit/>
          </a:bodyPr>
          <a:lstStyle/>
          <a:p>
            <a:r>
              <a:rPr lang="en-US" sz="3200" dirty="0"/>
              <a:t>Incorrect identifiers</a:t>
            </a:r>
          </a:p>
        </p:txBody>
      </p:sp>
    </p:spTree>
    <p:extLst>
      <p:ext uri="{BB962C8B-B14F-4D97-AF65-F5344CB8AC3E}">
        <p14:creationId xmlns:p14="http://schemas.microsoft.com/office/powerpoint/2010/main" val="42555788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6A83-A34F-98B4-224F-296D20FF58C6}"/>
              </a:ext>
            </a:extLst>
          </p:cNvPr>
          <p:cNvSpPr>
            <a:spLocks noGrp="1"/>
          </p:cNvSpPr>
          <p:nvPr>
            <p:ph type="title"/>
          </p:nvPr>
        </p:nvSpPr>
        <p:spPr/>
        <p:txBody>
          <a:bodyPr>
            <a:normAutofit/>
          </a:bodyPr>
          <a:lstStyle/>
          <a:p>
            <a:r>
              <a:rPr lang="en-US" sz="3200" dirty="0"/>
              <a:t>Identifiers found</a:t>
            </a:r>
          </a:p>
        </p:txBody>
      </p:sp>
      <p:pic>
        <p:nvPicPr>
          <p:cNvPr id="7" name="Content Placeholder 6">
            <a:extLst>
              <a:ext uri="{FF2B5EF4-FFF2-40B4-BE49-F238E27FC236}">
                <a16:creationId xmlns:a16="http://schemas.microsoft.com/office/drawing/2014/main" id="{BC7D99E2-EFB2-BEE7-2776-4F87C77833E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838200" y="1690688"/>
            <a:ext cx="5181600" cy="2615759"/>
          </a:xfrm>
        </p:spPr>
      </p:pic>
      <p:pic>
        <p:nvPicPr>
          <p:cNvPr id="9" name="Content Placeholder 8" descr="A screenshot of a book&#10;&#10;AI-generated content may be incorrect.">
            <a:extLst>
              <a:ext uri="{FF2B5EF4-FFF2-40B4-BE49-F238E27FC236}">
                <a16:creationId xmlns:a16="http://schemas.microsoft.com/office/drawing/2014/main" id="{3C7E7955-7341-C512-AC32-70F4F68B779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74758" y="3016251"/>
            <a:ext cx="5181600" cy="2472105"/>
          </a:xfrm>
        </p:spPr>
      </p:pic>
      <p:sp>
        <p:nvSpPr>
          <p:cNvPr id="5" name="Slide Number Placeholder 4">
            <a:extLst>
              <a:ext uri="{FF2B5EF4-FFF2-40B4-BE49-F238E27FC236}">
                <a16:creationId xmlns:a16="http://schemas.microsoft.com/office/drawing/2014/main" id="{434F8DAC-9C06-26A3-137D-2FEACA4D304A}"/>
              </a:ext>
            </a:extLst>
          </p:cNvPr>
          <p:cNvSpPr>
            <a:spLocks noGrp="1"/>
          </p:cNvSpPr>
          <p:nvPr>
            <p:ph type="sldNum" sz="quarter" idx="12"/>
          </p:nvPr>
        </p:nvSpPr>
        <p:spPr/>
        <p:txBody>
          <a:bodyPr/>
          <a:lstStyle/>
          <a:p>
            <a:fld id="{26D89839-9540-4FD2-A570-163792ED64AF}" type="slidenum">
              <a:rPr lang="en-US" smtClean="0"/>
              <a:t>143</a:t>
            </a:fld>
            <a:endParaRPr lang="en-US"/>
          </a:p>
        </p:txBody>
      </p:sp>
    </p:spTree>
    <p:extLst>
      <p:ext uri="{BB962C8B-B14F-4D97-AF65-F5344CB8AC3E}">
        <p14:creationId xmlns:p14="http://schemas.microsoft.com/office/powerpoint/2010/main" val="30884409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D55AD-3656-A987-16EC-71F2DD6F8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F6B330-6892-549D-BAA7-477D8A15CDC5}"/>
              </a:ext>
            </a:extLst>
          </p:cNvPr>
          <p:cNvSpPr>
            <a:spLocks noGrp="1"/>
          </p:cNvSpPr>
          <p:nvPr>
            <p:ph type="title"/>
          </p:nvPr>
        </p:nvSpPr>
        <p:spPr>
          <a:xfrm>
            <a:off x="839789" y="571034"/>
            <a:ext cx="5256211" cy="1068388"/>
          </a:xfrm>
        </p:spPr>
        <p:txBody>
          <a:bodyPr>
            <a:normAutofit/>
          </a:bodyPr>
          <a:lstStyle/>
          <a:p>
            <a:r>
              <a:rPr lang="en-US" dirty="0"/>
              <a:t>Identifier for manifestation: Recording</a:t>
            </a:r>
          </a:p>
        </p:txBody>
      </p:sp>
      <p:sp>
        <p:nvSpPr>
          <p:cNvPr id="4" name="Text Placeholder 3">
            <a:extLst>
              <a:ext uri="{FF2B5EF4-FFF2-40B4-BE49-F238E27FC236}">
                <a16:creationId xmlns:a16="http://schemas.microsoft.com/office/drawing/2014/main" id="{A8B7122E-4F7B-2971-EE71-F3E28227081F}"/>
              </a:ext>
            </a:extLst>
          </p:cNvPr>
          <p:cNvSpPr>
            <a:spLocks noGrp="1"/>
          </p:cNvSpPr>
          <p:nvPr>
            <p:ph type="body" sz="half" idx="2"/>
          </p:nvPr>
        </p:nvSpPr>
        <p:spPr>
          <a:xfrm>
            <a:off x="839789" y="3250580"/>
            <a:ext cx="3220147" cy="964580"/>
          </a:xfrm>
        </p:spPr>
        <p:txBody>
          <a:bodyPr>
            <a:normAutofit/>
          </a:bodyPr>
          <a:lstStyle/>
          <a:p>
            <a:r>
              <a:rPr lang="en-US" sz="2400" dirty="0"/>
              <a:t>MARC: Omit hyphens from 020</a:t>
            </a:r>
          </a:p>
        </p:txBody>
      </p:sp>
      <p:sp>
        <p:nvSpPr>
          <p:cNvPr id="5" name="Slide Number Placeholder 4">
            <a:extLst>
              <a:ext uri="{FF2B5EF4-FFF2-40B4-BE49-F238E27FC236}">
                <a16:creationId xmlns:a16="http://schemas.microsoft.com/office/drawing/2014/main" id="{A4877F0E-4177-B62C-94DE-76342046F6D1}"/>
              </a:ext>
            </a:extLst>
          </p:cNvPr>
          <p:cNvSpPr>
            <a:spLocks noGrp="1"/>
          </p:cNvSpPr>
          <p:nvPr>
            <p:ph type="sldNum" sz="quarter" idx="12"/>
          </p:nvPr>
        </p:nvSpPr>
        <p:spPr/>
        <p:txBody>
          <a:bodyPr/>
          <a:lstStyle/>
          <a:p>
            <a:fld id="{26D89839-9540-4FD2-A570-163792ED64AF}" type="slidenum">
              <a:rPr lang="en-US" smtClean="0"/>
              <a:t>144</a:t>
            </a:fld>
            <a:endParaRPr lang="en-US"/>
          </a:p>
        </p:txBody>
      </p:sp>
      <p:pic>
        <p:nvPicPr>
          <p:cNvPr id="6" name="Content Placeholder 5" descr="A screenshot of a book&#10;&#10;AI-generated content may be incorrect.">
            <a:extLst>
              <a:ext uri="{FF2B5EF4-FFF2-40B4-BE49-F238E27FC236}">
                <a16:creationId xmlns:a16="http://schemas.microsoft.com/office/drawing/2014/main" id="{530A303A-DCEC-D26F-A883-E7C38E0EA4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49274" y="1962615"/>
            <a:ext cx="7526187" cy="3590692"/>
          </a:xfrm>
        </p:spPr>
      </p:pic>
    </p:spTree>
    <p:extLst>
      <p:ext uri="{BB962C8B-B14F-4D97-AF65-F5344CB8AC3E}">
        <p14:creationId xmlns:p14="http://schemas.microsoft.com/office/powerpoint/2010/main" val="22287413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3F4BC-C72C-EADB-B298-4945B1E192F9}"/>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F2041B8-6D3E-665B-BFDE-C0BB62F880CA}"/>
              </a:ext>
            </a:extLst>
          </p:cNvPr>
          <p:cNvSpPr>
            <a:spLocks noGrp="1"/>
          </p:cNvSpPr>
          <p:nvPr>
            <p:ph type="title"/>
          </p:nvPr>
        </p:nvSpPr>
        <p:spPr/>
        <p:txBody>
          <a:bodyPr/>
          <a:lstStyle/>
          <a:p>
            <a:r>
              <a:rPr lang="en-CA" dirty="0"/>
              <a:t>Recording identifier for manifestation</a:t>
            </a:r>
          </a:p>
        </p:txBody>
      </p:sp>
      <p:sp>
        <p:nvSpPr>
          <p:cNvPr id="3" name="Slide Number Placeholder 2">
            <a:extLst>
              <a:ext uri="{FF2B5EF4-FFF2-40B4-BE49-F238E27FC236}">
                <a16:creationId xmlns:a16="http://schemas.microsoft.com/office/drawing/2014/main" id="{97929BE7-275D-57CB-BFA2-36CDAF19A067}"/>
              </a:ext>
            </a:extLst>
          </p:cNvPr>
          <p:cNvSpPr>
            <a:spLocks noGrp="1"/>
          </p:cNvSpPr>
          <p:nvPr>
            <p:ph type="sldNum" sz="quarter" idx="12"/>
          </p:nvPr>
        </p:nvSpPr>
        <p:spPr/>
        <p:txBody>
          <a:bodyPr/>
          <a:lstStyle/>
          <a:p>
            <a:fld id="{26D89839-9540-4FD2-A570-163792ED64AF}" type="slidenum">
              <a:rPr lang="en-US" smtClean="0"/>
              <a:t>145</a:t>
            </a:fld>
            <a:endParaRPr lang="en-US"/>
          </a:p>
        </p:txBody>
      </p:sp>
      <p:sp>
        <p:nvSpPr>
          <p:cNvPr id="25" name="TextBox 24">
            <a:extLst>
              <a:ext uri="{FF2B5EF4-FFF2-40B4-BE49-F238E27FC236}">
                <a16:creationId xmlns:a16="http://schemas.microsoft.com/office/drawing/2014/main" id="{0B879305-DF1E-7145-E9E7-555F9777C490}"/>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368CA02-AAB4-44F0-B23D-AF575530F31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728C12F-78F2-C5CC-6C7D-00D2AA68C0EB}"/>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BF0BE385-3A40-D7D8-DCE8-19DDCD4931B7}"/>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16884637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38577-486B-A370-8A22-43564937149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65DEF240-6DBB-4166-55D9-7AEBA7F52D7B}"/>
              </a:ext>
            </a:extLst>
          </p:cNvPr>
          <p:cNvSpPr>
            <a:spLocks noGrp="1"/>
          </p:cNvSpPr>
          <p:nvPr>
            <p:ph type="title"/>
          </p:nvPr>
        </p:nvSpPr>
        <p:spPr/>
        <p:txBody>
          <a:bodyPr/>
          <a:lstStyle/>
          <a:p>
            <a:r>
              <a:rPr lang="en-CA" dirty="0"/>
              <a:t>Recording identifier for manifestation</a:t>
            </a:r>
          </a:p>
        </p:txBody>
      </p:sp>
      <p:sp>
        <p:nvSpPr>
          <p:cNvPr id="3" name="Slide Number Placeholder 2">
            <a:extLst>
              <a:ext uri="{FF2B5EF4-FFF2-40B4-BE49-F238E27FC236}">
                <a16:creationId xmlns:a16="http://schemas.microsoft.com/office/drawing/2014/main" id="{D9D6C822-257A-71C7-796D-05BA55B0069B}"/>
              </a:ext>
            </a:extLst>
          </p:cNvPr>
          <p:cNvSpPr>
            <a:spLocks noGrp="1"/>
          </p:cNvSpPr>
          <p:nvPr>
            <p:ph type="sldNum" sz="quarter" idx="12"/>
          </p:nvPr>
        </p:nvSpPr>
        <p:spPr/>
        <p:txBody>
          <a:bodyPr/>
          <a:lstStyle/>
          <a:p>
            <a:fld id="{26D89839-9540-4FD2-A570-163792ED64AF}" type="slidenum">
              <a:rPr lang="en-US" smtClean="0"/>
              <a:t>146</a:t>
            </a:fld>
            <a:endParaRPr lang="en-US"/>
          </a:p>
        </p:txBody>
      </p:sp>
      <p:sp>
        <p:nvSpPr>
          <p:cNvPr id="25" name="TextBox 24">
            <a:extLst>
              <a:ext uri="{FF2B5EF4-FFF2-40B4-BE49-F238E27FC236}">
                <a16:creationId xmlns:a16="http://schemas.microsoft.com/office/drawing/2014/main" id="{CD48E783-A5EC-21FE-8C12-0F90A469E04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D46F70A2-B065-512C-DD83-0A5A7D10BDC6}"/>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55E9BD2D-EF93-C191-A284-374CA7370B23}"/>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03515E68-B437-7C83-E25E-71D92956D72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4203152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E5ECBB-B9FA-917E-9EC3-0E0164F2FF12}"/>
              </a:ext>
            </a:extLst>
          </p:cNvPr>
          <p:cNvSpPr>
            <a:spLocks noGrp="1"/>
          </p:cNvSpPr>
          <p:nvPr>
            <p:ph type="sldNum" sz="quarter" idx="12"/>
          </p:nvPr>
        </p:nvSpPr>
        <p:spPr/>
        <p:txBody>
          <a:bodyPr/>
          <a:lstStyle/>
          <a:p>
            <a:fld id="{26D89839-9540-4FD2-A570-163792ED64AF}" type="slidenum">
              <a:rPr lang="en-US" smtClean="0"/>
              <a:t>15</a:t>
            </a:fld>
            <a:endParaRPr lang="en-US"/>
          </a:p>
        </p:txBody>
      </p:sp>
      <p:pic>
        <p:nvPicPr>
          <p:cNvPr id="4" name="Picture 3">
            <a:extLst>
              <a:ext uri="{FF2B5EF4-FFF2-40B4-BE49-F238E27FC236}">
                <a16:creationId xmlns:a16="http://schemas.microsoft.com/office/drawing/2014/main" id="{8CE5B643-1816-CE80-59B8-C56754C9F730}"/>
              </a:ext>
            </a:extLst>
          </p:cNvPr>
          <p:cNvPicPr>
            <a:picLocks noChangeAspect="1"/>
          </p:cNvPicPr>
          <p:nvPr/>
        </p:nvPicPr>
        <p:blipFill>
          <a:blip r:embed="rId3"/>
          <a:stretch>
            <a:fillRect/>
          </a:stretch>
        </p:blipFill>
        <p:spPr>
          <a:xfrm>
            <a:off x="1528762" y="1214437"/>
            <a:ext cx="9134475" cy="4429125"/>
          </a:xfrm>
          <a:prstGeom prst="rect">
            <a:avLst/>
          </a:prstGeom>
        </p:spPr>
      </p:pic>
    </p:spTree>
    <p:extLst>
      <p:ext uri="{BB962C8B-B14F-4D97-AF65-F5344CB8AC3E}">
        <p14:creationId xmlns:p14="http://schemas.microsoft.com/office/powerpoint/2010/main" val="1949896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2625-E3E3-A43B-AD3F-E292A01FF52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1E9D29-D141-3DB5-9BFE-5A6FFFB589C8}"/>
              </a:ext>
            </a:extLst>
          </p:cNvPr>
          <p:cNvSpPr>
            <a:spLocks noGrp="1"/>
          </p:cNvSpPr>
          <p:nvPr>
            <p:ph type="sldNum" sz="quarter" idx="12"/>
          </p:nvPr>
        </p:nvSpPr>
        <p:spPr/>
        <p:txBody>
          <a:bodyPr/>
          <a:lstStyle/>
          <a:p>
            <a:fld id="{26D89839-9540-4FD2-A570-163792ED64AF}" type="slidenum">
              <a:rPr lang="en-US" smtClean="0"/>
              <a:t>16</a:t>
            </a:fld>
            <a:endParaRPr lang="en-US"/>
          </a:p>
        </p:txBody>
      </p:sp>
      <p:pic>
        <p:nvPicPr>
          <p:cNvPr id="3" name="Content Placeholder 6">
            <a:extLst>
              <a:ext uri="{FF2B5EF4-FFF2-40B4-BE49-F238E27FC236}">
                <a16:creationId xmlns:a16="http://schemas.microsoft.com/office/drawing/2014/main" id="{FC27FABA-2BFA-B712-07AB-5A560E43BDB1}"/>
              </a:ext>
            </a:extLst>
          </p:cNvPr>
          <p:cNvPicPr>
            <a:picLocks noChangeAspect="1"/>
          </p:cNvPicPr>
          <p:nvPr/>
        </p:nvPicPr>
        <p:blipFill>
          <a:blip r:embed="rId3"/>
          <a:stretch>
            <a:fillRect/>
          </a:stretch>
        </p:blipFill>
        <p:spPr>
          <a:xfrm>
            <a:off x="3852189" y="523081"/>
            <a:ext cx="4487621" cy="5811838"/>
          </a:xfrm>
          <a:prstGeom prst="rect">
            <a:avLst/>
          </a:prstGeom>
          <a:ln>
            <a:solidFill>
              <a:schemeClr val="tx1">
                <a:lumMod val="50000"/>
                <a:lumOff val="50000"/>
              </a:schemeClr>
            </a:solidFill>
          </a:ln>
        </p:spPr>
      </p:pic>
    </p:spTree>
    <p:extLst>
      <p:ext uri="{BB962C8B-B14F-4D97-AF65-F5344CB8AC3E}">
        <p14:creationId xmlns:p14="http://schemas.microsoft.com/office/powerpoint/2010/main" val="2723301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6538C-404C-1190-440C-547C90E0B1AB}"/>
              </a:ext>
            </a:extLst>
          </p:cNvPr>
          <p:cNvSpPr>
            <a:spLocks noGrp="1"/>
          </p:cNvSpPr>
          <p:nvPr>
            <p:ph type="sldNum" sz="quarter" idx="12"/>
          </p:nvPr>
        </p:nvSpPr>
        <p:spPr/>
        <p:txBody>
          <a:bodyPr/>
          <a:lstStyle/>
          <a:p>
            <a:fld id="{26D89839-9540-4FD2-A570-163792ED64AF}" type="slidenum">
              <a:rPr lang="en-US" smtClean="0"/>
              <a:t>17</a:t>
            </a:fld>
            <a:endParaRPr lang="en-US"/>
          </a:p>
        </p:txBody>
      </p:sp>
      <p:pic>
        <p:nvPicPr>
          <p:cNvPr id="4" name="Picture 3">
            <a:extLst>
              <a:ext uri="{FF2B5EF4-FFF2-40B4-BE49-F238E27FC236}">
                <a16:creationId xmlns:a16="http://schemas.microsoft.com/office/drawing/2014/main" id="{26554739-F69A-30F2-9FA6-220DAAA9CDF7}"/>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394769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DD33D0-D171-9A9F-30CF-54AB33AD440A}"/>
              </a:ext>
            </a:extLst>
          </p:cNvPr>
          <p:cNvSpPr>
            <a:spLocks noGrp="1"/>
          </p:cNvSpPr>
          <p:nvPr>
            <p:ph idx="1"/>
          </p:nvPr>
        </p:nvSpPr>
        <p:spPr/>
        <p:txBody>
          <a:bodyPr/>
          <a:lstStyle/>
          <a:p>
            <a:pPr marL="0" indent="0" algn="ctr">
              <a:buNone/>
            </a:pPr>
            <a:r>
              <a:rPr lang="en-CA" sz="3200" b="1" dirty="0"/>
              <a:t>Title proper</a:t>
            </a:r>
          </a:p>
          <a:p>
            <a:pPr marL="0" indent="0">
              <a:buNone/>
            </a:pPr>
            <a:r>
              <a:rPr lang="en-CA" b="1" dirty="0"/>
              <a:t>Element order</a:t>
            </a:r>
          </a:p>
          <a:p>
            <a:r>
              <a:rPr lang="en-CA" dirty="0"/>
              <a:t>Record the title proper as the first element in the string, preceding any elements of other title information, statements of responsibility relating to title proper, and associated parallel elements.</a:t>
            </a:r>
          </a:p>
          <a:p>
            <a:pPr marL="0" indent="0">
              <a:buNone/>
            </a:pPr>
            <a:r>
              <a:rPr lang="en-CA" b="1" dirty="0"/>
              <a:t>Capitalization</a:t>
            </a:r>
          </a:p>
          <a:p>
            <a:r>
              <a:rPr lang="en-CA" dirty="0"/>
              <a:t>In most cases, capitalize the first letter of the first word of the title proper.</a:t>
            </a:r>
          </a:p>
        </p:txBody>
      </p:sp>
      <p:sp>
        <p:nvSpPr>
          <p:cNvPr id="2" name="Slide Number Placeholder 1">
            <a:extLst>
              <a:ext uri="{FF2B5EF4-FFF2-40B4-BE49-F238E27FC236}">
                <a16:creationId xmlns:a16="http://schemas.microsoft.com/office/drawing/2014/main" id="{8CA1E0C2-71B4-CD42-05CD-706552892F46}"/>
              </a:ext>
            </a:extLst>
          </p:cNvPr>
          <p:cNvSpPr>
            <a:spLocks noGrp="1"/>
          </p:cNvSpPr>
          <p:nvPr>
            <p:ph type="sldNum" sz="quarter" idx="12"/>
          </p:nvPr>
        </p:nvSpPr>
        <p:spPr/>
        <p:txBody>
          <a:bodyPr/>
          <a:lstStyle/>
          <a:p>
            <a:fld id="{26D89839-9540-4FD2-A570-163792ED64AF}" type="slidenum">
              <a:rPr lang="en-US" smtClean="0"/>
              <a:t>18</a:t>
            </a:fld>
            <a:endParaRPr lang="en-US"/>
          </a:p>
        </p:txBody>
      </p:sp>
      <p:sp>
        <p:nvSpPr>
          <p:cNvPr id="3" name="Title 2">
            <a:extLst>
              <a:ext uri="{FF2B5EF4-FFF2-40B4-BE49-F238E27FC236}">
                <a16:creationId xmlns:a16="http://schemas.microsoft.com/office/drawing/2014/main" id="{00CE1850-7DE3-30DB-BAC3-EC270FD000BC}"/>
              </a:ext>
            </a:extLst>
          </p:cNvPr>
          <p:cNvSpPr>
            <a:spLocks noGrp="1"/>
          </p:cNvSpPr>
          <p:nvPr>
            <p:ph type="title"/>
          </p:nvPr>
        </p:nvSpPr>
        <p:spPr/>
        <p:txBody>
          <a:bodyPr/>
          <a:lstStyle/>
          <a:p>
            <a:r>
              <a:rPr lang="en-CA" dirty="0">
                <a:hlinkClick r:id="rId3"/>
              </a:rPr>
              <a:t>Manifestation: SES: Title proper and statement of responsibility</a:t>
            </a:r>
            <a:endParaRPr lang="en-CA" dirty="0"/>
          </a:p>
        </p:txBody>
      </p:sp>
    </p:spTree>
    <p:extLst>
      <p:ext uri="{BB962C8B-B14F-4D97-AF65-F5344CB8AC3E}">
        <p14:creationId xmlns:p14="http://schemas.microsoft.com/office/powerpoint/2010/main" val="4110356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08BC-C99C-E4DA-0573-0488247553D5}"/>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98733D4B-FEF2-9CB5-0CC7-37782BEA154C}"/>
              </a:ext>
            </a:extLst>
          </p:cNvPr>
          <p:cNvSpPr>
            <a:spLocks noGrp="1"/>
          </p:cNvSpPr>
          <p:nvPr>
            <p:ph type="title"/>
          </p:nvPr>
        </p:nvSpPr>
        <p:spPr/>
        <p:txBody>
          <a:bodyPr/>
          <a:lstStyle/>
          <a:p>
            <a:r>
              <a:rPr lang="en-CA" dirty="0"/>
              <a:t>Recording title proper</a:t>
            </a:r>
          </a:p>
        </p:txBody>
      </p:sp>
      <p:sp>
        <p:nvSpPr>
          <p:cNvPr id="3" name="Slide Number Placeholder 2">
            <a:extLst>
              <a:ext uri="{FF2B5EF4-FFF2-40B4-BE49-F238E27FC236}">
                <a16:creationId xmlns:a16="http://schemas.microsoft.com/office/drawing/2014/main" id="{33E6E033-694F-364F-55C4-B24C001982C2}"/>
              </a:ext>
            </a:extLst>
          </p:cNvPr>
          <p:cNvSpPr>
            <a:spLocks noGrp="1"/>
          </p:cNvSpPr>
          <p:nvPr>
            <p:ph type="sldNum" sz="quarter" idx="12"/>
          </p:nvPr>
        </p:nvSpPr>
        <p:spPr/>
        <p:txBody>
          <a:bodyPr/>
          <a:lstStyle/>
          <a:p>
            <a:fld id="{26D89839-9540-4FD2-A570-163792ED64AF}" type="slidenum">
              <a:rPr lang="en-US" smtClean="0"/>
              <a:t>19</a:t>
            </a:fld>
            <a:endParaRPr lang="en-US"/>
          </a:p>
        </p:txBody>
      </p:sp>
      <p:sp>
        <p:nvSpPr>
          <p:cNvPr id="25" name="TextBox 24">
            <a:extLst>
              <a:ext uri="{FF2B5EF4-FFF2-40B4-BE49-F238E27FC236}">
                <a16:creationId xmlns:a16="http://schemas.microsoft.com/office/drawing/2014/main" id="{7AAF981D-5081-22D1-BF58-35D9A4D6A4E1}"/>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E4411C4A-3B8A-4E82-49F2-BB05E4E159D3}"/>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CE879ED6-5E78-B13D-DDC2-9A734E59F863}"/>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CD9F747B-E3A6-EF69-B76E-FF27A6E4E53C}"/>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24717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03537A-6DFF-4377-9D2C-469069429A78}"/>
              </a:ext>
            </a:extLst>
          </p:cNvPr>
          <p:cNvSpPr>
            <a:spLocks noGrp="1"/>
          </p:cNvSpPr>
          <p:nvPr>
            <p:ph idx="1"/>
          </p:nvPr>
        </p:nvSpPr>
        <p:spPr/>
        <p:txBody>
          <a:bodyPr>
            <a:normAutofit/>
          </a:bodyPr>
          <a:lstStyle/>
          <a:p>
            <a:r>
              <a:rPr lang="en-US" dirty="0"/>
              <a:t>©2010-2025 - American Library Association, Canadian Federation of Library Associations, and CILIP: Chartered Institute of Library and Information Professionals.</a:t>
            </a:r>
          </a:p>
          <a:p>
            <a:endParaRPr lang="en-US" dirty="0"/>
          </a:p>
          <a:p>
            <a:r>
              <a:rPr lang="en-US" dirty="0"/>
              <a:t>Screen images from the RDA Toolkit (www.rdatoolkit.org) used by permission of the Copyright Holders for RDA (American Library Association, Canadian Federation of Library Associations, and CILIP: Chartered Institute of Library and Information Professionals).</a:t>
            </a:r>
          </a:p>
        </p:txBody>
      </p:sp>
      <p:sp>
        <p:nvSpPr>
          <p:cNvPr id="2" name="Slide Number Placeholder 1">
            <a:extLst>
              <a:ext uri="{FF2B5EF4-FFF2-40B4-BE49-F238E27FC236}">
                <a16:creationId xmlns:a16="http://schemas.microsoft.com/office/drawing/2014/main" id="{4FF91D38-9912-4576-9D0D-81AF9B5CFA82}"/>
              </a:ext>
            </a:extLst>
          </p:cNvPr>
          <p:cNvSpPr>
            <a:spLocks noGrp="1"/>
          </p:cNvSpPr>
          <p:nvPr>
            <p:ph type="sldNum" sz="quarter" idx="12"/>
          </p:nvPr>
        </p:nvSpPr>
        <p:spPr/>
        <p:txBody>
          <a:bodyPr/>
          <a:lstStyle/>
          <a:p>
            <a:fld id="{26D89839-9540-4FD2-A570-163792ED64AF}" type="slidenum">
              <a:rPr lang="en-US" smtClean="0"/>
              <a:t>2</a:t>
            </a:fld>
            <a:endParaRPr lang="en-US" dirty="0"/>
          </a:p>
        </p:txBody>
      </p:sp>
      <p:sp>
        <p:nvSpPr>
          <p:cNvPr id="4" name="Title 3">
            <a:extLst>
              <a:ext uri="{FF2B5EF4-FFF2-40B4-BE49-F238E27FC236}">
                <a16:creationId xmlns:a16="http://schemas.microsoft.com/office/drawing/2014/main" id="{BD2D5389-E98E-4E2D-9CA0-AC3A0FF5585C}"/>
              </a:ext>
            </a:extLst>
          </p:cNvPr>
          <p:cNvSpPr>
            <a:spLocks noGrp="1"/>
          </p:cNvSpPr>
          <p:nvPr>
            <p:ph type="title"/>
          </p:nvPr>
        </p:nvSpPr>
        <p:spPr/>
        <p:txBody>
          <a:bodyPr/>
          <a:lstStyle/>
          <a:p>
            <a:r>
              <a:rPr lang="en-US" dirty="0"/>
              <a:t>RDA Copyright</a:t>
            </a:r>
          </a:p>
        </p:txBody>
      </p:sp>
    </p:spTree>
    <p:extLst>
      <p:ext uri="{BB962C8B-B14F-4D97-AF65-F5344CB8AC3E}">
        <p14:creationId xmlns:p14="http://schemas.microsoft.com/office/powerpoint/2010/main" val="3185192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37C2EA-8986-358D-82FE-ADAE7F9A0C7D}"/>
              </a:ext>
            </a:extLst>
          </p:cNvPr>
          <p:cNvSpPr>
            <a:spLocks noGrp="1"/>
          </p:cNvSpPr>
          <p:nvPr>
            <p:ph type="sldNum" sz="quarter" idx="12"/>
          </p:nvPr>
        </p:nvSpPr>
        <p:spPr/>
        <p:txBody>
          <a:bodyPr/>
          <a:lstStyle/>
          <a:p>
            <a:fld id="{26D89839-9540-4FD2-A570-163792ED64AF}" type="slidenum">
              <a:rPr lang="en-US" smtClean="0"/>
              <a:t>20</a:t>
            </a:fld>
            <a:endParaRPr lang="en-US"/>
          </a:p>
        </p:txBody>
      </p:sp>
      <p:pic>
        <p:nvPicPr>
          <p:cNvPr id="5" name="Picture 4">
            <a:extLst>
              <a:ext uri="{FF2B5EF4-FFF2-40B4-BE49-F238E27FC236}">
                <a16:creationId xmlns:a16="http://schemas.microsoft.com/office/drawing/2014/main" id="{9570F23F-9212-F441-AB7D-3D28A8F002FD}"/>
              </a:ext>
            </a:extLst>
          </p:cNvPr>
          <p:cNvPicPr>
            <a:picLocks noChangeAspect="1"/>
          </p:cNvPicPr>
          <p:nvPr/>
        </p:nvPicPr>
        <p:blipFill>
          <a:blip r:embed="rId3"/>
          <a:stretch>
            <a:fillRect/>
          </a:stretch>
        </p:blipFill>
        <p:spPr>
          <a:xfrm>
            <a:off x="1912144" y="136525"/>
            <a:ext cx="8367712" cy="3553778"/>
          </a:xfrm>
          <a:prstGeom prst="rect">
            <a:avLst/>
          </a:prstGeom>
        </p:spPr>
      </p:pic>
      <p:pic>
        <p:nvPicPr>
          <p:cNvPr id="7" name="Picture 6">
            <a:extLst>
              <a:ext uri="{FF2B5EF4-FFF2-40B4-BE49-F238E27FC236}">
                <a16:creationId xmlns:a16="http://schemas.microsoft.com/office/drawing/2014/main" id="{6110193B-711A-AEBA-67DE-4C3AA0A40CE4}"/>
              </a:ext>
            </a:extLst>
          </p:cNvPr>
          <p:cNvPicPr>
            <a:picLocks noChangeAspect="1"/>
          </p:cNvPicPr>
          <p:nvPr/>
        </p:nvPicPr>
        <p:blipFill>
          <a:blip r:embed="rId4"/>
          <a:stretch>
            <a:fillRect/>
          </a:stretch>
        </p:blipFill>
        <p:spPr>
          <a:xfrm>
            <a:off x="1912144" y="3841115"/>
            <a:ext cx="8367712" cy="2880360"/>
          </a:xfrm>
          <a:prstGeom prst="rect">
            <a:avLst/>
          </a:prstGeom>
        </p:spPr>
      </p:pic>
    </p:spTree>
    <p:extLst>
      <p:ext uri="{BB962C8B-B14F-4D97-AF65-F5344CB8AC3E}">
        <p14:creationId xmlns:p14="http://schemas.microsoft.com/office/powerpoint/2010/main" val="154767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F1BD5-C02F-04E7-3A0F-E2D7C8CB200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4094C998-9F0E-18A8-D7EF-1482CFDD6DE7}"/>
              </a:ext>
            </a:extLst>
          </p:cNvPr>
          <p:cNvSpPr>
            <a:spLocks noGrp="1"/>
          </p:cNvSpPr>
          <p:nvPr>
            <p:ph type="title"/>
          </p:nvPr>
        </p:nvSpPr>
        <p:spPr/>
        <p:txBody>
          <a:bodyPr/>
          <a:lstStyle/>
          <a:p>
            <a:r>
              <a:rPr lang="en-CA" dirty="0"/>
              <a:t>Recording title proper</a:t>
            </a:r>
          </a:p>
        </p:txBody>
      </p:sp>
      <p:sp>
        <p:nvSpPr>
          <p:cNvPr id="3" name="Slide Number Placeholder 2">
            <a:extLst>
              <a:ext uri="{FF2B5EF4-FFF2-40B4-BE49-F238E27FC236}">
                <a16:creationId xmlns:a16="http://schemas.microsoft.com/office/drawing/2014/main" id="{996FD060-C0CF-C300-ACA7-472C2AFD8E00}"/>
              </a:ext>
            </a:extLst>
          </p:cNvPr>
          <p:cNvSpPr>
            <a:spLocks noGrp="1"/>
          </p:cNvSpPr>
          <p:nvPr>
            <p:ph type="sldNum" sz="quarter" idx="12"/>
          </p:nvPr>
        </p:nvSpPr>
        <p:spPr/>
        <p:txBody>
          <a:bodyPr/>
          <a:lstStyle/>
          <a:p>
            <a:fld id="{26D89839-9540-4FD2-A570-163792ED64AF}" type="slidenum">
              <a:rPr lang="en-US" smtClean="0"/>
              <a:t>21</a:t>
            </a:fld>
            <a:endParaRPr lang="en-US"/>
          </a:p>
        </p:txBody>
      </p:sp>
      <p:sp>
        <p:nvSpPr>
          <p:cNvPr id="25" name="TextBox 24">
            <a:extLst>
              <a:ext uri="{FF2B5EF4-FFF2-40B4-BE49-F238E27FC236}">
                <a16:creationId xmlns:a16="http://schemas.microsoft.com/office/drawing/2014/main" id="{C54CA847-CC21-69B5-9D4A-1A9D59A7645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pic>
        <p:nvPicPr>
          <p:cNvPr id="4" name="Picture 3">
            <a:extLst>
              <a:ext uri="{FF2B5EF4-FFF2-40B4-BE49-F238E27FC236}">
                <a16:creationId xmlns:a16="http://schemas.microsoft.com/office/drawing/2014/main" id="{C11B69A5-ADFB-4E0A-DC10-B1CCF459B8C2}"/>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0D9C09BB-B30E-DC1D-C2C0-21D9DBA19D71}"/>
              </a:ext>
            </a:extLst>
          </p:cNvPr>
          <p:cNvPicPr>
            <a:picLocks noChangeAspect="1"/>
          </p:cNvPicPr>
          <p:nvPr/>
        </p:nvPicPr>
        <p:blipFill>
          <a:blip r:embed="rId4"/>
          <a:stretch>
            <a:fillRect/>
          </a:stretch>
        </p:blipFill>
        <p:spPr>
          <a:xfrm>
            <a:off x="838200" y="4310910"/>
            <a:ext cx="8982075" cy="1571625"/>
          </a:xfrm>
          <a:prstGeom prst="rect">
            <a:avLst/>
          </a:prstGeom>
          <a:ln>
            <a:solidFill>
              <a:schemeClr val="bg1">
                <a:lumMod val="85000"/>
              </a:schemeClr>
            </a:solidFill>
          </a:ln>
        </p:spPr>
      </p:pic>
    </p:spTree>
    <p:extLst>
      <p:ext uri="{BB962C8B-B14F-4D97-AF65-F5344CB8AC3E}">
        <p14:creationId xmlns:p14="http://schemas.microsoft.com/office/powerpoint/2010/main" val="127160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F29-7246-CBDC-F810-67EA17060AEB}"/>
              </a:ext>
            </a:extLst>
          </p:cNvPr>
          <p:cNvSpPr>
            <a:spLocks noGrp="1"/>
          </p:cNvSpPr>
          <p:nvPr>
            <p:ph type="title"/>
          </p:nvPr>
        </p:nvSpPr>
        <p:spPr/>
        <p:txBody>
          <a:bodyPr/>
          <a:lstStyle/>
          <a:p>
            <a:r>
              <a:rPr lang="en-CA" dirty="0"/>
              <a:t>note on manifestation</a:t>
            </a:r>
          </a:p>
        </p:txBody>
      </p:sp>
      <p:sp>
        <p:nvSpPr>
          <p:cNvPr id="3" name="Text Placeholder 2">
            <a:extLst>
              <a:ext uri="{FF2B5EF4-FFF2-40B4-BE49-F238E27FC236}">
                <a16:creationId xmlns:a16="http://schemas.microsoft.com/office/drawing/2014/main" id="{E5D1A202-B6FA-33AE-8C2B-F70E21C10A9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FDF0D94F-6B2C-3283-4098-690ABA250A43}"/>
              </a:ext>
            </a:extLst>
          </p:cNvPr>
          <p:cNvSpPr>
            <a:spLocks noGrp="1"/>
          </p:cNvSpPr>
          <p:nvPr>
            <p:ph type="sldNum" sz="quarter" idx="12"/>
          </p:nvPr>
        </p:nvSpPr>
        <p:spPr/>
        <p:txBody>
          <a:bodyPr/>
          <a:lstStyle/>
          <a:p>
            <a:fld id="{26D89839-9540-4FD2-A570-163792ED64AF}" type="slidenum">
              <a:rPr lang="en-US" smtClean="0"/>
              <a:t>22</a:t>
            </a:fld>
            <a:endParaRPr lang="en-US"/>
          </a:p>
        </p:txBody>
      </p:sp>
    </p:spTree>
    <p:extLst>
      <p:ext uri="{BB962C8B-B14F-4D97-AF65-F5344CB8AC3E}">
        <p14:creationId xmlns:p14="http://schemas.microsoft.com/office/powerpoint/2010/main" val="2724016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FB4C3C-D977-B153-B5FF-F0A315BACDB9}"/>
              </a:ext>
            </a:extLst>
          </p:cNvPr>
          <p:cNvSpPr>
            <a:spLocks noGrp="1"/>
          </p:cNvSpPr>
          <p:nvPr>
            <p:ph type="sldNum" sz="quarter" idx="12"/>
          </p:nvPr>
        </p:nvSpPr>
        <p:spPr/>
        <p:txBody>
          <a:bodyPr/>
          <a:lstStyle/>
          <a:p>
            <a:fld id="{26D89839-9540-4FD2-A570-163792ED64AF}" type="slidenum">
              <a:rPr lang="en-US" smtClean="0"/>
              <a:t>23</a:t>
            </a:fld>
            <a:endParaRPr lang="en-US"/>
          </a:p>
        </p:txBody>
      </p:sp>
      <p:pic>
        <p:nvPicPr>
          <p:cNvPr id="6" name="Picture 5">
            <a:extLst>
              <a:ext uri="{FF2B5EF4-FFF2-40B4-BE49-F238E27FC236}">
                <a16:creationId xmlns:a16="http://schemas.microsoft.com/office/drawing/2014/main" id="{3004489E-B407-5D37-EB74-3B8A8FE89204}"/>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1241726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816CAA-2AC9-AAF5-1EC3-5CA2FDCAEAD9}"/>
              </a:ext>
            </a:extLst>
          </p:cNvPr>
          <p:cNvSpPr>
            <a:spLocks noGrp="1"/>
          </p:cNvSpPr>
          <p:nvPr>
            <p:ph type="sldNum" sz="quarter" idx="12"/>
          </p:nvPr>
        </p:nvSpPr>
        <p:spPr/>
        <p:txBody>
          <a:bodyPr/>
          <a:lstStyle/>
          <a:p>
            <a:fld id="{26D89839-9540-4FD2-A570-163792ED64AF}" type="slidenum">
              <a:rPr lang="en-US" smtClean="0"/>
              <a:t>24</a:t>
            </a:fld>
            <a:endParaRPr lang="en-US"/>
          </a:p>
        </p:txBody>
      </p:sp>
      <p:pic>
        <p:nvPicPr>
          <p:cNvPr id="4" name="Picture 3">
            <a:extLst>
              <a:ext uri="{FF2B5EF4-FFF2-40B4-BE49-F238E27FC236}">
                <a16:creationId xmlns:a16="http://schemas.microsoft.com/office/drawing/2014/main" id="{B144A780-D694-BA60-D68E-80C45CFD1B5E}"/>
              </a:ext>
            </a:extLst>
          </p:cNvPr>
          <p:cNvPicPr>
            <a:picLocks noChangeAspect="1"/>
          </p:cNvPicPr>
          <p:nvPr/>
        </p:nvPicPr>
        <p:blipFill>
          <a:blip r:embed="rId3"/>
          <a:stretch>
            <a:fillRect/>
          </a:stretch>
        </p:blipFill>
        <p:spPr>
          <a:xfrm>
            <a:off x="1613297" y="600075"/>
            <a:ext cx="8965406" cy="5657850"/>
          </a:xfrm>
          <a:prstGeom prst="rect">
            <a:avLst/>
          </a:prstGeom>
        </p:spPr>
      </p:pic>
    </p:spTree>
    <p:extLst>
      <p:ext uri="{BB962C8B-B14F-4D97-AF65-F5344CB8AC3E}">
        <p14:creationId xmlns:p14="http://schemas.microsoft.com/office/powerpoint/2010/main" val="103153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CC4AC-5F9F-1C6E-CC2F-FCE1A6BCA539}"/>
              </a:ext>
            </a:extLst>
          </p:cNvPr>
          <p:cNvSpPr>
            <a:spLocks noGrp="1"/>
          </p:cNvSpPr>
          <p:nvPr>
            <p:ph type="sldNum" sz="quarter" idx="12"/>
          </p:nvPr>
        </p:nvSpPr>
        <p:spPr/>
        <p:txBody>
          <a:bodyPr/>
          <a:lstStyle/>
          <a:p>
            <a:fld id="{26D89839-9540-4FD2-A570-163792ED64AF}" type="slidenum">
              <a:rPr lang="en-US" smtClean="0"/>
              <a:t>25</a:t>
            </a:fld>
            <a:endParaRPr lang="en-US"/>
          </a:p>
        </p:txBody>
      </p:sp>
      <p:pic>
        <p:nvPicPr>
          <p:cNvPr id="4" name="Picture 3">
            <a:extLst>
              <a:ext uri="{FF2B5EF4-FFF2-40B4-BE49-F238E27FC236}">
                <a16:creationId xmlns:a16="http://schemas.microsoft.com/office/drawing/2014/main" id="{7DABB11A-98C6-FAE5-152D-9D537D4D8E8B}"/>
              </a:ext>
            </a:extLst>
          </p:cNvPr>
          <p:cNvPicPr>
            <a:picLocks noChangeAspect="1"/>
          </p:cNvPicPr>
          <p:nvPr/>
        </p:nvPicPr>
        <p:blipFill>
          <a:blip r:embed="rId3"/>
          <a:stretch>
            <a:fillRect/>
          </a:stretch>
        </p:blipFill>
        <p:spPr>
          <a:xfrm>
            <a:off x="1613297" y="414337"/>
            <a:ext cx="8965406" cy="6029325"/>
          </a:xfrm>
          <a:prstGeom prst="rect">
            <a:avLst/>
          </a:prstGeom>
        </p:spPr>
      </p:pic>
    </p:spTree>
    <p:extLst>
      <p:ext uri="{BB962C8B-B14F-4D97-AF65-F5344CB8AC3E}">
        <p14:creationId xmlns:p14="http://schemas.microsoft.com/office/powerpoint/2010/main" val="200721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138C1D-451B-A684-F642-1CCCE79CD921}"/>
              </a:ext>
            </a:extLst>
          </p:cNvPr>
          <p:cNvSpPr>
            <a:spLocks noGrp="1"/>
          </p:cNvSpPr>
          <p:nvPr>
            <p:ph type="sldNum" sz="quarter" idx="12"/>
          </p:nvPr>
        </p:nvSpPr>
        <p:spPr/>
        <p:txBody>
          <a:bodyPr/>
          <a:lstStyle/>
          <a:p>
            <a:fld id="{26D89839-9540-4FD2-A570-163792ED64AF}" type="slidenum">
              <a:rPr lang="en-US" smtClean="0"/>
              <a:t>26</a:t>
            </a:fld>
            <a:endParaRPr lang="en-US"/>
          </a:p>
        </p:txBody>
      </p:sp>
      <p:pic>
        <p:nvPicPr>
          <p:cNvPr id="4" name="Picture 3">
            <a:extLst>
              <a:ext uri="{FF2B5EF4-FFF2-40B4-BE49-F238E27FC236}">
                <a16:creationId xmlns:a16="http://schemas.microsoft.com/office/drawing/2014/main" id="{D4AC17F6-2D68-E8D5-6E30-7E5919E9D571}"/>
              </a:ext>
            </a:extLst>
          </p:cNvPr>
          <p:cNvPicPr>
            <a:picLocks noChangeAspect="1"/>
          </p:cNvPicPr>
          <p:nvPr/>
        </p:nvPicPr>
        <p:blipFill>
          <a:blip r:embed="rId3"/>
          <a:stretch>
            <a:fillRect/>
          </a:stretch>
        </p:blipFill>
        <p:spPr>
          <a:xfrm>
            <a:off x="1613297" y="1678781"/>
            <a:ext cx="8965406" cy="3500438"/>
          </a:xfrm>
          <a:prstGeom prst="rect">
            <a:avLst/>
          </a:prstGeom>
        </p:spPr>
      </p:pic>
    </p:spTree>
    <p:extLst>
      <p:ext uri="{BB962C8B-B14F-4D97-AF65-F5344CB8AC3E}">
        <p14:creationId xmlns:p14="http://schemas.microsoft.com/office/powerpoint/2010/main" val="578647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50E083-5B9E-8AEC-1F23-F00B19796A80}"/>
              </a:ext>
            </a:extLst>
          </p:cNvPr>
          <p:cNvSpPr>
            <a:spLocks noGrp="1"/>
          </p:cNvSpPr>
          <p:nvPr>
            <p:ph type="sldNum" sz="quarter" idx="12"/>
          </p:nvPr>
        </p:nvSpPr>
        <p:spPr/>
        <p:txBody>
          <a:bodyPr/>
          <a:lstStyle/>
          <a:p>
            <a:fld id="{26D89839-9540-4FD2-A570-163792ED64AF}" type="slidenum">
              <a:rPr lang="en-US" smtClean="0"/>
              <a:t>27</a:t>
            </a:fld>
            <a:endParaRPr lang="en-US"/>
          </a:p>
        </p:txBody>
      </p:sp>
      <p:pic>
        <p:nvPicPr>
          <p:cNvPr id="4" name="Picture 3">
            <a:extLst>
              <a:ext uri="{FF2B5EF4-FFF2-40B4-BE49-F238E27FC236}">
                <a16:creationId xmlns:a16="http://schemas.microsoft.com/office/drawing/2014/main" id="{23D60731-63B0-0AC3-2C1B-64B5BD6C6359}"/>
              </a:ext>
            </a:extLst>
          </p:cNvPr>
          <p:cNvPicPr>
            <a:picLocks noChangeAspect="1"/>
          </p:cNvPicPr>
          <p:nvPr/>
        </p:nvPicPr>
        <p:blipFill>
          <a:blip r:embed="rId3"/>
          <a:stretch>
            <a:fillRect/>
          </a:stretch>
        </p:blipFill>
        <p:spPr>
          <a:xfrm>
            <a:off x="1613297" y="667940"/>
            <a:ext cx="8965406" cy="5522119"/>
          </a:xfrm>
          <a:prstGeom prst="rect">
            <a:avLst/>
          </a:prstGeom>
        </p:spPr>
      </p:pic>
    </p:spTree>
    <p:extLst>
      <p:ext uri="{BB962C8B-B14F-4D97-AF65-F5344CB8AC3E}">
        <p14:creationId xmlns:p14="http://schemas.microsoft.com/office/powerpoint/2010/main" val="44527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80205D-7390-75E8-D414-CEE234669671}"/>
              </a:ext>
            </a:extLst>
          </p:cNvPr>
          <p:cNvSpPr>
            <a:spLocks noGrp="1"/>
          </p:cNvSpPr>
          <p:nvPr>
            <p:ph type="sldNum" sz="quarter" idx="12"/>
          </p:nvPr>
        </p:nvSpPr>
        <p:spPr/>
        <p:txBody>
          <a:bodyPr/>
          <a:lstStyle/>
          <a:p>
            <a:fld id="{26D89839-9540-4FD2-A570-163792ED64AF}" type="slidenum">
              <a:rPr lang="en-US" smtClean="0"/>
              <a:t>28</a:t>
            </a:fld>
            <a:endParaRPr lang="en-US"/>
          </a:p>
        </p:txBody>
      </p:sp>
      <p:pic>
        <p:nvPicPr>
          <p:cNvPr id="6" name="Picture 5">
            <a:extLst>
              <a:ext uri="{FF2B5EF4-FFF2-40B4-BE49-F238E27FC236}">
                <a16:creationId xmlns:a16="http://schemas.microsoft.com/office/drawing/2014/main" id="{919AA28C-864B-55B1-B836-88311062ED2B}"/>
              </a:ext>
            </a:extLst>
          </p:cNvPr>
          <p:cNvPicPr>
            <a:picLocks noChangeAspect="1"/>
          </p:cNvPicPr>
          <p:nvPr/>
        </p:nvPicPr>
        <p:blipFill>
          <a:blip r:embed="rId3"/>
          <a:stretch>
            <a:fillRect/>
          </a:stretch>
        </p:blipFill>
        <p:spPr>
          <a:xfrm>
            <a:off x="2743196" y="4392613"/>
            <a:ext cx="6696075" cy="1524000"/>
          </a:xfrm>
          <a:prstGeom prst="rect">
            <a:avLst/>
          </a:prstGeom>
          <a:ln>
            <a:solidFill>
              <a:schemeClr val="tx1"/>
            </a:solidFill>
          </a:ln>
        </p:spPr>
      </p:pic>
      <p:pic>
        <p:nvPicPr>
          <p:cNvPr id="8" name="Picture 7">
            <a:extLst>
              <a:ext uri="{FF2B5EF4-FFF2-40B4-BE49-F238E27FC236}">
                <a16:creationId xmlns:a16="http://schemas.microsoft.com/office/drawing/2014/main" id="{4088B4B9-A3A1-794E-2227-B6A0505AD5EE}"/>
              </a:ext>
            </a:extLst>
          </p:cNvPr>
          <p:cNvPicPr>
            <a:picLocks noChangeAspect="1"/>
          </p:cNvPicPr>
          <p:nvPr/>
        </p:nvPicPr>
        <p:blipFill>
          <a:blip r:embed="rId4"/>
          <a:stretch>
            <a:fillRect/>
          </a:stretch>
        </p:blipFill>
        <p:spPr>
          <a:xfrm>
            <a:off x="1523997" y="785416"/>
            <a:ext cx="9134475" cy="1562100"/>
          </a:xfrm>
          <a:prstGeom prst="rect">
            <a:avLst/>
          </a:prstGeom>
        </p:spPr>
      </p:pic>
      <p:pic>
        <p:nvPicPr>
          <p:cNvPr id="10" name="Picture 9">
            <a:extLst>
              <a:ext uri="{FF2B5EF4-FFF2-40B4-BE49-F238E27FC236}">
                <a16:creationId xmlns:a16="http://schemas.microsoft.com/office/drawing/2014/main" id="{AF379C73-53D3-661C-7789-1BE2DC99E45A}"/>
              </a:ext>
            </a:extLst>
          </p:cNvPr>
          <p:cNvPicPr>
            <a:picLocks noChangeAspect="1"/>
          </p:cNvPicPr>
          <p:nvPr/>
        </p:nvPicPr>
        <p:blipFill>
          <a:blip r:embed="rId5"/>
          <a:stretch>
            <a:fillRect/>
          </a:stretch>
        </p:blipFill>
        <p:spPr>
          <a:xfrm>
            <a:off x="1523997" y="2993827"/>
            <a:ext cx="9134475" cy="752475"/>
          </a:xfrm>
          <a:prstGeom prst="rect">
            <a:avLst/>
          </a:prstGeom>
        </p:spPr>
      </p:pic>
    </p:spTree>
    <p:extLst>
      <p:ext uri="{BB962C8B-B14F-4D97-AF65-F5344CB8AC3E}">
        <p14:creationId xmlns:p14="http://schemas.microsoft.com/office/powerpoint/2010/main" val="1726624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AF6FC-DF85-CA95-E8F0-64D5BEBD124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AFEC7EED-221F-0EFE-F950-DE38D515C5FC}"/>
              </a:ext>
            </a:extLst>
          </p:cNvPr>
          <p:cNvSpPr>
            <a:spLocks noGrp="1"/>
          </p:cNvSpPr>
          <p:nvPr>
            <p:ph type="title"/>
          </p:nvPr>
        </p:nvSpPr>
        <p:spPr/>
        <p:txBody>
          <a:bodyPr/>
          <a:lstStyle/>
          <a:p>
            <a:r>
              <a:rPr lang="en-CA" dirty="0"/>
              <a:t>Recording note on manifestation</a:t>
            </a:r>
          </a:p>
        </p:txBody>
      </p:sp>
      <p:sp>
        <p:nvSpPr>
          <p:cNvPr id="3" name="Slide Number Placeholder 2">
            <a:extLst>
              <a:ext uri="{FF2B5EF4-FFF2-40B4-BE49-F238E27FC236}">
                <a16:creationId xmlns:a16="http://schemas.microsoft.com/office/drawing/2014/main" id="{E605650D-99B5-BAFE-455B-1061A8B520E8}"/>
              </a:ext>
            </a:extLst>
          </p:cNvPr>
          <p:cNvSpPr>
            <a:spLocks noGrp="1"/>
          </p:cNvSpPr>
          <p:nvPr>
            <p:ph type="sldNum" sz="quarter" idx="12"/>
          </p:nvPr>
        </p:nvSpPr>
        <p:spPr/>
        <p:txBody>
          <a:bodyPr/>
          <a:lstStyle/>
          <a:p>
            <a:fld id="{26D89839-9540-4FD2-A570-163792ED64AF}" type="slidenum">
              <a:rPr lang="en-US" smtClean="0"/>
              <a:t>29</a:t>
            </a:fld>
            <a:endParaRPr lang="en-US"/>
          </a:p>
        </p:txBody>
      </p:sp>
      <p:sp>
        <p:nvSpPr>
          <p:cNvPr id="25" name="TextBox 24">
            <a:extLst>
              <a:ext uri="{FF2B5EF4-FFF2-40B4-BE49-F238E27FC236}">
                <a16:creationId xmlns:a16="http://schemas.microsoft.com/office/drawing/2014/main" id="{DB3F6355-E881-5D8B-12CD-1AD9DA1F3B23}"/>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766FA08-E2DA-DC3B-57C6-307AF204E410}"/>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FB082551-7ED1-6410-FCFB-31373C4752A9}"/>
              </a:ext>
            </a:extLst>
          </p:cNvPr>
          <p:cNvPicPr>
            <a:picLocks noChangeAspect="1"/>
          </p:cNvPicPr>
          <p:nvPr/>
        </p:nvPicPr>
        <p:blipFill>
          <a:blip r:embed="rId3"/>
          <a:stretch>
            <a:fillRect/>
          </a:stretch>
        </p:blipFill>
        <p:spPr>
          <a:xfrm>
            <a:off x="838200" y="2265471"/>
            <a:ext cx="9858375" cy="1752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0E778A0F-3377-9E58-9765-888717FBC0CE}"/>
              </a:ext>
            </a:extLst>
          </p:cNvPr>
          <p:cNvPicPr>
            <a:picLocks noChangeAspect="1"/>
          </p:cNvPicPr>
          <p:nvPr/>
        </p:nvPicPr>
        <p:blipFill>
          <a:blip r:embed="rId4"/>
          <a:stretch>
            <a:fillRect/>
          </a:stretch>
        </p:blipFill>
        <p:spPr>
          <a:xfrm>
            <a:off x="838200" y="5038225"/>
            <a:ext cx="8782050" cy="428625"/>
          </a:xfrm>
          <a:prstGeom prst="rect">
            <a:avLst/>
          </a:prstGeom>
        </p:spPr>
      </p:pic>
    </p:spTree>
    <p:extLst>
      <p:ext uri="{BB962C8B-B14F-4D97-AF65-F5344CB8AC3E}">
        <p14:creationId xmlns:p14="http://schemas.microsoft.com/office/powerpoint/2010/main" val="2303986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ADB4B-8662-E93F-5EAF-310D6502514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23C4591-4EBF-2FBC-B74C-BB93941898FB}"/>
              </a:ext>
            </a:extLst>
          </p:cNvPr>
          <p:cNvSpPr>
            <a:spLocks noGrp="1"/>
          </p:cNvSpPr>
          <p:nvPr>
            <p:ph type="title"/>
          </p:nvPr>
        </p:nvSpPr>
        <p:spPr/>
        <p:txBody>
          <a:bodyPr/>
          <a:lstStyle/>
          <a:p>
            <a:r>
              <a:rPr lang="en-CA" dirty="0"/>
              <a:t>Minimum Description of Collection Aggregate</a:t>
            </a:r>
          </a:p>
        </p:txBody>
      </p:sp>
      <p:sp>
        <p:nvSpPr>
          <p:cNvPr id="3" name="Slide Number Placeholder 2">
            <a:extLst>
              <a:ext uri="{FF2B5EF4-FFF2-40B4-BE49-F238E27FC236}">
                <a16:creationId xmlns:a16="http://schemas.microsoft.com/office/drawing/2014/main" id="{64503773-06EF-AAB3-387B-B5F15C7F41DD}"/>
              </a:ext>
            </a:extLst>
          </p:cNvPr>
          <p:cNvSpPr>
            <a:spLocks noGrp="1"/>
          </p:cNvSpPr>
          <p:nvPr>
            <p:ph type="sldNum" sz="quarter" idx="12"/>
          </p:nvPr>
        </p:nvSpPr>
        <p:spPr/>
        <p:txBody>
          <a:bodyPr/>
          <a:lstStyle/>
          <a:p>
            <a:fld id="{26D89839-9540-4FD2-A570-163792ED64AF}" type="slidenum">
              <a:rPr lang="en-US" smtClean="0"/>
              <a:t>3</a:t>
            </a:fld>
            <a:endParaRPr lang="en-US" dirty="0"/>
          </a:p>
        </p:txBody>
      </p:sp>
      <p:sp>
        <p:nvSpPr>
          <p:cNvPr id="6" name="Rectangle 5">
            <a:extLst>
              <a:ext uri="{FF2B5EF4-FFF2-40B4-BE49-F238E27FC236}">
                <a16:creationId xmlns:a16="http://schemas.microsoft.com/office/drawing/2014/main" id="{7FAB5891-0EF4-3C17-F438-EC5B4D4FBC87}"/>
              </a:ext>
            </a:extLst>
          </p:cNvPr>
          <p:cNvSpPr/>
          <p:nvPr/>
        </p:nvSpPr>
        <p:spPr>
          <a:xfrm>
            <a:off x="816045" y="1691398"/>
            <a:ext cx="4510869" cy="1325563"/>
          </a:xfrm>
          <a:prstGeom prst="rect">
            <a:avLst/>
          </a:prstGeom>
          <a:solidFill>
            <a:srgbClr val="D0E0E3">
              <a:alpha val="50196"/>
            </a:srgbClr>
          </a:solidFill>
          <a:ln w="76200">
            <a:solidFill>
              <a:srgbClr val="76A5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Work</a:t>
            </a:r>
            <a:endParaRPr lang="en-CA" sz="2800" dirty="0">
              <a:solidFill>
                <a:schemeClr val="tx1"/>
              </a:solidFill>
            </a:endParaRPr>
          </a:p>
        </p:txBody>
      </p:sp>
      <p:sp>
        <p:nvSpPr>
          <p:cNvPr id="7" name="Rectangle 6">
            <a:extLst>
              <a:ext uri="{FF2B5EF4-FFF2-40B4-BE49-F238E27FC236}">
                <a16:creationId xmlns:a16="http://schemas.microsoft.com/office/drawing/2014/main" id="{A0D23E01-A0EB-B950-020F-E907EC031F3A}"/>
              </a:ext>
            </a:extLst>
          </p:cNvPr>
          <p:cNvSpPr/>
          <p:nvPr/>
        </p:nvSpPr>
        <p:spPr>
          <a:xfrm>
            <a:off x="6865087" y="1691398"/>
            <a:ext cx="4488713" cy="1325563"/>
          </a:xfrm>
          <a:prstGeom prst="rect">
            <a:avLst/>
          </a:prstGeom>
          <a:solidFill>
            <a:srgbClr val="FFF2CC">
              <a:alpha val="50196"/>
            </a:srgbClr>
          </a:solidFill>
          <a:ln w="7620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Work</a:t>
            </a:r>
            <a:endParaRPr lang="en-CA" sz="2800" dirty="0">
              <a:solidFill>
                <a:schemeClr val="tx1"/>
              </a:solidFill>
            </a:endParaRPr>
          </a:p>
        </p:txBody>
      </p:sp>
      <p:sp>
        <p:nvSpPr>
          <p:cNvPr id="8" name="Rectangle 7">
            <a:extLst>
              <a:ext uri="{FF2B5EF4-FFF2-40B4-BE49-F238E27FC236}">
                <a16:creationId xmlns:a16="http://schemas.microsoft.com/office/drawing/2014/main" id="{0E79B1A4-A784-35C8-E1E6-CBB339B6EC33}"/>
              </a:ext>
            </a:extLst>
          </p:cNvPr>
          <p:cNvSpPr/>
          <p:nvPr/>
        </p:nvSpPr>
        <p:spPr>
          <a:xfrm>
            <a:off x="816046" y="3501851"/>
            <a:ext cx="4488713" cy="1325563"/>
          </a:xfrm>
          <a:prstGeom prst="rect">
            <a:avLst/>
          </a:prstGeom>
          <a:solidFill>
            <a:srgbClr val="D9EAD3">
              <a:alpha val="50196"/>
            </a:srgbClr>
          </a:solidFill>
          <a:ln w="76200">
            <a:solidFill>
              <a:srgbClr val="93C47D"/>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Aggregated Expression</a:t>
            </a:r>
          </a:p>
        </p:txBody>
      </p:sp>
      <p:sp>
        <p:nvSpPr>
          <p:cNvPr id="9" name="Rectangle 8">
            <a:extLst>
              <a:ext uri="{FF2B5EF4-FFF2-40B4-BE49-F238E27FC236}">
                <a16:creationId xmlns:a16="http://schemas.microsoft.com/office/drawing/2014/main" id="{2106683A-9797-7FC6-E59B-7088B0FC5A33}"/>
              </a:ext>
            </a:extLst>
          </p:cNvPr>
          <p:cNvSpPr/>
          <p:nvPr/>
        </p:nvSpPr>
        <p:spPr>
          <a:xfrm>
            <a:off x="6865086" y="3501492"/>
            <a:ext cx="4488713" cy="1325563"/>
          </a:xfrm>
          <a:prstGeom prst="rect">
            <a:avLst/>
          </a:prstGeom>
          <a:solidFill>
            <a:srgbClr val="FCE5CD">
              <a:alpha val="50196"/>
            </a:srgbClr>
          </a:solidFill>
          <a:ln w="76200">
            <a:solidFill>
              <a:srgbClr val="F6B2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marL="361950" indent="-361950" algn="ctr">
              <a:tabLst>
                <a:tab pos="180975" algn="l"/>
              </a:tabLst>
            </a:pPr>
            <a:r>
              <a:rPr lang="en-CA" sz="2800" b="1" dirty="0">
                <a:solidFill>
                  <a:schemeClr val="tx1"/>
                </a:solidFill>
              </a:rPr>
              <a:t>Aggregating Expression</a:t>
            </a:r>
            <a:endParaRPr lang="en-CA" sz="2800" dirty="0">
              <a:solidFill>
                <a:schemeClr val="tx1"/>
              </a:solidFill>
            </a:endParaRPr>
          </a:p>
        </p:txBody>
      </p:sp>
      <p:sp>
        <p:nvSpPr>
          <p:cNvPr id="10" name="Rectangle 9">
            <a:extLst>
              <a:ext uri="{FF2B5EF4-FFF2-40B4-BE49-F238E27FC236}">
                <a16:creationId xmlns:a16="http://schemas.microsoft.com/office/drawing/2014/main" id="{81ECE6EF-5D2D-6B49-AC00-97B3C5AB6641}"/>
              </a:ext>
            </a:extLst>
          </p:cNvPr>
          <p:cNvSpPr/>
          <p:nvPr/>
        </p:nvSpPr>
        <p:spPr>
          <a:xfrm>
            <a:off x="3851643" y="5312303"/>
            <a:ext cx="4488713" cy="1325563"/>
          </a:xfrm>
          <a:prstGeom prst="rect">
            <a:avLst/>
          </a:prstGeom>
          <a:solidFill>
            <a:srgbClr val="F4CCCC">
              <a:alpha val="50196"/>
            </a:srgbClr>
          </a:solidFill>
          <a:ln w="76200">
            <a:solidFill>
              <a:srgbClr val="E06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tabLst>
                <a:tab pos="185738" algn="l"/>
                <a:tab pos="2147888" algn="l"/>
              </a:tabLst>
            </a:pPr>
            <a:r>
              <a:rPr lang="en-CA" sz="2800" b="1" dirty="0">
                <a:solidFill>
                  <a:schemeClr val="tx1"/>
                </a:solidFill>
              </a:rPr>
              <a:t>Manifestation</a:t>
            </a:r>
            <a:endParaRPr lang="en-CA" sz="2800" dirty="0">
              <a:solidFill>
                <a:schemeClr val="tx1"/>
              </a:solidFill>
            </a:endParaRPr>
          </a:p>
        </p:txBody>
      </p:sp>
      <p:cxnSp>
        <p:nvCxnSpPr>
          <p:cNvPr id="13" name="Connector: Elbow 12">
            <a:extLst>
              <a:ext uri="{FF2B5EF4-FFF2-40B4-BE49-F238E27FC236}">
                <a16:creationId xmlns:a16="http://schemas.microsoft.com/office/drawing/2014/main" id="{17A818AF-DC0D-1AC4-7727-AB9B3662F7BE}"/>
              </a:ext>
            </a:extLst>
          </p:cNvPr>
          <p:cNvCxnSpPr>
            <a:stCxn id="8" idx="2"/>
            <a:endCxn id="10" idx="1"/>
          </p:cNvCxnSpPr>
          <p:nvPr/>
        </p:nvCxnSpPr>
        <p:spPr>
          <a:xfrm rot="16200000" flipH="1">
            <a:off x="2882188" y="5005629"/>
            <a:ext cx="1147671" cy="791240"/>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986D04D3-B078-7889-CABA-099A717FFD61}"/>
              </a:ext>
            </a:extLst>
          </p:cNvPr>
          <p:cNvCxnSpPr>
            <a:cxnSpLocks/>
            <a:stCxn id="9" idx="2"/>
            <a:endCxn id="10" idx="3"/>
          </p:cNvCxnSpPr>
          <p:nvPr/>
        </p:nvCxnSpPr>
        <p:spPr>
          <a:xfrm rot="5400000">
            <a:off x="8150885" y="5016527"/>
            <a:ext cx="1148030" cy="769087"/>
          </a:xfrm>
          <a:prstGeom prst="bentConnector2">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0022B60-8AAB-139B-9645-1F3ED237F1B6}"/>
              </a:ext>
            </a:extLst>
          </p:cNvPr>
          <p:cNvCxnSpPr>
            <a:cxnSpLocks/>
            <a:stCxn id="6" idx="2"/>
            <a:endCxn id="8" idx="0"/>
          </p:cNvCxnSpPr>
          <p:nvPr/>
        </p:nvCxnSpPr>
        <p:spPr>
          <a:xfrm flipH="1">
            <a:off x="3060403" y="3016961"/>
            <a:ext cx="11077" cy="48489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78AAD3C-A9E0-AD9D-B266-602B47106B04}"/>
              </a:ext>
            </a:extLst>
          </p:cNvPr>
          <p:cNvCxnSpPr>
            <a:cxnSpLocks/>
            <a:stCxn id="7" idx="2"/>
            <a:endCxn id="9" idx="0"/>
          </p:cNvCxnSpPr>
          <p:nvPr/>
        </p:nvCxnSpPr>
        <p:spPr>
          <a:xfrm flipH="1">
            <a:off x="9109443" y="3016961"/>
            <a:ext cx="1" cy="484531"/>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015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B2752-9ADB-F96C-1C4C-862D2A7F15DA}"/>
              </a:ext>
            </a:extLst>
          </p:cNvPr>
          <p:cNvSpPr>
            <a:spLocks noGrp="1"/>
          </p:cNvSpPr>
          <p:nvPr>
            <p:ph type="title"/>
          </p:nvPr>
        </p:nvSpPr>
        <p:spPr/>
        <p:txBody>
          <a:bodyPr/>
          <a:lstStyle/>
          <a:p>
            <a:r>
              <a:rPr lang="en-CA" dirty="0"/>
              <a:t>other title information</a:t>
            </a:r>
          </a:p>
        </p:txBody>
      </p:sp>
      <p:sp>
        <p:nvSpPr>
          <p:cNvPr id="3" name="Text Placeholder 2">
            <a:extLst>
              <a:ext uri="{FF2B5EF4-FFF2-40B4-BE49-F238E27FC236}">
                <a16:creationId xmlns:a16="http://schemas.microsoft.com/office/drawing/2014/main" id="{AFBEE4C1-92B1-D56E-614A-BF14560BAD2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C9D5C9A-9D12-9052-7FC3-1F5A1B6D1D53}"/>
              </a:ext>
            </a:extLst>
          </p:cNvPr>
          <p:cNvSpPr>
            <a:spLocks noGrp="1"/>
          </p:cNvSpPr>
          <p:nvPr>
            <p:ph type="sldNum" sz="quarter" idx="12"/>
          </p:nvPr>
        </p:nvSpPr>
        <p:spPr/>
        <p:txBody>
          <a:bodyPr/>
          <a:lstStyle/>
          <a:p>
            <a:fld id="{26D89839-9540-4FD2-A570-163792ED64AF}" type="slidenum">
              <a:rPr lang="en-US" smtClean="0"/>
              <a:t>30</a:t>
            </a:fld>
            <a:endParaRPr lang="en-US"/>
          </a:p>
        </p:txBody>
      </p:sp>
    </p:spTree>
    <p:extLst>
      <p:ext uri="{BB962C8B-B14F-4D97-AF65-F5344CB8AC3E}">
        <p14:creationId xmlns:p14="http://schemas.microsoft.com/office/powerpoint/2010/main" val="3004598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810AF5-7A48-D45D-0E5D-CC15ECECA0DE}"/>
              </a:ext>
            </a:extLst>
          </p:cNvPr>
          <p:cNvSpPr>
            <a:spLocks noGrp="1"/>
          </p:cNvSpPr>
          <p:nvPr>
            <p:ph type="title"/>
          </p:nvPr>
        </p:nvSpPr>
        <p:spPr/>
        <p:txBody>
          <a:bodyPr/>
          <a:lstStyle/>
          <a:p>
            <a:r>
              <a:rPr lang="en-CA" dirty="0"/>
              <a:t>BSR Metadata Application Profile</a:t>
            </a:r>
          </a:p>
        </p:txBody>
      </p:sp>
      <p:sp>
        <p:nvSpPr>
          <p:cNvPr id="4" name="Slide Number Placeholder 3">
            <a:extLst>
              <a:ext uri="{FF2B5EF4-FFF2-40B4-BE49-F238E27FC236}">
                <a16:creationId xmlns:a16="http://schemas.microsoft.com/office/drawing/2014/main" id="{DFB585FA-DE8A-2855-EC01-DB0EA2225111}"/>
              </a:ext>
            </a:extLst>
          </p:cNvPr>
          <p:cNvSpPr>
            <a:spLocks noGrp="1"/>
          </p:cNvSpPr>
          <p:nvPr>
            <p:ph type="sldNum" sz="quarter" idx="12"/>
          </p:nvPr>
        </p:nvSpPr>
        <p:spPr/>
        <p:txBody>
          <a:bodyPr/>
          <a:lstStyle/>
          <a:p>
            <a:fld id="{26D89839-9540-4FD2-A570-163792ED64AF}" type="slidenum">
              <a:rPr lang="en-US" smtClean="0"/>
              <a:t>31</a:t>
            </a:fld>
            <a:endParaRPr lang="en-US"/>
          </a:p>
        </p:txBody>
      </p:sp>
      <p:pic>
        <p:nvPicPr>
          <p:cNvPr id="7" name="Picture 6">
            <a:extLst>
              <a:ext uri="{FF2B5EF4-FFF2-40B4-BE49-F238E27FC236}">
                <a16:creationId xmlns:a16="http://schemas.microsoft.com/office/drawing/2014/main" id="{A2FA7684-5E9F-5778-0B8E-7BC4F508C03F}"/>
              </a:ext>
            </a:extLst>
          </p:cNvPr>
          <p:cNvPicPr>
            <a:picLocks noChangeAspect="1"/>
          </p:cNvPicPr>
          <p:nvPr/>
        </p:nvPicPr>
        <p:blipFill>
          <a:blip r:embed="rId3"/>
          <a:stretch>
            <a:fillRect/>
          </a:stretch>
        </p:blipFill>
        <p:spPr>
          <a:xfrm>
            <a:off x="176927" y="2797207"/>
            <a:ext cx="11838146" cy="631793"/>
          </a:xfrm>
          <a:prstGeom prst="rect">
            <a:avLst/>
          </a:prstGeom>
          <a:ln>
            <a:solidFill>
              <a:schemeClr val="tx1"/>
            </a:solidFill>
          </a:ln>
        </p:spPr>
      </p:pic>
    </p:spTree>
    <p:extLst>
      <p:ext uri="{BB962C8B-B14F-4D97-AF65-F5344CB8AC3E}">
        <p14:creationId xmlns:p14="http://schemas.microsoft.com/office/powerpoint/2010/main" val="2998309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3DFDF2-C5FE-22CF-04A9-2003E472C7D2}"/>
              </a:ext>
            </a:extLst>
          </p:cNvPr>
          <p:cNvSpPr>
            <a:spLocks noGrp="1"/>
          </p:cNvSpPr>
          <p:nvPr>
            <p:ph type="sldNum" sz="quarter" idx="12"/>
          </p:nvPr>
        </p:nvSpPr>
        <p:spPr/>
        <p:txBody>
          <a:bodyPr/>
          <a:lstStyle/>
          <a:p>
            <a:fld id="{26D89839-9540-4FD2-A570-163792ED64AF}" type="slidenum">
              <a:rPr lang="en-US" smtClean="0"/>
              <a:t>32</a:t>
            </a:fld>
            <a:endParaRPr lang="en-US"/>
          </a:p>
        </p:txBody>
      </p:sp>
      <p:pic>
        <p:nvPicPr>
          <p:cNvPr id="5" name="Picture 4">
            <a:extLst>
              <a:ext uri="{FF2B5EF4-FFF2-40B4-BE49-F238E27FC236}">
                <a16:creationId xmlns:a16="http://schemas.microsoft.com/office/drawing/2014/main" id="{B6967277-4187-5E14-B5C9-4B3B4997843B}"/>
              </a:ext>
            </a:extLst>
          </p:cNvPr>
          <p:cNvPicPr>
            <a:picLocks noChangeAspect="1"/>
          </p:cNvPicPr>
          <p:nvPr/>
        </p:nvPicPr>
        <p:blipFill>
          <a:blip r:embed="rId3"/>
          <a:stretch>
            <a:fillRect/>
          </a:stretch>
        </p:blipFill>
        <p:spPr>
          <a:xfrm>
            <a:off x="1613297" y="1121568"/>
            <a:ext cx="8965406" cy="4614863"/>
          </a:xfrm>
          <a:prstGeom prst="rect">
            <a:avLst/>
          </a:prstGeom>
        </p:spPr>
      </p:pic>
    </p:spTree>
    <p:extLst>
      <p:ext uri="{BB962C8B-B14F-4D97-AF65-F5344CB8AC3E}">
        <p14:creationId xmlns:p14="http://schemas.microsoft.com/office/powerpoint/2010/main" val="4195359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079E6-4644-8E1C-E31D-F18C1B524CB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C1404-20DD-FECA-17F8-D80ED493E0AA}"/>
              </a:ext>
            </a:extLst>
          </p:cNvPr>
          <p:cNvSpPr>
            <a:spLocks noGrp="1"/>
          </p:cNvSpPr>
          <p:nvPr>
            <p:ph type="sldNum" sz="quarter" idx="12"/>
          </p:nvPr>
        </p:nvSpPr>
        <p:spPr/>
        <p:txBody>
          <a:bodyPr/>
          <a:lstStyle/>
          <a:p>
            <a:fld id="{26D89839-9540-4FD2-A570-163792ED64AF}" type="slidenum">
              <a:rPr lang="en-US" smtClean="0"/>
              <a:t>33</a:t>
            </a:fld>
            <a:endParaRPr lang="en-US"/>
          </a:p>
        </p:txBody>
      </p:sp>
      <p:pic>
        <p:nvPicPr>
          <p:cNvPr id="3" name="Content Placeholder 6">
            <a:extLst>
              <a:ext uri="{FF2B5EF4-FFF2-40B4-BE49-F238E27FC236}">
                <a16:creationId xmlns:a16="http://schemas.microsoft.com/office/drawing/2014/main" id="{E7F5251B-17C2-43FC-6C06-C89E1C0A49DB}"/>
              </a:ext>
            </a:extLst>
          </p:cNvPr>
          <p:cNvPicPr>
            <a:picLocks noChangeAspect="1"/>
          </p:cNvPicPr>
          <p:nvPr/>
        </p:nvPicPr>
        <p:blipFill>
          <a:blip r:embed="rId3"/>
          <a:stretch>
            <a:fillRect/>
          </a:stretch>
        </p:blipFill>
        <p:spPr>
          <a:xfrm>
            <a:off x="3852189" y="523081"/>
            <a:ext cx="4487621" cy="5811838"/>
          </a:xfrm>
          <a:prstGeom prst="rect">
            <a:avLst/>
          </a:prstGeom>
          <a:ln>
            <a:solidFill>
              <a:schemeClr val="tx1">
                <a:lumMod val="50000"/>
                <a:lumOff val="50000"/>
              </a:schemeClr>
            </a:solidFill>
          </a:ln>
        </p:spPr>
      </p:pic>
    </p:spTree>
    <p:extLst>
      <p:ext uri="{BB962C8B-B14F-4D97-AF65-F5344CB8AC3E}">
        <p14:creationId xmlns:p14="http://schemas.microsoft.com/office/powerpoint/2010/main" val="2039497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4A18B5-04D9-F9DE-8E43-724146360A5F}"/>
              </a:ext>
            </a:extLst>
          </p:cNvPr>
          <p:cNvSpPr>
            <a:spLocks noGrp="1"/>
          </p:cNvSpPr>
          <p:nvPr>
            <p:ph type="sldNum" sz="quarter" idx="12"/>
          </p:nvPr>
        </p:nvSpPr>
        <p:spPr/>
        <p:txBody>
          <a:bodyPr/>
          <a:lstStyle/>
          <a:p>
            <a:fld id="{26D89839-9540-4FD2-A570-163792ED64AF}" type="slidenum">
              <a:rPr lang="en-US" smtClean="0"/>
              <a:t>34</a:t>
            </a:fld>
            <a:endParaRPr lang="en-US"/>
          </a:p>
        </p:txBody>
      </p:sp>
      <p:pic>
        <p:nvPicPr>
          <p:cNvPr id="4" name="Picture 3">
            <a:extLst>
              <a:ext uri="{FF2B5EF4-FFF2-40B4-BE49-F238E27FC236}">
                <a16:creationId xmlns:a16="http://schemas.microsoft.com/office/drawing/2014/main" id="{1AA643C8-A6A4-0EBD-7954-0AA69D44C8F5}"/>
              </a:ext>
            </a:extLst>
          </p:cNvPr>
          <p:cNvPicPr>
            <a:picLocks noChangeAspect="1"/>
          </p:cNvPicPr>
          <p:nvPr/>
        </p:nvPicPr>
        <p:blipFill>
          <a:blip r:embed="rId3"/>
          <a:stretch>
            <a:fillRect/>
          </a:stretch>
        </p:blipFill>
        <p:spPr>
          <a:xfrm>
            <a:off x="1613297" y="560784"/>
            <a:ext cx="8965406" cy="5736431"/>
          </a:xfrm>
          <a:prstGeom prst="rect">
            <a:avLst/>
          </a:prstGeom>
        </p:spPr>
      </p:pic>
    </p:spTree>
    <p:extLst>
      <p:ext uri="{BB962C8B-B14F-4D97-AF65-F5344CB8AC3E}">
        <p14:creationId xmlns:p14="http://schemas.microsoft.com/office/powerpoint/2010/main" val="3277633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DD4766-F1BB-89AD-0C5C-C1F6B592A408}"/>
              </a:ext>
            </a:extLst>
          </p:cNvPr>
          <p:cNvSpPr>
            <a:spLocks noGrp="1"/>
          </p:cNvSpPr>
          <p:nvPr>
            <p:ph type="sldNum" sz="quarter" idx="12"/>
          </p:nvPr>
        </p:nvSpPr>
        <p:spPr/>
        <p:txBody>
          <a:bodyPr/>
          <a:lstStyle/>
          <a:p>
            <a:fld id="{26D89839-9540-4FD2-A570-163792ED64AF}" type="slidenum">
              <a:rPr lang="en-US" smtClean="0"/>
              <a:t>35</a:t>
            </a:fld>
            <a:endParaRPr lang="en-US"/>
          </a:p>
        </p:txBody>
      </p:sp>
      <p:pic>
        <p:nvPicPr>
          <p:cNvPr id="4" name="Picture 3">
            <a:extLst>
              <a:ext uri="{FF2B5EF4-FFF2-40B4-BE49-F238E27FC236}">
                <a16:creationId xmlns:a16="http://schemas.microsoft.com/office/drawing/2014/main" id="{FDE9AAE6-D034-B0A8-45CD-20D756011F66}"/>
              </a:ext>
            </a:extLst>
          </p:cNvPr>
          <p:cNvPicPr>
            <a:picLocks noChangeAspect="1"/>
          </p:cNvPicPr>
          <p:nvPr/>
        </p:nvPicPr>
        <p:blipFill>
          <a:blip r:embed="rId3"/>
          <a:stretch>
            <a:fillRect/>
          </a:stretch>
        </p:blipFill>
        <p:spPr>
          <a:xfrm>
            <a:off x="1613297" y="1607343"/>
            <a:ext cx="8965406" cy="3643313"/>
          </a:xfrm>
          <a:prstGeom prst="rect">
            <a:avLst/>
          </a:prstGeom>
        </p:spPr>
      </p:pic>
    </p:spTree>
    <p:extLst>
      <p:ext uri="{BB962C8B-B14F-4D97-AF65-F5344CB8AC3E}">
        <p14:creationId xmlns:p14="http://schemas.microsoft.com/office/powerpoint/2010/main" val="816296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1C5FD-8A7A-358E-6023-8E567D341C8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E822E26-F8DE-18D9-D3AA-6AB33E48D3FD}"/>
              </a:ext>
            </a:extLst>
          </p:cNvPr>
          <p:cNvSpPr>
            <a:spLocks noGrp="1"/>
          </p:cNvSpPr>
          <p:nvPr>
            <p:ph idx="1"/>
          </p:nvPr>
        </p:nvSpPr>
        <p:spPr/>
        <p:txBody>
          <a:bodyPr>
            <a:normAutofit lnSpcReduction="10000"/>
          </a:bodyPr>
          <a:lstStyle/>
          <a:p>
            <a:pPr marL="0" indent="0" algn="ctr">
              <a:buNone/>
            </a:pPr>
            <a:r>
              <a:rPr lang="en-CA" sz="3200" b="1" dirty="0"/>
              <a:t>Other title information</a:t>
            </a:r>
          </a:p>
          <a:p>
            <a:pPr marL="0" indent="0">
              <a:buNone/>
            </a:pPr>
            <a:r>
              <a:rPr lang="en-CA" b="1" dirty="0"/>
              <a:t>Element order</a:t>
            </a:r>
          </a:p>
          <a:p>
            <a:r>
              <a:rPr lang="en-CA" dirty="0"/>
              <a:t>Record other title information following the title proper.</a:t>
            </a:r>
          </a:p>
          <a:p>
            <a:pPr marL="0" indent="0">
              <a:buNone/>
            </a:pPr>
            <a:r>
              <a:rPr lang="en-CA" b="1" dirty="0"/>
              <a:t>Capitalization</a:t>
            </a:r>
          </a:p>
          <a:p>
            <a:r>
              <a:rPr lang="en-CA" dirty="0"/>
              <a:t>Do not capitalize the first letter of the first word of the element, unless it would otherwise be capitalized according to the conventions of the language.</a:t>
            </a:r>
          </a:p>
          <a:p>
            <a:pPr marL="0" indent="0">
              <a:buNone/>
            </a:pPr>
            <a:r>
              <a:rPr lang="en-CA" b="1" dirty="0"/>
              <a:t>Punctuation</a:t>
            </a:r>
          </a:p>
          <a:p>
            <a:r>
              <a:rPr lang="en-CA" dirty="0"/>
              <a:t>Precede each instance of other title information with a space-colon-space.</a:t>
            </a:r>
          </a:p>
        </p:txBody>
      </p:sp>
      <p:sp>
        <p:nvSpPr>
          <p:cNvPr id="2" name="Slide Number Placeholder 1">
            <a:extLst>
              <a:ext uri="{FF2B5EF4-FFF2-40B4-BE49-F238E27FC236}">
                <a16:creationId xmlns:a16="http://schemas.microsoft.com/office/drawing/2014/main" id="{63F276FF-4A6C-28E8-9D30-FF0D6DEAE19C}"/>
              </a:ext>
            </a:extLst>
          </p:cNvPr>
          <p:cNvSpPr>
            <a:spLocks noGrp="1"/>
          </p:cNvSpPr>
          <p:nvPr>
            <p:ph type="sldNum" sz="quarter" idx="12"/>
          </p:nvPr>
        </p:nvSpPr>
        <p:spPr/>
        <p:txBody>
          <a:bodyPr/>
          <a:lstStyle/>
          <a:p>
            <a:fld id="{26D89839-9540-4FD2-A570-163792ED64AF}" type="slidenum">
              <a:rPr lang="en-US" smtClean="0"/>
              <a:t>36</a:t>
            </a:fld>
            <a:endParaRPr lang="en-US"/>
          </a:p>
        </p:txBody>
      </p:sp>
      <p:sp>
        <p:nvSpPr>
          <p:cNvPr id="3" name="Title 2">
            <a:extLst>
              <a:ext uri="{FF2B5EF4-FFF2-40B4-BE49-F238E27FC236}">
                <a16:creationId xmlns:a16="http://schemas.microsoft.com/office/drawing/2014/main" id="{46792BD6-CF8A-71AC-9217-02B1DC2FDE4A}"/>
              </a:ext>
            </a:extLst>
          </p:cNvPr>
          <p:cNvSpPr>
            <a:spLocks noGrp="1"/>
          </p:cNvSpPr>
          <p:nvPr>
            <p:ph type="title"/>
          </p:nvPr>
        </p:nvSpPr>
        <p:spPr/>
        <p:txBody>
          <a:bodyPr/>
          <a:lstStyle/>
          <a:p>
            <a:r>
              <a:rPr lang="en-CA" dirty="0">
                <a:hlinkClick r:id="rId3"/>
              </a:rPr>
              <a:t>Manifestation: SES: Title proper and statement of responsibility</a:t>
            </a:r>
            <a:endParaRPr lang="en-CA" dirty="0"/>
          </a:p>
        </p:txBody>
      </p:sp>
    </p:spTree>
    <p:extLst>
      <p:ext uri="{BB962C8B-B14F-4D97-AF65-F5344CB8AC3E}">
        <p14:creationId xmlns:p14="http://schemas.microsoft.com/office/powerpoint/2010/main" val="3115360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2470-FAED-17E3-74C0-B9E8377C62E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115519FA-26C3-565E-82C6-102CFE55A474}"/>
              </a:ext>
            </a:extLst>
          </p:cNvPr>
          <p:cNvSpPr>
            <a:spLocks noGrp="1"/>
          </p:cNvSpPr>
          <p:nvPr>
            <p:ph type="title"/>
          </p:nvPr>
        </p:nvSpPr>
        <p:spPr/>
        <p:txBody>
          <a:bodyPr/>
          <a:lstStyle/>
          <a:p>
            <a:r>
              <a:rPr lang="en-CA" dirty="0"/>
              <a:t>Recording other title information</a:t>
            </a:r>
          </a:p>
        </p:txBody>
      </p:sp>
      <p:sp>
        <p:nvSpPr>
          <p:cNvPr id="3" name="Slide Number Placeholder 2">
            <a:extLst>
              <a:ext uri="{FF2B5EF4-FFF2-40B4-BE49-F238E27FC236}">
                <a16:creationId xmlns:a16="http://schemas.microsoft.com/office/drawing/2014/main" id="{A16E659D-323E-353A-9601-B459C2A46F62}"/>
              </a:ext>
            </a:extLst>
          </p:cNvPr>
          <p:cNvSpPr>
            <a:spLocks noGrp="1"/>
          </p:cNvSpPr>
          <p:nvPr>
            <p:ph type="sldNum" sz="quarter" idx="12"/>
          </p:nvPr>
        </p:nvSpPr>
        <p:spPr/>
        <p:txBody>
          <a:bodyPr/>
          <a:lstStyle/>
          <a:p>
            <a:fld id="{26D89839-9540-4FD2-A570-163792ED64AF}" type="slidenum">
              <a:rPr lang="en-US" smtClean="0"/>
              <a:t>37</a:t>
            </a:fld>
            <a:endParaRPr lang="en-US"/>
          </a:p>
        </p:txBody>
      </p:sp>
      <p:sp>
        <p:nvSpPr>
          <p:cNvPr id="25" name="TextBox 24">
            <a:extLst>
              <a:ext uri="{FF2B5EF4-FFF2-40B4-BE49-F238E27FC236}">
                <a16:creationId xmlns:a16="http://schemas.microsoft.com/office/drawing/2014/main" id="{65CF843F-1852-EE19-6444-C7CC050BEDDF}"/>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1ABDEC9C-69B9-E96B-CCDF-3F6697B9158F}"/>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38BBD32C-B162-DEA6-31E6-AA86C85123A4}"/>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E03D9258-1B78-F180-1F14-7EFAF37CB75A}"/>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91916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C6DA-66A6-2277-0563-9E78BD87FE87}"/>
              </a:ext>
            </a:extLst>
          </p:cNvPr>
          <p:cNvSpPr>
            <a:spLocks noGrp="1"/>
          </p:cNvSpPr>
          <p:nvPr>
            <p:ph type="title"/>
          </p:nvPr>
        </p:nvSpPr>
        <p:spPr/>
        <p:txBody>
          <a:bodyPr/>
          <a:lstStyle/>
          <a:p>
            <a:r>
              <a:rPr lang="en-CA" dirty="0"/>
              <a:t>statement of responsibility relating to title proper</a:t>
            </a:r>
          </a:p>
        </p:txBody>
      </p:sp>
      <p:sp>
        <p:nvSpPr>
          <p:cNvPr id="3" name="Text Placeholder 2">
            <a:extLst>
              <a:ext uri="{FF2B5EF4-FFF2-40B4-BE49-F238E27FC236}">
                <a16:creationId xmlns:a16="http://schemas.microsoft.com/office/drawing/2014/main" id="{B7059CD1-37E8-8D10-46D0-684D06729606}"/>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BF0A5FF-75F9-95D9-0BF9-7E7EB98388DB}"/>
              </a:ext>
            </a:extLst>
          </p:cNvPr>
          <p:cNvSpPr>
            <a:spLocks noGrp="1"/>
          </p:cNvSpPr>
          <p:nvPr>
            <p:ph type="sldNum" sz="quarter" idx="12"/>
          </p:nvPr>
        </p:nvSpPr>
        <p:spPr/>
        <p:txBody>
          <a:bodyPr/>
          <a:lstStyle/>
          <a:p>
            <a:fld id="{26D89839-9540-4FD2-A570-163792ED64AF}" type="slidenum">
              <a:rPr lang="en-US" smtClean="0"/>
              <a:t>38</a:t>
            </a:fld>
            <a:endParaRPr lang="en-US"/>
          </a:p>
        </p:txBody>
      </p:sp>
    </p:spTree>
    <p:extLst>
      <p:ext uri="{BB962C8B-B14F-4D97-AF65-F5344CB8AC3E}">
        <p14:creationId xmlns:p14="http://schemas.microsoft.com/office/powerpoint/2010/main" val="3732166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829295-A732-E345-A815-08596E475249}"/>
              </a:ext>
            </a:extLst>
          </p:cNvPr>
          <p:cNvSpPr>
            <a:spLocks noGrp="1"/>
          </p:cNvSpPr>
          <p:nvPr>
            <p:ph type="title"/>
          </p:nvPr>
        </p:nvSpPr>
        <p:spPr/>
        <p:txBody>
          <a:bodyPr/>
          <a:lstStyle/>
          <a:p>
            <a:r>
              <a:rPr lang="en-CA" dirty="0"/>
              <a:t>BSR Metadata Application Profile</a:t>
            </a:r>
          </a:p>
        </p:txBody>
      </p:sp>
      <p:sp>
        <p:nvSpPr>
          <p:cNvPr id="4" name="Slide Number Placeholder 3">
            <a:extLst>
              <a:ext uri="{FF2B5EF4-FFF2-40B4-BE49-F238E27FC236}">
                <a16:creationId xmlns:a16="http://schemas.microsoft.com/office/drawing/2014/main" id="{9AAA563D-6211-85FF-E219-78488E8B7F81}"/>
              </a:ext>
            </a:extLst>
          </p:cNvPr>
          <p:cNvSpPr>
            <a:spLocks noGrp="1"/>
          </p:cNvSpPr>
          <p:nvPr>
            <p:ph type="sldNum" sz="quarter" idx="12"/>
          </p:nvPr>
        </p:nvSpPr>
        <p:spPr/>
        <p:txBody>
          <a:bodyPr/>
          <a:lstStyle/>
          <a:p>
            <a:fld id="{26D89839-9540-4FD2-A570-163792ED64AF}" type="slidenum">
              <a:rPr lang="en-US" smtClean="0"/>
              <a:t>39</a:t>
            </a:fld>
            <a:endParaRPr lang="en-US"/>
          </a:p>
        </p:txBody>
      </p:sp>
      <p:pic>
        <p:nvPicPr>
          <p:cNvPr id="7" name="Picture 6">
            <a:extLst>
              <a:ext uri="{FF2B5EF4-FFF2-40B4-BE49-F238E27FC236}">
                <a16:creationId xmlns:a16="http://schemas.microsoft.com/office/drawing/2014/main" id="{0F9A9502-029A-A8AB-EE8C-BC53C3DA327E}"/>
              </a:ext>
            </a:extLst>
          </p:cNvPr>
          <p:cNvPicPr>
            <a:picLocks noChangeAspect="1"/>
          </p:cNvPicPr>
          <p:nvPr/>
        </p:nvPicPr>
        <p:blipFill>
          <a:blip r:embed="rId3"/>
          <a:stretch>
            <a:fillRect/>
          </a:stretch>
        </p:blipFill>
        <p:spPr>
          <a:xfrm>
            <a:off x="176927" y="2096229"/>
            <a:ext cx="11838146" cy="1927289"/>
          </a:xfrm>
          <a:prstGeom prst="rect">
            <a:avLst/>
          </a:prstGeom>
          <a:ln>
            <a:solidFill>
              <a:schemeClr val="tx1"/>
            </a:solidFill>
          </a:ln>
        </p:spPr>
      </p:pic>
    </p:spTree>
    <p:extLst>
      <p:ext uri="{BB962C8B-B14F-4D97-AF65-F5344CB8AC3E}">
        <p14:creationId xmlns:p14="http://schemas.microsoft.com/office/powerpoint/2010/main" val="1267320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23AF45-2C16-3836-10C9-531AD8693F46}"/>
              </a:ext>
            </a:extLst>
          </p:cNvPr>
          <p:cNvSpPr>
            <a:spLocks noGrp="1"/>
          </p:cNvSpPr>
          <p:nvPr>
            <p:ph type="title"/>
          </p:nvPr>
        </p:nvSpPr>
        <p:spPr/>
        <p:txBody>
          <a:bodyPr/>
          <a:lstStyle/>
          <a:p>
            <a:r>
              <a:rPr lang="en-CA" dirty="0"/>
              <a:t>title proper</a:t>
            </a:r>
          </a:p>
        </p:txBody>
      </p:sp>
      <p:sp>
        <p:nvSpPr>
          <p:cNvPr id="5" name="Text Placeholder 4">
            <a:extLst>
              <a:ext uri="{FF2B5EF4-FFF2-40B4-BE49-F238E27FC236}">
                <a16:creationId xmlns:a16="http://schemas.microsoft.com/office/drawing/2014/main" id="{21A927D9-6056-8FD9-CDF6-58C8E5718B45}"/>
              </a:ext>
            </a:extLst>
          </p:cNvPr>
          <p:cNvSpPr>
            <a:spLocks noGrp="1"/>
          </p:cNvSpPr>
          <p:nvPr>
            <p:ph type="body" idx="1"/>
          </p:nvPr>
        </p:nvSpPr>
        <p:spPr/>
        <p:txBody>
          <a:bodyPr/>
          <a:lstStyle/>
          <a:p>
            <a:endParaRPr lang="en-CA"/>
          </a:p>
        </p:txBody>
      </p:sp>
      <p:sp>
        <p:nvSpPr>
          <p:cNvPr id="3" name="Slide Number Placeholder 2">
            <a:extLst>
              <a:ext uri="{FF2B5EF4-FFF2-40B4-BE49-F238E27FC236}">
                <a16:creationId xmlns:a16="http://schemas.microsoft.com/office/drawing/2014/main" id="{BDFB735C-FA80-8B64-D263-1971D3325290}"/>
              </a:ext>
            </a:extLst>
          </p:cNvPr>
          <p:cNvSpPr>
            <a:spLocks noGrp="1"/>
          </p:cNvSpPr>
          <p:nvPr>
            <p:ph type="sldNum" sz="quarter" idx="12"/>
          </p:nvPr>
        </p:nvSpPr>
        <p:spPr/>
        <p:txBody>
          <a:bodyPr/>
          <a:lstStyle/>
          <a:p>
            <a:fld id="{26D89839-9540-4FD2-A570-163792ED64AF}" type="slidenum">
              <a:rPr lang="en-US" smtClean="0"/>
              <a:t>4</a:t>
            </a:fld>
            <a:endParaRPr lang="en-US"/>
          </a:p>
        </p:txBody>
      </p:sp>
    </p:spTree>
    <p:extLst>
      <p:ext uri="{BB962C8B-B14F-4D97-AF65-F5344CB8AC3E}">
        <p14:creationId xmlns:p14="http://schemas.microsoft.com/office/powerpoint/2010/main" val="3652332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BDF385-1B23-F278-A91F-FA6B9ED01CD6}"/>
              </a:ext>
            </a:extLst>
          </p:cNvPr>
          <p:cNvSpPr>
            <a:spLocks noGrp="1"/>
          </p:cNvSpPr>
          <p:nvPr>
            <p:ph type="sldNum" sz="quarter" idx="12"/>
          </p:nvPr>
        </p:nvSpPr>
        <p:spPr/>
        <p:txBody>
          <a:bodyPr/>
          <a:lstStyle/>
          <a:p>
            <a:fld id="{26D89839-9540-4FD2-A570-163792ED64AF}" type="slidenum">
              <a:rPr lang="en-US" smtClean="0"/>
              <a:t>40</a:t>
            </a:fld>
            <a:endParaRPr lang="en-US"/>
          </a:p>
        </p:txBody>
      </p:sp>
      <p:pic>
        <p:nvPicPr>
          <p:cNvPr id="5" name="Picture 4">
            <a:extLst>
              <a:ext uri="{FF2B5EF4-FFF2-40B4-BE49-F238E27FC236}">
                <a16:creationId xmlns:a16="http://schemas.microsoft.com/office/drawing/2014/main" id="{3EEC73F8-0738-0ADB-5A5B-0DC6AC7413F5}"/>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2797778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E1AFDF-A127-DD91-5602-CFC35DFD8818}"/>
              </a:ext>
            </a:extLst>
          </p:cNvPr>
          <p:cNvSpPr>
            <a:spLocks noGrp="1"/>
          </p:cNvSpPr>
          <p:nvPr>
            <p:ph type="sldNum" sz="quarter" idx="12"/>
          </p:nvPr>
        </p:nvSpPr>
        <p:spPr/>
        <p:txBody>
          <a:bodyPr/>
          <a:lstStyle/>
          <a:p>
            <a:fld id="{26D89839-9540-4FD2-A570-163792ED64AF}" type="slidenum">
              <a:rPr lang="en-US" smtClean="0"/>
              <a:t>41</a:t>
            </a:fld>
            <a:endParaRPr lang="en-US"/>
          </a:p>
        </p:txBody>
      </p:sp>
      <p:pic>
        <p:nvPicPr>
          <p:cNvPr id="6" name="Picture 5">
            <a:extLst>
              <a:ext uri="{FF2B5EF4-FFF2-40B4-BE49-F238E27FC236}">
                <a16:creationId xmlns:a16="http://schemas.microsoft.com/office/drawing/2014/main" id="{E83C0804-CDF8-EFE1-F33F-0B61E160A22C}"/>
              </a:ext>
            </a:extLst>
          </p:cNvPr>
          <p:cNvPicPr>
            <a:picLocks noChangeAspect="1"/>
          </p:cNvPicPr>
          <p:nvPr/>
        </p:nvPicPr>
        <p:blipFill>
          <a:blip r:embed="rId3"/>
          <a:stretch>
            <a:fillRect/>
          </a:stretch>
        </p:blipFill>
        <p:spPr>
          <a:xfrm>
            <a:off x="1613297" y="346472"/>
            <a:ext cx="8965406" cy="6165056"/>
          </a:xfrm>
          <a:prstGeom prst="rect">
            <a:avLst/>
          </a:prstGeom>
        </p:spPr>
      </p:pic>
    </p:spTree>
    <p:extLst>
      <p:ext uri="{BB962C8B-B14F-4D97-AF65-F5344CB8AC3E}">
        <p14:creationId xmlns:p14="http://schemas.microsoft.com/office/powerpoint/2010/main" val="1170084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0500-C10A-1647-FF48-AA159D9E9DA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2F6AD2-A381-399E-D528-09C1445E4403}"/>
              </a:ext>
            </a:extLst>
          </p:cNvPr>
          <p:cNvSpPr>
            <a:spLocks noGrp="1"/>
          </p:cNvSpPr>
          <p:nvPr>
            <p:ph type="sldNum" sz="quarter" idx="12"/>
          </p:nvPr>
        </p:nvSpPr>
        <p:spPr/>
        <p:txBody>
          <a:bodyPr/>
          <a:lstStyle/>
          <a:p>
            <a:fld id="{26D89839-9540-4FD2-A570-163792ED64AF}" type="slidenum">
              <a:rPr lang="en-US" smtClean="0"/>
              <a:t>42</a:t>
            </a:fld>
            <a:endParaRPr lang="en-US"/>
          </a:p>
        </p:txBody>
      </p:sp>
      <p:pic>
        <p:nvPicPr>
          <p:cNvPr id="3" name="Content Placeholder 6">
            <a:extLst>
              <a:ext uri="{FF2B5EF4-FFF2-40B4-BE49-F238E27FC236}">
                <a16:creationId xmlns:a16="http://schemas.microsoft.com/office/drawing/2014/main" id="{A08ABE07-9E84-6288-B7C5-4B01C5BC5F66}"/>
              </a:ext>
            </a:extLst>
          </p:cNvPr>
          <p:cNvPicPr>
            <a:picLocks noChangeAspect="1"/>
          </p:cNvPicPr>
          <p:nvPr/>
        </p:nvPicPr>
        <p:blipFill>
          <a:blip r:embed="rId3"/>
          <a:stretch>
            <a:fillRect/>
          </a:stretch>
        </p:blipFill>
        <p:spPr>
          <a:xfrm>
            <a:off x="966114" y="523081"/>
            <a:ext cx="4487621" cy="5811838"/>
          </a:xfrm>
          <a:prstGeom prst="rect">
            <a:avLst/>
          </a:prstGeom>
          <a:ln>
            <a:solidFill>
              <a:schemeClr val="tx1">
                <a:lumMod val="50000"/>
                <a:lumOff val="50000"/>
              </a:schemeClr>
            </a:solidFill>
          </a:ln>
        </p:spPr>
      </p:pic>
      <p:pic>
        <p:nvPicPr>
          <p:cNvPr id="5" name="Picture 4">
            <a:extLst>
              <a:ext uri="{FF2B5EF4-FFF2-40B4-BE49-F238E27FC236}">
                <a16:creationId xmlns:a16="http://schemas.microsoft.com/office/drawing/2014/main" id="{EC2109F4-6ECA-B1B1-65A1-E388BB32F3BD}"/>
              </a:ext>
            </a:extLst>
          </p:cNvPr>
          <p:cNvPicPr>
            <a:picLocks noChangeAspect="1"/>
          </p:cNvPicPr>
          <p:nvPr/>
        </p:nvPicPr>
        <p:blipFill>
          <a:blip r:embed="rId4"/>
          <a:stretch>
            <a:fillRect/>
          </a:stretch>
        </p:blipFill>
        <p:spPr>
          <a:xfrm>
            <a:off x="6210300" y="885825"/>
            <a:ext cx="4800600" cy="5086350"/>
          </a:xfrm>
          <a:prstGeom prst="rect">
            <a:avLst/>
          </a:prstGeom>
        </p:spPr>
      </p:pic>
    </p:spTree>
    <p:extLst>
      <p:ext uri="{BB962C8B-B14F-4D97-AF65-F5344CB8AC3E}">
        <p14:creationId xmlns:p14="http://schemas.microsoft.com/office/powerpoint/2010/main" val="2300902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71BD6-F23E-3594-4B90-36D2BD0A0BEC}"/>
              </a:ext>
            </a:extLst>
          </p:cNvPr>
          <p:cNvSpPr>
            <a:spLocks noGrp="1"/>
          </p:cNvSpPr>
          <p:nvPr>
            <p:ph type="sldNum" sz="quarter" idx="12"/>
          </p:nvPr>
        </p:nvSpPr>
        <p:spPr/>
        <p:txBody>
          <a:bodyPr/>
          <a:lstStyle/>
          <a:p>
            <a:fld id="{26D89839-9540-4FD2-A570-163792ED64AF}" type="slidenum">
              <a:rPr lang="en-US" smtClean="0"/>
              <a:t>43</a:t>
            </a:fld>
            <a:endParaRPr lang="en-US"/>
          </a:p>
        </p:txBody>
      </p:sp>
      <p:pic>
        <p:nvPicPr>
          <p:cNvPr id="4" name="Picture 3">
            <a:extLst>
              <a:ext uri="{FF2B5EF4-FFF2-40B4-BE49-F238E27FC236}">
                <a16:creationId xmlns:a16="http://schemas.microsoft.com/office/drawing/2014/main" id="{98AF5141-6D4F-84EB-3B34-43D631271177}"/>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2266118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0F5611-3913-0125-188B-5F1A9FC0684D}"/>
              </a:ext>
            </a:extLst>
          </p:cNvPr>
          <p:cNvSpPr>
            <a:spLocks noGrp="1"/>
          </p:cNvSpPr>
          <p:nvPr>
            <p:ph type="sldNum" sz="quarter" idx="12"/>
          </p:nvPr>
        </p:nvSpPr>
        <p:spPr/>
        <p:txBody>
          <a:bodyPr/>
          <a:lstStyle/>
          <a:p>
            <a:fld id="{26D89839-9540-4FD2-A570-163792ED64AF}" type="slidenum">
              <a:rPr lang="en-US" smtClean="0"/>
              <a:t>44</a:t>
            </a:fld>
            <a:endParaRPr lang="en-US"/>
          </a:p>
        </p:txBody>
      </p:sp>
      <p:pic>
        <p:nvPicPr>
          <p:cNvPr id="4" name="Picture 3">
            <a:extLst>
              <a:ext uri="{FF2B5EF4-FFF2-40B4-BE49-F238E27FC236}">
                <a16:creationId xmlns:a16="http://schemas.microsoft.com/office/drawing/2014/main" id="{A4BFEDB5-A993-A6E7-F2C2-E1E40FEC928D}"/>
              </a:ext>
            </a:extLst>
          </p:cNvPr>
          <p:cNvPicPr>
            <a:picLocks noChangeAspect="1"/>
          </p:cNvPicPr>
          <p:nvPr/>
        </p:nvPicPr>
        <p:blipFill>
          <a:blip r:embed="rId3"/>
          <a:stretch>
            <a:fillRect/>
          </a:stretch>
        </p:blipFill>
        <p:spPr>
          <a:xfrm>
            <a:off x="1613297" y="592931"/>
            <a:ext cx="8965406" cy="5672138"/>
          </a:xfrm>
          <a:prstGeom prst="rect">
            <a:avLst/>
          </a:prstGeom>
        </p:spPr>
      </p:pic>
    </p:spTree>
    <p:extLst>
      <p:ext uri="{BB962C8B-B14F-4D97-AF65-F5344CB8AC3E}">
        <p14:creationId xmlns:p14="http://schemas.microsoft.com/office/powerpoint/2010/main" val="2494050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8EF414-FEF2-5D2C-0DEE-E7376F3210E8}"/>
              </a:ext>
            </a:extLst>
          </p:cNvPr>
          <p:cNvSpPr>
            <a:spLocks noGrp="1"/>
          </p:cNvSpPr>
          <p:nvPr>
            <p:ph type="sldNum" sz="quarter" idx="12"/>
          </p:nvPr>
        </p:nvSpPr>
        <p:spPr/>
        <p:txBody>
          <a:bodyPr/>
          <a:lstStyle/>
          <a:p>
            <a:fld id="{26D89839-9540-4FD2-A570-163792ED64AF}" type="slidenum">
              <a:rPr lang="en-US" smtClean="0"/>
              <a:t>45</a:t>
            </a:fld>
            <a:endParaRPr lang="en-US"/>
          </a:p>
        </p:txBody>
      </p:sp>
      <p:pic>
        <p:nvPicPr>
          <p:cNvPr id="4" name="Picture 3">
            <a:extLst>
              <a:ext uri="{FF2B5EF4-FFF2-40B4-BE49-F238E27FC236}">
                <a16:creationId xmlns:a16="http://schemas.microsoft.com/office/drawing/2014/main" id="{13409B09-22B0-4BA3-C3B3-E47CA48E7A0F}"/>
              </a:ext>
            </a:extLst>
          </p:cNvPr>
          <p:cNvPicPr>
            <a:picLocks noChangeAspect="1"/>
          </p:cNvPicPr>
          <p:nvPr/>
        </p:nvPicPr>
        <p:blipFill>
          <a:blip r:embed="rId3"/>
          <a:stretch>
            <a:fillRect/>
          </a:stretch>
        </p:blipFill>
        <p:spPr>
          <a:xfrm>
            <a:off x="1613297" y="136525"/>
            <a:ext cx="8965406" cy="6593681"/>
          </a:xfrm>
          <a:prstGeom prst="rect">
            <a:avLst/>
          </a:prstGeom>
        </p:spPr>
      </p:pic>
    </p:spTree>
    <p:extLst>
      <p:ext uri="{BB962C8B-B14F-4D97-AF65-F5344CB8AC3E}">
        <p14:creationId xmlns:p14="http://schemas.microsoft.com/office/powerpoint/2010/main" val="2846233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E5FC-21B8-C2D8-4927-2B2974DECB5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C49132-F9AF-3699-4CB4-FF2CAAAD3E9B}"/>
              </a:ext>
            </a:extLst>
          </p:cNvPr>
          <p:cNvSpPr>
            <a:spLocks noGrp="1"/>
          </p:cNvSpPr>
          <p:nvPr>
            <p:ph idx="1"/>
          </p:nvPr>
        </p:nvSpPr>
        <p:spPr/>
        <p:txBody>
          <a:bodyPr>
            <a:normAutofit fontScale="85000" lnSpcReduction="20000"/>
          </a:bodyPr>
          <a:lstStyle/>
          <a:p>
            <a:pPr marL="0" indent="0" algn="ctr">
              <a:buNone/>
            </a:pPr>
            <a:r>
              <a:rPr lang="en-CA" sz="3200" b="1" dirty="0"/>
              <a:t>Statement of responsibility relating to title proper</a:t>
            </a:r>
          </a:p>
          <a:p>
            <a:pPr marL="0" indent="0">
              <a:buNone/>
            </a:pPr>
            <a:r>
              <a:rPr lang="en-CA" b="1" dirty="0"/>
              <a:t>Element order</a:t>
            </a:r>
          </a:p>
          <a:p>
            <a:r>
              <a:rPr lang="en-CA" dirty="0"/>
              <a:t>Record the element following the title proper (if no other title information is present) or following the other title information (if it is present).</a:t>
            </a:r>
          </a:p>
          <a:p>
            <a:pPr marL="0" indent="0">
              <a:buNone/>
            </a:pPr>
            <a:r>
              <a:rPr lang="en-CA" b="1" dirty="0"/>
              <a:t>Capitalization</a:t>
            </a:r>
          </a:p>
          <a:p>
            <a:r>
              <a:rPr lang="en-CA" dirty="0"/>
              <a:t>Do not capitalize the first letter of the first word of the element, unless it would otherwise be capitalized according to the conventions of the language.</a:t>
            </a:r>
          </a:p>
          <a:p>
            <a:pPr marL="0" indent="0">
              <a:buNone/>
            </a:pPr>
            <a:r>
              <a:rPr lang="en-CA" b="1" dirty="0"/>
              <a:t>Punctuation</a:t>
            </a:r>
          </a:p>
          <a:p>
            <a:r>
              <a:rPr lang="en-CA" dirty="0"/>
              <a:t>Precede the element with a space-slash-space. Precede any subsequent instances of the element with a space-semicolon-space.</a:t>
            </a:r>
          </a:p>
          <a:p>
            <a:r>
              <a:rPr lang="en-CA" dirty="0"/>
              <a:t>If the statement of responsibility is the last element in the string, end it with a period.</a:t>
            </a:r>
          </a:p>
        </p:txBody>
      </p:sp>
      <p:sp>
        <p:nvSpPr>
          <p:cNvPr id="2" name="Slide Number Placeholder 1">
            <a:extLst>
              <a:ext uri="{FF2B5EF4-FFF2-40B4-BE49-F238E27FC236}">
                <a16:creationId xmlns:a16="http://schemas.microsoft.com/office/drawing/2014/main" id="{FE3656FE-6A2B-C831-A84D-31C6EF93ADF6}"/>
              </a:ext>
            </a:extLst>
          </p:cNvPr>
          <p:cNvSpPr>
            <a:spLocks noGrp="1"/>
          </p:cNvSpPr>
          <p:nvPr>
            <p:ph type="sldNum" sz="quarter" idx="12"/>
          </p:nvPr>
        </p:nvSpPr>
        <p:spPr/>
        <p:txBody>
          <a:bodyPr/>
          <a:lstStyle/>
          <a:p>
            <a:fld id="{26D89839-9540-4FD2-A570-163792ED64AF}" type="slidenum">
              <a:rPr lang="en-US" smtClean="0"/>
              <a:t>46</a:t>
            </a:fld>
            <a:endParaRPr lang="en-US"/>
          </a:p>
        </p:txBody>
      </p:sp>
      <p:sp>
        <p:nvSpPr>
          <p:cNvPr id="3" name="Title 2">
            <a:extLst>
              <a:ext uri="{FF2B5EF4-FFF2-40B4-BE49-F238E27FC236}">
                <a16:creationId xmlns:a16="http://schemas.microsoft.com/office/drawing/2014/main" id="{3EF36440-414B-3B51-8644-80DB742664F2}"/>
              </a:ext>
            </a:extLst>
          </p:cNvPr>
          <p:cNvSpPr>
            <a:spLocks noGrp="1"/>
          </p:cNvSpPr>
          <p:nvPr>
            <p:ph type="title"/>
          </p:nvPr>
        </p:nvSpPr>
        <p:spPr/>
        <p:txBody>
          <a:bodyPr/>
          <a:lstStyle/>
          <a:p>
            <a:r>
              <a:rPr lang="en-CA" dirty="0">
                <a:hlinkClick r:id="rId3"/>
              </a:rPr>
              <a:t>Manifestation: SES: Title proper and statement of responsibility</a:t>
            </a:r>
            <a:endParaRPr lang="en-CA" dirty="0"/>
          </a:p>
        </p:txBody>
      </p:sp>
    </p:spTree>
    <p:extLst>
      <p:ext uri="{BB962C8B-B14F-4D97-AF65-F5344CB8AC3E}">
        <p14:creationId xmlns:p14="http://schemas.microsoft.com/office/powerpoint/2010/main" val="1430191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6F7A-2734-7870-90B1-C1BD9DA766DE}"/>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D87CD143-A12D-D514-FEA8-BA9E4A412DB6}"/>
              </a:ext>
            </a:extLst>
          </p:cNvPr>
          <p:cNvSpPr>
            <a:spLocks noGrp="1"/>
          </p:cNvSpPr>
          <p:nvPr>
            <p:ph type="title"/>
          </p:nvPr>
        </p:nvSpPr>
        <p:spPr/>
        <p:txBody>
          <a:bodyPr/>
          <a:lstStyle/>
          <a:p>
            <a:r>
              <a:rPr lang="en-CA" dirty="0"/>
              <a:t>Recording statement of responsibility relating to title proper</a:t>
            </a:r>
          </a:p>
        </p:txBody>
      </p:sp>
      <p:sp>
        <p:nvSpPr>
          <p:cNvPr id="3" name="Slide Number Placeholder 2">
            <a:extLst>
              <a:ext uri="{FF2B5EF4-FFF2-40B4-BE49-F238E27FC236}">
                <a16:creationId xmlns:a16="http://schemas.microsoft.com/office/drawing/2014/main" id="{DBE20706-C841-54A4-5FBA-4A4A446CCEE6}"/>
              </a:ext>
            </a:extLst>
          </p:cNvPr>
          <p:cNvSpPr>
            <a:spLocks noGrp="1"/>
          </p:cNvSpPr>
          <p:nvPr>
            <p:ph type="sldNum" sz="quarter" idx="12"/>
          </p:nvPr>
        </p:nvSpPr>
        <p:spPr/>
        <p:txBody>
          <a:bodyPr/>
          <a:lstStyle/>
          <a:p>
            <a:fld id="{26D89839-9540-4FD2-A570-163792ED64AF}" type="slidenum">
              <a:rPr lang="en-US" smtClean="0"/>
              <a:t>47</a:t>
            </a:fld>
            <a:endParaRPr lang="en-US"/>
          </a:p>
        </p:txBody>
      </p:sp>
      <p:sp>
        <p:nvSpPr>
          <p:cNvPr id="25" name="TextBox 24">
            <a:extLst>
              <a:ext uri="{FF2B5EF4-FFF2-40B4-BE49-F238E27FC236}">
                <a16:creationId xmlns:a16="http://schemas.microsoft.com/office/drawing/2014/main" id="{6AD4E84B-83CA-69EC-FAFA-1F2B9DC526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56E10F06-B51A-6481-6D40-28AFA734CDBD}"/>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48E30DB9-D439-DA83-4093-F5721A32A150}"/>
              </a:ext>
            </a:extLst>
          </p:cNvPr>
          <p:cNvPicPr>
            <a:picLocks noChangeAspect="1"/>
          </p:cNvPicPr>
          <p:nvPr/>
        </p:nvPicPr>
        <p:blipFill>
          <a:blip r:embed="rId3"/>
          <a:stretch>
            <a:fillRect/>
          </a:stretch>
        </p:blipFill>
        <p:spPr>
          <a:xfrm>
            <a:off x="838200" y="2223426"/>
            <a:ext cx="9858375" cy="2333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97FEB2F4-7A10-1563-214C-340061D4B07E}"/>
              </a:ext>
            </a:extLst>
          </p:cNvPr>
          <p:cNvPicPr>
            <a:picLocks noChangeAspect="1"/>
          </p:cNvPicPr>
          <p:nvPr/>
        </p:nvPicPr>
        <p:blipFill>
          <a:blip r:embed="rId4"/>
          <a:stretch>
            <a:fillRect/>
          </a:stretch>
        </p:blipFill>
        <p:spPr>
          <a:xfrm>
            <a:off x="838200" y="5038225"/>
            <a:ext cx="8782050" cy="628650"/>
          </a:xfrm>
          <a:prstGeom prst="rect">
            <a:avLst/>
          </a:prstGeom>
        </p:spPr>
      </p:pic>
    </p:spTree>
    <p:extLst>
      <p:ext uri="{BB962C8B-B14F-4D97-AF65-F5344CB8AC3E}">
        <p14:creationId xmlns:p14="http://schemas.microsoft.com/office/powerpoint/2010/main" val="2346646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937B-3614-0D59-5B0E-48370AF3F4AD}"/>
              </a:ext>
            </a:extLst>
          </p:cNvPr>
          <p:cNvSpPr>
            <a:spLocks noGrp="1"/>
          </p:cNvSpPr>
          <p:nvPr>
            <p:ph type="title"/>
          </p:nvPr>
        </p:nvSpPr>
        <p:spPr/>
        <p:txBody>
          <a:bodyPr/>
          <a:lstStyle/>
          <a:p>
            <a:r>
              <a:rPr lang="en-CA" dirty="0"/>
              <a:t>publication statement</a:t>
            </a:r>
          </a:p>
        </p:txBody>
      </p:sp>
      <p:sp>
        <p:nvSpPr>
          <p:cNvPr id="3" name="Text Placeholder 2">
            <a:extLst>
              <a:ext uri="{FF2B5EF4-FFF2-40B4-BE49-F238E27FC236}">
                <a16:creationId xmlns:a16="http://schemas.microsoft.com/office/drawing/2014/main" id="{60B753B8-34AD-A91B-19A4-EBD172D0B6D6}"/>
              </a:ext>
            </a:extLst>
          </p:cNvPr>
          <p:cNvSpPr>
            <a:spLocks noGrp="1"/>
          </p:cNvSpPr>
          <p:nvPr>
            <p:ph type="body" idx="1"/>
          </p:nvPr>
        </p:nvSpPr>
        <p:spPr/>
        <p:txBody>
          <a:bodyPr/>
          <a:lstStyle/>
          <a:p>
            <a:r>
              <a:rPr lang="en-CA" dirty="0"/>
              <a:t>place of publication, name of publisher, date of publication</a:t>
            </a:r>
          </a:p>
        </p:txBody>
      </p:sp>
      <p:sp>
        <p:nvSpPr>
          <p:cNvPr id="4" name="Slide Number Placeholder 3">
            <a:extLst>
              <a:ext uri="{FF2B5EF4-FFF2-40B4-BE49-F238E27FC236}">
                <a16:creationId xmlns:a16="http://schemas.microsoft.com/office/drawing/2014/main" id="{FA6D58A5-5904-DC26-4B62-556D60F10CCA}"/>
              </a:ext>
            </a:extLst>
          </p:cNvPr>
          <p:cNvSpPr>
            <a:spLocks noGrp="1"/>
          </p:cNvSpPr>
          <p:nvPr>
            <p:ph type="sldNum" sz="quarter" idx="12"/>
          </p:nvPr>
        </p:nvSpPr>
        <p:spPr/>
        <p:txBody>
          <a:bodyPr/>
          <a:lstStyle/>
          <a:p>
            <a:fld id="{26D89839-9540-4FD2-A570-163792ED64AF}" type="slidenum">
              <a:rPr lang="en-US" smtClean="0"/>
              <a:t>48</a:t>
            </a:fld>
            <a:endParaRPr lang="en-US"/>
          </a:p>
        </p:txBody>
      </p:sp>
    </p:spTree>
    <p:extLst>
      <p:ext uri="{BB962C8B-B14F-4D97-AF65-F5344CB8AC3E}">
        <p14:creationId xmlns:p14="http://schemas.microsoft.com/office/powerpoint/2010/main" val="1480165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4">
          <a:extLst>
            <a:ext uri="{FF2B5EF4-FFF2-40B4-BE49-F238E27FC236}">
              <a16:creationId xmlns:a16="http://schemas.microsoft.com/office/drawing/2014/main" id="{5E95B812-FD87-0FFA-5F85-FEE699F9D36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788BEE-0FEF-E89C-70DF-7FBA77BE5DCB}"/>
              </a:ext>
            </a:extLst>
          </p:cNvPr>
          <p:cNvPicPr>
            <a:picLocks noChangeAspect="1"/>
          </p:cNvPicPr>
          <p:nvPr/>
        </p:nvPicPr>
        <p:blipFill>
          <a:blip r:embed="rId3"/>
          <a:stretch>
            <a:fillRect/>
          </a:stretch>
        </p:blipFill>
        <p:spPr>
          <a:xfrm>
            <a:off x="176927" y="1710134"/>
            <a:ext cx="11838146" cy="4626769"/>
          </a:xfrm>
          <a:prstGeom prst="rect">
            <a:avLst/>
          </a:prstGeom>
          <a:ln>
            <a:solidFill>
              <a:schemeClr val="tx1"/>
            </a:solidFill>
          </a:ln>
        </p:spPr>
      </p:pic>
      <p:sp>
        <p:nvSpPr>
          <p:cNvPr id="2" name="Title 1">
            <a:extLst>
              <a:ext uri="{FF2B5EF4-FFF2-40B4-BE49-F238E27FC236}">
                <a16:creationId xmlns:a16="http://schemas.microsoft.com/office/drawing/2014/main" id="{42C38ADE-3668-1622-4F24-AE8FE36F2153}"/>
              </a:ext>
            </a:extLst>
          </p:cNvPr>
          <p:cNvSpPr>
            <a:spLocks noGrp="1"/>
          </p:cNvSpPr>
          <p:nvPr>
            <p:ph type="title"/>
          </p:nvPr>
        </p:nvSpPr>
        <p:spPr/>
        <p:txBody>
          <a:bodyPr/>
          <a:lstStyle/>
          <a:p>
            <a:r>
              <a:rPr lang="en-CA" dirty="0"/>
              <a:t>BSR Metadata Application Profile</a:t>
            </a:r>
          </a:p>
        </p:txBody>
      </p:sp>
      <p:sp>
        <p:nvSpPr>
          <p:cNvPr id="9" name="Slide Number Placeholder 8">
            <a:extLst>
              <a:ext uri="{FF2B5EF4-FFF2-40B4-BE49-F238E27FC236}">
                <a16:creationId xmlns:a16="http://schemas.microsoft.com/office/drawing/2014/main" id="{C40361BE-6ACA-5740-3BB9-27F0E757F515}"/>
              </a:ext>
            </a:extLst>
          </p:cNvPr>
          <p:cNvSpPr>
            <a:spLocks noGrp="1"/>
          </p:cNvSpPr>
          <p:nvPr>
            <p:ph type="sldNum" sz="quarter" idx="12"/>
          </p:nvPr>
        </p:nvSpPr>
        <p:spPr/>
        <p:txBody>
          <a:bodyPr/>
          <a:lstStyle/>
          <a:p>
            <a:fld id="{26D89839-9540-4FD2-A570-163792ED64AF}" type="slidenum">
              <a:rPr lang="en-US" smtClean="0"/>
              <a:t>49</a:t>
            </a:fld>
            <a:endParaRPr lang="en-US"/>
          </a:p>
        </p:txBody>
      </p:sp>
    </p:spTree>
    <p:extLst>
      <p:ext uri="{BB962C8B-B14F-4D97-AF65-F5344CB8AC3E}">
        <p14:creationId xmlns:p14="http://schemas.microsoft.com/office/powerpoint/2010/main" val="367921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009B57-82C7-9B86-531B-AFA4478B2D8C}"/>
              </a:ext>
            </a:extLst>
          </p:cNvPr>
          <p:cNvSpPr>
            <a:spLocks noGrp="1"/>
          </p:cNvSpPr>
          <p:nvPr>
            <p:ph type="title"/>
          </p:nvPr>
        </p:nvSpPr>
        <p:spPr/>
        <p:txBody>
          <a:bodyPr/>
          <a:lstStyle/>
          <a:p>
            <a:r>
              <a:rPr lang="en-CA" dirty="0"/>
              <a:t>BSR Metadata Application Profile</a:t>
            </a:r>
          </a:p>
        </p:txBody>
      </p:sp>
      <p:sp>
        <p:nvSpPr>
          <p:cNvPr id="4" name="Slide Number Placeholder 3">
            <a:extLst>
              <a:ext uri="{FF2B5EF4-FFF2-40B4-BE49-F238E27FC236}">
                <a16:creationId xmlns:a16="http://schemas.microsoft.com/office/drawing/2014/main" id="{31B97AC9-8D32-5C15-203B-44D8860522B5}"/>
              </a:ext>
            </a:extLst>
          </p:cNvPr>
          <p:cNvSpPr>
            <a:spLocks noGrp="1"/>
          </p:cNvSpPr>
          <p:nvPr>
            <p:ph type="sldNum" sz="quarter" idx="12"/>
          </p:nvPr>
        </p:nvSpPr>
        <p:spPr/>
        <p:txBody>
          <a:bodyPr/>
          <a:lstStyle/>
          <a:p>
            <a:fld id="{26D89839-9540-4FD2-A570-163792ED64AF}" type="slidenum">
              <a:rPr lang="en-US" smtClean="0"/>
              <a:t>5</a:t>
            </a:fld>
            <a:endParaRPr lang="en-US"/>
          </a:p>
        </p:txBody>
      </p:sp>
      <p:pic>
        <p:nvPicPr>
          <p:cNvPr id="9" name="Picture 8">
            <a:extLst>
              <a:ext uri="{FF2B5EF4-FFF2-40B4-BE49-F238E27FC236}">
                <a16:creationId xmlns:a16="http://schemas.microsoft.com/office/drawing/2014/main" id="{0DBDB94E-F4DF-C4B9-B48E-99D4CCE5A8C9}"/>
              </a:ext>
            </a:extLst>
          </p:cNvPr>
          <p:cNvPicPr>
            <a:picLocks noChangeAspect="1"/>
          </p:cNvPicPr>
          <p:nvPr/>
        </p:nvPicPr>
        <p:blipFill>
          <a:blip r:embed="rId3"/>
          <a:stretch>
            <a:fillRect/>
          </a:stretch>
        </p:blipFill>
        <p:spPr>
          <a:xfrm>
            <a:off x="176927" y="2510028"/>
            <a:ext cx="11838146" cy="1837944"/>
          </a:xfrm>
          <a:prstGeom prst="rect">
            <a:avLst/>
          </a:prstGeom>
          <a:ln>
            <a:solidFill>
              <a:schemeClr val="tx1"/>
            </a:solidFill>
          </a:ln>
        </p:spPr>
      </p:pic>
    </p:spTree>
    <p:extLst>
      <p:ext uri="{BB962C8B-B14F-4D97-AF65-F5344CB8AC3E}">
        <p14:creationId xmlns:p14="http://schemas.microsoft.com/office/powerpoint/2010/main" val="3161647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42D71F14-6ABF-A9B3-9BEF-171C7075E9D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778F02-7E8F-1FBD-D578-56B15F8937A2}"/>
              </a:ext>
            </a:extLst>
          </p:cNvPr>
          <p:cNvPicPr>
            <a:picLocks noChangeAspect="1"/>
          </p:cNvPicPr>
          <p:nvPr/>
        </p:nvPicPr>
        <p:blipFill>
          <a:blip r:embed="rId3"/>
          <a:stretch>
            <a:fillRect/>
          </a:stretch>
        </p:blipFill>
        <p:spPr>
          <a:xfrm>
            <a:off x="119062" y="847725"/>
            <a:ext cx="11953875" cy="5162550"/>
          </a:xfrm>
          <a:prstGeom prst="rect">
            <a:avLst/>
          </a:prstGeom>
        </p:spPr>
      </p:pic>
      <p:sp>
        <p:nvSpPr>
          <p:cNvPr id="4" name="Slide Number Placeholder 3">
            <a:extLst>
              <a:ext uri="{FF2B5EF4-FFF2-40B4-BE49-F238E27FC236}">
                <a16:creationId xmlns:a16="http://schemas.microsoft.com/office/drawing/2014/main" id="{D5105FD0-27DC-402B-F266-BA24F87B7789}"/>
              </a:ext>
            </a:extLst>
          </p:cNvPr>
          <p:cNvSpPr>
            <a:spLocks noGrp="1"/>
          </p:cNvSpPr>
          <p:nvPr>
            <p:ph type="sldNum" sz="quarter" idx="12"/>
          </p:nvPr>
        </p:nvSpPr>
        <p:spPr/>
        <p:txBody>
          <a:bodyPr/>
          <a:lstStyle/>
          <a:p>
            <a:fld id="{26D89839-9540-4FD2-A570-163792ED64AF}" type="slidenum">
              <a:rPr lang="en-US" smtClean="0"/>
              <a:t>50</a:t>
            </a:fld>
            <a:endParaRPr lang="en-US"/>
          </a:p>
        </p:txBody>
      </p:sp>
    </p:spTree>
    <p:extLst>
      <p:ext uri="{BB962C8B-B14F-4D97-AF65-F5344CB8AC3E}">
        <p14:creationId xmlns:p14="http://schemas.microsoft.com/office/powerpoint/2010/main" val="3768144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3" name="Picture 2">
            <a:extLst>
              <a:ext uri="{FF2B5EF4-FFF2-40B4-BE49-F238E27FC236}">
                <a16:creationId xmlns:a16="http://schemas.microsoft.com/office/drawing/2014/main" id="{5A951356-5A48-D368-2DE4-DA7945C40220}"/>
              </a:ext>
            </a:extLst>
          </p:cNvPr>
          <p:cNvPicPr>
            <a:picLocks noChangeAspect="1"/>
          </p:cNvPicPr>
          <p:nvPr/>
        </p:nvPicPr>
        <p:blipFill>
          <a:blip r:embed="rId3"/>
          <a:stretch>
            <a:fillRect/>
          </a:stretch>
        </p:blipFill>
        <p:spPr>
          <a:xfrm>
            <a:off x="1493758" y="165259"/>
            <a:ext cx="9204484" cy="6527483"/>
          </a:xfrm>
          <a:prstGeom prst="rect">
            <a:avLst/>
          </a:prstGeom>
        </p:spPr>
      </p:pic>
      <p:sp>
        <p:nvSpPr>
          <p:cNvPr id="5" name="Slide Number Placeholder 4">
            <a:extLst>
              <a:ext uri="{FF2B5EF4-FFF2-40B4-BE49-F238E27FC236}">
                <a16:creationId xmlns:a16="http://schemas.microsoft.com/office/drawing/2014/main" id="{7932075D-9E34-56BD-FB96-16E5A715F87D}"/>
              </a:ext>
            </a:extLst>
          </p:cNvPr>
          <p:cNvSpPr>
            <a:spLocks noGrp="1"/>
          </p:cNvSpPr>
          <p:nvPr>
            <p:ph type="sldNum" sz="quarter" idx="12"/>
          </p:nvPr>
        </p:nvSpPr>
        <p:spPr/>
        <p:txBody>
          <a:bodyPr/>
          <a:lstStyle/>
          <a:p>
            <a:fld id="{26D89839-9540-4FD2-A570-163792ED64AF}" type="slidenum">
              <a:rPr lang="en-US" smtClean="0"/>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D188F0-6E1F-1298-9A10-C325B8F83EAC}"/>
              </a:ext>
            </a:extLst>
          </p:cNvPr>
          <p:cNvSpPr>
            <a:spLocks noGrp="1"/>
          </p:cNvSpPr>
          <p:nvPr>
            <p:ph type="sldNum" sz="quarter" idx="12"/>
          </p:nvPr>
        </p:nvSpPr>
        <p:spPr/>
        <p:txBody>
          <a:bodyPr/>
          <a:lstStyle/>
          <a:p>
            <a:fld id="{26D89839-9540-4FD2-A570-163792ED64AF}" type="slidenum">
              <a:rPr lang="en-US" smtClean="0"/>
              <a:t>52</a:t>
            </a:fld>
            <a:endParaRPr lang="en-US"/>
          </a:p>
        </p:txBody>
      </p:sp>
      <p:pic>
        <p:nvPicPr>
          <p:cNvPr id="4" name="Picture 3">
            <a:extLst>
              <a:ext uri="{FF2B5EF4-FFF2-40B4-BE49-F238E27FC236}">
                <a16:creationId xmlns:a16="http://schemas.microsoft.com/office/drawing/2014/main" id="{B73639B9-1596-608D-9A1D-D6F0654A781D}"/>
              </a:ext>
            </a:extLst>
          </p:cNvPr>
          <p:cNvPicPr>
            <a:picLocks noChangeAspect="1"/>
          </p:cNvPicPr>
          <p:nvPr/>
        </p:nvPicPr>
        <p:blipFill>
          <a:blip r:embed="rId3"/>
          <a:stretch>
            <a:fillRect/>
          </a:stretch>
        </p:blipFill>
        <p:spPr>
          <a:xfrm>
            <a:off x="1493758" y="165259"/>
            <a:ext cx="9204484" cy="6527483"/>
          </a:xfrm>
          <a:prstGeom prst="rect">
            <a:avLst/>
          </a:prstGeom>
        </p:spPr>
      </p:pic>
    </p:spTree>
    <p:extLst>
      <p:ext uri="{BB962C8B-B14F-4D97-AF65-F5344CB8AC3E}">
        <p14:creationId xmlns:p14="http://schemas.microsoft.com/office/powerpoint/2010/main" val="1000366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1E3DBF2-0576-9746-8024-9A667146C20D}"/>
              </a:ext>
            </a:extLst>
          </p:cNvPr>
          <p:cNvPicPr>
            <a:picLocks noGrp="1" noChangeAspect="1"/>
          </p:cNvPicPr>
          <p:nvPr>
            <p:ph sz="half" idx="1"/>
          </p:nvPr>
        </p:nvPicPr>
        <p:blipFill>
          <a:blip r:embed="rId3"/>
          <a:stretch>
            <a:fillRect/>
          </a:stretch>
        </p:blipFill>
        <p:spPr>
          <a:xfrm>
            <a:off x="838200" y="365125"/>
            <a:ext cx="4487621" cy="5811838"/>
          </a:xfrm>
          <a:ln>
            <a:solidFill>
              <a:schemeClr val="tx1">
                <a:lumMod val="50000"/>
                <a:lumOff val="50000"/>
              </a:schemeClr>
            </a:solidFill>
          </a:ln>
        </p:spPr>
      </p:pic>
      <p:sp>
        <p:nvSpPr>
          <p:cNvPr id="5" name="Slide Number Placeholder 4">
            <a:extLst>
              <a:ext uri="{FF2B5EF4-FFF2-40B4-BE49-F238E27FC236}">
                <a16:creationId xmlns:a16="http://schemas.microsoft.com/office/drawing/2014/main" id="{8769BB6E-A020-7BC8-C297-C20CCB18E1BF}"/>
              </a:ext>
            </a:extLst>
          </p:cNvPr>
          <p:cNvSpPr>
            <a:spLocks noGrp="1"/>
          </p:cNvSpPr>
          <p:nvPr>
            <p:ph type="sldNum" sz="quarter" idx="12"/>
          </p:nvPr>
        </p:nvSpPr>
        <p:spPr/>
        <p:txBody>
          <a:bodyPr/>
          <a:lstStyle/>
          <a:p>
            <a:fld id="{26D89839-9540-4FD2-A570-163792ED64AF}" type="slidenum">
              <a:rPr lang="en-US" smtClean="0"/>
              <a:t>53</a:t>
            </a:fld>
            <a:endParaRPr lang="en-US"/>
          </a:p>
        </p:txBody>
      </p:sp>
      <p:pic>
        <p:nvPicPr>
          <p:cNvPr id="8" name="Content Placeholder 7">
            <a:extLst>
              <a:ext uri="{FF2B5EF4-FFF2-40B4-BE49-F238E27FC236}">
                <a16:creationId xmlns:a16="http://schemas.microsoft.com/office/drawing/2014/main" id="{EAD88349-4101-D8C0-3E0D-FDF73584FF9F}"/>
              </a:ext>
            </a:extLst>
          </p:cNvPr>
          <p:cNvPicPr>
            <a:picLocks noGrp="1" noChangeAspect="1"/>
          </p:cNvPicPr>
          <p:nvPr>
            <p:ph sz="half" idx="2"/>
          </p:nvPr>
        </p:nvPicPr>
        <p:blipFill>
          <a:blip r:embed="rId4"/>
          <a:stretch>
            <a:fillRect/>
          </a:stretch>
        </p:blipFill>
        <p:spPr>
          <a:xfrm>
            <a:off x="5431637" y="1256690"/>
            <a:ext cx="5922163" cy="4344620"/>
          </a:xfrm>
          <a:prstGeom prst="rect">
            <a:avLst/>
          </a:prstGeom>
        </p:spPr>
      </p:pic>
    </p:spTree>
    <p:extLst>
      <p:ext uri="{BB962C8B-B14F-4D97-AF65-F5344CB8AC3E}">
        <p14:creationId xmlns:p14="http://schemas.microsoft.com/office/powerpoint/2010/main" val="521853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6A6AC6-32F8-5069-6850-B3FBFBE0F68C}"/>
              </a:ext>
            </a:extLst>
          </p:cNvPr>
          <p:cNvSpPr>
            <a:spLocks noGrp="1"/>
          </p:cNvSpPr>
          <p:nvPr>
            <p:ph type="sldNum" sz="quarter" idx="12"/>
          </p:nvPr>
        </p:nvSpPr>
        <p:spPr/>
        <p:txBody>
          <a:bodyPr/>
          <a:lstStyle/>
          <a:p>
            <a:fld id="{26D89839-9540-4FD2-A570-163792ED64AF}" type="slidenum">
              <a:rPr lang="en-US" smtClean="0"/>
              <a:t>54</a:t>
            </a:fld>
            <a:endParaRPr lang="en-US"/>
          </a:p>
        </p:txBody>
      </p:sp>
      <p:pic>
        <p:nvPicPr>
          <p:cNvPr id="7" name="Picture 6">
            <a:extLst>
              <a:ext uri="{FF2B5EF4-FFF2-40B4-BE49-F238E27FC236}">
                <a16:creationId xmlns:a16="http://schemas.microsoft.com/office/drawing/2014/main" id="{1178157E-AE49-B3DA-EDE6-951E388C6754}"/>
              </a:ext>
            </a:extLst>
          </p:cNvPr>
          <p:cNvPicPr>
            <a:picLocks noChangeAspect="1"/>
          </p:cNvPicPr>
          <p:nvPr/>
        </p:nvPicPr>
        <p:blipFill>
          <a:blip r:embed="rId3"/>
          <a:stretch>
            <a:fillRect/>
          </a:stretch>
        </p:blipFill>
        <p:spPr>
          <a:xfrm>
            <a:off x="176923" y="814602"/>
            <a:ext cx="11838146" cy="1691164"/>
          </a:xfrm>
          <a:prstGeom prst="rect">
            <a:avLst/>
          </a:prstGeom>
          <a:ln>
            <a:solidFill>
              <a:schemeClr val="tx1"/>
            </a:solidFill>
          </a:ln>
        </p:spPr>
      </p:pic>
      <p:pic>
        <p:nvPicPr>
          <p:cNvPr id="9" name="Picture 8">
            <a:extLst>
              <a:ext uri="{FF2B5EF4-FFF2-40B4-BE49-F238E27FC236}">
                <a16:creationId xmlns:a16="http://schemas.microsoft.com/office/drawing/2014/main" id="{680D2148-09BE-5877-05AB-AE221BD4BDF6}"/>
              </a:ext>
            </a:extLst>
          </p:cNvPr>
          <p:cNvPicPr>
            <a:picLocks noChangeAspect="1"/>
          </p:cNvPicPr>
          <p:nvPr/>
        </p:nvPicPr>
        <p:blipFill>
          <a:blip r:embed="rId4"/>
          <a:stretch>
            <a:fillRect/>
          </a:stretch>
        </p:blipFill>
        <p:spPr>
          <a:xfrm>
            <a:off x="119059" y="3211858"/>
            <a:ext cx="11953875" cy="2438400"/>
          </a:xfrm>
          <a:prstGeom prst="rect">
            <a:avLst/>
          </a:prstGeom>
        </p:spPr>
      </p:pic>
    </p:spTree>
    <p:extLst>
      <p:ext uri="{BB962C8B-B14F-4D97-AF65-F5344CB8AC3E}">
        <p14:creationId xmlns:p14="http://schemas.microsoft.com/office/powerpoint/2010/main" val="296777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084C3E-C883-71D3-9507-891CA417C385}"/>
              </a:ext>
            </a:extLst>
          </p:cNvPr>
          <p:cNvSpPr>
            <a:spLocks noGrp="1"/>
          </p:cNvSpPr>
          <p:nvPr>
            <p:ph type="sldNum" sz="quarter" idx="12"/>
          </p:nvPr>
        </p:nvSpPr>
        <p:spPr/>
        <p:txBody>
          <a:bodyPr/>
          <a:lstStyle/>
          <a:p>
            <a:fld id="{26D89839-9540-4FD2-A570-163792ED64AF}" type="slidenum">
              <a:rPr lang="en-US" smtClean="0"/>
              <a:t>55</a:t>
            </a:fld>
            <a:endParaRPr lang="en-US"/>
          </a:p>
        </p:txBody>
      </p:sp>
      <p:pic>
        <p:nvPicPr>
          <p:cNvPr id="4" name="Picture 3">
            <a:extLst>
              <a:ext uri="{FF2B5EF4-FFF2-40B4-BE49-F238E27FC236}">
                <a16:creationId xmlns:a16="http://schemas.microsoft.com/office/drawing/2014/main" id="{BEE83CAE-2E40-5E5D-8ABF-FDE5C461AD5E}"/>
              </a:ext>
            </a:extLst>
          </p:cNvPr>
          <p:cNvPicPr>
            <a:picLocks noChangeAspect="1"/>
          </p:cNvPicPr>
          <p:nvPr/>
        </p:nvPicPr>
        <p:blipFill>
          <a:blip r:embed="rId3"/>
          <a:stretch>
            <a:fillRect/>
          </a:stretch>
        </p:blipFill>
        <p:spPr>
          <a:xfrm>
            <a:off x="1493758" y="165259"/>
            <a:ext cx="9204484" cy="6527483"/>
          </a:xfrm>
          <a:prstGeom prst="rect">
            <a:avLst/>
          </a:prstGeom>
        </p:spPr>
      </p:pic>
    </p:spTree>
    <p:extLst>
      <p:ext uri="{BB962C8B-B14F-4D97-AF65-F5344CB8AC3E}">
        <p14:creationId xmlns:p14="http://schemas.microsoft.com/office/powerpoint/2010/main" val="18455521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172F-EC2A-96ED-20ED-9B274F32CCB3}"/>
              </a:ext>
            </a:extLst>
          </p:cNvPr>
          <p:cNvSpPr>
            <a:spLocks noGrp="1"/>
          </p:cNvSpPr>
          <p:nvPr>
            <p:ph type="sldNum" sz="quarter" idx="12"/>
          </p:nvPr>
        </p:nvSpPr>
        <p:spPr/>
        <p:txBody>
          <a:bodyPr/>
          <a:lstStyle/>
          <a:p>
            <a:fld id="{26D89839-9540-4FD2-A570-163792ED64AF}" type="slidenum">
              <a:rPr lang="en-US" smtClean="0"/>
              <a:t>56</a:t>
            </a:fld>
            <a:endParaRPr lang="en-US"/>
          </a:p>
        </p:txBody>
      </p:sp>
      <p:pic>
        <p:nvPicPr>
          <p:cNvPr id="4" name="Picture 3">
            <a:extLst>
              <a:ext uri="{FF2B5EF4-FFF2-40B4-BE49-F238E27FC236}">
                <a16:creationId xmlns:a16="http://schemas.microsoft.com/office/drawing/2014/main" id="{5BCFA548-AB18-9159-8D9B-7862F8C77E20}"/>
              </a:ext>
            </a:extLst>
          </p:cNvPr>
          <p:cNvPicPr>
            <a:picLocks noChangeAspect="1"/>
          </p:cNvPicPr>
          <p:nvPr/>
        </p:nvPicPr>
        <p:blipFill>
          <a:blip r:embed="rId3"/>
          <a:stretch>
            <a:fillRect/>
          </a:stretch>
        </p:blipFill>
        <p:spPr>
          <a:xfrm>
            <a:off x="1676400" y="385762"/>
            <a:ext cx="8839200" cy="6086475"/>
          </a:xfrm>
          <a:prstGeom prst="rect">
            <a:avLst/>
          </a:prstGeom>
        </p:spPr>
      </p:pic>
    </p:spTree>
    <p:extLst>
      <p:ext uri="{BB962C8B-B14F-4D97-AF65-F5344CB8AC3E}">
        <p14:creationId xmlns:p14="http://schemas.microsoft.com/office/powerpoint/2010/main" val="4281159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54EB44-BC3D-1F43-A777-987AC8DC91FB}"/>
              </a:ext>
            </a:extLst>
          </p:cNvPr>
          <p:cNvSpPr>
            <a:spLocks noGrp="1"/>
          </p:cNvSpPr>
          <p:nvPr>
            <p:ph type="sldNum" sz="quarter" idx="12"/>
          </p:nvPr>
        </p:nvSpPr>
        <p:spPr/>
        <p:txBody>
          <a:bodyPr/>
          <a:lstStyle/>
          <a:p>
            <a:fld id="{26D89839-9540-4FD2-A570-163792ED64AF}" type="slidenum">
              <a:rPr lang="en-US" smtClean="0"/>
              <a:t>57</a:t>
            </a:fld>
            <a:endParaRPr lang="en-US"/>
          </a:p>
        </p:txBody>
      </p:sp>
      <p:pic>
        <p:nvPicPr>
          <p:cNvPr id="6" name="Picture 5">
            <a:extLst>
              <a:ext uri="{FF2B5EF4-FFF2-40B4-BE49-F238E27FC236}">
                <a16:creationId xmlns:a16="http://schemas.microsoft.com/office/drawing/2014/main" id="{843B39A8-CAD3-3D9B-818E-31E04DED4C12}"/>
              </a:ext>
            </a:extLst>
          </p:cNvPr>
          <p:cNvPicPr>
            <a:picLocks noChangeAspect="1"/>
          </p:cNvPicPr>
          <p:nvPr/>
        </p:nvPicPr>
        <p:blipFill>
          <a:blip r:embed="rId3"/>
          <a:stretch>
            <a:fillRect/>
          </a:stretch>
        </p:blipFill>
        <p:spPr>
          <a:xfrm>
            <a:off x="1676400" y="590550"/>
            <a:ext cx="8839200" cy="3076575"/>
          </a:xfrm>
          <a:prstGeom prst="rect">
            <a:avLst/>
          </a:prstGeom>
        </p:spPr>
      </p:pic>
      <p:pic>
        <p:nvPicPr>
          <p:cNvPr id="7" name="Picture 6">
            <a:extLst>
              <a:ext uri="{FF2B5EF4-FFF2-40B4-BE49-F238E27FC236}">
                <a16:creationId xmlns:a16="http://schemas.microsoft.com/office/drawing/2014/main" id="{1F8391CD-A522-E1B7-FF74-30CB706006DD}"/>
              </a:ext>
            </a:extLst>
          </p:cNvPr>
          <p:cNvPicPr>
            <a:picLocks noChangeAspect="1"/>
          </p:cNvPicPr>
          <p:nvPr/>
        </p:nvPicPr>
        <p:blipFill>
          <a:blip r:embed="rId4"/>
          <a:stretch>
            <a:fillRect/>
          </a:stretch>
        </p:blipFill>
        <p:spPr>
          <a:xfrm>
            <a:off x="571500" y="4025900"/>
            <a:ext cx="11049000" cy="1971675"/>
          </a:xfrm>
          <a:prstGeom prst="rect">
            <a:avLst/>
          </a:prstGeom>
        </p:spPr>
      </p:pic>
    </p:spTree>
    <p:extLst>
      <p:ext uri="{BB962C8B-B14F-4D97-AF65-F5344CB8AC3E}">
        <p14:creationId xmlns:p14="http://schemas.microsoft.com/office/powerpoint/2010/main" val="1589251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1DB548-F00B-17CF-2A4D-904F751754FE}"/>
              </a:ext>
            </a:extLst>
          </p:cNvPr>
          <p:cNvPicPr>
            <a:picLocks noChangeAspect="1"/>
          </p:cNvPicPr>
          <p:nvPr/>
        </p:nvPicPr>
        <p:blipFill>
          <a:blip r:embed="rId3"/>
          <a:stretch>
            <a:fillRect/>
          </a:stretch>
        </p:blipFill>
        <p:spPr>
          <a:xfrm>
            <a:off x="652463" y="2244807"/>
            <a:ext cx="10887074" cy="4294105"/>
          </a:xfrm>
          <a:prstGeom prst="rect">
            <a:avLst/>
          </a:prstGeom>
        </p:spPr>
      </p:pic>
      <p:sp>
        <p:nvSpPr>
          <p:cNvPr id="2" name="Slide Number Placeholder 1">
            <a:extLst>
              <a:ext uri="{FF2B5EF4-FFF2-40B4-BE49-F238E27FC236}">
                <a16:creationId xmlns:a16="http://schemas.microsoft.com/office/drawing/2014/main" id="{28628B11-D344-2966-4630-824A693C2581}"/>
              </a:ext>
            </a:extLst>
          </p:cNvPr>
          <p:cNvSpPr>
            <a:spLocks noGrp="1"/>
          </p:cNvSpPr>
          <p:nvPr>
            <p:ph type="sldNum" sz="quarter" idx="12"/>
          </p:nvPr>
        </p:nvSpPr>
        <p:spPr/>
        <p:txBody>
          <a:bodyPr/>
          <a:lstStyle/>
          <a:p>
            <a:fld id="{26D89839-9540-4FD2-A570-163792ED64AF}" type="slidenum">
              <a:rPr lang="en-US" smtClean="0"/>
              <a:t>58</a:t>
            </a:fld>
            <a:endParaRPr lang="en-US"/>
          </a:p>
        </p:txBody>
      </p:sp>
      <p:pic>
        <p:nvPicPr>
          <p:cNvPr id="4" name="Picture 3">
            <a:extLst>
              <a:ext uri="{FF2B5EF4-FFF2-40B4-BE49-F238E27FC236}">
                <a16:creationId xmlns:a16="http://schemas.microsoft.com/office/drawing/2014/main" id="{391A5AE6-BD1B-4CA3-400A-ED960BFCA223}"/>
              </a:ext>
            </a:extLst>
          </p:cNvPr>
          <p:cNvPicPr>
            <a:picLocks noChangeAspect="1"/>
          </p:cNvPicPr>
          <p:nvPr/>
        </p:nvPicPr>
        <p:blipFill>
          <a:blip r:embed="rId4"/>
          <a:stretch>
            <a:fillRect/>
          </a:stretch>
        </p:blipFill>
        <p:spPr>
          <a:xfrm>
            <a:off x="571500" y="136525"/>
            <a:ext cx="11049000" cy="1971675"/>
          </a:xfrm>
          <a:prstGeom prst="rect">
            <a:avLst/>
          </a:prstGeom>
        </p:spPr>
      </p:pic>
    </p:spTree>
    <p:extLst>
      <p:ext uri="{BB962C8B-B14F-4D97-AF65-F5344CB8AC3E}">
        <p14:creationId xmlns:p14="http://schemas.microsoft.com/office/powerpoint/2010/main" val="23698185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A19968-3E50-6848-EB65-D0EEA077DC95}"/>
              </a:ext>
            </a:extLst>
          </p:cNvPr>
          <p:cNvSpPr>
            <a:spLocks noGrp="1"/>
          </p:cNvSpPr>
          <p:nvPr>
            <p:ph type="sldNum" sz="quarter" idx="12"/>
          </p:nvPr>
        </p:nvSpPr>
        <p:spPr/>
        <p:txBody>
          <a:bodyPr/>
          <a:lstStyle/>
          <a:p>
            <a:fld id="{26D89839-9540-4FD2-A570-163792ED64AF}" type="slidenum">
              <a:rPr lang="en-US" smtClean="0"/>
              <a:t>59</a:t>
            </a:fld>
            <a:endParaRPr lang="en-US"/>
          </a:p>
        </p:txBody>
      </p:sp>
      <p:pic>
        <p:nvPicPr>
          <p:cNvPr id="4" name="Picture 3">
            <a:extLst>
              <a:ext uri="{FF2B5EF4-FFF2-40B4-BE49-F238E27FC236}">
                <a16:creationId xmlns:a16="http://schemas.microsoft.com/office/drawing/2014/main" id="{CD1EED85-BFB8-6C81-84FB-D157020249C6}"/>
              </a:ext>
            </a:extLst>
          </p:cNvPr>
          <p:cNvPicPr>
            <a:picLocks noChangeAspect="1"/>
          </p:cNvPicPr>
          <p:nvPr/>
        </p:nvPicPr>
        <p:blipFill>
          <a:blip r:embed="rId3"/>
          <a:stretch>
            <a:fillRect/>
          </a:stretch>
        </p:blipFill>
        <p:spPr>
          <a:xfrm>
            <a:off x="900058" y="187229"/>
            <a:ext cx="10391884" cy="64835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816B14-5B58-D72F-7730-744B6B99AE56}"/>
              </a:ext>
            </a:extLst>
          </p:cNvPr>
          <p:cNvSpPr>
            <a:spLocks noGrp="1"/>
          </p:cNvSpPr>
          <p:nvPr>
            <p:ph type="sldNum" sz="quarter" idx="12"/>
          </p:nvPr>
        </p:nvSpPr>
        <p:spPr/>
        <p:txBody>
          <a:bodyPr/>
          <a:lstStyle/>
          <a:p>
            <a:fld id="{26D89839-9540-4FD2-A570-163792ED64AF}" type="slidenum">
              <a:rPr lang="en-US" smtClean="0"/>
              <a:t>6</a:t>
            </a:fld>
            <a:endParaRPr lang="en-US"/>
          </a:p>
        </p:txBody>
      </p:sp>
      <p:pic>
        <p:nvPicPr>
          <p:cNvPr id="5" name="Picture 4">
            <a:extLst>
              <a:ext uri="{FF2B5EF4-FFF2-40B4-BE49-F238E27FC236}">
                <a16:creationId xmlns:a16="http://schemas.microsoft.com/office/drawing/2014/main" id="{F0EED86E-9427-424E-60FB-21C0A2B07A89}"/>
              </a:ext>
            </a:extLst>
          </p:cNvPr>
          <p:cNvPicPr>
            <a:picLocks noChangeAspect="1"/>
          </p:cNvPicPr>
          <p:nvPr/>
        </p:nvPicPr>
        <p:blipFill>
          <a:blip r:embed="rId3"/>
          <a:stretch>
            <a:fillRect/>
          </a:stretch>
        </p:blipFill>
        <p:spPr>
          <a:xfrm>
            <a:off x="1613297" y="289322"/>
            <a:ext cx="8965406" cy="6279356"/>
          </a:xfrm>
          <a:prstGeom prst="rect">
            <a:avLst/>
          </a:prstGeom>
        </p:spPr>
      </p:pic>
    </p:spTree>
    <p:extLst>
      <p:ext uri="{BB962C8B-B14F-4D97-AF65-F5344CB8AC3E}">
        <p14:creationId xmlns:p14="http://schemas.microsoft.com/office/powerpoint/2010/main" val="4029391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1">
          <a:extLst>
            <a:ext uri="{FF2B5EF4-FFF2-40B4-BE49-F238E27FC236}">
              <a16:creationId xmlns:a16="http://schemas.microsoft.com/office/drawing/2014/main" id="{608137E0-F0AC-D417-16B5-82E0A174617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672134-16DC-4EF6-D0D6-CC24A21685EC}"/>
              </a:ext>
            </a:extLst>
          </p:cNvPr>
          <p:cNvSpPr>
            <a:spLocks noGrp="1"/>
          </p:cNvSpPr>
          <p:nvPr>
            <p:ph type="sldNum" sz="quarter" idx="12"/>
          </p:nvPr>
        </p:nvSpPr>
        <p:spPr/>
        <p:txBody>
          <a:bodyPr/>
          <a:lstStyle/>
          <a:p>
            <a:fld id="{26D89839-9540-4FD2-A570-163792ED64AF}" type="slidenum">
              <a:rPr lang="en-US" smtClean="0"/>
              <a:t>60</a:t>
            </a:fld>
            <a:endParaRPr lang="en-US"/>
          </a:p>
        </p:txBody>
      </p:sp>
      <p:pic>
        <p:nvPicPr>
          <p:cNvPr id="4" name="Picture 3">
            <a:extLst>
              <a:ext uri="{FF2B5EF4-FFF2-40B4-BE49-F238E27FC236}">
                <a16:creationId xmlns:a16="http://schemas.microsoft.com/office/drawing/2014/main" id="{75EC8190-FFC9-7EEC-6267-B27F45A6DA6C}"/>
              </a:ext>
            </a:extLst>
          </p:cNvPr>
          <p:cNvPicPr>
            <a:picLocks noChangeAspect="1"/>
          </p:cNvPicPr>
          <p:nvPr/>
        </p:nvPicPr>
        <p:blipFill>
          <a:blip r:embed="rId3"/>
          <a:stretch>
            <a:fillRect/>
          </a:stretch>
        </p:blipFill>
        <p:spPr>
          <a:xfrm>
            <a:off x="1085977" y="126608"/>
            <a:ext cx="10020046" cy="6594867"/>
          </a:xfrm>
          <a:prstGeom prst="rect">
            <a:avLst/>
          </a:prstGeom>
        </p:spPr>
      </p:pic>
    </p:spTree>
    <p:extLst>
      <p:ext uri="{BB962C8B-B14F-4D97-AF65-F5344CB8AC3E}">
        <p14:creationId xmlns:p14="http://schemas.microsoft.com/office/powerpoint/2010/main" val="32534861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29985-FB14-D05C-C719-F5D4AC23F68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844A6D38-421A-E30E-643A-D4B40486DE1F}"/>
              </a:ext>
            </a:extLst>
          </p:cNvPr>
          <p:cNvSpPr>
            <a:spLocks noGrp="1"/>
          </p:cNvSpPr>
          <p:nvPr>
            <p:ph type="title"/>
          </p:nvPr>
        </p:nvSpPr>
        <p:spPr/>
        <p:txBody>
          <a:bodyPr/>
          <a:lstStyle/>
          <a:p>
            <a:r>
              <a:rPr lang="en-CA" dirty="0"/>
              <a:t>Recording place of publication</a:t>
            </a:r>
          </a:p>
        </p:txBody>
      </p:sp>
      <p:sp>
        <p:nvSpPr>
          <p:cNvPr id="3" name="Slide Number Placeholder 2">
            <a:extLst>
              <a:ext uri="{FF2B5EF4-FFF2-40B4-BE49-F238E27FC236}">
                <a16:creationId xmlns:a16="http://schemas.microsoft.com/office/drawing/2014/main" id="{FDAC7F48-7756-B486-9631-73D9C80ACBF4}"/>
              </a:ext>
            </a:extLst>
          </p:cNvPr>
          <p:cNvSpPr>
            <a:spLocks noGrp="1"/>
          </p:cNvSpPr>
          <p:nvPr>
            <p:ph type="sldNum" sz="quarter" idx="12"/>
          </p:nvPr>
        </p:nvSpPr>
        <p:spPr/>
        <p:txBody>
          <a:bodyPr/>
          <a:lstStyle/>
          <a:p>
            <a:fld id="{26D89839-9540-4FD2-A570-163792ED64AF}" type="slidenum">
              <a:rPr lang="en-US" smtClean="0"/>
              <a:t>61</a:t>
            </a:fld>
            <a:endParaRPr lang="en-US"/>
          </a:p>
        </p:txBody>
      </p:sp>
      <p:sp>
        <p:nvSpPr>
          <p:cNvPr id="25" name="TextBox 24">
            <a:extLst>
              <a:ext uri="{FF2B5EF4-FFF2-40B4-BE49-F238E27FC236}">
                <a16:creationId xmlns:a16="http://schemas.microsoft.com/office/drawing/2014/main" id="{79341AC2-8646-24D6-518D-3F6304826137}"/>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C746008D-8FC4-4D5C-376F-6CF657E72248}"/>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8" name="Picture 7">
            <a:extLst>
              <a:ext uri="{FF2B5EF4-FFF2-40B4-BE49-F238E27FC236}">
                <a16:creationId xmlns:a16="http://schemas.microsoft.com/office/drawing/2014/main" id="{02242505-9B28-FCF8-4B5C-8E2D22F8CB5D}"/>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535340CC-D412-8DC7-7764-BD13BDA476B1}"/>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361913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E95C3D-F0FB-31DA-5D1F-B84D76632EAE}"/>
              </a:ext>
            </a:extLst>
          </p:cNvPr>
          <p:cNvSpPr>
            <a:spLocks noGrp="1"/>
          </p:cNvSpPr>
          <p:nvPr>
            <p:ph type="sldNum" sz="quarter" idx="12"/>
          </p:nvPr>
        </p:nvSpPr>
        <p:spPr/>
        <p:txBody>
          <a:bodyPr/>
          <a:lstStyle/>
          <a:p>
            <a:fld id="{26D89839-9540-4FD2-A570-163792ED64AF}" type="slidenum">
              <a:rPr lang="en-US" smtClean="0"/>
              <a:t>62</a:t>
            </a:fld>
            <a:endParaRPr lang="en-US"/>
          </a:p>
        </p:txBody>
      </p:sp>
      <p:pic>
        <p:nvPicPr>
          <p:cNvPr id="4" name="Picture 3">
            <a:extLst>
              <a:ext uri="{FF2B5EF4-FFF2-40B4-BE49-F238E27FC236}">
                <a16:creationId xmlns:a16="http://schemas.microsoft.com/office/drawing/2014/main" id="{39ED3DAA-5B79-8600-35C2-7587CCC2AAD0}"/>
              </a:ext>
            </a:extLst>
          </p:cNvPr>
          <p:cNvPicPr>
            <a:picLocks noChangeAspect="1"/>
          </p:cNvPicPr>
          <p:nvPr/>
        </p:nvPicPr>
        <p:blipFill>
          <a:blip r:embed="rId3"/>
          <a:stretch>
            <a:fillRect/>
          </a:stretch>
        </p:blipFill>
        <p:spPr>
          <a:xfrm>
            <a:off x="119062" y="1690687"/>
            <a:ext cx="11953875" cy="347662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B655-4EA4-DA8A-C19F-93962FC3F05C}"/>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3A3979F2-2867-D5D8-528D-4550EC3DBB4E}"/>
              </a:ext>
            </a:extLst>
          </p:cNvPr>
          <p:cNvSpPr>
            <a:spLocks noGrp="1"/>
          </p:cNvSpPr>
          <p:nvPr>
            <p:ph type="title"/>
          </p:nvPr>
        </p:nvSpPr>
        <p:spPr/>
        <p:txBody>
          <a:bodyPr/>
          <a:lstStyle/>
          <a:p>
            <a:r>
              <a:rPr lang="en-CA" dirty="0"/>
              <a:t>Recording place of publication</a:t>
            </a:r>
          </a:p>
        </p:txBody>
      </p:sp>
      <p:sp>
        <p:nvSpPr>
          <p:cNvPr id="3" name="Slide Number Placeholder 2">
            <a:extLst>
              <a:ext uri="{FF2B5EF4-FFF2-40B4-BE49-F238E27FC236}">
                <a16:creationId xmlns:a16="http://schemas.microsoft.com/office/drawing/2014/main" id="{48CE04D2-45CE-3E3D-1B1E-D53A3C972247}"/>
              </a:ext>
            </a:extLst>
          </p:cNvPr>
          <p:cNvSpPr>
            <a:spLocks noGrp="1"/>
          </p:cNvSpPr>
          <p:nvPr>
            <p:ph type="sldNum" sz="quarter" idx="12"/>
          </p:nvPr>
        </p:nvSpPr>
        <p:spPr/>
        <p:txBody>
          <a:bodyPr/>
          <a:lstStyle/>
          <a:p>
            <a:fld id="{26D89839-9540-4FD2-A570-163792ED64AF}" type="slidenum">
              <a:rPr lang="en-US" smtClean="0"/>
              <a:t>63</a:t>
            </a:fld>
            <a:endParaRPr lang="en-US"/>
          </a:p>
        </p:txBody>
      </p:sp>
      <p:sp>
        <p:nvSpPr>
          <p:cNvPr id="25" name="TextBox 24">
            <a:extLst>
              <a:ext uri="{FF2B5EF4-FFF2-40B4-BE49-F238E27FC236}">
                <a16:creationId xmlns:a16="http://schemas.microsoft.com/office/drawing/2014/main" id="{17F57A6F-9F11-EA1B-3319-81F013926209}"/>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7077E39-4FBF-9533-3236-9481B7319F8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076D9C8C-ED45-5E05-CC44-16CDAC54C02D}"/>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6" name="Picture 5">
            <a:extLst>
              <a:ext uri="{FF2B5EF4-FFF2-40B4-BE49-F238E27FC236}">
                <a16:creationId xmlns:a16="http://schemas.microsoft.com/office/drawing/2014/main" id="{5F983053-D61A-BB83-0857-78B63538847D}"/>
              </a:ext>
            </a:extLst>
          </p:cNvPr>
          <p:cNvPicPr>
            <a:picLocks noChangeAspect="1"/>
          </p:cNvPicPr>
          <p:nvPr/>
        </p:nvPicPr>
        <p:blipFill>
          <a:blip r:embed="rId4"/>
          <a:stretch>
            <a:fillRect/>
          </a:stretch>
        </p:blipFill>
        <p:spPr>
          <a:xfrm>
            <a:off x="838200" y="5038225"/>
            <a:ext cx="1625184" cy="362451"/>
          </a:xfrm>
          <a:prstGeom prst="rect">
            <a:avLst/>
          </a:prstGeom>
        </p:spPr>
      </p:pic>
    </p:spTree>
    <p:extLst>
      <p:ext uri="{BB962C8B-B14F-4D97-AF65-F5344CB8AC3E}">
        <p14:creationId xmlns:p14="http://schemas.microsoft.com/office/powerpoint/2010/main" val="3800749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0CEB5B-6942-0A88-FDDB-9E08F3C76F47}"/>
              </a:ext>
            </a:extLst>
          </p:cNvPr>
          <p:cNvSpPr>
            <a:spLocks noGrp="1"/>
          </p:cNvSpPr>
          <p:nvPr>
            <p:ph type="sldNum" sz="quarter" idx="12"/>
          </p:nvPr>
        </p:nvSpPr>
        <p:spPr/>
        <p:txBody>
          <a:bodyPr/>
          <a:lstStyle/>
          <a:p>
            <a:fld id="{26D89839-9540-4FD2-A570-163792ED64AF}" type="slidenum">
              <a:rPr lang="en-US" smtClean="0"/>
              <a:t>64</a:t>
            </a:fld>
            <a:endParaRPr lang="en-US"/>
          </a:p>
        </p:txBody>
      </p:sp>
      <p:pic>
        <p:nvPicPr>
          <p:cNvPr id="4" name="Picture 3">
            <a:extLst>
              <a:ext uri="{FF2B5EF4-FFF2-40B4-BE49-F238E27FC236}">
                <a16:creationId xmlns:a16="http://schemas.microsoft.com/office/drawing/2014/main" id="{072B9CBF-9C0C-F8D8-DE86-776B8C70FC9F}"/>
              </a:ext>
            </a:extLst>
          </p:cNvPr>
          <p:cNvPicPr>
            <a:picLocks noChangeAspect="1"/>
          </p:cNvPicPr>
          <p:nvPr/>
        </p:nvPicPr>
        <p:blipFill>
          <a:blip r:embed="rId3"/>
          <a:stretch>
            <a:fillRect/>
          </a:stretch>
        </p:blipFill>
        <p:spPr>
          <a:xfrm>
            <a:off x="176927" y="380589"/>
            <a:ext cx="11838146" cy="1480566"/>
          </a:xfrm>
          <a:prstGeom prst="rect">
            <a:avLst/>
          </a:prstGeom>
          <a:ln>
            <a:solidFill>
              <a:schemeClr val="tx1"/>
            </a:solidFill>
          </a:ln>
        </p:spPr>
      </p:pic>
      <p:pic>
        <p:nvPicPr>
          <p:cNvPr id="6" name="Picture 5">
            <a:extLst>
              <a:ext uri="{FF2B5EF4-FFF2-40B4-BE49-F238E27FC236}">
                <a16:creationId xmlns:a16="http://schemas.microsoft.com/office/drawing/2014/main" id="{03255AAA-E7EF-7CB4-894B-FD0E76E0F57A}"/>
              </a:ext>
            </a:extLst>
          </p:cNvPr>
          <p:cNvPicPr>
            <a:picLocks noChangeAspect="1"/>
          </p:cNvPicPr>
          <p:nvPr/>
        </p:nvPicPr>
        <p:blipFill>
          <a:blip r:embed="rId4"/>
          <a:stretch>
            <a:fillRect/>
          </a:stretch>
        </p:blipFill>
        <p:spPr>
          <a:xfrm>
            <a:off x="2038350" y="2417946"/>
            <a:ext cx="8115299" cy="378282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4" name="Picture 3">
            <a:extLst>
              <a:ext uri="{FF2B5EF4-FFF2-40B4-BE49-F238E27FC236}">
                <a16:creationId xmlns:a16="http://schemas.microsoft.com/office/drawing/2014/main" id="{53097CDE-6C52-7D9E-D593-34DC0E2B1589}"/>
              </a:ext>
            </a:extLst>
          </p:cNvPr>
          <p:cNvPicPr>
            <a:picLocks noChangeAspect="1"/>
          </p:cNvPicPr>
          <p:nvPr/>
        </p:nvPicPr>
        <p:blipFill>
          <a:blip r:embed="rId3"/>
          <a:stretch>
            <a:fillRect/>
          </a:stretch>
        </p:blipFill>
        <p:spPr>
          <a:xfrm>
            <a:off x="1121968" y="478906"/>
            <a:ext cx="9775030" cy="4797943"/>
          </a:xfrm>
          <a:prstGeom prst="rect">
            <a:avLst/>
          </a:prstGeom>
        </p:spPr>
      </p:pic>
      <p:sp>
        <p:nvSpPr>
          <p:cNvPr id="2" name="Slide Number Placeholder 1">
            <a:extLst>
              <a:ext uri="{FF2B5EF4-FFF2-40B4-BE49-F238E27FC236}">
                <a16:creationId xmlns:a16="http://schemas.microsoft.com/office/drawing/2014/main" id="{09E1A2C8-B463-FE11-234D-5290BF9363FF}"/>
              </a:ext>
            </a:extLst>
          </p:cNvPr>
          <p:cNvSpPr>
            <a:spLocks noGrp="1"/>
          </p:cNvSpPr>
          <p:nvPr>
            <p:ph type="sldNum" sz="quarter" idx="12"/>
          </p:nvPr>
        </p:nvSpPr>
        <p:spPr/>
        <p:txBody>
          <a:bodyPr/>
          <a:lstStyle/>
          <a:p>
            <a:fld id="{26D89839-9540-4FD2-A570-163792ED64AF}" type="slidenum">
              <a:rPr lang="en-US" smtClean="0"/>
              <a:t>65</a:t>
            </a:fld>
            <a:endParaRPr lang="en-US"/>
          </a:p>
        </p:txBody>
      </p:sp>
      <p:pic>
        <p:nvPicPr>
          <p:cNvPr id="6" name="Picture 5">
            <a:extLst>
              <a:ext uri="{FF2B5EF4-FFF2-40B4-BE49-F238E27FC236}">
                <a16:creationId xmlns:a16="http://schemas.microsoft.com/office/drawing/2014/main" id="{BFE8EB96-DCC1-0318-48A7-3512D6FE4428}"/>
              </a:ext>
            </a:extLst>
          </p:cNvPr>
          <p:cNvPicPr>
            <a:picLocks noChangeAspect="1"/>
          </p:cNvPicPr>
          <p:nvPr/>
        </p:nvPicPr>
        <p:blipFill>
          <a:blip r:embed="rId4"/>
          <a:stretch>
            <a:fillRect/>
          </a:stretch>
        </p:blipFill>
        <p:spPr>
          <a:xfrm>
            <a:off x="3709195" y="5232400"/>
            <a:ext cx="4600575" cy="112395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0EB0C-87EC-3846-810B-B6A91B64100F}"/>
              </a:ext>
            </a:extLst>
          </p:cNvPr>
          <p:cNvSpPr>
            <a:spLocks noGrp="1"/>
          </p:cNvSpPr>
          <p:nvPr>
            <p:ph type="sldNum" sz="quarter" idx="12"/>
          </p:nvPr>
        </p:nvSpPr>
        <p:spPr/>
        <p:txBody>
          <a:bodyPr/>
          <a:lstStyle/>
          <a:p>
            <a:fld id="{26D89839-9540-4FD2-A570-163792ED64AF}" type="slidenum">
              <a:rPr lang="en-US" smtClean="0"/>
              <a:t>66</a:t>
            </a:fld>
            <a:endParaRPr lang="en-US"/>
          </a:p>
        </p:txBody>
      </p:sp>
      <p:pic>
        <p:nvPicPr>
          <p:cNvPr id="4" name="Picture 3">
            <a:extLst>
              <a:ext uri="{FF2B5EF4-FFF2-40B4-BE49-F238E27FC236}">
                <a16:creationId xmlns:a16="http://schemas.microsoft.com/office/drawing/2014/main" id="{DE253C9F-616E-3CAA-6B7B-B8686ADC5366}"/>
              </a:ext>
            </a:extLst>
          </p:cNvPr>
          <p:cNvPicPr>
            <a:picLocks noChangeAspect="1"/>
          </p:cNvPicPr>
          <p:nvPr/>
        </p:nvPicPr>
        <p:blipFill>
          <a:blip r:embed="rId3"/>
          <a:stretch>
            <a:fillRect/>
          </a:stretch>
        </p:blipFill>
        <p:spPr>
          <a:xfrm>
            <a:off x="1613297" y="872331"/>
            <a:ext cx="8965406" cy="3121819"/>
          </a:xfrm>
          <a:prstGeom prst="rect">
            <a:avLst/>
          </a:prstGeom>
        </p:spPr>
      </p:pic>
      <p:pic>
        <p:nvPicPr>
          <p:cNvPr id="6" name="Picture 5">
            <a:extLst>
              <a:ext uri="{FF2B5EF4-FFF2-40B4-BE49-F238E27FC236}">
                <a16:creationId xmlns:a16="http://schemas.microsoft.com/office/drawing/2014/main" id="{021F4D78-1B3B-807E-B316-5A21D0867773}"/>
              </a:ext>
            </a:extLst>
          </p:cNvPr>
          <p:cNvPicPr>
            <a:picLocks noChangeAspect="1"/>
          </p:cNvPicPr>
          <p:nvPr/>
        </p:nvPicPr>
        <p:blipFill>
          <a:blip r:embed="rId4"/>
          <a:stretch>
            <a:fillRect/>
          </a:stretch>
        </p:blipFill>
        <p:spPr>
          <a:xfrm>
            <a:off x="1613297" y="4362450"/>
            <a:ext cx="8965406" cy="1257300"/>
          </a:xfrm>
          <a:prstGeom prst="rect">
            <a:avLst/>
          </a:prstGeom>
        </p:spPr>
      </p:pic>
    </p:spTree>
    <p:extLst>
      <p:ext uri="{BB962C8B-B14F-4D97-AF65-F5344CB8AC3E}">
        <p14:creationId xmlns:p14="http://schemas.microsoft.com/office/powerpoint/2010/main" val="32317804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EF8A-6B48-CCC5-6CE0-53C65B85FEFF}"/>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BC7E4F59-1D59-46D2-C333-8AE53276A355}"/>
              </a:ext>
            </a:extLst>
          </p:cNvPr>
          <p:cNvSpPr>
            <a:spLocks noGrp="1"/>
          </p:cNvSpPr>
          <p:nvPr>
            <p:ph type="title"/>
          </p:nvPr>
        </p:nvSpPr>
        <p:spPr/>
        <p:txBody>
          <a:bodyPr/>
          <a:lstStyle/>
          <a:p>
            <a:r>
              <a:rPr lang="en-CA" dirty="0"/>
              <a:t>Recording name of publisher</a:t>
            </a:r>
          </a:p>
        </p:txBody>
      </p:sp>
      <p:sp>
        <p:nvSpPr>
          <p:cNvPr id="3" name="Slide Number Placeholder 2">
            <a:extLst>
              <a:ext uri="{FF2B5EF4-FFF2-40B4-BE49-F238E27FC236}">
                <a16:creationId xmlns:a16="http://schemas.microsoft.com/office/drawing/2014/main" id="{178A9481-EC56-6F5F-767E-7ADCC0C19849}"/>
              </a:ext>
            </a:extLst>
          </p:cNvPr>
          <p:cNvSpPr>
            <a:spLocks noGrp="1"/>
          </p:cNvSpPr>
          <p:nvPr>
            <p:ph type="sldNum" sz="quarter" idx="12"/>
          </p:nvPr>
        </p:nvSpPr>
        <p:spPr/>
        <p:txBody>
          <a:bodyPr/>
          <a:lstStyle/>
          <a:p>
            <a:fld id="{26D89839-9540-4FD2-A570-163792ED64AF}" type="slidenum">
              <a:rPr lang="en-US" smtClean="0"/>
              <a:t>67</a:t>
            </a:fld>
            <a:endParaRPr lang="en-US"/>
          </a:p>
        </p:txBody>
      </p:sp>
      <p:sp>
        <p:nvSpPr>
          <p:cNvPr id="25" name="TextBox 24">
            <a:extLst>
              <a:ext uri="{FF2B5EF4-FFF2-40B4-BE49-F238E27FC236}">
                <a16:creationId xmlns:a16="http://schemas.microsoft.com/office/drawing/2014/main" id="{1AD6A883-17AB-7D07-A91B-70ED1FA656DC}"/>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B8BF6CC4-948A-5C99-19F1-E3EADD5D32DA}"/>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E82C08AE-A9E1-BA7D-23D1-A91CC7AB96E9}"/>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3C9AE99C-0020-01FB-BF76-CDC0CEC28749}"/>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4042222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C73FA5-6126-9C03-B6F1-0B5AB85F0936}"/>
              </a:ext>
            </a:extLst>
          </p:cNvPr>
          <p:cNvSpPr>
            <a:spLocks noGrp="1"/>
          </p:cNvSpPr>
          <p:nvPr>
            <p:ph type="sldNum" sz="quarter" idx="12"/>
          </p:nvPr>
        </p:nvSpPr>
        <p:spPr/>
        <p:txBody>
          <a:bodyPr/>
          <a:lstStyle/>
          <a:p>
            <a:fld id="{26D89839-9540-4FD2-A570-163792ED64AF}" type="slidenum">
              <a:rPr lang="en-US" smtClean="0"/>
              <a:t>68</a:t>
            </a:fld>
            <a:endParaRPr lang="en-US"/>
          </a:p>
        </p:txBody>
      </p:sp>
      <p:pic>
        <p:nvPicPr>
          <p:cNvPr id="5" name="Picture 4">
            <a:extLst>
              <a:ext uri="{FF2B5EF4-FFF2-40B4-BE49-F238E27FC236}">
                <a16:creationId xmlns:a16="http://schemas.microsoft.com/office/drawing/2014/main" id="{12B04886-BC4F-6AEF-209E-D34C49D9F7D0}"/>
              </a:ext>
            </a:extLst>
          </p:cNvPr>
          <p:cNvPicPr>
            <a:picLocks noChangeAspect="1"/>
          </p:cNvPicPr>
          <p:nvPr/>
        </p:nvPicPr>
        <p:blipFill>
          <a:blip r:embed="rId3"/>
          <a:stretch>
            <a:fillRect/>
          </a:stretch>
        </p:blipFill>
        <p:spPr>
          <a:xfrm>
            <a:off x="176927" y="596172"/>
            <a:ext cx="11838146" cy="2227231"/>
          </a:xfrm>
          <a:prstGeom prst="rect">
            <a:avLst/>
          </a:prstGeom>
          <a:ln>
            <a:solidFill>
              <a:schemeClr val="tx1"/>
            </a:solidFill>
          </a:ln>
        </p:spPr>
      </p:pic>
      <p:pic>
        <p:nvPicPr>
          <p:cNvPr id="7" name="Picture 6">
            <a:extLst>
              <a:ext uri="{FF2B5EF4-FFF2-40B4-BE49-F238E27FC236}">
                <a16:creationId xmlns:a16="http://schemas.microsoft.com/office/drawing/2014/main" id="{1EF0C87B-21C6-B47A-E6AB-00E516D2CA74}"/>
              </a:ext>
            </a:extLst>
          </p:cNvPr>
          <p:cNvPicPr>
            <a:picLocks noChangeAspect="1"/>
          </p:cNvPicPr>
          <p:nvPr/>
        </p:nvPicPr>
        <p:blipFill>
          <a:blip r:embed="rId4"/>
          <a:stretch>
            <a:fillRect/>
          </a:stretch>
        </p:blipFill>
        <p:spPr>
          <a:xfrm>
            <a:off x="602456" y="3075135"/>
            <a:ext cx="10987087" cy="3186693"/>
          </a:xfrm>
          <a:prstGeom prst="rect">
            <a:avLst/>
          </a:prstGeom>
        </p:spPr>
      </p:pic>
    </p:spTree>
    <p:extLst>
      <p:ext uri="{BB962C8B-B14F-4D97-AF65-F5344CB8AC3E}">
        <p14:creationId xmlns:p14="http://schemas.microsoft.com/office/powerpoint/2010/main" val="16093488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DFC70-AA3E-E57D-E09B-C6AEF5F53A7D}"/>
              </a:ext>
            </a:extLst>
          </p:cNvPr>
          <p:cNvSpPr>
            <a:spLocks noGrp="1"/>
          </p:cNvSpPr>
          <p:nvPr>
            <p:ph type="sldNum" sz="quarter" idx="12"/>
          </p:nvPr>
        </p:nvSpPr>
        <p:spPr/>
        <p:txBody>
          <a:bodyPr/>
          <a:lstStyle/>
          <a:p>
            <a:fld id="{26D89839-9540-4FD2-A570-163792ED64AF}" type="slidenum">
              <a:rPr lang="en-US" smtClean="0"/>
              <a:t>69</a:t>
            </a:fld>
            <a:endParaRPr lang="en-US"/>
          </a:p>
        </p:txBody>
      </p:sp>
      <p:pic>
        <p:nvPicPr>
          <p:cNvPr id="4" name="Picture 3">
            <a:extLst>
              <a:ext uri="{FF2B5EF4-FFF2-40B4-BE49-F238E27FC236}">
                <a16:creationId xmlns:a16="http://schemas.microsoft.com/office/drawing/2014/main" id="{C4BAC1C5-AF36-40E1-E267-47A02BB71724}"/>
              </a:ext>
            </a:extLst>
          </p:cNvPr>
          <p:cNvPicPr>
            <a:picLocks noChangeAspect="1"/>
          </p:cNvPicPr>
          <p:nvPr/>
        </p:nvPicPr>
        <p:blipFill>
          <a:blip r:embed="rId3"/>
          <a:stretch>
            <a:fillRect/>
          </a:stretch>
        </p:blipFill>
        <p:spPr>
          <a:xfrm>
            <a:off x="1194911" y="328614"/>
            <a:ext cx="9802178" cy="5295519"/>
          </a:xfrm>
          <a:prstGeom prst="rect">
            <a:avLst/>
          </a:prstGeom>
        </p:spPr>
      </p:pic>
      <p:pic>
        <p:nvPicPr>
          <p:cNvPr id="6" name="Picture 5">
            <a:extLst>
              <a:ext uri="{FF2B5EF4-FFF2-40B4-BE49-F238E27FC236}">
                <a16:creationId xmlns:a16="http://schemas.microsoft.com/office/drawing/2014/main" id="{3FD217BD-5687-1A00-1BF1-A2CA5CF749C9}"/>
              </a:ext>
            </a:extLst>
          </p:cNvPr>
          <p:cNvPicPr>
            <a:picLocks noChangeAspect="1"/>
          </p:cNvPicPr>
          <p:nvPr/>
        </p:nvPicPr>
        <p:blipFill>
          <a:blip r:embed="rId4"/>
          <a:stretch>
            <a:fillRect/>
          </a:stretch>
        </p:blipFill>
        <p:spPr>
          <a:xfrm>
            <a:off x="4748212" y="5756879"/>
            <a:ext cx="2695575" cy="466725"/>
          </a:xfrm>
          <a:prstGeom prst="rect">
            <a:avLst/>
          </a:prstGeom>
        </p:spPr>
      </p:pic>
    </p:spTree>
    <p:extLst>
      <p:ext uri="{BB962C8B-B14F-4D97-AF65-F5344CB8AC3E}">
        <p14:creationId xmlns:p14="http://schemas.microsoft.com/office/powerpoint/2010/main" val="243669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182221-76D3-6FCD-F761-842CFFA31A53}"/>
              </a:ext>
            </a:extLst>
          </p:cNvPr>
          <p:cNvSpPr>
            <a:spLocks noGrp="1"/>
          </p:cNvSpPr>
          <p:nvPr>
            <p:ph type="sldNum" sz="quarter" idx="12"/>
          </p:nvPr>
        </p:nvSpPr>
        <p:spPr/>
        <p:txBody>
          <a:bodyPr/>
          <a:lstStyle/>
          <a:p>
            <a:fld id="{26D89839-9540-4FD2-A570-163792ED64AF}" type="slidenum">
              <a:rPr lang="en-US" smtClean="0"/>
              <a:t>7</a:t>
            </a:fld>
            <a:endParaRPr lang="en-US"/>
          </a:p>
        </p:txBody>
      </p:sp>
      <p:pic>
        <p:nvPicPr>
          <p:cNvPr id="4" name="Picture 3">
            <a:extLst>
              <a:ext uri="{FF2B5EF4-FFF2-40B4-BE49-F238E27FC236}">
                <a16:creationId xmlns:a16="http://schemas.microsoft.com/office/drawing/2014/main" id="{B43C25AE-6885-16A0-3E08-7BB4F78B2C3A}"/>
              </a:ext>
            </a:extLst>
          </p:cNvPr>
          <p:cNvPicPr>
            <a:picLocks noChangeAspect="1"/>
          </p:cNvPicPr>
          <p:nvPr/>
        </p:nvPicPr>
        <p:blipFill>
          <a:blip r:embed="rId3"/>
          <a:stretch>
            <a:fillRect/>
          </a:stretch>
        </p:blipFill>
        <p:spPr>
          <a:xfrm>
            <a:off x="1613297" y="400050"/>
            <a:ext cx="8965406" cy="6057900"/>
          </a:xfrm>
          <a:prstGeom prst="rect">
            <a:avLst/>
          </a:prstGeom>
        </p:spPr>
      </p:pic>
    </p:spTree>
    <p:extLst>
      <p:ext uri="{BB962C8B-B14F-4D97-AF65-F5344CB8AC3E}">
        <p14:creationId xmlns:p14="http://schemas.microsoft.com/office/powerpoint/2010/main" val="3895973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AE3409-F74C-E1D3-D34C-615C7019C3B8}"/>
              </a:ext>
            </a:extLst>
          </p:cNvPr>
          <p:cNvSpPr>
            <a:spLocks noGrp="1"/>
          </p:cNvSpPr>
          <p:nvPr>
            <p:ph type="sldNum" sz="quarter" idx="12"/>
          </p:nvPr>
        </p:nvSpPr>
        <p:spPr/>
        <p:txBody>
          <a:bodyPr/>
          <a:lstStyle/>
          <a:p>
            <a:fld id="{26D89839-9540-4FD2-A570-163792ED64AF}" type="slidenum">
              <a:rPr lang="en-US" smtClean="0"/>
              <a:t>70</a:t>
            </a:fld>
            <a:endParaRPr lang="en-US"/>
          </a:p>
        </p:txBody>
      </p:sp>
      <p:pic>
        <p:nvPicPr>
          <p:cNvPr id="4" name="Picture 3">
            <a:extLst>
              <a:ext uri="{FF2B5EF4-FFF2-40B4-BE49-F238E27FC236}">
                <a16:creationId xmlns:a16="http://schemas.microsoft.com/office/drawing/2014/main" id="{36D109A3-E474-8B49-4E7C-6453727C41FB}"/>
              </a:ext>
            </a:extLst>
          </p:cNvPr>
          <p:cNvPicPr>
            <a:picLocks noChangeAspect="1"/>
          </p:cNvPicPr>
          <p:nvPr/>
        </p:nvPicPr>
        <p:blipFill>
          <a:blip r:embed="rId3"/>
          <a:stretch>
            <a:fillRect/>
          </a:stretch>
        </p:blipFill>
        <p:spPr>
          <a:xfrm>
            <a:off x="1015603" y="392906"/>
            <a:ext cx="10160794" cy="6072188"/>
          </a:xfrm>
          <a:prstGeom prst="rect">
            <a:avLst/>
          </a:prstGeom>
        </p:spPr>
      </p:pic>
    </p:spTree>
    <p:extLst>
      <p:ext uri="{BB962C8B-B14F-4D97-AF65-F5344CB8AC3E}">
        <p14:creationId xmlns:p14="http://schemas.microsoft.com/office/powerpoint/2010/main" val="5215849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0749E5-4B94-7730-4D43-A8C277B5B320}"/>
              </a:ext>
            </a:extLst>
          </p:cNvPr>
          <p:cNvSpPr>
            <a:spLocks noGrp="1"/>
          </p:cNvSpPr>
          <p:nvPr>
            <p:ph type="sldNum" sz="quarter" idx="12"/>
          </p:nvPr>
        </p:nvSpPr>
        <p:spPr/>
        <p:txBody>
          <a:bodyPr/>
          <a:lstStyle/>
          <a:p>
            <a:fld id="{26D89839-9540-4FD2-A570-163792ED64AF}" type="slidenum">
              <a:rPr lang="en-US" smtClean="0"/>
              <a:t>71</a:t>
            </a:fld>
            <a:endParaRPr lang="en-US"/>
          </a:p>
        </p:txBody>
      </p:sp>
      <p:pic>
        <p:nvPicPr>
          <p:cNvPr id="4" name="Picture 3">
            <a:extLst>
              <a:ext uri="{FF2B5EF4-FFF2-40B4-BE49-F238E27FC236}">
                <a16:creationId xmlns:a16="http://schemas.microsoft.com/office/drawing/2014/main" id="{CB43D615-8116-FA0A-4F79-43D7B785FB9D}"/>
              </a:ext>
            </a:extLst>
          </p:cNvPr>
          <p:cNvPicPr>
            <a:picLocks noChangeAspect="1"/>
          </p:cNvPicPr>
          <p:nvPr/>
        </p:nvPicPr>
        <p:blipFill>
          <a:blip r:embed="rId3"/>
          <a:stretch>
            <a:fillRect/>
          </a:stretch>
        </p:blipFill>
        <p:spPr>
          <a:xfrm>
            <a:off x="1015603" y="392906"/>
            <a:ext cx="10160794" cy="6072188"/>
          </a:xfrm>
          <a:prstGeom prst="rect">
            <a:avLst/>
          </a:prstGeom>
        </p:spPr>
      </p:pic>
      <p:sp>
        <p:nvSpPr>
          <p:cNvPr id="5" name="Google Shape;127;g33cfc2b8dfb_0_6">
            <a:extLst>
              <a:ext uri="{FF2B5EF4-FFF2-40B4-BE49-F238E27FC236}">
                <a16:creationId xmlns:a16="http://schemas.microsoft.com/office/drawing/2014/main" id="{CB0B3B2E-3C9E-4BD3-A037-DBF56C68A400}"/>
              </a:ext>
            </a:extLst>
          </p:cNvPr>
          <p:cNvSpPr/>
          <p:nvPr/>
        </p:nvSpPr>
        <p:spPr>
          <a:xfrm>
            <a:off x="7864846" y="2899353"/>
            <a:ext cx="1546783" cy="267593"/>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2478031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83C5D-7D3A-9509-F0CC-86B104FFB46B}"/>
              </a:ext>
            </a:extLst>
          </p:cNvPr>
          <p:cNvSpPr>
            <a:spLocks noGrp="1"/>
          </p:cNvSpPr>
          <p:nvPr>
            <p:ph type="sldNum" sz="quarter" idx="12"/>
          </p:nvPr>
        </p:nvSpPr>
        <p:spPr/>
        <p:txBody>
          <a:bodyPr/>
          <a:lstStyle/>
          <a:p>
            <a:fld id="{26D89839-9540-4FD2-A570-163792ED64AF}" type="slidenum">
              <a:rPr lang="en-US" smtClean="0"/>
              <a:t>72</a:t>
            </a:fld>
            <a:endParaRPr lang="en-US"/>
          </a:p>
        </p:txBody>
      </p:sp>
      <p:pic>
        <p:nvPicPr>
          <p:cNvPr id="4" name="Picture 3">
            <a:extLst>
              <a:ext uri="{FF2B5EF4-FFF2-40B4-BE49-F238E27FC236}">
                <a16:creationId xmlns:a16="http://schemas.microsoft.com/office/drawing/2014/main" id="{6CC0862D-7B15-21F7-CD40-0BB4C0F16BD0}"/>
              </a:ext>
            </a:extLst>
          </p:cNvPr>
          <p:cNvPicPr>
            <a:picLocks noChangeAspect="1"/>
          </p:cNvPicPr>
          <p:nvPr/>
        </p:nvPicPr>
        <p:blipFill>
          <a:blip r:embed="rId3"/>
          <a:stretch>
            <a:fillRect/>
          </a:stretch>
        </p:blipFill>
        <p:spPr>
          <a:xfrm>
            <a:off x="1015603" y="392906"/>
            <a:ext cx="10160794" cy="6072188"/>
          </a:xfrm>
          <a:prstGeom prst="rect">
            <a:avLst/>
          </a:prstGeom>
        </p:spPr>
      </p:pic>
    </p:spTree>
    <p:extLst>
      <p:ext uri="{BB962C8B-B14F-4D97-AF65-F5344CB8AC3E}">
        <p14:creationId xmlns:p14="http://schemas.microsoft.com/office/powerpoint/2010/main" val="924105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1A7C9-F5D0-6D19-E0D8-CEA3BE38D818}"/>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2F1B3F14-1001-A598-5693-2B939556A1D5}"/>
              </a:ext>
            </a:extLst>
          </p:cNvPr>
          <p:cNvSpPr>
            <a:spLocks noGrp="1"/>
          </p:cNvSpPr>
          <p:nvPr>
            <p:ph type="title"/>
          </p:nvPr>
        </p:nvSpPr>
        <p:spPr/>
        <p:txBody>
          <a:bodyPr/>
          <a:lstStyle/>
          <a:p>
            <a:r>
              <a:rPr lang="en-CA" dirty="0"/>
              <a:t>Recording date of publication</a:t>
            </a:r>
          </a:p>
        </p:txBody>
      </p:sp>
      <p:sp>
        <p:nvSpPr>
          <p:cNvPr id="3" name="Slide Number Placeholder 2">
            <a:extLst>
              <a:ext uri="{FF2B5EF4-FFF2-40B4-BE49-F238E27FC236}">
                <a16:creationId xmlns:a16="http://schemas.microsoft.com/office/drawing/2014/main" id="{B46E1A86-1AC4-6539-BFA0-DF74DC4C59CC}"/>
              </a:ext>
            </a:extLst>
          </p:cNvPr>
          <p:cNvSpPr>
            <a:spLocks noGrp="1"/>
          </p:cNvSpPr>
          <p:nvPr>
            <p:ph type="sldNum" sz="quarter" idx="12"/>
          </p:nvPr>
        </p:nvSpPr>
        <p:spPr/>
        <p:txBody>
          <a:bodyPr/>
          <a:lstStyle/>
          <a:p>
            <a:fld id="{26D89839-9540-4FD2-A570-163792ED64AF}" type="slidenum">
              <a:rPr lang="en-US" smtClean="0"/>
              <a:t>73</a:t>
            </a:fld>
            <a:endParaRPr lang="en-US"/>
          </a:p>
        </p:txBody>
      </p:sp>
      <p:sp>
        <p:nvSpPr>
          <p:cNvPr id="25" name="TextBox 24">
            <a:extLst>
              <a:ext uri="{FF2B5EF4-FFF2-40B4-BE49-F238E27FC236}">
                <a16:creationId xmlns:a16="http://schemas.microsoft.com/office/drawing/2014/main" id="{4BFD2F52-79DB-6008-31EB-78483A69FB62}"/>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9939F07D-0C77-3499-3BE6-69AEB78ECD71}"/>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5F561B0E-8D20-3440-2C54-CA2D90237AF0}"/>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43347289-BC16-B56D-286B-64136D53ACFE}"/>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28730052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506F14-C196-CE11-525B-CC600B5548F9}"/>
              </a:ext>
            </a:extLst>
          </p:cNvPr>
          <p:cNvPicPr>
            <a:picLocks noChangeAspect="1"/>
          </p:cNvPicPr>
          <p:nvPr/>
        </p:nvPicPr>
        <p:blipFill>
          <a:blip r:embed="rId3"/>
          <a:stretch>
            <a:fillRect/>
          </a:stretch>
        </p:blipFill>
        <p:spPr>
          <a:xfrm>
            <a:off x="1015603" y="3510914"/>
            <a:ext cx="10160794" cy="3027998"/>
          </a:xfrm>
          <a:prstGeom prst="rect">
            <a:avLst/>
          </a:prstGeom>
        </p:spPr>
      </p:pic>
      <p:sp>
        <p:nvSpPr>
          <p:cNvPr id="3" name="Slide Number Placeholder 2">
            <a:extLst>
              <a:ext uri="{FF2B5EF4-FFF2-40B4-BE49-F238E27FC236}">
                <a16:creationId xmlns:a16="http://schemas.microsoft.com/office/drawing/2014/main" id="{847AAAD9-D1F2-5DEE-9AED-8A1259AF9717}"/>
              </a:ext>
            </a:extLst>
          </p:cNvPr>
          <p:cNvSpPr>
            <a:spLocks noGrp="1"/>
          </p:cNvSpPr>
          <p:nvPr>
            <p:ph type="sldNum" sz="quarter" idx="12"/>
          </p:nvPr>
        </p:nvSpPr>
        <p:spPr/>
        <p:txBody>
          <a:bodyPr/>
          <a:lstStyle/>
          <a:p>
            <a:fld id="{26D89839-9540-4FD2-A570-163792ED64AF}" type="slidenum">
              <a:rPr lang="en-US" smtClean="0"/>
              <a:t>74</a:t>
            </a:fld>
            <a:endParaRPr lang="en-US"/>
          </a:p>
        </p:txBody>
      </p:sp>
      <p:pic>
        <p:nvPicPr>
          <p:cNvPr id="9" name="Picture 8">
            <a:extLst>
              <a:ext uri="{FF2B5EF4-FFF2-40B4-BE49-F238E27FC236}">
                <a16:creationId xmlns:a16="http://schemas.microsoft.com/office/drawing/2014/main" id="{44816457-CC5D-54E7-45EA-CC4E25EA4A2D}"/>
              </a:ext>
            </a:extLst>
          </p:cNvPr>
          <p:cNvPicPr>
            <a:picLocks noChangeAspect="1"/>
          </p:cNvPicPr>
          <p:nvPr/>
        </p:nvPicPr>
        <p:blipFill>
          <a:blip r:embed="rId4"/>
          <a:stretch>
            <a:fillRect/>
          </a:stretch>
        </p:blipFill>
        <p:spPr>
          <a:xfrm>
            <a:off x="1015603" y="335281"/>
            <a:ext cx="10160794" cy="3011805"/>
          </a:xfrm>
          <a:prstGeom prst="rect">
            <a:avLst/>
          </a:prstGeom>
        </p:spPr>
      </p:pic>
      <p:sp>
        <p:nvSpPr>
          <p:cNvPr id="5" name="Google Shape;127;g33cfc2b8dfb_0_6">
            <a:extLst>
              <a:ext uri="{FF2B5EF4-FFF2-40B4-BE49-F238E27FC236}">
                <a16:creationId xmlns:a16="http://schemas.microsoft.com/office/drawing/2014/main" id="{5D095926-DF53-47C9-8A8D-E94231C91858}"/>
              </a:ext>
            </a:extLst>
          </p:cNvPr>
          <p:cNvSpPr/>
          <p:nvPr/>
        </p:nvSpPr>
        <p:spPr>
          <a:xfrm>
            <a:off x="1653617" y="2819623"/>
            <a:ext cx="5159778" cy="508728"/>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776392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4FA2E-77AA-5E90-435F-550357637281}"/>
              </a:ext>
            </a:extLst>
          </p:cNvPr>
          <p:cNvSpPr>
            <a:spLocks noGrp="1"/>
          </p:cNvSpPr>
          <p:nvPr>
            <p:ph type="sldNum" sz="quarter" idx="12"/>
          </p:nvPr>
        </p:nvSpPr>
        <p:spPr/>
        <p:txBody>
          <a:bodyPr/>
          <a:lstStyle/>
          <a:p>
            <a:fld id="{26D89839-9540-4FD2-A570-163792ED64AF}" type="slidenum">
              <a:rPr lang="en-US" smtClean="0"/>
              <a:t>75</a:t>
            </a:fld>
            <a:endParaRPr lang="en-US"/>
          </a:p>
        </p:txBody>
      </p:sp>
      <p:pic>
        <p:nvPicPr>
          <p:cNvPr id="6" name="Picture 5">
            <a:extLst>
              <a:ext uri="{FF2B5EF4-FFF2-40B4-BE49-F238E27FC236}">
                <a16:creationId xmlns:a16="http://schemas.microsoft.com/office/drawing/2014/main" id="{681D8D91-CE5D-AF25-3F1C-11AB7BF56AC3}"/>
              </a:ext>
            </a:extLst>
          </p:cNvPr>
          <p:cNvPicPr>
            <a:picLocks noChangeAspect="1"/>
          </p:cNvPicPr>
          <p:nvPr/>
        </p:nvPicPr>
        <p:blipFill>
          <a:blip r:embed="rId3"/>
          <a:stretch>
            <a:fillRect/>
          </a:stretch>
        </p:blipFill>
        <p:spPr>
          <a:xfrm>
            <a:off x="1613297" y="332184"/>
            <a:ext cx="8965406" cy="6193631"/>
          </a:xfrm>
          <a:prstGeom prst="rect">
            <a:avLst/>
          </a:prstGeom>
        </p:spPr>
      </p:pic>
      <p:sp>
        <p:nvSpPr>
          <p:cNvPr id="4" name="Google Shape;127;g33cfc2b8dfb_0_6">
            <a:extLst>
              <a:ext uri="{FF2B5EF4-FFF2-40B4-BE49-F238E27FC236}">
                <a16:creationId xmlns:a16="http://schemas.microsoft.com/office/drawing/2014/main" id="{3BBE76A1-24D9-4BA5-8108-9B112A193551}"/>
              </a:ext>
            </a:extLst>
          </p:cNvPr>
          <p:cNvSpPr/>
          <p:nvPr/>
        </p:nvSpPr>
        <p:spPr>
          <a:xfrm>
            <a:off x="1731675" y="4514608"/>
            <a:ext cx="8965405" cy="1373236"/>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extLst>
      <p:ext uri="{BB962C8B-B14F-4D97-AF65-F5344CB8AC3E}">
        <p14:creationId xmlns:p14="http://schemas.microsoft.com/office/powerpoint/2010/main" val="41245111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781C85-1A61-41F3-3263-73A3A9463DBF}"/>
              </a:ext>
            </a:extLst>
          </p:cNvPr>
          <p:cNvSpPr>
            <a:spLocks noGrp="1"/>
          </p:cNvSpPr>
          <p:nvPr>
            <p:ph type="sldNum" sz="quarter" idx="12"/>
          </p:nvPr>
        </p:nvSpPr>
        <p:spPr/>
        <p:txBody>
          <a:bodyPr/>
          <a:lstStyle/>
          <a:p>
            <a:fld id="{26D89839-9540-4FD2-A570-163792ED64AF}" type="slidenum">
              <a:rPr lang="en-US" smtClean="0"/>
              <a:t>76</a:t>
            </a:fld>
            <a:endParaRPr lang="en-US"/>
          </a:p>
        </p:txBody>
      </p:sp>
      <p:pic>
        <p:nvPicPr>
          <p:cNvPr id="4" name="Picture 3">
            <a:extLst>
              <a:ext uri="{FF2B5EF4-FFF2-40B4-BE49-F238E27FC236}">
                <a16:creationId xmlns:a16="http://schemas.microsoft.com/office/drawing/2014/main" id="{8FB2296F-B0F4-3B6A-BEFB-20B093D41343}"/>
              </a:ext>
            </a:extLst>
          </p:cNvPr>
          <p:cNvPicPr>
            <a:picLocks noChangeAspect="1"/>
          </p:cNvPicPr>
          <p:nvPr/>
        </p:nvPicPr>
        <p:blipFill>
          <a:blip r:embed="rId3"/>
          <a:stretch>
            <a:fillRect/>
          </a:stretch>
        </p:blipFill>
        <p:spPr>
          <a:xfrm>
            <a:off x="1613297" y="250031"/>
            <a:ext cx="8965406" cy="6357938"/>
          </a:xfrm>
          <a:prstGeom prst="rect">
            <a:avLst/>
          </a:prstGeom>
        </p:spPr>
      </p:pic>
    </p:spTree>
    <p:extLst>
      <p:ext uri="{BB962C8B-B14F-4D97-AF65-F5344CB8AC3E}">
        <p14:creationId xmlns:p14="http://schemas.microsoft.com/office/powerpoint/2010/main" val="28010147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2A5F-7FF9-97CD-9E2C-C9C6FDD4FCD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05432BAF-6301-46EB-EBCC-8357FF61CB63}"/>
              </a:ext>
            </a:extLst>
          </p:cNvPr>
          <p:cNvSpPr>
            <a:spLocks noGrp="1"/>
          </p:cNvSpPr>
          <p:nvPr>
            <p:ph type="title"/>
          </p:nvPr>
        </p:nvSpPr>
        <p:spPr/>
        <p:txBody>
          <a:bodyPr/>
          <a:lstStyle/>
          <a:p>
            <a:r>
              <a:rPr lang="en-CA" dirty="0"/>
              <a:t>Recording date of publication</a:t>
            </a:r>
          </a:p>
        </p:txBody>
      </p:sp>
      <p:sp>
        <p:nvSpPr>
          <p:cNvPr id="3" name="Slide Number Placeholder 2">
            <a:extLst>
              <a:ext uri="{FF2B5EF4-FFF2-40B4-BE49-F238E27FC236}">
                <a16:creationId xmlns:a16="http://schemas.microsoft.com/office/drawing/2014/main" id="{FE489A8E-7E3E-9CA0-4578-E6A0596FF011}"/>
              </a:ext>
            </a:extLst>
          </p:cNvPr>
          <p:cNvSpPr>
            <a:spLocks noGrp="1"/>
          </p:cNvSpPr>
          <p:nvPr>
            <p:ph type="sldNum" sz="quarter" idx="12"/>
          </p:nvPr>
        </p:nvSpPr>
        <p:spPr/>
        <p:txBody>
          <a:bodyPr/>
          <a:lstStyle/>
          <a:p>
            <a:fld id="{26D89839-9540-4FD2-A570-163792ED64AF}" type="slidenum">
              <a:rPr lang="en-US" smtClean="0"/>
              <a:t>77</a:t>
            </a:fld>
            <a:endParaRPr lang="en-US"/>
          </a:p>
        </p:txBody>
      </p:sp>
      <p:sp>
        <p:nvSpPr>
          <p:cNvPr id="25" name="TextBox 24">
            <a:extLst>
              <a:ext uri="{FF2B5EF4-FFF2-40B4-BE49-F238E27FC236}">
                <a16:creationId xmlns:a16="http://schemas.microsoft.com/office/drawing/2014/main" id="{F3B906E6-456C-065B-47DC-6B2FECCA2BFE}"/>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F8D87F04-F644-2A78-6428-067C6EC83FA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5" name="Picture 4">
            <a:extLst>
              <a:ext uri="{FF2B5EF4-FFF2-40B4-BE49-F238E27FC236}">
                <a16:creationId xmlns:a16="http://schemas.microsoft.com/office/drawing/2014/main" id="{3152F2E4-9BA9-51BC-10B3-4ACA89267F01}"/>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8" name="Picture 7">
            <a:extLst>
              <a:ext uri="{FF2B5EF4-FFF2-40B4-BE49-F238E27FC236}">
                <a16:creationId xmlns:a16="http://schemas.microsoft.com/office/drawing/2014/main" id="{CD8EBC6B-2A55-26B1-45A5-2C6B22AB1AD1}"/>
              </a:ext>
            </a:extLst>
          </p:cNvPr>
          <p:cNvPicPr>
            <a:picLocks noChangeAspect="1"/>
          </p:cNvPicPr>
          <p:nvPr/>
        </p:nvPicPr>
        <p:blipFill>
          <a:blip r:embed="rId4"/>
          <a:stretch>
            <a:fillRect/>
          </a:stretch>
        </p:blipFill>
        <p:spPr>
          <a:xfrm>
            <a:off x="838200" y="5066800"/>
            <a:ext cx="2286000" cy="304800"/>
          </a:xfrm>
          <a:prstGeom prst="rect">
            <a:avLst/>
          </a:prstGeom>
        </p:spPr>
      </p:pic>
    </p:spTree>
    <p:extLst>
      <p:ext uri="{BB962C8B-B14F-4D97-AF65-F5344CB8AC3E}">
        <p14:creationId xmlns:p14="http://schemas.microsoft.com/office/powerpoint/2010/main" val="32447690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836A92-7432-5526-5E6C-4D2372118A69}"/>
              </a:ext>
            </a:extLst>
          </p:cNvPr>
          <p:cNvSpPr>
            <a:spLocks noGrp="1"/>
          </p:cNvSpPr>
          <p:nvPr>
            <p:ph type="sldNum" sz="quarter" idx="12"/>
          </p:nvPr>
        </p:nvSpPr>
        <p:spPr/>
        <p:txBody>
          <a:bodyPr/>
          <a:lstStyle/>
          <a:p>
            <a:fld id="{26D89839-9540-4FD2-A570-163792ED64AF}" type="slidenum">
              <a:rPr lang="en-US" smtClean="0"/>
              <a:t>78</a:t>
            </a:fld>
            <a:endParaRPr lang="en-US"/>
          </a:p>
        </p:txBody>
      </p:sp>
      <p:pic>
        <p:nvPicPr>
          <p:cNvPr id="4" name="Picture 3">
            <a:extLst>
              <a:ext uri="{FF2B5EF4-FFF2-40B4-BE49-F238E27FC236}">
                <a16:creationId xmlns:a16="http://schemas.microsoft.com/office/drawing/2014/main" id="{ED4B53FC-EEDA-EDD4-D00F-99B1FAF870B8}"/>
              </a:ext>
            </a:extLst>
          </p:cNvPr>
          <p:cNvPicPr>
            <a:picLocks noChangeAspect="1"/>
          </p:cNvPicPr>
          <p:nvPr/>
        </p:nvPicPr>
        <p:blipFill>
          <a:blip r:embed="rId3"/>
          <a:stretch>
            <a:fillRect/>
          </a:stretch>
        </p:blipFill>
        <p:spPr>
          <a:xfrm>
            <a:off x="1015603" y="745093"/>
            <a:ext cx="10160794" cy="536781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FDD04-6990-0CBC-916A-DA85799DA836}"/>
              </a:ext>
            </a:extLst>
          </p:cNvPr>
          <p:cNvSpPr>
            <a:spLocks noGrp="1"/>
          </p:cNvSpPr>
          <p:nvPr>
            <p:ph type="sldNum" sz="quarter" idx="12"/>
          </p:nvPr>
        </p:nvSpPr>
        <p:spPr/>
        <p:txBody>
          <a:bodyPr/>
          <a:lstStyle/>
          <a:p>
            <a:fld id="{26D89839-9540-4FD2-A570-163792ED64AF}" type="slidenum">
              <a:rPr lang="en-US" smtClean="0"/>
              <a:t>79</a:t>
            </a:fld>
            <a:endParaRPr lang="en-US"/>
          </a:p>
        </p:txBody>
      </p:sp>
      <p:pic>
        <p:nvPicPr>
          <p:cNvPr id="10" name="Content Placeholder 9">
            <a:extLst>
              <a:ext uri="{FF2B5EF4-FFF2-40B4-BE49-F238E27FC236}">
                <a16:creationId xmlns:a16="http://schemas.microsoft.com/office/drawing/2014/main" id="{F88B26AB-C1C4-0A28-92CB-201068F7BD60}"/>
              </a:ext>
            </a:extLst>
          </p:cNvPr>
          <p:cNvPicPr>
            <a:picLocks noGrp="1" noChangeAspect="1"/>
          </p:cNvPicPr>
          <p:nvPr>
            <p:ph sz="half" idx="2"/>
          </p:nvPr>
        </p:nvPicPr>
        <p:blipFill>
          <a:blip r:embed="rId3"/>
          <a:stretch>
            <a:fillRect/>
          </a:stretch>
        </p:blipFill>
        <p:spPr>
          <a:xfrm>
            <a:off x="5955467" y="783431"/>
            <a:ext cx="6052319" cy="3527424"/>
          </a:xfrm>
          <a:prstGeom prst="rect">
            <a:avLst/>
          </a:prstGeom>
        </p:spPr>
      </p:pic>
      <p:pic>
        <p:nvPicPr>
          <p:cNvPr id="13" name="Picture 12">
            <a:extLst>
              <a:ext uri="{FF2B5EF4-FFF2-40B4-BE49-F238E27FC236}">
                <a16:creationId xmlns:a16="http://schemas.microsoft.com/office/drawing/2014/main" id="{882F04A2-FD15-0547-0DBA-08E95568C6ED}"/>
              </a:ext>
            </a:extLst>
          </p:cNvPr>
          <p:cNvPicPr>
            <a:picLocks noChangeAspect="1"/>
          </p:cNvPicPr>
          <p:nvPr/>
        </p:nvPicPr>
        <p:blipFill>
          <a:blip r:embed="rId4"/>
          <a:stretch>
            <a:fillRect/>
          </a:stretch>
        </p:blipFill>
        <p:spPr>
          <a:xfrm>
            <a:off x="6457113" y="4310855"/>
            <a:ext cx="5550672" cy="1867250"/>
          </a:xfrm>
          <a:prstGeom prst="rect">
            <a:avLst/>
          </a:prstGeom>
        </p:spPr>
      </p:pic>
      <p:pic>
        <p:nvPicPr>
          <p:cNvPr id="11" name="Content Placeholder 10">
            <a:extLst>
              <a:ext uri="{FF2B5EF4-FFF2-40B4-BE49-F238E27FC236}">
                <a16:creationId xmlns:a16="http://schemas.microsoft.com/office/drawing/2014/main" id="{FD94980A-6288-0E6A-6F00-8D446027209A}"/>
              </a:ext>
            </a:extLst>
          </p:cNvPr>
          <p:cNvPicPr>
            <a:picLocks noGrp="1" noChangeAspect="1"/>
          </p:cNvPicPr>
          <p:nvPr>
            <p:ph sz="half" idx="1"/>
          </p:nvPr>
        </p:nvPicPr>
        <p:blipFill>
          <a:blip r:embed="rId5"/>
          <a:stretch>
            <a:fillRect/>
          </a:stretch>
        </p:blipFill>
        <p:spPr>
          <a:xfrm>
            <a:off x="184214" y="783431"/>
            <a:ext cx="6052318" cy="5291138"/>
          </a:xfrm>
          <a:prstGeom prst="rect">
            <a:avLst/>
          </a:prstGeom>
        </p:spPr>
      </p:pic>
    </p:spTree>
    <p:extLst>
      <p:ext uri="{BB962C8B-B14F-4D97-AF65-F5344CB8AC3E}">
        <p14:creationId xmlns:p14="http://schemas.microsoft.com/office/powerpoint/2010/main" val="1318735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AEE4F0-A3FD-0D2D-54A2-7EADDAB710EF}"/>
              </a:ext>
            </a:extLst>
          </p:cNvPr>
          <p:cNvPicPr>
            <a:picLocks noChangeAspect="1"/>
          </p:cNvPicPr>
          <p:nvPr/>
        </p:nvPicPr>
        <p:blipFill>
          <a:blip r:embed="rId3"/>
          <a:stretch>
            <a:fillRect/>
          </a:stretch>
        </p:blipFill>
        <p:spPr>
          <a:xfrm>
            <a:off x="1613297" y="367903"/>
            <a:ext cx="8965406" cy="6122194"/>
          </a:xfrm>
          <a:prstGeom prst="rect">
            <a:avLst/>
          </a:prstGeom>
        </p:spPr>
      </p:pic>
      <p:sp>
        <p:nvSpPr>
          <p:cNvPr id="2" name="Slide Number Placeholder 1">
            <a:extLst>
              <a:ext uri="{FF2B5EF4-FFF2-40B4-BE49-F238E27FC236}">
                <a16:creationId xmlns:a16="http://schemas.microsoft.com/office/drawing/2014/main" id="{232988D2-769B-1BFC-1844-EB498A7698A4}"/>
              </a:ext>
            </a:extLst>
          </p:cNvPr>
          <p:cNvSpPr>
            <a:spLocks noGrp="1"/>
          </p:cNvSpPr>
          <p:nvPr>
            <p:ph type="sldNum" sz="quarter" idx="12"/>
          </p:nvPr>
        </p:nvSpPr>
        <p:spPr/>
        <p:txBody>
          <a:bodyPr/>
          <a:lstStyle/>
          <a:p>
            <a:fld id="{26D89839-9540-4FD2-A570-163792ED64AF}" type="slidenum">
              <a:rPr lang="en-US" smtClean="0"/>
              <a:t>8</a:t>
            </a:fld>
            <a:endParaRPr lang="en-US"/>
          </a:p>
        </p:txBody>
      </p:sp>
    </p:spTree>
    <p:extLst>
      <p:ext uri="{BB962C8B-B14F-4D97-AF65-F5344CB8AC3E}">
        <p14:creationId xmlns:p14="http://schemas.microsoft.com/office/powerpoint/2010/main" val="31939013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57EA7-EB55-F979-CE89-D1280F7D02E3}"/>
            </a:ext>
          </a:extLst>
        </p:cNvPr>
        <p:cNvGrpSpPr/>
        <p:nvPr/>
      </p:nvGrpSpPr>
      <p:grpSpPr>
        <a:xfrm>
          <a:off x="0" y="0"/>
          <a:ext cx="0" cy="0"/>
          <a:chOff x="0" y="0"/>
          <a:chExt cx="0" cy="0"/>
        </a:xfrm>
      </p:grpSpPr>
      <p:sp>
        <p:nvSpPr>
          <p:cNvPr id="24" name="Title 23">
            <a:extLst>
              <a:ext uri="{FF2B5EF4-FFF2-40B4-BE49-F238E27FC236}">
                <a16:creationId xmlns:a16="http://schemas.microsoft.com/office/drawing/2014/main" id="{40CA806B-D136-9349-B425-9CA3E02FEDFF}"/>
              </a:ext>
            </a:extLst>
          </p:cNvPr>
          <p:cNvSpPr>
            <a:spLocks noGrp="1"/>
          </p:cNvSpPr>
          <p:nvPr>
            <p:ph type="title"/>
          </p:nvPr>
        </p:nvSpPr>
        <p:spPr/>
        <p:txBody>
          <a:bodyPr/>
          <a:lstStyle/>
          <a:p>
            <a:r>
              <a:rPr lang="en-CA" dirty="0"/>
              <a:t>Recording publication statement</a:t>
            </a:r>
          </a:p>
        </p:txBody>
      </p:sp>
      <p:sp>
        <p:nvSpPr>
          <p:cNvPr id="3" name="Slide Number Placeholder 2">
            <a:extLst>
              <a:ext uri="{FF2B5EF4-FFF2-40B4-BE49-F238E27FC236}">
                <a16:creationId xmlns:a16="http://schemas.microsoft.com/office/drawing/2014/main" id="{6F90381D-B7C4-760C-FAEA-C306ECEC3DFE}"/>
              </a:ext>
            </a:extLst>
          </p:cNvPr>
          <p:cNvSpPr>
            <a:spLocks noGrp="1"/>
          </p:cNvSpPr>
          <p:nvPr>
            <p:ph type="sldNum" sz="quarter" idx="12"/>
          </p:nvPr>
        </p:nvSpPr>
        <p:spPr/>
        <p:txBody>
          <a:bodyPr/>
          <a:lstStyle/>
          <a:p>
            <a:fld id="{26D89839-9540-4FD2-A570-163792ED64AF}" type="slidenum">
              <a:rPr lang="en-US" smtClean="0"/>
              <a:t>80</a:t>
            </a:fld>
            <a:endParaRPr lang="en-US"/>
          </a:p>
        </p:txBody>
      </p:sp>
      <p:sp>
        <p:nvSpPr>
          <p:cNvPr id="25" name="TextBox 24">
            <a:extLst>
              <a:ext uri="{FF2B5EF4-FFF2-40B4-BE49-F238E27FC236}">
                <a16:creationId xmlns:a16="http://schemas.microsoft.com/office/drawing/2014/main" id="{2F0ECFF8-1D72-EBB4-1138-9C0D50014588}"/>
              </a:ext>
            </a:extLst>
          </p:cNvPr>
          <p:cNvSpPr txBox="1"/>
          <p:nvPr/>
        </p:nvSpPr>
        <p:spPr>
          <a:xfrm>
            <a:off x="838200" y="1742251"/>
            <a:ext cx="3397918" cy="523220"/>
          </a:xfrm>
          <a:prstGeom prst="rect">
            <a:avLst/>
          </a:prstGeom>
          <a:noFill/>
        </p:spPr>
        <p:txBody>
          <a:bodyPr wrap="none" rtlCol="0">
            <a:spAutoFit/>
          </a:bodyPr>
          <a:lstStyle/>
          <a:p>
            <a:r>
              <a:rPr lang="en-CA" sz="2800" b="1" dirty="0"/>
              <a:t>RDA Record Template</a:t>
            </a:r>
          </a:p>
        </p:txBody>
      </p:sp>
      <p:sp>
        <p:nvSpPr>
          <p:cNvPr id="26" name="TextBox 25">
            <a:extLst>
              <a:ext uri="{FF2B5EF4-FFF2-40B4-BE49-F238E27FC236}">
                <a16:creationId xmlns:a16="http://schemas.microsoft.com/office/drawing/2014/main" id="{D415549C-286A-5936-E8FB-04AC9C6E5CA4}"/>
              </a:ext>
            </a:extLst>
          </p:cNvPr>
          <p:cNvSpPr txBox="1"/>
          <p:nvPr/>
        </p:nvSpPr>
        <p:spPr>
          <a:xfrm>
            <a:off x="838200" y="4515005"/>
            <a:ext cx="4696094" cy="523220"/>
          </a:xfrm>
          <a:prstGeom prst="rect">
            <a:avLst/>
          </a:prstGeom>
          <a:noFill/>
        </p:spPr>
        <p:txBody>
          <a:bodyPr wrap="none" rtlCol="0">
            <a:spAutoFit/>
          </a:bodyPr>
          <a:lstStyle/>
          <a:p>
            <a:r>
              <a:rPr lang="en-CA" sz="2800" b="1" dirty="0"/>
              <a:t>MARC 21 Bibliographic Record</a:t>
            </a:r>
          </a:p>
        </p:txBody>
      </p:sp>
      <p:pic>
        <p:nvPicPr>
          <p:cNvPr id="4" name="Picture 3">
            <a:extLst>
              <a:ext uri="{FF2B5EF4-FFF2-40B4-BE49-F238E27FC236}">
                <a16:creationId xmlns:a16="http://schemas.microsoft.com/office/drawing/2014/main" id="{72BC64E1-2F3E-5389-7F13-CA1CDA81783C}"/>
              </a:ext>
            </a:extLst>
          </p:cNvPr>
          <p:cNvPicPr>
            <a:picLocks noChangeAspect="1"/>
          </p:cNvPicPr>
          <p:nvPr/>
        </p:nvPicPr>
        <p:blipFill>
          <a:blip r:embed="rId3"/>
          <a:stretch>
            <a:fillRect/>
          </a:stretch>
        </p:blipFill>
        <p:spPr>
          <a:xfrm>
            <a:off x="838200" y="2265471"/>
            <a:ext cx="9858375" cy="1571625"/>
          </a:xfrm>
          <a:prstGeom prst="rect">
            <a:avLst/>
          </a:prstGeom>
          <a:ln>
            <a:solidFill>
              <a:schemeClr val="bg1">
                <a:lumMod val="85000"/>
              </a:schemeClr>
            </a:solidFill>
          </a:ln>
        </p:spPr>
      </p:pic>
      <p:pic>
        <p:nvPicPr>
          <p:cNvPr id="7" name="Picture 6">
            <a:extLst>
              <a:ext uri="{FF2B5EF4-FFF2-40B4-BE49-F238E27FC236}">
                <a16:creationId xmlns:a16="http://schemas.microsoft.com/office/drawing/2014/main" id="{4D231846-42BD-9576-8BF2-D1F8AE059180}"/>
              </a:ext>
            </a:extLst>
          </p:cNvPr>
          <p:cNvPicPr>
            <a:picLocks noChangeAspect="1"/>
          </p:cNvPicPr>
          <p:nvPr/>
        </p:nvPicPr>
        <p:blipFill>
          <a:blip r:embed="rId4"/>
          <a:stretch>
            <a:fillRect/>
          </a:stretch>
        </p:blipFill>
        <p:spPr>
          <a:xfrm>
            <a:off x="838200" y="5038225"/>
            <a:ext cx="8782050" cy="371475"/>
          </a:xfrm>
          <a:prstGeom prst="rect">
            <a:avLst/>
          </a:prstGeom>
        </p:spPr>
      </p:pic>
    </p:spTree>
    <p:extLst>
      <p:ext uri="{BB962C8B-B14F-4D97-AF65-F5344CB8AC3E}">
        <p14:creationId xmlns:p14="http://schemas.microsoft.com/office/powerpoint/2010/main" val="35758088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2AC7F6-D064-7E7F-C327-46E20B5D5050}"/>
              </a:ext>
            </a:extLst>
          </p:cNvPr>
          <p:cNvSpPr>
            <a:spLocks noGrp="1"/>
          </p:cNvSpPr>
          <p:nvPr>
            <p:ph type="title"/>
          </p:nvPr>
        </p:nvSpPr>
        <p:spPr/>
        <p:txBody>
          <a:bodyPr/>
          <a:lstStyle/>
          <a:p>
            <a:r>
              <a:rPr lang="en-CA" dirty="0"/>
              <a:t>series statement</a:t>
            </a:r>
          </a:p>
        </p:txBody>
      </p:sp>
      <p:sp>
        <p:nvSpPr>
          <p:cNvPr id="7" name="Text Placeholder 6">
            <a:extLst>
              <a:ext uri="{FF2B5EF4-FFF2-40B4-BE49-F238E27FC236}">
                <a16:creationId xmlns:a16="http://schemas.microsoft.com/office/drawing/2014/main" id="{E43E86D9-7C73-99D0-4C2B-3A82559D60EE}"/>
              </a:ext>
            </a:extLst>
          </p:cNvPr>
          <p:cNvSpPr>
            <a:spLocks noGrp="1"/>
          </p:cNvSpPr>
          <p:nvPr>
            <p:ph type="body" idx="1"/>
          </p:nvPr>
        </p:nvSpPr>
        <p:spPr/>
        <p:txBody>
          <a:bodyPr/>
          <a:lstStyle/>
          <a:p>
            <a:r>
              <a:rPr lang="en-CA" dirty="0"/>
              <a:t>title of series, numbering within sequence</a:t>
            </a:r>
          </a:p>
        </p:txBody>
      </p:sp>
      <p:sp>
        <p:nvSpPr>
          <p:cNvPr id="2" name="Slide Number Placeholder 1">
            <a:extLst>
              <a:ext uri="{FF2B5EF4-FFF2-40B4-BE49-F238E27FC236}">
                <a16:creationId xmlns:a16="http://schemas.microsoft.com/office/drawing/2014/main" id="{D9F2DD9F-C98B-C622-20B1-D44C58913E72}"/>
              </a:ext>
            </a:extLst>
          </p:cNvPr>
          <p:cNvSpPr>
            <a:spLocks noGrp="1"/>
          </p:cNvSpPr>
          <p:nvPr>
            <p:ph type="sldNum" sz="quarter" idx="12"/>
          </p:nvPr>
        </p:nvSpPr>
        <p:spPr/>
        <p:txBody>
          <a:bodyPr/>
          <a:lstStyle/>
          <a:p>
            <a:fld id="{26D89839-9540-4FD2-A570-163792ED64AF}" type="slidenum">
              <a:rPr lang="en-US" smtClean="0"/>
              <a:t>81</a:t>
            </a:fld>
            <a:endParaRPr lang="en-US" dirty="0"/>
          </a:p>
        </p:txBody>
      </p:sp>
    </p:spTree>
    <p:extLst>
      <p:ext uri="{BB962C8B-B14F-4D97-AF65-F5344CB8AC3E}">
        <p14:creationId xmlns:p14="http://schemas.microsoft.com/office/powerpoint/2010/main" val="9495973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33cfc2b8dfb_0_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82</a:t>
            </a:fld>
            <a:endParaRPr/>
          </a:p>
        </p:txBody>
      </p:sp>
      <p:pic>
        <p:nvPicPr>
          <p:cNvPr id="125" name="Google Shape;125;g33cfc2b8dfb_0_6"/>
          <p:cNvPicPr preferRelativeResize="0"/>
          <p:nvPr/>
        </p:nvPicPr>
        <p:blipFill>
          <a:blip r:embed="rId3">
            <a:alphaModFix/>
          </a:blip>
          <a:stretch>
            <a:fillRect/>
          </a:stretch>
        </p:blipFill>
        <p:spPr>
          <a:xfrm>
            <a:off x="1022625" y="813275"/>
            <a:ext cx="10146751" cy="5619276"/>
          </a:xfrm>
          <a:prstGeom prst="rect">
            <a:avLst/>
          </a:prstGeom>
          <a:noFill/>
          <a:ln w="19050" cap="flat" cmpd="sng">
            <a:solidFill>
              <a:schemeClr val="dk1"/>
            </a:solidFill>
            <a:prstDash val="solid"/>
            <a:round/>
            <a:headEnd type="none" w="sm" len="sm"/>
            <a:tailEnd type="none" w="sm" len="sm"/>
          </a:ln>
        </p:spPr>
      </p:pic>
      <p:sp>
        <p:nvSpPr>
          <p:cNvPr id="126" name="Google Shape;126;g33cfc2b8dfb_0_6"/>
          <p:cNvSpPr txBox="1"/>
          <p:nvPr/>
        </p:nvSpPr>
        <p:spPr>
          <a:xfrm>
            <a:off x="5519100" y="40925"/>
            <a:ext cx="11538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BSR</a:t>
            </a:r>
            <a:endParaRPr sz="4400">
              <a:solidFill>
                <a:schemeClr val="dk1"/>
              </a:solidFill>
              <a:latin typeface="Calibri"/>
              <a:ea typeface="Calibri"/>
              <a:cs typeface="Calibri"/>
              <a:sym typeface="Calibri"/>
            </a:endParaRPr>
          </a:p>
        </p:txBody>
      </p:sp>
      <p:sp>
        <p:nvSpPr>
          <p:cNvPr id="127" name="Google Shape;127;g33cfc2b8dfb_0_6"/>
          <p:cNvSpPr/>
          <p:nvPr/>
        </p:nvSpPr>
        <p:spPr>
          <a:xfrm>
            <a:off x="2646075" y="1470325"/>
            <a:ext cx="20214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8" name="Google Shape;128;g33cfc2b8dfb_0_6"/>
          <p:cNvSpPr/>
          <p:nvPr/>
        </p:nvSpPr>
        <p:spPr>
          <a:xfrm>
            <a:off x="8858350" y="1470325"/>
            <a:ext cx="11874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33cfc2b8dfb_0_1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83</a:t>
            </a:fld>
            <a:endParaRPr/>
          </a:p>
        </p:txBody>
      </p:sp>
      <p:pic>
        <p:nvPicPr>
          <p:cNvPr id="135" name="Google Shape;135;g33cfc2b8dfb_0_12"/>
          <p:cNvPicPr preferRelativeResize="0"/>
          <p:nvPr/>
        </p:nvPicPr>
        <p:blipFill>
          <a:blip r:embed="rId3">
            <a:alphaModFix/>
          </a:blip>
          <a:stretch>
            <a:fillRect/>
          </a:stretch>
        </p:blipFill>
        <p:spPr>
          <a:xfrm>
            <a:off x="1928863" y="1208400"/>
            <a:ext cx="8334275" cy="5147951"/>
          </a:xfrm>
          <a:prstGeom prst="rect">
            <a:avLst/>
          </a:prstGeom>
          <a:noFill/>
          <a:ln w="19050" cap="flat" cmpd="sng">
            <a:solidFill>
              <a:schemeClr val="dk1"/>
            </a:solidFill>
            <a:prstDash val="solid"/>
            <a:round/>
            <a:headEnd type="none" w="sm" len="sm"/>
            <a:tailEnd type="none" w="sm" len="sm"/>
          </a:ln>
        </p:spPr>
      </p:pic>
      <p:sp>
        <p:nvSpPr>
          <p:cNvPr id="136" name="Google Shape;136;g33cfc2b8dfb_0_12"/>
          <p:cNvSpPr/>
          <p:nvPr/>
        </p:nvSpPr>
        <p:spPr>
          <a:xfrm>
            <a:off x="3072213" y="2026825"/>
            <a:ext cx="6056100" cy="129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7" name="Google Shape;137;g33cfc2b8dfb_0_12"/>
          <p:cNvSpPr txBox="1"/>
          <p:nvPr/>
        </p:nvSpPr>
        <p:spPr>
          <a:xfrm>
            <a:off x="4038000" y="2209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Series Title Page</a:t>
            </a:r>
            <a:endParaRPr sz="44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33d10d685b5_0_9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84</a:t>
            </a:fld>
            <a:endParaRPr/>
          </a:p>
        </p:txBody>
      </p:sp>
      <p:pic>
        <p:nvPicPr>
          <p:cNvPr id="144" name="Google Shape;144;g33d10d685b5_0_91"/>
          <p:cNvPicPr preferRelativeResize="0"/>
          <p:nvPr/>
        </p:nvPicPr>
        <p:blipFill>
          <a:blip r:embed="rId3">
            <a:alphaModFix/>
          </a:blip>
          <a:stretch>
            <a:fillRect/>
          </a:stretch>
        </p:blipFill>
        <p:spPr>
          <a:xfrm>
            <a:off x="1022625" y="813275"/>
            <a:ext cx="10146751" cy="5619276"/>
          </a:xfrm>
          <a:prstGeom prst="rect">
            <a:avLst/>
          </a:prstGeom>
          <a:noFill/>
          <a:ln w="19050" cap="flat" cmpd="sng">
            <a:solidFill>
              <a:schemeClr val="dk1"/>
            </a:solidFill>
            <a:prstDash val="solid"/>
            <a:round/>
            <a:headEnd type="none" w="sm" len="sm"/>
            <a:tailEnd type="none" w="sm" len="sm"/>
          </a:ln>
        </p:spPr>
      </p:pic>
      <p:sp>
        <p:nvSpPr>
          <p:cNvPr id="145" name="Google Shape;145;g33d10d685b5_0_91"/>
          <p:cNvSpPr txBox="1"/>
          <p:nvPr/>
        </p:nvSpPr>
        <p:spPr>
          <a:xfrm>
            <a:off x="5519100" y="40925"/>
            <a:ext cx="11538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BSR</a:t>
            </a:r>
            <a:endParaRPr sz="4400">
              <a:solidFill>
                <a:schemeClr val="dk1"/>
              </a:solidFill>
              <a:latin typeface="Calibri"/>
              <a:ea typeface="Calibri"/>
              <a:cs typeface="Calibri"/>
              <a:sym typeface="Calibri"/>
            </a:endParaRPr>
          </a:p>
        </p:txBody>
      </p:sp>
      <p:sp>
        <p:nvSpPr>
          <p:cNvPr id="146" name="Google Shape;146;g33d10d685b5_0_91"/>
          <p:cNvSpPr/>
          <p:nvPr/>
        </p:nvSpPr>
        <p:spPr>
          <a:xfrm>
            <a:off x="4773850" y="1478525"/>
            <a:ext cx="11538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g33cfc2b8dfb_0_1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85</a:t>
            </a:fld>
            <a:endParaRPr/>
          </a:p>
        </p:txBody>
      </p:sp>
      <p:pic>
        <p:nvPicPr>
          <p:cNvPr id="153" name="Google Shape;153;g33cfc2b8dfb_0_18"/>
          <p:cNvPicPr preferRelativeResize="0"/>
          <p:nvPr/>
        </p:nvPicPr>
        <p:blipFill>
          <a:blip r:embed="rId3">
            <a:alphaModFix/>
          </a:blip>
          <a:stretch>
            <a:fillRect/>
          </a:stretch>
        </p:blipFill>
        <p:spPr>
          <a:xfrm>
            <a:off x="152400" y="1355425"/>
            <a:ext cx="11887201" cy="3567039"/>
          </a:xfrm>
          <a:prstGeom prst="rect">
            <a:avLst/>
          </a:prstGeom>
          <a:noFill/>
          <a:ln w="19050" cap="flat" cmpd="sng">
            <a:solidFill>
              <a:schemeClr val="dk1"/>
            </a:solidFill>
            <a:prstDash val="solid"/>
            <a:round/>
            <a:headEnd type="none" w="sm" len="sm"/>
            <a:tailEnd type="none" w="sm" len="sm"/>
          </a:ln>
        </p:spPr>
      </p:pic>
      <p:sp>
        <p:nvSpPr>
          <p:cNvPr id="154" name="Google Shape;154;g33cfc2b8dfb_0_18"/>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sp>
        <p:nvSpPr>
          <p:cNvPr id="155" name="Google Shape;155;g33cfc2b8dfb_0_18"/>
          <p:cNvSpPr/>
          <p:nvPr/>
        </p:nvSpPr>
        <p:spPr>
          <a:xfrm>
            <a:off x="206800" y="2651250"/>
            <a:ext cx="26778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3d2a680c82_0_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86</a:t>
            </a:fld>
            <a:endParaRPr/>
          </a:p>
        </p:txBody>
      </p:sp>
      <p:sp>
        <p:nvSpPr>
          <p:cNvPr id="162" name="Google Shape;162;g33d2a680c82_0_1"/>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163" name="Google Shape;163;g33d2a680c82_0_1"/>
          <p:cNvPicPr preferRelativeResize="0"/>
          <p:nvPr/>
        </p:nvPicPr>
        <p:blipFill>
          <a:blip r:embed="rId3">
            <a:alphaModFix/>
          </a:blip>
          <a:stretch>
            <a:fillRect/>
          </a:stretch>
        </p:blipFill>
        <p:spPr>
          <a:xfrm>
            <a:off x="1010775" y="1239125"/>
            <a:ext cx="10170454" cy="3647808"/>
          </a:xfrm>
          <a:prstGeom prst="rect">
            <a:avLst/>
          </a:prstGeom>
          <a:noFill/>
          <a:ln w="19050" cap="flat" cmpd="sng">
            <a:solidFill>
              <a:schemeClr val="dk1"/>
            </a:solidFill>
            <a:prstDash val="solid"/>
            <a:round/>
            <a:headEnd type="none" w="sm" len="sm"/>
            <a:tailEnd type="none" w="sm" len="sm"/>
          </a:ln>
        </p:spPr>
      </p:pic>
      <p:pic>
        <p:nvPicPr>
          <p:cNvPr id="164" name="Google Shape;164;g33d2a680c82_0_1"/>
          <p:cNvPicPr preferRelativeResize="0"/>
          <p:nvPr/>
        </p:nvPicPr>
        <p:blipFill>
          <a:blip r:embed="rId4">
            <a:alphaModFix/>
          </a:blip>
          <a:stretch>
            <a:fillRect/>
          </a:stretch>
        </p:blipFill>
        <p:spPr>
          <a:xfrm>
            <a:off x="6679172" y="4953201"/>
            <a:ext cx="3359050" cy="1828599"/>
          </a:xfrm>
          <a:prstGeom prst="rect">
            <a:avLst/>
          </a:prstGeom>
          <a:noFill/>
          <a:ln w="38100" cap="flat" cmpd="sng">
            <a:solidFill>
              <a:srgbClr val="FF0000"/>
            </a:solidFill>
            <a:prstDash val="solid"/>
            <a:round/>
            <a:headEnd type="none" w="sm" len="sm"/>
            <a:tailEnd type="none" w="sm" len="sm"/>
          </a:ln>
        </p:spPr>
      </p:pic>
      <p:sp>
        <p:nvSpPr>
          <p:cNvPr id="165" name="Google Shape;165;g33d2a680c82_0_1"/>
          <p:cNvSpPr/>
          <p:nvPr/>
        </p:nvSpPr>
        <p:spPr>
          <a:xfrm>
            <a:off x="1256175" y="3109450"/>
            <a:ext cx="4621500" cy="982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66" name="Google Shape;166;g33d2a680c82_0_1"/>
          <p:cNvSpPr/>
          <p:nvPr/>
        </p:nvSpPr>
        <p:spPr>
          <a:xfrm>
            <a:off x="7473850" y="2833150"/>
            <a:ext cx="3359100" cy="1302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67" name="Google Shape;167;g33d2a680c82_0_1"/>
          <p:cNvCxnSpPr>
            <a:stCxn id="163" idx="3"/>
            <a:endCxn id="164" idx="3"/>
          </p:cNvCxnSpPr>
          <p:nvPr/>
        </p:nvCxnSpPr>
        <p:spPr>
          <a:xfrm flipH="1">
            <a:off x="10038229" y="3063029"/>
            <a:ext cx="1143000" cy="2804400"/>
          </a:xfrm>
          <a:prstGeom prst="bentConnector3">
            <a:avLst>
              <a:gd name="adj1" fmla="val -20833"/>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33d2a680c82_0_2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87</a:t>
            </a:fld>
            <a:endParaRPr/>
          </a:p>
        </p:txBody>
      </p:sp>
      <p:sp>
        <p:nvSpPr>
          <p:cNvPr id="174" name="Google Shape;174;g33d2a680c82_0_23"/>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175" name="Google Shape;175;g33d2a680c82_0_23"/>
          <p:cNvPicPr preferRelativeResize="0"/>
          <p:nvPr/>
        </p:nvPicPr>
        <p:blipFill>
          <a:blip r:embed="rId3">
            <a:alphaModFix/>
          </a:blip>
          <a:stretch>
            <a:fillRect/>
          </a:stretch>
        </p:blipFill>
        <p:spPr>
          <a:xfrm>
            <a:off x="152400" y="1400475"/>
            <a:ext cx="3895725" cy="771525"/>
          </a:xfrm>
          <a:prstGeom prst="rect">
            <a:avLst/>
          </a:prstGeom>
          <a:noFill/>
          <a:ln w="19050" cap="flat" cmpd="sng">
            <a:solidFill>
              <a:schemeClr val="dk1"/>
            </a:solidFill>
            <a:prstDash val="solid"/>
            <a:round/>
            <a:headEnd type="none" w="sm" len="sm"/>
            <a:tailEnd type="none" w="sm" len="sm"/>
          </a:ln>
        </p:spPr>
      </p:pic>
      <p:pic>
        <p:nvPicPr>
          <p:cNvPr id="176" name="Google Shape;176;g33d2a680c82_0_23"/>
          <p:cNvPicPr preferRelativeResize="0"/>
          <p:nvPr/>
        </p:nvPicPr>
        <p:blipFill>
          <a:blip r:embed="rId4">
            <a:alphaModFix/>
          </a:blip>
          <a:stretch>
            <a:fillRect/>
          </a:stretch>
        </p:blipFill>
        <p:spPr>
          <a:xfrm>
            <a:off x="152400" y="2172000"/>
            <a:ext cx="11887198" cy="3918170"/>
          </a:xfrm>
          <a:prstGeom prst="rect">
            <a:avLst/>
          </a:prstGeom>
          <a:noFill/>
          <a:ln w="19050" cap="flat" cmpd="sng">
            <a:solidFill>
              <a:schemeClr val="dk1"/>
            </a:solidFill>
            <a:prstDash val="solid"/>
            <a:round/>
            <a:headEnd type="none" w="sm" len="sm"/>
            <a:tailEnd type="none" w="sm" len="sm"/>
          </a:ln>
        </p:spPr>
      </p:pic>
      <p:sp>
        <p:nvSpPr>
          <p:cNvPr id="177" name="Google Shape;177;g33d2a680c82_0_23"/>
          <p:cNvSpPr/>
          <p:nvPr/>
        </p:nvSpPr>
        <p:spPr>
          <a:xfrm>
            <a:off x="354600" y="3116825"/>
            <a:ext cx="6106800" cy="728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8" name="Google Shape;178;g33d2a680c82_0_23"/>
          <p:cNvSpPr/>
          <p:nvPr/>
        </p:nvSpPr>
        <p:spPr>
          <a:xfrm>
            <a:off x="7532950" y="3515225"/>
            <a:ext cx="2798100" cy="504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79" name="Google Shape;179;g33d2a680c82_0_23"/>
          <p:cNvCxnSpPr>
            <a:stCxn id="178" idx="1"/>
            <a:endCxn id="177" idx="3"/>
          </p:cNvCxnSpPr>
          <p:nvPr/>
        </p:nvCxnSpPr>
        <p:spPr>
          <a:xfrm rot="10800000">
            <a:off x="6461350" y="3481025"/>
            <a:ext cx="1071600" cy="2865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33d2a680c82_0_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88</a:t>
            </a:fld>
            <a:endParaRPr/>
          </a:p>
        </p:txBody>
      </p:sp>
      <p:sp>
        <p:nvSpPr>
          <p:cNvPr id="186" name="Google Shape;186;g33d2a680c82_0_34"/>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187" name="Google Shape;187;g33d2a680c82_0_34"/>
          <p:cNvPicPr preferRelativeResize="0"/>
          <p:nvPr/>
        </p:nvPicPr>
        <p:blipFill>
          <a:blip r:embed="rId3">
            <a:alphaModFix/>
          </a:blip>
          <a:stretch>
            <a:fillRect/>
          </a:stretch>
        </p:blipFill>
        <p:spPr>
          <a:xfrm>
            <a:off x="1010775" y="1239125"/>
            <a:ext cx="10170454" cy="3647808"/>
          </a:xfrm>
          <a:prstGeom prst="rect">
            <a:avLst/>
          </a:prstGeom>
          <a:noFill/>
          <a:ln w="19050" cap="flat" cmpd="sng">
            <a:solidFill>
              <a:schemeClr val="dk1"/>
            </a:solidFill>
            <a:prstDash val="solid"/>
            <a:round/>
            <a:headEnd type="none" w="sm" len="sm"/>
            <a:tailEnd type="none" w="sm" len="sm"/>
          </a:ln>
        </p:spPr>
      </p:pic>
      <p:pic>
        <p:nvPicPr>
          <p:cNvPr id="188" name="Google Shape;188;g33d2a680c82_0_34"/>
          <p:cNvPicPr preferRelativeResize="0"/>
          <p:nvPr/>
        </p:nvPicPr>
        <p:blipFill>
          <a:blip r:embed="rId4">
            <a:alphaModFix/>
          </a:blip>
          <a:stretch>
            <a:fillRect/>
          </a:stretch>
        </p:blipFill>
        <p:spPr>
          <a:xfrm>
            <a:off x="6679172" y="4953201"/>
            <a:ext cx="3359050" cy="1828599"/>
          </a:xfrm>
          <a:prstGeom prst="rect">
            <a:avLst/>
          </a:prstGeom>
          <a:noFill/>
          <a:ln w="38100" cap="flat" cmpd="sng">
            <a:solidFill>
              <a:srgbClr val="FF0000"/>
            </a:solidFill>
            <a:prstDash val="solid"/>
            <a:round/>
            <a:headEnd type="none" w="sm" len="sm"/>
            <a:tailEnd type="none" w="sm" len="sm"/>
          </a:ln>
        </p:spPr>
      </p:pic>
      <p:sp>
        <p:nvSpPr>
          <p:cNvPr id="189" name="Google Shape;189;g33d2a680c82_0_34"/>
          <p:cNvSpPr/>
          <p:nvPr/>
        </p:nvSpPr>
        <p:spPr>
          <a:xfrm>
            <a:off x="1256175" y="3063025"/>
            <a:ext cx="3498000" cy="289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90" name="Google Shape;190;g33d2a680c82_0_34"/>
          <p:cNvCxnSpPr>
            <a:stCxn id="187" idx="3"/>
            <a:endCxn id="188" idx="3"/>
          </p:cNvCxnSpPr>
          <p:nvPr/>
        </p:nvCxnSpPr>
        <p:spPr>
          <a:xfrm flipH="1">
            <a:off x="10038229" y="3063029"/>
            <a:ext cx="1143000" cy="2804400"/>
          </a:xfrm>
          <a:prstGeom prst="bentConnector3">
            <a:avLst>
              <a:gd name="adj1" fmla="val -20833"/>
            </a:avLst>
          </a:prstGeom>
          <a:noFill/>
          <a:ln w="19050" cap="flat" cmpd="sng">
            <a:solidFill>
              <a:schemeClr val="dk2"/>
            </a:solidFill>
            <a:prstDash val="solid"/>
            <a:round/>
            <a:headEnd type="none" w="med" len="med"/>
            <a:tailEnd type="none" w="med" len="med"/>
          </a:ln>
        </p:spPr>
      </p:cxnSp>
      <p:sp>
        <p:nvSpPr>
          <p:cNvPr id="191" name="Google Shape;191;g33d2a680c82_0_34"/>
          <p:cNvSpPr/>
          <p:nvPr/>
        </p:nvSpPr>
        <p:spPr>
          <a:xfrm>
            <a:off x="1256175" y="3853050"/>
            <a:ext cx="3438900" cy="243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33cfc2b8dfb_0_56"/>
          <p:cNvSpPr txBox="1">
            <a:spLocks noGrp="1"/>
          </p:cNvSpPr>
          <p:nvPr>
            <p:ph type="ctrTitle"/>
          </p:nvPr>
        </p:nvSpPr>
        <p:spPr>
          <a:xfrm>
            <a:off x="1524000" y="1122363"/>
            <a:ext cx="9144000" cy="2387700"/>
          </a:xfrm>
          <a:prstGeom prst="rect">
            <a:avLst/>
          </a:prstGeom>
        </p:spPr>
        <p:txBody>
          <a:bodyPr spcFirstLastPara="1" wrap="square" lIns="91425" tIns="45700" rIns="91425" bIns="45700" anchor="b" anchorCtr="0">
            <a:normAutofit/>
          </a:bodyPr>
          <a:lstStyle/>
          <a:p>
            <a:pPr marL="0" lvl="0" indent="0" algn="ctr" rtl="0">
              <a:spcBef>
                <a:spcPts val="0"/>
              </a:spcBef>
              <a:spcAft>
                <a:spcPts val="0"/>
              </a:spcAft>
              <a:buNone/>
            </a:pPr>
            <a:r>
              <a:rPr lang="en-US" dirty="0"/>
              <a:t>title of series</a:t>
            </a:r>
            <a:endParaRPr dirty="0"/>
          </a:p>
        </p:txBody>
      </p:sp>
      <p:sp>
        <p:nvSpPr>
          <p:cNvPr id="198" name="Google Shape;198;g33cfc2b8dfb_0_56"/>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dirty="0" err="1"/>
              <a:t>Subelement</a:t>
            </a:r>
            <a:r>
              <a:rPr lang="en-US" dirty="0"/>
              <a:t> of </a:t>
            </a:r>
            <a:r>
              <a:rPr lang="en-US" i="1" dirty="0"/>
              <a:t>series statement</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0F3898-EDF2-E63E-5791-F2F939B9A8DF}"/>
              </a:ext>
            </a:extLst>
          </p:cNvPr>
          <p:cNvSpPr>
            <a:spLocks noGrp="1"/>
          </p:cNvSpPr>
          <p:nvPr>
            <p:ph type="sldNum" sz="quarter" idx="12"/>
          </p:nvPr>
        </p:nvSpPr>
        <p:spPr/>
        <p:txBody>
          <a:bodyPr/>
          <a:lstStyle/>
          <a:p>
            <a:fld id="{26D89839-9540-4FD2-A570-163792ED64AF}" type="slidenum">
              <a:rPr lang="en-US" smtClean="0"/>
              <a:t>9</a:t>
            </a:fld>
            <a:endParaRPr lang="en-US"/>
          </a:p>
        </p:txBody>
      </p:sp>
      <p:pic>
        <p:nvPicPr>
          <p:cNvPr id="4" name="Picture 3">
            <a:extLst>
              <a:ext uri="{FF2B5EF4-FFF2-40B4-BE49-F238E27FC236}">
                <a16:creationId xmlns:a16="http://schemas.microsoft.com/office/drawing/2014/main" id="{416CEED1-D937-71AF-A59F-54D6E5ACA2E2}"/>
              </a:ext>
            </a:extLst>
          </p:cNvPr>
          <p:cNvPicPr>
            <a:picLocks noChangeAspect="1"/>
          </p:cNvPicPr>
          <p:nvPr/>
        </p:nvPicPr>
        <p:blipFill>
          <a:blip r:embed="rId3"/>
          <a:stretch>
            <a:fillRect/>
          </a:stretch>
        </p:blipFill>
        <p:spPr>
          <a:xfrm>
            <a:off x="1613297" y="2014537"/>
            <a:ext cx="8965406" cy="2828925"/>
          </a:xfrm>
          <a:prstGeom prst="rect">
            <a:avLst/>
          </a:prstGeom>
        </p:spPr>
      </p:pic>
    </p:spTree>
    <p:extLst>
      <p:ext uri="{BB962C8B-B14F-4D97-AF65-F5344CB8AC3E}">
        <p14:creationId xmlns:p14="http://schemas.microsoft.com/office/powerpoint/2010/main" val="30629446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33d2a680c82_0_4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90</a:t>
            </a:fld>
            <a:endParaRPr/>
          </a:p>
        </p:txBody>
      </p:sp>
      <p:pic>
        <p:nvPicPr>
          <p:cNvPr id="205" name="Google Shape;205;g33d2a680c82_0_46"/>
          <p:cNvPicPr preferRelativeResize="0"/>
          <p:nvPr/>
        </p:nvPicPr>
        <p:blipFill>
          <a:blip r:embed="rId3">
            <a:alphaModFix/>
          </a:blip>
          <a:stretch>
            <a:fillRect/>
          </a:stretch>
        </p:blipFill>
        <p:spPr>
          <a:xfrm>
            <a:off x="1022625" y="813275"/>
            <a:ext cx="10146751" cy="5619276"/>
          </a:xfrm>
          <a:prstGeom prst="rect">
            <a:avLst/>
          </a:prstGeom>
          <a:noFill/>
          <a:ln w="19050" cap="flat" cmpd="sng">
            <a:solidFill>
              <a:schemeClr val="dk1"/>
            </a:solidFill>
            <a:prstDash val="solid"/>
            <a:round/>
            <a:headEnd type="none" w="sm" len="sm"/>
            <a:tailEnd type="none" w="sm" len="sm"/>
          </a:ln>
        </p:spPr>
      </p:pic>
      <p:sp>
        <p:nvSpPr>
          <p:cNvPr id="206" name="Google Shape;206;g33d2a680c82_0_46"/>
          <p:cNvSpPr txBox="1"/>
          <p:nvPr/>
        </p:nvSpPr>
        <p:spPr>
          <a:xfrm>
            <a:off x="5519100" y="40925"/>
            <a:ext cx="11538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BSR</a:t>
            </a:r>
            <a:endParaRPr sz="4400">
              <a:solidFill>
                <a:schemeClr val="dk1"/>
              </a:solidFill>
              <a:latin typeface="Calibri"/>
              <a:ea typeface="Calibri"/>
              <a:cs typeface="Calibri"/>
              <a:sym typeface="Calibri"/>
            </a:endParaRPr>
          </a:p>
        </p:txBody>
      </p:sp>
      <p:sp>
        <p:nvSpPr>
          <p:cNvPr id="207" name="Google Shape;207;g33d2a680c82_0_46"/>
          <p:cNvSpPr/>
          <p:nvPr/>
        </p:nvSpPr>
        <p:spPr>
          <a:xfrm>
            <a:off x="4781800" y="2512325"/>
            <a:ext cx="8742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8" name="Google Shape;208;g33d2a680c82_0_46"/>
          <p:cNvSpPr/>
          <p:nvPr/>
        </p:nvSpPr>
        <p:spPr>
          <a:xfrm>
            <a:off x="8858325" y="2553875"/>
            <a:ext cx="11538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9" name="Google Shape;209;g33d2a680c82_0_46"/>
          <p:cNvSpPr/>
          <p:nvPr/>
        </p:nvSpPr>
        <p:spPr>
          <a:xfrm>
            <a:off x="2706975" y="2512325"/>
            <a:ext cx="1603800" cy="31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33d2a680c82_0_5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91</a:t>
            </a:fld>
            <a:endParaRPr/>
          </a:p>
        </p:txBody>
      </p:sp>
      <p:sp>
        <p:nvSpPr>
          <p:cNvPr id="216" name="Google Shape;216;g33d2a680c82_0_54"/>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17" name="Google Shape;217;g33d2a680c82_0_54"/>
          <p:cNvPicPr preferRelativeResize="0"/>
          <p:nvPr/>
        </p:nvPicPr>
        <p:blipFill>
          <a:blip r:embed="rId3">
            <a:alphaModFix/>
          </a:blip>
          <a:stretch>
            <a:fillRect/>
          </a:stretch>
        </p:blipFill>
        <p:spPr>
          <a:xfrm>
            <a:off x="152400" y="2253138"/>
            <a:ext cx="11887202" cy="2351718"/>
          </a:xfrm>
          <a:prstGeom prst="rect">
            <a:avLst/>
          </a:prstGeom>
          <a:noFill/>
          <a:ln w="19050" cap="flat" cmpd="sng">
            <a:solidFill>
              <a:schemeClr val="dk1"/>
            </a:solidFill>
            <a:prstDash val="solid"/>
            <a:round/>
            <a:headEnd type="none" w="sm" len="sm"/>
            <a:tailEnd type="none" w="sm" len="sm"/>
          </a:ln>
        </p:spPr>
      </p:pic>
      <p:sp>
        <p:nvSpPr>
          <p:cNvPr id="218" name="Google Shape;218;g33d2a680c82_0_54"/>
          <p:cNvSpPr/>
          <p:nvPr/>
        </p:nvSpPr>
        <p:spPr>
          <a:xfrm>
            <a:off x="192000" y="3648900"/>
            <a:ext cx="2743200" cy="405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3d2a680c82_0_6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92</a:t>
            </a:fld>
            <a:endParaRPr/>
          </a:p>
        </p:txBody>
      </p:sp>
      <p:sp>
        <p:nvSpPr>
          <p:cNvPr id="225" name="Google Shape;225;g33d2a680c82_0_62"/>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26" name="Google Shape;226;g33d2a680c82_0_62"/>
          <p:cNvPicPr preferRelativeResize="0"/>
          <p:nvPr/>
        </p:nvPicPr>
        <p:blipFill>
          <a:blip r:embed="rId3">
            <a:alphaModFix/>
          </a:blip>
          <a:stretch>
            <a:fillRect/>
          </a:stretch>
        </p:blipFill>
        <p:spPr>
          <a:xfrm>
            <a:off x="152400" y="1764788"/>
            <a:ext cx="11887200" cy="3328416"/>
          </a:xfrm>
          <a:prstGeom prst="rect">
            <a:avLst/>
          </a:prstGeom>
          <a:noFill/>
          <a:ln w="19050" cap="flat" cmpd="sng">
            <a:solidFill>
              <a:schemeClr val="dk1"/>
            </a:solidFill>
            <a:prstDash val="solid"/>
            <a:round/>
            <a:headEnd type="none" w="sm" len="sm"/>
            <a:tailEnd type="none" w="sm" len="sm"/>
          </a:ln>
        </p:spPr>
      </p:pic>
      <p:sp>
        <p:nvSpPr>
          <p:cNvPr id="227" name="Google Shape;227;g33d2a680c82_0_62"/>
          <p:cNvSpPr/>
          <p:nvPr/>
        </p:nvSpPr>
        <p:spPr>
          <a:xfrm>
            <a:off x="317650" y="3042925"/>
            <a:ext cx="66390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8" name="Google Shape;228;g33d2a680c82_0_62"/>
          <p:cNvSpPr/>
          <p:nvPr/>
        </p:nvSpPr>
        <p:spPr>
          <a:xfrm>
            <a:off x="7754675" y="3524750"/>
            <a:ext cx="1349700" cy="418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9" name="Google Shape;229;g33d2a680c82_0_62"/>
          <p:cNvSpPr/>
          <p:nvPr/>
        </p:nvSpPr>
        <p:spPr>
          <a:xfrm>
            <a:off x="7754675" y="4061425"/>
            <a:ext cx="3680100" cy="961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33d2a680c82_0_7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93</a:t>
            </a:fld>
            <a:endParaRPr/>
          </a:p>
        </p:txBody>
      </p:sp>
      <p:sp>
        <p:nvSpPr>
          <p:cNvPr id="236" name="Google Shape;236;g33d2a680c82_0_72"/>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37" name="Google Shape;237;g33d2a680c82_0_72"/>
          <p:cNvPicPr preferRelativeResize="0"/>
          <p:nvPr/>
        </p:nvPicPr>
        <p:blipFill>
          <a:blip r:embed="rId3">
            <a:alphaModFix/>
          </a:blip>
          <a:stretch>
            <a:fillRect/>
          </a:stretch>
        </p:blipFill>
        <p:spPr>
          <a:xfrm>
            <a:off x="6717875" y="5016550"/>
            <a:ext cx="3800675" cy="1577350"/>
          </a:xfrm>
          <a:prstGeom prst="rect">
            <a:avLst/>
          </a:prstGeom>
          <a:noFill/>
          <a:ln w="38100" cap="flat" cmpd="sng">
            <a:solidFill>
              <a:srgbClr val="FF0000"/>
            </a:solidFill>
            <a:prstDash val="solid"/>
            <a:round/>
            <a:headEnd type="none" w="sm" len="sm"/>
            <a:tailEnd type="none" w="sm" len="sm"/>
          </a:ln>
        </p:spPr>
      </p:pic>
      <p:pic>
        <p:nvPicPr>
          <p:cNvPr id="238" name="Google Shape;238;g33d2a680c82_0_72"/>
          <p:cNvPicPr preferRelativeResize="0"/>
          <p:nvPr/>
        </p:nvPicPr>
        <p:blipFill>
          <a:blip r:embed="rId4">
            <a:alphaModFix/>
          </a:blip>
          <a:stretch>
            <a:fillRect/>
          </a:stretch>
        </p:blipFill>
        <p:spPr>
          <a:xfrm>
            <a:off x="264375" y="1366425"/>
            <a:ext cx="11663252" cy="3525375"/>
          </a:xfrm>
          <a:prstGeom prst="rect">
            <a:avLst/>
          </a:prstGeom>
          <a:noFill/>
          <a:ln w="19050" cap="flat" cmpd="sng">
            <a:solidFill>
              <a:schemeClr val="dk1"/>
            </a:solidFill>
            <a:prstDash val="solid"/>
            <a:round/>
            <a:headEnd type="none" w="sm" len="sm"/>
            <a:tailEnd type="none" w="sm" len="sm"/>
          </a:ln>
        </p:spPr>
      </p:pic>
      <p:sp>
        <p:nvSpPr>
          <p:cNvPr id="239" name="Google Shape;239;g33d2a680c82_0_72"/>
          <p:cNvSpPr/>
          <p:nvPr/>
        </p:nvSpPr>
        <p:spPr>
          <a:xfrm>
            <a:off x="650200" y="3575000"/>
            <a:ext cx="5559900" cy="605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40" name="Google Shape;240;g33d2a680c82_0_72"/>
          <p:cNvCxnSpPr>
            <a:stCxn id="238" idx="3"/>
            <a:endCxn id="237" idx="3"/>
          </p:cNvCxnSpPr>
          <p:nvPr/>
        </p:nvCxnSpPr>
        <p:spPr>
          <a:xfrm flipH="1">
            <a:off x="10518527" y="3129112"/>
            <a:ext cx="1409100" cy="2676000"/>
          </a:xfrm>
          <a:prstGeom prst="bentConnector3">
            <a:avLst>
              <a:gd name="adj1" fmla="val -16899"/>
            </a:avLst>
          </a:prstGeom>
          <a:noFill/>
          <a:ln w="19050" cap="flat" cmpd="sng">
            <a:solidFill>
              <a:schemeClr val="dk2"/>
            </a:solidFill>
            <a:prstDash val="solid"/>
            <a:round/>
            <a:headEnd type="none" w="med" len="med"/>
            <a:tailEnd type="none" w="med" len="med"/>
          </a:ln>
        </p:spPr>
      </p:cxnSp>
      <p:sp>
        <p:nvSpPr>
          <p:cNvPr id="241" name="Google Shape;241;g33d2a680c82_0_72"/>
          <p:cNvSpPr/>
          <p:nvPr/>
        </p:nvSpPr>
        <p:spPr>
          <a:xfrm>
            <a:off x="7799000" y="4049000"/>
            <a:ext cx="2672400" cy="365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42" name="Google Shape;242;g33d2a680c82_0_72"/>
          <p:cNvCxnSpPr>
            <a:stCxn id="241" idx="1"/>
            <a:endCxn id="239" idx="3"/>
          </p:cNvCxnSpPr>
          <p:nvPr/>
        </p:nvCxnSpPr>
        <p:spPr>
          <a:xfrm rot="10800000">
            <a:off x="6210200" y="3877850"/>
            <a:ext cx="1588800" cy="3537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3d2a680c82_0_8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94</a:t>
            </a:fld>
            <a:endParaRPr/>
          </a:p>
        </p:txBody>
      </p:sp>
      <p:sp>
        <p:nvSpPr>
          <p:cNvPr id="249" name="Google Shape;249;g33d2a680c82_0_84"/>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50" name="Google Shape;250;g33d2a680c82_0_84"/>
          <p:cNvPicPr preferRelativeResize="0"/>
          <p:nvPr/>
        </p:nvPicPr>
        <p:blipFill>
          <a:blip r:embed="rId3">
            <a:alphaModFix/>
          </a:blip>
          <a:stretch>
            <a:fillRect/>
          </a:stretch>
        </p:blipFill>
        <p:spPr>
          <a:xfrm>
            <a:off x="1341550" y="1275900"/>
            <a:ext cx="9508899" cy="5445549"/>
          </a:xfrm>
          <a:prstGeom prst="rect">
            <a:avLst/>
          </a:prstGeom>
          <a:noFill/>
          <a:ln w="19050" cap="flat" cmpd="sng">
            <a:solidFill>
              <a:schemeClr val="dk1"/>
            </a:solidFill>
            <a:prstDash val="solid"/>
            <a:round/>
            <a:headEnd type="none" w="sm" len="sm"/>
            <a:tailEnd type="none" w="sm" len="sm"/>
          </a:ln>
        </p:spPr>
      </p:pic>
      <p:sp>
        <p:nvSpPr>
          <p:cNvPr id="251" name="Google Shape;251;g33d2a680c82_0_84"/>
          <p:cNvSpPr/>
          <p:nvPr/>
        </p:nvSpPr>
        <p:spPr>
          <a:xfrm>
            <a:off x="1561775" y="5577050"/>
            <a:ext cx="2246700" cy="315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52" name="Google Shape;252;g33d2a680c82_0_84"/>
          <p:cNvSpPr/>
          <p:nvPr/>
        </p:nvSpPr>
        <p:spPr>
          <a:xfrm>
            <a:off x="7311250" y="3024675"/>
            <a:ext cx="3089400" cy="2397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3d2a680c82_0_9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95</a:t>
            </a:fld>
            <a:endParaRPr/>
          </a:p>
        </p:txBody>
      </p:sp>
      <p:sp>
        <p:nvSpPr>
          <p:cNvPr id="259" name="Google Shape;259;g33d2a680c82_0_93"/>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60" name="Google Shape;260;g33d2a680c82_0_93"/>
          <p:cNvPicPr preferRelativeResize="0"/>
          <p:nvPr/>
        </p:nvPicPr>
        <p:blipFill>
          <a:blip r:embed="rId3">
            <a:alphaModFix/>
          </a:blip>
          <a:stretch>
            <a:fillRect/>
          </a:stretch>
        </p:blipFill>
        <p:spPr>
          <a:xfrm>
            <a:off x="351638" y="2213652"/>
            <a:ext cx="11488720" cy="3366073"/>
          </a:xfrm>
          <a:prstGeom prst="rect">
            <a:avLst/>
          </a:prstGeom>
          <a:noFill/>
          <a:ln w="19050" cap="flat" cmpd="sng">
            <a:solidFill>
              <a:schemeClr val="dk1"/>
            </a:solidFill>
            <a:prstDash val="solid"/>
            <a:round/>
            <a:headEnd type="none" w="sm" len="sm"/>
            <a:tailEnd type="none" w="sm" len="sm"/>
          </a:ln>
        </p:spPr>
      </p:pic>
      <p:sp>
        <p:nvSpPr>
          <p:cNvPr id="261" name="Google Shape;261;g33d2a680c82_0_93"/>
          <p:cNvSpPr/>
          <p:nvPr/>
        </p:nvSpPr>
        <p:spPr>
          <a:xfrm>
            <a:off x="7648625" y="4380525"/>
            <a:ext cx="3594300" cy="1199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33d2a680c82_0_10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96</a:t>
            </a:fld>
            <a:endParaRPr/>
          </a:p>
        </p:txBody>
      </p:sp>
      <p:sp>
        <p:nvSpPr>
          <p:cNvPr id="268" name="Google Shape;268;g33d2a680c82_0_102"/>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69" name="Google Shape;269;g33d2a680c82_0_102"/>
          <p:cNvPicPr preferRelativeResize="0"/>
          <p:nvPr/>
        </p:nvPicPr>
        <p:blipFill>
          <a:blip r:embed="rId3">
            <a:alphaModFix/>
          </a:blip>
          <a:stretch>
            <a:fillRect/>
          </a:stretch>
        </p:blipFill>
        <p:spPr>
          <a:xfrm>
            <a:off x="1211650" y="2359425"/>
            <a:ext cx="9768700" cy="4133425"/>
          </a:xfrm>
          <a:prstGeom prst="rect">
            <a:avLst/>
          </a:prstGeom>
          <a:noFill/>
          <a:ln w="19050" cap="flat" cmpd="sng">
            <a:solidFill>
              <a:schemeClr val="dk2"/>
            </a:solidFill>
            <a:prstDash val="solid"/>
            <a:round/>
            <a:headEnd type="none" w="sm" len="sm"/>
            <a:tailEnd type="none" w="sm" len="sm"/>
          </a:ln>
        </p:spPr>
      </p:pic>
      <p:pic>
        <p:nvPicPr>
          <p:cNvPr id="270" name="Google Shape;270;g33d2a680c82_0_102"/>
          <p:cNvPicPr preferRelativeResize="0"/>
          <p:nvPr/>
        </p:nvPicPr>
        <p:blipFill>
          <a:blip r:embed="rId4">
            <a:alphaModFix/>
          </a:blip>
          <a:stretch>
            <a:fillRect/>
          </a:stretch>
        </p:blipFill>
        <p:spPr>
          <a:xfrm>
            <a:off x="8231146" y="1115559"/>
            <a:ext cx="3407400" cy="3025025"/>
          </a:xfrm>
          <a:prstGeom prst="rect">
            <a:avLst/>
          </a:prstGeom>
          <a:noFill/>
          <a:ln w="38100" cap="flat" cmpd="sng">
            <a:solidFill>
              <a:srgbClr val="FF0000"/>
            </a:solidFill>
            <a:prstDash val="solid"/>
            <a:round/>
            <a:headEnd type="none" w="sm" len="sm"/>
            <a:tailEnd type="none" w="sm" len="sm"/>
          </a:ln>
        </p:spPr>
      </p:pic>
      <p:pic>
        <p:nvPicPr>
          <p:cNvPr id="271" name="Google Shape;271;g33d2a680c82_0_102"/>
          <p:cNvPicPr preferRelativeResize="0"/>
          <p:nvPr/>
        </p:nvPicPr>
        <p:blipFill>
          <a:blip r:embed="rId5">
            <a:alphaModFix/>
          </a:blip>
          <a:stretch>
            <a:fillRect/>
          </a:stretch>
        </p:blipFill>
        <p:spPr>
          <a:xfrm>
            <a:off x="1211650" y="1541550"/>
            <a:ext cx="2920375" cy="816875"/>
          </a:xfrm>
          <a:prstGeom prst="rect">
            <a:avLst/>
          </a:prstGeom>
          <a:noFill/>
          <a:ln w="19050" cap="flat" cmpd="sng">
            <a:solidFill>
              <a:schemeClr val="dk1"/>
            </a:solidFill>
            <a:prstDash val="solid"/>
            <a:round/>
            <a:headEnd type="none" w="sm" len="sm"/>
            <a:tailEnd type="none" w="sm" len="sm"/>
          </a:ln>
        </p:spPr>
      </p:pic>
      <p:sp>
        <p:nvSpPr>
          <p:cNvPr id="272" name="Google Shape;272;g33d2a680c82_0_102"/>
          <p:cNvSpPr/>
          <p:nvPr/>
        </p:nvSpPr>
        <p:spPr>
          <a:xfrm>
            <a:off x="1396575" y="3135725"/>
            <a:ext cx="4739700" cy="403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3" name="Google Shape;273;g33d2a680c82_0_102"/>
          <p:cNvSpPr/>
          <p:nvPr/>
        </p:nvSpPr>
        <p:spPr>
          <a:xfrm>
            <a:off x="7407325" y="4553925"/>
            <a:ext cx="2295600" cy="297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74" name="Google Shape;274;g33d2a680c82_0_102"/>
          <p:cNvCxnSpPr>
            <a:stCxn id="273" idx="1"/>
            <a:endCxn id="272" idx="3"/>
          </p:cNvCxnSpPr>
          <p:nvPr/>
        </p:nvCxnSpPr>
        <p:spPr>
          <a:xfrm rot="10800000">
            <a:off x="6136225" y="3337575"/>
            <a:ext cx="1271100" cy="1365300"/>
          </a:xfrm>
          <a:prstGeom prst="straightConnector1">
            <a:avLst/>
          </a:prstGeom>
          <a:noFill/>
          <a:ln w="19050" cap="flat" cmpd="sng">
            <a:solidFill>
              <a:srgbClr val="FF0000"/>
            </a:solidFill>
            <a:prstDash val="solid"/>
            <a:round/>
            <a:headEnd type="none" w="med" len="med"/>
            <a:tailEnd type="triangle" w="med" len="med"/>
          </a:ln>
        </p:spPr>
      </p:cxnSp>
      <p:cxnSp>
        <p:nvCxnSpPr>
          <p:cNvPr id="275" name="Google Shape;275;g33d2a680c82_0_102"/>
          <p:cNvCxnSpPr>
            <a:stCxn id="269" idx="3"/>
            <a:endCxn id="270" idx="3"/>
          </p:cNvCxnSpPr>
          <p:nvPr/>
        </p:nvCxnSpPr>
        <p:spPr>
          <a:xfrm rot="10800000" flipH="1">
            <a:off x="10980350" y="2627938"/>
            <a:ext cx="658200" cy="1798200"/>
          </a:xfrm>
          <a:prstGeom prst="bentConnector3">
            <a:avLst>
              <a:gd name="adj1" fmla="val 136178"/>
            </a:avLst>
          </a:prstGeom>
          <a:noFill/>
          <a:ln w="19050" cap="flat" cmpd="sng">
            <a:solidFill>
              <a:schemeClr val="dk2"/>
            </a:solidFill>
            <a:prstDash val="solid"/>
            <a:round/>
            <a:headEnd type="none" w="med" len="med"/>
            <a:tailEnd type="none" w="med" len="med"/>
          </a:ln>
        </p:spPr>
      </p:cxnSp>
      <p:sp>
        <p:nvSpPr>
          <p:cNvPr id="276" name="Google Shape;276;g33d2a680c82_0_102"/>
          <p:cNvSpPr/>
          <p:nvPr/>
        </p:nvSpPr>
        <p:spPr>
          <a:xfrm>
            <a:off x="8610600" y="2060525"/>
            <a:ext cx="1449900" cy="297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3d2a680c82_0_11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97</a:t>
            </a:fld>
            <a:endParaRPr/>
          </a:p>
        </p:txBody>
      </p:sp>
      <p:sp>
        <p:nvSpPr>
          <p:cNvPr id="283" name="Google Shape;283;g33d2a680c82_0_116"/>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84" name="Google Shape;284;g33d2a680c82_0_116"/>
          <p:cNvPicPr preferRelativeResize="0"/>
          <p:nvPr/>
        </p:nvPicPr>
        <p:blipFill>
          <a:blip r:embed="rId3">
            <a:alphaModFix/>
          </a:blip>
          <a:stretch>
            <a:fillRect/>
          </a:stretch>
        </p:blipFill>
        <p:spPr>
          <a:xfrm>
            <a:off x="2499688" y="1174700"/>
            <a:ext cx="7192625" cy="5596376"/>
          </a:xfrm>
          <a:prstGeom prst="rect">
            <a:avLst/>
          </a:prstGeom>
          <a:noFill/>
          <a:ln w="19050" cap="flat" cmpd="sng">
            <a:solidFill>
              <a:schemeClr val="dk2"/>
            </a:solidFill>
            <a:prstDash val="solid"/>
            <a:round/>
            <a:headEnd type="none" w="sm" len="sm"/>
            <a:tailEnd type="none" w="sm" len="sm"/>
          </a:ln>
        </p:spPr>
      </p:pic>
      <p:sp>
        <p:nvSpPr>
          <p:cNvPr id="285" name="Google Shape;285;g33d2a680c82_0_116"/>
          <p:cNvSpPr/>
          <p:nvPr/>
        </p:nvSpPr>
        <p:spPr>
          <a:xfrm>
            <a:off x="7072200" y="5163200"/>
            <a:ext cx="1754100" cy="271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6" name="Google Shape;286;g33d2a680c82_0_116"/>
          <p:cNvSpPr/>
          <p:nvPr/>
        </p:nvSpPr>
        <p:spPr>
          <a:xfrm>
            <a:off x="2679700" y="4857425"/>
            <a:ext cx="3449100" cy="6678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287" name="Google Shape;287;g33d2a680c82_0_116"/>
          <p:cNvCxnSpPr>
            <a:stCxn id="285" idx="1"/>
            <a:endCxn id="286" idx="3"/>
          </p:cNvCxnSpPr>
          <p:nvPr/>
        </p:nvCxnSpPr>
        <p:spPr>
          <a:xfrm rot="10800000">
            <a:off x="6128700" y="5191400"/>
            <a:ext cx="943500" cy="1074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33d2a680c82_0_12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98</a:t>
            </a:fld>
            <a:endParaRPr/>
          </a:p>
        </p:txBody>
      </p:sp>
      <p:sp>
        <p:nvSpPr>
          <p:cNvPr id="294" name="Google Shape;294;g33d2a680c82_0_126"/>
          <p:cNvSpPr txBox="1"/>
          <p:nvPr/>
        </p:nvSpPr>
        <p:spPr>
          <a:xfrm>
            <a:off x="4038000" y="368250"/>
            <a:ext cx="4116000" cy="72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RDA Toolkit</a:t>
            </a:r>
            <a:endParaRPr sz="4400">
              <a:solidFill>
                <a:schemeClr val="dk1"/>
              </a:solidFill>
              <a:latin typeface="Calibri"/>
              <a:ea typeface="Calibri"/>
              <a:cs typeface="Calibri"/>
              <a:sym typeface="Calibri"/>
            </a:endParaRPr>
          </a:p>
        </p:txBody>
      </p:sp>
      <p:pic>
        <p:nvPicPr>
          <p:cNvPr id="295" name="Google Shape;295;g33d2a680c82_0_126"/>
          <p:cNvPicPr preferRelativeResize="0"/>
          <p:nvPr/>
        </p:nvPicPr>
        <p:blipFill>
          <a:blip r:embed="rId3">
            <a:alphaModFix/>
          </a:blip>
          <a:stretch>
            <a:fillRect/>
          </a:stretch>
        </p:blipFill>
        <p:spPr>
          <a:xfrm>
            <a:off x="152400" y="1469575"/>
            <a:ext cx="11887201" cy="4886784"/>
          </a:xfrm>
          <a:prstGeom prst="rect">
            <a:avLst/>
          </a:prstGeom>
          <a:noFill/>
          <a:ln w="19050" cap="flat" cmpd="sng">
            <a:solidFill>
              <a:schemeClr val="dk2"/>
            </a:solidFill>
            <a:prstDash val="solid"/>
            <a:round/>
            <a:headEnd type="none" w="sm" len="sm"/>
            <a:tailEnd type="none" w="sm" len="sm"/>
          </a:ln>
        </p:spPr>
      </p:pic>
      <p:sp>
        <p:nvSpPr>
          <p:cNvPr id="296" name="Google Shape;296;g33d2a680c82_0_126"/>
          <p:cNvSpPr/>
          <p:nvPr/>
        </p:nvSpPr>
        <p:spPr>
          <a:xfrm>
            <a:off x="7700350" y="4713075"/>
            <a:ext cx="4116000" cy="1595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33d2a680c82_0_13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99</a:t>
            </a:fld>
            <a:endParaRPr/>
          </a:p>
        </p:txBody>
      </p:sp>
      <p:pic>
        <p:nvPicPr>
          <p:cNvPr id="303" name="Google Shape;303;g33d2a680c82_0_134"/>
          <p:cNvPicPr preferRelativeResize="0"/>
          <p:nvPr/>
        </p:nvPicPr>
        <p:blipFill>
          <a:blip r:embed="rId3">
            <a:alphaModFix/>
          </a:blip>
          <a:stretch>
            <a:fillRect/>
          </a:stretch>
        </p:blipFill>
        <p:spPr>
          <a:xfrm>
            <a:off x="1500175" y="2423550"/>
            <a:ext cx="8615496" cy="2908300"/>
          </a:xfrm>
          <a:prstGeom prst="rect">
            <a:avLst/>
          </a:prstGeom>
          <a:noFill/>
          <a:ln w="19050" cap="flat" cmpd="sng">
            <a:solidFill>
              <a:schemeClr val="dk2"/>
            </a:solidFill>
            <a:prstDash val="solid"/>
            <a:round/>
            <a:headEnd type="none" w="sm" len="sm"/>
            <a:tailEnd type="none" w="sm" len="sm"/>
          </a:ln>
        </p:spPr>
      </p:pic>
      <p:pic>
        <p:nvPicPr>
          <p:cNvPr id="304" name="Google Shape;304;g33d2a680c82_0_134"/>
          <p:cNvPicPr preferRelativeResize="0"/>
          <p:nvPr/>
        </p:nvPicPr>
        <p:blipFill>
          <a:blip r:embed="rId4">
            <a:alphaModFix/>
          </a:blip>
          <a:stretch>
            <a:fillRect/>
          </a:stretch>
        </p:blipFill>
        <p:spPr>
          <a:xfrm>
            <a:off x="1212113" y="5913038"/>
            <a:ext cx="9191625" cy="752475"/>
          </a:xfrm>
          <a:prstGeom prst="rect">
            <a:avLst/>
          </a:prstGeom>
          <a:noFill/>
          <a:ln w="38100" cap="flat" cmpd="sng">
            <a:solidFill>
              <a:srgbClr val="FF0000"/>
            </a:solidFill>
            <a:prstDash val="solid"/>
            <a:round/>
            <a:headEnd type="none" w="sm" len="sm"/>
            <a:tailEnd type="none" w="sm" len="sm"/>
          </a:ln>
        </p:spPr>
      </p:pic>
      <p:pic>
        <p:nvPicPr>
          <p:cNvPr id="305" name="Google Shape;305;g33d2a680c82_0_134"/>
          <p:cNvPicPr preferRelativeResize="0"/>
          <p:nvPr/>
        </p:nvPicPr>
        <p:blipFill>
          <a:blip r:embed="rId5">
            <a:alphaModFix/>
          </a:blip>
          <a:stretch>
            <a:fillRect/>
          </a:stretch>
        </p:blipFill>
        <p:spPr>
          <a:xfrm>
            <a:off x="4384101" y="5502849"/>
            <a:ext cx="2847650" cy="460650"/>
          </a:xfrm>
          <a:prstGeom prst="rect">
            <a:avLst/>
          </a:prstGeom>
          <a:noFill/>
          <a:ln w="19050" cap="flat" cmpd="sng">
            <a:solidFill>
              <a:schemeClr val="dk2"/>
            </a:solidFill>
            <a:prstDash val="solid"/>
            <a:round/>
            <a:headEnd type="none" w="sm" len="sm"/>
            <a:tailEnd type="none" w="sm" len="sm"/>
          </a:ln>
        </p:spPr>
      </p:pic>
      <p:sp>
        <p:nvSpPr>
          <p:cNvPr id="306" name="Google Shape;306;g33d2a680c82_0_134"/>
          <p:cNvSpPr/>
          <p:nvPr/>
        </p:nvSpPr>
        <p:spPr>
          <a:xfrm>
            <a:off x="1566725" y="4510388"/>
            <a:ext cx="8353500" cy="7524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307" name="Google Shape;307;g33d2a680c82_0_134"/>
          <p:cNvPicPr preferRelativeResize="0"/>
          <p:nvPr/>
        </p:nvPicPr>
        <p:blipFill>
          <a:blip r:embed="rId6">
            <a:alphaModFix/>
          </a:blip>
          <a:stretch>
            <a:fillRect/>
          </a:stretch>
        </p:blipFill>
        <p:spPr>
          <a:xfrm>
            <a:off x="4725175" y="2140350"/>
            <a:ext cx="2165500" cy="356229"/>
          </a:xfrm>
          <a:prstGeom prst="rect">
            <a:avLst/>
          </a:prstGeom>
          <a:noFill/>
          <a:ln w="19050" cap="flat" cmpd="sng">
            <a:solidFill>
              <a:schemeClr val="dk2"/>
            </a:solidFill>
            <a:prstDash val="solid"/>
            <a:round/>
            <a:headEnd type="none" w="sm" len="sm"/>
            <a:tailEnd type="none" w="sm" len="sm"/>
          </a:ln>
        </p:spPr>
      </p:pic>
      <p:sp>
        <p:nvSpPr>
          <p:cNvPr id="308" name="Google Shape;308;g33d2a680c82_0_134"/>
          <p:cNvSpPr txBox="1"/>
          <p:nvPr/>
        </p:nvSpPr>
        <p:spPr>
          <a:xfrm>
            <a:off x="597750" y="368250"/>
            <a:ext cx="10996500" cy="159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a:solidFill>
                  <a:schemeClr val="dk1"/>
                </a:solidFill>
                <a:latin typeface="Calibri"/>
                <a:ea typeface="Calibri"/>
                <a:cs typeface="Calibri"/>
                <a:sym typeface="Calibri"/>
              </a:rPr>
              <a:t>MG: SES: Abbreviations, Capitalization, and Terms in specific languages</a:t>
            </a:r>
            <a:endParaRPr sz="44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9832510E-071B-47BB-837B-562780055ED9}" vid="{B1AA67C2-AFD5-413F-A282-974178A361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NARDAC PCC Workshop Template</Template>
  <TotalTime>2645</TotalTime>
  <Words>8769</Words>
  <Application>Microsoft Office PowerPoint</Application>
  <PresentationFormat>Widescreen</PresentationFormat>
  <Paragraphs>714</Paragraphs>
  <Slides>146</Slides>
  <Notes>140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146</vt:i4>
      </vt:variant>
    </vt:vector>
  </HeadingPairs>
  <TitlesOfParts>
    <vt:vector size="151" baseType="lpstr">
      <vt:lpstr>Arial</vt:lpstr>
      <vt:lpstr>Calibri</vt:lpstr>
      <vt:lpstr>Calibri Light</vt:lpstr>
      <vt:lpstr>Times New Roman</vt:lpstr>
      <vt:lpstr>Office Theme</vt:lpstr>
      <vt:lpstr>Cataloging an eBook Describing the Manifestation</vt:lpstr>
      <vt:lpstr>RDA Copyright</vt:lpstr>
      <vt:lpstr>Minimum Description of Collection Aggregate</vt:lpstr>
      <vt:lpstr>title proper</vt:lpstr>
      <vt:lpstr>BSR Metadata Application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Manifestation: SES: Title proper and statement of responsibility</vt:lpstr>
      <vt:lpstr>Recording title proper</vt:lpstr>
      <vt:lpstr>PowerPoint Presentation</vt:lpstr>
      <vt:lpstr>Recording title proper</vt:lpstr>
      <vt:lpstr>note on manifestation</vt:lpstr>
      <vt:lpstr>PowerPoint Presentation</vt:lpstr>
      <vt:lpstr>PowerPoint Presentation</vt:lpstr>
      <vt:lpstr>PowerPoint Presentation</vt:lpstr>
      <vt:lpstr>PowerPoint Presentation</vt:lpstr>
      <vt:lpstr>PowerPoint Presentation</vt:lpstr>
      <vt:lpstr>PowerPoint Presentation</vt:lpstr>
      <vt:lpstr>Recording note on manifestation</vt:lpstr>
      <vt:lpstr>other title information</vt:lpstr>
      <vt:lpstr>BSR Metadata Application Profile</vt:lpstr>
      <vt:lpstr>PowerPoint Presentation</vt:lpstr>
      <vt:lpstr>PowerPoint Presentation</vt:lpstr>
      <vt:lpstr>PowerPoint Presentation</vt:lpstr>
      <vt:lpstr>PowerPoint Presentation</vt:lpstr>
      <vt:lpstr>Manifestation: SES: Title proper and statement of responsibility</vt:lpstr>
      <vt:lpstr>Recording other title information</vt:lpstr>
      <vt:lpstr>statement of responsibility relating to title proper</vt:lpstr>
      <vt:lpstr>BSR Metadata Application Profile</vt:lpstr>
      <vt:lpstr>PowerPoint Presentation</vt:lpstr>
      <vt:lpstr>PowerPoint Presentation</vt:lpstr>
      <vt:lpstr>PowerPoint Presentation</vt:lpstr>
      <vt:lpstr>PowerPoint Presentation</vt:lpstr>
      <vt:lpstr>PowerPoint Presentation</vt:lpstr>
      <vt:lpstr>PowerPoint Presentation</vt:lpstr>
      <vt:lpstr>Manifestation: SES: Title proper and statement of responsibility</vt:lpstr>
      <vt:lpstr>Recording statement of responsibility relating to title proper</vt:lpstr>
      <vt:lpstr>publication statement</vt:lpstr>
      <vt:lpstr>BSR Metadata Application Profile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place of publication</vt:lpstr>
      <vt:lpstr>PowerPoint Presentation</vt:lpstr>
      <vt:lpstr>Recording place of publication</vt:lpstr>
      <vt:lpstr>PowerPoint Presentation</vt:lpstr>
      <vt:lpstr>PowerPoint Presentation</vt:lpstr>
      <vt:lpstr>PowerPoint Presentation</vt:lpstr>
      <vt:lpstr>Recording name of publisher</vt:lpstr>
      <vt:lpstr>PowerPoint Presentation</vt:lpstr>
      <vt:lpstr>PowerPoint Presentation</vt:lpstr>
      <vt:lpstr>PowerPoint Presentation</vt:lpstr>
      <vt:lpstr>PowerPoint Presentation</vt:lpstr>
      <vt:lpstr>PowerPoint Presentation</vt:lpstr>
      <vt:lpstr>Recording date of publication</vt:lpstr>
      <vt:lpstr>PowerPoint Presentation</vt:lpstr>
      <vt:lpstr>PowerPoint Presentation</vt:lpstr>
      <vt:lpstr>PowerPoint Presentation</vt:lpstr>
      <vt:lpstr>Recording date of publication</vt:lpstr>
      <vt:lpstr>PowerPoint Presentation</vt:lpstr>
      <vt:lpstr>PowerPoint Presentation</vt:lpstr>
      <vt:lpstr>Recording publication statement</vt:lpstr>
      <vt:lpstr>series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 of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title of series</vt:lpstr>
      <vt:lpstr>PowerPoint Presentation</vt:lpstr>
      <vt:lpstr>PowerPoint Presentation</vt:lpstr>
      <vt:lpstr>Recording title of series</vt:lpstr>
      <vt:lpstr>numbering within sequence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Recording numbering within sequence</vt:lpstr>
      <vt:lpstr>PowerPoint Presentation</vt:lpstr>
      <vt:lpstr>PowerPoint Presentation</vt:lpstr>
      <vt:lpstr>Recording numbering within sequence</vt:lpstr>
      <vt:lpstr>series statement</vt:lpstr>
      <vt:lpstr>PowerPoint Presentation</vt:lpstr>
      <vt:lpstr>PowerPoint Presentation</vt:lpstr>
      <vt:lpstr>Recording series statement</vt:lpstr>
      <vt:lpstr>mode of issuance</vt:lpstr>
      <vt:lpstr>BSR Metadata Application Profile</vt:lpstr>
      <vt:lpstr>PowerPoint Presentation</vt:lpstr>
      <vt:lpstr>Changes in Mode of Issuance from Original RDA to Official RDA</vt:lpstr>
      <vt:lpstr>PowerPoint Presentation</vt:lpstr>
      <vt:lpstr>Recording mode of issuance</vt:lpstr>
      <vt:lpstr>PowerPoint Presentation</vt:lpstr>
      <vt:lpstr>Recording mode of issuance</vt:lpstr>
      <vt:lpstr>Recording mode of issuance</vt:lpstr>
      <vt:lpstr>identifier for manifestation</vt:lpstr>
      <vt:lpstr>PowerPoint Presentation</vt:lpstr>
      <vt:lpstr>MARC fields</vt:lpstr>
      <vt:lpstr>identifier for manifestation: Prerecording</vt:lpstr>
      <vt:lpstr>identifier for manifestation: Recording</vt:lpstr>
      <vt:lpstr>Identifier for manifestation: Recording</vt:lpstr>
      <vt:lpstr>Two or more identifiers</vt:lpstr>
      <vt:lpstr>MGD: Identifier for manifestation: Two or more identifiers</vt:lpstr>
      <vt:lpstr>Incorrect identifiers</vt:lpstr>
      <vt:lpstr>Identifiers found</vt:lpstr>
      <vt:lpstr>Identifier for manifestation: Recording</vt:lpstr>
      <vt:lpstr>Recording identifier for manifestation</vt:lpstr>
      <vt:lpstr>Recording identifier for manifestation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Cataloging an eBook Describing the Manifestation</dc:title>
  <dc:creator>Adam Baron</dc:creator>
  <cp:lastModifiedBy>Adam Baron</cp:lastModifiedBy>
  <cp:revision>155</cp:revision>
  <dcterms:created xsi:type="dcterms:W3CDTF">2025-06-22T00:59:19Z</dcterms:created>
  <dcterms:modified xsi:type="dcterms:W3CDTF">2026-01-02T07:16:55Z</dcterms:modified>
</cp:coreProperties>
</file>