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sldIdLst>
    <p:sldId id="258" r:id="rId2"/>
    <p:sldId id="776" r:id="rId3"/>
    <p:sldId id="77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791" r:id="rId29"/>
    <p:sldId id="257" r:id="rId30"/>
    <p:sldId id="792" r:id="rId31"/>
    <p:sldId id="778" r:id="rId32"/>
    <p:sldId id="779" r:id="rId33"/>
    <p:sldId id="780" r:id="rId34"/>
    <p:sldId id="781" r:id="rId35"/>
    <p:sldId id="782" r:id="rId36"/>
    <p:sldId id="783" r:id="rId37"/>
    <p:sldId id="784" r:id="rId38"/>
    <p:sldId id="793" r:id="rId39"/>
    <p:sldId id="785" r:id="rId40"/>
    <p:sldId id="786" r:id="rId41"/>
    <p:sldId id="787" r:id="rId42"/>
    <p:sldId id="788" r:id="rId43"/>
    <p:sldId id="789" r:id="rId44"/>
    <p:sldId id="790" r:id="rId45"/>
    <p:sldId id="256" r:id="rId46"/>
    <p:sldId id="300" r:id="rId47"/>
    <p:sldId id="794" r:id="rId48"/>
    <p:sldId id="795" r:id="rId49"/>
    <p:sldId id="796" r:id="rId50"/>
    <p:sldId id="797" r:id="rId51"/>
    <p:sldId id="798" r:id="rId52"/>
    <p:sldId id="799" r:id="rId53"/>
    <p:sldId id="800" r:id="rId54"/>
    <p:sldId id="801" r:id="rId55"/>
    <p:sldId id="802" r:id="rId56"/>
    <p:sldId id="803" r:id="rId57"/>
    <p:sldId id="804" r:id="rId58"/>
    <p:sldId id="805" r:id="rId59"/>
    <p:sldId id="806" r:id="rId60"/>
    <p:sldId id="807" r:id="rId61"/>
    <p:sldId id="808" r:id="rId62"/>
    <p:sldId id="809" r:id="rId63"/>
    <p:sldId id="810" r:id="rId64"/>
    <p:sldId id="811" r:id="rId65"/>
    <p:sldId id="812" r:id="rId66"/>
    <p:sldId id="301" r:id="rId67"/>
    <p:sldId id="813" r:id="rId68"/>
    <p:sldId id="814" r:id="rId69"/>
    <p:sldId id="285" r:id="rId70"/>
    <p:sldId id="284" r:id="rId71"/>
    <p:sldId id="283" r:id="rId72"/>
    <p:sldId id="815" r:id="rId73"/>
    <p:sldId id="816" r:id="rId74"/>
    <p:sldId id="817" r:id="rId75"/>
    <p:sldId id="290" r:id="rId76"/>
    <p:sldId id="299" r:id="rId77"/>
    <p:sldId id="289" r:id="rId78"/>
    <p:sldId id="288" r:id="rId79"/>
    <p:sldId id="287" r:id="rId80"/>
    <p:sldId id="294" r:id="rId81"/>
    <p:sldId id="293" r:id="rId82"/>
    <p:sldId id="292" r:id="rId83"/>
    <p:sldId id="291" r:id="rId84"/>
    <p:sldId id="286" r:id="rId85"/>
    <p:sldId id="296" r:id="rId86"/>
    <p:sldId id="297" r:id="rId87"/>
    <p:sldId id="29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26B"/>
    <a:srgbClr val="8E7CC3"/>
    <a:srgbClr val="FCE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26" autoAdjust="0"/>
  </p:normalViewPr>
  <p:slideViewPr>
    <p:cSldViewPr snapToGrid="0">
      <p:cViewPr varScale="1">
        <p:scale>
          <a:sx n="84" d="100"/>
          <a:sy n="84" d="100"/>
        </p:scale>
        <p:origin x="15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loc.gov/aba/rda/mgd/manifestation/mg-m-ses-ppdm.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loc.gov/aba/rda/mgd/manifestation/mg-m-ses-ppdm.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cess.rdatoolkit.org/en-US_ala-0f7b5665-dec5-371a-8b7b-d49f1c5080a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loc.gov/aba/rda/mgd/expression/mg-expression.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loc.gov/standards/valuelist/rdacontent.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ocs.google.com/spreadsheets/d/1CvP8oRkJI0Yr8n3EbUAjSznQa6evl7bHYdEoFsDgJ5E/edit?usp=sharing"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access.rdatoolkit.org/en-US_ala-6277a869-961d-379f-8ae8-7ec159052a26"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ccess.rdatoolkit.org/en-US_ala-6277a869-961d-379f-8ae8-7ec159052a2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ccess.rdatoolkit.org/en-US_ala-6277a869-961d-379f-8ae8-7ec159052a26/5a49aa75-cb3e-4e3a-a205-01b865db5ab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ccess.rdatoolkit.org/en-US_ala-6277a869-961d-379f-8ae8-7ec159052a26"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access.rdatoolkit.org/Content/Index?externalId=en-US_ala-8ac5f265-a8bc-34e3-9a6f-95b46e9989b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ccess.rdatoolkit.org/Content/Index?externalId=en-US_ala-12bd8c40-1a55-3b85-81fe-6362c2c9154b"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ccess.rdatoolkit.org/en-US_ala-12bd8c40-1a55-3b85-81fe-6362c2c9154b/36c2005d-9580-4107-bb3c-117bc0442764"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loc.gov/aba/rda/mgd/relationships/index.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loc.gov/aba/rda/mgd/relationships/mg-relationshipsAgentWEMI.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access.rdatoolkit.org/Content/ContentById/3e15908f-9951-4803-8cce-28d520eb151d"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access.rdatoolkit.org/en-US_ala-12bd8c40-1a55-3b85-81fe-6362c2c9154b/f4e36c9d-0204-4d14-be11-4ec5e6a022e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access.rdatoolkit.org/Content/ContentById/3e15908f-9951-4803-8cce-28d520eb151d"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www.loc.gov/aba/rda/mgd/relationshipLabels/index.html"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access.rdatoolkit.org/en-US_ala-12bd8c40-1a55-3b85-81fe-6362c2c9154b"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access.rdatoolkit.org/Content/ContentById/3f2241fb-98a8-4f00-b106-ed9d124b3714"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access.rdatoolkit.org/Content/ContentById/3f2241fb-98a8-4f00-b106-ed9d124b3714"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access.rdatoolkit.org/Content/ContentById/3f2241fb-98a8-4f00-b106-ed9d124b3714"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access.rdatoolkit.org/en-US_ala-5ca9e124-575a-3e04-aec3-b04c6a482349/de12f197-dcc7-431d-abd7-eab9c88bac12"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access.rdatoolkit.org/Content/Index?externalId=en-US_ala-335fd204-e6f8-39ed-8681-d56c985fab59"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access.rdatoolkit.org/en-US_ala-335fd204-e6f8-39ed-8681-d56c985fab59/4ed384e5-9e41-4cf0-9de7-5a98f020c9b1"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access.rdatoolkit.org/Content/Index?externalId=en-US_ala-5ca9e124-575a-3e04-aec3-b04c6a482349#division_rdaId_div_bm4_4tq_qjb"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access.rdatoolkit.org/en-US_ala-5ca9e124-575a-3e04-aec3-b04c6a482349/de12f197-dcc7-431d-abd7-eab9c88bac12"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loc.gov/aba/rda/mgd/person/mg-p-ses-accessPointForPerson.pdf"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access.rdatoolkit.org/Content/Index?externalId=en-US_ala-5ca9e124-575a-3e04-aec3-b04c6a482349#division_rdaId_div_bm4_4tq_qjb"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access.rdatoolkit.org/Content/Index?externalId=en-US_ala-5ca9e124-575a-3e04-aec3-b04c6a482349#division_rdaId_div_cqh_ymj_xfb"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access.rdatoolkit.org/Content/ContentById/70e97809-5715-4fc9-a59e-a83130454bb2"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s://access.rdatoolkit.org/en-US_ala-335fd204-e6f8-39ed-8681-d56c985fab59/p_t2g_jgc_lfb"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1</a:t>
            </a:fld>
            <a:endParaRPr lang="en-US"/>
          </a:p>
        </p:txBody>
      </p:sp>
    </p:spTree>
    <p:extLst>
      <p:ext uri="{BB962C8B-B14F-4D97-AF65-F5344CB8AC3E}">
        <p14:creationId xmlns:p14="http://schemas.microsoft.com/office/powerpoint/2010/main" val="39799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First, vocabulary encoding schemes, or VESs. The full RDA definition is shown here, with the main parts of the definition highlighted.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Essentially, a vocabulary encoding scheme is a list of controlled values, or a controlled vocabulary.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A complete list of the RDA vocabulary encoding schemes can be found in the Resources section of the RDA Toolkit, on the VES Vocabularies page.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General information about using vocabulary encoding schemes can be found in the metadata guidance documentation: Vocabulary Encoding Schemes.</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There are two types of vocabulary encoding schemes: RDA VESs and non-RDA VESs. Both categories include vocabularies you may already be familiar with.</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Some examples of RDA VESs include the RDA Content, Media, and Carrier Type vocabularies</a:t>
            </a:r>
            <a:r>
              <a:rPr lang="en"/>
              <a:t>. Familiar examples of non-RDA VESs include LCSH, LCNAF, and FAST.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So, how do we decide whether or not to use a vocabulary encoding scheme in the first place? And with so many different VESs, both RDA and non-RDA, how do we choose which one to use for a given element?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We can determine whether or not to use a VES, and, if necessary, which VES to use, a variety of ways:</a:t>
            </a:r>
            <a:endParaRPr/>
          </a:p>
          <a:p>
            <a:pPr marL="0" lvl="0" indent="0" algn="l" rtl="0">
              <a:lnSpc>
                <a:spcPct val="100000"/>
              </a:lnSpc>
              <a:spcBef>
                <a:spcPts val="0"/>
              </a:spcBef>
              <a:spcAft>
                <a:spcPts val="0"/>
              </a:spcAft>
              <a:buClr>
                <a:schemeClr val="dk1"/>
              </a:buClr>
              <a:buSzPts val="1200"/>
              <a:buFont typeface="Calibri"/>
              <a:buNone/>
            </a:pPr>
            <a:r>
              <a:rPr lang="en"/>
              <a:t>(1) RDA instructions may tell us to use a VES for a structured description</a:t>
            </a:r>
            <a:endParaRPr/>
          </a:p>
          <a:p>
            <a:pPr marL="0" lvl="0" indent="0" algn="l" rtl="0">
              <a:lnSpc>
                <a:spcPct val="100000"/>
              </a:lnSpc>
              <a:spcBef>
                <a:spcPts val="0"/>
              </a:spcBef>
              <a:spcAft>
                <a:spcPts val="0"/>
              </a:spcAft>
              <a:buClr>
                <a:schemeClr val="dk1"/>
              </a:buClr>
              <a:buSzPts val="1200"/>
              <a:buFont typeface="Calibri"/>
              <a:buNone/>
            </a:pPr>
            <a:r>
              <a:rPr lang="en"/>
              <a:t>(2) LC/PCC documentation may also instruct us on when to use a VES and which one to use</a:t>
            </a:r>
            <a:endParaRPr/>
          </a:p>
          <a:p>
            <a:pPr marL="0" lvl="0" indent="0" algn="l" rtl="0">
              <a:lnSpc>
                <a:spcPct val="100000"/>
              </a:lnSpc>
              <a:spcBef>
                <a:spcPts val="0"/>
              </a:spcBef>
              <a:spcAft>
                <a:spcPts val="0"/>
              </a:spcAft>
              <a:buClr>
                <a:schemeClr val="dk1"/>
              </a:buClr>
              <a:buSzPts val="1200"/>
              <a:buFont typeface="Calibri"/>
              <a:buNone/>
            </a:pPr>
            <a:r>
              <a:rPr lang="en"/>
              <a:t>(3) Local practice at your institution may dictate which VES to use for a given element</a:t>
            </a:r>
            <a:endParaRPr/>
          </a:p>
          <a:p>
            <a:pPr marL="0" lvl="0" indent="0" algn="l" rtl="0">
              <a:lnSpc>
                <a:spcPct val="100000"/>
              </a:lnSpc>
              <a:spcBef>
                <a:spcPts val="0"/>
              </a:spcBef>
              <a:spcAft>
                <a:spcPts val="0"/>
              </a:spcAft>
              <a:buClr>
                <a:schemeClr val="dk1"/>
              </a:buClr>
              <a:buSzPts val="1200"/>
              <a:buFont typeface="Calibri"/>
              <a:buNone/>
            </a:pPr>
            <a:r>
              <a:rPr lang="en"/>
              <a:t>(4) Which VES to use may be up to cataloger judgement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Let’s look further at how we might make some of these decisions…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ee9cc9c28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ee9cc9c28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When recording a structured description in which use of a vocabulary encoding scheme is necessary, RDA generally provides two options. **Note that neither of these two options apply to access points, which are subject to different conditions and options**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The first of the two options, if a relevant RDA VES exists, is to use an RDA VES. This option will always use the following (or similar) language: “Record an appropriate term from the RDA XXX vocabulary encoding scheme.”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The screen shot on this slide is taken from the media type element page. The option here uses the same general instruction, specifying the relevant RDA VES. If you take a look at other elements with options to record a term from an RDA VES (such as carrier or content type), you will notice this same language.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ee9cc9c28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ee9cc9c28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second of the two options when instructed to use a vocabulary encoding scheme is to use a non-RDA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VES</a:t>
            </a:r>
            <a:r>
              <a:rPr lang="en"/>
              <a:t>. As a reminder, an example of a non-RDA VES is LCGFT. The LC/NAF is also a non-RDA VES, but different options and language apply - this will be discussed in the Access points section of the presentation.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The screen shot on this slide is also taken from the media type element page. But again, if you take a look at other elements with options to record a term from a VES (such as carrier or content type), you see this same instruction.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eda50173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eda501737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Now let’s move on to string encoding schemes, or SESs. The full RDA definition is shown here, with the main parts of the definition highlighted. </a:t>
            </a:r>
            <a:endParaRPr/>
          </a:p>
          <a:p>
            <a:pPr marL="0" lvl="0" indent="0" algn="l" rtl="0">
              <a:spcBef>
                <a:spcPts val="0"/>
              </a:spcBef>
              <a:spcAft>
                <a:spcPts val="0"/>
              </a:spcAft>
              <a:buNone/>
            </a:pPr>
            <a:endParaRPr/>
          </a:p>
        </p:txBody>
      </p:sp>
      <p:sp>
        <p:nvSpPr>
          <p:cNvPr id="245" name="Google Shape;245;g3eda501737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String encoding schemes can be used to construct a variety of elements, like superelements (the “statement” SES’s),  access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points</a:t>
            </a:r>
            <a:r>
              <a:rPr lang="en"/>
              <a:t> and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On this slide, we’ve listed the MGDs that provide documentation on using SESs both generally and for specific elements. We won’t go through all of them now, but this list can give you a sense of which elements you may use SESs to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record</a:t>
            </a:r>
            <a:r>
              <a:rPr lang="en"/>
              <a:t>.</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Note that string encoding schemes are created by individual communities.  RDA will instruct you to apply a string encoding scheme, but will not tell you what it should look like.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ee9cc9c28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ee9cc9c28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Like the RDA instructions for recording a structured description using VESs, you’ll find that the general option RDA provides for using SESs often uses the same language, no matter the element.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The general instruction for using SESs is to “record a structured description by applying a string encoding scheme to select, sequence, and punctuate values of one or more subelements.” This screenshot is taken from the publication statement element page, but you’ll find the same option using the same language on several other element pages as well.</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As this screenshot is taken from the publication statement element page, let’s think of publication statement as an example. The publication statement is an element that is made up of one or more subelements: place of publication, name of publisher, and date of publication. In order to record the entire publication statement, we must apply a string encoding scheme to determine how to order the individual subelements, and what punctuation should separate them. This can be applied more generally to all such elements made up of subelements for which SESs are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used</a:t>
            </a:r>
            <a:r>
              <a:rPr lang="en"/>
              <a:t>. Access points are included in this category.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eda501737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eda501737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eda501737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Now that we’ve covered unstructured descriptions, we’ll move on to structured descriptions.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We’ll go over what a structured description is, how to record values using different types of structured descriptions, and the basics of constructing access points.</a:t>
            </a:r>
            <a:endParaRPr/>
          </a:p>
        </p:txBody>
      </p:sp>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 final type of structured description we’ll discuss is an access point. The full RDA definition is shown here, with the main parts of the definition highlighted.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An access point can either be selected from a vocabulary encoding scheme (such as a name chosen from the Library of Congress Name Authority File) or constructed using a string encoding scheme.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Very general information about access points for any RDA entity can be found in the RDA Entity section of the RDA Toolkit, on the access point for RDA entity page.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RDA is structured around the enhanced entity-relationship modeling in the LRM (Library Reference Model). All RDA entities are modeled as subtypes of the superclass RDA Entity, and instructions and guidance for recording RDA Entity are therefore applicable to recording any more granular element, such as Work: access point for work. Supplementary instructions are given as needed to describe each narrower element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This page includes the definition of access point for RDA entity, as well as instructions for recording the access point as a structured description.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Information about access points for specific entities – such as work, person, or corporate body – can be found in the respective string encoding scheme MGDs and on specific element pages in the RDA Toolkit.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ee9cc9c28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3ee9cc9c28d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This screenshot depicts the two most common options for recording an access point of any kind as a structured description. You’ll find these options, using the same or similar language, on the element pages for multiple access points.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The first option is to use a VES to record an access point (such as taking a name from the Library of Congress Name Authority File).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The second option, often applied when there is no appropriate term in a relevant VES, is to construct an access point by applying an SES. **Note that the phrase is “one or more other elements” in contrast to a superelement, which consists of “one or more subelements.”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Let’s talk a bit more about how to construct an access point…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ec3be4b8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ec3be4b86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We’ll get into a more detailed demonstration about constructing access points later. For now, let’s go over the standard basic steps. </a:t>
            </a:r>
            <a:endParaRPr/>
          </a:p>
          <a:p>
            <a:pPr marL="0" lvl="0" indent="0" algn="l" rtl="0">
              <a:spcBef>
                <a:spcPts val="0"/>
              </a:spcBef>
              <a:spcAft>
                <a:spcPts val="0"/>
              </a:spcAft>
              <a:buClr>
                <a:schemeClr val="dk1"/>
              </a:buClr>
              <a:buSzPts val="1100"/>
              <a:buFont typeface="Arial"/>
              <a:buNone/>
            </a:pP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endParaRPr>
          </a:p>
          <a:p>
            <a:pPr marL="0" lvl="0" indent="0" algn="l" rtl="0">
              <a:spcBef>
                <a:spcPts val="0"/>
              </a:spcBef>
              <a:spcAft>
                <a:spcPts val="0"/>
              </a:spcAft>
              <a:buNone/>
            </a:pPr>
            <a:r>
              <a:rPr lang="en"/>
              <a:t>First, the base of an access point – any access point – is an appellation, that is, a label in text for an RDA entity such as a name and title. We start by using a value of a selected appellation element to form a base of access point. This is another way of saying, for example, that an authorized access point is based on a preferred name of person or title of work. </a:t>
            </a:r>
            <a:endParaRPr/>
          </a:p>
          <a:p>
            <a:pPr marL="0" lvl="0" indent="0" algn="l" rtl="0">
              <a:spcBef>
                <a:spcPts val="0"/>
              </a:spcBef>
              <a:spcAft>
                <a:spcPts val="0"/>
              </a:spcAft>
              <a:buNone/>
            </a:pPr>
            <a:endParaRPr/>
          </a:p>
          <a:p>
            <a:pPr marL="0" lvl="0" indent="0" algn="l" rtl="0">
              <a:spcBef>
                <a:spcPts val="0"/>
              </a:spcBef>
              <a:spcAft>
                <a:spcPts val="0"/>
              </a:spcAft>
              <a:buNone/>
            </a:pPr>
            <a:r>
              <a:rPr lang="en"/>
              <a:t>Next, we format the base by applying applicable options, by omitting, reordering, or adding elements in the base value. (May note that a SES is already applied here, as the inverted form of name is punctuated.)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07" name="Google Shape;307;g3ec3be4b86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ee583e83a7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ee583e83a7_2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Then, other elements and designations may be added to the formatted base if needed to distinguish the access point from another, assist in the entity’s identification, or to conform to an SES. Examples include:</a:t>
            </a:r>
            <a:endParaRPr/>
          </a:p>
          <a:p>
            <a:pPr marL="0" lvl="0" indent="0" algn="l" rtl="0">
              <a:spcBef>
                <a:spcPts val="0"/>
              </a:spcBef>
              <a:spcAft>
                <a:spcPts val="0"/>
              </a:spcAft>
              <a:buClr>
                <a:schemeClr val="dk1"/>
              </a:buClr>
              <a:buSzPts val="1200"/>
              <a:buFont typeface="Calibri"/>
              <a:buNone/>
            </a:pPr>
            <a:r>
              <a:rPr lang="en"/>
              <a:t>(1) adding the person’s birth and/or death dates to the inverted base form</a:t>
            </a:r>
            <a:endParaRPr/>
          </a:p>
          <a:p>
            <a:pPr marL="0" lvl="0" indent="0" algn="l" rtl="0">
              <a:spcBef>
                <a:spcPts val="0"/>
              </a:spcBef>
              <a:spcAft>
                <a:spcPts val="0"/>
              </a:spcAft>
              <a:buClr>
                <a:schemeClr val="dk1"/>
              </a:buClr>
              <a:buSzPts val="1100"/>
              <a:buFont typeface="Arial"/>
              <a:buNone/>
            </a:pPr>
            <a:r>
              <a:rPr lang="en"/>
              <a:t>(2) adding the authorized access point for creator of work to the preferred title of work in the base form</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Finally, we follow the PCC string encoding scheme to apply the rules for assembling, ordering, and punctuating all applicable elements to record an entire access point string in MARC.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15" name="Google Shape;315;g3ee583e83a7_2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Let’s review: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We started by defining a structured description and going over the different types of structured descriptions.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We then discussed vocabulary encoding schemes (or VESs), which are lists of controlled terms, or controlled vocabularies, like the RDA media type vocabulary or the Library of Congress Name Authority File.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Next, we discussed string encoding schemes (or SESs), which are a set of rules, or syntax, used to define how to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order and punctuate</a:t>
            </a:r>
            <a:r>
              <a:rPr lang="en"/>
              <a:t> multiple values or subelements.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Finally, we discussed access points, which can either be taken from a VES or constructed using an 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Are there any questions before we move on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to the next recording method?</a:t>
            </a:r>
            <a:endParaRPr/>
          </a:p>
        </p:txBody>
      </p:sp>
      <p:sp>
        <p:nvSpPr>
          <p:cNvPr id="322" name="Google Shape;32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
                  </a:ext>
                </a:extLst>
              </a:rPr>
              <a:t>Now it’s time to demonstrate how to record some elements as structured descriptions using the official RDA toolkit.</a:t>
            </a:r>
            <a:endParaRPr lang="en-US" sz="1200" dirty="0"/>
          </a:p>
        </p:txBody>
      </p:sp>
      <p:sp>
        <p:nvSpPr>
          <p:cNvPr id="4" name="Slide Number Placeholder 3"/>
          <p:cNvSpPr>
            <a:spLocks noGrp="1"/>
          </p:cNvSpPr>
          <p:nvPr>
            <p:ph type="sldNum" sz="quarter" idx="5"/>
          </p:nvPr>
        </p:nvSpPr>
        <p:spPr/>
        <p:txBody>
          <a:bodyPr/>
          <a:lstStyle/>
          <a:p>
            <a:fld id="{860751CD-C621-4F44-BF9E-E97C3AB3C439}" type="slidenum">
              <a:rPr lang="en-US" smtClean="0"/>
              <a:t>28</a:t>
            </a:fld>
            <a:endParaRPr lang="en-US"/>
          </a:p>
        </p:txBody>
      </p:sp>
    </p:spTree>
    <p:extLst>
      <p:ext uri="{BB962C8B-B14F-4D97-AF65-F5344CB8AC3E}">
        <p14:creationId xmlns:p14="http://schemas.microsoft.com/office/powerpoint/2010/main" val="421658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Font typeface="Arial"/>
              <a:buNone/>
            </a:pPr>
            <a:r>
              <a:rPr lang="en" sz="1200" dirty="0">
                <a:solidFill>
                  <a:schemeClr val="dk1"/>
                </a:solidFill>
                <a:latin typeface="Calibri"/>
                <a:ea typeface="Calibri"/>
                <a:cs typeface="Calibri"/>
                <a:sym typeface="Calibri"/>
              </a:rPr>
              <a:t>RDA defines structured description as: a recording method that is a human-readable string that is a full or partial description of an entity that is based on a string encoding scheme, or is a controlled term that describes an aspect of an entity.</a:t>
            </a:r>
            <a:endParaRPr sz="1200" dirty="0">
              <a:solidFill>
                <a:schemeClr val="dk1"/>
              </a:solidFill>
              <a:latin typeface="Calibri"/>
              <a:ea typeface="Calibri"/>
              <a:cs typeface="Calibri"/>
              <a:sym typeface="Calibri"/>
            </a:endParaRPr>
          </a:p>
          <a:p>
            <a:pPr marL="0" lvl="0" indent="0" algn="l" rtl="0">
              <a:lnSpc>
                <a:spcPct val="90000"/>
              </a:lnSpc>
              <a:spcBef>
                <a:spcPts val="1600"/>
              </a:spcBef>
              <a:spcAft>
                <a:spcPts val="0"/>
              </a:spcAft>
              <a:buClr>
                <a:schemeClr val="dk1"/>
              </a:buClr>
              <a:buSzPts val="1800"/>
              <a:buFont typeface="Arial"/>
              <a:buNone/>
            </a:pPr>
            <a:r>
              <a:rPr lang="en" sz="1200" dirty="0">
                <a:solidFill>
                  <a:schemeClr val="dk1"/>
                </a:solidFill>
                <a:latin typeface="Calibri"/>
                <a:ea typeface="Calibri"/>
                <a:cs typeface="Calibri"/>
                <a:sym typeface="Calibri"/>
              </a:rPr>
              <a:t>A structured description could be an access point, a controlled term taken from a vocabulary encoding scheme, or any other element constructed using a string encoding scheme, like a superelement or a structured note.</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B2B2B"/>
                </a:solidFill>
              </a:rPr>
              <a:t>A </a:t>
            </a:r>
            <a:r>
              <a:rPr lang="en" sz="1200" i="1">
                <a:solidFill>
                  <a:srgbClr val="2B2B2B"/>
                </a:solidFill>
              </a:rPr>
              <a:t>superelement</a:t>
            </a:r>
            <a:r>
              <a:rPr lang="en" sz="1200">
                <a:solidFill>
                  <a:srgbClr val="2B2B2B"/>
                </a:solidFill>
              </a:rPr>
              <a:t> is a structured description constructed with a string encoding scheme that consists of at least one subelement Other examples: Edition statement, Series statement, etc.</a:t>
            </a:r>
            <a:endParaRPr sz="1200">
              <a:solidFill>
                <a:srgbClr val="2B2B2B"/>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So, what is a structured description? The full RDA definition is shown here, with the main parts of the definition highlighted.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Essentially, a structured description is either a controlled term taken from a vocabulary encoding scheme, or a text string that is constructed following the rules of a string encoding scheme.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If the terms </a:t>
            </a:r>
            <a:r>
              <a:rPr lang="en" i="1"/>
              <a:t>vocabulary encoding scheme</a:t>
            </a:r>
            <a:r>
              <a:rPr lang="en"/>
              <a:t> and </a:t>
            </a:r>
            <a:r>
              <a:rPr lang="en" i="1"/>
              <a:t>string encoding scheme</a:t>
            </a:r>
            <a:r>
              <a:rPr lang="en"/>
              <a:t> are unfamiliar, don’t worry. While the specific terms may be unfamiliar, as we define them in the coming slides, you’ll come to recognize these as familiar concepts.</a:t>
            </a:r>
            <a:endParaRPr/>
          </a:p>
          <a:p>
            <a:pPr marL="0" lvl="0" indent="0" algn="l" rtl="0">
              <a:lnSpc>
                <a:spcPct val="100000"/>
              </a:lnSpc>
              <a:spcBef>
                <a:spcPts val="0"/>
              </a:spcBef>
              <a:spcAft>
                <a:spcPts val="0"/>
              </a:spcAft>
              <a:buClr>
                <a:schemeClr val="dk1"/>
              </a:buClr>
              <a:buSzPts val="1200"/>
              <a:buFont typeface="Calibri"/>
              <a:buNone/>
            </a:pPr>
            <a:r>
              <a:rPr lang="en"/>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rPr>
              <a:t>We talked about unstructured descriptions earlier - now it’s time to explain the various types of structured descriptions.</a:t>
            </a:r>
            <a:endParaRPr sz="1200">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Element reference card: gives information about the element - domain entity, range if a relationship element, and corresponding MARC tags.</a:t>
            </a:r>
            <a:endParaRPr sz="1200">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MARC 21 Bibliographic:  this element can be recorded as either structured description in 264 or as an unstructured note.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The BSR maps the publication statement element to MARC 264, corresponding to structured description.</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We’ll record this element as a </a:t>
            </a:r>
            <a:r>
              <a:rPr lang="en" sz="1200" i="1">
                <a:solidFill>
                  <a:schemeClr val="dk1"/>
                </a:solidFill>
              </a:rPr>
              <a:t>structured description</a:t>
            </a:r>
            <a:r>
              <a:rPr lang="en" sz="1200">
                <a:solidFill>
                  <a:schemeClr val="dk1"/>
                </a:solidFill>
              </a:rPr>
              <a:t>.</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Create the structured description by applying a </a:t>
            </a:r>
            <a:r>
              <a:rPr lang="en" sz="1200" i="1">
                <a:solidFill>
                  <a:schemeClr val="dk1"/>
                </a:solidFill>
              </a:rPr>
              <a:t>string encoding scheme</a:t>
            </a:r>
            <a:r>
              <a:rPr lang="en" sz="1200">
                <a:solidFill>
                  <a:schemeClr val="dk1"/>
                </a:solidFill>
              </a:rPr>
              <a:t> to a set of elements.</a:t>
            </a: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2B2B2B"/>
              </a:buClr>
              <a:buSzPts val="1200"/>
              <a:buChar char="●"/>
            </a:pPr>
            <a:r>
              <a:rPr lang="en" sz="1200">
                <a:solidFill>
                  <a:srgbClr val="2B2B2B"/>
                </a:solidFill>
              </a:rPr>
              <a:t>A superelement is constructed using a string encoding scheme. </a:t>
            </a:r>
            <a:endParaRPr sz="1200">
              <a:solidFill>
                <a:srgbClr val="2B2B2B"/>
              </a:solidFill>
            </a:endParaRPr>
          </a:p>
          <a:p>
            <a:pPr marL="457200" lvl="0" indent="-304800" algn="l" rtl="0">
              <a:lnSpc>
                <a:spcPct val="115000"/>
              </a:lnSpc>
              <a:spcBef>
                <a:spcPts val="0"/>
              </a:spcBef>
              <a:spcAft>
                <a:spcPts val="0"/>
              </a:spcAft>
              <a:buClr>
                <a:srgbClr val="2B2B2B"/>
              </a:buClr>
              <a:buSzPts val="1200"/>
              <a:buChar char="●"/>
            </a:pPr>
            <a:r>
              <a:rPr lang="en" sz="1200">
                <a:solidFill>
                  <a:srgbClr val="2B2B2B"/>
                </a:solidFill>
              </a:rPr>
              <a:t>Note: the elements in the string are only ever called </a:t>
            </a:r>
            <a:r>
              <a:rPr lang="en" sz="1200" i="1">
                <a:solidFill>
                  <a:srgbClr val="2B2B2B"/>
                </a:solidFill>
              </a:rPr>
              <a:t>subelements </a:t>
            </a:r>
            <a:r>
              <a:rPr lang="en" sz="1200">
                <a:solidFill>
                  <a:srgbClr val="2B2B2B"/>
                </a:solidFill>
              </a:rPr>
              <a:t>in the context of talking about the </a:t>
            </a:r>
            <a:r>
              <a:rPr lang="en" sz="1200" i="1">
                <a:solidFill>
                  <a:srgbClr val="2B2B2B"/>
                </a:solidFill>
              </a:rPr>
              <a:t>superelement</a:t>
            </a:r>
            <a:r>
              <a:rPr lang="en" sz="1200">
                <a:solidFill>
                  <a:srgbClr val="2B2B2B"/>
                </a:solidFill>
              </a:rPr>
              <a:t> - in any other context they are  just elements.</a:t>
            </a:r>
            <a:endParaRPr sz="1200">
              <a:solidFill>
                <a:srgbClr val="2B2B2B"/>
              </a:solidFill>
            </a:endParaRPr>
          </a:p>
          <a:p>
            <a:pPr marL="457200" lvl="0" indent="0" algn="l" rtl="0">
              <a:lnSpc>
                <a:spcPct val="115000"/>
              </a:lnSpc>
              <a:spcBef>
                <a:spcPts val="0"/>
              </a:spcBef>
              <a:spcAft>
                <a:spcPts val="0"/>
              </a:spcAft>
              <a:buSzPts val="1100"/>
              <a:buNone/>
            </a:pPr>
            <a:endParaRPr sz="1200">
              <a:solidFill>
                <a:srgbClr val="2B2B2B"/>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2B2B2B"/>
              </a:buClr>
              <a:buSzPts val="1200"/>
              <a:buChar char="●"/>
            </a:pPr>
            <a:r>
              <a:rPr lang="en" sz="1200">
                <a:solidFill>
                  <a:srgbClr val="2B2B2B"/>
                </a:solidFill>
              </a:rPr>
              <a:t>The LC/PCC policy statement indicates that the superelement is LC/PCC core, and so are the individual subelements.</a:t>
            </a:r>
            <a:endParaRPr sz="1200">
              <a:solidFill>
                <a:srgbClr val="2B2B2B"/>
              </a:solidFill>
            </a:endParaRPr>
          </a:p>
          <a:p>
            <a:pPr marL="457200" lvl="0" indent="-304800" algn="l" rtl="0">
              <a:lnSpc>
                <a:spcPct val="115000"/>
              </a:lnSpc>
              <a:spcBef>
                <a:spcPts val="0"/>
              </a:spcBef>
              <a:spcAft>
                <a:spcPts val="0"/>
              </a:spcAft>
              <a:buClr>
                <a:schemeClr val="dk1"/>
              </a:buClr>
              <a:buSzPts val="1200"/>
              <a:buChar char="●"/>
            </a:pPr>
            <a:r>
              <a:rPr lang="en" sz="1200">
                <a:solidFill>
                  <a:srgbClr val="2B2B2B"/>
                </a:solidFill>
              </a:rPr>
              <a:t>The LC/PCC policy statement also links to Metadata Guidance documentation: </a:t>
            </a:r>
            <a:r>
              <a:rPr lang="en" sz="1200" u="sng">
                <a:solidFill>
                  <a:srgbClr val="0073CC"/>
                </a:solidFill>
                <a:hlinkClick r:id="rId3">
                  <a:extLst>
                    <a:ext uri="{A12FA001-AC4F-418D-AE19-62706E023703}">
                      <ahyp:hlinkClr xmlns:ahyp="http://schemas.microsoft.com/office/drawing/2018/hyperlinkcolor" val="tx"/>
                    </a:ext>
                  </a:extLst>
                </a:hlinkClick>
              </a:rPr>
              <a:t>Manifestation: SES: Publication, Distribution, Manufacture, and Production</a:t>
            </a:r>
            <a:r>
              <a:rPr lang="en" sz="1200">
                <a:solidFill>
                  <a:srgbClr val="2B2B2B"/>
                </a:solidFill>
              </a:rPr>
              <a:t>, which we will need next.</a:t>
            </a:r>
            <a:endParaRPr sz="1200">
              <a:solidFill>
                <a:srgbClr val="2B2B2B"/>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rgbClr val="2B2B2B"/>
                </a:solidFill>
              </a:rPr>
              <a:t>Apply Option: “Record a structured description by applying a string encoding scheme to select, sequence, and punctuate values of one or more subelements.” </a:t>
            </a:r>
            <a:endParaRPr sz="1200">
              <a:solidFill>
                <a:srgbClr val="2B2B2B"/>
              </a:solidFill>
            </a:endParaRPr>
          </a:p>
          <a:p>
            <a:pPr marL="0" lvl="0" indent="0" algn="l" rtl="0">
              <a:lnSpc>
                <a:spcPct val="115000"/>
              </a:lnSpc>
              <a:spcBef>
                <a:spcPts val="0"/>
              </a:spcBef>
              <a:spcAft>
                <a:spcPts val="0"/>
              </a:spcAft>
              <a:buSzPts val="1100"/>
              <a:buNone/>
            </a:pPr>
            <a:r>
              <a:rPr lang="en" sz="1200">
                <a:solidFill>
                  <a:srgbClr val="2B2B2B"/>
                </a:solidFill>
              </a:rPr>
              <a:t>We recorded these in the template earlier as unstructured descriptions. Now we stitch them together using structured description to make a publication statement</a:t>
            </a:r>
            <a:endParaRPr sz="1200">
              <a:solidFill>
                <a:srgbClr val="2B2B2B"/>
              </a:solidFill>
            </a:endParaRPr>
          </a:p>
          <a:p>
            <a:pPr marL="0" lvl="0" indent="0" algn="l" rtl="0">
              <a:lnSpc>
                <a:spcPct val="115000"/>
              </a:lnSpc>
              <a:spcBef>
                <a:spcPts val="0"/>
              </a:spcBef>
              <a:spcAft>
                <a:spcPts val="0"/>
              </a:spcAft>
              <a:buSzPts val="1100"/>
              <a:buNone/>
            </a:pPr>
            <a:r>
              <a:rPr lang="en" sz="1200">
                <a:solidFill>
                  <a:srgbClr val="2B2B2B"/>
                </a:solidFill>
              </a:rPr>
              <a:t>Look at the MGD - </a:t>
            </a:r>
            <a:r>
              <a:rPr lang="en" sz="1200" u="sng">
                <a:solidFill>
                  <a:srgbClr val="1155CC"/>
                </a:solidFill>
                <a:hlinkClick r:id="rId3">
                  <a:extLst>
                    <a:ext uri="{A12FA001-AC4F-418D-AE19-62706E023703}">
                      <ahyp:hlinkClr xmlns:ahyp="http://schemas.microsoft.com/office/drawing/2018/hyperlinkcolor" val="tx"/>
                    </a:ext>
                  </a:extLst>
                </a:hlinkClick>
              </a:rPr>
              <a:t>Manifestation: SES: Publication, Distribution, Manufacture, and Production</a:t>
            </a:r>
            <a:endParaRPr sz="1200">
              <a:solidFill>
                <a:schemeClr val="dk1"/>
              </a:solidFill>
            </a:endParaRPr>
          </a:p>
          <a:p>
            <a:pPr marL="457200" lvl="0" indent="0" algn="l" rtl="0">
              <a:lnSpc>
                <a:spcPct val="115000"/>
              </a:lnSpc>
              <a:spcBef>
                <a:spcPts val="0"/>
              </a:spcBef>
              <a:spcAft>
                <a:spcPts val="0"/>
              </a:spcAft>
              <a:buSzPts val="1100"/>
              <a:buNone/>
            </a:pPr>
            <a:endParaRPr sz="1200">
              <a:solidFill>
                <a:srgbClr val="2B2B2B"/>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1200">
              <a:solidFill>
                <a:srgbClr val="2B2B2B"/>
              </a:solidFill>
            </a:endParaRPr>
          </a:p>
          <a:p>
            <a:pPr marL="457200" lvl="0" indent="-304800" algn="l" rtl="0">
              <a:lnSpc>
                <a:spcPct val="115000"/>
              </a:lnSpc>
              <a:spcBef>
                <a:spcPts val="0"/>
              </a:spcBef>
              <a:spcAft>
                <a:spcPts val="0"/>
              </a:spcAft>
              <a:buClr>
                <a:srgbClr val="2B2B2B"/>
              </a:buClr>
              <a:buSzPts val="1200"/>
              <a:buChar char="●"/>
            </a:pPr>
            <a:r>
              <a:rPr lang="en" sz="1200">
                <a:solidFill>
                  <a:srgbClr val="2B2B2B"/>
                </a:solidFill>
              </a:rPr>
              <a:t>Pages 2-3 provide instructions for sequencing the subelements and applying punctuation.</a:t>
            </a:r>
            <a:endParaRPr sz="1200">
              <a:solidFill>
                <a:srgbClr val="2B2B2B"/>
              </a:solidFill>
            </a:endParaRPr>
          </a:p>
          <a:p>
            <a:pPr marL="457200" lvl="0" indent="-304800" algn="l" rtl="0">
              <a:lnSpc>
                <a:spcPct val="115000"/>
              </a:lnSpc>
              <a:spcBef>
                <a:spcPts val="0"/>
              </a:spcBef>
              <a:spcAft>
                <a:spcPts val="0"/>
              </a:spcAft>
              <a:buClr>
                <a:srgbClr val="2B2B2B"/>
              </a:buClr>
              <a:buSzPts val="1200"/>
              <a:buChar char="●"/>
            </a:pPr>
            <a:r>
              <a:rPr lang="en" sz="1200">
                <a:solidFill>
                  <a:srgbClr val="2B2B2B"/>
                </a:solidFill>
              </a:rPr>
              <a:t>On page 10 there are MARC examples illustrating the publication statement string encoding scheme in various scenarios with MARC coding and ISBD punctuation. </a:t>
            </a:r>
            <a:endParaRPr sz="1200">
              <a:solidFill>
                <a:srgbClr val="2B2B2B"/>
              </a:solidFill>
            </a:endParaRPr>
          </a:p>
          <a:p>
            <a:pPr marL="457200" lvl="0" indent="-304800" algn="l" rtl="0">
              <a:lnSpc>
                <a:spcPct val="115000"/>
              </a:lnSpc>
              <a:spcBef>
                <a:spcPts val="0"/>
              </a:spcBef>
              <a:spcAft>
                <a:spcPts val="0"/>
              </a:spcAft>
              <a:buClr>
                <a:srgbClr val="2B2B2B"/>
              </a:buClr>
              <a:buSzPts val="1200"/>
              <a:buChar char="●"/>
            </a:pPr>
            <a:r>
              <a:rPr lang="en" sz="1200">
                <a:solidFill>
                  <a:srgbClr val="2B2B2B"/>
                </a:solidFill>
              </a:rPr>
              <a:t>This MGD is specifically about the structure and coding of the subfields. Any instruction about the content of each subfield is found in the toolkit with the individual subelement.</a:t>
            </a:r>
            <a:endParaRPr sz="1200">
              <a:solidFill>
                <a:srgbClr val="2B2B2B"/>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2B2B2B"/>
              </a:buClr>
              <a:buSzPts val="1200"/>
              <a:buChar char="●"/>
            </a:pPr>
            <a:r>
              <a:rPr lang="en" sz="1200">
                <a:solidFill>
                  <a:srgbClr val="2B2B2B"/>
                </a:solidFill>
              </a:rPr>
              <a:t>We already have values recorded in the template for the LC/PCC core subelements:</a:t>
            </a:r>
            <a:endParaRPr sz="1200">
              <a:solidFill>
                <a:srgbClr val="2B2B2B"/>
              </a:solidFill>
            </a:endParaRPr>
          </a:p>
          <a:p>
            <a:pPr marL="914400" lvl="1" indent="-304800" algn="l" rtl="0">
              <a:lnSpc>
                <a:spcPct val="115000"/>
              </a:lnSpc>
              <a:spcBef>
                <a:spcPts val="0"/>
              </a:spcBef>
              <a:spcAft>
                <a:spcPts val="0"/>
              </a:spcAft>
              <a:buClr>
                <a:srgbClr val="2B2B2B"/>
              </a:buClr>
              <a:buSzPts val="1200"/>
              <a:buChar char="○"/>
            </a:pPr>
            <a:r>
              <a:rPr lang="en" sz="1200">
                <a:solidFill>
                  <a:srgbClr val="2B2B2B"/>
                </a:solidFill>
              </a:rPr>
              <a:t>Place of publication = </a:t>
            </a:r>
            <a:r>
              <a:rPr lang="en" sz="1200" b="1">
                <a:solidFill>
                  <a:srgbClr val="2B2B2B"/>
                </a:solidFill>
              </a:rPr>
              <a:t>Victoria, British Columbia</a:t>
            </a:r>
            <a:endParaRPr sz="1200" b="1">
              <a:solidFill>
                <a:srgbClr val="2B2B2B"/>
              </a:solidFill>
            </a:endParaRPr>
          </a:p>
          <a:p>
            <a:pPr marL="914400" lvl="1" indent="-304800" algn="l" rtl="0">
              <a:lnSpc>
                <a:spcPct val="115000"/>
              </a:lnSpc>
              <a:spcBef>
                <a:spcPts val="0"/>
              </a:spcBef>
              <a:spcAft>
                <a:spcPts val="0"/>
              </a:spcAft>
              <a:buClr>
                <a:srgbClr val="2B2B2B"/>
              </a:buClr>
              <a:buSzPts val="1200"/>
              <a:buChar char="○"/>
            </a:pPr>
            <a:r>
              <a:rPr lang="en" sz="1200">
                <a:solidFill>
                  <a:srgbClr val="2B2B2B"/>
                </a:solidFill>
              </a:rPr>
              <a:t>Name of publisher = </a:t>
            </a:r>
            <a:r>
              <a:rPr lang="en" sz="1200" b="1">
                <a:solidFill>
                  <a:srgbClr val="2B2B2B"/>
                </a:solidFill>
              </a:rPr>
              <a:t>Orca Book Publishers</a:t>
            </a:r>
            <a:endParaRPr sz="1200" b="1">
              <a:solidFill>
                <a:srgbClr val="2B2B2B"/>
              </a:solidFill>
            </a:endParaRPr>
          </a:p>
          <a:p>
            <a:pPr marL="914400" lvl="1" indent="-304800" algn="l" rtl="0">
              <a:lnSpc>
                <a:spcPct val="115000"/>
              </a:lnSpc>
              <a:spcBef>
                <a:spcPts val="0"/>
              </a:spcBef>
              <a:spcAft>
                <a:spcPts val="0"/>
              </a:spcAft>
              <a:buClr>
                <a:srgbClr val="2B2B2B"/>
              </a:buClr>
              <a:buSzPts val="1200"/>
              <a:buChar char="○"/>
            </a:pPr>
            <a:r>
              <a:rPr lang="en" sz="1200">
                <a:solidFill>
                  <a:srgbClr val="2B2B2B"/>
                </a:solidFill>
              </a:rPr>
              <a:t>Date of publication = </a:t>
            </a:r>
            <a:r>
              <a:rPr lang="en" sz="1200" b="1">
                <a:solidFill>
                  <a:srgbClr val="2B2B2B"/>
                </a:solidFill>
              </a:rPr>
              <a:t>2021</a:t>
            </a:r>
            <a:r>
              <a:rPr lang="en" sz="1200">
                <a:solidFill>
                  <a:srgbClr val="2B2B2B"/>
                </a:solidFill>
              </a:rPr>
              <a:t>.</a:t>
            </a:r>
            <a:endParaRPr sz="1200">
              <a:solidFill>
                <a:srgbClr val="2B2B2B"/>
              </a:solidFill>
            </a:endParaRPr>
          </a:p>
          <a:p>
            <a:pPr marL="457200" lvl="0" indent="-304800" algn="l" rtl="0">
              <a:lnSpc>
                <a:spcPct val="115000"/>
              </a:lnSpc>
              <a:spcBef>
                <a:spcPts val="0"/>
              </a:spcBef>
              <a:spcAft>
                <a:spcPts val="0"/>
              </a:spcAft>
              <a:buClr>
                <a:srgbClr val="2B2B2B"/>
              </a:buClr>
              <a:buSzPts val="1200"/>
              <a:buChar char="●"/>
            </a:pPr>
            <a:r>
              <a:rPr lang="en" sz="1200">
                <a:solidFill>
                  <a:srgbClr val="2B2B2B"/>
                </a:solidFill>
              </a:rPr>
              <a:t>To get the value for Manifestation: </a:t>
            </a:r>
            <a:r>
              <a:rPr lang="en" sz="1200" u="sng">
                <a:solidFill>
                  <a:srgbClr val="1155CC"/>
                </a:solidFill>
                <a:hlinkClick r:id="rId3">
                  <a:extLst>
                    <a:ext uri="{A12FA001-AC4F-418D-AE19-62706E023703}">
                      <ahyp:hlinkClr xmlns:ahyp="http://schemas.microsoft.com/office/drawing/2018/hyperlinkcolor" val="tx"/>
                    </a:ext>
                  </a:extLst>
                </a:hlinkClick>
              </a:rPr>
              <a:t>publication statement</a:t>
            </a:r>
            <a:r>
              <a:rPr lang="en" sz="1200">
                <a:solidFill>
                  <a:srgbClr val="2B2B2B"/>
                </a:solidFill>
              </a:rPr>
              <a:t>, apply the string encoding scheme to the set of subelements. On the RDA template, record the subelements in the prescribed order with the correct punctuation as the value for the superelement.</a:t>
            </a:r>
            <a:endParaRPr sz="1200">
              <a:solidFill>
                <a:srgbClr val="2B2B2B"/>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Use the MARC mapping from the BSR to transform the values into MARC:</a:t>
            </a:r>
            <a:endParaRPr sz="1200">
              <a:solidFill>
                <a:schemeClr val="dk1"/>
              </a:solidFill>
            </a:endParaRPr>
          </a:p>
          <a:p>
            <a:pPr marL="457200" lvl="0" indent="0" algn="l" rtl="0">
              <a:lnSpc>
                <a:spcPct val="115000"/>
              </a:lnSpc>
              <a:spcBef>
                <a:spcPts val="0"/>
              </a:spcBef>
              <a:spcAft>
                <a:spcPts val="0"/>
              </a:spcAft>
              <a:buSzPts val="1100"/>
              <a:buNone/>
            </a:pPr>
            <a:endParaRPr sz="1200">
              <a:solidFill>
                <a:srgbClr val="2B2B2B"/>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The BSR maps Expression: content type to various MARC fields.</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On the element reference card, the element can be recorded in any one of the four recording methods, although some can be ruled out as they are for specific formats.</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To figure out what recording method we want, as a last resort we can go to the MGD link to in the Prerecording policy statement. The MGD says to use MARC field 336 $a, which corresponds to structured description (page 10).</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Record the structured description by choosing a term from either the RDA or the MARC </a:t>
            </a:r>
            <a:r>
              <a:rPr lang="en" sz="1200" i="1">
                <a:solidFill>
                  <a:schemeClr val="dk1"/>
                </a:solidFill>
              </a:rPr>
              <a:t>vocabulary encoding scheme</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rPr>
              <a:t>It is cataloger’s judgement whether to record all content types, just the predominant type, or only the content types that apply to the most substantial content of the expression. See the policy statement at Recording, and also MG: </a:t>
            </a:r>
            <a:r>
              <a:rPr lang="en" sz="1200" u="sng">
                <a:solidFill>
                  <a:schemeClr val="hlink"/>
                </a:solidFill>
                <a:hlinkClick r:id="rId3"/>
              </a:rPr>
              <a:t>Expressions</a:t>
            </a:r>
            <a:r>
              <a:rPr lang="en" sz="1200">
                <a:solidFill>
                  <a:schemeClr val="dk1"/>
                </a:solidFill>
              </a:rPr>
              <a:t>  for guidance.</a:t>
            </a:r>
            <a:endParaRPr sz="1200">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This condition doesn’t apply to our example - there’s only one type of content.</a:t>
            </a: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04800" algn="l" rtl="0">
              <a:lnSpc>
                <a:spcPct val="115000"/>
              </a:lnSpc>
              <a:spcBef>
                <a:spcPts val="0"/>
              </a:spcBef>
              <a:spcAft>
                <a:spcPts val="0"/>
              </a:spcAft>
              <a:buClr>
                <a:schemeClr val="dk1"/>
              </a:buClr>
              <a:buSzPts val="1200"/>
              <a:buChar char="○"/>
            </a:pPr>
            <a:r>
              <a:rPr lang="en" sz="1200">
                <a:solidFill>
                  <a:schemeClr val="dk1"/>
                </a:solidFill>
              </a:rPr>
              <a:t>Common terms are </a:t>
            </a:r>
            <a:r>
              <a:rPr lang="en" sz="1200" i="1">
                <a:solidFill>
                  <a:schemeClr val="dk1"/>
                </a:solidFill>
              </a:rPr>
              <a:t>text</a:t>
            </a:r>
            <a:r>
              <a:rPr lang="en" sz="1200">
                <a:solidFill>
                  <a:schemeClr val="dk1"/>
                </a:solidFill>
              </a:rPr>
              <a:t>, </a:t>
            </a:r>
            <a:r>
              <a:rPr lang="en" sz="1200" i="1">
                <a:solidFill>
                  <a:schemeClr val="dk1"/>
                </a:solidFill>
              </a:rPr>
              <a:t>spoken word</a:t>
            </a:r>
            <a:r>
              <a:rPr lang="en" sz="1200">
                <a:solidFill>
                  <a:schemeClr val="dk1"/>
                </a:solidFill>
              </a:rPr>
              <a:t>, and </a:t>
            </a:r>
            <a:r>
              <a:rPr lang="en" sz="1200" i="1">
                <a:solidFill>
                  <a:schemeClr val="dk1"/>
                </a:solidFill>
              </a:rPr>
              <a:t>still image</a:t>
            </a:r>
            <a:r>
              <a:rPr lang="en" sz="1200">
                <a:solidFill>
                  <a:schemeClr val="dk1"/>
                </a:solidFill>
              </a:rPr>
              <a:t>.  </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For our example, we want </a:t>
            </a:r>
            <a:r>
              <a:rPr lang="en" sz="1200" b="1">
                <a:solidFill>
                  <a:schemeClr val="dk1"/>
                </a:solidFill>
              </a:rPr>
              <a:t>text</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dirty="0"/>
              <a:t>Here are some examples of the different types of structured descriptions that we already use while cataloging, and that we will continue to use in Official RDA.</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 dirty="0"/>
              <a:t>Types of structured descriptions include: </a:t>
            </a:r>
            <a:endParaRPr dirty="0"/>
          </a:p>
          <a:p>
            <a:pPr marL="0" lvl="0" indent="0" algn="l" rtl="0">
              <a:lnSpc>
                <a:spcPct val="100000"/>
              </a:lnSpc>
              <a:spcBef>
                <a:spcPts val="0"/>
              </a:spcBef>
              <a:spcAft>
                <a:spcPts val="0"/>
              </a:spcAft>
              <a:buClr>
                <a:schemeClr val="dk1"/>
              </a:buClr>
              <a:buSzPts val="1200"/>
              <a:buFont typeface="Calibri"/>
              <a:buNone/>
            </a:pPr>
            <a:r>
              <a:rPr lang="en" dirty="0"/>
              <a:t>(1) names taken from an authority control system, like the Library of Congress Name Authority File</a:t>
            </a:r>
            <a:endParaRPr dirty="0"/>
          </a:p>
          <a:p>
            <a:pPr marL="0" lvl="0" indent="0" algn="l" rtl="0">
              <a:lnSpc>
                <a:spcPct val="100000"/>
              </a:lnSpc>
              <a:spcBef>
                <a:spcPts val="0"/>
              </a:spcBef>
              <a:spcAft>
                <a:spcPts val="0"/>
              </a:spcAft>
              <a:buClr>
                <a:schemeClr val="dk1"/>
              </a:buClr>
              <a:buSzPts val="1200"/>
              <a:buFont typeface="Calibri"/>
              <a:buNone/>
            </a:pPr>
            <a:r>
              <a:rPr lang="en" dirty="0"/>
              <a:t>(2) terms taken from a controlled vocabulary, like the Library of Congress Subject Headings</a:t>
            </a:r>
            <a:endParaRPr dirty="0"/>
          </a:p>
          <a:p>
            <a:pPr marL="0" lvl="0" indent="0" algn="l" rtl="0">
              <a:lnSpc>
                <a:spcPct val="100000"/>
              </a:lnSpc>
              <a:spcBef>
                <a:spcPts val="0"/>
              </a:spcBef>
              <a:spcAft>
                <a:spcPts val="0"/>
              </a:spcAft>
              <a:buClr>
                <a:schemeClr val="dk1"/>
              </a:buClr>
              <a:buSzPts val="1200"/>
              <a:buFont typeface="Calibri"/>
              <a:buNone/>
            </a:pPr>
            <a:r>
              <a:rPr lang="en" dirty="0"/>
              <a:t>(3) structured notes, like formal contents notes</a:t>
            </a:r>
            <a:endParaRPr dirty="0"/>
          </a:p>
          <a:p>
            <a:pPr marL="0" lvl="0" indent="0" algn="l" rtl="0">
              <a:lnSpc>
                <a:spcPct val="100000"/>
              </a:lnSpc>
              <a:spcBef>
                <a:spcPts val="0"/>
              </a:spcBef>
              <a:spcAft>
                <a:spcPts val="0"/>
              </a:spcAft>
              <a:buClr>
                <a:schemeClr val="dk1"/>
              </a:buClr>
              <a:buSzPts val="1200"/>
              <a:buFont typeface="Calibri"/>
              <a:buNone/>
            </a:pPr>
            <a:r>
              <a:rPr lang="en" dirty="0"/>
              <a:t>(4) values associated with structured data types, like dates structured using EDTF</a:t>
            </a:r>
            <a:endParaRPr dirty="0"/>
          </a:p>
          <a:p>
            <a:pPr marL="0" lvl="0" indent="0" algn="l" rtl="0">
              <a:lnSpc>
                <a:spcPct val="100000"/>
              </a:lnSpc>
              <a:spcBef>
                <a:spcPts val="0"/>
              </a:spcBef>
              <a:spcAft>
                <a:spcPts val="0"/>
              </a:spcAft>
              <a:buClr>
                <a:schemeClr val="dk1"/>
              </a:buClr>
              <a:buSzPts val="1200"/>
              <a:buFont typeface="Calibri"/>
              <a:buNone/>
            </a:pP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(5) terms taken from an RDA controlled vocabulary</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Cataloger’s judgement: use either the RDA Content Type VES, or the  </a:t>
            </a:r>
            <a:r>
              <a:rPr lang="en" sz="1200" u="sng">
                <a:solidFill>
                  <a:srgbClr val="1155CC"/>
                </a:solidFill>
                <a:hlinkClick r:id="rId3">
                  <a:extLst>
                    <a:ext uri="{A12FA001-AC4F-418D-AE19-62706E023703}">
                      <ahyp:hlinkClr xmlns:ahyp="http://schemas.microsoft.com/office/drawing/2018/hyperlinkcolor" val="tx"/>
                    </a:ext>
                  </a:extLst>
                </a:hlinkClick>
              </a:rPr>
              <a:t>Term and Code List for RDA Content Types</a:t>
            </a:r>
            <a:r>
              <a:rPr lang="en" sz="1200">
                <a:solidFill>
                  <a:schemeClr val="dk1"/>
                </a:solidFill>
              </a:rPr>
              <a:t> (original RDA/MARC)</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terms are the same. If the cataloger opts to record a term from the </a:t>
            </a:r>
            <a:r>
              <a:rPr lang="en" sz="1200" u="sng">
                <a:solidFill>
                  <a:srgbClr val="1155CC"/>
                </a:solidFill>
                <a:hlinkClick r:id="rId3">
                  <a:extLst>
                    <a:ext uri="{A12FA001-AC4F-418D-AE19-62706E023703}">
                      <ahyp:hlinkClr xmlns:ahyp="http://schemas.microsoft.com/office/drawing/2018/hyperlinkcolor" val="tx"/>
                    </a:ext>
                  </a:extLst>
                </a:hlinkClick>
              </a:rPr>
              <a:t>Term and Code List for RDA Content Types</a:t>
            </a:r>
            <a:r>
              <a:rPr lang="en" sz="1200">
                <a:solidFill>
                  <a:schemeClr val="dk1"/>
                </a:solidFill>
              </a:rPr>
              <a:t>, then also optionally record an identifier. Identifiers are discussed later on in the workshop.</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PCC catalogers must record </a:t>
            </a:r>
            <a:r>
              <a:rPr lang="en" sz="1200" b="1">
                <a:solidFill>
                  <a:schemeClr val="dk1"/>
                </a:solidFill>
              </a:rPr>
              <a:t>data provenance</a:t>
            </a:r>
            <a:r>
              <a:rPr lang="en" sz="1200">
                <a:solidFill>
                  <a:schemeClr val="dk1"/>
                </a:solidFill>
              </a:rPr>
              <a:t> for this element. Data provenance is discussed later on in the workshop.</a:t>
            </a:r>
            <a:endParaRPr sz="1200">
              <a:solidFill>
                <a:schemeClr val="dk1"/>
              </a:solidFill>
            </a:endParaRPr>
          </a:p>
          <a:p>
            <a:pPr marL="457200" lvl="0" indent="0" algn="l" rtl="0">
              <a:lnSpc>
                <a:spcPct val="115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On the template, record the structured description for Expression: content type, </a:t>
            </a:r>
            <a:r>
              <a:rPr lang="en" sz="1200" b="1">
                <a:solidFill>
                  <a:schemeClr val="dk1"/>
                </a:solidFill>
              </a:rPr>
              <a:t>text</a:t>
            </a:r>
            <a:r>
              <a:rPr lang="en" sz="1200">
                <a:solidFill>
                  <a:schemeClr val="dk1"/>
                </a:solidFill>
              </a:rPr>
              <a:t>.</a:t>
            </a: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45</a:t>
            </a:fld>
            <a:endParaRPr lang="en-US"/>
          </a:p>
        </p:txBody>
      </p:sp>
    </p:spTree>
    <p:extLst>
      <p:ext uri="{BB962C8B-B14F-4D97-AF65-F5344CB8AC3E}">
        <p14:creationId xmlns:p14="http://schemas.microsoft.com/office/powerpoint/2010/main" val="2656747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hlinkClick r:id="rId3"/>
              </a:rPr>
              <a:t>Draft BSR</a:t>
            </a:r>
            <a:r>
              <a:rPr lang="en-US" sz="1200" kern="1200" dirty="0">
                <a:solidFill>
                  <a:schemeClr val="tx1"/>
                </a:solidFill>
                <a:effectLst/>
                <a:latin typeface="+mn-lt"/>
                <a:ea typeface="+mn-ea"/>
                <a:cs typeface="+mn-cs"/>
              </a:rPr>
              <a:t> says </a:t>
            </a:r>
            <a:r>
              <a:rPr lang="en-US" sz="1200" u="sng" kern="1200" dirty="0">
                <a:solidFill>
                  <a:schemeClr val="tx1"/>
                </a:solidFill>
                <a:effectLst/>
                <a:latin typeface="+mn-lt"/>
                <a:ea typeface="+mn-ea"/>
                <a:cs typeface="+mn-cs"/>
                <a:hlinkClick r:id="rId4"/>
              </a:rPr>
              <a:t>creator agent of work</a:t>
            </a:r>
            <a:r>
              <a:rPr lang="en-US" sz="1200" kern="1200" dirty="0">
                <a:solidFill>
                  <a:schemeClr val="tx1"/>
                </a:solidFill>
                <a:effectLst/>
                <a:latin typeface="+mn-lt"/>
                <a:ea typeface="+mn-ea"/>
                <a:cs typeface="+mn-cs"/>
              </a:rPr>
              <a:t> is a PCC Core element, so we’re going to figure out the value for it.</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47</a:t>
            </a:fld>
            <a:endParaRPr lang="en-US"/>
          </a:p>
        </p:txBody>
      </p:sp>
    </p:spTree>
    <p:extLst>
      <p:ext uri="{BB962C8B-B14F-4D97-AF65-F5344CB8AC3E}">
        <p14:creationId xmlns:p14="http://schemas.microsoft.com/office/powerpoint/2010/main" val="2183438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need to read the element definition so we understand what it is. Search the toolkit for Exact Title creator agent of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takes us straight to the </a:t>
            </a:r>
            <a:r>
              <a:rPr lang="en-US" sz="1200" u="sng" kern="1200" dirty="0">
                <a:solidFill>
                  <a:schemeClr val="tx1"/>
                </a:solidFill>
                <a:effectLst/>
                <a:latin typeface="+mn-lt"/>
                <a:ea typeface="+mn-ea"/>
                <a:cs typeface="+mn-cs"/>
                <a:hlinkClick r:id="rId3"/>
              </a:rPr>
              <a:t>creator agent of work</a:t>
            </a:r>
            <a:r>
              <a:rPr lang="en-US" sz="1200" kern="1200" dirty="0">
                <a:solidFill>
                  <a:schemeClr val="tx1"/>
                </a:solidFill>
                <a:effectLst/>
                <a:latin typeface="+mn-lt"/>
                <a:ea typeface="+mn-ea"/>
                <a:cs typeface="+mn-cs"/>
              </a:rPr>
              <a:t> element page…</a:t>
            </a:r>
          </a:p>
        </p:txBody>
      </p:sp>
      <p:sp>
        <p:nvSpPr>
          <p:cNvPr id="4" name="Slide Number Placeholder 3"/>
          <p:cNvSpPr>
            <a:spLocks noGrp="1"/>
          </p:cNvSpPr>
          <p:nvPr>
            <p:ph type="sldNum" sz="quarter" idx="5"/>
          </p:nvPr>
        </p:nvSpPr>
        <p:spPr/>
        <p:txBody>
          <a:bodyPr/>
          <a:lstStyle/>
          <a:p>
            <a:fld id="{50D65F9D-268D-41E3-AF58-D3DBD9962604}" type="slidenum">
              <a:rPr lang="en-US" smtClean="0"/>
              <a:t>48</a:t>
            </a:fld>
            <a:endParaRPr lang="en-US"/>
          </a:p>
        </p:txBody>
      </p:sp>
    </p:spTree>
    <p:extLst>
      <p:ext uri="{BB962C8B-B14F-4D97-AF65-F5344CB8AC3E}">
        <p14:creationId xmlns:p14="http://schemas.microsoft.com/office/powerpoint/2010/main" val="1921846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element is defined as an agent who is responsible for creating a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view our work cat again to confirm it has a creator agent…</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49</a:t>
            </a:fld>
            <a:endParaRPr lang="en-US"/>
          </a:p>
        </p:txBody>
      </p:sp>
    </p:spTree>
    <p:extLst>
      <p:ext uri="{BB962C8B-B14F-4D97-AF65-F5344CB8AC3E}">
        <p14:creationId xmlns:p14="http://schemas.microsoft.com/office/powerpoint/2010/main" val="1204493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does: Shane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is the creator of our work cat.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step in the Toolkit is to scroll down to </a:t>
            </a:r>
            <a:r>
              <a:rPr lang="en-US" sz="1200" u="sng" kern="1200" dirty="0">
                <a:solidFill>
                  <a:schemeClr val="tx1"/>
                </a:solidFill>
                <a:effectLst/>
                <a:latin typeface="+mn-lt"/>
                <a:ea typeface="+mn-ea"/>
                <a:cs typeface="+mn-cs"/>
                <a:hlinkClick r:id="rId3"/>
              </a:rPr>
              <a:t>Prerecording</a:t>
            </a:r>
            <a:r>
              <a:rPr lang="en-US" sz="1200" kern="1200" dirty="0">
                <a:solidFill>
                  <a:schemeClr val="tx1"/>
                </a:solidFill>
                <a:effectLst/>
                <a:latin typeface="+mn-lt"/>
                <a:ea typeface="+mn-ea"/>
                <a:cs typeface="+mn-cs"/>
              </a:rPr>
              <a:t> for the element and read the policy statement there.</a:t>
            </a:r>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50</a:t>
            </a:fld>
            <a:endParaRPr lang="en-US"/>
          </a:p>
        </p:txBody>
      </p:sp>
    </p:spTree>
    <p:extLst>
      <p:ext uri="{BB962C8B-B14F-4D97-AF65-F5344CB8AC3E}">
        <p14:creationId xmlns:p14="http://schemas.microsoft.com/office/powerpoint/2010/main" val="4273632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paragraph says the element is PCC Core for an agent that has principal responsibility for a work. That fits our situation. The second paragraph says the Core requirement may be fulfilled by using one of the person, corporate body, or family versions of this element.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Bob already showed earlier, Shane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is a person.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a:t>
            </a:r>
            <a:r>
              <a:rPr lang="en-US" sz="1200" u="sng" kern="1200" dirty="0">
                <a:solidFill>
                  <a:schemeClr val="tx1"/>
                </a:solidFill>
                <a:effectLst/>
                <a:latin typeface="+mn-lt"/>
                <a:ea typeface="+mn-ea"/>
                <a:cs typeface="+mn-cs"/>
                <a:hlinkClick r:id="rId3"/>
              </a:rPr>
              <a:t>creator agent of work</a:t>
            </a:r>
            <a:r>
              <a:rPr lang="en-US" sz="1200" kern="1200" dirty="0">
                <a:solidFill>
                  <a:schemeClr val="tx1"/>
                </a:solidFill>
                <a:effectLst/>
                <a:latin typeface="+mn-lt"/>
                <a:ea typeface="+mn-ea"/>
                <a:cs typeface="+mn-cs"/>
              </a:rPr>
              <a:t> page, we will scroll down to the narrower elements (and Ctrl-F) so we can find one for person…</a:t>
            </a:r>
          </a:p>
        </p:txBody>
      </p:sp>
      <p:sp>
        <p:nvSpPr>
          <p:cNvPr id="4" name="Slide Number Placeholder 3"/>
          <p:cNvSpPr>
            <a:spLocks noGrp="1"/>
          </p:cNvSpPr>
          <p:nvPr>
            <p:ph type="sldNum" sz="quarter" idx="5"/>
          </p:nvPr>
        </p:nvSpPr>
        <p:spPr/>
        <p:txBody>
          <a:bodyPr/>
          <a:lstStyle/>
          <a:p>
            <a:fld id="{50D65F9D-268D-41E3-AF58-D3DBD9962604}" type="slidenum">
              <a:rPr lang="en-US" smtClean="0"/>
              <a:t>51</a:t>
            </a:fld>
            <a:endParaRPr lang="en-US"/>
          </a:p>
        </p:txBody>
      </p:sp>
    </p:spTree>
    <p:extLst>
      <p:ext uri="{BB962C8B-B14F-4D97-AF65-F5344CB8AC3E}">
        <p14:creationId xmlns:p14="http://schemas.microsoft.com/office/powerpoint/2010/main" val="2082166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There’s an element for </a:t>
            </a:r>
            <a:r>
              <a:rPr lang="en-US" sz="1200" u="sng" kern="1200" dirty="0">
                <a:solidFill>
                  <a:schemeClr val="tx1"/>
                </a:solidFill>
                <a:effectLst/>
                <a:latin typeface="+mn-lt"/>
                <a:ea typeface="+mn-ea"/>
                <a:cs typeface="+mn-cs"/>
                <a:hlinkClick r:id="rId3"/>
              </a:rPr>
              <a:t>creator person of work</a:t>
            </a:r>
            <a:r>
              <a:rPr lang="en-US" sz="1200" kern="1200" dirty="0">
                <a:solidFill>
                  <a:schemeClr val="tx1"/>
                </a:solidFill>
                <a:effectLst/>
                <a:latin typeface="+mn-lt"/>
                <a:ea typeface="+mn-ea"/>
                <a:cs typeface="+mn-cs"/>
              </a:rPr>
              <a:t>, so let’s go check it out…</a:t>
            </a:r>
          </a:p>
        </p:txBody>
      </p:sp>
      <p:sp>
        <p:nvSpPr>
          <p:cNvPr id="4" name="Slide Number Placeholder 3"/>
          <p:cNvSpPr>
            <a:spLocks noGrp="1"/>
          </p:cNvSpPr>
          <p:nvPr>
            <p:ph type="sldNum" sz="quarter" idx="5"/>
          </p:nvPr>
        </p:nvSpPr>
        <p:spPr/>
        <p:txBody>
          <a:bodyPr/>
          <a:lstStyle/>
          <a:p>
            <a:fld id="{50D65F9D-268D-41E3-AF58-D3DBD9962604}" type="slidenum">
              <a:rPr lang="en-US" smtClean="0"/>
              <a:t>52</a:t>
            </a:fld>
            <a:endParaRPr lang="en-US"/>
          </a:p>
        </p:txBody>
      </p:sp>
    </p:spTree>
    <p:extLst>
      <p:ext uri="{BB962C8B-B14F-4D97-AF65-F5344CB8AC3E}">
        <p14:creationId xmlns:p14="http://schemas.microsoft.com/office/powerpoint/2010/main" val="1440348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 says that this element is a person who is responsible for creating a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course in cataloging we like to be as precise as possible, so let’s scroll down and see if there’s an even narrower element that fits our situation.</a:t>
            </a:r>
          </a:p>
        </p:txBody>
      </p:sp>
      <p:sp>
        <p:nvSpPr>
          <p:cNvPr id="4" name="Slide Number Placeholder 3"/>
          <p:cNvSpPr>
            <a:spLocks noGrp="1"/>
          </p:cNvSpPr>
          <p:nvPr>
            <p:ph type="sldNum" sz="quarter" idx="5"/>
          </p:nvPr>
        </p:nvSpPr>
        <p:spPr/>
        <p:txBody>
          <a:bodyPr/>
          <a:lstStyle/>
          <a:p>
            <a:fld id="{50D65F9D-268D-41E3-AF58-D3DBD9962604}" type="slidenum">
              <a:rPr lang="en-US" smtClean="0"/>
              <a:t>53</a:t>
            </a:fld>
            <a:endParaRPr lang="en-US"/>
          </a:p>
        </p:txBody>
      </p:sp>
    </p:spTree>
    <p:extLst>
      <p:ext uri="{BB962C8B-B14F-4D97-AF65-F5344CB8AC3E}">
        <p14:creationId xmlns:p14="http://schemas.microsoft.com/office/powerpoint/2010/main" val="316967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General information about structured descriptions can be found in the Guidance section of the RDA Toolkit, on the Recording methods page. The section for Recording a structured description is directly beneath the one for Recording an unstructured description.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Information in this section includes a list of different kinds of structured descriptions, a definition of a structured description, and relevant RDA options and LC/PCC Policy statements. Let’s go through those options and policy statements now…</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“Author” is a word we tend to use when describing books, so let’s look at </a:t>
            </a:r>
            <a:r>
              <a:rPr lang="en-US" sz="1200" u="sng" kern="1200" dirty="0">
                <a:solidFill>
                  <a:schemeClr val="tx1"/>
                </a:solidFill>
                <a:effectLst/>
                <a:latin typeface="+mn-lt"/>
                <a:ea typeface="+mn-ea"/>
                <a:cs typeface="+mn-cs"/>
                <a:hlinkClick r:id="rId3"/>
              </a:rPr>
              <a:t>author person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54</a:t>
            </a:fld>
            <a:endParaRPr lang="en-US"/>
          </a:p>
        </p:txBody>
      </p:sp>
    </p:spTree>
    <p:extLst>
      <p:ext uri="{BB962C8B-B14F-4D97-AF65-F5344CB8AC3E}">
        <p14:creationId xmlns:p14="http://schemas.microsoft.com/office/powerpoint/2010/main" val="3235156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the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 like to point out here that this element is specifically for a person who has created a </a:t>
            </a:r>
            <a:r>
              <a:rPr lang="en-US" sz="1200" i="1" kern="1200" dirty="0">
                <a:solidFill>
                  <a:schemeClr val="tx1"/>
                </a:solidFill>
                <a:effectLst/>
                <a:latin typeface="+mn-lt"/>
                <a:ea typeface="+mn-ea"/>
                <a:cs typeface="+mn-cs"/>
              </a:rPr>
              <a:t>textual </a:t>
            </a:r>
            <a:r>
              <a:rPr lang="en-US" sz="1200" kern="1200" dirty="0">
                <a:solidFill>
                  <a:schemeClr val="tx1"/>
                </a:solidFill>
                <a:effectLst/>
                <a:latin typeface="+mn-lt"/>
                <a:ea typeface="+mn-ea"/>
                <a:cs typeface="+mn-cs"/>
              </a:rPr>
              <a:t>work, which is what we are cataloging. So this element precisely describes Shane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0D65F9D-268D-41E3-AF58-D3DBD9962604}" type="slidenum">
              <a:rPr lang="en-US" smtClean="0"/>
              <a:t>55</a:t>
            </a:fld>
            <a:endParaRPr lang="en-US"/>
          </a:p>
        </p:txBody>
      </p:sp>
    </p:spTree>
    <p:extLst>
      <p:ext uri="{BB962C8B-B14F-4D97-AF65-F5344CB8AC3E}">
        <p14:creationId xmlns:p14="http://schemas.microsoft.com/office/powerpoint/2010/main" val="36334066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those of us who are used to MARC, we can also look at the Element Reference box for reassurance. There are sections for both Authority and Bibliographic fields here.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be helpful to see that the fields here represent either notes or access points. And it confirms that this element is used in MARC 100 in a bibliographic record. It’s also worth noting that the Authority list contains only MARC 500 fields – that is, fields where an author relationship can be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have to read the </a:t>
            </a:r>
            <a:r>
              <a:rPr lang="en-US" sz="1200" u="sng" kern="1200" dirty="0">
                <a:solidFill>
                  <a:schemeClr val="tx1"/>
                </a:solidFill>
                <a:effectLst/>
                <a:latin typeface="+mn-lt"/>
                <a:ea typeface="+mn-ea"/>
                <a:cs typeface="+mn-cs"/>
                <a:hlinkClick r:id="rId3"/>
              </a:rPr>
              <a:t>Prerecording</a:t>
            </a:r>
            <a:r>
              <a:rPr lang="en-US" sz="1200" kern="1200" dirty="0">
                <a:solidFill>
                  <a:schemeClr val="tx1"/>
                </a:solidFill>
                <a:effectLst/>
                <a:latin typeface="+mn-lt"/>
                <a:ea typeface="+mn-ea"/>
                <a:cs typeface="+mn-cs"/>
              </a:rPr>
              <a:t> section and policy statements for this element…</a:t>
            </a:r>
          </a:p>
        </p:txBody>
      </p:sp>
      <p:sp>
        <p:nvSpPr>
          <p:cNvPr id="4" name="Slide Number Placeholder 3"/>
          <p:cNvSpPr>
            <a:spLocks noGrp="1"/>
          </p:cNvSpPr>
          <p:nvPr>
            <p:ph type="sldNum" sz="quarter" idx="5"/>
          </p:nvPr>
        </p:nvSpPr>
        <p:spPr/>
        <p:txBody>
          <a:bodyPr/>
          <a:lstStyle/>
          <a:p>
            <a:fld id="{50D65F9D-268D-41E3-AF58-D3DBD9962604}" type="slidenum">
              <a:rPr lang="en-US" smtClean="0"/>
              <a:t>56</a:t>
            </a:fld>
            <a:endParaRPr lang="en-US"/>
          </a:p>
        </p:txBody>
      </p:sp>
    </p:spTree>
    <p:extLst>
      <p:ext uri="{BB962C8B-B14F-4D97-AF65-F5344CB8AC3E}">
        <p14:creationId xmlns:p14="http://schemas.microsoft.com/office/powerpoint/2010/main" val="42182996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two paragraphs point to elements we already looked at, and we don’t need to go back to those. </a:t>
            </a:r>
          </a:p>
          <a:p>
            <a:r>
              <a:rPr lang="en-US" sz="1200" kern="1200" dirty="0">
                <a:solidFill>
                  <a:schemeClr val="tx1"/>
                </a:solidFill>
                <a:effectLst/>
                <a:latin typeface="+mn-lt"/>
                <a:ea typeface="+mn-ea"/>
                <a:cs typeface="+mn-cs"/>
              </a:rPr>
              <a:t>The third paragraph has links to two MGDs.</a:t>
            </a:r>
          </a:p>
          <a:p>
            <a:r>
              <a:rPr lang="en-US" sz="1200" kern="1200" dirty="0">
                <a:solidFill>
                  <a:schemeClr val="tx1"/>
                </a:solidFill>
                <a:effectLst/>
                <a:latin typeface="+mn-lt"/>
                <a:ea typeface="+mn-ea"/>
                <a:cs typeface="+mn-cs"/>
              </a:rPr>
              <a:t>First, we’ll click on </a:t>
            </a:r>
            <a:r>
              <a:rPr lang="en-US" sz="1200" u="sng" kern="1200" dirty="0">
                <a:solidFill>
                  <a:schemeClr val="tx1"/>
                </a:solidFill>
                <a:effectLst/>
                <a:latin typeface="+mn-lt"/>
                <a:ea typeface="+mn-ea"/>
                <a:cs typeface="+mn-cs"/>
                <a:hlinkClick r:id="rId3"/>
              </a:rPr>
              <a:t>Descriptive Relationship elements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57</a:t>
            </a:fld>
            <a:endParaRPr lang="en-US"/>
          </a:p>
        </p:txBody>
      </p:sp>
    </p:spTree>
    <p:extLst>
      <p:ext uri="{BB962C8B-B14F-4D97-AF65-F5344CB8AC3E}">
        <p14:creationId xmlns:p14="http://schemas.microsoft.com/office/powerpoint/2010/main" val="829089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page gives us some options.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trying to describe the relationship between a person (an Agent) and a work (a WEMI entity). So we’ll open the </a:t>
            </a:r>
            <a:r>
              <a:rPr lang="en-US" sz="1200" u="sng" kern="1200" dirty="0">
                <a:solidFill>
                  <a:schemeClr val="tx1"/>
                </a:solidFill>
                <a:effectLst/>
                <a:latin typeface="+mn-lt"/>
                <a:ea typeface="+mn-ea"/>
                <a:cs typeface="+mn-cs"/>
                <a:hlinkClick r:id="rId3"/>
              </a:rPr>
              <a:t>Agent-WEMI MGD</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0D65F9D-268D-41E3-AF58-D3DBD9962604}" type="slidenum">
              <a:rPr lang="en-US" smtClean="0"/>
              <a:t>58</a:t>
            </a:fld>
            <a:endParaRPr lang="en-US"/>
          </a:p>
        </p:txBody>
      </p:sp>
    </p:spTree>
    <p:extLst>
      <p:ext uri="{BB962C8B-B14F-4D97-AF65-F5344CB8AC3E}">
        <p14:creationId xmlns:p14="http://schemas.microsoft.com/office/powerpoint/2010/main" val="3023638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save time, we’re going to skip down to “Implementation with Metadata Examples.” It says to record the relationship between an agent and a WEMI entity by using one of the recording methods listed.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method listed is “Structured description.” Setting aside the fact that we’re currently in the “structured description” demo for the workshop, how would we know which recording method to apply when recording </a:t>
            </a:r>
            <a:r>
              <a:rPr lang="en-US" sz="1200" u="sng" kern="1200" dirty="0">
                <a:solidFill>
                  <a:schemeClr val="tx1"/>
                </a:solidFill>
                <a:effectLst/>
                <a:latin typeface="+mn-lt"/>
                <a:ea typeface="+mn-ea"/>
                <a:cs typeface="+mn-cs"/>
                <a:hlinkClick r:id="rId3"/>
              </a:rPr>
              <a:t>author person</a:t>
            </a:r>
            <a:r>
              <a:rPr lang="en-US" sz="1200" kern="1200" dirty="0">
                <a:solidFill>
                  <a:schemeClr val="tx1"/>
                </a:solidFill>
                <a:effectLst/>
                <a:latin typeface="+mn-lt"/>
                <a:ea typeface="+mn-ea"/>
                <a:cs typeface="+mn-cs"/>
              </a:rPr>
              <a:t> for our bib record? Let’s go back to the Toolkit.</a:t>
            </a:r>
          </a:p>
        </p:txBody>
      </p:sp>
      <p:sp>
        <p:nvSpPr>
          <p:cNvPr id="4" name="Slide Number Placeholder 3"/>
          <p:cNvSpPr>
            <a:spLocks noGrp="1"/>
          </p:cNvSpPr>
          <p:nvPr>
            <p:ph type="sldNum" sz="quarter" idx="5"/>
          </p:nvPr>
        </p:nvSpPr>
        <p:spPr/>
        <p:txBody>
          <a:bodyPr/>
          <a:lstStyle/>
          <a:p>
            <a:fld id="{50D65F9D-268D-41E3-AF58-D3DBD9962604}" type="slidenum">
              <a:rPr lang="en-US" smtClean="0"/>
              <a:t>59</a:t>
            </a:fld>
            <a:endParaRPr lang="en-US"/>
          </a:p>
        </p:txBody>
      </p:sp>
    </p:spTree>
    <p:extLst>
      <p:ext uri="{BB962C8B-B14F-4D97-AF65-F5344CB8AC3E}">
        <p14:creationId xmlns:p14="http://schemas.microsoft.com/office/powerpoint/2010/main" val="3198125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to always check the full page in the Toolkit. Even if you’ve already gotten some useful information up top, there’s often additional info further down. We’re going to “send to back” the Prerecording PS, then skip past the unstructured description because we’re not trying to record a note.</a:t>
            </a:r>
          </a:p>
          <a:p>
            <a:r>
              <a:rPr lang="en-US" sz="1200" kern="1200" dirty="0">
                <a:solidFill>
                  <a:schemeClr val="tx1"/>
                </a:solidFill>
                <a:effectLst/>
                <a:latin typeface="+mn-lt"/>
                <a:ea typeface="+mn-ea"/>
                <a:cs typeface="+mn-cs"/>
              </a:rPr>
              <a:t>For </a:t>
            </a:r>
            <a:r>
              <a:rPr lang="en-US" sz="1200" u="sng" kern="1200" dirty="0">
                <a:solidFill>
                  <a:schemeClr val="tx1"/>
                </a:solidFill>
                <a:effectLst/>
                <a:latin typeface="+mn-lt"/>
                <a:ea typeface="+mn-ea"/>
                <a:cs typeface="+mn-cs"/>
                <a:hlinkClick r:id="rId3"/>
              </a:rPr>
              <a:t>Recording a structured description</a:t>
            </a:r>
            <a:r>
              <a:rPr lang="en-US" sz="1200" kern="1200" dirty="0">
                <a:solidFill>
                  <a:schemeClr val="tx1"/>
                </a:solidFill>
                <a:effectLst/>
                <a:latin typeface="+mn-lt"/>
                <a:ea typeface="+mn-ea"/>
                <a:cs typeface="+mn-cs"/>
              </a:rPr>
              <a:t>, we have this PS.</a:t>
            </a:r>
          </a:p>
          <a:p>
            <a:r>
              <a:rPr lang="en-US" sz="1200" kern="1200" dirty="0">
                <a:solidFill>
                  <a:schemeClr val="tx1"/>
                </a:solidFill>
                <a:effectLst/>
                <a:latin typeface="+mn-lt"/>
                <a:ea typeface="+mn-ea"/>
                <a:cs typeface="+mn-cs"/>
              </a:rPr>
              <a:t>It says: “Record the element using a structured description. If possible, express the relationship using a relationship label... Apply this policy statement when recording: 1) an authorized access point in a bibliographic record…” and we can stop there, because that is what we’re doing. </a:t>
            </a:r>
          </a:p>
          <a:p>
            <a:r>
              <a:rPr lang="en-US" sz="1200" kern="1200" dirty="0">
                <a:solidFill>
                  <a:schemeClr val="tx1"/>
                </a:solidFill>
                <a:effectLst/>
                <a:latin typeface="+mn-lt"/>
                <a:ea typeface="+mn-ea"/>
                <a:cs typeface="+mn-cs"/>
              </a:rPr>
              <a:t>For the sake of this exercise we are pretending our author doesn’t have an authority record. So, we will need to construct an access point, which we’ll get to in a few minutes.</a:t>
            </a:r>
          </a:p>
        </p:txBody>
      </p:sp>
      <p:sp>
        <p:nvSpPr>
          <p:cNvPr id="4" name="Slide Number Placeholder 3"/>
          <p:cNvSpPr>
            <a:spLocks noGrp="1"/>
          </p:cNvSpPr>
          <p:nvPr>
            <p:ph type="sldNum" sz="quarter" idx="5"/>
          </p:nvPr>
        </p:nvSpPr>
        <p:spPr/>
        <p:txBody>
          <a:bodyPr/>
          <a:lstStyle/>
          <a:p>
            <a:fld id="{50D65F9D-268D-41E3-AF58-D3DBD9962604}" type="slidenum">
              <a:rPr lang="en-US" smtClean="0"/>
              <a:t>60</a:t>
            </a:fld>
            <a:endParaRPr lang="en-US"/>
          </a:p>
        </p:txBody>
      </p:sp>
    </p:spTree>
    <p:extLst>
      <p:ext uri="{BB962C8B-B14F-4D97-AF65-F5344CB8AC3E}">
        <p14:creationId xmlns:p14="http://schemas.microsoft.com/office/powerpoint/2010/main" val="1811066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how the Prerecording section for </a:t>
            </a:r>
            <a:r>
              <a:rPr lang="en-US" sz="1200" u="sng" kern="1200" dirty="0">
                <a:solidFill>
                  <a:schemeClr val="tx1"/>
                </a:solidFill>
                <a:effectLst/>
                <a:latin typeface="+mn-lt"/>
                <a:ea typeface="+mn-ea"/>
                <a:cs typeface="+mn-cs"/>
                <a:hlinkClick r:id="rId3"/>
              </a:rPr>
              <a:t>author person</a:t>
            </a:r>
            <a:r>
              <a:rPr lang="en-US" sz="1200" kern="1200" dirty="0">
                <a:solidFill>
                  <a:schemeClr val="tx1"/>
                </a:solidFill>
                <a:effectLst/>
                <a:latin typeface="+mn-lt"/>
                <a:ea typeface="+mn-ea"/>
                <a:cs typeface="+mn-cs"/>
              </a:rPr>
              <a:t> referred to two MGDs?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we’ve only viewed the first one. So let’s go look at the other, </a:t>
            </a:r>
            <a:r>
              <a:rPr lang="en-US" sz="1200" u="sng" kern="1200" dirty="0">
                <a:solidFill>
                  <a:schemeClr val="tx1"/>
                </a:solidFill>
                <a:effectLst/>
                <a:latin typeface="+mn-lt"/>
                <a:ea typeface="+mn-ea"/>
                <a:cs typeface="+mn-cs"/>
                <a:hlinkClick r:id="rId4"/>
              </a:rPr>
              <a:t>Relationship labels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61</a:t>
            </a:fld>
            <a:endParaRPr lang="en-US"/>
          </a:p>
        </p:txBody>
      </p:sp>
    </p:spTree>
    <p:extLst>
      <p:ext uri="{BB962C8B-B14F-4D97-AF65-F5344CB8AC3E}">
        <p14:creationId xmlns:p14="http://schemas.microsoft.com/office/powerpoint/2010/main" val="1436626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Basically this blurb says that PCC has human-friendly terms for us to use instead of the official RDA jargon. So let’s open the PDF. The RDA term is the hyperlink in the first column, and the PCC term is bolded &amp; italicized in the fourth column. And now search for ‘author person.’ </a:t>
            </a:r>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62</a:t>
            </a:fld>
            <a:endParaRPr lang="en-US"/>
          </a:p>
        </p:txBody>
      </p:sp>
    </p:spTree>
    <p:extLst>
      <p:ext uri="{BB962C8B-B14F-4D97-AF65-F5344CB8AC3E}">
        <p14:creationId xmlns:p14="http://schemas.microsoft.com/office/powerpoint/2010/main" val="1789800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it is. It says that instead of ‘author person’ we should use “author” for our relationship label. So we will put “author” in the Relationship label field in our </a:t>
            </a:r>
            <a:r>
              <a:rPr lang="en-US" sz="1200" b="1" kern="1200" dirty="0">
                <a:solidFill>
                  <a:schemeClr val="tx1"/>
                </a:solidFill>
                <a:effectLst/>
                <a:latin typeface="+mn-lt"/>
                <a:ea typeface="+mn-ea"/>
                <a:cs typeface="+mn-cs"/>
              </a:rPr>
              <a:t>bibliographic</a:t>
            </a:r>
            <a:r>
              <a:rPr lang="en-US" sz="1200" kern="1200" dirty="0">
                <a:solidFill>
                  <a:schemeClr val="tx1"/>
                </a:solidFill>
                <a:effectLst/>
                <a:latin typeface="+mn-lt"/>
                <a:ea typeface="+mn-ea"/>
                <a:cs typeface="+mn-cs"/>
              </a:rPr>
              <a:t> exercise template. </a:t>
            </a:r>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63</a:t>
            </a:fld>
            <a:endParaRPr lang="en-US"/>
          </a:p>
        </p:txBody>
      </p:sp>
    </p:spTree>
    <p:extLst>
      <p:ext uri="{BB962C8B-B14F-4D97-AF65-F5344CB8AC3E}">
        <p14:creationId xmlns:p14="http://schemas.microsoft.com/office/powerpoint/2010/main" val="225367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 LC/PCC policy statements instruct us to apply the first RDA option for recording structured descriptions: “Record a value that is in a language that is preferred by an agent who creates the metadata.”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For PCC catalogers, that means using English as the preferred language, unless directed otherwise.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again, since this is a work relationship, we will scroll down to the Work section.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we still need to record an “author person” value in this template. Let’s go back to the structured description guidance for </a:t>
            </a:r>
            <a:r>
              <a:rPr lang="en-US" sz="1200" u="sng" kern="1200" dirty="0">
                <a:solidFill>
                  <a:schemeClr val="tx1"/>
                </a:solidFill>
                <a:effectLst/>
                <a:latin typeface="+mn-lt"/>
                <a:ea typeface="+mn-ea"/>
                <a:cs typeface="+mn-cs"/>
                <a:hlinkClick r:id="rId3"/>
              </a:rPr>
              <a:t>author person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64</a:t>
            </a:fld>
            <a:endParaRPr lang="en-US"/>
          </a:p>
        </p:txBody>
      </p:sp>
    </p:spTree>
    <p:extLst>
      <p:ext uri="{BB962C8B-B14F-4D97-AF65-F5344CB8AC3E}">
        <p14:creationId xmlns:p14="http://schemas.microsoft.com/office/powerpoint/2010/main" val="12641993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left, RDA says to record ‘author person’ using a value of ‘access point for person.’ The PS says it applies when recording an </a:t>
            </a:r>
            <a:r>
              <a:rPr lang="en-US" sz="1200" i="1" kern="1200" dirty="0">
                <a:solidFill>
                  <a:schemeClr val="tx1"/>
                </a:solidFill>
                <a:effectLst/>
                <a:latin typeface="+mn-lt"/>
                <a:ea typeface="+mn-ea"/>
                <a:cs typeface="+mn-cs"/>
              </a:rPr>
              <a:t>authorized </a:t>
            </a:r>
            <a:r>
              <a:rPr lang="en-US" sz="1200" kern="1200" dirty="0">
                <a:solidFill>
                  <a:schemeClr val="tx1"/>
                </a:solidFill>
                <a:effectLst/>
                <a:latin typeface="+mn-lt"/>
                <a:ea typeface="+mn-ea"/>
                <a:cs typeface="+mn-cs"/>
              </a:rPr>
              <a:t>access point in a bib record, so now we’re going to walk through how to record an authorized access point for person. We’ll just click that link right there to </a:t>
            </a:r>
            <a:r>
              <a:rPr lang="en-US" sz="1200" u="sng" kern="1200" dirty="0">
                <a:solidFill>
                  <a:schemeClr val="tx1"/>
                </a:solidFill>
                <a:effectLst/>
                <a:latin typeface="+mn-lt"/>
                <a:ea typeface="+mn-ea"/>
                <a:cs typeface="+mn-cs"/>
                <a:hlinkClick r:id="rId3"/>
              </a:rPr>
              <a:t>access point for person</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0D65F9D-268D-41E3-AF58-D3DBD9962604}" type="slidenum">
              <a:rPr lang="en-US" smtClean="0"/>
              <a:t>65</a:t>
            </a:fld>
            <a:endParaRPr lang="en-US"/>
          </a:p>
        </p:txBody>
      </p:sp>
    </p:spTree>
    <p:extLst>
      <p:ext uri="{BB962C8B-B14F-4D97-AF65-F5344CB8AC3E}">
        <p14:creationId xmlns:p14="http://schemas.microsoft.com/office/powerpoint/2010/main" val="3523256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66</a:t>
            </a:fld>
            <a:endParaRPr lang="en-US"/>
          </a:p>
        </p:txBody>
      </p:sp>
    </p:spTree>
    <p:extLst>
      <p:ext uri="{BB962C8B-B14F-4D97-AF65-F5344CB8AC3E}">
        <p14:creationId xmlns:p14="http://schemas.microsoft.com/office/powerpoint/2010/main" val="3786815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are at the top of the </a:t>
            </a:r>
            <a:r>
              <a:rPr lang="en-US" sz="1200" u="sng" kern="1200" dirty="0">
                <a:solidFill>
                  <a:schemeClr val="tx1"/>
                </a:solidFill>
                <a:effectLst/>
                <a:latin typeface="+mn-lt"/>
                <a:ea typeface="+mn-ea"/>
                <a:cs typeface="+mn-cs"/>
                <a:hlinkClick r:id="rId3"/>
              </a:rPr>
              <a:t>access point for person</a:t>
            </a:r>
            <a:r>
              <a:rPr lang="en-US" sz="1200" kern="1200" dirty="0">
                <a:solidFill>
                  <a:schemeClr val="tx1"/>
                </a:solidFill>
                <a:effectLst/>
                <a:latin typeface="+mn-lt"/>
                <a:ea typeface="+mn-ea"/>
                <a:cs typeface="+mn-cs"/>
              </a:rPr>
              <a: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from Susie’s presentation that the LC Name Authority File is a </a:t>
            </a:r>
            <a:r>
              <a:rPr lang="en-US" sz="1200" i="1" kern="1200" dirty="0">
                <a:solidFill>
                  <a:schemeClr val="tx1"/>
                </a:solidFill>
                <a:effectLst/>
                <a:latin typeface="+mn-lt"/>
                <a:ea typeface="+mn-ea"/>
                <a:cs typeface="+mn-cs"/>
              </a:rPr>
              <a:t>vocabulary</a:t>
            </a:r>
            <a:r>
              <a:rPr lang="en-US" sz="1200" kern="1200" dirty="0">
                <a:solidFill>
                  <a:schemeClr val="tx1"/>
                </a:solidFill>
                <a:effectLst/>
                <a:latin typeface="+mn-lt"/>
                <a:ea typeface="+mn-ea"/>
                <a:cs typeface="+mn-cs"/>
              </a:rPr>
              <a:t> encoding scheme, and an access point can be added to the authority file if it is constructed according to NACO’s </a:t>
            </a:r>
            <a:r>
              <a:rPr lang="en-US" sz="1200" i="1" kern="1200" dirty="0">
                <a:solidFill>
                  <a:schemeClr val="tx1"/>
                </a:solidFill>
                <a:effectLst/>
                <a:latin typeface="+mn-lt"/>
                <a:ea typeface="+mn-ea"/>
                <a:cs typeface="+mn-cs"/>
              </a:rPr>
              <a:t>string</a:t>
            </a:r>
            <a:r>
              <a:rPr lang="en-US" sz="1200" kern="1200" dirty="0">
                <a:solidFill>
                  <a:schemeClr val="tx1"/>
                </a:solidFill>
                <a:effectLst/>
                <a:latin typeface="+mn-lt"/>
                <a:ea typeface="+mn-ea"/>
                <a:cs typeface="+mn-cs"/>
              </a:rPr>
              <a:t> encoding scheme. So even though this definition here contains a lot of words, it’s really the same practice that we’re used to.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open the MARC section in the Element Reference box…</a:t>
            </a:r>
          </a:p>
        </p:txBody>
      </p:sp>
      <p:sp>
        <p:nvSpPr>
          <p:cNvPr id="4" name="Slide Number Placeholder 3"/>
          <p:cNvSpPr>
            <a:spLocks noGrp="1"/>
          </p:cNvSpPr>
          <p:nvPr>
            <p:ph type="sldNum" sz="quarter" idx="5"/>
          </p:nvPr>
        </p:nvSpPr>
        <p:spPr/>
        <p:txBody>
          <a:bodyPr/>
          <a:lstStyle/>
          <a:p>
            <a:fld id="{50D65F9D-268D-41E3-AF58-D3DBD9962604}" type="slidenum">
              <a:rPr lang="en-US" smtClean="0"/>
              <a:t>67</a:t>
            </a:fld>
            <a:endParaRPr lang="en-US"/>
          </a:p>
        </p:txBody>
      </p:sp>
    </p:spTree>
    <p:extLst>
      <p:ext uri="{BB962C8B-B14F-4D97-AF65-F5344CB8AC3E}">
        <p14:creationId xmlns:p14="http://schemas.microsoft.com/office/powerpoint/2010/main" val="15402819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Notice how, unlike for author person, there are only authority MARC fields here. This confused me at first, because in original RDA, we can record an access point for a person in a bib record. But then I thought about how ‘author person’ is recorded in the bib 100 or 700 as a </a:t>
            </a:r>
            <a:r>
              <a:rPr lang="en-US" sz="1200" i="1" kern="1200" dirty="0">
                <a:solidFill>
                  <a:schemeClr val="tx1"/>
                </a:solidFill>
                <a:effectLst/>
                <a:latin typeface="+mn-lt"/>
                <a:ea typeface="+mn-ea"/>
                <a:cs typeface="+mn-cs"/>
              </a:rPr>
              <a:t>relationship element</a:t>
            </a:r>
            <a:r>
              <a:rPr lang="en-US" sz="1200" kern="1200" dirty="0">
                <a:solidFill>
                  <a:schemeClr val="tx1"/>
                </a:solidFill>
                <a:effectLst/>
                <a:latin typeface="+mn-lt"/>
                <a:ea typeface="+mn-ea"/>
                <a:cs typeface="+mn-cs"/>
              </a:rPr>
              <a:t> in Official RDA, relating the author to their work. In Official RDA, an ‘access point for person’ is </a:t>
            </a:r>
            <a:r>
              <a:rPr lang="en-US" sz="1200" i="1" kern="1200" dirty="0">
                <a:solidFill>
                  <a:schemeClr val="tx1"/>
                </a:solidFill>
                <a:effectLst/>
                <a:latin typeface="+mn-lt"/>
                <a:ea typeface="+mn-ea"/>
                <a:cs typeface="+mn-cs"/>
              </a:rPr>
              <a:t>used in</a:t>
            </a:r>
            <a:r>
              <a:rPr lang="en-US" sz="1200" kern="1200" dirty="0">
                <a:solidFill>
                  <a:schemeClr val="tx1"/>
                </a:solidFill>
                <a:effectLst/>
                <a:latin typeface="+mn-lt"/>
                <a:ea typeface="+mn-ea"/>
                <a:cs typeface="+mn-cs"/>
              </a:rPr>
              <a:t> recording a value for ‘author person’ but the two elements are not equivalent, because they convey different relationships. ‘author person’ relates a work to an author, and ‘access point for person’ relates an author to a nomen.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that in mind, let’s continue on the path to determine our </a:t>
            </a:r>
            <a:r>
              <a:rPr lang="en-US" sz="1200" u="sng" kern="1200" dirty="0">
                <a:solidFill>
                  <a:schemeClr val="tx1"/>
                </a:solidFill>
                <a:effectLst/>
                <a:latin typeface="+mn-lt"/>
                <a:ea typeface="+mn-ea"/>
                <a:cs typeface="+mn-cs"/>
                <a:hlinkClick r:id="rId3"/>
              </a:rPr>
              <a:t>access point for person</a:t>
            </a:r>
            <a:r>
              <a:rPr lang="en-US" sz="1200" kern="1200" dirty="0">
                <a:solidFill>
                  <a:schemeClr val="tx1"/>
                </a:solidFill>
                <a:effectLst/>
                <a:latin typeface="+mn-lt"/>
                <a:ea typeface="+mn-ea"/>
                <a:cs typeface="+mn-cs"/>
              </a:rPr>
              <a:t> value so that it can be used to record the ‘author person’ value in our bib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go down to </a:t>
            </a:r>
            <a:r>
              <a:rPr lang="en-US" sz="1200" u="sng" kern="1200" dirty="0">
                <a:solidFill>
                  <a:schemeClr val="tx1"/>
                </a:solidFill>
                <a:effectLst/>
                <a:latin typeface="+mn-lt"/>
                <a:ea typeface="+mn-ea"/>
                <a:cs typeface="+mn-cs"/>
                <a:hlinkClick r:id="rId4"/>
              </a:rPr>
              <a:t>Prerecording</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0D65F9D-268D-41E3-AF58-D3DBD9962604}" type="slidenum">
              <a:rPr lang="en-US" smtClean="0"/>
              <a:t>68</a:t>
            </a:fld>
            <a:endParaRPr lang="en-US"/>
          </a:p>
        </p:txBody>
      </p:sp>
    </p:spTree>
    <p:extLst>
      <p:ext uri="{BB962C8B-B14F-4D97-AF65-F5344CB8AC3E}">
        <p14:creationId xmlns:p14="http://schemas.microsoft.com/office/powerpoint/2010/main" val="619605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RDA text on the left breaks access points down into two categories: authorized and variant. It’s not completely clear from the language, but this is an either/or situation. In practice, this means we only work through the broader ‘access point’ element to get general instructions that apply to both of the narrower elements. We don’t ever record a simple “access point for person.” And an access point in a bib record is considered authorized even if there’s no authority record to support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remember there are some MGDs here to check out later, and click the RDA link to </a:t>
            </a:r>
            <a:r>
              <a:rPr lang="en-US" sz="1200" u="sng" kern="1200" dirty="0">
                <a:solidFill>
                  <a:schemeClr val="tx1"/>
                </a:solidFill>
                <a:effectLst/>
                <a:latin typeface="+mn-lt"/>
                <a:ea typeface="+mn-ea"/>
                <a:cs typeface="+mn-cs"/>
                <a:hlinkClick r:id="rId3"/>
              </a:rPr>
              <a:t>authorized access point for person</a:t>
            </a:r>
            <a:r>
              <a:rPr lang="en-US" sz="1200" kern="1200" dirty="0">
                <a:solidFill>
                  <a:schemeClr val="tx1"/>
                </a:solidFill>
                <a:effectLst/>
                <a:latin typeface="+mn-lt"/>
                <a:ea typeface="+mn-ea"/>
                <a:cs typeface="+mn-cs"/>
              </a:rPr>
              <a:t> now.</a:t>
            </a:r>
          </a:p>
        </p:txBody>
      </p:sp>
      <p:sp>
        <p:nvSpPr>
          <p:cNvPr id="4" name="Slide Number Placeholder 3"/>
          <p:cNvSpPr>
            <a:spLocks noGrp="1"/>
          </p:cNvSpPr>
          <p:nvPr>
            <p:ph type="sldNum" sz="quarter" idx="5"/>
          </p:nvPr>
        </p:nvSpPr>
        <p:spPr/>
        <p:txBody>
          <a:bodyPr/>
          <a:lstStyle/>
          <a:p>
            <a:fld id="{50D65F9D-268D-41E3-AF58-D3DBD9962604}" type="slidenum">
              <a:rPr lang="en-US" smtClean="0"/>
              <a:t>69</a:t>
            </a:fld>
            <a:endParaRPr lang="en-US"/>
          </a:p>
        </p:txBody>
      </p:sp>
    </p:spTree>
    <p:extLst>
      <p:ext uri="{BB962C8B-B14F-4D97-AF65-F5344CB8AC3E}">
        <p14:creationId xmlns:p14="http://schemas.microsoft.com/office/powerpoint/2010/main" val="750087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save time, we’ll skip down to </a:t>
            </a:r>
            <a:r>
              <a:rPr lang="en-US" sz="1200" u="sng" kern="1200" dirty="0">
                <a:solidFill>
                  <a:schemeClr val="tx1"/>
                </a:solidFill>
                <a:effectLst/>
                <a:latin typeface="+mn-lt"/>
                <a:ea typeface="+mn-ea"/>
                <a:cs typeface="+mn-cs"/>
                <a:hlinkClick r:id="rId3"/>
              </a:rPr>
              <a:t>Prerecording</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PS indicates that an authorized access point must be included when adding an authority record to the LC/NAF. For our workshop exercise, that means we’ll need to record the authorized access point in our authority template.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some other stuff in the PS that doesn’t really apply to us, so let’s scroll down the page.</a:t>
            </a:r>
          </a:p>
        </p:txBody>
      </p:sp>
      <p:sp>
        <p:nvSpPr>
          <p:cNvPr id="4" name="Slide Number Placeholder 3"/>
          <p:cNvSpPr>
            <a:spLocks noGrp="1"/>
          </p:cNvSpPr>
          <p:nvPr>
            <p:ph type="sldNum" sz="quarter" idx="5"/>
          </p:nvPr>
        </p:nvSpPr>
        <p:spPr/>
        <p:txBody>
          <a:bodyPr/>
          <a:lstStyle/>
          <a:p>
            <a:fld id="{50D65F9D-268D-41E3-AF58-D3DBD9962604}" type="slidenum">
              <a:rPr lang="en-US" smtClean="0"/>
              <a:t>70</a:t>
            </a:fld>
            <a:endParaRPr lang="en-US"/>
          </a:p>
        </p:txBody>
      </p:sp>
    </p:spTree>
    <p:extLst>
      <p:ext uri="{BB962C8B-B14F-4D97-AF65-F5344CB8AC3E}">
        <p14:creationId xmlns:p14="http://schemas.microsoft.com/office/powerpoint/2010/main" val="18893289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the first option for recording a structured description. The PS says, “If an authorized form has been established in the LC/NACO Name Authority File, apply the option by recording that authorized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we’re pretending that Shane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isn’t in the authority file. So we move on to the next option.</a:t>
            </a:r>
          </a:p>
        </p:txBody>
      </p:sp>
      <p:sp>
        <p:nvSpPr>
          <p:cNvPr id="4" name="Slide Number Placeholder 3"/>
          <p:cNvSpPr>
            <a:spLocks noGrp="1"/>
          </p:cNvSpPr>
          <p:nvPr>
            <p:ph type="sldNum" sz="quarter" idx="5"/>
          </p:nvPr>
        </p:nvSpPr>
        <p:spPr/>
        <p:txBody>
          <a:bodyPr/>
          <a:lstStyle/>
          <a:p>
            <a:fld id="{50D65F9D-268D-41E3-AF58-D3DBD9962604}" type="slidenum">
              <a:rPr lang="en-US" smtClean="0"/>
              <a:t>71</a:t>
            </a:fld>
            <a:endParaRPr lang="en-US"/>
          </a:p>
        </p:txBody>
      </p:sp>
    </p:spTree>
    <p:extLst>
      <p:ext uri="{BB962C8B-B14F-4D97-AF65-F5344CB8AC3E}">
        <p14:creationId xmlns:p14="http://schemas.microsoft.com/office/powerpoint/2010/main" val="31370317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PS tells us we can either make an authority record for this person or simply record an access point for them in the bib record. We want to make an authority record. There’s a link to ‘access point for person’ but clicking on it at this point will make things more confusing, so for now we’re going to continue on this page.</a:t>
            </a:r>
          </a:p>
        </p:txBody>
      </p:sp>
      <p:sp>
        <p:nvSpPr>
          <p:cNvPr id="4" name="Slide Number Placeholder 3"/>
          <p:cNvSpPr>
            <a:spLocks noGrp="1"/>
          </p:cNvSpPr>
          <p:nvPr>
            <p:ph type="sldNum" sz="quarter" idx="5"/>
          </p:nvPr>
        </p:nvSpPr>
        <p:spPr/>
        <p:txBody>
          <a:bodyPr/>
          <a:lstStyle/>
          <a:p>
            <a:fld id="{50D65F9D-268D-41E3-AF58-D3DBD9962604}" type="slidenum">
              <a:rPr lang="en-US" smtClean="0"/>
              <a:t>72</a:t>
            </a:fld>
            <a:endParaRPr lang="en-US"/>
          </a:p>
        </p:txBody>
      </p:sp>
    </p:spTree>
    <p:extLst>
      <p:ext uri="{BB962C8B-B14F-4D97-AF65-F5344CB8AC3E}">
        <p14:creationId xmlns:p14="http://schemas.microsoft.com/office/powerpoint/2010/main" val="17888412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option, which PCC tells us to apply, is to construct an access point by applying a string encoding scheme to the values of one or more other elements.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Susie explained earlier that an SES is essentially a syntax. Before we can apply PCC’s SES, we need to figure out the values that will be part of our element. The rest of this toolkit page will help us do that.</a:t>
            </a:r>
          </a:p>
        </p:txBody>
      </p:sp>
      <p:sp>
        <p:nvSpPr>
          <p:cNvPr id="4" name="Slide Number Placeholder 3"/>
          <p:cNvSpPr>
            <a:spLocks noGrp="1"/>
          </p:cNvSpPr>
          <p:nvPr>
            <p:ph type="sldNum" sz="quarter" idx="5"/>
          </p:nvPr>
        </p:nvSpPr>
        <p:spPr/>
        <p:txBody>
          <a:bodyPr/>
          <a:lstStyle/>
          <a:p>
            <a:fld id="{50D65F9D-268D-41E3-AF58-D3DBD9962604}" type="slidenum">
              <a:rPr lang="en-US" smtClean="0"/>
              <a:t>73</a:t>
            </a:fld>
            <a:endParaRPr lang="en-US"/>
          </a:p>
        </p:txBody>
      </p:sp>
    </p:spTree>
    <p:extLst>
      <p:ext uri="{BB962C8B-B14F-4D97-AF65-F5344CB8AC3E}">
        <p14:creationId xmlns:p14="http://schemas.microsoft.com/office/powerpoint/2010/main" val="305726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 LC/PCC policy statements also instruct us to apply the second option for recording structured descriptions: “Record a value that is in a script that is preferred by an agent who creates the metadata.”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For PCC catalogers, that means using Latin script as the preferred script, unless directed otherwise.</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Scrolling down, we reach “base of authorized access point for person” which says to use a value of ‘preferred name of person’ to form a base of access point.</a:t>
            </a:r>
          </a:p>
        </p:txBody>
      </p:sp>
      <p:sp>
        <p:nvSpPr>
          <p:cNvPr id="4" name="Slide Number Placeholder 3"/>
          <p:cNvSpPr>
            <a:spLocks noGrp="1"/>
          </p:cNvSpPr>
          <p:nvPr>
            <p:ph type="sldNum" sz="quarter" idx="5"/>
          </p:nvPr>
        </p:nvSpPr>
        <p:spPr/>
        <p:txBody>
          <a:bodyPr/>
          <a:lstStyle/>
          <a:p>
            <a:fld id="{50D65F9D-268D-41E3-AF58-D3DBD9962604}" type="slidenum">
              <a:rPr lang="en-US" smtClean="0"/>
              <a:t>74</a:t>
            </a:fld>
            <a:endParaRPr lang="en-US"/>
          </a:p>
        </p:txBody>
      </p:sp>
    </p:spTree>
    <p:extLst>
      <p:ext uri="{BB962C8B-B14F-4D97-AF65-F5344CB8AC3E}">
        <p14:creationId xmlns:p14="http://schemas.microsoft.com/office/powerpoint/2010/main" val="27653259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Bob already showed us how to determine the ‘preferred name of person’ and we have it recorded in our authority template: Shane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0D65F9D-268D-41E3-AF58-D3DBD9962604}" type="slidenum">
              <a:rPr lang="en-US" smtClean="0"/>
              <a:t>75</a:t>
            </a:fld>
            <a:endParaRPr lang="en-US"/>
          </a:p>
        </p:txBody>
      </p:sp>
    </p:spTree>
    <p:extLst>
      <p:ext uri="{BB962C8B-B14F-4D97-AF65-F5344CB8AC3E}">
        <p14:creationId xmlns:p14="http://schemas.microsoft.com/office/powerpoint/2010/main" val="229157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what is a “base of access point?” This is actually something that I think is pretty intuitive about official RDA – the “base of access point” is just the basic draft access point we start with, before we add dates or other distinguishing components to build a final access point.</a:t>
            </a:r>
          </a:p>
        </p:txBody>
      </p:sp>
      <p:sp>
        <p:nvSpPr>
          <p:cNvPr id="4" name="Slide Number Placeholder 3"/>
          <p:cNvSpPr>
            <a:spLocks noGrp="1"/>
          </p:cNvSpPr>
          <p:nvPr>
            <p:ph type="sldNum" sz="quarter" idx="5"/>
          </p:nvPr>
        </p:nvSpPr>
        <p:spPr/>
        <p:txBody>
          <a:bodyPr/>
          <a:lstStyle/>
          <a:p>
            <a:fld id="{50D65F9D-268D-41E3-AF58-D3DBD9962604}" type="slidenum">
              <a:rPr lang="en-US" smtClean="0"/>
              <a:t>76</a:t>
            </a:fld>
            <a:endParaRPr lang="en-US"/>
          </a:p>
        </p:txBody>
      </p:sp>
    </p:spTree>
    <p:extLst>
      <p:ext uri="{BB962C8B-B14F-4D97-AF65-F5344CB8AC3E}">
        <p14:creationId xmlns:p14="http://schemas.microsoft.com/office/powerpoint/2010/main" val="6872839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keep scrolling down, there’s this RDA instruction which is easy to miss because it has no policy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says to apply the general instructions at Person: </a:t>
            </a:r>
            <a:r>
              <a:rPr lang="en-US" sz="1200" u="sng" kern="1200" dirty="0">
                <a:solidFill>
                  <a:schemeClr val="tx1"/>
                </a:solidFill>
                <a:effectLst/>
                <a:latin typeface="+mn-lt"/>
                <a:ea typeface="+mn-ea"/>
                <a:cs typeface="+mn-cs"/>
                <a:hlinkClick r:id="rId3"/>
              </a:rPr>
              <a:t>access point for person. Format of base of access point for person</a:t>
            </a:r>
            <a:r>
              <a:rPr lang="en-US" sz="1200" kern="1200" dirty="0">
                <a:solidFill>
                  <a:schemeClr val="tx1"/>
                </a:solidFill>
                <a:effectLst/>
                <a:latin typeface="+mn-lt"/>
                <a:ea typeface="+mn-ea"/>
                <a:cs typeface="+mn-cs"/>
              </a:rPr>
              <a:t>. Again, even though we aren’t actually recording the ‘access point for person’ element, we still need to view the instructions for it, because they impact what we record for our narrower element. So let’s click that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0D65F9D-268D-41E3-AF58-D3DBD9962604}" type="slidenum">
              <a:rPr lang="en-US" smtClean="0"/>
              <a:t>77</a:t>
            </a:fld>
            <a:endParaRPr lang="en-US"/>
          </a:p>
        </p:txBody>
      </p:sp>
    </p:spTree>
    <p:extLst>
      <p:ext uri="{BB962C8B-B14F-4D97-AF65-F5344CB8AC3E}">
        <p14:creationId xmlns:p14="http://schemas.microsoft.com/office/powerpoint/2010/main" val="1141583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we’ve got some RDA jargon. The condition in yellow is what applies to our situation, because our person’s name contains two separate words: Shane and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RDA says we will format our base access point by recording a value that rotates part of the name to the front, followed by the remainder of the name. That sounds like what we’re used to doing: last name comma first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attached PS says to apply the option in certain cases and directs us to MGDs but doesn’t provide links. When you see a PS like this, it’s implied that the MGDs are the ones linked in the Prerecording PS. So we’ll go back up to </a:t>
            </a:r>
            <a:r>
              <a:rPr lang="en-US" sz="1200" u="sng" kern="1200" dirty="0">
                <a:solidFill>
                  <a:schemeClr val="tx1"/>
                </a:solidFill>
                <a:effectLst/>
                <a:latin typeface="+mn-lt"/>
                <a:ea typeface="+mn-ea"/>
                <a:cs typeface="+mn-cs"/>
                <a:hlinkClick r:id="rId3"/>
              </a:rPr>
              <a:t>Prerecording</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0D65F9D-268D-41E3-AF58-D3DBD9962604}" type="slidenum">
              <a:rPr lang="en-US" smtClean="0"/>
              <a:t>78</a:t>
            </a:fld>
            <a:endParaRPr lang="en-US"/>
          </a:p>
        </p:txBody>
      </p:sp>
    </p:spTree>
    <p:extLst>
      <p:ext uri="{BB962C8B-B14F-4D97-AF65-F5344CB8AC3E}">
        <p14:creationId xmlns:p14="http://schemas.microsoft.com/office/powerpoint/2010/main" val="5904432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those two MGDs we passed earlier. We will skip clicking the first link because it doesn’t really provide any extra info for our particular situation. We </a:t>
            </a:r>
            <a:r>
              <a:rPr lang="en-US" sz="1200" i="1" kern="1200" dirty="0">
                <a:solidFill>
                  <a:schemeClr val="tx1"/>
                </a:solidFill>
                <a:effectLst/>
                <a:latin typeface="+mn-lt"/>
                <a:ea typeface="+mn-ea"/>
                <a:cs typeface="+mn-cs"/>
              </a:rPr>
              <a:t>will </a:t>
            </a:r>
            <a:r>
              <a:rPr lang="en-US" sz="1200" kern="1200" dirty="0">
                <a:solidFill>
                  <a:schemeClr val="tx1"/>
                </a:solidFill>
                <a:effectLst/>
                <a:latin typeface="+mn-lt"/>
                <a:ea typeface="+mn-ea"/>
                <a:cs typeface="+mn-cs"/>
              </a:rPr>
              <a:t>click the second link, to MG: </a:t>
            </a:r>
            <a:r>
              <a:rPr lang="en-US" sz="1200" u="sng" kern="1200" dirty="0">
                <a:solidFill>
                  <a:schemeClr val="tx1"/>
                </a:solidFill>
                <a:effectLst/>
                <a:latin typeface="+mn-lt"/>
                <a:ea typeface="+mn-ea"/>
                <a:cs typeface="+mn-cs"/>
                <a:hlinkClick r:id="rId3"/>
              </a:rPr>
              <a:t>Person: SES: Access point for person</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0D65F9D-268D-41E3-AF58-D3DBD9962604}" type="slidenum">
              <a:rPr lang="en-US" smtClean="0"/>
              <a:t>79</a:t>
            </a:fld>
            <a:endParaRPr lang="en-US"/>
          </a:p>
        </p:txBody>
      </p:sp>
    </p:spTree>
    <p:extLst>
      <p:ext uri="{BB962C8B-B14F-4D97-AF65-F5344CB8AC3E}">
        <p14:creationId xmlns:p14="http://schemas.microsoft.com/office/powerpoint/2010/main" val="32124492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going to click on the Basic String Encoding Scheme Instructions.</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80</a:t>
            </a:fld>
            <a:endParaRPr lang="en-US"/>
          </a:p>
        </p:txBody>
      </p:sp>
    </p:spTree>
    <p:extLst>
      <p:ext uri="{BB962C8B-B14F-4D97-AF65-F5344CB8AC3E}">
        <p14:creationId xmlns:p14="http://schemas.microsoft.com/office/powerpoint/2010/main" val="3903189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some MARC info, which you can come back to when you fill out your MARC </a:t>
            </a:r>
            <a:r>
              <a:rPr lang="en-US" sz="1200" kern="1200" dirty="0" err="1">
                <a:solidFill>
                  <a:schemeClr val="tx1"/>
                </a:solidFill>
                <a:effectLst/>
                <a:latin typeface="+mn-lt"/>
                <a:ea typeface="+mn-ea"/>
                <a:cs typeface="+mn-cs"/>
              </a:rPr>
              <a:t>workform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81</a:t>
            </a:fld>
            <a:endParaRPr lang="en-US"/>
          </a:p>
        </p:txBody>
      </p:sp>
    </p:spTree>
    <p:extLst>
      <p:ext uri="{BB962C8B-B14F-4D97-AF65-F5344CB8AC3E}">
        <p14:creationId xmlns:p14="http://schemas.microsoft.com/office/powerpoint/2010/main" val="720348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section is also MARC related, and I think the header needs to be adjusted, but it confirms our interpretation of the RDA jargon: When a personal name contains a surname element, we create the base of our access point by recording the surname, followed by a comma and a space, and then the forename.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Shane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example is a common Western-style “First Name Last Name” situation, without any initials or additional components, so we don’t need to consult the rest of the Surname instructions in the MGD. The MGD also contains instructions for MARC subfields beyond $a, so keep that in mind when you work on the exercises this afternoon.</a:t>
            </a:r>
          </a:p>
          <a:p>
            <a:r>
              <a:rPr lang="en-US" sz="1200" kern="1200" dirty="0">
                <a:solidFill>
                  <a:schemeClr val="tx1"/>
                </a:solidFill>
                <a:effectLst/>
                <a:latin typeface="+mn-lt"/>
                <a:ea typeface="+mn-ea"/>
                <a:cs typeface="+mn-cs"/>
              </a:rPr>
              <a:t>We now have our base of access point for person – which is also the base of </a:t>
            </a:r>
            <a:r>
              <a:rPr lang="en-US" sz="1200" i="1" kern="1200" dirty="0">
                <a:solidFill>
                  <a:schemeClr val="tx1"/>
                </a:solidFill>
                <a:effectLst/>
                <a:latin typeface="+mn-lt"/>
                <a:ea typeface="+mn-ea"/>
                <a:cs typeface="+mn-cs"/>
              </a:rPr>
              <a:t>authorized</a:t>
            </a:r>
            <a:r>
              <a:rPr lang="en-US" sz="1200" kern="1200" dirty="0">
                <a:solidFill>
                  <a:schemeClr val="tx1"/>
                </a:solidFill>
                <a:effectLst/>
                <a:latin typeface="+mn-lt"/>
                <a:ea typeface="+mn-ea"/>
                <a:cs typeface="+mn-cs"/>
              </a:rPr>
              <a:t> access point for person: </a:t>
            </a:r>
            <a:r>
              <a:rPr lang="en-US" sz="1200" kern="1200" dirty="0" err="1">
                <a:solidFill>
                  <a:schemeClr val="tx1"/>
                </a:solidFill>
                <a:effectLst/>
                <a:latin typeface="+mn-lt"/>
                <a:ea typeface="+mn-ea"/>
                <a:cs typeface="+mn-cs"/>
              </a:rPr>
              <a:t>Arbuthnott</a:t>
            </a:r>
            <a:r>
              <a:rPr lang="en-US" sz="1200" kern="1200" dirty="0">
                <a:solidFill>
                  <a:schemeClr val="tx1"/>
                </a:solidFill>
                <a:effectLst/>
                <a:latin typeface="+mn-lt"/>
                <a:ea typeface="+mn-ea"/>
                <a:cs typeface="+mn-cs"/>
              </a:rPr>
              <a:t>, Shane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going to go back to where we left off in the Toolkit, </a:t>
            </a:r>
            <a:r>
              <a:rPr lang="en-US" sz="1200" u="sng" kern="1200" dirty="0">
                <a:solidFill>
                  <a:schemeClr val="tx1"/>
                </a:solidFill>
                <a:effectLst/>
                <a:latin typeface="+mn-lt"/>
                <a:ea typeface="+mn-ea"/>
                <a:cs typeface="+mn-cs"/>
                <a:hlinkClick r:id="rId3"/>
              </a:rPr>
              <a:t>access point for person. Format of base of access points for person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82</a:t>
            </a:fld>
            <a:endParaRPr lang="en-US"/>
          </a:p>
        </p:txBody>
      </p:sp>
    </p:spTree>
    <p:extLst>
      <p:ext uri="{BB962C8B-B14F-4D97-AF65-F5344CB8AC3E}">
        <p14:creationId xmlns:p14="http://schemas.microsoft.com/office/powerpoint/2010/main" val="26203565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None of the other conditions in this section apply to our person, so we’ll keep scrolling. </a:t>
            </a:r>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83</a:t>
            </a:fld>
            <a:endParaRPr lang="en-US"/>
          </a:p>
        </p:txBody>
      </p:sp>
    </p:spTree>
    <p:extLst>
      <p:ext uri="{BB962C8B-B14F-4D97-AF65-F5344CB8AC3E}">
        <p14:creationId xmlns:p14="http://schemas.microsoft.com/office/powerpoint/2010/main" val="121095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Finally, the LC/PCC policy statements instruct us to apply the third option for recording structured descriptions: “Record a value that is a transliteration in a script that is preferred by an agent who creates the metadata.”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For PCC catalogers, that means recording non-Latin data in a transliterated form, unless directed otherwise. Additionally, we may use parallel fields to record non-Latin forms.</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 come to </a:t>
            </a:r>
            <a:r>
              <a:rPr lang="en-US" sz="1200" u="sng" kern="1200" dirty="0">
                <a:solidFill>
                  <a:schemeClr val="tx1"/>
                </a:solidFill>
                <a:effectLst/>
                <a:latin typeface="+mn-lt"/>
                <a:ea typeface="+mn-ea"/>
                <a:cs typeface="+mn-cs"/>
                <a:hlinkClick r:id="rId3"/>
              </a:rPr>
              <a:t>Additional elements and designations in access points for person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It lists some situations in which we’d need to include additional components in our access point. These guidelines are on this element page because they apply to both authorized and variant access points.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policy statements that say we should always include birth and death dates, if known, when making new access points. We don’t know </a:t>
            </a:r>
            <a:r>
              <a:rPr lang="en-US" sz="1200" kern="1200" dirty="0" err="1">
                <a:solidFill>
                  <a:schemeClr val="tx1"/>
                </a:solidFill>
                <a:effectLst/>
                <a:latin typeface="+mn-lt"/>
                <a:ea typeface="+mn-ea"/>
                <a:cs typeface="+mn-cs"/>
              </a:rPr>
              <a:t>Arbuthnott’s</a:t>
            </a:r>
            <a:r>
              <a:rPr lang="en-US" sz="1200" kern="1200" dirty="0">
                <a:solidFill>
                  <a:schemeClr val="tx1"/>
                </a:solidFill>
                <a:effectLst/>
                <a:latin typeface="+mn-lt"/>
                <a:ea typeface="+mn-ea"/>
                <a:cs typeface="+mn-cs"/>
              </a:rPr>
              <a:t> birth date, so we can’t add it.</a:t>
            </a:r>
          </a:p>
          <a:p>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84</a:t>
            </a:fld>
            <a:endParaRPr lang="en-US"/>
          </a:p>
        </p:txBody>
      </p:sp>
    </p:spTree>
    <p:extLst>
      <p:ext uri="{BB962C8B-B14F-4D97-AF65-F5344CB8AC3E}">
        <p14:creationId xmlns:p14="http://schemas.microsoft.com/office/powerpoint/2010/main" val="12188411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were to scroll down, we’d see the guidance on breaking conflicts by including fuller form of name, period of activity,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we don’t have any of this info for our author, and he has no conflict in the authority file anyway.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(Side note: If we were to return to the </a:t>
            </a:r>
            <a:r>
              <a:rPr lang="en-US" sz="1200" u="sng" kern="1200" dirty="0">
                <a:solidFill>
                  <a:schemeClr val="tx1"/>
                </a:solidFill>
                <a:effectLst/>
                <a:latin typeface="+mn-lt"/>
                <a:ea typeface="+mn-ea"/>
                <a:cs typeface="+mn-cs"/>
                <a:hlinkClick r:id="rId3"/>
              </a:rPr>
              <a:t>authorized access point for person</a:t>
            </a:r>
            <a:r>
              <a:rPr lang="en-US" sz="1200" kern="1200" dirty="0">
                <a:solidFill>
                  <a:schemeClr val="tx1"/>
                </a:solidFill>
                <a:effectLst/>
                <a:latin typeface="+mn-lt"/>
                <a:ea typeface="+mn-ea"/>
                <a:cs typeface="+mn-cs"/>
              </a:rPr>
              <a:t> page and view the </a:t>
            </a:r>
            <a:r>
              <a:rPr lang="en-US" sz="1200" u="sng" kern="1200" dirty="0">
                <a:solidFill>
                  <a:schemeClr val="tx1"/>
                </a:solidFill>
                <a:effectLst/>
                <a:latin typeface="+mn-lt"/>
                <a:ea typeface="+mn-ea"/>
                <a:cs typeface="+mn-cs"/>
                <a:hlinkClick r:id="rId4"/>
              </a:rPr>
              <a:t>Additional elements and designations in authorized access points for person</a:t>
            </a:r>
            <a:r>
              <a:rPr lang="en-US" sz="1200" kern="1200" dirty="0">
                <a:solidFill>
                  <a:schemeClr val="tx1"/>
                </a:solidFill>
                <a:effectLst/>
                <a:latin typeface="+mn-lt"/>
                <a:ea typeface="+mn-ea"/>
                <a:cs typeface="+mn-cs"/>
              </a:rPr>
              <a:t> section, it would send us right back 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finished our authorized access point, so let’s go add it to our authority template AND the ‘author person’ field in the bib template.</a:t>
            </a:r>
          </a:p>
        </p:txBody>
      </p:sp>
      <p:sp>
        <p:nvSpPr>
          <p:cNvPr id="4" name="Slide Number Placeholder 3"/>
          <p:cNvSpPr>
            <a:spLocks noGrp="1"/>
          </p:cNvSpPr>
          <p:nvPr>
            <p:ph type="sldNum" sz="quarter" idx="5"/>
          </p:nvPr>
        </p:nvSpPr>
        <p:spPr/>
        <p:txBody>
          <a:bodyPr/>
          <a:lstStyle/>
          <a:p>
            <a:fld id="{50D65F9D-268D-41E3-AF58-D3DBD9962604}" type="slidenum">
              <a:rPr lang="en-US" smtClean="0"/>
              <a:t>85</a:t>
            </a:fld>
            <a:endParaRPr lang="en-US"/>
          </a:p>
        </p:txBody>
      </p:sp>
    </p:spTree>
    <p:extLst>
      <p:ext uri="{BB962C8B-B14F-4D97-AF65-F5344CB8AC3E}">
        <p14:creationId xmlns:p14="http://schemas.microsoft.com/office/powerpoint/2010/main" val="12289416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authorized access point: </a:t>
            </a:r>
            <a:r>
              <a:rPr lang="en-US" dirty="0" err="1"/>
              <a:t>Arbuthnott</a:t>
            </a:r>
            <a:r>
              <a:rPr lang="en-US" dirty="0"/>
              <a:t>, Shane</a:t>
            </a:r>
          </a:p>
          <a:p>
            <a:r>
              <a:rPr lang="en-US" dirty="0"/>
              <a:t>Then copy it </a:t>
            </a:r>
            <a:r>
              <a:rPr lang="en-US" sz="1200" kern="1200" dirty="0">
                <a:solidFill>
                  <a:schemeClr val="tx1"/>
                </a:solidFill>
                <a:effectLst/>
                <a:latin typeface="+mn-lt"/>
                <a:ea typeface="+mn-ea"/>
                <a:cs typeface="+mn-cs"/>
              </a:rPr>
              <a:t>(just as you would with the 1XX from a NAR)…</a:t>
            </a:r>
            <a:endParaRPr lang="en-US" dirty="0"/>
          </a:p>
        </p:txBody>
      </p:sp>
      <p:sp>
        <p:nvSpPr>
          <p:cNvPr id="4" name="Slide Number Placeholder 3"/>
          <p:cNvSpPr>
            <a:spLocks noGrp="1"/>
          </p:cNvSpPr>
          <p:nvPr>
            <p:ph type="sldNum" sz="quarter" idx="5"/>
          </p:nvPr>
        </p:nvSpPr>
        <p:spPr/>
        <p:txBody>
          <a:bodyPr/>
          <a:lstStyle/>
          <a:p>
            <a:fld id="{50D65F9D-268D-41E3-AF58-D3DBD9962604}" type="slidenum">
              <a:rPr lang="en-US" smtClean="0"/>
              <a:t>86</a:t>
            </a:fld>
            <a:endParaRPr lang="en-US"/>
          </a:p>
        </p:txBody>
      </p:sp>
    </p:spTree>
    <p:extLst>
      <p:ext uri="{BB962C8B-B14F-4D97-AF65-F5344CB8AC3E}">
        <p14:creationId xmlns:p14="http://schemas.microsoft.com/office/powerpoint/2010/main" val="3629028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paste it into the bib template, in the ‘author person’ field.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that’s it!</a:t>
            </a:r>
          </a:p>
        </p:txBody>
      </p:sp>
      <p:sp>
        <p:nvSpPr>
          <p:cNvPr id="4" name="Slide Number Placeholder 3"/>
          <p:cNvSpPr>
            <a:spLocks noGrp="1"/>
          </p:cNvSpPr>
          <p:nvPr>
            <p:ph type="sldNum" sz="quarter" idx="5"/>
          </p:nvPr>
        </p:nvSpPr>
        <p:spPr/>
        <p:txBody>
          <a:bodyPr/>
          <a:lstStyle/>
          <a:p>
            <a:fld id="{50D65F9D-268D-41E3-AF58-D3DBD9962604}" type="slidenum">
              <a:rPr lang="en-US" smtClean="0"/>
              <a:t>87</a:t>
            </a:fld>
            <a:endParaRPr lang="en-US"/>
          </a:p>
        </p:txBody>
      </p:sp>
    </p:spTree>
    <p:extLst>
      <p:ext uri="{BB962C8B-B14F-4D97-AF65-F5344CB8AC3E}">
        <p14:creationId xmlns:p14="http://schemas.microsoft.com/office/powerpoint/2010/main" val="50297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ee00582e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ee00582ec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Here are some examples of different types of VES and SES. Most of time, a VES or SES falls into one of the following categories:</a:t>
            </a:r>
            <a:endParaRPr/>
          </a:p>
          <a:p>
            <a:pPr marL="914400" lvl="1" indent="-317500" algn="l" rtl="0">
              <a:spcBef>
                <a:spcPts val="0"/>
              </a:spcBef>
              <a:spcAft>
                <a:spcPts val="0"/>
              </a:spcAft>
              <a:buSzPts val="1400"/>
              <a:buChar char="○"/>
            </a:pPr>
            <a:r>
              <a:rPr lang="en"/>
              <a:t>A VES can be an authority control system that is meant to be updated for name and title nomens</a:t>
            </a:r>
            <a:endParaRPr/>
          </a:p>
          <a:p>
            <a:pPr marL="914400" lvl="1" indent="-317500" algn="l" rtl="0">
              <a:spcBef>
                <a:spcPts val="0"/>
              </a:spcBef>
              <a:spcAft>
                <a:spcPts val="0"/>
              </a:spcAft>
              <a:buSzPts val="1400"/>
              <a:buChar char="○"/>
            </a:pPr>
            <a:r>
              <a:rPr lang="en"/>
              <a:t>A VES can be a closed list</a:t>
            </a:r>
            <a:endParaRPr/>
          </a:p>
          <a:p>
            <a:pPr marL="914400" lvl="1" indent="-317500" algn="l" rtl="0">
              <a:spcBef>
                <a:spcPts val="0"/>
              </a:spcBef>
              <a:spcAft>
                <a:spcPts val="0"/>
              </a:spcAft>
              <a:buSzPts val="1400"/>
              <a:buChar char="○"/>
            </a:pPr>
            <a:r>
              <a:rPr lang="en"/>
              <a:t>An SES can apply to a string composed of a name qualified with various elements - this is an access point and meant to be added to a VES.</a:t>
            </a:r>
            <a:endParaRPr/>
          </a:p>
          <a:p>
            <a:pPr marL="914400" lvl="1" indent="-317500" algn="l" rtl="0">
              <a:spcBef>
                <a:spcPts val="0"/>
              </a:spcBef>
              <a:spcAft>
                <a:spcPts val="0"/>
              </a:spcAft>
              <a:buSzPts val="1400"/>
              <a:buChar char="○"/>
            </a:pPr>
            <a:r>
              <a:rPr lang="en"/>
              <a:t>An SES can apply to a string that combines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related</a:t>
            </a:r>
            <a:r>
              <a:rPr lang="en"/>
              <a:t> elements into a superelement - this is a superelement (attribute) not meant for a VES.</a:t>
            </a:r>
            <a:endParaRPr/>
          </a:p>
          <a:p>
            <a:pPr marL="914400" lvl="1" indent="-317500" algn="l" rtl="0">
              <a:spcBef>
                <a:spcPts val="0"/>
              </a:spcBef>
              <a:spcAft>
                <a:spcPts val="0"/>
              </a:spcAft>
              <a:buSzPts val="1400"/>
              <a:buChar char="○"/>
            </a:pPr>
            <a:r>
              <a:rPr lang="en"/>
              <a:t>An SES can apply to a string that is a structured note - neither an access point nor a superelement, and not meant for a VES.</a:t>
            </a:r>
            <a:endParaRPr/>
          </a:p>
          <a:p>
            <a:pPr marL="914400" lvl="0" indent="0" algn="l" rtl="0">
              <a:spcBef>
                <a:spcPts val="0"/>
              </a:spcBef>
              <a:spcAft>
                <a:spcPts val="0"/>
              </a:spcAft>
              <a:buNone/>
            </a:pPr>
            <a:endParaRPr/>
          </a:p>
          <a:p>
            <a:pPr marL="0" lvl="0" indent="0" algn="l" rtl="0">
              <a:spcBef>
                <a:spcPts val="0"/>
              </a:spcBef>
              <a:spcAft>
                <a:spcPts val="0"/>
              </a:spcAft>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Now</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that we’ve gone over what a structured description is, where to find information in the RDA Toolkit, and the various options and policy statements applied to structured descriptions, let’s discuss some specific types of structured descriptions in more detail.</a:t>
            </a:r>
            <a:endParaRPr/>
          </a:p>
          <a:p>
            <a:pPr marL="0" lvl="0" indent="0" algn="l" rtl="0">
              <a:spcBef>
                <a:spcPts val="0"/>
              </a:spcBef>
              <a:spcAft>
                <a:spcPts val="0"/>
              </a:spcAft>
              <a:buNone/>
            </a:pPr>
            <a:endParaRPr/>
          </a:p>
        </p:txBody>
      </p:sp>
      <p:sp>
        <p:nvSpPr>
          <p:cNvPr id="189" name="Google Shape;189;g3ee00582ec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6/30/2026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6/30/2026</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6/30/2026</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6/30/2026</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6/30/2026</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6/30/2026</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6/30/2026</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36381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3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33" name="Google Shape;33;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10396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3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3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0"/>
              </a:spcBef>
              <a:spcAft>
                <a:spcPts val="0"/>
              </a:spcAft>
              <a:buClr>
                <a:schemeClr val="dk1"/>
              </a:buClr>
              <a:buSzPts val="1200"/>
              <a:buChar char="○"/>
              <a:defRPr sz="1600"/>
            </a:lvl2pPr>
            <a:lvl3pPr marL="1371600" lvl="2" indent="-304800" algn="l">
              <a:lnSpc>
                <a:spcPct val="90000"/>
              </a:lnSpc>
              <a:spcBef>
                <a:spcPts val="0"/>
              </a:spcBef>
              <a:spcAft>
                <a:spcPts val="0"/>
              </a:spcAft>
              <a:buClr>
                <a:schemeClr val="dk1"/>
              </a:buClr>
              <a:buSzPts val="1200"/>
              <a:buChar char="■"/>
              <a:defRPr sz="1600"/>
            </a:lvl3pPr>
            <a:lvl4pPr marL="1828800" lvl="3" indent="-304800" algn="l">
              <a:lnSpc>
                <a:spcPct val="90000"/>
              </a:lnSpc>
              <a:spcBef>
                <a:spcPts val="0"/>
              </a:spcBef>
              <a:spcAft>
                <a:spcPts val="0"/>
              </a:spcAft>
              <a:buClr>
                <a:schemeClr val="dk1"/>
              </a:buClr>
              <a:buSzPts val="1200"/>
              <a:buChar char="●"/>
              <a:defRPr sz="1600"/>
            </a:lvl4pPr>
            <a:lvl5pPr marL="2286000" lvl="4" indent="-304800" algn="l">
              <a:lnSpc>
                <a:spcPct val="90000"/>
              </a:lnSpc>
              <a:spcBef>
                <a:spcPts val="0"/>
              </a:spcBef>
              <a:spcAft>
                <a:spcPts val="0"/>
              </a:spcAft>
              <a:buClr>
                <a:schemeClr val="dk1"/>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37" name="Google Shape;37;p3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0"/>
              </a:spcBef>
              <a:spcAft>
                <a:spcPts val="0"/>
              </a:spcAft>
              <a:buClr>
                <a:schemeClr val="dk1"/>
              </a:buClr>
              <a:buSzPts val="1200"/>
              <a:buChar char="○"/>
              <a:defRPr sz="1600"/>
            </a:lvl2pPr>
            <a:lvl3pPr marL="1371600" lvl="2" indent="-304800" algn="l">
              <a:lnSpc>
                <a:spcPct val="90000"/>
              </a:lnSpc>
              <a:spcBef>
                <a:spcPts val="0"/>
              </a:spcBef>
              <a:spcAft>
                <a:spcPts val="0"/>
              </a:spcAft>
              <a:buClr>
                <a:schemeClr val="dk1"/>
              </a:buClr>
              <a:buSzPts val="1200"/>
              <a:buChar char="■"/>
              <a:defRPr sz="1600"/>
            </a:lvl3pPr>
            <a:lvl4pPr marL="1828800" lvl="3" indent="-304800" algn="l">
              <a:lnSpc>
                <a:spcPct val="90000"/>
              </a:lnSpc>
              <a:spcBef>
                <a:spcPts val="0"/>
              </a:spcBef>
              <a:spcAft>
                <a:spcPts val="0"/>
              </a:spcAft>
              <a:buClr>
                <a:schemeClr val="dk1"/>
              </a:buClr>
              <a:buSzPts val="1200"/>
              <a:buChar char="●"/>
              <a:defRPr sz="1600"/>
            </a:lvl4pPr>
            <a:lvl5pPr marL="2286000" lvl="4" indent="-304800" algn="l">
              <a:lnSpc>
                <a:spcPct val="90000"/>
              </a:lnSpc>
              <a:spcBef>
                <a:spcPts val="0"/>
              </a:spcBef>
              <a:spcAft>
                <a:spcPts val="0"/>
              </a:spcAft>
              <a:buClr>
                <a:schemeClr val="dk1"/>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38" name="Google Shape;38;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3782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6/30/2026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6/30/2026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6/30/2026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6/30/2026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71574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the workshop,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6/30/2026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6/30/2026</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6/30/2026</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6/30/2026</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6/30/2026</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6"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c.gov/aba/rda/mgd/mg-vocabularyEncodingSchemes.pdf"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loc.gov/aba/rda/mgd/relationshipLabels/index.html"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c.gov/aba/rda/mgd/mg-vocabularyEncodingSchemes.pdf"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access.rdatoolkit.org/en-US_ala-aa1e8ea8-5d01-3ff4-bb86-81f00f916c27/div_kgs_jt3_mh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s://access.rdatoolkit.org/en-US_ala-aa1e8ea8-5d01-3ff4-bb86-81f00f916c27/div_tlg_kt3_mhb"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hyperlink" Target="https://www.loc.gov/aba/rda/mgd/manifestation/mg-m-ses-titleProperStatementOfResponsibility.pdf" TargetMode="External"/><Relationship Id="rId13" Type="http://schemas.openxmlformats.org/officeDocument/2006/relationships/hyperlink" Target="https://www.loc.gov/aba/rda/mgd/person/mg-p-ses-accessPointForPerson.pdf" TargetMode="External"/><Relationship Id="rId3" Type="http://schemas.openxmlformats.org/officeDocument/2006/relationships/hyperlink" Target="https://www.loc.gov/aba/rda/mgd/mg-ses-abbreviations-capital-languages.pdf" TargetMode="External"/><Relationship Id="rId7" Type="http://schemas.openxmlformats.org/officeDocument/2006/relationships/hyperlink" Target="https://www.loc.gov/aba/rda/mgd/expression/mg-e-ses-scale.pdf" TargetMode="External"/><Relationship Id="rId12" Type="http://schemas.openxmlformats.org/officeDocument/2006/relationships/hyperlink" Target="https://www.loc.gov/aba/rda/mgd/manifestation/mg-m-ses-notes.pdf" TargetMode="External"/><Relationship Id="rId17" Type="http://schemas.openxmlformats.org/officeDocument/2006/relationships/hyperlink" Target="https://www.loc.gov/aba/rda/mgd/place/mg-pl-ses-accessPointForPlace.pdf" TargetMode="External"/><Relationship Id="rId2" Type="http://schemas.openxmlformats.org/officeDocument/2006/relationships/notesSlide" Target="../notesSlides/notesSlide17.xml"/><Relationship Id="rId16" Type="http://schemas.openxmlformats.org/officeDocument/2006/relationships/hyperlink" Target="https://www.loc.gov/aba/rda/mgd/family/mg-f-ses-accessPointForFamily.pdf" TargetMode="External"/><Relationship Id="rId1" Type="http://schemas.openxmlformats.org/officeDocument/2006/relationships/slideLayout" Target="../slideLayouts/slideLayout17.xml"/><Relationship Id="rId6" Type="http://schemas.openxmlformats.org/officeDocument/2006/relationships/hyperlink" Target="https://www.loc.gov/aba/rda/mgd/expression/mg-e-ses-accessPointForExpression.pdf" TargetMode="External"/><Relationship Id="rId11" Type="http://schemas.openxmlformats.org/officeDocument/2006/relationships/hyperlink" Target="https://www.loc.gov/aba/rda/mgd/manifestation/mg-m-ses-seriesStatement.pdf" TargetMode="External"/><Relationship Id="rId5" Type="http://schemas.openxmlformats.org/officeDocument/2006/relationships/hyperlink" Target="https://www.loc.gov/aba/rda/mgd/work/mg-w-ses-accessPointForMusicalWork.pdf" TargetMode="External"/><Relationship Id="rId15" Type="http://schemas.openxmlformats.org/officeDocument/2006/relationships/hyperlink" Target="https://www.loc.gov/aba/rda/mgd/corporateBody/mg-cb-ses-variantAccessPointForCorporateBody.pdf" TargetMode="External"/><Relationship Id="rId10" Type="http://schemas.openxmlformats.org/officeDocument/2006/relationships/hyperlink" Target="https://www.loc.gov/aba/rda/mgd/manifestation/mg-m-ses-ppdm.pdf" TargetMode="External"/><Relationship Id="rId4" Type="http://schemas.openxmlformats.org/officeDocument/2006/relationships/hyperlink" Target="https://www.loc.gov/aba/rda/mgd/work/mg-w-ses-accessPointForWork.pdf" TargetMode="External"/><Relationship Id="rId9" Type="http://schemas.openxmlformats.org/officeDocument/2006/relationships/hyperlink" Target="https://www.loc.gov/aba/rda/mgd/manifestation/mg-m-ses-editionStatement.pdf" TargetMode="External"/><Relationship Id="rId14" Type="http://schemas.openxmlformats.org/officeDocument/2006/relationships/hyperlink" Target="https://www.loc.gov/aba/rda/mgd/corporateBody/mg-cb-ses-accessPointForCorporateBody.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oc.gov/aba/rda/mgd/manifestation/mg-m-ses-editionStatement.pdf"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hyperlink" Target="https://access.rdatoolkit.org/en-US_ala-0f7b5665-dec5-371a-8b7b-d49f1c5080a7/div_obh_1ch_qhb"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c.gov/aba/rda/mgd/manifestation/mg-m-ses-ppdm.pdf"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www.loc.gov/aba/rda/mgd/manifestation/mg-m-ses-notes.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hyperlink" Target="https://www.loc.gov/aba/rda/mgd/corporateBody/mg-cb-ses-variantAccessPointForCorporateBody.pdf" TargetMode="External"/><Relationship Id="rId3" Type="http://schemas.openxmlformats.org/officeDocument/2006/relationships/hyperlink" Target="https://www.loc.gov/aba/rda/mgd/work/mg-w-ses-accessPointForWork.pdf" TargetMode="External"/><Relationship Id="rId7" Type="http://schemas.openxmlformats.org/officeDocument/2006/relationships/hyperlink" Target="https://www.loc.gov/aba/rda/mgd/corporateBody/mg-cb-ses-accessPointForCorporateBody.pdf"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hyperlink" Target="https://www.loc.gov/aba/rda/mgd/person/mg-p-ses-accessPointForPerson.pdf" TargetMode="External"/><Relationship Id="rId11" Type="http://schemas.openxmlformats.org/officeDocument/2006/relationships/image" Target="../media/image12.png"/><Relationship Id="rId5" Type="http://schemas.openxmlformats.org/officeDocument/2006/relationships/hyperlink" Target="https://www.loc.gov/aba/rda/mgd/expression/mg-e-ses-accessPointForExpression.pdf" TargetMode="External"/><Relationship Id="rId10" Type="http://schemas.openxmlformats.org/officeDocument/2006/relationships/hyperlink" Target="https://www.loc.gov/aba/rda/mgd/place/mg-pl-ses-accessPointForPlace.pdf" TargetMode="External"/><Relationship Id="rId4" Type="http://schemas.openxmlformats.org/officeDocument/2006/relationships/hyperlink" Target="https://www.loc.gov/aba/rda/mgd/work/mg-w-ses-accessPointForMusicalWork.pdf" TargetMode="External"/><Relationship Id="rId9" Type="http://schemas.openxmlformats.org/officeDocument/2006/relationships/hyperlink" Target="https://www.loc.gov/aba/rda/mgd/family/mg-f-ses-accessPointForFamily.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s://access.rdatoolkit.org/en-US_ala-c91ff69d-a4d8-342b-be2a-2383a163338c/div_wd1_l1w_qhb"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access.rdatoolkit.org/en-US_ala-0f7b5665-dec5-371a-8b7b-d49f1c5080a7"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s://access.rdatoolkit.org/en-US_ala-1a6a5219-2cd5-3762-87e8-6ee28e327b8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access.rdatoolkit.org/en-US_ala-0f7b5665-dec5-371a-8b7b-d49f1c5080a7"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https://access.rdatoolkit.org/en-US_ala-0f7b5665-dec5-371a-8b7b-d49f1c5080a7"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hyperlink" Target="https://access.rdatoolkit.org/en-US_ala-0f7b5665-dec5-371a-8b7b-d49f1c5080a7"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hyperlink" Target="https://access.rdatoolkit.org/en-US_ala-0f7b5665-dec5-371a-8b7b-d49f1c5080a7"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hyperlink" Target="https://www.loc.gov/aba/rda/mgd/manifestation/mg-m-ses-ppdm.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ccess.rdatoolkit.org/en-US_ala-0f7b5665-dec5-371a-8b7b-d49f1c5080a7"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s://www.loc.gov/aba/rda/mgd/manifestation/mg-m-ses-ppdm.pdf"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access.rdatoolkit.org/en-US_ala-1a6a5219-2cd5-3762-87e8-6ee28e327b8b"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access.rdatoolkit.org/en-US_ala-1a6a5219-2cd5-3762-87e8-6ee28e327b8b"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hyperlink" Target="https://www.loc.gov/aba/rda/mgd/expression/mg-expression.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access.rdatoolkit.org/en-US_ala-1a6a5219-2cd5-3762-87e8-6ee28e327b8b"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hyperlink" Target="https://access.rdatoolkit.org/en-US_ala-1a6a5219-2cd5-3762-87e8-6ee28e327b8b/6128a3ec-6580-444d-bd20-c523313afce5"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ccess.rdatoolkit.org/en-US_ala-1a6a5219-2cd5-3762-87e8-6ee28e327b8b"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hyperlink" Target="https://access.rdatoolkit.org/en-US_ala-1a6a5219-2cd5-3762-87e8-6ee28e327b8b"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hyperlink" Target="https://access.rdatoolkit.org/en-US_ala-1a6a5219-2cd5-3762-87e8-6ee28e327b8b"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access.rdatoolkit.org/en-US_ala-a06b3aa1-d994-31b1-b961-e4ce37c1a4d3/section_um2_x5h_tcb"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access.rdatoolkit.org/en-US_ala-a06b3aa1-d994-31b1-b961-e4ce37c1a4d3/div_fwt_pl1_hhb"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s://access.rdatoolkit.org/en-US_ala-a06b3aa1-d994-31b1-b961-e4ce37c1a4d3/div_n1f_4m1_hhb"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access.rdatoolkit.org/en-US_ala-a06b3aa1-d994-31b1-b961-e4ce37c1a4d3/div_bmb_fn1_hh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
        <p:nvSpPr>
          <p:cNvPr id="2" name="Title 1">
            <a:extLst>
              <a:ext uri="{FF2B5EF4-FFF2-40B4-BE49-F238E27FC236}">
                <a16:creationId xmlns:a16="http://schemas.microsoft.com/office/drawing/2014/main" id="{2105DD40-547B-5A7E-DDB1-043CB85AD31F}"/>
              </a:ext>
            </a:extLst>
          </p:cNvPr>
          <p:cNvSpPr>
            <a:spLocks noGrp="1"/>
          </p:cNvSpPr>
          <p:nvPr>
            <p:ph type="ctrTitle"/>
          </p:nvPr>
        </p:nvSpPr>
        <p:spPr/>
        <p:txBody>
          <a:bodyPr>
            <a:noAutofit/>
          </a:bodyPr>
          <a:lstStyle/>
          <a:p>
            <a:r>
              <a:rPr lang="en-CA" dirty="0"/>
              <a:t>Recording Structured Descriptions</a:t>
            </a:r>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ee00582ec0_0_0"/>
          <p:cNvSpPr txBox="1">
            <a:spLocks noGrp="1"/>
          </p:cNvSpPr>
          <p:nvPr>
            <p:ph type="title"/>
          </p:nvPr>
        </p:nvSpPr>
        <p:spPr>
          <a:xfrm>
            <a:off x="415600" y="593374"/>
            <a:ext cx="11360700" cy="642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27500"/>
              <a:buFont typeface="Arial"/>
              <a:buNone/>
            </a:pPr>
            <a:r>
              <a:rPr lang="en" sz="4000"/>
              <a:t>Structured Descriptions, Encoding Schemes</a:t>
            </a:r>
            <a:endParaRPr sz="4000"/>
          </a:p>
          <a:p>
            <a:pPr marL="0" lvl="0" indent="0" algn="l" rtl="0">
              <a:spcBef>
                <a:spcPts val="0"/>
              </a:spcBef>
              <a:spcAft>
                <a:spcPts val="0"/>
              </a:spcAft>
              <a:buNone/>
            </a:pPr>
            <a:endParaRPr/>
          </a:p>
        </p:txBody>
      </p:sp>
      <p:sp>
        <p:nvSpPr>
          <p:cNvPr id="192" name="Google Shape;192;g3ee00582ec0_0_0"/>
          <p:cNvSpPr txBox="1">
            <a:spLocks noGrp="1"/>
          </p:cNvSpPr>
          <p:nvPr>
            <p:ph type="body" idx="1"/>
          </p:nvPr>
        </p:nvSpPr>
        <p:spPr>
          <a:xfrm>
            <a:off x="415600" y="1301950"/>
            <a:ext cx="11360700" cy="524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 structured description can be associated with a vocabulary encoding scheme or a string encoding scheme</a:t>
            </a:r>
            <a:r>
              <a:rPr lang="en" sz="2300"/>
              <a:t> (Guidance &gt; Recording methods)</a:t>
            </a:r>
            <a:endParaRPr sz="23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endParaRPr sz="1800"/>
          </a:p>
          <a:p>
            <a:pPr marL="0" lvl="0" indent="0" algn="l" rtl="0">
              <a:spcBef>
                <a:spcPts val="0"/>
              </a:spcBef>
              <a:spcAft>
                <a:spcPts val="0"/>
              </a:spcAft>
              <a:buNone/>
            </a:pPr>
            <a:endParaRPr/>
          </a:p>
        </p:txBody>
      </p:sp>
      <p:sp>
        <p:nvSpPr>
          <p:cNvPr id="193" name="Google Shape;193;g3ee00582ec0_0_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
              <a:t>10</a:t>
            </a:fld>
            <a:endParaRPr/>
          </a:p>
        </p:txBody>
      </p:sp>
      <p:graphicFrame>
        <p:nvGraphicFramePr>
          <p:cNvPr id="194" name="Google Shape;194;g3ee00582ec0_0_0"/>
          <p:cNvGraphicFramePr/>
          <p:nvPr/>
        </p:nvGraphicFramePr>
        <p:xfrm>
          <a:off x="599600" y="2248500"/>
          <a:ext cx="10990900" cy="4374520"/>
        </p:xfrm>
        <a:graphic>
          <a:graphicData uri="http://schemas.openxmlformats.org/drawingml/2006/table">
            <a:tbl>
              <a:tblPr>
                <a:noFill/>
              </a:tblPr>
              <a:tblGrid>
                <a:gridCol w="1696150">
                  <a:extLst>
                    <a:ext uri="{9D8B030D-6E8A-4147-A177-3AD203B41FA5}">
                      <a16:colId xmlns:a16="http://schemas.microsoft.com/office/drawing/2014/main" val="20000"/>
                    </a:ext>
                  </a:extLst>
                </a:gridCol>
                <a:gridCol w="3738875">
                  <a:extLst>
                    <a:ext uri="{9D8B030D-6E8A-4147-A177-3AD203B41FA5}">
                      <a16:colId xmlns:a16="http://schemas.microsoft.com/office/drawing/2014/main" val="20001"/>
                    </a:ext>
                  </a:extLst>
                </a:gridCol>
                <a:gridCol w="5555875">
                  <a:extLst>
                    <a:ext uri="{9D8B030D-6E8A-4147-A177-3AD203B41FA5}">
                      <a16:colId xmlns:a16="http://schemas.microsoft.com/office/drawing/2014/main" val="20002"/>
                    </a:ext>
                  </a:extLst>
                </a:gridCol>
              </a:tblGrid>
              <a:tr h="448750">
                <a:tc>
                  <a:txBody>
                    <a:bodyPr/>
                    <a:lstStyle/>
                    <a:p>
                      <a:pPr marL="0" lvl="0" indent="0" algn="l" rtl="0">
                        <a:spcBef>
                          <a:spcPts val="0"/>
                        </a:spcBef>
                        <a:spcAft>
                          <a:spcPts val="0"/>
                        </a:spcAft>
                        <a:buNone/>
                      </a:pPr>
                      <a:r>
                        <a:rPr lang="en" sz="1800" b="1"/>
                        <a:t>VES or SES</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b="1"/>
                        <a:t>Example of VES or SES</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b="1"/>
                        <a:t>Category of Encoding Scheme</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92700">
                <a:tc>
                  <a:txBody>
                    <a:bodyPr/>
                    <a:lstStyle/>
                    <a:p>
                      <a:pPr marL="0" lvl="0" indent="0" algn="l" rtl="0">
                        <a:spcBef>
                          <a:spcPts val="0"/>
                        </a:spcBef>
                        <a:spcAft>
                          <a:spcPts val="0"/>
                        </a:spcAft>
                        <a:buNone/>
                      </a:pPr>
                      <a:endParaRPr sz="1300"/>
                    </a:p>
                    <a:p>
                      <a:pPr marL="0" lvl="0" indent="0" algn="l" rtl="0">
                        <a:spcBef>
                          <a:spcPts val="0"/>
                        </a:spcBef>
                        <a:spcAft>
                          <a:spcPts val="0"/>
                        </a:spcAft>
                        <a:buNone/>
                      </a:pPr>
                      <a:r>
                        <a:rPr lang="en" sz="1900"/>
                        <a:t>Vocabulary Encoding Scheme</a:t>
                      </a:r>
                      <a:endParaRPr sz="19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900"/>
                        <a:t>LC/NAF</a:t>
                      </a:r>
                      <a:endParaRPr sz="19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900"/>
                        <a:t>RDA Content Type VES</a:t>
                      </a:r>
                      <a:endParaRPr sz="19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900">
                          <a:solidFill>
                            <a:schemeClr val="dk1"/>
                          </a:solidFill>
                        </a:rPr>
                        <a:t>Controlled vocabulary for selecting a term from an </a:t>
                      </a:r>
                      <a:r>
                        <a:rPr lang="en" sz="1900" b="1" i="1">
                          <a:solidFill>
                            <a:schemeClr val="dk1"/>
                          </a:solidFill>
                        </a:rPr>
                        <a:t>updating</a:t>
                      </a:r>
                      <a:r>
                        <a:rPr lang="en" sz="1900" b="1">
                          <a:solidFill>
                            <a:schemeClr val="dk1"/>
                          </a:solidFill>
                        </a:rPr>
                        <a:t> </a:t>
                      </a:r>
                      <a:r>
                        <a:rPr lang="en" sz="1900" b="1" i="1">
                          <a:solidFill>
                            <a:schemeClr val="dk1"/>
                          </a:solidFill>
                        </a:rPr>
                        <a:t>authority file</a:t>
                      </a:r>
                      <a:endParaRPr sz="1900" b="1" i="1">
                        <a:solidFill>
                          <a:schemeClr val="dk1"/>
                        </a:solidFill>
                      </a:endParaRPr>
                    </a:p>
                    <a:p>
                      <a:pPr marL="0" lvl="0" indent="0" algn="l" rtl="0">
                        <a:spcBef>
                          <a:spcPts val="0"/>
                        </a:spcBef>
                        <a:spcAft>
                          <a:spcPts val="0"/>
                        </a:spcAft>
                        <a:buClr>
                          <a:schemeClr val="dk1"/>
                        </a:buClr>
                        <a:buSzPts val="1100"/>
                        <a:buFont typeface="Arial"/>
                        <a:buNone/>
                      </a:pPr>
                      <a:endParaRPr sz="1200" b="1" i="1">
                        <a:solidFill>
                          <a:schemeClr val="dk1"/>
                        </a:solidFill>
                      </a:endParaRPr>
                    </a:p>
                    <a:p>
                      <a:pPr marL="0" lvl="0" indent="0" algn="l" rtl="0">
                        <a:spcBef>
                          <a:spcPts val="0"/>
                        </a:spcBef>
                        <a:spcAft>
                          <a:spcPts val="0"/>
                        </a:spcAft>
                        <a:buClr>
                          <a:schemeClr val="dk1"/>
                        </a:buClr>
                        <a:buSzPts val="1100"/>
                        <a:buFont typeface="Arial"/>
                        <a:buNone/>
                      </a:pPr>
                      <a:r>
                        <a:rPr lang="en" sz="1900">
                          <a:solidFill>
                            <a:schemeClr val="dk1"/>
                          </a:solidFill>
                        </a:rPr>
                        <a:t>Controlled vocabulary for selecting a term from a </a:t>
                      </a:r>
                      <a:r>
                        <a:rPr lang="en" sz="1900" b="1" i="1">
                          <a:solidFill>
                            <a:schemeClr val="dk1"/>
                          </a:solidFill>
                        </a:rPr>
                        <a:t>closed list</a:t>
                      </a:r>
                      <a:endParaRPr sz="1900" b="1" i="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08450">
                <a:tc rowSpan="2">
                  <a:txBody>
                    <a:bodyPr/>
                    <a:lstStyle/>
                    <a:p>
                      <a:pPr marL="0" lvl="0" indent="0" algn="l" rtl="0">
                        <a:spcBef>
                          <a:spcPts val="0"/>
                        </a:spcBef>
                        <a:spcAft>
                          <a:spcPts val="0"/>
                        </a:spcAft>
                        <a:buNone/>
                      </a:pPr>
                      <a:endParaRPr sz="1700"/>
                    </a:p>
                    <a:p>
                      <a:pPr marL="0" lvl="0" indent="0" algn="l" rtl="0">
                        <a:spcBef>
                          <a:spcPts val="0"/>
                        </a:spcBef>
                        <a:spcAft>
                          <a:spcPts val="0"/>
                        </a:spcAft>
                        <a:buNone/>
                      </a:pPr>
                      <a:endParaRPr sz="1600"/>
                    </a:p>
                    <a:p>
                      <a:pPr marL="0" lvl="0" indent="0" algn="l" rtl="0">
                        <a:spcBef>
                          <a:spcPts val="0"/>
                        </a:spcBef>
                        <a:spcAft>
                          <a:spcPts val="0"/>
                        </a:spcAft>
                        <a:buNone/>
                      </a:pPr>
                      <a:r>
                        <a:rPr lang="en" sz="1900"/>
                        <a:t>String Encoding Scheme</a:t>
                      </a:r>
                      <a:endParaRPr sz="17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900">
                          <a:solidFill>
                            <a:schemeClr val="dk1"/>
                          </a:solidFill>
                        </a:rPr>
                        <a:t>MG: </a:t>
                      </a:r>
                      <a:r>
                        <a:rPr lang="en"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SES</a:t>
                      </a:r>
                      <a:r>
                        <a:rPr lang="en" sz="1900">
                          <a:solidFill>
                            <a:schemeClr val="dk1"/>
                          </a:solidFill>
                        </a:rPr>
                        <a:t>: Person: access point for person</a:t>
                      </a:r>
                      <a:endParaRPr sz="17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900">
                          <a:solidFill>
                            <a:schemeClr val="dk1"/>
                          </a:solidFill>
                        </a:rPr>
                        <a:t>PCC g</a:t>
                      </a:r>
                      <a:r>
                        <a:rPr lang="en"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uidance </a:t>
                      </a:r>
                      <a:r>
                        <a:rPr lang="en" sz="1900">
                          <a:solidFill>
                            <a:schemeClr val="dk1"/>
                          </a:solidFill>
                        </a:rPr>
                        <a:t>for constructing </a:t>
                      </a:r>
                      <a:r>
                        <a:rPr lang="en" sz="1900" b="1" i="1">
                          <a:solidFill>
                            <a:schemeClr val="dk1"/>
                          </a:solidFill>
                        </a:rPr>
                        <a:t>access points</a:t>
                      </a:r>
                      <a:r>
                        <a:rPr lang="en" sz="1900">
                          <a:solidFill>
                            <a:schemeClr val="dk1"/>
                          </a:solidFill>
                        </a:rPr>
                        <a:t>, which may be established in a VES</a:t>
                      </a:r>
                      <a:endParaRPr sz="19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1420425">
                <a:tc vMerge="1">
                  <a:txBody>
                    <a:bodyPr/>
                    <a:lstStyle/>
                    <a:p>
                      <a:endParaRPr lang="en-US"/>
                    </a:p>
                  </a:txBody>
                  <a:tcPr/>
                </a:tc>
                <a:tc>
                  <a:txBody>
                    <a:bodyPr/>
                    <a:lstStyle/>
                    <a:p>
                      <a:pPr marL="0" lvl="0" indent="0" algn="l" rtl="0">
                        <a:spcBef>
                          <a:spcPts val="0"/>
                        </a:spcBef>
                        <a:spcAft>
                          <a:spcPts val="0"/>
                        </a:spcAft>
                        <a:buNone/>
                      </a:pPr>
                      <a:r>
                        <a:rPr lang="en" sz="1900">
                          <a:solidFill>
                            <a:schemeClr val="dk1"/>
                          </a:solidFill>
                        </a:rPr>
                        <a:t>MG: </a:t>
                      </a:r>
                      <a:r>
                        <a:rPr lang="en"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SES</a:t>
                      </a:r>
                      <a:r>
                        <a:rPr lang="en" sz="1900">
                          <a:solidFill>
                            <a:schemeClr val="dk1"/>
                          </a:solidFill>
                        </a:rPr>
                        <a:t>: Publication statement</a:t>
                      </a:r>
                      <a:endParaRPr sz="19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Clr>
                          <a:schemeClr val="dk1"/>
                        </a:buClr>
                        <a:buSzPts val="1100"/>
                        <a:buFont typeface="Arial"/>
                        <a:buNone/>
                      </a:pPr>
                      <a:r>
                        <a:rPr lang="en" sz="1900">
                          <a:solidFill>
                            <a:schemeClr val="dk1"/>
                          </a:solidFill>
                        </a:rPr>
                        <a:t>MG: SES: </a:t>
                      </a:r>
                      <a:r>
                        <a:rPr lang="en"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Not</a:t>
                      </a:r>
                      <a:r>
                        <a:rPr lang="en" sz="1900">
                          <a:solidFill>
                            <a:schemeClr val="dk1"/>
                          </a:solidFill>
                        </a:rPr>
                        <a:t>es</a:t>
                      </a:r>
                      <a:endParaRPr sz="1900">
                        <a:solidFill>
                          <a:schemeClr val="dk1"/>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alpha val="0"/>
                        </a:srgbClr>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900">
                          <a:solidFill>
                            <a:schemeClr val="dk1"/>
                          </a:solidFill>
                        </a:rPr>
                        <a:t>PCC g</a:t>
                      </a:r>
                      <a:r>
                        <a:rPr lang="en"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uidance </a:t>
                      </a:r>
                      <a:r>
                        <a:rPr lang="en" sz="1900">
                          <a:solidFill>
                            <a:schemeClr val="dk1"/>
                          </a:solidFill>
                        </a:rPr>
                        <a:t>for constructing </a:t>
                      </a:r>
                      <a:r>
                        <a:rPr lang="en" sz="1900" b="1" i="1">
                          <a:solidFill>
                            <a:schemeClr val="dk1"/>
                          </a:solidFill>
                        </a:rPr>
                        <a:t>superelements</a:t>
                      </a:r>
                      <a:r>
                        <a:rPr lang="en" sz="1900">
                          <a:solidFill>
                            <a:schemeClr val="dk1"/>
                          </a:solidFill>
                        </a:rPr>
                        <a:t>, not established in a VES</a:t>
                      </a:r>
                      <a:endParaRPr sz="19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r>
                        <a:rPr lang="en" sz="1900">
                          <a:solidFill>
                            <a:schemeClr val="dk1"/>
                          </a:solidFill>
                        </a:rPr>
                        <a:t>PCC g</a:t>
                      </a:r>
                      <a:r>
                        <a:rPr lang="en"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uidance </a:t>
                      </a:r>
                      <a:r>
                        <a:rPr lang="en" sz="1900">
                          <a:solidFill>
                            <a:schemeClr val="dk1"/>
                          </a:solidFill>
                        </a:rPr>
                        <a:t>for constructing certain types of </a:t>
                      </a:r>
                      <a:r>
                        <a:rPr lang="en" sz="1900" b="1" i="1">
                          <a:solidFill>
                            <a:schemeClr val="dk1"/>
                          </a:solidFill>
                        </a:rPr>
                        <a:t>notes</a:t>
                      </a:r>
                      <a:r>
                        <a:rPr lang="en" sz="1900">
                          <a:solidFill>
                            <a:schemeClr val="dk1"/>
                          </a:solidFill>
                        </a:rPr>
                        <a:t>, not established in a VES</a:t>
                      </a:r>
                      <a:endParaRPr sz="19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alpha val="0"/>
                        </a:srgbClr>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What is a vocabulary encoding scheme (VES)?</a:t>
            </a:r>
            <a:endParaRPr/>
          </a:p>
        </p:txBody>
      </p:sp>
      <p:sp>
        <p:nvSpPr>
          <p:cNvPr id="200" name="Google Shape;200;p1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lnSpcReduction="10000"/>
          </a:bodyPr>
          <a:lstStyle/>
          <a:p>
            <a:pPr marL="0" lvl="0" indent="0" algn="l" rtl="0">
              <a:lnSpc>
                <a:spcPct val="90000"/>
              </a:lnSpc>
              <a:spcBef>
                <a:spcPts val="0"/>
              </a:spcBef>
              <a:spcAft>
                <a:spcPts val="0"/>
              </a:spcAft>
              <a:buClr>
                <a:schemeClr val="dk1"/>
              </a:buClr>
              <a:buSzPts val="1800"/>
              <a:buNone/>
            </a:pPr>
            <a:r>
              <a:rPr lang="en"/>
              <a:t>RDA defines a </a:t>
            </a:r>
            <a:r>
              <a:rPr lang="en" b="1"/>
              <a:t>vocabulary encoding scheme</a:t>
            </a:r>
            <a:r>
              <a:rPr lang="en"/>
              <a:t>, or </a:t>
            </a:r>
            <a:r>
              <a:rPr lang="en" b="1"/>
              <a:t>VES</a:t>
            </a:r>
            <a:r>
              <a:rPr lang="en"/>
              <a:t>, as:</a:t>
            </a:r>
            <a:endParaRPr/>
          </a:p>
          <a:p>
            <a:pPr marL="609585" lvl="0" indent="0" algn="l" rtl="0">
              <a:lnSpc>
                <a:spcPct val="90000"/>
              </a:lnSpc>
              <a:spcBef>
                <a:spcPts val="1600"/>
              </a:spcBef>
              <a:spcAft>
                <a:spcPts val="0"/>
              </a:spcAft>
              <a:buClr>
                <a:schemeClr val="dk1"/>
              </a:buClr>
              <a:buSzPts val="1800"/>
              <a:buNone/>
            </a:pPr>
            <a:r>
              <a:rPr lang="en" i="1"/>
              <a:t>A </a:t>
            </a:r>
            <a:r>
              <a:rPr lang="en" i="1">
                <a:highlight>
                  <a:srgbClr val="FFF2CC"/>
                </a:highlight>
              </a:rPr>
              <a:t>named structured list</a:t>
            </a:r>
            <a:r>
              <a:rPr lang="en" i="1"/>
              <a:t> of representations of </a:t>
            </a:r>
            <a:r>
              <a:rPr lang="en" i="1">
                <a:highlight>
                  <a:srgbClr val="FFF2CC"/>
                </a:highlight>
              </a:rPr>
              <a:t>controlled values</a:t>
            </a:r>
            <a:r>
              <a:rPr lang="en" i="1"/>
              <a:t> for elements.</a:t>
            </a:r>
            <a:endParaRPr i="1"/>
          </a:p>
          <a:p>
            <a:pPr marL="609585" lvl="0" indent="0" algn="l" rtl="0">
              <a:lnSpc>
                <a:spcPct val="90000"/>
              </a:lnSpc>
              <a:spcBef>
                <a:spcPts val="1600"/>
              </a:spcBef>
              <a:spcAft>
                <a:spcPts val="0"/>
              </a:spcAft>
              <a:buClr>
                <a:schemeClr val="dk1"/>
              </a:buClr>
              <a:buSzPts val="1800"/>
              <a:buNone/>
            </a:pPr>
            <a:r>
              <a:rPr lang="en" i="1"/>
              <a:t>A vocabulary encoding scheme includes an RDA list of terms or their corresponding value vocabularies in the RDA Registry, an ISO code list, a standard terminology, an authority control system, etc. Simple keyword indexes are excluded.</a:t>
            </a:r>
            <a:endParaRPr i="1"/>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1600"/>
              </a:spcAft>
              <a:buClr>
                <a:schemeClr val="dk1"/>
              </a:buClr>
              <a:buSzPts val="1800"/>
              <a:buNone/>
            </a:pPr>
            <a:r>
              <a:rPr lang="en"/>
              <a:t>A vocabulary encoding scheme is a </a:t>
            </a:r>
            <a:r>
              <a:rPr lang="en" b="1"/>
              <a:t>controlled vocabulary.</a:t>
            </a:r>
            <a:endParaRPr/>
          </a:p>
        </p:txBody>
      </p:sp>
      <p:sp>
        <p:nvSpPr>
          <p:cNvPr id="201" name="Google Shape;201;p10"/>
          <p:cNvSpPr/>
          <p:nvPr/>
        </p:nvSpPr>
        <p:spPr>
          <a:xfrm>
            <a:off x="455163" y="5011724"/>
            <a:ext cx="8517300" cy="7635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Vocabulary Encoding Schemes: Documentation</a:t>
            </a:r>
            <a:endParaRPr/>
          </a:p>
        </p:txBody>
      </p:sp>
      <p:sp>
        <p:nvSpPr>
          <p:cNvPr id="207" name="Google Shape;207;p11"/>
          <p:cNvSpPr txBox="1">
            <a:spLocks noGrp="1"/>
          </p:cNvSpPr>
          <p:nvPr>
            <p:ph type="body" idx="1"/>
          </p:nvPr>
        </p:nvSpPr>
        <p:spPr>
          <a:xfrm>
            <a:off x="415600" y="1536633"/>
            <a:ext cx="11360700" cy="5098800"/>
          </a:xfrm>
          <a:prstGeom prst="rect">
            <a:avLst/>
          </a:prstGeom>
          <a:noFill/>
          <a:ln>
            <a:noFill/>
          </a:ln>
        </p:spPr>
        <p:txBody>
          <a:bodyPr spcFirstLastPara="1" wrap="square" lIns="121900" tIns="121900" rIns="121900" bIns="121900" anchor="t" anchorCtr="0">
            <a:normAutofit lnSpcReduction="10000"/>
          </a:bodyPr>
          <a:lstStyle/>
          <a:p>
            <a:pPr marL="0" lvl="0" indent="0" algn="l" rtl="0">
              <a:lnSpc>
                <a:spcPct val="90000"/>
              </a:lnSpc>
              <a:spcBef>
                <a:spcPts val="0"/>
              </a:spcBef>
              <a:spcAft>
                <a:spcPts val="0"/>
              </a:spcAft>
              <a:buClr>
                <a:schemeClr val="dk1"/>
              </a:buClr>
              <a:buSzPts val="1800"/>
              <a:buNone/>
            </a:pPr>
            <a:r>
              <a:rPr lang="en"/>
              <a:t>A list of RDA VESs can be found in the </a:t>
            </a:r>
            <a:r>
              <a:rPr lang="en" b="1"/>
              <a:t>Resources</a:t>
            </a:r>
            <a:r>
              <a:rPr lang="en"/>
              <a:t> section of the Toolkit.</a:t>
            </a: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r>
              <a:rPr lang="en"/>
              <a:t>Information about using terms from RDA and other VESs can be found in the metadata guidance documentation, </a:t>
            </a:r>
            <a:r>
              <a:rPr lang="en" b="1" u="sng">
                <a:solidFill>
                  <a:schemeClr val="hlink"/>
                </a:solidFill>
                <a:hlinkClick r:id="rId3"/>
              </a:rPr>
              <a:t>MG: Vocabulary Encoding Schemes</a:t>
            </a:r>
            <a:endParaRPr b="1"/>
          </a:p>
          <a:p>
            <a:pPr marL="0" lvl="0" indent="0" algn="l" rtl="0">
              <a:lnSpc>
                <a:spcPct val="90000"/>
              </a:lnSpc>
              <a:spcBef>
                <a:spcPts val="1600"/>
              </a:spcBef>
              <a:spcAft>
                <a:spcPts val="1600"/>
              </a:spcAft>
              <a:buClr>
                <a:schemeClr val="dk1"/>
              </a:buClr>
              <a:buSzPts val="1800"/>
              <a:buNone/>
            </a:pPr>
            <a:endParaRPr/>
          </a:p>
        </p:txBody>
      </p:sp>
      <p:pic>
        <p:nvPicPr>
          <p:cNvPr id="208" name="Google Shape;208;p11"/>
          <p:cNvPicPr preferRelativeResize="0"/>
          <p:nvPr/>
        </p:nvPicPr>
        <p:blipFill rotWithShape="1">
          <a:blip r:embed="rId4">
            <a:alphaModFix/>
          </a:blip>
          <a:srcRect/>
          <a:stretch/>
        </p:blipFill>
        <p:spPr>
          <a:xfrm>
            <a:off x="2623868" y="2187032"/>
            <a:ext cx="6944265" cy="291246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Types of Vocabulary Encoding Schemes (VESs)</a:t>
            </a:r>
            <a:endParaRPr/>
          </a:p>
        </p:txBody>
      </p:sp>
      <p:sp>
        <p:nvSpPr>
          <p:cNvPr id="214" name="Google Shape;214;p12"/>
          <p:cNvSpPr txBox="1">
            <a:spLocks noGrp="1"/>
          </p:cNvSpPr>
          <p:nvPr>
            <p:ph type="body" idx="1"/>
          </p:nvPr>
        </p:nvSpPr>
        <p:spPr>
          <a:xfrm>
            <a:off x="415600" y="1536633"/>
            <a:ext cx="5333200" cy="4555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1400"/>
              <a:buNone/>
            </a:pPr>
            <a:r>
              <a:rPr lang="en" sz="2800" b="1" u="sng"/>
              <a:t>RDA VES Examples</a:t>
            </a:r>
            <a:endParaRPr sz="2800" b="1" u="sng"/>
          </a:p>
          <a:p>
            <a:pPr marL="609585" lvl="0" indent="-423323" algn="l" rtl="0">
              <a:lnSpc>
                <a:spcPct val="90000"/>
              </a:lnSpc>
              <a:spcBef>
                <a:spcPts val="1600"/>
              </a:spcBef>
              <a:spcAft>
                <a:spcPts val="0"/>
              </a:spcAft>
              <a:buClr>
                <a:schemeClr val="dk1"/>
              </a:buClr>
              <a:buSzPts val="1400"/>
              <a:buChar char="●"/>
            </a:pPr>
            <a:r>
              <a:rPr lang="en" sz="2800"/>
              <a:t>RDA Carrier Type</a:t>
            </a:r>
            <a:endParaRPr sz="2800"/>
          </a:p>
          <a:p>
            <a:pPr marL="609585" lvl="0" indent="-423323" algn="l" rtl="0">
              <a:lnSpc>
                <a:spcPct val="90000"/>
              </a:lnSpc>
              <a:spcBef>
                <a:spcPts val="0"/>
              </a:spcBef>
              <a:spcAft>
                <a:spcPts val="0"/>
              </a:spcAft>
              <a:buClr>
                <a:schemeClr val="dk1"/>
              </a:buClr>
              <a:buSzPts val="1400"/>
              <a:buChar char="●"/>
            </a:pPr>
            <a:r>
              <a:rPr lang="en" sz="2800"/>
              <a:t>RDA Colour Content</a:t>
            </a:r>
            <a:endParaRPr sz="2800"/>
          </a:p>
          <a:p>
            <a:pPr marL="609585" lvl="0" indent="-423323" algn="l" rtl="0">
              <a:lnSpc>
                <a:spcPct val="90000"/>
              </a:lnSpc>
              <a:spcBef>
                <a:spcPts val="0"/>
              </a:spcBef>
              <a:spcAft>
                <a:spcPts val="0"/>
              </a:spcAft>
              <a:buClr>
                <a:schemeClr val="dk1"/>
              </a:buClr>
              <a:buSzPts val="1400"/>
              <a:buChar char="●"/>
            </a:pPr>
            <a:r>
              <a:rPr lang="en" sz="2800"/>
              <a:t>RDA Content Type</a:t>
            </a:r>
            <a:endParaRPr sz="2800"/>
          </a:p>
          <a:p>
            <a:pPr marL="609585" lvl="0" indent="-423323" algn="l" rtl="0">
              <a:lnSpc>
                <a:spcPct val="90000"/>
              </a:lnSpc>
              <a:spcBef>
                <a:spcPts val="0"/>
              </a:spcBef>
              <a:spcAft>
                <a:spcPts val="0"/>
              </a:spcAft>
              <a:buClr>
                <a:schemeClr val="dk1"/>
              </a:buClr>
              <a:buSzPts val="1400"/>
              <a:buChar char="●"/>
            </a:pPr>
            <a:r>
              <a:rPr lang="en" sz="2800"/>
              <a:t>RDA Illustrative Content</a:t>
            </a:r>
            <a:endParaRPr sz="2800"/>
          </a:p>
          <a:p>
            <a:pPr marL="609585" lvl="0" indent="-423323" algn="l" rtl="0">
              <a:lnSpc>
                <a:spcPct val="90000"/>
              </a:lnSpc>
              <a:spcBef>
                <a:spcPts val="0"/>
              </a:spcBef>
              <a:spcAft>
                <a:spcPts val="0"/>
              </a:spcAft>
              <a:buClr>
                <a:schemeClr val="dk1"/>
              </a:buClr>
              <a:buSzPts val="1400"/>
              <a:buChar char="●"/>
            </a:pPr>
            <a:r>
              <a:rPr lang="en" sz="2800"/>
              <a:t>RDA Media Type</a:t>
            </a:r>
            <a:endParaRPr sz="2800"/>
          </a:p>
        </p:txBody>
      </p:sp>
      <p:sp>
        <p:nvSpPr>
          <p:cNvPr id="215" name="Google Shape;215;p12"/>
          <p:cNvSpPr txBox="1">
            <a:spLocks noGrp="1"/>
          </p:cNvSpPr>
          <p:nvPr>
            <p:ph type="body" idx="2"/>
          </p:nvPr>
        </p:nvSpPr>
        <p:spPr>
          <a:xfrm>
            <a:off x="6443200" y="1536624"/>
            <a:ext cx="5333100" cy="50385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400"/>
              <a:buNone/>
            </a:pPr>
            <a:r>
              <a:rPr lang="en" sz="2800" b="1" u="sng"/>
              <a:t>Other VES Examples</a:t>
            </a:r>
            <a:endParaRPr sz="2800" b="1" u="sng"/>
          </a:p>
          <a:p>
            <a:pPr marL="609585" lvl="0" indent="-423323" algn="l" rtl="0">
              <a:lnSpc>
                <a:spcPct val="90000"/>
              </a:lnSpc>
              <a:spcBef>
                <a:spcPts val="1600"/>
              </a:spcBef>
              <a:spcAft>
                <a:spcPts val="0"/>
              </a:spcAft>
              <a:buClr>
                <a:schemeClr val="dk1"/>
              </a:buClr>
              <a:buSzPts val="1400"/>
              <a:buChar char="●"/>
            </a:pPr>
            <a:r>
              <a:rPr lang="en" sz="2800"/>
              <a:t>LCSH</a:t>
            </a:r>
            <a:endParaRPr sz="2800"/>
          </a:p>
          <a:p>
            <a:pPr marL="609585" lvl="0" indent="-423323" algn="l" rtl="0">
              <a:lnSpc>
                <a:spcPct val="90000"/>
              </a:lnSpc>
              <a:spcBef>
                <a:spcPts val="0"/>
              </a:spcBef>
              <a:spcAft>
                <a:spcPts val="0"/>
              </a:spcAft>
              <a:buClr>
                <a:schemeClr val="dk1"/>
              </a:buClr>
              <a:buSzPts val="1400"/>
              <a:buChar char="●"/>
            </a:pPr>
            <a:r>
              <a:rPr lang="en" sz="2800"/>
              <a:t>LCNAF</a:t>
            </a:r>
            <a:endParaRPr sz="2800"/>
          </a:p>
          <a:p>
            <a:pPr marL="609585" lvl="0" indent="-423323" algn="l" rtl="0">
              <a:lnSpc>
                <a:spcPct val="90000"/>
              </a:lnSpc>
              <a:spcBef>
                <a:spcPts val="0"/>
              </a:spcBef>
              <a:spcAft>
                <a:spcPts val="0"/>
              </a:spcAft>
              <a:buClr>
                <a:schemeClr val="dk1"/>
              </a:buClr>
              <a:buSzPts val="1400"/>
              <a:buChar char="●"/>
            </a:pPr>
            <a:r>
              <a:rPr lang="en"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LCGFT</a:t>
            </a:r>
            <a:endParaRPr sz="2800"/>
          </a:p>
          <a:p>
            <a:pPr marL="609585" lvl="0" indent="-423323" algn="l" rtl="0">
              <a:lnSpc>
                <a:spcPct val="90000"/>
              </a:lnSpc>
              <a:spcBef>
                <a:spcPts val="0"/>
              </a:spcBef>
              <a:spcAft>
                <a:spcPts val="0"/>
              </a:spcAft>
              <a:buClr>
                <a:schemeClr val="dk1"/>
              </a:buClr>
              <a:buSzPts val="1400"/>
              <a:buChar char="●"/>
            </a:pPr>
            <a:r>
              <a:rPr lang="en" sz="2800"/>
              <a:t>FAST</a:t>
            </a:r>
            <a:endParaRPr sz="2800"/>
          </a:p>
          <a:p>
            <a:pPr marL="609585" lvl="0" indent="-423323" algn="l" rtl="0">
              <a:lnSpc>
                <a:spcPct val="90000"/>
              </a:lnSpc>
              <a:spcBef>
                <a:spcPts val="0"/>
              </a:spcBef>
              <a:spcAft>
                <a:spcPts val="0"/>
              </a:spcAft>
              <a:buClr>
                <a:schemeClr val="dk1"/>
              </a:buClr>
              <a:buSzPts val="1400"/>
              <a:buChar char="●"/>
            </a:pPr>
            <a:r>
              <a:rPr lang="en" sz="2800"/>
              <a:t>VIAF</a:t>
            </a:r>
            <a:endParaRPr sz="2800"/>
          </a:p>
          <a:p>
            <a:pPr marL="609585" lvl="0" indent="-423323" algn="l" rtl="0">
              <a:lnSpc>
                <a:spcPct val="90000"/>
              </a:lnSpc>
              <a:spcBef>
                <a:spcPts val="0"/>
              </a:spcBef>
              <a:spcAft>
                <a:spcPts val="0"/>
              </a:spcAft>
              <a:buClr>
                <a:schemeClr val="dk1"/>
              </a:buClr>
              <a:buSzPts val="1400"/>
              <a:buChar char="●"/>
            </a:pPr>
            <a:r>
              <a:rPr lang="en" sz="2800"/>
              <a:t>AAT</a:t>
            </a:r>
            <a:endParaRPr sz="2800"/>
          </a:p>
          <a:p>
            <a:pPr marL="609585" lvl="0" indent="-423323" algn="l" rtl="0">
              <a:lnSpc>
                <a:spcPct val="90000"/>
              </a:lnSpc>
              <a:spcBef>
                <a:spcPts val="0"/>
              </a:spcBef>
              <a:spcAft>
                <a:spcPts val="0"/>
              </a:spcAft>
              <a:buClr>
                <a:schemeClr val="dk1"/>
              </a:buClr>
              <a:buSzPts val="1400"/>
              <a:buChar char="●"/>
            </a:pPr>
            <a:r>
              <a:rPr lang="en" sz="2800"/>
              <a:t>ULAN</a:t>
            </a:r>
            <a:endParaRPr sz="2800"/>
          </a:p>
          <a:p>
            <a:pPr marL="609585" lvl="0" indent="-423323" algn="l" rtl="0">
              <a:lnSpc>
                <a:spcPct val="90000"/>
              </a:lnSpc>
              <a:spcBef>
                <a:spcPts val="0"/>
              </a:spcBef>
              <a:spcAft>
                <a:spcPts val="0"/>
              </a:spcAft>
              <a:buClr>
                <a:schemeClr val="dk1"/>
              </a:buClr>
              <a:buSzPts val="1400"/>
              <a:buChar char="●"/>
            </a:pPr>
            <a:r>
              <a:rPr lang="en" sz="2800"/>
              <a:t>RBMSCV</a:t>
            </a:r>
            <a:endParaRPr sz="2800"/>
          </a:p>
          <a:p>
            <a:pPr marL="609585" lvl="0" indent="-423323" algn="l" rtl="0">
              <a:lnSpc>
                <a:spcPct val="90000"/>
              </a:lnSpc>
              <a:spcBef>
                <a:spcPts val="0"/>
              </a:spcBef>
              <a:spcAft>
                <a:spcPts val="0"/>
              </a:spcAft>
              <a:buClr>
                <a:schemeClr val="dk1"/>
              </a:buClr>
              <a:buSzPts val="1400"/>
              <a:buChar char="●"/>
            </a:pPr>
            <a:r>
              <a:rPr lang="en" sz="2800"/>
              <a:t>MeSH</a:t>
            </a:r>
            <a:endParaRPr sz="1400"/>
          </a:p>
          <a:p>
            <a:pPr marL="609585" lvl="0" indent="-423323" algn="l" rtl="0">
              <a:lnSpc>
                <a:spcPct val="90000"/>
              </a:lnSpc>
              <a:spcBef>
                <a:spcPts val="0"/>
              </a:spcBef>
              <a:spcAft>
                <a:spcPts val="0"/>
              </a:spcAft>
              <a:buSzPts val="1400"/>
              <a:buChar char="●"/>
            </a:pPr>
            <a:r>
              <a:rPr lang="en" sz="2800"/>
              <a:t>PCC MG: </a:t>
            </a:r>
            <a:r>
              <a:rPr lang="en" sz="2800" u="sng">
                <a:solidFill>
                  <a:schemeClr val="hlink"/>
                </a:solidFill>
                <a:hlinkClick r:id="rId3"/>
              </a:rPr>
              <a:t>Relationship labels</a:t>
            </a:r>
            <a:r>
              <a:rPr lang="en" sz="2800"/>
              <a:t> </a:t>
            </a:r>
            <a:endParaRPr sz="2800"/>
          </a:p>
          <a:p>
            <a:pPr marL="457200" lvl="0" indent="0" algn="l" rtl="0">
              <a:lnSpc>
                <a:spcPct val="90000"/>
              </a:lnSpc>
              <a:spcBef>
                <a:spcPts val="0"/>
              </a:spcBef>
              <a:spcAft>
                <a:spcPts val="0"/>
              </a:spcAft>
              <a:buNone/>
            </a:pPr>
            <a:endParaRPr sz="2800"/>
          </a:p>
          <a:p>
            <a:pPr marL="457200" lvl="0" indent="0" algn="l" rtl="0">
              <a:lnSpc>
                <a:spcPct val="90000"/>
              </a:lnSpc>
              <a:spcBef>
                <a:spcPts val="0"/>
              </a:spcBef>
              <a:spcAft>
                <a:spcPts val="0"/>
              </a:spcAft>
              <a:buNone/>
            </a:pPr>
            <a:endParaRPr sz="2800"/>
          </a:p>
          <a:p>
            <a:pPr marL="0" lvl="0" indent="0" algn="l" rtl="0">
              <a:lnSpc>
                <a:spcPct val="90000"/>
              </a:lnSpc>
              <a:spcBef>
                <a:spcPts val="0"/>
              </a:spcBef>
              <a:spcAft>
                <a:spcPts val="0"/>
              </a:spcAft>
              <a:buNone/>
            </a:pPr>
            <a:r>
              <a:rPr lang="en" sz="2400"/>
              <a:t>	  </a:t>
            </a:r>
            <a:endParaRPr sz="2400"/>
          </a:p>
          <a:p>
            <a:pPr marL="457200" lvl="0" indent="0" algn="l" rtl="0">
              <a:lnSpc>
                <a:spcPct val="90000"/>
              </a:lnSpc>
              <a:spcBef>
                <a:spcPts val="0"/>
              </a:spcBef>
              <a:spcAft>
                <a:spcPts val="0"/>
              </a:spcAft>
              <a:buNone/>
            </a:pPr>
            <a:endParaRPr sz="2800"/>
          </a:p>
          <a:p>
            <a:pPr marL="457200" lvl="0" indent="0" algn="l" rtl="0">
              <a:lnSpc>
                <a:spcPct val="90000"/>
              </a:lnSpc>
              <a:spcBef>
                <a:spcPts val="0"/>
              </a:spcBef>
              <a:spcAft>
                <a:spcPts val="0"/>
              </a:spcAft>
              <a:buNone/>
            </a:pPr>
            <a:endParaRPr sz="2800"/>
          </a:p>
          <a:p>
            <a:pPr marL="457200" lvl="0" indent="0" algn="l" rtl="0">
              <a:lnSpc>
                <a:spcPct val="90000"/>
              </a:lnSpc>
              <a:spcBef>
                <a:spcPts val="0"/>
              </a:spcBef>
              <a:spcAft>
                <a:spcPts val="0"/>
              </a:spcAft>
              <a:buNone/>
            </a:pPr>
            <a:endParaRPr sz="2800"/>
          </a:p>
          <a:p>
            <a:pPr marL="457200" lvl="0" indent="0" algn="l" rtl="0">
              <a:lnSpc>
                <a:spcPct val="90000"/>
              </a:lnSpc>
              <a:spcBef>
                <a:spcPts val="0"/>
              </a:spcBef>
              <a:spcAft>
                <a:spcPts val="0"/>
              </a:spcAft>
              <a:buNone/>
            </a:pP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How to choose a VES</a:t>
            </a:r>
            <a:endParaRPr/>
          </a:p>
        </p:txBody>
      </p:sp>
      <p:sp>
        <p:nvSpPr>
          <p:cNvPr id="221" name="Google Shape;221;p13"/>
          <p:cNvSpPr txBox="1">
            <a:spLocks noGrp="1"/>
          </p:cNvSpPr>
          <p:nvPr>
            <p:ph type="body" idx="1"/>
          </p:nvPr>
        </p:nvSpPr>
        <p:spPr>
          <a:xfrm>
            <a:off x="415600" y="1536633"/>
            <a:ext cx="11360800" cy="49924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hlink"/>
              </a:buClr>
              <a:buSzPts val="1800"/>
              <a:buNone/>
            </a:pPr>
            <a:r>
              <a:rPr lang="en" b="1" u="sng">
                <a:solidFill>
                  <a:schemeClr val="hlink"/>
                </a:solidFill>
                <a:hlinkClick r:id="rId3"/>
              </a:rPr>
              <a:t>MG: Vocabulary Encoding Schemes</a:t>
            </a:r>
            <a:r>
              <a:rPr lang="en"/>
              <a:t> provides the following guidance on when to use a VES:</a:t>
            </a:r>
            <a:endParaRPr/>
          </a:p>
          <a:p>
            <a:pPr marL="609585" lvl="0" indent="0" algn="l" rtl="0">
              <a:lnSpc>
                <a:spcPct val="90000"/>
              </a:lnSpc>
              <a:spcBef>
                <a:spcPts val="1600"/>
              </a:spcBef>
              <a:spcAft>
                <a:spcPts val="0"/>
              </a:spcAft>
              <a:buClr>
                <a:schemeClr val="dk1"/>
              </a:buClr>
              <a:buSzPts val="1800"/>
              <a:buNone/>
            </a:pPr>
            <a:r>
              <a:rPr lang="en" i="1"/>
              <a:t>The decision of whether or not to use a VES to record the value of an element (and, if so, which VES to use) will… </a:t>
            </a:r>
            <a:endParaRPr i="1"/>
          </a:p>
          <a:p>
            <a:pPr marL="609585" lvl="0" indent="609585" algn="l" rtl="0">
              <a:lnSpc>
                <a:spcPct val="90000"/>
              </a:lnSpc>
              <a:spcBef>
                <a:spcPts val="1600"/>
              </a:spcBef>
              <a:spcAft>
                <a:spcPts val="0"/>
              </a:spcAft>
              <a:buClr>
                <a:schemeClr val="dk1"/>
              </a:buClr>
              <a:buSzPts val="1800"/>
              <a:buNone/>
            </a:pPr>
            <a:r>
              <a:rPr lang="en" i="1"/>
              <a:t>…sometimes be determined by </a:t>
            </a:r>
            <a:r>
              <a:rPr lang="en" i="1">
                <a:highlight>
                  <a:srgbClr val="FFF2CC"/>
                </a:highlight>
              </a:rPr>
              <a:t>RDA instructions</a:t>
            </a:r>
            <a:r>
              <a:rPr lang="en" i="1"/>
              <a:t>, </a:t>
            </a:r>
            <a:endParaRPr i="1"/>
          </a:p>
          <a:p>
            <a:pPr marL="1219170" lvl="0" indent="0" algn="l" rtl="0">
              <a:lnSpc>
                <a:spcPct val="90000"/>
              </a:lnSpc>
              <a:spcBef>
                <a:spcPts val="1600"/>
              </a:spcBef>
              <a:spcAft>
                <a:spcPts val="0"/>
              </a:spcAft>
              <a:buClr>
                <a:schemeClr val="dk1"/>
              </a:buClr>
              <a:buSzPts val="1800"/>
              <a:buNone/>
            </a:pPr>
            <a:r>
              <a:rPr lang="en" i="1"/>
              <a:t>…sometimes by </a:t>
            </a:r>
            <a:r>
              <a:rPr lang="en" i="1">
                <a:highlight>
                  <a:srgbClr val="FFF2CC"/>
                </a:highlight>
              </a:rPr>
              <a:t>LC/PCC documentation</a:t>
            </a:r>
            <a:r>
              <a:rPr lang="en" i="1"/>
              <a:t> (e.g., policy statement, application profile, or metadata guidance document), </a:t>
            </a:r>
            <a:endParaRPr i="1"/>
          </a:p>
          <a:p>
            <a:pPr marL="609585" lvl="0" indent="609585" algn="l" rtl="0">
              <a:lnSpc>
                <a:spcPct val="90000"/>
              </a:lnSpc>
              <a:spcBef>
                <a:spcPts val="1600"/>
              </a:spcBef>
              <a:spcAft>
                <a:spcPts val="0"/>
              </a:spcAft>
              <a:buClr>
                <a:schemeClr val="dk1"/>
              </a:buClr>
              <a:buSzPts val="1800"/>
              <a:buNone/>
            </a:pPr>
            <a:r>
              <a:rPr lang="en" i="1"/>
              <a:t>…sometimes by </a:t>
            </a:r>
            <a:r>
              <a:rPr lang="en" i="1">
                <a:highlight>
                  <a:srgbClr val="FFF2CC"/>
                </a:highlight>
              </a:rPr>
              <a:t>local institutional policy</a:t>
            </a:r>
            <a:r>
              <a:rPr lang="en" i="1"/>
              <a:t>, </a:t>
            </a:r>
            <a:endParaRPr i="1"/>
          </a:p>
          <a:p>
            <a:pPr marL="609585" lvl="0" indent="609585" algn="l" rtl="0">
              <a:lnSpc>
                <a:spcPct val="90000"/>
              </a:lnSpc>
              <a:spcBef>
                <a:spcPts val="1600"/>
              </a:spcBef>
              <a:spcAft>
                <a:spcPts val="1600"/>
              </a:spcAft>
              <a:buClr>
                <a:schemeClr val="dk1"/>
              </a:buClr>
              <a:buSzPts val="1800"/>
              <a:buNone/>
            </a:pPr>
            <a:r>
              <a:rPr lang="en" i="1"/>
              <a:t>…and sometimes by </a:t>
            </a:r>
            <a:r>
              <a:rPr lang="en" i="1">
                <a:highlight>
                  <a:srgbClr val="FFF2CC"/>
                </a:highlight>
              </a:rPr>
              <a:t>cataloger judgment</a:t>
            </a:r>
            <a:r>
              <a:rPr lang="en" i="1"/>
              <a:t>.</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ee9cc9c28d_0_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Using an RDA VES</a:t>
            </a:r>
            <a:endParaRPr/>
          </a:p>
        </p:txBody>
      </p:sp>
      <p:sp>
        <p:nvSpPr>
          <p:cNvPr id="227" name="Google Shape;227;g3ee9cc9c28d_0_6"/>
          <p:cNvSpPr txBox="1"/>
          <p:nvPr/>
        </p:nvSpPr>
        <p:spPr>
          <a:xfrm>
            <a:off x="5900802" y="1458650"/>
            <a:ext cx="6061200" cy="5239500"/>
          </a:xfrm>
          <a:prstGeom prst="rect">
            <a:avLst/>
          </a:prstGeom>
          <a:noFill/>
          <a:ln>
            <a:noFill/>
          </a:ln>
        </p:spPr>
        <p:txBody>
          <a:bodyPr spcFirstLastPara="1" wrap="square" lIns="121900" tIns="121900" rIns="121900" bIns="121900" anchor="t" anchorCtr="0">
            <a:noAutofit/>
          </a:bodyPr>
          <a:lstStyle/>
          <a:p>
            <a:pPr marL="457200" marR="0" lvl="0" indent="-406400" algn="l" rtl="0">
              <a:lnSpc>
                <a:spcPct val="100000"/>
              </a:lnSpc>
              <a:spcBef>
                <a:spcPts val="0"/>
              </a:spcBef>
              <a:spcAft>
                <a:spcPts val="0"/>
              </a:spcAft>
              <a:buClr>
                <a:schemeClr val="dk1"/>
              </a:buClr>
              <a:buSzPts val="2800"/>
              <a:buFont typeface="Calibri"/>
              <a:buChar char="●"/>
            </a:pPr>
            <a:r>
              <a:rPr lang="en" sz="2800" b="0" i="0" u="none" strike="noStrike" cap="none">
                <a:solidFill>
                  <a:schemeClr val="dk1"/>
                </a:solidFill>
                <a:latin typeface="Calibri"/>
                <a:ea typeface="Calibri"/>
                <a:cs typeface="Calibri"/>
                <a:sym typeface="Calibri"/>
              </a:rPr>
              <a:t>When using a VES</a:t>
            </a:r>
            <a:r>
              <a:rPr lang="en" sz="2800">
                <a:solidFill>
                  <a:schemeClr val="dk1"/>
                </a:solidFill>
                <a:latin typeface="Calibri"/>
                <a:ea typeface="Calibri"/>
                <a:cs typeface="Calibri"/>
                <a:sym typeface="Calibri"/>
              </a:rPr>
              <a:t> for an element (apart from an an access point element) </a:t>
            </a:r>
            <a:r>
              <a:rPr lang="en" sz="2800" b="0" i="0" u="none" strike="noStrike" cap="none">
                <a:solidFill>
                  <a:schemeClr val="dk1"/>
                </a:solidFill>
                <a:latin typeface="Calibri"/>
                <a:ea typeface="Calibri"/>
                <a:cs typeface="Calibri"/>
                <a:sym typeface="Calibri"/>
              </a:rPr>
              <a:t>RDA generally provides two options.</a:t>
            </a:r>
            <a:endParaRPr sz="28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 sz="2800" b="0" i="0" u="none" strike="noStrike" cap="none">
                <a:solidFill>
                  <a:schemeClr val="dk1"/>
                </a:solidFill>
                <a:latin typeface="Calibri"/>
                <a:ea typeface="Calibri"/>
                <a:cs typeface="Calibri"/>
                <a:sym typeface="Calibri"/>
              </a:rPr>
              <a:t>The first option (if a relevant RDA VES exists) uses the following language: </a:t>
            </a:r>
            <a:endParaRPr sz="28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800"/>
              <a:buFont typeface="Arial"/>
              <a:buNone/>
            </a:pPr>
            <a:r>
              <a:rPr lang="en" sz="2800" b="0" i="1" u="none" strike="noStrike" cap="none">
                <a:solidFill>
                  <a:schemeClr val="dk1"/>
                </a:solidFill>
                <a:latin typeface="Calibri"/>
                <a:ea typeface="Calibri"/>
                <a:cs typeface="Calibri"/>
                <a:sym typeface="Calibri"/>
              </a:rPr>
              <a:t>“Record an appropriate term from the RDA XXX vocabulary encoding scheme”</a:t>
            </a:r>
            <a:endParaRPr sz="2800" b="0" i="1" u="none" strike="noStrike" cap="none">
              <a:solidFill>
                <a:schemeClr val="dk1"/>
              </a:solidFill>
              <a:latin typeface="Calibri"/>
              <a:ea typeface="Calibri"/>
              <a:cs typeface="Calibri"/>
              <a:sym typeface="Calibri"/>
            </a:endParaRPr>
          </a:p>
        </p:txBody>
      </p:sp>
      <p:pic>
        <p:nvPicPr>
          <p:cNvPr id="228" name="Google Shape;228;g3ee9cc9c28d_0_6"/>
          <p:cNvPicPr preferRelativeResize="0"/>
          <p:nvPr/>
        </p:nvPicPr>
        <p:blipFill rotWithShape="1">
          <a:blip r:embed="rId3">
            <a:alphaModFix/>
          </a:blip>
          <a:srcRect/>
          <a:stretch/>
        </p:blipFill>
        <p:spPr>
          <a:xfrm>
            <a:off x="415593" y="1480229"/>
            <a:ext cx="5161064" cy="5196333"/>
          </a:xfrm>
          <a:prstGeom prst="rect">
            <a:avLst/>
          </a:prstGeom>
          <a:noFill/>
          <a:ln w="9525" cap="flat" cmpd="sng">
            <a:solidFill>
              <a:schemeClr val="dk1"/>
            </a:solidFill>
            <a:prstDash val="solid"/>
            <a:round/>
            <a:headEnd type="none" w="sm" len="sm"/>
            <a:tailEnd type="none" w="sm" len="sm"/>
          </a:ln>
        </p:spPr>
      </p:pic>
      <p:sp>
        <p:nvSpPr>
          <p:cNvPr id="229" name="Google Shape;229;g3ee9cc9c28d_0_6"/>
          <p:cNvSpPr/>
          <p:nvPr/>
        </p:nvSpPr>
        <p:spPr>
          <a:xfrm>
            <a:off x="561675" y="2181650"/>
            <a:ext cx="4266900" cy="5322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230" name="Google Shape;230;g3ee9cc9c28d_0_6"/>
          <p:cNvCxnSpPr>
            <a:endCxn id="229" idx="2"/>
          </p:cNvCxnSpPr>
          <p:nvPr/>
        </p:nvCxnSpPr>
        <p:spPr>
          <a:xfrm rot="10800000">
            <a:off x="2695125" y="2713850"/>
            <a:ext cx="3708600" cy="2860800"/>
          </a:xfrm>
          <a:prstGeom prst="bentConnector2">
            <a:avLst/>
          </a:prstGeom>
          <a:noFill/>
          <a:ln w="19050" cap="flat" cmpd="sng">
            <a:solidFill>
              <a:srgbClr val="FF0000"/>
            </a:solidFill>
            <a:prstDash val="solid"/>
            <a:round/>
            <a:headEnd type="none" w="sm" len="sm"/>
            <a:tailEnd type="triangle" w="med" len="med"/>
          </a:ln>
        </p:spPr>
      </p:cxnSp>
      <p:sp>
        <p:nvSpPr>
          <p:cNvPr id="231" name="Google Shape;231;g3ee9cc9c28d_0_6"/>
          <p:cNvSpPr txBox="1"/>
          <p:nvPr/>
        </p:nvSpPr>
        <p:spPr>
          <a:xfrm>
            <a:off x="5611425" y="6345075"/>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4"/>
              </a:rPr>
              <a:t>RDA 95.67.31.13</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ee9cc9c28d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Using a non-RDA VES</a:t>
            </a:r>
            <a:endParaRPr/>
          </a:p>
        </p:txBody>
      </p:sp>
      <p:sp>
        <p:nvSpPr>
          <p:cNvPr id="237" name="Google Shape;237;g3ee9cc9c28d_0_20"/>
          <p:cNvSpPr txBox="1"/>
          <p:nvPr/>
        </p:nvSpPr>
        <p:spPr>
          <a:xfrm>
            <a:off x="415600" y="1458650"/>
            <a:ext cx="11360700" cy="1856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Calibri"/>
                <a:ea typeface="Calibri"/>
                <a:cs typeface="Calibri"/>
                <a:sym typeface="Calibri"/>
              </a:rPr>
              <a:t>The second option gives you </a:t>
            </a:r>
            <a:r>
              <a:rPr lang="en" sz="2800">
                <a:solidFill>
                  <a:schemeClr val="dk1"/>
                </a:solidFill>
                <a:latin typeface="Calibri"/>
                <a:ea typeface="Calibri"/>
                <a:cs typeface="Calibri"/>
                <a:sym typeface="Calibri"/>
              </a:rPr>
              <a:t>the</a:t>
            </a:r>
            <a:r>
              <a:rPr lang="en" sz="2800" b="0" i="0" u="none" strike="noStrike" cap="none">
                <a:solidFill>
                  <a:schemeClr val="dk1"/>
                </a:solidFill>
                <a:latin typeface="Calibri"/>
                <a:ea typeface="Calibri"/>
                <a:cs typeface="Calibri"/>
                <a:sym typeface="Calibri"/>
              </a:rPr>
              <a:t> c</a:t>
            </a:r>
            <a:r>
              <a:rPr lang="en" sz="2800">
                <a:solidFill>
                  <a:schemeClr val="dk1"/>
                </a:solidFill>
                <a:latin typeface="Calibri"/>
                <a:ea typeface="Calibri"/>
                <a:cs typeface="Calibri"/>
                <a:sym typeface="Calibri"/>
              </a:rPr>
              <a:t>hoice to use a non-RDA VES, and </a:t>
            </a:r>
            <a:r>
              <a:rPr lang="en" sz="2800" b="0" i="0" u="none" strike="noStrike" cap="none">
                <a:solidFill>
                  <a:schemeClr val="dk1"/>
                </a:solidFill>
                <a:latin typeface="Calibri"/>
                <a:ea typeface="Calibri"/>
                <a:cs typeface="Calibri"/>
                <a:sym typeface="Calibri"/>
              </a:rPr>
              <a:t>generally uses the following language: </a:t>
            </a:r>
            <a:endParaRPr sz="28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800"/>
              <a:buFont typeface="Arial"/>
              <a:buNone/>
            </a:pPr>
            <a:endParaRPr sz="2800" i="1">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800"/>
              <a:buFont typeface="Arial"/>
              <a:buNone/>
            </a:pPr>
            <a:r>
              <a:rPr lang="en" sz="2800" b="0" i="1" u="none" strike="noStrike" cap="none">
                <a:solidFill>
                  <a:schemeClr val="dk1"/>
                </a:solidFill>
                <a:latin typeface="Calibri"/>
                <a:ea typeface="Calibri"/>
                <a:cs typeface="Calibri"/>
                <a:sym typeface="Calibri"/>
              </a:rPr>
              <a:t>“Record a term from another appropriate vocabulary encoding scheme”</a:t>
            </a:r>
            <a:endParaRPr sz="2800" b="0" i="1" u="none" strike="noStrike" cap="none">
              <a:solidFill>
                <a:schemeClr val="dk1"/>
              </a:solidFill>
              <a:latin typeface="Calibri"/>
              <a:ea typeface="Calibri"/>
              <a:cs typeface="Calibri"/>
              <a:sym typeface="Calibri"/>
            </a:endParaRPr>
          </a:p>
        </p:txBody>
      </p:sp>
      <p:pic>
        <p:nvPicPr>
          <p:cNvPr id="238" name="Google Shape;238;g3ee9cc9c28d_0_20"/>
          <p:cNvPicPr preferRelativeResize="0"/>
          <p:nvPr/>
        </p:nvPicPr>
        <p:blipFill rotWithShape="1">
          <a:blip r:embed="rId3">
            <a:alphaModFix/>
          </a:blip>
          <a:srcRect/>
          <a:stretch/>
        </p:blipFill>
        <p:spPr>
          <a:xfrm>
            <a:off x="1687875" y="3740350"/>
            <a:ext cx="8816175" cy="2440475"/>
          </a:xfrm>
          <a:prstGeom prst="rect">
            <a:avLst/>
          </a:prstGeom>
          <a:noFill/>
          <a:ln w="9525" cap="flat" cmpd="sng">
            <a:solidFill>
              <a:schemeClr val="dk1"/>
            </a:solidFill>
            <a:prstDash val="solid"/>
            <a:round/>
            <a:headEnd type="none" w="sm" len="sm"/>
            <a:tailEnd type="none" w="sm" len="sm"/>
          </a:ln>
        </p:spPr>
      </p:pic>
      <p:sp>
        <p:nvSpPr>
          <p:cNvPr id="239" name="Google Shape;239;g3ee9cc9c28d_0_20"/>
          <p:cNvSpPr/>
          <p:nvPr/>
        </p:nvSpPr>
        <p:spPr>
          <a:xfrm>
            <a:off x="1972581" y="4625765"/>
            <a:ext cx="6985200" cy="413100"/>
          </a:xfrm>
          <a:prstGeom prst="rect">
            <a:avLst/>
          </a:prstGeom>
          <a:noFill/>
          <a:ln w="29575" cap="flat" cmpd="sng">
            <a:solidFill>
              <a:srgbClr val="FF0000"/>
            </a:solidFill>
            <a:prstDash val="solid"/>
            <a:round/>
            <a:headEnd type="none" w="sm" len="sm"/>
            <a:tailEnd type="none" w="sm" len="sm"/>
          </a:ln>
        </p:spPr>
        <p:txBody>
          <a:bodyPr spcFirstLastPara="1" wrap="square" lIns="94600" tIns="94600" rIns="94600" bIns="94600" anchor="ctr" anchorCtr="0">
            <a:noAutofit/>
          </a:bodyPr>
          <a:lstStyle/>
          <a:p>
            <a:pPr marL="0" marR="0" lvl="0" indent="0" algn="ctr" rtl="0">
              <a:lnSpc>
                <a:spcPct val="100000"/>
              </a:lnSpc>
              <a:spcBef>
                <a:spcPts val="0"/>
              </a:spcBef>
              <a:spcAft>
                <a:spcPts val="0"/>
              </a:spcAft>
              <a:buClr>
                <a:srgbClr val="000000"/>
              </a:buClr>
              <a:buSzPts val="1862"/>
              <a:buFont typeface="Arial"/>
              <a:buNone/>
            </a:pPr>
            <a:endParaRPr sz="1862" b="0" i="0" u="none" strike="noStrike" cap="none">
              <a:solidFill>
                <a:schemeClr val="dk1"/>
              </a:solidFill>
              <a:latin typeface="Calibri"/>
              <a:ea typeface="Calibri"/>
              <a:cs typeface="Calibri"/>
              <a:sym typeface="Calibri"/>
            </a:endParaRPr>
          </a:p>
        </p:txBody>
      </p:sp>
      <p:cxnSp>
        <p:nvCxnSpPr>
          <p:cNvPr id="240" name="Google Shape;240;g3ee9cc9c28d_0_20"/>
          <p:cNvCxnSpPr>
            <a:endCxn id="239" idx="0"/>
          </p:cNvCxnSpPr>
          <p:nvPr/>
        </p:nvCxnSpPr>
        <p:spPr>
          <a:xfrm>
            <a:off x="2999181" y="3522365"/>
            <a:ext cx="2466000" cy="1103400"/>
          </a:xfrm>
          <a:prstGeom prst="bentConnector2">
            <a:avLst/>
          </a:prstGeom>
          <a:noFill/>
          <a:ln w="19050" cap="flat" cmpd="sng">
            <a:solidFill>
              <a:srgbClr val="FF0000"/>
            </a:solidFill>
            <a:prstDash val="solid"/>
            <a:round/>
            <a:headEnd type="none" w="sm" len="sm"/>
            <a:tailEnd type="triangle" w="med" len="med"/>
          </a:ln>
        </p:spPr>
      </p:cxnSp>
      <p:sp>
        <p:nvSpPr>
          <p:cNvPr id="241" name="Google Shape;241;g3ee9cc9c28d_0_20"/>
          <p:cNvSpPr txBox="1"/>
          <p:nvPr/>
        </p:nvSpPr>
        <p:spPr>
          <a:xfrm>
            <a:off x="5559400" y="6180825"/>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4"/>
              </a:rPr>
              <a:t>RDA 63.91.97.12</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eda5017374_0_0"/>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63636"/>
              <a:buFont typeface="Calibri"/>
              <a:buNone/>
            </a:pPr>
            <a:r>
              <a:rPr lang="en"/>
              <a:t>What is a string encoding scheme (SES)?</a:t>
            </a:r>
            <a:endParaRPr/>
          </a:p>
        </p:txBody>
      </p:sp>
      <p:sp>
        <p:nvSpPr>
          <p:cNvPr id="248" name="Google Shape;248;g3eda5017374_0_0"/>
          <p:cNvSpPr txBox="1">
            <a:spLocks noGrp="1"/>
          </p:cNvSpPr>
          <p:nvPr>
            <p:ph type="body" idx="1"/>
          </p:nvPr>
        </p:nvSpPr>
        <p:spPr>
          <a:xfrm>
            <a:off x="415600" y="1536624"/>
            <a:ext cx="11360700" cy="485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a:t>RDA defines a </a:t>
            </a:r>
            <a:r>
              <a:rPr lang="en" b="1"/>
              <a:t>string encoding scheme</a:t>
            </a:r>
            <a:r>
              <a:rPr lang="en"/>
              <a:t>, or </a:t>
            </a:r>
            <a:r>
              <a:rPr lang="en" b="1"/>
              <a:t>SES</a:t>
            </a:r>
            <a:r>
              <a:rPr lang="en"/>
              <a:t>, as:</a:t>
            </a:r>
            <a:endParaRPr/>
          </a:p>
          <a:p>
            <a:pPr marL="609585" lvl="0" indent="0" algn="l" rtl="0">
              <a:spcBef>
                <a:spcPts val="1600"/>
              </a:spcBef>
              <a:spcAft>
                <a:spcPts val="0"/>
              </a:spcAft>
              <a:buClr>
                <a:schemeClr val="dk1"/>
              </a:buClr>
              <a:buSzPts val="1800"/>
              <a:buFont typeface="Arial"/>
              <a:buNone/>
            </a:pPr>
            <a:r>
              <a:rPr lang="en" i="1"/>
              <a:t>A set of string values and an </a:t>
            </a:r>
            <a:r>
              <a:rPr lang="en" i="1">
                <a:highlight>
                  <a:srgbClr val="FFF2CC"/>
                </a:highlight>
              </a:rPr>
              <a:t>associated set of rules</a:t>
            </a:r>
            <a:r>
              <a:rPr lang="en" i="1"/>
              <a:t> that describe a mapping between that set of strings and a value of an element.</a:t>
            </a:r>
            <a:endParaRPr i="1"/>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a:t>In other words</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t>
            </a:r>
            <a:r>
              <a:rPr lang="en"/>
              <a:t> a string encoding scheme specifies the rules for selecting values, and assembling, ordering, and punctuating them.</a:t>
            </a:r>
            <a:endParaRPr/>
          </a:p>
          <a:p>
            <a:pPr marL="457200" lvl="0" indent="0" algn="l" rtl="0">
              <a:spcBef>
                <a:spcPts val="0"/>
              </a:spcBef>
              <a:spcAft>
                <a:spcPts val="0"/>
              </a:spcAft>
              <a:buNone/>
            </a:pPr>
            <a:endParaRPr/>
          </a:p>
          <a:p>
            <a:pPr marL="457200" lvl="0" indent="457200" algn="l" rtl="0">
              <a:spcBef>
                <a:spcPts val="1600"/>
              </a:spcBef>
              <a:spcAft>
                <a:spcPts val="0"/>
              </a:spcAft>
              <a:buClr>
                <a:schemeClr val="dk1"/>
              </a:buClr>
              <a:buSzPts val="1800"/>
              <a:buFont typeface="Arial"/>
              <a:buNone/>
            </a:pPr>
            <a:r>
              <a:rPr lang="en"/>
              <a:t>A string encoding scheme can be thought of as a </a:t>
            </a:r>
            <a:r>
              <a:rPr lang="en" b="1"/>
              <a:t>syntax</a:t>
            </a:r>
            <a:endParaRPr b="1"/>
          </a:p>
          <a:p>
            <a:pPr marL="0" lvl="0" indent="0" algn="l" rtl="0">
              <a:spcBef>
                <a:spcPts val="1600"/>
              </a:spcBef>
              <a:spcAft>
                <a:spcPts val="0"/>
              </a:spcAft>
              <a:buNone/>
            </a:pPr>
            <a:endParaRPr/>
          </a:p>
        </p:txBody>
      </p:sp>
      <p:sp>
        <p:nvSpPr>
          <p:cNvPr id="249" name="Google Shape;249;g3eda5017374_0_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
              <a:t>17</a:t>
            </a:fld>
            <a:endParaRPr/>
          </a:p>
        </p:txBody>
      </p:sp>
      <p:sp>
        <p:nvSpPr>
          <p:cNvPr id="250" name="Google Shape;250;g3eda5017374_0_0"/>
          <p:cNvSpPr/>
          <p:nvPr/>
        </p:nvSpPr>
        <p:spPr>
          <a:xfrm>
            <a:off x="1268775" y="4460500"/>
            <a:ext cx="8422200" cy="10704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String Encoding Schemes: Documentation</a:t>
            </a:r>
            <a:endParaRPr/>
          </a:p>
        </p:txBody>
      </p:sp>
      <p:sp>
        <p:nvSpPr>
          <p:cNvPr id="256" name="Google Shape;256;p21"/>
          <p:cNvSpPr txBox="1">
            <a:spLocks noGrp="1"/>
          </p:cNvSpPr>
          <p:nvPr>
            <p:ph type="body" idx="1"/>
          </p:nvPr>
        </p:nvSpPr>
        <p:spPr>
          <a:xfrm>
            <a:off x="415600" y="1536633"/>
            <a:ext cx="11360800" cy="5229927"/>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800"/>
              <a:buNone/>
            </a:pPr>
            <a:r>
              <a:rPr lang="en" dirty="0"/>
              <a:t>Information for SESs is documented in several MGDs:</a:t>
            </a:r>
            <a:endParaRPr dirty="0"/>
          </a:p>
          <a:p>
            <a:pPr marL="152396" lvl="0" indent="0" algn="l" rtl="0">
              <a:lnSpc>
                <a:spcPct val="90000"/>
              </a:lnSpc>
              <a:spcBef>
                <a:spcPts val="0"/>
              </a:spcBef>
              <a:spcAft>
                <a:spcPts val="0"/>
              </a:spcAft>
              <a:buClr>
                <a:schemeClr val="dk1"/>
              </a:buClr>
              <a:buSzPts val="1800"/>
              <a:buNone/>
            </a:pPr>
            <a:endParaRPr lang="en-US" sz="2400" u="sng" dirty="0">
              <a:solidFill>
                <a:schemeClr val="hlink"/>
              </a:solidFill>
            </a:endParaRPr>
          </a:p>
          <a:p>
            <a:pPr marL="495296">
              <a:buClr>
                <a:schemeClr val="hlink"/>
              </a:buClr>
            </a:pPr>
            <a:r>
              <a:rPr lang="en-US" sz="2000" u="sng" dirty="0">
                <a:solidFill>
                  <a:schemeClr val="hlink"/>
                </a:solidFill>
                <a:hlinkClick r:id="rId3"/>
              </a:rPr>
              <a:t>MG: SES: Abbreviations, Capitalization, and Terms in specific languages</a:t>
            </a:r>
            <a:endParaRPr lang="en-US" sz="2000" u="sng" dirty="0">
              <a:hlinkClick r:id="rId4">
                <a:extLst>
                  <a:ext uri="{A12FA001-AC4F-418D-AE19-62706E023703}">
                    <ahyp:hlinkClr xmlns:ahyp="http://schemas.microsoft.com/office/drawing/2018/hyperlinkcolor" val="tx"/>
                  </a:ext>
                </a:extLst>
              </a:hlinkClick>
            </a:endParaRPr>
          </a:p>
          <a:p>
            <a:pPr marL="495296">
              <a:buClr>
                <a:schemeClr val="hlink"/>
              </a:buClr>
            </a:pPr>
            <a:r>
              <a:rPr lang="en-US" sz="2000" u="sng" dirty="0">
                <a:solidFill>
                  <a:srgbClr val="0563C1"/>
                </a:solidFill>
                <a:hlinkClick r:id="rId4">
                  <a:extLst>
                    <a:ext uri="{A12FA001-AC4F-418D-AE19-62706E023703}">
                      <ahyp:hlinkClr xmlns:ahyp="http://schemas.microsoft.com/office/drawing/2018/hyperlinkcolor" val="tx"/>
                    </a:ext>
                  </a:extLst>
                </a:hlinkClick>
              </a:rPr>
              <a:t>MG: SES: Access Point for Work</a:t>
            </a:r>
            <a:endParaRPr lang="en-US" sz="2000" u="sng" dirty="0"/>
          </a:p>
          <a:p>
            <a:pPr marL="495296"/>
            <a:r>
              <a:rPr lang="en-US" sz="2000" u="sng" dirty="0">
                <a:solidFill>
                  <a:schemeClr val="hlink"/>
                </a:solidFill>
                <a:hlinkClick r:id="rId5"/>
              </a:rPr>
              <a:t>MG: SES: Access Point for Musical Work</a:t>
            </a:r>
            <a:endParaRPr lang="en-US" sz="2000" dirty="0"/>
          </a:p>
          <a:p>
            <a:pPr marL="495296">
              <a:buClr>
                <a:schemeClr val="hlink"/>
              </a:buClr>
            </a:pPr>
            <a:r>
              <a:rPr lang="en-US" sz="2000" u="sng" dirty="0">
                <a:solidFill>
                  <a:schemeClr val="hlink"/>
                </a:solidFill>
                <a:hlinkClick r:id="rId6"/>
              </a:rPr>
              <a:t>MG: SES: Access Point for Expression</a:t>
            </a:r>
            <a:endParaRPr lang="en-US" sz="2000" u="sng" dirty="0">
              <a:solidFill>
                <a:schemeClr val="hlink"/>
              </a:solidFill>
            </a:endParaRPr>
          </a:p>
          <a:p>
            <a:pPr marL="495296"/>
            <a:r>
              <a:rPr lang="en-US" sz="2000" u="sng" dirty="0">
                <a:solidFill>
                  <a:schemeClr val="hlink"/>
                </a:solidFill>
                <a:hlinkClick r:id="rId7"/>
              </a:rPr>
              <a:t>MG: Expression: SES: Scale</a:t>
            </a:r>
            <a:endParaRPr lang="en-US" sz="2000" dirty="0"/>
          </a:p>
          <a:p>
            <a:pPr marL="495296">
              <a:buClr>
                <a:schemeClr val="hlink"/>
              </a:buClr>
            </a:pPr>
            <a:r>
              <a:rPr lang="en-US" sz="2000" u="sng" dirty="0">
                <a:solidFill>
                  <a:schemeClr val="hlink"/>
                </a:solidFill>
                <a:hlinkClick r:id="rId8"/>
              </a:rPr>
              <a:t>MG: SES: Title Proper and Statement of Responsibility</a:t>
            </a:r>
            <a:endParaRPr lang="en-US" sz="2000" dirty="0"/>
          </a:p>
          <a:p>
            <a:pPr marL="495296">
              <a:buClr>
                <a:schemeClr val="hlink"/>
              </a:buClr>
            </a:pPr>
            <a:r>
              <a:rPr lang="en-US" sz="2000" u="sng" dirty="0">
                <a:solidFill>
                  <a:schemeClr val="hlink"/>
                </a:solidFill>
                <a:hlinkClick r:id="rId9"/>
              </a:rPr>
              <a:t>MG: SES: Edition Statement</a:t>
            </a:r>
            <a:endParaRPr lang="en-US" sz="2000" dirty="0"/>
          </a:p>
          <a:p>
            <a:pPr marL="495296">
              <a:buClr>
                <a:schemeClr val="hlink"/>
              </a:buClr>
            </a:pPr>
            <a:r>
              <a:rPr lang="en-US" sz="2000" u="sng" dirty="0">
                <a:solidFill>
                  <a:schemeClr val="hlink"/>
                </a:solidFill>
                <a:hlinkClick r:id="rId10"/>
              </a:rPr>
              <a:t>MG: SES: Publication, Distribution, Manufacture, and Production</a:t>
            </a:r>
            <a:endParaRPr lang="en-US" sz="2000" dirty="0"/>
          </a:p>
          <a:p>
            <a:pPr marL="495296">
              <a:buClr>
                <a:schemeClr val="hlink"/>
              </a:buClr>
            </a:pPr>
            <a:r>
              <a:rPr lang="en-US" sz="2000" u="sng" dirty="0">
                <a:solidFill>
                  <a:schemeClr val="hlink"/>
                </a:solidFill>
                <a:hlinkClick r:id="rId11"/>
              </a:rPr>
              <a:t>MG: SES: Series Statement</a:t>
            </a:r>
            <a:endParaRPr lang="en-US" sz="2000" u="sng" dirty="0">
              <a:solidFill>
                <a:schemeClr val="hlink"/>
              </a:solidFill>
            </a:endParaRPr>
          </a:p>
          <a:p>
            <a:pPr marL="495296">
              <a:buClr>
                <a:schemeClr val="hlink"/>
              </a:buClr>
            </a:pPr>
            <a:r>
              <a:rPr lang="en-US" sz="2000" u="sng" dirty="0">
                <a:solidFill>
                  <a:schemeClr val="hlink"/>
                </a:solidFill>
                <a:hlinkClick r:id="rId12"/>
              </a:rPr>
              <a:t>MG: SES: Notes</a:t>
            </a:r>
            <a:endParaRPr lang="en-US" sz="2000" u="sng" dirty="0">
              <a:solidFill>
                <a:schemeClr val="hlink"/>
              </a:solidFill>
            </a:endParaRPr>
          </a:p>
          <a:p>
            <a:pPr marL="495296"/>
            <a:r>
              <a:rPr lang="en-US" sz="2000" u="sng" dirty="0">
                <a:solidFill>
                  <a:schemeClr val="hlink"/>
                </a:solidFill>
                <a:hlinkClick r:id="rId13"/>
              </a:rPr>
              <a:t>MG: SES: Access Point for Person</a:t>
            </a:r>
            <a:endParaRPr lang="en-US" sz="2000" u="sng" dirty="0">
              <a:solidFill>
                <a:schemeClr val="hlink"/>
              </a:solidFill>
            </a:endParaRPr>
          </a:p>
          <a:p>
            <a:pPr marL="495296"/>
            <a:r>
              <a:rPr lang="en-US" sz="2000" u="sng" dirty="0">
                <a:solidFill>
                  <a:schemeClr val="hlink"/>
                </a:solidFill>
                <a:hlinkClick r:id="rId14"/>
              </a:rPr>
              <a:t>MG: SES: Access Point for Corporate body</a:t>
            </a:r>
            <a:endParaRPr lang="en-US" sz="2000" dirty="0"/>
          </a:p>
          <a:p>
            <a:pPr marL="495296"/>
            <a:r>
              <a:rPr lang="en-US" sz="2000" u="sng" dirty="0">
                <a:solidFill>
                  <a:schemeClr val="hlink"/>
                </a:solidFill>
                <a:hlinkClick r:id="rId15"/>
              </a:rPr>
              <a:t>MG: SES: Variant Access Point for Corporate body</a:t>
            </a:r>
            <a:endParaRPr lang="en-US" sz="2000" dirty="0"/>
          </a:p>
          <a:p>
            <a:pPr marL="495296"/>
            <a:r>
              <a:rPr lang="en-US" sz="2000" u="sng" dirty="0">
                <a:solidFill>
                  <a:schemeClr val="hlink"/>
                </a:solidFill>
                <a:hlinkClick r:id="rId16"/>
              </a:rPr>
              <a:t>MG: SES: Access Point for Family</a:t>
            </a:r>
            <a:endParaRPr lang="en-US" sz="2000" dirty="0"/>
          </a:p>
          <a:p>
            <a:pPr marL="495296"/>
            <a:r>
              <a:rPr lang="en-US" sz="2000" u="sng" dirty="0">
                <a:solidFill>
                  <a:schemeClr val="hlink"/>
                </a:solidFill>
                <a:hlinkClick r:id="rId17"/>
              </a:rPr>
              <a:t>MG: SES: Access Point for Place</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ee9cc9c28d_0_3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Using an SES</a:t>
            </a:r>
            <a:endParaRPr/>
          </a:p>
        </p:txBody>
      </p:sp>
      <p:sp>
        <p:nvSpPr>
          <p:cNvPr id="262" name="Google Shape;262;g3ee9cc9c28d_0_36"/>
          <p:cNvSpPr txBox="1"/>
          <p:nvPr/>
        </p:nvSpPr>
        <p:spPr>
          <a:xfrm>
            <a:off x="415600" y="1463925"/>
            <a:ext cx="11361000" cy="2369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a:solidFill>
                  <a:schemeClr val="dk1"/>
                </a:solidFill>
                <a:latin typeface="Calibri"/>
                <a:ea typeface="Calibri"/>
                <a:cs typeface="Calibri"/>
                <a:sym typeface="Calibri"/>
              </a:rPr>
              <a:t>RDA provides this option to use with a superelement. It consists of at least one subelement, and is constructed with one of the string encoding scheme that end in “statement” </a:t>
            </a:r>
            <a:r>
              <a:rPr lang="en" sz="2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e.g. MG: </a:t>
            </a:r>
            <a:r>
              <a:rPr lang="en" sz="2800" u="sng">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SES: Edition statement</a:t>
            </a:r>
            <a:r>
              <a:rPr lang="en" sz="2800">
                <a:solidFill>
                  <a:schemeClr val="dk1"/>
                </a:solidFill>
                <a:latin typeface="Calibri"/>
                <a:ea typeface="Calibri"/>
                <a:cs typeface="Calibri"/>
                <a:sym typeface="Calibri"/>
              </a:rPr>
              <a:t>:</a:t>
            </a:r>
            <a:endParaRPr sz="2600" i="1">
              <a:solidFill>
                <a:schemeClr val="dk1"/>
              </a:solidFill>
              <a:latin typeface="Calibri"/>
              <a:ea typeface="Calibri"/>
              <a:cs typeface="Calibri"/>
              <a:sym typeface="Calibri"/>
            </a:endParaRPr>
          </a:p>
          <a:p>
            <a:pPr marL="914400" marR="0" lvl="0" indent="0" algn="l" rtl="0">
              <a:lnSpc>
                <a:spcPct val="100000"/>
              </a:lnSpc>
              <a:spcBef>
                <a:spcPts val="1000"/>
              </a:spcBef>
              <a:spcAft>
                <a:spcPts val="0"/>
              </a:spcAft>
              <a:buClr>
                <a:schemeClr val="dk1"/>
              </a:buClr>
              <a:buSzPts val="1100"/>
              <a:buFont typeface="Arial"/>
              <a:buNone/>
            </a:pPr>
            <a:r>
              <a:rPr lang="en" sz="2600" b="0" i="1" u="none" strike="noStrike" cap="none">
                <a:solidFill>
                  <a:schemeClr val="dk1"/>
                </a:solidFill>
                <a:latin typeface="Calibri"/>
                <a:ea typeface="Calibri"/>
                <a:cs typeface="Calibri"/>
                <a:sym typeface="Calibri"/>
              </a:rPr>
              <a:t>“Record a structured description by applying a string encoding scheme to select, sequence, and punctuate values of one or more subelements”</a:t>
            </a:r>
            <a:endParaRPr sz="2600" b="0" i="0" u="none" strike="noStrike" cap="none">
              <a:solidFill>
                <a:schemeClr val="dk2"/>
              </a:solidFill>
              <a:latin typeface="Calibri"/>
              <a:ea typeface="Calibri"/>
              <a:cs typeface="Calibri"/>
              <a:sym typeface="Calibri"/>
            </a:endParaRPr>
          </a:p>
        </p:txBody>
      </p:sp>
      <p:pic>
        <p:nvPicPr>
          <p:cNvPr id="263" name="Google Shape;263;g3ee9cc9c28d_0_36"/>
          <p:cNvPicPr preferRelativeResize="0"/>
          <p:nvPr/>
        </p:nvPicPr>
        <p:blipFill rotWithShape="1">
          <a:blip r:embed="rId4">
            <a:alphaModFix/>
          </a:blip>
          <a:srcRect/>
          <a:stretch/>
        </p:blipFill>
        <p:spPr>
          <a:xfrm>
            <a:off x="1933675" y="4018975"/>
            <a:ext cx="8324850" cy="2513525"/>
          </a:xfrm>
          <a:prstGeom prst="rect">
            <a:avLst/>
          </a:prstGeom>
          <a:noFill/>
          <a:ln w="9525" cap="flat" cmpd="sng">
            <a:solidFill>
              <a:schemeClr val="dk1"/>
            </a:solidFill>
            <a:prstDash val="solid"/>
            <a:round/>
            <a:headEnd type="none" w="sm" len="sm"/>
            <a:tailEnd type="none" w="sm" len="sm"/>
          </a:ln>
        </p:spPr>
      </p:pic>
      <p:sp>
        <p:nvSpPr>
          <p:cNvPr id="264" name="Google Shape;264;g3ee9cc9c28d_0_36"/>
          <p:cNvSpPr/>
          <p:nvPr/>
        </p:nvSpPr>
        <p:spPr>
          <a:xfrm>
            <a:off x="2257950" y="5165675"/>
            <a:ext cx="7501500" cy="8844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5" name="Google Shape;265;g3ee9cc9c28d_0_36"/>
          <p:cNvSpPr txBox="1"/>
          <p:nvPr/>
        </p:nvSpPr>
        <p:spPr>
          <a:xfrm>
            <a:off x="860575" y="6388125"/>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5"/>
              </a:rPr>
              <a:t>RDA 36.86.01.46</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4EFA9C-9ED1-20EC-CF97-66C0E2194E37}"/>
              </a:ext>
            </a:extLst>
          </p:cNvPr>
          <p:cNvSpPr>
            <a:spLocks noGrp="1"/>
          </p:cNvSpPr>
          <p:nvPr>
            <p:ph type="title"/>
          </p:nvPr>
        </p:nvSpPr>
        <p:spPr>
          <a:xfrm>
            <a:off x="838200" y="365125"/>
            <a:ext cx="10515600" cy="1325563"/>
          </a:xfrm>
        </p:spPr>
        <p:txBody>
          <a:bodyPr/>
          <a:lstStyle/>
          <a:p>
            <a:r>
              <a:rPr lang="en-US" dirty="0"/>
              <a:t>RDA Copyright</a:t>
            </a:r>
          </a:p>
        </p:txBody>
      </p:sp>
      <p:sp>
        <p:nvSpPr>
          <p:cNvPr id="6" name="Content Placeholder 5">
            <a:extLst>
              <a:ext uri="{FF2B5EF4-FFF2-40B4-BE49-F238E27FC236}">
                <a16:creationId xmlns:a16="http://schemas.microsoft.com/office/drawing/2014/main" id="{DD300D7B-1042-B0B1-6ECC-8D22C8FCD8ED}"/>
              </a:ext>
            </a:extLst>
          </p:cNvPr>
          <p:cNvSpPr>
            <a:spLocks noGrp="1"/>
          </p:cNvSpPr>
          <p:nvPr>
            <p:ph idx="1"/>
          </p:nvPr>
        </p:nvSpPr>
        <p:spPr>
          <a:xfrm>
            <a:off x="838200" y="1825625"/>
            <a:ext cx="10515600" cy="4351338"/>
          </a:xfrm>
        </p:spPr>
        <p:txBody>
          <a:bodyPr/>
          <a:lstStyle/>
          <a:p>
            <a:pPr marL="0" indent="0">
              <a:buNone/>
            </a:pPr>
            <a:r>
              <a:rPr lang="en-US" dirty="0"/>
              <a:t>©2010-2026 - American Library Association, Canadian Federation of Library Associations, and CILIP: Chartered Institute of Library and Information Professionals.</a:t>
            </a:r>
          </a:p>
          <a:p>
            <a:pPr marL="0" indent="0">
              <a:buNone/>
            </a:pPr>
            <a:endParaRPr lang="en-US" dirty="0"/>
          </a:p>
          <a:p>
            <a:pPr marL="0" indent="0">
              <a:buNone/>
            </a:pPr>
            <a:r>
              <a:rPr lang="en-US" dirty="0"/>
              <a:t>Screen images from the RDA Toolkit (www.rdatoolkit.org) used by permission of the Copyright Holders for RDA (American Library Association, Canadian Federation of Library Associations, and CILIP: Chartered Institute of Library and Information Professionals).</a:t>
            </a:r>
          </a:p>
        </p:txBody>
      </p:sp>
      <p:sp>
        <p:nvSpPr>
          <p:cNvPr id="4" name="Slide Number Placeholder 3">
            <a:extLst>
              <a:ext uri="{FF2B5EF4-FFF2-40B4-BE49-F238E27FC236}">
                <a16:creationId xmlns:a16="http://schemas.microsoft.com/office/drawing/2014/main" id="{C7EA2232-64A0-E310-229F-CE03434D3078}"/>
              </a:ext>
            </a:extLst>
          </p:cNvPr>
          <p:cNvSpPr>
            <a:spLocks noGrp="1"/>
          </p:cNvSpPr>
          <p:nvPr>
            <p:ph type="sldNum" sz="quarter" idx="12"/>
          </p:nvPr>
        </p:nvSpPr>
        <p:spPr>
          <a:xfrm>
            <a:off x="8610600" y="6356350"/>
            <a:ext cx="2743200" cy="365125"/>
          </a:xfrm>
        </p:spPr>
        <p:txBody>
          <a:bodyPr/>
          <a:lstStyle/>
          <a:p>
            <a:fld id="{26D89839-9540-4FD2-A570-163792ED64AF}" type="slidenum">
              <a:rPr lang="en-US" smtClean="0"/>
              <a:pPr/>
              <a:t>2</a:t>
            </a:fld>
            <a:endParaRPr lang="en-US" dirty="0"/>
          </a:p>
        </p:txBody>
      </p:sp>
    </p:spTree>
    <p:extLst>
      <p:ext uri="{BB962C8B-B14F-4D97-AF65-F5344CB8AC3E}">
        <p14:creationId xmlns:p14="http://schemas.microsoft.com/office/powerpoint/2010/main" val="338631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eda5017374_0_8"/>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SES for superelements and structured notes</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endParaRPr/>
          </a:p>
        </p:txBody>
      </p:sp>
      <p:sp>
        <p:nvSpPr>
          <p:cNvPr id="272" name="Google Shape;272;g3eda5017374_0_8"/>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42900" algn="l" rtl="0">
              <a:spcBef>
                <a:spcPts val="1000"/>
              </a:spcBef>
              <a:spcAft>
                <a:spcPts val="0"/>
              </a:spcAft>
              <a:buSzPts val="1800"/>
              <a:buChar char="●"/>
            </a:pPr>
            <a:r>
              <a:rPr lang="en"/>
              <a:t>A</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superelement is a text string that consists of at least one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sub</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element. A superelement is constructed with one of the Manifestation string encoding schemes such as MG: </a:t>
            </a:r>
            <a:r>
              <a:rPr lang="en"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SES: Publication, Distribution, Manufacture and Production Statement</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endParaRPr>
          </a:p>
          <a:p>
            <a:pPr marL="457200" lvl="0" indent="-342900" algn="l" rtl="0">
              <a:spcBef>
                <a:spcPts val="1000"/>
              </a:spcBef>
              <a:spcAft>
                <a:spcPts val="0"/>
              </a:spcAft>
              <a:buSzPts val="1800"/>
              <a:buChar char="●"/>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 structured note is also a text string. A structured note is constructed with the MG: </a:t>
            </a:r>
            <a:r>
              <a:rPr lang="en"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SES: Notes</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endParaRPr>
          </a:p>
          <a:p>
            <a:pPr marL="457200" lvl="0" indent="-342900" algn="l" rtl="0">
              <a:spcBef>
                <a:spcPts val="1000"/>
              </a:spcBef>
              <a:spcAft>
                <a:spcPts val="1000"/>
              </a:spcAft>
              <a:buSzPts val="1800"/>
              <a:buChar char="●"/>
            </a:pPr>
            <a:r>
              <a:rPr lang="en"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Catalogers use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a</a:t>
            </a:r>
            <a:r>
              <a:rPr lang="en"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PCC string encoding scheme to construct a superelement or structured note on a bibliographic record. This type of structured description is </a:t>
            </a:r>
            <a:r>
              <a:rPr lang="en" sz="28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not</a:t>
            </a:r>
            <a:r>
              <a:rPr lang="en"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 intended for use in a VES.</a:t>
            </a:r>
            <a:endParaRPr sz="2800"/>
          </a:p>
        </p:txBody>
      </p:sp>
      <p:sp>
        <p:nvSpPr>
          <p:cNvPr id="273" name="Google Shape;273;g3eda5017374_0_8"/>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What is an access point?</a:t>
            </a:r>
            <a:endParaRPr/>
          </a:p>
        </p:txBody>
      </p:sp>
      <p:sp>
        <p:nvSpPr>
          <p:cNvPr id="279" name="Google Shape;279;p25"/>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1800"/>
              <a:buNone/>
            </a:pPr>
            <a:r>
              <a:rPr lang="en"/>
              <a:t>RDA defines an </a:t>
            </a:r>
            <a:r>
              <a:rPr lang="en" b="1"/>
              <a:t>access point</a:t>
            </a:r>
            <a:r>
              <a:rPr lang="en"/>
              <a:t> as:</a:t>
            </a:r>
            <a:endParaRPr/>
          </a:p>
          <a:p>
            <a:pPr marL="609585" lvl="0" indent="0" algn="l" rtl="0">
              <a:lnSpc>
                <a:spcPct val="90000"/>
              </a:lnSpc>
              <a:spcBef>
                <a:spcPts val="1600"/>
              </a:spcBef>
              <a:spcAft>
                <a:spcPts val="0"/>
              </a:spcAft>
              <a:buClr>
                <a:schemeClr val="dk1"/>
              </a:buClr>
              <a:buSzPts val="1800"/>
              <a:buNone/>
            </a:pPr>
            <a:r>
              <a:rPr lang="en" i="1"/>
              <a:t>An appellation of an entity in natural language that is </a:t>
            </a:r>
            <a:r>
              <a:rPr lang="en" i="1">
                <a:highlight>
                  <a:srgbClr val="FFF2CC"/>
                </a:highlight>
              </a:rPr>
              <a:t>selected from a vocabulary encoding scheme</a:t>
            </a:r>
            <a:r>
              <a:rPr lang="en" i="1"/>
              <a:t> or </a:t>
            </a:r>
            <a:r>
              <a:rPr lang="en" i="1">
                <a:highlight>
                  <a:srgbClr val="FFF2CC"/>
                </a:highlight>
              </a:rPr>
              <a:t>constructed using a string encoding scheme</a:t>
            </a:r>
            <a:r>
              <a:rPr lang="en" i="1"/>
              <a:t> by an agent who creates metadata.</a:t>
            </a:r>
            <a:endParaRPr i="1"/>
          </a:p>
          <a:p>
            <a:pPr marL="457200" lvl="0" indent="-406400" algn="l" rtl="0">
              <a:lnSpc>
                <a:spcPct val="90000"/>
              </a:lnSpc>
              <a:spcBef>
                <a:spcPts val="1600"/>
              </a:spcBef>
              <a:spcAft>
                <a:spcPts val="0"/>
              </a:spcAft>
              <a:buSzPts val="2800"/>
              <a:buChar char="●"/>
            </a:pPr>
            <a:r>
              <a:rPr lang="en"/>
              <a:t>Both SES and VES options apply to access points - this makes them unique among the structured description types.</a:t>
            </a:r>
            <a:endParaRPr/>
          </a:p>
          <a:p>
            <a:pPr marL="457200" lvl="0" indent="-406400" algn="l" rtl="0">
              <a:spcBef>
                <a:spcPts val="1000"/>
              </a:spcBef>
              <a:spcAft>
                <a:spcPts val="1000"/>
              </a:spcAft>
              <a:buSzPts val="2800"/>
              <a:buChar char="●"/>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Catalogers use a PCC SES to construct an access point and record it on a bibliographic record.  NACO catalogers may establish it for use as an authorized form for use in a VES (in the LC/NAF).</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Access points: Documentation (1/2)</a:t>
            </a:r>
            <a:endParaRPr/>
          </a:p>
        </p:txBody>
      </p:sp>
      <p:sp>
        <p:nvSpPr>
          <p:cNvPr id="285" name="Google Shape;285;p26"/>
          <p:cNvSpPr txBox="1">
            <a:spLocks noGrp="1"/>
          </p:cNvSpPr>
          <p:nvPr>
            <p:ph type="body" idx="1"/>
          </p:nvPr>
        </p:nvSpPr>
        <p:spPr>
          <a:xfrm>
            <a:off x="415600" y="1536633"/>
            <a:ext cx="11360800" cy="5098800"/>
          </a:xfrm>
          <a:prstGeom prst="rect">
            <a:avLst/>
          </a:prstGeom>
          <a:noFill/>
          <a:ln>
            <a:noFill/>
          </a:ln>
        </p:spPr>
        <p:txBody>
          <a:bodyPr spcFirstLastPara="1" wrap="square" lIns="121900" tIns="121900" rIns="121900" bIns="121900" anchor="t" anchorCtr="0">
            <a:noAutofit/>
          </a:bodyPr>
          <a:lstStyle/>
          <a:p>
            <a:pPr marL="457200" lvl="0" indent="-342900" algn="l" rtl="0">
              <a:lnSpc>
                <a:spcPct val="95000"/>
              </a:lnSpc>
              <a:spcBef>
                <a:spcPts val="0"/>
              </a:spcBef>
              <a:spcAft>
                <a:spcPts val="0"/>
              </a:spcAft>
              <a:buSzPts val="1800"/>
              <a:buChar char="●"/>
            </a:pPr>
            <a:r>
              <a:rPr lang="en"/>
              <a:t>Information about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access points can be found in the </a:t>
            </a:r>
            <a:r>
              <a:rPr lang="en"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access point for RDA entity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section of the Toolkit</a:t>
            </a:r>
            <a:r>
              <a:rPr lang="en"/>
              <a:t>:</a:t>
            </a:r>
            <a:endParaRPr/>
          </a:p>
          <a:p>
            <a:pPr marL="0" lvl="0" indent="0" algn="l" rtl="0">
              <a:lnSpc>
                <a:spcPct val="95000"/>
              </a:lnSpc>
              <a:spcBef>
                <a:spcPts val="1600"/>
              </a:spcBef>
              <a:spcAft>
                <a:spcPts val="0"/>
              </a:spcAft>
              <a:buClr>
                <a:schemeClr val="dk1"/>
              </a:buClr>
              <a:buSzPts val="1018"/>
              <a:buNone/>
            </a:pPr>
            <a:endParaRPr/>
          </a:p>
          <a:p>
            <a:pPr marL="0" lvl="0" indent="0" algn="l" rtl="0">
              <a:lnSpc>
                <a:spcPct val="95000"/>
              </a:lnSpc>
              <a:spcBef>
                <a:spcPts val="1600"/>
              </a:spcBef>
              <a:spcAft>
                <a:spcPts val="0"/>
              </a:spcAft>
              <a:buClr>
                <a:schemeClr val="dk1"/>
              </a:buClr>
              <a:buSzPts val="1018"/>
              <a:buNone/>
            </a:pPr>
            <a:endParaRPr/>
          </a:p>
          <a:p>
            <a:pPr marL="0" lvl="0" indent="0" algn="l" rtl="0">
              <a:lnSpc>
                <a:spcPct val="95000"/>
              </a:lnSpc>
              <a:spcBef>
                <a:spcPts val="1600"/>
              </a:spcBef>
              <a:spcAft>
                <a:spcPts val="0"/>
              </a:spcAft>
              <a:buClr>
                <a:schemeClr val="dk1"/>
              </a:buClr>
              <a:buSzPts val="1018"/>
              <a:buNone/>
            </a:pPr>
            <a:endParaRPr/>
          </a:p>
          <a:p>
            <a:pPr marL="0" lvl="0" indent="0" algn="l" rtl="0">
              <a:lnSpc>
                <a:spcPct val="95000"/>
              </a:lnSpc>
              <a:spcBef>
                <a:spcPts val="1600"/>
              </a:spcBef>
              <a:spcAft>
                <a:spcPts val="0"/>
              </a:spcAft>
              <a:buClr>
                <a:schemeClr val="dk1"/>
              </a:buClr>
              <a:buSzPts val="1018"/>
              <a:buNone/>
            </a:pPr>
            <a:endParaRPr/>
          </a:p>
          <a:p>
            <a:pPr marL="0" lvl="0" indent="0" algn="l" rtl="0">
              <a:lnSpc>
                <a:spcPct val="95000"/>
              </a:lnSpc>
              <a:spcBef>
                <a:spcPts val="0"/>
              </a:spcBef>
              <a:spcAft>
                <a:spcPts val="0"/>
              </a:spcAft>
              <a:buClr>
                <a:schemeClr val="dk1"/>
              </a:buClr>
              <a:buSzPts val="1018"/>
              <a:buNone/>
            </a:pPr>
            <a:endParaRPr/>
          </a:p>
          <a:p>
            <a:pPr marL="457200" lvl="0" indent="-342900" algn="l" rtl="0">
              <a:lnSpc>
                <a:spcPct val="95000"/>
              </a:lnSpc>
              <a:spcBef>
                <a:spcPts val="1000"/>
              </a:spcBef>
              <a:spcAft>
                <a:spcPts val="0"/>
              </a:spcAft>
              <a:buSzPts val="1800"/>
              <a:buChar char="●"/>
            </a:pPr>
            <a:r>
              <a:rPr lang="en"/>
              <a:t>All RDA entities are modeled as subtypes of the superclass RDA Entity. Instructions found here are therefore applicable to any more granular entity.</a:t>
            </a:r>
            <a:endParaRPr/>
          </a:p>
        </p:txBody>
      </p:sp>
      <p:pic>
        <p:nvPicPr>
          <p:cNvPr id="286" name="Google Shape;286;p26"/>
          <p:cNvPicPr preferRelativeResize="0"/>
          <p:nvPr/>
        </p:nvPicPr>
        <p:blipFill rotWithShape="1">
          <a:blip r:embed="rId3">
            <a:alphaModFix/>
          </a:blip>
          <a:srcRect/>
          <a:stretch/>
        </p:blipFill>
        <p:spPr>
          <a:xfrm>
            <a:off x="2321726" y="2641835"/>
            <a:ext cx="7548546" cy="244394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Access points: Documentation (2/2)</a:t>
            </a:r>
            <a:endParaRPr/>
          </a:p>
        </p:txBody>
      </p:sp>
      <p:sp>
        <p:nvSpPr>
          <p:cNvPr id="292" name="Google Shape;292;p27"/>
          <p:cNvSpPr txBox="1">
            <a:spLocks noGrp="1"/>
          </p:cNvSpPr>
          <p:nvPr>
            <p:ph type="body" idx="1"/>
          </p:nvPr>
        </p:nvSpPr>
        <p:spPr>
          <a:xfrm>
            <a:off x="415600" y="1536633"/>
            <a:ext cx="11360800" cy="5229927"/>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800"/>
              <a:buNone/>
            </a:pPr>
            <a:r>
              <a:rPr lang="en"/>
              <a:t>Information for constructing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access points</a:t>
            </a:r>
            <a:r>
              <a:rPr lang="en"/>
              <a:t> is also documented in several SES MGDs:</a:t>
            </a:r>
            <a:endParaRPr/>
          </a:p>
          <a:p>
            <a:pPr marL="152396" lvl="0" indent="0" algn="l" rtl="0">
              <a:lnSpc>
                <a:spcPct val="90000"/>
              </a:lnSpc>
              <a:spcBef>
                <a:spcPts val="0"/>
              </a:spcBef>
              <a:spcAft>
                <a:spcPts val="0"/>
              </a:spcAft>
              <a:buClr>
                <a:schemeClr val="dk1"/>
              </a:buClr>
              <a:buSzPts val="1800"/>
              <a:buNone/>
            </a:pPr>
            <a:endParaRPr sz="2400" u="sng">
              <a:solidFill>
                <a:schemeClr val="hlink"/>
              </a:solidFill>
            </a:endParaRPr>
          </a:p>
          <a:p>
            <a:pPr marL="609585" lvl="0" indent="-457189" algn="l" rtl="0">
              <a:lnSpc>
                <a:spcPct val="90000"/>
              </a:lnSpc>
              <a:spcBef>
                <a:spcPts val="0"/>
              </a:spcBef>
              <a:spcAft>
                <a:spcPts val="0"/>
              </a:spcAft>
              <a:buClr>
                <a:schemeClr val="hlink"/>
              </a:buClr>
              <a:buSzPts val="1800"/>
              <a:buChar char="●"/>
            </a:pPr>
            <a:r>
              <a:rPr lang="en" sz="2000" u="sng">
                <a:solidFill>
                  <a:schemeClr val="hlink"/>
                </a:solidFill>
                <a:hlinkClick r:id="rId3"/>
              </a:rPr>
              <a:t>MG: SES: Access Point for Work</a:t>
            </a:r>
            <a:endParaRPr sz="2000" u="sng">
              <a:solidFill>
                <a:schemeClr val="hlink"/>
              </a:solidFill>
            </a:endParaRPr>
          </a:p>
          <a:p>
            <a:pPr marL="609585" lvl="0" indent="-457189" algn="l" rtl="0">
              <a:lnSpc>
                <a:spcPct val="90000"/>
              </a:lnSpc>
              <a:spcBef>
                <a:spcPts val="0"/>
              </a:spcBef>
              <a:spcAft>
                <a:spcPts val="0"/>
              </a:spcAft>
              <a:buClr>
                <a:schemeClr val="dk1"/>
              </a:buClr>
              <a:buSzPts val="1800"/>
              <a:buChar char="●"/>
            </a:pPr>
            <a:r>
              <a:rPr lang="en" sz="2000" u="sng">
                <a:solidFill>
                  <a:schemeClr val="hlink"/>
                </a:solidFill>
                <a:hlinkClick r:id="rId4"/>
              </a:rPr>
              <a:t>MG: SES: Access Point for Musical Work</a:t>
            </a:r>
            <a:endParaRPr sz="2000"/>
          </a:p>
          <a:p>
            <a:pPr marL="609585" lvl="0" indent="-457189" algn="l" rtl="0">
              <a:lnSpc>
                <a:spcPct val="90000"/>
              </a:lnSpc>
              <a:spcBef>
                <a:spcPts val="0"/>
              </a:spcBef>
              <a:spcAft>
                <a:spcPts val="0"/>
              </a:spcAft>
              <a:buClr>
                <a:schemeClr val="hlink"/>
              </a:buClr>
              <a:buSzPts val="1800"/>
              <a:buChar char="●"/>
            </a:pPr>
            <a:r>
              <a:rPr lang="en" sz="2000" u="sng">
                <a:solidFill>
                  <a:schemeClr val="hlink"/>
                </a:solidFill>
                <a:hlinkClick r:id="rId5"/>
              </a:rPr>
              <a:t>MG: SES: Access Point for Expression</a:t>
            </a:r>
            <a:endParaRPr sz="2000" u="sng">
              <a:solidFill>
                <a:schemeClr val="hlink"/>
              </a:solidFill>
            </a:endParaRPr>
          </a:p>
          <a:p>
            <a:pPr marL="609585" lvl="0" indent="-457189" algn="l" rtl="0">
              <a:lnSpc>
                <a:spcPct val="90000"/>
              </a:lnSpc>
              <a:spcBef>
                <a:spcPts val="0"/>
              </a:spcBef>
              <a:spcAft>
                <a:spcPts val="0"/>
              </a:spcAft>
              <a:buClr>
                <a:schemeClr val="dk1"/>
              </a:buClr>
              <a:buSzPts val="1800"/>
              <a:buChar char="●"/>
            </a:pPr>
            <a:r>
              <a:rPr lang="en" sz="2000" u="sng">
                <a:solidFill>
                  <a:schemeClr val="hlink"/>
                </a:solidFill>
                <a:hlinkClick r:id="rId6"/>
              </a:rPr>
              <a:t>MG: SES: Access Point for Person</a:t>
            </a:r>
            <a:endParaRPr sz="2000" u="sng">
              <a:solidFill>
                <a:schemeClr val="hlink"/>
              </a:solidFill>
            </a:endParaRPr>
          </a:p>
          <a:p>
            <a:pPr marL="609585" lvl="0" indent="-457189" algn="l" rtl="0">
              <a:lnSpc>
                <a:spcPct val="90000"/>
              </a:lnSpc>
              <a:spcBef>
                <a:spcPts val="0"/>
              </a:spcBef>
              <a:spcAft>
                <a:spcPts val="0"/>
              </a:spcAft>
              <a:buClr>
                <a:schemeClr val="dk1"/>
              </a:buClr>
              <a:buSzPts val="1800"/>
              <a:buChar char="●"/>
            </a:pPr>
            <a:r>
              <a:rPr lang="en" sz="2000" u="sng">
                <a:solidFill>
                  <a:schemeClr val="hlink"/>
                </a:solidFill>
                <a:hlinkClick r:id="rId7"/>
              </a:rPr>
              <a:t>MG: SES: Access Point for Corporate Body</a:t>
            </a:r>
            <a:endParaRPr sz="2000"/>
          </a:p>
          <a:p>
            <a:pPr marL="609585" lvl="0" indent="-457189" algn="l" rtl="0">
              <a:lnSpc>
                <a:spcPct val="90000"/>
              </a:lnSpc>
              <a:spcBef>
                <a:spcPts val="0"/>
              </a:spcBef>
              <a:spcAft>
                <a:spcPts val="0"/>
              </a:spcAft>
              <a:buClr>
                <a:schemeClr val="dk1"/>
              </a:buClr>
              <a:buSzPts val="1800"/>
              <a:buChar char="●"/>
            </a:pPr>
            <a:r>
              <a:rPr lang="en" sz="2000" u="sng">
                <a:solidFill>
                  <a:schemeClr val="hlink"/>
                </a:solidFill>
                <a:hlinkClick r:id="rId8"/>
              </a:rPr>
              <a:t>MG: SES: Variant Access Point for Corporate Body</a:t>
            </a:r>
            <a:endParaRPr sz="2000"/>
          </a:p>
          <a:p>
            <a:pPr marL="609585" lvl="0" indent="-457189" algn="l" rtl="0">
              <a:lnSpc>
                <a:spcPct val="90000"/>
              </a:lnSpc>
              <a:spcBef>
                <a:spcPts val="0"/>
              </a:spcBef>
              <a:spcAft>
                <a:spcPts val="0"/>
              </a:spcAft>
              <a:buClr>
                <a:schemeClr val="dk1"/>
              </a:buClr>
              <a:buSzPts val="1800"/>
              <a:buChar char="●"/>
            </a:pPr>
            <a:r>
              <a:rPr lang="en" sz="2000" u="sng">
                <a:solidFill>
                  <a:schemeClr val="hlink"/>
                </a:solidFill>
                <a:hlinkClick r:id="rId9"/>
              </a:rPr>
              <a:t>MG: SES: Access Point for Family</a:t>
            </a:r>
            <a:endParaRPr sz="2000"/>
          </a:p>
          <a:p>
            <a:pPr marL="609585" lvl="0" indent="-457189" algn="l" rtl="0">
              <a:lnSpc>
                <a:spcPct val="90000"/>
              </a:lnSpc>
              <a:spcBef>
                <a:spcPts val="0"/>
              </a:spcBef>
              <a:spcAft>
                <a:spcPts val="0"/>
              </a:spcAft>
              <a:buClr>
                <a:schemeClr val="dk1"/>
              </a:buClr>
              <a:buSzPts val="1800"/>
              <a:buChar char="●"/>
            </a:pPr>
            <a:r>
              <a:rPr lang="en" sz="2000" u="sng">
                <a:solidFill>
                  <a:schemeClr val="hlink"/>
                </a:solidFill>
                <a:hlinkClick r:id="rId10"/>
              </a:rPr>
              <a:t>MG: SES: Access Point for Place</a:t>
            </a:r>
            <a:endParaRPr sz="2000"/>
          </a:p>
        </p:txBody>
      </p:sp>
      <p:pic>
        <p:nvPicPr>
          <p:cNvPr id="293" name="Google Shape;293;p27"/>
          <p:cNvPicPr preferRelativeResize="0"/>
          <p:nvPr/>
        </p:nvPicPr>
        <p:blipFill rotWithShape="1">
          <a:blip r:embed="rId11">
            <a:alphaModFix/>
          </a:blip>
          <a:srcRect/>
          <a:stretch/>
        </p:blipFill>
        <p:spPr>
          <a:xfrm>
            <a:off x="6696432" y="2154115"/>
            <a:ext cx="4016994" cy="442899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3ee9cc9c28d_0_47"/>
          <p:cNvPicPr preferRelativeResize="0"/>
          <p:nvPr/>
        </p:nvPicPr>
        <p:blipFill rotWithShape="1">
          <a:blip r:embed="rId3">
            <a:alphaModFix/>
          </a:blip>
          <a:srcRect/>
          <a:stretch/>
        </p:blipFill>
        <p:spPr>
          <a:xfrm>
            <a:off x="1474225" y="3136600"/>
            <a:ext cx="9028101" cy="3335975"/>
          </a:xfrm>
          <a:prstGeom prst="rect">
            <a:avLst/>
          </a:prstGeom>
          <a:noFill/>
          <a:ln w="9525" cap="flat" cmpd="sng">
            <a:solidFill>
              <a:schemeClr val="dk1"/>
            </a:solidFill>
            <a:prstDash val="solid"/>
            <a:round/>
            <a:headEnd type="none" w="sm" len="sm"/>
            <a:tailEnd type="none" w="sm" len="sm"/>
          </a:ln>
        </p:spPr>
      </p:pic>
      <p:sp>
        <p:nvSpPr>
          <p:cNvPr id="299" name="Google Shape;299;g3ee9cc9c28d_0_4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Constructing an access point (1/3)</a:t>
            </a:r>
            <a:endParaRPr/>
          </a:p>
        </p:txBody>
      </p:sp>
      <p:sp>
        <p:nvSpPr>
          <p:cNvPr id="300" name="Google Shape;300;g3ee9cc9c28d_0_47"/>
          <p:cNvSpPr/>
          <p:nvPr/>
        </p:nvSpPr>
        <p:spPr>
          <a:xfrm>
            <a:off x="1675825" y="5582100"/>
            <a:ext cx="4785900" cy="691200"/>
          </a:xfrm>
          <a:prstGeom prst="rect">
            <a:avLst/>
          </a:prstGeom>
          <a:noFill/>
          <a:ln w="34550" cap="flat" cmpd="sng">
            <a:solidFill>
              <a:srgbClr val="FF0000"/>
            </a:solidFill>
            <a:prstDash val="solid"/>
            <a:round/>
            <a:headEnd type="none" w="sm" len="sm"/>
            <a:tailEnd type="none" w="sm" len="sm"/>
          </a:ln>
        </p:spPr>
        <p:txBody>
          <a:bodyPr spcFirstLastPara="1" wrap="square" lIns="110500" tIns="110500" rIns="110500" bIns="110500" anchor="ctr" anchorCtr="0">
            <a:noAutofit/>
          </a:bodyPr>
          <a:lstStyle/>
          <a:p>
            <a:pPr marL="0" marR="0" lvl="0" indent="0" algn="ctr" rtl="0">
              <a:lnSpc>
                <a:spcPct val="100000"/>
              </a:lnSpc>
              <a:spcBef>
                <a:spcPts val="0"/>
              </a:spcBef>
              <a:spcAft>
                <a:spcPts val="0"/>
              </a:spcAft>
              <a:buClr>
                <a:srgbClr val="000000"/>
              </a:buClr>
              <a:buSzPts val="2176"/>
              <a:buFont typeface="Arial"/>
              <a:buNone/>
            </a:pPr>
            <a:endParaRPr sz="2176" b="0" i="0" u="none" strike="noStrike" cap="none">
              <a:solidFill>
                <a:schemeClr val="dk1"/>
              </a:solidFill>
              <a:latin typeface="Calibri"/>
              <a:ea typeface="Calibri"/>
              <a:cs typeface="Calibri"/>
              <a:sym typeface="Calibri"/>
            </a:endParaRPr>
          </a:p>
        </p:txBody>
      </p:sp>
      <p:sp>
        <p:nvSpPr>
          <p:cNvPr id="301" name="Google Shape;301;g3ee9cc9c28d_0_47"/>
          <p:cNvSpPr txBox="1"/>
          <p:nvPr/>
        </p:nvSpPr>
        <p:spPr>
          <a:xfrm>
            <a:off x="415650" y="1411351"/>
            <a:ext cx="11360700" cy="1582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 sz="2800" b="0" i="0" u="none" strike="noStrike" cap="none">
                <a:solidFill>
                  <a:schemeClr val="dk1"/>
                </a:solidFill>
                <a:latin typeface="Calibri"/>
                <a:ea typeface="Calibri"/>
                <a:cs typeface="Calibri"/>
                <a:sym typeface="Calibri"/>
              </a:rPr>
              <a:t>When not using an access point from a VES, RDA</a:t>
            </a:r>
            <a:r>
              <a:rPr lang="en" sz="2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 </a:t>
            </a:r>
            <a:r>
              <a:rPr lang="en" sz="2800" b="0" i="0" u="none" strike="noStrike" cap="none">
                <a:solidFill>
                  <a:schemeClr val="dk1"/>
                </a:solidFill>
                <a:latin typeface="Calibri"/>
                <a:ea typeface="Calibri"/>
                <a:cs typeface="Calibri"/>
                <a:sym typeface="Calibri"/>
              </a:rPr>
              <a:t>always </a:t>
            </a:r>
            <a:r>
              <a:rPr lang="en" sz="2800">
                <a:solidFill>
                  <a:schemeClr val="dk1"/>
                </a:solidFill>
                <a:latin typeface="Calibri"/>
                <a:ea typeface="Calibri"/>
                <a:cs typeface="Calibri"/>
                <a:sym typeface="Calibri"/>
              </a:rPr>
              <a:t>i</a:t>
            </a:r>
            <a:r>
              <a:rPr lang="en" sz="2800" b="0" i="0" u="none" strike="noStrike" cap="none">
                <a:solidFill>
                  <a:schemeClr val="dk1"/>
                </a:solidFill>
                <a:latin typeface="Calibri"/>
                <a:ea typeface="Calibri"/>
                <a:cs typeface="Calibri"/>
                <a:sym typeface="Calibri"/>
              </a:rPr>
              <a:t>nstructs:</a:t>
            </a:r>
            <a:endParaRPr sz="2800">
              <a:solidFill>
                <a:schemeClr val="dk1"/>
              </a:solidFill>
              <a:latin typeface="Calibri"/>
              <a:ea typeface="Calibri"/>
              <a:cs typeface="Calibri"/>
              <a:sym typeface="Calibri"/>
            </a:endParaRPr>
          </a:p>
          <a:p>
            <a:pPr marL="457200" marR="0" lvl="0" indent="0" algn="l" rtl="0">
              <a:lnSpc>
                <a:spcPct val="100000"/>
              </a:lnSpc>
              <a:spcBef>
                <a:spcPts val="1000"/>
              </a:spcBef>
              <a:spcAft>
                <a:spcPts val="1000"/>
              </a:spcAft>
              <a:buNone/>
            </a:pPr>
            <a:r>
              <a:rPr lang="en" sz="2800" b="0" i="1" u="none" strike="noStrike" cap="none">
                <a:solidFill>
                  <a:schemeClr val="dk1"/>
                </a:solidFill>
                <a:latin typeface="Calibri"/>
                <a:ea typeface="Calibri"/>
                <a:cs typeface="Calibri"/>
                <a:sym typeface="Calibri"/>
              </a:rPr>
              <a:t>“Construct an access point by applying a string encoding scheme to the values of one or more other elements”</a:t>
            </a:r>
            <a:endParaRPr sz="2800" b="0" i="1" u="none" strike="noStrike" cap="none">
              <a:solidFill>
                <a:schemeClr val="dk1"/>
              </a:solidFill>
              <a:latin typeface="Calibri"/>
              <a:ea typeface="Calibri"/>
              <a:cs typeface="Calibri"/>
              <a:sym typeface="Calibri"/>
            </a:endParaRPr>
          </a:p>
        </p:txBody>
      </p:sp>
      <p:cxnSp>
        <p:nvCxnSpPr>
          <p:cNvPr id="302" name="Google Shape;302;g3ee9cc9c28d_0_47"/>
          <p:cNvCxnSpPr>
            <a:endCxn id="300" idx="3"/>
          </p:cNvCxnSpPr>
          <p:nvPr/>
        </p:nvCxnSpPr>
        <p:spPr>
          <a:xfrm rot="5400000">
            <a:off x="5231425" y="4157100"/>
            <a:ext cx="3000900" cy="540300"/>
          </a:xfrm>
          <a:prstGeom prst="bentConnector2">
            <a:avLst/>
          </a:prstGeom>
          <a:noFill/>
          <a:ln w="19050" cap="flat" cmpd="sng">
            <a:solidFill>
              <a:srgbClr val="FF0000"/>
            </a:solidFill>
            <a:prstDash val="solid"/>
            <a:round/>
            <a:headEnd type="none" w="sm" len="sm"/>
            <a:tailEnd type="triangle" w="med" len="med"/>
          </a:ln>
        </p:spPr>
      </p:cxnSp>
      <p:sp>
        <p:nvSpPr>
          <p:cNvPr id="303" name="Google Shape;303;g3ee9cc9c28d_0_47"/>
          <p:cNvSpPr txBox="1"/>
          <p:nvPr/>
        </p:nvSpPr>
        <p:spPr>
          <a:xfrm>
            <a:off x="401125" y="6409375"/>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4"/>
              </a:rPr>
              <a:t>RDA 34.82.98.75</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ec3be4b86b_0_0"/>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63636"/>
              <a:buFont typeface="Calibri"/>
              <a:buNone/>
            </a:pPr>
            <a:r>
              <a:rPr lang="en"/>
              <a:t>Constructing an access point (2/3)</a:t>
            </a:r>
            <a:endParaRPr/>
          </a:p>
        </p:txBody>
      </p:sp>
      <p:sp>
        <p:nvSpPr>
          <p:cNvPr id="310" name="Google Shape;310;g3ec3be4b86b_0_0"/>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tabLst>
                <a:tab pos="1371600" algn="l"/>
              </a:tabLst>
            </a:pPr>
            <a:r>
              <a:rPr lang="en" sz="3000" dirty="0"/>
              <a:t>Step 1.	Use a value of a selected appellation element to form a base </a:t>
            </a:r>
            <a:endParaRPr sz="3000" dirty="0"/>
          </a:p>
          <a:p>
            <a:pPr marL="1371600" lvl="0" indent="0" algn="l" rtl="0">
              <a:lnSpc>
                <a:spcPct val="100000"/>
              </a:lnSpc>
              <a:spcBef>
                <a:spcPts val="0"/>
              </a:spcBef>
              <a:spcAft>
                <a:spcPts val="0"/>
              </a:spcAft>
              <a:buNone/>
            </a:pPr>
            <a:r>
              <a:rPr lang="en" sz="3000" dirty="0"/>
              <a:t>of access point (e.g. preferred name of person, preferred title of work).</a:t>
            </a:r>
            <a:endParaRPr sz="3000" dirty="0"/>
          </a:p>
          <a:p>
            <a:pPr marL="1371600" lvl="0" indent="457200" algn="l" rtl="0">
              <a:lnSpc>
                <a:spcPct val="100000"/>
              </a:lnSpc>
              <a:spcBef>
                <a:spcPts val="1000"/>
              </a:spcBef>
              <a:spcAft>
                <a:spcPts val="0"/>
              </a:spcAft>
              <a:buNone/>
            </a:pPr>
            <a:r>
              <a:rPr lang="en" sz="3000" dirty="0"/>
              <a:t>– Person:  William Shakespeare</a:t>
            </a:r>
            <a:endParaRPr sz="3000" dirty="0"/>
          </a:p>
          <a:p>
            <a:pPr marL="1371600" lvl="0" indent="457200" algn="l" rtl="0">
              <a:lnSpc>
                <a:spcPct val="100000"/>
              </a:lnSpc>
              <a:spcBef>
                <a:spcPts val="0"/>
              </a:spcBef>
              <a:spcAft>
                <a:spcPts val="0"/>
              </a:spcAft>
              <a:buNone/>
            </a:pPr>
            <a:r>
              <a:rPr lang="en" sz="3000" dirty="0"/>
              <a:t>– Work:  The bluest eye</a:t>
            </a:r>
            <a:endParaRPr sz="3000" dirty="0"/>
          </a:p>
          <a:p>
            <a:pPr marL="0" lvl="0" indent="0" algn="l" rtl="0">
              <a:lnSpc>
                <a:spcPct val="100000"/>
              </a:lnSpc>
              <a:spcBef>
                <a:spcPts val="1000"/>
              </a:spcBef>
              <a:spcAft>
                <a:spcPts val="0"/>
              </a:spcAft>
              <a:buNone/>
              <a:tabLst>
                <a:tab pos="1371600" algn="l"/>
              </a:tabLst>
            </a:pPr>
            <a:r>
              <a:rPr lang="en" sz="3000" dirty="0"/>
              <a:t>Step 2.	Format the base by applying applicable options to omit, </a:t>
            </a:r>
            <a:endParaRPr sz="3000" dirty="0"/>
          </a:p>
          <a:p>
            <a:pPr marL="914400" lvl="0" indent="457200" algn="l" rtl="0">
              <a:lnSpc>
                <a:spcPct val="100000"/>
              </a:lnSpc>
              <a:spcBef>
                <a:spcPts val="0"/>
              </a:spcBef>
              <a:spcAft>
                <a:spcPts val="0"/>
              </a:spcAft>
              <a:buNone/>
            </a:pPr>
            <a:r>
              <a:rPr lang="en" sz="3000" dirty="0"/>
              <a:t>reorder, or add elements in the base value.</a:t>
            </a:r>
            <a:endParaRPr sz="3000" dirty="0"/>
          </a:p>
          <a:p>
            <a:pPr marL="1371600" lvl="0" indent="457200" algn="l" rtl="0">
              <a:lnSpc>
                <a:spcPct val="100000"/>
              </a:lnSpc>
              <a:spcBef>
                <a:spcPts val="1000"/>
              </a:spcBef>
              <a:spcAft>
                <a:spcPts val="0"/>
              </a:spcAft>
              <a:buNone/>
            </a:pPr>
            <a:r>
              <a:rPr lang="en" sz="3000" dirty="0"/>
              <a:t>– Person:  Shakespeare, William</a:t>
            </a:r>
            <a:endParaRPr sz="3000" dirty="0"/>
          </a:p>
          <a:p>
            <a:pPr marL="1371600" lvl="0" indent="457200" algn="l" rtl="0">
              <a:lnSpc>
                <a:spcPct val="100000"/>
              </a:lnSpc>
              <a:spcBef>
                <a:spcPts val="0"/>
              </a:spcBef>
              <a:spcAft>
                <a:spcPts val="0"/>
              </a:spcAft>
              <a:buNone/>
            </a:pPr>
            <a:r>
              <a:rPr lang="en" sz="3000" dirty="0"/>
              <a:t>– Work:  Bluest eye</a:t>
            </a:r>
            <a:endParaRPr sz="3000" dirty="0"/>
          </a:p>
          <a:p>
            <a:pPr marL="914400" lvl="0" indent="0" algn="l" rtl="0">
              <a:lnSpc>
                <a:spcPct val="100000"/>
              </a:lnSpc>
              <a:spcBef>
                <a:spcPts val="0"/>
              </a:spcBef>
              <a:spcAft>
                <a:spcPts val="0"/>
              </a:spcAft>
              <a:buNone/>
            </a:pPr>
            <a:endParaRPr sz="3000" dirty="0"/>
          </a:p>
        </p:txBody>
      </p:sp>
      <p:sp>
        <p:nvSpPr>
          <p:cNvPr id="311" name="Google Shape;311;g3ec3be4b86b_0_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ee583e83a7_2_2"/>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Constructing an access point (3/3)</a:t>
            </a:r>
            <a:endParaRPr/>
          </a:p>
        </p:txBody>
      </p:sp>
      <p:sp>
        <p:nvSpPr>
          <p:cNvPr id="318" name="Google Shape;318;g3ee583e83a7_2_2"/>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tabLst>
                <a:tab pos="1371600" algn="l"/>
              </a:tabLst>
            </a:pPr>
            <a:r>
              <a:rPr lang="en" sz="3000" dirty="0"/>
              <a:t>Step 3.	Include additional elements and designations if required:</a:t>
            </a:r>
            <a:endParaRPr sz="3000" dirty="0"/>
          </a:p>
          <a:p>
            <a:pPr marL="1371600" lvl="0" indent="457200" algn="l" rtl="0">
              <a:lnSpc>
                <a:spcPct val="100000"/>
              </a:lnSpc>
              <a:spcBef>
                <a:spcPts val="1000"/>
              </a:spcBef>
              <a:spcAft>
                <a:spcPts val="0"/>
              </a:spcAft>
              <a:buNone/>
            </a:pPr>
            <a:r>
              <a:rPr lang="en" sz="3000" dirty="0"/>
              <a:t>– Person:  Shakespeare, William, </a:t>
            </a:r>
            <a:r>
              <a:rPr lang="en" sz="3000" b="1" dirty="0"/>
              <a:t>1564-1616</a:t>
            </a:r>
            <a:endParaRPr sz="3000" b="1" dirty="0"/>
          </a:p>
          <a:p>
            <a:pPr marL="1371600" lvl="0" indent="457200" algn="l" rtl="0">
              <a:lnSpc>
                <a:spcPct val="100000"/>
              </a:lnSpc>
              <a:spcBef>
                <a:spcPts val="0"/>
              </a:spcBef>
              <a:spcAft>
                <a:spcPts val="0"/>
              </a:spcAft>
              <a:buNone/>
            </a:pPr>
            <a:r>
              <a:rPr lang="en" sz="3000" dirty="0"/>
              <a:t>– Work:  </a:t>
            </a:r>
            <a:r>
              <a:rPr lang="en" sz="3000" b="1" dirty="0"/>
              <a:t>Morrison, Toni, 1931-2019</a:t>
            </a:r>
            <a:r>
              <a:rPr lang="en" sz="3000" dirty="0"/>
              <a:t>. Bluest eye</a:t>
            </a:r>
            <a:endParaRPr sz="3000" dirty="0"/>
          </a:p>
          <a:p>
            <a:pPr marL="0" lvl="0" indent="0" algn="l" rtl="0">
              <a:lnSpc>
                <a:spcPct val="100000"/>
              </a:lnSpc>
              <a:spcBef>
                <a:spcPts val="1000"/>
              </a:spcBef>
              <a:spcAft>
                <a:spcPts val="0"/>
              </a:spcAft>
              <a:buNone/>
              <a:tabLst>
                <a:tab pos="1371600" algn="l"/>
              </a:tabLst>
            </a:pPr>
            <a:r>
              <a:rPr lang="en" sz="3000" dirty="0"/>
              <a:t>Step 4.	Apply a string encoding scheme to record the access point </a:t>
            </a:r>
            <a:endParaRPr sz="3000" dirty="0"/>
          </a:p>
          <a:p>
            <a:pPr marL="1371600" lvl="0" indent="0" algn="l" rtl="0">
              <a:lnSpc>
                <a:spcPct val="100000"/>
              </a:lnSpc>
              <a:spcBef>
                <a:spcPts val="0"/>
              </a:spcBef>
              <a:spcAft>
                <a:spcPts val="0"/>
              </a:spcAft>
              <a:buClr>
                <a:schemeClr val="dk1"/>
              </a:buClr>
              <a:buSzPts val="1100"/>
              <a:buFont typeface="Arial"/>
              <a:buNone/>
            </a:pPr>
            <a:r>
              <a:rPr lang="en" sz="3000" dirty="0"/>
              <a:t>string in MARC.</a:t>
            </a:r>
            <a:endParaRPr sz="3000" dirty="0"/>
          </a:p>
          <a:p>
            <a:pPr marL="1371600" lvl="0" indent="457200" algn="l" rtl="0">
              <a:lnSpc>
                <a:spcPct val="100000"/>
              </a:lnSpc>
              <a:spcBef>
                <a:spcPts val="1000"/>
              </a:spcBef>
              <a:spcAft>
                <a:spcPts val="0"/>
              </a:spcAft>
              <a:buNone/>
            </a:pPr>
            <a:r>
              <a:rPr lang="en" sz="3000" dirty="0"/>
              <a:t>– Person: Shakespeare, William, $d 1564-1616</a:t>
            </a:r>
            <a:endParaRPr sz="3000" dirty="0"/>
          </a:p>
          <a:p>
            <a:pPr marL="1371600" lvl="0" indent="457200" algn="l" rtl="0">
              <a:lnSpc>
                <a:spcPct val="100000"/>
              </a:lnSpc>
              <a:spcBef>
                <a:spcPts val="0"/>
              </a:spcBef>
              <a:spcAft>
                <a:spcPts val="0"/>
              </a:spcAft>
              <a:buNone/>
            </a:pPr>
            <a:r>
              <a:rPr lang="en" sz="3000" dirty="0"/>
              <a:t>– Work: Morrison, Toni, $d 1931-2019. $t Bluest eye</a:t>
            </a:r>
            <a:endParaRPr sz="3000" dirty="0"/>
          </a:p>
          <a:p>
            <a:pPr marL="0" lvl="0" indent="0" algn="l" rtl="0">
              <a:spcBef>
                <a:spcPts val="0"/>
              </a:spcBef>
              <a:spcAft>
                <a:spcPts val="0"/>
              </a:spcAft>
              <a:buNone/>
            </a:pPr>
            <a:endParaRPr dirty="0"/>
          </a:p>
        </p:txBody>
      </p:sp>
      <p:sp>
        <p:nvSpPr>
          <p:cNvPr id="319" name="Google Shape;319;g3ee583e83a7_2_2"/>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Summary</a:t>
            </a:r>
            <a:endParaRPr/>
          </a:p>
        </p:txBody>
      </p:sp>
      <p:sp>
        <p:nvSpPr>
          <p:cNvPr id="325" name="Google Shape;325;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en"/>
              <a:t>A structured description is a recording method that is based on a </a:t>
            </a:r>
            <a:r>
              <a:rPr lang="en" b="1"/>
              <a:t>String Encoding Scheme</a:t>
            </a:r>
            <a:r>
              <a:rPr lang="en"/>
              <a:t> (SES) or taken from a </a:t>
            </a:r>
            <a:r>
              <a:rPr lang="en" b="1"/>
              <a:t>Vocabulary Encoding Scheme</a:t>
            </a:r>
            <a:r>
              <a:rPr lang="en"/>
              <a:t> (VES).</a:t>
            </a:r>
            <a:endParaRPr/>
          </a:p>
          <a:p>
            <a:pPr marL="228600" lvl="0" indent="-228600" algn="l" rtl="0">
              <a:lnSpc>
                <a:spcPct val="90000"/>
              </a:lnSpc>
              <a:spcBef>
                <a:spcPts val="1000"/>
              </a:spcBef>
              <a:spcAft>
                <a:spcPts val="0"/>
              </a:spcAft>
              <a:buSzPts val="2800"/>
              <a:buChar char="•"/>
            </a:pPr>
            <a:r>
              <a:rPr lang="en"/>
              <a:t>A Vocabulary Encoding Scheme (VES) is a list of </a:t>
            </a:r>
            <a:r>
              <a:rPr lang="en" b="1"/>
              <a:t>controlled terms</a:t>
            </a:r>
            <a:r>
              <a:rPr lang="en"/>
              <a:t>.</a:t>
            </a:r>
            <a:endParaRPr/>
          </a:p>
          <a:p>
            <a:pPr marL="228600" lvl="0" indent="-228600" algn="l" rtl="0">
              <a:lnSpc>
                <a:spcPct val="90000"/>
              </a:lnSpc>
              <a:spcBef>
                <a:spcPts val="1000"/>
              </a:spcBef>
              <a:spcAft>
                <a:spcPts val="0"/>
              </a:spcAft>
              <a:buSzPts val="2800"/>
              <a:buChar char="•"/>
            </a:pPr>
            <a:r>
              <a:rPr lang="en"/>
              <a:t>An String Encoding Scheme (SES) is a </a:t>
            </a:r>
            <a:r>
              <a:rPr lang="en" b="1"/>
              <a:t>set of rules</a:t>
            </a:r>
            <a:r>
              <a:rPr lang="en"/>
              <a:t> defining how to select, order and punctuate multiple values or subelements.</a:t>
            </a:r>
            <a:endParaRPr/>
          </a:p>
          <a:p>
            <a:pPr marL="228600" lvl="0" indent="-228600" algn="l" rtl="0">
              <a:lnSpc>
                <a:spcPct val="90000"/>
              </a:lnSpc>
              <a:spcBef>
                <a:spcPts val="1000"/>
              </a:spcBef>
              <a:spcAft>
                <a:spcPts val="0"/>
              </a:spcAft>
              <a:buSzPts val="2800"/>
              <a:buChar char="•"/>
            </a:pPr>
            <a:r>
              <a:rPr lang="en"/>
              <a:t>An </a:t>
            </a:r>
            <a:r>
              <a:rPr lang="en" b="1"/>
              <a:t>access point</a:t>
            </a:r>
            <a:r>
              <a:rPr lang="en"/>
              <a:t> can taken from a VES or constructed using an SES.</a:t>
            </a:r>
            <a:endParaRPr/>
          </a:p>
          <a:p>
            <a:pPr marL="457200" lvl="0" indent="0" algn="l" rtl="0">
              <a:lnSpc>
                <a:spcPct val="90000"/>
              </a:lnSpc>
              <a:spcBef>
                <a:spcPts val="1000"/>
              </a:spcBef>
              <a:spcAft>
                <a:spcPts val="0"/>
              </a:spcAft>
              <a:buNone/>
            </a:pPr>
            <a:endParaRPr/>
          </a:p>
        </p:txBody>
      </p:sp>
      <p:sp>
        <p:nvSpPr>
          <p:cNvPr id="326" name="Google Shape;3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5AC11-EA70-FFEE-3C0C-D4B4FF38F566}"/>
              </a:ext>
            </a:extLst>
          </p:cNvPr>
          <p:cNvSpPr>
            <a:spLocks noGrp="1"/>
          </p:cNvSpPr>
          <p:nvPr>
            <p:ph type="ctrTitle"/>
          </p:nvPr>
        </p:nvSpPr>
        <p:spPr/>
        <p:txBody>
          <a:bodyPr/>
          <a:lstStyle/>
          <a:p>
            <a:r>
              <a:rPr lang="en-US" dirty="0"/>
              <a:t>Demonstration</a:t>
            </a:r>
          </a:p>
        </p:txBody>
      </p:sp>
      <p:sp>
        <p:nvSpPr>
          <p:cNvPr id="6" name="Subtitle 5">
            <a:extLst>
              <a:ext uri="{FF2B5EF4-FFF2-40B4-BE49-F238E27FC236}">
                <a16:creationId xmlns:a16="http://schemas.microsoft.com/office/drawing/2014/main" id="{061CC558-2D7B-36C1-17C5-3FE8615D011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EAD4FA8-6427-8E12-9B04-1CF67F521D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271953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lnSpc>
                <a:spcPct val="100000"/>
              </a:lnSpc>
              <a:buSzPct val="111111"/>
            </a:pPr>
            <a:r>
              <a:rPr lang="en"/>
              <a:t>Structured description: SES and VES</a:t>
            </a:r>
            <a:endParaRPr/>
          </a:p>
        </p:txBody>
      </p:sp>
      <p:sp>
        <p:nvSpPr>
          <p:cNvPr id="61" name="Google Shape;61;p2"/>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buNone/>
            </a:pPr>
            <a:r>
              <a:rPr lang="en" sz="2667" dirty="0">
                <a:solidFill>
                  <a:schemeClr val="dk1"/>
                </a:solidFill>
              </a:rPr>
              <a:t>Part 1:		Manifestation: </a:t>
            </a:r>
            <a:r>
              <a:rPr lang="en" sz="2667" u="sng" dirty="0">
                <a:solidFill>
                  <a:srgbClr val="1155CC"/>
                </a:solidFill>
                <a:highlight>
                  <a:srgbClr val="FFFFFF"/>
                </a:highlight>
                <a:hlinkClick r:id="rId3">
                  <a:extLst>
                    <a:ext uri="{A12FA001-AC4F-418D-AE19-62706E023703}">
                      <ahyp:hlinkClr xmlns:ahyp="http://schemas.microsoft.com/office/drawing/2018/hyperlinkcolor" val="tx"/>
                    </a:ext>
                  </a:extLst>
                </a:hlinkClick>
              </a:rPr>
              <a:t>publication statement</a:t>
            </a:r>
            <a:r>
              <a:rPr lang="en" sz="2667" dirty="0">
                <a:solidFill>
                  <a:srgbClr val="1155CC"/>
                </a:solidFill>
                <a:highlight>
                  <a:srgbClr val="FFFFFF"/>
                </a:highlight>
              </a:rPr>
              <a:t> </a:t>
            </a:r>
            <a:endParaRPr sz="2667" dirty="0">
              <a:solidFill>
                <a:srgbClr val="1155CC"/>
              </a:solidFill>
            </a:endParaRPr>
          </a:p>
          <a:p>
            <a:pPr marL="0" indent="0">
              <a:lnSpc>
                <a:spcPct val="115000"/>
              </a:lnSpc>
              <a:buNone/>
            </a:pPr>
            <a:r>
              <a:rPr lang="en" sz="2667" dirty="0">
                <a:solidFill>
                  <a:schemeClr val="dk1"/>
                </a:solidFill>
              </a:rPr>
              <a:t>		Value is constructed with a string encoding scheme</a:t>
            </a:r>
            <a:endParaRPr sz="2667" dirty="0">
              <a:solidFill>
                <a:schemeClr val="dk1"/>
              </a:solidFill>
            </a:endParaRPr>
          </a:p>
          <a:p>
            <a:pPr marL="0" indent="0">
              <a:lnSpc>
                <a:spcPct val="115000"/>
              </a:lnSpc>
              <a:buNone/>
            </a:pPr>
            <a:endParaRPr sz="2667" dirty="0">
              <a:solidFill>
                <a:schemeClr val="dk1"/>
              </a:solidFill>
            </a:endParaRPr>
          </a:p>
          <a:p>
            <a:pPr marL="0" indent="0">
              <a:lnSpc>
                <a:spcPct val="115000"/>
              </a:lnSpc>
              <a:buNone/>
            </a:pPr>
            <a:r>
              <a:rPr lang="en" sz="2667" dirty="0">
                <a:solidFill>
                  <a:schemeClr val="dk1"/>
                </a:solidFill>
              </a:rPr>
              <a:t>Part 2:  	Expression: </a:t>
            </a:r>
            <a:r>
              <a:rPr lang="en" sz="2667" u="sng" dirty="0">
                <a:solidFill>
                  <a:srgbClr val="1155CC"/>
                </a:solidFill>
                <a:highlight>
                  <a:schemeClr val="lt1"/>
                </a:highlight>
                <a:hlinkClick r:id="rId4">
                  <a:extLst>
                    <a:ext uri="{A12FA001-AC4F-418D-AE19-62706E023703}">
                      <ahyp:hlinkClr xmlns:ahyp="http://schemas.microsoft.com/office/drawing/2018/hyperlinkcolor" val="tx"/>
                    </a:ext>
                  </a:extLst>
                </a:hlinkClick>
              </a:rPr>
              <a:t>content type</a:t>
            </a:r>
            <a:endParaRPr sz="2667" dirty="0">
              <a:solidFill>
                <a:schemeClr val="dk1"/>
              </a:solidFill>
            </a:endParaRPr>
          </a:p>
          <a:p>
            <a:pPr marL="0" indent="0">
              <a:lnSpc>
                <a:spcPct val="115000"/>
              </a:lnSpc>
              <a:buNone/>
            </a:pPr>
            <a:r>
              <a:rPr lang="en" sz="2667" dirty="0">
                <a:solidFill>
                  <a:schemeClr val="dk1"/>
                </a:solidFill>
              </a:rPr>
              <a:t>		Value is chosen from a vocabulary encoding scheme</a:t>
            </a:r>
            <a:endParaRPr sz="2667"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Learning Outcomes</a:t>
            </a:r>
            <a:endParaRPr/>
          </a:p>
        </p:txBody>
      </p:sp>
      <p:sp>
        <p:nvSpPr>
          <p:cNvPr id="138" name="Google Shape;13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
              <a:t>At the end of this module, you will be able to:</a:t>
            </a:r>
            <a:endParaRPr/>
          </a:p>
          <a:p>
            <a:pPr marL="228600" lvl="0" indent="-228600" algn="l" rtl="0">
              <a:lnSpc>
                <a:spcPct val="90000"/>
              </a:lnSpc>
              <a:spcBef>
                <a:spcPts val="1000"/>
              </a:spcBef>
              <a:spcAft>
                <a:spcPts val="0"/>
              </a:spcAft>
              <a:buClr>
                <a:schemeClr val="dk1"/>
              </a:buClr>
              <a:buSzPts val="2800"/>
              <a:buChar char="•"/>
            </a:pPr>
            <a:r>
              <a:rPr lang="en"/>
              <a:t>Define a structured description</a:t>
            </a:r>
            <a:endParaRPr/>
          </a:p>
          <a:p>
            <a:pPr marL="228600" lvl="0" indent="-228600" algn="l" rtl="0">
              <a:lnSpc>
                <a:spcPct val="90000"/>
              </a:lnSpc>
              <a:spcBef>
                <a:spcPts val="1000"/>
              </a:spcBef>
              <a:spcAft>
                <a:spcPts val="0"/>
              </a:spcAft>
              <a:buClr>
                <a:schemeClr val="dk1"/>
              </a:buClr>
              <a:buSzPts val="2800"/>
              <a:buChar char="•"/>
            </a:pPr>
            <a:r>
              <a:rPr lang="en"/>
              <a:t>Record a value using a Vocabulary Encoding Scheme (VES)</a:t>
            </a:r>
            <a:endParaRPr/>
          </a:p>
          <a:p>
            <a:pPr marL="228600" lvl="0" indent="-228600" algn="l" rtl="0">
              <a:lnSpc>
                <a:spcPct val="90000"/>
              </a:lnSpc>
              <a:spcBef>
                <a:spcPts val="1000"/>
              </a:spcBef>
              <a:spcAft>
                <a:spcPts val="0"/>
              </a:spcAft>
              <a:buClr>
                <a:schemeClr val="dk1"/>
              </a:buClr>
              <a:buSzPts val="2800"/>
              <a:buChar char="•"/>
            </a:pPr>
            <a:r>
              <a:rPr lang="en"/>
              <a:t>Record a value using a String Encoding Scheme (SES)</a:t>
            </a:r>
            <a:endParaRPr/>
          </a:p>
          <a:p>
            <a:pPr marL="228600" lvl="0" indent="-228600" algn="l" rtl="0">
              <a:lnSpc>
                <a:spcPct val="90000"/>
              </a:lnSpc>
              <a:spcBef>
                <a:spcPts val="1000"/>
              </a:spcBef>
              <a:spcAft>
                <a:spcPts val="0"/>
              </a:spcAft>
              <a:buClr>
                <a:schemeClr val="dk1"/>
              </a:buClr>
              <a:buSzPts val="2800"/>
              <a:buChar char="•"/>
            </a:pPr>
            <a:r>
              <a:rPr lang="en"/>
              <a:t>Construct an access point</a:t>
            </a:r>
            <a:endParaRPr/>
          </a:p>
          <a:p>
            <a:pPr marL="228600" lvl="0" indent="-50800" algn="l" rtl="0">
              <a:lnSpc>
                <a:spcPct val="90000"/>
              </a:lnSpc>
              <a:spcBef>
                <a:spcPts val="1000"/>
              </a:spcBef>
              <a:spcAft>
                <a:spcPts val="0"/>
              </a:spcAft>
              <a:buClr>
                <a:schemeClr val="dk1"/>
              </a:buClr>
              <a:buSzPts val="2800"/>
              <a:buNone/>
            </a:pPr>
            <a:endParaRPr/>
          </a:p>
        </p:txBody>
      </p:sp>
      <p:sp>
        <p:nvSpPr>
          <p:cNvPr id="139" name="Google Shape;13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36220-EC25-5DB7-51B5-F7E6C0E75798}"/>
              </a:ext>
            </a:extLst>
          </p:cNvPr>
          <p:cNvSpPr>
            <a:spLocks noGrp="1"/>
          </p:cNvSpPr>
          <p:nvPr>
            <p:ph type="title"/>
          </p:nvPr>
        </p:nvSpPr>
        <p:spPr/>
        <p:txBody>
          <a:bodyPr/>
          <a:lstStyle/>
          <a:p>
            <a:r>
              <a:rPr lang="en-US" dirty="0"/>
              <a:t>publication statement</a:t>
            </a:r>
          </a:p>
        </p:txBody>
      </p:sp>
      <p:sp>
        <p:nvSpPr>
          <p:cNvPr id="6" name="Text Placeholder 5">
            <a:extLst>
              <a:ext uri="{FF2B5EF4-FFF2-40B4-BE49-F238E27FC236}">
                <a16:creationId xmlns:a16="http://schemas.microsoft.com/office/drawing/2014/main" id="{6C5118A4-27E7-B70A-5F3D-9D4085487B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911B49-26CF-C79F-627B-417134EE61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82118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lnSpc>
                <a:spcPct val="100000"/>
              </a:lnSpc>
              <a:buSzPts val="990"/>
            </a:pPr>
            <a:r>
              <a:rPr lang="en" sz="3227"/>
              <a:t>1.1	 Manifestation: </a:t>
            </a:r>
            <a:r>
              <a:rPr lang="en" sz="3200" u="sng">
                <a:solidFill>
                  <a:srgbClr val="1155CC"/>
                </a:solidFill>
                <a:highlight>
                  <a:srgbClr val="FFFFFF"/>
                </a:highlight>
                <a:hlinkClick r:id="rId3">
                  <a:extLst>
                    <a:ext uri="{A12FA001-AC4F-418D-AE19-62706E023703}">
                      <ahyp:hlinkClr xmlns:ahyp="http://schemas.microsoft.com/office/drawing/2018/hyperlinkcolor" val="tx"/>
                    </a:ext>
                  </a:extLst>
                </a:hlinkClick>
              </a:rPr>
              <a:t>publication statement</a:t>
            </a:r>
            <a:r>
              <a:rPr lang="en" sz="3227"/>
              <a:t>, on the BSR:</a:t>
            </a:r>
            <a:endParaRPr sz="3227"/>
          </a:p>
        </p:txBody>
      </p:sp>
      <p:sp>
        <p:nvSpPr>
          <p:cNvPr id="67" name="Google Shape;67;p3"/>
          <p:cNvSpPr txBox="1">
            <a:spLocks noGrp="1"/>
          </p:cNvSpPr>
          <p:nvPr>
            <p:ph type="body" idx="1"/>
          </p:nvPr>
        </p:nvSpPr>
        <p:spPr>
          <a:xfrm>
            <a:off x="551600" y="1503933"/>
            <a:ext cx="11088800" cy="46532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spcAft>
                <a:spcPts val="1600"/>
              </a:spcAft>
              <a:buNone/>
            </a:pPr>
            <a:r>
              <a:rPr lang="en">
                <a:solidFill>
                  <a:schemeClr val="dk1"/>
                </a:solidFill>
              </a:rPr>
              <a:t>A superelement - superelements are structured descriptions. LC/PCC core.</a:t>
            </a:r>
            <a:endParaRPr/>
          </a:p>
        </p:txBody>
      </p:sp>
      <p:pic>
        <p:nvPicPr>
          <p:cNvPr id="68" name="Google Shape;68;p3" title="Screenshot 2026-06-16 at 5.08.13 PM.png"/>
          <p:cNvPicPr preferRelativeResize="0"/>
          <p:nvPr/>
        </p:nvPicPr>
        <p:blipFill rotWithShape="1">
          <a:blip r:embed="rId4">
            <a:alphaModFix/>
          </a:blip>
          <a:srcRect/>
          <a:stretch/>
        </p:blipFill>
        <p:spPr>
          <a:xfrm>
            <a:off x="551600" y="1709067"/>
            <a:ext cx="11088800" cy="3450732"/>
          </a:xfrm>
          <a:prstGeom prst="rect">
            <a:avLst/>
          </a:prstGeom>
          <a:noFill/>
          <a:ln w="28575" cap="flat" cmpd="sng">
            <a:solidFill>
              <a:srgbClr val="1155CC"/>
            </a:solidFill>
            <a:prstDash val="solid"/>
            <a:round/>
            <a:headEnd type="none" w="sm" len="sm"/>
            <a:tailEnd type="none" w="sm" len="sm"/>
          </a:ln>
        </p:spPr>
      </p:pic>
      <p:sp>
        <p:nvSpPr>
          <p:cNvPr id="69" name="Google Shape;69;p3"/>
          <p:cNvSpPr/>
          <p:nvPr/>
        </p:nvSpPr>
        <p:spPr>
          <a:xfrm>
            <a:off x="653133" y="4036033"/>
            <a:ext cx="1828800" cy="6340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0" name="Google Shape;70;p3"/>
          <p:cNvSpPr/>
          <p:nvPr/>
        </p:nvSpPr>
        <p:spPr>
          <a:xfrm>
            <a:off x="3456333" y="4036033"/>
            <a:ext cx="1280000" cy="5688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lnSpc>
                <a:spcPct val="100000"/>
              </a:lnSpc>
              <a:buSzPts val="990"/>
            </a:pPr>
            <a:r>
              <a:rPr lang="en" sz="3227"/>
              <a:t>1.2  Manifestation: </a:t>
            </a:r>
            <a:r>
              <a:rPr lang="en" sz="3200" u="sng">
                <a:solidFill>
                  <a:srgbClr val="1155CC"/>
                </a:solidFill>
                <a:highlight>
                  <a:srgbClr val="FFFFFF"/>
                </a:highlight>
                <a:hlinkClick r:id="rId3">
                  <a:extLst>
                    <a:ext uri="{A12FA001-AC4F-418D-AE19-62706E023703}">
                      <ahyp:hlinkClr xmlns:ahyp="http://schemas.microsoft.com/office/drawing/2018/hyperlinkcolor" val="tx"/>
                    </a:ext>
                  </a:extLst>
                </a:hlinkClick>
              </a:rPr>
              <a:t>publication statement</a:t>
            </a:r>
            <a:r>
              <a:rPr lang="en" sz="3227"/>
              <a:t>, Recording method</a:t>
            </a:r>
            <a:endParaRPr sz="3227"/>
          </a:p>
        </p:txBody>
      </p:sp>
      <p:sp>
        <p:nvSpPr>
          <p:cNvPr id="76" name="Google Shape;76;p4"/>
          <p:cNvSpPr txBox="1">
            <a:spLocks noGrp="1"/>
          </p:cNvSpPr>
          <p:nvPr>
            <p:ph type="body" idx="1"/>
          </p:nvPr>
        </p:nvSpPr>
        <p:spPr>
          <a:xfrm>
            <a:off x="415600" y="1610900"/>
            <a:ext cx="5884400" cy="4521200"/>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Aft>
                <a:spcPts val="1600"/>
              </a:spcAft>
              <a:buNone/>
            </a:pPr>
            <a:endParaRPr/>
          </a:p>
        </p:txBody>
      </p:sp>
      <p:sp>
        <p:nvSpPr>
          <p:cNvPr id="77" name="Google Shape;77;p4"/>
          <p:cNvSpPr txBox="1">
            <a:spLocks noGrp="1"/>
          </p:cNvSpPr>
          <p:nvPr>
            <p:ph type="body" idx="2"/>
          </p:nvPr>
        </p:nvSpPr>
        <p:spPr>
          <a:xfrm>
            <a:off x="6966867" y="1610900"/>
            <a:ext cx="4270000" cy="4874000"/>
          </a:xfrm>
          <a:prstGeom prst="rect">
            <a:avLst/>
          </a:prstGeom>
          <a:noFill/>
          <a:ln>
            <a:noFill/>
          </a:ln>
        </p:spPr>
        <p:txBody>
          <a:bodyPr spcFirstLastPara="1" vert="horz" wrap="square" lIns="121900" tIns="121900" rIns="121900" bIns="121900" rtlCol="0" anchor="t" anchorCtr="0">
            <a:noAutofit/>
          </a:bodyPr>
          <a:lstStyle/>
          <a:p>
            <a:pPr marL="609585" indent="-431789">
              <a:lnSpc>
                <a:spcPct val="115000"/>
              </a:lnSpc>
              <a:buSzPts val="1500"/>
            </a:pPr>
            <a:r>
              <a:rPr lang="en" sz="2000">
                <a:solidFill>
                  <a:schemeClr val="dk1"/>
                </a:solidFill>
              </a:rPr>
              <a:t>Element Reference Card: MARC 21 Bibliographic shows two recording methods are associated with this element. </a:t>
            </a:r>
            <a:endParaRPr sz="2000">
              <a:solidFill>
                <a:schemeClr val="dk1"/>
              </a:solidFill>
            </a:endParaRPr>
          </a:p>
          <a:p>
            <a:pPr marL="609585" indent="-431789">
              <a:lnSpc>
                <a:spcPct val="115000"/>
              </a:lnSpc>
              <a:spcBef>
                <a:spcPts val="1333"/>
              </a:spcBef>
              <a:buSzPts val="1500"/>
            </a:pPr>
            <a:r>
              <a:rPr lang="en" sz="2000">
                <a:solidFill>
                  <a:schemeClr val="dk1"/>
                </a:solidFill>
              </a:rPr>
              <a:t>BSR: in column L, see that publication statement maps to MARC 264. </a:t>
            </a:r>
            <a:endParaRPr sz="2000">
              <a:solidFill>
                <a:schemeClr val="dk1"/>
              </a:solidFill>
            </a:endParaRPr>
          </a:p>
          <a:p>
            <a:pPr marL="609585" indent="-431789">
              <a:lnSpc>
                <a:spcPct val="115000"/>
              </a:lnSpc>
              <a:spcBef>
                <a:spcPts val="1333"/>
              </a:spcBef>
              <a:spcAft>
                <a:spcPts val="1333"/>
              </a:spcAft>
              <a:buSzPts val="1500"/>
            </a:pPr>
            <a:r>
              <a:rPr lang="en" sz="2000">
                <a:solidFill>
                  <a:schemeClr val="dk1"/>
                </a:solidFill>
              </a:rPr>
              <a:t>The element reference card shows that field 264 is associated with </a:t>
            </a:r>
            <a:r>
              <a:rPr lang="en" sz="2000" i="1">
                <a:solidFill>
                  <a:schemeClr val="dk1"/>
                </a:solidFill>
              </a:rPr>
              <a:t>structured description.</a:t>
            </a:r>
            <a:endParaRPr sz="2000" i="1">
              <a:solidFill>
                <a:schemeClr val="dk1"/>
              </a:solidFill>
            </a:endParaRPr>
          </a:p>
        </p:txBody>
      </p:sp>
      <p:pic>
        <p:nvPicPr>
          <p:cNvPr id="78" name="Google Shape;78;p4" title="Screenshot 2026-06-17 at 11.20.30 AM.png"/>
          <p:cNvPicPr preferRelativeResize="0"/>
          <p:nvPr/>
        </p:nvPicPr>
        <p:blipFill rotWithShape="1">
          <a:blip r:embed="rId4">
            <a:alphaModFix/>
          </a:blip>
          <a:srcRect/>
          <a:stretch/>
        </p:blipFill>
        <p:spPr>
          <a:xfrm>
            <a:off x="387567" y="1804734"/>
            <a:ext cx="6417576" cy="4204167"/>
          </a:xfrm>
          <a:prstGeom prst="rect">
            <a:avLst/>
          </a:prstGeom>
          <a:noFill/>
          <a:ln w="28575" cap="flat" cmpd="sng">
            <a:solidFill>
              <a:srgbClr val="1155CC"/>
            </a:solidFill>
            <a:prstDash val="solid"/>
            <a:round/>
            <a:headEnd type="none" w="sm" len="sm"/>
            <a:tailEnd type="none" w="sm" len="sm"/>
          </a:ln>
        </p:spPr>
      </p:pic>
      <p:sp>
        <p:nvSpPr>
          <p:cNvPr id="79" name="Google Shape;79;p4"/>
          <p:cNvSpPr/>
          <p:nvPr/>
        </p:nvSpPr>
        <p:spPr>
          <a:xfrm>
            <a:off x="3209267" y="5130600"/>
            <a:ext cx="574400" cy="4596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lnSpc>
                <a:spcPct val="100000"/>
              </a:lnSpc>
              <a:buSzPts val="990"/>
            </a:pPr>
            <a:r>
              <a:rPr lang="en" sz="3227"/>
              <a:t>1.3 Manifestation: </a:t>
            </a:r>
            <a:r>
              <a:rPr lang="en" sz="3067" u="sng">
                <a:solidFill>
                  <a:srgbClr val="1155CC"/>
                </a:solidFill>
                <a:highlight>
                  <a:srgbClr val="FFFFFF"/>
                </a:highlight>
                <a:hlinkClick r:id="rId3">
                  <a:extLst>
                    <a:ext uri="{A12FA001-AC4F-418D-AE19-62706E023703}">
                      <ahyp:hlinkClr xmlns:ahyp="http://schemas.microsoft.com/office/drawing/2018/hyperlinkcolor" val="tx"/>
                    </a:ext>
                  </a:extLst>
                </a:hlinkClick>
              </a:rPr>
              <a:t>publication statement</a:t>
            </a:r>
            <a:r>
              <a:rPr lang="en" sz="3227"/>
              <a:t>, Prerecording</a:t>
            </a:r>
            <a:endParaRPr sz="3227"/>
          </a:p>
        </p:txBody>
      </p:sp>
      <p:sp>
        <p:nvSpPr>
          <p:cNvPr id="85" name="Google Shape;85;p5"/>
          <p:cNvSpPr txBox="1">
            <a:spLocks noGrp="1"/>
          </p:cNvSpPr>
          <p:nvPr>
            <p:ph type="body" idx="1"/>
          </p:nvPr>
        </p:nvSpPr>
        <p:spPr>
          <a:xfrm>
            <a:off x="629967" y="1456433"/>
            <a:ext cx="11360800" cy="51196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buNone/>
            </a:pPr>
            <a:endParaRPr dirty="0"/>
          </a:p>
          <a:p>
            <a:pPr marL="0" indent="0">
              <a:lnSpc>
                <a:spcPct val="115000"/>
              </a:lnSpc>
              <a:spcBef>
                <a:spcPts val="1600"/>
              </a:spcBef>
              <a:buNone/>
            </a:pPr>
            <a:endParaRPr dirty="0"/>
          </a:p>
          <a:p>
            <a:pPr marL="0" indent="0">
              <a:lnSpc>
                <a:spcPct val="115000"/>
              </a:lnSpc>
              <a:spcBef>
                <a:spcPts val="1600"/>
              </a:spcBef>
              <a:buNone/>
            </a:pPr>
            <a:endParaRPr dirty="0"/>
          </a:p>
          <a:p>
            <a:pPr marL="0" indent="0">
              <a:lnSpc>
                <a:spcPct val="115000"/>
              </a:lnSpc>
              <a:spcBef>
                <a:spcPts val="1600"/>
              </a:spcBef>
              <a:buNone/>
            </a:pPr>
            <a:endParaRPr dirty="0"/>
          </a:p>
          <a:p>
            <a:pPr marL="0" indent="0">
              <a:lnSpc>
                <a:spcPct val="115000"/>
              </a:lnSpc>
              <a:spcBef>
                <a:spcPts val="1600"/>
              </a:spcBef>
              <a:buNone/>
            </a:pPr>
            <a:endParaRPr dirty="0"/>
          </a:p>
          <a:p>
            <a:pPr marL="609585" indent="-457189">
              <a:lnSpc>
                <a:spcPct val="115000"/>
              </a:lnSpc>
              <a:spcBef>
                <a:spcPts val="1600"/>
              </a:spcBef>
            </a:pPr>
            <a:r>
              <a:rPr lang="en" dirty="0">
                <a:solidFill>
                  <a:schemeClr val="dk1"/>
                </a:solidFill>
              </a:rPr>
              <a:t>A superelement is a string consisting of at least one subelement.</a:t>
            </a:r>
            <a:endParaRPr dirty="0">
              <a:solidFill>
                <a:schemeClr val="dk1"/>
              </a:solidFill>
            </a:endParaRPr>
          </a:p>
          <a:p>
            <a:pPr marL="609585" indent="-457189">
              <a:lnSpc>
                <a:spcPct val="115000"/>
              </a:lnSpc>
            </a:pPr>
            <a:r>
              <a:rPr lang="en" dirty="0">
                <a:solidFill>
                  <a:schemeClr val="dk1"/>
                </a:solidFill>
              </a:rPr>
              <a:t>The string is ordered and punctuated with the appropriate string encoding scheme. </a:t>
            </a:r>
            <a:endParaRPr dirty="0">
              <a:solidFill>
                <a:schemeClr val="dk1"/>
              </a:solidFill>
            </a:endParaRPr>
          </a:p>
        </p:txBody>
      </p:sp>
      <p:pic>
        <p:nvPicPr>
          <p:cNvPr id="86" name="Google Shape;86;p5" title="Screenshot 2026-06-16 at 10.20.40 AM.png"/>
          <p:cNvPicPr preferRelativeResize="0"/>
          <p:nvPr/>
        </p:nvPicPr>
        <p:blipFill rotWithShape="1">
          <a:blip r:embed="rId4">
            <a:alphaModFix/>
          </a:blip>
          <a:srcRect/>
          <a:stretch/>
        </p:blipFill>
        <p:spPr>
          <a:xfrm>
            <a:off x="1227134" y="1456433"/>
            <a:ext cx="9118665" cy="3508635"/>
          </a:xfrm>
          <a:prstGeom prst="rect">
            <a:avLst/>
          </a:prstGeom>
          <a:noFill/>
          <a:ln w="28575" cap="flat" cmpd="sng">
            <a:solidFill>
              <a:srgbClr val="1155CC"/>
            </a:solidFill>
            <a:prstDash val="solid"/>
            <a:round/>
            <a:headEnd type="none" w="sm" len="sm"/>
            <a:tailEnd type="none" w="sm" len="sm"/>
          </a:ln>
        </p:spPr>
      </p:pic>
      <p:sp>
        <p:nvSpPr>
          <p:cNvPr id="87" name="Google Shape;87;p5"/>
          <p:cNvSpPr/>
          <p:nvPr/>
        </p:nvSpPr>
        <p:spPr>
          <a:xfrm>
            <a:off x="2052833" y="2383233"/>
            <a:ext cx="1335200" cy="4688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415600" y="593367"/>
            <a:ext cx="11360800" cy="876400"/>
          </a:xfrm>
          <a:prstGeom prst="rect">
            <a:avLst/>
          </a:prstGeom>
          <a:noFill/>
          <a:ln>
            <a:noFill/>
          </a:ln>
        </p:spPr>
        <p:txBody>
          <a:bodyPr spcFirstLastPara="1" vert="horz" wrap="square" lIns="121900" tIns="121900" rIns="121900" bIns="121900" rtlCol="0" anchor="t" anchorCtr="0">
            <a:normAutofit/>
          </a:bodyPr>
          <a:lstStyle/>
          <a:p>
            <a:pPr>
              <a:lnSpc>
                <a:spcPct val="100000"/>
              </a:lnSpc>
              <a:buSzPts val="990"/>
            </a:pPr>
            <a:r>
              <a:rPr lang="en" sz="2960"/>
              <a:t>1.4 Manifestation: </a:t>
            </a:r>
            <a:r>
              <a:rPr lang="en" sz="2933" u="sng">
                <a:solidFill>
                  <a:srgbClr val="1155CC"/>
                </a:solidFill>
                <a:highlight>
                  <a:srgbClr val="FFFFFF"/>
                </a:highlight>
                <a:hlinkClick r:id="rId3">
                  <a:extLst>
                    <a:ext uri="{A12FA001-AC4F-418D-AE19-62706E023703}">
                      <ahyp:hlinkClr xmlns:ahyp="http://schemas.microsoft.com/office/drawing/2018/hyperlinkcolor" val="tx"/>
                    </a:ext>
                  </a:extLst>
                </a:hlinkClick>
              </a:rPr>
              <a:t>publication statement</a:t>
            </a:r>
            <a:r>
              <a:rPr lang="en" sz="2960"/>
              <a:t>, LC-PCC policy statement</a:t>
            </a:r>
            <a:endParaRPr sz="2960"/>
          </a:p>
        </p:txBody>
      </p:sp>
      <p:sp>
        <p:nvSpPr>
          <p:cNvPr id="93" name="Google Shape;93;p6"/>
          <p:cNvSpPr txBox="1">
            <a:spLocks noGrp="1"/>
          </p:cNvSpPr>
          <p:nvPr>
            <p:ph type="body" idx="1"/>
          </p:nvPr>
        </p:nvSpPr>
        <p:spPr>
          <a:xfrm>
            <a:off x="415600" y="1522633"/>
            <a:ext cx="11360800" cy="4944000"/>
          </a:xfrm>
          <a:prstGeom prst="rect">
            <a:avLst/>
          </a:prstGeom>
          <a:noFill/>
          <a:ln>
            <a:noFill/>
          </a:ln>
        </p:spPr>
        <p:txBody>
          <a:bodyPr spcFirstLastPara="1" vert="horz" wrap="square" lIns="121900" tIns="121900" rIns="121900" bIns="121900" rtlCol="0" anchor="t" anchorCtr="0">
            <a:normAutofit fontScale="92500" lnSpcReduction="20000"/>
          </a:bodyPr>
          <a:lstStyle/>
          <a:p>
            <a:pPr marL="0" indent="0">
              <a:lnSpc>
                <a:spcPct val="115000"/>
              </a:lnSpc>
              <a:buSzPct val="108108"/>
              <a:buNone/>
            </a:pPr>
            <a:endParaRPr/>
          </a:p>
          <a:p>
            <a:pPr marL="0" indent="0">
              <a:lnSpc>
                <a:spcPct val="115000"/>
              </a:lnSpc>
              <a:spcBef>
                <a:spcPts val="1600"/>
              </a:spcBef>
              <a:buSzPct val="108108"/>
              <a:buNone/>
            </a:pPr>
            <a:endParaRPr/>
          </a:p>
          <a:p>
            <a:pPr marL="0" indent="0">
              <a:lnSpc>
                <a:spcPct val="115000"/>
              </a:lnSpc>
              <a:spcBef>
                <a:spcPts val="1600"/>
              </a:spcBef>
              <a:buSzPct val="108108"/>
              <a:buNone/>
            </a:pPr>
            <a:endParaRPr/>
          </a:p>
          <a:p>
            <a:pPr marL="0" indent="0">
              <a:lnSpc>
                <a:spcPct val="115000"/>
              </a:lnSpc>
              <a:spcBef>
                <a:spcPts val="1600"/>
              </a:spcBef>
              <a:buSzPct val="108108"/>
              <a:buNone/>
            </a:pPr>
            <a:endParaRPr/>
          </a:p>
          <a:p>
            <a:pPr marL="0" indent="0">
              <a:lnSpc>
                <a:spcPct val="115000"/>
              </a:lnSpc>
              <a:spcBef>
                <a:spcPts val="1600"/>
              </a:spcBef>
              <a:buSzPct val="108108"/>
              <a:buNone/>
            </a:pPr>
            <a:endParaRPr/>
          </a:p>
          <a:p>
            <a:pPr marL="0" indent="0">
              <a:lnSpc>
                <a:spcPct val="115000"/>
              </a:lnSpc>
              <a:spcBef>
                <a:spcPts val="1600"/>
              </a:spcBef>
              <a:buSzPct val="108108"/>
              <a:buNone/>
            </a:pPr>
            <a:endParaRPr/>
          </a:p>
          <a:p>
            <a:pPr marL="0" indent="0">
              <a:lnSpc>
                <a:spcPct val="115000"/>
              </a:lnSpc>
              <a:spcBef>
                <a:spcPts val="1600"/>
              </a:spcBef>
              <a:buSzPct val="108108"/>
              <a:buNone/>
            </a:pPr>
            <a:endParaRPr/>
          </a:p>
          <a:p>
            <a:pPr marL="609585" indent="-437970">
              <a:lnSpc>
                <a:spcPct val="115000"/>
              </a:lnSpc>
              <a:buSzPct val="100000"/>
            </a:pPr>
            <a:r>
              <a:rPr lang="en" sz="2267">
                <a:solidFill>
                  <a:schemeClr val="dk1"/>
                </a:solidFill>
              </a:rPr>
              <a:t>The string encoding scheme is linked to the Prerecording LC/PCC policy statement.</a:t>
            </a:r>
            <a:endParaRPr sz="2267">
              <a:solidFill>
                <a:schemeClr val="dk1"/>
              </a:solidFill>
            </a:endParaRPr>
          </a:p>
          <a:p>
            <a:pPr marL="609585" indent="-437970">
              <a:lnSpc>
                <a:spcPct val="115000"/>
              </a:lnSpc>
              <a:buSzPct val="100000"/>
            </a:pPr>
            <a:r>
              <a:rPr lang="en" sz="2267">
                <a:solidFill>
                  <a:schemeClr val="dk1"/>
                </a:solidFill>
              </a:rPr>
              <a:t>MG: Manifestation: </a:t>
            </a:r>
            <a:r>
              <a:rPr lang="en" sz="2267" u="sng">
                <a:solidFill>
                  <a:srgbClr val="1155CC"/>
                </a:solidFill>
                <a:hlinkClick r:id="rId4">
                  <a:extLst>
                    <a:ext uri="{A12FA001-AC4F-418D-AE19-62706E023703}">
                      <ahyp:hlinkClr xmlns:ahyp="http://schemas.microsoft.com/office/drawing/2018/hyperlinkcolor" val="tx"/>
                    </a:ext>
                  </a:extLst>
                </a:hlinkClick>
              </a:rPr>
              <a:t>SES: Publication, Distribution, Production, Manufacture and Production</a:t>
            </a:r>
            <a:r>
              <a:rPr lang="en" sz="2267">
                <a:solidFill>
                  <a:srgbClr val="1155CC"/>
                </a:solidFill>
              </a:rPr>
              <a:t>. </a:t>
            </a:r>
            <a:endParaRPr sz="2267">
              <a:solidFill>
                <a:srgbClr val="1155CC"/>
              </a:solidFill>
            </a:endParaRPr>
          </a:p>
        </p:txBody>
      </p:sp>
      <p:pic>
        <p:nvPicPr>
          <p:cNvPr id="94" name="Google Shape;94;p6" title="Screenshot 2026-06-16 at 10.18.41 AM.png"/>
          <p:cNvPicPr preferRelativeResize="0"/>
          <p:nvPr/>
        </p:nvPicPr>
        <p:blipFill rotWithShape="1">
          <a:blip r:embed="rId5">
            <a:alphaModFix/>
          </a:blip>
          <a:srcRect/>
          <a:stretch/>
        </p:blipFill>
        <p:spPr>
          <a:xfrm>
            <a:off x="1004500" y="1522634"/>
            <a:ext cx="7910568" cy="3513116"/>
          </a:xfrm>
          <a:prstGeom prst="rect">
            <a:avLst/>
          </a:prstGeom>
          <a:noFill/>
          <a:ln w="28575" cap="flat" cmpd="sng">
            <a:solidFill>
              <a:schemeClr val="dk1"/>
            </a:solidFill>
            <a:prstDash val="solid"/>
            <a:round/>
            <a:headEnd type="none" w="sm" len="sm"/>
            <a:tailEnd type="none" w="sm" len="sm"/>
          </a:ln>
        </p:spPr>
      </p:pic>
      <p:sp>
        <p:nvSpPr>
          <p:cNvPr id="95" name="Google Shape;95;p6"/>
          <p:cNvSpPr/>
          <p:nvPr/>
        </p:nvSpPr>
        <p:spPr>
          <a:xfrm>
            <a:off x="6291933" y="3918867"/>
            <a:ext cx="1904800" cy="5336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415600" y="593367"/>
            <a:ext cx="11360800" cy="1181200"/>
          </a:xfrm>
          <a:prstGeom prst="rect">
            <a:avLst/>
          </a:prstGeom>
          <a:noFill/>
          <a:ln>
            <a:noFill/>
          </a:ln>
        </p:spPr>
        <p:txBody>
          <a:bodyPr spcFirstLastPara="1" vert="horz" wrap="square" lIns="121900" tIns="121900" rIns="121900" bIns="121900" rtlCol="0" anchor="t" anchorCtr="0">
            <a:noAutofit/>
          </a:bodyPr>
          <a:lstStyle/>
          <a:p>
            <a:pPr>
              <a:lnSpc>
                <a:spcPct val="100000"/>
              </a:lnSpc>
              <a:buSzPts val="990"/>
            </a:pPr>
            <a:r>
              <a:rPr lang="en" sz="2960"/>
              <a:t>1.5 Manifestation: </a:t>
            </a:r>
            <a:r>
              <a:rPr lang="en" sz="2933" u="sng">
                <a:solidFill>
                  <a:srgbClr val="1155CC"/>
                </a:solidFill>
                <a:highlight>
                  <a:srgbClr val="FFFFFF"/>
                </a:highlight>
                <a:hlinkClick r:id="rId3">
                  <a:extLst>
                    <a:ext uri="{A12FA001-AC4F-418D-AE19-62706E023703}">
                      <ahyp:hlinkClr xmlns:ahyp="http://schemas.microsoft.com/office/drawing/2018/hyperlinkcolor" val="tx"/>
                    </a:ext>
                  </a:extLst>
                </a:hlinkClick>
              </a:rPr>
              <a:t>publication statement</a:t>
            </a:r>
            <a:r>
              <a:rPr lang="en" sz="2960"/>
              <a:t>, Recording a structured description</a:t>
            </a:r>
            <a:endParaRPr sz="2960"/>
          </a:p>
          <a:p>
            <a:pPr>
              <a:lnSpc>
                <a:spcPct val="100000"/>
              </a:lnSpc>
              <a:buSzPts val="990"/>
            </a:pPr>
            <a:endParaRPr sz="3360"/>
          </a:p>
        </p:txBody>
      </p:sp>
      <p:sp>
        <p:nvSpPr>
          <p:cNvPr id="101" name="Google Shape;101;p7"/>
          <p:cNvSpPr txBox="1">
            <a:spLocks noGrp="1"/>
          </p:cNvSpPr>
          <p:nvPr>
            <p:ph type="body" idx="1"/>
          </p:nvPr>
        </p:nvSpPr>
        <p:spPr>
          <a:xfrm>
            <a:off x="415600" y="2090067"/>
            <a:ext cx="7489200" cy="30916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buNone/>
            </a:pPr>
            <a:endParaRPr sz="2400" b="1">
              <a:solidFill>
                <a:schemeClr val="dk1"/>
              </a:solidFill>
            </a:endParaRPr>
          </a:p>
          <a:p>
            <a:pPr marL="0" indent="0">
              <a:lnSpc>
                <a:spcPct val="115000"/>
              </a:lnSpc>
              <a:spcBef>
                <a:spcPts val="1600"/>
              </a:spcBef>
              <a:spcAft>
                <a:spcPts val="1600"/>
              </a:spcAft>
              <a:buNone/>
            </a:pPr>
            <a:endParaRPr sz="2400" b="1">
              <a:solidFill>
                <a:schemeClr val="dk1"/>
              </a:solidFill>
            </a:endParaRPr>
          </a:p>
        </p:txBody>
      </p:sp>
      <p:sp>
        <p:nvSpPr>
          <p:cNvPr id="102" name="Google Shape;102;p7"/>
          <p:cNvSpPr txBox="1">
            <a:spLocks noGrp="1"/>
          </p:cNvSpPr>
          <p:nvPr>
            <p:ph type="body" idx="2"/>
          </p:nvPr>
        </p:nvSpPr>
        <p:spPr>
          <a:xfrm>
            <a:off x="8056600" y="2188033"/>
            <a:ext cx="3719600" cy="4306800"/>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buSzPts val="1100"/>
              <a:buNone/>
            </a:pPr>
            <a:r>
              <a:rPr lang="en" sz="2133">
                <a:solidFill>
                  <a:schemeClr val="dk1"/>
                </a:solidFill>
              </a:rPr>
              <a:t>Apply the SES to the individual subelement values:</a:t>
            </a:r>
            <a:endParaRPr sz="2133">
              <a:solidFill>
                <a:schemeClr val="dk1"/>
              </a:solidFill>
            </a:endParaRPr>
          </a:p>
          <a:p>
            <a:pPr marL="0" indent="0">
              <a:lnSpc>
                <a:spcPct val="115000"/>
              </a:lnSpc>
              <a:spcBef>
                <a:spcPts val="1333"/>
              </a:spcBef>
              <a:buSzPts val="1100"/>
              <a:buNone/>
            </a:pPr>
            <a:r>
              <a:rPr lang="en" sz="2133">
                <a:solidFill>
                  <a:schemeClr val="dk1"/>
                </a:solidFill>
              </a:rPr>
              <a:t>Date of publication =</a:t>
            </a:r>
            <a:endParaRPr sz="2133">
              <a:solidFill>
                <a:schemeClr val="dk1"/>
              </a:solidFill>
            </a:endParaRPr>
          </a:p>
          <a:p>
            <a:pPr marL="0" indent="0">
              <a:lnSpc>
                <a:spcPct val="115000"/>
              </a:lnSpc>
              <a:buSzPts val="1100"/>
              <a:buNone/>
            </a:pPr>
            <a:r>
              <a:rPr lang="en" sz="2133" b="1">
                <a:solidFill>
                  <a:schemeClr val="dk1"/>
                </a:solidFill>
              </a:rPr>
              <a:t>2021</a:t>
            </a:r>
            <a:endParaRPr sz="2133" b="1">
              <a:solidFill>
                <a:schemeClr val="dk1"/>
              </a:solidFill>
            </a:endParaRPr>
          </a:p>
          <a:p>
            <a:pPr marL="0" indent="0">
              <a:lnSpc>
                <a:spcPct val="115000"/>
              </a:lnSpc>
              <a:spcBef>
                <a:spcPts val="1333"/>
              </a:spcBef>
              <a:buSzPts val="1100"/>
              <a:buNone/>
            </a:pPr>
            <a:r>
              <a:rPr lang="en" sz="2133">
                <a:solidFill>
                  <a:schemeClr val="dk1"/>
                </a:solidFill>
              </a:rPr>
              <a:t>Name of publisher =</a:t>
            </a:r>
            <a:endParaRPr sz="2133">
              <a:solidFill>
                <a:schemeClr val="dk1"/>
              </a:solidFill>
            </a:endParaRPr>
          </a:p>
          <a:p>
            <a:pPr marL="0" indent="0">
              <a:lnSpc>
                <a:spcPct val="115000"/>
              </a:lnSpc>
              <a:buSzPts val="1100"/>
              <a:buNone/>
            </a:pPr>
            <a:r>
              <a:rPr lang="en" sz="2133" b="1">
                <a:solidFill>
                  <a:schemeClr val="dk1"/>
                </a:solidFill>
              </a:rPr>
              <a:t>Orca Books Publishers</a:t>
            </a:r>
            <a:endParaRPr sz="2133" b="1">
              <a:solidFill>
                <a:schemeClr val="dk1"/>
              </a:solidFill>
            </a:endParaRPr>
          </a:p>
          <a:p>
            <a:pPr marL="0" indent="0">
              <a:lnSpc>
                <a:spcPct val="115000"/>
              </a:lnSpc>
              <a:spcBef>
                <a:spcPts val="1333"/>
              </a:spcBef>
              <a:buSzPts val="1100"/>
              <a:buNone/>
            </a:pPr>
            <a:r>
              <a:rPr lang="en" sz="2133">
                <a:solidFill>
                  <a:schemeClr val="dk1"/>
                </a:solidFill>
              </a:rPr>
              <a:t>Place of publication =</a:t>
            </a:r>
            <a:endParaRPr sz="2133">
              <a:solidFill>
                <a:schemeClr val="dk1"/>
              </a:solidFill>
            </a:endParaRPr>
          </a:p>
          <a:p>
            <a:pPr marL="0" indent="0">
              <a:lnSpc>
                <a:spcPct val="115000"/>
              </a:lnSpc>
              <a:spcAft>
                <a:spcPts val="1600"/>
              </a:spcAft>
              <a:buSzPts val="1100"/>
              <a:buNone/>
            </a:pPr>
            <a:r>
              <a:rPr lang="en" sz="2133" b="1">
                <a:solidFill>
                  <a:schemeClr val="dk1"/>
                </a:solidFill>
              </a:rPr>
              <a:t>Victoria, British Columbia</a:t>
            </a:r>
            <a:endParaRPr sz="2133">
              <a:solidFill>
                <a:schemeClr val="dk1"/>
              </a:solidFill>
            </a:endParaRPr>
          </a:p>
        </p:txBody>
      </p:sp>
      <p:pic>
        <p:nvPicPr>
          <p:cNvPr id="103" name="Google Shape;103;p7" title="Screenshot 2026-06-16 at 10.37.30 AM.png"/>
          <p:cNvPicPr preferRelativeResize="0"/>
          <p:nvPr/>
        </p:nvPicPr>
        <p:blipFill rotWithShape="1">
          <a:blip r:embed="rId4">
            <a:alphaModFix/>
          </a:blip>
          <a:srcRect/>
          <a:stretch/>
        </p:blipFill>
        <p:spPr>
          <a:xfrm>
            <a:off x="468100" y="2188034"/>
            <a:ext cx="7489365" cy="2744900"/>
          </a:xfrm>
          <a:prstGeom prst="rect">
            <a:avLst/>
          </a:prstGeom>
          <a:noFill/>
          <a:ln w="28575" cap="flat" cmpd="sng">
            <a:solidFill>
              <a:srgbClr val="1155CC"/>
            </a:solidFill>
            <a:prstDash val="solid"/>
            <a:round/>
            <a:headEnd type="none" w="sm" len="sm"/>
            <a:tailEnd type="none" w="sm" len="sm"/>
          </a:ln>
        </p:spPr>
      </p:pic>
      <p:sp>
        <p:nvSpPr>
          <p:cNvPr id="104" name="Google Shape;104;p7"/>
          <p:cNvSpPr/>
          <p:nvPr/>
        </p:nvSpPr>
        <p:spPr>
          <a:xfrm>
            <a:off x="4550233" y="3516100"/>
            <a:ext cx="1916000" cy="6532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415600" y="560267"/>
            <a:ext cx="11360800" cy="1004000"/>
          </a:xfrm>
          <a:prstGeom prst="rect">
            <a:avLst/>
          </a:prstGeom>
          <a:noFill/>
          <a:ln>
            <a:noFill/>
          </a:ln>
        </p:spPr>
        <p:txBody>
          <a:bodyPr spcFirstLastPara="1" vert="horz" wrap="square" lIns="121900" tIns="121900" rIns="121900" bIns="121900" rtlCol="0" anchor="t" anchorCtr="0">
            <a:noAutofit/>
          </a:bodyPr>
          <a:lstStyle/>
          <a:p>
            <a:pPr>
              <a:lnSpc>
                <a:spcPct val="100000"/>
              </a:lnSpc>
              <a:buSzPts val="990"/>
            </a:pPr>
            <a:r>
              <a:rPr lang="en" sz="2667"/>
              <a:t>1.6  MG: Manifestation: </a:t>
            </a:r>
            <a:r>
              <a:rPr lang="en" sz="2667" u="sng">
                <a:solidFill>
                  <a:srgbClr val="1155CC"/>
                </a:solidFill>
                <a:hlinkClick r:id="rId3">
                  <a:extLst>
                    <a:ext uri="{A12FA001-AC4F-418D-AE19-62706E023703}">
                      <ahyp:hlinkClr xmlns:ahyp="http://schemas.microsoft.com/office/drawing/2018/hyperlinkcolor" val="tx"/>
                    </a:ext>
                  </a:extLst>
                </a:hlinkClick>
              </a:rPr>
              <a:t>SES: Publication, Distribution, Production, Manufacture and Production</a:t>
            </a:r>
            <a:endParaRPr sz="2667"/>
          </a:p>
        </p:txBody>
      </p:sp>
      <p:sp>
        <p:nvSpPr>
          <p:cNvPr id="110" name="Google Shape;110;p8"/>
          <p:cNvSpPr txBox="1">
            <a:spLocks noGrp="1"/>
          </p:cNvSpPr>
          <p:nvPr>
            <p:ph type="body" idx="1"/>
          </p:nvPr>
        </p:nvSpPr>
        <p:spPr>
          <a:xfrm>
            <a:off x="371967" y="1628700"/>
            <a:ext cx="11014400" cy="4554400"/>
          </a:xfrm>
          <a:prstGeom prst="rect">
            <a:avLst/>
          </a:prstGeom>
          <a:noFill/>
          <a:ln>
            <a:noFill/>
          </a:ln>
        </p:spPr>
        <p:txBody>
          <a:bodyPr spcFirstLastPara="1" vert="horz" wrap="square" lIns="121900" tIns="121900" rIns="121900" bIns="121900" rtlCol="0" anchor="t" anchorCtr="0">
            <a:normAutofit fontScale="25000" lnSpcReduction="20000"/>
          </a:bodyPr>
          <a:lstStyle/>
          <a:p>
            <a:pPr marL="0" indent="0">
              <a:lnSpc>
                <a:spcPct val="115000"/>
              </a:lnSpc>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609585" indent="-457189">
              <a:lnSpc>
                <a:spcPct val="115000"/>
              </a:lnSpc>
              <a:spcBef>
                <a:spcPts val="1600"/>
              </a:spcBef>
              <a:buSzPct val="100000"/>
            </a:pPr>
            <a:r>
              <a:rPr lang="en" sz="9600">
                <a:solidFill>
                  <a:schemeClr val="dk1"/>
                </a:solidFill>
              </a:rPr>
              <a:t>Use the publication statement string encoding scheme to sequence and punctuate subelement values. Record in the RDA template. </a:t>
            </a:r>
            <a:endParaRPr sz="9600">
              <a:solidFill>
                <a:schemeClr val="dk1"/>
              </a:solidFill>
            </a:endParaRPr>
          </a:p>
          <a:p>
            <a:pPr marL="609585" indent="-457189">
              <a:lnSpc>
                <a:spcPct val="115000"/>
              </a:lnSpc>
              <a:spcBef>
                <a:spcPts val="1333"/>
              </a:spcBef>
              <a:buSzPct val="100000"/>
            </a:pPr>
            <a:r>
              <a:rPr lang="en" sz="9600">
                <a:solidFill>
                  <a:schemeClr val="dk1"/>
                </a:solidFill>
              </a:rPr>
              <a:t>Map the value for the MARC field and subfields on the MARC workform.</a:t>
            </a:r>
            <a:endParaRPr sz="9600">
              <a:solidFill>
                <a:schemeClr val="dk1"/>
              </a:solidFill>
            </a:endParaRPr>
          </a:p>
          <a:p>
            <a:pPr marL="0" indent="0">
              <a:lnSpc>
                <a:spcPct val="115000"/>
              </a:lnSpc>
              <a:spcBef>
                <a:spcPts val="1600"/>
              </a:spcBef>
              <a:buSzPct val="360000"/>
              <a:buNone/>
            </a:pPr>
            <a:endParaRPr sz="2667">
              <a:solidFill>
                <a:schemeClr val="dk1"/>
              </a:solidFill>
            </a:endParaRPr>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360000"/>
              <a:buNone/>
            </a:pPr>
            <a:endParaRPr sz="2667"/>
          </a:p>
          <a:p>
            <a:pPr marL="0" indent="0">
              <a:lnSpc>
                <a:spcPct val="115000"/>
              </a:lnSpc>
              <a:spcBef>
                <a:spcPts val="1600"/>
              </a:spcBef>
              <a:buSzPct val="160000"/>
              <a:buNone/>
            </a:pPr>
            <a:endParaRPr sz="6000"/>
          </a:p>
          <a:p>
            <a:pPr marL="0" indent="0">
              <a:lnSpc>
                <a:spcPct val="115000"/>
              </a:lnSpc>
              <a:spcBef>
                <a:spcPts val="1600"/>
              </a:spcBef>
              <a:spcAft>
                <a:spcPts val="1600"/>
              </a:spcAft>
              <a:buSzPct val="360000"/>
              <a:buNone/>
            </a:pPr>
            <a:endParaRPr sz="2667"/>
          </a:p>
        </p:txBody>
      </p:sp>
      <p:pic>
        <p:nvPicPr>
          <p:cNvPr id="111" name="Google Shape;111;p8" title="Screenshot 2026-06-16 at 5.45.44 PM.png"/>
          <p:cNvPicPr preferRelativeResize="0"/>
          <p:nvPr/>
        </p:nvPicPr>
        <p:blipFill rotWithShape="1">
          <a:blip r:embed="rId4">
            <a:alphaModFix/>
          </a:blip>
          <a:srcRect/>
          <a:stretch/>
        </p:blipFill>
        <p:spPr>
          <a:xfrm>
            <a:off x="514034" y="1803700"/>
            <a:ext cx="10526497" cy="2530933"/>
          </a:xfrm>
          <a:prstGeom prst="rect">
            <a:avLst/>
          </a:prstGeom>
          <a:noFill/>
          <a:ln w="28575" cap="flat" cmpd="sng">
            <a:solidFill>
              <a:srgbClr val="1155CC"/>
            </a:solidFill>
            <a:prstDash val="solid"/>
            <a:round/>
            <a:headEnd type="none" w="sm" len="sm"/>
            <a:tailEnd type="none" w="sm" len="sm"/>
          </a:ln>
        </p:spPr>
      </p:pic>
      <p:sp>
        <p:nvSpPr>
          <p:cNvPr id="112" name="Google Shape;112;p8"/>
          <p:cNvSpPr/>
          <p:nvPr/>
        </p:nvSpPr>
        <p:spPr>
          <a:xfrm>
            <a:off x="5453300" y="2463300"/>
            <a:ext cx="2792400" cy="5696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lnSpc>
                <a:spcPct val="100000"/>
              </a:lnSpc>
              <a:buSzPct val="120679"/>
            </a:pPr>
            <a:r>
              <a:rPr lang="en" sz="3100" dirty="0"/>
              <a:t>1.7  Record the superelement value on the RDA template:</a:t>
            </a:r>
            <a:endParaRPr sz="3100" dirty="0"/>
          </a:p>
        </p:txBody>
      </p:sp>
      <p:sp>
        <p:nvSpPr>
          <p:cNvPr id="118" name="Google Shape;118;p9"/>
          <p:cNvSpPr txBox="1">
            <a:spLocks noGrp="1"/>
          </p:cNvSpPr>
          <p:nvPr>
            <p:ph type="body" idx="1"/>
          </p:nvPr>
        </p:nvSpPr>
        <p:spPr>
          <a:xfrm>
            <a:off x="609600" y="1438633"/>
            <a:ext cx="10548400" cy="4875200"/>
          </a:xfrm>
          <a:prstGeom prst="rect">
            <a:avLst/>
          </a:prstGeom>
          <a:noFill/>
          <a:ln>
            <a:noFill/>
          </a:ln>
        </p:spPr>
        <p:txBody>
          <a:bodyPr spcFirstLastPara="1" vert="horz" wrap="square" lIns="121900" tIns="121900" rIns="121900" bIns="121900" rtlCol="0" anchor="t" anchorCtr="0">
            <a:normAutofit fontScale="85000" lnSpcReduction="20000"/>
          </a:bodyPr>
          <a:lstStyle/>
          <a:p>
            <a:pPr marL="0" indent="0">
              <a:lnSpc>
                <a:spcPct val="115000"/>
              </a:lnSpc>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spcAft>
                <a:spcPts val="1600"/>
              </a:spcAft>
              <a:buNone/>
            </a:pPr>
            <a:r>
              <a:rPr lang="en"/>
              <a:t>  </a:t>
            </a:r>
            <a:r>
              <a:rPr lang="en">
                <a:solidFill>
                  <a:schemeClr val="dk1"/>
                </a:solidFill>
              </a:rPr>
              <a:t>Use column F to map the superelement value on the MARC workform.</a:t>
            </a:r>
            <a:endParaRPr>
              <a:solidFill>
                <a:schemeClr val="dk1"/>
              </a:solidFill>
            </a:endParaRPr>
          </a:p>
        </p:txBody>
      </p:sp>
      <p:pic>
        <p:nvPicPr>
          <p:cNvPr id="119" name="Google Shape;119;p9" title="Screenshot 2026-06-16 at 9.20.29 PM.png"/>
          <p:cNvPicPr preferRelativeResize="0"/>
          <p:nvPr/>
        </p:nvPicPr>
        <p:blipFill rotWithShape="1">
          <a:blip r:embed="rId3">
            <a:alphaModFix/>
          </a:blip>
          <a:srcRect/>
          <a:stretch/>
        </p:blipFill>
        <p:spPr>
          <a:xfrm>
            <a:off x="677751" y="1613633"/>
            <a:ext cx="10412101" cy="3797400"/>
          </a:xfrm>
          <a:prstGeom prst="rect">
            <a:avLst/>
          </a:prstGeom>
          <a:noFill/>
          <a:ln w="28575" cap="flat" cmpd="sng">
            <a:solidFill>
              <a:srgbClr val="1155CC"/>
            </a:solidFill>
            <a:prstDash val="solid"/>
            <a:round/>
            <a:headEnd type="none" w="sm" len="sm"/>
            <a:tailEnd type="none" w="sm" len="sm"/>
          </a:ln>
        </p:spPr>
      </p:pic>
      <p:sp>
        <p:nvSpPr>
          <p:cNvPr id="120" name="Google Shape;120;p9"/>
          <p:cNvSpPr/>
          <p:nvPr/>
        </p:nvSpPr>
        <p:spPr>
          <a:xfrm>
            <a:off x="3598533" y="3005667"/>
            <a:ext cx="3336000" cy="6424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21" name="Google Shape;121;p9"/>
          <p:cNvSpPr/>
          <p:nvPr/>
        </p:nvSpPr>
        <p:spPr>
          <a:xfrm>
            <a:off x="9808033" y="3005667"/>
            <a:ext cx="1284400" cy="4996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0E4079-A73C-6356-3C73-88FE1390E188}"/>
              </a:ext>
            </a:extLst>
          </p:cNvPr>
          <p:cNvSpPr>
            <a:spLocks noGrp="1"/>
          </p:cNvSpPr>
          <p:nvPr>
            <p:ph type="title"/>
          </p:nvPr>
        </p:nvSpPr>
        <p:spPr/>
        <p:txBody>
          <a:bodyPr/>
          <a:lstStyle/>
          <a:p>
            <a:r>
              <a:rPr lang="en-US" dirty="0"/>
              <a:t>content type</a:t>
            </a:r>
          </a:p>
        </p:txBody>
      </p:sp>
      <p:sp>
        <p:nvSpPr>
          <p:cNvPr id="6" name="Text Placeholder 5">
            <a:extLst>
              <a:ext uri="{FF2B5EF4-FFF2-40B4-BE49-F238E27FC236}">
                <a16:creationId xmlns:a16="http://schemas.microsoft.com/office/drawing/2014/main" id="{55F7C52B-DFFD-9207-B288-E5BA6988EB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554C47-96C3-35E1-0D93-7167700AB89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1061486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lnSpc>
                <a:spcPct val="100000"/>
              </a:lnSpc>
              <a:buSzPct val="111111"/>
            </a:pPr>
            <a:r>
              <a:rPr lang="en"/>
              <a:t>2.1. Expression: </a:t>
            </a:r>
            <a:r>
              <a:rPr lang="en" sz="3763" u="sng">
                <a:solidFill>
                  <a:srgbClr val="1155CC"/>
                </a:solidFill>
                <a:highlight>
                  <a:srgbClr val="FFFFFF"/>
                </a:highlight>
                <a:hlinkClick r:id="rId3">
                  <a:extLst>
                    <a:ext uri="{A12FA001-AC4F-418D-AE19-62706E023703}">
                      <ahyp:hlinkClr xmlns:ahyp="http://schemas.microsoft.com/office/drawing/2018/hyperlinkcolor" val="tx"/>
                    </a:ext>
                  </a:extLst>
                </a:hlinkClick>
              </a:rPr>
              <a:t>content type</a:t>
            </a:r>
            <a:r>
              <a:rPr lang="en"/>
              <a:t>, on the BSR:</a:t>
            </a:r>
            <a:endParaRPr/>
          </a:p>
        </p:txBody>
      </p:sp>
      <p:sp>
        <p:nvSpPr>
          <p:cNvPr id="127" name="Google Shape;127;p10"/>
          <p:cNvSpPr txBox="1">
            <a:spLocks noGrp="1"/>
          </p:cNvSpPr>
          <p:nvPr>
            <p:ph type="body" idx="1"/>
          </p:nvPr>
        </p:nvSpPr>
        <p:spPr>
          <a:xfrm>
            <a:off x="511633" y="1536633"/>
            <a:ext cx="10678800" cy="4700800"/>
          </a:xfrm>
          <a:prstGeom prst="rect">
            <a:avLst/>
          </a:prstGeom>
          <a:noFill/>
          <a:ln>
            <a:noFill/>
          </a:ln>
        </p:spPr>
        <p:txBody>
          <a:bodyPr spcFirstLastPara="1" vert="horz" wrap="square" lIns="121900" tIns="121900" rIns="121900" bIns="121900" rtlCol="0" anchor="t" anchorCtr="0">
            <a:normAutofit fontScale="85000" lnSpcReduction="20000"/>
          </a:bodyPr>
          <a:lstStyle/>
          <a:p>
            <a:pPr marL="0" indent="0">
              <a:lnSpc>
                <a:spcPct val="115000"/>
              </a:lnSpc>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spcAft>
                <a:spcPts val="1600"/>
              </a:spcAft>
              <a:buNone/>
            </a:pPr>
            <a:r>
              <a:rPr lang="en">
                <a:solidFill>
                  <a:schemeClr val="dk1"/>
                </a:solidFill>
              </a:rPr>
              <a:t>LC/PCC Core element.</a:t>
            </a:r>
            <a:endParaRPr>
              <a:solidFill>
                <a:schemeClr val="dk1"/>
              </a:solidFill>
            </a:endParaRPr>
          </a:p>
        </p:txBody>
      </p:sp>
      <p:pic>
        <p:nvPicPr>
          <p:cNvPr id="128" name="Google Shape;128;p10" title="Screenshot 2026-06-16 at 8.40.31 PM.png"/>
          <p:cNvPicPr preferRelativeResize="0"/>
          <p:nvPr/>
        </p:nvPicPr>
        <p:blipFill rotWithShape="1">
          <a:blip r:embed="rId4">
            <a:alphaModFix/>
          </a:blip>
          <a:srcRect/>
          <a:stretch/>
        </p:blipFill>
        <p:spPr>
          <a:xfrm>
            <a:off x="511635" y="1530318"/>
            <a:ext cx="10328029" cy="3797367"/>
          </a:xfrm>
          <a:prstGeom prst="rect">
            <a:avLst/>
          </a:prstGeom>
          <a:noFill/>
          <a:ln w="28575" cap="flat" cmpd="sng">
            <a:solidFill>
              <a:srgbClr val="1155CC"/>
            </a:solidFill>
            <a:prstDash val="solid"/>
            <a:round/>
            <a:headEnd type="none" w="sm" len="sm"/>
            <a:tailEnd type="none" w="sm" len="sm"/>
          </a:ln>
        </p:spPr>
      </p:pic>
      <p:sp>
        <p:nvSpPr>
          <p:cNvPr id="129" name="Google Shape;129;p10"/>
          <p:cNvSpPr/>
          <p:nvPr/>
        </p:nvSpPr>
        <p:spPr>
          <a:xfrm>
            <a:off x="881733" y="3906267"/>
            <a:ext cx="1106400" cy="5404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What is a structured description?</a:t>
            </a:r>
            <a:endParaRPr/>
          </a:p>
        </p:txBody>
      </p:sp>
      <p:sp>
        <p:nvSpPr>
          <p:cNvPr id="145" name="Google Shape;145;p4"/>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1800"/>
              <a:buNone/>
            </a:pPr>
            <a:r>
              <a:rPr lang="en"/>
              <a:t>RDA defines a </a:t>
            </a:r>
            <a:r>
              <a:rPr lang="en" b="1"/>
              <a:t>structured description</a:t>
            </a:r>
            <a:r>
              <a:rPr lang="en"/>
              <a:t> as:</a:t>
            </a:r>
            <a:endParaRPr/>
          </a:p>
          <a:p>
            <a:pPr marL="609585" lvl="0" indent="0" algn="l" rtl="0">
              <a:lnSpc>
                <a:spcPct val="90000"/>
              </a:lnSpc>
              <a:spcBef>
                <a:spcPts val="1600"/>
              </a:spcBef>
              <a:spcAft>
                <a:spcPts val="0"/>
              </a:spcAft>
              <a:buClr>
                <a:schemeClr val="dk1"/>
              </a:buClr>
              <a:buSzPts val="1800"/>
              <a:buNone/>
            </a:pPr>
            <a:r>
              <a:rPr lang="en" i="1"/>
              <a:t>A recording method that is a human-readable string that is a full or partial description of an entity that is </a:t>
            </a:r>
            <a:r>
              <a:rPr lang="en" i="1">
                <a:highlight>
                  <a:srgbClr val="FFF2CC"/>
                </a:highlight>
              </a:rPr>
              <a:t>based on a string encoding scheme</a:t>
            </a:r>
            <a:r>
              <a:rPr lang="en" i="1"/>
              <a:t>, or is a </a:t>
            </a:r>
            <a:r>
              <a:rPr lang="en" i="1">
                <a:highlight>
                  <a:srgbClr val="FFF2CC"/>
                </a:highlight>
              </a:rPr>
              <a:t>controlled term</a:t>
            </a:r>
            <a:r>
              <a:rPr lang="en" i="1"/>
              <a:t> that describes an aspect of an entity.</a:t>
            </a:r>
            <a:endParaRPr i="1"/>
          </a:p>
          <a:p>
            <a:pPr marL="609585" lvl="0" indent="0" algn="l" rtl="0">
              <a:lnSpc>
                <a:spcPct val="90000"/>
              </a:lnSpc>
              <a:spcBef>
                <a:spcPts val="1600"/>
              </a:spcBef>
              <a:spcAft>
                <a:spcPts val="1600"/>
              </a:spcAft>
              <a:buClr>
                <a:schemeClr val="dk1"/>
              </a:buClr>
              <a:buSzPts val="1800"/>
              <a:buNone/>
            </a:pPr>
            <a:r>
              <a:rPr lang="en" i="1"/>
              <a:t>Includes an </a:t>
            </a:r>
            <a:r>
              <a:rPr lang="en" i="1">
                <a:highlight>
                  <a:srgbClr val="FFF2CC"/>
                </a:highlight>
              </a:rPr>
              <a:t>access point</a:t>
            </a:r>
            <a:r>
              <a:rPr lang="en" i="1"/>
              <a:t> or a controlled term taken from a </a:t>
            </a:r>
            <a:r>
              <a:rPr lang="en" i="1">
                <a:highlight>
                  <a:srgbClr val="FFF2CC"/>
                </a:highlight>
              </a:rPr>
              <a:t>vocabulary encoding scheme</a:t>
            </a:r>
            <a:r>
              <a:rPr lang="en" i="1"/>
              <a:t>. </a:t>
            </a:r>
            <a:endParaRPr i="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lnSpc>
                <a:spcPct val="100000"/>
              </a:lnSpc>
              <a:buSzPct val="40909"/>
            </a:pPr>
            <a:r>
              <a:rPr lang="en" sz="3227"/>
              <a:t>2.2  Expression: </a:t>
            </a:r>
            <a:r>
              <a:rPr lang="en" sz="3615" u="sng">
                <a:solidFill>
                  <a:srgbClr val="1155CC"/>
                </a:solidFill>
                <a:highlight>
                  <a:srgbClr val="FFFFFF"/>
                </a:highlight>
                <a:hlinkClick r:id="rId3">
                  <a:extLst>
                    <a:ext uri="{A12FA001-AC4F-418D-AE19-62706E023703}">
                      <ahyp:hlinkClr xmlns:ahyp="http://schemas.microsoft.com/office/drawing/2018/hyperlinkcolor" val="tx"/>
                    </a:ext>
                  </a:extLst>
                </a:hlinkClick>
              </a:rPr>
              <a:t>content type</a:t>
            </a:r>
            <a:r>
              <a:rPr lang="en" sz="3227"/>
              <a:t>, Recording method</a:t>
            </a:r>
            <a:endParaRPr sz="3227"/>
          </a:p>
        </p:txBody>
      </p:sp>
      <p:sp>
        <p:nvSpPr>
          <p:cNvPr id="135" name="Google Shape;135;p11"/>
          <p:cNvSpPr txBox="1">
            <a:spLocks noGrp="1"/>
          </p:cNvSpPr>
          <p:nvPr>
            <p:ph type="body" idx="1"/>
          </p:nvPr>
        </p:nvSpPr>
        <p:spPr>
          <a:xfrm>
            <a:off x="415600" y="1665500"/>
            <a:ext cx="6306400" cy="4466800"/>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Aft>
                <a:spcPts val="1600"/>
              </a:spcAft>
              <a:buNone/>
            </a:pPr>
            <a:endParaRPr/>
          </a:p>
        </p:txBody>
      </p:sp>
      <p:sp>
        <p:nvSpPr>
          <p:cNvPr id="136" name="Google Shape;136;p11"/>
          <p:cNvSpPr txBox="1">
            <a:spLocks noGrp="1"/>
          </p:cNvSpPr>
          <p:nvPr>
            <p:ph type="body" idx="2"/>
          </p:nvPr>
        </p:nvSpPr>
        <p:spPr>
          <a:xfrm>
            <a:off x="6966867" y="1536633"/>
            <a:ext cx="4809200" cy="4874000"/>
          </a:xfrm>
          <a:prstGeom prst="rect">
            <a:avLst/>
          </a:prstGeom>
          <a:noFill/>
          <a:ln>
            <a:noFill/>
          </a:ln>
        </p:spPr>
        <p:txBody>
          <a:bodyPr spcFirstLastPara="1" vert="horz" wrap="square" lIns="121900" tIns="121900" rIns="121900" bIns="121900" rtlCol="0" anchor="t" anchorCtr="0">
            <a:noAutofit/>
          </a:bodyPr>
          <a:lstStyle/>
          <a:p>
            <a:pPr marL="609585" indent="-423323">
              <a:lnSpc>
                <a:spcPct val="115000"/>
              </a:lnSpc>
            </a:pPr>
            <a:r>
              <a:rPr lang="en" dirty="0">
                <a:solidFill>
                  <a:schemeClr val="dk1"/>
                </a:solidFill>
              </a:rPr>
              <a:t>Element Reference Card: MARC 21 Bibliographic shows all four recording methods are associated with this element.  BSR: column L shows various fields and subfield correspond to content type. </a:t>
            </a:r>
            <a:endParaRPr dirty="0">
              <a:solidFill>
                <a:schemeClr val="dk1"/>
              </a:solidFill>
            </a:endParaRPr>
          </a:p>
          <a:p>
            <a:pPr marL="609585" indent="-423323">
              <a:lnSpc>
                <a:spcPct val="115000"/>
              </a:lnSpc>
              <a:spcBef>
                <a:spcPts val="1333"/>
              </a:spcBef>
            </a:pPr>
            <a:r>
              <a:rPr lang="en" dirty="0">
                <a:solidFill>
                  <a:schemeClr val="dk1"/>
                </a:solidFill>
              </a:rPr>
              <a:t>We can’t determine the recording method from here.  We can go to the LC/PCC policy statement and check MG: </a:t>
            </a:r>
            <a:r>
              <a:rPr lang="en" u="sng" dirty="0">
                <a:solidFill>
                  <a:srgbClr val="1155CC"/>
                </a:solidFill>
                <a:hlinkClick r:id="rId4">
                  <a:extLst>
                    <a:ext uri="{A12FA001-AC4F-418D-AE19-62706E023703}">
                      <ahyp:hlinkClr xmlns:ahyp="http://schemas.microsoft.com/office/drawing/2018/hyperlinkcolor" val="tx"/>
                    </a:ext>
                  </a:extLst>
                </a:hlinkClick>
              </a:rPr>
              <a:t>Expressions</a:t>
            </a:r>
            <a:r>
              <a:rPr lang="en" dirty="0">
                <a:solidFill>
                  <a:schemeClr val="dk1"/>
                </a:solidFill>
              </a:rPr>
              <a:t>, which says record content type in MARC 336 $a - structured description (page 10).</a:t>
            </a:r>
            <a:endParaRPr dirty="0">
              <a:solidFill>
                <a:schemeClr val="dk1"/>
              </a:solidFill>
            </a:endParaRPr>
          </a:p>
          <a:p>
            <a:pPr marL="609585" indent="0">
              <a:lnSpc>
                <a:spcPct val="115000"/>
              </a:lnSpc>
              <a:spcBef>
                <a:spcPts val="1333"/>
              </a:spcBef>
              <a:spcAft>
                <a:spcPts val="1333"/>
              </a:spcAft>
              <a:buNone/>
            </a:pPr>
            <a:endParaRPr dirty="0">
              <a:solidFill>
                <a:schemeClr val="dk1"/>
              </a:solidFill>
            </a:endParaRPr>
          </a:p>
        </p:txBody>
      </p:sp>
      <p:pic>
        <p:nvPicPr>
          <p:cNvPr id="137" name="Google Shape;137;p11" title="Screenshot 2026-06-16 at 8.51.57 PM.png"/>
          <p:cNvPicPr preferRelativeResize="0"/>
          <p:nvPr/>
        </p:nvPicPr>
        <p:blipFill rotWithShape="1">
          <a:blip r:embed="rId5">
            <a:alphaModFix/>
          </a:blip>
          <a:srcRect/>
          <a:stretch/>
        </p:blipFill>
        <p:spPr>
          <a:xfrm>
            <a:off x="564968" y="1356967"/>
            <a:ext cx="5993665" cy="5084835"/>
          </a:xfrm>
          <a:prstGeom prst="rect">
            <a:avLst/>
          </a:prstGeom>
          <a:noFill/>
          <a:ln w="28575" cap="flat" cmpd="sng">
            <a:solidFill>
              <a:srgbClr val="1155CC"/>
            </a:solidFill>
            <a:prstDash val="solid"/>
            <a:round/>
            <a:headEnd type="none" w="sm" len="sm"/>
            <a:tailEnd type="none" w="sm" len="sm"/>
          </a:ln>
        </p:spPr>
      </p:pic>
      <p:sp>
        <p:nvSpPr>
          <p:cNvPr id="138" name="Google Shape;138;p11"/>
          <p:cNvSpPr/>
          <p:nvPr/>
        </p:nvSpPr>
        <p:spPr>
          <a:xfrm>
            <a:off x="2909633" y="4122700"/>
            <a:ext cx="464800" cy="4592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2"/>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lnSpc>
                <a:spcPct val="100000"/>
              </a:lnSpc>
              <a:buSzPct val="111111"/>
            </a:pPr>
            <a:r>
              <a:rPr lang="en"/>
              <a:t>2.3  Expression: </a:t>
            </a:r>
            <a:r>
              <a:rPr lang="en" sz="3763" u="sng">
                <a:solidFill>
                  <a:srgbClr val="1155CC"/>
                </a:solidFill>
                <a:highlight>
                  <a:srgbClr val="FFFFFF"/>
                </a:highlight>
                <a:hlinkClick r:id="rId3">
                  <a:extLst>
                    <a:ext uri="{A12FA001-AC4F-418D-AE19-62706E023703}">
                      <ahyp:hlinkClr xmlns:ahyp="http://schemas.microsoft.com/office/drawing/2018/hyperlinkcolor" val="tx"/>
                    </a:ext>
                  </a:extLst>
                </a:hlinkClick>
              </a:rPr>
              <a:t>content type</a:t>
            </a:r>
            <a:r>
              <a:rPr lang="en"/>
              <a:t>, Recording</a:t>
            </a:r>
            <a:endParaRPr/>
          </a:p>
        </p:txBody>
      </p:sp>
      <p:sp>
        <p:nvSpPr>
          <p:cNvPr id="144" name="Google Shape;144;p12"/>
          <p:cNvSpPr txBox="1">
            <a:spLocks noGrp="1"/>
          </p:cNvSpPr>
          <p:nvPr>
            <p:ph type="body" idx="1"/>
          </p:nvPr>
        </p:nvSpPr>
        <p:spPr>
          <a:xfrm>
            <a:off x="491667" y="1482300"/>
            <a:ext cx="7038000" cy="4288800"/>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Aft>
                <a:spcPts val="1600"/>
              </a:spcAft>
              <a:buNone/>
            </a:pPr>
            <a:endParaRPr/>
          </a:p>
        </p:txBody>
      </p:sp>
      <p:sp>
        <p:nvSpPr>
          <p:cNvPr id="145" name="Google Shape;145;p12"/>
          <p:cNvSpPr txBox="1">
            <a:spLocks noGrp="1"/>
          </p:cNvSpPr>
          <p:nvPr>
            <p:ph type="body" idx="2"/>
          </p:nvPr>
        </p:nvSpPr>
        <p:spPr>
          <a:xfrm>
            <a:off x="7674433" y="1536633"/>
            <a:ext cx="4102000" cy="4555200"/>
          </a:xfrm>
          <a:prstGeom prst="rect">
            <a:avLst/>
          </a:prstGeom>
          <a:noFill/>
          <a:ln>
            <a:noFill/>
          </a:ln>
        </p:spPr>
        <p:txBody>
          <a:bodyPr spcFirstLastPara="1" vert="horz" wrap="square" lIns="121900" tIns="121900" rIns="121900" bIns="121900" rtlCol="0" anchor="t" anchorCtr="0">
            <a:noAutofit/>
          </a:bodyPr>
          <a:lstStyle/>
          <a:p>
            <a:pPr marL="609585" indent="-440256">
              <a:lnSpc>
                <a:spcPct val="115000"/>
              </a:lnSpc>
              <a:buSzPts val="1600"/>
            </a:pPr>
            <a:r>
              <a:rPr lang="en" sz="2133">
                <a:solidFill>
                  <a:schemeClr val="dk1"/>
                </a:solidFill>
              </a:rPr>
              <a:t>The </a:t>
            </a:r>
            <a:r>
              <a:rPr lang="en" sz="2133" u="sng">
                <a:solidFill>
                  <a:srgbClr val="1155CC"/>
                </a:solidFill>
                <a:hlinkClick r:id="rId4">
                  <a:extLst>
                    <a:ext uri="{A12FA001-AC4F-418D-AE19-62706E023703}">
                      <ahyp:hlinkClr xmlns:ahyp="http://schemas.microsoft.com/office/drawing/2018/hyperlinkcolor" val="tx"/>
                    </a:ext>
                  </a:extLst>
                </a:hlinkClick>
              </a:rPr>
              <a:t>LC/PCC policy statement</a:t>
            </a:r>
            <a:r>
              <a:rPr lang="en" sz="2133">
                <a:solidFill>
                  <a:srgbClr val="1155CC"/>
                </a:solidFill>
              </a:rPr>
              <a:t> </a:t>
            </a:r>
            <a:r>
              <a:rPr lang="en" sz="2133">
                <a:solidFill>
                  <a:schemeClr val="dk1"/>
                </a:solidFill>
              </a:rPr>
              <a:t>here tells us it is cataloger’s judgement whether to record all content types, just some types, or only the predominant type.</a:t>
            </a:r>
            <a:endParaRPr sz="2133">
              <a:solidFill>
                <a:schemeClr val="dk1"/>
              </a:solidFill>
            </a:endParaRPr>
          </a:p>
          <a:p>
            <a:pPr marL="609585" indent="-440256">
              <a:lnSpc>
                <a:spcPct val="115000"/>
              </a:lnSpc>
              <a:spcBef>
                <a:spcPts val="1333"/>
              </a:spcBef>
              <a:buSzPts val="1600"/>
            </a:pPr>
            <a:r>
              <a:rPr lang="en" sz="2133">
                <a:solidFill>
                  <a:schemeClr val="dk1"/>
                </a:solidFill>
              </a:rPr>
              <a:t>We only have one type of content, so this condition does not apply.</a:t>
            </a:r>
            <a:endParaRPr sz="2133">
              <a:solidFill>
                <a:schemeClr val="dk1"/>
              </a:solidFill>
            </a:endParaRPr>
          </a:p>
          <a:p>
            <a:pPr marL="609585" indent="0">
              <a:lnSpc>
                <a:spcPct val="115000"/>
              </a:lnSpc>
              <a:spcBef>
                <a:spcPts val="1333"/>
              </a:spcBef>
              <a:buNone/>
            </a:pPr>
            <a:endParaRPr sz="2133">
              <a:solidFill>
                <a:schemeClr val="dk1"/>
              </a:solidFill>
            </a:endParaRPr>
          </a:p>
          <a:p>
            <a:pPr marL="0" indent="0">
              <a:lnSpc>
                <a:spcPct val="115000"/>
              </a:lnSpc>
              <a:spcBef>
                <a:spcPts val="1600"/>
              </a:spcBef>
              <a:buNone/>
            </a:pPr>
            <a:endParaRPr sz="2400"/>
          </a:p>
          <a:p>
            <a:pPr marL="0" indent="0">
              <a:lnSpc>
                <a:spcPct val="115000"/>
              </a:lnSpc>
              <a:spcBef>
                <a:spcPts val="1600"/>
              </a:spcBef>
              <a:buNone/>
            </a:pPr>
            <a:endParaRPr sz="2400"/>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spcAft>
                <a:spcPts val="1600"/>
              </a:spcAft>
              <a:buNone/>
            </a:pPr>
            <a:endParaRPr sz="2400"/>
          </a:p>
        </p:txBody>
      </p:sp>
      <p:pic>
        <p:nvPicPr>
          <p:cNvPr id="146" name="Google Shape;146;p12" title="Screenshot 2026-06-16 at 11.14.34 AM.png"/>
          <p:cNvPicPr preferRelativeResize="0"/>
          <p:nvPr/>
        </p:nvPicPr>
        <p:blipFill rotWithShape="1">
          <a:blip r:embed="rId5">
            <a:alphaModFix/>
          </a:blip>
          <a:srcRect/>
          <a:stretch/>
        </p:blipFill>
        <p:spPr>
          <a:xfrm>
            <a:off x="566033" y="1601933"/>
            <a:ext cx="6792699" cy="4555200"/>
          </a:xfrm>
          <a:prstGeom prst="rect">
            <a:avLst/>
          </a:prstGeom>
          <a:noFill/>
          <a:ln w="28575" cap="flat" cmpd="sng">
            <a:solidFill>
              <a:srgbClr val="1155CC"/>
            </a:solidFill>
            <a:prstDash val="solid"/>
            <a:round/>
            <a:headEnd type="none" w="sm" len="sm"/>
            <a:tailEnd type="none" w="sm" len="sm"/>
          </a:ln>
        </p:spPr>
      </p:pic>
      <p:sp>
        <p:nvSpPr>
          <p:cNvPr id="147" name="Google Shape;147;p12"/>
          <p:cNvSpPr/>
          <p:nvPr/>
        </p:nvSpPr>
        <p:spPr>
          <a:xfrm>
            <a:off x="2275100" y="2558133"/>
            <a:ext cx="1568000" cy="5224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lnSpc>
                <a:spcPct val="100000"/>
              </a:lnSpc>
              <a:buSzPts val="990"/>
            </a:pPr>
            <a:r>
              <a:rPr lang="en" sz="2827"/>
              <a:t>2.4  Expression: </a:t>
            </a:r>
            <a:r>
              <a:rPr lang="en" sz="2829" u="sng">
                <a:solidFill>
                  <a:srgbClr val="1155CC"/>
                </a:solidFill>
                <a:highlight>
                  <a:srgbClr val="FFFFFF"/>
                </a:highlight>
                <a:hlinkClick r:id="rId3">
                  <a:extLst>
                    <a:ext uri="{A12FA001-AC4F-418D-AE19-62706E023703}">
                      <ahyp:hlinkClr xmlns:ahyp="http://schemas.microsoft.com/office/drawing/2018/hyperlinkcolor" val="tx"/>
                    </a:ext>
                  </a:extLst>
                </a:hlinkClick>
              </a:rPr>
              <a:t>content type</a:t>
            </a:r>
            <a:r>
              <a:rPr lang="en" sz="2827"/>
              <a:t>, Recording an RDA content type term</a:t>
            </a:r>
            <a:endParaRPr sz="2827"/>
          </a:p>
        </p:txBody>
      </p:sp>
      <p:sp>
        <p:nvSpPr>
          <p:cNvPr id="153" name="Google Shape;153;p13"/>
          <p:cNvSpPr txBox="1">
            <a:spLocks noGrp="1"/>
          </p:cNvSpPr>
          <p:nvPr>
            <p:ph type="body" idx="1"/>
          </p:nvPr>
        </p:nvSpPr>
        <p:spPr>
          <a:xfrm>
            <a:off x="562933" y="1607733"/>
            <a:ext cx="10517200" cy="4555200"/>
          </a:xfrm>
          <a:prstGeom prst="rect">
            <a:avLst/>
          </a:prstGeom>
          <a:noFill/>
          <a:ln>
            <a:noFill/>
          </a:ln>
        </p:spPr>
        <p:txBody>
          <a:bodyPr spcFirstLastPara="1" vert="horz" wrap="square" lIns="121900" tIns="121900" rIns="121900" bIns="121900" rtlCol="0" anchor="t" anchorCtr="0">
            <a:normAutofit lnSpcReduction="10000"/>
          </a:bodyPr>
          <a:lstStyle/>
          <a:p>
            <a:pPr marL="0" indent="0">
              <a:lnSpc>
                <a:spcPct val="115000"/>
              </a:lnSpc>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solidFill>
                <a:schemeClr val="dk1"/>
              </a:solidFill>
            </a:endParaRPr>
          </a:p>
          <a:p>
            <a:pPr marL="609585" indent="-457189">
              <a:lnSpc>
                <a:spcPct val="115000"/>
              </a:lnSpc>
              <a:spcBef>
                <a:spcPts val="1600"/>
              </a:spcBef>
            </a:pPr>
            <a:r>
              <a:rPr lang="en">
                <a:solidFill>
                  <a:schemeClr val="dk1"/>
                </a:solidFill>
              </a:rPr>
              <a:t>Common terms are: text, spoken word, and still image.  </a:t>
            </a:r>
            <a:endParaRPr>
              <a:solidFill>
                <a:schemeClr val="dk1"/>
              </a:solidFill>
            </a:endParaRPr>
          </a:p>
          <a:p>
            <a:pPr marL="609585" indent="-457189">
              <a:lnSpc>
                <a:spcPct val="115000"/>
              </a:lnSpc>
            </a:pPr>
            <a:r>
              <a:rPr lang="en">
                <a:solidFill>
                  <a:schemeClr val="dk1"/>
                </a:solidFill>
              </a:rPr>
              <a:t>For our example, we want </a:t>
            </a:r>
            <a:r>
              <a:rPr lang="en" b="1">
                <a:solidFill>
                  <a:schemeClr val="dk1"/>
                </a:solidFill>
              </a:rPr>
              <a:t>text</a:t>
            </a:r>
            <a:r>
              <a:rPr lang="en">
                <a:solidFill>
                  <a:schemeClr val="dk1"/>
                </a:solidFill>
              </a:rPr>
              <a:t>.</a:t>
            </a:r>
            <a:endParaRPr>
              <a:solidFill>
                <a:schemeClr val="dk1"/>
              </a:solidFill>
            </a:endParaRPr>
          </a:p>
        </p:txBody>
      </p:sp>
      <p:pic>
        <p:nvPicPr>
          <p:cNvPr id="154" name="Google Shape;154;p13" title="Screenshot 2026-06-17 at 9.56.49 AM.png"/>
          <p:cNvPicPr preferRelativeResize="0"/>
          <p:nvPr/>
        </p:nvPicPr>
        <p:blipFill rotWithShape="1">
          <a:blip r:embed="rId4">
            <a:alphaModFix/>
          </a:blip>
          <a:srcRect/>
          <a:stretch/>
        </p:blipFill>
        <p:spPr>
          <a:xfrm>
            <a:off x="1001500" y="2076834"/>
            <a:ext cx="7913565" cy="2351823"/>
          </a:xfrm>
          <a:prstGeom prst="rect">
            <a:avLst/>
          </a:prstGeom>
          <a:noFill/>
          <a:ln w="28575" cap="flat" cmpd="sng">
            <a:solidFill>
              <a:srgbClr val="1155CC"/>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lnSpc>
                <a:spcPct val="100000"/>
              </a:lnSpc>
              <a:buSzPts val="990"/>
            </a:pPr>
            <a:r>
              <a:rPr lang="en" sz="2827"/>
              <a:t>2.5 Expression: </a:t>
            </a:r>
            <a:r>
              <a:rPr lang="en" sz="2829" u="sng">
                <a:solidFill>
                  <a:srgbClr val="1155CC"/>
                </a:solidFill>
                <a:highlight>
                  <a:srgbClr val="FFFFFF"/>
                </a:highlight>
                <a:hlinkClick r:id="rId3">
                  <a:extLst>
                    <a:ext uri="{A12FA001-AC4F-418D-AE19-62706E023703}">
                      <ahyp:hlinkClr xmlns:ahyp="http://schemas.microsoft.com/office/drawing/2018/hyperlinkcolor" val="tx"/>
                    </a:ext>
                  </a:extLst>
                </a:hlinkClick>
              </a:rPr>
              <a:t>content type</a:t>
            </a:r>
            <a:r>
              <a:rPr lang="en" sz="2827"/>
              <a:t>, Recording a MARC content type term </a:t>
            </a:r>
            <a:endParaRPr sz="2827"/>
          </a:p>
        </p:txBody>
      </p:sp>
      <p:sp>
        <p:nvSpPr>
          <p:cNvPr id="160" name="Google Shape;160;p14"/>
          <p:cNvSpPr txBox="1">
            <a:spLocks noGrp="1"/>
          </p:cNvSpPr>
          <p:nvPr>
            <p:ph type="body" idx="1"/>
          </p:nvPr>
        </p:nvSpPr>
        <p:spPr>
          <a:xfrm>
            <a:off x="468167" y="1446300"/>
            <a:ext cx="11360800" cy="47776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609585" indent="0">
              <a:lnSpc>
                <a:spcPct val="115000"/>
              </a:lnSpc>
              <a:spcBef>
                <a:spcPts val="1600"/>
              </a:spcBef>
              <a:buNone/>
            </a:pPr>
            <a:endParaRPr sz="2133">
              <a:solidFill>
                <a:schemeClr val="dk1"/>
              </a:solidFill>
            </a:endParaRPr>
          </a:p>
          <a:p>
            <a:pPr marL="609585" indent="-440256">
              <a:lnSpc>
                <a:spcPct val="115000"/>
              </a:lnSpc>
              <a:spcBef>
                <a:spcPts val="1333"/>
              </a:spcBef>
              <a:buSzPts val="1600"/>
            </a:pPr>
            <a:r>
              <a:rPr lang="en" sz="2133">
                <a:solidFill>
                  <a:schemeClr val="dk1"/>
                </a:solidFill>
              </a:rPr>
              <a:t>Cataloger’s judgement: use either the RDA term or the MARC vocabulary term.</a:t>
            </a:r>
            <a:endParaRPr sz="2133">
              <a:solidFill>
                <a:schemeClr val="dk1"/>
              </a:solidFill>
            </a:endParaRPr>
          </a:p>
          <a:p>
            <a:pPr marL="609585" indent="-440256">
              <a:lnSpc>
                <a:spcPct val="115000"/>
              </a:lnSpc>
              <a:buSzPts val="1600"/>
            </a:pPr>
            <a:r>
              <a:rPr lang="en" sz="2133">
                <a:solidFill>
                  <a:schemeClr val="dk1"/>
                </a:solidFill>
              </a:rPr>
              <a:t>In the MARC vocabulary the terms are the same as in the RDA vocabulary.. </a:t>
            </a:r>
            <a:r>
              <a:rPr lang="en">
                <a:solidFill>
                  <a:srgbClr val="4A86E8"/>
                </a:solidFill>
              </a:rPr>
              <a:t> </a:t>
            </a:r>
            <a:endParaRPr>
              <a:solidFill>
                <a:srgbClr val="4A86E8"/>
              </a:solidFill>
            </a:endParaRPr>
          </a:p>
        </p:txBody>
      </p:sp>
      <p:pic>
        <p:nvPicPr>
          <p:cNvPr id="161" name="Google Shape;161;p14" title="Screenshot 2026-06-22 at 8.33.02 PM.png"/>
          <p:cNvPicPr preferRelativeResize="0"/>
          <p:nvPr/>
        </p:nvPicPr>
        <p:blipFill rotWithShape="1">
          <a:blip r:embed="rId4">
            <a:alphaModFix/>
          </a:blip>
          <a:srcRect/>
          <a:stretch/>
        </p:blipFill>
        <p:spPr>
          <a:xfrm>
            <a:off x="840834" y="1729101"/>
            <a:ext cx="9720932" cy="2503700"/>
          </a:xfrm>
          <a:prstGeom prst="rect">
            <a:avLst/>
          </a:prstGeom>
          <a:noFill/>
          <a:ln w="28575" cap="flat" cmpd="sng">
            <a:solidFill>
              <a:srgbClr val="1155CC"/>
            </a:solidFill>
            <a:prstDash val="solid"/>
            <a:round/>
            <a:headEnd type="none" w="sm" len="sm"/>
            <a:tailEnd type="none" w="sm" len="sm"/>
          </a:ln>
        </p:spPr>
      </p:pic>
      <p:sp>
        <p:nvSpPr>
          <p:cNvPr id="162" name="Google Shape;162;p14"/>
          <p:cNvSpPr/>
          <p:nvPr/>
        </p:nvSpPr>
        <p:spPr>
          <a:xfrm>
            <a:off x="3420367" y="2535267"/>
            <a:ext cx="2460400" cy="5432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lnSpc>
                <a:spcPct val="100000"/>
              </a:lnSpc>
              <a:buSzPct val="42672"/>
            </a:pPr>
            <a:r>
              <a:rPr lang="en" sz="3093"/>
              <a:t>2.6  Record the Expression: </a:t>
            </a:r>
            <a:r>
              <a:rPr lang="en" sz="3171" u="sng">
                <a:solidFill>
                  <a:srgbClr val="1155CC"/>
                </a:solidFill>
                <a:highlight>
                  <a:srgbClr val="FFFFFF"/>
                </a:highlight>
                <a:hlinkClick r:id="rId3">
                  <a:extLst>
                    <a:ext uri="{A12FA001-AC4F-418D-AE19-62706E023703}">
                      <ahyp:hlinkClr xmlns:ahyp="http://schemas.microsoft.com/office/drawing/2018/hyperlinkcolor" val="tx"/>
                    </a:ext>
                  </a:extLst>
                </a:hlinkClick>
              </a:rPr>
              <a:t>content type</a:t>
            </a:r>
            <a:r>
              <a:rPr lang="en" sz="3093"/>
              <a:t> value on the RDA template:</a:t>
            </a:r>
            <a:endParaRPr sz="3093"/>
          </a:p>
        </p:txBody>
      </p:sp>
      <p:sp>
        <p:nvSpPr>
          <p:cNvPr id="168" name="Google Shape;168;p15"/>
          <p:cNvSpPr txBox="1">
            <a:spLocks noGrp="1"/>
          </p:cNvSpPr>
          <p:nvPr>
            <p:ph type="body" idx="1"/>
          </p:nvPr>
        </p:nvSpPr>
        <p:spPr>
          <a:xfrm>
            <a:off x="415600" y="1449100"/>
            <a:ext cx="11360800" cy="4555200"/>
          </a:xfrm>
          <a:prstGeom prst="rect">
            <a:avLst/>
          </a:prstGeom>
          <a:noFill/>
          <a:ln>
            <a:noFill/>
          </a:ln>
        </p:spPr>
        <p:txBody>
          <a:bodyPr spcFirstLastPara="1" vert="horz" wrap="square" lIns="121900" tIns="121900" rIns="121900" bIns="121900" rtlCol="0" anchor="t" anchorCtr="0">
            <a:normAutofit fontScale="25000" lnSpcReduction="20000"/>
          </a:bodyPr>
          <a:lstStyle/>
          <a:p>
            <a:pPr marL="0" indent="0">
              <a:lnSpc>
                <a:spcPct val="115000"/>
              </a:lnSpc>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SzPct val="112500"/>
              <a:buNone/>
            </a:pPr>
            <a:endParaRPr sz="8533"/>
          </a:p>
          <a:p>
            <a:pPr marL="0" indent="0">
              <a:lnSpc>
                <a:spcPct val="115000"/>
              </a:lnSpc>
              <a:spcBef>
                <a:spcPts val="1600"/>
              </a:spcBef>
              <a:buSzPct val="112500"/>
              <a:buNone/>
            </a:pPr>
            <a:r>
              <a:rPr lang="en" sz="8533">
                <a:solidFill>
                  <a:schemeClr val="dk1"/>
                </a:solidFill>
              </a:rPr>
              <a:t>Use column F to map the term on the MARC workform.</a:t>
            </a:r>
            <a:endParaRPr sz="8533"/>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buNone/>
            </a:pPr>
            <a:endParaRPr/>
          </a:p>
          <a:p>
            <a:pPr marL="0" indent="0">
              <a:lnSpc>
                <a:spcPct val="115000"/>
              </a:lnSpc>
              <a:spcBef>
                <a:spcPts val="1600"/>
              </a:spcBef>
              <a:spcAft>
                <a:spcPts val="1600"/>
              </a:spcAft>
              <a:buNone/>
            </a:pPr>
            <a:endParaRPr/>
          </a:p>
        </p:txBody>
      </p:sp>
      <p:pic>
        <p:nvPicPr>
          <p:cNvPr id="169" name="Google Shape;169;p15" title="Screenshot 2026-06-17 at 12.07.14 PM.png"/>
          <p:cNvPicPr preferRelativeResize="0"/>
          <p:nvPr/>
        </p:nvPicPr>
        <p:blipFill rotWithShape="1">
          <a:blip r:embed="rId4">
            <a:alphaModFix/>
          </a:blip>
          <a:srcRect/>
          <a:stretch/>
        </p:blipFill>
        <p:spPr>
          <a:xfrm>
            <a:off x="630751" y="1536634"/>
            <a:ext cx="10930501" cy="3474567"/>
          </a:xfrm>
          <a:prstGeom prst="rect">
            <a:avLst/>
          </a:prstGeom>
          <a:noFill/>
          <a:ln w="28575" cap="flat" cmpd="sng">
            <a:solidFill>
              <a:srgbClr val="1155CC"/>
            </a:solidFill>
            <a:prstDash val="solid"/>
            <a:round/>
            <a:headEnd type="none" w="sm" len="sm"/>
            <a:tailEnd type="none" w="sm" len="sm"/>
          </a:ln>
        </p:spPr>
      </p:pic>
      <p:sp>
        <p:nvSpPr>
          <p:cNvPr id="170" name="Google Shape;170;p15"/>
          <p:cNvSpPr/>
          <p:nvPr/>
        </p:nvSpPr>
        <p:spPr>
          <a:xfrm>
            <a:off x="3729767" y="4407933"/>
            <a:ext cx="722000" cy="6032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71" name="Google Shape;171;p15"/>
          <p:cNvSpPr/>
          <p:nvPr/>
        </p:nvSpPr>
        <p:spPr>
          <a:xfrm>
            <a:off x="10226833" y="4342300"/>
            <a:ext cx="853200" cy="6688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83AD-5AA5-33DA-67BC-CC7DF59FF149}"/>
              </a:ext>
            </a:extLst>
          </p:cNvPr>
          <p:cNvSpPr>
            <a:spLocks noGrp="1"/>
          </p:cNvSpPr>
          <p:nvPr>
            <p:ph type="ctrTitle"/>
          </p:nvPr>
        </p:nvSpPr>
        <p:spPr/>
        <p:txBody>
          <a:bodyPr/>
          <a:lstStyle/>
          <a:p>
            <a:r>
              <a:rPr lang="en-US" dirty="0"/>
              <a:t>Structured Description</a:t>
            </a:r>
          </a:p>
        </p:txBody>
      </p:sp>
      <p:sp>
        <p:nvSpPr>
          <p:cNvPr id="3" name="Subtitle 2">
            <a:extLst>
              <a:ext uri="{FF2B5EF4-FFF2-40B4-BE49-F238E27FC236}">
                <a16:creationId xmlns:a16="http://schemas.microsoft.com/office/drawing/2014/main" id="{B1545D21-C833-5B95-9721-F931C59BCE97}"/>
              </a:ext>
            </a:extLst>
          </p:cNvPr>
          <p:cNvSpPr>
            <a:spLocks noGrp="1"/>
          </p:cNvSpPr>
          <p:nvPr>
            <p:ph type="subTitle" idx="1"/>
          </p:nvPr>
        </p:nvSpPr>
        <p:spPr/>
        <p:txBody>
          <a:bodyPr/>
          <a:lstStyle/>
          <a:p>
            <a:r>
              <a:rPr lang="en-US" dirty="0"/>
              <a:t>Person elements</a:t>
            </a:r>
          </a:p>
        </p:txBody>
      </p:sp>
      <p:sp>
        <p:nvSpPr>
          <p:cNvPr id="4" name="Slide Number Placeholder 3">
            <a:extLst>
              <a:ext uri="{FF2B5EF4-FFF2-40B4-BE49-F238E27FC236}">
                <a16:creationId xmlns:a16="http://schemas.microsoft.com/office/drawing/2014/main" id="{85AE9788-9B04-2998-AA4A-966106B7BA16}"/>
              </a:ext>
            </a:extLst>
          </p:cNvPr>
          <p:cNvSpPr>
            <a:spLocks noGrp="1"/>
          </p:cNvSpPr>
          <p:nvPr>
            <p:ph type="sldNum" sz="quarter" idx="12"/>
          </p:nvPr>
        </p:nvSpPr>
        <p:spPr/>
        <p:txBody>
          <a:bodyPr/>
          <a:lstStyle/>
          <a:p>
            <a:fld id="{D9FED801-51D4-4130-A84E-1AD55D4025CF}" type="slidenum">
              <a:rPr lang="en-US" smtClean="0"/>
              <a:t>45</a:t>
            </a:fld>
            <a:endParaRPr lang="en-US"/>
          </a:p>
        </p:txBody>
      </p:sp>
    </p:spTree>
    <p:extLst>
      <p:ext uri="{BB962C8B-B14F-4D97-AF65-F5344CB8AC3E}">
        <p14:creationId xmlns:p14="http://schemas.microsoft.com/office/powerpoint/2010/main" val="836484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87B-9ECA-1897-F895-6C5143B399F6}"/>
              </a:ext>
            </a:extLst>
          </p:cNvPr>
          <p:cNvSpPr>
            <a:spLocks noGrp="1"/>
          </p:cNvSpPr>
          <p:nvPr>
            <p:ph type="title"/>
          </p:nvPr>
        </p:nvSpPr>
        <p:spPr/>
        <p:txBody>
          <a:bodyPr>
            <a:normAutofit/>
          </a:bodyPr>
          <a:lstStyle/>
          <a:p>
            <a:r>
              <a:rPr lang="en-US" sz="5800" dirty="0"/>
              <a:t>author person</a:t>
            </a:r>
          </a:p>
        </p:txBody>
      </p:sp>
      <p:sp>
        <p:nvSpPr>
          <p:cNvPr id="3" name="Text Placeholder 2">
            <a:extLst>
              <a:ext uri="{FF2B5EF4-FFF2-40B4-BE49-F238E27FC236}">
                <a16:creationId xmlns:a16="http://schemas.microsoft.com/office/drawing/2014/main" id="{47F162F2-D8BC-6EA4-52B3-BB17BFDD9C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9EDC51-9D86-DD47-B30C-727068CF6ADE}"/>
              </a:ext>
            </a:extLst>
          </p:cNvPr>
          <p:cNvSpPr>
            <a:spLocks noGrp="1"/>
          </p:cNvSpPr>
          <p:nvPr>
            <p:ph type="sldNum" sz="quarter" idx="12"/>
          </p:nvPr>
        </p:nvSpPr>
        <p:spPr/>
        <p:txBody>
          <a:bodyPr/>
          <a:lstStyle/>
          <a:p>
            <a:fld id="{D9FED801-51D4-4130-A84E-1AD55D4025CF}" type="slidenum">
              <a:rPr lang="en-US" smtClean="0"/>
              <a:t>46</a:t>
            </a:fld>
            <a:endParaRPr lang="en-US"/>
          </a:p>
        </p:txBody>
      </p:sp>
    </p:spTree>
    <p:extLst>
      <p:ext uri="{BB962C8B-B14F-4D97-AF65-F5344CB8AC3E}">
        <p14:creationId xmlns:p14="http://schemas.microsoft.com/office/powerpoint/2010/main" val="2654715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686DFE5B-6C95-F1C9-DFDB-2DE4398AF987}"/>
              </a:ext>
            </a:extLst>
          </p:cNvPr>
          <p:cNvPicPr>
            <a:picLocks noChangeAspect="1"/>
          </p:cNvPicPr>
          <p:nvPr/>
        </p:nvPicPr>
        <p:blipFill>
          <a:blip r:embed="rId3"/>
          <a:stretch>
            <a:fillRect/>
          </a:stretch>
        </p:blipFill>
        <p:spPr>
          <a:xfrm>
            <a:off x="668786" y="1816119"/>
            <a:ext cx="10854427" cy="2521103"/>
          </a:xfrm>
          <a:prstGeom prst="rect">
            <a:avLst/>
          </a:prstGeom>
          <a:ln>
            <a:solidFill>
              <a:schemeClr val="accent1"/>
            </a:solidFill>
          </a:ln>
        </p:spPr>
      </p:pic>
      <p:sp>
        <p:nvSpPr>
          <p:cNvPr id="3" name="Slide Number Placeholder 2">
            <a:extLst>
              <a:ext uri="{FF2B5EF4-FFF2-40B4-BE49-F238E27FC236}">
                <a16:creationId xmlns:a16="http://schemas.microsoft.com/office/drawing/2014/main" id="{181B9C0C-C495-6C91-4FD8-918A89069A5A}"/>
              </a:ext>
            </a:extLst>
          </p:cNvPr>
          <p:cNvSpPr>
            <a:spLocks noGrp="1"/>
          </p:cNvSpPr>
          <p:nvPr>
            <p:ph type="sldNum" sz="quarter" idx="12"/>
          </p:nvPr>
        </p:nvSpPr>
        <p:spPr/>
        <p:txBody>
          <a:bodyPr/>
          <a:lstStyle/>
          <a:p>
            <a:fld id="{D9FED801-51D4-4130-A84E-1AD55D4025CF}" type="slidenum">
              <a:rPr lang="en-US" smtClean="0"/>
              <a:t>47</a:t>
            </a:fld>
            <a:endParaRPr lang="en-US"/>
          </a:p>
        </p:txBody>
      </p:sp>
    </p:spTree>
    <p:extLst>
      <p:ext uri="{BB962C8B-B14F-4D97-AF65-F5344CB8AC3E}">
        <p14:creationId xmlns:p14="http://schemas.microsoft.com/office/powerpoint/2010/main" val="249942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86E5-9DB6-0E34-926D-B72B32B5B272}"/>
            </a:ext>
          </a:extLst>
        </p:cNvPr>
        <p:cNvGrpSpPr/>
        <p:nvPr/>
      </p:nvGrpSpPr>
      <p:grpSpPr>
        <a:xfrm>
          <a:off x="0" y="0"/>
          <a:ext cx="0" cy="0"/>
          <a:chOff x="0" y="0"/>
          <a:chExt cx="0" cy="0"/>
        </a:xfrm>
      </p:grpSpPr>
      <p:pic>
        <p:nvPicPr>
          <p:cNvPr id="2" name="Picture 1" descr="Graphical user interface, application, website&#10;&#10;AI-generated content may be incorrect.">
            <a:extLst>
              <a:ext uri="{FF2B5EF4-FFF2-40B4-BE49-F238E27FC236}">
                <a16:creationId xmlns:a16="http://schemas.microsoft.com/office/drawing/2014/main" id="{F042BEEB-9029-9801-5754-3B77BE1A1383}"/>
              </a:ext>
            </a:extLst>
          </p:cNvPr>
          <p:cNvPicPr>
            <a:picLocks noChangeAspect="1"/>
          </p:cNvPicPr>
          <p:nvPr/>
        </p:nvPicPr>
        <p:blipFill>
          <a:blip r:embed="rId3"/>
          <a:stretch>
            <a:fillRect/>
          </a:stretch>
        </p:blipFill>
        <p:spPr>
          <a:xfrm>
            <a:off x="442423" y="2246655"/>
            <a:ext cx="11025828" cy="1744578"/>
          </a:xfrm>
          <a:prstGeom prst="rect">
            <a:avLst/>
          </a:prstGeom>
          <a:ln>
            <a:solidFill>
              <a:schemeClr val="accent1"/>
            </a:solidFill>
          </a:ln>
        </p:spPr>
      </p:pic>
      <p:sp>
        <p:nvSpPr>
          <p:cNvPr id="3" name="Slide Number Placeholder 2">
            <a:extLst>
              <a:ext uri="{FF2B5EF4-FFF2-40B4-BE49-F238E27FC236}">
                <a16:creationId xmlns:a16="http://schemas.microsoft.com/office/drawing/2014/main" id="{DCD075D5-08AA-9A41-7B77-5603F0182FB9}"/>
              </a:ext>
            </a:extLst>
          </p:cNvPr>
          <p:cNvSpPr>
            <a:spLocks noGrp="1"/>
          </p:cNvSpPr>
          <p:nvPr>
            <p:ph type="sldNum" sz="quarter" idx="12"/>
          </p:nvPr>
        </p:nvSpPr>
        <p:spPr/>
        <p:txBody>
          <a:bodyPr/>
          <a:lstStyle/>
          <a:p>
            <a:fld id="{D9FED801-51D4-4130-A84E-1AD55D4025CF}" type="slidenum">
              <a:rPr lang="en-US" smtClean="0"/>
              <a:t>48</a:t>
            </a:fld>
            <a:endParaRPr lang="en-US"/>
          </a:p>
        </p:txBody>
      </p:sp>
    </p:spTree>
    <p:extLst>
      <p:ext uri="{BB962C8B-B14F-4D97-AF65-F5344CB8AC3E}">
        <p14:creationId xmlns:p14="http://schemas.microsoft.com/office/powerpoint/2010/main" val="4034820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FB2D-713E-3656-4391-5B3114FD27DA}"/>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0955164D-3CE2-4E74-5F7B-2ECA8CEBD1F7}"/>
              </a:ext>
            </a:extLst>
          </p:cNvPr>
          <p:cNvPicPr>
            <a:picLocks noChangeAspect="1"/>
          </p:cNvPicPr>
          <p:nvPr/>
        </p:nvPicPr>
        <p:blipFill>
          <a:blip r:embed="rId3"/>
          <a:stretch>
            <a:fillRect/>
          </a:stretch>
        </p:blipFill>
        <p:spPr>
          <a:xfrm>
            <a:off x="577382" y="757989"/>
            <a:ext cx="10664356" cy="5161548"/>
          </a:xfrm>
          <a:prstGeom prst="rect">
            <a:avLst/>
          </a:prstGeom>
          <a:ln>
            <a:solidFill>
              <a:schemeClr val="accent1"/>
            </a:solidFill>
          </a:ln>
        </p:spPr>
      </p:pic>
      <p:sp>
        <p:nvSpPr>
          <p:cNvPr id="3" name="Slide Number Placeholder 2">
            <a:extLst>
              <a:ext uri="{FF2B5EF4-FFF2-40B4-BE49-F238E27FC236}">
                <a16:creationId xmlns:a16="http://schemas.microsoft.com/office/drawing/2014/main" id="{19093F66-7F37-BA4F-727D-7FB43AAF7114}"/>
              </a:ext>
            </a:extLst>
          </p:cNvPr>
          <p:cNvSpPr>
            <a:spLocks noGrp="1"/>
          </p:cNvSpPr>
          <p:nvPr>
            <p:ph type="sldNum" sz="quarter" idx="12"/>
          </p:nvPr>
        </p:nvSpPr>
        <p:spPr/>
        <p:txBody>
          <a:bodyPr/>
          <a:lstStyle/>
          <a:p>
            <a:fld id="{D9FED801-51D4-4130-A84E-1AD55D4025CF}" type="slidenum">
              <a:rPr lang="en-US" smtClean="0"/>
              <a:t>49</a:t>
            </a:fld>
            <a:endParaRPr lang="en-US"/>
          </a:p>
        </p:txBody>
      </p:sp>
    </p:spTree>
    <p:extLst>
      <p:ext uri="{BB962C8B-B14F-4D97-AF65-F5344CB8AC3E}">
        <p14:creationId xmlns:p14="http://schemas.microsoft.com/office/powerpoint/2010/main" val="352985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Types </a:t>
            </a:r>
            <a:r>
              <a:rPr lang="en" sz="4900"/>
              <a:t>of</a:t>
            </a:r>
            <a:r>
              <a:rPr lang="en"/>
              <a:t> Structured Descriptions</a:t>
            </a:r>
            <a:endParaRPr/>
          </a:p>
        </p:txBody>
      </p:sp>
      <p:graphicFrame>
        <p:nvGraphicFramePr>
          <p:cNvPr id="151" name="Google Shape;151;p5"/>
          <p:cNvGraphicFramePr/>
          <p:nvPr>
            <p:extLst>
              <p:ext uri="{D42A27DB-BD31-4B8C-83A1-F6EECF244321}">
                <p14:modId xmlns:p14="http://schemas.microsoft.com/office/powerpoint/2010/main" val="1107581360"/>
              </p:ext>
            </p:extLst>
          </p:nvPr>
        </p:nvGraphicFramePr>
        <p:xfrm>
          <a:off x="415599" y="1496317"/>
          <a:ext cx="11360800" cy="4597800"/>
        </p:xfrm>
        <a:graphic>
          <a:graphicData uri="http://schemas.openxmlformats.org/drawingml/2006/table">
            <a:tbl>
              <a:tblPr>
                <a:noFill/>
              </a:tblPr>
              <a:tblGrid>
                <a:gridCol w="5669525">
                  <a:extLst>
                    <a:ext uri="{9D8B030D-6E8A-4147-A177-3AD203B41FA5}">
                      <a16:colId xmlns:a16="http://schemas.microsoft.com/office/drawing/2014/main" val="20000"/>
                    </a:ext>
                  </a:extLst>
                </a:gridCol>
                <a:gridCol w="5691275">
                  <a:extLst>
                    <a:ext uri="{9D8B030D-6E8A-4147-A177-3AD203B41FA5}">
                      <a16:colId xmlns:a16="http://schemas.microsoft.com/office/drawing/2014/main" val="20001"/>
                    </a:ext>
                  </a:extLst>
                </a:gridCol>
              </a:tblGrid>
              <a:tr h="554875">
                <a:tc>
                  <a:txBody>
                    <a:bodyPr/>
                    <a:lstStyle/>
                    <a:p>
                      <a:pPr marL="0" marR="0" lvl="0" indent="0" algn="l" rtl="0">
                        <a:lnSpc>
                          <a:spcPct val="100000"/>
                        </a:lnSpc>
                        <a:spcBef>
                          <a:spcPts val="0"/>
                        </a:spcBef>
                        <a:spcAft>
                          <a:spcPts val="0"/>
                        </a:spcAft>
                        <a:buClr>
                          <a:schemeClr val="dk1"/>
                        </a:buClr>
                        <a:buSzPts val="2000"/>
                        <a:buFont typeface="Calibri"/>
                        <a:buNone/>
                      </a:pPr>
                      <a:r>
                        <a:rPr lang="en" sz="2000" b="1" u="none" strike="noStrike" cap="none"/>
                        <a:t>Type</a:t>
                      </a:r>
                      <a:endParaRPr sz="2000" b="1"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 sz="2000" b="1" u="none" strike="noStrike" cap="none"/>
                        <a:t>Example</a:t>
                      </a:r>
                      <a:endParaRPr sz="2000" b="1"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76550">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Name or title taken from authority control system</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 sz="2000" b="1" u="none" strike="noStrike" cap="none"/>
                        <a:t>Butler, Octavia E.</a:t>
                      </a:r>
                      <a:r>
                        <a:rPr lang="en" sz="2000" u="none" strike="noStrike" cap="none"/>
                        <a:t> (name taken from LCNAF)</a:t>
                      </a:r>
                      <a:endParaRPr sz="2000" u="none" strike="noStrike" cap="none"/>
                    </a:p>
                    <a:p>
                      <a:pPr marL="0" marR="0" lvl="0" indent="0" algn="l" rtl="0">
                        <a:lnSpc>
                          <a:spcPct val="100000"/>
                        </a:lnSpc>
                        <a:spcBef>
                          <a:spcPts val="0"/>
                        </a:spcBef>
                        <a:spcAft>
                          <a:spcPts val="0"/>
                        </a:spcAft>
                        <a:buClr>
                          <a:schemeClr val="dk1"/>
                        </a:buClr>
                        <a:buSzPts val="2000"/>
                        <a:buFont typeface="Calibri"/>
                        <a:buNone/>
                      </a:pPr>
                      <a:r>
                        <a:rPr lang="en" sz="2000" b="1"/>
                        <a:t>Bible. New Testament </a:t>
                      </a:r>
                      <a:r>
                        <a:rPr lang="en" sz="2000" u="none" strike="noStrike" cap="none"/>
                        <a:t>(title taken from LCNAF)</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4875">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Term taken from a non- RDA controlled vocabulary</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 sz="2000" b="1" u="none" strike="noStrike" cap="none"/>
                        <a:t>Time travel</a:t>
                      </a:r>
                      <a:r>
                        <a:rPr lang="en" sz="2000" u="none" strike="noStrike" cap="none"/>
                        <a:t> (term taken from LCSH)</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4875">
                <a:tc>
                  <a:txBody>
                    <a:bodyPr/>
                    <a:lstStyle/>
                    <a:p>
                      <a:pPr marL="0" marR="0" lvl="0" indent="0" algn="l" rtl="0">
                        <a:lnSpc>
                          <a:spcPct val="100000"/>
                        </a:lnSpc>
                        <a:spcBef>
                          <a:spcPts val="0"/>
                        </a:spcBef>
                        <a:spcAft>
                          <a:spcPts val="0"/>
                        </a:spcAft>
                        <a:buClr>
                          <a:schemeClr val="dk1"/>
                        </a:buClr>
                        <a:buSzPts val="2000"/>
                        <a:buFont typeface="Calibri"/>
                        <a:buNone/>
                      </a:pPr>
                      <a:r>
                        <a:rPr lang="en" sz="2000"/>
                        <a:t>Term taken from an RDA controlled vocabulary</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 sz="2000" b="1" dirty="0"/>
                        <a:t>still image </a:t>
                      </a:r>
                      <a:r>
                        <a:rPr lang="en" sz="2000" dirty="0"/>
                        <a:t>(term taken from RDA Content Type VES)</a:t>
                      </a:r>
                      <a:endParaRPr sz="2000" b="1" u="none" strike="noStrike" cap="none" dirty="0"/>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39825">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Structured note</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 sz="2000" b="1" u="none" strike="noStrike" cap="none"/>
                        <a:t>Prologue -- The river -- The fire -- The fall -- The fight -- The storm -- The rope -- Epilogue </a:t>
                      </a:r>
                      <a:r>
                        <a:rPr lang="en" sz="2000" u="none" strike="noStrike" cap="none"/>
                        <a:t>(formal contents note)</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66575">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Value associated with a structured data type, including numbers, dates, and times</a:t>
                      </a:r>
                      <a:endParaRPr sz="2000" u="none" strike="noStrike" cap="none"/>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 sz="2000" b="1" u="none" strike="noStrike" cap="non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1979</a:t>
                      </a:r>
                      <a:r>
                        <a:rPr lang="en" sz="2000" b="1" u="none" strike="noStrike" cap="none" dirty="0"/>
                        <a:t>-06-16</a:t>
                      </a:r>
                      <a:r>
                        <a:rPr lang="en" sz="2000" u="none" strike="noStrike" cap="none" dirty="0"/>
                        <a:t> (date structured using EDTF)</a:t>
                      </a:r>
                      <a:endParaRPr sz="2000" u="none" strike="noStrike" cap="none" dirty="0"/>
                    </a:p>
                  </a:txBody>
                  <a:tcPr marL="103600" marR="103600" marT="103600" marB="103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9B1BF-907E-FA46-006D-880C93758F30}"/>
            </a:ext>
          </a:extLst>
        </p:cNvPr>
        <p:cNvGrpSpPr/>
        <p:nvPr/>
      </p:nvGrpSpPr>
      <p:grpSpPr>
        <a:xfrm>
          <a:off x="0" y="0"/>
          <a:ext cx="0" cy="0"/>
          <a:chOff x="0" y="0"/>
          <a:chExt cx="0" cy="0"/>
        </a:xfrm>
      </p:grpSpPr>
      <p:pic>
        <p:nvPicPr>
          <p:cNvPr id="2" name="Picture 1" descr="Text&#10;&#10;AI-generated content may be incorrect.">
            <a:extLst>
              <a:ext uri="{FF2B5EF4-FFF2-40B4-BE49-F238E27FC236}">
                <a16:creationId xmlns:a16="http://schemas.microsoft.com/office/drawing/2014/main" id="{97A37808-9E84-F46C-6518-21C908AF21C6}"/>
              </a:ext>
            </a:extLst>
          </p:cNvPr>
          <p:cNvPicPr>
            <a:picLocks noChangeAspect="1"/>
          </p:cNvPicPr>
          <p:nvPr/>
        </p:nvPicPr>
        <p:blipFill>
          <a:blip r:embed="rId3"/>
          <a:stretch>
            <a:fillRect/>
          </a:stretch>
        </p:blipFill>
        <p:spPr>
          <a:xfrm>
            <a:off x="1094874" y="543200"/>
            <a:ext cx="9921934" cy="5725253"/>
          </a:xfrm>
          <a:prstGeom prst="rect">
            <a:avLst/>
          </a:prstGeom>
          <a:ln>
            <a:solidFill>
              <a:schemeClr val="accent1"/>
            </a:solidFill>
          </a:ln>
        </p:spPr>
      </p:pic>
      <p:sp>
        <p:nvSpPr>
          <p:cNvPr id="3" name="Slide Number Placeholder 2">
            <a:extLst>
              <a:ext uri="{FF2B5EF4-FFF2-40B4-BE49-F238E27FC236}">
                <a16:creationId xmlns:a16="http://schemas.microsoft.com/office/drawing/2014/main" id="{4D577A78-558E-D7BD-E5C2-3A73D272ED73}"/>
              </a:ext>
            </a:extLst>
          </p:cNvPr>
          <p:cNvSpPr>
            <a:spLocks noGrp="1"/>
          </p:cNvSpPr>
          <p:nvPr>
            <p:ph type="sldNum" sz="quarter" idx="12"/>
          </p:nvPr>
        </p:nvSpPr>
        <p:spPr/>
        <p:txBody>
          <a:bodyPr/>
          <a:lstStyle/>
          <a:p>
            <a:fld id="{D9FED801-51D4-4130-A84E-1AD55D4025CF}" type="slidenum">
              <a:rPr lang="en-US" smtClean="0"/>
              <a:t>50</a:t>
            </a:fld>
            <a:endParaRPr lang="en-US"/>
          </a:p>
        </p:txBody>
      </p:sp>
    </p:spTree>
    <p:extLst>
      <p:ext uri="{BB962C8B-B14F-4D97-AF65-F5344CB8AC3E}">
        <p14:creationId xmlns:p14="http://schemas.microsoft.com/office/powerpoint/2010/main" val="3116318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8890-C593-D485-B946-16CED31AE2CF}"/>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29D1B18D-1841-56D4-604B-16BF130D1362}"/>
              </a:ext>
            </a:extLst>
          </p:cNvPr>
          <p:cNvPicPr>
            <a:picLocks noChangeAspect="1"/>
          </p:cNvPicPr>
          <p:nvPr/>
        </p:nvPicPr>
        <p:blipFill>
          <a:blip r:embed="rId3"/>
          <a:stretch>
            <a:fillRect/>
          </a:stretch>
        </p:blipFill>
        <p:spPr>
          <a:xfrm>
            <a:off x="703051" y="493296"/>
            <a:ext cx="9381495" cy="2995864"/>
          </a:xfrm>
          <a:prstGeom prst="rect">
            <a:avLst/>
          </a:prstGeom>
          <a:ln>
            <a:solidFill>
              <a:srgbClr val="156082"/>
            </a:solidFill>
          </a:ln>
        </p:spPr>
      </p:pic>
      <p:pic>
        <p:nvPicPr>
          <p:cNvPr id="3" name="Picture 2" descr="Graphical user interface, application&#10;&#10;AI-generated content may be incorrect.">
            <a:extLst>
              <a:ext uri="{FF2B5EF4-FFF2-40B4-BE49-F238E27FC236}">
                <a16:creationId xmlns:a16="http://schemas.microsoft.com/office/drawing/2014/main" id="{CBBE79A1-8CD8-A5ED-42C3-3D5558C7D83F}"/>
              </a:ext>
            </a:extLst>
          </p:cNvPr>
          <p:cNvPicPr>
            <a:picLocks noChangeAspect="1"/>
          </p:cNvPicPr>
          <p:nvPr/>
        </p:nvPicPr>
        <p:blipFill rotWithShape="1">
          <a:blip r:embed="rId4"/>
          <a:srcRect t="7205"/>
          <a:stretch>
            <a:fillRect/>
          </a:stretch>
        </p:blipFill>
        <p:spPr bwMode="auto">
          <a:xfrm>
            <a:off x="703051" y="3489160"/>
            <a:ext cx="9373868" cy="2875544"/>
          </a:xfrm>
          <a:prstGeom prst="rect">
            <a:avLst/>
          </a:prstGeom>
          <a:ln>
            <a:solidFill>
              <a:schemeClr val="accent1"/>
            </a:solid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25C23022-77A8-F722-2ABE-D5DA2DEEFA80}"/>
              </a:ext>
            </a:extLst>
          </p:cNvPr>
          <p:cNvSpPr/>
          <p:nvPr/>
        </p:nvSpPr>
        <p:spPr>
          <a:xfrm>
            <a:off x="705851" y="3368840"/>
            <a:ext cx="6067928" cy="3489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347FE2-E1B1-DB6F-2695-8D799837FB62}"/>
              </a:ext>
            </a:extLst>
          </p:cNvPr>
          <p:cNvSpPr>
            <a:spLocks noGrp="1"/>
          </p:cNvSpPr>
          <p:nvPr>
            <p:ph type="sldNum" sz="quarter" idx="12"/>
          </p:nvPr>
        </p:nvSpPr>
        <p:spPr/>
        <p:txBody>
          <a:bodyPr/>
          <a:lstStyle/>
          <a:p>
            <a:fld id="{D9FED801-51D4-4130-A84E-1AD55D4025CF}" type="slidenum">
              <a:rPr lang="en-US" smtClean="0"/>
              <a:t>51</a:t>
            </a:fld>
            <a:endParaRPr lang="en-US"/>
          </a:p>
        </p:txBody>
      </p:sp>
    </p:spTree>
    <p:extLst>
      <p:ext uri="{BB962C8B-B14F-4D97-AF65-F5344CB8AC3E}">
        <p14:creationId xmlns:p14="http://schemas.microsoft.com/office/powerpoint/2010/main" val="773292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C7F2-E1EF-860C-6A9A-B4C5A616F6B7}"/>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426D475D-D08E-63F2-4C42-56DC8C1791AE}"/>
              </a:ext>
            </a:extLst>
          </p:cNvPr>
          <p:cNvPicPr>
            <a:picLocks noChangeAspect="1"/>
          </p:cNvPicPr>
          <p:nvPr/>
        </p:nvPicPr>
        <p:blipFill rotWithShape="1">
          <a:blip r:embed="rId3"/>
          <a:srcRect b="34441"/>
          <a:stretch>
            <a:fillRect/>
          </a:stretch>
        </p:blipFill>
        <p:spPr bwMode="auto">
          <a:xfrm>
            <a:off x="1601601" y="888529"/>
            <a:ext cx="9224511" cy="3948164"/>
          </a:xfrm>
          <a:prstGeom prst="rect">
            <a:avLst/>
          </a:prstGeom>
          <a:ln>
            <a:noFill/>
          </a:ln>
          <a:extLst>
            <a:ext uri="{53640926-AAD7-44D8-BBD7-CCE9431645EC}">
              <a14:shadowObscured xmlns:a14="http://schemas.microsoft.com/office/drawing/2010/main"/>
            </a:ext>
          </a:extLst>
        </p:spPr>
      </p:pic>
      <p:pic>
        <p:nvPicPr>
          <p:cNvPr id="3" name="Picture 2" descr="A picture containing logo&#10;&#10;AI-generated content may be incorrect.">
            <a:extLst>
              <a:ext uri="{FF2B5EF4-FFF2-40B4-BE49-F238E27FC236}">
                <a16:creationId xmlns:a16="http://schemas.microsoft.com/office/drawing/2014/main" id="{3957DB56-DF87-CED9-E276-148EDC2610B9}"/>
              </a:ext>
            </a:extLst>
          </p:cNvPr>
          <p:cNvPicPr>
            <a:picLocks noChangeAspect="1"/>
          </p:cNvPicPr>
          <p:nvPr/>
        </p:nvPicPr>
        <p:blipFill rotWithShape="1">
          <a:blip r:embed="rId4"/>
          <a:srcRect l="7240" b="11321"/>
          <a:stretch>
            <a:fillRect/>
          </a:stretch>
        </p:blipFill>
        <p:spPr bwMode="auto">
          <a:xfrm>
            <a:off x="755246" y="5109059"/>
            <a:ext cx="7498417" cy="85957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92F57AA-8B64-B110-845C-ECC9897E3508}"/>
              </a:ext>
            </a:extLst>
          </p:cNvPr>
          <p:cNvSpPr txBox="1"/>
          <p:nvPr/>
        </p:nvSpPr>
        <p:spPr>
          <a:xfrm>
            <a:off x="1732548" y="4698782"/>
            <a:ext cx="3826042" cy="523220"/>
          </a:xfrm>
          <a:prstGeom prst="rect">
            <a:avLst/>
          </a:prstGeom>
          <a:noFill/>
        </p:spPr>
        <p:txBody>
          <a:bodyPr wrap="square" rtlCol="0">
            <a:spAutoFit/>
          </a:bodyPr>
          <a:lstStyle/>
          <a:p>
            <a:r>
              <a:rPr lang="en-US" sz="2800" dirty="0"/>
              <a:t>…</a:t>
            </a:r>
          </a:p>
        </p:txBody>
      </p:sp>
      <p:sp>
        <p:nvSpPr>
          <p:cNvPr id="5" name="Slide Number Placeholder 4">
            <a:extLst>
              <a:ext uri="{FF2B5EF4-FFF2-40B4-BE49-F238E27FC236}">
                <a16:creationId xmlns:a16="http://schemas.microsoft.com/office/drawing/2014/main" id="{0B9968A7-9883-B99D-D3F4-DBF5936EC7D1}"/>
              </a:ext>
            </a:extLst>
          </p:cNvPr>
          <p:cNvSpPr>
            <a:spLocks noGrp="1"/>
          </p:cNvSpPr>
          <p:nvPr>
            <p:ph type="sldNum" sz="quarter" idx="12"/>
          </p:nvPr>
        </p:nvSpPr>
        <p:spPr/>
        <p:txBody>
          <a:bodyPr/>
          <a:lstStyle/>
          <a:p>
            <a:fld id="{D9FED801-51D4-4130-A84E-1AD55D4025CF}" type="slidenum">
              <a:rPr lang="en-US" smtClean="0"/>
              <a:t>52</a:t>
            </a:fld>
            <a:endParaRPr lang="en-US"/>
          </a:p>
        </p:txBody>
      </p:sp>
    </p:spTree>
    <p:extLst>
      <p:ext uri="{BB962C8B-B14F-4D97-AF65-F5344CB8AC3E}">
        <p14:creationId xmlns:p14="http://schemas.microsoft.com/office/powerpoint/2010/main" val="3628193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754F-4015-1C2A-D91E-41769AA8DD8F}"/>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BE596D2E-0406-4A59-0B6D-6D30226666F8}"/>
              </a:ext>
            </a:extLst>
          </p:cNvPr>
          <p:cNvPicPr>
            <a:picLocks noChangeAspect="1"/>
          </p:cNvPicPr>
          <p:nvPr/>
        </p:nvPicPr>
        <p:blipFill>
          <a:blip r:embed="rId3"/>
          <a:stretch>
            <a:fillRect/>
          </a:stretch>
        </p:blipFill>
        <p:spPr>
          <a:xfrm>
            <a:off x="766411" y="708659"/>
            <a:ext cx="10805443" cy="5198845"/>
          </a:xfrm>
          <a:prstGeom prst="rect">
            <a:avLst/>
          </a:prstGeom>
          <a:ln>
            <a:solidFill>
              <a:schemeClr val="accent1"/>
            </a:solidFill>
          </a:ln>
        </p:spPr>
      </p:pic>
      <p:sp>
        <p:nvSpPr>
          <p:cNvPr id="3" name="Slide Number Placeholder 2">
            <a:extLst>
              <a:ext uri="{FF2B5EF4-FFF2-40B4-BE49-F238E27FC236}">
                <a16:creationId xmlns:a16="http://schemas.microsoft.com/office/drawing/2014/main" id="{4536C552-AECB-4A29-94D2-B11C23E6730A}"/>
              </a:ext>
            </a:extLst>
          </p:cNvPr>
          <p:cNvSpPr>
            <a:spLocks noGrp="1"/>
          </p:cNvSpPr>
          <p:nvPr>
            <p:ph type="sldNum" sz="quarter" idx="12"/>
          </p:nvPr>
        </p:nvSpPr>
        <p:spPr/>
        <p:txBody>
          <a:bodyPr/>
          <a:lstStyle/>
          <a:p>
            <a:fld id="{D9FED801-51D4-4130-A84E-1AD55D4025CF}" type="slidenum">
              <a:rPr lang="en-US" smtClean="0"/>
              <a:t>53</a:t>
            </a:fld>
            <a:endParaRPr lang="en-US"/>
          </a:p>
        </p:txBody>
      </p:sp>
    </p:spTree>
    <p:extLst>
      <p:ext uri="{BB962C8B-B14F-4D97-AF65-F5344CB8AC3E}">
        <p14:creationId xmlns:p14="http://schemas.microsoft.com/office/powerpoint/2010/main" val="3673069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2946B-4EB5-800D-9BFA-037039E89A59}"/>
            </a:ext>
          </a:extLst>
        </p:cNvPr>
        <p:cNvGrpSpPr/>
        <p:nvPr/>
      </p:nvGrpSpPr>
      <p:grpSpPr>
        <a:xfrm>
          <a:off x="0" y="0"/>
          <a:ext cx="0" cy="0"/>
          <a:chOff x="0" y="0"/>
          <a:chExt cx="0" cy="0"/>
        </a:xfrm>
      </p:grpSpPr>
      <p:pic>
        <p:nvPicPr>
          <p:cNvPr id="2" name="Picture 1" descr="A picture containing table&#10;&#10;AI-generated content may be incorrect.">
            <a:extLst>
              <a:ext uri="{FF2B5EF4-FFF2-40B4-BE49-F238E27FC236}">
                <a16:creationId xmlns:a16="http://schemas.microsoft.com/office/drawing/2014/main" id="{40A32059-44F1-FADC-D066-A6E14F08957E}"/>
              </a:ext>
            </a:extLst>
          </p:cNvPr>
          <p:cNvPicPr>
            <a:picLocks noChangeAspect="1"/>
          </p:cNvPicPr>
          <p:nvPr/>
        </p:nvPicPr>
        <p:blipFill>
          <a:blip r:embed="rId3"/>
          <a:stretch>
            <a:fillRect/>
          </a:stretch>
        </p:blipFill>
        <p:spPr>
          <a:xfrm>
            <a:off x="3308083" y="388063"/>
            <a:ext cx="4945580" cy="6081873"/>
          </a:xfrm>
          <a:prstGeom prst="rect">
            <a:avLst/>
          </a:prstGeom>
          <a:ln>
            <a:solidFill>
              <a:schemeClr val="accent1"/>
            </a:solidFill>
          </a:ln>
        </p:spPr>
      </p:pic>
      <p:sp>
        <p:nvSpPr>
          <p:cNvPr id="3" name="Slide Number Placeholder 2">
            <a:extLst>
              <a:ext uri="{FF2B5EF4-FFF2-40B4-BE49-F238E27FC236}">
                <a16:creationId xmlns:a16="http://schemas.microsoft.com/office/drawing/2014/main" id="{3DEEBFE1-D695-6B71-A623-D5AEBB1AC938}"/>
              </a:ext>
            </a:extLst>
          </p:cNvPr>
          <p:cNvSpPr>
            <a:spLocks noGrp="1"/>
          </p:cNvSpPr>
          <p:nvPr>
            <p:ph type="sldNum" sz="quarter" idx="12"/>
          </p:nvPr>
        </p:nvSpPr>
        <p:spPr/>
        <p:txBody>
          <a:bodyPr/>
          <a:lstStyle/>
          <a:p>
            <a:fld id="{D9FED801-51D4-4130-A84E-1AD55D4025CF}" type="slidenum">
              <a:rPr lang="en-US" smtClean="0"/>
              <a:t>54</a:t>
            </a:fld>
            <a:endParaRPr lang="en-US"/>
          </a:p>
        </p:txBody>
      </p:sp>
    </p:spTree>
    <p:extLst>
      <p:ext uri="{BB962C8B-B14F-4D97-AF65-F5344CB8AC3E}">
        <p14:creationId xmlns:p14="http://schemas.microsoft.com/office/powerpoint/2010/main" val="943426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1F975-7301-5A0E-165C-13EAAA6F9EE8}"/>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4843A468-3FA1-15EC-5D2B-3165FF85E04A}"/>
              </a:ext>
            </a:extLst>
          </p:cNvPr>
          <p:cNvPicPr>
            <a:picLocks noChangeAspect="1"/>
          </p:cNvPicPr>
          <p:nvPr/>
        </p:nvPicPr>
        <p:blipFill>
          <a:blip r:embed="rId3"/>
          <a:stretch>
            <a:fillRect/>
          </a:stretch>
        </p:blipFill>
        <p:spPr>
          <a:xfrm>
            <a:off x="815340" y="829377"/>
            <a:ext cx="10503270" cy="4789370"/>
          </a:xfrm>
          <a:prstGeom prst="rect">
            <a:avLst/>
          </a:prstGeom>
          <a:ln>
            <a:solidFill>
              <a:schemeClr val="accent1"/>
            </a:solidFill>
          </a:ln>
        </p:spPr>
      </p:pic>
      <p:sp>
        <p:nvSpPr>
          <p:cNvPr id="3" name="Slide Number Placeholder 2">
            <a:extLst>
              <a:ext uri="{FF2B5EF4-FFF2-40B4-BE49-F238E27FC236}">
                <a16:creationId xmlns:a16="http://schemas.microsoft.com/office/drawing/2014/main" id="{AEF22638-E246-BE1C-0BB6-9512445150F7}"/>
              </a:ext>
            </a:extLst>
          </p:cNvPr>
          <p:cNvSpPr>
            <a:spLocks noGrp="1"/>
          </p:cNvSpPr>
          <p:nvPr>
            <p:ph type="sldNum" sz="quarter" idx="12"/>
          </p:nvPr>
        </p:nvSpPr>
        <p:spPr/>
        <p:txBody>
          <a:bodyPr/>
          <a:lstStyle/>
          <a:p>
            <a:fld id="{D9FED801-51D4-4130-A84E-1AD55D4025CF}" type="slidenum">
              <a:rPr lang="en-US" smtClean="0"/>
              <a:t>55</a:t>
            </a:fld>
            <a:endParaRPr lang="en-US"/>
          </a:p>
        </p:txBody>
      </p:sp>
    </p:spTree>
    <p:extLst>
      <p:ext uri="{BB962C8B-B14F-4D97-AF65-F5344CB8AC3E}">
        <p14:creationId xmlns:p14="http://schemas.microsoft.com/office/powerpoint/2010/main" val="3408423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C92A-C74B-116D-07B4-612F2BEF4C08}"/>
            </a:ext>
          </a:extLst>
        </p:cNvPr>
        <p:cNvGrpSpPr/>
        <p:nvPr/>
      </p:nvGrpSpPr>
      <p:grpSpPr>
        <a:xfrm>
          <a:off x="0" y="0"/>
          <a:ext cx="0" cy="0"/>
          <a:chOff x="0" y="0"/>
          <a:chExt cx="0" cy="0"/>
        </a:xfrm>
      </p:grpSpPr>
      <p:pic>
        <p:nvPicPr>
          <p:cNvPr id="2" name="Picture 1" descr="Graphical user interface, text&#10;&#10;AI-generated content may be incorrect.">
            <a:extLst>
              <a:ext uri="{FF2B5EF4-FFF2-40B4-BE49-F238E27FC236}">
                <a16:creationId xmlns:a16="http://schemas.microsoft.com/office/drawing/2014/main" id="{AC6CC586-A934-0D68-C791-51EAB6E176D4}"/>
              </a:ext>
            </a:extLst>
          </p:cNvPr>
          <p:cNvPicPr>
            <a:picLocks noChangeAspect="1"/>
          </p:cNvPicPr>
          <p:nvPr/>
        </p:nvPicPr>
        <p:blipFill>
          <a:blip r:embed="rId3"/>
          <a:stretch>
            <a:fillRect/>
          </a:stretch>
        </p:blipFill>
        <p:spPr>
          <a:xfrm>
            <a:off x="367766" y="355934"/>
            <a:ext cx="6478202" cy="3749587"/>
          </a:xfrm>
          <a:prstGeom prst="rect">
            <a:avLst/>
          </a:prstGeom>
          <a:ln>
            <a:solidFill>
              <a:schemeClr val="accent1"/>
            </a:solidFill>
          </a:ln>
        </p:spPr>
      </p:pic>
      <p:pic>
        <p:nvPicPr>
          <p:cNvPr id="3" name="Picture 2" descr="Text&#10;&#10;AI-generated content may be incorrect.">
            <a:extLst>
              <a:ext uri="{FF2B5EF4-FFF2-40B4-BE49-F238E27FC236}">
                <a16:creationId xmlns:a16="http://schemas.microsoft.com/office/drawing/2014/main" id="{9A8CAFCA-E757-3470-4ED0-0AC39425B7AD}"/>
              </a:ext>
            </a:extLst>
          </p:cNvPr>
          <p:cNvPicPr>
            <a:picLocks noChangeAspect="1"/>
          </p:cNvPicPr>
          <p:nvPr/>
        </p:nvPicPr>
        <p:blipFill>
          <a:blip r:embed="rId4"/>
          <a:srcRect t="4556"/>
          <a:stretch>
            <a:fillRect/>
          </a:stretch>
        </p:blipFill>
        <p:spPr>
          <a:xfrm>
            <a:off x="5839316" y="1540041"/>
            <a:ext cx="5984918" cy="4604831"/>
          </a:xfrm>
          <a:prstGeom prst="rect">
            <a:avLst/>
          </a:prstGeom>
          <a:ln>
            <a:solidFill>
              <a:schemeClr val="accent1"/>
            </a:solidFill>
          </a:ln>
        </p:spPr>
      </p:pic>
      <p:sp>
        <p:nvSpPr>
          <p:cNvPr id="4" name="Slide Number Placeholder 3">
            <a:extLst>
              <a:ext uri="{FF2B5EF4-FFF2-40B4-BE49-F238E27FC236}">
                <a16:creationId xmlns:a16="http://schemas.microsoft.com/office/drawing/2014/main" id="{5AFCF3FA-42B6-D0EE-4C45-44F778F256E9}"/>
              </a:ext>
            </a:extLst>
          </p:cNvPr>
          <p:cNvSpPr>
            <a:spLocks noGrp="1"/>
          </p:cNvSpPr>
          <p:nvPr>
            <p:ph type="sldNum" sz="quarter" idx="12"/>
          </p:nvPr>
        </p:nvSpPr>
        <p:spPr/>
        <p:txBody>
          <a:bodyPr/>
          <a:lstStyle/>
          <a:p>
            <a:fld id="{D9FED801-51D4-4130-A84E-1AD55D4025CF}" type="slidenum">
              <a:rPr lang="en-US" smtClean="0"/>
              <a:t>56</a:t>
            </a:fld>
            <a:endParaRPr lang="en-US"/>
          </a:p>
        </p:txBody>
      </p:sp>
    </p:spTree>
    <p:extLst>
      <p:ext uri="{BB962C8B-B14F-4D97-AF65-F5344CB8AC3E}">
        <p14:creationId xmlns:p14="http://schemas.microsoft.com/office/powerpoint/2010/main" val="693163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BED27-F247-63B5-D7D1-DAC253D66F33}"/>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2A1BCDA9-472F-1B47-8D73-E61BC5008452}"/>
              </a:ext>
            </a:extLst>
          </p:cNvPr>
          <p:cNvPicPr>
            <a:picLocks noChangeAspect="1"/>
          </p:cNvPicPr>
          <p:nvPr/>
        </p:nvPicPr>
        <p:blipFill>
          <a:blip r:embed="rId3"/>
          <a:stretch>
            <a:fillRect/>
          </a:stretch>
        </p:blipFill>
        <p:spPr>
          <a:xfrm>
            <a:off x="483868" y="878697"/>
            <a:ext cx="11224264" cy="4463324"/>
          </a:xfrm>
          <a:prstGeom prst="rect">
            <a:avLst/>
          </a:prstGeom>
          <a:ln>
            <a:solidFill>
              <a:schemeClr val="accent1"/>
            </a:solidFill>
          </a:ln>
        </p:spPr>
      </p:pic>
      <p:sp>
        <p:nvSpPr>
          <p:cNvPr id="3" name="Slide Number Placeholder 2">
            <a:extLst>
              <a:ext uri="{FF2B5EF4-FFF2-40B4-BE49-F238E27FC236}">
                <a16:creationId xmlns:a16="http://schemas.microsoft.com/office/drawing/2014/main" id="{04DDA852-AEC8-F4F4-4B46-1E2BD619A560}"/>
              </a:ext>
            </a:extLst>
          </p:cNvPr>
          <p:cNvSpPr>
            <a:spLocks noGrp="1"/>
          </p:cNvSpPr>
          <p:nvPr>
            <p:ph type="sldNum" sz="quarter" idx="12"/>
          </p:nvPr>
        </p:nvSpPr>
        <p:spPr/>
        <p:txBody>
          <a:bodyPr/>
          <a:lstStyle/>
          <a:p>
            <a:fld id="{D9FED801-51D4-4130-A84E-1AD55D4025CF}" type="slidenum">
              <a:rPr lang="en-US" smtClean="0"/>
              <a:t>57</a:t>
            </a:fld>
            <a:endParaRPr lang="en-US"/>
          </a:p>
        </p:txBody>
      </p:sp>
    </p:spTree>
    <p:extLst>
      <p:ext uri="{BB962C8B-B14F-4D97-AF65-F5344CB8AC3E}">
        <p14:creationId xmlns:p14="http://schemas.microsoft.com/office/powerpoint/2010/main" val="4137230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B3F61-1BB0-AA3B-2816-A1FAA4531A00}"/>
            </a:ext>
          </a:extLst>
        </p:cNvPr>
        <p:cNvGrpSpPr/>
        <p:nvPr/>
      </p:nvGrpSpPr>
      <p:grpSpPr>
        <a:xfrm>
          <a:off x="0" y="0"/>
          <a:ext cx="0" cy="0"/>
          <a:chOff x="0" y="0"/>
          <a:chExt cx="0" cy="0"/>
        </a:xfrm>
      </p:grpSpPr>
      <p:pic>
        <p:nvPicPr>
          <p:cNvPr id="2" name="Picture 1" descr="Graphical user interface, text&#10;&#10;AI-generated content may be incorrect.">
            <a:extLst>
              <a:ext uri="{FF2B5EF4-FFF2-40B4-BE49-F238E27FC236}">
                <a16:creationId xmlns:a16="http://schemas.microsoft.com/office/drawing/2014/main" id="{5EC34161-D8D1-9555-D307-3921370BDE26}"/>
              </a:ext>
            </a:extLst>
          </p:cNvPr>
          <p:cNvPicPr>
            <a:picLocks noChangeAspect="1"/>
          </p:cNvPicPr>
          <p:nvPr/>
        </p:nvPicPr>
        <p:blipFill>
          <a:blip r:embed="rId3"/>
          <a:stretch>
            <a:fillRect/>
          </a:stretch>
        </p:blipFill>
        <p:spPr>
          <a:xfrm>
            <a:off x="818617" y="1130968"/>
            <a:ext cx="10554765" cy="4343400"/>
          </a:xfrm>
          <a:prstGeom prst="rect">
            <a:avLst/>
          </a:prstGeom>
          <a:ln>
            <a:solidFill>
              <a:schemeClr val="accent1"/>
            </a:solidFill>
          </a:ln>
        </p:spPr>
      </p:pic>
      <p:sp>
        <p:nvSpPr>
          <p:cNvPr id="3" name="Slide Number Placeholder 2">
            <a:extLst>
              <a:ext uri="{FF2B5EF4-FFF2-40B4-BE49-F238E27FC236}">
                <a16:creationId xmlns:a16="http://schemas.microsoft.com/office/drawing/2014/main" id="{0D4C921E-D92C-2D7A-732A-5595382D6058}"/>
              </a:ext>
            </a:extLst>
          </p:cNvPr>
          <p:cNvSpPr>
            <a:spLocks noGrp="1"/>
          </p:cNvSpPr>
          <p:nvPr>
            <p:ph type="sldNum" sz="quarter" idx="12"/>
          </p:nvPr>
        </p:nvSpPr>
        <p:spPr/>
        <p:txBody>
          <a:bodyPr/>
          <a:lstStyle/>
          <a:p>
            <a:fld id="{D9FED801-51D4-4130-A84E-1AD55D4025CF}" type="slidenum">
              <a:rPr lang="en-US" smtClean="0"/>
              <a:t>58</a:t>
            </a:fld>
            <a:endParaRPr lang="en-US"/>
          </a:p>
        </p:txBody>
      </p:sp>
    </p:spTree>
    <p:extLst>
      <p:ext uri="{BB962C8B-B14F-4D97-AF65-F5344CB8AC3E}">
        <p14:creationId xmlns:p14="http://schemas.microsoft.com/office/powerpoint/2010/main" val="241818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96016-5534-0DF3-A073-79E722F23649}"/>
            </a:ext>
          </a:extLst>
        </p:cNvPr>
        <p:cNvGrpSpPr/>
        <p:nvPr/>
      </p:nvGrpSpPr>
      <p:grpSpPr>
        <a:xfrm>
          <a:off x="0" y="0"/>
          <a:ext cx="0" cy="0"/>
          <a:chOff x="0" y="0"/>
          <a:chExt cx="0" cy="0"/>
        </a:xfrm>
      </p:grpSpPr>
      <p:pic>
        <p:nvPicPr>
          <p:cNvPr id="2" name="Picture 1" descr="Graphical user interface, text, application, email&#10;&#10;AI-generated content may be incorrect.">
            <a:extLst>
              <a:ext uri="{FF2B5EF4-FFF2-40B4-BE49-F238E27FC236}">
                <a16:creationId xmlns:a16="http://schemas.microsoft.com/office/drawing/2014/main" id="{626CFE8F-62DD-F833-097A-2D23780C6F49}"/>
              </a:ext>
            </a:extLst>
          </p:cNvPr>
          <p:cNvPicPr>
            <a:picLocks noChangeAspect="1"/>
          </p:cNvPicPr>
          <p:nvPr/>
        </p:nvPicPr>
        <p:blipFill>
          <a:blip r:embed="rId3"/>
          <a:stretch>
            <a:fillRect/>
          </a:stretch>
        </p:blipFill>
        <p:spPr>
          <a:xfrm>
            <a:off x="1090394" y="768969"/>
            <a:ext cx="10011211" cy="5320061"/>
          </a:xfrm>
          <a:prstGeom prst="rect">
            <a:avLst/>
          </a:prstGeom>
          <a:ln>
            <a:solidFill>
              <a:schemeClr val="accent1"/>
            </a:solidFill>
          </a:ln>
        </p:spPr>
      </p:pic>
      <p:sp>
        <p:nvSpPr>
          <p:cNvPr id="3" name="Slide Number Placeholder 2">
            <a:extLst>
              <a:ext uri="{FF2B5EF4-FFF2-40B4-BE49-F238E27FC236}">
                <a16:creationId xmlns:a16="http://schemas.microsoft.com/office/drawing/2014/main" id="{A3901081-6EE0-8451-7C4B-C89A158B66B8}"/>
              </a:ext>
            </a:extLst>
          </p:cNvPr>
          <p:cNvSpPr>
            <a:spLocks noGrp="1"/>
          </p:cNvSpPr>
          <p:nvPr>
            <p:ph type="sldNum" sz="quarter" idx="12"/>
          </p:nvPr>
        </p:nvSpPr>
        <p:spPr/>
        <p:txBody>
          <a:bodyPr/>
          <a:lstStyle/>
          <a:p>
            <a:fld id="{D9FED801-51D4-4130-A84E-1AD55D4025CF}" type="slidenum">
              <a:rPr lang="en-US" smtClean="0"/>
              <a:t>59</a:t>
            </a:fld>
            <a:endParaRPr lang="en-US"/>
          </a:p>
        </p:txBody>
      </p:sp>
    </p:spTree>
    <p:extLst>
      <p:ext uri="{BB962C8B-B14F-4D97-AF65-F5344CB8AC3E}">
        <p14:creationId xmlns:p14="http://schemas.microsoft.com/office/powerpoint/2010/main" val="370020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415600" y="593367"/>
            <a:ext cx="5760800" cy="13884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a:t>Structured Descriptions: Documentation</a:t>
            </a:r>
            <a:endParaRPr/>
          </a:p>
        </p:txBody>
      </p:sp>
      <p:sp>
        <p:nvSpPr>
          <p:cNvPr id="157" name="Google Shape;157;p6"/>
          <p:cNvSpPr txBox="1">
            <a:spLocks noGrp="1"/>
          </p:cNvSpPr>
          <p:nvPr>
            <p:ph type="body" idx="1"/>
          </p:nvPr>
        </p:nvSpPr>
        <p:spPr>
          <a:xfrm>
            <a:off x="415600" y="2107733"/>
            <a:ext cx="6074800" cy="39840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1600"/>
              </a:spcAft>
              <a:buClr>
                <a:schemeClr val="dk1"/>
              </a:buClr>
              <a:buSzPts val="1800"/>
              <a:buNone/>
            </a:pPr>
            <a:r>
              <a:rPr lang="en"/>
              <a:t>Information about structured descriptions can be found in the </a:t>
            </a:r>
            <a:r>
              <a:rPr lang="en" b="1"/>
              <a:t>Guidance</a:t>
            </a:r>
            <a:r>
              <a:rPr lang="en"/>
              <a:t> section of the Toolkit, under </a:t>
            </a:r>
            <a:r>
              <a:rPr lang="en" b="1"/>
              <a:t>Recording methods</a:t>
            </a:r>
            <a:endParaRPr b="1"/>
          </a:p>
        </p:txBody>
      </p:sp>
      <p:pic>
        <p:nvPicPr>
          <p:cNvPr id="158" name="Google Shape;158;p6"/>
          <p:cNvPicPr preferRelativeResize="0"/>
          <p:nvPr/>
        </p:nvPicPr>
        <p:blipFill rotWithShape="1">
          <a:blip r:embed="rId3">
            <a:alphaModFix/>
          </a:blip>
          <a:srcRect/>
          <a:stretch/>
        </p:blipFill>
        <p:spPr>
          <a:xfrm>
            <a:off x="6732267" y="109133"/>
            <a:ext cx="5285799" cy="6675400"/>
          </a:xfrm>
          <a:prstGeom prst="rect">
            <a:avLst/>
          </a:prstGeom>
          <a:noFill/>
          <a:ln w="9525" cap="flat" cmpd="sng">
            <a:solidFill>
              <a:schemeClr val="dk1"/>
            </a:solidFill>
            <a:prstDash val="solid"/>
            <a:round/>
            <a:headEnd type="none" w="sm" len="sm"/>
            <a:tailEnd type="none" w="sm" len="sm"/>
          </a:ln>
        </p:spPr>
      </p:pic>
      <p:sp>
        <p:nvSpPr>
          <p:cNvPr id="159" name="Google Shape;159;p6"/>
          <p:cNvSpPr/>
          <p:nvPr/>
        </p:nvSpPr>
        <p:spPr>
          <a:xfrm>
            <a:off x="6732275" y="109125"/>
            <a:ext cx="3162900" cy="14412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60" name="Google Shape;160;p6"/>
          <p:cNvSpPr txBox="1"/>
          <p:nvPr/>
        </p:nvSpPr>
        <p:spPr>
          <a:xfrm>
            <a:off x="5659175" y="6453025"/>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4"/>
              </a:rPr>
              <a:t>RDA 32.80.30.93</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490A4-8C02-0AD5-03DD-EB682E1D8A40}"/>
            </a:ext>
          </a:extLst>
        </p:cNvPr>
        <p:cNvGrpSpPr/>
        <p:nvPr/>
      </p:nvGrpSpPr>
      <p:grpSpPr>
        <a:xfrm>
          <a:off x="0" y="0"/>
          <a:ext cx="0" cy="0"/>
          <a:chOff x="0" y="0"/>
          <a:chExt cx="0" cy="0"/>
        </a:xfrm>
      </p:grpSpPr>
      <p:pic>
        <p:nvPicPr>
          <p:cNvPr id="2" name="Picture 1" descr="Graphical user interface, text, application, email&#10;&#10;AI-generated content may be incorrect.">
            <a:extLst>
              <a:ext uri="{FF2B5EF4-FFF2-40B4-BE49-F238E27FC236}">
                <a16:creationId xmlns:a16="http://schemas.microsoft.com/office/drawing/2014/main" id="{C837A9DB-98CB-ABB3-1804-7F9C4F380090}"/>
              </a:ext>
            </a:extLst>
          </p:cNvPr>
          <p:cNvPicPr>
            <a:picLocks noChangeAspect="1"/>
          </p:cNvPicPr>
          <p:nvPr/>
        </p:nvPicPr>
        <p:blipFill>
          <a:blip r:embed="rId3"/>
          <a:stretch>
            <a:fillRect/>
          </a:stretch>
        </p:blipFill>
        <p:spPr>
          <a:xfrm>
            <a:off x="570400" y="1185110"/>
            <a:ext cx="11051200" cy="4487779"/>
          </a:xfrm>
          <a:prstGeom prst="rect">
            <a:avLst/>
          </a:prstGeom>
          <a:ln>
            <a:solidFill>
              <a:schemeClr val="accent1"/>
            </a:solidFill>
          </a:ln>
        </p:spPr>
      </p:pic>
      <p:sp>
        <p:nvSpPr>
          <p:cNvPr id="3" name="Slide Number Placeholder 2">
            <a:extLst>
              <a:ext uri="{FF2B5EF4-FFF2-40B4-BE49-F238E27FC236}">
                <a16:creationId xmlns:a16="http://schemas.microsoft.com/office/drawing/2014/main" id="{DA37D9D2-53D6-8DC0-A618-EC853FBCB20C}"/>
              </a:ext>
            </a:extLst>
          </p:cNvPr>
          <p:cNvSpPr>
            <a:spLocks noGrp="1"/>
          </p:cNvSpPr>
          <p:nvPr>
            <p:ph type="sldNum" sz="quarter" idx="12"/>
          </p:nvPr>
        </p:nvSpPr>
        <p:spPr/>
        <p:txBody>
          <a:bodyPr/>
          <a:lstStyle/>
          <a:p>
            <a:fld id="{D9FED801-51D4-4130-A84E-1AD55D4025CF}" type="slidenum">
              <a:rPr lang="en-US" smtClean="0"/>
              <a:t>60</a:t>
            </a:fld>
            <a:endParaRPr lang="en-US"/>
          </a:p>
        </p:txBody>
      </p:sp>
    </p:spTree>
    <p:extLst>
      <p:ext uri="{BB962C8B-B14F-4D97-AF65-F5344CB8AC3E}">
        <p14:creationId xmlns:p14="http://schemas.microsoft.com/office/powerpoint/2010/main" val="1815945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AF92-9E39-BF2E-5A0F-F00937F7A85C}"/>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8EA525D8-0B2F-6AA6-D522-580BE5E0715A}"/>
              </a:ext>
            </a:extLst>
          </p:cNvPr>
          <p:cNvPicPr>
            <a:picLocks noChangeAspect="1"/>
          </p:cNvPicPr>
          <p:nvPr/>
        </p:nvPicPr>
        <p:blipFill>
          <a:blip r:embed="rId3"/>
          <a:stretch>
            <a:fillRect/>
          </a:stretch>
        </p:blipFill>
        <p:spPr>
          <a:xfrm>
            <a:off x="673269" y="1146410"/>
            <a:ext cx="10845461" cy="4312693"/>
          </a:xfrm>
          <a:prstGeom prst="rect">
            <a:avLst/>
          </a:prstGeom>
          <a:ln>
            <a:solidFill>
              <a:schemeClr val="accent1"/>
            </a:solidFill>
          </a:ln>
        </p:spPr>
      </p:pic>
      <p:sp>
        <p:nvSpPr>
          <p:cNvPr id="3" name="Slide Number Placeholder 2">
            <a:extLst>
              <a:ext uri="{FF2B5EF4-FFF2-40B4-BE49-F238E27FC236}">
                <a16:creationId xmlns:a16="http://schemas.microsoft.com/office/drawing/2014/main" id="{014B35AB-B37C-D732-827E-1BFAF089CC9B}"/>
              </a:ext>
            </a:extLst>
          </p:cNvPr>
          <p:cNvSpPr>
            <a:spLocks noGrp="1"/>
          </p:cNvSpPr>
          <p:nvPr>
            <p:ph type="sldNum" sz="quarter" idx="12"/>
          </p:nvPr>
        </p:nvSpPr>
        <p:spPr/>
        <p:txBody>
          <a:bodyPr/>
          <a:lstStyle/>
          <a:p>
            <a:fld id="{D9FED801-51D4-4130-A84E-1AD55D4025CF}" type="slidenum">
              <a:rPr lang="en-US" smtClean="0"/>
              <a:t>61</a:t>
            </a:fld>
            <a:endParaRPr lang="en-US"/>
          </a:p>
        </p:txBody>
      </p:sp>
    </p:spTree>
    <p:extLst>
      <p:ext uri="{BB962C8B-B14F-4D97-AF65-F5344CB8AC3E}">
        <p14:creationId xmlns:p14="http://schemas.microsoft.com/office/powerpoint/2010/main" val="3393146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CD008-6664-0B14-95E4-B91CD81FB6B0}"/>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3D583B23-6284-F885-331F-0991E048D5CA}"/>
              </a:ext>
            </a:extLst>
          </p:cNvPr>
          <p:cNvPicPr>
            <a:picLocks noChangeAspect="1"/>
          </p:cNvPicPr>
          <p:nvPr/>
        </p:nvPicPr>
        <p:blipFill>
          <a:blip r:embed="rId3"/>
          <a:stretch>
            <a:fillRect/>
          </a:stretch>
        </p:blipFill>
        <p:spPr>
          <a:xfrm>
            <a:off x="750626" y="639401"/>
            <a:ext cx="10452371" cy="5570330"/>
          </a:xfrm>
          <a:prstGeom prst="rect">
            <a:avLst/>
          </a:prstGeom>
          <a:ln>
            <a:solidFill>
              <a:schemeClr val="accent1"/>
            </a:solidFill>
          </a:ln>
        </p:spPr>
      </p:pic>
      <p:sp>
        <p:nvSpPr>
          <p:cNvPr id="3" name="Slide Number Placeholder 2">
            <a:extLst>
              <a:ext uri="{FF2B5EF4-FFF2-40B4-BE49-F238E27FC236}">
                <a16:creationId xmlns:a16="http://schemas.microsoft.com/office/drawing/2014/main" id="{623607B5-3E43-715D-1DAD-E492EFFD4BB3}"/>
              </a:ext>
            </a:extLst>
          </p:cNvPr>
          <p:cNvSpPr>
            <a:spLocks noGrp="1"/>
          </p:cNvSpPr>
          <p:nvPr>
            <p:ph type="sldNum" sz="quarter" idx="12"/>
          </p:nvPr>
        </p:nvSpPr>
        <p:spPr/>
        <p:txBody>
          <a:bodyPr/>
          <a:lstStyle/>
          <a:p>
            <a:fld id="{D9FED801-51D4-4130-A84E-1AD55D4025CF}" type="slidenum">
              <a:rPr lang="en-US" smtClean="0"/>
              <a:t>62</a:t>
            </a:fld>
            <a:endParaRPr lang="en-US"/>
          </a:p>
        </p:txBody>
      </p:sp>
    </p:spTree>
    <p:extLst>
      <p:ext uri="{BB962C8B-B14F-4D97-AF65-F5344CB8AC3E}">
        <p14:creationId xmlns:p14="http://schemas.microsoft.com/office/powerpoint/2010/main" val="572849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8295-5633-E032-3D7D-DA2853614E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C3DE512-0367-041A-A76E-98F792FDF64B}"/>
              </a:ext>
            </a:extLst>
          </p:cNvPr>
          <p:cNvPicPr>
            <a:picLocks noChangeAspect="1"/>
          </p:cNvPicPr>
          <p:nvPr/>
        </p:nvPicPr>
        <p:blipFill>
          <a:blip r:embed="rId3"/>
          <a:stretch>
            <a:fillRect/>
          </a:stretch>
        </p:blipFill>
        <p:spPr>
          <a:xfrm>
            <a:off x="756389" y="2287288"/>
            <a:ext cx="10679222" cy="715034"/>
          </a:xfrm>
          <a:prstGeom prst="rect">
            <a:avLst/>
          </a:prstGeom>
        </p:spPr>
      </p:pic>
      <p:pic>
        <p:nvPicPr>
          <p:cNvPr id="5" name="Picture 4">
            <a:extLst>
              <a:ext uri="{FF2B5EF4-FFF2-40B4-BE49-F238E27FC236}">
                <a16:creationId xmlns:a16="http://schemas.microsoft.com/office/drawing/2014/main" id="{CBAED790-B8C5-CFC8-2975-1DEED914FFF9}"/>
              </a:ext>
            </a:extLst>
          </p:cNvPr>
          <p:cNvPicPr>
            <a:picLocks noChangeAspect="1"/>
          </p:cNvPicPr>
          <p:nvPr/>
        </p:nvPicPr>
        <p:blipFill>
          <a:blip r:embed="rId4"/>
          <a:stretch>
            <a:fillRect/>
          </a:stretch>
        </p:blipFill>
        <p:spPr>
          <a:xfrm>
            <a:off x="756389" y="3002322"/>
            <a:ext cx="10679215" cy="719906"/>
          </a:xfrm>
          <a:prstGeom prst="rect">
            <a:avLst/>
          </a:prstGeom>
        </p:spPr>
      </p:pic>
      <p:sp>
        <p:nvSpPr>
          <p:cNvPr id="2" name="Slide Number Placeholder 1">
            <a:extLst>
              <a:ext uri="{FF2B5EF4-FFF2-40B4-BE49-F238E27FC236}">
                <a16:creationId xmlns:a16="http://schemas.microsoft.com/office/drawing/2014/main" id="{BBB27E17-BC36-76ED-94ED-2A4959D37AEC}"/>
              </a:ext>
            </a:extLst>
          </p:cNvPr>
          <p:cNvSpPr>
            <a:spLocks noGrp="1"/>
          </p:cNvSpPr>
          <p:nvPr>
            <p:ph type="sldNum" sz="quarter" idx="12"/>
          </p:nvPr>
        </p:nvSpPr>
        <p:spPr/>
        <p:txBody>
          <a:bodyPr/>
          <a:lstStyle/>
          <a:p>
            <a:fld id="{D9FED801-51D4-4130-A84E-1AD55D4025CF}" type="slidenum">
              <a:rPr lang="en-US" smtClean="0"/>
              <a:t>63</a:t>
            </a:fld>
            <a:endParaRPr lang="en-US"/>
          </a:p>
        </p:txBody>
      </p:sp>
    </p:spTree>
    <p:extLst>
      <p:ext uri="{BB962C8B-B14F-4D97-AF65-F5344CB8AC3E}">
        <p14:creationId xmlns:p14="http://schemas.microsoft.com/office/powerpoint/2010/main" val="167983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4A653-D22C-1C2F-9C43-A2660A92CB2D}"/>
            </a:ext>
          </a:extLst>
        </p:cNvPr>
        <p:cNvGrpSpPr/>
        <p:nvPr/>
      </p:nvGrpSpPr>
      <p:grpSpPr>
        <a:xfrm>
          <a:off x="0" y="0"/>
          <a:ext cx="0" cy="0"/>
          <a:chOff x="0" y="0"/>
          <a:chExt cx="0" cy="0"/>
        </a:xfrm>
      </p:grpSpPr>
      <p:pic>
        <p:nvPicPr>
          <p:cNvPr id="2" name="Picture 1" descr="Table&#10;&#10;AI-generated content may be incorrect.">
            <a:extLst>
              <a:ext uri="{FF2B5EF4-FFF2-40B4-BE49-F238E27FC236}">
                <a16:creationId xmlns:a16="http://schemas.microsoft.com/office/drawing/2014/main" id="{BC9603B0-1A01-1697-F079-F23688FBBD1E}"/>
              </a:ext>
            </a:extLst>
          </p:cNvPr>
          <p:cNvPicPr>
            <a:picLocks noChangeAspect="1"/>
          </p:cNvPicPr>
          <p:nvPr/>
        </p:nvPicPr>
        <p:blipFill>
          <a:blip r:embed="rId3"/>
          <a:stretch>
            <a:fillRect/>
          </a:stretch>
        </p:blipFill>
        <p:spPr>
          <a:xfrm>
            <a:off x="1064526" y="369735"/>
            <a:ext cx="9782956" cy="6118529"/>
          </a:xfrm>
          <a:prstGeom prst="rect">
            <a:avLst/>
          </a:prstGeom>
          <a:ln>
            <a:solidFill>
              <a:schemeClr val="accent1"/>
            </a:solidFill>
          </a:ln>
        </p:spPr>
      </p:pic>
      <p:sp>
        <p:nvSpPr>
          <p:cNvPr id="3" name="Slide Number Placeholder 2">
            <a:extLst>
              <a:ext uri="{FF2B5EF4-FFF2-40B4-BE49-F238E27FC236}">
                <a16:creationId xmlns:a16="http://schemas.microsoft.com/office/drawing/2014/main" id="{5FE30FBB-460E-CEA6-7FFD-9809E21C776F}"/>
              </a:ext>
            </a:extLst>
          </p:cNvPr>
          <p:cNvSpPr>
            <a:spLocks noGrp="1"/>
          </p:cNvSpPr>
          <p:nvPr>
            <p:ph type="sldNum" sz="quarter" idx="12"/>
          </p:nvPr>
        </p:nvSpPr>
        <p:spPr/>
        <p:txBody>
          <a:bodyPr/>
          <a:lstStyle/>
          <a:p>
            <a:fld id="{D9FED801-51D4-4130-A84E-1AD55D4025CF}" type="slidenum">
              <a:rPr lang="en-US" smtClean="0"/>
              <a:t>64</a:t>
            </a:fld>
            <a:endParaRPr lang="en-US"/>
          </a:p>
        </p:txBody>
      </p:sp>
    </p:spTree>
    <p:extLst>
      <p:ext uri="{BB962C8B-B14F-4D97-AF65-F5344CB8AC3E}">
        <p14:creationId xmlns:p14="http://schemas.microsoft.com/office/powerpoint/2010/main" val="4109965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414D-A584-88F6-91C6-1ACFA9B5CFD4}"/>
            </a:ext>
          </a:extLst>
        </p:cNvPr>
        <p:cNvGrpSpPr/>
        <p:nvPr/>
      </p:nvGrpSpPr>
      <p:grpSpPr>
        <a:xfrm>
          <a:off x="0" y="0"/>
          <a:ext cx="0" cy="0"/>
          <a:chOff x="0" y="0"/>
          <a:chExt cx="0" cy="0"/>
        </a:xfrm>
      </p:grpSpPr>
      <p:pic>
        <p:nvPicPr>
          <p:cNvPr id="2" name="Picture 1" descr="Graphical user interface, text, application, email&#10;&#10;AI-generated content may be incorrect.">
            <a:extLst>
              <a:ext uri="{FF2B5EF4-FFF2-40B4-BE49-F238E27FC236}">
                <a16:creationId xmlns:a16="http://schemas.microsoft.com/office/drawing/2014/main" id="{2CA952ED-8918-8DDA-1E26-7834E9B19BA5}"/>
              </a:ext>
            </a:extLst>
          </p:cNvPr>
          <p:cNvPicPr>
            <a:picLocks noChangeAspect="1"/>
          </p:cNvPicPr>
          <p:nvPr/>
        </p:nvPicPr>
        <p:blipFill>
          <a:blip r:embed="rId3"/>
          <a:stretch>
            <a:fillRect/>
          </a:stretch>
        </p:blipFill>
        <p:spPr>
          <a:xfrm>
            <a:off x="506322" y="941697"/>
            <a:ext cx="10821692" cy="4394578"/>
          </a:xfrm>
          <a:prstGeom prst="rect">
            <a:avLst/>
          </a:prstGeom>
          <a:ln>
            <a:solidFill>
              <a:schemeClr val="accent1"/>
            </a:solidFill>
          </a:ln>
        </p:spPr>
      </p:pic>
      <p:sp>
        <p:nvSpPr>
          <p:cNvPr id="3" name="Slide Number Placeholder 2">
            <a:extLst>
              <a:ext uri="{FF2B5EF4-FFF2-40B4-BE49-F238E27FC236}">
                <a16:creationId xmlns:a16="http://schemas.microsoft.com/office/drawing/2014/main" id="{842572A8-A2D4-E0B9-8DF7-8755CE2AE4DF}"/>
              </a:ext>
            </a:extLst>
          </p:cNvPr>
          <p:cNvSpPr>
            <a:spLocks noGrp="1"/>
          </p:cNvSpPr>
          <p:nvPr>
            <p:ph type="sldNum" sz="quarter" idx="12"/>
          </p:nvPr>
        </p:nvSpPr>
        <p:spPr/>
        <p:txBody>
          <a:bodyPr/>
          <a:lstStyle/>
          <a:p>
            <a:fld id="{D9FED801-51D4-4130-A84E-1AD55D4025CF}" type="slidenum">
              <a:rPr lang="en-US" smtClean="0"/>
              <a:t>65</a:t>
            </a:fld>
            <a:endParaRPr lang="en-US"/>
          </a:p>
        </p:txBody>
      </p:sp>
    </p:spTree>
    <p:extLst>
      <p:ext uri="{BB962C8B-B14F-4D97-AF65-F5344CB8AC3E}">
        <p14:creationId xmlns:p14="http://schemas.microsoft.com/office/powerpoint/2010/main" val="1447481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AB92-CB0D-0A94-8EA0-C275CC5EE3CD}"/>
              </a:ext>
            </a:extLst>
          </p:cNvPr>
          <p:cNvSpPr>
            <a:spLocks noGrp="1"/>
          </p:cNvSpPr>
          <p:nvPr>
            <p:ph type="title"/>
          </p:nvPr>
        </p:nvSpPr>
        <p:spPr/>
        <p:txBody>
          <a:bodyPr>
            <a:normAutofit/>
          </a:bodyPr>
          <a:lstStyle/>
          <a:p>
            <a:r>
              <a:rPr lang="en-US" sz="5800" dirty="0"/>
              <a:t>authorized access point for person</a:t>
            </a:r>
          </a:p>
        </p:txBody>
      </p:sp>
      <p:sp>
        <p:nvSpPr>
          <p:cNvPr id="3" name="Text Placeholder 2">
            <a:extLst>
              <a:ext uri="{FF2B5EF4-FFF2-40B4-BE49-F238E27FC236}">
                <a16:creationId xmlns:a16="http://schemas.microsoft.com/office/drawing/2014/main" id="{43D57D1B-DAB4-2873-51FF-92F4C782E5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91723B-FF65-2D75-D5C1-F9ADDD3E4AEC}"/>
              </a:ext>
            </a:extLst>
          </p:cNvPr>
          <p:cNvSpPr>
            <a:spLocks noGrp="1"/>
          </p:cNvSpPr>
          <p:nvPr>
            <p:ph type="sldNum" sz="quarter" idx="12"/>
          </p:nvPr>
        </p:nvSpPr>
        <p:spPr/>
        <p:txBody>
          <a:bodyPr/>
          <a:lstStyle/>
          <a:p>
            <a:fld id="{D9FED801-51D4-4130-A84E-1AD55D4025CF}" type="slidenum">
              <a:rPr lang="en-US" smtClean="0"/>
              <a:t>66</a:t>
            </a:fld>
            <a:endParaRPr lang="en-US"/>
          </a:p>
        </p:txBody>
      </p:sp>
    </p:spTree>
    <p:extLst>
      <p:ext uri="{BB962C8B-B14F-4D97-AF65-F5344CB8AC3E}">
        <p14:creationId xmlns:p14="http://schemas.microsoft.com/office/powerpoint/2010/main" val="4207258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6C47-98B0-F713-AF80-5CDE8DB8932B}"/>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5D4961E4-319E-3C15-77F8-791006C09A57}"/>
              </a:ext>
            </a:extLst>
          </p:cNvPr>
          <p:cNvPicPr>
            <a:picLocks noChangeAspect="1"/>
          </p:cNvPicPr>
          <p:nvPr/>
        </p:nvPicPr>
        <p:blipFill>
          <a:blip r:embed="rId3"/>
          <a:stretch>
            <a:fillRect/>
          </a:stretch>
        </p:blipFill>
        <p:spPr>
          <a:xfrm>
            <a:off x="802104" y="1607024"/>
            <a:ext cx="10587791" cy="3643952"/>
          </a:xfrm>
          <a:prstGeom prst="rect">
            <a:avLst/>
          </a:prstGeom>
          <a:ln>
            <a:solidFill>
              <a:schemeClr val="accent1"/>
            </a:solidFill>
          </a:ln>
        </p:spPr>
      </p:pic>
      <p:sp>
        <p:nvSpPr>
          <p:cNvPr id="3" name="Slide Number Placeholder 2">
            <a:extLst>
              <a:ext uri="{FF2B5EF4-FFF2-40B4-BE49-F238E27FC236}">
                <a16:creationId xmlns:a16="http://schemas.microsoft.com/office/drawing/2014/main" id="{E72699EE-5549-9B96-C1BB-D1E75F988EE3}"/>
              </a:ext>
            </a:extLst>
          </p:cNvPr>
          <p:cNvSpPr>
            <a:spLocks noGrp="1"/>
          </p:cNvSpPr>
          <p:nvPr>
            <p:ph type="sldNum" sz="quarter" idx="12"/>
          </p:nvPr>
        </p:nvSpPr>
        <p:spPr/>
        <p:txBody>
          <a:bodyPr/>
          <a:lstStyle/>
          <a:p>
            <a:fld id="{D9FED801-51D4-4130-A84E-1AD55D4025CF}" type="slidenum">
              <a:rPr lang="en-US" smtClean="0"/>
              <a:t>67</a:t>
            </a:fld>
            <a:endParaRPr lang="en-US"/>
          </a:p>
        </p:txBody>
      </p:sp>
    </p:spTree>
    <p:extLst>
      <p:ext uri="{BB962C8B-B14F-4D97-AF65-F5344CB8AC3E}">
        <p14:creationId xmlns:p14="http://schemas.microsoft.com/office/powerpoint/2010/main" val="4057381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342C5-93C6-195D-7F22-07C6D6E9A693}"/>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9DA5C0F1-72C8-3C33-C054-A184A9F2B10F}"/>
              </a:ext>
            </a:extLst>
          </p:cNvPr>
          <p:cNvPicPr>
            <a:picLocks noChangeAspect="1"/>
          </p:cNvPicPr>
          <p:nvPr/>
        </p:nvPicPr>
        <p:blipFill>
          <a:blip r:embed="rId3"/>
          <a:stretch>
            <a:fillRect/>
          </a:stretch>
        </p:blipFill>
        <p:spPr>
          <a:xfrm>
            <a:off x="779568" y="1039179"/>
            <a:ext cx="10632863" cy="4779641"/>
          </a:xfrm>
          <a:prstGeom prst="rect">
            <a:avLst/>
          </a:prstGeom>
          <a:ln>
            <a:solidFill>
              <a:schemeClr val="accent1"/>
            </a:solidFill>
          </a:ln>
        </p:spPr>
      </p:pic>
      <p:sp>
        <p:nvSpPr>
          <p:cNvPr id="3" name="Slide Number Placeholder 2">
            <a:extLst>
              <a:ext uri="{FF2B5EF4-FFF2-40B4-BE49-F238E27FC236}">
                <a16:creationId xmlns:a16="http://schemas.microsoft.com/office/drawing/2014/main" id="{4FA15800-6206-C9E6-16A6-4B086D5C049E}"/>
              </a:ext>
            </a:extLst>
          </p:cNvPr>
          <p:cNvSpPr>
            <a:spLocks noGrp="1"/>
          </p:cNvSpPr>
          <p:nvPr>
            <p:ph type="sldNum" sz="quarter" idx="12"/>
          </p:nvPr>
        </p:nvSpPr>
        <p:spPr/>
        <p:txBody>
          <a:bodyPr/>
          <a:lstStyle/>
          <a:p>
            <a:fld id="{D9FED801-51D4-4130-A84E-1AD55D4025CF}" type="slidenum">
              <a:rPr lang="en-US" smtClean="0"/>
              <a:t>68</a:t>
            </a:fld>
            <a:endParaRPr lang="en-US"/>
          </a:p>
        </p:txBody>
      </p:sp>
    </p:spTree>
    <p:extLst>
      <p:ext uri="{BB962C8B-B14F-4D97-AF65-F5344CB8AC3E}">
        <p14:creationId xmlns:p14="http://schemas.microsoft.com/office/powerpoint/2010/main" val="915474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79AEC-1DC0-314C-2A82-901E64058F03}"/>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DED337B8-6F8A-19B1-6A66-605676A0BDF7}"/>
              </a:ext>
            </a:extLst>
          </p:cNvPr>
          <p:cNvPicPr>
            <a:picLocks noChangeAspect="1"/>
          </p:cNvPicPr>
          <p:nvPr/>
        </p:nvPicPr>
        <p:blipFill>
          <a:blip r:embed="rId3"/>
          <a:stretch>
            <a:fillRect/>
          </a:stretch>
        </p:blipFill>
        <p:spPr>
          <a:xfrm>
            <a:off x="400064" y="1511490"/>
            <a:ext cx="11391871" cy="3835020"/>
          </a:xfrm>
          <a:prstGeom prst="rect">
            <a:avLst/>
          </a:prstGeom>
          <a:ln>
            <a:solidFill>
              <a:schemeClr val="accent1"/>
            </a:solidFill>
          </a:ln>
        </p:spPr>
      </p:pic>
      <p:sp>
        <p:nvSpPr>
          <p:cNvPr id="3" name="Slide Number Placeholder 2">
            <a:extLst>
              <a:ext uri="{FF2B5EF4-FFF2-40B4-BE49-F238E27FC236}">
                <a16:creationId xmlns:a16="http://schemas.microsoft.com/office/drawing/2014/main" id="{AEF52869-588E-7B1F-B86F-7B8CF8C31247}"/>
              </a:ext>
            </a:extLst>
          </p:cNvPr>
          <p:cNvSpPr>
            <a:spLocks noGrp="1"/>
          </p:cNvSpPr>
          <p:nvPr>
            <p:ph type="sldNum" sz="quarter" idx="12"/>
          </p:nvPr>
        </p:nvSpPr>
        <p:spPr/>
        <p:txBody>
          <a:bodyPr/>
          <a:lstStyle/>
          <a:p>
            <a:fld id="{D9FED801-51D4-4130-A84E-1AD55D4025CF}" type="slidenum">
              <a:rPr lang="en-US" smtClean="0"/>
              <a:t>69</a:t>
            </a:fld>
            <a:endParaRPr lang="en-US"/>
          </a:p>
        </p:txBody>
      </p:sp>
    </p:spTree>
    <p:extLst>
      <p:ext uri="{BB962C8B-B14F-4D97-AF65-F5344CB8AC3E}">
        <p14:creationId xmlns:p14="http://schemas.microsoft.com/office/powerpoint/2010/main" val="264854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 sz="4000"/>
              <a:t>Structured Descriptions: LC/PCC Policy Statement #1</a:t>
            </a:r>
            <a:endParaRPr sz="4000"/>
          </a:p>
        </p:txBody>
      </p:sp>
      <p:sp>
        <p:nvSpPr>
          <p:cNvPr id="166" name="Google Shape;166;p7"/>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9" algn="l" rtl="0">
              <a:lnSpc>
                <a:spcPct val="90000"/>
              </a:lnSpc>
              <a:spcBef>
                <a:spcPts val="0"/>
              </a:spcBef>
              <a:spcAft>
                <a:spcPts val="0"/>
              </a:spcAft>
              <a:buClr>
                <a:schemeClr val="dk1"/>
              </a:buClr>
              <a:buSzPts val="1800"/>
              <a:buChar char="●"/>
            </a:pPr>
            <a:r>
              <a:rPr lang="en"/>
              <a:t>Apply the option to “record a value that is in a language that is preferred by an agent who creates the metadata”</a:t>
            </a:r>
            <a:endParaRPr/>
          </a:p>
          <a:p>
            <a:pPr marL="609585" lvl="0" indent="-457189" algn="l" rtl="0">
              <a:lnSpc>
                <a:spcPct val="90000"/>
              </a:lnSpc>
              <a:spcBef>
                <a:spcPts val="0"/>
              </a:spcBef>
              <a:spcAft>
                <a:spcPts val="0"/>
              </a:spcAft>
              <a:buClr>
                <a:schemeClr val="dk1"/>
              </a:buClr>
              <a:buSzPts val="1800"/>
              <a:buChar char="●"/>
            </a:pPr>
            <a:r>
              <a:rPr lang="en" b="1">
                <a:highlight>
                  <a:srgbClr val="FFF2CC"/>
                </a:highlight>
              </a:rPr>
              <a:t>Use English as the preferred language</a:t>
            </a:r>
            <a:r>
              <a:rPr lang="en"/>
              <a:t>, unless directed otherwise</a:t>
            </a:r>
            <a:endParaRPr/>
          </a:p>
        </p:txBody>
      </p:sp>
      <p:pic>
        <p:nvPicPr>
          <p:cNvPr id="167" name="Google Shape;167;p7"/>
          <p:cNvPicPr preferRelativeResize="0"/>
          <p:nvPr/>
        </p:nvPicPr>
        <p:blipFill rotWithShape="1">
          <a:blip r:embed="rId3">
            <a:alphaModFix/>
          </a:blip>
          <a:srcRect/>
          <a:stretch/>
        </p:blipFill>
        <p:spPr>
          <a:xfrm>
            <a:off x="227151" y="3429001"/>
            <a:ext cx="11737699" cy="1812257"/>
          </a:xfrm>
          <a:prstGeom prst="rect">
            <a:avLst/>
          </a:prstGeom>
          <a:noFill/>
          <a:ln w="9525" cap="flat" cmpd="sng">
            <a:solidFill>
              <a:schemeClr val="dk1"/>
            </a:solidFill>
            <a:prstDash val="solid"/>
            <a:round/>
            <a:headEnd type="none" w="sm" len="sm"/>
            <a:tailEnd type="none" w="sm" len="sm"/>
          </a:ln>
        </p:spPr>
      </p:pic>
      <p:sp>
        <p:nvSpPr>
          <p:cNvPr id="168" name="Google Shape;168;p7"/>
          <p:cNvSpPr txBox="1"/>
          <p:nvPr/>
        </p:nvSpPr>
        <p:spPr>
          <a:xfrm>
            <a:off x="5559450" y="5241250"/>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4"/>
              </a:rPr>
              <a:t>RDA 16.50.63.08</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66072-E772-DD74-979A-21E7AB23C04E}"/>
            </a:ext>
          </a:extLst>
        </p:cNvPr>
        <p:cNvGrpSpPr/>
        <p:nvPr/>
      </p:nvGrpSpPr>
      <p:grpSpPr>
        <a:xfrm>
          <a:off x="0" y="0"/>
          <a:ext cx="0" cy="0"/>
          <a:chOff x="0" y="0"/>
          <a:chExt cx="0" cy="0"/>
        </a:xfrm>
      </p:grpSpPr>
      <p:pic>
        <p:nvPicPr>
          <p:cNvPr id="2" name="Picture 1" descr="Graphical user interface, text, application, email&#10;&#10;AI-generated content may be incorrect.">
            <a:extLst>
              <a:ext uri="{FF2B5EF4-FFF2-40B4-BE49-F238E27FC236}">
                <a16:creationId xmlns:a16="http://schemas.microsoft.com/office/drawing/2014/main" id="{C60F4C6A-2844-05BE-7841-401C9B8DDE82}"/>
              </a:ext>
            </a:extLst>
          </p:cNvPr>
          <p:cNvPicPr>
            <a:picLocks noChangeAspect="1"/>
          </p:cNvPicPr>
          <p:nvPr/>
        </p:nvPicPr>
        <p:blipFill>
          <a:blip r:embed="rId3"/>
          <a:stretch>
            <a:fillRect/>
          </a:stretch>
        </p:blipFill>
        <p:spPr>
          <a:xfrm>
            <a:off x="601854" y="1170295"/>
            <a:ext cx="10988292" cy="4517409"/>
          </a:xfrm>
          <a:prstGeom prst="rect">
            <a:avLst/>
          </a:prstGeom>
          <a:ln>
            <a:solidFill>
              <a:schemeClr val="accent1"/>
            </a:solidFill>
          </a:ln>
        </p:spPr>
      </p:pic>
      <p:sp>
        <p:nvSpPr>
          <p:cNvPr id="3" name="Slide Number Placeholder 2">
            <a:extLst>
              <a:ext uri="{FF2B5EF4-FFF2-40B4-BE49-F238E27FC236}">
                <a16:creationId xmlns:a16="http://schemas.microsoft.com/office/drawing/2014/main" id="{D9CDE1C6-1EA8-B736-D410-453397CB5C93}"/>
              </a:ext>
            </a:extLst>
          </p:cNvPr>
          <p:cNvSpPr>
            <a:spLocks noGrp="1"/>
          </p:cNvSpPr>
          <p:nvPr>
            <p:ph type="sldNum" sz="quarter" idx="12"/>
          </p:nvPr>
        </p:nvSpPr>
        <p:spPr/>
        <p:txBody>
          <a:bodyPr/>
          <a:lstStyle/>
          <a:p>
            <a:fld id="{D9FED801-51D4-4130-A84E-1AD55D4025CF}" type="slidenum">
              <a:rPr lang="en-US" smtClean="0"/>
              <a:t>70</a:t>
            </a:fld>
            <a:endParaRPr lang="en-US"/>
          </a:p>
        </p:txBody>
      </p:sp>
    </p:spTree>
    <p:extLst>
      <p:ext uri="{BB962C8B-B14F-4D97-AF65-F5344CB8AC3E}">
        <p14:creationId xmlns:p14="http://schemas.microsoft.com/office/powerpoint/2010/main" val="2187861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6DAA-C62A-5344-4C6C-2C84FF9EDD1D}"/>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799A04DC-98C6-C2AF-12D4-AE3AE69C1818}"/>
              </a:ext>
            </a:extLst>
          </p:cNvPr>
          <p:cNvPicPr>
            <a:picLocks noChangeAspect="1"/>
          </p:cNvPicPr>
          <p:nvPr/>
        </p:nvPicPr>
        <p:blipFill rotWithShape="1">
          <a:blip r:embed="rId3"/>
          <a:srcRect b="18863"/>
          <a:stretch>
            <a:fillRect/>
          </a:stretch>
        </p:blipFill>
        <p:spPr bwMode="auto">
          <a:xfrm>
            <a:off x="491033" y="1600200"/>
            <a:ext cx="11209933" cy="3657600"/>
          </a:xfrm>
          <a:prstGeom prst="rect">
            <a:avLst/>
          </a:prstGeom>
          <a:ln w="9525" cap="flat" cmpd="sng" algn="ctr">
            <a:solidFill>
              <a:srgbClr val="156082"/>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16CED1BA-48CF-BFE9-4D79-350AAB242ECD}"/>
              </a:ext>
            </a:extLst>
          </p:cNvPr>
          <p:cNvSpPr>
            <a:spLocks noGrp="1"/>
          </p:cNvSpPr>
          <p:nvPr>
            <p:ph type="sldNum" sz="quarter" idx="12"/>
          </p:nvPr>
        </p:nvSpPr>
        <p:spPr/>
        <p:txBody>
          <a:bodyPr/>
          <a:lstStyle/>
          <a:p>
            <a:fld id="{D9FED801-51D4-4130-A84E-1AD55D4025CF}" type="slidenum">
              <a:rPr lang="en-US" smtClean="0"/>
              <a:t>71</a:t>
            </a:fld>
            <a:endParaRPr lang="en-US"/>
          </a:p>
        </p:txBody>
      </p:sp>
    </p:spTree>
    <p:extLst>
      <p:ext uri="{BB962C8B-B14F-4D97-AF65-F5344CB8AC3E}">
        <p14:creationId xmlns:p14="http://schemas.microsoft.com/office/powerpoint/2010/main" val="349287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FE511-248E-08A6-6202-E83604B52419}"/>
            </a:ext>
          </a:extLst>
        </p:cNvPr>
        <p:cNvGrpSpPr/>
        <p:nvPr/>
      </p:nvGrpSpPr>
      <p:grpSpPr>
        <a:xfrm>
          <a:off x="0" y="0"/>
          <a:ext cx="0" cy="0"/>
          <a:chOff x="0" y="0"/>
          <a:chExt cx="0" cy="0"/>
        </a:xfrm>
      </p:grpSpPr>
      <p:pic>
        <p:nvPicPr>
          <p:cNvPr id="2" name="Picture 1" descr="Graphical user interface, application, website&#10;&#10;AI-generated content may be incorrect.">
            <a:extLst>
              <a:ext uri="{FF2B5EF4-FFF2-40B4-BE49-F238E27FC236}">
                <a16:creationId xmlns:a16="http://schemas.microsoft.com/office/drawing/2014/main" id="{C7AA5478-5EAD-5066-057A-31C83823B240}"/>
              </a:ext>
            </a:extLst>
          </p:cNvPr>
          <p:cNvPicPr>
            <a:picLocks noChangeAspect="1"/>
          </p:cNvPicPr>
          <p:nvPr/>
        </p:nvPicPr>
        <p:blipFill>
          <a:blip r:embed="rId3"/>
          <a:stretch>
            <a:fillRect/>
          </a:stretch>
        </p:blipFill>
        <p:spPr>
          <a:xfrm>
            <a:off x="721578" y="1422779"/>
            <a:ext cx="10748843" cy="4012442"/>
          </a:xfrm>
          <a:prstGeom prst="rect">
            <a:avLst/>
          </a:prstGeom>
          <a:ln>
            <a:solidFill>
              <a:schemeClr val="accent1"/>
            </a:solidFill>
          </a:ln>
        </p:spPr>
      </p:pic>
      <p:sp>
        <p:nvSpPr>
          <p:cNvPr id="3" name="Slide Number Placeholder 2">
            <a:extLst>
              <a:ext uri="{FF2B5EF4-FFF2-40B4-BE49-F238E27FC236}">
                <a16:creationId xmlns:a16="http://schemas.microsoft.com/office/drawing/2014/main" id="{FDDA74DB-9C9D-D5B6-82CB-12AD8B5390A8}"/>
              </a:ext>
            </a:extLst>
          </p:cNvPr>
          <p:cNvSpPr>
            <a:spLocks noGrp="1"/>
          </p:cNvSpPr>
          <p:nvPr>
            <p:ph type="sldNum" sz="quarter" idx="12"/>
          </p:nvPr>
        </p:nvSpPr>
        <p:spPr/>
        <p:txBody>
          <a:bodyPr/>
          <a:lstStyle/>
          <a:p>
            <a:fld id="{D9FED801-51D4-4130-A84E-1AD55D4025CF}" type="slidenum">
              <a:rPr lang="en-US" smtClean="0"/>
              <a:t>72</a:t>
            </a:fld>
            <a:endParaRPr lang="en-US"/>
          </a:p>
        </p:txBody>
      </p:sp>
    </p:spTree>
    <p:extLst>
      <p:ext uri="{BB962C8B-B14F-4D97-AF65-F5344CB8AC3E}">
        <p14:creationId xmlns:p14="http://schemas.microsoft.com/office/powerpoint/2010/main" val="1134694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18564-5DC9-0DB0-D5AF-898DE0C27CAA}"/>
            </a:ext>
          </a:extLst>
        </p:cNvPr>
        <p:cNvGrpSpPr/>
        <p:nvPr/>
      </p:nvGrpSpPr>
      <p:grpSpPr>
        <a:xfrm>
          <a:off x="0" y="0"/>
          <a:ext cx="0" cy="0"/>
          <a:chOff x="0" y="0"/>
          <a:chExt cx="0" cy="0"/>
        </a:xfrm>
      </p:grpSpPr>
      <p:pic>
        <p:nvPicPr>
          <p:cNvPr id="2" name="Picture 1" descr="Graphical user interface, application&#10;&#10;AI-generated content may be incorrect.">
            <a:extLst>
              <a:ext uri="{FF2B5EF4-FFF2-40B4-BE49-F238E27FC236}">
                <a16:creationId xmlns:a16="http://schemas.microsoft.com/office/drawing/2014/main" id="{52E9DED4-2661-395F-FB6B-5123E421B17B}"/>
              </a:ext>
            </a:extLst>
          </p:cNvPr>
          <p:cNvPicPr>
            <a:picLocks noChangeAspect="1"/>
          </p:cNvPicPr>
          <p:nvPr/>
        </p:nvPicPr>
        <p:blipFill>
          <a:blip r:embed="rId3"/>
          <a:stretch>
            <a:fillRect/>
          </a:stretch>
        </p:blipFill>
        <p:spPr>
          <a:xfrm>
            <a:off x="511744" y="1948217"/>
            <a:ext cx="11168512" cy="2961565"/>
          </a:xfrm>
          <a:prstGeom prst="rect">
            <a:avLst/>
          </a:prstGeom>
          <a:ln>
            <a:solidFill>
              <a:srgbClr val="156082"/>
            </a:solidFill>
          </a:ln>
        </p:spPr>
      </p:pic>
      <p:sp>
        <p:nvSpPr>
          <p:cNvPr id="3" name="Slide Number Placeholder 2">
            <a:extLst>
              <a:ext uri="{FF2B5EF4-FFF2-40B4-BE49-F238E27FC236}">
                <a16:creationId xmlns:a16="http://schemas.microsoft.com/office/drawing/2014/main" id="{3571BAE0-3CE5-ED1E-6354-FB9F534D8CE8}"/>
              </a:ext>
            </a:extLst>
          </p:cNvPr>
          <p:cNvSpPr>
            <a:spLocks noGrp="1"/>
          </p:cNvSpPr>
          <p:nvPr>
            <p:ph type="sldNum" sz="quarter" idx="12"/>
          </p:nvPr>
        </p:nvSpPr>
        <p:spPr/>
        <p:txBody>
          <a:bodyPr/>
          <a:lstStyle/>
          <a:p>
            <a:fld id="{D9FED801-51D4-4130-A84E-1AD55D4025CF}" type="slidenum">
              <a:rPr lang="en-US" smtClean="0"/>
              <a:t>73</a:t>
            </a:fld>
            <a:endParaRPr lang="en-US"/>
          </a:p>
        </p:txBody>
      </p:sp>
    </p:spTree>
    <p:extLst>
      <p:ext uri="{BB962C8B-B14F-4D97-AF65-F5344CB8AC3E}">
        <p14:creationId xmlns:p14="http://schemas.microsoft.com/office/powerpoint/2010/main" val="22295197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ABF81-6B51-7519-A374-FB9AD2D350B3}"/>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2AC524C1-AB06-B2E0-114E-E9FD832024D1}"/>
              </a:ext>
            </a:extLst>
          </p:cNvPr>
          <p:cNvPicPr>
            <a:picLocks noChangeAspect="1"/>
          </p:cNvPicPr>
          <p:nvPr/>
        </p:nvPicPr>
        <p:blipFill>
          <a:blip r:embed="rId3"/>
          <a:stretch>
            <a:fillRect/>
          </a:stretch>
        </p:blipFill>
        <p:spPr>
          <a:xfrm>
            <a:off x="400931" y="2183641"/>
            <a:ext cx="11390138" cy="2210937"/>
          </a:xfrm>
          <a:prstGeom prst="rect">
            <a:avLst/>
          </a:prstGeom>
          <a:ln>
            <a:solidFill>
              <a:srgbClr val="156082"/>
            </a:solidFill>
          </a:ln>
        </p:spPr>
      </p:pic>
      <p:sp>
        <p:nvSpPr>
          <p:cNvPr id="3" name="Slide Number Placeholder 2">
            <a:extLst>
              <a:ext uri="{FF2B5EF4-FFF2-40B4-BE49-F238E27FC236}">
                <a16:creationId xmlns:a16="http://schemas.microsoft.com/office/drawing/2014/main" id="{7A6190C7-CA68-189C-52DC-F52117B7B685}"/>
              </a:ext>
            </a:extLst>
          </p:cNvPr>
          <p:cNvSpPr>
            <a:spLocks noGrp="1"/>
          </p:cNvSpPr>
          <p:nvPr>
            <p:ph type="sldNum" sz="quarter" idx="12"/>
          </p:nvPr>
        </p:nvSpPr>
        <p:spPr/>
        <p:txBody>
          <a:bodyPr/>
          <a:lstStyle/>
          <a:p>
            <a:fld id="{D9FED801-51D4-4130-A84E-1AD55D4025CF}" type="slidenum">
              <a:rPr lang="en-US" smtClean="0"/>
              <a:t>74</a:t>
            </a:fld>
            <a:endParaRPr lang="en-US"/>
          </a:p>
        </p:txBody>
      </p:sp>
    </p:spTree>
    <p:extLst>
      <p:ext uri="{BB962C8B-B14F-4D97-AF65-F5344CB8AC3E}">
        <p14:creationId xmlns:p14="http://schemas.microsoft.com/office/powerpoint/2010/main" val="3748803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461BA-C824-C2A2-0DA0-914AFC8E4DF4}"/>
            </a:ext>
          </a:extLst>
        </p:cNvPr>
        <p:cNvGrpSpPr/>
        <p:nvPr/>
      </p:nvGrpSpPr>
      <p:grpSpPr>
        <a:xfrm>
          <a:off x="0" y="0"/>
          <a:ext cx="0" cy="0"/>
          <a:chOff x="0" y="0"/>
          <a:chExt cx="0" cy="0"/>
        </a:xfrm>
      </p:grpSpPr>
      <p:pic>
        <p:nvPicPr>
          <p:cNvPr id="2" name="Picture 1" descr="Table&#10;&#10;AI-generated content may be incorrect.">
            <a:extLst>
              <a:ext uri="{FF2B5EF4-FFF2-40B4-BE49-F238E27FC236}">
                <a16:creationId xmlns:a16="http://schemas.microsoft.com/office/drawing/2014/main" id="{0DCE4423-ACE0-3973-B899-79095861C33F}"/>
              </a:ext>
            </a:extLst>
          </p:cNvPr>
          <p:cNvPicPr>
            <a:picLocks noChangeAspect="1"/>
          </p:cNvPicPr>
          <p:nvPr/>
        </p:nvPicPr>
        <p:blipFill>
          <a:blip r:embed="rId3"/>
          <a:stretch>
            <a:fillRect/>
          </a:stretch>
        </p:blipFill>
        <p:spPr>
          <a:xfrm>
            <a:off x="622676" y="723331"/>
            <a:ext cx="10877624" cy="5377218"/>
          </a:xfrm>
          <a:prstGeom prst="rect">
            <a:avLst/>
          </a:prstGeom>
          <a:ln>
            <a:solidFill>
              <a:schemeClr val="accent1"/>
            </a:solidFill>
          </a:ln>
        </p:spPr>
      </p:pic>
      <p:sp>
        <p:nvSpPr>
          <p:cNvPr id="3" name="Slide Number Placeholder 2">
            <a:extLst>
              <a:ext uri="{FF2B5EF4-FFF2-40B4-BE49-F238E27FC236}">
                <a16:creationId xmlns:a16="http://schemas.microsoft.com/office/drawing/2014/main" id="{7F88AE1A-5C0D-CFAB-961C-ACA38A8A5F54}"/>
              </a:ext>
            </a:extLst>
          </p:cNvPr>
          <p:cNvSpPr>
            <a:spLocks noGrp="1"/>
          </p:cNvSpPr>
          <p:nvPr>
            <p:ph type="sldNum" sz="quarter" idx="12"/>
          </p:nvPr>
        </p:nvSpPr>
        <p:spPr/>
        <p:txBody>
          <a:bodyPr/>
          <a:lstStyle/>
          <a:p>
            <a:fld id="{D9FED801-51D4-4130-A84E-1AD55D4025CF}" type="slidenum">
              <a:rPr lang="en-US" smtClean="0"/>
              <a:t>75</a:t>
            </a:fld>
            <a:endParaRPr lang="en-US"/>
          </a:p>
        </p:txBody>
      </p:sp>
    </p:spTree>
    <p:extLst>
      <p:ext uri="{BB962C8B-B14F-4D97-AF65-F5344CB8AC3E}">
        <p14:creationId xmlns:p14="http://schemas.microsoft.com/office/powerpoint/2010/main" val="3973193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30686724-2041-714C-1560-4782E95955AB}"/>
              </a:ext>
            </a:extLst>
          </p:cNvPr>
          <p:cNvPicPr>
            <a:picLocks noChangeAspect="1"/>
          </p:cNvPicPr>
          <p:nvPr/>
        </p:nvPicPr>
        <p:blipFill>
          <a:blip r:embed="rId3"/>
          <a:stretch>
            <a:fillRect/>
          </a:stretch>
        </p:blipFill>
        <p:spPr>
          <a:xfrm>
            <a:off x="400931" y="2183641"/>
            <a:ext cx="11390138" cy="2210937"/>
          </a:xfrm>
          <a:prstGeom prst="rect">
            <a:avLst/>
          </a:prstGeom>
          <a:ln>
            <a:solidFill>
              <a:srgbClr val="156082"/>
            </a:solidFill>
          </a:ln>
        </p:spPr>
      </p:pic>
      <p:sp>
        <p:nvSpPr>
          <p:cNvPr id="3" name="Slide Number Placeholder 2">
            <a:extLst>
              <a:ext uri="{FF2B5EF4-FFF2-40B4-BE49-F238E27FC236}">
                <a16:creationId xmlns:a16="http://schemas.microsoft.com/office/drawing/2014/main" id="{A6D18F8A-BF99-0ECA-9E2E-8A8ED7770532}"/>
              </a:ext>
            </a:extLst>
          </p:cNvPr>
          <p:cNvSpPr>
            <a:spLocks noGrp="1"/>
          </p:cNvSpPr>
          <p:nvPr>
            <p:ph type="sldNum" sz="quarter" idx="12"/>
          </p:nvPr>
        </p:nvSpPr>
        <p:spPr/>
        <p:txBody>
          <a:bodyPr/>
          <a:lstStyle/>
          <a:p>
            <a:fld id="{D9FED801-51D4-4130-A84E-1AD55D4025CF}" type="slidenum">
              <a:rPr lang="en-US" smtClean="0"/>
              <a:t>76</a:t>
            </a:fld>
            <a:endParaRPr lang="en-US"/>
          </a:p>
        </p:txBody>
      </p:sp>
    </p:spTree>
    <p:extLst>
      <p:ext uri="{BB962C8B-B14F-4D97-AF65-F5344CB8AC3E}">
        <p14:creationId xmlns:p14="http://schemas.microsoft.com/office/powerpoint/2010/main" val="1126999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DD25-1DF5-2A0F-F09F-84DB5B6B0BC6}"/>
            </a:ext>
          </a:extLst>
        </p:cNvPr>
        <p:cNvGrpSpPr/>
        <p:nvPr/>
      </p:nvGrpSpPr>
      <p:grpSpPr>
        <a:xfrm>
          <a:off x="0" y="0"/>
          <a:ext cx="0" cy="0"/>
          <a:chOff x="0" y="0"/>
          <a:chExt cx="0" cy="0"/>
        </a:xfrm>
      </p:grpSpPr>
      <p:pic>
        <p:nvPicPr>
          <p:cNvPr id="2" name="Picture 1" descr="Graphical user interface&#10;&#10;AI-generated content may be incorrect.">
            <a:extLst>
              <a:ext uri="{FF2B5EF4-FFF2-40B4-BE49-F238E27FC236}">
                <a16:creationId xmlns:a16="http://schemas.microsoft.com/office/drawing/2014/main" id="{39BAEBD4-4644-C938-A8C9-D9FA5BCAD840}"/>
              </a:ext>
            </a:extLst>
          </p:cNvPr>
          <p:cNvPicPr>
            <a:picLocks noChangeAspect="1"/>
          </p:cNvPicPr>
          <p:nvPr/>
        </p:nvPicPr>
        <p:blipFill>
          <a:blip r:embed="rId3"/>
          <a:stretch>
            <a:fillRect/>
          </a:stretch>
        </p:blipFill>
        <p:spPr>
          <a:xfrm>
            <a:off x="483096" y="2229192"/>
            <a:ext cx="11225808" cy="1824194"/>
          </a:xfrm>
          <a:prstGeom prst="rect">
            <a:avLst/>
          </a:prstGeom>
          <a:ln>
            <a:solidFill>
              <a:srgbClr val="156082"/>
            </a:solidFill>
          </a:ln>
        </p:spPr>
      </p:pic>
      <p:sp>
        <p:nvSpPr>
          <p:cNvPr id="3" name="Slide Number Placeholder 2">
            <a:extLst>
              <a:ext uri="{FF2B5EF4-FFF2-40B4-BE49-F238E27FC236}">
                <a16:creationId xmlns:a16="http://schemas.microsoft.com/office/drawing/2014/main" id="{283F22DE-C4CB-9156-D627-87CF3C8929E1}"/>
              </a:ext>
            </a:extLst>
          </p:cNvPr>
          <p:cNvSpPr>
            <a:spLocks noGrp="1"/>
          </p:cNvSpPr>
          <p:nvPr>
            <p:ph type="sldNum" sz="quarter" idx="12"/>
          </p:nvPr>
        </p:nvSpPr>
        <p:spPr/>
        <p:txBody>
          <a:bodyPr/>
          <a:lstStyle/>
          <a:p>
            <a:fld id="{D9FED801-51D4-4130-A84E-1AD55D4025CF}" type="slidenum">
              <a:rPr lang="en-US" smtClean="0"/>
              <a:t>77</a:t>
            </a:fld>
            <a:endParaRPr lang="en-US"/>
          </a:p>
        </p:txBody>
      </p:sp>
    </p:spTree>
    <p:extLst>
      <p:ext uri="{BB962C8B-B14F-4D97-AF65-F5344CB8AC3E}">
        <p14:creationId xmlns:p14="http://schemas.microsoft.com/office/powerpoint/2010/main" val="2570784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5FE31-4C71-5C77-44AF-C2372329D036}"/>
            </a:ext>
          </a:extLst>
        </p:cNvPr>
        <p:cNvGrpSpPr/>
        <p:nvPr/>
      </p:nvGrpSpPr>
      <p:grpSpPr>
        <a:xfrm>
          <a:off x="0" y="0"/>
          <a:ext cx="0" cy="0"/>
          <a:chOff x="0" y="0"/>
          <a:chExt cx="0" cy="0"/>
        </a:xfrm>
      </p:grpSpPr>
      <p:pic>
        <p:nvPicPr>
          <p:cNvPr id="2" name="Picture 1" descr="Graphical user interface, website&#10;&#10;AI-generated content may be incorrect.">
            <a:extLst>
              <a:ext uri="{FF2B5EF4-FFF2-40B4-BE49-F238E27FC236}">
                <a16:creationId xmlns:a16="http://schemas.microsoft.com/office/drawing/2014/main" id="{28418178-345B-729E-F0A7-58167C3E05C4}"/>
              </a:ext>
            </a:extLst>
          </p:cNvPr>
          <p:cNvPicPr>
            <a:picLocks noChangeAspect="1"/>
          </p:cNvPicPr>
          <p:nvPr/>
        </p:nvPicPr>
        <p:blipFill>
          <a:blip r:embed="rId3"/>
          <a:stretch>
            <a:fillRect/>
          </a:stretch>
        </p:blipFill>
        <p:spPr>
          <a:xfrm>
            <a:off x="500744" y="777922"/>
            <a:ext cx="11190512" cy="4995081"/>
          </a:xfrm>
          <a:prstGeom prst="rect">
            <a:avLst/>
          </a:prstGeom>
          <a:ln>
            <a:solidFill>
              <a:srgbClr val="156082"/>
            </a:solidFill>
          </a:ln>
        </p:spPr>
      </p:pic>
      <p:sp>
        <p:nvSpPr>
          <p:cNvPr id="3" name="Slide Number Placeholder 2">
            <a:extLst>
              <a:ext uri="{FF2B5EF4-FFF2-40B4-BE49-F238E27FC236}">
                <a16:creationId xmlns:a16="http://schemas.microsoft.com/office/drawing/2014/main" id="{8F7D193D-AD1F-2CDD-054D-6C0DEC49AB9D}"/>
              </a:ext>
            </a:extLst>
          </p:cNvPr>
          <p:cNvSpPr>
            <a:spLocks noGrp="1"/>
          </p:cNvSpPr>
          <p:nvPr>
            <p:ph type="sldNum" sz="quarter" idx="12"/>
          </p:nvPr>
        </p:nvSpPr>
        <p:spPr/>
        <p:txBody>
          <a:bodyPr/>
          <a:lstStyle/>
          <a:p>
            <a:fld id="{D9FED801-51D4-4130-A84E-1AD55D4025CF}" type="slidenum">
              <a:rPr lang="en-US" smtClean="0"/>
              <a:t>78</a:t>
            </a:fld>
            <a:endParaRPr lang="en-US"/>
          </a:p>
        </p:txBody>
      </p:sp>
    </p:spTree>
    <p:extLst>
      <p:ext uri="{BB962C8B-B14F-4D97-AF65-F5344CB8AC3E}">
        <p14:creationId xmlns:p14="http://schemas.microsoft.com/office/powerpoint/2010/main" val="541203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3D05-4326-E558-0132-987D3554E410}"/>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139010CF-7AC4-0D49-5D07-43545A1402CE}"/>
              </a:ext>
            </a:extLst>
          </p:cNvPr>
          <p:cNvPicPr>
            <a:picLocks noChangeAspect="1"/>
          </p:cNvPicPr>
          <p:nvPr/>
        </p:nvPicPr>
        <p:blipFill>
          <a:blip r:embed="rId3"/>
          <a:stretch>
            <a:fillRect/>
          </a:stretch>
        </p:blipFill>
        <p:spPr>
          <a:xfrm>
            <a:off x="501414" y="1228299"/>
            <a:ext cx="11189171" cy="3766782"/>
          </a:xfrm>
          <a:prstGeom prst="rect">
            <a:avLst/>
          </a:prstGeom>
          <a:ln>
            <a:solidFill>
              <a:schemeClr val="accent1"/>
            </a:solidFill>
          </a:ln>
        </p:spPr>
      </p:pic>
      <p:sp>
        <p:nvSpPr>
          <p:cNvPr id="3" name="Slide Number Placeholder 2">
            <a:extLst>
              <a:ext uri="{FF2B5EF4-FFF2-40B4-BE49-F238E27FC236}">
                <a16:creationId xmlns:a16="http://schemas.microsoft.com/office/drawing/2014/main" id="{003155C7-B7DE-1AF5-645A-50B2AC097597}"/>
              </a:ext>
            </a:extLst>
          </p:cNvPr>
          <p:cNvSpPr>
            <a:spLocks noGrp="1"/>
          </p:cNvSpPr>
          <p:nvPr>
            <p:ph type="sldNum" sz="quarter" idx="12"/>
          </p:nvPr>
        </p:nvSpPr>
        <p:spPr/>
        <p:txBody>
          <a:bodyPr/>
          <a:lstStyle/>
          <a:p>
            <a:fld id="{D9FED801-51D4-4130-A84E-1AD55D4025CF}" type="slidenum">
              <a:rPr lang="en-US" smtClean="0"/>
              <a:t>79</a:t>
            </a:fld>
            <a:endParaRPr lang="en-US"/>
          </a:p>
        </p:txBody>
      </p:sp>
    </p:spTree>
    <p:extLst>
      <p:ext uri="{BB962C8B-B14F-4D97-AF65-F5344CB8AC3E}">
        <p14:creationId xmlns:p14="http://schemas.microsoft.com/office/powerpoint/2010/main" val="245621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Structured Descriptions: LC/PCC Policy Statement #2</a:t>
            </a:r>
            <a:endParaRPr/>
          </a:p>
        </p:txBody>
      </p:sp>
      <p:sp>
        <p:nvSpPr>
          <p:cNvPr id="174" name="Google Shape;174;p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9" algn="l" rtl="0">
              <a:lnSpc>
                <a:spcPct val="90000"/>
              </a:lnSpc>
              <a:spcBef>
                <a:spcPts val="0"/>
              </a:spcBef>
              <a:spcAft>
                <a:spcPts val="0"/>
              </a:spcAft>
              <a:buClr>
                <a:schemeClr val="dk1"/>
              </a:buClr>
              <a:buSzPts val="1800"/>
              <a:buChar char="●"/>
            </a:pPr>
            <a:r>
              <a:rPr lang="en"/>
              <a:t>Apply the option to “record a value that is in a script that is preferred by an agent who creates the metadata”</a:t>
            </a:r>
            <a:endParaRPr/>
          </a:p>
          <a:p>
            <a:pPr marL="609585" lvl="0" indent="-457189" algn="l" rtl="0">
              <a:lnSpc>
                <a:spcPct val="90000"/>
              </a:lnSpc>
              <a:spcBef>
                <a:spcPts val="0"/>
              </a:spcBef>
              <a:spcAft>
                <a:spcPts val="0"/>
              </a:spcAft>
              <a:buClr>
                <a:schemeClr val="dk1"/>
              </a:buClr>
              <a:buSzPts val="1800"/>
              <a:buChar char="●"/>
            </a:pPr>
            <a:r>
              <a:rPr lang="en" b="1">
                <a:highlight>
                  <a:srgbClr val="FFF2CC"/>
                </a:highlight>
              </a:rPr>
              <a:t>Use Latin script as the preferred script</a:t>
            </a:r>
            <a:r>
              <a:rPr lang="en"/>
              <a:t>, unless directed otherwise</a:t>
            </a:r>
            <a:endParaRPr/>
          </a:p>
        </p:txBody>
      </p:sp>
      <p:pic>
        <p:nvPicPr>
          <p:cNvPr id="175" name="Google Shape;175;p8"/>
          <p:cNvPicPr preferRelativeResize="0"/>
          <p:nvPr/>
        </p:nvPicPr>
        <p:blipFill rotWithShape="1">
          <a:blip r:embed="rId3">
            <a:alphaModFix/>
          </a:blip>
          <a:srcRect/>
          <a:stretch/>
        </p:blipFill>
        <p:spPr>
          <a:xfrm>
            <a:off x="154601" y="3429000"/>
            <a:ext cx="11882801" cy="1825304"/>
          </a:xfrm>
          <a:prstGeom prst="rect">
            <a:avLst/>
          </a:prstGeom>
          <a:noFill/>
          <a:ln w="9525" cap="flat" cmpd="sng">
            <a:solidFill>
              <a:schemeClr val="dk1"/>
            </a:solidFill>
            <a:prstDash val="solid"/>
            <a:round/>
            <a:headEnd type="none" w="sm" len="sm"/>
            <a:tailEnd type="none" w="sm" len="sm"/>
          </a:ln>
        </p:spPr>
      </p:pic>
      <p:sp>
        <p:nvSpPr>
          <p:cNvPr id="176" name="Google Shape;176;p8"/>
          <p:cNvSpPr txBox="1"/>
          <p:nvPr/>
        </p:nvSpPr>
        <p:spPr>
          <a:xfrm>
            <a:off x="5559450" y="5254300"/>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4"/>
              </a:rPr>
              <a:t>RDA 91.25.60.04</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CBC24-2CC0-923D-D2D1-05E6D8972048}"/>
            </a:ext>
          </a:extLst>
        </p:cNvPr>
        <p:cNvGrpSpPr/>
        <p:nvPr/>
      </p:nvGrpSpPr>
      <p:grpSpPr>
        <a:xfrm>
          <a:off x="0" y="0"/>
          <a:ext cx="0" cy="0"/>
          <a:chOff x="0" y="0"/>
          <a:chExt cx="0" cy="0"/>
        </a:xfrm>
      </p:grpSpPr>
      <p:pic>
        <p:nvPicPr>
          <p:cNvPr id="2" name="Picture 1" descr="Table&#10;&#10;AI-generated content may be incorrect.">
            <a:extLst>
              <a:ext uri="{FF2B5EF4-FFF2-40B4-BE49-F238E27FC236}">
                <a16:creationId xmlns:a16="http://schemas.microsoft.com/office/drawing/2014/main" id="{7DFE4353-A796-C64F-005F-62DD9B598B96}"/>
              </a:ext>
            </a:extLst>
          </p:cNvPr>
          <p:cNvPicPr>
            <a:picLocks noChangeAspect="1"/>
          </p:cNvPicPr>
          <p:nvPr/>
        </p:nvPicPr>
        <p:blipFill>
          <a:blip r:embed="rId3"/>
          <a:stretch>
            <a:fillRect/>
          </a:stretch>
        </p:blipFill>
        <p:spPr>
          <a:xfrm>
            <a:off x="1146412" y="657548"/>
            <a:ext cx="9672012" cy="5415706"/>
          </a:xfrm>
          <a:prstGeom prst="rect">
            <a:avLst/>
          </a:prstGeom>
          <a:ln>
            <a:solidFill>
              <a:srgbClr val="156082"/>
            </a:solidFill>
          </a:ln>
        </p:spPr>
      </p:pic>
      <p:sp>
        <p:nvSpPr>
          <p:cNvPr id="3" name="Slide Number Placeholder 2">
            <a:extLst>
              <a:ext uri="{FF2B5EF4-FFF2-40B4-BE49-F238E27FC236}">
                <a16:creationId xmlns:a16="http://schemas.microsoft.com/office/drawing/2014/main" id="{824CB045-6FBF-9763-CBF2-75AF46E1EA48}"/>
              </a:ext>
            </a:extLst>
          </p:cNvPr>
          <p:cNvSpPr>
            <a:spLocks noGrp="1"/>
          </p:cNvSpPr>
          <p:nvPr>
            <p:ph type="sldNum" sz="quarter" idx="12"/>
          </p:nvPr>
        </p:nvSpPr>
        <p:spPr/>
        <p:txBody>
          <a:bodyPr/>
          <a:lstStyle/>
          <a:p>
            <a:fld id="{D9FED801-51D4-4130-A84E-1AD55D4025CF}" type="slidenum">
              <a:rPr lang="en-US" smtClean="0"/>
              <a:t>80</a:t>
            </a:fld>
            <a:endParaRPr lang="en-US"/>
          </a:p>
        </p:txBody>
      </p:sp>
    </p:spTree>
    <p:extLst>
      <p:ext uri="{BB962C8B-B14F-4D97-AF65-F5344CB8AC3E}">
        <p14:creationId xmlns:p14="http://schemas.microsoft.com/office/powerpoint/2010/main" val="38797113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88EDB-F4EC-D0D6-29AA-4CB5E730C632}"/>
            </a:ext>
          </a:extLst>
        </p:cNvPr>
        <p:cNvGrpSpPr/>
        <p:nvPr/>
      </p:nvGrpSpPr>
      <p:grpSpPr>
        <a:xfrm>
          <a:off x="0" y="0"/>
          <a:ext cx="0" cy="0"/>
          <a:chOff x="0" y="0"/>
          <a:chExt cx="0" cy="0"/>
        </a:xfrm>
      </p:grpSpPr>
      <p:pic>
        <p:nvPicPr>
          <p:cNvPr id="2" name="Picture 1" descr="Text&#10;&#10;AI-generated content may be incorrect.">
            <a:extLst>
              <a:ext uri="{FF2B5EF4-FFF2-40B4-BE49-F238E27FC236}">
                <a16:creationId xmlns:a16="http://schemas.microsoft.com/office/drawing/2014/main" id="{AEC2C82E-13B9-CE0F-164A-A1401C056D0D}"/>
              </a:ext>
            </a:extLst>
          </p:cNvPr>
          <p:cNvPicPr>
            <a:picLocks noChangeAspect="1"/>
          </p:cNvPicPr>
          <p:nvPr/>
        </p:nvPicPr>
        <p:blipFill>
          <a:blip r:embed="rId3"/>
          <a:stretch>
            <a:fillRect/>
          </a:stretch>
        </p:blipFill>
        <p:spPr>
          <a:xfrm>
            <a:off x="573665" y="1310185"/>
            <a:ext cx="11044669" cy="3616657"/>
          </a:xfrm>
          <a:prstGeom prst="rect">
            <a:avLst/>
          </a:prstGeom>
          <a:ln>
            <a:solidFill>
              <a:srgbClr val="156082"/>
            </a:solidFill>
          </a:ln>
        </p:spPr>
      </p:pic>
      <p:sp>
        <p:nvSpPr>
          <p:cNvPr id="3" name="Slide Number Placeholder 2">
            <a:extLst>
              <a:ext uri="{FF2B5EF4-FFF2-40B4-BE49-F238E27FC236}">
                <a16:creationId xmlns:a16="http://schemas.microsoft.com/office/drawing/2014/main" id="{A993F391-FCE0-CDE8-2EFD-BB8540EC6B36}"/>
              </a:ext>
            </a:extLst>
          </p:cNvPr>
          <p:cNvSpPr>
            <a:spLocks noGrp="1"/>
          </p:cNvSpPr>
          <p:nvPr>
            <p:ph type="sldNum" sz="quarter" idx="12"/>
          </p:nvPr>
        </p:nvSpPr>
        <p:spPr/>
        <p:txBody>
          <a:bodyPr/>
          <a:lstStyle/>
          <a:p>
            <a:fld id="{D9FED801-51D4-4130-A84E-1AD55D4025CF}" type="slidenum">
              <a:rPr lang="en-US" smtClean="0"/>
              <a:t>81</a:t>
            </a:fld>
            <a:endParaRPr lang="en-US"/>
          </a:p>
        </p:txBody>
      </p:sp>
    </p:spTree>
    <p:extLst>
      <p:ext uri="{BB962C8B-B14F-4D97-AF65-F5344CB8AC3E}">
        <p14:creationId xmlns:p14="http://schemas.microsoft.com/office/powerpoint/2010/main" val="36194847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FB2B-345F-0284-8029-9989B203BD2C}"/>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FACA2754-9D15-99CD-2C15-72B00BF1FE82}"/>
              </a:ext>
            </a:extLst>
          </p:cNvPr>
          <p:cNvPicPr>
            <a:picLocks noChangeAspect="1"/>
          </p:cNvPicPr>
          <p:nvPr/>
        </p:nvPicPr>
        <p:blipFill>
          <a:blip r:embed="rId3"/>
          <a:stretch>
            <a:fillRect/>
          </a:stretch>
        </p:blipFill>
        <p:spPr>
          <a:xfrm>
            <a:off x="861931" y="1177120"/>
            <a:ext cx="10468138" cy="4503760"/>
          </a:xfrm>
          <a:prstGeom prst="rect">
            <a:avLst/>
          </a:prstGeom>
          <a:ln>
            <a:solidFill>
              <a:srgbClr val="156082"/>
            </a:solidFill>
          </a:ln>
        </p:spPr>
      </p:pic>
      <p:sp>
        <p:nvSpPr>
          <p:cNvPr id="3" name="Slide Number Placeholder 2">
            <a:extLst>
              <a:ext uri="{FF2B5EF4-FFF2-40B4-BE49-F238E27FC236}">
                <a16:creationId xmlns:a16="http://schemas.microsoft.com/office/drawing/2014/main" id="{958F89EE-5A63-9023-F5DE-37F8E11D3CEB}"/>
              </a:ext>
            </a:extLst>
          </p:cNvPr>
          <p:cNvSpPr>
            <a:spLocks noGrp="1"/>
          </p:cNvSpPr>
          <p:nvPr>
            <p:ph type="sldNum" sz="quarter" idx="12"/>
          </p:nvPr>
        </p:nvSpPr>
        <p:spPr/>
        <p:txBody>
          <a:bodyPr/>
          <a:lstStyle/>
          <a:p>
            <a:fld id="{D9FED801-51D4-4130-A84E-1AD55D4025CF}" type="slidenum">
              <a:rPr lang="en-US" smtClean="0"/>
              <a:t>82</a:t>
            </a:fld>
            <a:endParaRPr lang="en-US"/>
          </a:p>
        </p:txBody>
      </p:sp>
    </p:spTree>
    <p:extLst>
      <p:ext uri="{BB962C8B-B14F-4D97-AF65-F5344CB8AC3E}">
        <p14:creationId xmlns:p14="http://schemas.microsoft.com/office/powerpoint/2010/main" val="3453567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A296B-DE3A-D658-D7AB-845077B05146}"/>
            </a:ext>
          </a:extLst>
        </p:cNvPr>
        <p:cNvGrpSpPr/>
        <p:nvPr/>
      </p:nvGrpSpPr>
      <p:grpSpPr>
        <a:xfrm>
          <a:off x="0" y="0"/>
          <a:ext cx="0" cy="0"/>
          <a:chOff x="0" y="0"/>
          <a:chExt cx="0" cy="0"/>
        </a:xfrm>
      </p:grpSpPr>
      <p:pic>
        <p:nvPicPr>
          <p:cNvPr id="2" name="Picture 1" descr="Graphical user interface, website&#10;&#10;AI-generated content may be incorrect.">
            <a:extLst>
              <a:ext uri="{FF2B5EF4-FFF2-40B4-BE49-F238E27FC236}">
                <a16:creationId xmlns:a16="http://schemas.microsoft.com/office/drawing/2014/main" id="{0926FA05-3C93-B793-664C-43B5A96F0B82}"/>
              </a:ext>
            </a:extLst>
          </p:cNvPr>
          <p:cNvPicPr>
            <a:picLocks noChangeAspect="1"/>
          </p:cNvPicPr>
          <p:nvPr/>
        </p:nvPicPr>
        <p:blipFill>
          <a:blip r:embed="rId3"/>
          <a:stretch>
            <a:fillRect/>
          </a:stretch>
        </p:blipFill>
        <p:spPr>
          <a:xfrm>
            <a:off x="500744" y="777922"/>
            <a:ext cx="11190512" cy="4995081"/>
          </a:xfrm>
          <a:prstGeom prst="rect">
            <a:avLst/>
          </a:prstGeom>
          <a:ln>
            <a:solidFill>
              <a:srgbClr val="156082"/>
            </a:solidFill>
          </a:ln>
        </p:spPr>
      </p:pic>
      <p:sp>
        <p:nvSpPr>
          <p:cNvPr id="3" name="Slide Number Placeholder 2">
            <a:extLst>
              <a:ext uri="{FF2B5EF4-FFF2-40B4-BE49-F238E27FC236}">
                <a16:creationId xmlns:a16="http://schemas.microsoft.com/office/drawing/2014/main" id="{9A578796-9099-BF30-F8B0-28CEB23DF700}"/>
              </a:ext>
            </a:extLst>
          </p:cNvPr>
          <p:cNvSpPr>
            <a:spLocks noGrp="1"/>
          </p:cNvSpPr>
          <p:nvPr>
            <p:ph type="sldNum" sz="quarter" idx="12"/>
          </p:nvPr>
        </p:nvSpPr>
        <p:spPr/>
        <p:txBody>
          <a:bodyPr/>
          <a:lstStyle/>
          <a:p>
            <a:fld id="{D9FED801-51D4-4130-A84E-1AD55D4025CF}" type="slidenum">
              <a:rPr lang="en-US" smtClean="0"/>
              <a:t>83</a:t>
            </a:fld>
            <a:endParaRPr lang="en-US"/>
          </a:p>
        </p:txBody>
      </p:sp>
    </p:spTree>
    <p:extLst>
      <p:ext uri="{BB962C8B-B14F-4D97-AF65-F5344CB8AC3E}">
        <p14:creationId xmlns:p14="http://schemas.microsoft.com/office/powerpoint/2010/main" val="1191088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82B21-6447-647D-33CF-ABC4B46C5EE6}"/>
            </a:ext>
          </a:extLst>
        </p:cNvPr>
        <p:cNvGrpSpPr/>
        <p:nvPr/>
      </p:nvGrpSpPr>
      <p:grpSpPr>
        <a:xfrm>
          <a:off x="0" y="0"/>
          <a:ext cx="0" cy="0"/>
          <a:chOff x="0" y="0"/>
          <a:chExt cx="0" cy="0"/>
        </a:xfrm>
      </p:grpSpPr>
      <p:pic>
        <p:nvPicPr>
          <p:cNvPr id="2" name="Picture 1" descr="Graphical user interface, text, application, email&#10;&#10;AI-generated content may be incorrect.">
            <a:extLst>
              <a:ext uri="{FF2B5EF4-FFF2-40B4-BE49-F238E27FC236}">
                <a16:creationId xmlns:a16="http://schemas.microsoft.com/office/drawing/2014/main" id="{44626004-A885-99E1-CF6A-F603F24B230D}"/>
              </a:ext>
            </a:extLst>
          </p:cNvPr>
          <p:cNvPicPr>
            <a:picLocks noChangeAspect="1"/>
          </p:cNvPicPr>
          <p:nvPr/>
        </p:nvPicPr>
        <p:blipFill>
          <a:blip r:embed="rId3"/>
          <a:stretch>
            <a:fillRect/>
          </a:stretch>
        </p:blipFill>
        <p:spPr>
          <a:xfrm>
            <a:off x="623710" y="347914"/>
            <a:ext cx="10944579" cy="6162172"/>
          </a:xfrm>
          <a:prstGeom prst="rect">
            <a:avLst/>
          </a:prstGeom>
          <a:ln>
            <a:solidFill>
              <a:srgbClr val="156082"/>
            </a:solidFill>
          </a:ln>
        </p:spPr>
      </p:pic>
      <p:sp>
        <p:nvSpPr>
          <p:cNvPr id="3" name="Slide Number Placeholder 2">
            <a:extLst>
              <a:ext uri="{FF2B5EF4-FFF2-40B4-BE49-F238E27FC236}">
                <a16:creationId xmlns:a16="http://schemas.microsoft.com/office/drawing/2014/main" id="{7E71CBD9-2108-3C05-4470-D1ED1DD153F2}"/>
              </a:ext>
            </a:extLst>
          </p:cNvPr>
          <p:cNvSpPr>
            <a:spLocks noGrp="1"/>
          </p:cNvSpPr>
          <p:nvPr>
            <p:ph type="sldNum" sz="quarter" idx="12"/>
          </p:nvPr>
        </p:nvSpPr>
        <p:spPr/>
        <p:txBody>
          <a:bodyPr/>
          <a:lstStyle/>
          <a:p>
            <a:fld id="{D9FED801-51D4-4130-A84E-1AD55D4025CF}" type="slidenum">
              <a:rPr lang="en-US" smtClean="0"/>
              <a:t>84</a:t>
            </a:fld>
            <a:endParaRPr lang="en-US"/>
          </a:p>
        </p:txBody>
      </p:sp>
    </p:spTree>
    <p:extLst>
      <p:ext uri="{BB962C8B-B14F-4D97-AF65-F5344CB8AC3E}">
        <p14:creationId xmlns:p14="http://schemas.microsoft.com/office/powerpoint/2010/main" val="32174620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B0740-D873-DD35-CC5B-8042F12BDD79}"/>
            </a:ext>
          </a:extLst>
        </p:cNvPr>
        <p:cNvGrpSpPr/>
        <p:nvPr/>
      </p:nvGrpSpPr>
      <p:grpSpPr>
        <a:xfrm>
          <a:off x="0" y="0"/>
          <a:ext cx="0" cy="0"/>
          <a:chOff x="0" y="0"/>
          <a:chExt cx="0" cy="0"/>
        </a:xfrm>
      </p:grpSpPr>
      <p:pic>
        <p:nvPicPr>
          <p:cNvPr id="2" name="Picture 1" descr="Graphical user interface, text, application&#10;&#10;AI-generated content may be incorrect.">
            <a:extLst>
              <a:ext uri="{FF2B5EF4-FFF2-40B4-BE49-F238E27FC236}">
                <a16:creationId xmlns:a16="http://schemas.microsoft.com/office/drawing/2014/main" id="{B0CFA2EF-D5E2-F1EA-3168-DC487FB583CA}"/>
              </a:ext>
            </a:extLst>
          </p:cNvPr>
          <p:cNvPicPr>
            <a:picLocks noChangeAspect="1"/>
          </p:cNvPicPr>
          <p:nvPr/>
        </p:nvPicPr>
        <p:blipFill>
          <a:blip r:embed="rId3"/>
          <a:stretch>
            <a:fillRect/>
          </a:stretch>
        </p:blipFill>
        <p:spPr>
          <a:xfrm>
            <a:off x="692584" y="540250"/>
            <a:ext cx="10806832" cy="5777499"/>
          </a:xfrm>
          <a:prstGeom prst="rect">
            <a:avLst/>
          </a:prstGeom>
          <a:ln>
            <a:solidFill>
              <a:srgbClr val="156082"/>
            </a:solidFill>
          </a:ln>
        </p:spPr>
      </p:pic>
      <p:sp>
        <p:nvSpPr>
          <p:cNvPr id="3" name="Slide Number Placeholder 2">
            <a:extLst>
              <a:ext uri="{FF2B5EF4-FFF2-40B4-BE49-F238E27FC236}">
                <a16:creationId xmlns:a16="http://schemas.microsoft.com/office/drawing/2014/main" id="{3EE9EDE7-D3A0-DCDE-EC80-2505D5741219}"/>
              </a:ext>
            </a:extLst>
          </p:cNvPr>
          <p:cNvSpPr>
            <a:spLocks noGrp="1"/>
          </p:cNvSpPr>
          <p:nvPr>
            <p:ph type="sldNum" sz="quarter" idx="12"/>
          </p:nvPr>
        </p:nvSpPr>
        <p:spPr/>
        <p:txBody>
          <a:bodyPr/>
          <a:lstStyle/>
          <a:p>
            <a:fld id="{D9FED801-51D4-4130-A84E-1AD55D4025CF}" type="slidenum">
              <a:rPr lang="en-US" smtClean="0"/>
              <a:t>85</a:t>
            </a:fld>
            <a:endParaRPr lang="en-US"/>
          </a:p>
        </p:txBody>
      </p:sp>
    </p:spTree>
    <p:extLst>
      <p:ext uri="{BB962C8B-B14F-4D97-AF65-F5344CB8AC3E}">
        <p14:creationId xmlns:p14="http://schemas.microsoft.com/office/powerpoint/2010/main" val="14709040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5700-46FB-913E-C8A7-89FADE3B0230}"/>
              </a:ext>
            </a:extLst>
          </p:cNvPr>
          <p:cNvSpPr>
            <a:spLocks noGrp="1"/>
          </p:cNvSpPr>
          <p:nvPr>
            <p:ph type="title"/>
          </p:nvPr>
        </p:nvSpPr>
        <p:spPr/>
        <p:txBody>
          <a:bodyPr/>
          <a:lstStyle/>
          <a:p>
            <a:r>
              <a:rPr lang="en-US" dirty="0"/>
              <a:t>Authority template</a:t>
            </a:r>
          </a:p>
        </p:txBody>
      </p:sp>
      <p:pic>
        <p:nvPicPr>
          <p:cNvPr id="4" name="Picture 3" descr="Graphical user interface, table&#10;&#10;AI-generated content may be incorrect.">
            <a:extLst>
              <a:ext uri="{FF2B5EF4-FFF2-40B4-BE49-F238E27FC236}">
                <a16:creationId xmlns:a16="http://schemas.microsoft.com/office/drawing/2014/main" id="{95E81F4D-9368-AA55-C155-A78C10ECDB86}"/>
              </a:ext>
            </a:extLst>
          </p:cNvPr>
          <p:cNvPicPr>
            <a:picLocks noChangeAspect="1"/>
          </p:cNvPicPr>
          <p:nvPr/>
        </p:nvPicPr>
        <p:blipFill>
          <a:blip r:embed="rId3"/>
          <a:stretch>
            <a:fillRect/>
          </a:stretch>
        </p:blipFill>
        <p:spPr>
          <a:xfrm>
            <a:off x="838199" y="1542197"/>
            <a:ext cx="10130813" cy="4950678"/>
          </a:xfrm>
          <a:prstGeom prst="rect">
            <a:avLst/>
          </a:prstGeom>
          <a:ln>
            <a:solidFill>
              <a:schemeClr val="accent1"/>
            </a:solidFill>
          </a:ln>
        </p:spPr>
      </p:pic>
      <p:sp>
        <p:nvSpPr>
          <p:cNvPr id="3" name="Slide Number Placeholder 2">
            <a:extLst>
              <a:ext uri="{FF2B5EF4-FFF2-40B4-BE49-F238E27FC236}">
                <a16:creationId xmlns:a16="http://schemas.microsoft.com/office/drawing/2014/main" id="{6925DD5A-07BE-44BE-A51F-81A0CB34E492}"/>
              </a:ext>
            </a:extLst>
          </p:cNvPr>
          <p:cNvSpPr>
            <a:spLocks noGrp="1"/>
          </p:cNvSpPr>
          <p:nvPr>
            <p:ph type="sldNum" sz="quarter" idx="12"/>
          </p:nvPr>
        </p:nvSpPr>
        <p:spPr/>
        <p:txBody>
          <a:bodyPr/>
          <a:lstStyle/>
          <a:p>
            <a:fld id="{D9FED801-51D4-4130-A84E-1AD55D4025CF}" type="slidenum">
              <a:rPr lang="en-US" smtClean="0"/>
              <a:t>86</a:t>
            </a:fld>
            <a:endParaRPr lang="en-US"/>
          </a:p>
        </p:txBody>
      </p:sp>
    </p:spTree>
    <p:extLst>
      <p:ext uri="{BB962C8B-B14F-4D97-AF65-F5344CB8AC3E}">
        <p14:creationId xmlns:p14="http://schemas.microsoft.com/office/powerpoint/2010/main" val="28089659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08DD-EA23-1CD9-95CB-7750F526203E}"/>
              </a:ext>
            </a:extLst>
          </p:cNvPr>
          <p:cNvSpPr>
            <a:spLocks noGrp="1"/>
          </p:cNvSpPr>
          <p:nvPr>
            <p:ph type="title"/>
          </p:nvPr>
        </p:nvSpPr>
        <p:spPr/>
        <p:txBody>
          <a:bodyPr/>
          <a:lstStyle/>
          <a:p>
            <a:r>
              <a:rPr lang="en-US" dirty="0"/>
              <a:t>Bibliographic template</a:t>
            </a:r>
          </a:p>
        </p:txBody>
      </p:sp>
      <p:pic>
        <p:nvPicPr>
          <p:cNvPr id="4" name="Picture 3" descr="Graphical user interface, table&#10;&#10;AI-generated content may be incorrect.">
            <a:extLst>
              <a:ext uri="{FF2B5EF4-FFF2-40B4-BE49-F238E27FC236}">
                <a16:creationId xmlns:a16="http://schemas.microsoft.com/office/drawing/2014/main" id="{491CDB9B-B210-40D2-8A12-56A39E48C2F9}"/>
              </a:ext>
            </a:extLst>
          </p:cNvPr>
          <p:cNvPicPr>
            <a:picLocks noChangeAspect="1"/>
          </p:cNvPicPr>
          <p:nvPr/>
        </p:nvPicPr>
        <p:blipFill>
          <a:blip r:embed="rId3"/>
          <a:stretch>
            <a:fillRect/>
          </a:stretch>
        </p:blipFill>
        <p:spPr>
          <a:xfrm>
            <a:off x="838200" y="1491399"/>
            <a:ext cx="8660642" cy="5061294"/>
          </a:xfrm>
          <a:prstGeom prst="rect">
            <a:avLst/>
          </a:prstGeom>
          <a:ln>
            <a:solidFill>
              <a:schemeClr val="accent1"/>
            </a:solidFill>
          </a:ln>
        </p:spPr>
      </p:pic>
      <p:sp>
        <p:nvSpPr>
          <p:cNvPr id="3" name="Slide Number Placeholder 2">
            <a:extLst>
              <a:ext uri="{FF2B5EF4-FFF2-40B4-BE49-F238E27FC236}">
                <a16:creationId xmlns:a16="http://schemas.microsoft.com/office/drawing/2014/main" id="{CD45FC51-5B82-18A1-FCC5-4E8DABFBC6E3}"/>
              </a:ext>
            </a:extLst>
          </p:cNvPr>
          <p:cNvSpPr>
            <a:spLocks noGrp="1"/>
          </p:cNvSpPr>
          <p:nvPr>
            <p:ph type="sldNum" sz="quarter" idx="12"/>
          </p:nvPr>
        </p:nvSpPr>
        <p:spPr/>
        <p:txBody>
          <a:bodyPr/>
          <a:lstStyle/>
          <a:p>
            <a:fld id="{D9FED801-51D4-4130-A84E-1AD55D4025CF}" type="slidenum">
              <a:rPr lang="en-US" smtClean="0"/>
              <a:t>87</a:t>
            </a:fld>
            <a:endParaRPr lang="en-US"/>
          </a:p>
        </p:txBody>
      </p:sp>
    </p:spTree>
    <p:extLst>
      <p:ext uri="{BB962C8B-B14F-4D97-AF65-F5344CB8AC3E}">
        <p14:creationId xmlns:p14="http://schemas.microsoft.com/office/powerpoint/2010/main" val="374781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Structured Descriptions: LC/PCC Policy Statement #3</a:t>
            </a:r>
            <a:endParaRPr/>
          </a:p>
        </p:txBody>
      </p:sp>
      <p:sp>
        <p:nvSpPr>
          <p:cNvPr id="182" name="Google Shape;182;p9"/>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9" algn="l" rtl="0">
              <a:lnSpc>
                <a:spcPct val="90000"/>
              </a:lnSpc>
              <a:spcBef>
                <a:spcPts val="0"/>
              </a:spcBef>
              <a:spcAft>
                <a:spcPts val="0"/>
              </a:spcAft>
              <a:buClr>
                <a:schemeClr val="dk1"/>
              </a:buClr>
              <a:buSzPts val="1800"/>
              <a:buChar char="●"/>
            </a:pPr>
            <a:r>
              <a:rPr lang="en"/>
              <a:t>Apply the option to “record a value that is a transliteration in a script that is preferred by an agent who creates the metadata”</a:t>
            </a:r>
            <a:endParaRPr/>
          </a:p>
          <a:p>
            <a:pPr marL="609585" lvl="0" indent="-457189" algn="l" rtl="0">
              <a:lnSpc>
                <a:spcPct val="90000"/>
              </a:lnSpc>
              <a:spcBef>
                <a:spcPts val="0"/>
              </a:spcBef>
              <a:spcAft>
                <a:spcPts val="0"/>
              </a:spcAft>
              <a:buClr>
                <a:schemeClr val="dk1"/>
              </a:buClr>
              <a:buSzPts val="1800"/>
              <a:buChar char="●"/>
            </a:pPr>
            <a:r>
              <a:rPr lang="en" b="1">
                <a:highlight>
                  <a:srgbClr val="FFF2CC"/>
                </a:highlight>
              </a:rPr>
              <a:t>Record non-Latin data in a transliterated form, using Latin script as the preferred script</a:t>
            </a:r>
            <a:r>
              <a:rPr lang="en"/>
              <a:t>, unless directed otherwise.</a:t>
            </a:r>
            <a:endParaRPr/>
          </a:p>
          <a:p>
            <a:pPr marL="609585" lvl="0" indent="-457189" algn="l" rtl="0">
              <a:lnSpc>
                <a:spcPct val="90000"/>
              </a:lnSpc>
              <a:spcBef>
                <a:spcPts val="0"/>
              </a:spcBef>
              <a:spcAft>
                <a:spcPts val="0"/>
              </a:spcAft>
              <a:buClr>
                <a:schemeClr val="dk1"/>
              </a:buClr>
              <a:buSzPts val="1800"/>
              <a:buChar char="●"/>
            </a:pPr>
            <a:r>
              <a:rPr lang="en"/>
              <a:t>Non-Latin forms may sometimes be recorded as </a:t>
            </a:r>
            <a:r>
              <a:rPr lang="en" b="1">
                <a:highlight>
                  <a:srgbClr val="FFF2CC"/>
                </a:highlight>
              </a:rPr>
              <a:t>parallel fields</a:t>
            </a:r>
            <a:endParaRPr b="1">
              <a:highlight>
                <a:srgbClr val="FFF2CC"/>
              </a:highlight>
            </a:endParaRPr>
          </a:p>
        </p:txBody>
      </p:sp>
      <p:pic>
        <p:nvPicPr>
          <p:cNvPr id="183" name="Google Shape;183;p9"/>
          <p:cNvPicPr preferRelativeResize="0"/>
          <p:nvPr/>
        </p:nvPicPr>
        <p:blipFill rotWithShape="1">
          <a:blip r:embed="rId3">
            <a:alphaModFix/>
          </a:blip>
          <a:srcRect/>
          <a:stretch/>
        </p:blipFill>
        <p:spPr>
          <a:xfrm>
            <a:off x="294867" y="3703922"/>
            <a:ext cx="11737668" cy="2378911"/>
          </a:xfrm>
          <a:prstGeom prst="rect">
            <a:avLst/>
          </a:prstGeom>
          <a:noFill/>
          <a:ln w="9525" cap="flat" cmpd="sng">
            <a:solidFill>
              <a:schemeClr val="dk1"/>
            </a:solidFill>
            <a:prstDash val="solid"/>
            <a:round/>
            <a:headEnd type="none" w="sm" len="sm"/>
            <a:tailEnd type="none" w="sm" len="sm"/>
          </a:ln>
        </p:spPr>
      </p:pic>
      <p:sp>
        <p:nvSpPr>
          <p:cNvPr id="184" name="Google Shape;184;p9"/>
          <p:cNvSpPr/>
          <p:nvPr/>
        </p:nvSpPr>
        <p:spPr>
          <a:xfrm>
            <a:off x="309527" y="5397399"/>
            <a:ext cx="6916000" cy="66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5" name="Google Shape;185;p9"/>
          <p:cNvSpPr txBox="1"/>
          <p:nvPr/>
        </p:nvSpPr>
        <p:spPr>
          <a:xfrm>
            <a:off x="5559450" y="6082825"/>
            <a:ext cx="10731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Calibri"/>
                <a:ea typeface="Calibri"/>
                <a:cs typeface="Calibri"/>
                <a:sym typeface="Calibri"/>
                <a:hlinkClick r:id="rId4"/>
              </a:rPr>
              <a:t>RDA 77.51.44.80</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1908</TotalTime>
  <Words>8391</Words>
  <Application>Microsoft Office PowerPoint</Application>
  <PresentationFormat>Widescreen</PresentationFormat>
  <Paragraphs>713</Paragraphs>
  <Slides>87</Slides>
  <Notes>83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Calibri Light</vt:lpstr>
      <vt:lpstr>Office Theme</vt:lpstr>
      <vt:lpstr>Recording Structured Descriptions</vt:lpstr>
      <vt:lpstr>RDA Copyright</vt:lpstr>
      <vt:lpstr>Learning Outcomes</vt:lpstr>
      <vt:lpstr>What is a structured description?</vt:lpstr>
      <vt:lpstr>Types of Structured Descriptions</vt:lpstr>
      <vt:lpstr>Structured Descriptions: Documentation</vt:lpstr>
      <vt:lpstr>Structured Descriptions: LC/PCC Policy Statement #1</vt:lpstr>
      <vt:lpstr>Structured Descriptions: LC/PCC Policy Statement #2</vt:lpstr>
      <vt:lpstr>Structured Descriptions: LC/PCC Policy Statement #3</vt:lpstr>
      <vt:lpstr>Structured Descriptions, Encoding Schemes </vt:lpstr>
      <vt:lpstr>What is a vocabulary encoding scheme (VES)?</vt:lpstr>
      <vt:lpstr>Vocabulary Encoding Schemes: Documentation</vt:lpstr>
      <vt:lpstr>Types of Vocabulary Encoding Schemes (VESs)</vt:lpstr>
      <vt:lpstr>How to choose a VES</vt:lpstr>
      <vt:lpstr>Using an RDA VES</vt:lpstr>
      <vt:lpstr>Using a non-RDA VES</vt:lpstr>
      <vt:lpstr>What is a string encoding scheme (SES)?</vt:lpstr>
      <vt:lpstr>String Encoding Schemes: Documentation</vt:lpstr>
      <vt:lpstr>Using an SES</vt:lpstr>
      <vt:lpstr>SES for superelements and structured notes </vt:lpstr>
      <vt:lpstr>What is an access point?</vt:lpstr>
      <vt:lpstr>Access points: Documentation (1/2)</vt:lpstr>
      <vt:lpstr>Access points: Documentation (2/2)</vt:lpstr>
      <vt:lpstr>Constructing an access point (1/3)</vt:lpstr>
      <vt:lpstr>Constructing an access point (2/3)</vt:lpstr>
      <vt:lpstr>Constructing an access point (3/3)</vt:lpstr>
      <vt:lpstr>Summary</vt:lpstr>
      <vt:lpstr>Demonstration</vt:lpstr>
      <vt:lpstr>Structured description: SES and VES</vt:lpstr>
      <vt:lpstr>publication statement</vt:lpstr>
      <vt:lpstr>1.1  Manifestation: publication statement, on the BSR:</vt:lpstr>
      <vt:lpstr>1.2  Manifestation: publication statement, Recording method</vt:lpstr>
      <vt:lpstr>1.3 Manifestation: publication statement, Prerecording</vt:lpstr>
      <vt:lpstr>1.4 Manifestation: publication statement, LC-PCC policy statement</vt:lpstr>
      <vt:lpstr>1.5 Manifestation: publication statement, Recording a structured description </vt:lpstr>
      <vt:lpstr>1.6  MG: Manifestation: SES: Publication, Distribution, Production, Manufacture and Production</vt:lpstr>
      <vt:lpstr>1.7  Record the superelement value on the RDA template:</vt:lpstr>
      <vt:lpstr>content type</vt:lpstr>
      <vt:lpstr>2.1. Expression: content type, on the BSR:</vt:lpstr>
      <vt:lpstr>2.2  Expression: content type, Recording method</vt:lpstr>
      <vt:lpstr>2.3  Expression: content type, Recording</vt:lpstr>
      <vt:lpstr>2.4  Expression: content type, Recording an RDA content type term</vt:lpstr>
      <vt:lpstr>2.5 Expression: content type, Recording a MARC content type term </vt:lpstr>
      <vt:lpstr>2.6  Record the Expression: content type value on the RDA template:</vt:lpstr>
      <vt:lpstr>Structured Description</vt:lpstr>
      <vt:lpstr>author person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authorized access point for person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Authority template</vt:lpstr>
      <vt:lpstr>Bibliographic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Joint Workshop with NARDAC and  PCC SCT RDA Training Task Group: Monographs</dc:title>
  <dc:creator>Adam Baron</dc:creator>
  <cp:lastModifiedBy>Adam Baron</cp:lastModifiedBy>
  <cp:revision>51</cp:revision>
  <dcterms:created xsi:type="dcterms:W3CDTF">2025-06-14T22:30:06Z</dcterms:created>
  <dcterms:modified xsi:type="dcterms:W3CDTF">2026-06-30T19:41:23Z</dcterms:modified>
</cp:coreProperties>
</file>