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1" r:id="rId1"/>
  </p:sldMasterIdLst>
  <p:notesMasterIdLst>
    <p:notesMasterId r:id="rId15"/>
  </p:notesMasterIdLst>
  <p:handoutMasterIdLst>
    <p:handoutMasterId r:id="rId16"/>
  </p:handoutMasterIdLst>
  <p:sldIdLst>
    <p:sldId id="343" r:id="rId2"/>
    <p:sldId id="389" r:id="rId3"/>
    <p:sldId id="399" r:id="rId4"/>
    <p:sldId id="390" r:id="rId5"/>
    <p:sldId id="391" r:id="rId6"/>
    <p:sldId id="394" r:id="rId7"/>
    <p:sldId id="395" r:id="rId8"/>
    <p:sldId id="396" r:id="rId9"/>
    <p:sldId id="392" r:id="rId10"/>
    <p:sldId id="393" r:id="rId11"/>
    <p:sldId id="397" r:id="rId12"/>
    <p:sldId id="398" r:id="rId13"/>
    <p:sldId id="388" r:id="rId14"/>
  </p:sldIdLst>
  <p:sldSz cx="9144000" cy="6858000" type="screen4x3"/>
  <p:notesSz cx="6858000" cy="9926638"/>
  <p:defaultTextStyle>
    <a:defPPr>
      <a:defRPr lang="he-IL"/>
    </a:defPPr>
    <a:lvl1pPr algn="r" rtl="1" fontAlgn="base">
      <a:spcBef>
        <a:spcPct val="0"/>
      </a:spcBef>
      <a:spcAft>
        <a:spcPct val="0"/>
      </a:spcAft>
      <a:defRPr sz="1600" kern="1200">
        <a:solidFill>
          <a:srgbClr val="000066"/>
        </a:solidFill>
        <a:latin typeface="Times New Roman" pitchFamily="18" charset="0"/>
        <a:ea typeface="Arial Unicode MS" pitchFamily="34" charset="-128"/>
        <a:cs typeface="Arial Unicode MS" pitchFamily="34" charset="-128"/>
      </a:defRPr>
    </a:lvl1pPr>
    <a:lvl2pPr marL="457200" algn="r" rtl="1" fontAlgn="base">
      <a:spcBef>
        <a:spcPct val="0"/>
      </a:spcBef>
      <a:spcAft>
        <a:spcPct val="0"/>
      </a:spcAft>
      <a:defRPr sz="1600" kern="1200">
        <a:solidFill>
          <a:srgbClr val="000066"/>
        </a:solidFill>
        <a:latin typeface="Times New Roman" pitchFamily="18" charset="0"/>
        <a:ea typeface="Arial Unicode MS" pitchFamily="34" charset="-128"/>
        <a:cs typeface="Arial Unicode MS" pitchFamily="34" charset="-128"/>
      </a:defRPr>
    </a:lvl2pPr>
    <a:lvl3pPr marL="914400" algn="r" rtl="1" fontAlgn="base">
      <a:spcBef>
        <a:spcPct val="0"/>
      </a:spcBef>
      <a:spcAft>
        <a:spcPct val="0"/>
      </a:spcAft>
      <a:defRPr sz="1600" kern="1200">
        <a:solidFill>
          <a:srgbClr val="000066"/>
        </a:solidFill>
        <a:latin typeface="Times New Roman" pitchFamily="18" charset="0"/>
        <a:ea typeface="Arial Unicode MS" pitchFamily="34" charset="-128"/>
        <a:cs typeface="Arial Unicode MS" pitchFamily="34" charset="-128"/>
      </a:defRPr>
    </a:lvl3pPr>
    <a:lvl4pPr marL="1371600" algn="r" rtl="1" fontAlgn="base">
      <a:spcBef>
        <a:spcPct val="0"/>
      </a:spcBef>
      <a:spcAft>
        <a:spcPct val="0"/>
      </a:spcAft>
      <a:defRPr sz="1600" kern="1200">
        <a:solidFill>
          <a:srgbClr val="000066"/>
        </a:solidFill>
        <a:latin typeface="Times New Roman" pitchFamily="18" charset="0"/>
        <a:ea typeface="Arial Unicode MS" pitchFamily="34" charset="-128"/>
        <a:cs typeface="Arial Unicode MS" pitchFamily="34" charset="-128"/>
      </a:defRPr>
    </a:lvl4pPr>
    <a:lvl5pPr marL="1828800" algn="r" rtl="1" fontAlgn="base">
      <a:spcBef>
        <a:spcPct val="0"/>
      </a:spcBef>
      <a:spcAft>
        <a:spcPct val="0"/>
      </a:spcAft>
      <a:defRPr sz="1600" kern="1200">
        <a:solidFill>
          <a:srgbClr val="000066"/>
        </a:solidFill>
        <a:latin typeface="Times New Roman" pitchFamily="18" charset="0"/>
        <a:ea typeface="Arial Unicode MS" pitchFamily="34" charset="-128"/>
        <a:cs typeface="Arial Unicode MS" pitchFamily="34" charset="-128"/>
      </a:defRPr>
    </a:lvl5pPr>
    <a:lvl6pPr marL="2286000" algn="r" defTabSz="914400" rtl="1" eaLnBrk="1" latinLnBrk="0" hangingPunct="1">
      <a:defRPr sz="1600" kern="1200">
        <a:solidFill>
          <a:srgbClr val="000066"/>
        </a:solidFill>
        <a:latin typeface="Times New Roman" pitchFamily="18" charset="0"/>
        <a:ea typeface="Arial Unicode MS" pitchFamily="34" charset="-128"/>
        <a:cs typeface="Arial Unicode MS" pitchFamily="34" charset="-128"/>
      </a:defRPr>
    </a:lvl6pPr>
    <a:lvl7pPr marL="2743200" algn="r" defTabSz="914400" rtl="1" eaLnBrk="1" latinLnBrk="0" hangingPunct="1">
      <a:defRPr sz="1600" kern="1200">
        <a:solidFill>
          <a:srgbClr val="000066"/>
        </a:solidFill>
        <a:latin typeface="Times New Roman" pitchFamily="18" charset="0"/>
        <a:ea typeface="Arial Unicode MS" pitchFamily="34" charset="-128"/>
        <a:cs typeface="Arial Unicode MS" pitchFamily="34" charset="-128"/>
      </a:defRPr>
    </a:lvl7pPr>
    <a:lvl8pPr marL="3200400" algn="r" defTabSz="914400" rtl="1" eaLnBrk="1" latinLnBrk="0" hangingPunct="1">
      <a:defRPr sz="1600" kern="1200">
        <a:solidFill>
          <a:srgbClr val="000066"/>
        </a:solidFill>
        <a:latin typeface="Times New Roman" pitchFamily="18" charset="0"/>
        <a:ea typeface="Arial Unicode MS" pitchFamily="34" charset="-128"/>
        <a:cs typeface="Arial Unicode MS" pitchFamily="34" charset="-128"/>
      </a:defRPr>
    </a:lvl8pPr>
    <a:lvl9pPr marL="3657600" algn="r" defTabSz="914400" rtl="1" eaLnBrk="1" latinLnBrk="0" hangingPunct="1">
      <a:defRPr sz="1600" kern="1200">
        <a:solidFill>
          <a:srgbClr val="000066"/>
        </a:solidFill>
        <a:latin typeface="Times New Roman" pitchFamily="18" charset="0"/>
        <a:ea typeface="Arial Unicode MS" pitchFamily="34" charset="-128"/>
        <a:cs typeface="Arial Unicode MS" pitchFamily="3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42D"/>
    <a:srgbClr val="0070C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973" autoAdjust="0"/>
    <p:restoredTop sz="89609" autoAdjust="0"/>
  </p:normalViewPr>
  <p:slideViewPr>
    <p:cSldViewPr>
      <p:cViewPr varScale="1">
        <p:scale>
          <a:sx n="55" d="100"/>
          <a:sy n="55" d="100"/>
        </p:scale>
        <p:origin x="1436"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3886201" y="1"/>
            <a:ext cx="2971800" cy="496332"/>
          </a:xfrm>
          <a:prstGeom prst="rect">
            <a:avLst/>
          </a:prstGeom>
          <a:noFill/>
          <a:ln w="9525">
            <a:noFill/>
            <a:miter lim="800000"/>
            <a:headEnd/>
            <a:tailEnd/>
          </a:ln>
          <a:effectLst/>
        </p:spPr>
        <p:txBody>
          <a:bodyPr vert="horz" wrap="square" lIns="95905" tIns="47953" rIns="95905" bIns="47953" numCol="1" anchor="t" anchorCtr="0" compatLnSpc="1">
            <a:prstTxWarp prst="textNoShape">
              <a:avLst/>
            </a:prstTxWarp>
          </a:bodyPr>
          <a:lstStyle>
            <a:lvl1pPr>
              <a:defRPr sz="1300">
                <a:solidFill>
                  <a:schemeClr val="tx1"/>
                </a:solidFill>
                <a:latin typeface="Arial" pitchFamily="34" charset="0"/>
                <a:ea typeface="+mn-ea"/>
                <a:cs typeface="Arial" pitchFamily="34" charset="0"/>
              </a:defRPr>
            </a:lvl1pPr>
          </a:lstStyle>
          <a:p>
            <a:pPr>
              <a:defRPr/>
            </a:pPr>
            <a:endParaRPr lang="en-US"/>
          </a:p>
        </p:txBody>
      </p:sp>
      <p:sp>
        <p:nvSpPr>
          <p:cNvPr id="92163" name="Rectangle 3"/>
          <p:cNvSpPr>
            <a:spLocks noGrp="1" noChangeArrowheads="1"/>
          </p:cNvSpPr>
          <p:nvPr>
            <p:ph type="dt" sz="quarter" idx="1"/>
          </p:nvPr>
        </p:nvSpPr>
        <p:spPr bwMode="auto">
          <a:xfrm>
            <a:off x="1588" y="1"/>
            <a:ext cx="2971800" cy="496332"/>
          </a:xfrm>
          <a:prstGeom prst="rect">
            <a:avLst/>
          </a:prstGeom>
          <a:noFill/>
          <a:ln w="9525">
            <a:noFill/>
            <a:miter lim="800000"/>
            <a:headEnd/>
            <a:tailEnd/>
          </a:ln>
          <a:effectLst/>
        </p:spPr>
        <p:txBody>
          <a:bodyPr vert="horz" wrap="square" lIns="95905" tIns="47953" rIns="95905" bIns="47953" numCol="1" anchor="t" anchorCtr="0" compatLnSpc="1">
            <a:prstTxWarp prst="textNoShape">
              <a:avLst/>
            </a:prstTxWarp>
          </a:bodyPr>
          <a:lstStyle>
            <a:lvl1pPr algn="l">
              <a:defRPr sz="1300">
                <a:solidFill>
                  <a:schemeClr val="tx1"/>
                </a:solidFill>
                <a:latin typeface="Arial" pitchFamily="34" charset="0"/>
                <a:ea typeface="+mn-ea"/>
                <a:cs typeface="Arial" pitchFamily="34" charset="0"/>
              </a:defRPr>
            </a:lvl1pPr>
          </a:lstStyle>
          <a:p>
            <a:pPr>
              <a:defRPr/>
            </a:pPr>
            <a:endParaRPr lang="en-US"/>
          </a:p>
        </p:txBody>
      </p:sp>
      <p:sp>
        <p:nvSpPr>
          <p:cNvPr id="92164" name="Rectangle 4"/>
          <p:cNvSpPr>
            <a:spLocks noGrp="1" noChangeArrowheads="1"/>
          </p:cNvSpPr>
          <p:nvPr>
            <p:ph type="ftr" sz="quarter" idx="2"/>
          </p:nvPr>
        </p:nvSpPr>
        <p:spPr bwMode="auto">
          <a:xfrm>
            <a:off x="3886201" y="9428584"/>
            <a:ext cx="2971800" cy="496332"/>
          </a:xfrm>
          <a:prstGeom prst="rect">
            <a:avLst/>
          </a:prstGeom>
          <a:noFill/>
          <a:ln w="9525">
            <a:noFill/>
            <a:miter lim="800000"/>
            <a:headEnd/>
            <a:tailEnd/>
          </a:ln>
          <a:effectLst/>
        </p:spPr>
        <p:txBody>
          <a:bodyPr vert="horz" wrap="square" lIns="95905" tIns="47953" rIns="95905" bIns="47953" numCol="1" anchor="b" anchorCtr="0" compatLnSpc="1">
            <a:prstTxWarp prst="textNoShape">
              <a:avLst/>
            </a:prstTxWarp>
          </a:bodyPr>
          <a:lstStyle>
            <a:lvl1pPr>
              <a:defRPr sz="1300">
                <a:solidFill>
                  <a:schemeClr val="tx1"/>
                </a:solidFill>
                <a:latin typeface="Arial" pitchFamily="34" charset="0"/>
                <a:ea typeface="+mn-ea"/>
                <a:cs typeface="Arial" pitchFamily="34" charset="0"/>
              </a:defRPr>
            </a:lvl1pPr>
          </a:lstStyle>
          <a:p>
            <a:pPr>
              <a:defRPr/>
            </a:pPr>
            <a:endParaRPr lang="en-US"/>
          </a:p>
        </p:txBody>
      </p:sp>
      <p:sp>
        <p:nvSpPr>
          <p:cNvPr id="92165" name="Rectangle 5"/>
          <p:cNvSpPr>
            <a:spLocks noGrp="1" noChangeArrowheads="1"/>
          </p:cNvSpPr>
          <p:nvPr>
            <p:ph type="sldNum" sz="quarter" idx="3"/>
          </p:nvPr>
        </p:nvSpPr>
        <p:spPr bwMode="auto">
          <a:xfrm>
            <a:off x="1588" y="9428584"/>
            <a:ext cx="2971800" cy="496332"/>
          </a:xfrm>
          <a:prstGeom prst="rect">
            <a:avLst/>
          </a:prstGeom>
          <a:noFill/>
          <a:ln w="9525">
            <a:noFill/>
            <a:miter lim="800000"/>
            <a:headEnd/>
            <a:tailEnd/>
          </a:ln>
          <a:effectLst/>
        </p:spPr>
        <p:txBody>
          <a:bodyPr vert="horz" wrap="square" lIns="95905" tIns="47953" rIns="95905" bIns="47953" numCol="1" anchor="b" anchorCtr="0" compatLnSpc="1">
            <a:prstTxWarp prst="textNoShape">
              <a:avLst/>
            </a:prstTxWarp>
          </a:bodyPr>
          <a:lstStyle>
            <a:lvl1pPr algn="l">
              <a:defRPr sz="1300">
                <a:solidFill>
                  <a:schemeClr val="tx1"/>
                </a:solidFill>
                <a:latin typeface="Arial" pitchFamily="34" charset="0"/>
                <a:ea typeface="+mn-ea"/>
                <a:cs typeface="Arial" pitchFamily="34" charset="0"/>
              </a:defRPr>
            </a:lvl1pPr>
          </a:lstStyle>
          <a:p>
            <a:pPr>
              <a:defRPr/>
            </a:pPr>
            <a:fld id="{61749646-562F-421D-99DD-E39638BC678A}" type="slidenum">
              <a:rPr lang="he-IL"/>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1" y="1"/>
            <a:ext cx="2971800" cy="496332"/>
          </a:xfrm>
          <a:prstGeom prst="rect">
            <a:avLst/>
          </a:prstGeom>
        </p:spPr>
        <p:txBody>
          <a:bodyPr vert="horz" lIns="95905" tIns="47953" rIns="95905" bIns="47953" rtlCol="1"/>
          <a:lstStyle>
            <a:lvl1pPr algn="r">
              <a:defRPr sz="1300"/>
            </a:lvl1pPr>
          </a:lstStyle>
          <a:p>
            <a:pPr>
              <a:defRPr/>
            </a:pPr>
            <a:endParaRPr lang="he-IL"/>
          </a:p>
        </p:txBody>
      </p:sp>
      <p:sp>
        <p:nvSpPr>
          <p:cNvPr id="3" name="Date Placeholder 2"/>
          <p:cNvSpPr>
            <a:spLocks noGrp="1"/>
          </p:cNvSpPr>
          <p:nvPr>
            <p:ph type="dt" idx="1"/>
          </p:nvPr>
        </p:nvSpPr>
        <p:spPr>
          <a:xfrm>
            <a:off x="1588" y="1"/>
            <a:ext cx="2971800" cy="496332"/>
          </a:xfrm>
          <a:prstGeom prst="rect">
            <a:avLst/>
          </a:prstGeom>
        </p:spPr>
        <p:txBody>
          <a:bodyPr vert="horz" wrap="square" lIns="95905" tIns="47953" rIns="95905" bIns="47953" numCol="1" anchor="t" anchorCtr="0" compatLnSpc="1">
            <a:prstTxWarp prst="textNoShape">
              <a:avLst/>
            </a:prstTxWarp>
          </a:bodyPr>
          <a:lstStyle>
            <a:lvl1pPr algn="l">
              <a:defRPr sz="1300">
                <a:cs typeface="Times New Roman" pitchFamily="18" charset="0"/>
              </a:defRPr>
            </a:lvl1pPr>
          </a:lstStyle>
          <a:p>
            <a:pPr>
              <a:defRPr/>
            </a:pPr>
            <a:fld id="{CBD12700-F600-49F0-932E-056F65169FFE}" type="datetimeFigureOut">
              <a:rPr lang="he-IL"/>
              <a:pPr>
                <a:defRPr/>
              </a:pPr>
              <a:t>כ"ד/אייר/תשפ"ה</a:t>
            </a:fld>
            <a:endParaRPr lang="he-IL"/>
          </a:p>
        </p:txBody>
      </p:sp>
      <p:sp>
        <p:nvSpPr>
          <p:cNvPr id="4" name="Slide Image Placeholder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5905" tIns="47953" rIns="95905" bIns="47953" rtlCol="1" anchor="ctr"/>
          <a:lstStyle/>
          <a:p>
            <a:pPr lvl="0"/>
            <a:endParaRPr lang="he-IL" noProof="0"/>
          </a:p>
        </p:txBody>
      </p:sp>
      <p:sp>
        <p:nvSpPr>
          <p:cNvPr id="5" name="Notes Placeholder 4"/>
          <p:cNvSpPr>
            <a:spLocks noGrp="1"/>
          </p:cNvSpPr>
          <p:nvPr>
            <p:ph type="body" sz="quarter" idx="3"/>
          </p:nvPr>
        </p:nvSpPr>
        <p:spPr>
          <a:xfrm>
            <a:off x="685800" y="4715153"/>
            <a:ext cx="5486400" cy="4466987"/>
          </a:xfrm>
          <a:prstGeom prst="rect">
            <a:avLst/>
          </a:prstGeom>
        </p:spPr>
        <p:txBody>
          <a:bodyPr vert="horz" wrap="square" lIns="95905" tIns="47953" rIns="95905" bIns="47953"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886201" y="9428584"/>
            <a:ext cx="2971800" cy="496332"/>
          </a:xfrm>
          <a:prstGeom prst="rect">
            <a:avLst/>
          </a:prstGeom>
        </p:spPr>
        <p:txBody>
          <a:bodyPr vert="horz" lIns="95905" tIns="47953" rIns="95905" bIns="47953" rtlCol="1" anchor="b"/>
          <a:lstStyle>
            <a:lvl1pPr algn="r">
              <a:defRPr sz="1300"/>
            </a:lvl1pPr>
          </a:lstStyle>
          <a:p>
            <a:pPr>
              <a:defRPr/>
            </a:pPr>
            <a:endParaRPr lang="he-IL"/>
          </a:p>
        </p:txBody>
      </p:sp>
      <p:sp>
        <p:nvSpPr>
          <p:cNvPr id="7" name="Slide Number Placeholder 6"/>
          <p:cNvSpPr>
            <a:spLocks noGrp="1"/>
          </p:cNvSpPr>
          <p:nvPr>
            <p:ph type="sldNum" sz="quarter" idx="5"/>
          </p:nvPr>
        </p:nvSpPr>
        <p:spPr>
          <a:xfrm>
            <a:off x="1588" y="9428584"/>
            <a:ext cx="2971800" cy="496332"/>
          </a:xfrm>
          <a:prstGeom prst="rect">
            <a:avLst/>
          </a:prstGeom>
        </p:spPr>
        <p:txBody>
          <a:bodyPr vert="horz" wrap="square" lIns="95905" tIns="47953" rIns="95905" bIns="47953" numCol="1" anchor="b" anchorCtr="0" compatLnSpc="1">
            <a:prstTxWarp prst="textNoShape">
              <a:avLst/>
            </a:prstTxWarp>
          </a:bodyPr>
          <a:lstStyle>
            <a:lvl1pPr algn="l">
              <a:defRPr sz="1300">
                <a:cs typeface="Times New Roman" pitchFamily="18" charset="0"/>
              </a:defRPr>
            </a:lvl1pPr>
          </a:lstStyle>
          <a:p>
            <a:pPr>
              <a:defRPr/>
            </a:pPr>
            <a:fld id="{C0750E8F-B46D-4040-B97F-EDD777D10C9C}"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0" i="0" dirty="0">
                <a:solidFill>
                  <a:srgbClr val="283C46"/>
                </a:solidFill>
                <a:effectLst/>
                <a:latin typeface="-apple-system"/>
              </a:rPr>
              <a:t>Spanish translation work is underway.</a:t>
            </a:r>
          </a:p>
          <a:p>
            <a:pPr algn="l" rtl="0"/>
            <a:endParaRPr lang="en-US" dirty="0"/>
          </a:p>
          <a:p>
            <a:pPr algn="l">
              <a:buFont typeface="Arial" panose="020B0604020202020204" pitchFamily="34" charset="0"/>
              <a:buChar char="•"/>
            </a:pPr>
            <a:endParaRPr lang="en-US" b="0" i="0" dirty="0">
              <a:solidFill>
                <a:srgbClr val="283C46"/>
              </a:solidFill>
              <a:effectLst/>
              <a:latin typeface="-apple-system"/>
            </a:endParaRPr>
          </a:p>
          <a:p>
            <a:pPr marL="742950" lvl="1" indent="-285750" algn="l">
              <a:buFont typeface="Arial" panose="020B0604020202020204" pitchFamily="34" charset="0"/>
              <a:buChar char="•"/>
            </a:pPr>
            <a:r>
              <a:rPr lang="en-US" b="0" i="0" dirty="0">
                <a:solidFill>
                  <a:srgbClr val="283C46"/>
                </a:solidFill>
                <a:effectLst/>
                <a:latin typeface="-apple-system"/>
              </a:rPr>
              <a:t>Move from a 4-release per year calendar to a 3-release one. Also each release will rollout over 2-3 weeks, beginning with the update to the official English version. Translation updates would publish over the following days. </a:t>
            </a:r>
          </a:p>
          <a:p>
            <a:pPr algn="l">
              <a:buFont typeface="Arial" panose="020B0604020202020204" pitchFamily="34" charset="0"/>
              <a:buChar char="•"/>
            </a:pPr>
            <a:r>
              <a:rPr lang="en-US" b="0" i="0" dirty="0">
                <a:solidFill>
                  <a:srgbClr val="283C46"/>
                </a:solidFill>
                <a:effectLst/>
                <a:latin typeface="-apple-system"/>
              </a:rPr>
              <a:t>We will implement this new schedule in the 2025 calendar year, with releases in February, June, and October.</a:t>
            </a:r>
          </a:p>
          <a:p>
            <a:pPr algn="l" rtl="0"/>
            <a:endParaRPr lang="he-IL" dirty="0"/>
          </a:p>
        </p:txBody>
      </p:sp>
      <p:sp>
        <p:nvSpPr>
          <p:cNvPr id="4" name="Slide Number Placeholder 3"/>
          <p:cNvSpPr>
            <a:spLocks noGrp="1"/>
          </p:cNvSpPr>
          <p:nvPr>
            <p:ph type="sldNum" sz="quarter" idx="10"/>
          </p:nvPr>
        </p:nvSpPr>
        <p:spPr/>
        <p:txBody>
          <a:bodyPr/>
          <a:lstStyle/>
          <a:p>
            <a:pPr>
              <a:defRPr/>
            </a:pPr>
            <a:fld id="{C0750E8F-B46D-4040-B97F-EDD777D10C9C}" type="slidenum">
              <a:rPr lang="he-IL" smtClean="0"/>
              <a:pPr>
                <a:defRPr/>
              </a:pPr>
              <a:t>1</a:t>
            </a:fld>
            <a:endParaRPr lang="he-IL"/>
          </a:p>
        </p:txBody>
      </p:sp>
    </p:spTree>
    <p:extLst>
      <p:ext uri="{BB962C8B-B14F-4D97-AF65-F5344CB8AC3E}">
        <p14:creationId xmlns:p14="http://schemas.microsoft.com/office/powerpoint/2010/main" val="3526342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pPr>
              <a:defRPr/>
            </a:pPr>
            <a:fld id="{C0750E8F-B46D-4040-B97F-EDD777D10C9C}" type="slidenum">
              <a:rPr lang="he-IL" smtClean="0"/>
              <a:pPr>
                <a:defRPr/>
              </a:pPr>
              <a:t>13</a:t>
            </a:fld>
            <a:endParaRPr lang="he-IL"/>
          </a:p>
        </p:txBody>
      </p:sp>
    </p:spTree>
    <p:extLst>
      <p:ext uri="{BB962C8B-B14F-4D97-AF65-F5344CB8AC3E}">
        <p14:creationId xmlns:p14="http://schemas.microsoft.com/office/powerpoint/2010/main" val="1021961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690FB2-FFDC-474F-941C-F1DF5005E8BB}" type="slidenum">
              <a:rPr lang="he-IL"/>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BD370F-E35A-494D-A35F-F149B930611D}" type="slidenum">
              <a:rPr lang="he-IL"/>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FE5A4D-ABE2-4A54-B727-BAFF31794F44}" type="slidenum">
              <a:rPr lang="he-IL"/>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SmartArt Placeholder 2"/>
          <p:cNvSpPr>
            <a:spLocks noGrp="1"/>
          </p:cNvSpPr>
          <p:nvPr>
            <p:ph type="dgm" idx="1"/>
          </p:nvPr>
        </p:nvSpPr>
        <p:spPr>
          <a:xfrm>
            <a:off x="457200" y="1600200"/>
            <a:ext cx="8229600" cy="4525963"/>
          </a:xfrm>
        </p:spPr>
        <p:txBody>
          <a:bodyPr/>
          <a:lstStyle/>
          <a:p>
            <a:pPr lvl="0"/>
            <a:endParaRPr lang="he-IL"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508732-C1BE-499B-B85F-F46BFFBFA6E0}" type="slidenum">
              <a:rPr lang="he-IL"/>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Table Placeholder 2"/>
          <p:cNvSpPr>
            <a:spLocks noGrp="1"/>
          </p:cNvSpPr>
          <p:nvPr>
            <p:ph type="tbl" idx="1"/>
          </p:nvPr>
        </p:nvSpPr>
        <p:spPr>
          <a:xfrm>
            <a:off x="457200" y="1600200"/>
            <a:ext cx="8229600" cy="4525963"/>
          </a:xfrm>
        </p:spPr>
        <p:txBody>
          <a:bodyPr/>
          <a:lstStyle/>
          <a:p>
            <a:pPr lvl="0"/>
            <a:endParaRPr lang="he-IL"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53412C-19AB-4BD4-A371-8AB45A5F9ABE}" type="slidenum">
              <a:rPr lang="he-IL"/>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61F444-D55B-45FC-A0E6-79AFB9519C8E}"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D1B61C-F1BB-4ABE-A290-4AFA7A745773}" type="slidenum">
              <a:rPr lang="he-IL"/>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81BFDE-CCD6-4158-AB54-4A6DF6CC58FC}" type="slidenum">
              <a:rPr lang="he-IL"/>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D28A3E2-BB7B-4090-87B8-71DD1D7C9507}" type="slidenum">
              <a:rPr lang="he-IL"/>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1A40DA2-E993-4D01-A769-5A22D5096C56}" type="slidenum">
              <a:rPr lang="he-IL"/>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450722A-D489-451C-AC77-7F875F7FF0DF}" type="slidenum">
              <a:rPr lang="he-IL"/>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2E3E04B-B621-474F-9B4B-DEDC000D782F}" type="slidenum">
              <a:rPr lang="he-IL"/>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5ED7C2-5B4C-443A-8054-BDF940ACC9FA}" type="slidenum">
              <a:rPr lang="he-IL"/>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F1AF5C-E5B9-439C-8AD9-3E8077C59EAC}" type="slidenum">
              <a:rPr lang="he-IL"/>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a:t>לחץ כדי לערוך סגנון כותרת של תבנית בסיס</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8294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ea typeface="+mn-ea"/>
                <a:cs typeface="Arial" pitchFamily="34" charset="0"/>
              </a:defRPr>
            </a:lvl1pPr>
          </a:lstStyle>
          <a:p>
            <a:pPr>
              <a:defRPr/>
            </a:pPr>
            <a:endParaRPr lang="en-US"/>
          </a:p>
        </p:txBody>
      </p:sp>
      <p:sp>
        <p:nvSpPr>
          <p:cNvPr id="829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ea typeface="+mn-ea"/>
                <a:cs typeface="Arial" pitchFamily="34" charset="0"/>
              </a:defRPr>
            </a:lvl1pPr>
          </a:lstStyle>
          <a:p>
            <a:pPr>
              <a:defRPr/>
            </a:pPr>
            <a:endParaRPr lang="en-US"/>
          </a:p>
        </p:txBody>
      </p:sp>
      <p:sp>
        <p:nvSpPr>
          <p:cNvPr id="8295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mn-lt"/>
                <a:ea typeface="+mn-ea"/>
                <a:cs typeface="Arial" pitchFamily="34" charset="0"/>
              </a:defRPr>
            </a:lvl1pPr>
          </a:lstStyle>
          <a:p>
            <a:pPr>
              <a:defRPr/>
            </a:pPr>
            <a:fld id="{A4BD712B-DA26-46F4-AE1F-58951257CC9B}" type="slidenum">
              <a:rPr lang="he-IL"/>
              <a:pPr>
                <a:defRPr/>
              </a:pPr>
              <a:t>‹#›</a:t>
            </a:fld>
            <a:endParaRPr lang="en-US"/>
          </a:p>
        </p:txBody>
      </p:sp>
      <p:graphicFrame>
        <p:nvGraphicFramePr>
          <p:cNvPr id="9" name="Table 8"/>
          <p:cNvGraphicFramePr>
            <a:graphicFrameLocks noGrp="1"/>
          </p:cNvGraphicFramePr>
          <p:nvPr/>
        </p:nvGraphicFramePr>
        <p:xfrm>
          <a:off x="-30" y="6486525"/>
          <a:ext cx="6858030" cy="365760"/>
        </p:xfrm>
        <a:graphic>
          <a:graphicData uri="http://schemas.openxmlformats.org/drawingml/2006/table">
            <a:tbl>
              <a:tblPr rtl="1" firstRow="1" bandRow="1"/>
              <a:tblGrid>
                <a:gridCol w="6858030">
                  <a:extLst>
                    <a:ext uri="{9D8B030D-6E8A-4147-A177-3AD203B41FA5}">
                      <a16:colId xmlns:a16="http://schemas.microsoft.com/office/drawing/2014/main" val="20000"/>
                    </a:ext>
                  </a:extLst>
                </a:gridCol>
              </a:tblGrid>
              <a:tr h="156550">
                <a:tc>
                  <a:txBody>
                    <a:bodyPr/>
                    <a:lstStyle>
                      <a:defPPr>
                        <a:defRPr lang="he-IL"/>
                      </a:defPPr>
                      <a:lvl1pPr marL="0" algn="r" defTabSz="914400" rtl="1" eaLnBrk="1" latinLnBrk="0" hangingPunct="1">
                        <a:defRPr sz="1800" b="1" kern="1200">
                          <a:solidFill>
                            <a:schemeClr val="lt1"/>
                          </a:solidFill>
                          <a:latin typeface="Calibri"/>
                        </a:defRPr>
                      </a:lvl1pPr>
                      <a:lvl2pPr marL="457200" algn="r" defTabSz="914400" rtl="1" eaLnBrk="1" latinLnBrk="0" hangingPunct="1">
                        <a:defRPr sz="1800" b="1" kern="1200">
                          <a:solidFill>
                            <a:schemeClr val="lt1"/>
                          </a:solidFill>
                          <a:latin typeface="Calibri"/>
                        </a:defRPr>
                      </a:lvl2pPr>
                      <a:lvl3pPr marL="914400" algn="r" defTabSz="914400" rtl="1" eaLnBrk="1" latinLnBrk="0" hangingPunct="1">
                        <a:defRPr sz="1800" b="1" kern="1200">
                          <a:solidFill>
                            <a:schemeClr val="lt1"/>
                          </a:solidFill>
                          <a:latin typeface="Calibri"/>
                        </a:defRPr>
                      </a:lvl3pPr>
                      <a:lvl4pPr marL="1371600" algn="r" defTabSz="914400" rtl="1" eaLnBrk="1" latinLnBrk="0" hangingPunct="1">
                        <a:defRPr sz="1800" b="1" kern="1200">
                          <a:solidFill>
                            <a:schemeClr val="lt1"/>
                          </a:solidFill>
                          <a:latin typeface="Calibri"/>
                        </a:defRPr>
                      </a:lvl4pPr>
                      <a:lvl5pPr marL="1828800" algn="r" defTabSz="914400" rtl="1" eaLnBrk="1" latinLnBrk="0" hangingPunct="1">
                        <a:defRPr sz="1800" b="1" kern="1200">
                          <a:solidFill>
                            <a:schemeClr val="lt1"/>
                          </a:solidFill>
                          <a:latin typeface="Calibri"/>
                        </a:defRPr>
                      </a:lvl5pPr>
                      <a:lvl6pPr marL="2286000" algn="r" defTabSz="914400" rtl="1" eaLnBrk="1" latinLnBrk="0" hangingPunct="1">
                        <a:defRPr sz="1800" b="1" kern="1200">
                          <a:solidFill>
                            <a:schemeClr val="lt1"/>
                          </a:solidFill>
                          <a:latin typeface="Calibri"/>
                        </a:defRPr>
                      </a:lvl6pPr>
                      <a:lvl7pPr marL="2743200" algn="r" defTabSz="914400" rtl="1" eaLnBrk="1" latinLnBrk="0" hangingPunct="1">
                        <a:defRPr sz="1800" b="1" kern="1200">
                          <a:solidFill>
                            <a:schemeClr val="lt1"/>
                          </a:solidFill>
                          <a:latin typeface="Calibri"/>
                        </a:defRPr>
                      </a:lvl7pPr>
                      <a:lvl8pPr marL="3200400" algn="r" defTabSz="914400" rtl="1" eaLnBrk="1" latinLnBrk="0" hangingPunct="1">
                        <a:defRPr sz="1800" b="1" kern="1200">
                          <a:solidFill>
                            <a:schemeClr val="lt1"/>
                          </a:solidFill>
                          <a:latin typeface="Calibri"/>
                        </a:defRPr>
                      </a:lvl8pPr>
                      <a:lvl9pPr marL="3657600" algn="r" defTabSz="914400" rtl="1" eaLnBrk="1" latinLnBrk="0" hangingPunct="1">
                        <a:defRPr sz="1800" b="1" kern="1200">
                          <a:solidFill>
                            <a:schemeClr val="lt1"/>
                          </a:solidFill>
                          <a:latin typeface="Calibri"/>
                        </a:defRPr>
                      </a:lvl9pPr>
                    </a:lstStyle>
                    <a:p>
                      <a:pPr rtl="1"/>
                      <a:endParaRPr lang="he-IL" dirty="0"/>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bl>
          </a:graphicData>
        </a:graphic>
      </p:graphicFrame>
      <p:pic>
        <p:nvPicPr>
          <p:cNvPr id="1037" name="Picture 2"/>
          <p:cNvPicPr>
            <a:picLocks noChangeAspect="1" noChangeArrowheads="1"/>
          </p:cNvPicPr>
          <p:nvPr userDrawn="1"/>
        </p:nvPicPr>
        <p:blipFill>
          <a:blip r:embed="rId16"/>
          <a:srcRect/>
          <a:stretch>
            <a:fillRect/>
          </a:stretch>
        </p:blipFill>
        <p:spPr bwMode="auto">
          <a:xfrm>
            <a:off x="6929438" y="6400800"/>
            <a:ext cx="2214562" cy="457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txStyles>
    <p:titleStyle>
      <a:lvl1pPr algn="ctr" rtl="1" eaLnBrk="0" fontAlgn="base" hangingPunct="0">
        <a:spcBef>
          <a:spcPct val="0"/>
        </a:spcBef>
        <a:spcAft>
          <a:spcPct val="0"/>
        </a:spcAft>
        <a:defRPr sz="3600" b="1">
          <a:solidFill>
            <a:schemeClr val="accent2"/>
          </a:solidFill>
          <a:latin typeface="+mj-lt"/>
          <a:ea typeface="+mj-ea"/>
          <a:cs typeface="+mj-cs"/>
        </a:defRPr>
      </a:lvl1pPr>
      <a:lvl2pPr algn="ctr" rtl="1" eaLnBrk="0" fontAlgn="base" hangingPunct="0">
        <a:spcBef>
          <a:spcPct val="0"/>
        </a:spcBef>
        <a:spcAft>
          <a:spcPct val="0"/>
        </a:spcAft>
        <a:defRPr sz="3600" b="1">
          <a:solidFill>
            <a:schemeClr val="accent2"/>
          </a:solidFill>
          <a:latin typeface="Arial" pitchFamily="34" charset="0"/>
          <a:cs typeface="Arial" pitchFamily="34" charset="0"/>
        </a:defRPr>
      </a:lvl2pPr>
      <a:lvl3pPr algn="ctr" rtl="1" eaLnBrk="0" fontAlgn="base" hangingPunct="0">
        <a:spcBef>
          <a:spcPct val="0"/>
        </a:spcBef>
        <a:spcAft>
          <a:spcPct val="0"/>
        </a:spcAft>
        <a:defRPr sz="3600" b="1">
          <a:solidFill>
            <a:schemeClr val="accent2"/>
          </a:solidFill>
          <a:latin typeface="Arial" pitchFamily="34" charset="0"/>
          <a:cs typeface="Arial" pitchFamily="34" charset="0"/>
        </a:defRPr>
      </a:lvl3pPr>
      <a:lvl4pPr algn="ctr" rtl="1" eaLnBrk="0" fontAlgn="base" hangingPunct="0">
        <a:spcBef>
          <a:spcPct val="0"/>
        </a:spcBef>
        <a:spcAft>
          <a:spcPct val="0"/>
        </a:spcAft>
        <a:defRPr sz="3600" b="1">
          <a:solidFill>
            <a:schemeClr val="accent2"/>
          </a:solidFill>
          <a:latin typeface="Arial" pitchFamily="34" charset="0"/>
          <a:cs typeface="Arial" pitchFamily="34" charset="0"/>
        </a:defRPr>
      </a:lvl4pPr>
      <a:lvl5pPr algn="ctr" rtl="1" eaLnBrk="0" fontAlgn="base" hangingPunct="0">
        <a:spcBef>
          <a:spcPct val="0"/>
        </a:spcBef>
        <a:spcAft>
          <a:spcPct val="0"/>
        </a:spcAft>
        <a:defRPr sz="3600" b="1">
          <a:solidFill>
            <a:schemeClr val="accent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hava.cohen@rdatoolkit.org" TargetMode="External"/><Relationship Id="rId5" Type="http://schemas.openxmlformats.org/officeDocument/2006/relationships/hyperlink" Target="mailto:ahava.cohen@nli.org.il"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chatgpt.com/g/g-YQm6gByUe-catmelk"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ahava.cohen@nli.org.i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mailto:Ahava.cohen@rdatoolkit.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rdatoolkit.org/sites/default/files/uploads/RSC_Papers_2025_1.pd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rdatoolkit.org/sites/default/files/uploads/RSC_Papers_2025_1.pdf"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rdatoolkit.org/sites/default/files/uploads/RSC_Papers_2025_1.pdf"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URIG_fullcolor_Square">
            <a:extLst>
              <a:ext uri="{FF2B5EF4-FFF2-40B4-BE49-F238E27FC236}">
                <a16:creationId xmlns:a16="http://schemas.microsoft.com/office/drawing/2014/main" id="{4EA909D8-083B-4E35-AD4F-3E0A751074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305" y="-97236"/>
            <a:ext cx="3048000" cy="3048000"/>
          </a:xfrm>
          <a:prstGeom prst="rect">
            <a:avLst/>
          </a:prstGeom>
          <a:noFill/>
          <a:extLst>
            <a:ext uri="{909E8E84-426E-40DD-AFC4-6F175D3DCCD1}">
              <a14:hiddenFill xmlns:a14="http://schemas.microsoft.com/office/drawing/2010/main">
                <a:solidFill>
                  <a:srgbClr val="FFFFFF"/>
                </a:solidFill>
              </a14:hiddenFill>
            </a:ext>
          </a:extLst>
        </p:spPr>
      </p:pic>
      <p:sp>
        <p:nvSpPr>
          <p:cNvPr id="2050" name="כותרת 1"/>
          <p:cNvSpPr>
            <a:spLocks noGrp="1"/>
          </p:cNvSpPr>
          <p:nvPr>
            <p:ph type="ctrTitle" idx="4294967295"/>
          </p:nvPr>
        </p:nvSpPr>
        <p:spPr>
          <a:xfrm>
            <a:off x="468313" y="3284538"/>
            <a:ext cx="7772400" cy="1470025"/>
          </a:xfrm>
        </p:spPr>
        <p:txBody>
          <a:bodyPr/>
          <a:lstStyle/>
          <a:p>
            <a:pPr eaLnBrk="1" hangingPunct="1"/>
            <a:br>
              <a:rPr lang="en-US"/>
            </a:br>
            <a:endParaRPr lang="he-IL"/>
          </a:p>
        </p:txBody>
      </p:sp>
      <p:pic>
        <p:nvPicPr>
          <p:cNvPr id="2051" name="Picture 2"/>
          <p:cNvPicPr>
            <a:picLocks noChangeAspect="1" noChangeArrowheads="1"/>
          </p:cNvPicPr>
          <p:nvPr/>
        </p:nvPicPr>
        <p:blipFill>
          <a:blip r:embed="rId4"/>
          <a:srcRect/>
          <a:stretch>
            <a:fillRect/>
          </a:stretch>
        </p:blipFill>
        <p:spPr bwMode="auto">
          <a:xfrm>
            <a:off x="4298950" y="571500"/>
            <a:ext cx="4845050" cy="1000125"/>
          </a:xfrm>
          <a:prstGeom prst="rect">
            <a:avLst/>
          </a:prstGeom>
          <a:noFill/>
          <a:ln w="9525">
            <a:noFill/>
            <a:miter lim="800000"/>
            <a:headEnd/>
            <a:tailEnd/>
          </a:ln>
        </p:spPr>
      </p:pic>
      <p:sp>
        <p:nvSpPr>
          <p:cNvPr id="3" name="TextBox 2"/>
          <p:cNvSpPr txBox="1"/>
          <p:nvPr/>
        </p:nvSpPr>
        <p:spPr>
          <a:xfrm>
            <a:off x="865036" y="1564801"/>
            <a:ext cx="7706319" cy="5170646"/>
          </a:xfrm>
          <a:prstGeom prst="rect">
            <a:avLst/>
          </a:prstGeom>
          <a:noFill/>
        </p:spPr>
        <p:txBody>
          <a:bodyPr wrap="square" rtlCol="1">
            <a:spAutoFit/>
          </a:bodyPr>
          <a:lstStyle/>
          <a:p>
            <a:pPr algn="l" rtl="0"/>
            <a:endParaRPr lang="en-US" sz="3200" dirty="0">
              <a:latin typeface="+mj-lt"/>
              <a:cs typeface="+mn-cs"/>
            </a:endParaRPr>
          </a:p>
          <a:p>
            <a:pPr algn="ctr"/>
            <a:r>
              <a:rPr lang="en-US" sz="3200" i="0" dirty="0">
                <a:solidFill>
                  <a:srgbClr val="2D2D2D"/>
                </a:solidFill>
                <a:effectLst/>
                <a:latin typeface="+mj-lt"/>
                <a:cs typeface="+mn-cs"/>
              </a:rPr>
              <a:t>Joint RDA Board and RSC </a:t>
            </a:r>
            <a:br>
              <a:rPr lang="en-US" sz="3200" i="0" dirty="0">
                <a:solidFill>
                  <a:srgbClr val="2D2D2D"/>
                </a:solidFill>
                <a:effectLst/>
                <a:latin typeface="+mj-lt"/>
                <a:cs typeface="+mn-cs"/>
              </a:rPr>
            </a:br>
            <a:r>
              <a:rPr lang="en-US" sz="3200" i="0" dirty="0">
                <a:solidFill>
                  <a:srgbClr val="2D2D2D"/>
                </a:solidFill>
                <a:effectLst/>
                <a:latin typeface="+mj-lt"/>
                <a:cs typeface="+mn-cs"/>
              </a:rPr>
              <a:t>Working Group on Artificial Intelligence</a:t>
            </a:r>
            <a:endParaRPr lang="he-IL" sz="3200" i="0" dirty="0">
              <a:solidFill>
                <a:srgbClr val="2D2D2D"/>
              </a:solidFill>
              <a:effectLst/>
              <a:latin typeface="+mj-lt"/>
              <a:cs typeface="+mn-cs"/>
            </a:endParaRPr>
          </a:p>
          <a:p>
            <a:pPr algn="ctr"/>
            <a:endParaRPr lang="he-IL" sz="3200" i="0" dirty="0">
              <a:solidFill>
                <a:srgbClr val="2D2D2D"/>
              </a:solidFill>
              <a:effectLst/>
              <a:latin typeface="+mj-lt"/>
              <a:cs typeface="+mn-cs"/>
            </a:endParaRPr>
          </a:p>
          <a:p>
            <a:pPr algn="ctr"/>
            <a:r>
              <a:rPr lang="en-US" sz="2800" dirty="0">
                <a:solidFill>
                  <a:srgbClr val="2D2D2D"/>
                </a:solidFill>
                <a:latin typeface="+mj-lt"/>
                <a:cs typeface="+mn-cs"/>
              </a:rPr>
              <a:t>EURIG Annual Meeting</a:t>
            </a:r>
          </a:p>
          <a:p>
            <a:pPr algn="ctr"/>
            <a:r>
              <a:rPr lang="en-US" sz="2800" b="0" i="0" dirty="0">
                <a:solidFill>
                  <a:srgbClr val="2D2D2D"/>
                </a:solidFill>
                <a:effectLst/>
                <a:latin typeface="+mj-lt"/>
                <a:cs typeface="+mn-cs"/>
              </a:rPr>
              <a:t>National Library of Sweden, Stockholm</a:t>
            </a:r>
          </a:p>
          <a:p>
            <a:pPr algn="ctr"/>
            <a:r>
              <a:rPr lang="en-US" sz="2800" dirty="0">
                <a:solidFill>
                  <a:srgbClr val="2D2D2D"/>
                </a:solidFill>
                <a:latin typeface="+mj-lt"/>
                <a:cs typeface="+mn-cs"/>
              </a:rPr>
              <a:t>May 23,  2025</a:t>
            </a:r>
            <a:endParaRPr lang="en-US" sz="2800" b="1" i="0" dirty="0">
              <a:solidFill>
                <a:srgbClr val="2D2D2D"/>
              </a:solidFill>
              <a:effectLst/>
              <a:latin typeface="+mj-lt"/>
              <a:cs typeface="+mn-cs"/>
            </a:endParaRPr>
          </a:p>
          <a:p>
            <a:pPr algn="l" rtl="0"/>
            <a:endParaRPr lang="en-US" sz="3200" dirty="0">
              <a:latin typeface="+mj-lt"/>
              <a:cs typeface="+mn-cs"/>
            </a:endParaRPr>
          </a:p>
          <a:p>
            <a:pPr algn="l" rtl="0"/>
            <a:r>
              <a:rPr lang="en-US" sz="3200" dirty="0">
                <a:latin typeface="+mj-lt"/>
                <a:cs typeface="+mn-cs"/>
              </a:rPr>
              <a:t>		     Ahava Cohen</a:t>
            </a:r>
          </a:p>
          <a:p>
            <a:pPr algn="l" rtl="0"/>
            <a:r>
              <a:rPr lang="en-US" sz="1800" dirty="0">
                <a:latin typeface="+mj-lt"/>
                <a:cs typeface="+mn-cs"/>
                <a:hlinkClick r:id="rId5"/>
              </a:rPr>
              <a:t>ahava.cohen@nli.org.il</a:t>
            </a:r>
            <a:r>
              <a:rPr lang="en-US" sz="1800" dirty="0">
                <a:latin typeface="+mj-lt"/>
                <a:cs typeface="+mn-cs"/>
              </a:rPr>
              <a:t>			</a:t>
            </a:r>
            <a:r>
              <a:rPr lang="en-US" sz="1800" dirty="0">
                <a:latin typeface="+mj-lt"/>
                <a:cs typeface="+mn-cs"/>
                <a:hlinkClick r:id="rId6"/>
              </a:rPr>
              <a:t>Ahava.cohen@rdatoolkit.org</a:t>
            </a:r>
            <a:endParaRPr lang="en-US" sz="1800" dirty="0">
              <a:latin typeface="+mj-lt"/>
              <a:cs typeface="+mn-cs"/>
            </a:endParaRPr>
          </a:p>
          <a:p>
            <a:pPr algn="l" rtl="0"/>
            <a:endParaRPr lang="en-US" sz="1800" dirty="0">
              <a:latin typeface="+mj-lt"/>
              <a:cs typeface="Arial" panose="020B0604020202020204" pitchFamily="34" charset="0"/>
            </a:endParaRPr>
          </a:p>
          <a:p>
            <a:pPr algn="l" rtl="0"/>
            <a:endParaRPr lang="he-IL" sz="1800" dirty="0">
              <a:latin typeface="+mj-lt"/>
              <a:cs typeface="Arial" panose="020B0604020202020204" pitchFamily="34" charset="0"/>
            </a:endParaRPr>
          </a:p>
        </p:txBody>
      </p:sp>
    </p:spTree>
  </p:cSld>
  <p:clrMapOvr>
    <a:masterClrMapping/>
  </p:clrMapOvr>
  <p:transition advTm="164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cs typeface="+mj-cs"/>
              </a:rPr>
              <a:t>Terms of Reference #2</a:t>
            </a:r>
            <a:endParaRPr lang="he-IL" sz="4400" dirty="0">
              <a:cs typeface="+mj-cs"/>
            </a:endParaRPr>
          </a:p>
        </p:txBody>
      </p:sp>
      <p:sp>
        <p:nvSpPr>
          <p:cNvPr id="4" name="TextBox 3">
            <a:extLst>
              <a:ext uri="{FF2B5EF4-FFF2-40B4-BE49-F238E27FC236}">
                <a16:creationId xmlns:a16="http://schemas.microsoft.com/office/drawing/2014/main" id="{82377FF7-CDDB-435A-8867-D8A166E8BCF9}"/>
              </a:ext>
            </a:extLst>
          </p:cNvPr>
          <p:cNvSpPr txBox="1"/>
          <p:nvPr/>
        </p:nvSpPr>
        <p:spPr>
          <a:xfrm>
            <a:off x="732706" y="1700808"/>
            <a:ext cx="7920880" cy="3785652"/>
          </a:xfrm>
          <a:prstGeom prst="rect">
            <a:avLst/>
          </a:prstGeom>
          <a:noFill/>
        </p:spPr>
        <p:txBody>
          <a:bodyPr wrap="square" rtlCol="1">
            <a:spAutoFit/>
          </a:bodyPr>
          <a:lstStyle/>
          <a:p>
            <a:pPr algn="l" rtl="0"/>
            <a:r>
              <a:rPr lang="en-US" sz="2000" dirty="0"/>
              <a:t>Deliverables:</a:t>
            </a:r>
          </a:p>
          <a:p>
            <a:pPr marL="285750" indent="-285750" algn="l" rtl="0">
              <a:buFont typeface="Arial" panose="020B0604020202020204" pitchFamily="34" charset="0"/>
              <a:buChar char="•"/>
            </a:pPr>
            <a:r>
              <a:rPr lang="en-US" sz="2000" dirty="0"/>
              <a:t>Recommendations for standards and quality requirements for RDA compliant AI-generated metadata. </a:t>
            </a:r>
          </a:p>
          <a:p>
            <a:pPr marL="285750" indent="-285750" algn="l" rtl="0">
              <a:buFont typeface="Arial" panose="020B0604020202020204" pitchFamily="34" charset="0"/>
              <a:buChar char="•"/>
            </a:pPr>
            <a:r>
              <a:rPr lang="en-US" sz="2000" dirty="0"/>
              <a:t>Guidelines for documenting AI-generated metadata and creating an AI Toolkit Guide. </a:t>
            </a:r>
          </a:p>
          <a:p>
            <a:pPr marL="285750" indent="-285750" algn="l" rtl="0">
              <a:buFont typeface="Arial" panose="020B0604020202020204" pitchFamily="34" charset="0"/>
              <a:buChar char="•"/>
            </a:pPr>
            <a:r>
              <a:rPr lang="en-US" sz="2000" dirty="0"/>
              <a:t>Progress reports to the RSC and the Board</a:t>
            </a:r>
          </a:p>
          <a:p>
            <a:pPr marL="285750" indent="-285750" algn="l" rtl="0">
              <a:buFont typeface="Arial" panose="020B0604020202020204" pitchFamily="34" charset="0"/>
              <a:buChar char="•"/>
            </a:pPr>
            <a:endParaRPr lang="en-US" sz="2000" dirty="0"/>
          </a:p>
          <a:p>
            <a:pPr algn="l" rtl="0"/>
            <a:r>
              <a:rPr lang="en-US" sz="2000" dirty="0"/>
              <a:t>Out of scope:</a:t>
            </a:r>
          </a:p>
          <a:p>
            <a:pPr marL="342900" indent="-342900" algn="l" rtl="0">
              <a:buFont typeface="Arial" panose="020B0604020202020204" pitchFamily="34" charset="0"/>
              <a:buChar char="•"/>
            </a:pPr>
            <a:r>
              <a:rPr lang="en-US" sz="2000" dirty="0"/>
              <a:t>Ethical considerations</a:t>
            </a:r>
          </a:p>
          <a:p>
            <a:pPr marL="342900" indent="-342900" algn="l" rtl="0">
              <a:buFont typeface="Arial" panose="020B0604020202020204" pitchFamily="34" charset="0"/>
              <a:buChar char="•"/>
            </a:pPr>
            <a:r>
              <a:rPr lang="en-US" sz="2000" dirty="0"/>
              <a:t>Environmental considerations</a:t>
            </a:r>
          </a:p>
          <a:p>
            <a:pPr marL="342900" indent="-342900" algn="l" rtl="0">
              <a:buFont typeface="Arial" panose="020B0604020202020204" pitchFamily="34" charset="0"/>
              <a:buChar char="•"/>
            </a:pPr>
            <a:r>
              <a:rPr lang="en-US" sz="2000" dirty="0"/>
              <a:t>Copyright</a:t>
            </a:r>
          </a:p>
          <a:p>
            <a:pPr algn="l" rtl="0"/>
            <a:endParaRPr lang="he-IL" sz="2000" dirty="0"/>
          </a:p>
        </p:txBody>
      </p:sp>
    </p:spTree>
    <p:extLst>
      <p:ext uri="{BB962C8B-B14F-4D97-AF65-F5344CB8AC3E}">
        <p14:creationId xmlns:p14="http://schemas.microsoft.com/office/powerpoint/2010/main" val="318788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cs typeface="+mj-cs"/>
              </a:rPr>
              <a:t>What we've done so far</a:t>
            </a:r>
            <a:endParaRPr lang="he-IL" sz="4400" dirty="0">
              <a:cs typeface="+mj-cs"/>
            </a:endParaRPr>
          </a:p>
        </p:txBody>
      </p:sp>
      <p:sp>
        <p:nvSpPr>
          <p:cNvPr id="4" name="TextBox 3">
            <a:extLst>
              <a:ext uri="{FF2B5EF4-FFF2-40B4-BE49-F238E27FC236}">
                <a16:creationId xmlns:a16="http://schemas.microsoft.com/office/drawing/2014/main" id="{82377FF7-CDDB-435A-8867-D8A166E8BCF9}"/>
              </a:ext>
            </a:extLst>
          </p:cNvPr>
          <p:cNvSpPr txBox="1"/>
          <p:nvPr/>
        </p:nvSpPr>
        <p:spPr>
          <a:xfrm>
            <a:off x="732706" y="1700808"/>
            <a:ext cx="7920880" cy="2308324"/>
          </a:xfrm>
          <a:prstGeom prst="rect">
            <a:avLst/>
          </a:prstGeom>
          <a:noFill/>
        </p:spPr>
        <p:txBody>
          <a:bodyPr wrap="square" rtlCol="1">
            <a:spAutoFit/>
          </a:bodyPr>
          <a:lstStyle/>
          <a:p>
            <a:pPr marL="342900" indent="-342900" algn="l" rtl="0">
              <a:buFont typeface="Arial" panose="020B0604020202020204" pitchFamily="34" charset="0"/>
              <a:buChar char="•"/>
            </a:pPr>
            <a:r>
              <a:rPr lang="en-US" sz="2400" dirty="0"/>
              <a:t>Written White Paper.</a:t>
            </a:r>
          </a:p>
          <a:p>
            <a:pPr marL="342900" indent="-342900" algn="l" rtl="0">
              <a:buFont typeface="Arial" panose="020B0604020202020204" pitchFamily="34" charset="0"/>
              <a:buChar char="•"/>
            </a:pPr>
            <a:r>
              <a:rPr lang="en-US" sz="2400" dirty="0"/>
              <a:t>Fulfilled the first Terms of Reference.</a:t>
            </a:r>
          </a:p>
          <a:p>
            <a:pPr marL="342900" indent="-342900" algn="l" rtl="0">
              <a:buFont typeface="Arial" panose="020B0604020202020204" pitchFamily="34" charset="0"/>
              <a:buChar char="•"/>
            </a:pPr>
            <a:r>
              <a:rPr lang="en-US" sz="2400" dirty="0"/>
              <a:t>Spoken with Library of Congress Computational Description team.</a:t>
            </a:r>
          </a:p>
          <a:p>
            <a:pPr marL="342900" indent="-342900" algn="l" rtl="0">
              <a:buFont typeface="Arial" panose="020B0604020202020204" pitchFamily="34" charset="0"/>
              <a:buChar char="•"/>
            </a:pPr>
            <a:r>
              <a:rPr lang="en-US" sz="2400" dirty="0"/>
              <a:t>Met with the team behind </a:t>
            </a:r>
            <a:r>
              <a:rPr lang="en-US" sz="2400" dirty="0" err="1">
                <a:hlinkClick r:id="rId2"/>
              </a:rPr>
              <a:t>CatMELK</a:t>
            </a:r>
            <a:r>
              <a:rPr lang="en-US" sz="2400" dirty="0"/>
              <a:t>.</a:t>
            </a:r>
          </a:p>
          <a:p>
            <a:pPr marL="342900" indent="-342900" algn="l" rtl="0">
              <a:buFont typeface="Arial" panose="020B0604020202020204" pitchFamily="34" charset="0"/>
              <a:buChar char="•"/>
            </a:pPr>
            <a:endParaRPr lang="he-IL" sz="2400" dirty="0"/>
          </a:p>
        </p:txBody>
      </p:sp>
    </p:spTree>
    <p:extLst>
      <p:ext uri="{BB962C8B-B14F-4D97-AF65-F5344CB8AC3E}">
        <p14:creationId xmlns:p14="http://schemas.microsoft.com/office/powerpoint/2010/main" val="3139701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cs typeface="+mj-cs"/>
              </a:rPr>
              <a:t>Next steps</a:t>
            </a:r>
            <a:endParaRPr lang="he-IL" sz="4400" dirty="0">
              <a:cs typeface="+mj-cs"/>
            </a:endParaRPr>
          </a:p>
        </p:txBody>
      </p:sp>
      <p:sp>
        <p:nvSpPr>
          <p:cNvPr id="3" name="TextBox 2">
            <a:extLst>
              <a:ext uri="{FF2B5EF4-FFF2-40B4-BE49-F238E27FC236}">
                <a16:creationId xmlns:a16="http://schemas.microsoft.com/office/drawing/2014/main" id="{85B1F94D-9F81-4ED3-92F2-BCE9F55F6FE8}"/>
              </a:ext>
            </a:extLst>
          </p:cNvPr>
          <p:cNvSpPr txBox="1"/>
          <p:nvPr/>
        </p:nvSpPr>
        <p:spPr>
          <a:xfrm>
            <a:off x="899592" y="1700808"/>
            <a:ext cx="7416824" cy="1323439"/>
          </a:xfrm>
          <a:prstGeom prst="rect">
            <a:avLst/>
          </a:prstGeom>
          <a:noFill/>
        </p:spPr>
        <p:txBody>
          <a:bodyPr wrap="square" rtlCol="1">
            <a:spAutoFit/>
          </a:bodyPr>
          <a:lstStyle/>
          <a:p>
            <a:pPr marL="285750" indent="-285750" algn="l" rtl="0">
              <a:buFont typeface="Arial" panose="020B0604020202020204" pitchFamily="34" charset="0"/>
              <a:buChar char="•"/>
            </a:pPr>
            <a:r>
              <a:rPr lang="en-US" sz="2000" dirty="0"/>
              <a:t>Speak to more tool developers </a:t>
            </a:r>
          </a:p>
          <a:p>
            <a:pPr marL="285750" indent="-285750" algn="l" rtl="0">
              <a:buFont typeface="Arial" panose="020B0604020202020204" pitchFamily="34" charset="0"/>
              <a:buChar char="•"/>
            </a:pPr>
            <a:r>
              <a:rPr lang="en-US" sz="2000" dirty="0"/>
              <a:t>Speak to LMS vendors</a:t>
            </a:r>
          </a:p>
          <a:p>
            <a:pPr marL="285750" indent="-285750" algn="l" rtl="0">
              <a:buFont typeface="Arial" panose="020B0604020202020204" pitchFamily="34" charset="0"/>
              <a:buChar char="•"/>
            </a:pPr>
            <a:r>
              <a:rPr lang="en-US" sz="2000" dirty="0"/>
              <a:t>Collaborate with the RSC Technical Working team on creation of prompts </a:t>
            </a:r>
            <a:endParaRPr lang="he-IL" sz="2000" dirty="0"/>
          </a:p>
        </p:txBody>
      </p:sp>
    </p:spTree>
    <p:extLst>
      <p:ext uri="{BB962C8B-B14F-4D97-AF65-F5344CB8AC3E}">
        <p14:creationId xmlns:p14="http://schemas.microsoft.com/office/powerpoint/2010/main" val="104669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12"/>
          <p:cNvSpPr txBox="1">
            <a:spLocks noChangeArrowheads="1"/>
          </p:cNvSpPr>
          <p:nvPr/>
        </p:nvSpPr>
        <p:spPr bwMode="auto">
          <a:xfrm>
            <a:off x="2214563" y="2500313"/>
            <a:ext cx="1519237" cy="338137"/>
          </a:xfrm>
          <a:prstGeom prst="rect">
            <a:avLst/>
          </a:prstGeom>
          <a:solidFill>
            <a:schemeClr val="bg1"/>
          </a:solidFill>
          <a:ln w="9525">
            <a:noFill/>
            <a:miter lim="800000"/>
            <a:headEnd/>
            <a:tailEnd/>
          </a:ln>
        </p:spPr>
        <p:txBody>
          <a:bodyPr>
            <a:spAutoFit/>
          </a:bodyPr>
          <a:lstStyle/>
          <a:p>
            <a:endParaRPr lang="en-US" b="1">
              <a:cs typeface="Arial" pitchFamily="34" charset="0"/>
            </a:endParaRPr>
          </a:p>
        </p:txBody>
      </p:sp>
      <p:sp>
        <p:nvSpPr>
          <p:cNvPr id="4100" name="Text Box 5"/>
          <p:cNvSpPr txBox="1">
            <a:spLocks noChangeArrowheads="1"/>
          </p:cNvSpPr>
          <p:nvPr/>
        </p:nvSpPr>
        <p:spPr bwMode="auto">
          <a:xfrm>
            <a:off x="684213" y="1571625"/>
            <a:ext cx="7704137" cy="1200150"/>
          </a:xfrm>
          <a:prstGeom prst="rect">
            <a:avLst/>
          </a:prstGeom>
          <a:noFill/>
          <a:ln w="9525">
            <a:noFill/>
            <a:miter lim="800000"/>
            <a:headEnd/>
            <a:tailEnd/>
          </a:ln>
        </p:spPr>
        <p:txBody>
          <a:bodyPr>
            <a:spAutoFit/>
          </a:bodyPr>
          <a:lstStyle/>
          <a:p>
            <a:pPr>
              <a:lnSpc>
                <a:spcPct val="150000"/>
              </a:lnSpc>
            </a:pPr>
            <a:endParaRPr lang="he-IL" sz="2400">
              <a:solidFill>
                <a:srgbClr val="0070C0"/>
              </a:solidFill>
              <a:cs typeface="Guttman Yad-Brush" pitchFamily="2" charset="-79"/>
            </a:endParaRPr>
          </a:p>
          <a:p>
            <a:endParaRPr lang="en-US" sz="3600" b="1">
              <a:solidFill>
                <a:srgbClr val="0070C0"/>
              </a:solidFill>
              <a:cs typeface="Guttman Yad-Brush" pitchFamily="2" charset="-79"/>
            </a:endParaRPr>
          </a:p>
        </p:txBody>
      </p:sp>
      <p:sp>
        <p:nvSpPr>
          <p:cNvPr id="2" name="TextBox 1"/>
          <p:cNvSpPr txBox="1"/>
          <p:nvPr/>
        </p:nvSpPr>
        <p:spPr>
          <a:xfrm>
            <a:off x="556139" y="3242241"/>
            <a:ext cx="7704137" cy="2492990"/>
          </a:xfrm>
          <a:prstGeom prst="rect">
            <a:avLst/>
          </a:prstGeom>
          <a:noFill/>
        </p:spPr>
        <p:txBody>
          <a:bodyPr wrap="square" rtlCol="1">
            <a:spAutoFit/>
          </a:bodyPr>
          <a:lstStyle/>
          <a:p>
            <a:pPr algn="l" rtl="0"/>
            <a:r>
              <a:rPr lang="en-US" sz="2400" dirty="0">
                <a:latin typeface="+mn-lt"/>
              </a:rPr>
              <a:t>Ahava Cohen</a:t>
            </a:r>
          </a:p>
          <a:p>
            <a:pPr algn="l" rtl="0"/>
            <a:r>
              <a:rPr lang="en-US" sz="2400" dirty="0">
                <a:latin typeface="+mn-lt"/>
              </a:rPr>
              <a:t>National Library of Israel</a:t>
            </a:r>
          </a:p>
          <a:p>
            <a:pPr algn="l" rtl="0"/>
            <a:r>
              <a:rPr lang="en-US" sz="2400" dirty="0">
                <a:latin typeface="+mn-lt"/>
              </a:rPr>
              <a:t>Europe Representative to the RSC</a:t>
            </a:r>
            <a:endParaRPr lang="en-US" sz="2400" dirty="0">
              <a:latin typeface="+mn-lt"/>
              <a:hlinkClick r:id="rId3"/>
            </a:endParaRPr>
          </a:p>
          <a:p>
            <a:pPr algn="l" rtl="0"/>
            <a:endParaRPr lang="en-US" sz="2400" dirty="0">
              <a:latin typeface="+mn-lt"/>
              <a:hlinkClick r:id="rId3"/>
            </a:endParaRPr>
          </a:p>
          <a:p>
            <a:pPr algn="l" rtl="0"/>
            <a:r>
              <a:rPr lang="en-US" sz="1800" dirty="0">
                <a:latin typeface="+mn-lt"/>
                <a:hlinkClick r:id="rId3"/>
              </a:rPr>
              <a:t>ahava.cohen@nli.org.il</a:t>
            </a:r>
            <a:r>
              <a:rPr lang="en-US" sz="1800" dirty="0">
                <a:latin typeface="+mn-lt"/>
              </a:rPr>
              <a:t>			</a:t>
            </a:r>
            <a:r>
              <a:rPr lang="en-US" sz="1800" dirty="0">
                <a:latin typeface="+mn-lt"/>
                <a:hlinkClick r:id="rId4"/>
              </a:rPr>
              <a:t>Ahava.cohen@rdatoolkit.org</a:t>
            </a:r>
            <a:endParaRPr lang="en-US" sz="1800" dirty="0">
              <a:latin typeface="+mn-lt"/>
            </a:endParaRPr>
          </a:p>
          <a:p>
            <a:pPr algn="l" rtl="0"/>
            <a:r>
              <a:rPr lang="en-US" sz="1800" dirty="0">
                <a:latin typeface="+mn-lt"/>
              </a:rPr>
              <a:t>Twitter: @</a:t>
            </a:r>
            <a:r>
              <a:rPr lang="en-US" sz="1800" dirty="0" err="1">
                <a:latin typeface="+mn-lt"/>
              </a:rPr>
              <a:t>AhavaCohen</a:t>
            </a:r>
            <a:endParaRPr lang="en-US" sz="1800" dirty="0">
              <a:latin typeface="+mn-lt"/>
            </a:endParaRPr>
          </a:p>
          <a:p>
            <a:endParaRPr lang="he-IL" sz="2400" dirty="0">
              <a:latin typeface="+mn-lt"/>
            </a:endParaRPr>
          </a:p>
        </p:txBody>
      </p:sp>
      <p:pic>
        <p:nvPicPr>
          <p:cNvPr id="3" name="Picture 2"/>
          <p:cNvPicPr>
            <a:picLocks noChangeAspect="1"/>
          </p:cNvPicPr>
          <p:nvPr/>
        </p:nvPicPr>
        <p:blipFill>
          <a:blip r:embed="rId5"/>
          <a:stretch>
            <a:fillRect/>
          </a:stretch>
        </p:blipFill>
        <p:spPr>
          <a:xfrm>
            <a:off x="171140" y="1101159"/>
            <a:ext cx="8730282" cy="1396503"/>
          </a:xfrm>
          <a:prstGeom prst="rect">
            <a:avLst/>
          </a:prstGeom>
        </p:spPr>
      </p:pic>
      <p:sp>
        <p:nvSpPr>
          <p:cNvPr id="4" name="Rounded Rectangle 3"/>
          <p:cNvSpPr/>
          <p:nvPr/>
        </p:nvSpPr>
        <p:spPr bwMode="auto">
          <a:xfrm>
            <a:off x="7668344" y="1113409"/>
            <a:ext cx="1080120" cy="391541"/>
          </a:xfrm>
          <a:prstGeom prst="roundRect">
            <a:avLst/>
          </a:prstGeom>
          <a:noFill/>
          <a:ln w="76200" cap="flat" cmpd="sng" algn="ctr">
            <a:solidFill>
              <a:srgbClr val="FEC42D"/>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he-IL" sz="1600" b="0" i="0" u="none" strike="noStrike" cap="none" normalizeH="0" baseline="0">
              <a:ln>
                <a:noFill/>
              </a:ln>
              <a:solidFill>
                <a:srgbClr val="000066"/>
              </a:solidFill>
              <a:effectLst/>
              <a:latin typeface="Times New Roman" pitchFamily="18" charset="0"/>
              <a:ea typeface="Arial Unicode MS" pitchFamily="34" charset="-128"/>
              <a:cs typeface="Times New Roman (Hebrew)" charset="0"/>
            </a:endParaRPr>
          </a:p>
        </p:txBody>
      </p:sp>
    </p:spTree>
    <p:extLst>
      <p:ext uri="{BB962C8B-B14F-4D97-AF65-F5344CB8AC3E}">
        <p14:creationId xmlns:p14="http://schemas.microsoft.com/office/powerpoint/2010/main" val="3222873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25860" y="658137"/>
            <a:ext cx="7920880" cy="769441"/>
          </a:xfrm>
          <a:prstGeom prst="rect">
            <a:avLst/>
          </a:prstGeom>
          <a:noFill/>
        </p:spPr>
        <p:txBody>
          <a:bodyPr wrap="square" rtlCol="1">
            <a:spAutoFit/>
          </a:bodyPr>
          <a:lstStyle/>
          <a:p>
            <a:pPr algn="ctr" rtl="0"/>
            <a:r>
              <a:rPr lang="en-US" sz="4400" dirty="0">
                <a:latin typeface="+mn-lt"/>
                <a:cs typeface="+mj-cs"/>
              </a:rPr>
              <a:t>Who needs a Working Group?</a:t>
            </a:r>
            <a:endParaRPr lang="he-IL" sz="4400" dirty="0">
              <a:latin typeface="+mn-lt"/>
              <a:cs typeface="+mj-cs"/>
            </a:endParaRPr>
          </a:p>
        </p:txBody>
      </p:sp>
      <p:sp>
        <p:nvSpPr>
          <p:cNvPr id="3" name="TextBox 2">
            <a:extLst>
              <a:ext uri="{FF2B5EF4-FFF2-40B4-BE49-F238E27FC236}">
                <a16:creationId xmlns:a16="http://schemas.microsoft.com/office/drawing/2014/main" id="{3B78402D-A0E4-41C8-9275-36FCFE71B7BB}"/>
              </a:ext>
            </a:extLst>
          </p:cNvPr>
          <p:cNvSpPr txBox="1"/>
          <p:nvPr/>
        </p:nvSpPr>
        <p:spPr>
          <a:xfrm>
            <a:off x="755576" y="1844824"/>
            <a:ext cx="7920880" cy="523220"/>
          </a:xfrm>
          <a:prstGeom prst="rect">
            <a:avLst/>
          </a:prstGeom>
          <a:noFill/>
        </p:spPr>
        <p:txBody>
          <a:bodyPr wrap="square" rtlCol="1">
            <a:spAutoFit/>
          </a:bodyPr>
          <a:lstStyle/>
          <a:p>
            <a:endParaRPr lang="he-IL" sz="2800" dirty="0">
              <a:latin typeface="+mn-lt"/>
            </a:endParaRPr>
          </a:p>
        </p:txBody>
      </p:sp>
      <p:pic>
        <p:nvPicPr>
          <p:cNvPr id="1026" name="Picture 2" descr="AI Applications Today: Where Artificial Intelligence is Used | IT Chronicles">
            <a:extLst>
              <a:ext uri="{FF2B5EF4-FFF2-40B4-BE49-F238E27FC236}">
                <a16:creationId xmlns:a16="http://schemas.microsoft.com/office/drawing/2014/main" id="{10874BDF-6226-4D79-BAF9-78EC65EA32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128" y="1340768"/>
            <a:ext cx="7668344" cy="5113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7307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25860" y="658137"/>
            <a:ext cx="7920880" cy="769441"/>
          </a:xfrm>
          <a:prstGeom prst="rect">
            <a:avLst/>
          </a:prstGeom>
          <a:noFill/>
        </p:spPr>
        <p:txBody>
          <a:bodyPr wrap="square" rtlCol="1">
            <a:spAutoFit/>
          </a:bodyPr>
          <a:lstStyle/>
          <a:p>
            <a:pPr algn="ctr" rtl="0"/>
            <a:r>
              <a:rPr lang="en-US" sz="4400" dirty="0">
                <a:latin typeface="+mn-lt"/>
                <a:cs typeface="+mj-cs"/>
              </a:rPr>
              <a:t>Membership 2024-2025</a:t>
            </a:r>
            <a:endParaRPr lang="he-IL" sz="4400" dirty="0">
              <a:latin typeface="+mn-lt"/>
              <a:cs typeface="+mj-cs"/>
            </a:endParaRPr>
          </a:p>
        </p:txBody>
      </p:sp>
      <p:sp>
        <p:nvSpPr>
          <p:cNvPr id="3" name="TextBox 2">
            <a:extLst>
              <a:ext uri="{FF2B5EF4-FFF2-40B4-BE49-F238E27FC236}">
                <a16:creationId xmlns:a16="http://schemas.microsoft.com/office/drawing/2014/main" id="{3B78402D-A0E4-41C8-9275-36FCFE71B7BB}"/>
              </a:ext>
            </a:extLst>
          </p:cNvPr>
          <p:cNvSpPr txBox="1"/>
          <p:nvPr/>
        </p:nvSpPr>
        <p:spPr>
          <a:xfrm>
            <a:off x="755576" y="1844824"/>
            <a:ext cx="7920880" cy="3539430"/>
          </a:xfrm>
          <a:prstGeom prst="rect">
            <a:avLst/>
          </a:prstGeom>
          <a:noFill/>
        </p:spPr>
        <p:txBody>
          <a:bodyPr wrap="square" rtlCol="1">
            <a:spAutoFit/>
          </a:bodyPr>
          <a:lstStyle/>
          <a:p>
            <a:pPr algn="l"/>
            <a:r>
              <a:rPr lang="cy-GB" sz="2800" b="0" i="0" dirty="0">
                <a:solidFill>
                  <a:srgbClr val="2D2D2D"/>
                </a:solidFill>
                <a:effectLst/>
                <a:latin typeface="+mn-lt"/>
              </a:rPr>
              <a:t>Ahava Cohen, RSC, Israel, Working Group Chair</a:t>
            </a:r>
          </a:p>
          <a:p>
            <a:pPr algn="l"/>
            <a:r>
              <a:rPr lang="cy-GB" sz="2800" b="0" i="0" dirty="0">
                <a:solidFill>
                  <a:srgbClr val="2D2D2D"/>
                </a:solidFill>
                <a:effectLst/>
                <a:latin typeface="+mn-lt"/>
              </a:rPr>
              <a:t>Christian Aliverti, RDA Board, Switzerland</a:t>
            </a:r>
          </a:p>
          <a:p>
            <a:pPr algn="l"/>
            <a:r>
              <a:rPr lang="cy-GB" sz="2800" b="0" i="0" dirty="0">
                <a:solidFill>
                  <a:srgbClr val="2D2D2D"/>
                </a:solidFill>
                <a:effectLst/>
                <a:latin typeface="+mn-lt"/>
              </a:rPr>
              <a:t>Renate Behrens, RSC, Germany</a:t>
            </a:r>
          </a:p>
          <a:p>
            <a:pPr algn="l"/>
            <a:r>
              <a:rPr lang="cy-GB" sz="2800" b="0" i="0" dirty="0">
                <a:solidFill>
                  <a:srgbClr val="2D2D2D"/>
                </a:solidFill>
                <a:effectLst/>
                <a:latin typeface="+mn-lt"/>
              </a:rPr>
              <a:t>Colleen Barbus, RDA Board, USA</a:t>
            </a:r>
          </a:p>
          <a:p>
            <a:pPr algn="l"/>
            <a:r>
              <a:rPr lang="cy-GB" sz="2800" b="0" i="0" dirty="0">
                <a:solidFill>
                  <a:srgbClr val="2D2D2D"/>
                </a:solidFill>
                <a:effectLst/>
                <a:latin typeface="+mn-lt"/>
              </a:rPr>
              <a:t>Judith Cannan, RDA Board, USA</a:t>
            </a:r>
          </a:p>
          <a:p>
            <a:pPr algn="l"/>
            <a:r>
              <a:rPr lang="cy-GB" sz="2800" b="0" i="0" dirty="0">
                <a:solidFill>
                  <a:srgbClr val="2D2D2D"/>
                </a:solidFill>
                <a:effectLst/>
                <a:latin typeface="+mn-lt"/>
              </a:rPr>
              <a:t>Charlene Chou, RSC, USA</a:t>
            </a:r>
          </a:p>
          <a:p>
            <a:pPr algn="l"/>
            <a:r>
              <a:rPr lang="cy-GB" sz="2800" b="0" i="0" dirty="0">
                <a:solidFill>
                  <a:srgbClr val="2D2D2D"/>
                </a:solidFill>
                <a:effectLst/>
                <a:latin typeface="+mn-lt"/>
              </a:rPr>
              <a:t>James Hennelly, ALA Digital Reference, </a:t>
            </a:r>
            <a:r>
              <a:rPr lang="cy-GB" sz="2800" b="0" i="1" dirty="0">
                <a:solidFill>
                  <a:srgbClr val="2D2D2D"/>
                </a:solidFill>
                <a:effectLst/>
                <a:latin typeface="+mn-lt"/>
              </a:rPr>
              <a:t>ex officio</a:t>
            </a:r>
            <a:endParaRPr lang="cy-GB" sz="2800" b="0" i="0" dirty="0">
              <a:solidFill>
                <a:srgbClr val="2D2D2D"/>
              </a:solidFill>
              <a:effectLst/>
              <a:latin typeface="+mn-lt"/>
            </a:endParaRPr>
          </a:p>
          <a:p>
            <a:endParaRPr lang="he-IL" sz="2800" dirty="0">
              <a:latin typeface="+mn-lt"/>
            </a:endParaRPr>
          </a:p>
        </p:txBody>
      </p:sp>
    </p:spTree>
    <p:extLst>
      <p:ext uri="{BB962C8B-B14F-4D97-AF65-F5344CB8AC3E}">
        <p14:creationId xmlns:p14="http://schemas.microsoft.com/office/powerpoint/2010/main" val="415861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latin typeface="+mn-lt"/>
                <a:cs typeface="+mj-cs"/>
              </a:rPr>
              <a:t>Terms of Reference #1</a:t>
            </a:r>
            <a:endParaRPr lang="he-IL" sz="4400" dirty="0">
              <a:latin typeface="+mn-lt"/>
              <a:cs typeface="+mj-cs"/>
            </a:endParaRPr>
          </a:p>
        </p:txBody>
      </p:sp>
      <p:sp>
        <p:nvSpPr>
          <p:cNvPr id="4" name="TextBox 3">
            <a:extLst>
              <a:ext uri="{FF2B5EF4-FFF2-40B4-BE49-F238E27FC236}">
                <a16:creationId xmlns:a16="http://schemas.microsoft.com/office/drawing/2014/main" id="{82377FF7-CDDB-435A-8867-D8A166E8BCF9}"/>
              </a:ext>
            </a:extLst>
          </p:cNvPr>
          <p:cNvSpPr txBox="1"/>
          <p:nvPr/>
        </p:nvSpPr>
        <p:spPr>
          <a:xfrm>
            <a:off x="732706" y="1700808"/>
            <a:ext cx="7920880" cy="4401205"/>
          </a:xfrm>
          <a:prstGeom prst="rect">
            <a:avLst/>
          </a:prstGeom>
          <a:noFill/>
        </p:spPr>
        <p:txBody>
          <a:bodyPr wrap="square" rtlCol="1">
            <a:spAutoFit/>
          </a:bodyPr>
          <a:lstStyle/>
          <a:p>
            <a:pPr algn="l" rtl="0"/>
            <a:r>
              <a:rPr lang="en-US" sz="2800" baseline="-25000" dirty="0">
                <a:latin typeface="+mn-lt"/>
              </a:rPr>
              <a:t>Tasks:</a:t>
            </a:r>
          </a:p>
          <a:p>
            <a:pPr marL="342900" indent="-342900" algn="l" rtl="0">
              <a:buFont typeface="Arial" panose="020B0604020202020204" pitchFamily="34" charset="0"/>
              <a:buChar char="•"/>
            </a:pPr>
            <a:r>
              <a:rPr lang="en-US" sz="2800" baseline="-25000" dirty="0">
                <a:latin typeface="+mn-lt"/>
              </a:rPr>
              <a:t>Review the documents in the reference sources section for fuller context of the issues.</a:t>
            </a:r>
          </a:p>
          <a:p>
            <a:pPr marL="342900" indent="-342900" algn="l" rtl="0">
              <a:buFont typeface="Arial" panose="020B0604020202020204" pitchFamily="34" charset="0"/>
              <a:buChar char="•"/>
            </a:pPr>
            <a:r>
              <a:rPr lang="en-US" sz="2800" baseline="-25000" dirty="0">
                <a:latin typeface="+mn-lt"/>
              </a:rPr>
              <a:t>Research the following questions: </a:t>
            </a:r>
          </a:p>
          <a:p>
            <a:pPr marL="800100" lvl="1" indent="-342900" algn="l" rtl="0">
              <a:buFont typeface="Wingdings" panose="05000000000000000000" pitchFamily="2" charset="2"/>
              <a:buChar char="v"/>
            </a:pPr>
            <a:r>
              <a:rPr lang="en-US" sz="2800" baseline="-25000" dirty="0">
                <a:latin typeface="+mn-lt"/>
              </a:rPr>
              <a:t>Are there examples of currently live production services in which AI is being used to create catalogue data? If so, are these using RDA or other standards? Which AI technologies are they using? </a:t>
            </a:r>
          </a:p>
          <a:p>
            <a:pPr marL="800100" lvl="1" indent="-342900" algn="l" rtl="0">
              <a:buFont typeface="Wingdings" panose="05000000000000000000" pitchFamily="2" charset="2"/>
              <a:buChar char="v"/>
            </a:pPr>
            <a:r>
              <a:rPr lang="en-US" sz="2800" baseline="-25000" dirty="0">
                <a:latin typeface="+mn-lt"/>
              </a:rPr>
              <a:t>How might AI assist in the implementation of RDA? How might it hinder the implementation of RDA? </a:t>
            </a:r>
          </a:p>
          <a:p>
            <a:pPr marL="800100" lvl="1" indent="-342900" algn="l" rtl="0">
              <a:buFont typeface="Wingdings" panose="05000000000000000000" pitchFamily="2" charset="2"/>
              <a:buChar char="v"/>
            </a:pPr>
            <a:r>
              <a:rPr lang="en-US" sz="2800" baseline="-25000" dirty="0">
                <a:latin typeface="+mn-lt"/>
              </a:rPr>
              <a:t>What are the ethical implications of using AI that might affect RDA? </a:t>
            </a:r>
          </a:p>
          <a:p>
            <a:pPr marL="800100" lvl="1" indent="-342900" algn="l" rtl="0">
              <a:buFont typeface="Wingdings" panose="05000000000000000000" pitchFamily="2" charset="2"/>
              <a:buChar char="v"/>
            </a:pPr>
            <a:r>
              <a:rPr lang="en-US" sz="2800" baseline="-25000" dirty="0">
                <a:latin typeface="+mn-lt"/>
              </a:rPr>
              <a:t>Are there copyright or other intellectual property considerations with regard to AI that might apply to the implementation of the RDA Toolkit? </a:t>
            </a:r>
          </a:p>
          <a:p>
            <a:pPr algn="l" rtl="0"/>
            <a:endParaRPr lang="he-IL" sz="2800" baseline="-25000" dirty="0">
              <a:latin typeface="+mn-lt"/>
            </a:endParaRPr>
          </a:p>
        </p:txBody>
      </p:sp>
    </p:spTree>
    <p:extLst>
      <p:ext uri="{BB962C8B-B14F-4D97-AF65-F5344CB8AC3E}">
        <p14:creationId xmlns:p14="http://schemas.microsoft.com/office/powerpoint/2010/main" val="79837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cs typeface="+mj-cs"/>
              </a:rPr>
              <a:t>Terms of Reference #1</a:t>
            </a:r>
            <a:endParaRPr lang="he-IL" sz="4400" dirty="0">
              <a:cs typeface="+mj-cs"/>
            </a:endParaRPr>
          </a:p>
        </p:txBody>
      </p:sp>
      <p:sp>
        <p:nvSpPr>
          <p:cNvPr id="4" name="TextBox 3">
            <a:extLst>
              <a:ext uri="{FF2B5EF4-FFF2-40B4-BE49-F238E27FC236}">
                <a16:creationId xmlns:a16="http://schemas.microsoft.com/office/drawing/2014/main" id="{82377FF7-CDDB-435A-8867-D8A166E8BCF9}"/>
              </a:ext>
            </a:extLst>
          </p:cNvPr>
          <p:cNvSpPr txBox="1"/>
          <p:nvPr/>
        </p:nvSpPr>
        <p:spPr>
          <a:xfrm>
            <a:off x="732706" y="1700808"/>
            <a:ext cx="7920880" cy="2246769"/>
          </a:xfrm>
          <a:prstGeom prst="rect">
            <a:avLst/>
          </a:prstGeom>
          <a:noFill/>
        </p:spPr>
        <p:txBody>
          <a:bodyPr wrap="square" rtlCol="1">
            <a:spAutoFit/>
          </a:bodyPr>
          <a:lstStyle/>
          <a:p>
            <a:pPr algn="l" rtl="0"/>
            <a:r>
              <a:rPr lang="en-US" sz="2800" dirty="0"/>
              <a:t>Deliverables:</a:t>
            </a:r>
          </a:p>
          <a:p>
            <a:pPr marL="285750" indent="-285750" algn="l" rtl="0">
              <a:buFont typeface="Arial" panose="020B0604020202020204" pitchFamily="34" charset="0"/>
              <a:buChar char="•"/>
            </a:pPr>
            <a:r>
              <a:rPr lang="en-US" sz="2800" dirty="0"/>
              <a:t>Document answering questions researched</a:t>
            </a:r>
          </a:p>
          <a:p>
            <a:pPr marL="285750" indent="-285750" algn="l" rtl="0">
              <a:buFont typeface="Arial" panose="020B0604020202020204" pitchFamily="34" charset="0"/>
              <a:buChar char="•"/>
            </a:pPr>
            <a:r>
              <a:rPr lang="en-US" sz="2800" dirty="0"/>
              <a:t>Progress reports to the RSC and the Board</a:t>
            </a:r>
          </a:p>
          <a:p>
            <a:pPr marL="285750" indent="-285750" algn="l" rtl="0">
              <a:buFont typeface="Arial" panose="020B0604020202020204" pitchFamily="34" charset="0"/>
              <a:buChar char="•"/>
            </a:pPr>
            <a:r>
              <a:rPr lang="en-US" sz="2800" dirty="0"/>
              <a:t>Survey of attitudes regarding AI in cataloging</a:t>
            </a:r>
          </a:p>
          <a:p>
            <a:pPr algn="l" rtl="0"/>
            <a:endParaRPr lang="he-IL" sz="2800" dirty="0"/>
          </a:p>
        </p:txBody>
      </p:sp>
    </p:spTree>
    <p:extLst>
      <p:ext uri="{BB962C8B-B14F-4D97-AF65-F5344CB8AC3E}">
        <p14:creationId xmlns:p14="http://schemas.microsoft.com/office/powerpoint/2010/main" val="2746326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cs typeface="+mj-cs"/>
              </a:rPr>
              <a:t>Deliverable: White paper</a:t>
            </a:r>
            <a:endParaRPr lang="he-IL" sz="4400" dirty="0">
              <a:cs typeface="+mj-cs"/>
            </a:endParaRPr>
          </a:p>
        </p:txBody>
      </p:sp>
      <p:sp>
        <p:nvSpPr>
          <p:cNvPr id="4" name="TextBox 3">
            <a:extLst>
              <a:ext uri="{FF2B5EF4-FFF2-40B4-BE49-F238E27FC236}">
                <a16:creationId xmlns:a16="http://schemas.microsoft.com/office/drawing/2014/main" id="{82377FF7-CDDB-435A-8867-D8A166E8BCF9}"/>
              </a:ext>
            </a:extLst>
          </p:cNvPr>
          <p:cNvSpPr txBox="1"/>
          <p:nvPr/>
        </p:nvSpPr>
        <p:spPr>
          <a:xfrm>
            <a:off x="732706" y="1700808"/>
            <a:ext cx="7920880" cy="4708981"/>
          </a:xfrm>
          <a:prstGeom prst="rect">
            <a:avLst/>
          </a:prstGeom>
          <a:noFill/>
        </p:spPr>
        <p:txBody>
          <a:bodyPr wrap="square" rtlCol="1">
            <a:spAutoFit/>
          </a:bodyPr>
          <a:lstStyle/>
          <a:p>
            <a:pPr algn="l" rtl="0"/>
            <a:r>
              <a:rPr lang="en-US" sz="2000" dirty="0"/>
              <a:t>Considering AI in the growth of RDA – published January 16, 2025</a:t>
            </a:r>
          </a:p>
          <a:p>
            <a:pPr algn="l" rtl="0"/>
            <a:r>
              <a:rPr lang="en-US" sz="2000" dirty="0">
                <a:hlinkClick r:id="rId2"/>
              </a:rPr>
              <a:t>https://www.rdatoolkit.org/sites/default/files/uploads/RSC_Papers_2025_1.pdf</a:t>
            </a:r>
            <a:endParaRPr lang="en-US" sz="2000" dirty="0"/>
          </a:p>
          <a:p>
            <a:pPr algn="l" rtl="0"/>
            <a:endParaRPr lang="en-US" sz="2000" dirty="0"/>
          </a:p>
          <a:p>
            <a:pPr algn="l" rtl="0"/>
            <a:r>
              <a:rPr lang="en-US" sz="2000" b="1" dirty="0"/>
              <a:t>Objectives</a:t>
            </a:r>
            <a:r>
              <a:rPr lang="en-US" sz="2000" dirty="0"/>
              <a:t>: </a:t>
            </a:r>
          </a:p>
          <a:p>
            <a:pPr marL="342900" indent="-342900" algn="l" rtl="0">
              <a:buFont typeface="Arial" panose="020B0604020202020204" pitchFamily="34" charset="0"/>
              <a:buChar char="•"/>
            </a:pPr>
            <a:r>
              <a:rPr lang="en-US" sz="2000" dirty="0"/>
              <a:t>To examine how AI can enhance metadata creation and cataloging within the RDA international metadata standard.</a:t>
            </a:r>
          </a:p>
          <a:p>
            <a:pPr marL="342900" indent="-342900" algn="l" rtl="0">
              <a:buFont typeface="Arial" panose="020B0604020202020204" pitchFamily="34" charset="0"/>
              <a:buChar char="•"/>
            </a:pPr>
            <a:r>
              <a:rPr lang="en-US" sz="2000" dirty="0"/>
              <a:t>To provide guidance for implementation in a way that encourages standardization in metadata while holding space for upholding our own communities’ core values.</a:t>
            </a:r>
          </a:p>
          <a:p>
            <a:pPr marL="342900" indent="-342900" algn="l" rtl="0">
              <a:buFont typeface="Arial" panose="020B0604020202020204" pitchFamily="34" charset="0"/>
              <a:buChar char="•"/>
            </a:pPr>
            <a:r>
              <a:rPr lang="en-US" sz="2000" dirty="0"/>
              <a:t>To collaborate with other international library organizations, such as IFLA, PCC, and AI4LAM, to responsibly implement AI in cataloging worldwide. </a:t>
            </a:r>
          </a:p>
          <a:p>
            <a:pPr marL="342900" indent="-342900" algn="l" rtl="0">
              <a:buFont typeface="Arial" panose="020B0604020202020204" pitchFamily="34" charset="0"/>
              <a:buChar char="•"/>
            </a:pPr>
            <a:r>
              <a:rPr lang="en-US" sz="2000" dirty="0"/>
              <a:t> </a:t>
            </a:r>
          </a:p>
          <a:p>
            <a:pPr algn="l" rtl="0"/>
            <a:endParaRPr lang="he-IL" sz="2000" dirty="0"/>
          </a:p>
        </p:txBody>
      </p:sp>
    </p:spTree>
    <p:extLst>
      <p:ext uri="{BB962C8B-B14F-4D97-AF65-F5344CB8AC3E}">
        <p14:creationId xmlns:p14="http://schemas.microsoft.com/office/powerpoint/2010/main" val="2201779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cs typeface="+mj-cs"/>
              </a:rPr>
              <a:t>Deliverable: White paper</a:t>
            </a:r>
            <a:endParaRPr lang="he-IL" sz="4400" dirty="0">
              <a:cs typeface="+mj-cs"/>
            </a:endParaRPr>
          </a:p>
        </p:txBody>
      </p:sp>
      <p:sp>
        <p:nvSpPr>
          <p:cNvPr id="4" name="TextBox 3">
            <a:extLst>
              <a:ext uri="{FF2B5EF4-FFF2-40B4-BE49-F238E27FC236}">
                <a16:creationId xmlns:a16="http://schemas.microsoft.com/office/drawing/2014/main" id="{82377FF7-CDDB-435A-8867-D8A166E8BCF9}"/>
              </a:ext>
            </a:extLst>
          </p:cNvPr>
          <p:cNvSpPr txBox="1"/>
          <p:nvPr/>
        </p:nvSpPr>
        <p:spPr>
          <a:xfrm>
            <a:off x="732706" y="1700808"/>
            <a:ext cx="7920880" cy="5601533"/>
          </a:xfrm>
          <a:prstGeom prst="rect">
            <a:avLst/>
          </a:prstGeom>
          <a:noFill/>
        </p:spPr>
        <p:txBody>
          <a:bodyPr wrap="square" rtlCol="1">
            <a:spAutoFit/>
          </a:bodyPr>
          <a:lstStyle/>
          <a:p>
            <a:pPr algn="l" rtl="0"/>
            <a:r>
              <a:rPr lang="en-US" sz="1800" dirty="0"/>
              <a:t>Considering AI in the growth of RDA – published January 16, 2025</a:t>
            </a:r>
          </a:p>
          <a:p>
            <a:pPr algn="l" rtl="0"/>
            <a:r>
              <a:rPr lang="en-US" sz="1800" dirty="0">
                <a:hlinkClick r:id="rId2"/>
              </a:rPr>
              <a:t>https://www.rdatoolkit.org/sites/default/files/uploads/RSC_Papers_2025_1.pdf</a:t>
            </a:r>
            <a:endParaRPr lang="en-US" sz="1800" dirty="0"/>
          </a:p>
          <a:p>
            <a:pPr algn="l" rtl="0"/>
            <a:endParaRPr lang="en-US" sz="1800" dirty="0"/>
          </a:p>
          <a:p>
            <a:pPr algn="l" rtl="0"/>
            <a:r>
              <a:rPr lang="en-US" sz="1800" b="1" dirty="0"/>
              <a:t>Key points:</a:t>
            </a:r>
          </a:p>
          <a:p>
            <a:pPr algn="l" rtl="0">
              <a:buFont typeface="Arial" panose="020B0604020202020204" pitchFamily="34" charset="0"/>
              <a:buChar char="•"/>
            </a:pPr>
            <a:r>
              <a:rPr lang="en-US" sz="1800" b="1" dirty="0"/>
              <a:t>Enhancing, Not Replacing Human Work</a:t>
            </a:r>
            <a:r>
              <a:rPr lang="en-US" sz="1800" dirty="0"/>
              <a:t>: AI is envisioned as a tool to automate repetitive cataloging tasks, such as metadata tagging and authority control, thereby allowing catalogers to focus on complex, interpretative work.</a:t>
            </a:r>
          </a:p>
          <a:p>
            <a:pPr algn="l" rtl="0">
              <a:buFont typeface="Arial" panose="020B0604020202020204" pitchFamily="34" charset="0"/>
              <a:buChar char="•"/>
            </a:pPr>
            <a:r>
              <a:rPr lang="en-US" sz="1800" b="1" dirty="0"/>
              <a:t>Human Oversight Remains Crucial</a:t>
            </a:r>
            <a:r>
              <a:rPr lang="en-US" sz="1800" dirty="0"/>
              <a:t>: Despite AI's capabilities, human expertise is essential to ensure accuracy, cultural sensitivity, and contextual understanding in cataloging.</a:t>
            </a:r>
          </a:p>
          <a:p>
            <a:pPr algn="l" rtl="0">
              <a:buFont typeface="Arial" panose="020B0604020202020204" pitchFamily="34" charset="0"/>
              <a:buChar char="•"/>
            </a:pPr>
            <a:r>
              <a:rPr lang="en-US" sz="1800" b="1" dirty="0"/>
              <a:t>Training AI with RDA Standards</a:t>
            </a:r>
            <a:r>
              <a:rPr lang="en-US" sz="1800" dirty="0"/>
              <a:t>: There's a need to develop machine-readable RDA guidelines to train AI models effectively, ensuring the creation of RDA-compliant metadata.</a:t>
            </a:r>
          </a:p>
          <a:p>
            <a:pPr algn="l" rtl="0">
              <a:buFont typeface="Arial" panose="020B0604020202020204" pitchFamily="34" charset="0"/>
              <a:buChar char="•"/>
            </a:pPr>
            <a:r>
              <a:rPr lang="en-US" sz="1800" b="1" dirty="0"/>
              <a:t>Misconception Addressed</a:t>
            </a:r>
            <a:r>
              <a:rPr lang="en-US" sz="1800" dirty="0"/>
              <a:t>: The paper clarifies that AI adoption is not intended to reduce staffing but to augment human roles, drawing parallels with past technological advancements in libraries that expanded rather than contracted staff responsibilities.</a:t>
            </a:r>
          </a:p>
          <a:p>
            <a:pPr algn="l" rtl="0"/>
            <a:endParaRPr lang="en-US" sz="1800" dirty="0"/>
          </a:p>
          <a:p>
            <a:pPr algn="l" rtl="0"/>
            <a:r>
              <a:rPr lang="en-US" sz="1800" dirty="0"/>
              <a:t> </a:t>
            </a:r>
          </a:p>
          <a:p>
            <a:pPr algn="l" rtl="0"/>
            <a:endParaRPr lang="he-IL" sz="1800" dirty="0"/>
          </a:p>
        </p:txBody>
      </p:sp>
    </p:spTree>
    <p:extLst>
      <p:ext uri="{BB962C8B-B14F-4D97-AF65-F5344CB8AC3E}">
        <p14:creationId xmlns:p14="http://schemas.microsoft.com/office/powerpoint/2010/main" val="724268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cs typeface="+mj-cs"/>
              </a:rPr>
              <a:t>Deliverable: White paper</a:t>
            </a:r>
            <a:endParaRPr lang="he-IL" sz="4400" dirty="0">
              <a:cs typeface="+mj-cs"/>
            </a:endParaRPr>
          </a:p>
        </p:txBody>
      </p:sp>
      <p:sp>
        <p:nvSpPr>
          <p:cNvPr id="4" name="TextBox 3">
            <a:extLst>
              <a:ext uri="{FF2B5EF4-FFF2-40B4-BE49-F238E27FC236}">
                <a16:creationId xmlns:a16="http://schemas.microsoft.com/office/drawing/2014/main" id="{82377FF7-CDDB-435A-8867-D8A166E8BCF9}"/>
              </a:ext>
            </a:extLst>
          </p:cNvPr>
          <p:cNvSpPr txBox="1"/>
          <p:nvPr/>
        </p:nvSpPr>
        <p:spPr>
          <a:xfrm>
            <a:off x="732706" y="1700808"/>
            <a:ext cx="7920880" cy="4401205"/>
          </a:xfrm>
          <a:prstGeom prst="rect">
            <a:avLst/>
          </a:prstGeom>
          <a:noFill/>
        </p:spPr>
        <p:txBody>
          <a:bodyPr wrap="square" rtlCol="1">
            <a:spAutoFit/>
          </a:bodyPr>
          <a:lstStyle/>
          <a:p>
            <a:pPr algn="l" rtl="0"/>
            <a:r>
              <a:rPr lang="en-US" sz="2000" dirty="0"/>
              <a:t>Considering AI in the growth of RDA – published January 16, 2025</a:t>
            </a:r>
          </a:p>
          <a:p>
            <a:pPr algn="l" rtl="0"/>
            <a:r>
              <a:rPr lang="en-US" sz="2000" dirty="0">
                <a:hlinkClick r:id="rId2"/>
              </a:rPr>
              <a:t>https://www.rdatoolkit.org/sites/default/files/uploads/RSC_Papers_2025_1.pdf</a:t>
            </a:r>
            <a:endParaRPr lang="en-US" sz="2000" dirty="0"/>
          </a:p>
          <a:p>
            <a:pPr algn="l" rtl="0"/>
            <a:endParaRPr lang="en-US" sz="2000" dirty="0"/>
          </a:p>
          <a:p>
            <a:pPr algn="l" rtl="0"/>
            <a:r>
              <a:rPr lang="en-US" sz="2000" b="1" dirty="0"/>
              <a:t>Recommendations:</a:t>
            </a:r>
          </a:p>
          <a:p>
            <a:pPr algn="l" rtl="0"/>
            <a:endParaRPr lang="en-US" sz="2000" dirty="0"/>
          </a:p>
          <a:p>
            <a:pPr marL="285750" indent="-285750" algn="l" rtl="0">
              <a:buFont typeface="Arial" panose="020B0604020202020204" pitchFamily="34" charset="0"/>
              <a:buChar char="•"/>
            </a:pPr>
            <a:r>
              <a:rPr lang="en-US" sz="2000" dirty="0"/>
              <a:t>Develop AI-Compatible RDA Guidelines: Create a minimal set of RDA descriptions suitable for AI training to facilitate consistent metadata generation.</a:t>
            </a:r>
          </a:p>
          <a:p>
            <a:pPr marL="285750" indent="-285750" algn="l" rtl="0">
              <a:buFont typeface="Arial" panose="020B0604020202020204" pitchFamily="34" charset="0"/>
              <a:buChar char="•"/>
            </a:pPr>
            <a:r>
              <a:rPr lang="en-US" sz="2000" dirty="0"/>
              <a:t>Invest in  creating and maintaining well-structured metadata sets that adhere to established standards and then use that well-formed metadata to train LLMs.</a:t>
            </a:r>
          </a:p>
          <a:p>
            <a:pPr marL="285750" indent="-285750" algn="l" rtl="0">
              <a:buFont typeface="Arial" panose="020B0604020202020204" pitchFamily="34" charset="0"/>
              <a:buChar char="•"/>
            </a:pPr>
            <a:r>
              <a:rPr lang="en-US" sz="2000" dirty="0"/>
              <a:t>Encourage collaboration between cataloging experts and AI developers.</a:t>
            </a:r>
          </a:p>
          <a:p>
            <a:pPr algn="l" rtl="0"/>
            <a:endParaRPr lang="he-IL" sz="2000" dirty="0"/>
          </a:p>
        </p:txBody>
      </p:sp>
    </p:spTree>
    <p:extLst>
      <p:ext uri="{BB962C8B-B14F-4D97-AF65-F5344CB8AC3E}">
        <p14:creationId xmlns:p14="http://schemas.microsoft.com/office/powerpoint/2010/main" val="269082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7B17F0-9858-4A25-9E96-2EF587E42F18}"/>
              </a:ext>
            </a:extLst>
          </p:cNvPr>
          <p:cNvSpPr txBox="1"/>
          <p:nvPr/>
        </p:nvSpPr>
        <p:spPr>
          <a:xfrm>
            <a:off x="732706" y="476672"/>
            <a:ext cx="7920880" cy="769441"/>
          </a:xfrm>
          <a:prstGeom prst="rect">
            <a:avLst/>
          </a:prstGeom>
          <a:noFill/>
        </p:spPr>
        <p:txBody>
          <a:bodyPr wrap="square" rtlCol="1">
            <a:spAutoFit/>
          </a:bodyPr>
          <a:lstStyle/>
          <a:p>
            <a:pPr algn="ctr" rtl="0"/>
            <a:r>
              <a:rPr lang="en-US" sz="4400" dirty="0">
                <a:cs typeface="+mj-cs"/>
              </a:rPr>
              <a:t>Terms of Reference #2</a:t>
            </a:r>
            <a:endParaRPr lang="he-IL" sz="4400" dirty="0">
              <a:cs typeface="+mj-cs"/>
            </a:endParaRPr>
          </a:p>
        </p:txBody>
      </p:sp>
      <p:sp>
        <p:nvSpPr>
          <p:cNvPr id="4" name="TextBox 3">
            <a:extLst>
              <a:ext uri="{FF2B5EF4-FFF2-40B4-BE49-F238E27FC236}">
                <a16:creationId xmlns:a16="http://schemas.microsoft.com/office/drawing/2014/main" id="{82377FF7-CDDB-435A-8867-D8A166E8BCF9}"/>
              </a:ext>
            </a:extLst>
          </p:cNvPr>
          <p:cNvSpPr txBox="1"/>
          <p:nvPr/>
        </p:nvSpPr>
        <p:spPr>
          <a:xfrm>
            <a:off x="732706" y="1700808"/>
            <a:ext cx="7920880" cy="4524315"/>
          </a:xfrm>
          <a:prstGeom prst="rect">
            <a:avLst/>
          </a:prstGeom>
          <a:noFill/>
        </p:spPr>
        <p:txBody>
          <a:bodyPr wrap="square" rtlCol="1">
            <a:spAutoFit/>
          </a:bodyPr>
          <a:lstStyle/>
          <a:p>
            <a:pPr algn="l" rtl="0"/>
            <a:r>
              <a:rPr lang="en-US" sz="1800" dirty="0"/>
              <a:t>April 2, 2025</a:t>
            </a:r>
          </a:p>
          <a:p>
            <a:pPr algn="l" rtl="0"/>
            <a:r>
              <a:rPr lang="en-US" sz="1800" dirty="0"/>
              <a:t>Tasks:</a:t>
            </a:r>
          </a:p>
          <a:p>
            <a:pPr marL="342900" indent="-342900" algn="l" rtl="0">
              <a:buFont typeface="Arial" panose="020B0604020202020204" pitchFamily="34" charset="0"/>
              <a:buChar char="•"/>
            </a:pPr>
            <a:r>
              <a:rPr lang="en-US" sz="1800" dirty="0"/>
              <a:t>Investigate live production services using AI for cataloguing and whether they adhere to RDA or other standards. </a:t>
            </a:r>
          </a:p>
          <a:p>
            <a:pPr marL="342900" indent="-342900" algn="l" rtl="0">
              <a:buFont typeface="Arial" panose="020B0604020202020204" pitchFamily="34" charset="0"/>
              <a:buChar char="•"/>
            </a:pPr>
            <a:r>
              <a:rPr lang="en-US" sz="1800" dirty="0"/>
              <a:t>Identify specific ways AI can support metadata creation and maintenance while maintaining compliance with RDA standards.</a:t>
            </a:r>
          </a:p>
          <a:p>
            <a:pPr marL="342900" indent="-342900" algn="l" rtl="0">
              <a:buFont typeface="Arial" panose="020B0604020202020204" pitchFamily="34" charset="0"/>
              <a:buChar char="•"/>
            </a:pPr>
            <a:r>
              <a:rPr lang="en-US" sz="1800" dirty="0"/>
              <a:t>Draft guidelines for creating an AI agent to help users navigate the RDA Toolkit. </a:t>
            </a:r>
          </a:p>
          <a:p>
            <a:pPr marL="342900" indent="-342900" algn="l" rtl="0">
              <a:buFont typeface="Arial" panose="020B0604020202020204" pitchFamily="34" charset="0"/>
              <a:buChar char="•"/>
            </a:pPr>
            <a:r>
              <a:rPr lang="en-US" sz="1800" dirty="0"/>
              <a:t>Develop a minimal set of entities that a dataset must include to be RDA compliant, even if the metadata is automatically generated.</a:t>
            </a:r>
          </a:p>
          <a:p>
            <a:pPr marL="342900" indent="-342900" algn="l" rtl="0">
              <a:buFont typeface="Arial" panose="020B0604020202020204" pitchFamily="34" charset="0"/>
              <a:buChar char="•"/>
            </a:pPr>
            <a:r>
              <a:rPr lang="en-US" sz="1800" dirty="0"/>
              <a:t>Establish quality criteria for RDA compliant metadata (including AI generated metadata) to ensure reliability, accuracy, and consistency and elaborate on how AI can assist in quality assurance. </a:t>
            </a:r>
          </a:p>
          <a:p>
            <a:pPr marL="342900" indent="-342900" algn="l" rtl="0">
              <a:buFont typeface="Arial" panose="020B0604020202020204" pitchFamily="34" charset="0"/>
              <a:buChar char="•"/>
            </a:pPr>
            <a:r>
              <a:rPr lang="en-US" sz="1800" dirty="0"/>
              <a:t>Provide recommendations for transparency in the AI-assisted metadata creation process. </a:t>
            </a:r>
          </a:p>
          <a:p>
            <a:pPr marL="342900" indent="-342900" algn="l" rtl="0">
              <a:buFont typeface="Arial" panose="020B0604020202020204" pitchFamily="34" charset="0"/>
              <a:buChar char="•"/>
            </a:pPr>
            <a:r>
              <a:rPr lang="en-US" sz="1800" dirty="0"/>
              <a:t>Propose methods for documenting the AI-generated nature of RDA data in metadata records. </a:t>
            </a:r>
            <a:endParaRPr lang="he-IL" sz="1800" dirty="0"/>
          </a:p>
        </p:txBody>
      </p:sp>
    </p:spTree>
    <p:extLst>
      <p:ext uri="{BB962C8B-B14F-4D97-AF65-F5344CB8AC3E}">
        <p14:creationId xmlns:p14="http://schemas.microsoft.com/office/powerpoint/2010/main" val="2595123046"/>
      </p:ext>
    </p:extLst>
  </p:cSld>
  <p:clrMapOvr>
    <a:masterClrMapping/>
  </p:clrMapOvr>
</p:sld>
</file>

<file path=ppt/theme/theme1.xml><?xml version="1.0" encoding="utf-8"?>
<a:theme xmlns:a="http://schemas.openxmlformats.org/drawingml/2006/main" name="עיצוב מותאם אישית">
  <a:themeElements>
    <a:clrScheme name="עיצוב מותאם אישית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KC">
      <a:majorFont>
        <a:latin typeface="Gisha"/>
        <a:ea typeface=""/>
        <a:cs typeface="Gisha"/>
      </a:majorFont>
      <a:minorFont>
        <a:latin typeface="Gisha"/>
        <a:ea typeface=""/>
        <a:cs typeface="Gish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he-IL" sz="1600" b="0" i="0" u="none" strike="noStrike" cap="none" normalizeH="0" baseline="0" smtClean="0">
            <a:ln>
              <a:noFill/>
            </a:ln>
            <a:solidFill>
              <a:srgbClr val="000066"/>
            </a:solidFill>
            <a:effectLst/>
            <a:latin typeface="Times New Roman" pitchFamily="18" charset="0"/>
            <a:ea typeface="Arial Unicode MS" pitchFamily="34" charset="-128"/>
            <a:cs typeface="Times New Roman (Hebre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he-IL" sz="1600" b="0" i="0" u="none" strike="noStrike" cap="none" normalizeH="0" baseline="0" smtClean="0">
            <a:ln>
              <a:noFill/>
            </a:ln>
            <a:solidFill>
              <a:srgbClr val="000066"/>
            </a:solidFill>
            <a:effectLst/>
            <a:latin typeface="Times New Roman" pitchFamily="18" charset="0"/>
            <a:ea typeface="Arial Unicode MS" pitchFamily="34" charset="-128"/>
            <a:cs typeface="Times New Roman (Hebrew)" charset="0"/>
          </a:defRPr>
        </a:defPPr>
      </a:lstStyle>
    </a:lnDef>
  </a:objectDefaults>
  <a:extraClrSchemeLst>
    <a:extraClrScheme>
      <a:clrScheme name="עיצוב מותאם אישית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מותאם אישית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מותאם אישית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מותאם אישית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מותאם אישית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מותאם אישית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מותאם אישית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מותאם אישית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מותאם אישית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מותאם אישית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מותאם אישית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מותאם אישית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18645</TotalTime>
  <Words>980</Words>
  <Application>Microsoft Office PowerPoint</Application>
  <PresentationFormat>On-screen Show (4:3)</PresentationFormat>
  <Paragraphs>103</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-apple-system</vt:lpstr>
      <vt:lpstr>Arial</vt:lpstr>
      <vt:lpstr>Calibri</vt:lpstr>
      <vt:lpstr>Gisha</vt:lpstr>
      <vt:lpstr>Times New Roman</vt:lpstr>
      <vt:lpstr>Wingdings</vt:lpstr>
      <vt:lpstr>עיצוב מותאם אישית</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kiah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Jewish National &amp; University Library</dc:title>
  <dc:creator>שמוליק הר נוי</dc:creator>
  <cp:lastModifiedBy>Ahava Cohen</cp:lastModifiedBy>
  <cp:revision>234</cp:revision>
  <cp:lastPrinted>2023-04-24T18:24:22Z</cp:lastPrinted>
  <dcterms:created xsi:type="dcterms:W3CDTF">2007-04-27T15:20:20Z</dcterms:created>
  <dcterms:modified xsi:type="dcterms:W3CDTF">2025-05-22T04:48:23Z</dcterms:modified>
</cp:coreProperties>
</file>