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479" r:id="rId7"/>
    <p:sldId id="480" r:id="rId8"/>
    <p:sldId id="481" r:id="rId9"/>
    <p:sldId id="483" r:id="rId10"/>
    <p:sldId id="484" r:id="rId11"/>
    <p:sldId id="485" r:id="rId12"/>
    <p:sldId id="486" r:id="rId13"/>
    <p:sldId id="488" r:id="rId14"/>
    <p:sldId id="489" r:id="rId15"/>
    <p:sldId id="487" r:id="rId16"/>
    <p:sldId id="477" r:id="rId17"/>
    <p:sldId id="482" r:id="rId18"/>
    <p:sldId id="277" r:id="rId19"/>
    <p:sldId id="274" r:id="rId20"/>
  </p:sldIdLst>
  <p:sldSz cx="12192000" cy="6858000"/>
  <p:notesSz cx="6805613" cy="9944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hrdW16pMXRKYjlGVWP8JkTOGFc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89" autoAdjust="0"/>
  </p:normalViewPr>
  <p:slideViewPr>
    <p:cSldViewPr snapToGrid="0">
      <p:cViewPr varScale="1">
        <p:scale>
          <a:sx n="59" d="100"/>
          <a:sy n="59" d="100"/>
        </p:scale>
        <p:origin x="2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4475" y="745800"/>
            <a:ext cx="4537275" cy="3729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550" y="4723425"/>
            <a:ext cx="5444475" cy="4474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0550" y="4723425"/>
            <a:ext cx="5444475" cy="4474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 txBox="1">
            <a:spLocks noGrp="1"/>
          </p:cNvSpPr>
          <p:nvPr>
            <p:ph type="body" idx="1"/>
          </p:nvPr>
        </p:nvSpPr>
        <p:spPr>
          <a:xfrm>
            <a:off x="680550" y="4723425"/>
            <a:ext cx="5444475" cy="4474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 txBox="1">
            <a:spLocks noGrp="1"/>
          </p:cNvSpPr>
          <p:nvPr>
            <p:ph type="body" idx="1"/>
          </p:nvPr>
        </p:nvSpPr>
        <p:spPr>
          <a:xfrm>
            <a:off x="680550" y="4723425"/>
            <a:ext cx="5444475" cy="4474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3141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0550" y="4723425"/>
            <a:ext cx="5444475" cy="4474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450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17" name="Google Shape;17;p14"/>
          <p:cNvSpPr/>
          <p:nvPr/>
        </p:nvSpPr>
        <p:spPr>
          <a:xfrm>
            <a:off x="-142875" y="-66675"/>
            <a:ext cx="523875" cy="7010400"/>
          </a:xfrm>
          <a:prstGeom prst="rect">
            <a:avLst/>
          </a:prstGeom>
          <a:solidFill>
            <a:srgbClr val="0E56C2"/>
          </a:solidFill>
          <a:ln w="12700" cap="flat" cmpd="sng">
            <a:solidFill>
              <a:srgbClr val="2641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et titel og teks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90" name="Google Shape;90;p24"/>
          <p:cNvSpPr/>
          <p:nvPr/>
        </p:nvSpPr>
        <p:spPr>
          <a:xfrm>
            <a:off x="-142875" y="-66675"/>
            <a:ext cx="523875" cy="7010400"/>
          </a:xfrm>
          <a:prstGeom prst="rect">
            <a:avLst/>
          </a:prstGeom>
          <a:solidFill>
            <a:srgbClr val="0E56C2"/>
          </a:solidFill>
          <a:ln w="12700" cap="flat" cmpd="sng">
            <a:solidFill>
              <a:srgbClr val="2641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indholdsobjek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29" name="Google Shape;29;p16"/>
          <p:cNvSpPr/>
          <p:nvPr/>
        </p:nvSpPr>
        <p:spPr>
          <a:xfrm>
            <a:off x="-142875" y="-66675"/>
            <a:ext cx="523875" cy="7010400"/>
          </a:xfrm>
          <a:prstGeom prst="rect">
            <a:avLst/>
          </a:prstGeom>
          <a:solidFill>
            <a:srgbClr val="0E56C2"/>
          </a:solidFill>
          <a:ln w="12700" cap="flat" cmpd="sng">
            <a:solidFill>
              <a:srgbClr val="2641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snitsoverskrift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36" name="Google Shape;36;p17"/>
          <p:cNvSpPr/>
          <p:nvPr/>
        </p:nvSpPr>
        <p:spPr>
          <a:xfrm>
            <a:off x="-142875" y="-66675"/>
            <a:ext cx="523875" cy="7010400"/>
          </a:xfrm>
          <a:prstGeom prst="rect">
            <a:avLst/>
          </a:prstGeom>
          <a:solidFill>
            <a:srgbClr val="0E56C2"/>
          </a:solidFill>
          <a:ln w="12700" cap="flat" cmpd="sng">
            <a:solidFill>
              <a:srgbClr val="2641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dholdsobjekter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44" name="Google Shape;44;p18"/>
          <p:cNvSpPr/>
          <p:nvPr/>
        </p:nvSpPr>
        <p:spPr>
          <a:xfrm>
            <a:off x="-142875" y="-66675"/>
            <a:ext cx="523875" cy="7010400"/>
          </a:xfrm>
          <a:prstGeom prst="rect">
            <a:avLst/>
          </a:prstGeom>
          <a:solidFill>
            <a:srgbClr val="0E56C2"/>
          </a:solidFill>
          <a:ln w="12700" cap="flat" cmpd="sng">
            <a:solidFill>
              <a:srgbClr val="2641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54" name="Google Shape;54;p19"/>
          <p:cNvSpPr/>
          <p:nvPr/>
        </p:nvSpPr>
        <p:spPr>
          <a:xfrm>
            <a:off x="-142875" y="-66675"/>
            <a:ext cx="523875" cy="7010400"/>
          </a:xfrm>
          <a:prstGeom prst="rect">
            <a:avLst/>
          </a:prstGeom>
          <a:solidFill>
            <a:srgbClr val="0E56C2"/>
          </a:solidFill>
          <a:ln w="12700" cap="flat" cmpd="sng">
            <a:solidFill>
              <a:srgbClr val="2641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n titel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60" name="Google Shape;60;p20"/>
          <p:cNvSpPr/>
          <p:nvPr/>
        </p:nvSpPr>
        <p:spPr>
          <a:xfrm>
            <a:off x="-142875" y="-66675"/>
            <a:ext cx="523875" cy="7010400"/>
          </a:xfrm>
          <a:prstGeom prst="rect">
            <a:avLst/>
          </a:prstGeom>
          <a:solidFill>
            <a:srgbClr val="0E56C2"/>
          </a:solidFill>
          <a:ln w="12700" cap="flat" cmpd="sng">
            <a:solidFill>
              <a:srgbClr val="2641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dhold med billedtekst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68" name="Google Shape;68;p21"/>
          <p:cNvSpPr/>
          <p:nvPr/>
        </p:nvSpPr>
        <p:spPr>
          <a:xfrm>
            <a:off x="-142875" y="-66675"/>
            <a:ext cx="523875" cy="7010400"/>
          </a:xfrm>
          <a:prstGeom prst="rect">
            <a:avLst/>
          </a:prstGeom>
          <a:solidFill>
            <a:srgbClr val="0E56C2"/>
          </a:solidFill>
          <a:ln w="12700" cap="flat" cmpd="sng">
            <a:solidFill>
              <a:srgbClr val="2641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lede med billedtekst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76" name="Google Shape;76;p22"/>
          <p:cNvSpPr/>
          <p:nvPr/>
        </p:nvSpPr>
        <p:spPr>
          <a:xfrm>
            <a:off x="-142875" y="-66675"/>
            <a:ext cx="523875" cy="7010400"/>
          </a:xfrm>
          <a:prstGeom prst="rect">
            <a:avLst/>
          </a:prstGeom>
          <a:solidFill>
            <a:srgbClr val="0E56C2"/>
          </a:solidFill>
          <a:ln w="12700" cap="flat" cmpd="sng">
            <a:solidFill>
              <a:srgbClr val="2641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og lodret tekst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sp>
        <p:nvSpPr>
          <p:cNvPr id="83" name="Google Shape;83;p23"/>
          <p:cNvSpPr/>
          <p:nvPr/>
        </p:nvSpPr>
        <p:spPr>
          <a:xfrm>
            <a:off x="-142875" y="-66675"/>
            <a:ext cx="523875" cy="7010400"/>
          </a:xfrm>
          <a:prstGeom prst="rect">
            <a:avLst/>
          </a:prstGeom>
          <a:solidFill>
            <a:srgbClr val="0E56C2"/>
          </a:solidFill>
          <a:ln w="12700" cap="flat" cmpd="sng">
            <a:solidFill>
              <a:srgbClr val="26415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fwe.eu/naples_2025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ists.dnb.de/mailman/listinfo/eurbibfram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bfwe.slack.com/" TargetMode="External"/><Relationship Id="rId4" Type="http://schemas.openxmlformats.org/officeDocument/2006/relationships/hyperlink" Target="http://www.bfwe.e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bfwe.eu/helsinki_202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oc.gov/marc/ModernMARC-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584975" y="1252015"/>
            <a:ext cx="11401200" cy="16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Calibri"/>
              <a:buNone/>
            </a:pPr>
            <a:br>
              <a:rPr lang="it-IT" sz="5400" b="1" dirty="0"/>
            </a:br>
            <a:r>
              <a:rPr lang="it-IT" sz="5400" b="1" dirty="0"/>
              <a:t>Report on BIBFRAME Workshop in Europe 2024</a:t>
            </a:r>
            <a:br>
              <a:rPr lang="it-IT" sz="5400" dirty="0"/>
            </a:br>
            <a:endParaRPr lang="en-US" sz="2800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14285"/>
              <a:buFont typeface="Calibri"/>
              <a:buNone/>
            </a:pPr>
            <a:r>
              <a:rPr lang="en-US" sz="2800" dirty="0"/>
              <a:t>Held September 17</a:t>
            </a:r>
            <a:r>
              <a:rPr lang="en-US" sz="2800" baseline="30000" dirty="0"/>
              <a:t>th</a:t>
            </a:r>
            <a:r>
              <a:rPr lang="en-US" sz="2800" dirty="0"/>
              <a:t> and 18</a:t>
            </a:r>
            <a:r>
              <a:rPr lang="en-US" sz="2800" baseline="30000" dirty="0"/>
              <a:t>th</a:t>
            </a:r>
            <a:r>
              <a:rPr lang="en-US" sz="2800" dirty="0"/>
              <a:t> in 2023 in Helsinki</a:t>
            </a:r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524000" y="29924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fi-FI" sz="2200" dirty="0"/>
              <a:t>Matias Frosterus</a:t>
            </a:r>
            <a:endParaRPr sz="22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it-IT" sz="2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EURIG 2025</a:t>
            </a:r>
            <a:endParaRPr sz="2200" dirty="0"/>
          </a:p>
        </p:txBody>
      </p:sp>
      <p:pic>
        <p:nvPicPr>
          <p:cNvPr id="97" name="Google Shape;97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5424" y="4742100"/>
            <a:ext cx="3797950" cy="1736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A44655-9D54-12A5-EE2E-7AF2D2D483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4DFF400-EB33-1E10-C176-ADA3A3535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BFWE 2024: BIBFRAME Environments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6E581-39F7-BE85-9838-7C73AC9A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Working with linked data at scale in library workflows</a:t>
            </a:r>
          </a:p>
          <a:p>
            <a:pPr lvl="1"/>
            <a:r>
              <a:rPr lang="en-GB" dirty="0"/>
              <a:t>Jeff Mixter, OCLC, Senior Product Manager Metadata and Digital Services</a:t>
            </a:r>
          </a:p>
          <a:p>
            <a:r>
              <a:rPr lang="en-GB" dirty="0"/>
              <a:t>Unlocking BIBFRAME: Practical Insights for Alma and Primo</a:t>
            </a:r>
          </a:p>
          <a:p>
            <a:pPr lvl="1"/>
            <a:r>
              <a:rPr lang="en-GB" dirty="0"/>
              <a:t>Adina Marciano, Ex Libris, Product Manager</a:t>
            </a:r>
          </a:p>
          <a:p>
            <a:pPr lvl="1"/>
            <a:r>
              <a:rPr lang="en-GB" dirty="0"/>
              <a:t>Margarita Perez Martinez, University of Miami, </a:t>
            </a:r>
            <a:r>
              <a:rPr lang="en-GB" dirty="0" err="1"/>
              <a:t>Cataloging</a:t>
            </a:r>
            <a:r>
              <a:rPr lang="en-GB" dirty="0"/>
              <a:t> &amp; Metadata Librarian and Law School Institutional Repository Manager</a:t>
            </a:r>
          </a:p>
          <a:p>
            <a:r>
              <a:rPr lang="en-GB" dirty="0"/>
              <a:t>Practical use cases for shared bibliographic infrastructure</a:t>
            </a:r>
          </a:p>
          <a:p>
            <a:pPr lvl="1"/>
            <a:r>
              <a:rPr lang="en-GB" dirty="0"/>
              <a:t>Sebastian Hammer, Index Data, President</a:t>
            </a:r>
          </a:p>
          <a:p>
            <a:pPr lvl="1"/>
            <a:r>
              <a:rPr lang="en-GB" dirty="0"/>
              <a:t>Tiziana Possemato, @Cult, Founding partner &amp; Director</a:t>
            </a:r>
          </a:p>
        </p:txBody>
      </p:sp>
    </p:spTree>
    <p:extLst>
      <p:ext uri="{BB962C8B-B14F-4D97-AF65-F5344CB8AC3E}">
        <p14:creationId xmlns:p14="http://schemas.microsoft.com/office/powerpoint/2010/main" val="3599296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DC445-3CA1-C628-4758-9D363930C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F4A581-470D-A78C-77D7-C71D0E19D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BFWE 2024: BIBFRAME Environments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3669F4-B8ED-D6C2-2F0F-13E577099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Linked Data LMS: Experiences from Production</a:t>
            </a:r>
          </a:p>
          <a:p>
            <a:pPr lvl="1"/>
            <a:r>
              <a:rPr lang="en-GB" dirty="0"/>
              <a:t>Magdalena Olofsson, Axiell, Product Manager</a:t>
            </a:r>
          </a:p>
          <a:p>
            <a:pPr lvl="1"/>
            <a:r>
              <a:rPr lang="en-GB" dirty="0"/>
              <a:t>Emma </a:t>
            </a:r>
            <a:r>
              <a:rPr lang="en-GB" dirty="0" err="1"/>
              <a:t>Tennevall</a:t>
            </a:r>
            <a:r>
              <a:rPr lang="en-GB" dirty="0"/>
              <a:t>, Metadata Specialist</a:t>
            </a:r>
          </a:p>
          <a:p>
            <a:r>
              <a:rPr lang="en-GB" dirty="0"/>
              <a:t>The UNIMARC-BIBFRAME mapping in SHARE Catalogue: an evolving path</a:t>
            </a:r>
          </a:p>
          <a:p>
            <a:pPr lvl="1"/>
            <a:r>
              <a:rPr lang="en-GB" dirty="0"/>
              <a:t>Claudio Forziati, University of Naples Federico II, Librarian</a:t>
            </a:r>
          </a:p>
          <a:p>
            <a:r>
              <a:rPr lang="en-GB" dirty="0"/>
              <a:t>KORMARC data mapping for BIBFRAME transforming</a:t>
            </a:r>
          </a:p>
          <a:p>
            <a:pPr lvl="1"/>
            <a:r>
              <a:rPr lang="en-GB" dirty="0" err="1"/>
              <a:t>Mihwa</a:t>
            </a:r>
            <a:r>
              <a:rPr lang="en-GB" dirty="0"/>
              <a:t> Lee, </a:t>
            </a:r>
            <a:r>
              <a:rPr lang="en-GB" dirty="0" err="1"/>
              <a:t>Kongju</a:t>
            </a:r>
            <a:r>
              <a:rPr lang="en-GB" dirty="0"/>
              <a:t> National University</a:t>
            </a:r>
          </a:p>
        </p:txBody>
      </p:sp>
    </p:spTree>
    <p:extLst>
      <p:ext uri="{BB962C8B-B14F-4D97-AF65-F5344CB8AC3E}">
        <p14:creationId xmlns:p14="http://schemas.microsoft.com/office/powerpoint/2010/main" val="1643892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E6A667E-5ACF-508D-4E2B-C7F571C9A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BFWE 2024: Roundtables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3F58DF-2FBC-A5CD-883F-FF4AA8C94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BIBFRAME editors in the future</a:t>
            </a:r>
          </a:p>
          <a:p>
            <a:r>
              <a:rPr lang="en-GB" dirty="0"/>
              <a:t>The Era of Dual Format Environments: BIBFRAME and MARC</a:t>
            </a:r>
          </a:p>
          <a:p>
            <a:r>
              <a:rPr lang="en-GB" dirty="0"/>
              <a:t>Insights into the practicalities of working with BIBFRAME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1396536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BC8BEB1-382E-46D6-7D52-3B8EA4E5A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BFWE 2025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8BF3E2-82C4-811E-5134-B2B52B60D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16th and 17th of September 2025</a:t>
            </a:r>
          </a:p>
          <a:p>
            <a:pPr lvl="1"/>
            <a:r>
              <a:rPr lang="en-GB" dirty="0"/>
              <a:t>Hosted by the University of Naples Federico II, Italy</a:t>
            </a:r>
          </a:p>
          <a:p>
            <a:pPr lvl="2"/>
            <a:r>
              <a:rPr lang="en-GB" dirty="0"/>
              <a:t>Note that September is prime tourist season for Naples so make your reservations well in advance</a:t>
            </a:r>
          </a:p>
          <a:p>
            <a:pPr lvl="1"/>
            <a:r>
              <a:rPr lang="en-GB" dirty="0"/>
              <a:t>Online participation also possible</a:t>
            </a:r>
          </a:p>
          <a:p>
            <a:r>
              <a:rPr lang="en-GB" dirty="0"/>
              <a:t>Attendance to the conference is free</a:t>
            </a:r>
          </a:p>
          <a:p>
            <a:pPr lvl="1"/>
            <a:r>
              <a:rPr lang="en-GB" dirty="0"/>
              <a:t>Registration: </a:t>
            </a:r>
            <a:r>
              <a:rPr lang="en-GB" dirty="0">
                <a:hlinkClick r:id="rId2"/>
              </a:rPr>
              <a:t>https://www.bfwe.eu/naples_2025</a:t>
            </a:r>
            <a:r>
              <a:rPr lang="en-GB" dirty="0"/>
              <a:t> </a:t>
            </a:r>
          </a:p>
          <a:p>
            <a:r>
              <a:rPr lang="fi-FI" dirty="0"/>
              <a:t>Presentation proposals still open</a:t>
            </a:r>
          </a:p>
          <a:p>
            <a:pPr lvl="1"/>
            <a:r>
              <a:rPr lang="fi-FI" dirty="0"/>
              <a:t>Deadline May 27th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3425546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7EB46B0-E484-154C-B4FD-AD19C8A23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Some other news of interest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86BAA0-DC07-CBEC-788E-CE12F2B1F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BIBFRAME advisory committee under consideration</a:t>
            </a:r>
          </a:p>
          <a:p>
            <a:r>
              <a:rPr lang="en-US" dirty="0"/>
              <a:t>Share-VDE liaison to RSC</a:t>
            </a:r>
          </a:p>
          <a:p>
            <a:pPr lvl="1"/>
            <a:r>
              <a:rPr lang="en-US" dirty="0"/>
              <a:t>Aimed to ensure consistent data interoperability among BIBFRAME and RDA</a:t>
            </a:r>
          </a:p>
          <a:p>
            <a:pPr lvl="1"/>
            <a:r>
              <a:rPr lang="en-US" dirty="0"/>
              <a:t>Share Family, composed of a community of BIBFRAME users, has MARC and UNIMARC users</a:t>
            </a:r>
          </a:p>
          <a:p>
            <a:r>
              <a:rPr lang="en-US" dirty="0"/>
              <a:t>BIBFRAME Interoperability Group BIG</a:t>
            </a:r>
          </a:p>
          <a:p>
            <a:pPr lvl="1"/>
            <a:r>
              <a:rPr lang="en-US" dirty="0"/>
              <a:t>Building machine-readable application profiles for minimum BIBFRAME shapes for interoperable exchange of BIBFRAME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60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b="1" dirty="0"/>
              <a:t>Conclusions</a:t>
            </a:r>
            <a:endParaRPr dirty="0"/>
          </a:p>
        </p:txBody>
      </p:sp>
      <p:sp>
        <p:nvSpPr>
          <p:cNvPr id="103" name="Google Shape;103;p9"/>
          <p:cNvSpPr txBox="1">
            <a:spLocks noGrp="1"/>
          </p:cNvSpPr>
          <p:nvPr>
            <p:ph type="body" idx="1"/>
          </p:nvPr>
        </p:nvSpPr>
        <p:spPr>
          <a:xfrm>
            <a:off x="838200" y="20542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1">
              <a:buSzPts val="2400"/>
            </a:pPr>
            <a:r>
              <a:rPr lang="en-US" dirty="0"/>
              <a:t>BIBFRAME is here</a:t>
            </a:r>
          </a:p>
          <a:p>
            <a:pPr marL="800100" lvl="2">
              <a:buSzPts val="2400"/>
            </a:pPr>
            <a:r>
              <a:rPr lang="en-US" dirty="0"/>
              <a:t>Many implementations are old enough that challenges and solutions are more mature</a:t>
            </a:r>
          </a:p>
          <a:p>
            <a:pPr marL="800100" lvl="2">
              <a:buSzPts val="2400"/>
            </a:pPr>
            <a:r>
              <a:rPr lang="en-US" dirty="0"/>
              <a:t>The tools are more and more concerned with user experience and smooth processes</a:t>
            </a:r>
          </a:p>
          <a:p>
            <a:pPr marL="800100" lvl="2">
              <a:buSzPts val="2400"/>
            </a:pPr>
            <a:r>
              <a:rPr lang="en-US" dirty="0"/>
              <a:t>The whole metadata ecosystem is considered</a:t>
            </a:r>
          </a:p>
          <a:p>
            <a:pPr marL="800100" lvl="2">
              <a:buSzPts val="2400"/>
            </a:pPr>
            <a:r>
              <a:rPr lang="en-US" dirty="0"/>
              <a:t>Library system vendors adding BIBFRAME support</a:t>
            </a:r>
          </a:p>
          <a:p>
            <a:pPr marL="342900" lvl="1">
              <a:buSzPts val="2400"/>
            </a:pPr>
            <a:r>
              <a:rPr lang="en-US" dirty="0"/>
              <a:t>Another major theme was one of co-operation. </a:t>
            </a:r>
          </a:p>
          <a:p>
            <a:pPr marL="800100" lvl="2">
              <a:buSzPts val="2400"/>
            </a:pPr>
            <a:r>
              <a:rPr lang="en-US" dirty="0"/>
              <a:t>Multiple collaborative initiatives had presentations</a:t>
            </a:r>
          </a:p>
          <a:p>
            <a:pPr marL="1257300" lvl="3">
              <a:buSzPts val="2400"/>
            </a:pPr>
            <a:r>
              <a:rPr lang="en-US" dirty="0"/>
              <a:t>strong progress being made on true sharing of data. </a:t>
            </a:r>
          </a:p>
          <a:p>
            <a:pPr marL="800100" lvl="2">
              <a:buSzPts val="2400"/>
            </a:pPr>
            <a:r>
              <a:rPr lang="en-US" dirty="0"/>
              <a:t>RDA also present as an important consideration in practical BIBFRAME implementations</a:t>
            </a:r>
            <a:endParaRPr lang="fi-FI" dirty="0"/>
          </a:p>
        </p:txBody>
      </p:sp>
      <p:pic>
        <p:nvPicPr>
          <p:cNvPr id="104" name="Google Shape;10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14603" y="214313"/>
            <a:ext cx="3228975" cy="1476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9422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5424" y="4742100"/>
            <a:ext cx="3797950" cy="17365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47115C4-4A85-DF6F-4DD5-4283E84B62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Thank you and welcome!</a:t>
            </a:r>
            <a:endParaRPr lang="en-FI" dirty="0"/>
          </a:p>
        </p:txBody>
      </p:sp>
    </p:spTree>
    <p:extLst>
      <p:ext uri="{BB962C8B-B14F-4D97-AF65-F5344CB8AC3E}">
        <p14:creationId xmlns:p14="http://schemas.microsoft.com/office/powerpoint/2010/main" val="212918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 b="1" dirty="0"/>
              <a:t>What is the BFWE?</a:t>
            </a:r>
            <a:endParaRPr dirty="0"/>
          </a:p>
        </p:txBody>
      </p:sp>
      <p:sp>
        <p:nvSpPr>
          <p:cNvPr id="103" name="Google Shape;103;p9"/>
          <p:cNvSpPr txBox="1">
            <a:spLocks noGrp="1"/>
          </p:cNvSpPr>
          <p:nvPr>
            <p:ph type="body" idx="1"/>
          </p:nvPr>
        </p:nvSpPr>
        <p:spPr>
          <a:xfrm>
            <a:off x="838200" y="20542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69999" lvl="0" indent="-34509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it-IT" sz="2600" dirty="0"/>
              <a:t>Series of annual workshops coordinated by the Organizer Group</a:t>
            </a:r>
          </a:p>
          <a:p>
            <a:pPr marL="727199" lvl="1" indent="-345099">
              <a:lnSpc>
                <a:spcPct val="100000"/>
              </a:lnSpc>
              <a:spcBef>
                <a:spcPts val="0"/>
              </a:spcBef>
              <a:buSzPts val="2600"/>
              <a:buFont typeface="Calibri"/>
              <a:buChar char="•"/>
            </a:pPr>
            <a:r>
              <a:rPr lang="en-US" sz="2400" dirty="0"/>
              <a:t>A forum for sharing knowledge about the practice of, production with, and planning of BIBFRAME implementation</a:t>
            </a:r>
          </a:p>
          <a:p>
            <a:pPr marL="727199" lvl="1" indent="-345099">
              <a:lnSpc>
                <a:spcPct val="100000"/>
              </a:lnSpc>
              <a:spcBef>
                <a:spcPts val="0"/>
              </a:spcBef>
              <a:buSzPts val="2600"/>
              <a:buFont typeface="Calibri"/>
              <a:buChar char="•"/>
            </a:pPr>
            <a:r>
              <a:rPr lang="en-US" dirty="0"/>
              <a:t>First one in Frankfurt in 2017</a:t>
            </a:r>
            <a:endParaRPr sz="2200" dirty="0"/>
          </a:p>
          <a:p>
            <a:pPr marL="269999" lvl="0" indent="-34509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it-IT" sz="2600" dirty="0"/>
              <a:t>A mailing list with now more than 500 participants </a:t>
            </a:r>
            <a:r>
              <a:rPr lang="it-IT" sz="2600" u="sng" dirty="0">
                <a:solidFill>
                  <a:schemeClr val="hlink"/>
                </a:solidFill>
                <a:hlinkClick r:id="rId3"/>
              </a:rPr>
              <a:t>https://lists.dnb.de/mailman/listinfo/eurbibframe</a:t>
            </a:r>
            <a:r>
              <a:rPr lang="it-IT" sz="2600" dirty="0"/>
              <a:t> </a:t>
            </a:r>
            <a:endParaRPr sz="2600" dirty="0"/>
          </a:p>
          <a:p>
            <a:pPr marL="269999" lvl="0" indent="-34509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•"/>
            </a:pPr>
            <a:r>
              <a:rPr lang="it-IT" sz="2600" dirty="0"/>
              <a:t>Repository of presentation from past editions at </a:t>
            </a:r>
            <a:r>
              <a:rPr lang="it-IT" sz="2600" u="sng" dirty="0">
                <a:solidFill>
                  <a:schemeClr val="hlink"/>
                </a:solidFill>
                <a:hlinkClick r:id="rId4"/>
              </a:rPr>
              <a:t>www.bfwe.eu</a:t>
            </a:r>
            <a:r>
              <a:rPr lang="it-IT" sz="2600" dirty="0"/>
              <a:t> </a:t>
            </a:r>
            <a:endParaRPr sz="2600" dirty="0"/>
          </a:p>
          <a:p>
            <a:pPr marL="269999" lvl="0" indent="-345099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Calibri"/>
              <a:buChar char="•"/>
            </a:pPr>
            <a:r>
              <a:rPr lang="it-IT" sz="2600" dirty="0"/>
              <a:t>Slack Channel </a:t>
            </a:r>
            <a:r>
              <a:rPr lang="it-IT" sz="2600" u="sng" dirty="0">
                <a:solidFill>
                  <a:srgbClr val="0081A7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https://bfwe.slack.com</a:t>
            </a:r>
            <a:endParaRPr lang="it-IT" sz="2600" u="sng" dirty="0">
              <a:solidFill>
                <a:srgbClr val="0081A7"/>
              </a:solidFill>
            </a:endParaRPr>
          </a:p>
          <a:p>
            <a:pPr marL="727199" lvl="1" indent="-345099">
              <a:lnSpc>
                <a:spcPct val="100000"/>
              </a:lnSpc>
              <a:spcBef>
                <a:spcPts val="1000"/>
              </a:spcBef>
              <a:buSzPts val="2600"/>
              <a:buFont typeface="Calibri"/>
              <a:buChar char="•"/>
            </a:pPr>
            <a:r>
              <a:rPr lang="it-IT" sz="2400" dirty="0"/>
              <a:t>Active during the workshop</a:t>
            </a:r>
            <a:endParaRPr lang="it-IT" sz="2200" u="sng" dirty="0">
              <a:solidFill>
                <a:srgbClr val="0081A7"/>
              </a:solidFill>
            </a:endParaRPr>
          </a:p>
          <a:p>
            <a:pPr marL="382100" lvl="1" indent="0">
              <a:lnSpc>
                <a:spcPct val="100000"/>
              </a:lnSpc>
              <a:spcBef>
                <a:spcPts val="1000"/>
              </a:spcBef>
              <a:buSzPts val="2600"/>
              <a:buNone/>
            </a:pPr>
            <a:endParaRPr sz="2200" dirty="0"/>
          </a:p>
        </p:txBody>
      </p:sp>
      <p:pic>
        <p:nvPicPr>
          <p:cNvPr id="104" name="Google Shape;104;p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314603" y="214313"/>
            <a:ext cx="3228975" cy="147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B171EA-17E8-7E36-4946-565D69697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BFWE 2024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38EFFB-5844-5A04-C12C-912619AB9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951514" cy="4351338"/>
          </a:xfrm>
        </p:spPr>
        <p:txBody>
          <a:bodyPr/>
          <a:lstStyle/>
          <a:p>
            <a:r>
              <a:rPr lang="en-US" dirty="0"/>
              <a:t>Held in Helsinki, September 17th-18th</a:t>
            </a:r>
          </a:p>
          <a:p>
            <a:pPr lvl="1"/>
            <a:r>
              <a:rPr lang="en-US" dirty="0"/>
              <a:t>~100 in-person participants</a:t>
            </a:r>
          </a:p>
          <a:p>
            <a:pPr lvl="1"/>
            <a:r>
              <a:rPr lang="en-US" dirty="0"/>
              <a:t>Almost 400 online participants</a:t>
            </a:r>
          </a:p>
          <a:p>
            <a:r>
              <a:rPr lang="fi-FI" dirty="0" err="1"/>
              <a:t>All</a:t>
            </a:r>
            <a:r>
              <a:rPr lang="fi-FI" dirty="0"/>
              <a:t> of the slides and recordings are online</a:t>
            </a:r>
          </a:p>
          <a:p>
            <a:pPr lvl="1"/>
            <a:r>
              <a:rPr lang="en-US" dirty="0">
                <a:hlinkClick r:id="rId2"/>
              </a:rPr>
              <a:t>https://www.bfwe.eu/helsinki_2024</a:t>
            </a:r>
            <a:r>
              <a:rPr lang="fi-FI" dirty="0"/>
              <a:t> </a:t>
            </a:r>
            <a:endParaRPr lang="en-FI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4B425EF-690D-0B2C-F451-451E77C7B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716" y="1626617"/>
            <a:ext cx="7177598" cy="478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24A2E44-90C9-F80D-93FE-CA0EE0B9DCFD}"/>
              </a:ext>
            </a:extLst>
          </p:cNvPr>
          <p:cNvSpPr txBox="1"/>
          <p:nvPr/>
        </p:nvSpPr>
        <p:spPr>
          <a:xfrm>
            <a:off x="8201540" y="6411682"/>
            <a:ext cx="37657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Photo: Marko Oja, National Library of Finland</a:t>
            </a:r>
          </a:p>
        </p:txBody>
      </p:sp>
    </p:spTree>
    <p:extLst>
      <p:ext uri="{BB962C8B-B14F-4D97-AF65-F5344CB8AC3E}">
        <p14:creationId xmlns:p14="http://schemas.microsoft.com/office/powerpoint/2010/main" val="210958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069FA9-5291-4CA4-E046-8ACAD2002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Modern MARC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0C3A1E-51D8-1794-712B-B579E9DED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Library of Congress’ set of guidelines for producing MARC records that are easier for BIBFRAME</a:t>
            </a:r>
          </a:p>
          <a:p>
            <a:pPr lvl="1"/>
            <a:r>
              <a:rPr lang="en-US" dirty="0"/>
              <a:t>Aims to better comply with RDA</a:t>
            </a:r>
          </a:p>
          <a:p>
            <a:r>
              <a:rPr lang="en-US" dirty="0">
                <a:hlinkClick r:id="rId2"/>
              </a:rPr>
              <a:t>https://www.loc.gov/marc/ModernMARC-index.html</a:t>
            </a:r>
            <a:r>
              <a:rPr lang="en-US" dirty="0"/>
              <a:t> </a:t>
            </a:r>
          </a:p>
          <a:p>
            <a:r>
              <a:rPr lang="en-US" dirty="0"/>
              <a:t>Less coded data in fixed fields</a:t>
            </a:r>
          </a:p>
          <a:p>
            <a:pPr lvl="1"/>
            <a:r>
              <a:rPr lang="en-US" dirty="0"/>
              <a:t>Favors strings and identifiers</a:t>
            </a:r>
          </a:p>
          <a:p>
            <a:r>
              <a:rPr lang="en-US" dirty="0"/>
              <a:t>More identifiers</a:t>
            </a:r>
          </a:p>
          <a:p>
            <a:r>
              <a:rPr lang="en-US" dirty="0"/>
              <a:t>Minimal ISBD punctuation</a:t>
            </a:r>
          </a:p>
        </p:txBody>
      </p:sp>
    </p:spTree>
    <p:extLst>
      <p:ext uri="{BB962C8B-B14F-4D97-AF65-F5344CB8AC3E}">
        <p14:creationId xmlns:p14="http://schemas.microsoft.com/office/powerpoint/2010/main" val="1600968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F946678-FB81-F4F8-0D79-EEE9A6BF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BIBFRAME 2.4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F85D03-3F11-578C-6E69-3CD65848C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7049"/>
            <a:ext cx="10515600" cy="12643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Relations between entities from direct to indirect</a:t>
            </a:r>
          </a:p>
          <a:p>
            <a:pPr lvl="1"/>
            <a:r>
              <a:rPr lang="en-US" dirty="0"/>
              <a:t>This removes “hardcoding” from these relations and allows easier interoperability with, e.g., RDA relations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F84849-45CD-6146-3E45-A641EA9B0740}"/>
              </a:ext>
            </a:extLst>
          </p:cNvPr>
          <p:cNvSpPr/>
          <p:nvPr/>
        </p:nvSpPr>
        <p:spPr>
          <a:xfrm>
            <a:off x="838200" y="2844800"/>
            <a:ext cx="1416050" cy="793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bfWork1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5B8B89-196E-0DE5-41D8-BACBD22A1F75}"/>
              </a:ext>
            </a:extLst>
          </p:cNvPr>
          <p:cNvSpPr/>
          <p:nvPr/>
        </p:nvSpPr>
        <p:spPr>
          <a:xfrm>
            <a:off x="4079875" y="2844800"/>
            <a:ext cx="1416050" cy="793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bfWork2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66F315E-B905-2066-118B-B8D22A102042}"/>
              </a:ext>
            </a:extLst>
          </p:cNvPr>
          <p:cNvCxnSpPr>
            <a:stCxn id="2" idx="3"/>
            <a:endCxn id="3" idx="1"/>
          </p:cNvCxnSpPr>
          <p:nvPr/>
        </p:nvCxnSpPr>
        <p:spPr>
          <a:xfrm>
            <a:off x="2254250" y="3241675"/>
            <a:ext cx="182562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60E42B6-929F-FD16-85FA-5BE7E166E8F0}"/>
              </a:ext>
            </a:extLst>
          </p:cNvPr>
          <p:cNvSpPr txBox="1"/>
          <p:nvPr/>
        </p:nvSpPr>
        <p:spPr>
          <a:xfrm>
            <a:off x="2457450" y="2863851"/>
            <a:ext cx="1393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bf:hasSeries</a:t>
            </a:r>
            <a:endParaRPr lang="fi-FI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FBE60F-80EC-283B-8ED1-5DCA9A2A6A99}"/>
              </a:ext>
            </a:extLst>
          </p:cNvPr>
          <p:cNvSpPr/>
          <p:nvPr/>
        </p:nvSpPr>
        <p:spPr>
          <a:xfrm>
            <a:off x="838200" y="4514850"/>
            <a:ext cx="1416050" cy="793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bfWork1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8B46E02-090E-08A3-8076-857CCD7FD7DD}"/>
              </a:ext>
            </a:extLst>
          </p:cNvPr>
          <p:cNvSpPr/>
          <p:nvPr/>
        </p:nvSpPr>
        <p:spPr>
          <a:xfrm>
            <a:off x="4079875" y="4514850"/>
            <a:ext cx="1416050" cy="793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bfRelation1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8B1EB4-B9C9-ED68-9105-16B1E31FA68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>
            <a:off x="2254250" y="4911725"/>
            <a:ext cx="182562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EF5CA9F-1CC2-4668-B1E0-8EC97FF19569}"/>
              </a:ext>
            </a:extLst>
          </p:cNvPr>
          <p:cNvSpPr txBox="1"/>
          <p:nvPr/>
        </p:nvSpPr>
        <p:spPr>
          <a:xfrm>
            <a:off x="2387600" y="4528622"/>
            <a:ext cx="1220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bf:relation</a:t>
            </a:r>
            <a:endParaRPr lang="fi-FI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22F726-EB4F-D045-B5E8-BD9FC2E9A8C4}"/>
              </a:ext>
            </a:extLst>
          </p:cNvPr>
          <p:cNvSpPr/>
          <p:nvPr/>
        </p:nvSpPr>
        <p:spPr>
          <a:xfrm>
            <a:off x="7321550" y="4510604"/>
            <a:ext cx="1416050" cy="793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/>
              <a:t>bf:hasSeries</a:t>
            </a:r>
            <a:endParaRPr lang="fi-FI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FBE38B-1A38-CBC9-80DB-80422C078F89}"/>
              </a:ext>
            </a:extLst>
          </p:cNvPr>
          <p:cNvSpPr/>
          <p:nvPr/>
        </p:nvSpPr>
        <p:spPr>
          <a:xfrm>
            <a:off x="7321550" y="5765426"/>
            <a:ext cx="1416050" cy="7937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bfWork2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387B192-E07F-B884-D700-995D797871D6}"/>
              </a:ext>
            </a:extLst>
          </p:cNvPr>
          <p:cNvCxnSpPr>
            <a:cxnSpLocks/>
            <a:stCxn id="10" idx="3"/>
            <a:endCxn id="15" idx="1"/>
          </p:cNvCxnSpPr>
          <p:nvPr/>
        </p:nvCxnSpPr>
        <p:spPr>
          <a:xfrm flipV="1">
            <a:off x="5495925" y="4907479"/>
            <a:ext cx="1825625" cy="424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22C7E24-F548-5E87-3544-F1C1E3947176}"/>
              </a:ext>
            </a:extLst>
          </p:cNvPr>
          <p:cNvCxnSpPr>
            <a:cxnSpLocks/>
            <a:stCxn id="10" idx="2"/>
            <a:endCxn id="16" idx="1"/>
          </p:cNvCxnSpPr>
          <p:nvPr/>
        </p:nvCxnSpPr>
        <p:spPr>
          <a:xfrm rot="16200000" flipH="1">
            <a:off x="5627875" y="4468625"/>
            <a:ext cx="853701" cy="2533650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CCF2F30-4A1B-0C1A-20A1-5DDD5F17075B}"/>
              </a:ext>
            </a:extLst>
          </p:cNvPr>
          <p:cNvSpPr txBox="1"/>
          <p:nvPr/>
        </p:nvSpPr>
        <p:spPr>
          <a:xfrm>
            <a:off x="5588000" y="4510604"/>
            <a:ext cx="1640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bf:relationship</a:t>
            </a:r>
            <a:endParaRPr lang="fi-FI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CE409B-8959-E0FF-9A61-05EBA586497E}"/>
              </a:ext>
            </a:extLst>
          </p:cNvPr>
          <p:cNvSpPr txBox="1"/>
          <p:nvPr/>
        </p:nvSpPr>
        <p:spPr>
          <a:xfrm>
            <a:off x="4870451" y="5765426"/>
            <a:ext cx="2430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bf:associatedResource</a:t>
            </a:r>
            <a:endParaRPr lang="fi-FI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85F15CE-BD95-ECBF-31DB-CD948224CEF5}"/>
              </a:ext>
            </a:extLst>
          </p:cNvPr>
          <p:cNvCxnSpPr/>
          <p:nvPr/>
        </p:nvCxnSpPr>
        <p:spPr>
          <a:xfrm>
            <a:off x="330200" y="4070350"/>
            <a:ext cx="9004300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21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C0304C-F6CC-10BB-EFC2-7038A325C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BFWE 2024: Community Updates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E75A9A-6C4F-66B5-F58A-16EF57C17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Library of Congress update</a:t>
            </a:r>
            <a:endParaRPr lang="en-FI" dirty="0"/>
          </a:p>
          <a:p>
            <a:pPr lvl="1"/>
            <a:r>
              <a:rPr lang="en-GB" dirty="0"/>
              <a:t>Sally McCallum, Library of Congress (LoC), Chief of Network Development and Standards Office</a:t>
            </a:r>
          </a:p>
          <a:p>
            <a:r>
              <a:rPr lang="en-GB" dirty="0"/>
              <a:t>BIBFRAME Shapes: Validating our Approach</a:t>
            </a:r>
          </a:p>
          <a:p>
            <a:pPr lvl="1"/>
            <a:r>
              <a:rPr lang="en-GB" dirty="0"/>
              <a:t>Nancy Lorimer, Stanford University, Associate Director for Metadata Services</a:t>
            </a:r>
          </a:p>
          <a:p>
            <a:r>
              <a:rPr lang="en-GB" dirty="0"/>
              <a:t>Planning and Designing: An Update from Blue Core</a:t>
            </a:r>
          </a:p>
          <a:p>
            <a:pPr lvl="1"/>
            <a:r>
              <a:rPr lang="en-GB" dirty="0"/>
              <a:t>Kalli </a:t>
            </a:r>
            <a:r>
              <a:rPr lang="en-GB" dirty="0" err="1"/>
              <a:t>Mathios</a:t>
            </a:r>
            <a:r>
              <a:rPr lang="en-GB" dirty="0"/>
              <a:t>, Stanford University, Linked Data Community Outreach Librarian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9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1C49F1-7E31-B18D-7F33-FD1DD8C3A9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708FA38-5379-630B-6CA5-679172F3A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BFWE 2024: Community Updates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6C8D2D-CC6F-D3F1-0DF0-1EB66F354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Share Family: advancements in linked data collaboration</a:t>
            </a:r>
          </a:p>
          <a:p>
            <a:pPr lvl="1"/>
            <a:r>
              <a:rPr lang="en-GB" dirty="0"/>
              <a:t>Tiziana Possemato, @Cult, Founding partner &amp; Director</a:t>
            </a:r>
          </a:p>
          <a:p>
            <a:pPr lvl="1"/>
            <a:r>
              <a:rPr lang="en-GB" dirty="0"/>
              <a:t>Serena Cericola, Casalini Libri, R&amp;D assistant</a:t>
            </a:r>
          </a:p>
          <a:p>
            <a:r>
              <a:rPr lang="en-GB" dirty="0"/>
              <a:t>Normalising and coordinating types in bibliographic data</a:t>
            </a:r>
          </a:p>
          <a:p>
            <a:pPr lvl="1"/>
            <a:r>
              <a:rPr lang="en-GB" dirty="0"/>
              <a:t>Andreas Andersson, National Library of Sweden, Metadata Specialist</a:t>
            </a:r>
          </a:p>
        </p:txBody>
      </p:sp>
    </p:spTree>
    <p:extLst>
      <p:ext uri="{BB962C8B-B14F-4D97-AF65-F5344CB8AC3E}">
        <p14:creationId xmlns:p14="http://schemas.microsoft.com/office/powerpoint/2010/main" val="2543834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BB5C6BC-0C28-E266-1894-31B23AF19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BFWE 2024: From theory to practice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3AB313-CF21-E652-FD62-13987C2C9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Report from RDA Steering Committee</a:t>
            </a:r>
            <a:endParaRPr lang="en-FI" dirty="0"/>
          </a:p>
          <a:p>
            <a:pPr lvl="1"/>
            <a:r>
              <a:rPr lang="en-GB" dirty="0"/>
              <a:t>Renate Behrens, RSC, Chair</a:t>
            </a:r>
          </a:p>
          <a:p>
            <a:r>
              <a:rPr lang="en-GB" dirty="0"/>
              <a:t>Expressions and Aggregates in BIBFRAME</a:t>
            </a:r>
          </a:p>
          <a:p>
            <a:pPr lvl="1"/>
            <a:r>
              <a:rPr lang="en-GB" dirty="0"/>
              <a:t>Matias Frosterus, National Library of Finland, Information Systems Manager</a:t>
            </a:r>
          </a:p>
          <a:p>
            <a:r>
              <a:rPr lang="en-GB" dirty="0"/>
              <a:t>Building a Semantic Knowledge Graph at National Library Board Singapore</a:t>
            </a:r>
          </a:p>
          <a:p>
            <a:pPr lvl="1"/>
            <a:r>
              <a:rPr lang="en-GB" dirty="0"/>
              <a:t>Richard Wallis, Data Liberate, Founder</a:t>
            </a:r>
          </a:p>
        </p:txBody>
      </p:sp>
    </p:spTree>
    <p:extLst>
      <p:ext uri="{BB962C8B-B14F-4D97-AF65-F5344CB8AC3E}">
        <p14:creationId xmlns:p14="http://schemas.microsoft.com/office/powerpoint/2010/main" val="4024719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5184A1-3217-1D77-3863-A6ECBF78D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EBF20FC-EDFF-FC5E-BD1C-48327C99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BFWE 2024: From theory to practice</a:t>
            </a:r>
            <a:endParaRPr lang="en-FI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DFB2A8-D908-46D7-20BA-9BFF0B7EE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Adventures in BIBFRAME: Cataloguing Rare Books Using Sinopia at the University of Leeds</a:t>
            </a:r>
          </a:p>
          <a:p>
            <a:pPr lvl="1"/>
            <a:r>
              <a:rPr lang="en-GB" dirty="0"/>
              <a:t>Trevor Hough, University of Leeds, Metadata &amp; Discovery Coordinator</a:t>
            </a:r>
          </a:p>
          <a:p>
            <a:pPr lvl="1"/>
            <a:r>
              <a:rPr lang="en-GB" dirty="0"/>
              <a:t>Kim Taylor, University of Leeds, Metadata &amp; Discovery Manager</a:t>
            </a:r>
          </a:p>
          <a:p>
            <a:r>
              <a:rPr lang="en-GB" dirty="0"/>
              <a:t>Toward a new way of </a:t>
            </a:r>
            <a:r>
              <a:rPr lang="en-GB" dirty="0" err="1"/>
              <a:t>cataloging</a:t>
            </a:r>
            <a:r>
              <a:rPr lang="en-GB" dirty="0"/>
              <a:t>: investigating the feasibility of implementing an entity-relationship model in Flemish central </a:t>
            </a:r>
            <a:r>
              <a:rPr lang="en-GB" dirty="0" err="1"/>
              <a:t>cataloging</a:t>
            </a:r>
            <a:endParaRPr lang="en-GB" dirty="0"/>
          </a:p>
          <a:p>
            <a:pPr lvl="1"/>
            <a:r>
              <a:rPr lang="en-GB" dirty="0"/>
              <a:t>Gwenny </a:t>
            </a:r>
            <a:r>
              <a:rPr lang="en-GB" dirty="0" err="1"/>
              <a:t>Vlaemynck</a:t>
            </a:r>
            <a:r>
              <a:rPr lang="en-GB" dirty="0"/>
              <a:t>, </a:t>
            </a:r>
            <a:r>
              <a:rPr lang="en-GB" dirty="0" err="1"/>
              <a:t>Cultuurconnect</a:t>
            </a:r>
            <a:r>
              <a:rPr lang="en-GB" dirty="0"/>
              <a:t>, Innovation Manager</a:t>
            </a:r>
          </a:p>
          <a:p>
            <a:pPr lvl="1"/>
            <a:r>
              <a:rPr lang="en-GB" dirty="0"/>
              <a:t>Hannelore </a:t>
            </a:r>
            <a:r>
              <a:rPr lang="en-GB" dirty="0" err="1"/>
              <a:t>Baudewyn</a:t>
            </a:r>
            <a:r>
              <a:rPr lang="en-GB" dirty="0"/>
              <a:t>, </a:t>
            </a:r>
            <a:r>
              <a:rPr lang="en-GB" dirty="0" err="1"/>
              <a:t>Cultuurconnect</a:t>
            </a:r>
            <a:r>
              <a:rPr lang="en-GB" dirty="0"/>
              <a:t>, Product Owner Open </a:t>
            </a:r>
            <a:r>
              <a:rPr lang="en-GB" dirty="0" err="1"/>
              <a:t>Vlacc</a:t>
            </a:r>
            <a:endParaRPr lang="en-GB" dirty="0"/>
          </a:p>
          <a:p>
            <a:pPr lvl="1"/>
            <a:r>
              <a:rPr lang="en-GB" dirty="0"/>
              <a:t>Lynn Van </a:t>
            </a:r>
            <a:r>
              <a:rPr lang="en-GB" dirty="0" err="1"/>
              <a:t>Kerckhove</a:t>
            </a:r>
            <a:r>
              <a:rPr lang="en-GB" dirty="0"/>
              <a:t>, </a:t>
            </a:r>
            <a:r>
              <a:rPr lang="en-GB" dirty="0" err="1"/>
              <a:t>Cultuurconnect</a:t>
            </a:r>
            <a:r>
              <a:rPr lang="en-GB" dirty="0"/>
              <a:t>, Domain expert IT</a:t>
            </a:r>
          </a:p>
          <a:p>
            <a:pPr lvl="1"/>
            <a:r>
              <a:rPr lang="en-GB" dirty="0"/>
              <a:t>Guy Cools, </a:t>
            </a:r>
            <a:r>
              <a:rPr lang="en-GB" dirty="0" err="1"/>
              <a:t>Cultuurconnect</a:t>
            </a:r>
            <a:r>
              <a:rPr lang="en-GB" dirty="0"/>
              <a:t>, Metadata specialist</a:t>
            </a:r>
          </a:p>
        </p:txBody>
      </p:sp>
    </p:spTree>
    <p:extLst>
      <p:ext uri="{BB962C8B-B14F-4D97-AF65-F5344CB8AC3E}">
        <p14:creationId xmlns:p14="http://schemas.microsoft.com/office/powerpoint/2010/main" val="1871908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767C8051495B4C9F7C8373215F558A" ma:contentTypeVersion="17" ma:contentTypeDescription="Create a new document." ma:contentTypeScope="" ma:versionID="a83c04d7ec16cad33e3e3ab18cbd1e62">
  <xsd:schema xmlns:xsd="http://www.w3.org/2001/XMLSchema" xmlns:xs="http://www.w3.org/2001/XMLSchema" xmlns:p="http://schemas.microsoft.com/office/2006/metadata/properties" xmlns:ns2="8c8aa203-1fac-4270-8544-42411f3f6c97" xmlns:ns3="8c629295-8ec9-43fc-82d2-c12ec76e364f" targetNamespace="http://schemas.microsoft.com/office/2006/metadata/properties" ma:root="true" ma:fieldsID="8c0bd65c4de7bae60fbf3f2cc4d5e399" ns2:_="" ns3:_="">
    <xsd:import namespace="8c8aa203-1fac-4270-8544-42411f3f6c97"/>
    <xsd:import namespace="8c629295-8ec9-43fc-82d2-c12ec76e364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8aa203-1fac-4270-8544-42411f3f6c9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478610-eb2e-4f9e-8dbf-c0644748430b}" ma:internalName="TaxCatchAll" ma:showField="CatchAllData" ma:web="8c8aa203-1fac-4270-8544-42411f3f6c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629295-8ec9-43fc-82d2-c12ec76e3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6a82291-1788-4d09-9c72-413c40229b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c629295-8ec9-43fc-82d2-c12ec76e364f">
      <Terms xmlns="http://schemas.microsoft.com/office/infopath/2007/PartnerControls"/>
    </lcf76f155ced4ddcb4097134ff3c332f>
    <TaxCatchAll xmlns="8c8aa203-1fac-4270-8544-42411f3f6c9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FB4D5F-3360-47C6-A8CD-E69D90FB2F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8aa203-1fac-4270-8544-42411f3f6c97"/>
    <ds:schemaRef ds:uri="8c629295-8ec9-43fc-82d2-c12ec76e36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8A0102-5FFE-40D1-A6C8-0BB08DAC0AD1}">
  <ds:schemaRefs>
    <ds:schemaRef ds:uri="http://purl.org/dc/elements/1.1/"/>
    <ds:schemaRef ds:uri="http://schemas.microsoft.com/office/infopath/2007/PartnerControls"/>
    <ds:schemaRef ds:uri="http://purl.org/dc/dcmitype/"/>
    <ds:schemaRef ds:uri="http://purl.org/dc/terms/"/>
    <ds:schemaRef ds:uri="8c629295-8ec9-43fc-82d2-c12ec76e364f"/>
    <ds:schemaRef ds:uri="8c8aa203-1fac-4270-8544-42411f3f6c97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3CACA4B-3E0A-4522-8185-8D96DD9EDB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7725</TotalTime>
  <Words>878</Words>
  <Application>Microsoft Office PowerPoint</Application>
  <PresentationFormat>Widescreen</PresentationFormat>
  <Paragraphs>118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Office-tema</vt:lpstr>
      <vt:lpstr> Report on BIBFRAME Workshop in Europe 2024  Held September 17th and 18th in 2023 in Helsinki</vt:lpstr>
      <vt:lpstr>What is the BFWE?</vt:lpstr>
      <vt:lpstr>BFWE 2024</vt:lpstr>
      <vt:lpstr>Modern MARC</vt:lpstr>
      <vt:lpstr>BIBFRAME 2.4</vt:lpstr>
      <vt:lpstr>BFWE 2024: Community Updates</vt:lpstr>
      <vt:lpstr>BFWE 2024: Community Updates</vt:lpstr>
      <vt:lpstr>BFWE 2024: From theory to practice</vt:lpstr>
      <vt:lpstr>BFWE 2024: From theory to practice</vt:lpstr>
      <vt:lpstr>BFWE 2024: BIBFRAME Environments</vt:lpstr>
      <vt:lpstr>BFWE 2024: BIBFRAME Environments</vt:lpstr>
      <vt:lpstr>BFWE 2024: Roundtables</vt:lpstr>
      <vt:lpstr>BFWE 2025</vt:lpstr>
      <vt:lpstr>Some other news of interest</vt:lpstr>
      <vt:lpstr>Conclusions</vt:lpstr>
      <vt:lpstr>Thank you and welcome!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BIBFRAME Workshop in Europe 2023  19-20 September 2023 KBR Royal Library of Belgium</dc:title>
  <dc:creator>Leif Andresen</dc:creator>
  <cp:lastModifiedBy>Frosterus, Matias M</cp:lastModifiedBy>
  <cp:revision>9</cp:revision>
  <dcterms:created xsi:type="dcterms:W3CDTF">2020-09-18T07:31:34Z</dcterms:created>
  <dcterms:modified xsi:type="dcterms:W3CDTF">2025-05-21T07:57:02Z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0x010100EB767C8051495B4C9F7C8373215F558A</vt:lpwstr>
  </property>
  <property fmtid="{D5CDD505-2E9C-101B-9397-08002B2CF9AE}" pid="3" name="MediaServiceImageTags">
    <vt:lpwstr/>
  </property>
</Properties>
</file>