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8.xml" ContentType="application/vnd.openxmlformats-officedocument.presentationml.notesSlide+xml"/>
  <Override PartName="/ppt/charts/chart3.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7"/>
  </p:notesMasterIdLst>
  <p:sldIdLst>
    <p:sldId id="256" r:id="rId2"/>
    <p:sldId id="273" r:id="rId3"/>
    <p:sldId id="275" r:id="rId4"/>
    <p:sldId id="257" r:id="rId5"/>
    <p:sldId id="259" r:id="rId6"/>
    <p:sldId id="258" r:id="rId7"/>
    <p:sldId id="260" r:id="rId8"/>
    <p:sldId id="276" r:id="rId9"/>
    <p:sldId id="286" r:id="rId10"/>
    <p:sldId id="277" r:id="rId11"/>
    <p:sldId id="265" r:id="rId12"/>
    <p:sldId id="270" r:id="rId13"/>
    <p:sldId id="271" r:id="rId14"/>
    <p:sldId id="262" r:id="rId15"/>
    <p:sldId id="291" r:id="rId1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792" autoAdjust="0"/>
    <p:restoredTop sz="79863" autoAdjust="0"/>
  </p:normalViewPr>
  <p:slideViewPr>
    <p:cSldViewPr>
      <p:cViewPr varScale="1">
        <p:scale>
          <a:sx n="66" d="100"/>
          <a:sy n="66" d="100"/>
        </p:scale>
        <p:origin x="1738" y="53"/>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oleObject" Target="file:///\\satie.bnf.fr\profils_redir$\BNF0016704\Desktop\PUC%20Survey\anketa121922-2024-07-18-final.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satie.bnf.fr\profils_redir$\BNF0016704\Desktop\PUC%20Survey\anketa121922-2024-07-18-final.xlsx" TargetMode="Externa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l-NL"/>
  <c:roundedCorners val="0"/>
  <mc:AlternateContent xmlns:mc="http://schemas.openxmlformats.org/markup-compatibility/2006">
    <mc:Choice xmlns:c14="http://schemas.microsoft.com/office/drawing/2007/8/2/chart" Requires="c14">
      <c14:style val="102"/>
    </mc:Choice>
    <mc:Fallback>
      <c:style val="2"/>
    </mc:Fallback>
  </mc:AlternateContent>
  <c:pivotSource>
    <c:name>[anketa121922-2024-07-18-final.xlsx]Content standards!Tableau croisé dynamique1</c:name>
    <c:fmtId val="3"/>
  </c:pivotSource>
  <c:chart>
    <c:autoTitleDeleted val="0"/>
    <c:pivotFmts>
      <c:pivotFmt>
        <c:idx val="0"/>
        <c:marker>
          <c:symbol val="none"/>
        </c:marker>
      </c:pivotFmt>
      <c:pivotFmt>
        <c:idx val="1"/>
        <c:marker>
          <c:symbol val="none"/>
        </c:marker>
      </c:pivotFmt>
      <c:pivotFmt>
        <c:idx val="2"/>
        <c:marker>
          <c:symbol val="none"/>
        </c:marker>
      </c:pivotFmt>
      <c:pivotFmt>
        <c:idx val="3"/>
        <c:marker>
          <c:symbol val="none"/>
        </c:marker>
      </c:pivotFmt>
      <c:pivotFmt>
        <c:idx val="4"/>
        <c:marker>
          <c:symbol val="none"/>
        </c:marker>
      </c:pivotFmt>
      <c:pivotFmt>
        <c:idx val="5"/>
        <c:marker>
          <c:symbol val="none"/>
        </c:marker>
      </c:pivotFmt>
      <c:pivotFmt>
        <c:idx val="6"/>
        <c:marker>
          <c:symbol val="none"/>
        </c:marker>
      </c:pivotFmt>
      <c:pivotFmt>
        <c:idx val="7"/>
        <c:marker>
          <c:symbol val="none"/>
        </c:marker>
      </c:pivotFmt>
      <c:pivotFmt>
        <c:idx val="8"/>
        <c:marker>
          <c:symbol val="none"/>
        </c:marker>
        <c:dLbl>
          <c:idx val="0"/>
          <c:spPr/>
          <c:txPr>
            <a:bodyPr/>
            <a:lstStyle/>
            <a:p>
              <a:pPr>
                <a:defRPr/>
              </a:pPr>
              <a:endParaRPr lang="fr-FR"/>
            </a:p>
          </c:txPr>
          <c:showLegendKey val="0"/>
          <c:showVal val="1"/>
          <c:showCatName val="0"/>
          <c:showSerName val="0"/>
          <c:showPercent val="0"/>
          <c:showBubbleSize val="0"/>
          <c:extLst>
            <c:ext xmlns:c15="http://schemas.microsoft.com/office/drawing/2012/chart" uri="{CE6537A1-D6FC-4f65-9D91-7224C49458BB}"/>
          </c:extLst>
        </c:dLbl>
      </c:pivotFmt>
      <c:pivotFmt>
        <c:idx val="9"/>
        <c:marker>
          <c:symbol val="none"/>
        </c:marker>
        <c:dLbl>
          <c:idx val="0"/>
          <c:spPr/>
          <c:txPr>
            <a:bodyPr/>
            <a:lstStyle/>
            <a:p>
              <a:pPr>
                <a:defRPr/>
              </a:pPr>
              <a:endParaRPr lang="fr-FR"/>
            </a:p>
          </c:txPr>
          <c:showLegendKey val="0"/>
          <c:showVal val="1"/>
          <c:showCatName val="0"/>
          <c:showSerName val="0"/>
          <c:showPercent val="0"/>
          <c:showBubbleSize val="0"/>
          <c:extLst>
            <c:ext xmlns:c15="http://schemas.microsoft.com/office/drawing/2012/chart" uri="{CE6537A1-D6FC-4f65-9D91-7224C49458BB}"/>
          </c:extLst>
        </c:dLbl>
      </c:pivotFmt>
      <c:pivotFmt>
        <c:idx val="10"/>
        <c:marker>
          <c:symbol val="none"/>
        </c:marker>
        <c:dLbl>
          <c:idx val="0"/>
          <c:spPr/>
          <c:txPr>
            <a:bodyPr/>
            <a:lstStyle/>
            <a:p>
              <a:pPr>
                <a:defRPr/>
              </a:pPr>
              <a:endParaRPr lang="fr-FR"/>
            </a:p>
          </c:txPr>
          <c:showLegendKey val="0"/>
          <c:showVal val="1"/>
          <c:showCatName val="0"/>
          <c:showSerName val="0"/>
          <c:showPercent val="0"/>
          <c:showBubbleSize val="0"/>
          <c:extLst>
            <c:ext xmlns:c15="http://schemas.microsoft.com/office/drawing/2012/chart" uri="{CE6537A1-D6FC-4f65-9D91-7224C49458BB}"/>
          </c:extLst>
        </c:dLbl>
      </c:pivotFmt>
      <c:pivotFmt>
        <c:idx val="11"/>
        <c:marker>
          <c:symbol val="none"/>
        </c:marker>
        <c:dLbl>
          <c:idx val="0"/>
          <c:spPr/>
          <c:txPr>
            <a:bodyPr/>
            <a:lstStyle/>
            <a:p>
              <a:pPr>
                <a:defRPr/>
              </a:pPr>
              <a:endParaRPr lang="fr-FR"/>
            </a:p>
          </c:txPr>
          <c:showLegendKey val="0"/>
          <c:showVal val="1"/>
          <c:showCatName val="0"/>
          <c:showSerName val="0"/>
          <c:showPercent val="0"/>
          <c:showBubbleSize val="0"/>
          <c:extLst>
            <c:ext xmlns:c15="http://schemas.microsoft.com/office/drawing/2012/chart" uri="{CE6537A1-D6FC-4f65-9D91-7224C49458BB}"/>
          </c:extLst>
        </c:dLbl>
      </c:pivotFmt>
      <c:pivotFmt>
        <c:idx val="12"/>
        <c:marker>
          <c:symbol val="none"/>
        </c:marker>
        <c:dLbl>
          <c:idx val="0"/>
          <c:spPr/>
          <c:txPr>
            <a:bodyPr/>
            <a:lstStyle/>
            <a:p>
              <a:pPr>
                <a:defRPr/>
              </a:pPr>
              <a:endParaRPr lang="fr-FR"/>
            </a:p>
          </c:txPr>
          <c:showLegendKey val="0"/>
          <c:showVal val="1"/>
          <c:showCatName val="0"/>
          <c:showSerName val="0"/>
          <c:showPercent val="0"/>
          <c:showBubbleSize val="0"/>
          <c:extLst>
            <c:ext xmlns:c15="http://schemas.microsoft.com/office/drawing/2012/chart" uri="{CE6537A1-D6FC-4f65-9D91-7224C49458BB}"/>
          </c:extLst>
        </c:dLbl>
      </c:pivotFmt>
      <c:pivotFmt>
        <c:idx val="13"/>
        <c:marker>
          <c:symbol val="none"/>
        </c:marker>
        <c:dLbl>
          <c:idx val="0"/>
          <c:spPr/>
          <c:txPr>
            <a:bodyPr/>
            <a:lstStyle/>
            <a:p>
              <a:pPr>
                <a:defRPr/>
              </a:pPr>
              <a:endParaRPr lang="fr-FR"/>
            </a:p>
          </c:txPr>
          <c:showLegendKey val="0"/>
          <c:showVal val="1"/>
          <c:showCatName val="0"/>
          <c:showSerName val="0"/>
          <c:showPercent val="0"/>
          <c:showBubbleSize val="0"/>
          <c:extLst>
            <c:ext xmlns:c15="http://schemas.microsoft.com/office/drawing/2012/chart" uri="{CE6537A1-D6FC-4f65-9D91-7224C49458BB}"/>
          </c:extLst>
        </c:dLbl>
      </c:pivotFmt>
      <c:pivotFmt>
        <c:idx val="14"/>
        <c:marker>
          <c:symbol val="none"/>
        </c:marker>
        <c:dLbl>
          <c:idx val="0"/>
          <c:spPr/>
          <c:txPr>
            <a:bodyPr/>
            <a:lstStyle/>
            <a:p>
              <a:pPr>
                <a:defRPr/>
              </a:pPr>
              <a:endParaRPr lang="fr-FR"/>
            </a:p>
          </c:txPr>
          <c:showLegendKey val="0"/>
          <c:showVal val="1"/>
          <c:showCatName val="0"/>
          <c:showSerName val="0"/>
          <c:showPercent val="0"/>
          <c:showBubbleSize val="0"/>
          <c:extLst>
            <c:ext xmlns:c15="http://schemas.microsoft.com/office/drawing/2012/chart" uri="{CE6537A1-D6FC-4f65-9D91-7224C49458BB}"/>
          </c:extLst>
        </c:dLbl>
      </c:pivotFmt>
      <c:pivotFmt>
        <c:idx val="15"/>
      </c:pivotFmt>
      <c:pivotFmt>
        <c:idx val="16"/>
      </c:pivotFmt>
      <c:pivotFmt>
        <c:idx val="17"/>
      </c:pivotFmt>
      <c:pivotFmt>
        <c:idx val="18"/>
      </c:pivotFmt>
      <c:pivotFmt>
        <c:idx val="19"/>
      </c:pivotFmt>
      <c:pivotFmt>
        <c:idx val="20"/>
      </c:pivotFmt>
      <c:pivotFmt>
        <c:idx val="21"/>
      </c:pivotFmt>
      <c:pivotFmt>
        <c:idx val="22"/>
        <c:marker>
          <c:symbol val="none"/>
        </c:marker>
        <c:dLbl>
          <c:idx val="0"/>
          <c:delete val="1"/>
          <c:extLst>
            <c:ext xmlns:c15="http://schemas.microsoft.com/office/drawing/2012/chart" uri="{CE6537A1-D6FC-4f65-9D91-7224C49458BB}"/>
          </c:extLst>
        </c:dLbl>
      </c:pivotFmt>
      <c:pivotFmt>
        <c:idx val="23"/>
        <c:marker>
          <c:symbol val="none"/>
        </c:marker>
      </c:pivotFmt>
      <c:pivotFmt>
        <c:idx val="24"/>
        <c:marker>
          <c:symbol val="none"/>
        </c:marker>
        <c:dLbl>
          <c:idx val="0"/>
          <c:spPr/>
          <c:txPr>
            <a:bodyPr/>
            <a:lstStyle/>
            <a:p>
              <a:pPr>
                <a:defRPr/>
              </a:pPr>
              <a:endParaRPr lang="fr-FR"/>
            </a:p>
          </c:txPr>
          <c:showLegendKey val="0"/>
          <c:showVal val="1"/>
          <c:showCatName val="0"/>
          <c:showSerName val="1"/>
          <c:showPercent val="0"/>
          <c:showBubbleSize val="0"/>
          <c:separator> </c:separator>
          <c:extLst>
            <c:ext xmlns:c15="http://schemas.microsoft.com/office/drawing/2012/chart" uri="{CE6537A1-D6FC-4f65-9D91-7224C49458BB}"/>
          </c:extLst>
        </c:dLbl>
      </c:pivotFmt>
      <c:pivotFmt>
        <c:idx val="25"/>
        <c:marker>
          <c:symbol val="none"/>
        </c:marker>
        <c:dLbl>
          <c:idx val="0"/>
          <c:spPr/>
          <c:txPr>
            <a:bodyPr/>
            <a:lstStyle/>
            <a:p>
              <a:pPr>
                <a:defRPr/>
              </a:pPr>
              <a:endParaRPr lang="fr-FR"/>
            </a:p>
          </c:txPr>
          <c:showLegendKey val="0"/>
          <c:showVal val="1"/>
          <c:showCatName val="0"/>
          <c:showSerName val="1"/>
          <c:showPercent val="0"/>
          <c:showBubbleSize val="0"/>
          <c:separator> </c:separator>
          <c:extLst>
            <c:ext xmlns:c15="http://schemas.microsoft.com/office/drawing/2012/chart" uri="{CE6537A1-D6FC-4f65-9D91-7224C49458BB}"/>
          </c:extLst>
        </c:dLbl>
      </c:pivotFmt>
      <c:pivotFmt>
        <c:idx val="26"/>
        <c:marker>
          <c:symbol val="none"/>
        </c:marker>
        <c:dLbl>
          <c:idx val="0"/>
          <c:spPr/>
          <c:txPr>
            <a:bodyPr/>
            <a:lstStyle/>
            <a:p>
              <a:pPr>
                <a:defRPr/>
              </a:pPr>
              <a:endParaRPr lang="fr-FR"/>
            </a:p>
          </c:txPr>
          <c:showLegendKey val="0"/>
          <c:showVal val="1"/>
          <c:showCatName val="0"/>
          <c:showSerName val="1"/>
          <c:showPercent val="0"/>
          <c:showBubbleSize val="0"/>
          <c:separator> </c:separator>
          <c:extLst>
            <c:ext xmlns:c15="http://schemas.microsoft.com/office/drawing/2012/chart" uri="{CE6537A1-D6FC-4f65-9D91-7224C49458BB}"/>
          </c:extLst>
        </c:dLbl>
      </c:pivotFmt>
      <c:pivotFmt>
        <c:idx val="27"/>
        <c:marker>
          <c:symbol val="none"/>
        </c:marker>
        <c:dLbl>
          <c:idx val="0"/>
          <c:delete val="1"/>
          <c:extLst>
            <c:ext xmlns:c15="http://schemas.microsoft.com/office/drawing/2012/chart" uri="{CE6537A1-D6FC-4f65-9D91-7224C49458BB}"/>
          </c:extLst>
        </c:dLbl>
      </c:pivotFmt>
      <c:pivotFmt>
        <c:idx val="28"/>
        <c:marker>
          <c:symbol val="none"/>
        </c:marker>
        <c:dLbl>
          <c:idx val="0"/>
          <c:spPr/>
          <c:txPr>
            <a:bodyPr/>
            <a:lstStyle/>
            <a:p>
              <a:pPr>
                <a:defRPr/>
              </a:pPr>
              <a:endParaRPr lang="fr-FR"/>
            </a:p>
          </c:txPr>
          <c:showLegendKey val="0"/>
          <c:showVal val="1"/>
          <c:showCatName val="0"/>
          <c:showSerName val="1"/>
          <c:showPercent val="0"/>
          <c:showBubbleSize val="0"/>
          <c:separator> </c:separator>
          <c:extLst>
            <c:ext xmlns:c15="http://schemas.microsoft.com/office/drawing/2012/chart" uri="{CE6537A1-D6FC-4f65-9D91-7224C49458BB}"/>
          </c:extLst>
        </c:dLbl>
      </c:pivotFmt>
      <c:pivotFmt>
        <c:idx val="29"/>
        <c:marker>
          <c:symbol val="none"/>
        </c:marker>
        <c:dLbl>
          <c:idx val="0"/>
          <c:spPr/>
          <c:txPr>
            <a:bodyPr/>
            <a:lstStyle/>
            <a:p>
              <a:pPr>
                <a:defRPr/>
              </a:pPr>
              <a:endParaRPr lang="fr-FR"/>
            </a:p>
          </c:txPr>
          <c:showLegendKey val="0"/>
          <c:showVal val="1"/>
          <c:showCatName val="0"/>
          <c:showSerName val="1"/>
          <c:showPercent val="0"/>
          <c:showBubbleSize val="0"/>
          <c:separator> </c:separator>
          <c:extLst>
            <c:ext xmlns:c15="http://schemas.microsoft.com/office/drawing/2012/chart" uri="{CE6537A1-D6FC-4f65-9D91-7224C49458BB}"/>
          </c:extLst>
        </c:dLbl>
      </c:pivotFmt>
      <c:pivotFmt>
        <c:idx val="30"/>
        <c:marker>
          <c:symbol val="none"/>
        </c:marker>
        <c:dLbl>
          <c:idx val="0"/>
          <c:spPr/>
          <c:txPr>
            <a:bodyPr/>
            <a:lstStyle/>
            <a:p>
              <a:pPr>
                <a:defRPr/>
              </a:pPr>
              <a:endParaRPr lang="fr-FR"/>
            </a:p>
          </c:txPr>
          <c:showLegendKey val="0"/>
          <c:showVal val="1"/>
          <c:showCatName val="0"/>
          <c:showSerName val="1"/>
          <c:showPercent val="0"/>
          <c:showBubbleSize val="0"/>
          <c:separator> </c:separator>
          <c:extLst>
            <c:ext xmlns:c15="http://schemas.microsoft.com/office/drawing/2012/chart" uri="{CE6537A1-D6FC-4f65-9D91-7224C49458BB}"/>
          </c:extLst>
        </c:dLbl>
      </c:pivotFmt>
      <c:pivotFmt>
        <c:idx val="31"/>
        <c:dLbl>
          <c:idx val="0"/>
          <c:showLegendKey val="0"/>
          <c:showVal val="1"/>
          <c:showCatName val="0"/>
          <c:showSerName val="1"/>
          <c:showPercent val="0"/>
          <c:showBubbleSize val="0"/>
          <c:extLst>
            <c:ext xmlns:c15="http://schemas.microsoft.com/office/drawing/2012/chart" uri="{CE6537A1-D6FC-4f65-9D91-7224C49458BB}"/>
          </c:extLst>
        </c:dLbl>
      </c:pivotFmt>
      <c:pivotFmt>
        <c:idx val="32"/>
        <c:marker>
          <c:symbol val="none"/>
        </c:marker>
        <c:dLbl>
          <c:idx val="0"/>
          <c:spPr/>
          <c:txPr>
            <a:bodyPr/>
            <a:lstStyle/>
            <a:p>
              <a:pPr>
                <a:defRPr/>
              </a:pPr>
              <a:endParaRPr lang="fr-FR"/>
            </a:p>
          </c:txPr>
          <c:showLegendKey val="0"/>
          <c:showVal val="1"/>
          <c:showCatName val="0"/>
          <c:showSerName val="1"/>
          <c:showPercent val="0"/>
          <c:showBubbleSize val="0"/>
          <c:separator> </c:separator>
          <c:extLst>
            <c:ext xmlns:c15="http://schemas.microsoft.com/office/drawing/2012/chart" uri="{CE6537A1-D6FC-4f65-9D91-7224C49458BB}"/>
          </c:extLst>
        </c:dLbl>
      </c:pivotFmt>
      <c:pivotFmt>
        <c:idx val="33"/>
        <c:marker>
          <c:symbol val="none"/>
        </c:marker>
        <c:dLbl>
          <c:idx val="0"/>
          <c:spPr/>
          <c:txPr>
            <a:bodyPr/>
            <a:lstStyle/>
            <a:p>
              <a:pPr>
                <a:defRPr/>
              </a:pPr>
              <a:endParaRPr lang="fr-FR"/>
            </a:p>
          </c:txPr>
          <c:showLegendKey val="0"/>
          <c:showVal val="1"/>
          <c:showCatName val="0"/>
          <c:showSerName val="1"/>
          <c:showPercent val="0"/>
          <c:showBubbleSize val="0"/>
          <c:separator> </c:separator>
          <c:extLst>
            <c:ext xmlns:c15="http://schemas.microsoft.com/office/drawing/2012/chart" uri="{CE6537A1-D6FC-4f65-9D91-7224C49458BB}"/>
          </c:extLst>
        </c:dLbl>
      </c:pivotFmt>
      <c:pivotFmt>
        <c:idx val="34"/>
        <c:marker>
          <c:symbol val="none"/>
        </c:marker>
        <c:dLbl>
          <c:idx val="0"/>
          <c:spPr/>
          <c:txPr>
            <a:bodyPr/>
            <a:lstStyle/>
            <a:p>
              <a:pPr>
                <a:defRPr/>
              </a:pPr>
              <a:endParaRPr lang="fr-FR"/>
            </a:p>
          </c:txPr>
          <c:showLegendKey val="0"/>
          <c:showVal val="1"/>
          <c:showCatName val="0"/>
          <c:showSerName val="1"/>
          <c:showPercent val="0"/>
          <c:showBubbleSize val="0"/>
          <c:separator> </c:separator>
          <c:extLst>
            <c:ext xmlns:c15="http://schemas.microsoft.com/office/drawing/2012/chart" uri="{CE6537A1-D6FC-4f65-9D91-7224C49458BB}"/>
          </c:extLst>
        </c:dLbl>
      </c:pivotFmt>
      <c:pivotFmt>
        <c:idx val="35"/>
        <c:marker>
          <c:symbol val="none"/>
        </c:marker>
        <c:dLbl>
          <c:idx val="0"/>
          <c:spPr/>
          <c:txPr>
            <a:bodyPr/>
            <a:lstStyle/>
            <a:p>
              <a:pPr>
                <a:defRPr/>
              </a:pPr>
              <a:endParaRPr lang="fr-FR"/>
            </a:p>
          </c:txPr>
          <c:showLegendKey val="0"/>
          <c:showVal val="1"/>
          <c:showCatName val="0"/>
          <c:showSerName val="1"/>
          <c:showPercent val="0"/>
          <c:showBubbleSize val="0"/>
          <c:separator> </c:separator>
          <c:extLst>
            <c:ext xmlns:c15="http://schemas.microsoft.com/office/drawing/2012/chart" uri="{CE6537A1-D6FC-4f65-9D91-7224C49458BB}"/>
          </c:extLst>
        </c:dLbl>
      </c:pivotFmt>
      <c:pivotFmt>
        <c:idx val="36"/>
        <c:marker>
          <c:symbol val="none"/>
        </c:marker>
        <c:dLbl>
          <c:idx val="0"/>
          <c:spPr/>
          <c:txPr>
            <a:bodyPr/>
            <a:lstStyle/>
            <a:p>
              <a:pPr>
                <a:defRPr/>
              </a:pPr>
              <a:endParaRPr lang="fr-FR"/>
            </a:p>
          </c:txPr>
          <c:showLegendKey val="0"/>
          <c:showVal val="1"/>
          <c:showCatName val="0"/>
          <c:showSerName val="1"/>
          <c:showPercent val="0"/>
          <c:showBubbleSize val="0"/>
          <c:separator> </c:separator>
          <c:extLst>
            <c:ext xmlns:c15="http://schemas.microsoft.com/office/drawing/2012/chart" uri="{CE6537A1-D6FC-4f65-9D91-7224C49458BB}"/>
          </c:extLst>
        </c:dLbl>
      </c:pivotFmt>
      <c:pivotFmt>
        <c:idx val="37"/>
        <c:marker>
          <c:symbol val="none"/>
        </c:marker>
        <c:dLbl>
          <c:idx val="0"/>
          <c:delete val="1"/>
          <c:extLst>
            <c:ext xmlns:c15="http://schemas.microsoft.com/office/drawing/2012/chart" uri="{CE6537A1-D6FC-4f65-9D91-7224C49458BB}"/>
          </c:extLst>
        </c:dLbl>
      </c:pivotFmt>
      <c:pivotFmt>
        <c:idx val="38"/>
        <c:dLbl>
          <c:idx val="0"/>
          <c:showLegendKey val="0"/>
          <c:showVal val="1"/>
          <c:showCatName val="0"/>
          <c:showSerName val="1"/>
          <c:showPercent val="0"/>
          <c:showBubbleSize val="0"/>
          <c:extLst>
            <c:ext xmlns:c15="http://schemas.microsoft.com/office/drawing/2012/chart" uri="{CE6537A1-D6FC-4f65-9D91-7224C49458BB}"/>
          </c:extLst>
        </c:dLbl>
      </c:pivotFmt>
      <c:pivotFmt>
        <c:idx val="39"/>
        <c:marker>
          <c:symbol val="none"/>
        </c:marker>
        <c:dLbl>
          <c:idx val="0"/>
          <c:spPr/>
          <c:txPr>
            <a:bodyPr/>
            <a:lstStyle/>
            <a:p>
              <a:pPr>
                <a:defRPr/>
              </a:pPr>
              <a:endParaRPr lang="fr-FR"/>
            </a:p>
          </c:txPr>
          <c:showLegendKey val="0"/>
          <c:showVal val="1"/>
          <c:showCatName val="0"/>
          <c:showSerName val="1"/>
          <c:showPercent val="0"/>
          <c:showBubbleSize val="0"/>
          <c:separator> </c:separator>
          <c:extLst>
            <c:ext xmlns:c15="http://schemas.microsoft.com/office/drawing/2012/chart" uri="{CE6537A1-D6FC-4f65-9D91-7224C49458BB}"/>
          </c:extLst>
        </c:dLbl>
      </c:pivotFmt>
      <c:pivotFmt>
        <c:idx val="40"/>
        <c:marker>
          <c:symbol val="none"/>
        </c:marker>
        <c:dLbl>
          <c:idx val="0"/>
          <c:spPr/>
          <c:txPr>
            <a:bodyPr/>
            <a:lstStyle/>
            <a:p>
              <a:pPr>
                <a:defRPr/>
              </a:pPr>
              <a:endParaRPr lang="fr-FR"/>
            </a:p>
          </c:txPr>
          <c:showLegendKey val="0"/>
          <c:showVal val="1"/>
          <c:showCatName val="0"/>
          <c:showSerName val="1"/>
          <c:showPercent val="0"/>
          <c:showBubbleSize val="0"/>
          <c:separator> </c:separator>
          <c:extLst>
            <c:ext xmlns:c15="http://schemas.microsoft.com/office/drawing/2012/chart" uri="{CE6537A1-D6FC-4f65-9D91-7224C49458BB}"/>
          </c:extLst>
        </c:dLbl>
      </c:pivotFmt>
      <c:pivotFmt>
        <c:idx val="41"/>
        <c:marker>
          <c:symbol val="none"/>
        </c:marker>
        <c:dLbl>
          <c:idx val="0"/>
          <c:spPr/>
          <c:txPr>
            <a:bodyPr/>
            <a:lstStyle/>
            <a:p>
              <a:pPr>
                <a:defRPr/>
              </a:pPr>
              <a:endParaRPr lang="fr-FR"/>
            </a:p>
          </c:txPr>
          <c:showLegendKey val="0"/>
          <c:showVal val="1"/>
          <c:showCatName val="0"/>
          <c:showSerName val="1"/>
          <c:showPercent val="0"/>
          <c:showBubbleSize val="0"/>
          <c:separator> </c:separator>
          <c:extLst>
            <c:ext xmlns:c15="http://schemas.microsoft.com/office/drawing/2012/chart" uri="{CE6537A1-D6FC-4f65-9D91-7224C49458BB}"/>
          </c:extLst>
        </c:dLbl>
      </c:pivotFmt>
      <c:pivotFmt>
        <c:idx val="42"/>
        <c:marker>
          <c:symbol val="none"/>
        </c:marker>
        <c:dLbl>
          <c:idx val="0"/>
          <c:spPr/>
          <c:txPr>
            <a:bodyPr/>
            <a:lstStyle/>
            <a:p>
              <a:pPr>
                <a:defRPr/>
              </a:pPr>
              <a:endParaRPr lang="fr-FR"/>
            </a:p>
          </c:txPr>
          <c:showLegendKey val="0"/>
          <c:showVal val="1"/>
          <c:showCatName val="0"/>
          <c:showSerName val="1"/>
          <c:showPercent val="0"/>
          <c:showBubbleSize val="0"/>
          <c:separator> </c:separator>
          <c:extLst>
            <c:ext xmlns:c15="http://schemas.microsoft.com/office/drawing/2012/chart" uri="{CE6537A1-D6FC-4f65-9D91-7224C49458BB}"/>
          </c:extLst>
        </c:dLbl>
      </c:pivotFmt>
      <c:pivotFmt>
        <c:idx val="43"/>
        <c:marker>
          <c:symbol val="none"/>
        </c:marker>
        <c:dLbl>
          <c:idx val="0"/>
          <c:spPr/>
          <c:txPr>
            <a:bodyPr/>
            <a:lstStyle/>
            <a:p>
              <a:pPr>
                <a:defRPr/>
              </a:pPr>
              <a:endParaRPr lang="fr-FR"/>
            </a:p>
          </c:txPr>
          <c:showLegendKey val="0"/>
          <c:showVal val="1"/>
          <c:showCatName val="0"/>
          <c:showSerName val="1"/>
          <c:showPercent val="0"/>
          <c:showBubbleSize val="0"/>
          <c:separator> </c:separator>
          <c:extLst>
            <c:ext xmlns:c15="http://schemas.microsoft.com/office/drawing/2012/chart" uri="{CE6537A1-D6FC-4f65-9D91-7224C49458BB}"/>
          </c:extLst>
        </c:dLbl>
      </c:pivotFmt>
      <c:pivotFmt>
        <c:idx val="44"/>
        <c:marker>
          <c:symbol val="none"/>
        </c:marker>
        <c:dLbl>
          <c:idx val="0"/>
          <c:spPr/>
          <c:txPr>
            <a:bodyPr/>
            <a:lstStyle/>
            <a:p>
              <a:pPr>
                <a:defRPr/>
              </a:pPr>
              <a:endParaRPr lang="fr-FR"/>
            </a:p>
          </c:txPr>
          <c:showLegendKey val="0"/>
          <c:showVal val="1"/>
          <c:showCatName val="0"/>
          <c:showSerName val="1"/>
          <c:showPercent val="0"/>
          <c:showBubbleSize val="0"/>
          <c:separator> </c:separator>
          <c:extLst>
            <c:ext xmlns:c15="http://schemas.microsoft.com/office/drawing/2012/chart" uri="{CE6537A1-D6FC-4f65-9D91-7224C49458BB}"/>
          </c:extLst>
        </c:dLbl>
      </c:pivotFmt>
      <c:pivotFmt>
        <c:idx val="45"/>
        <c:marker>
          <c:symbol val="none"/>
        </c:marker>
        <c:dLbl>
          <c:idx val="0"/>
          <c:delete val="1"/>
          <c:extLst>
            <c:ext xmlns:c15="http://schemas.microsoft.com/office/drawing/2012/chart" uri="{CE6537A1-D6FC-4f65-9D91-7224C49458BB}"/>
          </c:extLst>
        </c:dLbl>
      </c:pivotFmt>
      <c:pivotFmt>
        <c:idx val="46"/>
        <c:dLbl>
          <c:idx val="0"/>
          <c:showLegendKey val="0"/>
          <c:showVal val="1"/>
          <c:showCatName val="0"/>
          <c:showSerName val="1"/>
          <c:showPercent val="0"/>
          <c:showBubbleSize val="0"/>
          <c:extLst>
            <c:ext xmlns:c15="http://schemas.microsoft.com/office/drawing/2012/chart" uri="{CE6537A1-D6FC-4f65-9D91-7224C49458BB}"/>
          </c:extLst>
        </c:dLbl>
      </c:pivotFmt>
      <c:pivotFmt>
        <c:idx val="47"/>
        <c:marker>
          <c:symbol val="none"/>
        </c:marker>
        <c:dLbl>
          <c:idx val="0"/>
          <c:spPr/>
          <c:txPr>
            <a:bodyPr/>
            <a:lstStyle/>
            <a:p>
              <a:pPr>
                <a:defRPr/>
              </a:pPr>
              <a:endParaRPr lang="fr-FR"/>
            </a:p>
          </c:txPr>
          <c:showLegendKey val="0"/>
          <c:showVal val="1"/>
          <c:showCatName val="0"/>
          <c:showSerName val="1"/>
          <c:showPercent val="0"/>
          <c:showBubbleSize val="0"/>
          <c:separator> </c:separator>
          <c:extLst>
            <c:ext xmlns:c15="http://schemas.microsoft.com/office/drawing/2012/chart" uri="{CE6537A1-D6FC-4f65-9D91-7224C49458BB}"/>
          </c:extLst>
        </c:dLbl>
      </c:pivotFmt>
    </c:pivotFmts>
    <c:plotArea>
      <c:layout>
        <c:manualLayout>
          <c:layoutTarget val="inner"/>
          <c:xMode val="edge"/>
          <c:yMode val="edge"/>
          <c:x val="5.2019199068305697E-2"/>
          <c:y val="6.9578095986946781E-2"/>
          <c:w val="0.91970456384632182"/>
          <c:h val="0.87137561000684838"/>
        </c:manualLayout>
      </c:layout>
      <c:barChart>
        <c:barDir val="col"/>
        <c:grouping val="stacked"/>
        <c:varyColors val="0"/>
        <c:ser>
          <c:idx val="0"/>
          <c:order val="0"/>
          <c:tx>
            <c:strRef>
              <c:f>'Content standards'!$K$48:$K$49</c:f>
              <c:strCache>
                <c:ptCount val="1"/>
                <c:pt idx="0">
                  <c:v>ISBD or ISBD-based</c:v>
                </c:pt>
              </c:strCache>
            </c:strRef>
          </c:tx>
          <c:invertIfNegative val="0"/>
          <c:dLbls>
            <c:spPr>
              <a:noFill/>
              <a:ln>
                <a:noFill/>
              </a:ln>
              <a:effectLst/>
            </c:spPr>
            <c:txPr>
              <a:bodyPr/>
              <a:lstStyle/>
              <a:p>
                <a:pPr>
                  <a:defRPr/>
                </a:pPr>
                <a:endParaRPr lang="fr-FR"/>
              </a:p>
            </c:txP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0"/>
              </c:ext>
            </c:extLst>
          </c:dLbls>
          <c:cat>
            <c:strRef>
              <c:f>'Content standards'!$J$50:$J$53</c:f>
              <c:strCache>
                <c:ptCount val="3"/>
                <c:pt idx="0">
                  <c:v>AB</c:v>
                </c:pt>
                <c:pt idx="1">
                  <c:v>ER</c:v>
                </c:pt>
                <c:pt idx="2">
                  <c:v>Unknown</c:v>
                </c:pt>
              </c:strCache>
            </c:strRef>
          </c:cat>
          <c:val>
            <c:numRef>
              <c:f>'Content standards'!$K$50:$K$53</c:f>
              <c:numCache>
                <c:formatCode>General</c:formatCode>
                <c:ptCount val="3"/>
                <c:pt idx="0">
                  <c:v>49</c:v>
                </c:pt>
              </c:numCache>
            </c:numRef>
          </c:val>
          <c:extLst>
            <c:ext xmlns:c16="http://schemas.microsoft.com/office/drawing/2014/chart" uri="{C3380CC4-5D6E-409C-BE32-E72D297353CC}">
              <c16:uniqueId val="{00000000-E7B4-4A38-93E0-528B14C78FE2}"/>
            </c:ext>
          </c:extLst>
        </c:ser>
        <c:ser>
          <c:idx val="1"/>
          <c:order val="1"/>
          <c:tx>
            <c:strRef>
              <c:f>'Content standards'!$L$48:$L$49</c:f>
              <c:strCache>
                <c:ptCount val="1"/>
                <c:pt idx="0">
                  <c:v>Other : AACR2</c:v>
                </c:pt>
              </c:strCache>
            </c:strRef>
          </c:tx>
          <c:spPr>
            <a:solidFill>
              <a:schemeClr val="accent5">
                <a:lumMod val="60000"/>
                <a:lumOff val="40000"/>
              </a:schemeClr>
            </a:solidFill>
          </c:spPr>
          <c:invertIfNegative val="0"/>
          <c:dLbls>
            <c:spPr>
              <a:noFill/>
              <a:ln>
                <a:noFill/>
              </a:ln>
              <a:effectLst/>
            </c:spPr>
            <c:txPr>
              <a:bodyPr/>
              <a:lstStyle/>
              <a:p>
                <a:pPr>
                  <a:defRPr/>
                </a:pPr>
                <a:endParaRPr lang="fr-FR"/>
              </a:p>
            </c:txP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0"/>
              </c:ext>
            </c:extLst>
          </c:dLbls>
          <c:cat>
            <c:strRef>
              <c:f>'Content standards'!$J$50:$J$53</c:f>
              <c:strCache>
                <c:ptCount val="3"/>
                <c:pt idx="0">
                  <c:v>AB</c:v>
                </c:pt>
                <c:pt idx="1">
                  <c:v>ER</c:v>
                </c:pt>
                <c:pt idx="2">
                  <c:v>Unknown</c:v>
                </c:pt>
              </c:strCache>
            </c:strRef>
          </c:cat>
          <c:val>
            <c:numRef>
              <c:f>'Content standards'!$L$50:$L$53</c:f>
              <c:numCache>
                <c:formatCode>General</c:formatCode>
                <c:ptCount val="3"/>
                <c:pt idx="0">
                  <c:v>1</c:v>
                </c:pt>
              </c:numCache>
            </c:numRef>
          </c:val>
          <c:extLst>
            <c:ext xmlns:c16="http://schemas.microsoft.com/office/drawing/2014/chart" uri="{C3380CC4-5D6E-409C-BE32-E72D297353CC}">
              <c16:uniqueId val="{00000001-E7B4-4A38-93E0-528B14C78FE2}"/>
            </c:ext>
          </c:extLst>
        </c:ser>
        <c:ser>
          <c:idx val="2"/>
          <c:order val="2"/>
          <c:tx>
            <c:strRef>
              <c:f>'Content standards'!$M$48:$M$49</c:f>
              <c:strCache>
                <c:ptCount val="1"/>
                <c:pt idx="0">
                  <c:v>RDA or RDA-based</c:v>
                </c:pt>
              </c:strCache>
            </c:strRef>
          </c:tx>
          <c:invertIfNegative val="0"/>
          <c:dLbls>
            <c:spPr>
              <a:noFill/>
              <a:ln>
                <a:noFill/>
              </a:ln>
              <a:effectLst/>
            </c:spPr>
            <c:txPr>
              <a:bodyPr/>
              <a:lstStyle/>
              <a:p>
                <a:pPr>
                  <a:defRPr/>
                </a:pPr>
                <a:endParaRPr lang="fr-FR"/>
              </a:p>
            </c:txP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0"/>
              </c:ext>
            </c:extLst>
          </c:dLbls>
          <c:cat>
            <c:strRef>
              <c:f>'Content standards'!$J$50:$J$53</c:f>
              <c:strCache>
                <c:ptCount val="3"/>
                <c:pt idx="0">
                  <c:v>AB</c:v>
                </c:pt>
                <c:pt idx="1">
                  <c:v>ER</c:v>
                </c:pt>
                <c:pt idx="2">
                  <c:v>Unknown</c:v>
                </c:pt>
              </c:strCache>
            </c:strRef>
          </c:cat>
          <c:val>
            <c:numRef>
              <c:f>'Content standards'!$M$50:$M$53</c:f>
              <c:numCache>
                <c:formatCode>General</c:formatCode>
                <c:ptCount val="3"/>
                <c:pt idx="1">
                  <c:v>11</c:v>
                </c:pt>
              </c:numCache>
            </c:numRef>
          </c:val>
          <c:extLst>
            <c:ext xmlns:c16="http://schemas.microsoft.com/office/drawing/2014/chart" uri="{C3380CC4-5D6E-409C-BE32-E72D297353CC}">
              <c16:uniqueId val="{00000002-E7B4-4A38-93E0-528B14C78FE2}"/>
            </c:ext>
          </c:extLst>
        </c:ser>
        <c:ser>
          <c:idx val="3"/>
          <c:order val="3"/>
          <c:tx>
            <c:strRef>
              <c:f>'Content standards'!$N$48:$N$49</c:f>
              <c:strCache>
                <c:ptCount val="1"/>
                <c:pt idx="0">
                  <c:v>Other : REICAT</c:v>
                </c:pt>
              </c:strCache>
            </c:strRef>
          </c:tx>
          <c:spPr>
            <a:solidFill>
              <a:srgbClr val="92D050"/>
            </a:solidFill>
          </c:spPr>
          <c:invertIfNegative val="0"/>
          <c:dLbls>
            <c:spPr>
              <a:noFill/>
              <a:ln>
                <a:noFill/>
              </a:ln>
              <a:effectLst/>
            </c:spPr>
            <c:txPr>
              <a:bodyPr/>
              <a:lstStyle/>
              <a:p>
                <a:pPr>
                  <a:defRPr/>
                </a:pPr>
                <a:endParaRPr lang="fr-FR"/>
              </a:p>
            </c:txP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0"/>
              </c:ext>
            </c:extLst>
          </c:dLbls>
          <c:cat>
            <c:strRef>
              <c:f>'Content standards'!$J$50:$J$53</c:f>
              <c:strCache>
                <c:ptCount val="3"/>
                <c:pt idx="0">
                  <c:v>AB</c:v>
                </c:pt>
                <c:pt idx="1">
                  <c:v>ER</c:v>
                </c:pt>
                <c:pt idx="2">
                  <c:v>Unknown</c:v>
                </c:pt>
              </c:strCache>
            </c:strRef>
          </c:cat>
          <c:val>
            <c:numRef>
              <c:f>'Content standards'!$N$50:$N$53</c:f>
              <c:numCache>
                <c:formatCode>General</c:formatCode>
                <c:ptCount val="3"/>
                <c:pt idx="1">
                  <c:v>3</c:v>
                </c:pt>
              </c:numCache>
            </c:numRef>
          </c:val>
          <c:extLst>
            <c:ext xmlns:c16="http://schemas.microsoft.com/office/drawing/2014/chart" uri="{C3380CC4-5D6E-409C-BE32-E72D297353CC}">
              <c16:uniqueId val="{00000003-E7B4-4A38-93E0-528B14C78FE2}"/>
            </c:ext>
          </c:extLst>
        </c:ser>
        <c:ser>
          <c:idx val="4"/>
          <c:order val="4"/>
          <c:tx>
            <c:strRef>
              <c:f>'Content standards'!$O$48:$O$49</c:f>
              <c:strCache>
                <c:ptCount val="1"/>
                <c:pt idx="0">
                  <c:v>Other : IFLA-LRM</c:v>
                </c:pt>
              </c:strCache>
            </c:strRef>
          </c:tx>
          <c:spPr>
            <a:solidFill>
              <a:srgbClr val="00B050"/>
            </a:solidFill>
          </c:spPr>
          <c:invertIfNegative val="0"/>
          <c:dLbls>
            <c:spPr>
              <a:noFill/>
              <a:ln>
                <a:noFill/>
              </a:ln>
              <a:effectLst/>
            </c:spPr>
            <c:txPr>
              <a:bodyPr/>
              <a:lstStyle/>
              <a:p>
                <a:pPr>
                  <a:defRPr/>
                </a:pPr>
                <a:endParaRPr lang="fr-FR"/>
              </a:p>
            </c:txP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0"/>
              </c:ext>
            </c:extLst>
          </c:dLbls>
          <c:cat>
            <c:strRef>
              <c:f>'Content standards'!$J$50:$J$53</c:f>
              <c:strCache>
                <c:ptCount val="3"/>
                <c:pt idx="0">
                  <c:v>AB</c:v>
                </c:pt>
                <c:pt idx="1">
                  <c:v>ER</c:v>
                </c:pt>
                <c:pt idx="2">
                  <c:v>Unknown</c:v>
                </c:pt>
              </c:strCache>
            </c:strRef>
          </c:cat>
          <c:val>
            <c:numRef>
              <c:f>'Content standards'!$O$50:$O$53</c:f>
              <c:numCache>
                <c:formatCode>General</c:formatCode>
                <c:ptCount val="3"/>
                <c:pt idx="1">
                  <c:v>2</c:v>
                </c:pt>
              </c:numCache>
            </c:numRef>
          </c:val>
          <c:extLst>
            <c:ext xmlns:c16="http://schemas.microsoft.com/office/drawing/2014/chart" uri="{C3380CC4-5D6E-409C-BE32-E72D297353CC}">
              <c16:uniqueId val="{00000004-E7B4-4A38-93E0-528B14C78FE2}"/>
            </c:ext>
          </c:extLst>
        </c:ser>
        <c:ser>
          <c:idx val="5"/>
          <c:order val="5"/>
          <c:tx>
            <c:strRef>
              <c:f>'Content standards'!$P$48:$P$49</c:f>
              <c:strCache>
                <c:ptCount val="1"/>
                <c:pt idx="0">
                  <c:v>Other : Multiple standards</c:v>
                </c:pt>
              </c:strCache>
            </c:strRef>
          </c:tx>
          <c:spPr>
            <a:solidFill>
              <a:schemeClr val="bg1">
                <a:lumMod val="85000"/>
              </a:schemeClr>
            </a:solidFill>
          </c:spPr>
          <c:invertIfNegative val="0"/>
          <c:dLbls>
            <c:dLbl>
              <c:idx val="2"/>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5-E7B4-4A38-93E0-528B14C78FE2}"/>
                </c:ext>
              </c:extLst>
            </c:dLbl>
            <c:spPr>
              <a:noFill/>
              <a:ln>
                <a:noFill/>
              </a:ln>
              <a:effectLst/>
            </c:spPr>
            <c:txPr>
              <a:bodyPr/>
              <a:lstStyle/>
              <a:p>
                <a:pPr>
                  <a:defRPr/>
                </a:pPr>
                <a:endParaRPr lang="fr-FR"/>
              </a:p>
            </c:txPr>
            <c:showLegendKey val="0"/>
            <c:showVal val="0"/>
            <c:showCatName val="0"/>
            <c:showSerName val="0"/>
            <c:showPercent val="0"/>
            <c:showBubbleSize val="0"/>
            <c:extLst>
              <c:ext xmlns:c15="http://schemas.microsoft.com/office/drawing/2012/chart" uri="{CE6537A1-D6FC-4f65-9D91-7224C49458BB}">
                <c15:showLeaderLines val="0"/>
              </c:ext>
            </c:extLst>
          </c:dLbls>
          <c:cat>
            <c:strRef>
              <c:f>'Content standards'!$J$50:$J$53</c:f>
              <c:strCache>
                <c:ptCount val="3"/>
                <c:pt idx="0">
                  <c:v>AB</c:v>
                </c:pt>
                <c:pt idx="1">
                  <c:v>ER</c:v>
                </c:pt>
                <c:pt idx="2">
                  <c:v>Unknown</c:v>
                </c:pt>
              </c:strCache>
            </c:strRef>
          </c:cat>
          <c:val>
            <c:numRef>
              <c:f>'Content standards'!$P$50:$P$53</c:f>
              <c:numCache>
                <c:formatCode>General</c:formatCode>
                <c:ptCount val="3"/>
                <c:pt idx="2">
                  <c:v>1</c:v>
                </c:pt>
              </c:numCache>
            </c:numRef>
          </c:val>
          <c:extLst>
            <c:ext xmlns:c16="http://schemas.microsoft.com/office/drawing/2014/chart" uri="{C3380CC4-5D6E-409C-BE32-E72D297353CC}">
              <c16:uniqueId val="{00000006-E7B4-4A38-93E0-528B14C78FE2}"/>
            </c:ext>
          </c:extLst>
        </c:ser>
        <c:ser>
          <c:idx val="6"/>
          <c:order val="6"/>
          <c:tx>
            <c:strRef>
              <c:f>'Content standards'!$Q$48:$Q$49</c:f>
              <c:strCache>
                <c:ptCount val="1"/>
                <c:pt idx="0">
                  <c:v>Other : Russian Cataloguing Principles</c:v>
                </c:pt>
              </c:strCache>
            </c:strRef>
          </c:tx>
          <c:invertIfNegative val="0"/>
          <c:dLbls>
            <c:dLbl>
              <c:idx val="0"/>
              <c:layout>
                <c:manualLayout>
                  <c:x val="1.4947683109118087E-3"/>
                  <c:y val="-1.4098690835850957E-2"/>
                </c:manualLayout>
              </c:layout>
              <c:showLegendKey val="0"/>
              <c:showVal val="1"/>
              <c:showCatName val="0"/>
              <c:showSerName val="1"/>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7-E7B4-4A38-93E0-528B14C78FE2}"/>
                </c:ext>
              </c:extLst>
            </c:dLbl>
            <c:spPr>
              <a:noFill/>
              <a:ln>
                <a:noFill/>
              </a:ln>
              <a:effectLst/>
            </c:spPr>
            <c:txPr>
              <a:bodyPr/>
              <a:lstStyle/>
              <a:p>
                <a:pPr>
                  <a:defRPr sz="900"/>
                </a:pPr>
                <a:endParaRPr lang="fr-FR"/>
              </a:p>
            </c:txP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0"/>
              </c:ext>
            </c:extLst>
          </c:dLbls>
          <c:cat>
            <c:strRef>
              <c:f>'Content standards'!$J$50:$J$53</c:f>
              <c:strCache>
                <c:ptCount val="3"/>
                <c:pt idx="0">
                  <c:v>AB</c:v>
                </c:pt>
                <c:pt idx="1">
                  <c:v>ER</c:v>
                </c:pt>
                <c:pt idx="2">
                  <c:v>Unknown</c:v>
                </c:pt>
              </c:strCache>
            </c:strRef>
          </c:cat>
          <c:val>
            <c:numRef>
              <c:f>'Content standards'!$Q$50:$Q$53</c:f>
              <c:numCache>
                <c:formatCode>General</c:formatCode>
                <c:ptCount val="3"/>
                <c:pt idx="0">
                  <c:v>1</c:v>
                </c:pt>
              </c:numCache>
            </c:numRef>
          </c:val>
          <c:extLst>
            <c:ext xmlns:c16="http://schemas.microsoft.com/office/drawing/2014/chart" uri="{C3380CC4-5D6E-409C-BE32-E72D297353CC}">
              <c16:uniqueId val="{00000008-E7B4-4A38-93E0-528B14C78FE2}"/>
            </c:ext>
          </c:extLst>
        </c:ser>
        <c:dLbls>
          <c:showLegendKey val="0"/>
          <c:showVal val="0"/>
          <c:showCatName val="0"/>
          <c:showSerName val="0"/>
          <c:showPercent val="0"/>
          <c:showBubbleSize val="0"/>
        </c:dLbls>
        <c:gapWidth val="55"/>
        <c:overlap val="100"/>
        <c:axId val="212582400"/>
        <c:axId val="212585088"/>
      </c:barChart>
      <c:catAx>
        <c:axId val="212582400"/>
        <c:scaling>
          <c:orientation val="minMax"/>
        </c:scaling>
        <c:delete val="0"/>
        <c:axPos val="b"/>
        <c:numFmt formatCode="General" sourceLinked="0"/>
        <c:majorTickMark val="none"/>
        <c:minorTickMark val="none"/>
        <c:tickLblPos val="nextTo"/>
        <c:crossAx val="212585088"/>
        <c:crosses val="autoZero"/>
        <c:auto val="1"/>
        <c:lblAlgn val="ctr"/>
        <c:lblOffset val="100"/>
        <c:noMultiLvlLbl val="0"/>
      </c:catAx>
      <c:valAx>
        <c:axId val="212585088"/>
        <c:scaling>
          <c:orientation val="minMax"/>
        </c:scaling>
        <c:delete val="0"/>
        <c:axPos val="l"/>
        <c:numFmt formatCode="General" sourceLinked="1"/>
        <c:majorTickMark val="none"/>
        <c:minorTickMark val="none"/>
        <c:tickLblPos val="nextTo"/>
        <c:crossAx val="212582400"/>
        <c:crosses val="autoZero"/>
        <c:crossBetween val="between"/>
      </c:valAx>
      <c:spPr>
        <a:noFill/>
        <a:ln w="25400">
          <a:noFill/>
        </a:ln>
      </c:spPr>
    </c:plotArea>
    <c:plotVisOnly val="1"/>
    <c:dispBlanksAs val="gap"/>
    <c:showDLblsOverMax val="0"/>
  </c:chart>
  <c:externalData r:id="rId1">
    <c:autoUpdate val="0"/>
  </c:externalData>
  <c:extLst>
    <c:ext xmlns:c14="http://schemas.microsoft.com/office/drawing/2007/8/2/chart" uri="{781A3756-C4B2-4CAC-9D66-4F8BD8637D16}">
      <c14:pivotOptions>
        <c14:dropZoneFilter val="1"/>
        <c14:dropZoneCategories val="1"/>
        <c14:dropZoneData val="1"/>
      </c14:pivotOptions>
    </c:ext>
  </c:extLst>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l-NL"/>
  <c:roundedCorners val="0"/>
  <mc:AlternateContent xmlns:mc="http://schemas.openxmlformats.org/markup-compatibility/2006">
    <mc:Choice xmlns:c14="http://schemas.microsoft.com/office/drawing/2007/8/2/chart" Requires="c14">
      <c14:style val="102"/>
    </mc:Choice>
    <mc:Fallback>
      <c:style val="2"/>
    </mc:Fallback>
  </mc:AlternateContent>
  <c:pivotSource>
    <c:name>[anketa121922-2024-07-18-final.xlsx]Content standards!Tableau croisé dynamique6</c:name>
    <c:fmtId val="35"/>
  </c:pivotSource>
  <c:chart>
    <c:autoTitleDeleted val="1"/>
    <c:pivotFmts>
      <c:pivotFmt>
        <c:idx val="0"/>
      </c:pivotFmt>
      <c:pivotFmt>
        <c:idx val="1"/>
        <c:marker>
          <c:symbol val="none"/>
        </c:marker>
        <c:dLbl>
          <c:idx val="0"/>
          <c:showLegendKey val="0"/>
          <c:showVal val="1"/>
          <c:showCatName val="1"/>
          <c:showSerName val="0"/>
          <c:showPercent val="0"/>
          <c:showBubbleSize val="0"/>
          <c:extLst>
            <c:ext xmlns:c15="http://schemas.microsoft.com/office/drawing/2012/chart" uri="{CE6537A1-D6FC-4f65-9D91-7224C49458BB}"/>
          </c:extLst>
        </c:dLbl>
      </c:pivotFmt>
      <c:pivotFmt>
        <c:idx val="2"/>
        <c:spPr>
          <a:solidFill>
            <a:schemeClr val="accent2">
              <a:lumMod val="40000"/>
              <a:lumOff val="60000"/>
            </a:schemeClr>
          </a:solidFill>
        </c:spPr>
      </c:pivotFmt>
      <c:pivotFmt>
        <c:idx val="3"/>
        <c:spPr>
          <a:solidFill>
            <a:schemeClr val="accent2">
              <a:lumMod val="20000"/>
              <a:lumOff val="80000"/>
            </a:schemeClr>
          </a:solidFill>
        </c:spPr>
      </c:pivotFmt>
      <c:pivotFmt>
        <c:idx val="4"/>
        <c:spPr>
          <a:solidFill>
            <a:schemeClr val="accent5">
              <a:lumMod val="75000"/>
            </a:schemeClr>
          </a:solidFill>
        </c:spPr>
      </c:pivotFmt>
      <c:pivotFmt>
        <c:idx val="5"/>
        <c:spPr>
          <a:solidFill>
            <a:schemeClr val="accent5">
              <a:lumMod val="20000"/>
              <a:lumOff val="80000"/>
            </a:schemeClr>
          </a:solidFill>
        </c:spPr>
      </c:pivotFmt>
      <c:pivotFmt>
        <c:idx val="6"/>
        <c:marker>
          <c:symbol val="none"/>
        </c:marker>
        <c:dLbl>
          <c:idx val="0"/>
          <c:spPr/>
          <c:txPr>
            <a:bodyPr/>
            <a:lstStyle/>
            <a:p>
              <a:pPr>
                <a:defRPr/>
              </a:pPr>
              <a:endParaRPr lang="fr-FR"/>
            </a:p>
          </c:txPr>
          <c:showLegendKey val="0"/>
          <c:showVal val="1"/>
          <c:showCatName val="1"/>
          <c:showSerName val="0"/>
          <c:showPercent val="0"/>
          <c:showBubbleSize val="0"/>
          <c:extLst>
            <c:ext xmlns:c15="http://schemas.microsoft.com/office/drawing/2012/chart" uri="{CE6537A1-D6FC-4f65-9D91-7224C49458BB}"/>
          </c:extLst>
        </c:dLbl>
      </c:pivotFmt>
      <c:pivotFmt>
        <c:idx val="7"/>
        <c:spPr>
          <a:solidFill>
            <a:schemeClr val="accent5">
              <a:lumMod val="20000"/>
              <a:lumOff val="80000"/>
            </a:schemeClr>
          </a:solidFill>
        </c:spPr>
      </c:pivotFmt>
      <c:pivotFmt>
        <c:idx val="8"/>
        <c:spPr>
          <a:solidFill>
            <a:schemeClr val="accent5">
              <a:lumMod val="75000"/>
            </a:schemeClr>
          </a:solidFill>
        </c:spPr>
      </c:pivotFmt>
      <c:pivotFmt>
        <c:idx val="9"/>
        <c:spPr>
          <a:solidFill>
            <a:schemeClr val="accent2">
              <a:lumMod val="20000"/>
              <a:lumOff val="80000"/>
            </a:schemeClr>
          </a:solidFill>
        </c:spPr>
      </c:pivotFmt>
      <c:pivotFmt>
        <c:idx val="10"/>
        <c:spPr>
          <a:solidFill>
            <a:schemeClr val="accent2">
              <a:lumMod val="40000"/>
              <a:lumOff val="60000"/>
            </a:schemeClr>
          </a:solidFill>
        </c:spPr>
      </c:pivotFmt>
      <c:pivotFmt>
        <c:idx val="11"/>
        <c:marker>
          <c:symbol val="none"/>
        </c:marker>
        <c:dLbl>
          <c:idx val="0"/>
          <c:spPr/>
          <c:txPr>
            <a:bodyPr/>
            <a:lstStyle/>
            <a:p>
              <a:pPr>
                <a:defRPr/>
              </a:pPr>
              <a:endParaRPr lang="fr-FR"/>
            </a:p>
          </c:txPr>
          <c:showLegendKey val="0"/>
          <c:showVal val="1"/>
          <c:showCatName val="1"/>
          <c:showSerName val="0"/>
          <c:showPercent val="0"/>
          <c:showBubbleSize val="0"/>
          <c:extLst>
            <c:ext xmlns:c15="http://schemas.microsoft.com/office/drawing/2012/chart" uri="{CE6537A1-D6FC-4f65-9D91-7224C49458BB}"/>
          </c:extLst>
        </c:dLbl>
      </c:pivotFmt>
      <c:pivotFmt>
        <c:idx val="12"/>
        <c:spPr>
          <a:solidFill>
            <a:schemeClr val="accent5">
              <a:lumMod val="20000"/>
              <a:lumOff val="80000"/>
            </a:schemeClr>
          </a:solidFill>
        </c:spPr>
      </c:pivotFmt>
      <c:pivotFmt>
        <c:idx val="13"/>
        <c:spPr>
          <a:solidFill>
            <a:schemeClr val="accent5">
              <a:lumMod val="75000"/>
            </a:schemeClr>
          </a:solidFill>
        </c:spPr>
      </c:pivotFmt>
      <c:pivotFmt>
        <c:idx val="14"/>
        <c:spPr>
          <a:solidFill>
            <a:schemeClr val="accent2">
              <a:lumMod val="20000"/>
              <a:lumOff val="80000"/>
            </a:schemeClr>
          </a:solidFill>
        </c:spPr>
      </c:pivotFmt>
      <c:pivotFmt>
        <c:idx val="15"/>
        <c:spPr>
          <a:solidFill>
            <a:schemeClr val="accent2">
              <a:lumMod val="40000"/>
              <a:lumOff val="60000"/>
            </a:schemeClr>
          </a:solidFill>
        </c:spPr>
      </c:pivotFmt>
    </c:pivotFmts>
    <c:plotArea>
      <c:layout/>
      <c:pieChart>
        <c:varyColors val="1"/>
        <c:ser>
          <c:idx val="0"/>
          <c:order val="0"/>
          <c:tx>
            <c:strRef>
              <c:f>'Content standards'!$K$3</c:f>
              <c:strCache>
                <c:ptCount val="1"/>
                <c:pt idx="0">
                  <c:v>Total</c:v>
                </c:pt>
              </c:strCache>
            </c:strRef>
          </c:tx>
          <c:dPt>
            <c:idx val="1"/>
            <c:bubble3D val="0"/>
            <c:spPr>
              <a:solidFill>
                <a:schemeClr val="accent1">
                  <a:lumMod val="75000"/>
                </a:schemeClr>
              </a:solidFill>
            </c:spPr>
            <c:extLst>
              <c:ext xmlns:c16="http://schemas.microsoft.com/office/drawing/2014/chart" uri="{C3380CC4-5D6E-409C-BE32-E72D297353CC}">
                <c16:uniqueId val="{00000001-A80B-4AA0-8719-3145A8253624}"/>
              </c:ext>
            </c:extLst>
          </c:dPt>
          <c:dPt>
            <c:idx val="2"/>
            <c:bubble3D val="0"/>
            <c:spPr>
              <a:solidFill>
                <a:schemeClr val="accent3"/>
              </a:solidFill>
            </c:spPr>
            <c:extLst>
              <c:ext xmlns:c16="http://schemas.microsoft.com/office/drawing/2014/chart" uri="{C3380CC4-5D6E-409C-BE32-E72D297353CC}">
                <c16:uniqueId val="{00000003-A80B-4AA0-8719-3145A8253624}"/>
              </c:ext>
            </c:extLst>
          </c:dPt>
          <c:dPt>
            <c:idx val="3"/>
            <c:bubble3D val="0"/>
            <c:spPr>
              <a:solidFill>
                <a:srgbClr val="00B050"/>
              </a:solidFill>
            </c:spPr>
            <c:extLst>
              <c:ext xmlns:c16="http://schemas.microsoft.com/office/drawing/2014/chart" uri="{C3380CC4-5D6E-409C-BE32-E72D297353CC}">
                <c16:uniqueId val="{00000005-A80B-4AA0-8719-3145A8253624}"/>
              </c:ext>
            </c:extLst>
          </c:dPt>
          <c:dPt>
            <c:idx val="4"/>
            <c:bubble3D val="0"/>
            <c:spPr>
              <a:solidFill>
                <a:srgbClr val="92D050"/>
              </a:solidFill>
            </c:spPr>
            <c:extLst>
              <c:ext xmlns:c16="http://schemas.microsoft.com/office/drawing/2014/chart" uri="{C3380CC4-5D6E-409C-BE32-E72D297353CC}">
                <c16:uniqueId val="{00000007-A80B-4AA0-8719-3145A8253624}"/>
              </c:ext>
            </c:extLst>
          </c:dPt>
          <c:dPt>
            <c:idx val="5"/>
            <c:bubble3D val="0"/>
            <c:spPr>
              <a:solidFill>
                <a:schemeClr val="accent5">
                  <a:lumMod val="60000"/>
                  <a:lumOff val="40000"/>
                </a:schemeClr>
              </a:solidFill>
            </c:spPr>
            <c:extLst>
              <c:ext xmlns:c16="http://schemas.microsoft.com/office/drawing/2014/chart" uri="{C3380CC4-5D6E-409C-BE32-E72D297353CC}">
                <c16:uniqueId val="{00000009-A80B-4AA0-8719-3145A8253624}"/>
              </c:ext>
            </c:extLst>
          </c:dPt>
          <c:dPt>
            <c:idx val="6"/>
            <c:bubble3D val="0"/>
            <c:spPr>
              <a:solidFill>
                <a:schemeClr val="accent1">
                  <a:lumMod val="60000"/>
                  <a:lumOff val="40000"/>
                </a:schemeClr>
              </a:solidFill>
            </c:spPr>
            <c:extLst>
              <c:ext xmlns:c16="http://schemas.microsoft.com/office/drawing/2014/chart" uri="{C3380CC4-5D6E-409C-BE32-E72D297353CC}">
                <c16:uniqueId val="{0000000B-A80B-4AA0-8719-3145A8253624}"/>
              </c:ext>
            </c:extLst>
          </c:dPt>
          <c:dPt>
            <c:idx val="7"/>
            <c:bubble3D val="0"/>
            <c:spPr>
              <a:solidFill>
                <a:schemeClr val="bg1">
                  <a:lumMod val="75000"/>
                </a:schemeClr>
              </a:solidFill>
            </c:spPr>
            <c:extLst>
              <c:ext xmlns:c16="http://schemas.microsoft.com/office/drawing/2014/chart" uri="{C3380CC4-5D6E-409C-BE32-E72D297353CC}">
                <c16:uniqueId val="{0000000D-A80B-4AA0-8719-3145A8253624}"/>
              </c:ext>
            </c:extLst>
          </c:dPt>
          <c:cat>
            <c:strRef>
              <c:f>'Content standards'!$J$4:$J$12</c:f>
              <c:strCache>
                <c:ptCount val="8"/>
                <c:pt idx="0">
                  <c:v>(vide)</c:v>
                </c:pt>
                <c:pt idx="1">
                  <c:v>ISBD or ISBD-based</c:v>
                </c:pt>
                <c:pt idx="2">
                  <c:v>RDA or RDA-based</c:v>
                </c:pt>
                <c:pt idx="3">
                  <c:v>Other : IFLA-LRM</c:v>
                </c:pt>
                <c:pt idx="4">
                  <c:v>Other : REICAT</c:v>
                </c:pt>
                <c:pt idx="5">
                  <c:v>Other : AACR2</c:v>
                </c:pt>
                <c:pt idx="6">
                  <c:v>Other : Russian Cataloguing Principles</c:v>
                </c:pt>
                <c:pt idx="7">
                  <c:v>Other : Multiple standards</c:v>
                </c:pt>
              </c:strCache>
            </c:strRef>
          </c:cat>
          <c:val>
            <c:numRef>
              <c:f>'Content standards'!$K$4:$K$12</c:f>
              <c:numCache>
                <c:formatCode>General</c:formatCode>
                <c:ptCount val="8"/>
                <c:pt idx="1">
                  <c:v>49</c:v>
                </c:pt>
                <c:pt idx="2">
                  <c:v>12</c:v>
                </c:pt>
                <c:pt idx="3">
                  <c:v>2</c:v>
                </c:pt>
                <c:pt idx="4">
                  <c:v>3</c:v>
                </c:pt>
                <c:pt idx="5">
                  <c:v>1</c:v>
                </c:pt>
                <c:pt idx="6">
                  <c:v>1</c:v>
                </c:pt>
                <c:pt idx="7">
                  <c:v>1</c:v>
                </c:pt>
              </c:numCache>
            </c:numRef>
          </c:val>
          <c:extLst>
            <c:ext xmlns:c16="http://schemas.microsoft.com/office/drawing/2014/chart" uri="{C3380CC4-5D6E-409C-BE32-E72D297353CC}">
              <c16:uniqueId val="{0000000E-A80B-4AA0-8719-3145A8253624}"/>
            </c:ext>
          </c:extLst>
        </c:ser>
        <c:dLbls>
          <c:showLegendKey val="0"/>
          <c:showVal val="0"/>
          <c:showCatName val="0"/>
          <c:showSerName val="0"/>
          <c:showPercent val="0"/>
          <c:showBubbleSize val="0"/>
          <c:showLeaderLines val="1"/>
        </c:dLbls>
        <c:firstSliceAng val="0"/>
      </c:pieChart>
    </c:plotArea>
    <c:plotVisOnly val="1"/>
    <c:dispBlanksAs val="gap"/>
    <c:showDLblsOverMax val="0"/>
  </c:chart>
  <c:externalData r:id="rId1">
    <c:autoUpdate val="0"/>
  </c:externalData>
  <c:extLst>
    <c:ext xmlns:c14="http://schemas.microsoft.com/office/drawing/2007/8/2/chart" uri="{781A3756-C4B2-4CAC-9D66-4F8BD8637D16}">
      <c14:pivotOptions>
        <c14:dropZoneFilter val="1"/>
        <c14:dropZoneSeries val="1"/>
      </c14:pivotOptions>
    </c:ext>
  </c:extLst>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l-N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0110511389053138"/>
          <c:y val="3.8383950902501379E-2"/>
          <c:w val="0.56383553397101005"/>
          <c:h val="0.71240412498611705"/>
        </c:manualLayout>
      </c:layout>
      <c:doughnutChart>
        <c:varyColors val="1"/>
        <c:ser>
          <c:idx val="0"/>
          <c:order val="0"/>
          <c:tx>
            <c:strRef>
              <c:f>Feuil1!$B$1</c:f>
              <c:strCache>
                <c:ptCount val="1"/>
                <c:pt idx="0">
                  <c:v>Plans to change</c:v>
                </c:pt>
              </c:strCache>
            </c:strRef>
          </c:tx>
          <c:explosion val="25"/>
          <c:dPt>
            <c:idx val="0"/>
            <c:bubble3D val="0"/>
            <c:explosion val="42"/>
            <c:spPr>
              <a:solidFill>
                <a:schemeClr val="accent4">
                  <a:lumMod val="75000"/>
                </a:schemeClr>
              </a:solidFill>
              <a:ln>
                <a:noFill/>
              </a:ln>
              <a:effectLst/>
            </c:spPr>
            <c:extLst>
              <c:ext xmlns:c16="http://schemas.microsoft.com/office/drawing/2014/chart" uri="{C3380CC4-5D6E-409C-BE32-E72D297353CC}">
                <c16:uniqueId val="{00000001-FAA0-49A0-85BA-01BAA4303EBE}"/>
              </c:ext>
            </c:extLst>
          </c:dPt>
          <c:dPt>
            <c:idx val="1"/>
            <c:bubble3D val="0"/>
            <c:spPr>
              <a:solidFill>
                <a:schemeClr val="accent5">
                  <a:lumMod val="75000"/>
                </a:schemeClr>
              </a:solidFill>
              <a:ln>
                <a:noFill/>
              </a:ln>
              <a:effectLst/>
            </c:spPr>
            <c:extLst>
              <c:ext xmlns:c16="http://schemas.microsoft.com/office/drawing/2014/chart" uri="{C3380CC4-5D6E-409C-BE32-E72D297353CC}">
                <c16:uniqueId val="{00000003-FAA0-49A0-85BA-01BAA4303EBE}"/>
              </c:ext>
            </c:extLst>
          </c:dPt>
          <c:dPt>
            <c:idx val="2"/>
            <c:bubble3D val="0"/>
            <c:spPr>
              <a:solidFill>
                <a:schemeClr val="accent6">
                  <a:lumMod val="50000"/>
                </a:schemeClr>
              </a:solidFill>
              <a:ln>
                <a:noFill/>
              </a:ln>
              <a:effectLst/>
            </c:spPr>
            <c:extLst>
              <c:ext xmlns:c16="http://schemas.microsoft.com/office/drawing/2014/chart" uri="{C3380CC4-5D6E-409C-BE32-E72D297353CC}">
                <c16:uniqueId val="{00000005-FAA0-49A0-85BA-01BAA4303EBE}"/>
              </c:ext>
            </c:extLst>
          </c:dPt>
          <c:dPt>
            <c:idx val="3"/>
            <c:bubble3D val="0"/>
            <c:spPr>
              <a:solidFill>
                <a:schemeClr val="accent2">
                  <a:lumMod val="60000"/>
                </a:schemeClr>
              </a:solidFill>
              <a:ln>
                <a:noFill/>
              </a:ln>
              <a:effectLst/>
            </c:spPr>
            <c:extLst>
              <c:ext xmlns:c16="http://schemas.microsoft.com/office/drawing/2014/chart" uri="{C3380CC4-5D6E-409C-BE32-E72D297353CC}">
                <c16:uniqueId val="{00000007-553F-4F76-94DC-DF4FB4C553C8}"/>
              </c:ext>
            </c:extLst>
          </c:dPt>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solidFill>
                    <a:latin typeface="+mn-lt"/>
                    <a:ea typeface="+mn-ea"/>
                    <a:cs typeface="+mn-cs"/>
                  </a:defRPr>
                </a:pPr>
                <a:endParaRPr lang="fr-FR"/>
              </a:p>
            </c:txPr>
            <c:showLegendKey val="0"/>
            <c:showVal val="1"/>
            <c:showCatName val="0"/>
            <c:showSerName val="0"/>
            <c:showPercent val="0"/>
            <c:showBubbleSize val="0"/>
            <c:showLeaderLines val="1"/>
            <c:leaderLines>
              <c:spPr>
                <a:ln w="9525" cap="flat" cmpd="sng" algn="ctr">
                  <a:solidFill>
                    <a:schemeClr val="tx1"/>
                  </a:solidFill>
                  <a:prstDash val="solid"/>
                  <a:round/>
                </a:ln>
                <a:effectLst/>
              </c:spPr>
            </c:leaderLines>
            <c:extLst>
              <c:ext xmlns:c15="http://schemas.microsoft.com/office/drawing/2012/chart" uri="{CE6537A1-D6FC-4f65-9D91-7224C49458BB}"/>
            </c:extLst>
          </c:dLbls>
          <c:cat>
            <c:strRef>
              <c:f>Feuil1!$A$2:$A$5</c:f>
              <c:strCache>
                <c:ptCount val="4"/>
                <c:pt idx="0">
                  <c:v>Nothing</c:v>
                </c:pt>
                <c:pt idx="1">
                  <c:v>ILS/technical framework</c:v>
                </c:pt>
                <c:pt idx="2">
                  <c:v>Echange/dissemination standard</c:v>
                </c:pt>
                <c:pt idx="3">
                  <c:v>Content/cataloguing standard</c:v>
                </c:pt>
              </c:strCache>
            </c:strRef>
          </c:cat>
          <c:val>
            <c:numRef>
              <c:f>Feuil1!$B$2:$B$5</c:f>
              <c:numCache>
                <c:formatCode>General</c:formatCode>
                <c:ptCount val="4"/>
                <c:pt idx="0">
                  <c:v>46</c:v>
                </c:pt>
                <c:pt idx="1">
                  <c:v>15</c:v>
                </c:pt>
                <c:pt idx="2">
                  <c:v>3</c:v>
                </c:pt>
                <c:pt idx="3">
                  <c:v>5</c:v>
                </c:pt>
              </c:numCache>
            </c:numRef>
          </c:val>
          <c:extLst>
            <c:ext xmlns:c16="http://schemas.microsoft.com/office/drawing/2014/chart" uri="{C3380CC4-5D6E-409C-BE32-E72D297353CC}">
              <c16:uniqueId val="{00000006-FAA0-49A0-85BA-01BAA4303EBE}"/>
            </c:ext>
          </c:extLst>
        </c:ser>
        <c:dLbls>
          <c:showLegendKey val="0"/>
          <c:showVal val="0"/>
          <c:showCatName val="0"/>
          <c:showSerName val="0"/>
          <c:showPercent val="1"/>
          <c:showBubbleSize val="0"/>
          <c:showLeaderLines val="1"/>
        </c:dLbls>
        <c:firstSliceAng val="0"/>
        <c:holeSize val="50"/>
      </c:doughnutChart>
      <c:spPr>
        <a:noFill/>
        <a:ln>
          <a:noFill/>
        </a:ln>
        <a:effectLst/>
      </c:spPr>
    </c:plotArea>
    <c:legend>
      <c:legendPos val="t"/>
      <c:layout>
        <c:manualLayout>
          <c:xMode val="edge"/>
          <c:yMode val="edge"/>
          <c:x val="6.3130361340002781E-3"/>
          <c:y val="8.7091901924964979E-2"/>
          <c:w val="0.35797416305907459"/>
          <c:h val="0.61007306818829721"/>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fr-FR"/>
        </a:p>
      </c:txPr>
    </c:legend>
    <c:plotVisOnly val="1"/>
    <c:dispBlanksAs val="gap"/>
    <c:showDLblsOverMax val="0"/>
  </c:chart>
  <c:spPr>
    <a:noFill/>
    <a:ln w="9525" cap="flat" cmpd="sng" algn="ctr">
      <a:noFill/>
      <a:prstDash val="solid"/>
    </a:ln>
    <a:effectLst/>
  </c:spPr>
  <c:txPr>
    <a:bodyPr/>
    <a:lstStyle/>
    <a:p>
      <a:pPr>
        <a:defRPr sz="1800"/>
      </a:pPr>
      <a:endParaRPr lang="fr-FR"/>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376653C-E6F7-4A4B-ABF3-AC3FB59254F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fr-FR"/>
        </a:p>
      </dgm:t>
    </dgm:pt>
    <dgm:pt modelId="{AAB9E65E-B14D-4187-B633-3A2FCE4734D6}">
      <dgm:prSet custT="1"/>
      <dgm:spPr/>
      <dgm:t>
        <a:bodyPr/>
        <a:lstStyle/>
        <a:p>
          <a:r>
            <a:rPr lang="fr-FR" sz="1600" dirty="0" err="1"/>
            <a:t>Mappings</a:t>
          </a:r>
          <a:r>
            <a:rPr lang="fr-FR" sz="1600" dirty="0"/>
            <a:t> and </a:t>
          </a:r>
          <a:r>
            <a:rPr lang="fr-FR" sz="1600" dirty="0" err="1"/>
            <a:t>harmonization</a:t>
          </a:r>
          <a:endParaRPr lang="fr-FR" sz="1600" dirty="0"/>
        </a:p>
      </dgm:t>
    </dgm:pt>
    <dgm:pt modelId="{8C933924-3EE2-43FA-B492-EB17CB630B73}" type="parTrans" cxnId="{437C7CBA-4B73-48A9-95D4-F300B8C0EB76}">
      <dgm:prSet/>
      <dgm:spPr/>
      <dgm:t>
        <a:bodyPr/>
        <a:lstStyle/>
        <a:p>
          <a:endParaRPr lang="fr-FR" sz="3600"/>
        </a:p>
      </dgm:t>
    </dgm:pt>
    <dgm:pt modelId="{D1211F16-5DD5-4D2D-9527-25F1E42E1684}" type="sibTrans" cxnId="{437C7CBA-4B73-48A9-95D4-F300B8C0EB76}">
      <dgm:prSet/>
      <dgm:spPr/>
      <dgm:t>
        <a:bodyPr/>
        <a:lstStyle/>
        <a:p>
          <a:endParaRPr lang="fr-FR" sz="3600"/>
        </a:p>
      </dgm:t>
    </dgm:pt>
    <dgm:pt modelId="{D3A3872B-F59E-4BD9-BF74-82E63A3807C6}">
      <dgm:prSet custT="1"/>
      <dgm:spPr/>
      <dgm:t>
        <a:bodyPr/>
        <a:lstStyle/>
        <a:p>
          <a:r>
            <a:rPr lang="fr-FR" sz="1600" dirty="0"/>
            <a:t>LRM, RDA, UNIMARC </a:t>
          </a:r>
          <a:r>
            <a:rPr lang="fr-FR" sz="1600" dirty="0" err="1"/>
            <a:t>Authorities</a:t>
          </a:r>
          <a:r>
            <a:rPr lang="fr-FR" sz="1600" dirty="0"/>
            <a:t>, BIBFRAME Mapping for Musical Works (in </a:t>
          </a:r>
          <a:r>
            <a:rPr lang="fr-FR" sz="1600" dirty="0" err="1"/>
            <a:t>progress</a:t>
          </a:r>
          <a:r>
            <a:rPr lang="fr-FR" sz="1600" dirty="0"/>
            <a:t>)</a:t>
          </a:r>
        </a:p>
      </dgm:t>
    </dgm:pt>
    <dgm:pt modelId="{8B881E8B-A741-4902-A68C-1DE13B3D90E9}" type="parTrans" cxnId="{5C76CDB2-D676-458A-908F-E52F4C2952B8}">
      <dgm:prSet/>
      <dgm:spPr/>
      <dgm:t>
        <a:bodyPr/>
        <a:lstStyle/>
        <a:p>
          <a:endParaRPr lang="fr-FR" sz="3600"/>
        </a:p>
      </dgm:t>
    </dgm:pt>
    <dgm:pt modelId="{17F162C2-7EA0-4BBA-AB43-2E699BEF37C2}" type="sibTrans" cxnId="{5C76CDB2-D676-458A-908F-E52F4C2952B8}">
      <dgm:prSet/>
      <dgm:spPr/>
      <dgm:t>
        <a:bodyPr/>
        <a:lstStyle/>
        <a:p>
          <a:endParaRPr lang="fr-FR" sz="3600"/>
        </a:p>
      </dgm:t>
    </dgm:pt>
    <dgm:pt modelId="{8E1CCD0B-FBD7-40B9-B2A6-0509AF8F4062}">
      <dgm:prSet custT="1"/>
      <dgm:spPr/>
      <dgm:t>
        <a:bodyPr/>
        <a:lstStyle/>
        <a:p>
          <a:r>
            <a:rPr lang="fr-FR" sz="1600" dirty="0"/>
            <a:t>UNIMARC – ISBDM Harmonisation : </a:t>
          </a:r>
          <a:r>
            <a:rPr lang="fr-FR" sz="1600" dirty="0" err="1"/>
            <a:t>with</a:t>
          </a:r>
          <a:r>
            <a:rPr lang="fr-FR" sz="1600" dirty="0"/>
            <a:t>  ISBD </a:t>
          </a:r>
          <a:r>
            <a:rPr lang="fr-FR" sz="1600" dirty="0" err="1"/>
            <a:t>Review</a:t>
          </a:r>
          <a:r>
            <a:rPr lang="fr-FR" sz="1600" dirty="0"/>
            <a:t> Group </a:t>
          </a:r>
          <a:r>
            <a:rPr lang="fr-FR" sz="1600" dirty="0" err="1"/>
            <a:t>Task</a:t>
          </a:r>
          <a:r>
            <a:rPr lang="fr-FR" sz="1600" dirty="0"/>
            <a:t> Force on ISBD for Manifestation (in </a:t>
          </a:r>
          <a:r>
            <a:rPr lang="fr-FR" sz="1600" dirty="0" err="1"/>
            <a:t>progress</a:t>
          </a:r>
          <a:r>
            <a:rPr lang="fr-FR" sz="1600" dirty="0"/>
            <a:t>)</a:t>
          </a:r>
        </a:p>
      </dgm:t>
    </dgm:pt>
    <dgm:pt modelId="{06406258-63DF-4ED8-9EE8-7FE05522D884}" type="parTrans" cxnId="{8FABE095-AB16-49D8-846F-27226006B2EE}">
      <dgm:prSet/>
      <dgm:spPr/>
      <dgm:t>
        <a:bodyPr/>
        <a:lstStyle/>
        <a:p>
          <a:endParaRPr lang="fr-FR" sz="3600"/>
        </a:p>
      </dgm:t>
    </dgm:pt>
    <dgm:pt modelId="{1DDCD5C1-D47F-40CA-B2C2-7111C16347A2}" type="sibTrans" cxnId="{8FABE095-AB16-49D8-846F-27226006B2EE}">
      <dgm:prSet/>
      <dgm:spPr/>
      <dgm:t>
        <a:bodyPr/>
        <a:lstStyle/>
        <a:p>
          <a:endParaRPr lang="fr-FR" sz="3600"/>
        </a:p>
      </dgm:t>
    </dgm:pt>
    <dgm:pt modelId="{013FA1D5-5861-4DCC-B47E-2354730A0039}">
      <dgm:prSet custT="1"/>
      <dgm:spPr/>
      <dgm:t>
        <a:bodyPr/>
        <a:lstStyle/>
        <a:p>
          <a:r>
            <a:rPr lang="fr-FR" sz="1600" dirty="0"/>
            <a:t>Tools and documentation</a:t>
          </a:r>
        </a:p>
      </dgm:t>
    </dgm:pt>
    <dgm:pt modelId="{9BCCD531-300D-4062-8CF3-6C1A55312BD3}" type="parTrans" cxnId="{D7D392DC-1CC7-4583-BDE3-1A7F4576EA10}">
      <dgm:prSet/>
      <dgm:spPr/>
      <dgm:t>
        <a:bodyPr/>
        <a:lstStyle/>
        <a:p>
          <a:endParaRPr lang="fr-FR" sz="3600"/>
        </a:p>
      </dgm:t>
    </dgm:pt>
    <dgm:pt modelId="{4CE7489E-B84B-42A0-9BF1-DE3E92184E78}" type="sibTrans" cxnId="{D7D392DC-1CC7-4583-BDE3-1A7F4576EA10}">
      <dgm:prSet/>
      <dgm:spPr/>
      <dgm:t>
        <a:bodyPr/>
        <a:lstStyle/>
        <a:p>
          <a:endParaRPr lang="fr-FR" sz="3600"/>
        </a:p>
      </dgm:t>
    </dgm:pt>
    <dgm:pt modelId="{DADF0179-8119-4723-ADF5-8A89605C1AE7}">
      <dgm:prSet custT="1"/>
      <dgm:spPr/>
      <dgm:t>
        <a:bodyPr/>
        <a:lstStyle/>
        <a:p>
          <a:r>
            <a:rPr lang="fr-FR" sz="1600" dirty="0"/>
            <a:t>“Future of UNIMARC”</a:t>
          </a:r>
        </a:p>
      </dgm:t>
    </dgm:pt>
    <dgm:pt modelId="{850F141C-0B34-461D-B7C9-E7636C6C6A0B}" type="parTrans" cxnId="{B1E36EEB-5BF2-445B-A218-33768E9A0977}">
      <dgm:prSet/>
      <dgm:spPr/>
      <dgm:t>
        <a:bodyPr/>
        <a:lstStyle/>
        <a:p>
          <a:endParaRPr lang="fr-FR" sz="3600"/>
        </a:p>
      </dgm:t>
    </dgm:pt>
    <dgm:pt modelId="{C1347F9E-C80D-470C-A8AA-F7E370F075C9}" type="sibTrans" cxnId="{B1E36EEB-5BF2-445B-A218-33768E9A0977}">
      <dgm:prSet/>
      <dgm:spPr/>
      <dgm:t>
        <a:bodyPr/>
        <a:lstStyle/>
        <a:p>
          <a:endParaRPr lang="fr-FR" sz="3600"/>
        </a:p>
      </dgm:t>
    </dgm:pt>
    <dgm:pt modelId="{636BE763-F2ED-41FB-9080-9FF65777B86C}">
      <dgm:prSet custT="1"/>
      <dgm:spPr/>
      <dgm:t>
        <a:bodyPr/>
        <a:lstStyle/>
        <a:p>
          <a:r>
            <a:rPr lang="fr-FR" sz="1600"/>
            <a:t>UNIMARC – IFLA LRM Mapping (closed)</a:t>
          </a:r>
          <a:endParaRPr lang="fr-FR" sz="1600" dirty="0"/>
        </a:p>
      </dgm:t>
    </dgm:pt>
    <dgm:pt modelId="{E39A2E0E-D1B0-4083-BC60-FD7DA4485AAD}" type="parTrans" cxnId="{F23316FA-74B6-4484-91E1-606E8B58F7FC}">
      <dgm:prSet/>
      <dgm:spPr/>
    </dgm:pt>
    <dgm:pt modelId="{9877D84D-B8F1-4C52-8791-C7DEA2045BA9}" type="sibTrans" cxnId="{F23316FA-74B6-4484-91E1-606E8B58F7FC}">
      <dgm:prSet/>
      <dgm:spPr/>
    </dgm:pt>
    <dgm:pt modelId="{73AE9422-0F8A-4721-A23B-76F588B58D6F}">
      <dgm:prSet custT="1"/>
      <dgm:spPr/>
      <dgm:t>
        <a:bodyPr/>
        <a:lstStyle/>
        <a:p>
          <a:r>
            <a:rPr lang="fr-FR" sz="1600" dirty="0"/>
            <a:t>IFLA </a:t>
          </a:r>
          <a:r>
            <a:rPr lang="fr-FR" sz="1600" dirty="0" err="1"/>
            <a:t>Namespaces</a:t>
          </a:r>
          <a:r>
            <a:rPr lang="fr-FR" sz="1600" dirty="0"/>
            <a:t> : </a:t>
          </a:r>
          <a:r>
            <a:rPr lang="fr-FR" sz="1600" dirty="0" err="1"/>
            <a:t>with</a:t>
          </a:r>
          <a:r>
            <a:rPr lang="fr-FR" sz="1600" dirty="0"/>
            <a:t> </a:t>
          </a:r>
          <a:r>
            <a:rPr lang="fr-FR" sz="1600" dirty="0" err="1"/>
            <a:t>Metatec</a:t>
          </a:r>
          <a:r>
            <a:rPr lang="fr-FR" sz="1600" dirty="0"/>
            <a:t> (in </a:t>
          </a:r>
          <a:r>
            <a:rPr lang="fr-FR" sz="1600" dirty="0" err="1"/>
            <a:t>progress</a:t>
          </a:r>
          <a:r>
            <a:rPr lang="fr-FR" sz="1600" dirty="0"/>
            <a:t>) </a:t>
          </a:r>
        </a:p>
      </dgm:t>
    </dgm:pt>
    <dgm:pt modelId="{1377FD41-EF2C-44B7-9EE3-8925A81BF3C9}" type="parTrans" cxnId="{24B9E472-0AC1-46F9-A99A-733E5EE5B4E4}">
      <dgm:prSet/>
      <dgm:spPr/>
    </dgm:pt>
    <dgm:pt modelId="{86AC708A-DBB8-4E23-95F8-29B3B06B9D0A}" type="sibTrans" cxnId="{24B9E472-0AC1-46F9-A99A-733E5EE5B4E4}">
      <dgm:prSet/>
      <dgm:spPr/>
    </dgm:pt>
    <dgm:pt modelId="{1C101C53-FDDE-4B60-8A00-A0A8B8F4A34C}">
      <dgm:prSet custT="1"/>
      <dgm:spPr/>
      <dgm:t>
        <a:bodyPr/>
        <a:lstStyle/>
        <a:p>
          <a:r>
            <a:rPr lang="fr-FR" sz="1600" dirty="0" err="1"/>
            <a:t>Manuals</a:t>
          </a:r>
          <a:r>
            <a:rPr lang="fr-FR" sz="1600" dirty="0"/>
            <a:t> and documentation (</a:t>
          </a:r>
          <a:r>
            <a:rPr lang="fr-FR" sz="1600" dirty="0" err="1"/>
            <a:t>ongoing</a:t>
          </a:r>
          <a:r>
            <a:rPr lang="fr-FR" sz="1600" dirty="0"/>
            <a:t>)</a:t>
          </a:r>
        </a:p>
      </dgm:t>
    </dgm:pt>
    <dgm:pt modelId="{030912A6-4BA7-46F1-A52C-22CDC28D7934}" type="parTrans" cxnId="{D17BE6BA-2B22-4273-BC91-856EADFF7A52}">
      <dgm:prSet/>
      <dgm:spPr/>
    </dgm:pt>
    <dgm:pt modelId="{646FF72E-6930-4635-B30D-1DCDE022F1E1}" type="sibTrans" cxnId="{D17BE6BA-2B22-4273-BC91-856EADFF7A52}">
      <dgm:prSet/>
      <dgm:spPr/>
    </dgm:pt>
    <dgm:pt modelId="{5DB150B5-DDBB-4B98-B5DA-D01465E390AF}">
      <dgm:prSet custT="1"/>
      <dgm:spPr/>
      <dgm:t>
        <a:bodyPr/>
        <a:lstStyle/>
        <a:p>
          <a:r>
            <a:rPr lang="fr-FR" sz="1600" dirty="0"/>
            <a:t>Roadmap (in </a:t>
          </a:r>
          <a:r>
            <a:rPr lang="fr-FR" sz="1600" dirty="0" err="1"/>
            <a:t>progress</a:t>
          </a:r>
          <a:r>
            <a:rPr lang="fr-FR" sz="1600" dirty="0"/>
            <a:t>)</a:t>
          </a:r>
        </a:p>
      </dgm:t>
    </dgm:pt>
    <dgm:pt modelId="{49342685-FB23-44E8-8C83-44BD22DDD0AC}" type="parTrans" cxnId="{5A32E4DC-C73C-49F4-89DA-60BE8206C067}">
      <dgm:prSet/>
      <dgm:spPr/>
    </dgm:pt>
    <dgm:pt modelId="{7ECDF847-C2EC-46BD-BB4E-1FDA07AA4127}" type="sibTrans" cxnId="{5A32E4DC-C73C-49F4-89DA-60BE8206C067}">
      <dgm:prSet/>
      <dgm:spPr/>
    </dgm:pt>
    <dgm:pt modelId="{C03A8C14-EA25-4D43-A11E-B0BC3DA17902}">
      <dgm:prSet custT="1"/>
      <dgm:spPr/>
      <dgm:t>
        <a:bodyPr/>
        <a:lstStyle/>
        <a:p>
          <a:r>
            <a:rPr lang="fr-FR" sz="1600" dirty="0"/>
            <a:t>Worldwide </a:t>
          </a:r>
          <a:r>
            <a:rPr lang="fr-FR" sz="1600" dirty="0" err="1"/>
            <a:t>survey</a:t>
          </a:r>
          <a:r>
            <a:rPr lang="fr-FR" sz="1600" dirty="0"/>
            <a:t> (</a:t>
          </a:r>
          <a:r>
            <a:rPr lang="fr-FR" sz="1600" dirty="0" err="1"/>
            <a:t>closed</a:t>
          </a:r>
          <a:r>
            <a:rPr lang="fr-FR" sz="1600" dirty="0"/>
            <a:t>)</a:t>
          </a:r>
        </a:p>
      </dgm:t>
    </dgm:pt>
    <dgm:pt modelId="{2B1EEB1F-A2D0-4ED2-AF11-88E8CAC7469C}" type="parTrans" cxnId="{9FF81BE1-F27B-4512-B176-1FE9C4E508B8}">
      <dgm:prSet/>
      <dgm:spPr/>
    </dgm:pt>
    <dgm:pt modelId="{6566EE50-AF8B-45D6-B103-EF99E6E3B2B3}" type="sibTrans" cxnId="{9FF81BE1-F27B-4512-B176-1FE9C4E508B8}">
      <dgm:prSet/>
      <dgm:spPr/>
    </dgm:pt>
    <dgm:pt modelId="{4914C388-8170-4E78-B45B-762E1AB36992}">
      <dgm:prSet custT="1"/>
      <dgm:spPr/>
      <dgm:t>
        <a:bodyPr/>
        <a:lstStyle/>
        <a:p>
          <a:r>
            <a:rPr lang="fr-FR" sz="1600" dirty="0"/>
            <a:t>6th UNIMARC </a:t>
          </a:r>
          <a:r>
            <a:rPr lang="fr-FR" sz="1600" dirty="0" err="1"/>
            <a:t>Users</a:t>
          </a:r>
          <a:r>
            <a:rPr lang="fr-FR" sz="1600" dirty="0"/>
            <a:t>’ Meeting (</a:t>
          </a:r>
          <a:r>
            <a:rPr lang="fr-FR" sz="1600" dirty="0" err="1"/>
            <a:t>closed</a:t>
          </a:r>
          <a:r>
            <a:rPr lang="fr-FR" sz="1600" dirty="0"/>
            <a:t>)</a:t>
          </a:r>
        </a:p>
      </dgm:t>
    </dgm:pt>
    <dgm:pt modelId="{67D942C2-40A5-4968-81A6-6882D0D8A5FC}" type="parTrans" cxnId="{16A1BB59-AB25-485B-8A60-952A1BDC8090}">
      <dgm:prSet/>
      <dgm:spPr/>
    </dgm:pt>
    <dgm:pt modelId="{C978C2EA-82DC-4579-B381-041A68FDF6E1}" type="sibTrans" cxnId="{16A1BB59-AB25-485B-8A60-952A1BDC8090}">
      <dgm:prSet/>
      <dgm:spPr/>
    </dgm:pt>
    <dgm:pt modelId="{801922B1-45EB-4FD1-97B2-9F751814F22C}">
      <dgm:prSet custT="1"/>
      <dgm:spPr/>
      <dgm:t>
        <a:bodyPr/>
        <a:lstStyle/>
        <a:p>
          <a:r>
            <a:rPr lang="fr-FR" sz="1600" dirty="0" err="1"/>
            <a:t>Webpage</a:t>
          </a:r>
          <a:r>
            <a:rPr lang="fr-FR" sz="1600" dirty="0"/>
            <a:t> (</a:t>
          </a:r>
          <a:r>
            <a:rPr lang="fr-FR" sz="1600" dirty="0" err="1"/>
            <a:t>ongoing</a:t>
          </a:r>
          <a:r>
            <a:rPr lang="fr-FR" sz="1600" dirty="0"/>
            <a:t>)</a:t>
          </a:r>
        </a:p>
      </dgm:t>
    </dgm:pt>
    <dgm:pt modelId="{2C9D1420-9F11-4249-89C0-549339039889}" type="parTrans" cxnId="{04EC40B1-35A6-4763-882A-FD7FA9222B8F}">
      <dgm:prSet/>
      <dgm:spPr/>
    </dgm:pt>
    <dgm:pt modelId="{2DDA28AC-E9BA-4177-81C6-20276A360DCB}" type="sibTrans" cxnId="{04EC40B1-35A6-4763-882A-FD7FA9222B8F}">
      <dgm:prSet/>
      <dgm:spPr/>
    </dgm:pt>
    <dgm:pt modelId="{99701223-4AD7-462F-9F08-357B51EBD886}" type="pres">
      <dgm:prSet presAssocID="{2376653C-E6F7-4A4B-ABF3-AC3FB59254FD}" presName="linear" presStyleCnt="0">
        <dgm:presLayoutVars>
          <dgm:animLvl val="lvl"/>
          <dgm:resizeHandles val="exact"/>
        </dgm:presLayoutVars>
      </dgm:prSet>
      <dgm:spPr/>
    </dgm:pt>
    <dgm:pt modelId="{156FD18C-898D-4C71-B097-876E34043F91}" type="pres">
      <dgm:prSet presAssocID="{AAB9E65E-B14D-4187-B633-3A2FCE4734D6}" presName="parentText" presStyleLbl="node1" presStyleIdx="0" presStyleCnt="3">
        <dgm:presLayoutVars>
          <dgm:chMax val="0"/>
          <dgm:bulletEnabled val="1"/>
        </dgm:presLayoutVars>
      </dgm:prSet>
      <dgm:spPr/>
    </dgm:pt>
    <dgm:pt modelId="{C97AD588-EE17-4484-9766-796085131C81}" type="pres">
      <dgm:prSet presAssocID="{AAB9E65E-B14D-4187-B633-3A2FCE4734D6}" presName="childText" presStyleLbl="revTx" presStyleIdx="0" presStyleCnt="3">
        <dgm:presLayoutVars>
          <dgm:bulletEnabled val="1"/>
        </dgm:presLayoutVars>
      </dgm:prSet>
      <dgm:spPr/>
    </dgm:pt>
    <dgm:pt modelId="{FFF297B4-625C-4FB9-ABE4-B051C593FA30}" type="pres">
      <dgm:prSet presAssocID="{013FA1D5-5861-4DCC-B47E-2354730A0039}" presName="parentText" presStyleLbl="node1" presStyleIdx="1" presStyleCnt="3">
        <dgm:presLayoutVars>
          <dgm:chMax val="0"/>
          <dgm:bulletEnabled val="1"/>
        </dgm:presLayoutVars>
      </dgm:prSet>
      <dgm:spPr/>
    </dgm:pt>
    <dgm:pt modelId="{F3356F5B-DE6A-4AEA-AE33-E7A4372C7517}" type="pres">
      <dgm:prSet presAssocID="{013FA1D5-5861-4DCC-B47E-2354730A0039}" presName="childText" presStyleLbl="revTx" presStyleIdx="1" presStyleCnt="3">
        <dgm:presLayoutVars>
          <dgm:bulletEnabled val="1"/>
        </dgm:presLayoutVars>
      </dgm:prSet>
      <dgm:spPr/>
    </dgm:pt>
    <dgm:pt modelId="{B41E0408-611B-4668-90D8-6CF388238280}" type="pres">
      <dgm:prSet presAssocID="{DADF0179-8119-4723-ADF5-8A89605C1AE7}" presName="parentText" presStyleLbl="node1" presStyleIdx="2" presStyleCnt="3">
        <dgm:presLayoutVars>
          <dgm:chMax val="0"/>
          <dgm:bulletEnabled val="1"/>
        </dgm:presLayoutVars>
      </dgm:prSet>
      <dgm:spPr/>
    </dgm:pt>
    <dgm:pt modelId="{43C3A3C5-7E0A-45E1-B412-B186F2773550}" type="pres">
      <dgm:prSet presAssocID="{DADF0179-8119-4723-ADF5-8A89605C1AE7}" presName="childText" presStyleLbl="revTx" presStyleIdx="2" presStyleCnt="3">
        <dgm:presLayoutVars>
          <dgm:bulletEnabled val="1"/>
        </dgm:presLayoutVars>
      </dgm:prSet>
      <dgm:spPr/>
    </dgm:pt>
  </dgm:ptLst>
  <dgm:cxnLst>
    <dgm:cxn modelId="{701CFF1C-E790-4ADD-9166-6D6B31999639}" type="presOf" srcId="{5DB150B5-DDBB-4B98-B5DA-D01465E390AF}" destId="{43C3A3C5-7E0A-45E1-B412-B186F2773550}" srcOrd="0" destOrd="3" presId="urn:microsoft.com/office/officeart/2005/8/layout/vList2"/>
    <dgm:cxn modelId="{40B1DA49-B689-4A37-A9D9-FE11C142D393}" type="presOf" srcId="{D3A3872B-F59E-4BD9-BF74-82E63A3807C6}" destId="{C97AD588-EE17-4484-9766-796085131C81}" srcOrd="0" destOrd="1" presId="urn:microsoft.com/office/officeart/2005/8/layout/vList2"/>
    <dgm:cxn modelId="{E103906A-7999-47DD-B07A-CEB60E4F670A}" type="presOf" srcId="{1C101C53-FDDE-4B60-8A00-A0A8B8F4A34C}" destId="{F3356F5B-DE6A-4AEA-AE33-E7A4372C7517}" srcOrd="0" destOrd="0" presId="urn:microsoft.com/office/officeart/2005/8/layout/vList2"/>
    <dgm:cxn modelId="{73BD8471-A678-42B3-AD57-51598E7C5499}" type="presOf" srcId="{801922B1-45EB-4FD1-97B2-9F751814F22C}" destId="{43C3A3C5-7E0A-45E1-B412-B186F2773550}" srcOrd="0" destOrd="2" presId="urn:microsoft.com/office/officeart/2005/8/layout/vList2"/>
    <dgm:cxn modelId="{E3735472-B6C6-4AE4-A05C-E8DF3E694EB8}" type="presOf" srcId="{013FA1D5-5861-4DCC-B47E-2354730A0039}" destId="{FFF297B4-625C-4FB9-ABE4-B051C593FA30}" srcOrd="0" destOrd="0" presId="urn:microsoft.com/office/officeart/2005/8/layout/vList2"/>
    <dgm:cxn modelId="{24B9E472-0AC1-46F9-A99A-733E5EE5B4E4}" srcId="{013FA1D5-5861-4DCC-B47E-2354730A0039}" destId="{73AE9422-0F8A-4721-A23B-76F588B58D6F}" srcOrd="1" destOrd="0" parTransId="{1377FD41-EF2C-44B7-9EE3-8925A81BF3C9}" sibTransId="{86AC708A-DBB8-4E23-95F8-29B3B06B9D0A}"/>
    <dgm:cxn modelId="{0A7A3155-75AF-463E-B66A-293251D60561}" type="presOf" srcId="{73AE9422-0F8A-4721-A23B-76F588B58D6F}" destId="{F3356F5B-DE6A-4AEA-AE33-E7A4372C7517}" srcOrd="0" destOrd="1" presId="urn:microsoft.com/office/officeart/2005/8/layout/vList2"/>
    <dgm:cxn modelId="{0186F876-814C-4DB6-8BF6-B798B602DFE3}" type="presOf" srcId="{C03A8C14-EA25-4D43-A11E-B0BC3DA17902}" destId="{43C3A3C5-7E0A-45E1-B412-B186F2773550}" srcOrd="0" destOrd="1" presId="urn:microsoft.com/office/officeart/2005/8/layout/vList2"/>
    <dgm:cxn modelId="{92EFBC58-E52F-48B4-A760-43EBA3A54B25}" type="presOf" srcId="{DADF0179-8119-4723-ADF5-8A89605C1AE7}" destId="{B41E0408-611B-4668-90D8-6CF388238280}" srcOrd="0" destOrd="0" presId="urn:microsoft.com/office/officeart/2005/8/layout/vList2"/>
    <dgm:cxn modelId="{16A1BB59-AB25-485B-8A60-952A1BDC8090}" srcId="{DADF0179-8119-4723-ADF5-8A89605C1AE7}" destId="{4914C388-8170-4E78-B45B-762E1AB36992}" srcOrd="0" destOrd="0" parTransId="{67D942C2-40A5-4968-81A6-6882D0D8A5FC}" sibTransId="{C978C2EA-82DC-4579-B381-041A68FDF6E1}"/>
    <dgm:cxn modelId="{C872248E-4399-4E09-9D45-8F478CD69575}" type="presOf" srcId="{AAB9E65E-B14D-4187-B633-3A2FCE4734D6}" destId="{156FD18C-898D-4C71-B097-876E34043F91}" srcOrd="0" destOrd="0" presId="urn:microsoft.com/office/officeart/2005/8/layout/vList2"/>
    <dgm:cxn modelId="{8FABE095-AB16-49D8-846F-27226006B2EE}" srcId="{AAB9E65E-B14D-4187-B633-3A2FCE4734D6}" destId="{8E1CCD0B-FBD7-40B9-B2A6-0509AF8F4062}" srcOrd="2" destOrd="0" parTransId="{06406258-63DF-4ED8-9EE8-7FE05522D884}" sibTransId="{1DDCD5C1-D47F-40CA-B2C2-7111C16347A2}"/>
    <dgm:cxn modelId="{04EC40B1-35A6-4763-882A-FD7FA9222B8F}" srcId="{DADF0179-8119-4723-ADF5-8A89605C1AE7}" destId="{801922B1-45EB-4FD1-97B2-9F751814F22C}" srcOrd="2" destOrd="0" parTransId="{2C9D1420-9F11-4249-89C0-549339039889}" sibTransId="{2DDA28AC-E9BA-4177-81C6-20276A360DCB}"/>
    <dgm:cxn modelId="{BF0461B2-9792-4AF6-9AF7-1F736673D4AB}" type="presOf" srcId="{2376653C-E6F7-4A4B-ABF3-AC3FB59254FD}" destId="{99701223-4AD7-462F-9F08-357B51EBD886}" srcOrd="0" destOrd="0" presId="urn:microsoft.com/office/officeart/2005/8/layout/vList2"/>
    <dgm:cxn modelId="{5C76CDB2-D676-458A-908F-E52F4C2952B8}" srcId="{AAB9E65E-B14D-4187-B633-3A2FCE4734D6}" destId="{D3A3872B-F59E-4BD9-BF74-82E63A3807C6}" srcOrd="1" destOrd="0" parTransId="{8B881E8B-A741-4902-A68C-1DE13B3D90E9}" sibTransId="{17F162C2-7EA0-4BBA-AB43-2E699BEF37C2}"/>
    <dgm:cxn modelId="{926965B6-67EE-4C24-8FF9-E4EF965BEE21}" type="presOf" srcId="{8E1CCD0B-FBD7-40B9-B2A6-0509AF8F4062}" destId="{C97AD588-EE17-4484-9766-796085131C81}" srcOrd="0" destOrd="2" presId="urn:microsoft.com/office/officeart/2005/8/layout/vList2"/>
    <dgm:cxn modelId="{437C7CBA-4B73-48A9-95D4-F300B8C0EB76}" srcId="{2376653C-E6F7-4A4B-ABF3-AC3FB59254FD}" destId="{AAB9E65E-B14D-4187-B633-3A2FCE4734D6}" srcOrd="0" destOrd="0" parTransId="{8C933924-3EE2-43FA-B492-EB17CB630B73}" sibTransId="{D1211F16-5DD5-4D2D-9527-25F1E42E1684}"/>
    <dgm:cxn modelId="{D17BE6BA-2B22-4273-BC91-856EADFF7A52}" srcId="{013FA1D5-5861-4DCC-B47E-2354730A0039}" destId="{1C101C53-FDDE-4B60-8A00-A0A8B8F4A34C}" srcOrd="0" destOrd="0" parTransId="{030912A6-4BA7-46F1-A52C-22CDC28D7934}" sibTransId="{646FF72E-6930-4635-B30D-1DCDE022F1E1}"/>
    <dgm:cxn modelId="{D7D392DC-1CC7-4583-BDE3-1A7F4576EA10}" srcId="{2376653C-E6F7-4A4B-ABF3-AC3FB59254FD}" destId="{013FA1D5-5861-4DCC-B47E-2354730A0039}" srcOrd="1" destOrd="0" parTransId="{9BCCD531-300D-4062-8CF3-6C1A55312BD3}" sibTransId="{4CE7489E-B84B-42A0-9BF1-DE3E92184E78}"/>
    <dgm:cxn modelId="{5A32E4DC-C73C-49F4-89DA-60BE8206C067}" srcId="{DADF0179-8119-4723-ADF5-8A89605C1AE7}" destId="{5DB150B5-DDBB-4B98-B5DA-D01465E390AF}" srcOrd="3" destOrd="0" parTransId="{49342685-FB23-44E8-8C83-44BD22DDD0AC}" sibTransId="{7ECDF847-C2EC-46BD-BB4E-1FDA07AA4127}"/>
    <dgm:cxn modelId="{9FF81BE1-F27B-4512-B176-1FE9C4E508B8}" srcId="{DADF0179-8119-4723-ADF5-8A89605C1AE7}" destId="{C03A8C14-EA25-4D43-A11E-B0BC3DA17902}" srcOrd="1" destOrd="0" parTransId="{2B1EEB1F-A2D0-4ED2-AF11-88E8CAC7469C}" sibTransId="{6566EE50-AF8B-45D6-B103-EF99E6E3B2B3}"/>
    <dgm:cxn modelId="{B1E36EEB-5BF2-445B-A218-33768E9A0977}" srcId="{2376653C-E6F7-4A4B-ABF3-AC3FB59254FD}" destId="{DADF0179-8119-4723-ADF5-8A89605C1AE7}" srcOrd="2" destOrd="0" parTransId="{850F141C-0B34-461D-B7C9-E7636C6C6A0B}" sibTransId="{C1347F9E-C80D-470C-A8AA-F7E370F075C9}"/>
    <dgm:cxn modelId="{9EEDE9F5-74F6-45EA-BEE1-E13F23E77CB6}" type="presOf" srcId="{636BE763-F2ED-41FB-9080-9FF65777B86C}" destId="{C97AD588-EE17-4484-9766-796085131C81}" srcOrd="0" destOrd="0" presId="urn:microsoft.com/office/officeart/2005/8/layout/vList2"/>
    <dgm:cxn modelId="{8883EDF9-A910-4D98-AFB0-2788360C9197}" type="presOf" srcId="{4914C388-8170-4E78-B45B-762E1AB36992}" destId="{43C3A3C5-7E0A-45E1-B412-B186F2773550}" srcOrd="0" destOrd="0" presId="urn:microsoft.com/office/officeart/2005/8/layout/vList2"/>
    <dgm:cxn modelId="{F23316FA-74B6-4484-91E1-606E8B58F7FC}" srcId="{AAB9E65E-B14D-4187-B633-3A2FCE4734D6}" destId="{636BE763-F2ED-41FB-9080-9FF65777B86C}" srcOrd="0" destOrd="0" parTransId="{E39A2E0E-D1B0-4083-BC60-FD7DA4485AAD}" sibTransId="{9877D84D-B8F1-4C52-8791-C7DEA2045BA9}"/>
    <dgm:cxn modelId="{C9996C11-2562-4CF4-8D94-95E092F3A923}" type="presParOf" srcId="{99701223-4AD7-462F-9F08-357B51EBD886}" destId="{156FD18C-898D-4C71-B097-876E34043F91}" srcOrd="0" destOrd="0" presId="urn:microsoft.com/office/officeart/2005/8/layout/vList2"/>
    <dgm:cxn modelId="{2A594FA0-6854-4E30-B00C-94023DAAAF20}" type="presParOf" srcId="{99701223-4AD7-462F-9F08-357B51EBD886}" destId="{C97AD588-EE17-4484-9766-796085131C81}" srcOrd="1" destOrd="0" presId="urn:microsoft.com/office/officeart/2005/8/layout/vList2"/>
    <dgm:cxn modelId="{D6F9D03C-BA3B-495D-AA47-EB4BAD39BFB8}" type="presParOf" srcId="{99701223-4AD7-462F-9F08-357B51EBD886}" destId="{FFF297B4-625C-4FB9-ABE4-B051C593FA30}" srcOrd="2" destOrd="0" presId="urn:microsoft.com/office/officeart/2005/8/layout/vList2"/>
    <dgm:cxn modelId="{BB627789-9E95-440F-AD50-1D25A1E176EA}" type="presParOf" srcId="{99701223-4AD7-462F-9F08-357B51EBD886}" destId="{F3356F5B-DE6A-4AEA-AE33-E7A4372C7517}" srcOrd="3" destOrd="0" presId="urn:microsoft.com/office/officeart/2005/8/layout/vList2"/>
    <dgm:cxn modelId="{58D123AE-CC33-4697-A426-9F058FEC718C}" type="presParOf" srcId="{99701223-4AD7-462F-9F08-357B51EBD886}" destId="{B41E0408-611B-4668-90D8-6CF388238280}" srcOrd="4" destOrd="0" presId="urn:microsoft.com/office/officeart/2005/8/layout/vList2"/>
    <dgm:cxn modelId="{E9C2E346-8A6C-4FE7-B94B-8667720B1F63}" type="presParOf" srcId="{99701223-4AD7-462F-9F08-357B51EBD886}" destId="{43C3A3C5-7E0A-45E1-B412-B186F2773550}" srcOrd="5"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6FD18C-898D-4C71-B097-876E34043F91}">
      <dsp:nvSpPr>
        <dsp:cNvPr id="0" name=""/>
        <dsp:cNvSpPr/>
      </dsp:nvSpPr>
      <dsp:spPr>
        <a:xfrm>
          <a:off x="0" y="11146"/>
          <a:ext cx="7886700" cy="505440"/>
        </a:xfrm>
        <a:prstGeom prst="roundRect">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fr-FR" sz="1600" kern="1200" dirty="0" err="1"/>
            <a:t>Mappings</a:t>
          </a:r>
          <a:r>
            <a:rPr lang="fr-FR" sz="1600" kern="1200" dirty="0"/>
            <a:t> and </a:t>
          </a:r>
          <a:r>
            <a:rPr lang="fr-FR" sz="1600" kern="1200" dirty="0" err="1"/>
            <a:t>harmonization</a:t>
          </a:r>
          <a:endParaRPr lang="fr-FR" sz="1600" kern="1200" dirty="0"/>
        </a:p>
      </dsp:txBody>
      <dsp:txXfrm>
        <a:off x="24674" y="35820"/>
        <a:ext cx="7837352" cy="456092"/>
      </dsp:txXfrm>
    </dsp:sp>
    <dsp:sp modelId="{C97AD588-EE17-4484-9766-796085131C81}">
      <dsp:nvSpPr>
        <dsp:cNvPr id="0" name=""/>
        <dsp:cNvSpPr/>
      </dsp:nvSpPr>
      <dsp:spPr>
        <a:xfrm>
          <a:off x="0" y="516586"/>
          <a:ext cx="7886700" cy="12016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0403" tIns="20320" rIns="113792" bIns="20320" numCol="1" spcCol="1270" anchor="t" anchorCtr="0">
          <a:noAutofit/>
        </a:bodyPr>
        <a:lstStyle/>
        <a:p>
          <a:pPr marL="171450" lvl="1" indent="-171450" algn="l" defTabSz="711200">
            <a:lnSpc>
              <a:spcPct val="90000"/>
            </a:lnSpc>
            <a:spcBef>
              <a:spcPct val="0"/>
            </a:spcBef>
            <a:spcAft>
              <a:spcPct val="20000"/>
            </a:spcAft>
            <a:buChar char="•"/>
          </a:pPr>
          <a:r>
            <a:rPr lang="fr-FR" sz="1600" kern="1200"/>
            <a:t>UNIMARC – IFLA LRM Mapping (closed)</a:t>
          </a:r>
          <a:endParaRPr lang="fr-FR" sz="1600" kern="1200" dirty="0"/>
        </a:p>
        <a:p>
          <a:pPr marL="171450" lvl="1" indent="-171450" algn="l" defTabSz="711200">
            <a:lnSpc>
              <a:spcPct val="90000"/>
            </a:lnSpc>
            <a:spcBef>
              <a:spcPct val="0"/>
            </a:spcBef>
            <a:spcAft>
              <a:spcPct val="20000"/>
            </a:spcAft>
            <a:buChar char="•"/>
          </a:pPr>
          <a:r>
            <a:rPr lang="fr-FR" sz="1600" kern="1200" dirty="0"/>
            <a:t>LRM, RDA, UNIMARC </a:t>
          </a:r>
          <a:r>
            <a:rPr lang="fr-FR" sz="1600" kern="1200" dirty="0" err="1"/>
            <a:t>Authorities</a:t>
          </a:r>
          <a:r>
            <a:rPr lang="fr-FR" sz="1600" kern="1200" dirty="0"/>
            <a:t>, BIBFRAME Mapping for Musical Works (in </a:t>
          </a:r>
          <a:r>
            <a:rPr lang="fr-FR" sz="1600" kern="1200" dirty="0" err="1"/>
            <a:t>progress</a:t>
          </a:r>
          <a:r>
            <a:rPr lang="fr-FR" sz="1600" kern="1200" dirty="0"/>
            <a:t>)</a:t>
          </a:r>
        </a:p>
        <a:p>
          <a:pPr marL="171450" lvl="1" indent="-171450" algn="l" defTabSz="711200">
            <a:lnSpc>
              <a:spcPct val="90000"/>
            </a:lnSpc>
            <a:spcBef>
              <a:spcPct val="0"/>
            </a:spcBef>
            <a:spcAft>
              <a:spcPct val="20000"/>
            </a:spcAft>
            <a:buChar char="•"/>
          </a:pPr>
          <a:r>
            <a:rPr lang="fr-FR" sz="1600" kern="1200" dirty="0"/>
            <a:t>UNIMARC – ISBDM Harmonisation : </a:t>
          </a:r>
          <a:r>
            <a:rPr lang="fr-FR" sz="1600" kern="1200" dirty="0" err="1"/>
            <a:t>with</a:t>
          </a:r>
          <a:r>
            <a:rPr lang="fr-FR" sz="1600" kern="1200" dirty="0"/>
            <a:t>  ISBD </a:t>
          </a:r>
          <a:r>
            <a:rPr lang="fr-FR" sz="1600" kern="1200" dirty="0" err="1"/>
            <a:t>Review</a:t>
          </a:r>
          <a:r>
            <a:rPr lang="fr-FR" sz="1600" kern="1200" dirty="0"/>
            <a:t> Group </a:t>
          </a:r>
          <a:r>
            <a:rPr lang="fr-FR" sz="1600" kern="1200" dirty="0" err="1"/>
            <a:t>Task</a:t>
          </a:r>
          <a:r>
            <a:rPr lang="fr-FR" sz="1600" kern="1200" dirty="0"/>
            <a:t> Force on ISBD for Manifestation (in </a:t>
          </a:r>
          <a:r>
            <a:rPr lang="fr-FR" sz="1600" kern="1200" dirty="0" err="1"/>
            <a:t>progress</a:t>
          </a:r>
          <a:r>
            <a:rPr lang="fr-FR" sz="1600" kern="1200" dirty="0"/>
            <a:t>)</a:t>
          </a:r>
        </a:p>
      </dsp:txBody>
      <dsp:txXfrm>
        <a:off x="0" y="516586"/>
        <a:ext cx="7886700" cy="1201634"/>
      </dsp:txXfrm>
    </dsp:sp>
    <dsp:sp modelId="{FFF297B4-625C-4FB9-ABE4-B051C593FA30}">
      <dsp:nvSpPr>
        <dsp:cNvPr id="0" name=""/>
        <dsp:cNvSpPr/>
      </dsp:nvSpPr>
      <dsp:spPr>
        <a:xfrm>
          <a:off x="0" y="1718221"/>
          <a:ext cx="7886700" cy="505440"/>
        </a:xfrm>
        <a:prstGeom prst="roundRect">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fr-FR" sz="1600" kern="1200" dirty="0"/>
            <a:t>Tools and documentation</a:t>
          </a:r>
        </a:p>
      </dsp:txBody>
      <dsp:txXfrm>
        <a:off x="24674" y="1742895"/>
        <a:ext cx="7837352" cy="456092"/>
      </dsp:txXfrm>
    </dsp:sp>
    <dsp:sp modelId="{F3356F5B-DE6A-4AEA-AE33-E7A4372C7517}">
      <dsp:nvSpPr>
        <dsp:cNvPr id="0" name=""/>
        <dsp:cNvSpPr/>
      </dsp:nvSpPr>
      <dsp:spPr>
        <a:xfrm>
          <a:off x="0" y="2223661"/>
          <a:ext cx="7886700" cy="5169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0403" tIns="20320" rIns="113792" bIns="20320" numCol="1" spcCol="1270" anchor="t" anchorCtr="0">
          <a:noAutofit/>
        </a:bodyPr>
        <a:lstStyle/>
        <a:p>
          <a:pPr marL="171450" lvl="1" indent="-171450" algn="l" defTabSz="711200">
            <a:lnSpc>
              <a:spcPct val="90000"/>
            </a:lnSpc>
            <a:spcBef>
              <a:spcPct val="0"/>
            </a:spcBef>
            <a:spcAft>
              <a:spcPct val="20000"/>
            </a:spcAft>
            <a:buChar char="•"/>
          </a:pPr>
          <a:r>
            <a:rPr lang="fr-FR" sz="1600" kern="1200" dirty="0" err="1"/>
            <a:t>Manuals</a:t>
          </a:r>
          <a:r>
            <a:rPr lang="fr-FR" sz="1600" kern="1200" dirty="0"/>
            <a:t> and documentation (</a:t>
          </a:r>
          <a:r>
            <a:rPr lang="fr-FR" sz="1600" kern="1200" dirty="0" err="1"/>
            <a:t>ongoing</a:t>
          </a:r>
          <a:r>
            <a:rPr lang="fr-FR" sz="1600" kern="1200" dirty="0"/>
            <a:t>)</a:t>
          </a:r>
        </a:p>
        <a:p>
          <a:pPr marL="171450" lvl="1" indent="-171450" algn="l" defTabSz="711200">
            <a:lnSpc>
              <a:spcPct val="90000"/>
            </a:lnSpc>
            <a:spcBef>
              <a:spcPct val="0"/>
            </a:spcBef>
            <a:spcAft>
              <a:spcPct val="20000"/>
            </a:spcAft>
            <a:buChar char="•"/>
          </a:pPr>
          <a:r>
            <a:rPr lang="fr-FR" sz="1600" kern="1200" dirty="0"/>
            <a:t>IFLA </a:t>
          </a:r>
          <a:r>
            <a:rPr lang="fr-FR" sz="1600" kern="1200" dirty="0" err="1"/>
            <a:t>Namespaces</a:t>
          </a:r>
          <a:r>
            <a:rPr lang="fr-FR" sz="1600" kern="1200" dirty="0"/>
            <a:t> : </a:t>
          </a:r>
          <a:r>
            <a:rPr lang="fr-FR" sz="1600" kern="1200" dirty="0" err="1"/>
            <a:t>with</a:t>
          </a:r>
          <a:r>
            <a:rPr lang="fr-FR" sz="1600" kern="1200" dirty="0"/>
            <a:t> </a:t>
          </a:r>
          <a:r>
            <a:rPr lang="fr-FR" sz="1600" kern="1200" dirty="0" err="1"/>
            <a:t>Metatec</a:t>
          </a:r>
          <a:r>
            <a:rPr lang="fr-FR" sz="1600" kern="1200" dirty="0"/>
            <a:t> (in </a:t>
          </a:r>
          <a:r>
            <a:rPr lang="fr-FR" sz="1600" kern="1200" dirty="0" err="1"/>
            <a:t>progress</a:t>
          </a:r>
          <a:r>
            <a:rPr lang="fr-FR" sz="1600" kern="1200" dirty="0"/>
            <a:t>) </a:t>
          </a:r>
        </a:p>
      </dsp:txBody>
      <dsp:txXfrm>
        <a:off x="0" y="2223661"/>
        <a:ext cx="7886700" cy="516982"/>
      </dsp:txXfrm>
    </dsp:sp>
    <dsp:sp modelId="{B41E0408-611B-4668-90D8-6CF388238280}">
      <dsp:nvSpPr>
        <dsp:cNvPr id="0" name=""/>
        <dsp:cNvSpPr/>
      </dsp:nvSpPr>
      <dsp:spPr>
        <a:xfrm>
          <a:off x="0" y="2740644"/>
          <a:ext cx="7886700" cy="505440"/>
        </a:xfrm>
        <a:prstGeom prst="roundRect">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fr-FR" sz="1600" kern="1200" dirty="0"/>
            <a:t>“Future of UNIMARC”</a:t>
          </a:r>
        </a:p>
      </dsp:txBody>
      <dsp:txXfrm>
        <a:off x="24674" y="2765318"/>
        <a:ext cx="7837352" cy="456092"/>
      </dsp:txXfrm>
    </dsp:sp>
    <dsp:sp modelId="{43C3A3C5-7E0A-45E1-B412-B186F2773550}">
      <dsp:nvSpPr>
        <dsp:cNvPr id="0" name=""/>
        <dsp:cNvSpPr/>
      </dsp:nvSpPr>
      <dsp:spPr>
        <a:xfrm>
          <a:off x="0" y="3246084"/>
          <a:ext cx="7886700" cy="10339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0403" tIns="20320" rIns="113792" bIns="20320" numCol="1" spcCol="1270" anchor="t" anchorCtr="0">
          <a:noAutofit/>
        </a:bodyPr>
        <a:lstStyle/>
        <a:p>
          <a:pPr marL="171450" lvl="1" indent="-171450" algn="l" defTabSz="711200">
            <a:lnSpc>
              <a:spcPct val="90000"/>
            </a:lnSpc>
            <a:spcBef>
              <a:spcPct val="0"/>
            </a:spcBef>
            <a:spcAft>
              <a:spcPct val="20000"/>
            </a:spcAft>
            <a:buChar char="•"/>
          </a:pPr>
          <a:r>
            <a:rPr lang="fr-FR" sz="1600" kern="1200" dirty="0"/>
            <a:t>6th UNIMARC </a:t>
          </a:r>
          <a:r>
            <a:rPr lang="fr-FR" sz="1600" kern="1200" dirty="0" err="1"/>
            <a:t>Users</a:t>
          </a:r>
          <a:r>
            <a:rPr lang="fr-FR" sz="1600" kern="1200" dirty="0"/>
            <a:t>’ Meeting (</a:t>
          </a:r>
          <a:r>
            <a:rPr lang="fr-FR" sz="1600" kern="1200" dirty="0" err="1"/>
            <a:t>closed</a:t>
          </a:r>
          <a:r>
            <a:rPr lang="fr-FR" sz="1600" kern="1200" dirty="0"/>
            <a:t>)</a:t>
          </a:r>
        </a:p>
        <a:p>
          <a:pPr marL="171450" lvl="1" indent="-171450" algn="l" defTabSz="711200">
            <a:lnSpc>
              <a:spcPct val="90000"/>
            </a:lnSpc>
            <a:spcBef>
              <a:spcPct val="0"/>
            </a:spcBef>
            <a:spcAft>
              <a:spcPct val="20000"/>
            </a:spcAft>
            <a:buChar char="•"/>
          </a:pPr>
          <a:r>
            <a:rPr lang="fr-FR" sz="1600" kern="1200" dirty="0"/>
            <a:t>Worldwide </a:t>
          </a:r>
          <a:r>
            <a:rPr lang="fr-FR" sz="1600" kern="1200" dirty="0" err="1"/>
            <a:t>survey</a:t>
          </a:r>
          <a:r>
            <a:rPr lang="fr-FR" sz="1600" kern="1200" dirty="0"/>
            <a:t> (</a:t>
          </a:r>
          <a:r>
            <a:rPr lang="fr-FR" sz="1600" kern="1200" dirty="0" err="1"/>
            <a:t>closed</a:t>
          </a:r>
          <a:r>
            <a:rPr lang="fr-FR" sz="1600" kern="1200" dirty="0"/>
            <a:t>)</a:t>
          </a:r>
        </a:p>
        <a:p>
          <a:pPr marL="171450" lvl="1" indent="-171450" algn="l" defTabSz="711200">
            <a:lnSpc>
              <a:spcPct val="90000"/>
            </a:lnSpc>
            <a:spcBef>
              <a:spcPct val="0"/>
            </a:spcBef>
            <a:spcAft>
              <a:spcPct val="20000"/>
            </a:spcAft>
            <a:buChar char="•"/>
          </a:pPr>
          <a:r>
            <a:rPr lang="fr-FR" sz="1600" kern="1200" dirty="0" err="1"/>
            <a:t>Webpage</a:t>
          </a:r>
          <a:r>
            <a:rPr lang="fr-FR" sz="1600" kern="1200" dirty="0"/>
            <a:t> (</a:t>
          </a:r>
          <a:r>
            <a:rPr lang="fr-FR" sz="1600" kern="1200" dirty="0" err="1"/>
            <a:t>ongoing</a:t>
          </a:r>
          <a:r>
            <a:rPr lang="fr-FR" sz="1600" kern="1200" dirty="0"/>
            <a:t>)</a:t>
          </a:r>
        </a:p>
        <a:p>
          <a:pPr marL="171450" lvl="1" indent="-171450" algn="l" defTabSz="711200">
            <a:lnSpc>
              <a:spcPct val="90000"/>
            </a:lnSpc>
            <a:spcBef>
              <a:spcPct val="0"/>
            </a:spcBef>
            <a:spcAft>
              <a:spcPct val="20000"/>
            </a:spcAft>
            <a:buChar char="•"/>
          </a:pPr>
          <a:r>
            <a:rPr lang="fr-FR" sz="1600" kern="1200" dirty="0"/>
            <a:t>Roadmap (in </a:t>
          </a:r>
          <a:r>
            <a:rPr lang="fr-FR" sz="1600" kern="1200" dirty="0" err="1"/>
            <a:t>progress</a:t>
          </a:r>
          <a:r>
            <a:rPr lang="fr-FR" sz="1600" kern="1200" dirty="0"/>
            <a:t>)</a:t>
          </a:r>
        </a:p>
      </dsp:txBody>
      <dsp:txXfrm>
        <a:off x="0" y="3246084"/>
        <a:ext cx="7886700" cy="1033964"/>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0.05416</cdr:x>
      <cdr:y>0.6845</cdr:y>
    </cdr:from>
    <cdr:to>
      <cdr:x>0.9698</cdr:x>
      <cdr:y>0.74234</cdr:y>
    </cdr:to>
    <cdr:sp macro="" textlink="">
      <cdr:nvSpPr>
        <cdr:cNvPr id="3" name="ZoneTexte 4"/>
        <cdr:cNvSpPr txBox="1"/>
      </cdr:nvSpPr>
      <cdr:spPr>
        <a:xfrm xmlns:a="http://schemas.openxmlformats.org/drawingml/2006/main">
          <a:off x="276870" y="4006454"/>
          <a:ext cx="4680520" cy="338554"/>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endParaRPr lang="fr-FR" sz="16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14978EF-4E80-4CB2-9C08-0836D360B12A}" type="datetimeFigureOut">
              <a:rPr lang="fr-FR" smtClean="0"/>
              <a:t>02/06/2025</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72FBC25-488F-473D-819F-BF5CC6E18AC2}" type="slidenum">
              <a:rPr lang="fr-FR" smtClean="0"/>
              <a:t>‹nr.›</a:t>
            </a:fld>
            <a:endParaRPr lang="fr-FR"/>
          </a:p>
        </p:txBody>
      </p:sp>
    </p:spTree>
    <p:extLst>
      <p:ext uri="{BB962C8B-B14F-4D97-AF65-F5344CB8AC3E}">
        <p14:creationId xmlns:p14="http://schemas.microsoft.com/office/powerpoint/2010/main" val="6680830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2:notes"/>
          <p:cNvSpPr txBox="1">
            <a:spLocks noGrp="1"/>
          </p:cNvSpPr>
          <p:nvPr>
            <p:ph type="body" idx="1"/>
          </p:nvPr>
        </p:nvSpPr>
        <p:spPr>
          <a:xfrm>
            <a:off x="679768" y="4777194"/>
            <a:ext cx="5438140" cy="390861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4" name="Google Shape;94;p2:notes"/>
          <p:cNvSpPr>
            <a:spLocks noGrp="1" noRot="1" noChangeAspect="1"/>
          </p:cNvSpPr>
          <p:nvPr>
            <p:ph type="sldImg" idx="2"/>
          </p:nvPr>
        </p:nvSpPr>
        <p:spPr>
          <a:xfrm>
            <a:off x="1165225" y="1241425"/>
            <a:ext cx="4467225" cy="33496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p4:notes"/>
          <p:cNvSpPr>
            <a:spLocks noGrp="1" noRot="1" noChangeAspect="1"/>
          </p:cNvSpPr>
          <p:nvPr>
            <p:ph type="sldImg" idx="2"/>
          </p:nvPr>
        </p:nvSpPr>
        <p:spPr>
          <a:xfrm>
            <a:off x="1165225" y="1241425"/>
            <a:ext cx="4467225" cy="33496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1" name="Google Shape;111;p4:notes"/>
          <p:cNvSpPr txBox="1">
            <a:spLocks noGrp="1"/>
          </p:cNvSpPr>
          <p:nvPr>
            <p:ph type="body" idx="1"/>
          </p:nvPr>
        </p:nvSpPr>
        <p:spPr>
          <a:xfrm>
            <a:off x="679768" y="4777194"/>
            <a:ext cx="5438140" cy="3908614"/>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fr-FR" b="0" i="0">
                <a:solidFill>
                  <a:srgbClr val="383838"/>
                </a:solidFill>
                <a:latin typeface="Noto Sans"/>
                <a:ea typeface="Noto Sans"/>
                <a:cs typeface="Noto Sans"/>
                <a:sym typeface="Noto Sans"/>
              </a:rPr>
              <a:t>This year, we have also published a proposal form on the PUC webpage, along with instructions on how to submit it. </a:t>
            </a:r>
            <a:endParaRPr b="0" i="0">
              <a:solidFill>
                <a:srgbClr val="383838"/>
              </a:solidFill>
              <a:latin typeface="Noto Sans"/>
              <a:ea typeface="Noto Sans"/>
              <a:cs typeface="Noto Sans"/>
              <a:sym typeface="Noto Sans"/>
            </a:endParaRPr>
          </a:p>
          <a:p>
            <a:pPr marL="0" lvl="0" indent="0" algn="l" rtl="0">
              <a:spcBef>
                <a:spcPts val="0"/>
              </a:spcBef>
              <a:spcAft>
                <a:spcPts val="0"/>
              </a:spcAft>
              <a:buNone/>
            </a:pPr>
            <a:r>
              <a:rPr lang="fr-FR" b="0" i="0">
                <a:solidFill>
                  <a:srgbClr val="383838"/>
                </a:solidFill>
                <a:latin typeface="Noto Sans"/>
                <a:ea typeface="Noto Sans"/>
                <a:cs typeface="Noto Sans"/>
                <a:sym typeface="Noto Sans"/>
              </a:rPr>
              <a:t>Please note that proposals should be sent to the national UNIMARC committee or to a library institution working with the PUC. </a:t>
            </a:r>
            <a:endParaRPr b="0" i="0">
              <a:solidFill>
                <a:srgbClr val="383838"/>
              </a:solidFill>
              <a:latin typeface="Noto Sans"/>
              <a:ea typeface="Noto Sans"/>
              <a:cs typeface="Noto Sans"/>
              <a:sym typeface="Noto Sans"/>
            </a:endParaRPr>
          </a:p>
          <a:p>
            <a:pPr marL="0" lvl="0" indent="0" algn="l" rtl="0">
              <a:spcBef>
                <a:spcPts val="0"/>
              </a:spcBef>
              <a:spcAft>
                <a:spcPts val="0"/>
              </a:spcAft>
              <a:buNone/>
            </a:pPr>
            <a:r>
              <a:rPr lang="fr-FR" b="0" i="0">
                <a:solidFill>
                  <a:srgbClr val="383838"/>
                </a:solidFill>
                <a:latin typeface="Noto Sans"/>
                <a:ea typeface="Noto Sans"/>
                <a:cs typeface="Noto Sans"/>
                <a:sym typeface="Noto Sans"/>
              </a:rPr>
              <a:t>For UNIMARC users from countries without professional institutions affiliated with the PUC, you can submit your proposal directly, but please contact the PUC first for consultation.</a:t>
            </a:r>
            <a:endParaRPr/>
          </a:p>
        </p:txBody>
      </p:sp>
      <p:sp>
        <p:nvSpPr>
          <p:cNvPr id="112" name="Google Shape;112;p4:notes"/>
          <p:cNvSpPr txBox="1">
            <a:spLocks noGrp="1"/>
          </p:cNvSpPr>
          <p:nvPr>
            <p:ph type="sldNum" idx="12"/>
          </p:nvPr>
        </p:nvSpPr>
        <p:spPr>
          <a:xfrm>
            <a:off x="3850443" y="9428584"/>
            <a:ext cx="2945659" cy="498055"/>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fr-FR"/>
              <a:t>5</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p3:notes"/>
          <p:cNvSpPr>
            <a:spLocks noGrp="1" noRot="1" noChangeAspect="1"/>
          </p:cNvSpPr>
          <p:nvPr>
            <p:ph type="sldImg" idx="2"/>
          </p:nvPr>
        </p:nvSpPr>
        <p:spPr>
          <a:xfrm>
            <a:off x="1165225" y="1241425"/>
            <a:ext cx="4467225" cy="33496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0" name="Google Shape;100;p3:notes"/>
          <p:cNvSpPr txBox="1">
            <a:spLocks noGrp="1"/>
          </p:cNvSpPr>
          <p:nvPr>
            <p:ph type="body" idx="1"/>
          </p:nvPr>
        </p:nvSpPr>
        <p:spPr>
          <a:xfrm>
            <a:off x="679768" y="4777194"/>
            <a:ext cx="5438140" cy="3908614"/>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1" name="Google Shape;101;p3:notes"/>
          <p:cNvSpPr txBox="1">
            <a:spLocks noGrp="1"/>
          </p:cNvSpPr>
          <p:nvPr>
            <p:ph type="sldNum" idx="12"/>
          </p:nvPr>
        </p:nvSpPr>
        <p:spPr>
          <a:xfrm>
            <a:off x="3850443" y="9428584"/>
            <a:ext cx="2945659" cy="498055"/>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fr-FR"/>
              <a:t>6</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p5:notes"/>
          <p:cNvSpPr>
            <a:spLocks noGrp="1" noRot="1" noChangeAspect="1"/>
          </p:cNvSpPr>
          <p:nvPr>
            <p:ph type="sldImg" idx="2"/>
          </p:nvPr>
        </p:nvSpPr>
        <p:spPr>
          <a:xfrm>
            <a:off x="1165225" y="1241425"/>
            <a:ext cx="4467225" cy="33496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0" name="Google Shape;120;p5:notes"/>
          <p:cNvSpPr txBox="1">
            <a:spLocks noGrp="1"/>
          </p:cNvSpPr>
          <p:nvPr>
            <p:ph type="body" idx="1"/>
          </p:nvPr>
        </p:nvSpPr>
        <p:spPr>
          <a:xfrm>
            <a:off x="679768" y="4777194"/>
            <a:ext cx="5438140" cy="3908614"/>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1" name="Google Shape;121;p5:notes"/>
          <p:cNvSpPr txBox="1">
            <a:spLocks noGrp="1"/>
          </p:cNvSpPr>
          <p:nvPr>
            <p:ph type="sldNum" idx="12"/>
          </p:nvPr>
        </p:nvSpPr>
        <p:spPr>
          <a:xfrm>
            <a:off x="3850443" y="9428584"/>
            <a:ext cx="2945659" cy="498055"/>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fr-FR"/>
              <a:t>7</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171450" indent="-171450">
              <a:lnSpc>
                <a:spcPct val="90000"/>
              </a:lnSpc>
              <a:spcBef>
                <a:spcPts val="750"/>
              </a:spcBef>
              <a:buClr>
                <a:schemeClr val="dk1"/>
              </a:buClr>
              <a:buSzPct val="100000"/>
            </a:pPr>
            <a:r>
              <a:rPr lang="en-US" dirty="0"/>
              <a:t>The </a:t>
            </a:r>
            <a:r>
              <a:rPr lang="en-US" b="1" dirty="0"/>
              <a:t>survey took place from mid April to mid-July 2024</a:t>
            </a:r>
            <a:r>
              <a:rPr lang="en-US" dirty="0"/>
              <a:t>, in order to better understand the needs and practices of users, and to shape the format’s next roadmap.</a:t>
            </a:r>
          </a:p>
          <a:p>
            <a:pPr marL="171450" indent="-171450">
              <a:lnSpc>
                <a:spcPct val="90000"/>
              </a:lnSpc>
              <a:spcBef>
                <a:spcPts val="750"/>
              </a:spcBef>
              <a:buClr>
                <a:schemeClr val="dk1"/>
              </a:buClr>
              <a:buSzPct val="100000"/>
            </a:pPr>
            <a:r>
              <a:rPr lang="en-US" dirty="0"/>
              <a:t>Questions focused on the </a:t>
            </a:r>
            <a:r>
              <a:rPr lang="en-US" b="1" dirty="0"/>
              <a:t>use of content standards and formats</a:t>
            </a:r>
            <a:r>
              <a:rPr lang="en-US" dirty="0"/>
              <a:t> in library systems, as well as on UNIMARC users’ </a:t>
            </a:r>
            <a:r>
              <a:rPr lang="en-US" b="1" dirty="0"/>
              <a:t>needs and projects </a:t>
            </a:r>
            <a:r>
              <a:rPr lang="en-US" dirty="0"/>
              <a:t>for the future, in general and more specifically concerning the new ER standards.</a:t>
            </a:r>
          </a:p>
          <a:p>
            <a:endParaRPr lang="fr-FR" dirty="0"/>
          </a:p>
        </p:txBody>
      </p:sp>
      <p:sp>
        <p:nvSpPr>
          <p:cNvPr id="4" name="Espace réservé du numéro de diapositive 3"/>
          <p:cNvSpPr>
            <a:spLocks noGrp="1"/>
          </p:cNvSpPr>
          <p:nvPr>
            <p:ph type="sldNum" sz="quarter" idx="5"/>
          </p:nvPr>
        </p:nvSpPr>
        <p:spPr/>
        <p:txBody>
          <a:bodyPr/>
          <a:lstStyle/>
          <a:p>
            <a:fld id="{472FBC25-488F-473D-819F-BF5CC6E18AC2}" type="slidenum">
              <a:rPr lang="fr-FR" smtClean="0"/>
              <a:t>10</a:t>
            </a:fld>
            <a:endParaRPr lang="fr-FR"/>
          </a:p>
        </p:txBody>
      </p:sp>
    </p:spTree>
    <p:extLst>
      <p:ext uri="{BB962C8B-B14F-4D97-AF65-F5344CB8AC3E}">
        <p14:creationId xmlns:p14="http://schemas.microsoft.com/office/powerpoint/2010/main" val="21750385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p10:notes"/>
          <p:cNvSpPr>
            <a:spLocks noGrp="1" noRot="1" noChangeAspect="1"/>
          </p:cNvSpPr>
          <p:nvPr>
            <p:ph type="sldImg" idx="2"/>
          </p:nvPr>
        </p:nvSpPr>
        <p:spPr>
          <a:xfrm>
            <a:off x="1165225" y="1241425"/>
            <a:ext cx="4467225" cy="33496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4" name="Google Shape;154;p10:notes"/>
          <p:cNvSpPr txBox="1">
            <a:spLocks noGrp="1"/>
          </p:cNvSpPr>
          <p:nvPr>
            <p:ph type="body" idx="1"/>
          </p:nvPr>
        </p:nvSpPr>
        <p:spPr>
          <a:xfrm>
            <a:off x="679768" y="4777194"/>
            <a:ext cx="5438140" cy="3908614"/>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fr-FR" dirty="0"/>
              <a:t>Survey </a:t>
            </a:r>
            <a:r>
              <a:rPr lang="fr-FR" dirty="0" err="1"/>
              <a:t>responses</a:t>
            </a:r>
            <a:r>
              <a:rPr lang="fr-FR" dirty="0"/>
              <a:t> </a:t>
            </a:r>
            <a:r>
              <a:rPr lang="fr-FR" dirty="0" err="1"/>
              <a:t>offer</a:t>
            </a:r>
            <a:r>
              <a:rPr lang="fr-FR" dirty="0"/>
              <a:t> a good indication of </a:t>
            </a:r>
            <a:r>
              <a:rPr lang="fr-FR" dirty="0" err="1"/>
              <a:t>which</a:t>
            </a:r>
            <a:r>
              <a:rPr lang="fr-FR" dirty="0"/>
              <a:t> countries use UNIMARC </a:t>
            </a:r>
            <a:r>
              <a:rPr lang="fr-FR" dirty="0" err="1"/>
              <a:t>consistently</a:t>
            </a:r>
            <a:r>
              <a:rPr lang="fr-FR" dirty="0"/>
              <a:t> : </a:t>
            </a:r>
            <a:r>
              <a:rPr lang="fr-FR" dirty="0" err="1"/>
              <a:t>they</a:t>
            </a:r>
            <a:r>
              <a:rPr lang="fr-FR" dirty="0"/>
              <a:t> follow </a:t>
            </a:r>
            <a:r>
              <a:rPr lang="fr-FR" dirty="0" err="1"/>
              <a:t>its</a:t>
            </a:r>
            <a:r>
              <a:rPr lang="fr-FR" dirty="0"/>
              <a:t> </a:t>
            </a:r>
            <a:r>
              <a:rPr lang="fr-FR" dirty="0" err="1"/>
              <a:t>evolutions</a:t>
            </a:r>
            <a:r>
              <a:rPr lang="fr-FR" dirty="0"/>
              <a:t>.</a:t>
            </a:r>
            <a:endParaRPr dirty="0"/>
          </a:p>
          <a:p>
            <a:pPr marL="0" lvl="0" indent="0" algn="l" rtl="0">
              <a:spcBef>
                <a:spcPts val="0"/>
              </a:spcBef>
              <a:spcAft>
                <a:spcPts val="0"/>
              </a:spcAft>
              <a:buNone/>
            </a:pPr>
            <a:r>
              <a:rPr lang="fr-FR" dirty="0"/>
              <a:t>Centers on Europe, </a:t>
            </a:r>
            <a:r>
              <a:rPr lang="fr-FR" dirty="0" err="1"/>
              <a:t>with</a:t>
            </a:r>
            <a:r>
              <a:rPr lang="fr-FR" dirty="0"/>
              <a:t> </a:t>
            </a:r>
            <a:r>
              <a:rPr lang="fr-FR" dirty="0" err="1"/>
              <a:t>users</a:t>
            </a:r>
            <a:r>
              <a:rPr lang="fr-FR" dirty="0"/>
              <a:t> in the Asia and North America.</a:t>
            </a:r>
          </a:p>
          <a:p>
            <a:pPr marL="0" marR="0" lvl="0" indent="0" algn="l" rtl="0">
              <a:lnSpc>
                <a:spcPct val="100000"/>
              </a:lnSpc>
              <a:spcBef>
                <a:spcPts val="0"/>
              </a:spcBef>
              <a:spcAft>
                <a:spcPts val="0"/>
              </a:spcAft>
              <a:buClr>
                <a:schemeClr val="dk1"/>
              </a:buClr>
              <a:buSzPts val="1200"/>
              <a:buFont typeface="Arial"/>
              <a:buNone/>
            </a:pPr>
            <a:r>
              <a:rPr lang="en-US" dirty="0"/>
              <a:t>Most responding countries have done so through their national library or bibliographic agency. ILS/services providers also have an interest in keeping informed directly. </a:t>
            </a:r>
          </a:p>
          <a:p>
            <a:pPr marL="0" lvl="0" indent="0" algn="l" rtl="0">
              <a:spcBef>
                <a:spcPts val="0"/>
              </a:spcBef>
              <a:spcAft>
                <a:spcPts val="0"/>
              </a:spcAft>
              <a:buNone/>
            </a:pPr>
            <a:r>
              <a:rPr lang="en-US" dirty="0"/>
              <a:t>Among other institutions, academic libraries are the ones most likely to stay informed and involved directly.</a:t>
            </a:r>
          </a:p>
          <a:p>
            <a:pPr marL="0" lvl="0" indent="0" algn="l" rtl="0">
              <a:spcBef>
                <a:spcPts val="0"/>
              </a:spcBef>
              <a:spcAft>
                <a:spcPts val="0"/>
              </a:spcAft>
              <a:buNone/>
            </a:pPr>
            <a:r>
              <a:rPr lang="en-US" dirty="0"/>
              <a:t>This does not mean that public libraries do no use UNIMARC, but rather than in countries where the national library or bibliographic agency is involved, they may not feel the need to stay updated directly on the PUC’s activities. </a:t>
            </a:r>
          </a:p>
          <a:p>
            <a:pPr marL="0" lvl="0" indent="0" algn="l" rtl="0">
              <a:spcBef>
                <a:spcPts val="0"/>
              </a:spcBef>
              <a:spcAft>
                <a:spcPts val="0"/>
              </a:spcAft>
              <a:buNone/>
            </a:pPr>
            <a:r>
              <a:rPr lang="en-US" dirty="0"/>
              <a:t>In some cases, this is reinforced by the use of a national UNIMARC based format maintained by the national library/bibliographic agency.</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Users of UNIMARC itself, for cataloguing or exchanging data, are located overwhelmingly in Europe. Users from Asia (as well as some in Europe) use standards derived directly from UNIMARC, whereas respondents from North America (and some in Europe) follow its developments while using other formats, mostly MARC21.</a:t>
            </a:r>
          </a:p>
          <a:p>
            <a:pPr marL="0" lvl="0" indent="0" algn="l" rtl="0">
              <a:spcBef>
                <a:spcPts val="0"/>
              </a:spcBef>
              <a:spcAft>
                <a:spcPts val="0"/>
              </a:spcAft>
              <a:buNone/>
            </a:pPr>
            <a:endParaRPr lang="en-US" dirty="0"/>
          </a:p>
          <a:p>
            <a:pPr marL="0" lvl="0" indent="0" algn="l" rtl="0">
              <a:spcBef>
                <a:spcPts val="0"/>
              </a:spcBef>
              <a:spcAft>
                <a:spcPts val="0"/>
              </a:spcAft>
              <a:buNone/>
            </a:pPr>
            <a:endParaRPr dirty="0"/>
          </a:p>
        </p:txBody>
      </p:sp>
      <p:sp>
        <p:nvSpPr>
          <p:cNvPr id="155" name="Google Shape;155;p10:notes"/>
          <p:cNvSpPr txBox="1">
            <a:spLocks noGrp="1"/>
          </p:cNvSpPr>
          <p:nvPr>
            <p:ph type="sldNum" idx="12"/>
          </p:nvPr>
        </p:nvSpPr>
        <p:spPr>
          <a:xfrm>
            <a:off x="3850443" y="9428584"/>
            <a:ext cx="2945659" cy="498055"/>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fr-FR"/>
              <a:t>11</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p16:notes"/>
          <p:cNvSpPr txBox="1">
            <a:spLocks noGrp="1"/>
          </p:cNvSpPr>
          <p:nvPr>
            <p:ph type="body" idx="1"/>
          </p:nvPr>
        </p:nvSpPr>
        <p:spPr>
          <a:xfrm>
            <a:off x="679768" y="4777194"/>
            <a:ext cx="5438140" cy="390861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1" name="Google Shape;191;p16:notes"/>
          <p:cNvSpPr>
            <a:spLocks noGrp="1" noRot="1" noChangeAspect="1"/>
          </p:cNvSpPr>
          <p:nvPr>
            <p:ph type="sldImg" idx="2"/>
          </p:nvPr>
        </p:nvSpPr>
        <p:spPr>
          <a:xfrm>
            <a:off x="1165225" y="1241425"/>
            <a:ext cx="4467225" cy="33496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p17:notes"/>
          <p:cNvSpPr>
            <a:spLocks noGrp="1" noRot="1" noChangeAspect="1"/>
          </p:cNvSpPr>
          <p:nvPr>
            <p:ph type="sldImg" idx="2"/>
          </p:nvPr>
        </p:nvSpPr>
        <p:spPr>
          <a:xfrm>
            <a:off x="1165225" y="1241425"/>
            <a:ext cx="4467225" cy="33496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8" name="Google Shape;198;p17:notes"/>
          <p:cNvSpPr txBox="1">
            <a:spLocks noGrp="1"/>
          </p:cNvSpPr>
          <p:nvPr>
            <p:ph type="body" idx="1"/>
          </p:nvPr>
        </p:nvSpPr>
        <p:spPr>
          <a:xfrm>
            <a:off x="679768" y="4777194"/>
            <a:ext cx="5438140" cy="3908614"/>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fr-FR"/>
              <a:t>4 respondents said they already use the UNIMARC-ER data element structure (Martynas Mažvydas National Library of Lithuania, Biblioteca Centrala Universitara "Lucian Blaga" Cluj-Napoca (Romania), SCD Université Claude Bernard Lyon 1 (France), Avignon Université (France))</a:t>
            </a:r>
            <a:endParaRPr/>
          </a:p>
          <a:p>
            <a:pPr marL="0" lvl="0" indent="0" algn="l" rtl="0">
              <a:spcBef>
                <a:spcPts val="0"/>
              </a:spcBef>
              <a:spcAft>
                <a:spcPts val="0"/>
              </a:spcAft>
              <a:buNone/>
            </a:pPr>
            <a:r>
              <a:rPr lang="fr-FR"/>
              <a:t>1 is planning to in the near future (National Library of Russia)</a:t>
            </a:r>
            <a:endParaRPr/>
          </a:p>
          <a:p>
            <a:pPr marL="0" lvl="0" indent="0" algn="l" rtl="0">
              <a:spcBef>
                <a:spcPts val="0"/>
              </a:spcBef>
              <a:spcAft>
                <a:spcPts val="0"/>
              </a:spcAft>
              <a:buNone/>
            </a:pPr>
            <a:r>
              <a:rPr lang="fr-FR"/>
              <a:t>4 eventually (National Library and Archives of Iran, Université de Toulon (France), Casalini Libri, and a public library in Italy)</a:t>
            </a:r>
            <a:endParaRPr/>
          </a:p>
          <a:p>
            <a:pPr marL="0" lvl="0" indent="0" algn="l" rtl="0">
              <a:spcBef>
                <a:spcPts val="0"/>
              </a:spcBef>
              <a:spcAft>
                <a:spcPts val="0"/>
              </a:spcAft>
              <a:buNone/>
            </a:pPr>
            <a:r>
              <a:rPr lang="fr-FR"/>
              <a:t>1 is considering implementing ER cataloguing in another format, depending on the LIS providers’ offers (ABES (France))</a:t>
            </a:r>
            <a:endParaRPr/>
          </a:p>
          <a:p>
            <a:pPr marL="0" lvl="0" indent="0" algn="l" rtl="0">
              <a:spcBef>
                <a:spcPts val="0"/>
              </a:spcBef>
              <a:spcAft>
                <a:spcPts val="0"/>
              </a:spcAft>
              <a:buNone/>
            </a:pPr>
            <a:r>
              <a:rPr lang="fr-FR"/>
              <a:t>3 respondents use MARC21 as a cataloguing format that supports ER cataloguing : McGill University (Canada), an institution in the United States, and OCLC</a:t>
            </a:r>
            <a:endParaRPr/>
          </a:p>
        </p:txBody>
      </p:sp>
      <p:sp>
        <p:nvSpPr>
          <p:cNvPr id="199" name="Google Shape;199;p17:notes"/>
          <p:cNvSpPr txBox="1">
            <a:spLocks noGrp="1"/>
          </p:cNvSpPr>
          <p:nvPr>
            <p:ph type="sldNum" idx="12"/>
          </p:nvPr>
        </p:nvSpPr>
        <p:spPr>
          <a:xfrm>
            <a:off x="3850443" y="9428584"/>
            <a:ext cx="2945659" cy="498055"/>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fr-FR"/>
              <a:t>13</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7:notes"/>
          <p:cNvSpPr>
            <a:spLocks noGrp="1" noRot="1" noChangeAspect="1"/>
          </p:cNvSpPr>
          <p:nvPr>
            <p:ph type="sldImg" idx="2"/>
          </p:nvPr>
        </p:nvSpPr>
        <p:spPr>
          <a:xfrm>
            <a:off x="1165225" y="1241425"/>
            <a:ext cx="4467225" cy="33496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5" name="Google Shape;135;p7:notes"/>
          <p:cNvSpPr txBox="1">
            <a:spLocks noGrp="1"/>
          </p:cNvSpPr>
          <p:nvPr>
            <p:ph type="body" idx="1"/>
          </p:nvPr>
        </p:nvSpPr>
        <p:spPr>
          <a:xfrm>
            <a:off x="679768" y="4777194"/>
            <a:ext cx="5438140" cy="3908614"/>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Arial"/>
              <a:buNone/>
            </a:pPr>
            <a:r>
              <a:rPr lang="fr-FR"/>
              <a:t>Two cataloguing tracks flexibility: </a:t>
            </a:r>
            <a:endParaRPr/>
          </a:p>
          <a:p>
            <a:pPr marL="0" lvl="0" indent="0" algn="l" rtl="0">
              <a:spcBef>
                <a:spcPts val="0"/>
              </a:spcBef>
              <a:spcAft>
                <a:spcPts val="0"/>
              </a:spcAft>
              <a:buNone/>
            </a:pPr>
            <a:endParaRPr/>
          </a:p>
        </p:txBody>
      </p:sp>
      <p:sp>
        <p:nvSpPr>
          <p:cNvPr id="136" name="Google Shape;136;p7:notes"/>
          <p:cNvSpPr txBox="1">
            <a:spLocks noGrp="1"/>
          </p:cNvSpPr>
          <p:nvPr>
            <p:ph type="sldNum" idx="12"/>
          </p:nvPr>
        </p:nvSpPr>
        <p:spPr>
          <a:xfrm>
            <a:off x="3850443" y="9428584"/>
            <a:ext cx="2945659" cy="498055"/>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fr-FR"/>
              <a:t>14</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fr-FR"/>
              <a:t>Modifiez le style du titre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891CC6B0-F16F-4AE4-9BC5-73EC67F570C8}" type="datetimeFigureOut">
              <a:rPr lang="fr-FR" smtClean="0"/>
              <a:t>02/06/2025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8EF62F0-9C53-47BF-8901-15039BBC829E}" type="slidenum">
              <a:rPr lang="fr-FR" smtClean="0"/>
              <a:t>‹nr.›</a:t>
            </a:fld>
            <a:endParaRPr lang="fr-FR"/>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fld id="{891CC6B0-F16F-4AE4-9BC5-73EC67F570C8}" type="datetimeFigureOut">
              <a:rPr lang="fr-FR" smtClean="0"/>
              <a:t>02/06/2025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8EF62F0-9C53-47BF-8901-15039BBC829E}" type="slidenum">
              <a:rPr lang="fr-FR" smtClean="0"/>
              <a:t>‹nr.›</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fr-FR"/>
              <a:t>Modifiez le style du titre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91CC6B0-F16F-4AE4-9BC5-73EC67F570C8}" type="datetimeFigureOut">
              <a:rPr lang="fr-FR" smtClean="0"/>
              <a:t>02/06/2025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8EF62F0-9C53-47BF-8901-15039BBC829E}" type="slidenum">
              <a:rPr lang="fr-FR" smtClean="0"/>
              <a:t>‹nr.›</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fld id="{891CC6B0-F16F-4AE4-9BC5-73EC67F570C8}" type="datetimeFigureOut">
              <a:rPr lang="fr-FR" smtClean="0"/>
              <a:t>02/06/2025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8EF62F0-9C53-47BF-8901-15039BBC829E}" type="slidenum">
              <a:rPr lang="fr-FR" smtClean="0"/>
              <a:t>‹nr.›</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fr-FR"/>
              <a:t>Modifiez le style du titre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891CC6B0-F16F-4AE4-9BC5-73EC67F570C8}" type="datetimeFigureOut">
              <a:rPr lang="fr-FR" smtClean="0"/>
              <a:t>02/06/2025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8EF62F0-9C53-47BF-8901-15039BBC829E}" type="slidenum">
              <a:rPr lang="fr-FR" smtClean="0"/>
              <a:t>‹nr.›</a:t>
            </a:fld>
            <a:endParaRPr lang="fr-FR"/>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891CC6B0-F16F-4AE4-9BC5-73EC67F570C8}" type="datetimeFigureOut">
              <a:rPr lang="fr-FR" smtClean="0"/>
              <a:t>02/06/2025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8EF62F0-9C53-47BF-8901-15039BBC829E}" type="slidenum">
              <a:rPr lang="fr-FR" smtClean="0"/>
              <a:t>‹nr.›</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891CC6B0-F16F-4AE4-9BC5-73EC67F570C8}" type="datetimeFigureOut">
              <a:rPr lang="fr-FR" smtClean="0"/>
              <a:t>02/06/2025</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B8EF62F0-9C53-47BF-8901-15039BBC829E}" type="slidenum">
              <a:rPr lang="fr-FR" smtClean="0"/>
              <a:t>‹nr.›</a:t>
            </a:fld>
            <a:endParaRPr lang="fr-FR"/>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Date Placeholder 2"/>
          <p:cNvSpPr>
            <a:spLocks noGrp="1"/>
          </p:cNvSpPr>
          <p:nvPr>
            <p:ph type="dt" sz="half" idx="10"/>
          </p:nvPr>
        </p:nvSpPr>
        <p:spPr/>
        <p:txBody>
          <a:bodyPr/>
          <a:lstStyle/>
          <a:p>
            <a:fld id="{891CC6B0-F16F-4AE4-9BC5-73EC67F570C8}" type="datetimeFigureOut">
              <a:rPr lang="fr-FR" smtClean="0"/>
              <a:t>02/06/2025</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B8EF62F0-9C53-47BF-8901-15039BBC829E}" type="slidenum">
              <a:rPr lang="fr-FR" smtClean="0"/>
              <a:t>‹nr.›</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1CC6B0-F16F-4AE4-9BC5-73EC67F570C8}" type="datetimeFigureOut">
              <a:rPr lang="fr-FR" smtClean="0"/>
              <a:t>02/06/2025</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B8EF62F0-9C53-47BF-8901-15039BBC829E}" type="slidenum">
              <a:rPr lang="fr-FR" smtClean="0"/>
              <a:t>‹nr.›</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891CC6B0-F16F-4AE4-9BC5-73EC67F570C8}" type="datetimeFigureOut">
              <a:rPr lang="fr-FR" smtClean="0"/>
              <a:t>02/06/2025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8EF62F0-9C53-47BF-8901-15039BBC829E}" type="slidenum">
              <a:rPr lang="fr-FR" smtClean="0"/>
              <a:t>‹nr.›</a:t>
            </a:fld>
            <a:endParaRPr lang="fr-FR"/>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891CC6B0-F16F-4AE4-9BC5-73EC67F570C8}" type="datetimeFigureOut">
              <a:rPr lang="fr-FR" smtClean="0"/>
              <a:t>02/06/2025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8EF62F0-9C53-47BF-8901-15039BBC829E}" type="slidenum">
              <a:rPr lang="fr-FR" smtClean="0"/>
              <a:t>‹nr.›</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891CC6B0-F16F-4AE4-9BC5-73EC67F570C8}" type="datetimeFigureOut">
              <a:rPr lang="fr-FR" smtClean="0"/>
              <a:t>02/06/2025</a:t>
            </a:fld>
            <a:endParaRPr lang="fr-FR"/>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fr-FR"/>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B8EF62F0-9C53-47BF-8901-15039BBC829E}" type="slidenum">
              <a:rPr lang="fr-FR" smtClean="0"/>
              <a:t>‹nr.›</a:t>
            </a:fld>
            <a:endParaRPr lang="fr-F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1ka.arnes.si/unimarcsurvey2024" TargetMode="External"/><Relationship Id="rId4" Type="http://schemas.openxmlformats.org/officeDocument/2006/relationships/hyperlink" Target="https://www.ifla.org/g/unimarc-rg/projects/"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1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www.ifla.org/g/unimarc-rg/permanent-unimarc-committee-puc/" TargetMode="Externa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en-US" sz="4000" cap="none" dirty="0"/>
              <a:t>RDA / UNIMARC harmonization: </a:t>
            </a:r>
            <a:br>
              <a:rPr lang="en-US" sz="4400" dirty="0"/>
            </a:br>
            <a:r>
              <a:rPr lang="en-US" sz="4400" dirty="0"/>
              <a:t>update #5</a:t>
            </a:r>
            <a:endParaRPr lang="fr-FR" sz="1800" dirty="0"/>
          </a:p>
        </p:txBody>
      </p:sp>
      <p:sp>
        <p:nvSpPr>
          <p:cNvPr id="3" name="Sous-titre 2"/>
          <p:cNvSpPr>
            <a:spLocks noGrp="1"/>
          </p:cNvSpPr>
          <p:nvPr>
            <p:ph type="subTitle" idx="1"/>
          </p:nvPr>
        </p:nvSpPr>
        <p:spPr>
          <a:xfrm>
            <a:off x="685800" y="3505200"/>
            <a:ext cx="7846640" cy="1752600"/>
          </a:xfrm>
        </p:spPr>
        <p:txBody>
          <a:bodyPr>
            <a:normAutofit fontScale="92500"/>
          </a:bodyPr>
          <a:lstStyle/>
          <a:p>
            <a:r>
              <a:rPr lang="fr-FR" dirty="0" err="1"/>
              <a:t>Structuring</a:t>
            </a:r>
            <a:r>
              <a:rPr lang="fr-FR" dirty="0"/>
              <a:t> </a:t>
            </a:r>
            <a:r>
              <a:rPr lang="fr-FR" dirty="0" err="1"/>
              <a:t>principles</a:t>
            </a:r>
            <a:r>
              <a:rPr lang="fr-FR" dirty="0"/>
              <a:t>, </a:t>
            </a:r>
            <a:r>
              <a:rPr lang="fr-FR" dirty="0" err="1"/>
              <a:t>current</a:t>
            </a:r>
            <a:r>
              <a:rPr lang="fr-FR" dirty="0"/>
              <a:t> situation and </a:t>
            </a:r>
            <a:r>
              <a:rPr lang="fr-FR" dirty="0" err="1"/>
              <a:t>upcoming</a:t>
            </a:r>
            <a:r>
              <a:rPr lang="fr-FR" dirty="0"/>
              <a:t> </a:t>
            </a:r>
            <a:r>
              <a:rPr lang="fr-FR" dirty="0" err="1"/>
              <a:t>work</a:t>
            </a:r>
            <a:endParaRPr lang="fr-FR" dirty="0"/>
          </a:p>
          <a:p>
            <a:endParaRPr lang="fr-FR" dirty="0"/>
          </a:p>
          <a:p>
            <a:endParaRPr lang="fr-FR" dirty="0"/>
          </a:p>
          <a:p>
            <a:pPr algn="r"/>
            <a:r>
              <a:rPr lang="fr-FR" sz="1400" dirty="0"/>
              <a:t>RDA in Europe </a:t>
            </a:r>
            <a:r>
              <a:rPr lang="fr-FR" sz="1400" dirty="0" err="1"/>
              <a:t>Annual</a:t>
            </a:r>
            <a:r>
              <a:rPr lang="fr-FR" sz="1400" dirty="0"/>
              <a:t> Meeting, May 23rd 2025</a:t>
            </a:r>
          </a:p>
          <a:p>
            <a:pPr algn="r"/>
            <a:r>
              <a:rPr lang="fr-FR" sz="1400" dirty="0"/>
              <a:t>Florence </a:t>
            </a:r>
            <a:r>
              <a:rPr lang="fr-FR" sz="1400" dirty="0" err="1"/>
              <a:t>Tfibel</a:t>
            </a:r>
            <a:r>
              <a:rPr lang="fr-FR" sz="1400" dirty="0"/>
              <a:t> (</a:t>
            </a:r>
            <a:r>
              <a:rPr lang="fr-FR" sz="1400" dirty="0" err="1"/>
              <a:t>BnF</a:t>
            </a:r>
            <a:r>
              <a:rPr lang="fr-FR" sz="1400" dirty="0"/>
              <a:t>, France), on </a:t>
            </a:r>
            <a:r>
              <a:rPr lang="fr-FR" sz="1400" dirty="0" err="1"/>
              <a:t>behalf</a:t>
            </a:r>
            <a:r>
              <a:rPr lang="fr-FR" sz="1400" dirty="0"/>
              <a:t> of the Permanent UNIMARC </a:t>
            </a:r>
            <a:r>
              <a:rPr lang="fr-FR" sz="1400" dirty="0" err="1"/>
              <a:t>Committee</a:t>
            </a:r>
            <a:r>
              <a:rPr lang="fr-FR" sz="1400" dirty="0"/>
              <a:t> (PUC, IFLA)</a:t>
            </a:r>
          </a:p>
          <a:p>
            <a:endParaRPr lang="fr-FR" dirty="0"/>
          </a:p>
        </p:txBody>
      </p:sp>
      <p:sp>
        <p:nvSpPr>
          <p:cNvPr id="4" name="AutoShape 2" descr="https://extranet.bnf.fr/wp-content/uploads/2023/03/,DanaInfo=2023.ifla.org,SSL+Medium-1.pn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1028"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652120" y="5207195"/>
            <a:ext cx="2736304" cy="13681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Imag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5576" y="5457002"/>
            <a:ext cx="3004118" cy="868538"/>
          </a:xfrm>
          <a:prstGeom prst="rect">
            <a:avLst/>
          </a:prstGeom>
        </p:spPr>
      </p:pic>
    </p:spTree>
    <p:extLst>
      <p:ext uri="{BB962C8B-B14F-4D97-AF65-F5344CB8AC3E}">
        <p14:creationId xmlns:p14="http://schemas.microsoft.com/office/powerpoint/2010/main" val="15131189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fr-FR" dirty="0"/>
              <a:t>Future of UNIMARC</a:t>
            </a:r>
          </a:p>
        </p:txBody>
      </p:sp>
      <p:sp>
        <p:nvSpPr>
          <p:cNvPr id="2" name="Espace réservé du contenu 1"/>
          <p:cNvSpPr>
            <a:spLocks noGrp="1"/>
          </p:cNvSpPr>
          <p:nvPr>
            <p:ph idx="1"/>
          </p:nvPr>
        </p:nvSpPr>
        <p:spPr>
          <a:xfrm>
            <a:off x="457200" y="1600200"/>
            <a:ext cx="2962672" cy="2980928"/>
          </a:xfrm>
        </p:spPr>
        <p:txBody>
          <a:bodyPr anchor="ctr">
            <a:noAutofit/>
          </a:bodyPr>
          <a:lstStyle/>
          <a:p>
            <a:pPr marL="0" indent="0">
              <a:lnSpc>
                <a:spcPct val="90000"/>
              </a:lnSpc>
              <a:spcBef>
                <a:spcPts val="0"/>
              </a:spcBef>
              <a:buClr>
                <a:schemeClr val="dk1"/>
              </a:buClr>
              <a:buSzPts val="2000"/>
              <a:buNone/>
            </a:pPr>
            <a:r>
              <a:rPr lang="fr-FR" sz="1600" dirty="0"/>
              <a:t>A </a:t>
            </a:r>
            <a:r>
              <a:rPr lang="fr-FR" sz="1600" dirty="0" err="1"/>
              <a:t>project</a:t>
            </a:r>
            <a:r>
              <a:rPr lang="fr-FR" sz="1600" dirty="0"/>
              <a:t> </a:t>
            </a:r>
            <a:r>
              <a:rPr lang="fr-FR" sz="1600" dirty="0" err="1"/>
              <a:t>launched</a:t>
            </a:r>
            <a:r>
              <a:rPr lang="fr-FR" sz="1600" dirty="0"/>
              <a:t> in 2023, </a:t>
            </a:r>
            <a:r>
              <a:rPr lang="fr-FR" sz="1600" dirty="0" err="1"/>
              <a:t>which</a:t>
            </a:r>
            <a:r>
              <a:rPr lang="fr-FR" sz="1600" dirty="0"/>
              <a:t> </a:t>
            </a:r>
            <a:r>
              <a:rPr lang="en-US" sz="1600" dirty="0"/>
              <a:t>aims to facilitate exchanging, sharing and generating knowledge about the future of UNIMARC. </a:t>
            </a:r>
          </a:p>
          <a:p>
            <a:pPr marL="0" indent="0">
              <a:lnSpc>
                <a:spcPct val="90000"/>
              </a:lnSpc>
              <a:spcBef>
                <a:spcPts val="750"/>
              </a:spcBef>
              <a:buClr>
                <a:schemeClr val="dk1"/>
              </a:buClr>
              <a:buSzPts val="2000"/>
              <a:buNone/>
            </a:pPr>
            <a:r>
              <a:rPr lang="en-US" sz="1600" dirty="0"/>
              <a:t>It focuses on exploring UNIMARC’s range of uses, increasing familiarity with its entity-relationship (ER) cataloguing track, and gathering information about the library community’s needs. </a:t>
            </a:r>
            <a:endParaRPr lang="en-US" sz="1400" dirty="0"/>
          </a:p>
          <a:p>
            <a:pPr marL="0" indent="0">
              <a:buNone/>
            </a:pPr>
            <a:endParaRPr lang="fr-FR" sz="1400"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63888" y="1718460"/>
            <a:ext cx="5043532" cy="24959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ZoneTexte 6"/>
          <p:cNvSpPr txBox="1"/>
          <p:nvPr/>
        </p:nvSpPr>
        <p:spPr>
          <a:xfrm>
            <a:off x="457200" y="4408906"/>
            <a:ext cx="7848872" cy="2062103"/>
          </a:xfrm>
          <a:prstGeom prst="rect">
            <a:avLst/>
          </a:prstGeom>
          <a:noFill/>
        </p:spPr>
        <p:txBody>
          <a:bodyPr wrap="square" rtlCol="0">
            <a:spAutoFit/>
          </a:bodyPr>
          <a:lstStyle/>
          <a:p>
            <a:pPr marL="285750" indent="-285750">
              <a:buFont typeface="Arial" panose="020B0604020202020204" pitchFamily="34" charset="0"/>
              <a:buChar char="•"/>
            </a:pPr>
            <a:r>
              <a:rPr lang="fr-FR" sz="1600" dirty="0"/>
              <a:t>A </a:t>
            </a:r>
            <a:r>
              <a:rPr lang="fr-FR" sz="1600" dirty="0" err="1">
                <a:hlinkClick r:id="rId4"/>
              </a:rPr>
              <a:t>webpage</a:t>
            </a:r>
            <a:r>
              <a:rPr lang="fr-FR" sz="1600" dirty="0"/>
              <a:t> </a:t>
            </a:r>
            <a:r>
              <a:rPr lang="fr-FR" sz="1600" dirty="0" err="1"/>
              <a:t>since</a:t>
            </a:r>
            <a:r>
              <a:rPr lang="fr-FR" sz="1600" dirty="0"/>
              <a:t> </a:t>
            </a:r>
            <a:r>
              <a:rPr lang="fr-FR" sz="1600" dirty="0" err="1"/>
              <a:t>early</a:t>
            </a:r>
            <a:r>
              <a:rPr lang="fr-FR" sz="1600" dirty="0"/>
              <a:t> 2024</a:t>
            </a:r>
          </a:p>
          <a:p>
            <a:pPr marL="285750" indent="-285750">
              <a:buFont typeface="Arial" panose="020B0604020202020204" pitchFamily="34" charset="0"/>
              <a:buChar char="•"/>
            </a:pPr>
            <a:r>
              <a:rPr lang="en-US" sz="1600" dirty="0"/>
              <a:t>6th UNIMARC Users Meeting: Charting the Course: Future-Forward Cataloguing with UNIMARC, 12th November 2024 (Maribor, Slovenia/Online)</a:t>
            </a:r>
          </a:p>
          <a:p>
            <a:pPr marL="285750" indent="-285750">
              <a:buFont typeface="Arial" panose="020B0604020202020204" pitchFamily="34" charset="0"/>
              <a:buChar char="•"/>
            </a:pPr>
            <a:r>
              <a:rPr lang="fr-FR" sz="1600" dirty="0"/>
              <a:t>A </a:t>
            </a:r>
            <a:r>
              <a:rPr lang="fr-FR" sz="1600" dirty="0" err="1"/>
              <a:t>worldwide</a:t>
            </a:r>
            <a:r>
              <a:rPr lang="fr-FR" sz="1600" dirty="0"/>
              <a:t> </a:t>
            </a:r>
            <a:r>
              <a:rPr lang="fr-FR" sz="1600" dirty="0" err="1">
                <a:hlinkClick r:id="rId5"/>
              </a:rPr>
              <a:t>survey</a:t>
            </a:r>
            <a:r>
              <a:rPr lang="fr-FR" sz="1600" dirty="0"/>
              <a:t> (April-July 2024) : </a:t>
            </a:r>
            <a:r>
              <a:rPr lang="en-US" sz="1600" dirty="0"/>
              <a:t>Landscape of Data Structure and Exchange Standards Survey</a:t>
            </a:r>
          </a:p>
          <a:p>
            <a:pPr marL="285750" indent="-285750">
              <a:buFont typeface="Arial" panose="020B0604020202020204" pitchFamily="34" charset="0"/>
              <a:buChar char="•"/>
            </a:pPr>
            <a:r>
              <a:rPr lang="en-US" sz="1600" b="1" dirty="0"/>
              <a:t>Goal for 2025-2026 : Publication of a roadmap (strategy) on UNIMARC entity-based cataloguing with IFLA metadata content standards (PUC position paper)</a:t>
            </a:r>
          </a:p>
        </p:txBody>
      </p:sp>
    </p:spTree>
    <p:extLst>
      <p:ext uri="{BB962C8B-B14F-4D97-AF65-F5344CB8AC3E}">
        <p14:creationId xmlns:p14="http://schemas.microsoft.com/office/powerpoint/2010/main" val="8976121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pic>
        <p:nvPicPr>
          <p:cNvPr id="157" name="Google Shape;157;p10"/>
          <p:cNvPicPr preferRelativeResize="0"/>
          <p:nvPr/>
        </p:nvPicPr>
        <p:blipFill rotWithShape="1">
          <a:blip r:embed="rId3">
            <a:alphaModFix/>
          </a:blip>
          <a:srcRect/>
          <a:stretch/>
        </p:blipFill>
        <p:spPr>
          <a:xfrm>
            <a:off x="606647" y="1669403"/>
            <a:ext cx="3965353" cy="2263653"/>
          </a:xfrm>
          <a:prstGeom prst="rect">
            <a:avLst/>
          </a:prstGeom>
          <a:noFill/>
          <a:ln>
            <a:noFill/>
          </a:ln>
        </p:spPr>
      </p:pic>
      <p:sp>
        <p:nvSpPr>
          <p:cNvPr id="158" name="Google Shape;158;p10"/>
          <p:cNvSpPr txBox="1">
            <a:spLocks noGrp="1"/>
          </p:cNvSpPr>
          <p:nvPr>
            <p:ph type="title"/>
          </p:nvPr>
        </p:nvSpPr>
        <p:spPr>
          <a:prstGeom prst="rect">
            <a:avLst/>
          </a:prstGeom>
          <a:noFill/>
          <a:ln>
            <a:noFill/>
          </a:ln>
        </p:spPr>
        <p:txBody>
          <a:bodyPr spcFirstLastPara="1" vert="horz" wrap="square" lIns="68569" tIns="34275" rIns="68569" bIns="34275" rtlCol="0" anchor="b" anchorCtr="0">
            <a:normAutofit/>
          </a:bodyPr>
          <a:lstStyle/>
          <a:p>
            <a:pPr>
              <a:lnSpc>
                <a:spcPct val="90000"/>
              </a:lnSpc>
              <a:spcBef>
                <a:spcPts val="0"/>
              </a:spcBef>
              <a:buClr>
                <a:schemeClr val="dk1"/>
              </a:buClr>
              <a:buSzPts val="6000"/>
            </a:pPr>
            <a:r>
              <a:rPr lang="en-US" sz="2100" dirty="0"/>
              <a:t>Landscape of Data Structure and Exchange Standards Survey</a:t>
            </a:r>
            <a:r>
              <a:rPr lang="fr-FR" sz="2100" dirty="0"/>
              <a:t> </a:t>
            </a:r>
            <a:r>
              <a:rPr lang="fr-FR" sz="2100" dirty="0" err="1"/>
              <a:t>Results</a:t>
            </a:r>
            <a:br>
              <a:rPr lang="fr-FR" dirty="0"/>
            </a:br>
            <a:r>
              <a:rPr lang="fr-FR" dirty="0"/>
              <a:t>UNIMARC in the world</a:t>
            </a:r>
            <a:endParaRPr dirty="0"/>
          </a:p>
        </p:txBody>
      </p:sp>
      <p:sp>
        <p:nvSpPr>
          <p:cNvPr id="160" name="Google Shape;160;p10"/>
          <p:cNvSpPr txBox="1"/>
          <p:nvPr/>
        </p:nvSpPr>
        <p:spPr>
          <a:xfrm>
            <a:off x="627183" y="1719622"/>
            <a:ext cx="3965353" cy="288032"/>
          </a:xfrm>
          <a:prstGeom prst="rect">
            <a:avLst/>
          </a:prstGeom>
          <a:noFill/>
          <a:ln>
            <a:noFill/>
          </a:ln>
        </p:spPr>
        <p:txBody>
          <a:bodyPr spcFirstLastPara="1" wrap="square" lIns="68569" tIns="34275" rIns="68569" bIns="34275" anchor="t" anchorCtr="0">
            <a:noAutofit/>
          </a:bodyPr>
          <a:lstStyle/>
          <a:p>
            <a:pPr algn="ctr">
              <a:buClr>
                <a:schemeClr val="dk1"/>
              </a:buClr>
              <a:buSzPts val="2000"/>
            </a:pPr>
            <a:r>
              <a:rPr lang="fr-FR" sz="1200" b="1" dirty="0" err="1">
                <a:solidFill>
                  <a:schemeClr val="dk1"/>
                </a:solidFill>
                <a:latin typeface="Play"/>
                <a:ea typeface="Play"/>
                <a:cs typeface="Play"/>
                <a:sym typeface="Play"/>
              </a:rPr>
              <a:t>Number</a:t>
            </a:r>
            <a:r>
              <a:rPr lang="fr-FR" sz="1200" b="1" dirty="0">
                <a:solidFill>
                  <a:schemeClr val="dk1"/>
                </a:solidFill>
                <a:latin typeface="Play"/>
                <a:ea typeface="Play"/>
                <a:cs typeface="Play"/>
                <a:sym typeface="Play"/>
              </a:rPr>
              <a:t> of </a:t>
            </a:r>
            <a:r>
              <a:rPr lang="fr-FR" sz="1200" b="1" dirty="0" err="1">
                <a:solidFill>
                  <a:schemeClr val="dk1"/>
                </a:solidFill>
                <a:latin typeface="Play"/>
                <a:ea typeface="Play"/>
                <a:cs typeface="Play"/>
                <a:sym typeface="Play"/>
              </a:rPr>
              <a:t>survey</a:t>
            </a:r>
            <a:r>
              <a:rPr lang="fr-FR" sz="1200" b="1" dirty="0">
                <a:solidFill>
                  <a:schemeClr val="dk1"/>
                </a:solidFill>
                <a:latin typeface="Play"/>
                <a:ea typeface="Play"/>
                <a:cs typeface="Play"/>
                <a:sym typeface="Play"/>
              </a:rPr>
              <a:t> </a:t>
            </a:r>
            <a:r>
              <a:rPr lang="fr-FR" sz="1200" b="1" dirty="0" err="1">
                <a:solidFill>
                  <a:schemeClr val="dk1"/>
                </a:solidFill>
                <a:latin typeface="Play"/>
                <a:ea typeface="Play"/>
                <a:cs typeface="Play"/>
                <a:sym typeface="Play"/>
              </a:rPr>
              <a:t>responses</a:t>
            </a:r>
            <a:r>
              <a:rPr lang="fr-FR" sz="1200" b="1" dirty="0">
                <a:solidFill>
                  <a:schemeClr val="dk1"/>
                </a:solidFill>
                <a:latin typeface="Play"/>
                <a:ea typeface="Play"/>
                <a:cs typeface="Play"/>
                <a:sym typeface="Play"/>
              </a:rPr>
              <a:t> by country</a:t>
            </a:r>
            <a:endParaRPr sz="1200" b="1" dirty="0">
              <a:solidFill>
                <a:schemeClr val="dk1"/>
              </a:solidFill>
              <a:latin typeface="Play"/>
              <a:ea typeface="Play"/>
              <a:cs typeface="Play"/>
              <a:sym typeface="Play"/>
            </a:endParaRPr>
          </a:p>
        </p:txBody>
      </p:sp>
      <p:sp>
        <p:nvSpPr>
          <p:cNvPr id="3" name="ZoneTexte 2">
            <a:extLst>
              <a:ext uri="{FF2B5EF4-FFF2-40B4-BE49-F238E27FC236}">
                <a16:creationId xmlns:a16="http://schemas.microsoft.com/office/drawing/2014/main" id="{91FC9F77-F39C-403C-9F46-C3D158E578FB}"/>
              </a:ext>
            </a:extLst>
          </p:cNvPr>
          <p:cNvSpPr txBox="1"/>
          <p:nvPr/>
        </p:nvSpPr>
        <p:spPr>
          <a:xfrm>
            <a:off x="4655421" y="1665332"/>
            <a:ext cx="3888432" cy="2308324"/>
          </a:xfrm>
          <a:prstGeom prst="rect">
            <a:avLst/>
          </a:prstGeom>
          <a:noFill/>
        </p:spPr>
        <p:txBody>
          <a:bodyPr wrap="square" rtlCol="0">
            <a:spAutoFit/>
          </a:bodyPr>
          <a:lstStyle/>
          <a:p>
            <a:pPr marL="285750" indent="-285750">
              <a:buFont typeface="Arial" panose="020B0604020202020204" pitchFamily="34" charset="0"/>
              <a:buChar char="•"/>
            </a:pPr>
            <a:r>
              <a:rPr lang="fr-FR" dirty="0"/>
              <a:t>69 full </a:t>
            </a:r>
            <a:r>
              <a:rPr lang="fr-FR" dirty="0" err="1"/>
              <a:t>answers</a:t>
            </a:r>
            <a:r>
              <a:rPr lang="fr-FR" dirty="0"/>
              <a:t>, </a:t>
            </a:r>
            <a:r>
              <a:rPr lang="fr-FR" dirty="0" err="1"/>
              <a:t>from</a:t>
            </a:r>
            <a:r>
              <a:rPr lang="fr-FR" dirty="0"/>
              <a:t> 18 countries</a:t>
            </a:r>
          </a:p>
          <a:p>
            <a:pPr marL="285750" indent="-285750">
              <a:buFont typeface="Arial" panose="020B0604020202020204" pitchFamily="34" charset="0"/>
              <a:buChar char="•"/>
            </a:pPr>
            <a:r>
              <a:rPr lang="fr-FR" dirty="0" err="1"/>
              <a:t>Almost</a:t>
            </a:r>
            <a:r>
              <a:rPr lang="fr-FR" dirty="0"/>
              <a:t> </a:t>
            </a:r>
            <a:r>
              <a:rPr lang="fr-FR" dirty="0" err="1"/>
              <a:t>always</a:t>
            </a:r>
            <a:r>
              <a:rPr lang="fr-FR" dirty="0"/>
              <a:t> </a:t>
            </a:r>
            <a:r>
              <a:rPr lang="fr-FR" dirty="0" err="1"/>
              <a:t>from</a:t>
            </a:r>
            <a:r>
              <a:rPr lang="fr-FR" dirty="0"/>
              <a:t> a national </a:t>
            </a:r>
            <a:r>
              <a:rPr lang="fr-FR" dirty="0" err="1"/>
              <a:t>library</a:t>
            </a:r>
            <a:r>
              <a:rPr lang="fr-FR" dirty="0"/>
              <a:t>/</a:t>
            </a:r>
            <a:r>
              <a:rPr lang="fr-FR" dirty="0" err="1"/>
              <a:t>bibliographic</a:t>
            </a:r>
            <a:r>
              <a:rPr lang="fr-FR" dirty="0"/>
              <a:t> </a:t>
            </a:r>
            <a:r>
              <a:rPr lang="fr-FR" dirty="0" err="1"/>
              <a:t>agency</a:t>
            </a:r>
            <a:endParaRPr lang="fr-FR" dirty="0"/>
          </a:p>
          <a:p>
            <a:pPr marL="285750" indent="-285750">
              <a:buFont typeface="Arial" panose="020B0604020202020204" pitchFamily="34" charset="0"/>
              <a:buChar char="•"/>
            </a:pPr>
            <a:r>
              <a:rPr lang="fr-FR" dirty="0" err="1"/>
              <a:t>From</a:t>
            </a:r>
            <a:r>
              <a:rPr lang="fr-FR" dirty="0"/>
              <a:t> </a:t>
            </a:r>
            <a:r>
              <a:rPr lang="fr-FR" dirty="0" err="1"/>
              <a:t>different</a:t>
            </a:r>
            <a:r>
              <a:rPr lang="fr-FR" dirty="0"/>
              <a:t> types of </a:t>
            </a:r>
            <a:r>
              <a:rPr lang="fr-FR" dirty="0" err="1"/>
              <a:t>users</a:t>
            </a:r>
            <a:r>
              <a:rPr lang="fr-FR" dirty="0"/>
              <a:t> : direct </a:t>
            </a:r>
            <a:r>
              <a:rPr lang="fr-FR" dirty="0" err="1"/>
              <a:t>users</a:t>
            </a:r>
            <a:r>
              <a:rPr lang="fr-FR" dirty="0"/>
              <a:t> (for </a:t>
            </a:r>
            <a:r>
              <a:rPr lang="fr-FR" dirty="0" err="1"/>
              <a:t>cataloguing</a:t>
            </a:r>
            <a:r>
              <a:rPr lang="fr-FR" dirty="0"/>
              <a:t> or exchange), </a:t>
            </a:r>
            <a:r>
              <a:rPr lang="fr-FR" dirty="0" err="1"/>
              <a:t>users</a:t>
            </a:r>
            <a:r>
              <a:rPr lang="fr-FR" dirty="0"/>
              <a:t> of UNIMARC-</a:t>
            </a:r>
            <a:r>
              <a:rPr lang="fr-FR" dirty="0" err="1"/>
              <a:t>based</a:t>
            </a:r>
            <a:r>
              <a:rPr lang="fr-FR" dirty="0"/>
              <a:t> formats, or of </a:t>
            </a:r>
            <a:r>
              <a:rPr lang="fr-FR" dirty="0" err="1"/>
              <a:t>other</a:t>
            </a:r>
            <a:r>
              <a:rPr lang="fr-FR" dirty="0"/>
              <a:t> formats </a:t>
            </a:r>
            <a:r>
              <a:rPr lang="fr-FR" dirty="0" err="1"/>
              <a:t>keeping</a:t>
            </a:r>
            <a:r>
              <a:rPr lang="fr-FR" dirty="0"/>
              <a:t> </a:t>
            </a:r>
            <a:r>
              <a:rPr lang="fr-FR" dirty="0" err="1"/>
              <a:t>updated</a:t>
            </a:r>
            <a:r>
              <a:rPr lang="fr-FR" dirty="0"/>
              <a:t>.</a:t>
            </a:r>
          </a:p>
        </p:txBody>
      </p:sp>
      <p:pic>
        <p:nvPicPr>
          <p:cNvPr id="10" name="Google Shape;173;p11">
            <a:extLst>
              <a:ext uri="{FF2B5EF4-FFF2-40B4-BE49-F238E27FC236}">
                <a16:creationId xmlns:a16="http://schemas.microsoft.com/office/drawing/2014/main" id="{CC4A5CC9-FCD3-4CEC-A3EE-808523F87942}"/>
              </a:ext>
            </a:extLst>
          </p:cNvPr>
          <p:cNvPicPr preferRelativeResize="0"/>
          <p:nvPr/>
        </p:nvPicPr>
        <p:blipFill rotWithShape="1">
          <a:blip r:embed="rId4">
            <a:alphaModFix/>
          </a:blip>
          <a:srcRect b="53333"/>
          <a:stretch/>
        </p:blipFill>
        <p:spPr>
          <a:xfrm>
            <a:off x="627183" y="4078459"/>
            <a:ext cx="7916669" cy="2210459"/>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graphicFrame>
        <p:nvGraphicFramePr>
          <p:cNvPr id="193" name="Google Shape;193;p16"/>
          <p:cNvGraphicFramePr/>
          <p:nvPr>
            <p:extLst>
              <p:ext uri="{D42A27DB-BD31-4B8C-83A1-F6EECF244321}">
                <p14:modId xmlns:p14="http://schemas.microsoft.com/office/powerpoint/2010/main" val="2327371021"/>
              </p:ext>
            </p:extLst>
          </p:nvPr>
        </p:nvGraphicFramePr>
        <p:xfrm>
          <a:off x="755576" y="1268760"/>
          <a:ext cx="7632848" cy="482453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94" name="Google Shape;194;p16"/>
          <p:cNvGraphicFramePr/>
          <p:nvPr>
            <p:extLst>
              <p:ext uri="{D42A27DB-BD31-4B8C-83A1-F6EECF244321}">
                <p14:modId xmlns:p14="http://schemas.microsoft.com/office/powerpoint/2010/main" val="3674140552"/>
              </p:ext>
            </p:extLst>
          </p:nvPr>
        </p:nvGraphicFramePr>
        <p:xfrm>
          <a:off x="5292080" y="2060848"/>
          <a:ext cx="2970330" cy="2376264"/>
        </p:xfrm>
        <a:graphic>
          <a:graphicData uri="http://schemas.openxmlformats.org/drawingml/2006/chart">
            <c:chart xmlns:c="http://schemas.openxmlformats.org/drawingml/2006/chart" xmlns:r="http://schemas.openxmlformats.org/officeDocument/2006/relationships" r:id="rId4"/>
          </a:graphicData>
        </a:graphic>
      </p:graphicFrame>
      <p:sp>
        <p:nvSpPr>
          <p:cNvPr id="195" name="Google Shape;195;p16"/>
          <p:cNvSpPr txBox="1"/>
          <p:nvPr/>
        </p:nvSpPr>
        <p:spPr>
          <a:xfrm>
            <a:off x="611560" y="6247334"/>
            <a:ext cx="7920880" cy="347011"/>
          </a:xfrm>
          <a:prstGeom prst="rect">
            <a:avLst/>
          </a:prstGeom>
          <a:noFill/>
          <a:ln>
            <a:noFill/>
          </a:ln>
        </p:spPr>
        <p:txBody>
          <a:bodyPr spcFirstLastPara="1" wrap="square" lIns="68569" tIns="34275" rIns="68569" bIns="34275" anchor="t" anchorCtr="0">
            <a:normAutofit/>
          </a:bodyPr>
          <a:lstStyle/>
          <a:p>
            <a:pPr algn="ctr">
              <a:buClr>
                <a:schemeClr val="dk1"/>
              </a:buClr>
              <a:buSzPts val="2000"/>
            </a:pPr>
            <a:r>
              <a:rPr lang="fr-FR" sz="1200" b="1" dirty="0">
                <a:solidFill>
                  <a:schemeClr val="dk1"/>
                </a:solidFill>
                <a:latin typeface="Play"/>
                <a:ea typeface="Play"/>
                <a:cs typeface="Play"/>
                <a:sym typeface="Play"/>
              </a:rPr>
              <a:t>CONTENT STANDARDS USED BY UNIMARC OR UNIMARC-BASED USERS FOR PRODUCTION</a:t>
            </a:r>
            <a:endParaRPr sz="1100" dirty="0"/>
          </a:p>
        </p:txBody>
      </p:sp>
      <p:sp>
        <p:nvSpPr>
          <p:cNvPr id="2" name="Titre 1">
            <a:extLst>
              <a:ext uri="{FF2B5EF4-FFF2-40B4-BE49-F238E27FC236}">
                <a16:creationId xmlns:a16="http://schemas.microsoft.com/office/drawing/2014/main" id="{AF4B21A7-BE2B-4D7F-B1A8-7AFFA0D7C5DC}"/>
              </a:ext>
            </a:extLst>
          </p:cNvPr>
          <p:cNvSpPr>
            <a:spLocks noGrp="1"/>
          </p:cNvSpPr>
          <p:nvPr>
            <p:ph type="title"/>
          </p:nvPr>
        </p:nvSpPr>
        <p:spPr/>
        <p:txBody>
          <a:bodyPr>
            <a:normAutofit fontScale="90000"/>
          </a:bodyPr>
          <a:lstStyle/>
          <a:p>
            <a:r>
              <a:rPr lang="en-US" sz="2100" dirty="0"/>
              <a:t>Landscape of Data Structure and Exchange Standards Survey</a:t>
            </a:r>
            <a:r>
              <a:rPr lang="fr-FR" sz="2100" dirty="0"/>
              <a:t> </a:t>
            </a:r>
            <a:r>
              <a:rPr lang="fr-FR" sz="2100" dirty="0" err="1"/>
              <a:t>Results</a:t>
            </a:r>
            <a:br>
              <a:rPr lang="fr-FR" dirty="0"/>
            </a:br>
            <a:r>
              <a:rPr lang="fr-FR" dirty="0"/>
              <a:t>UNIMARC and the new standards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00"/>
        <p:cNvGrpSpPr/>
        <p:nvPr/>
      </p:nvGrpSpPr>
      <p:grpSpPr>
        <a:xfrm>
          <a:off x="0" y="0"/>
          <a:ext cx="0" cy="0"/>
          <a:chOff x="0" y="0"/>
          <a:chExt cx="0" cy="0"/>
        </a:xfrm>
      </p:grpSpPr>
      <p:graphicFrame>
        <p:nvGraphicFramePr>
          <p:cNvPr id="201" name="Google Shape;201;p17"/>
          <p:cNvGraphicFramePr/>
          <p:nvPr>
            <p:extLst>
              <p:ext uri="{D42A27DB-BD31-4B8C-83A1-F6EECF244321}">
                <p14:modId xmlns:p14="http://schemas.microsoft.com/office/powerpoint/2010/main" val="2256170703"/>
              </p:ext>
            </p:extLst>
          </p:nvPr>
        </p:nvGraphicFramePr>
        <p:xfrm>
          <a:off x="574261" y="2316162"/>
          <a:ext cx="3833813" cy="3273078"/>
        </p:xfrm>
        <a:graphic>
          <a:graphicData uri="http://schemas.openxmlformats.org/drawingml/2006/chart">
            <c:chart xmlns:c="http://schemas.openxmlformats.org/drawingml/2006/chart" xmlns:r="http://schemas.openxmlformats.org/officeDocument/2006/relationships" r:id="rId3"/>
          </a:graphicData>
        </a:graphic>
      </p:graphicFrame>
      <p:sp>
        <p:nvSpPr>
          <p:cNvPr id="3" name="Titre 2">
            <a:extLst>
              <a:ext uri="{FF2B5EF4-FFF2-40B4-BE49-F238E27FC236}">
                <a16:creationId xmlns:a16="http://schemas.microsoft.com/office/drawing/2014/main" id="{45AB37F9-4352-44E9-92F6-FBDF96EA56ED}"/>
              </a:ext>
            </a:extLst>
          </p:cNvPr>
          <p:cNvSpPr>
            <a:spLocks noGrp="1"/>
          </p:cNvSpPr>
          <p:nvPr>
            <p:ph type="title"/>
          </p:nvPr>
        </p:nvSpPr>
        <p:spPr/>
        <p:txBody>
          <a:bodyPr>
            <a:normAutofit fontScale="90000"/>
          </a:bodyPr>
          <a:lstStyle/>
          <a:p>
            <a:r>
              <a:rPr lang="en-US" sz="2000" dirty="0"/>
              <a:t>Landscape of Data Structure and Exchange Standards Survey</a:t>
            </a:r>
            <a:r>
              <a:rPr lang="fr-FR" sz="2000" dirty="0"/>
              <a:t> </a:t>
            </a:r>
            <a:r>
              <a:rPr lang="fr-FR" sz="2000" dirty="0" err="1"/>
              <a:t>Results</a:t>
            </a:r>
            <a:br>
              <a:rPr lang="fr-FR" dirty="0"/>
            </a:br>
            <a:r>
              <a:rPr lang="fr-FR" dirty="0"/>
              <a:t>Plans for the future</a:t>
            </a:r>
          </a:p>
        </p:txBody>
      </p:sp>
      <p:sp>
        <p:nvSpPr>
          <p:cNvPr id="4" name="Espace réservé du texte 3">
            <a:extLst>
              <a:ext uri="{FF2B5EF4-FFF2-40B4-BE49-F238E27FC236}">
                <a16:creationId xmlns:a16="http://schemas.microsoft.com/office/drawing/2014/main" id="{B03787A4-1819-4C0D-8213-CC52041DCDFC}"/>
              </a:ext>
            </a:extLst>
          </p:cNvPr>
          <p:cNvSpPr>
            <a:spLocks noGrp="1"/>
          </p:cNvSpPr>
          <p:nvPr>
            <p:ph type="body" idx="1"/>
          </p:nvPr>
        </p:nvSpPr>
        <p:spPr/>
        <p:txBody>
          <a:bodyPr>
            <a:normAutofit fontScale="92500" lnSpcReduction="20000"/>
          </a:bodyPr>
          <a:lstStyle/>
          <a:p>
            <a:r>
              <a:rPr lang="fr-FR" dirty="0"/>
              <a:t>To change or not to change, </a:t>
            </a:r>
          </a:p>
          <a:p>
            <a:r>
              <a:rPr lang="fr-FR" dirty="0"/>
              <a:t>and </a:t>
            </a:r>
            <a:r>
              <a:rPr lang="fr-FR" dirty="0" err="1"/>
              <a:t>why</a:t>
            </a:r>
            <a:r>
              <a:rPr lang="fr-FR" dirty="0"/>
              <a:t> ?</a:t>
            </a:r>
          </a:p>
        </p:txBody>
      </p:sp>
      <p:sp>
        <p:nvSpPr>
          <p:cNvPr id="202" name="Google Shape;202;p17"/>
          <p:cNvSpPr txBox="1">
            <a:spLocks noGrp="1"/>
          </p:cNvSpPr>
          <p:nvPr>
            <p:ph sz="half" idx="2"/>
          </p:nvPr>
        </p:nvSpPr>
        <p:spPr>
          <a:xfrm>
            <a:off x="457200" y="4725144"/>
            <a:ext cx="3931920" cy="1664543"/>
          </a:xfrm>
          <a:prstGeom prst="rect">
            <a:avLst/>
          </a:prstGeom>
          <a:noFill/>
          <a:ln>
            <a:noFill/>
          </a:ln>
        </p:spPr>
        <p:txBody>
          <a:bodyPr spcFirstLastPara="1" vert="horz" wrap="square" lIns="68569" tIns="34275" rIns="68569" bIns="34275" rtlCol="0" anchor="t" anchorCtr="0">
            <a:normAutofit/>
          </a:bodyPr>
          <a:lstStyle/>
          <a:p>
            <a:pPr marL="214313" indent="-214313">
              <a:lnSpc>
                <a:spcPct val="90000"/>
              </a:lnSpc>
              <a:spcBef>
                <a:spcPts val="750"/>
              </a:spcBef>
              <a:buClr>
                <a:schemeClr val="dk1"/>
              </a:buClr>
              <a:buSzPct val="100000"/>
              <a:buFont typeface="Arial"/>
              <a:buChar char="-"/>
            </a:pPr>
            <a:endParaRPr lang="fr-FR" sz="1600" dirty="0"/>
          </a:p>
          <a:p>
            <a:pPr marL="214313" indent="-214313">
              <a:lnSpc>
                <a:spcPct val="90000"/>
              </a:lnSpc>
              <a:spcBef>
                <a:spcPts val="750"/>
              </a:spcBef>
              <a:buClr>
                <a:schemeClr val="dk1"/>
              </a:buClr>
              <a:buSzPct val="100000"/>
              <a:buFont typeface="Arial"/>
              <a:buChar char="-"/>
            </a:pPr>
            <a:r>
              <a:rPr lang="fr-FR" sz="1400" dirty="0"/>
              <a:t>Need to replace </a:t>
            </a:r>
            <a:r>
              <a:rPr lang="fr-FR" sz="1400" dirty="0" err="1"/>
              <a:t>their</a:t>
            </a:r>
            <a:r>
              <a:rPr lang="fr-FR" sz="1400" dirty="0"/>
              <a:t> ILS (</a:t>
            </a:r>
            <a:r>
              <a:rPr lang="fr-FR" sz="1400" dirty="0" err="1"/>
              <a:t>technically</a:t>
            </a:r>
            <a:r>
              <a:rPr lang="fr-FR" sz="1400" dirty="0"/>
              <a:t> </a:t>
            </a:r>
            <a:r>
              <a:rPr lang="fr-FR" sz="1400" dirty="0" err="1"/>
              <a:t>obsolete</a:t>
            </a:r>
            <a:r>
              <a:rPr lang="fr-FR" sz="1400" dirty="0"/>
              <a:t>, </a:t>
            </a:r>
            <a:r>
              <a:rPr lang="fr-FR" sz="1400" dirty="0" err="1"/>
              <a:t>financial</a:t>
            </a:r>
            <a:r>
              <a:rPr lang="fr-FR" sz="1400" dirty="0"/>
              <a:t> </a:t>
            </a:r>
            <a:r>
              <a:rPr lang="fr-FR" sz="1400" dirty="0" err="1"/>
              <a:t>reasons</a:t>
            </a:r>
            <a:r>
              <a:rPr lang="fr-FR" sz="1400" dirty="0"/>
              <a:t>, </a:t>
            </a:r>
            <a:r>
              <a:rPr lang="fr-FR" sz="1400" dirty="0" err="1"/>
              <a:t>integration</a:t>
            </a:r>
            <a:r>
              <a:rPr lang="fr-FR" sz="1400" dirty="0"/>
              <a:t> </a:t>
            </a:r>
            <a:r>
              <a:rPr lang="fr-FR" sz="1400" dirty="0" err="1"/>
              <a:t>into</a:t>
            </a:r>
            <a:r>
              <a:rPr lang="fr-FR" sz="1400" dirty="0"/>
              <a:t> a network) (7)</a:t>
            </a:r>
            <a:endParaRPr sz="1400" dirty="0"/>
          </a:p>
          <a:p>
            <a:pPr marL="214313" indent="-214313">
              <a:lnSpc>
                <a:spcPct val="90000"/>
              </a:lnSpc>
              <a:spcBef>
                <a:spcPts val="750"/>
              </a:spcBef>
              <a:buClr>
                <a:schemeClr val="dk1"/>
              </a:buClr>
              <a:buSzPct val="100000"/>
              <a:buFont typeface="Arial"/>
              <a:buChar char="-"/>
            </a:pPr>
            <a:r>
              <a:rPr lang="fr-FR" sz="1400" dirty="0" err="1"/>
              <a:t>Wish</a:t>
            </a:r>
            <a:r>
              <a:rPr lang="fr-FR" sz="1400" dirty="0"/>
              <a:t> to </a:t>
            </a:r>
            <a:r>
              <a:rPr lang="fr-FR" sz="1400" dirty="0" err="1"/>
              <a:t>adopt</a:t>
            </a:r>
            <a:r>
              <a:rPr lang="fr-FR" sz="1400" dirty="0"/>
              <a:t> a new ER content standard or format (5)</a:t>
            </a:r>
            <a:endParaRPr sz="1400" dirty="0"/>
          </a:p>
        </p:txBody>
      </p:sp>
      <p:sp>
        <p:nvSpPr>
          <p:cNvPr id="5" name="Espace réservé du texte 4">
            <a:extLst>
              <a:ext uri="{FF2B5EF4-FFF2-40B4-BE49-F238E27FC236}">
                <a16:creationId xmlns:a16="http://schemas.microsoft.com/office/drawing/2014/main" id="{E614FAC7-F6D8-48A8-B967-28346D3A942E}"/>
              </a:ext>
            </a:extLst>
          </p:cNvPr>
          <p:cNvSpPr>
            <a:spLocks noGrp="1"/>
          </p:cNvSpPr>
          <p:nvPr>
            <p:ph type="body" sz="quarter" idx="3"/>
          </p:nvPr>
        </p:nvSpPr>
        <p:spPr/>
        <p:txBody>
          <a:bodyPr>
            <a:normAutofit fontScale="92500" lnSpcReduction="20000"/>
          </a:bodyPr>
          <a:lstStyle/>
          <a:p>
            <a:r>
              <a:rPr lang="fr-FR" dirty="0"/>
              <a:t>User </a:t>
            </a:r>
            <a:r>
              <a:rPr lang="fr-FR" dirty="0" err="1"/>
              <a:t>expressed</a:t>
            </a:r>
            <a:r>
              <a:rPr lang="fr-FR" dirty="0"/>
              <a:t> </a:t>
            </a:r>
            <a:r>
              <a:rPr lang="fr-FR" dirty="0" err="1"/>
              <a:t>needs</a:t>
            </a:r>
            <a:endParaRPr lang="fr-FR" dirty="0"/>
          </a:p>
        </p:txBody>
      </p:sp>
      <p:sp>
        <p:nvSpPr>
          <p:cNvPr id="7" name="ZoneTexte 6">
            <a:extLst>
              <a:ext uri="{FF2B5EF4-FFF2-40B4-BE49-F238E27FC236}">
                <a16:creationId xmlns:a16="http://schemas.microsoft.com/office/drawing/2014/main" id="{139D9C18-4CA5-4714-AB96-A71452E7DB6A}"/>
              </a:ext>
            </a:extLst>
          </p:cNvPr>
          <p:cNvSpPr txBox="1"/>
          <p:nvPr/>
        </p:nvSpPr>
        <p:spPr>
          <a:xfrm>
            <a:off x="5004048" y="2682097"/>
            <a:ext cx="3565691" cy="2541208"/>
          </a:xfrm>
          <a:prstGeom prst="rect">
            <a:avLst/>
          </a:prstGeom>
          <a:noFill/>
        </p:spPr>
        <p:txBody>
          <a:bodyPr wrap="square" rtlCol="0">
            <a:spAutoFit/>
          </a:bodyPr>
          <a:lstStyle/>
          <a:p>
            <a:pPr marL="171450" indent="-171450">
              <a:lnSpc>
                <a:spcPct val="90000"/>
              </a:lnSpc>
              <a:spcBef>
                <a:spcPts val="750"/>
              </a:spcBef>
              <a:buClr>
                <a:schemeClr val="dk1"/>
              </a:buClr>
              <a:buSzPct val="100000"/>
            </a:pPr>
            <a:r>
              <a:rPr lang="en-US" b="1" dirty="0"/>
              <a:t>Better and more user-friendly documentation </a:t>
            </a:r>
            <a:r>
              <a:rPr lang="en-US" dirty="0"/>
              <a:t>online (manuals, information about UNIMARC ER)</a:t>
            </a:r>
          </a:p>
          <a:p>
            <a:pPr marL="171450" indent="-171450">
              <a:lnSpc>
                <a:spcPct val="90000"/>
              </a:lnSpc>
              <a:spcBef>
                <a:spcPts val="750"/>
              </a:spcBef>
              <a:buClr>
                <a:schemeClr val="dk1"/>
              </a:buClr>
              <a:buSzPct val="100000"/>
            </a:pPr>
            <a:r>
              <a:rPr lang="en-US" b="1" dirty="0"/>
              <a:t>Tutorials</a:t>
            </a:r>
            <a:r>
              <a:rPr lang="en-US" dirty="0"/>
              <a:t>, especially on how to migrate from classic UNIMARC to UNIMARC ER</a:t>
            </a:r>
          </a:p>
          <a:p>
            <a:pPr marL="171450" indent="-171450">
              <a:lnSpc>
                <a:spcPct val="90000"/>
              </a:lnSpc>
              <a:spcBef>
                <a:spcPts val="750"/>
              </a:spcBef>
              <a:buClr>
                <a:schemeClr val="dk1"/>
              </a:buClr>
              <a:buSzPct val="100000"/>
            </a:pPr>
            <a:r>
              <a:rPr lang="en-US" b="1" dirty="0"/>
              <a:t>Compliance with RDA</a:t>
            </a:r>
            <a:r>
              <a:rPr lang="en-US" dirty="0"/>
              <a:t>, with frequent updates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7"/>
          <p:cNvSpPr txBox="1">
            <a:spLocks noGrp="1"/>
          </p:cNvSpPr>
          <p:nvPr>
            <p:ph type="title"/>
          </p:nvPr>
        </p:nvSpPr>
        <p:spPr>
          <a:xfrm>
            <a:off x="628650" y="987466"/>
            <a:ext cx="7886700" cy="1137801"/>
          </a:xfrm>
          <a:prstGeom prst="rect">
            <a:avLst/>
          </a:prstGeom>
          <a:noFill/>
          <a:ln>
            <a:noFill/>
          </a:ln>
        </p:spPr>
        <p:txBody>
          <a:bodyPr spcFirstLastPara="1" vert="horz" wrap="square" lIns="68569" tIns="34275" rIns="68569" bIns="34275" rtlCol="0" anchor="ctr" anchorCtr="0">
            <a:normAutofit fontScale="90000"/>
          </a:bodyPr>
          <a:lstStyle/>
          <a:p>
            <a:pPr>
              <a:lnSpc>
                <a:spcPct val="90000"/>
              </a:lnSpc>
              <a:spcBef>
                <a:spcPts val="0"/>
              </a:spcBef>
              <a:buClr>
                <a:schemeClr val="dk1"/>
              </a:buClr>
              <a:buSzPts val="4400"/>
            </a:pPr>
            <a:r>
              <a:rPr lang="fr-FR" dirty="0"/>
              <a:t>A </a:t>
            </a:r>
            <a:r>
              <a:rPr lang="fr-FR" dirty="0" err="1"/>
              <a:t>Strategy</a:t>
            </a:r>
            <a:r>
              <a:rPr lang="fr-FR" dirty="0"/>
              <a:t> (“roadmap”) for </a:t>
            </a:r>
            <a:r>
              <a:rPr lang="fr-FR" dirty="0" err="1"/>
              <a:t>entity-based</a:t>
            </a:r>
            <a:r>
              <a:rPr lang="fr-FR" dirty="0"/>
              <a:t> </a:t>
            </a:r>
            <a:r>
              <a:rPr lang="fr-FR" dirty="0" err="1"/>
              <a:t>cataloguing</a:t>
            </a:r>
            <a:r>
              <a:rPr lang="fr-FR" dirty="0"/>
              <a:t> </a:t>
            </a:r>
            <a:r>
              <a:rPr lang="fr-FR" dirty="0" err="1"/>
              <a:t>with</a:t>
            </a:r>
            <a:r>
              <a:rPr lang="fr-FR" dirty="0"/>
              <a:t> UNIMARC</a:t>
            </a:r>
            <a:endParaRPr b="1" dirty="0"/>
          </a:p>
        </p:txBody>
      </p:sp>
      <p:sp>
        <p:nvSpPr>
          <p:cNvPr id="139" name="Google Shape;139;p7"/>
          <p:cNvSpPr txBox="1">
            <a:spLocks noGrp="1"/>
          </p:cNvSpPr>
          <p:nvPr>
            <p:ph type="body" idx="1"/>
          </p:nvPr>
        </p:nvSpPr>
        <p:spPr>
          <a:xfrm>
            <a:off x="567883" y="2209106"/>
            <a:ext cx="7886700" cy="3263504"/>
          </a:xfrm>
          <a:prstGeom prst="rect">
            <a:avLst/>
          </a:prstGeom>
          <a:noFill/>
          <a:ln>
            <a:noFill/>
          </a:ln>
        </p:spPr>
        <p:txBody>
          <a:bodyPr spcFirstLastPara="1" vert="horz" wrap="square" lIns="68569" tIns="34275" rIns="68569" bIns="34275" rtlCol="0" anchor="t" anchorCtr="0">
            <a:normAutofit/>
          </a:bodyPr>
          <a:lstStyle/>
          <a:p>
            <a:pPr marL="171450" indent="-158591">
              <a:lnSpc>
                <a:spcPct val="90000"/>
              </a:lnSpc>
              <a:spcBef>
                <a:spcPts val="0"/>
              </a:spcBef>
              <a:buClr>
                <a:schemeClr val="dk1"/>
              </a:buClr>
              <a:buSzPct val="100000"/>
              <a:buChar char="⮚"/>
            </a:pPr>
            <a:r>
              <a:rPr lang="fr-FR" sz="2700"/>
              <a:t>(Re)evaluate long-term strategy for UNIMARC within IFLA metadata standards</a:t>
            </a:r>
            <a:endParaRPr/>
          </a:p>
          <a:p>
            <a:pPr marL="514350" lvl="1" indent="-161449">
              <a:lnSpc>
                <a:spcPct val="90000"/>
              </a:lnSpc>
              <a:spcBef>
                <a:spcPts val="375"/>
              </a:spcBef>
              <a:buClr>
                <a:srgbClr val="444444"/>
              </a:buClr>
              <a:buSzPct val="100000"/>
              <a:buChar char="▪"/>
            </a:pPr>
            <a:r>
              <a:rPr lang="fr-FR" sz="2100">
                <a:solidFill>
                  <a:srgbClr val="444444"/>
                </a:solidFill>
              </a:rPr>
              <a:t>Review of survey and 6</a:t>
            </a:r>
            <a:r>
              <a:rPr lang="fr-FR" sz="2100" baseline="30000">
                <a:solidFill>
                  <a:srgbClr val="444444"/>
                </a:solidFill>
              </a:rPr>
              <a:t>th</a:t>
            </a:r>
            <a:r>
              <a:rPr lang="fr-FR" sz="2100">
                <a:solidFill>
                  <a:srgbClr val="444444"/>
                </a:solidFill>
              </a:rPr>
              <a:t> UNIMARC Users Meeting</a:t>
            </a:r>
            <a:endParaRPr/>
          </a:p>
          <a:p>
            <a:pPr marL="514350" lvl="1" indent="-161449">
              <a:lnSpc>
                <a:spcPct val="90000"/>
              </a:lnSpc>
              <a:spcBef>
                <a:spcPts val="375"/>
              </a:spcBef>
              <a:buClr>
                <a:srgbClr val="444444"/>
              </a:buClr>
              <a:buSzPct val="100000"/>
              <a:buChar char="▪"/>
            </a:pPr>
            <a:r>
              <a:rPr lang="fr-FR" sz="2100">
                <a:solidFill>
                  <a:srgbClr val="444444"/>
                </a:solidFill>
              </a:rPr>
              <a:t>Review of ISBD-UNIMARC Harmonization Group Report to the PUC</a:t>
            </a:r>
            <a:endParaRPr/>
          </a:p>
          <a:p>
            <a:pPr marL="514350" lvl="1" indent="-160019">
              <a:lnSpc>
                <a:spcPct val="90000"/>
              </a:lnSpc>
              <a:spcBef>
                <a:spcPts val="375"/>
              </a:spcBef>
              <a:buClr>
                <a:srgbClr val="444444"/>
              </a:buClr>
              <a:buSzPct val="100000"/>
            </a:pPr>
            <a:r>
              <a:rPr lang="fr-FR" sz="2400">
                <a:solidFill>
                  <a:srgbClr val="444444"/>
                </a:solidFill>
              </a:rPr>
              <a:t>SWOT analysis of UNIMARC development</a:t>
            </a:r>
            <a:endParaRPr/>
          </a:p>
          <a:p>
            <a:pPr marL="1200150" lvl="3" indent="-162163">
              <a:lnSpc>
                <a:spcPct val="90000"/>
              </a:lnSpc>
              <a:spcBef>
                <a:spcPts val="375"/>
              </a:spcBef>
              <a:buClr>
                <a:schemeClr val="dk1"/>
              </a:buClr>
              <a:buSzPct val="100000"/>
            </a:pPr>
            <a:r>
              <a:rPr lang="fr-FR" sz="1950"/>
              <a:t>Strengths, Weaknesses (internal factors)</a:t>
            </a:r>
            <a:endParaRPr/>
          </a:p>
          <a:p>
            <a:pPr marL="1200150" lvl="3" indent="-162163">
              <a:lnSpc>
                <a:spcPct val="90000"/>
              </a:lnSpc>
              <a:spcBef>
                <a:spcPts val="375"/>
              </a:spcBef>
              <a:buClr>
                <a:schemeClr val="dk1"/>
              </a:buClr>
              <a:buSzPct val="100000"/>
            </a:pPr>
            <a:r>
              <a:rPr lang="fr-FR" sz="1950"/>
              <a:t>Opportunities, Threats (external factors)</a:t>
            </a:r>
            <a:endParaRPr/>
          </a:p>
          <a:p>
            <a:pPr marL="514350" lvl="1" indent="-159305">
              <a:lnSpc>
                <a:spcPct val="90000"/>
              </a:lnSpc>
              <a:spcBef>
                <a:spcPts val="375"/>
              </a:spcBef>
              <a:buClr>
                <a:schemeClr val="dk1"/>
              </a:buClr>
              <a:buSzPct val="100000"/>
            </a:pPr>
            <a:r>
              <a:rPr lang="fr-FR" sz="2550"/>
              <a:t>PUC position paper?</a:t>
            </a:r>
            <a:endParaRPr/>
          </a:p>
          <a:p>
            <a:pPr marL="1371600" lvl="4" indent="0">
              <a:lnSpc>
                <a:spcPct val="90000"/>
              </a:lnSpc>
              <a:spcBef>
                <a:spcPts val="375"/>
              </a:spcBef>
              <a:buClr>
                <a:schemeClr val="dk1"/>
              </a:buClr>
              <a:buNone/>
            </a:pPr>
            <a:endParaRPr sz="1950"/>
          </a:p>
          <a:p>
            <a:pPr marL="857250" lvl="2" indent="-38100">
              <a:lnSpc>
                <a:spcPct val="90000"/>
              </a:lnSpc>
              <a:spcBef>
                <a:spcPts val="375"/>
              </a:spcBef>
              <a:buClr>
                <a:schemeClr val="dk1"/>
              </a:buClr>
              <a:buSzPct val="100000"/>
              <a:buNone/>
            </a:pPr>
            <a:endParaRPr sz="2100"/>
          </a:p>
          <a:p>
            <a:pPr marL="342900" lvl="1" indent="0">
              <a:lnSpc>
                <a:spcPct val="90000"/>
              </a:lnSpc>
              <a:spcBef>
                <a:spcPts val="375"/>
              </a:spcBef>
              <a:buClr>
                <a:schemeClr val="dk1"/>
              </a:buClr>
              <a:buSzPct val="100000"/>
              <a:buNone/>
            </a:pPr>
            <a:endParaRPr sz="24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p:nvPr>
        </p:nvSpPr>
        <p:spPr/>
        <p:txBody>
          <a:bodyPr>
            <a:normAutofit/>
          </a:bodyPr>
          <a:lstStyle/>
          <a:p>
            <a:r>
              <a:rPr lang="fr-FR" sz="3600" dirty="0" err="1"/>
              <a:t>Thank</a:t>
            </a:r>
            <a:r>
              <a:rPr lang="fr-FR" sz="3600" dirty="0"/>
              <a:t> </a:t>
            </a:r>
            <a:r>
              <a:rPr lang="fr-FR" sz="3600" dirty="0" err="1"/>
              <a:t>you</a:t>
            </a:r>
            <a:r>
              <a:rPr lang="fr-FR" sz="3600" dirty="0"/>
              <a:t> for </a:t>
            </a:r>
            <a:r>
              <a:rPr lang="fr-FR" sz="3600" dirty="0" err="1"/>
              <a:t>your</a:t>
            </a:r>
            <a:r>
              <a:rPr lang="fr-FR" sz="3600" dirty="0"/>
              <a:t> attention</a:t>
            </a:r>
          </a:p>
        </p:txBody>
      </p:sp>
      <p:sp>
        <p:nvSpPr>
          <p:cNvPr id="7" name="Espace réservé du texte 6"/>
          <p:cNvSpPr>
            <a:spLocks noGrp="1"/>
          </p:cNvSpPr>
          <p:nvPr>
            <p:ph type="body" idx="1"/>
          </p:nvPr>
        </p:nvSpPr>
        <p:spPr/>
        <p:txBody>
          <a:bodyPr>
            <a:normAutofit/>
          </a:bodyPr>
          <a:lstStyle/>
          <a:p>
            <a:pPr algn="ctr"/>
            <a:endParaRPr lang="fr-FR" dirty="0">
              <a:solidFill>
                <a:schemeClr val="tx1"/>
              </a:solidFill>
            </a:endParaRPr>
          </a:p>
          <a:p>
            <a:pPr algn="ctr"/>
            <a:r>
              <a:rPr lang="fr-FR" dirty="0">
                <a:solidFill>
                  <a:schemeClr val="tx1"/>
                </a:solidFill>
              </a:rPr>
              <a:t>florence.tfibel@bnf.fr</a:t>
            </a:r>
          </a:p>
          <a:p>
            <a:pPr algn="ctr"/>
            <a:r>
              <a:rPr lang="fr-FR" sz="1800" dirty="0"/>
              <a:t>https://www.ifla.org/g/unimarc-rg/permanent-unimarc-committee-puc/</a:t>
            </a:r>
          </a:p>
        </p:txBody>
      </p:sp>
      <p:sp>
        <p:nvSpPr>
          <p:cNvPr id="2" name="Rectangle 1">
            <a:extLst>
              <a:ext uri="{FF2B5EF4-FFF2-40B4-BE49-F238E27FC236}">
                <a16:creationId xmlns:a16="http://schemas.microsoft.com/office/drawing/2014/main" id="{039F1466-A70C-4D7C-A9C8-679AD4476AF4}"/>
              </a:ext>
            </a:extLst>
          </p:cNvPr>
          <p:cNvSpPr/>
          <p:nvPr/>
        </p:nvSpPr>
        <p:spPr>
          <a:xfrm>
            <a:off x="4447607" y="3244334"/>
            <a:ext cx="248786" cy="369332"/>
          </a:xfrm>
          <a:prstGeom prst="rect">
            <a:avLst/>
          </a:prstGeom>
        </p:spPr>
        <p:txBody>
          <a:bodyPr wrap="none">
            <a:spAutoFit/>
          </a:bodyPr>
          <a:lstStyle/>
          <a:p>
            <a:r>
              <a:rPr lang="fr-FR" dirty="0"/>
              <a:t> </a:t>
            </a:r>
          </a:p>
        </p:txBody>
      </p:sp>
      <p:sp>
        <p:nvSpPr>
          <p:cNvPr id="3" name="Rectangle 2">
            <a:extLst>
              <a:ext uri="{FF2B5EF4-FFF2-40B4-BE49-F238E27FC236}">
                <a16:creationId xmlns:a16="http://schemas.microsoft.com/office/drawing/2014/main" id="{89261085-FC18-43A9-9946-15ACFBDF464D}"/>
              </a:ext>
            </a:extLst>
          </p:cNvPr>
          <p:cNvSpPr/>
          <p:nvPr/>
        </p:nvSpPr>
        <p:spPr>
          <a:xfrm>
            <a:off x="4447607" y="3244334"/>
            <a:ext cx="248786" cy="369332"/>
          </a:xfrm>
          <a:prstGeom prst="rect">
            <a:avLst/>
          </a:prstGeom>
        </p:spPr>
        <p:txBody>
          <a:bodyPr wrap="none">
            <a:spAutoFit/>
          </a:bodyPr>
          <a:lstStyle/>
          <a:p>
            <a:r>
              <a:rPr lang="fr-FR" dirty="0"/>
              <a:t> </a:t>
            </a:r>
          </a:p>
        </p:txBody>
      </p:sp>
    </p:spTree>
    <p:extLst>
      <p:ext uri="{BB962C8B-B14F-4D97-AF65-F5344CB8AC3E}">
        <p14:creationId xmlns:p14="http://schemas.microsoft.com/office/powerpoint/2010/main" val="17683037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a:t>Presentation</a:t>
            </a:r>
            <a:r>
              <a:rPr lang="fr-FR" dirty="0"/>
              <a:t> plan</a:t>
            </a:r>
          </a:p>
        </p:txBody>
      </p:sp>
      <p:sp>
        <p:nvSpPr>
          <p:cNvPr id="3" name="Espace réservé du contenu 2"/>
          <p:cNvSpPr>
            <a:spLocks noGrp="1"/>
          </p:cNvSpPr>
          <p:nvPr>
            <p:ph idx="1"/>
          </p:nvPr>
        </p:nvSpPr>
        <p:spPr/>
        <p:txBody>
          <a:bodyPr anchor="ctr"/>
          <a:lstStyle/>
          <a:p>
            <a:pPr marL="457200" indent="-457200">
              <a:lnSpc>
                <a:spcPct val="150000"/>
              </a:lnSpc>
              <a:buFont typeface="+mj-lt"/>
              <a:buAutoNum type="arabicPeriod"/>
            </a:pPr>
            <a:r>
              <a:rPr lang="fr-FR" sz="2800" dirty="0"/>
              <a:t>PUC </a:t>
            </a:r>
            <a:r>
              <a:rPr lang="fr-FR" sz="2800" dirty="0" err="1"/>
              <a:t>activities</a:t>
            </a:r>
            <a:r>
              <a:rPr lang="fr-FR" sz="2800" dirty="0"/>
              <a:t> in 2024-2025</a:t>
            </a:r>
          </a:p>
          <a:p>
            <a:pPr marL="731520" lvl="1" indent="-457200">
              <a:lnSpc>
                <a:spcPct val="150000"/>
              </a:lnSpc>
              <a:buFont typeface="+mj-lt"/>
              <a:buAutoNum type="arabicPeriod"/>
            </a:pPr>
            <a:r>
              <a:rPr lang="fr-FR" sz="2400" dirty="0"/>
              <a:t>Updates to the format and </a:t>
            </a:r>
            <a:r>
              <a:rPr lang="fr-FR" sz="2400" dirty="0" err="1"/>
              <a:t>its</a:t>
            </a:r>
            <a:r>
              <a:rPr lang="fr-FR" sz="2400" dirty="0"/>
              <a:t> documentation</a:t>
            </a:r>
          </a:p>
          <a:p>
            <a:pPr marL="731520" lvl="1" indent="-457200">
              <a:lnSpc>
                <a:spcPct val="150000"/>
              </a:lnSpc>
              <a:buFont typeface="+mj-lt"/>
              <a:buAutoNum type="arabicPeriod"/>
            </a:pPr>
            <a:r>
              <a:rPr lang="fr-FR" sz="2400" dirty="0" err="1"/>
              <a:t>Working</a:t>
            </a:r>
            <a:r>
              <a:rPr lang="fr-FR" sz="2400" dirty="0"/>
              <a:t> groups and </a:t>
            </a:r>
            <a:r>
              <a:rPr lang="fr-FR" sz="2400" dirty="0" err="1"/>
              <a:t>projects</a:t>
            </a:r>
            <a:endParaRPr lang="fr-FR" sz="2400" dirty="0"/>
          </a:p>
          <a:p>
            <a:pPr marL="457200" indent="-457200">
              <a:lnSpc>
                <a:spcPct val="150000"/>
              </a:lnSpc>
              <a:buFont typeface="+mj-lt"/>
              <a:buAutoNum type="arabicPeriod"/>
            </a:pPr>
            <a:r>
              <a:rPr lang="fr-FR" sz="2800" dirty="0"/>
              <a:t>Focus : the « Future of UNIMARC » </a:t>
            </a:r>
            <a:r>
              <a:rPr lang="fr-FR" sz="2800" dirty="0" err="1"/>
              <a:t>project</a:t>
            </a:r>
            <a:endParaRPr lang="fr-FR" sz="2800" dirty="0"/>
          </a:p>
          <a:p>
            <a:pPr marL="731520" lvl="1" indent="-457200">
              <a:lnSpc>
                <a:spcPct val="150000"/>
              </a:lnSpc>
              <a:buFont typeface="+mj-lt"/>
              <a:buAutoNum type="arabicPeriod"/>
            </a:pPr>
            <a:r>
              <a:rPr lang="fr-FR" sz="2400" dirty="0"/>
              <a:t>Survey </a:t>
            </a:r>
            <a:r>
              <a:rPr lang="fr-FR" sz="2400" dirty="0" err="1"/>
              <a:t>results</a:t>
            </a:r>
            <a:endParaRPr lang="fr-FR" sz="2400" dirty="0"/>
          </a:p>
          <a:p>
            <a:pPr marL="731520" lvl="1" indent="-457200">
              <a:lnSpc>
                <a:spcPct val="150000"/>
              </a:lnSpc>
              <a:buFont typeface="+mj-lt"/>
              <a:buAutoNum type="arabicPeriod"/>
            </a:pPr>
            <a:r>
              <a:rPr lang="fr-FR" sz="2400" dirty="0"/>
              <a:t>Roadmap for the future</a:t>
            </a:r>
          </a:p>
          <a:p>
            <a:pPr lvl="1"/>
            <a:endParaRPr lang="fr-FR" dirty="0"/>
          </a:p>
        </p:txBody>
      </p:sp>
    </p:spTree>
    <p:extLst>
      <p:ext uri="{BB962C8B-B14F-4D97-AF65-F5344CB8AC3E}">
        <p14:creationId xmlns:p14="http://schemas.microsoft.com/office/powerpoint/2010/main" val="36635202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400" dirty="0"/>
              <a:t>UNIMARC in 2024-2025</a:t>
            </a:r>
          </a:p>
        </p:txBody>
      </p:sp>
      <p:sp>
        <p:nvSpPr>
          <p:cNvPr id="3" name="Espace réservé du texte 2"/>
          <p:cNvSpPr>
            <a:spLocks noGrp="1"/>
          </p:cNvSpPr>
          <p:nvPr>
            <p:ph type="body" idx="1"/>
          </p:nvPr>
        </p:nvSpPr>
        <p:spPr/>
        <p:txBody>
          <a:bodyPr/>
          <a:lstStyle/>
          <a:p>
            <a:r>
              <a:rPr lang="fr-FR" dirty="0"/>
              <a:t>An </a:t>
            </a:r>
            <a:r>
              <a:rPr lang="fr-FR" dirty="0" err="1"/>
              <a:t>overview</a:t>
            </a:r>
            <a:r>
              <a:rPr lang="fr-FR" dirty="0"/>
              <a:t> of the Permanent </a:t>
            </a:r>
            <a:r>
              <a:rPr lang="fr-FR" dirty="0" err="1"/>
              <a:t>Unimarc</a:t>
            </a:r>
            <a:r>
              <a:rPr lang="fr-FR" dirty="0"/>
              <a:t> </a:t>
            </a:r>
            <a:r>
              <a:rPr lang="fr-FR" dirty="0" err="1"/>
              <a:t>Committee’s</a:t>
            </a:r>
            <a:r>
              <a:rPr lang="fr-FR" dirty="0"/>
              <a:t> </a:t>
            </a:r>
            <a:r>
              <a:rPr lang="fr-FR" dirty="0" err="1"/>
              <a:t>activities</a:t>
            </a:r>
            <a:endParaRPr lang="fr-FR" dirty="0"/>
          </a:p>
        </p:txBody>
      </p:sp>
    </p:spTree>
    <p:extLst>
      <p:ext uri="{BB962C8B-B14F-4D97-AF65-F5344CB8AC3E}">
        <p14:creationId xmlns:p14="http://schemas.microsoft.com/office/powerpoint/2010/main" val="35252959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
          <p:cNvSpPr txBox="1">
            <a:spLocks noGrp="1"/>
          </p:cNvSpPr>
          <p:nvPr>
            <p:ph type="title"/>
          </p:nvPr>
        </p:nvSpPr>
        <p:spPr>
          <a:xfrm>
            <a:off x="628650" y="1131094"/>
            <a:ext cx="7886700" cy="994172"/>
          </a:xfrm>
          <a:prstGeom prst="rect">
            <a:avLst/>
          </a:prstGeom>
          <a:noFill/>
          <a:ln>
            <a:noFill/>
          </a:ln>
        </p:spPr>
        <p:txBody>
          <a:bodyPr spcFirstLastPara="1" vert="horz" wrap="square" lIns="68569" tIns="34275" rIns="68569" bIns="34275" rtlCol="0" anchor="ctr" anchorCtr="0">
            <a:normAutofit/>
          </a:bodyPr>
          <a:lstStyle/>
          <a:p>
            <a:pPr>
              <a:lnSpc>
                <a:spcPct val="90000"/>
              </a:lnSpc>
              <a:spcBef>
                <a:spcPts val="0"/>
              </a:spcBef>
              <a:buClr>
                <a:schemeClr val="dk1"/>
              </a:buClr>
              <a:buSzPts val="4400"/>
            </a:pPr>
            <a:r>
              <a:rPr lang="fr-FR" dirty="0"/>
              <a:t>UNIMARC 2024 updates</a:t>
            </a:r>
            <a:endParaRPr dirty="0"/>
          </a:p>
        </p:txBody>
      </p:sp>
      <p:sp>
        <p:nvSpPr>
          <p:cNvPr id="97" name="Google Shape;97;p2"/>
          <p:cNvSpPr txBox="1">
            <a:spLocks noGrp="1"/>
          </p:cNvSpPr>
          <p:nvPr>
            <p:ph type="body" idx="1"/>
          </p:nvPr>
        </p:nvSpPr>
        <p:spPr>
          <a:xfrm>
            <a:off x="628650" y="2226468"/>
            <a:ext cx="7886700" cy="3938835"/>
          </a:xfrm>
          <a:prstGeom prst="rect">
            <a:avLst/>
          </a:prstGeom>
          <a:noFill/>
          <a:ln>
            <a:noFill/>
          </a:ln>
        </p:spPr>
        <p:txBody>
          <a:bodyPr spcFirstLastPara="1" vert="horz" wrap="square" lIns="68569" tIns="34275" rIns="68569" bIns="34275" rtlCol="0" anchor="t" anchorCtr="0">
            <a:noAutofit/>
          </a:bodyPr>
          <a:lstStyle/>
          <a:p>
            <a:pPr marL="401955" indent="-342900">
              <a:lnSpc>
                <a:spcPct val="90000"/>
              </a:lnSpc>
              <a:spcBef>
                <a:spcPts val="375"/>
              </a:spcBef>
              <a:buClr>
                <a:schemeClr val="dk1"/>
              </a:buClr>
              <a:buSzPts val="2600"/>
            </a:pPr>
            <a:r>
              <a:rPr lang="fr-FR" sz="2350" dirty="0"/>
              <a:t>27 </a:t>
            </a:r>
            <a:r>
              <a:rPr lang="fr-FR" sz="2350" dirty="0" err="1"/>
              <a:t>proposals</a:t>
            </a:r>
            <a:r>
              <a:rPr lang="fr-FR" sz="2350" dirty="0"/>
              <a:t> </a:t>
            </a:r>
            <a:r>
              <a:rPr lang="fr-FR" sz="2350" dirty="0" err="1"/>
              <a:t>were</a:t>
            </a:r>
            <a:r>
              <a:rPr lang="fr-FR" sz="2350" dirty="0"/>
              <a:t> to </a:t>
            </a:r>
            <a:r>
              <a:rPr lang="fr-FR" sz="2350" dirty="0" err="1"/>
              <a:t>be</a:t>
            </a:r>
            <a:r>
              <a:rPr lang="fr-FR" sz="2350" dirty="0"/>
              <a:t> </a:t>
            </a:r>
            <a:r>
              <a:rPr lang="fr-FR" sz="2350" dirty="0" err="1"/>
              <a:t>discussed</a:t>
            </a:r>
            <a:r>
              <a:rPr lang="fr-FR" sz="2350" dirty="0"/>
              <a:t> (34</a:t>
            </a:r>
            <a:r>
              <a:rPr lang="fr-FR" sz="2350" baseline="30000" dirty="0"/>
              <a:t>th</a:t>
            </a:r>
            <a:r>
              <a:rPr lang="fr-FR" sz="2350" dirty="0"/>
              <a:t> </a:t>
            </a:r>
            <a:r>
              <a:rPr lang="fr-FR" sz="2350" dirty="0" err="1"/>
              <a:t>annual</a:t>
            </a:r>
            <a:r>
              <a:rPr lang="fr-FR" sz="2350" dirty="0"/>
              <a:t> meeting in June, </a:t>
            </a:r>
            <a:r>
              <a:rPr lang="fr-FR" sz="2350" dirty="0" err="1"/>
              <a:t>additional</a:t>
            </a:r>
            <a:r>
              <a:rPr lang="fr-FR" sz="2350" dirty="0"/>
              <a:t> meeting in July and </a:t>
            </a:r>
            <a:r>
              <a:rPr lang="fr-FR" sz="2350" dirty="0" err="1"/>
              <a:t>corresponding</a:t>
            </a:r>
            <a:r>
              <a:rPr lang="fr-FR" sz="2350" dirty="0"/>
              <a:t> meeting in </a:t>
            </a:r>
            <a:r>
              <a:rPr lang="fr-FR" sz="2350" dirty="0" err="1"/>
              <a:t>September</a:t>
            </a:r>
            <a:r>
              <a:rPr lang="fr-FR" sz="2350" dirty="0"/>
              <a:t>) </a:t>
            </a:r>
          </a:p>
          <a:p>
            <a:pPr marL="619125" lvl="1" indent="-285750">
              <a:lnSpc>
                <a:spcPct val="90000"/>
              </a:lnSpc>
              <a:spcBef>
                <a:spcPts val="375"/>
              </a:spcBef>
              <a:buClr>
                <a:schemeClr val="dk1"/>
              </a:buClr>
              <a:buSzPts val="2600"/>
            </a:pPr>
            <a:r>
              <a:rPr lang="fr-FR" sz="1800" dirty="0" err="1"/>
              <a:t>Mostly</a:t>
            </a:r>
            <a:r>
              <a:rPr lang="fr-FR" sz="1800" dirty="0"/>
              <a:t> for </a:t>
            </a:r>
            <a:r>
              <a:rPr lang="fr-FR" sz="1800" dirty="0" err="1"/>
              <a:t>structuring</a:t>
            </a:r>
            <a:r>
              <a:rPr lang="fr-FR" sz="1800" dirty="0"/>
              <a:t> and </a:t>
            </a:r>
            <a:r>
              <a:rPr lang="fr-FR" sz="1800" dirty="0" err="1"/>
              <a:t>extending</a:t>
            </a:r>
            <a:r>
              <a:rPr lang="fr-FR" sz="1800" dirty="0"/>
              <a:t> UNIMARC/A to </a:t>
            </a:r>
            <a:r>
              <a:rPr lang="fr-FR" sz="1800" dirty="0" err="1"/>
              <a:t>accommodate</a:t>
            </a:r>
            <a:r>
              <a:rPr lang="fr-FR" sz="1800" dirty="0"/>
              <a:t> </a:t>
            </a:r>
            <a:r>
              <a:rPr lang="fr-FR" sz="1800" dirty="0" err="1"/>
              <a:t>attributes</a:t>
            </a:r>
            <a:r>
              <a:rPr lang="fr-FR" sz="1800" dirty="0"/>
              <a:t> and </a:t>
            </a:r>
            <a:r>
              <a:rPr lang="fr-FR" sz="1800" dirty="0" err="1"/>
              <a:t>relationships</a:t>
            </a:r>
            <a:r>
              <a:rPr lang="fr-FR" sz="1800" dirty="0"/>
              <a:t> </a:t>
            </a:r>
            <a:r>
              <a:rPr lang="fr-FR" sz="1800" dirty="0" err="1"/>
              <a:t>elements</a:t>
            </a:r>
            <a:r>
              <a:rPr lang="fr-FR" sz="1800" dirty="0"/>
              <a:t> </a:t>
            </a:r>
            <a:r>
              <a:rPr lang="fr-FR" sz="1800" dirty="0" err="1"/>
              <a:t>aligned</a:t>
            </a:r>
            <a:r>
              <a:rPr lang="fr-FR" sz="1800" dirty="0"/>
              <a:t> </a:t>
            </a:r>
            <a:r>
              <a:rPr lang="fr-FR" sz="1800" dirty="0" err="1"/>
              <a:t>with</a:t>
            </a:r>
            <a:r>
              <a:rPr lang="fr-FR" sz="1800" dirty="0"/>
              <a:t> IFLA LRM </a:t>
            </a:r>
          </a:p>
          <a:p>
            <a:pPr marL="619125" lvl="1" indent="-285750">
              <a:lnSpc>
                <a:spcPct val="90000"/>
              </a:lnSpc>
              <a:spcBef>
                <a:spcPts val="375"/>
              </a:spcBef>
              <a:buClr>
                <a:schemeClr val="dk1"/>
              </a:buClr>
              <a:buSzPts val="2600"/>
            </a:pPr>
            <a:r>
              <a:rPr lang="fr-FR" sz="1800" dirty="0"/>
              <a:t>Cluster ISSN (</a:t>
            </a:r>
            <a:r>
              <a:rPr lang="fr-FR" sz="1800" dirty="0" err="1"/>
              <a:t>within</a:t>
            </a:r>
            <a:r>
              <a:rPr lang="fr-FR" sz="1800" dirty="0"/>
              <a:t> UNIMARC/B </a:t>
            </a:r>
            <a:r>
              <a:rPr lang="fr-FR" sz="1800" dirty="0" err="1"/>
              <a:t>field</a:t>
            </a:r>
            <a:r>
              <a:rPr lang="fr-FR" sz="1800" dirty="0"/>
              <a:t> 011)</a:t>
            </a:r>
          </a:p>
          <a:p>
            <a:pPr marL="619125" lvl="1" indent="-285750">
              <a:lnSpc>
                <a:spcPct val="90000"/>
              </a:lnSpc>
              <a:spcBef>
                <a:spcPts val="375"/>
              </a:spcBef>
              <a:buClr>
                <a:schemeClr val="dk1"/>
              </a:buClr>
              <a:buSzPts val="2600"/>
            </a:pPr>
            <a:r>
              <a:rPr lang="fr-FR" sz="1800" dirty="0" err="1"/>
              <a:t>Electronic</a:t>
            </a:r>
            <a:r>
              <a:rPr lang="fr-FR" sz="1800" dirty="0"/>
              <a:t> Archive Location and Access (new UNIMARC/B </a:t>
            </a:r>
            <a:r>
              <a:rPr lang="fr-FR" sz="1800" dirty="0" err="1"/>
              <a:t>field</a:t>
            </a:r>
            <a:r>
              <a:rPr lang="fr-FR" sz="1800" dirty="0"/>
              <a:t> 857)</a:t>
            </a:r>
          </a:p>
          <a:p>
            <a:pPr marL="619125" lvl="1" indent="-285750">
              <a:lnSpc>
                <a:spcPct val="90000"/>
              </a:lnSpc>
              <a:spcBef>
                <a:spcPts val="375"/>
              </a:spcBef>
              <a:buClr>
                <a:schemeClr val="dk1"/>
              </a:buClr>
              <a:buSzPts val="2600"/>
            </a:pPr>
            <a:r>
              <a:rPr lang="fr-FR" sz="1800" dirty="0"/>
              <a:t>URI ($3 – </a:t>
            </a:r>
            <a:r>
              <a:rPr lang="fr-FR" sz="1800" dirty="0" err="1"/>
              <a:t>Authority</a:t>
            </a:r>
            <a:r>
              <a:rPr lang="fr-FR" sz="1800" dirty="0"/>
              <a:t> Record Identifier or Standard </a:t>
            </a:r>
            <a:r>
              <a:rPr lang="fr-FR" sz="1800" dirty="0" err="1"/>
              <a:t>Number</a:t>
            </a:r>
            <a:r>
              <a:rPr lang="fr-FR" sz="1800" dirty="0"/>
              <a:t> (</a:t>
            </a:r>
            <a:r>
              <a:rPr lang="fr-FR" sz="1800" dirty="0" err="1"/>
              <a:t>extended</a:t>
            </a:r>
            <a:r>
              <a:rPr lang="fr-FR" sz="1800" dirty="0"/>
              <a:t>), $R – Real World Object (URI) (new))</a:t>
            </a:r>
            <a:endParaRPr sz="1800" dirty="0"/>
          </a:p>
          <a:p>
            <a:pPr marL="525780" indent="-342900">
              <a:lnSpc>
                <a:spcPct val="90000"/>
              </a:lnSpc>
              <a:spcBef>
                <a:spcPts val="375"/>
              </a:spcBef>
              <a:buClr>
                <a:schemeClr val="dk1"/>
              </a:buClr>
              <a:buSzPts val="2400"/>
            </a:pPr>
            <a:r>
              <a:rPr lang="fr-FR" sz="2350" dirty="0"/>
              <a:t>20 </a:t>
            </a:r>
            <a:r>
              <a:rPr lang="fr-FR" sz="2350" dirty="0" err="1"/>
              <a:t>were</a:t>
            </a:r>
            <a:r>
              <a:rPr lang="fr-FR" sz="2350" dirty="0"/>
              <a:t> </a:t>
            </a:r>
            <a:r>
              <a:rPr lang="fr-FR" sz="2350" dirty="0" err="1"/>
              <a:t>accepted</a:t>
            </a:r>
            <a:r>
              <a:rPr lang="fr-FR" sz="2350" dirty="0"/>
              <a:t> and </a:t>
            </a:r>
            <a:r>
              <a:rPr lang="fr-FR" sz="2350" dirty="0" err="1"/>
              <a:t>published</a:t>
            </a:r>
            <a:r>
              <a:rPr lang="fr-FR" sz="2350" dirty="0"/>
              <a:t> in the 2024 </a:t>
            </a:r>
            <a:r>
              <a:rPr lang="fr-FR" sz="2350" dirty="0" err="1"/>
              <a:t>edition</a:t>
            </a:r>
            <a:r>
              <a:rPr lang="fr-FR" sz="2350" dirty="0"/>
              <a:t> of the Manual</a:t>
            </a:r>
            <a:endParaRPr sz="235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4"/>
          <p:cNvSpPr txBox="1">
            <a:spLocks noGrp="1"/>
          </p:cNvSpPr>
          <p:nvPr>
            <p:ph type="title"/>
          </p:nvPr>
        </p:nvSpPr>
        <p:spPr>
          <a:xfrm>
            <a:off x="338588" y="1140401"/>
            <a:ext cx="7886700" cy="994172"/>
          </a:xfrm>
          <a:prstGeom prst="rect">
            <a:avLst/>
          </a:prstGeom>
          <a:noFill/>
          <a:ln>
            <a:noFill/>
          </a:ln>
        </p:spPr>
        <p:txBody>
          <a:bodyPr spcFirstLastPara="1" vert="horz" wrap="square" lIns="68569" tIns="34275" rIns="68569" bIns="34275" rtlCol="0" anchor="ctr" anchorCtr="0">
            <a:normAutofit/>
          </a:bodyPr>
          <a:lstStyle/>
          <a:p>
            <a:pPr>
              <a:lnSpc>
                <a:spcPct val="90000"/>
              </a:lnSpc>
              <a:spcBef>
                <a:spcPts val="0"/>
              </a:spcBef>
              <a:buClr>
                <a:schemeClr val="dk1"/>
              </a:buClr>
              <a:buSzPts val="4400"/>
            </a:pPr>
            <a:r>
              <a:rPr lang="fr-FR" dirty="0" err="1"/>
              <a:t>Proposals</a:t>
            </a:r>
            <a:r>
              <a:rPr lang="fr-FR" dirty="0"/>
              <a:t> and discussion </a:t>
            </a:r>
            <a:r>
              <a:rPr lang="fr-FR" dirty="0" err="1"/>
              <a:t>papers</a:t>
            </a:r>
            <a:endParaRPr dirty="0"/>
          </a:p>
        </p:txBody>
      </p:sp>
      <p:pic>
        <p:nvPicPr>
          <p:cNvPr id="115" name="Google Shape;115;p4"/>
          <p:cNvPicPr preferRelativeResize="0">
            <a:picLocks noGrp="1"/>
          </p:cNvPicPr>
          <p:nvPr>
            <p:ph type="body" idx="1"/>
          </p:nvPr>
        </p:nvPicPr>
        <p:blipFill rotWithShape="1">
          <a:blip r:embed="rId3">
            <a:alphaModFix/>
          </a:blip>
          <a:srcRect/>
          <a:stretch/>
        </p:blipFill>
        <p:spPr>
          <a:xfrm>
            <a:off x="367401" y="2258801"/>
            <a:ext cx="5182488" cy="2924486"/>
          </a:xfrm>
          <a:prstGeom prst="rect">
            <a:avLst/>
          </a:prstGeom>
          <a:noFill/>
          <a:ln>
            <a:noFill/>
          </a:ln>
          <a:effectLst>
            <a:outerShdw blurRad="292100" dist="139700" dir="2700000" algn="tl" rotWithShape="0">
              <a:srgbClr val="333333">
                <a:alpha val="64705"/>
              </a:srgbClr>
            </a:outerShdw>
          </a:effectLst>
        </p:spPr>
      </p:pic>
      <p:pic>
        <p:nvPicPr>
          <p:cNvPr id="116" name="Google Shape;116;p4"/>
          <p:cNvPicPr preferRelativeResize="0"/>
          <p:nvPr/>
        </p:nvPicPr>
        <p:blipFill rotWithShape="1">
          <a:blip r:embed="rId4">
            <a:alphaModFix/>
          </a:blip>
          <a:srcRect/>
          <a:stretch/>
        </p:blipFill>
        <p:spPr>
          <a:xfrm>
            <a:off x="5769022" y="2258801"/>
            <a:ext cx="3018482" cy="2072484"/>
          </a:xfrm>
          <a:prstGeom prst="rect">
            <a:avLst/>
          </a:prstGeom>
          <a:noFill/>
          <a:ln>
            <a:noFill/>
          </a:ln>
        </p:spPr>
      </p:pic>
      <p:sp>
        <p:nvSpPr>
          <p:cNvPr id="117" name="Google Shape;117;p4"/>
          <p:cNvSpPr txBox="1"/>
          <p:nvPr/>
        </p:nvSpPr>
        <p:spPr>
          <a:xfrm>
            <a:off x="3488635" y="5307515"/>
            <a:ext cx="5564888" cy="276969"/>
          </a:xfrm>
          <a:prstGeom prst="rect">
            <a:avLst/>
          </a:prstGeom>
          <a:noFill/>
          <a:ln>
            <a:noFill/>
          </a:ln>
        </p:spPr>
        <p:txBody>
          <a:bodyPr spcFirstLastPara="1" wrap="square" lIns="68569" tIns="34275" rIns="68569" bIns="34275" anchor="t" anchorCtr="0">
            <a:spAutoFit/>
          </a:bodyPr>
          <a:lstStyle/>
          <a:p>
            <a:r>
              <a:rPr lang="fr-FR" sz="1350" u="sng">
                <a:solidFill>
                  <a:schemeClr val="dk1"/>
                </a:solidFill>
                <a:latin typeface="Arial"/>
                <a:ea typeface="Arial"/>
                <a:cs typeface="Arial"/>
                <a:sym typeface="Arial"/>
                <a:hlinkClick r:id="rId5">
                  <a:extLst>
                    <a:ext uri="{A12FA001-AC4F-418D-AE19-62706E023703}">
                      <ahyp:hlinkClr xmlns:ahyp="http://schemas.microsoft.com/office/drawing/2018/hyperlinkcolor" val="tx"/>
                    </a:ext>
                  </a:extLst>
                </a:hlinkClick>
              </a:rPr>
              <a:t>https://www.ifla.org/g/unimarc-rg/permanent-unimarc-committee-puc/</a:t>
            </a:r>
            <a:r>
              <a:rPr lang="fr-FR" sz="1350">
                <a:solidFill>
                  <a:schemeClr val="dk1"/>
                </a:solidFill>
                <a:latin typeface="Arial"/>
                <a:ea typeface="Arial"/>
                <a:cs typeface="Arial"/>
                <a:sym typeface="Arial"/>
              </a:rPr>
              <a:t> </a:t>
            </a:r>
            <a:endParaRPr sz="135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250"/>
                                  </p:stCondLst>
                                  <p:childTnLst>
                                    <p:set>
                                      <p:cBhvr>
                                        <p:cTn id="6" dur="1" fill="hold">
                                          <p:stCondLst>
                                            <p:cond delay="0"/>
                                          </p:stCondLst>
                                        </p:cTn>
                                        <p:tgtEl>
                                          <p:spTgt spid="115"/>
                                        </p:tgtEl>
                                        <p:attrNameLst>
                                          <p:attrName>style.visibility</p:attrName>
                                        </p:attrNameLst>
                                      </p:cBhvr>
                                      <p:to>
                                        <p:strVal val="visible"/>
                                      </p:to>
                                    </p:set>
                                    <p:animEffect transition="in" filter="fade">
                                      <p:cBhvr>
                                        <p:cTn id="7" dur="1250"/>
                                        <p:tgtEl>
                                          <p:spTgt spid="115"/>
                                        </p:tgtEl>
                                      </p:cBhvr>
                                    </p:animEffect>
                                  </p:childTnLst>
                                </p:cTn>
                              </p:par>
                              <p:par>
                                <p:cTn id="8" presetID="23" presetClass="entr" presetSubtype="16" fill="hold" nodeType="withEffect">
                                  <p:stCondLst>
                                    <p:cond delay="500"/>
                                  </p:stCondLst>
                                  <p:childTnLst>
                                    <p:set>
                                      <p:cBhvr>
                                        <p:cTn id="9" dur="1" fill="hold">
                                          <p:stCondLst>
                                            <p:cond delay="0"/>
                                          </p:stCondLst>
                                        </p:cTn>
                                        <p:tgtEl>
                                          <p:spTgt spid="116"/>
                                        </p:tgtEl>
                                        <p:attrNameLst>
                                          <p:attrName>style.visibility</p:attrName>
                                        </p:attrNameLst>
                                      </p:cBhvr>
                                      <p:to>
                                        <p:strVal val="visible"/>
                                      </p:to>
                                    </p:set>
                                    <p:anim calcmode="lin" valueType="num">
                                      <p:cBhvr additive="base">
                                        <p:cTn id="10" dur="1000"/>
                                        <p:tgtEl>
                                          <p:spTgt spid="116"/>
                                        </p:tgtEl>
                                        <p:attrNameLst>
                                          <p:attrName>ppt_w</p:attrName>
                                        </p:attrNameLst>
                                      </p:cBhvr>
                                      <p:tavLst>
                                        <p:tav tm="0">
                                          <p:val>
                                            <p:strVal val="0"/>
                                          </p:val>
                                        </p:tav>
                                        <p:tav tm="100000">
                                          <p:val>
                                            <p:strVal val="#ppt_w"/>
                                          </p:val>
                                        </p:tav>
                                      </p:tavLst>
                                    </p:anim>
                                    <p:anim calcmode="lin" valueType="num">
                                      <p:cBhvr additive="base">
                                        <p:cTn id="11" dur="1000"/>
                                        <p:tgtEl>
                                          <p:spTgt spid="116"/>
                                        </p:tgtEl>
                                        <p:attrNameLst>
                                          <p:attrName>ppt_h</p:attrName>
                                        </p:attrNameLst>
                                      </p:cBhvr>
                                      <p:tavLst>
                                        <p:tav tm="0">
                                          <p:val>
                                            <p:str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3"/>
          <p:cNvSpPr txBox="1">
            <a:spLocks noGrp="1"/>
          </p:cNvSpPr>
          <p:nvPr>
            <p:ph type="title"/>
          </p:nvPr>
        </p:nvSpPr>
        <p:spPr>
          <a:xfrm>
            <a:off x="350858" y="1100122"/>
            <a:ext cx="7886700" cy="994172"/>
          </a:xfrm>
          <a:prstGeom prst="rect">
            <a:avLst/>
          </a:prstGeom>
          <a:noFill/>
          <a:ln>
            <a:noFill/>
          </a:ln>
        </p:spPr>
        <p:txBody>
          <a:bodyPr spcFirstLastPara="1" vert="horz" wrap="square" lIns="68569" tIns="34275" rIns="68569" bIns="34275" rtlCol="0" anchor="ctr" anchorCtr="0">
            <a:normAutofit/>
          </a:bodyPr>
          <a:lstStyle/>
          <a:p>
            <a:pPr>
              <a:lnSpc>
                <a:spcPct val="90000"/>
              </a:lnSpc>
              <a:spcBef>
                <a:spcPts val="0"/>
              </a:spcBef>
              <a:buClr>
                <a:schemeClr val="dk1"/>
              </a:buClr>
              <a:buSzPts val="4400"/>
            </a:pPr>
            <a:r>
              <a:rPr lang="fr-FR" dirty="0"/>
              <a:t>UNIMARC </a:t>
            </a:r>
            <a:r>
              <a:rPr lang="fr-FR" dirty="0" err="1"/>
              <a:t>Manuals</a:t>
            </a:r>
            <a:endParaRPr dirty="0"/>
          </a:p>
        </p:txBody>
      </p:sp>
      <p:sp>
        <p:nvSpPr>
          <p:cNvPr id="104" name="Google Shape;104;p3"/>
          <p:cNvSpPr txBox="1">
            <a:spLocks noGrp="1"/>
          </p:cNvSpPr>
          <p:nvPr>
            <p:ph type="body" idx="1"/>
          </p:nvPr>
        </p:nvSpPr>
        <p:spPr>
          <a:xfrm>
            <a:off x="350857" y="2420888"/>
            <a:ext cx="4663870" cy="3960440"/>
          </a:xfrm>
          <a:prstGeom prst="rect">
            <a:avLst/>
          </a:prstGeom>
          <a:noFill/>
          <a:ln>
            <a:noFill/>
          </a:ln>
        </p:spPr>
        <p:txBody>
          <a:bodyPr spcFirstLastPara="1" vert="horz" wrap="square" lIns="68569" tIns="34275" rIns="68569" bIns="34275" rtlCol="0" anchor="t" anchorCtr="0">
            <a:noAutofit/>
          </a:bodyPr>
          <a:lstStyle/>
          <a:p>
            <a:pPr>
              <a:lnSpc>
                <a:spcPct val="70000"/>
              </a:lnSpc>
              <a:spcBef>
                <a:spcPts val="0"/>
              </a:spcBef>
              <a:buClr>
                <a:schemeClr val="dk1"/>
              </a:buClr>
              <a:buSzPts val="3200"/>
              <a:buFont typeface="Wingdings" panose="05000000000000000000" pitchFamily="2" charset="2"/>
              <a:buChar char="q"/>
            </a:pPr>
            <a:r>
              <a:rPr lang="fr-FR" dirty="0"/>
              <a:t>Full online publications </a:t>
            </a:r>
            <a:r>
              <a:rPr lang="fr-FR" dirty="0" err="1"/>
              <a:t>since</a:t>
            </a:r>
            <a:r>
              <a:rPr lang="fr-FR" dirty="0"/>
              <a:t> 2023</a:t>
            </a:r>
          </a:p>
          <a:p>
            <a:pPr>
              <a:lnSpc>
                <a:spcPct val="70000"/>
              </a:lnSpc>
              <a:spcBef>
                <a:spcPts val="0"/>
              </a:spcBef>
              <a:buClr>
                <a:schemeClr val="dk1"/>
              </a:buClr>
              <a:buSzPts val="3200"/>
              <a:buFont typeface="Wingdings" panose="05000000000000000000" pitchFamily="2" charset="2"/>
              <a:buChar char="q"/>
            </a:pPr>
            <a:endParaRPr lang="fr-FR" dirty="0"/>
          </a:p>
          <a:p>
            <a:pPr>
              <a:lnSpc>
                <a:spcPct val="70000"/>
              </a:lnSpc>
              <a:spcBef>
                <a:spcPts val="0"/>
              </a:spcBef>
              <a:buClr>
                <a:schemeClr val="dk1"/>
              </a:buClr>
              <a:buSzPts val="3200"/>
              <a:buFont typeface="Wingdings" panose="05000000000000000000" pitchFamily="2" charset="2"/>
              <a:buChar char="q"/>
            </a:pPr>
            <a:r>
              <a:rPr lang="fr-FR" dirty="0"/>
              <a:t>Updates in 2024 </a:t>
            </a:r>
            <a:r>
              <a:rPr lang="fr-FR" dirty="0" err="1"/>
              <a:t>with</a:t>
            </a:r>
            <a:r>
              <a:rPr lang="fr-FR" dirty="0"/>
              <a:t> </a:t>
            </a:r>
            <a:r>
              <a:rPr lang="fr-FR" dirty="0" err="1"/>
              <a:t>supporting</a:t>
            </a:r>
            <a:r>
              <a:rPr lang="fr-FR" dirty="0"/>
              <a:t> documentation &amp; workflow : </a:t>
            </a:r>
          </a:p>
          <a:p>
            <a:pPr marL="0" indent="0">
              <a:lnSpc>
                <a:spcPct val="70000"/>
              </a:lnSpc>
              <a:spcBef>
                <a:spcPts val="0"/>
              </a:spcBef>
              <a:buClr>
                <a:schemeClr val="dk1"/>
              </a:buClr>
              <a:buSzPts val="3200"/>
              <a:buNone/>
            </a:pPr>
            <a:endParaRPr lang="fr-FR" sz="2000" dirty="0"/>
          </a:p>
          <a:p>
            <a:pPr lvl="1">
              <a:lnSpc>
                <a:spcPct val="70000"/>
              </a:lnSpc>
              <a:spcBef>
                <a:spcPts val="0"/>
              </a:spcBef>
              <a:buClr>
                <a:schemeClr val="dk1"/>
              </a:buClr>
              <a:buSzPts val="3200"/>
              <a:buFont typeface="Wingdings" panose="05000000000000000000" pitchFamily="2" charset="2"/>
              <a:buChar char="ü"/>
            </a:pPr>
            <a:r>
              <a:rPr lang="fr-FR" dirty="0"/>
              <a:t>IFLA repository versions</a:t>
            </a:r>
          </a:p>
          <a:p>
            <a:pPr lvl="1">
              <a:lnSpc>
                <a:spcPct val="70000"/>
              </a:lnSpc>
              <a:spcBef>
                <a:spcPts val="0"/>
              </a:spcBef>
              <a:buClr>
                <a:schemeClr val="dk1"/>
              </a:buClr>
              <a:buSzPts val="3200"/>
              <a:buFont typeface="Wingdings" panose="05000000000000000000" pitchFamily="2" charset="2"/>
              <a:buChar char="ü"/>
            </a:pPr>
            <a:r>
              <a:rPr lang="fr-FR" dirty="0"/>
              <a:t>web page</a:t>
            </a:r>
          </a:p>
          <a:p>
            <a:pPr lvl="1">
              <a:lnSpc>
                <a:spcPct val="70000"/>
              </a:lnSpc>
              <a:spcBef>
                <a:spcPts val="0"/>
              </a:spcBef>
              <a:buClr>
                <a:schemeClr val="dk1"/>
              </a:buClr>
              <a:buSzPts val="3200"/>
              <a:buFont typeface="Wingdings" panose="05000000000000000000" pitchFamily="2" charset="2"/>
              <a:buChar char="ü"/>
            </a:pPr>
            <a:r>
              <a:rPr lang="fr-FR" dirty="0" err="1"/>
              <a:t>history</a:t>
            </a:r>
            <a:r>
              <a:rPr lang="fr-FR" dirty="0"/>
              <a:t> </a:t>
            </a:r>
            <a:r>
              <a:rPr lang="fr-FR" dirty="0" err="1"/>
              <a:t>list</a:t>
            </a:r>
            <a:endParaRPr lang="fr-FR" dirty="0"/>
          </a:p>
          <a:p>
            <a:pPr marL="274320" lvl="1" indent="0">
              <a:lnSpc>
                <a:spcPct val="70000"/>
              </a:lnSpc>
              <a:spcBef>
                <a:spcPts val="0"/>
              </a:spcBef>
              <a:buClr>
                <a:schemeClr val="dk1"/>
              </a:buClr>
              <a:buSzPts val="3200"/>
              <a:buNone/>
            </a:pPr>
            <a:endParaRPr sz="2400" dirty="0"/>
          </a:p>
          <a:p>
            <a:pPr marL="498157" indent="-457200">
              <a:lnSpc>
                <a:spcPct val="70000"/>
              </a:lnSpc>
              <a:spcBef>
                <a:spcPts val="375"/>
              </a:spcBef>
              <a:buClr>
                <a:schemeClr val="dk1"/>
              </a:buClr>
              <a:buSzPts val="2800"/>
              <a:buFont typeface="Wingdings" panose="05000000000000000000" pitchFamily="2" charset="2"/>
              <a:buChar char="q"/>
            </a:pPr>
            <a:r>
              <a:rPr lang="fr-FR" dirty="0"/>
              <a:t>2024: </a:t>
            </a:r>
            <a:r>
              <a:rPr lang="fr-FR" dirty="0" err="1"/>
              <a:t>Endorsement</a:t>
            </a:r>
            <a:r>
              <a:rPr lang="fr-FR" dirty="0"/>
              <a:t> </a:t>
            </a:r>
          </a:p>
          <a:p>
            <a:pPr marL="40957" indent="0">
              <a:lnSpc>
                <a:spcPct val="70000"/>
              </a:lnSpc>
              <a:spcBef>
                <a:spcPts val="375"/>
              </a:spcBef>
              <a:buClr>
                <a:schemeClr val="dk1"/>
              </a:buClr>
              <a:buSzPts val="2800"/>
              <a:buNone/>
            </a:pPr>
            <a:r>
              <a:rPr lang="fr-FR" dirty="0"/>
              <a:t>process (in </a:t>
            </a:r>
            <a:r>
              <a:rPr lang="fr-FR" dirty="0" err="1"/>
              <a:t>progress</a:t>
            </a:r>
            <a:r>
              <a:rPr lang="fr-FR" dirty="0"/>
              <a:t>)</a:t>
            </a:r>
            <a:endParaRPr dirty="0"/>
          </a:p>
          <a:p>
            <a:pPr marL="514350" lvl="1" indent="-65723">
              <a:lnSpc>
                <a:spcPct val="70000"/>
              </a:lnSpc>
              <a:spcBef>
                <a:spcPts val="375"/>
              </a:spcBef>
              <a:buClr>
                <a:schemeClr val="dk1"/>
              </a:buClr>
              <a:buSzPts val="2400"/>
              <a:buNone/>
            </a:pPr>
            <a:endParaRPr dirty="0"/>
          </a:p>
        </p:txBody>
      </p:sp>
      <p:pic>
        <p:nvPicPr>
          <p:cNvPr id="105" name="Google Shape;105;p3"/>
          <p:cNvPicPr preferRelativeResize="0"/>
          <p:nvPr/>
        </p:nvPicPr>
        <p:blipFill rotWithShape="1">
          <a:blip r:embed="rId3">
            <a:alphaModFix/>
          </a:blip>
          <a:srcRect/>
          <a:stretch/>
        </p:blipFill>
        <p:spPr>
          <a:xfrm>
            <a:off x="5014727" y="1265260"/>
            <a:ext cx="3969399" cy="3099844"/>
          </a:xfrm>
          <a:prstGeom prst="rect">
            <a:avLst/>
          </a:prstGeom>
          <a:noFill/>
          <a:ln>
            <a:noFill/>
          </a:ln>
        </p:spPr>
      </p:pic>
      <p:pic>
        <p:nvPicPr>
          <p:cNvPr id="106" name="Google Shape;106;p3"/>
          <p:cNvPicPr preferRelativeResize="0"/>
          <p:nvPr/>
        </p:nvPicPr>
        <p:blipFill rotWithShape="1">
          <a:blip r:embed="rId4">
            <a:alphaModFix/>
          </a:blip>
          <a:srcRect/>
          <a:stretch/>
        </p:blipFill>
        <p:spPr>
          <a:xfrm>
            <a:off x="3840617" y="4742083"/>
            <a:ext cx="4952526" cy="1530857"/>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p5"/>
          <p:cNvSpPr txBox="1">
            <a:spLocks noGrp="1"/>
          </p:cNvSpPr>
          <p:nvPr>
            <p:ph type="title"/>
          </p:nvPr>
        </p:nvSpPr>
        <p:spPr>
          <a:xfrm>
            <a:off x="628650" y="1131094"/>
            <a:ext cx="7886700" cy="994172"/>
          </a:xfrm>
          <a:prstGeom prst="rect">
            <a:avLst/>
          </a:prstGeom>
          <a:noFill/>
          <a:ln>
            <a:noFill/>
          </a:ln>
        </p:spPr>
        <p:txBody>
          <a:bodyPr spcFirstLastPara="1" vert="horz" wrap="square" lIns="68569" tIns="34275" rIns="68569" bIns="34275" rtlCol="0" anchor="ctr" anchorCtr="0">
            <a:normAutofit/>
          </a:bodyPr>
          <a:lstStyle/>
          <a:p>
            <a:pPr>
              <a:lnSpc>
                <a:spcPct val="90000"/>
              </a:lnSpc>
              <a:spcBef>
                <a:spcPts val="0"/>
              </a:spcBef>
              <a:buClr>
                <a:schemeClr val="dk1"/>
              </a:buClr>
              <a:buSzPts val="4400"/>
            </a:pPr>
            <a:r>
              <a:rPr lang="fr-FR" dirty="0" err="1"/>
              <a:t>Working</a:t>
            </a:r>
            <a:r>
              <a:rPr lang="fr-FR" dirty="0"/>
              <a:t> groups and </a:t>
            </a:r>
            <a:r>
              <a:rPr lang="fr-FR" dirty="0" err="1"/>
              <a:t>projects</a:t>
            </a:r>
            <a:endParaRPr dirty="0"/>
          </a:p>
        </p:txBody>
      </p:sp>
      <p:graphicFrame>
        <p:nvGraphicFramePr>
          <p:cNvPr id="2" name="Diagramme 1">
            <a:extLst>
              <a:ext uri="{FF2B5EF4-FFF2-40B4-BE49-F238E27FC236}">
                <a16:creationId xmlns:a16="http://schemas.microsoft.com/office/drawing/2014/main" id="{F9B928ED-C316-4E8F-94DE-82153E96FFF1}"/>
              </a:ext>
            </a:extLst>
          </p:cNvPr>
          <p:cNvGraphicFramePr/>
          <p:nvPr>
            <p:extLst>
              <p:ext uri="{D42A27DB-BD31-4B8C-83A1-F6EECF244321}">
                <p14:modId xmlns:p14="http://schemas.microsoft.com/office/powerpoint/2010/main" val="825779214"/>
              </p:ext>
            </p:extLst>
          </p:nvPr>
        </p:nvGraphicFramePr>
        <p:xfrm>
          <a:off x="628650" y="2018124"/>
          <a:ext cx="7886700" cy="429119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dirty="0"/>
              <a:t>Future of UNIMARC</a:t>
            </a:r>
          </a:p>
        </p:txBody>
      </p:sp>
    </p:spTree>
    <p:extLst>
      <p:ext uri="{BB962C8B-B14F-4D97-AF65-F5344CB8AC3E}">
        <p14:creationId xmlns:p14="http://schemas.microsoft.com/office/powerpoint/2010/main" val="12667587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normAutofit fontScale="90000"/>
          </a:bodyPr>
          <a:lstStyle/>
          <a:p>
            <a:r>
              <a:rPr lang="fr-FR" dirty="0"/>
              <a:t>UNIMARC and the new ER </a:t>
            </a:r>
            <a:r>
              <a:rPr lang="fr-FR" dirty="0" err="1"/>
              <a:t>based</a:t>
            </a:r>
            <a:r>
              <a:rPr lang="fr-FR" dirty="0"/>
              <a:t> standards</a:t>
            </a:r>
          </a:p>
        </p:txBody>
      </p:sp>
      <p:sp>
        <p:nvSpPr>
          <p:cNvPr id="5" name="Espace réservé du contenu 4"/>
          <p:cNvSpPr>
            <a:spLocks noGrp="1"/>
          </p:cNvSpPr>
          <p:nvPr>
            <p:ph idx="1"/>
          </p:nvPr>
        </p:nvSpPr>
        <p:spPr>
          <a:xfrm>
            <a:off x="457200" y="1600200"/>
            <a:ext cx="3005860" cy="4876800"/>
          </a:xfrm>
        </p:spPr>
        <p:txBody>
          <a:bodyPr anchor="ctr">
            <a:normAutofit/>
          </a:bodyPr>
          <a:lstStyle/>
          <a:p>
            <a:pPr marL="0" indent="0">
              <a:buNone/>
            </a:pPr>
            <a:r>
              <a:rPr lang="fr-FR" sz="1800" b="1" dirty="0"/>
              <a:t>General </a:t>
            </a:r>
            <a:r>
              <a:rPr lang="fr-FR" sz="1800" b="1" dirty="0" err="1"/>
              <a:t>principles</a:t>
            </a:r>
            <a:r>
              <a:rPr lang="fr-FR" sz="1800" b="1" dirty="0"/>
              <a:t> </a:t>
            </a:r>
            <a:r>
              <a:rPr lang="fr-FR" sz="1800" b="1" dirty="0" err="1"/>
              <a:t>so</a:t>
            </a:r>
            <a:r>
              <a:rPr lang="fr-FR" sz="1800" b="1" dirty="0"/>
              <a:t> far :</a:t>
            </a:r>
          </a:p>
          <a:p>
            <a:r>
              <a:rPr lang="fr-FR" sz="1800" dirty="0"/>
              <a:t>Compatibility of IFLA standards</a:t>
            </a:r>
          </a:p>
          <a:p>
            <a:pPr lvl="1"/>
            <a:r>
              <a:rPr lang="fr-FR" sz="1400" dirty="0"/>
              <a:t>Full LRM </a:t>
            </a:r>
            <a:r>
              <a:rPr lang="fr-FR" sz="1400" dirty="0" err="1"/>
              <a:t>implementation</a:t>
            </a:r>
            <a:r>
              <a:rPr lang="fr-FR" sz="1400" dirty="0"/>
              <a:t> </a:t>
            </a:r>
          </a:p>
          <a:p>
            <a:pPr lvl="1"/>
            <a:r>
              <a:rPr lang="fr-FR" sz="1400" dirty="0"/>
              <a:t>RDA as an </a:t>
            </a:r>
            <a:r>
              <a:rPr lang="fr-FR" sz="1400" dirty="0" err="1"/>
              <a:t>intermediary</a:t>
            </a:r>
            <a:r>
              <a:rPr lang="fr-FR" sz="1400" dirty="0"/>
              <a:t> (but </a:t>
            </a:r>
            <a:r>
              <a:rPr lang="fr-FR" sz="1400" dirty="0" err="1"/>
              <a:t>also</a:t>
            </a:r>
            <a:r>
              <a:rPr lang="fr-FR" sz="1400" dirty="0"/>
              <a:t> ISBD-M)</a:t>
            </a:r>
          </a:p>
          <a:p>
            <a:r>
              <a:rPr lang="fr-FR" sz="1800" dirty="0"/>
              <a:t>One format, </a:t>
            </a:r>
            <a:r>
              <a:rPr lang="fr-FR" sz="1800" dirty="0" err="1"/>
              <a:t>two</a:t>
            </a:r>
            <a:r>
              <a:rPr lang="fr-FR" sz="1800" dirty="0"/>
              <a:t> </a:t>
            </a:r>
            <a:r>
              <a:rPr lang="fr-FR" sz="1800" dirty="0" err="1"/>
              <a:t>cataloguing</a:t>
            </a:r>
            <a:r>
              <a:rPr lang="fr-FR" sz="1800" dirty="0"/>
              <a:t> options</a:t>
            </a:r>
          </a:p>
          <a:p>
            <a:pPr lvl="1"/>
            <a:r>
              <a:rPr lang="fr-FR" sz="1400" dirty="0"/>
              <a:t>Not a new, distinct format</a:t>
            </a:r>
          </a:p>
          <a:p>
            <a:pPr lvl="1"/>
            <a:r>
              <a:rPr lang="fr-FR" sz="1400" dirty="0"/>
              <a:t>But </a:t>
            </a:r>
            <a:r>
              <a:rPr lang="fr-FR" sz="1400" dirty="0" err="1"/>
              <a:t>also</a:t>
            </a:r>
            <a:r>
              <a:rPr lang="fr-FR" sz="1400" dirty="0"/>
              <a:t> direct </a:t>
            </a:r>
            <a:r>
              <a:rPr lang="fr-FR" sz="1400" dirty="0" err="1"/>
              <a:t>entity</a:t>
            </a:r>
            <a:r>
              <a:rPr lang="fr-FR" sz="1400" dirty="0"/>
              <a:t> </a:t>
            </a:r>
            <a:r>
              <a:rPr lang="fr-FR" sz="1400" dirty="0" err="1"/>
              <a:t>relationship</a:t>
            </a:r>
            <a:r>
              <a:rPr lang="fr-FR" sz="1400" dirty="0"/>
              <a:t> management</a:t>
            </a:r>
          </a:p>
          <a:p>
            <a:pPr marL="0" indent="0">
              <a:buNone/>
            </a:pPr>
            <a:r>
              <a:rPr lang="fr-FR" sz="1800" b="1" dirty="0" err="1"/>
              <a:t>Pending</a:t>
            </a:r>
            <a:r>
              <a:rPr lang="fr-FR" sz="1800" b="1" dirty="0"/>
              <a:t> questions :</a:t>
            </a:r>
          </a:p>
          <a:p>
            <a:pPr lvl="1"/>
            <a:r>
              <a:rPr lang="fr-FR" sz="1400" dirty="0" err="1"/>
              <a:t>Implementation</a:t>
            </a:r>
            <a:r>
              <a:rPr lang="fr-FR" sz="1400" dirty="0"/>
              <a:t> </a:t>
            </a:r>
            <a:r>
              <a:rPr lang="fr-FR" sz="1400" dirty="0" err="1"/>
              <a:t>strategies</a:t>
            </a:r>
            <a:endParaRPr lang="fr-FR" sz="1400" dirty="0"/>
          </a:p>
          <a:p>
            <a:pPr lvl="1"/>
            <a:r>
              <a:rPr lang="fr-FR" sz="1400" dirty="0"/>
              <a:t>ISBD </a:t>
            </a:r>
            <a:r>
              <a:rPr lang="fr-FR" sz="1400" dirty="0" err="1"/>
              <a:t>consequences</a:t>
            </a:r>
            <a:r>
              <a:rPr lang="fr-FR" sz="1400" dirty="0"/>
              <a:t> ?</a:t>
            </a:r>
          </a:p>
          <a:p>
            <a:pPr marL="0" indent="0">
              <a:buNone/>
            </a:pPr>
            <a:endParaRPr lang="fr-FR" sz="1800" dirty="0"/>
          </a:p>
        </p:txBody>
      </p:sp>
      <p:pic>
        <p:nvPicPr>
          <p:cNvPr id="6" name="Imag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63060" y="1844824"/>
            <a:ext cx="5223878" cy="4464496"/>
          </a:xfrm>
          <a:prstGeom prst="rect">
            <a:avLst/>
          </a:prstGeom>
        </p:spPr>
      </p:pic>
    </p:spTree>
    <p:extLst>
      <p:ext uri="{BB962C8B-B14F-4D97-AF65-F5344CB8AC3E}">
        <p14:creationId xmlns:p14="http://schemas.microsoft.com/office/powerpoint/2010/main" val="288682723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té">
  <a:themeElements>
    <a:clrScheme name="Fonderie">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Office Classique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té">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488</TotalTime>
  <Words>1278</Words>
  <Application>Microsoft Office PowerPoint</Application>
  <PresentationFormat>Diavoorstelling (4:3)</PresentationFormat>
  <Paragraphs>124</Paragraphs>
  <Slides>15</Slides>
  <Notes>9</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15</vt:i4>
      </vt:variant>
    </vt:vector>
  </HeadingPairs>
  <TitlesOfParts>
    <vt:vector size="21" baseType="lpstr">
      <vt:lpstr>Arial</vt:lpstr>
      <vt:lpstr>Calibri</vt:lpstr>
      <vt:lpstr>Noto Sans</vt:lpstr>
      <vt:lpstr>Play</vt:lpstr>
      <vt:lpstr>Wingdings</vt:lpstr>
      <vt:lpstr>Clarté</vt:lpstr>
      <vt:lpstr>RDA / UNIMARC harmonization:  update #5</vt:lpstr>
      <vt:lpstr>Presentation plan</vt:lpstr>
      <vt:lpstr>UNIMARC in 2024-2025</vt:lpstr>
      <vt:lpstr>UNIMARC 2024 updates</vt:lpstr>
      <vt:lpstr>Proposals and discussion papers</vt:lpstr>
      <vt:lpstr>UNIMARC Manuals</vt:lpstr>
      <vt:lpstr>Working groups and projects</vt:lpstr>
      <vt:lpstr>Future of UNIMARC</vt:lpstr>
      <vt:lpstr>UNIMARC and the new ER based standards</vt:lpstr>
      <vt:lpstr>Future of UNIMARC</vt:lpstr>
      <vt:lpstr>Landscape of Data Structure and Exchange Standards Survey Results UNIMARC in the world</vt:lpstr>
      <vt:lpstr>Landscape of Data Structure and Exchange Standards Survey Results UNIMARC and the new standards</vt:lpstr>
      <vt:lpstr>Landscape of Data Structure and Exchange Standards Survey Results Plans for the future</vt:lpstr>
      <vt:lpstr>A Strategy (“roadmap”) for entity-based cataloguing with UNIMARC</vt:lpstr>
      <vt:lpstr>Thank you for your attention</vt:lpstr>
    </vt:vector>
  </TitlesOfParts>
  <Company>BnF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UNIMARC for entity cataloguing</dc:title>
  <dc:creator>Emmanuel JASLIER</dc:creator>
  <cp:lastModifiedBy>Hannes Lowagie</cp:lastModifiedBy>
  <cp:revision>52</cp:revision>
  <dcterms:created xsi:type="dcterms:W3CDTF">2023-08-01T14:46:07Z</dcterms:created>
  <dcterms:modified xsi:type="dcterms:W3CDTF">2025-06-02T11:52:02Z</dcterms:modified>
</cp:coreProperties>
</file>