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notesMasterIdLst>
    <p:notesMasterId r:id="rId18"/>
  </p:notesMasterIdLst>
  <p:handoutMasterIdLst>
    <p:handoutMasterId r:id="rId19"/>
  </p:handoutMasterIdLst>
  <p:sldIdLst>
    <p:sldId id="343" r:id="rId2"/>
    <p:sldId id="379" r:id="rId3"/>
    <p:sldId id="378" r:id="rId4"/>
    <p:sldId id="380" r:id="rId5"/>
    <p:sldId id="400" r:id="rId6"/>
    <p:sldId id="408" r:id="rId7"/>
    <p:sldId id="453" r:id="rId8"/>
    <p:sldId id="381" r:id="rId9"/>
    <p:sldId id="444" r:id="rId10"/>
    <p:sldId id="382" r:id="rId11"/>
    <p:sldId id="407" r:id="rId12"/>
    <p:sldId id="399" r:id="rId13"/>
    <p:sldId id="452" r:id="rId14"/>
    <p:sldId id="442" r:id="rId15"/>
    <p:sldId id="387" r:id="rId16"/>
    <p:sldId id="388" r:id="rId17"/>
  </p:sldIdLst>
  <p:sldSz cx="9144000" cy="6858000" type="screen4x3"/>
  <p:notesSz cx="6858000" cy="9926638"/>
  <p:defaultTextStyle>
    <a:defPPr>
      <a:defRPr lang="he-IL"/>
    </a:defPPr>
    <a:lvl1pPr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1pPr>
    <a:lvl2pPr marL="4572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2pPr>
    <a:lvl3pPr marL="9144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3pPr>
    <a:lvl4pPr marL="13716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4pPr>
    <a:lvl5pPr marL="18288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5pPr>
    <a:lvl6pPr marL="22860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6pPr>
    <a:lvl7pPr marL="27432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7pPr>
    <a:lvl8pPr marL="32004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8pPr>
    <a:lvl9pPr marL="36576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2D"/>
    <a:srgbClr val="007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73" autoAdjust="0"/>
    <p:restoredTop sz="75446" autoAdjust="0"/>
  </p:normalViewPr>
  <p:slideViewPr>
    <p:cSldViewPr>
      <p:cViewPr varScale="1">
        <p:scale>
          <a:sx n="46" d="100"/>
          <a:sy n="46" d="100"/>
        </p:scale>
        <p:origin x="1696"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3886201" y="1"/>
            <a:ext cx="2971800" cy="496332"/>
          </a:xfrm>
          <a:prstGeom prst="rect">
            <a:avLst/>
          </a:prstGeom>
          <a:noFill/>
          <a:ln w="9525">
            <a:noFill/>
            <a:miter lim="800000"/>
            <a:headEnd/>
            <a:tailEnd/>
          </a:ln>
          <a:effectLst/>
        </p:spPr>
        <p:txBody>
          <a:bodyPr vert="horz" wrap="square" lIns="95905" tIns="47953" rIns="95905" bIns="47953" numCol="1" anchor="t" anchorCtr="0" compatLnSpc="1">
            <a:prstTxWarp prst="textNoShape">
              <a:avLst/>
            </a:prstTxWarp>
          </a:bodyPr>
          <a:lstStyle>
            <a:lvl1pPr>
              <a:defRPr sz="1300">
                <a:solidFill>
                  <a:schemeClr val="tx1"/>
                </a:solidFill>
                <a:latin typeface="Arial" pitchFamily="34" charset="0"/>
                <a:ea typeface="+mn-ea"/>
                <a:cs typeface="Arial" pitchFamily="34" charset="0"/>
              </a:defRPr>
            </a:lvl1pPr>
          </a:lstStyle>
          <a:p>
            <a:pPr>
              <a:defRPr/>
            </a:pPr>
            <a:endParaRPr lang="en-US"/>
          </a:p>
        </p:txBody>
      </p:sp>
      <p:sp>
        <p:nvSpPr>
          <p:cNvPr id="92163" name="Rectangle 3"/>
          <p:cNvSpPr>
            <a:spLocks noGrp="1" noChangeArrowheads="1"/>
          </p:cNvSpPr>
          <p:nvPr>
            <p:ph type="dt" sz="quarter" idx="1"/>
          </p:nvPr>
        </p:nvSpPr>
        <p:spPr bwMode="auto">
          <a:xfrm>
            <a:off x="1588" y="1"/>
            <a:ext cx="2971800" cy="496332"/>
          </a:xfrm>
          <a:prstGeom prst="rect">
            <a:avLst/>
          </a:prstGeom>
          <a:noFill/>
          <a:ln w="9525">
            <a:noFill/>
            <a:miter lim="800000"/>
            <a:headEnd/>
            <a:tailEnd/>
          </a:ln>
          <a:effectLst/>
        </p:spPr>
        <p:txBody>
          <a:bodyPr vert="horz" wrap="square" lIns="95905" tIns="47953" rIns="95905" bIns="47953" numCol="1" anchor="t" anchorCtr="0" compatLnSpc="1">
            <a:prstTxWarp prst="textNoShape">
              <a:avLst/>
            </a:prstTxWarp>
          </a:bodyPr>
          <a:lstStyle>
            <a:lvl1pPr algn="l">
              <a:defRPr sz="1300">
                <a:solidFill>
                  <a:schemeClr val="tx1"/>
                </a:solidFill>
                <a:latin typeface="Arial" pitchFamily="34" charset="0"/>
                <a:ea typeface="+mn-ea"/>
                <a:cs typeface="Arial" pitchFamily="34" charset="0"/>
              </a:defRPr>
            </a:lvl1pPr>
          </a:lstStyle>
          <a:p>
            <a:pPr>
              <a:defRPr/>
            </a:pPr>
            <a:endParaRPr lang="en-US"/>
          </a:p>
        </p:txBody>
      </p:sp>
      <p:sp>
        <p:nvSpPr>
          <p:cNvPr id="92164" name="Rectangle 4"/>
          <p:cNvSpPr>
            <a:spLocks noGrp="1" noChangeArrowheads="1"/>
          </p:cNvSpPr>
          <p:nvPr>
            <p:ph type="ftr" sz="quarter" idx="2"/>
          </p:nvPr>
        </p:nvSpPr>
        <p:spPr bwMode="auto">
          <a:xfrm>
            <a:off x="3886201" y="9428584"/>
            <a:ext cx="2971800" cy="496332"/>
          </a:xfrm>
          <a:prstGeom prst="rect">
            <a:avLst/>
          </a:prstGeom>
          <a:noFill/>
          <a:ln w="9525">
            <a:noFill/>
            <a:miter lim="800000"/>
            <a:headEnd/>
            <a:tailEnd/>
          </a:ln>
          <a:effectLst/>
        </p:spPr>
        <p:txBody>
          <a:bodyPr vert="horz" wrap="square" lIns="95905" tIns="47953" rIns="95905" bIns="47953" numCol="1" anchor="b" anchorCtr="0" compatLnSpc="1">
            <a:prstTxWarp prst="textNoShape">
              <a:avLst/>
            </a:prstTxWarp>
          </a:bodyPr>
          <a:lstStyle>
            <a:lvl1pPr>
              <a:defRPr sz="1300">
                <a:solidFill>
                  <a:schemeClr val="tx1"/>
                </a:solidFill>
                <a:latin typeface="Arial" pitchFamily="34" charset="0"/>
                <a:ea typeface="+mn-ea"/>
                <a:cs typeface="Arial" pitchFamily="34" charset="0"/>
              </a:defRPr>
            </a:lvl1pPr>
          </a:lstStyle>
          <a:p>
            <a:pPr>
              <a:defRPr/>
            </a:pPr>
            <a:endParaRPr lang="en-US"/>
          </a:p>
        </p:txBody>
      </p:sp>
      <p:sp>
        <p:nvSpPr>
          <p:cNvPr id="92165" name="Rectangle 5"/>
          <p:cNvSpPr>
            <a:spLocks noGrp="1" noChangeArrowheads="1"/>
          </p:cNvSpPr>
          <p:nvPr>
            <p:ph type="sldNum" sz="quarter" idx="3"/>
          </p:nvPr>
        </p:nvSpPr>
        <p:spPr bwMode="auto">
          <a:xfrm>
            <a:off x="1588" y="9428584"/>
            <a:ext cx="2971800" cy="496332"/>
          </a:xfrm>
          <a:prstGeom prst="rect">
            <a:avLst/>
          </a:prstGeom>
          <a:noFill/>
          <a:ln w="9525">
            <a:noFill/>
            <a:miter lim="800000"/>
            <a:headEnd/>
            <a:tailEnd/>
          </a:ln>
          <a:effectLst/>
        </p:spPr>
        <p:txBody>
          <a:bodyPr vert="horz" wrap="square" lIns="95905" tIns="47953" rIns="95905" bIns="47953" numCol="1" anchor="b" anchorCtr="0" compatLnSpc="1">
            <a:prstTxWarp prst="textNoShape">
              <a:avLst/>
            </a:prstTxWarp>
          </a:bodyPr>
          <a:lstStyle>
            <a:lvl1pPr algn="l">
              <a:defRPr sz="1300">
                <a:solidFill>
                  <a:schemeClr val="tx1"/>
                </a:solidFill>
                <a:latin typeface="Arial" pitchFamily="34" charset="0"/>
                <a:ea typeface="+mn-ea"/>
                <a:cs typeface="Arial" pitchFamily="34" charset="0"/>
              </a:defRPr>
            </a:lvl1pPr>
          </a:lstStyle>
          <a:p>
            <a:pPr>
              <a:defRPr/>
            </a:pPr>
            <a:fld id="{61749646-562F-421D-99DD-E39638BC678A}" type="slidenum">
              <a:rPr lang="he-IL"/>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1" y="1"/>
            <a:ext cx="2971800" cy="496332"/>
          </a:xfrm>
          <a:prstGeom prst="rect">
            <a:avLst/>
          </a:prstGeom>
        </p:spPr>
        <p:txBody>
          <a:bodyPr vert="horz" lIns="95905" tIns="47953" rIns="95905" bIns="47953" rtlCol="1"/>
          <a:lstStyle>
            <a:lvl1pPr algn="r">
              <a:defRPr sz="1300"/>
            </a:lvl1pPr>
          </a:lstStyle>
          <a:p>
            <a:pPr>
              <a:defRPr/>
            </a:pPr>
            <a:endParaRPr lang="he-IL"/>
          </a:p>
        </p:txBody>
      </p:sp>
      <p:sp>
        <p:nvSpPr>
          <p:cNvPr id="3" name="Date Placeholder 2"/>
          <p:cNvSpPr>
            <a:spLocks noGrp="1"/>
          </p:cNvSpPr>
          <p:nvPr>
            <p:ph type="dt" idx="1"/>
          </p:nvPr>
        </p:nvSpPr>
        <p:spPr>
          <a:xfrm>
            <a:off x="1588" y="1"/>
            <a:ext cx="2971800" cy="496332"/>
          </a:xfrm>
          <a:prstGeom prst="rect">
            <a:avLst/>
          </a:prstGeom>
        </p:spPr>
        <p:txBody>
          <a:bodyPr vert="horz" wrap="square" lIns="95905" tIns="47953" rIns="95905" bIns="47953" numCol="1" anchor="t" anchorCtr="0" compatLnSpc="1">
            <a:prstTxWarp prst="textNoShape">
              <a:avLst/>
            </a:prstTxWarp>
          </a:bodyPr>
          <a:lstStyle>
            <a:lvl1pPr algn="l">
              <a:defRPr sz="1300">
                <a:cs typeface="Times New Roman" pitchFamily="18" charset="0"/>
              </a:defRPr>
            </a:lvl1pPr>
          </a:lstStyle>
          <a:p>
            <a:pPr>
              <a:defRPr/>
            </a:pPr>
            <a:fld id="{CBD12700-F600-49F0-932E-056F65169FFE}" type="datetimeFigureOut">
              <a:rPr lang="he-IL"/>
              <a:pPr>
                <a:defRPr/>
              </a:pPr>
              <a:t>כ"ג/אייר/תשפ"ה</a:t>
            </a:fld>
            <a:endParaRPr lang="he-IL"/>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5905" tIns="47953" rIns="95905" bIns="47953" rtlCol="1" anchor="ctr"/>
          <a:lstStyle/>
          <a:p>
            <a:pPr lvl="0"/>
            <a:endParaRPr lang="he-IL"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wrap="square" lIns="95905" tIns="47953" rIns="95905" bIns="4795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1" y="9428584"/>
            <a:ext cx="2971800" cy="496332"/>
          </a:xfrm>
          <a:prstGeom prst="rect">
            <a:avLst/>
          </a:prstGeom>
        </p:spPr>
        <p:txBody>
          <a:bodyPr vert="horz" lIns="95905" tIns="47953" rIns="95905" bIns="47953" rtlCol="1" anchor="b"/>
          <a:lstStyle>
            <a:lvl1pPr algn="r">
              <a:defRPr sz="1300"/>
            </a:lvl1pPr>
          </a:lstStyle>
          <a:p>
            <a:pPr>
              <a:defRPr/>
            </a:pPr>
            <a:endParaRPr lang="he-IL"/>
          </a:p>
        </p:txBody>
      </p:sp>
      <p:sp>
        <p:nvSpPr>
          <p:cNvPr id="7" name="Slide Number Placeholder 6"/>
          <p:cNvSpPr>
            <a:spLocks noGrp="1"/>
          </p:cNvSpPr>
          <p:nvPr>
            <p:ph type="sldNum" sz="quarter" idx="5"/>
          </p:nvPr>
        </p:nvSpPr>
        <p:spPr>
          <a:xfrm>
            <a:off x="1588" y="9428584"/>
            <a:ext cx="2971800" cy="496332"/>
          </a:xfrm>
          <a:prstGeom prst="rect">
            <a:avLst/>
          </a:prstGeom>
        </p:spPr>
        <p:txBody>
          <a:bodyPr vert="horz" wrap="square" lIns="95905" tIns="47953" rIns="95905" bIns="47953" numCol="1" anchor="b" anchorCtr="0" compatLnSpc="1">
            <a:prstTxWarp prst="textNoShape">
              <a:avLst/>
            </a:prstTxWarp>
          </a:bodyPr>
          <a:lstStyle>
            <a:lvl1pPr algn="l">
              <a:defRPr sz="1300">
                <a:cs typeface="Times New Roman" pitchFamily="18" charset="0"/>
              </a:defRPr>
            </a:lvl1pPr>
          </a:lstStyle>
          <a:p>
            <a:pPr>
              <a:defRPr/>
            </a:pPr>
            <a:fld id="{C0750E8F-B46D-4040-B97F-EDD777D10C9C}"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a:t>
            </a:fld>
            <a:endParaRPr lang="he-IL"/>
          </a:p>
        </p:txBody>
      </p:sp>
    </p:spTree>
    <p:extLst>
      <p:ext uri="{BB962C8B-B14F-4D97-AF65-F5344CB8AC3E}">
        <p14:creationId xmlns:p14="http://schemas.microsoft.com/office/powerpoint/2010/main" val="352634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10</a:t>
            </a:fld>
            <a:endParaRPr lang="he-IL"/>
          </a:p>
        </p:txBody>
      </p:sp>
    </p:spTree>
    <p:extLst>
      <p:ext uri="{BB962C8B-B14F-4D97-AF65-F5344CB8AC3E}">
        <p14:creationId xmlns:p14="http://schemas.microsoft.com/office/powerpoint/2010/main" val="234503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11</a:t>
            </a:fld>
            <a:endParaRPr lang="he-IL"/>
          </a:p>
        </p:txBody>
      </p:sp>
    </p:spTree>
    <p:extLst>
      <p:ext uri="{BB962C8B-B14F-4D97-AF65-F5344CB8AC3E}">
        <p14:creationId xmlns:p14="http://schemas.microsoft.com/office/powerpoint/2010/main" val="231032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At this point, former members are kept on our basecamp space. If it ever came down to a vote – they are not voting members. But their input, if they should offer it, is still welcome.</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12</a:t>
            </a:fld>
            <a:endParaRPr lang="he-IL"/>
          </a:p>
        </p:txBody>
      </p:sp>
    </p:spTree>
    <p:extLst>
      <p:ext uri="{BB962C8B-B14F-4D97-AF65-F5344CB8AC3E}">
        <p14:creationId xmlns:p14="http://schemas.microsoft.com/office/powerpoint/2010/main" val="247996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noProof="0" dirty="0"/>
          </a:p>
        </p:txBody>
      </p:sp>
      <p:sp>
        <p:nvSpPr>
          <p:cNvPr id="4" name="Dátum helye 3"/>
          <p:cNvSpPr>
            <a:spLocks noGrp="1"/>
          </p:cNvSpPr>
          <p:nvPr>
            <p:ph type="dt" idx="10"/>
          </p:nvPr>
        </p:nvSpPr>
        <p:spPr/>
        <p:txBody>
          <a:bodyPr/>
          <a:lstStyle/>
          <a:p>
            <a:fld id="{311EA7E2-F2F9-4109-AF8C-ED0A9A1FAF78}" type="datetime4">
              <a:rPr lang="en-US" smtClean="0"/>
              <a:t>May 21, 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CC7BB43D-6859-4C14-84A8-D9538C9727DB}" type="slidenum">
              <a:rPr lang="en-US" smtClean="0"/>
              <a:t>13</a:t>
            </a:fld>
            <a:endParaRPr lang="en-US"/>
          </a:p>
        </p:txBody>
      </p:sp>
    </p:spTree>
    <p:extLst>
      <p:ext uri="{BB962C8B-B14F-4D97-AF65-F5344CB8AC3E}">
        <p14:creationId xmlns:p14="http://schemas.microsoft.com/office/powerpoint/2010/main" val="89902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baseline="0" dirty="0"/>
          </a:p>
        </p:txBody>
      </p:sp>
      <p:sp>
        <p:nvSpPr>
          <p:cNvPr id="4" name="Dátum helye 3"/>
          <p:cNvSpPr>
            <a:spLocks noGrp="1"/>
          </p:cNvSpPr>
          <p:nvPr>
            <p:ph type="dt" idx="10"/>
          </p:nvPr>
        </p:nvSpPr>
        <p:spPr/>
        <p:txBody>
          <a:bodyPr/>
          <a:lstStyle/>
          <a:p>
            <a:fld id="{311EA7E2-F2F9-4109-AF8C-ED0A9A1FAF78}" type="datetime4">
              <a:rPr lang="en-US" smtClean="0"/>
              <a:t>May 21, 2025</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CC7BB43D-6859-4C14-84A8-D9538C9727DB}" type="slidenum">
              <a:rPr lang="en-US" smtClean="0"/>
              <a:t>14</a:t>
            </a:fld>
            <a:endParaRPr lang="en-US"/>
          </a:p>
        </p:txBody>
      </p:sp>
    </p:spTree>
    <p:extLst>
      <p:ext uri="{BB962C8B-B14F-4D97-AF65-F5344CB8AC3E}">
        <p14:creationId xmlns:p14="http://schemas.microsoft.com/office/powerpoint/2010/main" val="333914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15</a:t>
            </a:fld>
            <a:endParaRPr lang="he-IL"/>
          </a:p>
        </p:txBody>
      </p:sp>
    </p:spTree>
    <p:extLst>
      <p:ext uri="{BB962C8B-B14F-4D97-AF65-F5344CB8AC3E}">
        <p14:creationId xmlns:p14="http://schemas.microsoft.com/office/powerpoint/2010/main" val="372427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16</a:t>
            </a:fld>
            <a:endParaRPr lang="he-IL"/>
          </a:p>
        </p:txBody>
      </p:sp>
    </p:spTree>
    <p:extLst>
      <p:ext uri="{BB962C8B-B14F-4D97-AF65-F5344CB8AC3E}">
        <p14:creationId xmlns:p14="http://schemas.microsoft.com/office/powerpoint/2010/main" val="10219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2</a:t>
            </a:fld>
            <a:endParaRPr lang="he-IL"/>
          </a:p>
        </p:txBody>
      </p:sp>
    </p:spTree>
    <p:extLst>
      <p:ext uri="{BB962C8B-B14F-4D97-AF65-F5344CB8AC3E}">
        <p14:creationId xmlns:p14="http://schemas.microsoft.com/office/powerpoint/2010/main" val="400758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3</a:t>
            </a:fld>
            <a:endParaRPr lang="he-IL"/>
          </a:p>
        </p:txBody>
      </p:sp>
    </p:spTree>
    <p:extLst>
      <p:ext uri="{BB962C8B-B14F-4D97-AF65-F5344CB8AC3E}">
        <p14:creationId xmlns:p14="http://schemas.microsoft.com/office/powerpoint/2010/main" val="117824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4</a:t>
            </a:fld>
            <a:endParaRPr lang="he-IL"/>
          </a:p>
        </p:txBody>
      </p:sp>
    </p:spTree>
    <p:extLst>
      <p:ext uri="{BB962C8B-B14F-4D97-AF65-F5344CB8AC3E}">
        <p14:creationId xmlns:p14="http://schemas.microsoft.com/office/powerpoint/2010/main" val="34021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5</a:t>
            </a:fld>
            <a:endParaRPr lang="he-IL"/>
          </a:p>
        </p:txBody>
      </p:sp>
    </p:spTree>
    <p:extLst>
      <p:ext uri="{BB962C8B-B14F-4D97-AF65-F5344CB8AC3E}">
        <p14:creationId xmlns:p14="http://schemas.microsoft.com/office/powerpoint/2010/main" val="75498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proposals are available on the RSC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6</a:t>
            </a:fld>
            <a:endParaRPr lang="he-IL"/>
          </a:p>
        </p:txBody>
      </p:sp>
    </p:spTree>
    <p:extLst>
      <p:ext uri="{BB962C8B-B14F-4D97-AF65-F5344CB8AC3E}">
        <p14:creationId xmlns:p14="http://schemas.microsoft.com/office/powerpoint/2010/main" val="207106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proposals are available on the RSC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7</a:t>
            </a:fld>
            <a:endParaRPr lang="he-IL"/>
          </a:p>
        </p:txBody>
      </p:sp>
    </p:spTree>
    <p:extLst>
      <p:ext uri="{BB962C8B-B14F-4D97-AF65-F5344CB8AC3E}">
        <p14:creationId xmlns:p14="http://schemas.microsoft.com/office/powerpoint/2010/main" val="161692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8</a:t>
            </a:fld>
            <a:endParaRPr lang="he-IL"/>
          </a:p>
        </p:txBody>
      </p:sp>
    </p:spTree>
    <p:extLst>
      <p:ext uri="{BB962C8B-B14F-4D97-AF65-F5344CB8AC3E}">
        <p14:creationId xmlns:p14="http://schemas.microsoft.com/office/powerpoint/2010/main" val="106939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9</a:t>
            </a:fld>
            <a:endParaRPr lang="he-IL"/>
          </a:p>
        </p:txBody>
      </p:sp>
    </p:spTree>
    <p:extLst>
      <p:ext uri="{BB962C8B-B14F-4D97-AF65-F5344CB8AC3E}">
        <p14:creationId xmlns:p14="http://schemas.microsoft.com/office/powerpoint/2010/main" val="13239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90FB2-FFDC-474F-941C-F1DF5005E8BB}"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D370F-E35A-494D-A35F-F149B930611D}"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E5A4D-ABE2-4A54-B727-BAFF31794F44}"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e-IL"/>
          </a:p>
        </p:txBody>
      </p:sp>
      <p:sp>
        <p:nvSpPr>
          <p:cNvPr id="3" name="SmartArt Placeholder 2"/>
          <p:cNvSpPr>
            <a:spLocks noGrp="1"/>
          </p:cNvSpPr>
          <p:nvPr>
            <p:ph type="dgm"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08732-C1BE-499B-B85F-F46BFFBFA6E0}"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3412C-19AB-4BD4-A371-8AB45A5F9ABE}"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61F444-D55B-45FC-A0E6-79AFB9519C8E}"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Cus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lgn="ctr"/>
            <a:fld id="{6B918772-37A3-47DC-BE01-33CAE9FCB74A}" type="slidenum">
              <a:rPr lang="en-US" smtClean="0"/>
              <a:pPr algn="ctr"/>
              <a:t>‹#›</a:t>
            </a:fld>
            <a:endParaRPr lang="en-US" dirty="0"/>
          </a:p>
        </p:txBody>
      </p:sp>
      <p:sp>
        <p:nvSpPr>
          <p:cNvPr id="4" name="Date Placeholder 3"/>
          <p:cNvSpPr>
            <a:spLocks noGrp="1"/>
          </p:cNvSpPr>
          <p:nvPr>
            <p:ph type="dt" sz="half" idx="11"/>
          </p:nvPr>
        </p:nvSpPr>
        <p:spPr/>
        <p:txBody>
          <a:bodyPr/>
          <a:lstStyle/>
          <a:p>
            <a:r>
              <a:rPr lang="en-US" dirty="0"/>
              <a:t>202</a:t>
            </a:r>
            <a:r>
              <a:rPr lang="hu-HU" dirty="0"/>
              <a:t>3</a:t>
            </a:r>
            <a:r>
              <a:rPr lang="en-US" dirty="0"/>
              <a:t>-05-0</a:t>
            </a:r>
            <a:r>
              <a:rPr lang="hu-HU" dirty="0"/>
              <a:t>4</a:t>
            </a:r>
            <a:endParaRPr lang="en-US" dirty="0"/>
          </a:p>
        </p:txBody>
      </p:sp>
      <p:sp>
        <p:nvSpPr>
          <p:cNvPr id="5" name="Footer Placeholder 4"/>
          <p:cNvSpPr>
            <a:spLocks noGrp="1"/>
          </p:cNvSpPr>
          <p:nvPr>
            <p:ph type="ftr" sz="quarter" idx="12"/>
          </p:nvPr>
        </p:nvSpPr>
        <p:spPr/>
        <p:txBody>
          <a:bodyPr/>
          <a:lstStyle/>
          <a:p>
            <a:r>
              <a:rPr lang="en-US"/>
              <a:t>EURIG Meeting</a:t>
            </a:r>
            <a:endParaRPr lang="en-US" dirty="0"/>
          </a:p>
        </p:txBody>
      </p:sp>
      <p:sp>
        <p:nvSpPr>
          <p:cNvPr id="7" name="Content Placeholder 6"/>
          <p:cNvSpPr>
            <a:spLocks noGrp="1"/>
          </p:cNvSpPr>
          <p:nvPr>
            <p:ph sz="quarter" idx="13"/>
          </p:nvPr>
        </p:nvSpPr>
        <p:spPr>
          <a:xfrm>
            <a:off x="355798" y="1240844"/>
            <a:ext cx="4109463" cy="4483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4"/>
          </p:nvPr>
        </p:nvSpPr>
        <p:spPr>
          <a:xfrm>
            <a:off x="4732109" y="1240844"/>
            <a:ext cx="4109463" cy="4483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4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in Title and Content Custo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fld id="{6B918772-37A3-47DC-BE01-33CAE9FCB74A}" type="slidenum">
              <a:rPr lang="en-US" smtClean="0"/>
              <a:pPr algn="ctr"/>
              <a:t>‹#›</a:t>
            </a:fld>
            <a:endParaRPr lang="en-US" dirty="0"/>
          </a:p>
        </p:txBody>
      </p:sp>
      <p:sp>
        <p:nvSpPr>
          <p:cNvPr id="4" name="Date Placeholder 3"/>
          <p:cNvSpPr>
            <a:spLocks noGrp="1"/>
          </p:cNvSpPr>
          <p:nvPr>
            <p:ph type="dt" sz="half" idx="11"/>
          </p:nvPr>
        </p:nvSpPr>
        <p:spPr/>
        <p:txBody>
          <a:bodyPr/>
          <a:lstStyle/>
          <a:p>
            <a:r>
              <a:rPr lang="en-US" dirty="0"/>
              <a:t>202</a:t>
            </a:r>
            <a:r>
              <a:rPr lang="hu-HU" dirty="0"/>
              <a:t>3</a:t>
            </a:r>
            <a:r>
              <a:rPr lang="en-US" dirty="0"/>
              <a:t>-05-</a:t>
            </a:r>
            <a:r>
              <a:rPr lang="hu-HU" dirty="0"/>
              <a:t>16</a:t>
            </a:r>
            <a:endParaRPr lang="en-US" dirty="0"/>
          </a:p>
        </p:txBody>
      </p:sp>
      <p:sp>
        <p:nvSpPr>
          <p:cNvPr id="5" name="Footer Placeholder 4"/>
          <p:cNvSpPr>
            <a:spLocks noGrp="1"/>
          </p:cNvSpPr>
          <p:nvPr>
            <p:ph type="ftr" sz="quarter" idx="12"/>
          </p:nvPr>
        </p:nvSpPr>
        <p:spPr/>
        <p:txBody>
          <a:bodyPr/>
          <a:lstStyle/>
          <a:p>
            <a:r>
              <a:rPr lang="en-US" dirty="0"/>
              <a:t>EURIG Meeting</a:t>
            </a:r>
            <a:r>
              <a:rPr lang="hu-HU" dirty="0"/>
              <a:t> 2024</a:t>
            </a:r>
            <a:endParaRPr lang="en-US" dirty="0"/>
          </a:p>
        </p:txBody>
      </p:sp>
      <p:sp>
        <p:nvSpPr>
          <p:cNvPr id="7" name="Title Placeholder 1"/>
          <p:cNvSpPr>
            <a:spLocks noGrp="1"/>
          </p:cNvSpPr>
          <p:nvPr>
            <p:ph type="title"/>
          </p:nvPr>
        </p:nvSpPr>
        <p:spPr>
          <a:xfrm>
            <a:off x="320218" y="192353"/>
            <a:ext cx="8521354" cy="800545"/>
          </a:xfrm>
          <a:prstGeom prst="rect">
            <a:avLst/>
          </a:prstGeom>
        </p:spPr>
        <p:txBody>
          <a:bodyPr vert="horz" lIns="64035" tIns="32018" rIns="64035" bIns="32018" rtlCol="0" anchor="ctr">
            <a:normAutofit/>
          </a:bodyPr>
          <a:lstStyle/>
          <a:p>
            <a:r>
              <a:rPr lang="en-US"/>
              <a:t>Click to edit Master title style</a:t>
            </a:r>
            <a:endParaRPr lang="en-US" dirty="0"/>
          </a:p>
        </p:txBody>
      </p:sp>
      <p:sp>
        <p:nvSpPr>
          <p:cNvPr id="8" name="Content Placeholder 7"/>
          <p:cNvSpPr>
            <a:spLocks noGrp="1"/>
          </p:cNvSpPr>
          <p:nvPr>
            <p:ph sz="quarter" idx="13"/>
          </p:nvPr>
        </p:nvSpPr>
        <p:spPr>
          <a:xfrm>
            <a:off x="302428" y="1347584"/>
            <a:ext cx="8539144" cy="4109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955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1B61C-F1BB-4ABE-A290-4AFA7A745773}"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81BFDE-CCD6-4158-AB54-4A6DF6CC58FC}"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8A3E2-BB7B-4090-87B8-71DD1D7C9507}"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40DA2-E993-4D01-A769-5A22D5096C56}"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50722A-D489-451C-AC77-7F875F7FF0D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E3E04B-B621-474F-9B4B-DEDC000D782F}"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ED7C2-5B4C-443A-8054-BDF940ACC9FA}"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1AF5C-E5B9-439C-8AD9-3E8077C59EAC}"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8294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cs typeface="Arial" pitchFamily="34" charset="0"/>
              </a:defRPr>
            </a:lvl1pPr>
          </a:lstStyle>
          <a:p>
            <a:pPr>
              <a:defRPr/>
            </a:pPr>
            <a:endParaRPr lang="en-US"/>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cs typeface="Arial" pitchFamily="34" charset="0"/>
              </a:defRPr>
            </a:lvl1pPr>
          </a:lstStyle>
          <a:p>
            <a:pPr>
              <a:defRPr/>
            </a:pPr>
            <a:endParaRPr lang="en-US"/>
          </a:p>
        </p:txBody>
      </p:sp>
      <p:sp>
        <p:nvSpPr>
          <p:cNvPr id="8295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cs typeface="Arial" pitchFamily="34" charset="0"/>
              </a:defRPr>
            </a:lvl1pPr>
          </a:lstStyle>
          <a:p>
            <a:pPr>
              <a:defRPr/>
            </a:pPr>
            <a:fld id="{A4BD712B-DA26-46F4-AE1F-58951257CC9B}" type="slidenum">
              <a:rPr lang="he-IL"/>
              <a:pPr>
                <a:defRPr/>
              </a:pPr>
              <a:t>‹#›</a:t>
            </a:fld>
            <a:endParaRPr lang="en-US"/>
          </a:p>
        </p:txBody>
      </p:sp>
      <p:graphicFrame>
        <p:nvGraphicFramePr>
          <p:cNvPr id="9" name="Table 8"/>
          <p:cNvGraphicFramePr>
            <a:graphicFrameLocks noGrp="1"/>
          </p:cNvGraphicFramePr>
          <p:nvPr/>
        </p:nvGraphicFramePr>
        <p:xfrm>
          <a:off x="-30" y="6486525"/>
          <a:ext cx="6858030" cy="365760"/>
        </p:xfrm>
        <a:graphic>
          <a:graphicData uri="http://schemas.openxmlformats.org/drawingml/2006/table">
            <a:tbl>
              <a:tblPr rtl="1" firstRow="1" bandRow="1"/>
              <a:tblGrid>
                <a:gridCol w="6858030">
                  <a:extLst>
                    <a:ext uri="{9D8B030D-6E8A-4147-A177-3AD203B41FA5}">
                      <a16:colId xmlns:a16="http://schemas.microsoft.com/office/drawing/2014/main" val="20000"/>
                    </a:ext>
                  </a:extLst>
                </a:gridCol>
              </a:tblGrid>
              <a:tr h="156550">
                <a:tc>
                  <a:txBody>
                    <a:bodyPr/>
                    <a:lstStyle>
                      <a:defPPr>
                        <a:defRPr lang="he-IL"/>
                      </a:defPPr>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endParaRPr lang="he-IL"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bl>
          </a:graphicData>
        </a:graphic>
      </p:graphicFrame>
      <p:pic>
        <p:nvPicPr>
          <p:cNvPr id="1037" name="Picture 2"/>
          <p:cNvPicPr>
            <a:picLocks noChangeAspect="1" noChangeArrowheads="1"/>
          </p:cNvPicPr>
          <p:nvPr userDrawn="1"/>
        </p:nvPicPr>
        <p:blipFill>
          <a:blip r:embed="rId18"/>
          <a:srcRect/>
          <a:stretch>
            <a:fillRect/>
          </a:stretch>
        </p:blipFill>
        <p:spPr bwMode="auto">
          <a:xfrm>
            <a:off x="6929438" y="6400800"/>
            <a:ext cx="2214562"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hava.cohen@rdatoolkit.org" TargetMode="External"/><Relationship Id="rId5" Type="http://schemas.openxmlformats.org/officeDocument/2006/relationships/hyperlink" Target="mailto:ahava.cohen@nli.org.i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B0MPVvOvbJFWcnfFe5PbS6hN42e1jQ1z/edit?usp=sharing&amp;ouid=100155237539028769003&amp;rtpof=true&amp;sd=true"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mailto:ahava.cohen@nli.org.i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mailto:Ahava.cohen@rdatoolki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rdatoolkit.org/CR_reques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lszV-kHHEeR6cXssde71Hl_lpWD3Aiei/vie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rdatoolkit.org/sites/default/files/2024-04/RSC-EEO-SS2024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IG_fullcolor_Square">
            <a:extLst>
              <a:ext uri="{FF2B5EF4-FFF2-40B4-BE49-F238E27FC236}">
                <a16:creationId xmlns:a16="http://schemas.microsoft.com/office/drawing/2014/main" id="{801EF301-1572-4EDC-8420-415265211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63"/>
          <a:stretch/>
        </p:blipFill>
        <p:spPr bwMode="auto">
          <a:xfrm>
            <a:off x="683568" y="504267"/>
            <a:ext cx="3048000" cy="2134716"/>
          </a:xfrm>
          <a:prstGeom prst="rect">
            <a:avLst/>
          </a:prstGeom>
          <a:noFill/>
          <a:extLst>
            <a:ext uri="{909E8E84-426E-40DD-AFC4-6F175D3DCCD1}">
              <a14:hiddenFill xmlns:a14="http://schemas.microsoft.com/office/drawing/2010/main">
                <a:solidFill>
                  <a:srgbClr val="FFFFFF"/>
                </a:solidFill>
              </a14:hiddenFill>
            </a:ext>
          </a:extLst>
        </p:spPr>
      </p:pic>
      <p:sp>
        <p:nvSpPr>
          <p:cNvPr id="2050" name="כותרת 1"/>
          <p:cNvSpPr>
            <a:spLocks noGrp="1"/>
          </p:cNvSpPr>
          <p:nvPr>
            <p:ph type="ctrTitle" idx="4294967295"/>
          </p:nvPr>
        </p:nvSpPr>
        <p:spPr>
          <a:xfrm>
            <a:off x="468313" y="3284538"/>
            <a:ext cx="7772400" cy="1470025"/>
          </a:xfrm>
        </p:spPr>
        <p:txBody>
          <a:bodyPr/>
          <a:lstStyle/>
          <a:p>
            <a:pPr eaLnBrk="1" hangingPunct="1"/>
            <a:br>
              <a:rPr lang="en-US"/>
            </a:br>
            <a:endParaRPr lang="he-IL"/>
          </a:p>
        </p:txBody>
      </p:sp>
      <p:pic>
        <p:nvPicPr>
          <p:cNvPr id="2051" name="Picture 2"/>
          <p:cNvPicPr>
            <a:picLocks noChangeAspect="1" noChangeArrowheads="1"/>
          </p:cNvPicPr>
          <p:nvPr/>
        </p:nvPicPr>
        <p:blipFill>
          <a:blip r:embed="rId4"/>
          <a:srcRect/>
          <a:stretch>
            <a:fillRect/>
          </a:stretch>
        </p:blipFill>
        <p:spPr bwMode="auto">
          <a:xfrm>
            <a:off x="4298950" y="571500"/>
            <a:ext cx="4845050" cy="1000125"/>
          </a:xfrm>
          <a:prstGeom prst="rect">
            <a:avLst/>
          </a:prstGeom>
          <a:noFill/>
          <a:ln w="9525">
            <a:noFill/>
            <a:miter lim="800000"/>
            <a:headEnd/>
            <a:tailEnd/>
          </a:ln>
        </p:spPr>
      </p:pic>
      <p:sp>
        <p:nvSpPr>
          <p:cNvPr id="3" name="TextBox 2"/>
          <p:cNvSpPr txBox="1"/>
          <p:nvPr/>
        </p:nvSpPr>
        <p:spPr>
          <a:xfrm>
            <a:off x="818085" y="1512966"/>
            <a:ext cx="7706319" cy="4862870"/>
          </a:xfrm>
          <a:prstGeom prst="rect">
            <a:avLst/>
          </a:prstGeom>
          <a:noFill/>
        </p:spPr>
        <p:txBody>
          <a:bodyPr wrap="square" rtlCol="1">
            <a:spAutoFit/>
          </a:bodyPr>
          <a:lstStyle/>
          <a:p>
            <a:pPr algn="l" rtl="0"/>
            <a:endParaRPr lang="en-US" sz="3200" dirty="0">
              <a:latin typeface="+mj-lt"/>
            </a:endParaRPr>
          </a:p>
          <a:p>
            <a:pPr algn="l" rtl="0"/>
            <a:endParaRPr lang="en-US" sz="3200" dirty="0">
              <a:latin typeface="+mj-lt"/>
            </a:endParaRPr>
          </a:p>
          <a:p>
            <a:pPr algn="l" rtl="0"/>
            <a:r>
              <a:rPr lang="en-US" sz="3200" dirty="0">
                <a:latin typeface="+mj-lt"/>
              </a:rPr>
              <a:t>Report from the </a:t>
            </a:r>
            <a:br>
              <a:rPr lang="en-US" sz="3200" dirty="0">
                <a:latin typeface="+mj-lt"/>
              </a:rPr>
            </a:br>
            <a:r>
              <a:rPr lang="en-US" sz="3200" dirty="0">
                <a:latin typeface="+mj-lt"/>
              </a:rPr>
              <a:t>Europe Representative to the RSC </a:t>
            </a:r>
            <a:br>
              <a:rPr lang="en-US" sz="3200" dirty="0">
                <a:latin typeface="+mj-lt"/>
              </a:rPr>
            </a:br>
            <a:r>
              <a:rPr lang="en-US" sz="3200" dirty="0">
                <a:latin typeface="+mj-lt"/>
              </a:rPr>
              <a:t>EURIG Annual Meeting, 2025</a:t>
            </a:r>
          </a:p>
          <a:p>
            <a:pPr algn="l" rtl="0"/>
            <a:endParaRPr lang="en-US" sz="3200" dirty="0">
              <a:latin typeface="+mj-lt"/>
            </a:endParaRPr>
          </a:p>
          <a:p>
            <a:pPr algn="l" rtl="0"/>
            <a:r>
              <a:rPr lang="en-US" sz="3200" dirty="0">
                <a:latin typeface="+mj-lt"/>
              </a:rPr>
              <a:t>		     Ahava Cohen</a:t>
            </a:r>
          </a:p>
          <a:p>
            <a:pPr algn="l" rtl="0"/>
            <a:endParaRPr lang="en-US" sz="3200" dirty="0">
              <a:latin typeface="+mj-lt"/>
            </a:endParaRPr>
          </a:p>
          <a:p>
            <a:pPr algn="l" rtl="0"/>
            <a:r>
              <a:rPr lang="en-US" sz="1800" dirty="0">
                <a:latin typeface="+mj-lt"/>
                <a:hlinkClick r:id="rId5"/>
              </a:rPr>
              <a:t>ahava.cohen@nli.org.il</a:t>
            </a:r>
            <a:r>
              <a:rPr lang="en-US" sz="1800" dirty="0">
                <a:latin typeface="+mj-lt"/>
              </a:rPr>
              <a:t>			</a:t>
            </a:r>
            <a:r>
              <a:rPr lang="en-US" sz="1800" dirty="0">
                <a:latin typeface="+mj-lt"/>
                <a:hlinkClick r:id="rId6"/>
              </a:rPr>
              <a:t>Ahava.cohen@rdatoolkit.org</a:t>
            </a:r>
            <a:endParaRPr lang="en-US" sz="1800" dirty="0">
              <a:latin typeface="+mj-lt"/>
            </a:endParaRPr>
          </a:p>
          <a:p>
            <a:pPr algn="l" rtl="0"/>
            <a:endParaRPr lang="en-US" sz="1800" dirty="0">
              <a:latin typeface="+mj-lt"/>
            </a:endParaRPr>
          </a:p>
          <a:p>
            <a:pPr algn="l" rtl="0"/>
            <a:endParaRPr lang="he-IL" sz="1800" dirty="0">
              <a:latin typeface="+mj-lt"/>
            </a:endParaRPr>
          </a:p>
        </p:txBody>
      </p:sp>
    </p:spTree>
  </p:cSld>
  <p:clrMapOvr>
    <a:masterClrMapping/>
  </p:clrMapOvr>
  <p:transition advTm="164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5719" y="125760"/>
            <a:ext cx="9144000" cy="1143000"/>
          </a:xfrm>
        </p:spPr>
        <p:txBody>
          <a:bodyPr/>
          <a:lstStyle/>
          <a:p>
            <a:pPr eaLnBrk="1" hangingPunct="1">
              <a:defRPr/>
            </a:pPr>
            <a:r>
              <a:rPr lang="en-US" kern="1200" dirty="0">
                <a:solidFill>
                  <a:srgbClr val="0070C0"/>
                </a:solidFill>
              </a:rPr>
              <a:t>Working Groups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250875" y="908720"/>
            <a:ext cx="8208912" cy="8956298"/>
          </a:xfrm>
          <a:prstGeom prst="rect">
            <a:avLst/>
          </a:prstGeom>
          <a:noFill/>
        </p:spPr>
        <p:txBody>
          <a:bodyPr wrap="square" rtlCol="1">
            <a:spAutoFit/>
          </a:bodyPr>
          <a:lstStyle/>
          <a:p>
            <a:pPr marL="285750" indent="-285750" algn="l" rtl="0">
              <a:buFont typeface="Arial" panose="020B0604020202020204" pitchFamily="34" charset="0"/>
              <a:buChar char="•"/>
            </a:pPr>
            <a:r>
              <a:rPr lang="cy-GB" sz="3600" b="1" dirty="0"/>
              <a:t>Extent Working Group</a:t>
            </a:r>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r>
              <a:rPr lang="en-US" sz="3600" b="1" dirty="0"/>
              <a:t>Joint RDA Board and RSC Working Group on Artificial Intelligence</a:t>
            </a:r>
            <a:endParaRPr lang="cy-GB"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r>
              <a:rPr lang="en-US" sz="3600" b="1" dirty="0"/>
              <a:t>Religions in RDA Working Group</a:t>
            </a:r>
          </a:p>
          <a:p>
            <a:pPr marL="285750" indent="-285750" algn="l" rtl="0">
              <a:buFont typeface="Arial" panose="020B0604020202020204" pitchFamily="34" charset="0"/>
              <a:buChar char="•"/>
            </a:pPr>
            <a:r>
              <a:rPr lang="en-US" sz="3600" b="1" dirty="0"/>
              <a:t>Archives Working Group</a:t>
            </a:r>
          </a:p>
          <a:p>
            <a:pPr marL="285750" indent="-285750" algn="l" rtl="0">
              <a:buFont typeface="Arial" panose="020B0604020202020204" pitchFamily="34" charset="0"/>
              <a:buChar char="•"/>
            </a:pPr>
            <a:endParaRPr lang="en-US" sz="3600" b="1" dirty="0"/>
          </a:p>
          <a:p>
            <a:pPr marL="285750" indent="-285750" algn="l" rtl="0">
              <a:buFont typeface="Arial" panose="020B0604020202020204" pitchFamily="34" charset="0"/>
              <a:buChar char="•"/>
            </a:pPr>
            <a:r>
              <a:rPr lang="en-US" sz="3600" b="1" dirty="0"/>
              <a:t>Music </a:t>
            </a:r>
            <a:r>
              <a:rPr lang="en-US" sz="3600" b="1"/>
              <a:t>Working Group: </a:t>
            </a:r>
            <a:r>
              <a:rPr lang="en-US" sz="3600" b="1" dirty="0"/>
              <a:t>draft for July 2025 meeting</a:t>
            </a:r>
          </a:p>
          <a:p>
            <a:pPr marL="285750" indent="-285750" algn="l" rtl="0">
              <a:buFont typeface="Arial" panose="020B0604020202020204" pitchFamily="34" charset="0"/>
              <a:buChar char="•"/>
            </a:pPr>
            <a:endParaRPr lang="en-US" sz="3600" b="1" dirty="0"/>
          </a:p>
          <a:p>
            <a:pPr marL="285750" indent="-285750" algn="l" rtl="0">
              <a:buFont typeface="Arial" panose="020B0604020202020204" pitchFamily="34" charset="0"/>
              <a:buChar char="•"/>
            </a:pPr>
            <a:endParaRPr lang="en-US"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endParaRPr lang="he-IL" sz="3600" dirty="0"/>
          </a:p>
        </p:txBody>
      </p:sp>
    </p:spTree>
    <p:extLst>
      <p:ext uri="{BB962C8B-B14F-4D97-AF65-F5344CB8AC3E}">
        <p14:creationId xmlns:p14="http://schemas.microsoft.com/office/powerpoint/2010/main" val="19683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Working Groups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719931" y="125959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467543" y="1556792"/>
            <a:ext cx="8208912" cy="4893647"/>
          </a:xfrm>
          <a:prstGeom prst="rect">
            <a:avLst/>
          </a:prstGeom>
          <a:noFill/>
        </p:spPr>
        <p:txBody>
          <a:bodyPr wrap="square" rtlCol="1">
            <a:spAutoFit/>
          </a:bodyPr>
          <a:lstStyle/>
          <a:p>
            <a:pPr algn="l" rtl="0"/>
            <a:r>
              <a:rPr lang="cy-GB" sz="2400" b="1" i="0" dirty="0">
                <a:solidFill>
                  <a:srgbClr val="2D2D2D"/>
                </a:solidFill>
                <a:effectLst/>
                <a:latin typeface="Roboto Slab"/>
              </a:rPr>
              <a:t>Standing Working Groups</a:t>
            </a:r>
          </a:p>
          <a:p>
            <a:pPr marL="285750" indent="-285750" algn="l" rtl="0">
              <a:buFont typeface="Arial" panose="020B0604020202020204" pitchFamily="34" charset="0"/>
              <a:buChar char="•"/>
            </a:pPr>
            <a:r>
              <a:rPr lang="cy-GB" sz="2000" b="1" dirty="0"/>
              <a:t>Examples Working Group</a:t>
            </a:r>
          </a:p>
          <a:p>
            <a:pPr marL="285750" indent="-285750" algn="l" rtl="0">
              <a:buFont typeface="Arial" panose="020B0604020202020204" pitchFamily="34" charset="0"/>
              <a:buChar char="•"/>
            </a:pPr>
            <a:r>
              <a:rPr lang="cy-GB" sz="2000" b="1" dirty="0"/>
              <a:t>Technical Working Group</a:t>
            </a:r>
          </a:p>
          <a:p>
            <a:pPr marL="285750" indent="-285750" algn="l" rtl="0">
              <a:buFont typeface="Arial" panose="020B0604020202020204" pitchFamily="34" charset="0"/>
              <a:buChar char="•"/>
            </a:pPr>
            <a:r>
              <a:rPr lang="en-US" sz="2000" b="1" dirty="0"/>
              <a:t>Translations Working Group</a:t>
            </a:r>
          </a:p>
          <a:p>
            <a:pPr algn="l" rtl="0"/>
            <a:endParaRPr lang="cy-GB" sz="2000" b="1" dirty="0"/>
          </a:p>
          <a:p>
            <a:pPr algn="l" rtl="0"/>
            <a:r>
              <a:rPr lang="en-US" sz="2400" b="1" i="0" dirty="0">
                <a:solidFill>
                  <a:srgbClr val="2D2D2D"/>
                </a:solidFill>
                <a:effectLst/>
                <a:latin typeface="Roboto Slab"/>
              </a:rPr>
              <a:t>Task and Finish Working Groups</a:t>
            </a:r>
            <a:endParaRPr lang="cy-GB" sz="2000" b="1" dirty="0"/>
          </a:p>
          <a:p>
            <a:pPr marL="285750" indent="-285750" algn="l" rtl="0">
              <a:buFont typeface="Arial" panose="020B0604020202020204" pitchFamily="34" charset="0"/>
              <a:buChar char="•"/>
            </a:pPr>
            <a:r>
              <a:rPr lang="cy-GB" sz="2000" b="1" dirty="0"/>
              <a:t>Extent Working Group</a:t>
            </a:r>
          </a:p>
          <a:p>
            <a:pPr marL="285750" indent="-285750" algn="l" rtl="0">
              <a:buFont typeface="Arial" panose="020B0604020202020204" pitchFamily="34" charset="0"/>
              <a:buChar char="•"/>
            </a:pPr>
            <a:r>
              <a:rPr lang="en-US" sz="2000" b="1" dirty="0"/>
              <a:t>Joint RDA Board and RSC Working Group on Artificial Intelligence</a:t>
            </a:r>
          </a:p>
          <a:p>
            <a:pPr algn="l" rtl="0"/>
            <a:endParaRPr lang="en-US" sz="2000" b="1" dirty="0"/>
          </a:p>
          <a:p>
            <a:pPr algn="l" rtl="0"/>
            <a:r>
              <a:rPr lang="en-US" sz="2400" b="1" dirty="0">
                <a:solidFill>
                  <a:srgbClr val="2D2D2D"/>
                </a:solidFill>
                <a:latin typeface="Roboto Slab"/>
              </a:rPr>
              <a:t>Advisory Groups</a:t>
            </a:r>
          </a:p>
          <a:p>
            <a:pPr marL="285750" indent="-285750" algn="l" rtl="0">
              <a:buFont typeface="Arial" panose="020B0604020202020204" pitchFamily="34" charset="0"/>
              <a:buChar char="•"/>
            </a:pPr>
            <a:r>
              <a:rPr lang="en-US" sz="2000" b="1" dirty="0"/>
              <a:t>Religions in RDA Working Group</a:t>
            </a:r>
          </a:p>
          <a:p>
            <a:pPr marL="285750" indent="-285750" algn="l" rtl="0">
              <a:buFont typeface="Arial" panose="020B0604020202020204" pitchFamily="34" charset="0"/>
              <a:buChar char="•"/>
            </a:pPr>
            <a:r>
              <a:rPr lang="en-US" sz="2000" b="1" dirty="0"/>
              <a:t>Archives Working Group</a:t>
            </a:r>
          </a:p>
          <a:p>
            <a:pPr marL="800100" lvl="1" indent="-342900" algn="l" rtl="0">
              <a:buFont typeface="Wingdings" panose="05000000000000000000" pitchFamily="2" charset="2"/>
              <a:buChar char="v"/>
            </a:pPr>
            <a:r>
              <a:rPr lang="en-US" sz="2000" b="1" dirty="0"/>
              <a:t>New Terms of Reference approved at April 2025 meeting</a:t>
            </a:r>
          </a:p>
          <a:p>
            <a:pPr lvl="1" algn="l" rtl="0"/>
            <a:r>
              <a:rPr lang="en-US" sz="2000" b="1" dirty="0"/>
              <a:t>	2 members from Switzerland, 2 from Israel, two from USA</a:t>
            </a:r>
          </a:p>
          <a:p>
            <a:pPr marL="800100" lvl="1" indent="-342900" algn="l" rtl="0">
              <a:buFont typeface="Wingdings" panose="05000000000000000000" pitchFamily="2" charset="2"/>
              <a:buChar char="v"/>
            </a:pPr>
            <a:r>
              <a:rPr lang="en-US" sz="2000" b="1" dirty="0"/>
              <a:t>Started survey of RDA in archives</a:t>
            </a:r>
          </a:p>
        </p:txBody>
      </p:sp>
    </p:spTree>
    <p:extLst>
      <p:ext uri="{BB962C8B-B14F-4D97-AF65-F5344CB8AC3E}">
        <p14:creationId xmlns:p14="http://schemas.microsoft.com/office/powerpoint/2010/main" val="41460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Editorial Committee – 2025</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1662635426"/>
              </p:ext>
            </p:extLst>
          </p:nvPr>
        </p:nvGraphicFramePr>
        <p:xfrm>
          <a:off x="1115616" y="2171809"/>
          <a:ext cx="6768752" cy="2160240"/>
        </p:xfrm>
        <a:graphic>
          <a:graphicData uri="http://schemas.openxmlformats.org/drawingml/2006/table">
            <a:tbl>
              <a:tblPr firstCol="1" bandRow="1">
                <a:tableStyleId>{91EBBBCC-DAD2-459C-BE2E-F6DE35CF9A28}</a:tableStyleId>
              </a:tblPr>
              <a:tblGrid>
                <a:gridCol w="4335043">
                  <a:extLst>
                    <a:ext uri="{9D8B030D-6E8A-4147-A177-3AD203B41FA5}">
                      <a16:colId xmlns:a16="http://schemas.microsoft.com/office/drawing/2014/main" val="2966966936"/>
                    </a:ext>
                  </a:extLst>
                </a:gridCol>
                <a:gridCol w="2433709">
                  <a:extLst>
                    <a:ext uri="{9D8B030D-6E8A-4147-A177-3AD203B41FA5}">
                      <a16:colId xmlns:a16="http://schemas.microsoft.com/office/drawing/2014/main" val="1370062922"/>
                    </a:ext>
                  </a:extLst>
                </a:gridCol>
              </a:tblGrid>
              <a:tr h="216024">
                <a:tc>
                  <a:txBody>
                    <a:bodyPr/>
                    <a:lstStyle/>
                    <a:p>
                      <a:pPr algn="l" rtl="0">
                        <a:lnSpc>
                          <a:spcPct val="107000"/>
                        </a:lnSpc>
                        <a:spcAft>
                          <a:spcPts val="800"/>
                        </a:spcAft>
                      </a:pPr>
                      <a:r>
                        <a:rPr lang="fr-FR" sz="1200" dirty="0">
                          <a:solidFill>
                            <a:schemeClr val="tx1"/>
                          </a:solidFill>
                          <a:effectLst/>
                          <a:latin typeface="+mn-lt"/>
                        </a:rPr>
                        <a:t>Mélanie Roche - Bibliothèque nationale de France</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solidFill>
                            <a:schemeClr val="tx1"/>
                          </a:solidFill>
                          <a:effectLst/>
                          <a:latin typeface="+mn-lt"/>
                        </a:rPr>
                        <a:t>June 2023 - June 2026 </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010865"/>
                  </a:ext>
                </a:extLst>
              </a:tr>
              <a:tr h="216024">
                <a:tc>
                  <a:txBody>
                    <a:bodyPr/>
                    <a:lstStyle/>
                    <a:p>
                      <a:pPr algn="l" rtl="0">
                        <a:lnSpc>
                          <a:spcPct val="107000"/>
                        </a:lnSpc>
                        <a:spcAft>
                          <a:spcPts val="800"/>
                        </a:spcAft>
                      </a:pPr>
                      <a:r>
                        <a:rPr lang="en-US" sz="1200" dirty="0">
                          <a:solidFill>
                            <a:srgbClr val="7030A0"/>
                          </a:solidFill>
                          <a:effectLst/>
                          <a:latin typeface="+mn-lt"/>
                          <a:ea typeface="Calibri" panose="020F0502020204030204" pitchFamily="34" charset="0"/>
                          <a:cs typeface="Arial" panose="020B0604020202020204" pitchFamily="34" charset="0"/>
                        </a:rPr>
                        <a:t>Maïté Roux – ABES (replaces Héloïse Lecomte)</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solidFill>
                            <a:srgbClr val="7030A0"/>
                          </a:solidFill>
                          <a:effectLst/>
                          <a:latin typeface="+mn-lt"/>
                          <a:ea typeface="Calibri" panose="020F0502020204030204" pitchFamily="34" charset="0"/>
                          <a:cs typeface="Arial" panose="020B0604020202020204" pitchFamily="34" charset="0"/>
                        </a:rPr>
                        <a:t>January 2023</a:t>
                      </a:r>
                      <a:r>
                        <a:rPr lang="en-US" sz="1200" baseline="0" dirty="0">
                          <a:solidFill>
                            <a:srgbClr val="7030A0"/>
                          </a:solidFill>
                          <a:effectLst/>
                          <a:latin typeface="+mn-lt"/>
                          <a:ea typeface="Calibri" panose="020F0502020204030204" pitchFamily="34" charset="0"/>
                          <a:cs typeface="Arial" panose="020B0604020202020204" pitchFamily="34" charset="0"/>
                        </a:rPr>
                        <a:t> – January 2026</a:t>
                      </a:r>
                      <a:r>
                        <a:rPr lang="en-US" sz="1200" dirty="0">
                          <a:solidFill>
                            <a:srgbClr val="7030A0"/>
                          </a:solidFill>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681422821"/>
                  </a:ext>
                </a:extLst>
              </a:tr>
              <a:tr h="216024">
                <a:tc>
                  <a:txBody>
                    <a:bodyPr/>
                    <a:lstStyle/>
                    <a:p>
                      <a:pPr algn="l" rtl="0">
                        <a:lnSpc>
                          <a:spcPct val="107000"/>
                        </a:lnSpc>
                        <a:spcAft>
                          <a:spcPts val="800"/>
                        </a:spcAft>
                      </a:pPr>
                      <a:r>
                        <a:rPr lang="en-US" sz="1200" dirty="0">
                          <a:solidFill>
                            <a:srgbClr val="FF0000"/>
                          </a:solidFill>
                          <a:effectLst/>
                          <a:latin typeface="+mn-lt"/>
                          <a:ea typeface="Calibri" panose="020F0502020204030204" pitchFamily="34" charset="0"/>
                          <a:cs typeface="Arial" panose="020B0604020202020204" pitchFamily="34" charset="0"/>
                        </a:rPr>
                        <a:t>Thurstan Young – </a:t>
                      </a:r>
                      <a:r>
                        <a:rPr lang="en-US" sz="1200" b="1" dirty="0">
                          <a:solidFill>
                            <a:srgbClr val="FF0000"/>
                          </a:solidFill>
                          <a:effectLst/>
                          <a:latin typeface="+mn-lt"/>
                          <a:ea typeface="Calibri" panose="020F0502020204030204" pitchFamily="34" charset="0"/>
                          <a:cs typeface="Arial" panose="020B0604020202020204" pitchFamily="34" charset="0"/>
                        </a:rPr>
                        <a:t>British</a:t>
                      </a:r>
                      <a:r>
                        <a:rPr lang="en-US" sz="1200" b="1" baseline="0" dirty="0">
                          <a:solidFill>
                            <a:srgbClr val="FF0000"/>
                          </a:solidFill>
                          <a:effectLst/>
                          <a:latin typeface="+mn-lt"/>
                          <a:ea typeface="Calibri" panose="020F0502020204030204" pitchFamily="34" charset="0"/>
                          <a:cs typeface="Arial" panose="020B0604020202020204" pitchFamily="34" charset="0"/>
                        </a:rPr>
                        <a:t> Library</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dirty="0">
                          <a:solidFill>
                            <a:srgbClr val="FF0000"/>
                          </a:solidFill>
                          <a:effectLst/>
                          <a:latin typeface="+mn-lt"/>
                          <a:ea typeface="Calibri" panose="020F0502020204030204" pitchFamily="34" charset="0"/>
                          <a:cs typeface="Arial" panose="020B0604020202020204" pitchFamily="34" charset="0"/>
                        </a:rPr>
                        <a:t>June 2022</a:t>
                      </a:r>
                      <a:r>
                        <a:rPr lang="en-US" sz="1200" baseline="0" dirty="0">
                          <a:solidFill>
                            <a:srgbClr val="FF0000"/>
                          </a:solidFill>
                          <a:effectLst/>
                          <a:latin typeface="+mn-lt"/>
                          <a:ea typeface="Calibri" panose="020F0502020204030204" pitchFamily="34" charset="0"/>
                          <a:cs typeface="Arial" panose="020B0604020202020204" pitchFamily="34" charset="0"/>
                        </a:rPr>
                        <a:t> – June 2025</a:t>
                      </a:r>
                      <a:endParaRPr lang="en-US" sz="12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0802323"/>
                  </a:ext>
                </a:extLst>
              </a:tr>
              <a:tr h="2160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solidFill>
                            <a:srgbClr val="7030A0"/>
                          </a:solidFill>
                          <a:effectLst/>
                          <a:latin typeface="+mn-lt"/>
                          <a:ea typeface="Calibri" panose="020F0502020204030204" pitchFamily="34" charset="0"/>
                          <a:cs typeface="Arial" panose="020B0604020202020204" pitchFamily="34" charset="0"/>
                        </a:rPr>
                        <a:t>Anastasia Kerameos - CILIP</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dirty="0">
                          <a:solidFill>
                            <a:srgbClr val="7030A0"/>
                          </a:solidFill>
                          <a:effectLst/>
                          <a:latin typeface="+mn-lt"/>
                          <a:ea typeface="Calibri" panose="020F0502020204030204" pitchFamily="34" charset="0"/>
                          <a:cs typeface="Arial" panose="020B0604020202020204" pitchFamily="34" charset="0"/>
                        </a:rPr>
                        <a:t>May 2025 – May 2028</a:t>
                      </a:r>
                    </a:p>
                  </a:txBody>
                  <a:tcPr marL="68580" marR="68580" marT="0" marB="0"/>
                </a:tc>
                <a:extLst>
                  <a:ext uri="{0D108BD9-81ED-4DB2-BD59-A6C34878D82A}">
                    <a16:rowId xmlns:a16="http://schemas.microsoft.com/office/drawing/2014/main" val="3794487382"/>
                  </a:ext>
                </a:extLst>
              </a:tr>
              <a:tr h="216024">
                <a:tc>
                  <a:txBody>
                    <a:bodyPr/>
                    <a:lstStyle/>
                    <a:p>
                      <a:pPr algn="l" rtl="0">
                        <a:lnSpc>
                          <a:spcPct val="107000"/>
                        </a:lnSpc>
                        <a:spcAft>
                          <a:spcPts val="800"/>
                        </a:spcAft>
                      </a:pPr>
                      <a:r>
                        <a:rPr lang="en-US" sz="1200" dirty="0">
                          <a:solidFill>
                            <a:schemeClr val="tx1"/>
                          </a:solidFill>
                          <a:effectLst/>
                          <a:latin typeface="+mn-lt"/>
                        </a:rPr>
                        <a:t>Christian </a:t>
                      </a:r>
                      <a:r>
                        <a:rPr lang="en-US" sz="1200" dirty="0" err="1">
                          <a:solidFill>
                            <a:schemeClr val="tx1"/>
                          </a:solidFill>
                          <a:effectLst/>
                          <a:latin typeface="+mn-lt"/>
                        </a:rPr>
                        <a:t>Aliverti</a:t>
                      </a:r>
                      <a:r>
                        <a:rPr lang="en-US" sz="1200" dirty="0">
                          <a:solidFill>
                            <a:schemeClr val="tx1"/>
                          </a:solidFill>
                          <a:effectLst/>
                          <a:latin typeface="+mn-lt"/>
                        </a:rPr>
                        <a:t>       </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 – RDA Board IR</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1808734"/>
                  </a:ext>
                </a:extLst>
              </a:tr>
              <a:tr h="2160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Arial" panose="020B0604020202020204" pitchFamily="34" charset="0"/>
                        </a:rPr>
                        <a:t>Jenny Wright</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 – EURIG Chair</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4415517"/>
                  </a:ext>
                </a:extLst>
              </a:tr>
              <a:tr h="216024">
                <a:tc>
                  <a:txBody>
                    <a:bodyPr/>
                    <a:lstStyle/>
                    <a:p>
                      <a:pPr algn="l" rtl="0">
                        <a:lnSpc>
                          <a:spcPct val="107000"/>
                        </a:lnSpc>
                        <a:spcAft>
                          <a:spcPts val="800"/>
                        </a:spcAft>
                      </a:pPr>
                      <a:r>
                        <a:rPr lang="en-US" sz="1200" dirty="0">
                          <a:effectLst/>
                          <a:latin typeface="+mn-lt"/>
                        </a:rPr>
                        <a:t>Ahava Cohen</a:t>
                      </a:r>
                      <a:endParaRPr lang="en-US" sz="12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 – </a:t>
                      </a:r>
                      <a:r>
                        <a:rPr lang="en-US" sz="1200" dirty="0" err="1">
                          <a:effectLst/>
                          <a:latin typeface="+mn-lt"/>
                        </a:rPr>
                        <a:t>EdCo</a:t>
                      </a:r>
                      <a:r>
                        <a:rPr lang="en-US" sz="1200" dirty="0">
                          <a:effectLst/>
                          <a:latin typeface="+mn-lt"/>
                        </a:rPr>
                        <a:t> Chair</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8215896"/>
                  </a:ext>
                </a:extLst>
              </a:tr>
              <a:tr h="216024">
                <a:tc>
                  <a:txBody>
                    <a:bodyPr/>
                    <a:lstStyle/>
                    <a:p>
                      <a:pPr algn="l" rtl="0">
                        <a:lnSpc>
                          <a:spcPct val="107000"/>
                        </a:lnSpc>
                        <a:spcAft>
                          <a:spcPts val="800"/>
                        </a:spcAft>
                      </a:pPr>
                      <a:r>
                        <a:rPr lang="en-US" sz="1200" dirty="0">
                          <a:effectLst/>
                          <a:latin typeface="+mn-lt"/>
                          <a:ea typeface="Calibri" panose="020F0502020204030204" pitchFamily="34" charset="0"/>
                          <a:cs typeface="Arial" panose="020B0604020202020204" pitchFamily="34" charset="0"/>
                        </a:rPr>
                        <a:t>Hannes Lowagie </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4602663"/>
                  </a:ext>
                </a:extLst>
              </a:tr>
              <a:tr h="216024">
                <a:tc>
                  <a:txBody>
                    <a:bodyPr/>
                    <a:lstStyle/>
                    <a:p>
                      <a:pPr algn="l" rtl="0">
                        <a:lnSpc>
                          <a:spcPct val="107000"/>
                        </a:lnSpc>
                        <a:spcAft>
                          <a:spcPts val="800"/>
                        </a:spcAft>
                      </a:pPr>
                      <a:r>
                        <a:rPr lang="en-US" sz="1200" dirty="0">
                          <a:effectLst/>
                          <a:latin typeface="+mn-lt"/>
                        </a:rPr>
                        <a:t>Szabolcs Dancs          </a:t>
                      </a:r>
                      <a:endParaRPr lang="en-US" sz="12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0568139"/>
                  </a:ext>
                </a:extLst>
              </a:tr>
              <a:tr h="216024">
                <a:tc>
                  <a:txBody>
                    <a:bodyPr/>
                    <a:lstStyle/>
                    <a:p>
                      <a:pPr algn="l" rtl="0">
                        <a:lnSpc>
                          <a:spcPct val="107000"/>
                        </a:lnSpc>
                        <a:spcAft>
                          <a:spcPts val="800"/>
                        </a:spcAft>
                      </a:pPr>
                      <a:r>
                        <a:rPr lang="en-US" sz="1200" dirty="0">
                          <a:effectLst/>
                          <a:latin typeface="+mn-lt"/>
                          <a:ea typeface="Calibri" panose="020F0502020204030204" pitchFamily="34" charset="0"/>
                          <a:cs typeface="Arial" panose="020B0604020202020204" pitchFamily="34" charset="0"/>
                        </a:rPr>
                        <a:t>Emilie Sørine Ullerup</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4723308"/>
                  </a:ext>
                </a:extLst>
              </a:tr>
            </a:tbl>
          </a:graphicData>
        </a:graphic>
      </p:graphicFrame>
    </p:spTree>
    <p:extLst>
      <p:ext uri="{BB962C8B-B14F-4D97-AF65-F5344CB8AC3E}">
        <p14:creationId xmlns:p14="http://schemas.microsoft.com/office/powerpoint/2010/main" val="108485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239234" y="23084"/>
            <a:ext cx="8305042" cy="800545"/>
          </a:xfrm>
        </p:spPr>
        <p:txBody>
          <a:bodyPr>
            <a:normAutofit/>
          </a:bodyPr>
          <a:lstStyle/>
          <a:p>
            <a:pPr rtl="0"/>
            <a:r>
              <a:rPr lang="hu-HU" sz="4400" dirty="0" err="1"/>
              <a:t>Translations</a:t>
            </a:r>
            <a:endParaRPr lang="en-GB" sz="4400" dirty="0"/>
          </a:p>
        </p:txBody>
      </p:sp>
      <p:sp>
        <p:nvSpPr>
          <p:cNvPr id="3" name="Dátum helye 2"/>
          <p:cNvSpPr>
            <a:spLocks noGrp="1"/>
          </p:cNvSpPr>
          <p:nvPr>
            <p:ph type="dt" sz="half" idx="11"/>
          </p:nvPr>
        </p:nvSpPr>
        <p:spPr/>
        <p:txBody>
          <a:bodyPr/>
          <a:lstStyle/>
          <a:p>
            <a:r>
              <a:rPr lang="en-US" dirty="0"/>
              <a:t>202</a:t>
            </a:r>
            <a:r>
              <a:rPr lang="hu-HU" dirty="0"/>
              <a:t>5</a:t>
            </a:r>
            <a:r>
              <a:rPr lang="en-US" dirty="0"/>
              <a:t>-05-</a:t>
            </a:r>
            <a:r>
              <a:rPr lang="hu-HU" dirty="0"/>
              <a:t>21</a:t>
            </a:r>
            <a:endParaRPr lang="en-US" dirty="0"/>
          </a:p>
        </p:txBody>
      </p:sp>
      <p:sp>
        <p:nvSpPr>
          <p:cNvPr id="8" name="Tartalom helye 7"/>
          <p:cNvSpPr>
            <a:spLocks noGrp="1"/>
          </p:cNvSpPr>
          <p:nvPr>
            <p:ph sz="quarter" idx="13"/>
          </p:nvPr>
        </p:nvSpPr>
        <p:spPr>
          <a:xfrm>
            <a:off x="239234" y="1124744"/>
            <a:ext cx="4226027" cy="4599151"/>
          </a:xfrm>
        </p:spPr>
        <p:txBody>
          <a:bodyPr>
            <a:normAutofit fontScale="92500" lnSpcReduction="20000"/>
          </a:bodyPr>
          <a:lstStyle/>
          <a:p>
            <a:pPr marL="0" indent="0" algn="l" rtl="0">
              <a:buNone/>
            </a:pPr>
            <a:r>
              <a:rPr lang="en-GB" b="1" dirty="0"/>
              <a:t>Full translations:</a:t>
            </a:r>
          </a:p>
          <a:p>
            <a:pPr algn="l" rtl="0"/>
            <a:r>
              <a:rPr lang="en-GB" dirty="0"/>
              <a:t>Arabic</a:t>
            </a:r>
          </a:p>
          <a:p>
            <a:pPr algn="l" rtl="0"/>
            <a:r>
              <a:rPr lang="en-GB" dirty="0"/>
              <a:t>Catalan</a:t>
            </a:r>
          </a:p>
          <a:p>
            <a:pPr algn="l" rtl="0"/>
            <a:r>
              <a:rPr lang="en-GB" dirty="0"/>
              <a:t>Finnish</a:t>
            </a:r>
          </a:p>
          <a:p>
            <a:pPr algn="l" rtl="0"/>
            <a:r>
              <a:rPr lang="en-GB" dirty="0"/>
              <a:t>French</a:t>
            </a:r>
          </a:p>
          <a:p>
            <a:pPr algn="l" rtl="0"/>
            <a:r>
              <a:rPr lang="en-GB" dirty="0"/>
              <a:t>Hungarian</a:t>
            </a:r>
          </a:p>
          <a:p>
            <a:pPr algn="l" rtl="0"/>
            <a:r>
              <a:rPr lang="en-GB" dirty="0"/>
              <a:t>Italian</a:t>
            </a:r>
          </a:p>
          <a:p>
            <a:pPr algn="l" rtl="0"/>
            <a:r>
              <a:rPr lang="en-GB" dirty="0"/>
              <a:t>Norwegian</a:t>
            </a:r>
            <a:endParaRPr lang="hu-HU" dirty="0"/>
          </a:p>
          <a:p>
            <a:pPr algn="l" rtl="0"/>
            <a:r>
              <a:rPr lang="en-GB" sz="3200" dirty="0"/>
              <a:t>Portuguese</a:t>
            </a:r>
            <a:endParaRPr lang="en-GB" dirty="0"/>
          </a:p>
          <a:p>
            <a:pPr algn="l" rtl="0"/>
            <a:r>
              <a:rPr lang="en-GB" dirty="0"/>
              <a:t>Spanish</a:t>
            </a:r>
          </a:p>
        </p:txBody>
      </p:sp>
      <p:sp>
        <p:nvSpPr>
          <p:cNvPr id="9" name="Tartalom helye 8"/>
          <p:cNvSpPr>
            <a:spLocks noGrp="1"/>
          </p:cNvSpPr>
          <p:nvPr>
            <p:ph sz="quarter" idx="14"/>
          </p:nvPr>
        </p:nvSpPr>
        <p:spPr>
          <a:xfrm>
            <a:off x="5132381" y="823629"/>
            <a:ext cx="4109463" cy="5112568"/>
          </a:xfrm>
        </p:spPr>
        <p:txBody>
          <a:bodyPr>
            <a:normAutofit fontScale="55000" lnSpcReduction="20000"/>
          </a:bodyPr>
          <a:lstStyle/>
          <a:p>
            <a:pPr marL="0" indent="0" algn="l" rtl="0">
              <a:buNone/>
            </a:pPr>
            <a:r>
              <a:rPr lang="en-GB" b="1" dirty="0"/>
              <a:t>Partial translations:</a:t>
            </a:r>
          </a:p>
          <a:p>
            <a:pPr algn="l" rtl="0"/>
            <a:r>
              <a:rPr lang="en-GB" sz="3800" dirty="0"/>
              <a:t>Czech</a:t>
            </a:r>
          </a:p>
          <a:p>
            <a:pPr algn="l" rtl="0"/>
            <a:r>
              <a:rPr lang="en-GB" sz="3800" dirty="0"/>
              <a:t>Danish</a:t>
            </a:r>
          </a:p>
          <a:p>
            <a:pPr algn="l" rtl="0"/>
            <a:r>
              <a:rPr lang="en-GB" sz="3800" dirty="0"/>
              <a:t>Dutch</a:t>
            </a:r>
          </a:p>
          <a:p>
            <a:pPr algn="l" rtl="0"/>
            <a:r>
              <a:rPr lang="en-GB" sz="3800" dirty="0"/>
              <a:t>Estonian</a:t>
            </a:r>
          </a:p>
          <a:p>
            <a:pPr algn="l" rtl="0"/>
            <a:r>
              <a:rPr lang="en-GB" sz="3800" dirty="0"/>
              <a:t>German </a:t>
            </a:r>
          </a:p>
          <a:p>
            <a:pPr algn="l" rtl="0"/>
            <a:r>
              <a:rPr lang="en-GB" sz="3800" dirty="0"/>
              <a:t>Greek</a:t>
            </a:r>
          </a:p>
          <a:p>
            <a:pPr algn="l" rtl="0"/>
            <a:r>
              <a:rPr lang="en-GB" sz="3800" dirty="0"/>
              <a:t>Hebrew</a:t>
            </a:r>
          </a:p>
          <a:p>
            <a:pPr algn="l" rtl="0"/>
            <a:r>
              <a:rPr lang="en-GB" sz="3800" dirty="0"/>
              <a:t>Korean</a:t>
            </a:r>
          </a:p>
          <a:p>
            <a:pPr algn="l" rtl="0"/>
            <a:r>
              <a:rPr lang="en-GB" sz="3800" dirty="0"/>
              <a:t>Latvian </a:t>
            </a:r>
          </a:p>
          <a:p>
            <a:pPr algn="l" rtl="0"/>
            <a:r>
              <a:rPr lang="en-GB" sz="3800" dirty="0"/>
              <a:t>Slovenian </a:t>
            </a:r>
          </a:p>
          <a:p>
            <a:pPr algn="l" rtl="0"/>
            <a:r>
              <a:rPr lang="en-GB" sz="3800" dirty="0"/>
              <a:t>Swedish</a:t>
            </a:r>
          </a:p>
          <a:p>
            <a:pPr algn="l" rtl="0"/>
            <a:r>
              <a:rPr lang="en-GB" sz="4100" dirty="0"/>
              <a:t>Turkish</a:t>
            </a:r>
          </a:p>
          <a:p>
            <a:pPr algn="l" rtl="0"/>
            <a:r>
              <a:rPr lang="en-GB" sz="3800" dirty="0"/>
              <a:t>Chinese</a:t>
            </a:r>
          </a:p>
          <a:p>
            <a:pPr algn="l" rtl="0"/>
            <a:r>
              <a:rPr lang="en-GB" sz="3800" i="1" dirty="0"/>
              <a:t>Vietnamese</a:t>
            </a:r>
          </a:p>
        </p:txBody>
      </p:sp>
    </p:spTree>
    <p:extLst>
      <p:ext uri="{BB962C8B-B14F-4D97-AF65-F5344CB8AC3E}">
        <p14:creationId xmlns:p14="http://schemas.microsoft.com/office/powerpoint/2010/main" val="293833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8"/>
          <p:cNvSpPr>
            <a:spLocks noGrp="1"/>
          </p:cNvSpPr>
          <p:nvPr>
            <p:ph sz="quarter" idx="13"/>
          </p:nvPr>
        </p:nvSpPr>
        <p:spPr>
          <a:xfrm>
            <a:off x="302428" y="404664"/>
            <a:ext cx="8539144" cy="5688632"/>
          </a:xfrm>
        </p:spPr>
        <p:txBody>
          <a:bodyPr>
            <a:normAutofit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hu-HU" sz="2400" dirty="0"/>
          </a:p>
          <a:p>
            <a:pPr marL="0" indent="0" algn="l" rtl="0">
              <a:buNone/>
            </a:pPr>
            <a:r>
              <a:rPr lang="en-GB" sz="2400" b="1" dirty="0"/>
              <a:t>RDA Translation Statuses (last updated: May 202</a:t>
            </a:r>
            <a:r>
              <a:rPr lang="hu-HU" sz="2400" b="1" dirty="0"/>
              <a:t>5</a:t>
            </a:r>
            <a:r>
              <a:rPr lang="en-GB" sz="2400" b="1" dirty="0"/>
              <a:t>) </a:t>
            </a:r>
            <a:r>
              <a:rPr lang="en-GB" sz="2400" dirty="0"/>
              <a:t>can be found </a:t>
            </a:r>
            <a:r>
              <a:rPr lang="en-GB" sz="2400" dirty="0">
                <a:hlinkClick r:id="rId3"/>
              </a:rPr>
              <a:t>on </a:t>
            </a:r>
            <a:r>
              <a:rPr lang="en-GB" sz="2400" dirty="0" err="1">
                <a:hlinkClick r:id="rId3"/>
              </a:rPr>
              <a:t>Googe</a:t>
            </a:r>
            <a:r>
              <a:rPr lang="en-GB" sz="2400" dirty="0">
                <a:hlinkClick r:id="rId3"/>
              </a:rPr>
              <a:t> Drive</a:t>
            </a:r>
            <a:endParaRPr lang="en-GB" sz="2400" dirty="0"/>
          </a:p>
        </p:txBody>
      </p:sp>
      <p:sp>
        <p:nvSpPr>
          <p:cNvPr id="13" name="Szövegdoboz 12"/>
          <p:cNvSpPr txBox="1"/>
          <p:nvPr/>
        </p:nvSpPr>
        <p:spPr>
          <a:xfrm>
            <a:off x="223110" y="692696"/>
            <a:ext cx="3049852" cy="3108543"/>
          </a:xfrm>
          <a:prstGeom prst="rect">
            <a:avLst/>
          </a:prstGeom>
          <a:noFill/>
        </p:spPr>
        <p:txBody>
          <a:bodyPr wrap="square" rtlCol="0">
            <a:spAutoFit/>
          </a:bodyPr>
          <a:lstStyle/>
          <a:p>
            <a:pPr algn="l" rtl="0"/>
            <a:r>
              <a:rPr lang="en-GB" sz="2800" b="1" dirty="0"/>
              <a:t>Full</a:t>
            </a:r>
          </a:p>
          <a:p>
            <a:pPr algn="l" rtl="0"/>
            <a:r>
              <a:rPr lang="en-GB" sz="2800" b="1" dirty="0"/>
              <a:t>Translations: </a:t>
            </a:r>
          </a:p>
          <a:p>
            <a:pPr algn="l" rtl="0"/>
            <a:r>
              <a:rPr lang="en-GB" sz="2800" dirty="0"/>
              <a:t>(</a:t>
            </a:r>
            <a:r>
              <a:rPr lang="hu-HU" sz="2800" dirty="0"/>
              <a:t>9</a:t>
            </a:r>
            <a:r>
              <a:rPr lang="en-GB" sz="2800" dirty="0"/>
              <a:t>)</a:t>
            </a:r>
          </a:p>
          <a:p>
            <a:pPr algn="l" rtl="0"/>
            <a:endParaRPr lang="en-GB" sz="2800" dirty="0"/>
          </a:p>
          <a:p>
            <a:pPr algn="l" rtl="0"/>
            <a:r>
              <a:rPr lang="en-GB" sz="2800" b="1" dirty="0"/>
              <a:t>Partial translations:</a:t>
            </a:r>
          </a:p>
          <a:p>
            <a:pPr algn="l" rtl="0"/>
            <a:r>
              <a:rPr lang="en-GB" sz="2800" dirty="0"/>
              <a:t>(1</a:t>
            </a:r>
            <a:r>
              <a:rPr lang="hu-HU" sz="2800" dirty="0"/>
              <a:t>4</a:t>
            </a:r>
            <a:r>
              <a:rPr lang="en-GB" sz="2800" dirty="0"/>
              <a:t>)</a:t>
            </a:r>
          </a:p>
        </p:txBody>
      </p:sp>
      <p:pic>
        <p:nvPicPr>
          <p:cNvPr id="14" name="Kép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637" y="967982"/>
            <a:ext cx="784860" cy="716280"/>
          </a:xfrm>
          <a:prstGeom prst="rect">
            <a:avLst/>
          </a:prstGeom>
        </p:spPr>
      </p:pic>
      <p:pic>
        <p:nvPicPr>
          <p:cNvPr id="15" name="Kép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805" y="2608846"/>
            <a:ext cx="861060" cy="662940"/>
          </a:xfrm>
          <a:prstGeom prst="rect">
            <a:avLst/>
          </a:prstGeom>
        </p:spPr>
      </p:pic>
      <p:sp>
        <p:nvSpPr>
          <p:cNvPr id="17" name="Szövegdoboz 16"/>
          <p:cNvSpPr txBox="1"/>
          <p:nvPr/>
        </p:nvSpPr>
        <p:spPr>
          <a:xfrm>
            <a:off x="57558" y="40502"/>
            <a:ext cx="2758509" cy="584775"/>
          </a:xfrm>
          <a:prstGeom prst="rect">
            <a:avLst/>
          </a:prstGeom>
          <a:noFill/>
        </p:spPr>
        <p:txBody>
          <a:bodyPr wrap="square" rtlCol="0">
            <a:spAutoFit/>
          </a:bodyPr>
          <a:lstStyle/>
          <a:p>
            <a:r>
              <a:rPr lang="hu-HU" sz="3200" b="1" dirty="0"/>
              <a:t>In Europe</a:t>
            </a:r>
          </a:p>
        </p:txBody>
      </p:sp>
      <p:pic>
        <p:nvPicPr>
          <p:cNvPr id="6" name="Kép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2939" y="0"/>
            <a:ext cx="5861061" cy="4256247"/>
          </a:xfrm>
          <a:prstGeom prst="rect">
            <a:avLst/>
          </a:prstGeom>
        </p:spPr>
      </p:pic>
    </p:spTree>
    <p:extLst>
      <p:ext uri="{BB962C8B-B14F-4D97-AF65-F5344CB8AC3E}">
        <p14:creationId xmlns:p14="http://schemas.microsoft.com/office/powerpoint/2010/main" val="152327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Questions? Comments? </a:t>
            </a:r>
            <a:br>
              <a:rPr lang="en-US" kern="1200" dirty="0">
                <a:solidFill>
                  <a:srgbClr val="0070C0"/>
                </a:solidFill>
              </a:rPr>
            </a:br>
            <a:r>
              <a:rPr lang="en-US" kern="1200" dirty="0">
                <a:solidFill>
                  <a:srgbClr val="0070C0"/>
                </a:solidFill>
              </a:rPr>
              <a:t>Fast Track/Proposal ideas?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pic>
        <p:nvPicPr>
          <p:cNvPr id="2" name="Picture 1"/>
          <p:cNvPicPr>
            <a:picLocks noChangeAspect="1"/>
          </p:cNvPicPr>
          <p:nvPr/>
        </p:nvPicPr>
        <p:blipFill>
          <a:blip r:embed="rId3"/>
          <a:stretch>
            <a:fillRect/>
          </a:stretch>
        </p:blipFill>
        <p:spPr>
          <a:xfrm>
            <a:off x="4283968" y="1772816"/>
            <a:ext cx="4650411" cy="4185370"/>
          </a:xfrm>
          <a:prstGeom prst="rect">
            <a:avLst/>
          </a:prstGeom>
        </p:spPr>
      </p:pic>
      <p:pic>
        <p:nvPicPr>
          <p:cNvPr id="3" name="Picture 2"/>
          <p:cNvPicPr>
            <a:picLocks noChangeAspect="1"/>
          </p:cNvPicPr>
          <p:nvPr/>
        </p:nvPicPr>
        <p:blipFill>
          <a:blip r:embed="rId4"/>
          <a:stretch>
            <a:fillRect/>
          </a:stretch>
        </p:blipFill>
        <p:spPr>
          <a:xfrm>
            <a:off x="285750" y="1691680"/>
            <a:ext cx="4286250" cy="4124325"/>
          </a:xfrm>
          <a:prstGeom prst="rect">
            <a:avLst/>
          </a:prstGeom>
        </p:spPr>
      </p:pic>
    </p:spTree>
    <p:extLst>
      <p:ext uri="{BB962C8B-B14F-4D97-AF65-F5344CB8AC3E}">
        <p14:creationId xmlns:p14="http://schemas.microsoft.com/office/powerpoint/2010/main" val="327535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556139" y="3242241"/>
            <a:ext cx="7704137" cy="2492990"/>
          </a:xfrm>
          <a:prstGeom prst="rect">
            <a:avLst/>
          </a:prstGeom>
          <a:noFill/>
        </p:spPr>
        <p:txBody>
          <a:bodyPr wrap="square" rtlCol="1">
            <a:spAutoFit/>
          </a:bodyPr>
          <a:lstStyle/>
          <a:p>
            <a:pPr algn="l" rtl="0"/>
            <a:r>
              <a:rPr lang="en-US" sz="2400" dirty="0">
                <a:latin typeface="+mn-lt"/>
              </a:rPr>
              <a:t>Ahava Cohen</a:t>
            </a:r>
          </a:p>
          <a:p>
            <a:pPr algn="l" rtl="0"/>
            <a:r>
              <a:rPr lang="en-US" sz="2400" dirty="0">
                <a:latin typeface="+mn-lt"/>
              </a:rPr>
              <a:t>National Library of Israel</a:t>
            </a:r>
          </a:p>
          <a:p>
            <a:pPr algn="l" rtl="0"/>
            <a:r>
              <a:rPr lang="en-US" sz="2400" dirty="0">
                <a:latin typeface="+mn-lt"/>
              </a:rPr>
              <a:t>Europe Representative to the RSC</a:t>
            </a:r>
            <a:endParaRPr lang="en-US" sz="2400" dirty="0">
              <a:latin typeface="+mn-lt"/>
              <a:hlinkClick r:id="rId3"/>
            </a:endParaRPr>
          </a:p>
          <a:p>
            <a:pPr algn="l" rtl="0"/>
            <a:endParaRPr lang="en-US" sz="2400" dirty="0">
              <a:latin typeface="+mn-lt"/>
              <a:hlinkClick r:id="rId3"/>
            </a:endParaRPr>
          </a:p>
          <a:p>
            <a:pPr algn="l" rtl="0"/>
            <a:r>
              <a:rPr lang="en-US" sz="1800" dirty="0">
                <a:latin typeface="+mn-lt"/>
                <a:hlinkClick r:id="rId3"/>
              </a:rPr>
              <a:t>ahava.cohen@nli.org.il</a:t>
            </a:r>
            <a:r>
              <a:rPr lang="en-US" sz="1800" dirty="0">
                <a:latin typeface="+mn-lt"/>
              </a:rPr>
              <a:t>			</a:t>
            </a:r>
            <a:r>
              <a:rPr lang="en-US" sz="1800" dirty="0">
                <a:latin typeface="+mn-lt"/>
                <a:hlinkClick r:id="rId4"/>
              </a:rPr>
              <a:t>Ahava.cohen@rdatoolkit.org</a:t>
            </a:r>
            <a:endParaRPr lang="en-US" sz="1800" dirty="0">
              <a:latin typeface="+mn-lt"/>
            </a:endParaRPr>
          </a:p>
          <a:p>
            <a:pPr algn="l" rtl="0"/>
            <a:r>
              <a:rPr lang="en-US" sz="1800" dirty="0">
                <a:latin typeface="+mn-lt"/>
              </a:rPr>
              <a:t>X: @AhavaCohen</a:t>
            </a:r>
          </a:p>
          <a:p>
            <a:endParaRPr lang="he-IL" sz="2400" dirty="0">
              <a:latin typeface="+mn-lt"/>
            </a:endParaRPr>
          </a:p>
        </p:txBody>
      </p:sp>
      <p:pic>
        <p:nvPicPr>
          <p:cNvPr id="3" name="Picture 2"/>
          <p:cNvPicPr>
            <a:picLocks noChangeAspect="1"/>
          </p:cNvPicPr>
          <p:nvPr/>
        </p:nvPicPr>
        <p:blipFill>
          <a:blip r:embed="rId5"/>
          <a:stretch>
            <a:fillRect/>
          </a:stretch>
        </p:blipFill>
        <p:spPr>
          <a:xfrm>
            <a:off x="171140" y="1101159"/>
            <a:ext cx="8730282" cy="1396503"/>
          </a:xfrm>
          <a:prstGeom prst="rect">
            <a:avLst/>
          </a:prstGeom>
        </p:spPr>
      </p:pic>
      <p:sp>
        <p:nvSpPr>
          <p:cNvPr id="4" name="Rounded Rectangle 3"/>
          <p:cNvSpPr/>
          <p:nvPr/>
        </p:nvSpPr>
        <p:spPr bwMode="auto">
          <a:xfrm>
            <a:off x="7668344" y="1113409"/>
            <a:ext cx="1080120" cy="391541"/>
          </a:xfrm>
          <a:prstGeom prst="roundRect">
            <a:avLst/>
          </a:prstGeom>
          <a:noFill/>
          <a:ln w="76200" cap="flat" cmpd="sng" algn="ctr">
            <a:solidFill>
              <a:srgbClr val="FEC42D"/>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600" b="0" i="0" u="none" strike="noStrike" cap="none" normalizeH="0" baseline="0">
              <a:ln>
                <a:noFill/>
              </a:ln>
              <a:solidFill>
                <a:srgbClr val="000066"/>
              </a:solidFill>
              <a:effectLst/>
              <a:latin typeface="Times New Roman" pitchFamily="18" charset="0"/>
              <a:ea typeface="Arial Unicode MS" pitchFamily="34" charset="-128"/>
              <a:cs typeface="Times New Roman (Hebrew)" charset="0"/>
            </a:endParaRPr>
          </a:p>
        </p:txBody>
      </p:sp>
    </p:spTree>
    <p:extLst>
      <p:ext uri="{BB962C8B-B14F-4D97-AF65-F5344CB8AC3E}">
        <p14:creationId xmlns:p14="http://schemas.microsoft.com/office/powerpoint/2010/main" val="322287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992" y="147280"/>
            <a:ext cx="9144000" cy="1143000"/>
          </a:xfrm>
        </p:spPr>
        <p:txBody>
          <a:bodyPr/>
          <a:lstStyle/>
          <a:p>
            <a:pPr eaLnBrk="1" hangingPunct="1">
              <a:defRPr/>
            </a:pPr>
            <a:r>
              <a:rPr lang="en-US" kern="1200" dirty="0">
                <a:solidFill>
                  <a:srgbClr val="0070C0"/>
                </a:solidFill>
              </a:rPr>
              <a:t>Meetings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3" name="TextBox 2"/>
          <p:cNvSpPr txBox="1"/>
          <p:nvPr/>
        </p:nvSpPr>
        <p:spPr>
          <a:xfrm>
            <a:off x="366426" y="1124744"/>
            <a:ext cx="8208912" cy="4154984"/>
          </a:xfrm>
          <a:prstGeom prst="rect">
            <a:avLst/>
          </a:prstGeom>
          <a:noFill/>
        </p:spPr>
        <p:txBody>
          <a:bodyPr wrap="square" rtlCol="1">
            <a:spAutoFit/>
          </a:bodyPr>
          <a:lstStyle/>
          <a:p>
            <a:pPr marL="285750" indent="-285750" algn="l" rtl="0">
              <a:buFont typeface="Arial" panose="020B0604020202020204" pitchFamily="34" charset="0"/>
              <a:buChar char="•"/>
            </a:pPr>
            <a:r>
              <a:rPr lang="en-US" sz="2400" dirty="0">
                <a:latin typeface="+mn-lt"/>
              </a:rPr>
              <a:t>RSC meeting in person meeting, Washington DC (USA) November 2024</a:t>
            </a:r>
          </a:p>
          <a:p>
            <a:pPr marL="285750" indent="-285750" algn="l" rtl="0">
              <a:buFont typeface="Arial" panose="020B0604020202020204" pitchFamily="34" charset="0"/>
              <a:buChar char="•"/>
            </a:pPr>
            <a:r>
              <a:rPr lang="en-US" sz="2400" dirty="0">
                <a:latin typeface="+mn-lt"/>
              </a:rPr>
              <a:t>Online joint RSC/RDA board meeting – April 2025</a:t>
            </a:r>
          </a:p>
          <a:p>
            <a:pPr marL="285750" indent="-285750" algn="l" rtl="0">
              <a:buFont typeface="Arial" panose="020B0604020202020204" pitchFamily="34" charset="0"/>
              <a:buChar char="•"/>
            </a:pPr>
            <a:r>
              <a:rPr lang="en-US" sz="2400" dirty="0">
                <a:latin typeface="+mn-lt"/>
              </a:rPr>
              <a:t>3 asynchronous meetings (July, January, April)</a:t>
            </a:r>
          </a:p>
          <a:p>
            <a:pPr marL="285750" indent="-285750" algn="l" rtl="0">
              <a:buFont typeface="Arial" panose="020B0604020202020204" pitchFamily="34" charset="0"/>
              <a:buChar char="•"/>
            </a:pPr>
            <a:endParaRPr lang="en-US" sz="2400" dirty="0">
              <a:latin typeface="+mn-lt"/>
            </a:endParaRPr>
          </a:p>
          <a:p>
            <a:pPr marL="285750" indent="-285750" algn="l" rtl="0">
              <a:buFont typeface="Arial" panose="020B0604020202020204" pitchFamily="34" charset="0"/>
              <a:buChar char="•"/>
            </a:pPr>
            <a:r>
              <a:rPr lang="en-US" sz="2400" dirty="0">
                <a:latin typeface="+mn-lt"/>
              </a:rPr>
              <a:t>All asynchronous </a:t>
            </a:r>
            <a:br>
              <a:rPr lang="en-US" sz="2400" dirty="0">
                <a:latin typeface="+mn-lt"/>
              </a:rPr>
            </a:br>
            <a:r>
              <a:rPr lang="en-US" sz="2400" dirty="0">
                <a:latin typeface="+mn-lt"/>
              </a:rPr>
              <a:t>meetings had public </a:t>
            </a:r>
            <a:br>
              <a:rPr lang="en-US" sz="2400" dirty="0">
                <a:latin typeface="+mn-lt"/>
              </a:rPr>
            </a:br>
            <a:r>
              <a:rPr lang="en-US" sz="2400" dirty="0">
                <a:latin typeface="+mn-lt"/>
              </a:rPr>
              <a:t>sessions</a:t>
            </a:r>
          </a:p>
          <a:p>
            <a:pPr marL="285750" indent="-285750" algn="l" rtl="0">
              <a:buFont typeface="Arial" panose="020B0604020202020204" pitchFamily="34" charset="0"/>
              <a:buChar char="•"/>
            </a:pPr>
            <a:endParaRPr lang="en-US" sz="2400" dirty="0">
              <a:latin typeface="+mn-lt"/>
            </a:endParaRPr>
          </a:p>
          <a:p>
            <a:pPr marL="285750" indent="-285750" algn="l" rtl="0">
              <a:buFont typeface="Arial" panose="020B0604020202020204" pitchFamily="34" charset="0"/>
              <a:buChar char="•"/>
            </a:pPr>
            <a:r>
              <a:rPr lang="en-US" sz="2400" dirty="0">
                <a:latin typeface="+mn-lt"/>
              </a:rPr>
              <a:t>No in-person meeting 2025</a:t>
            </a:r>
          </a:p>
          <a:p>
            <a:pPr marL="285750" indent="-285750" algn="l" rtl="0">
              <a:buFont typeface="Arial" panose="020B0604020202020204" pitchFamily="34" charset="0"/>
              <a:buChar char="•"/>
            </a:pPr>
            <a:endParaRPr lang="he-IL" sz="2400" dirty="0">
              <a:latin typeface="+mn-lt"/>
            </a:endParaRPr>
          </a:p>
        </p:txBody>
      </p:sp>
      <p:pic>
        <p:nvPicPr>
          <p:cNvPr id="2" name="Picture 1">
            <a:extLst>
              <a:ext uri="{FF2B5EF4-FFF2-40B4-BE49-F238E27FC236}">
                <a16:creationId xmlns:a16="http://schemas.microsoft.com/office/drawing/2014/main" id="{6F94B037-5DDE-44E7-AE52-D2895828E4A0}"/>
              </a:ext>
            </a:extLst>
          </p:cNvPr>
          <p:cNvPicPr>
            <a:picLocks noChangeAspect="1"/>
          </p:cNvPicPr>
          <p:nvPr/>
        </p:nvPicPr>
        <p:blipFill rotWithShape="1">
          <a:blip r:embed="rId3"/>
          <a:srcRect l="15737" t="14445" r="6895"/>
          <a:stretch/>
        </p:blipFill>
        <p:spPr>
          <a:xfrm>
            <a:off x="4788024" y="2992934"/>
            <a:ext cx="3998688" cy="3316386"/>
          </a:xfrm>
          <a:prstGeom prst="rect">
            <a:avLst/>
          </a:prstGeom>
        </p:spPr>
      </p:pic>
    </p:spTree>
    <p:extLst>
      <p:ext uri="{BB962C8B-B14F-4D97-AF65-F5344CB8AC3E}">
        <p14:creationId xmlns:p14="http://schemas.microsoft.com/office/powerpoint/2010/main" val="254806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11736"/>
            <a:ext cx="9144000" cy="1143000"/>
          </a:xfrm>
        </p:spPr>
        <p:txBody>
          <a:bodyPr/>
          <a:lstStyle/>
          <a:p>
            <a:pPr rtl="0" eaLnBrk="1" hangingPunct="1">
              <a:defRPr/>
            </a:pPr>
            <a:r>
              <a:rPr lang="cy-GB" dirty="0"/>
              <a:t>RSC Membership</a:t>
            </a:r>
            <a:endParaRPr lang="en-US" kern="1200" dirty="0">
              <a:solidFill>
                <a:srgbClr val="0070C0"/>
              </a:solidFill>
            </a:endParaRP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730498" y="1259145"/>
            <a:ext cx="7848227" cy="5324535"/>
          </a:xfrm>
          <a:prstGeom prst="rect">
            <a:avLst/>
          </a:prstGeom>
          <a:noFill/>
        </p:spPr>
        <p:txBody>
          <a:bodyPr wrap="square" rtlCol="1">
            <a:spAutoFit/>
          </a:bodyPr>
          <a:lstStyle/>
          <a:p>
            <a:pPr marL="285750" indent="-285750" algn="l" rtl="0">
              <a:buFont typeface="Arial" panose="020B0604020202020204" pitchFamily="34" charset="0"/>
              <a:buChar char="•"/>
            </a:pPr>
            <a:r>
              <a:rPr lang="en-US" sz="2000" dirty="0">
                <a:latin typeface="+mn-lt"/>
              </a:rPr>
              <a:t>Damian </a:t>
            </a:r>
            <a:r>
              <a:rPr lang="en-US" sz="2000" dirty="0" err="1">
                <a:latin typeface="+mn-lt"/>
              </a:rPr>
              <a:t>Iseminger</a:t>
            </a:r>
            <a:r>
              <a:rPr lang="en-US" sz="2000" dirty="0">
                <a:latin typeface="+mn-lt"/>
              </a:rPr>
              <a:t> completed his term as Technical Team Liaison Officer. Christopher Holden succeeded to December 2026.</a:t>
            </a:r>
          </a:p>
          <a:p>
            <a:pPr marL="285750" indent="-285750" algn="l" rtl="0">
              <a:buFont typeface="Arial" panose="020B0604020202020204" pitchFamily="34" charset="0"/>
              <a:buChar char="•"/>
            </a:pPr>
            <a:r>
              <a:rPr lang="en-US" sz="2000" dirty="0">
                <a:latin typeface="+mn-lt"/>
              </a:rPr>
              <a:t>ORDAC and EURIG representatives appointed for second terms.</a:t>
            </a:r>
          </a:p>
          <a:p>
            <a:pPr marL="285750"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r>
              <a:rPr lang="en-US" sz="2000" dirty="0">
                <a:latin typeface="+mn-lt"/>
              </a:rPr>
              <a:t>First terms ending December 2025: </a:t>
            </a:r>
          </a:p>
          <a:p>
            <a:pPr marL="742950" lvl="1" indent="-285750" algn="l" rtl="0">
              <a:buFont typeface="Arial" panose="020B0604020202020204" pitchFamily="34" charset="0"/>
              <a:buChar char="•"/>
            </a:pPr>
            <a:r>
              <a:rPr lang="en-US" sz="2000" dirty="0">
                <a:latin typeface="+mn-lt"/>
              </a:rPr>
              <a:t>Translations Team Liaison Officer Szabolcs Dancs (December 2025).</a:t>
            </a:r>
          </a:p>
          <a:p>
            <a:pPr marL="742950" lvl="1" indent="-285750" algn="l" rtl="0">
              <a:buFont typeface="Arial" panose="020B0604020202020204" pitchFamily="34" charset="0"/>
              <a:buChar char="•"/>
            </a:pPr>
            <a:r>
              <a:rPr lang="en-US" sz="2000" dirty="0">
                <a:latin typeface="+mn-lt"/>
              </a:rPr>
              <a:t>RDA Examples Editor Jessica </a:t>
            </a:r>
            <a:r>
              <a:rPr lang="en-US" sz="2000" dirty="0" err="1">
                <a:latin typeface="+mn-lt"/>
              </a:rPr>
              <a:t>Grzegorski</a:t>
            </a:r>
            <a:endParaRPr lang="en-US" sz="2000" dirty="0">
              <a:latin typeface="+mn-lt"/>
            </a:endParaRPr>
          </a:p>
          <a:p>
            <a:pPr marL="742950" lvl="1" indent="-285750" algn="l" rtl="0">
              <a:buFont typeface="Arial" panose="020B0604020202020204" pitchFamily="34" charset="0"/>
              <a:buChar char="•"/>
            </a:pPr>
            <a:r>
              <a:rPr lang="en-US" sz="2000" dirty="0">
                <a:latin typeface="+mn-lt"/>
              </a:rPr>
              <a:t>Education and Orientation Officer Elisa Sze</a:t>
            </a:r>
          </a:p>
          <a:p>
            <a:pPr marL="742950" lvl="1" indent="-285750" algn="l" rtl="0">
              <a:buFont typeface="Arial" panose="020B0604020202020204" pitchFamily="34" charset="0"/>
              <a:buChar char="•"/>
            </a:pPr>
            <a:r>
              <a:rPr lang="en-US" sz="2000" dirty="0">
                <a:latin typeface="+mn-lt"/>
              </a:rPr>
              <a:t>RSC Secretary Anne Welsh (December 2025).</a:t>
            </a:r>
          </a:p>
          <a:p>
            <a:pPr marL="742950" lvl="1" indent="-285750" algn="l" rtl="0">
              <a:buFont typeface="Arial" panose="020B0604020202020204" pitchFamily="34" charset="0"/>
              <a:buChar char="•"/>
            </a:pPr>
            <a:r>
              <a:rPr lang="en-US" sz="2000" dirty="0">
                <a:latin typeface="+mn-lt"/>
              </a:rPr>
              <a:t>NARDAC representative Robert Maxwell (December 2025).</a:t>
            </a:r>
          </a:p>
          <a:p>
            <a:pPr marL="742950" lvl="1"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r>
              <a:rPr lang="en-US" sz="2000" dirty="0">
                <a:latin typeface="+mn-lt"/>
              </a:rPr>
              <a:t>Second term ending December 2025:</a:t>
            </a:r>
          </a:p>
          <a:p>
            <a:pPr marL="742950" lvl="1" indent="-285750" algn="l" rtl="0">
              <a:buFont typeface="Arial" panose="020B0604020202020204" pitchFamily="34" charset="0"/>
              <a:buChar char="•"/>
            </a:pPr>
            <a:r>
              <a:rPr lang="en-US" sz="2000" dirty="0">
                <a:latin typeface="+mn-lt"/>
              </a:rPr>
              <a:t>Wider Community Engagement Officer Charlene Chou</a:t>
            </a:r>
          </a:p>
          <a:p>
            <a:pPr marL="285750"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endParaRPr lang="he-IL" sz="2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Official RSC</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899592" y="2060848"/>
            <a:ext cx="6984776" cy="3416320"/>
          </a:xfrm>
          <a:prstGeom prst="rect">
            <a:avLst/>
          </a:prstGeom>
          <a:noFill/>
        </p:spPr>
        <p:txBody>
          <a:bodyPr wrap="square" rtlCol="1">
            <a:spAutoFit/>
          </a:bodyPr>
          <a:lstStyle/>
          <a:p>
            <a:pPr marL="285750" indent="-285750" algn="l" rtl="0">
              <a:buFont typeface="Arial" panose="020B0604020202020204" pitchFamily="34" charset="0"/>
              <a:buChar char="•"/>
            </a:pPr>
            <a:r>
              <a:rPr lang="en-US" sz="3600" dirty="0">
                <a:latin typeface="+mn-lt"/>
              </a:rPr>
              <a:t>Fast Tracks</a:t>
            </a:r>
          </a:p>
          <a:p>
            <a:pPr marL="285750" indent="-285750" algn="l" rtl="0">
              <a:buFont typeface="Arial" panose="020B0604020202020204" pitchFamily="34" charset="0"/>
              <a:buChar char="•"/>
            </a:pPr>
            <a:r>
              <a:rPr lang="en-US" sz="3600" dirty="0">
                <a:latin typeface="+mn-lt"/>
              </a:rPr>
              <a:t>Proposals</a:t>
            </a:r>
          </a:p>
          <a:p>
            <a:pPr marL="285750" indent="-285750" algn="l" rtl="0">
              <a:buFont typeface="Arial" panose="020B0604020202020204" pitchFamily="34" charset="0"/>
              <a:buChar char="•"/>
            </a:pPr>
            <a:r>
              <a:rPr lang="en-US" sz="3600" dirty="0">
                <a:latin typeface="+mn-lt"/>
              </a:rPr>
              <a:t>Community Resources</a:t>
            </a:r>
          </a:p>
          <a:p>
            <a:pPr marL="285750" indent="-285750" algn="l" rtl="0">
              <a:buFont typeface="Arial" panose="020B0604020202020204" pitchFamily="34" charset="0"/>
              <a:buChar char="•"/>
            </a:pPr>
            <a:r>
              <a:rPr lang="en-US" sz="3600" dirty="0">
                <a:latin typeface="+mn-lt"/>
              </a:rPr>
              <a:t>Protocols</a:t>
            </a:r>
          </a:p>
          <a:p>
            <a:pPr marL="285750" indent="-285750" algn="l" rtl="0">
              <a:buFont typeface="Arial" panose="020B0604020202020204" pitchFamily="34" charset="0"/>
              <a:buChar char="•"/>
            </a:pPr>
            <a:r>
              <a:rPr lang="en-US" sz="3600" dirty="0">
                <a:latin typeface="+mn-lt"/>
              </a:rPr>
              <a:t>Working Groups</a:t>
            </a:r>
          </a:p>
          <a:p>
            <a:pPr marL="285750" indent="-285750" algn="l" rtl="0">
              <a:buFont typeface="Arial" panose="020B0604020202020204" pitchFamily="34" charset="0"/>
              <a:buChar char="•"/>
            </a:pPr>
            <a:r>
              <a:rPr lang="en-US" sz="3600" dirty="0">
                <a:latin typeface="+mn-lt"/>
              </a:rPr>
              <a:t>Education</a:t>
            </a:r>
            <a:endParaRPr lang="he-IL" sz="3600" dirty="0">
              <a:latin typeface="+mn-lt"/>
            </a:endParaRPr>
          </a:p>
        </p:txBody>
      </p:sp>
    </p:spTree>
    <p:extLst>
      <p:ext uri="{BB962C8B-B14F-4D97-AF65-F5344CB8AC3E}">
        <p14:creationId xmlns:p14="http://schemas.microsoft.com/office/powerpoint/2010/main" val="390391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6DBF0-AC57-4E7A-85D2-D4CD06750491}"/>
              </a:ext>
            </a:extLst>
          </p:cNvPr>
          <p:cNvPicPr>
            <a:picLocks noChangeAspect="1"/>
          </p:cNvPicPr>
          <p:nvPr/>
        </p:nvPicPr>
        <p:blipFill rotWithShape="1">
          <a:blip r:embed="rId3"/>
          <a:srcRect t="6300"/>
          <a:stretch/>
        </p:blipFill>
        <p:spPr>
          <a:xfrm>
            <a:off x="-6345" y="332656"/>
            <a:ext cx="4866377" cy="6080544"/>
          </a:xfrm>
          <a:prstGeom prst="rect">
            <a:avLst/>
          </a:prstGeom>
        </p:spPr>
      </p:pic>
      <p:sp>
        <p:nvSpPr>
          <p:cNvPr id="2" name="TextBox 1"/>
          <p:cNvSpPr txBox="1"/>
          <p:nvPr/>
        </p:nvSpPr>
        <p:spPr>
          <a:xfrm>
            <a:off x="4557152" y="1905506"/>
            <a:ext cx="7920880" cy="3046988"/>
          </a:xfrm>
          <a:prstGeom prst="rect">
            <a:avLst/>
          </a:prstGeom>
          <a:noFill/>
        </p:spPr>
        <p:txBody>
          <a:bodyPr wrap="square" rtlCol="1">
            <a:spAutoFit/>
          </a:bodyPr>
          <a:lstStyle/>
          <a:p>
            <a:pPr marL="800100" lvl="1" indent="-342900" algn="l" rtl="0">
              <a:buFont typeface="Arial" panose="020B0604020202020204" pitchFamily="34" charset="0"/>
              <a:buChar char="•"/>
            </a:pPr>
            <a:endParaRPr lang="en-US" sz="2400" dirty="0">
              <a:latin typeface="+mn-lt"/>
            </a:endParaRPr>
          </a:p>
          <a:p>
            <a:pPr lvl="1" algn="l" rtl="0"/>
            <a:r>
              <a:rPr lang="en-US" sz="2400" dirty="0">
                <a:latin typeface="+mn-lt"/>
              </a:rPr>
              <a:t>Source:</a:t>
            </a:r>
          </a:p>
          <a:p>
            <a:pPr lvl="1" algn="l" rtl="0"/>
            <a:endParaRPr lang="en-US" sz="2400" dirty="0">
              <a:latin typeface="+mn-lt"/>
            </a:endParaRPr>
          </a:p>
          <a:p>
            <a:pPr marL="800100" lvl="1" indent="-342900" algn="l" rtl="0">
              <a:buFont typeface="Arial" panose="020B0604020202020204" pitchFamily="34" charset="0"/>
              <a:buChar char="•"/>
            </a:pPr>
            <a:r>
              <a:rPr lang="en-US" sz="2400" dirty="0">
                <a:latin typeface="+mn-lt"/>
              </a:rPr>
              <a:t>Translation WG: 2</a:t>
            </a:r>
          </a:p>
          <a:p>
            <a:pPr marL="800100" lvl="1" indent="-342900" algn="l" rtl="0">
              <a:buFont typeface="Arial" panose="020B0604020202020204" pitchFamily="34" charset="0"/>
              <a:buChar char="•"/>
            </a:pPr>
            <a:r>
              <a:rPr lang="en-US" sz="2400" dirty="0">
                <a:latin typeface="+mn-lt"/>
              </a:rPr>
              <a:t>RSC Secretary: 1</a:t>
            </a:r>
          </a:p>
          <a:p>
            <a:pPr lvl="1" algn="l" rtl="0"/>
            <a:br>
              <a:rPr lang="en-US" sz="2400" dirty="0">
                <a:latin typeface="+mn-lt"/>
              </a:rPr>
            </a:br>
            <a:endParaRPr lang="en-US" sz="2400" dirty="0">
              <a:latin typeface="+mn-lt"/>
            </a:endParaRPr>
          </a:p>
          <a:p>
            <a:pPr marL="342900" indent="-342900" algn="l" rtl="0">
              <a:buFont typeface="Arial" panose="020B0604020202020204" pitchFamily="34" charset="0"/>
              <a:buChar char="•"/>
            </a:pPr>
            <a:endParaRPr lang="he-IL" sz="2400" dirty="0">
              <a:latin typeface="+mn-lt"/>
            </a:endParaRPr>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Fast Tracks</a:t>
            </a:r>
            <a:endParaRPr lang="he-IL" sz="3600" b="1" dirty="0">
              <a:solidFill>
                <a:srgbClr val="0070C0"/>
              </a:solidFill>
              <a:latin typeface="+mj-lt"/>
              <a:ea typeface="+mj-ea"/>
              <a:cs typeface="+mj-cs"/>
            </a:endParaRPr>
          </a:p>
        </p:txBody>
      </p:sp>
    </p:spTree>
    <p:extLst>
      <p:ext uri="{BB962C8B-B14F-4D97-AF65-F5344CB8AC3E}">
        <p14:creationId xmlns:p14="http://schemas.microsoft.com/office/powerpoint/2010/main" val="251885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520" y="1556792"/>
            <a:ext cx="7920880" cy="4093428"/>
          </a:xfrm>
          <a:prstGeom prst="rect">
            <a:avLst/>
          </a:prstGeom>
          <a:noFill/>
        </p:spPr>
        <p:txBody>
          <a:bodyPr wrap="square" rtlCol="1">
            <a:spAutoFit/>
          </a:bodyPr>
          <a:lstStyle/>
          <a:p>
            <a:pPr marL="342900" indent="-342900" algn="l" rtl="0">
              <a:buFont typeface="Arial" panose="020B0604020202020204" pitchFamily="34" charset="0"/>
              <a:buChar char="•"/>
            </a:pPr>
            <a:r>
              <a:rPr lang="en-US" sz="2000" b="0" i="0" u="none" strike="noStrike" baseline="0" dirty="0">
                <a:solidFill>
                  <a:schemeClr val="accent2"/>
                </a:solidFill>
              </a:rPr>
              <a:t>Proposal to Revise Name of Corporate Body</a:t>
            </a:r>
          </a:p>
          <a:p>
            <a:pPr marL="800100" lvl="1" indent="-342900" algn="l" rtl="0">
              <a:buFont typeface="Arial" panose="020B0604020202020204" pitchFamily="34" charset="0"/>
              <a:buChar char="•"/>
            </a:pPr>
            <a:r>
              <a:rPr lang="en-US" sz="2000" b="0" i="0" u="none" strike="noStrike" baseline="0" dirty="0">
                <a:solidFill>
                  <a:schemeClr val="accent2"/>
                </a:solidFill>
              </a:rPr>
              <a:t>Prepared by the Religious WG. </a:t>
            </a:r>
            <a:r>
              <a:rPr lang="en-US" sz="2000" b="0" i="0" u="none" strike="noStrike" baseline="0" dirty="0" err="1">
                <a:solidFill>
                  <a:schemeClr val="accent2"/>
                </a:solidFill>
              </a:rPr>
              <a:t>Discussedand</a:t>
            </a:r>
            <a:r>
              <a:rPr lang="en-US" sz="2000" b="0" i="0" u="none" strike="noStrike" baseline="0" dirty="0">
                <a:solidFill>
                  <a:schemeClr val="accent2"/>
                </a:solidFill>
              </a:rPr>
              <a:t> approved at the November 2024 meeting. Allows recording official name of corporate body even when publications use a different name</a:t>
            </a:r>
          </a:p>
          <a:p>
            <a:pPr marL="800100" lvl="1" indent="-342900" algn="l" rtl="0">
              <a:buFont typeface="Arial" panose="020B0604020202020204" pitchFamily="34" charset="0"/>
              <a:buChar char="•"/>
            </a:pPr>
            <a:r>
              <a:rPr lang="en-US" sz="2000" dirty="0">
                <a:solidFill>
                  <a:schemeClr val="accent2"/>
                </a:solidFill>
              </a:rPr>
              <a:t>Religions WG was given specific permission to go beyond the limits of their mandate and identify broader areas in the Toolkit where their proposal would apply.</a:t>
            </a:r>
            <a:endParaRPr lang="cy-GB" sz="2000" b="0" i="0" u="none" strike="noStrike" baseline="0" dirty="0">
              <a:solidFill>
                <a:schemeClr val="accent2"/>
              </a:solidFill>
            </a:endParaRPr>
          </a:p>
          <a:p>
            <a:pPr marL="342900" indent="-342900" algn="l" rtl="0">
              <a:buFont typeface="Arial" panose="020B0604020202020204" pitchFamily="34" charset="0"/>
              <a:buChar char="•"/>
            </a:pPr>
            <a:r>
              <a:rPr lang="en-US" sz="2000" b="0" i="0" u="none" strike="noStrike" baseline="0" dirty="0">
                <a:solidFill>
                  <a:schemeClr val="accent2"/>
                </a:solidFill>
              </a:rPr>
              <a:t>Proposal to add glossary definitions for fictitious entity and non-human entity </a:t>
            </a:r>
          </a:p>
          <a:p>
            <a:pPr marL="800100" lvl="1" indent="-342900" algn="l" rtl="0">
              <a:buFont typeface="Arial" panose="020B0604020202020204" pitchFamily="34" charset="0"/>
              <a:buChar char="•"/>
            </a:pPr>
            <a:r>
              <a:rPr lang="en-US" sz="2000" dirty="0">
                <a:solidFill>
                  <a:schemeClr val="accent2"/>
                </a:solidFill>
              </a:rPr>
              <a:t>Prepared by Technical Team Liaison Officer and Examples Editor. Discussed at the November 2024 meeting and approved with changes to wording. Request to include “exhibiting human characteristics” to definition of non-human entity not approved.</a:t>
            </a:r>
            <a:endParaRPr lang="en-US" sz="2000" b="0" i="0" u="none" strike="noStrike" baseline="0" dirty="0">
              <a:solidFill>
                <a:schemeClr val="accent2"/>
              </a:solidFill>
            </a:endParaRPr>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Proposals – 2024/2025</a:t>
            </a:r>
            <a:endParaRPr lang="he-IL" sz="3600" b="1" dirty="0">
              <a:solidFill>
                <a:srgbClr val="0070C0"/>
              </a:solidFill>
              <a:latin typeface="+mj-lt"/>
              <a:ea typeface="+mj-ea"/>
              <a:cs typeface="+mj-cs"/>
            </a:endParaRPr>
          </a:p>
        </p:txBody>
      </p:sp>
    </p:spTree>
    <p:extLst>
      <p:ext uri="{BB962C8B-B14F-4D97-AF65-F5344CB8AC3E}">
        <p14:creationId xmlns:p14="http://schemas.microsoft.com/office/powerpoint/2010/main" val="10710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520" y="1556792"/>
            <a:ext cx="7920880" cy="4401205"/>
          </a:xfrm>
          <a:prstGeom prst="rect">
            <a:avLst/>
          </a:prstGeom>
          <a:noFill/>
        </p:spPr>
        <p:txBody>
          <a:bodyPr wrap="square" rtlCol="1">
            <a:spAutoFit/>
          </a:bodyPr>
          <a:lstStyle/>
          <a:p>
            <a:pPr marL="342900" indent="-342900" algn="l" rtl="0">
              <a:buFont typeface="Arial" panose="020B0604020202020204" pitchFamily="34" charset="0"/>
              <a:buChar char="•"/>
            </a:pPr>
            <a:r>
              <a:rPr lang="en-US" sz="2000" dirty="0">
                <a:solidFill>
                  <a:schemeClr val="accent2"/>
                </a:solidFill>
              </a:rPr>
              <a:t>Proposal to revise the definitions of aggregate, aggregating work and aggregates guidance</a:t>
            </a:r>
          </a:p>
          <a:p>
            <a:pPr marL="800100" lvl="1" indent="-342900" algn="l" rtl="0">
              <a:buFont typeface="Arial" panose="020B0604020202020204" pitchFamily="34" charset="0"/>
              <a:buChar char="•"/>
            </a:pPr>
            <a:r>
              <a:rPr lang="en-US" sz="2000" dirty="0">
                <a:solidFill>
                  <a:schemeClr val="accent2"/>
                </a:solidFill>
              </a:rPr>
              <a:t>Prepared by Technical Team Liaison Officer and Education and Orientation Officer. Discussed at the November 2024 meeting and approved with changes to wording.</a:t>
            </a:r>
          </a:p>
          <a:p>
            <a:pPr marL="342900" indent="-342900" algn="l" rtl="0">
              <a:buFont typeface="Arial" panose="020B0604020202020204" pitchFamily="34" charset="0"/>
              <a:buChar char="•"/>
            </a:pPr>
            <a:r>
              <a:rPr lang="en-US" sz="2000" dirty="0">
                <a:solidFill>
                  <a:schemeClr val="accent2"/>
                </a:solidFill>
              </a:rPr>
              <a:t>[Proposal on] Dual-language naming of Corporate Body and Place</a:t>
            </a:r>
          </a:p>
          <a:p>
            <a:pPr marL="800100" lvl="1" indent="-342900" algn="l" rtl="0">
              <a:buFont typeface="Arial" panose="020B0604020202020204" pitchFamily="34" charset="0"/>
              <a:buChar char="•"/>
            </a:pPr>
            <a:r>
              <a:rPr lang="en-US" sz="2000" dirty="0">
                <a:solidFill>
                  <a:schemeClr val="accent2"/>
                </a:solidFill>
              </a:rPr>
              <a:t>Prepared by ORDAC. Approved at November 2024 meeting after work by a Rapid Action Group. Final wording of text was left to the admin team. Issues of scripts remain untreated.</a:t>
            </a:r>
          </a:p>
          <a:p>
            <a:pPr marL="342900" indent="-342900" algn="l" rtl="0">
              <a:buFont typeface="Arial" panose="020B0604020202020204" pitchFamily="34" charset="0"/>
              <a:buChar char="•"/>
            </a:pPr>
            <a:r>
              <a:rPr lang="en-US" sz="2000" dirty="0">
                <a:solidFill>
                  <a:schemeClr val="accent2"/>
                </a:solidFill>
              </a:rPr>
              <a:t>Proposal on numerals associated with given names</a:t>
            </a:r>
          </a:p>
          <a:p>
            <a:pPr marL="800100" lvl="1" indent="-342900" algn="l" rtl="0">
              <a:buFont typeface="Arial" panose="020B0604020202020204" pitchFamily="34" charset="0"/>
              <a:buChar char="•"/>
            </a:pPr>
            <a:r>
              <a:rPr lang="en-US" sz="2000" dirty="0"/>
              <a:t>Prepared by NARDAC. Approved with amendments in the April 2025 Public Session of the RSC Meeting. A draft of RSC/NARDAC/2025/1/Decisions is with the North America representative and the Technical Team Liaison Officer.</a:t>
            </a:r>
            <a:endParaRPr lang="he-IL" sz="2000" dirty="0"/>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Proposals – 2024/2025</a:t>
            </a:r>
            <a:endParaRPr lang="he-IL" sz="3600" b="1" dirty="0">
              <a:solidFill>
                <a:srgbClr val="0070C0"/>
              </a:solidFill>
              <a:latin typeface="+mj-lt"/>
              <a:ea typeface="+mj-ea"/>
              <a:cs typeface="+mj-cs"/>
            </a:endParaRPr>
          </a:p>
        </p:txBody>
      </p:sp>
    </p:spTree>
    <p:extLst>
      <p:ext uri="{BB962C8B-B14F-4D97-AF65-F5344CB8AC3E}">
        <p14:creationId xmlns:p14="http://schemas.microsoft.com/office/powerpoint/2010/main" val="401282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rtl="0" eaLnBrk="1" hangingPunct="1">
              <a:defRPr/>
            </a:pPr>
            <a:r>
              <a:rPr lang="en-US" kern="1200" dirty="0">
                <a:solidFill>
                  <a:srgbClr val="0070C0"/>
                </a:solidFill>
              </a:rPr>
              <a:t>Community Resources</a:t>
            </a:r>
            <a:br>
              <a:rPr lang="en-US" kern="1200" dirty="0">
                <a:solidFill>
                  <a:srgbClr val="0070C0"/>
                </a:solidFill>
              </a:rPr>
            </a:br>
            <a:endParaRPr lang="en-US" sz="2400" kern="1200" dirty="0">
              <a:solidFill>
                <a:srgbClr val="0070C0"/>
              </a:solidFill>
            </a:endParaRPr>
          </a:p>
        </p:txBody>
      </p:sp>
      <p:sp>
        <p:nvSpPr>
          <p:cNvPr id="4099" name="Text Box 12"/>
          <p:cNvSpPr txBox="1">
            <a:spLocks noChangeArrowheads="1"/>
          </p:cNvSpPr>
          <p:nvPr/>
        </p:nvSpPr>
        <p:spPr bwMode="auto">
          <a:xfrm>
            <a:off x="2560176"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2" name="TextBox 1">
            <a:extLst>
              <a:ext uri="{FF2B5EF4-FFF2-40B4-BE49-F238E27FC236}">
                <a16:creationId xmlns:a16="http://schemas.microsoft.com/office/drawing/2014/main" id="{D4CAC386-C030-434B-9947-01310F38BFC8}"/>
              </a:ext>
            </a:extLst>
          </p:cNvPr>
          <p:cNvSpPr txBox="1"/>
          <p:nvPr/>
        </p:nvSpPr>
        <p:spPr>
          <a:xfrm>
            <a:off x="766456" y="1271320"/>
            <a:ext cx="7848227" cy="1569660"/>
          </a:xfrm>
          <a:prstGeom prst="rect">
            <a:avLst/>
          </a:prstGeom>
          <a:noFill/>
        </p:spPr>
        <p:txBody>
          <a:bodyPr wrap="square" rtlCol="1">
            <a:spAutoFit/>
          </a:bodyPr>
          <a:lstStyle/>
          <a:p>
            <a:pPr algn="ctr" rtl="0"/>
            <a:r>
              <a:rPr lang="en-US" sz="2400" dirty="0">
                <a:latin typeface="+mn-lt"/>
              </a:rPr>
              <a:t>Technology ready to accept communities; </a:t>
            </a:r>
          </a:p>
          <a:p>
            <a:pPr algn="ctr" rtl="0"/>
            <a:r>
              <a:rPr lang="en-US" sz="2400" dirty="0">
                <a:latin typeface="+mn-lt"/>
                <a:hlinkClick r:id="rId3"/>
              </a:rPr>
              <a:t>application available online </a:t>
            </a:r>
            <a:endParaRPr lang="en-US" sz="2400" dirty="0">
              <a:latin typeface="+mn-lt"/>
            </a:endParaRPr>
          </a:p>
          <a:p>
            <a:pPr algn="l" rtl="0"/>
            <a:endParaRPr lang="en-US" sz="2400" dirty="0">
              <a:latin typeface="+mn-lt"/>
            </a:endParaRPr>
          </a:p>
          <a:p>
            <a:pPr algn="l" rtl="0"/>
            <a:r>
              <a:rPr lang="en-US" sz="2400" dirty="0">
                <a:latin typeface="+mn-lt"/>
              </a:rPr>
              <a:t>	</a:t>
            </a:r>
            <a:endParaRPr lang="he-IL" sz="2400" dirty="0">
              <a:latin typeface="+mn-lt"/>
            </a:endParaRPr>
          </a:p>
        </p:txBody>
      </p:sp>
      <p:sp>
        <p:nvSpPr>
          <p:cNvPr id="5" name="Rectangle 2">
            <a:extLst>
              <a:ext uri="{FF2B5EF4-FFF2-40B4-BE49-F238E27FC236}">
                <a16:creationId xmlns:a16="http://schemas.microsoft.com/office/drawing/2014/main" id="{7F7181FA-E37D-42A4-86DE-542023355CFF}"/>
              </a:ext>
            </a:extLst>
          </p:cNvPr>
          <p:cNvSpPr txBox="1">
            <a:spLocks noChangeArrowheads="1"/>
          </p:cNvSpPr>
          <p:nvPr/>
        </p:nvSpPr>
        <p:spPr bwMode="auto">
          <a:xfrm>
            <a:off x="0" y="240748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rtl="0" eaLnBrk="1" hangingPunct="1">
              <a:defRPr/>
            </a:pPr>
            <a:r>
              <a:rPr lang="en-US" kern="1200" dirty="0">
                <a:solidFill>
                  <a:srgbClr val="0070C0"/>
                </a:solidFill>
              </a:rPr>
              <a:t>Protocols</a:t>
            </a:r>
            <a:br>
              <a:rPr lang="en-US" kern="1200" dirty="0">
                <a:solidFill>
                  <a:srgbClr val="0070C0"/>
                </a:solidFill>
              </a:rPr>
            </a:br>
            <a:endParaRPr lang="en-US" sz="2400" kern="1200" dirty="0">
              <a:solidFill>
                <a:srgbClr val="0070C0"/>
              </a:solidFill>
            </a:endParaRPr>
          </a:p>
        </p:txBody>
      </p:sp>
      <p:sp>
        <p:nvSpPr>
          <p:cNvPr id="3" name="TextBox 2">
            <a:extLst>
              <a:ext uri="{FF2B5EF4-FFF2-40B4-BE49-F238E27FC236}">
                <a16:creationId xmlns:a16="http://schemas.microsoft.com/office/drawing/2014/main" id="{36836683-5908-4743-8343-E77E57D58674}"/>
              </a:ext>
            </a:extLst>
          </p:cNvPr>
          <p:cNvSpPr txBox="1"/>
          <p:nvPr/>
        </p:nvSpPr>
        <p:spPr>
          <a:xfrm>
            <a:off x="1259632" y="3278356"/>
            <a:ext cx="6984776" cy="2308324"/>
          </a:xfrm>
          <a:prstGeom prst="rect">
            <a:avLst/>
          </a:prstGeom>
          <a:noFill/>
        </p:spPr>
        <p:txBody>
          <a:bodyPr wrap="square" rtlCol="1">
            <a:spAutoFit/>
          </a:bodyPr>
          <a:lstStyle/>
          <a:p>
            <a:pPr algn="ctr"/>
            <a:r>
              <a:rPr lang="en-US" sz="2400" dirty="0"/>
              <a:t>Protocol between the RSC and the BIBFRAME community represented by the </a:t>
            </a:r>
            <a:br>
              <a:rPr lang="en-US" sz="2400" dirty="0"/>
            </a:br>
            <a:r>
              <a:rPr lang="en-US" sz="2400" dirty="0"/>
              <a:t>Share Family / Share-VDE Advisory Council</a:t>
            </a:r>
            <a:r>
              <a:rPr lang="he-IL" sz="2400" dirty="0"/>
              <a:t> </a:t>
            </a:r>
          </a:p>
          <a:p>
            <a:pPr algn="l"/>
            <a:r>
              <a:rPr lang="en-US" sz="2400" dirty="0"/>
              <a:t>Approved at April 2025 meeting; final draft sent to BIBFRAME community for approval.</a:t>
            </a:r>
          </a:p>
          <a:p>
            <a:pPr algn="l"/>
            <a:endParaRPr lang="he-IL" sz="2400" dirty="0"/>
          </a:p>
        </p:txBody>
      </p:sp>
    </p:spTree>
    <p:extLst>
      <p:ext uri="{BB962C8B-B14F-4D97-AF65-F5344CB8AC3E}">
        <p14:creationId xmlns:p14="http://schemas.microsoft.com/office/powerpoint/2010/main" val="341533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Slides for educators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719931" y="125959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a:extLst>
              <a:ext uri="{FF2B5EF4-FFF2-40B4-BE49-F238E27FC236}">
                <a16:creationId xmlns:a16="http://schemas.microsoft.com/office/drawing/2014/main" id="{706E6159-D9FB-4747-A481-95EB2C50A065}"/>
              </a:ext>
            </a:extLst>
          </p:cNvPr>
          <p:cNvSpPr txBox="1"/>
          <p:nvPr/>
        </p:nvSpPr>
        <p:spPr>
          <a:xfrm>
            <a:off x="1043608" y="1916832"/>
            <a:ext cx="7704137" cy="1754326"/>
          </a:xfrm>
          <a:prstGeom prst="rect">
            <a:avLst/>
          </a:prstGeom>
          <a:noFill/>
        </p:spPr>
        <p:txBody>
          <a:bodyPr wrap="square" rtlCol="1">
            <a:spAutoFit/>
          </a:bodyPr>
          <a:lstStyle/>
          <a:p>
            <a:pPr algn="l" rtl="0"/>
            <a:r>
              <a:rPr lang="cy-GB" sz="3600" dirty="0">
                <a:hlinkClick r:id="rId3"/>
              </a:rPr>
              <a:t>Template RDA Teaching Slides</a:t>
            </a:r>
            <a:endParaRPr lang="cy-GB" sz="3600" dirty="0"/>
          </a:p>
          <a:p>
            <a:pPr algn="l" rtl="0"/>
            <a:endParaRPr lang="en-US" sz="3600" dirty="0"/>
          </a:p>
          <a:p>
            <a:pPr algn="l" rtl="0"/>
            <a:r>
              <a:rPr lang="cy-GB" sz="3600" dirty="0">
                <a:hlinkClick r:id="rId4"/>
              </a:rPr>
              <a:t>RDA Teaching &amp; Training Tips </a:t>
            </a:r>
            <a:endParaRPr lang="he-IL" sz="3600" dirty="0"/>
          </a:p>
        </p:txBody>
      </p:sp>
    </p:spTree>
    <p:extLst>
      <p:ext uri="{BB962C8B-B14F-4D97-AF65-F5344CB8AC3E}">
        <p14:creationId xmlns:p14="http://schemas.microsoft.com/office/powerpoint/2010/main" val="155615423"/>
      </p:ext>
    </p:extLst>
  </p:cSld>
  <p:clrMapOvr>
    <a:masterClrMapping/>
  </p:clrMapOvr>
</p:sld>
</file>

<file path=ppt/theme/theme1.xml><?xml version="1.0" encoding="utf-8"?>
<a:theme xmlns:a="http://schemas.openxmlformats.org/drawingml/2006/main" name="עיצוב מותאם אישית">
  <a:themeElements>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KC">
      <a:majorFont>
        <a:latin typeface="Gisha"/>
        <a:ea typeface=""/>
        <a:cs typeface="Gisha"/>
      </a:majorFont>
      <a:minorFont>
        <a:latin typeface="Gisha"/>
        <a:ea typeface=""/>
        <a:cs typeface="Gish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600" b="0" i="0" u="none" strike="noStrike" cap="none" normalizeH="0" baseline="0" smtClean="0">
            <a:ln>
              <a:noFill/>
            </a:ln>
            <a:solidFill>
              <a:srgbClr val="000066"/>
            </a:solidFill>
            <a:effectLst/>
            <a:latin typeface="Times New Roman" pitchFamily="18" charset="0"/>
            <a:ea typeface="Arial Unicode MS" pitchFamily="34" charset="-128"/>
            <a:cs typeface="Times New Roman (Hebr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600" b="0" i="0" u="none" strike="noStrike" cap="none" normalizeH="0" baseline="0" smtClean="0">
            <a:ln>
              <a:noFill/>
            </a:ln>
            <a:solidFill>
              <a:srgbClr val="000066"/>
            </a:solidFill>
            <a:effectLst/>
            <a:latin typeface="Times New Roman" pitchFamily="18" charset="0"/>
            <a:ea typeface="Arial Unicode MS" pitchFamily="34" charset="-128"/>
            <a:cs typeface="Times New Roman (Hebrew)" charset="0"/>
          </a:defRPr>
        </a:defPPr>
      </a:lstStyle>
    </a:lnDef>
  </a:objectDefaults>
  <a:extraClrSchemeLst>
    <a:extraClrScheme>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מותאם אישי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מותאם אישי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מותאם אישי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מותאם אישי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מותאם אישי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מותאם אישי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מותאם אישי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מותאם אישי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מותאם אישי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מותאם אישי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מותאם אישי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20829</TotalTime>
  <Words>878</Words>
  <Application>Microsoft Office PowerPoint</Application>
  <PresentationFormat>On-screen Show (4:3)</PresentationFormat>
  <Paragraphs>191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Gisha</vt:lpstr>
      <vt:lpstr>Roboto Slab</vt:lpstr>
      <vt:lpstr>Times New Roman</vt:lpstr>
      <vt:lpstr>Wingdings</vt:lpstr>
      <vt:lpstr>עיצוב מותאם אישית</vt:lpstr>
      <vt:lpstr> </vt:lpstr>
      <vt:lpstr>Meetings</vt:lpstr>
      <vt:lpstr>RSC Membership</vt:lpstr>
      <vt:lpstr>Official RSC</vt:lpstr>
      <vt:lpstr>PowerPoint Presentation</vt:lpstr>
      <vt:lpstr>PowerPoint Presentation</vt:lpstr>
      <vt:lpstr>PowerPoint Presentation</vt:lpstr>
      <vt:lpstr>Community Resources </vt:lpstr>
      <vt:lpstr>Slides for educators</vt:lpstr>
      <vt:lpstr>Working Groups</vt:lpstr>
      <vt:lpstr>Working Groups</vt:lpstr>
      <vt:lpstr>Editorial Committee – 2025</vt:lpstr>
      <vt:lpstr>Translations</vt:lpstr>
      <vt:lpstr>PowerPoint Presentation</vt:lpstr>
      <vt:lpstr>Questions? Comments?  Fast Track/Proposal ideas?</vt:lpstr>
      <vt:lpstr>PowerPoint Presentation</vt:lpstr>
    </vt:vector>
  </TitlesOfParts>
  <Company>kiah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Jewish National &amp; University Library</dc:title>
  <dc:creator>שמוליק הר נוי</dc:creator>
  <cp:lastModifiedBy>Ahava Cohen</cp:lastModifiedBy>
  <cp:revision>249</cp:revision>
  <cp:lastPrinted>2023-04-24T18:24:22Z</cp:lastPrinted>
  <dcterms:created xsi:type="dcterms:W3CDTF">2007-04-27T15:20:20Z</dcterms:created>
  <dcterms:modified xsi:type="dcterms:W3CDTF">2025-05-22T04:48:34Z</dcterms:modified>
</cp:coreProperties>
</file>