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</p:sldIdLst>
  <p:sldSz cx="12193588" cy="6858000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414FB2-BD78-402D-B37D-0F1F5615052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3A9E08B-20F9-41ED-999A-84FD251241F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67730B5-9E9C-4A74-912D-6664862D61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326429F-2CFF-4F07-88E8-AEAAB40685A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A995A9C-062D-4A55-A97C-C3DF0CCEF5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30CD822-799C-4B3C-BE2F-CCCCCB8D9C9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6814EF9-9F4C-4658-9786-432B9C6687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EE11BE4-8BD8-4D41-8180-0741E004CC2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56CF788-2FDD-4F7D-B612-578F5DB5E1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078B83D-C7AE-42DE-A67A-094674144FA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8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9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DEC45A9-410F-47C5-9772-5B995F6B1B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5027155-65BE-401D-A1F6-797F8F19F7C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B3248C-94BB-4FB2-91BE-9D797DA5567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195E20F-D999-4AE3-8BD1-E48A9C7D3A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4D52C205-DEAC-40B3-96F7-214DFC970B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7261BDF-6489-480B-AD18-1B98F3D4E62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062CF3E-5946-49A2-A326-C4ACA59B6C4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E914532-9308-4224-8C94-EA04FB790A1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5868C7A0-0CBF-41D6-BA67-47EC0206CD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44A80F4-7780-44C8-A115-749679B0BA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ED94B77-675D-4C17-B461-5B755875D02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00A47D0C-84DB-415B-B3A0-499F4141BD4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2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0B1CAD6-3101-4229-9A9F-3AABD3E18A9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A4A02D-0EDD-4597-91EF-DD0FD1449A3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3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4E31E39-22D0-44DB-B9B1-A9D4B683D9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9DA5FA-E299-47C1-986B-AC860E5B3BE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6DA6AA7-C37A-4C02-9059-ACE2F554D4D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686831-58AB-4175-8EB4-B75286245A9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102D100-430E-4D15-AEDD-F7458E37CBD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181E9F-9644-4AA4-9D3E-D3AC98A3E3D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ADB1F7B-BC34-4EBA-90E6-00D1844564F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015AA6-052B-401B-87AA-C9E9F46B2C5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D01E2E-FCBA-4477-AC88-DEEF94407DE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2AFC1AE-EF2A-4EA1-8D05-849D10B9D7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2CDC43-3516-46CC-A1EF-8E02D67580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330B67-6DAB-4B15-8CB5-DC401CA02FC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D65298-5E5C-4C37-93D6-4255643A74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76FD8EC-5606-4529-8C69-CD2582E1C7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2435BFA-1C47-49BD-A8C7-DE7108278C7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596051-08B8-43BD-98DD-266506CA984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2B52104-A22B-4117-AEE6-59DDFD0622C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D18CF8-3D43-4431-8920-387F96BC0C2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90DD86-4BFD-4294-8657-1B3F660A5C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EFB4692-432B-4DAC-B60B-2F07F58A35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82FD5E9-FE56-4F44-9F8E-07C63CF13C9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663857F-443F-4C54-AE37-5740C066AF7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33702FA-7541-4742-9E10-1904D877D4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31CB9FA-3223-4D2B-A653-77878362B38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A38343A-BD15-431C-8715-F7E82A83C53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1537F1-1207-4A10-ADCF-F535E164913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B5C5097-0A65-4D54-A12A-18A7B2642B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DB94DA8-8EE8-429D-A9C1-C830B1C749E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A732A0-54F3-4B9D-B66D-C466FB714BA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5712F3B-D60D-4769-A8A7-44D6D90DABA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7F9D322-2EE7-44D4-A5CB-B22EB358BBA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BCE81CE-09DF-4B9F-BA1A-B0542A6C89C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F6A6E9-DBC9-4300-B234-C9AFAC3D42D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D753AFE-F147-408B-93BA-69A43BA040B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2330F8-D33B-4D98-A7CA-CE480FCEB2B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6DCD573-554E-46C4-A24A-4FFA0B66E76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2289205-EE7B-4599-8029-F966DF493F4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8F152E6-6128-4AD4-8872-426F977905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88EAE07-A2C1-4E18-BA73-D2ACA37C132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7A1CB5-3945-45A0-9DB7-54B3ECC796E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B01B84C-14BB-4F30-883B-A193B752D8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6C6C6E3-3B72-449E-B7EE-D88C8DFD648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65D39D9-906B-4AFF-95C8-76C90C3D131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1F1AEBD-62E3-4ED9-917D-94722F88D60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C1AE8F0-8EFA-4978-B98B-095331AE9BA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B45D803-41E4-4D39-87ED-B805DCC9C54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49CA836-0BE1-410A-AB58-3E9A369D05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8BFBC45-35C3-4365-9651-A3B1829C5CB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CD84AE6-2180-49E9-9C7F-E1A390A0679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83DDBA1-4665-4B7E-B66A-A051049EBFC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C249AB-5B45-4DCE-AEE2-8950B9E3AD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4AF7634-0C03-4E55-B1A7-A84342615AF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C441687-14A6-4D40-A222-6B91DD7A742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92BD6C9-6156-40B5-A43A-363A29C1188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FB35A59-B77B-461D-A99B-E6DC6EBECBB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8E5F91C-BCB2-4606-91F6-07AD959B29C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1925593-AC4E-4DDB-BEFB-88645FA0E9F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809D4AD-E2AD-4F58-B1D9-8A5FA2417DF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6624C44-4E97-47BE-BC76-13A269FD47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C4C3708-691C-49EF-83D9-27A5CBE1202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2BE271E-46AD-489C-A5CF-DD7C9723673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8E380B-37C9-42E8-8883-3BB3CEB0954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DCD746C6-6118-490F-A9FF-49B28DD483E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D6D633C-D373-404B-86A3-A1BC22E158B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DE61632-09E2-4AE6-A3A2-BF280CFB65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B5898A0-77EE-435A-8EAE-4CA086DE552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D079774-1E07-4FBC-8BD8-13D2110AB48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ADADADD6-F3E8-453C-9A67-7B79E33F1D7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5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6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4E6D2BE-217E-4F2D-A412-295FA4D3874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FA24446-6E99-423F-B9C4-0ADAF5CEF3A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C31A55D-2C9A-4B4D-B7E7-A837D0426F6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0F723A3-B007-4F4C-BC4E-8F92F34E9E3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9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" name="Graphic 8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A491F7-2775-4794-949D-3AFDAF60F6DB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392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93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4" name="PlaceHolder 1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395" name="PlaceHolder 2"/>
          <p:cNvSpPr>
            <a:spLocks noGrp="1"/>
          </p:cNvSpPr>
          <p:nvPr>
            <p:ph type="sldNum" idx="23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765F40-2FC1-4486-BBC7-EEA7CC356B8C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39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45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6" name="Graphic 10"/>
            <p:cNvPicPr/>
            <p:nvPr/>
          </p:nvPicPr>
          <p:blipFill>
            <a:blip r:embed="rId15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7" name="Rektangel 5"/>
          <p:cNvSpPr/>
          <p:nvPr/>
        </p:nvSpPr>
        <p:spPr>
          <a:xfrm>
            <a:off x="0" y="-334080"/>
            <a:ext cx="12192120" cy="30276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För att byta bakgrundsbild, högerklicka på bilden. Välj Formatera bild - Fyllning - Bild eller strukturfyllning, och klicka på Fil.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1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87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88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128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29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sldNum" idx="5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BA04C48-FB0C-48C7-97D1-437724E799C6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172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73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4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175" name="PlaceHolder 2"/>
          <p:cNvSpPr>
            <a:spLocks noGrp="1"/>
          </p:cNvSpPr>
          <p:nvPr>
            <p:ph type="sldNum" idx="8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3F8F28B-BCF0-42E6-BD50-007924AAE044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1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216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17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18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219" name="PlaceHolder 2"/>
          <p:cNvSpPr>
            <a:spLocks noGrp="1"/>
          </p:cNvSpPr>
          <p:nvPr>
            <p:ph type="sldNum" idx="11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80A02E-C1CC-49C4-827C-C610E8553F9D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22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260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261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2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263" name="PlaceHolder 2"/>
          <p:cNvSpPr>
            <a:spLocks noGrp="1"/>
          </p:cNvSpPr>
          <p:nvPr>
            <p:ph type="sldNum" idx="14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C309F1-EB5D-4895-9C6A-39F3217A0D8D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26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304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05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6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307" name="PlaceHolder 2"/>
          <p:cNvSpPr>
            <a:spLocks noGrp="1"/>
          </p:cNvSpPr>
          <p:nvPr>
            <p:ph type="sldNum" idx="17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6B0F9AD-426D-436F-BCC6-0A424A392B64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30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 8"/>
          <p:cNvGrpSpPr/>
          <p:nvPr/>
        </p:nvGrpSpPr>
        <p:grpSpPr>
          <a:xfrm>
            <a:off x="10457280" y="5411160"/>
            <a:ext cx="970560" cy="1445760"/>
            <a:chOff x="10457280" y="5411160"/>
            <a:chExt cx="970560" cy="1445760"/>
          </a:xfrm>
        </p:grpSpPr>
        <p:sp>
          <p:nvSpPr>
            <p:cNvPr id="348" name="Rectangle 9"/>
            <p:cNvSpPr/>
            <p:nvPr/>
          </p:nvSpPr>
          <p:spPr>
            <a:xfrm>
              <a:off x="10457280" y="5411160"/>
              <a:ext cx="970560" cy="144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349" name="Graphic 10"/>
            <p:cNvPicPr/>
            <p:nvPr/>
          </p:nvPicPr>
          <p:blipFill>
            <a:blip r:embed="rId14"/>
            <a:stretch/>
          </p:blipFill>
          <p:spPr>
            <a:xfrm>
              <a:off x="10578240" y="5643720"/>
              <a:ext cx="727560" cy="769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40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buNone/>
              <a:defRPr lang="sv-SE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sv-SE" sz="1400" b="0" strike="noStrike" spc="-1">
                <a:latin typeface="Times New Roman"/>
              </a:rPr>
              <a:t>&lt;sidfot&gt;</a:t>
            </a:r>
          </a:p>
        </p:txBody>
      </p:sp>
      <p:sp>
        <p:nvSpPr>
          <p:cNvPr id="351" name="PlaceHolder 2"/>
          <p:cNvSpPr>
            <a:spLocks noGrp="1"/>
          </p:cNvSpPr>
          <p:nvPr>
            <p:ph type="sldNum" idx="20"/>
          </p:nvPr>
        </p:nvSpPr>
        <p:spPr>
          <a:xfrm>
            <a:off x="8611200" y="6356520"/>
            <a:ext cx="175500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sv-SE" sz="10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8FA6E38-62ED-4D80-B8FE-44797FCB8126}" type="slidenum">
              <a:rPr lang="sv-SE" sz="10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sv-SE" sz="1000" b="0" strike="noStrike" spc="-1">
              <a:latin typeface="Times New Roman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480" cy="36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sv-SE" sz="1400" b="0" strike="noStrike" spc="-1">
                <a:latin typeface="Times New Roman"/>
              </a:defRPr>
            </a:lvl1pPr>
          </a:lstStyle>
          <a:p>
            <a:r>
              <a:rPr lang="sv-SE" sz="1400" b="0" strike="noStrike" spc="-1">
                <a:latin typeface="Times New Roman"/>
              </a:rPr>
              <a:t>&lt;datum/tid&gt;</a:t>
            </a:r>
          </a:p>
        </p:txBody>
      </p:sp>
      <p:sp>
        <p:nvSpPr>
          <p:cNvPr id="3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kbbildbank.mediaflowporta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-org.github.io/icu/userguide/transforms/general/" TargetMode="External"/><Relationship Id="rId2" Type="http://schemas.openxmlformats.org/officeDocument/2006/relationships/hyperlink" Target="https://github.com/libris/librisxl/tree/develop/whelk-core/src/main/resources/romanizer" TargetMode="Externa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ruta 8"/>
          <p:cNvSpPr/>
          <p:nvPr/>
        </p:nvSpPr>
        <p:spPr>
          <a:xfrm>
            <a:off x="6691320" y="5094360"/>
            <a:ext cx="1317600" cy="94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276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För att infoga en bild från </a:t>
            </a:r>
            <a:r>
              <a:rPr lang="sv-SE" sz="1000" b="0" u="sng" strike="noStrike" spc="-1">
                <a:solidFill>
                  <a:srgbClr val="3C6F9C"/>
                </a:solidFill>
                <a:uFillTx/>
                <a:latin typeface="Arial"/>
                <a:ea typeface="DejaVu Sans"/>
                <a:hlinkClick r:id="rId2"/>
              </a:rPr>
              <a:t>KB:s </a:t>
            </a:r>
            <a:r>
              <a:rPr lang="sv-SE" sz="1000" b="0" u="sng" strike="noStrike" spc="-1">
                <a:solidFill>
                  <a:srgbClr val="3C6F9C"/>
                </a:solidFill>
                <a:uFillTx/>
                <a:latin typeface="Arial"/>
                <a:ea typeface="DejaVu Sans"/>
                <a:hlinkClick r:id="rId2"/>
              </a:rPr>
              <a:t>bildbank</a:t>
            </a: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, markera rutan där du vill ha bilden, gå till </a:t>
            </a:r>
            <a:r>
              <a:rPr lang="sv-SE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Infoga</a:t>
            </a: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och välj </a:t>
            </a:r>
            <a:r>
              <a:rPr lang="sv-SE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Infoga bild Bildbank</a:t>
            </a: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sv-SE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sv-SE" sz="1000" b="0" strike="noStrike" spc="-1">
              <a:latin typeface="Arial"/>
            </a:endParaRPr>
          </a:p>
        </p:txBody>
      </p:sp>
      <p:pic>
        <p:nvPicPr>
          <p:cNvPr id="436" name="Bildobjekt 44" descr="Skärmdump på ikonen för bildbank.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8138520" y="5094360"/>
            <a:ext cx="453960" cy="782640"/>
          </a:xfrm>
          <a:prstGeom prst="rect">
            <a:avLst/>
          </a:prstGeom>
          <a:ln w="0">
            <a:noFill/>
          </a:ln>
        </p:spPr>
      </p:pic>
      <p:sp>
        <p:nvSpPr>
          <p:cNvPr id="437" name="Rubrik 1"/>
          <p:cNvSpPr/>
          <p:nvPr/>
        </p:nvSpPr>
        <p:spPr>
          <a:xfrm>
            <a:off x="500760" y="568800"/>
            <a:ext cx="10514160" cy="86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rmAutofit fontScale="85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DejaVu Sans"/>
              </a:rPr>
              <a:t>Instruktioner</a:t>
            </a:r>
            <a:r>
              <a:rPr sz="4000"/>
              <a:t/>
            </a:r>
            <a:br>
              <a:rPr sz="4000"/>
            </a:b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DejaVu Sans"/>
              </a:rPr>
              <a:t>Dold sida, visas inte vid utskrift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438" name="textruta 8"/>
          <p:cNvSpPr/>
          <p:nvPr/>
        </p:nvSpPr>
        <p:spPr>
          <a:xfrm>
            <a:off x="508680" y="1634400"/>
            <a:ext cx="108324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400" b="0" strike="noStrike" spc="-1">
                <a:solidFill>
                  <a:srgbClr val="000000"/>
                </a:solidFill>
                <a:latin typeface="Georgia"/>
                <a:ea typeface="DejaVu Sans"/>
              </a:rPr>
              <a:t>Mallsidor</a:t>
            </a:r>
            <a:endParaRPr lang="sv-SE" sz="1400" b="0" strike="noStrike" spc="-1">
              <a:latin typeface="Arial"/>
            </a:endParaRPr>
          </a:p>
        </p:txBody>
      </p:sp>
      <p:pic>
        <p:nvPicPr>
          <p:cNvPr id="439" name="Bildobjekt 49"/>
          <p:cNvPicPr/>
          <p:nvPr/>
        </p:nvPicPr>
        <p:blipFill>
          <a:blip r:embed="rId4"/>
          <a:srcRect r="3467" b="-3268"/>
          <a:stretch/>
        </p:blipFill>
        <p:spPr>
          <a:xfrm>
            <a:off x="500760" y="2715120"/>
            <a:ext cx="1162800" cy="601560"/>
          </a:xfrm>
          <a:prstGeom prst="rect">
            <a:avLst/>
          </a:prstGeom>
          <a:ln w="0">
            <a:solidFill>
              <a:srgbClr val="808080"/>
            </a:solidFill>
          </a:ln>
        </p:spPr>
      </p:pic>
      <p:sp>
        <p:nvSpPr>
          <p:cNvPr id="440" name="textruta 12"/>
          <p:cNvSpPr/>
          <p:nvPr/>
        </p:nvSpPr>
        <p:spPr>
          <a:xfrm>
            <a:off x="505440" y="1977120"/>
            <a:ext cx="88020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lang="sv-SE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. Ny bild</a:t>
            </a: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sz="1000"/>
              <a:t/>
            </a:r>
            <a:br>
              <a:rPr sz="1000"/>
            </a:br>
            <a:r>
              <a:rPr lang="sv-S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visar samtliga layoutsidor. </a:t>
            </a:r>
            <a:endParaRPr lang="sv-SE" sz="1000" b="0" strike="noStrike" spc="-1">
              <a:latin typeface="Arial"/>
            </a:endParaRPr>
          </a:p>
        </p:txBody>
      </p:sp>
      <p:sp>
        <p:nvSpPr>
          <p:cNvPr id="441" name="Rak pilkoppling 51"/>
          <p:cNvSpPr/>
          <p:nvPr/>
        </p:nvSpPr>
        <p:spPr>
          <a:xfrm rot="5400000">
            <a:off x="493560" y="2633760"/>
            <a:ext cx="327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3E3E3E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42" name="Grupp 52"/>
          <p:cNvGrpSpPr/>
          <p:nvPr/>
        </p:nvGrpSpPr>
        <p:grpSpPr>
          <a:xfrm>
            <a:off x="9804960" y="1642680"/>
            <a:ext cx="1359360" cy="2214360"/>
            <a:chOff x="9804960" y="1642680"/>
            <a:chExt cx="1359360" cy="2214360"/>
          </a:xfrm>
        </p:grpSpPr>
        <p:pic>
          <p:nvPicPr>
            <p:cNvPr id="443" name="Bildobjekt 89"/>
            <p:cNvPicPr/>
            <p:nvPr/>
          </p:nvPicPr>
          <p:blipFill>
            <a:blip r:embed="rId5"/>
            <a:stretch/>
          </p:blipFill>
          <p:spPr>
            <a:xfrm>
              <a:off x="9804960" y="3326040"/>
              <a:ext cx="929160" cy="531000"/>
            </a:xfrm>
            <a:prstGeom prst="rect">
              <a:avLst/>
            </a:prstGeom>
            <a:ln w="3175">
              <a:solidFill>
                <a:srgbClr val="808080"/>
              </a:solidFill>
              <a:round/>
            </a:ln>
          </p:spPr>
        </p:pic>
        <p:sp>
          <p:nvSpPr>
            <p:cNvPr id="444" name="textruta 16"/>
            <p:cNvSpPr/>
            <p:nvPr/>
          </p:nvSpPr>
          <p:spPr>
            <a:xfrm>
              <a:off x="9804960" y="1642680"/>
              <a:ext cx="1083240" cy="21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400" b="0" strike="noStrike" spc="-1">
                  <a:solidFill>
                    <a:srgbClr val="000000"/>
                  </a:solidFill>
                  <a:latin typeface="Georgia"/>
                  <a:ea typeface="DejaVu Sans"/>
                </a:rPr>
                <a:t>Stödlinjer</a:t>
              </a:r>
              <a:endParaRPr lang="sv-SE" sz="1400" b="0" strike="noStrike" spc="-1">
                <a:latin typeface="Arial"/>
              </a:endParaRPr>
            </a:p>
          </p:txBody>
        </p:sp>
        <p:sp>
          <p:nvSpPr>
            <p:cNvPr id="445" name="Rectangle 45"/>
            <p:cNvSpPr/>
            <p:nvPr/>
          </p:nvSpPr>
          <p:spPr>
            <a:xfrm>
              <a:off x="9804960" y="2001960"/>
              <a:ext cx="1359360" cy="125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36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För att få jämna marginaler på alla sidor, använd gärna stödlinjer. För att visa marginaler och stödlinjer, klicka på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Visa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och kryssa i rutan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Stödlinjer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(eller tryck Alt + F9).</a:t>
              </a:r>
              <a:endParaRPr lang="sv-SE" sz="1000" b="0" strike="noStrike" spc="-1">
                <a:latin typeface="Arial"/>
              </a:endParaRPr>
            </a:p>
          </p:txBody>
        </p:sp>
      </p:grpSp>
      <p:grpSp>
        <p:nvGrpSpPr>
          <p:cNvPr id="446" name="Grupp 53"/>
          <p:cNvGrpSpPr/>
          <p:nvPr/>
        </p:nvGrpSpPr>
        <p:grpSpPr>
          <a:xfrm>
            <a:off x="4438080" y="1649520"/>
            <a:ext cx="1874160" cy="3008160"/>
            <a:chOff x="4438080" y="1649520"/>
            <a:chExt cx="1874160" cy="3008160"/>
          </a:xfrm>
        </p:grpSpPr>
        <p:pic>
          <p:nvPicPr>
            <p:cNvPr id="447" name="Bildobjekt 82"/>
            <p:cNvPicPr/>
            <p:nvPr/>
          </p:nvPicPr>
          <p:blipFill>
            <a:blip r:embed="rId6"/>
            <a:stretch/>
          </p:blipFill>
          <p:spPr>
            <a:xfrm>
              <a:off x="4454280" y="2787480"/>
              <a:ext cx="1665360" cy="1801080"/>
            </a:xfrm>
            <a:prstGeom prst="rect">
              <a:avLst/>
            </a:prstGeom>
            <a:ln w="0">
              <a:solidFill>
                <a:srgbClr val="ADADAD"/>
              </a:solidFill>
            </a:ln>
          </p:spPr>
        </p:pic>
        <p:sp>
          <p:nvSpPr>
            <p:cNvPr id="448" name="textruta 19"/>
            <p:cNvSpPr/>
            <p:nvPr/>
          </p:nvSpPr>
          <p:spPr>
            <a:xfrm>
              <a:off x="4477680" y="1988640"/>
              <a:ext cx="1834560" cy="60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Objekt färgsätts med de inringade färgerna som följer vår grafiska profil. Använd enbart de färger som är markerade nedan.</a:t>
              </a:r>
              <a:endParaRPr lang="sv-SE" sz="1000" b="0" strike="noStrike" spc="-1">
                <a:latin typeface="Arial"/>
              </a:endParaRPr>
            </a:p>
          </p:txBody>
        </p:sp>
        <p:sp>
          <p:nvSpPr>
            <p:cNvPr id="449" name="textruta 20"/>
            <p:cNvSpPr/>
            <p:nvPr/>
          </p:nvSpPr>
          <p:spPr>
            <a:xfrm>
              <a:off x="4476600" y="1649520"/>
              <a:ext cx="1083240" cy="21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400" b="0" strike="noStrike" spc="-1">
                  <a:solidFill>
                    <a:srgbClr val="000000"/>
                  </a:solidFill>
                  <a:latin typeface="Georgia"/>
                  <a:ea typeface="DejaVu Sans"/>
                </a:rPr>
                <a:t>Temafärger</a:t>
              </a:r>
              <a:endParaRPr lang="sv-SE" sz="1400" b="0" strike="noStrike" spc="-1">
                <a:latin typeface="Arial"/>
              </a:endParaRPr>
            </a:p>
          </p:txBody>
        </p:sp>
        <p:sp>
          <p:nvSpPr>
            <p:cNvPr id="450" name="Rectangle: Rounded Corners 52"/>
            <p:cNvSpPr/>
            <p:nvPr/>
          </p:nvSpPr>
          <p:spPr>
            <a:xfrm rot="16200000">
              <a:off x="4820760" y="3357360"/>
              <a:ext cx="942480" cy="3459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51" name="Grupp 86"/>
            <p:cNvGrpSpPr/>
            <p:nvPr/>
          </p:nvGrpSpPr>
          <p:grpSpPr>
            <a:xfrm>
              <a:off x="4438080" y="4358880"/>
              <a:ext cx="1771200" cy="298800"/>
              <a:chOff x="4438080" y="4358880"/>
              <a:chExt cx="1771200" cy="298800"/>
            </a:xfrm>
          </p:grpSpPr>
          <p:sp>
            <p:nvSpPr>
              <p:cNvPr id="452" name="TextBox 43"/>
              <p:cNvSpPr/>
              <p:nvPr/>
            </p:nvSpPr>
            <p:spPr>
              <a:xfrm>
                <a:off x="4446000" y="4392360"/>
                <a:ext cx="1763280" cy="265320"/>
              </a:xfrm>
              <a:prstGeom prst="rect">
                <a:avLst/>
              </a:prstGeom>
              <a:solidFill>
                <a:srgbClr val="FFFFFF">
                  <a:alpha val="8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0" tIns="0" rIns="0" bIns="0" anchor="ctr">
                <a:no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sv-SE" sz="10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Använd inte de inbyggda standardfärgerna. </a:t>
                </a:r>
                <a:endParaRPr lang="sv-SE" sz="1000" b="0" strike="noStrike" spc="-1">
                  <a:latin typeface="Arial"/>
                </a:endParaRPr>
              </a:p>
            </p:txBody>
          </p:sp>
          <p:sp>
            <p:nvSpPr>
              <p:cNvPr id="453" name="&quot;Not Allowed&quot; Symbol 44"/>
              <p:cNvSpPr/>
              <p:nvPr/>
            </p:nvSpPr>
            <p:spPr>
              <a:xfrm>
                <a:off x="4438080" y="4358880"/>
                <a:ext cx="318240" cy="286920"/>
              </a:xfrm>
              <a:prstGeom prst="noSmoking">
                <a:avLst>
                  <a:gd name="adj" fmla="val 187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454" name="Grupp 54"/>
          <p:cNvGrpSpPr/>
          <p:nvPr/>
        </p:nvGrpSpPr>
        <p:grpSpPr>
          <a:xfrm>
            <a:off x="500760" y="5115960"/>
            <a:ext cx="3958920" cy="1164240"/>
            <a:chOff x="500760" y="5115960"/>
            <a:chExt cx="3958920" cy="1164240"/>
          </a:xfrm>
        </p:grpSpPr>
        <p:pic>
          <p:nvPicPr>
            <p:cNvPr id="455" name="Bildobjekt 76"/>
            <p:cNvPicPr/>
            <p:nvPr/>
          </p:nvPicPr>
          <p:blipFill>
            <a:blip r:embed="rId7"/>
            <a:srcRect b="30067"/>
            <a:stretch/>
          </p:blipFill>
          <p:spPr>
            <a:xfrm>
              <a:off x="556200" y="5554440"/>
              <a:ext cx="3903480" cy="725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6" name="Rectangle: Rounded Corners 52"/>
            <p:cNvSpPr/>
            <p:nvPr/>
          </p:nvSpPr>
          <p:spPr>
            <a:xfrm>
              <a:off x="500760" y="5830560"/>
              <a:ext cx="1709640" cy="321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457" name="Grupp 78"/>
            <p:cNvGrpSpPr/>
            <p:nvPr/>
          </p:nvGrpSpPr>
          <p:grpSpPr>
            <a:xfrm>
              <a:off x="2228400" y="5842080"/>
              <a:ext cx="2107080" cy="286920"/>
              <a:chOff x="2228400" y="5842080"/>
              <a:chExt cx="2107080" cy="286920"/>
            </a:xfrm>
          </p:grpSpPr>
          <p:sp>
            <p:nvSpPr>
              <p:cNvPr id="458" name="TextBox 43"/>
              <p:cNvSpPr/>
              <p:nvPr/>
            </p:nvSpPr>
            <p:spPr>
              <a:xfrm>
                <a:off x="2228400" y="5856120"/>
                <a:ext cx="2107080" cy="265320"/>
              </a:xfrm>
              <a:prstGeom prst="rect">
                <a:avLst/>
              </a:prstGeom>
              <a:solidFill>
                <a:srgbClr val="FFFFFF">
                  <a:alpha val="45000"/>
                </a:srgb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360000" tIns="0" rIns="0" bIns="0" anchor="ctr">
                <a:noAutofit/>
              </a:bodyPr>
              <a:lstStyle/>
              <a:p>
                <a:pPr>
                  <a:lnSpc>
                    <a:spcPct val="80000"/>
                  </a:lnSpc>
                  <a:buNone/>
                </a:pPr>
                <a:r>
                  <a:rPr lang="sv-SE" sz="1000" b="0" strike="noStrike" spc="-1">
                    <a:solidFill>
                      <a:srgbClr val="FF0000"/>
                    </a:solidFill>
                    <a:latin typeface="Arial"/>
                    <a:ea typeface="DejaVu Sans"/>
                  </a:rPr>
                  <a:t>Använd inte office teman </a:t>
                </a:r>
                <a:endParaRPr lang="sv-SE" sz="1000" b="0" strike="noStrike" spc="-1">
                  <a:latin typeface="Arial"/>
                </a:endParaRPr>
              </a:p>
            </p:txBody>
          </p:sp>
          <p:sp>
            <p:nvSpPr>
              <p:cNvPr id="459" name="&quot;Not Allowed&quot; Symbol 44"/>
              <p:cNvSpPr/>
              <p:nvPr/>
            </p:nvSpPr>
            <p:spPr>
              <a:xfrm>
                <a:off x="2268720" y="5842080"/>
                <a:ext cx="320760" cy="286920"/>
              </a:xfrm>
              <a:prstGeom prst="noSmoking">
                <a:avLst>
                  <a:gd name="adj" fmla="val 1875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460" name="textruta 45"/>
            <p:cNvSpPr/>
            <p:nvPr/>
          </p:nvSpPr>
          <p:spPr>
            <a:xfrm>
              <a:off x="563400" y="5115960"/>
              <a:ext cx="2783160" cy="391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För att byta färg på presentationen gå till fliken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Design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och välj en av de fyra första.</a:t>
              </a:r>
              <a:endParaRPr lang="sv-SE" sz="1000" b="0" strike="noStrike" spc="-1">
                <a:latin typeface="Arial"/>
              </a:endParaRPr>
            </a:p>
          </p:txBody>
        </p:sp>
      </p:grpSp>
      <p:grpSp>
        <p:nvGrpSpPr>
          <p:cNvPr id="461" name="Grupp 55"/>
          <p:cNvGrpSpPr/>
          <p:nvPr/>
        </p:nvGrpSpPr>
        <p:grpSpPr>
          <a:xfrm>
            <a:off x="2001240" y="1643040"/>
            <a:ext cx="2040840" cy="2357640"/>
            <a:chOff x="2001240" y="1643040"/>
            <a:chExt cx="2040840" cy="2357640"/>
          </a:xfrm>
        </p:grpSpPr>
        <p:pic>
          <p:nvPicPr>
            <p:cNvPr id="462" name="Bildobjekt 73"/>
            <p:cNvPicPr/>
            <p:nvPr/>
          </p:nvPicPr>
          <p:blipFill>
            <a:blip r:embed="rId8"/>
            <a:srcRect r="1209" b="1212"/>
            <a:stretch/>
          </p:blipFill>
          <p:spPr>
            <a:xfrm>
              <a:off x="2001240" y="2842920"/>
              <a:ext cx="2026080" cy="1157760"/>
            </a:xfrm>
            <a:prstGeom prst="rect">
              <a:avLst/>
            </a:prstGeom>
            <a:ln w="0">
              <a:solidFill>
                <a:srgbClr val="808080"/>
              </a:solidFill>
            </a:ln>
          </p:spPr>
        </p:pic>
        <p:sp>
          <p:nvSpPr>
            <p:cNvPr id="463" name="textruta 30"/>
            <p:cNvSpPr/>
            <p:nvPr/>
          </p:nvSpPr>
          <p:spPr>
            <a:xfrm>
              <a:off x="2016360" y="1991880"/>
              <a:ext cx="2025720" cy="53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Presentationen är uppbyggd på fyra färger. Behåll samma färg genom-gående i hela presentationen.</a:t>
              </a:r>
              <a:endParaRPr lang="sv-SE" sz="1000" b="0" strike="noStrike" spc="-1">
                <a:latin typeface="Arial"/>
              </a:endParaRPr>
            </a:p>
          </p:txBody>
        </p:sp>
        <p:sp>
          <p:nvSpPr>
            <p:cNvPr id="464" name="textruta 27"/>
            <p:cNvSpPr/>
            <p:nvPr/>
          </p:nvSpPr>
          <p:spPr>
            <a:xfrm>
              <a:off x="2017080" y="1643040"/>
              <a:ext cx="1093680" cy="21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400" b="0" strike="noStrike" spc="-1">
                  <a:solidFill>
                    <a:srgbClr val="000000"/>
                  </a:solidFill>
                  <a:latin typeface="Georgia"/>
                  <a:ea typeface="DejaVu Sans"/>
                </a:rPr>
                <a:t>Layout</a:t>
              </a:r>
              <a:endParaRPr lang="sv-SE" sz="1400" b="0" strike="noStrike" spc="-1">
                <a:latin typeface="Arial"/>
              </a:endParaRPr>
            </a:p>
          </p:txBody>
        </p:sp>
      </p:grpSp>
      <p:grpSp>
        <p:nvGrpSpPr>
          <p:cNvPr id="465" name="Grupp 56"/>
          <p:cNvGrpSpPr/>
          <p:nvPr/>
        </p:nvGrpSpPr>
        <p:grpSpPr>
          <a:xfrm>
            <a:off x="6683400" y="1643040"/>
            <a:ext cx="3013920" cy="3008520"/>
            <a:chOff x="6683400" y="1643040"/>
            <a:chExt cx="3013920" cy="3008520"/>
          </a:xfrm>
        </p:grpSpPr>
        <p:pic>
          <p:nvPicPr>
            <p:cNvPr id="466" name="Bildobjekt 69"/>
            <p:cNvPicPr/>
            <p:nvPr/>
          </p:nvPicPr>
          <p:blipFill>
            <a:blip r:embed="rId9"/>
            <a:srcRect b="43183"/>
            <a:stretch/>
          </p:blipFill>
          <p:spPr>
            <a:xfrm>
              <a:off x="7971480" y="3385080"/>
              <a:ext cx="1501560" cy="126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7" name="Bildobjekt 70"/>
            <p:cNvPicPr/>
            <p:nvPr/>
          </p:nvPicPr>
          <p:blipFill>
            <a:blip r:embed="rId10"/>
            <a:stretch/>
          </p:blipFill>
          <p:spPr>
            <a:xfrm>
              <a:off x="8365680" y="2092680"/>
              <a:ext cx="1107000" cy="1232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68" name="textruta 4"/>
            <p:cNvSpPr/>
            <p:nvPr/>
          </p:nvSpPr>
          <p:spPr>
            <a:xfrm>
              <a:off x="6687360" y="1643040"/>
              <a:ext cx="3009960" cy="42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400" b="0" strike="noStrike" spc="-1">
                  <a:solidFill>
                    <a:srgbClr val="000000"/>
                  </a:solidFill>
                  <a:latin typeface="Georgia"/>
                  <a:ea typeface="DejaVu Sans"/>
                </a:rPr>
                <a:t>Byta bild i bildbakgrund (helsidesbild)</a:t>
              </a:r>
              <a:endParaRPr lang="sv-SE" sz="1400" b="0" strike="noStrike" spc="-1">
                <a:latin typeface="Arial"/>
              </a:endParaRPr>
            </a:p>
          </p:txBody>
        </p:sp>
        <p:sp>
          <p:nvSpPr>
            <p:cNvPr id="469" name="textruta 8"/>
            <p:cNvSpPr/>
            <p:nvPr/>
          </p:nvSpPr>
          <p:spPr>
            <a:xfrm>
              <a:off x="6683400" y="2167200"/>
              <a:ext cx="1501200" cy="211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3276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1"/>
                </a:spcBef>
                <a:spcAft>
                  <a:spcPts val="201"/>
                </a:spcAft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Ladda ner önskad bild från bildbanken. Högerklicka på bakgrundsbilden. Välj alternativet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Formatera bakgrund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. Gå till alternativet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Bild eller strukturfyllning 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och klicka på knappen </a:t>
              </a:r>
              <a:r>
                <a:rPr lang="sv-SE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Fil</a:t>
              </a: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  <a:endParaRPr lang="sv-SE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01"/>
                </a:spcBef>
                <a:spcAft>
                  <a:spcPts val="201"/>
                </a:spcAft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När du valt en ny bild lägger den sig i bakgrunden på din PowerPoint-sida.</a:t>
              </a:r>
              <a:endParaRPr lang="sv-SE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201"/>
                </a:spcBef>
                <a:spcAft>
                  <a:spcPts val="201"/>
                </a:spcAft>
                <a:buNone/>
              </a:pPr>
              <a:endParaRPr lang="sv-SE" sz="1000" b="0" strike="noStrike" spc="-1">
                <a:latin typeface="Arial"/>
              </a:endParaRPr>
            </a:p>
          </p:txBody>
        </p:sp>
      </p:grpSp>
      <p:grpSp>
        <p:nvGrpSpPr>
          <p:cNvPr id="470" name="Grupp 60"/>
          <p:cNvGrpSpPr/>
          <p:nvPr/>
        </p:nvGrpSpPr>
        <p:grpSpPr>
          <a:xfrm>
            <a:off x="9804960" y="4839120"/>
            <a:ext cx="1886040" cy="1449000"/>
            <a:chOff x="9804960" y="4839120"/>
            <a:chExt cx="1886040" cy="1449000"/>
          </a:xfrm>
        </p:grpSpPr>
        <p:pic>
          <p:nvPicPr>
            <p:cNvPr id="471" name="Bildobjekt 63"/>
            <p:cNvPicPr/>
            <p:nvPr/>
          </p:nvPicPr>
          <p:blipFill>
            <a:blip r:embed="rId11"/>
            <a:stretch/>
          </p:blipFill>
          <p:spPr>
            <a:xfrm>
              <a:off x="9804960" y="5510880"/>
              <a:ext cx="1296360" cy="777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2" name="textruta 4"/>
            <p:cNvSpPr/>
            <p:nvPr/>
          </p:nvSpPr>
          <p:spPr>
            <a:xfrm>
              <a:off x="9856080" y="4839120"/>
              <a:ext cx="1834920" cy="21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400" b="0" strike="noStrike" spc="-1">
                  <a:solidFill>
                    <a:srgbClr val="000000"/>
                  </a:solidFill>
                  <a:latin typeface="Georgia"/>
                  <a:ea typeface="DejaVu Sans"/>
                </a:rPr>
                <a:t>Punktlista</a:t>
              </a:r>
              <a:endParaRPr lang="sv-SE" sz="1400" b="0" strike="noStrike" spc="-1">
                <a:latin typeface="Arial"/>
              </a:endParaRPr>
            </a:p>
          </p:txBody>
        </p:sp>
        <p:sp>
          <p:nvSpPr>
            <p:cNvPr id="473" name="textruta 8"/>
            <p:cNvSpPr/>
            <p:nvPr/>
          </p:nvSpPr>
          <p:spPr>
            <a:xfrm>
              <a:off x="9856080" y="5120280"/>
              <a:ext cx="1556640" cy="336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3276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sv-SE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 olika formatnivåerna som finns i mallen. </a:t>
              </a:r>
              <a:endParaRPr lang="sv-SE" sz="1000" b="0" strike="noStrike" spc="-1">
                <a:latin typeface="Arial"/>
              </a:endParaRPr>
            </a:p>
          </p:txBody>
        </p:sp>
      </p:grpSp>
      <p:sp>
        <p:nvSpPr>
          <p:cNvPr id="474" name="textruta 47"/>
          <p:cNvSpPr/>
          <p:nvPr/>
        </p:nvSpPr>
        <p:spPr>
          <a:xfrm>
            <a:off x="556200" y="4820040"/>
            <a:ext cx="1956600" cy="42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400" b="0" strike="noStrike" spc="-1">
                <a:solidFill>
                  <a:srgbClr val="000000"/>
                </a:solidFill>
                <a:latin typeface="Georgia"/>
                <a:ea typeface="DejaVu Sans"/>
              </a:rPr>
              <a:t>Färg på presentationen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475" name="textruta 4"/>
          <p:cNvSpPr/>
          <p:nvPr/>
        </p:nvSpPr>
        <p:spPr>
          <a:xfrm>
            <a:off x="6691320" y="4765680"/>
            <a:ext cx="1558440" cy="21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400" b="0" strike="noStrike" spc="-1">
                <a:solidFill>
                  <a:srgbClr val="000000"/>
                </a:solidFill>
                <a:latin typeface="Georgia"/>
                <a:ea typeface="DejaVu Sans"/>
              </a:rPr>
              <a:t>Bilder</a:t>
            </a:r>
            <a:endParaRPr lang="sv-SE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496" name="PlaceHolder 37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&lt;https://id.kb.se/term/rda/ThreeDimensionalMovingImage&gt;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:code "tdm"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a :ContentType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:prefLabel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</a:t>
            </a:r>
            <a:r>
              <a:rPr lang="hi-IN" sz="1800" b="0" strike="noStrike" spc="-1">
                <a:solidFill>
                  <a:srgbClr val="000000"/>
                </a:solidFill>
                <a:latin typeface="Arial"/>
                <a:cs typeface="DejaVu Sans"/>
              </a:rPr>
              <a:t>صورة متحركة ثلاثية الأبعاد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ar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"Dreidimensionales bewegtes Bild"@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de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"three-dimensional moving image"@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en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"tredimensionell rörlig bild"@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sv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... ;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498" name="PlaceHolder 1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:mainTitle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"Знаменитий детектив Блюмквіст"@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uk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"Znamenytyj detektyv Bljumkvist"@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uk-Latn-t-uk-Cyrl-m0-iso-1968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;</a:t>
            </a: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:mainTitle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”Το θαυμαστό ταξίδι του Νιλς Χόλγκερσον”@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el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”To thavmasto taxidhi tou Nils Cholngerson”@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el-Latn-t-el-Grek-x0-btj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;</a:t>
            </a: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:mainTitle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"</a:t>
            </a:r>
            <a:r>
              <a:rPr lang="hi-IN" sz="1800" b="0" strike="noStrike" spc="-1">
                <a:solidFill>
                  <a:srgbClr val="000000"/>
                </a:solidFill>
                <a:latin typeface="Arial"/>
                <a:cs typeface="DejaVu Sans"/>
              </a:rPr>
              <a:t>אַ מעשֹה וועגן באָדרי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yi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"A mayse vegn Bodri"@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yi-Latn-t-yi-Hebr-x0-yivo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   "A meśh ṿegn Bodri"@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Noto Sans CJK SC"/>
              </a:rPr>
              <a:t>yi-Latn-t-yi-Hebr-m0-alaloc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 ;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tshållare för innehåll 15"/>
          <p:cNvSpPr/>
          <p:nvPr/>
        </p:nvSpPr>
        <p:spPr>
          <a:xfrm>
            <a:off x="7309800" y="270000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version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00" name="textruta 499"/>
          <p:cNvSpPr txBox="1"/>
          <p:nvPr/>
        </p:nvSpPr>
        <p:spPr>
          <a:xfrm>
            <a:off x="0" y="120600"/>
            <a:ext cx="12192120" cy="673668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t" anchorCtr="1">
            <a:noAutofit/>
          </a:bodyPr>
          <a:lstStyle/>
          <a:p>
            <a:r>
              <a:rPr lang="sv-SE" sz="1800" b="0" strike="noStrike" spc="-1"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tshållare för innehåll 3"/>
          <p:cNvSpPr/>
          <p:nvPr/>
        </p:nvSpPr>
        <p:spPr>
          <a:xfrm>
            <a:off x="7309800" y="270000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version</a:t>
            </a:r>
            <a:endParaRPr lang="sv-SE" sz="1800" b="0" strike="noStrike" spc="-1">
              <a:latin typeface="Arial"/>
            </a:endParaRPr>
          </a:p>
        </p:txBody>
      </p:sp>
      <p:pic>
        <p:nvPicPr>
          <p:cNvPr id="502" name="Bildobjekt 501"/>
          <p:cNvPicPr/>
          <p:nvPr/>
        </p:nvPicPr>
        <p:blipFill>
          <a:blip r:embed="rId2"/>
          <a:stretch/>
        </p:blipFill>
        <p:spPr>
          <a:xfrm>
            <a:off x="360" y="120600"/>
            <a:ext cx="12192120" cy="6736680"/>
          </a:xfrm>
          <a:prstGeom prst="rect">
            <a:avLst/>
          </a:prstGeom>
          <a:ln w="0">
            <a:noFill/>
          </a:ln>
        </p:spPr>
      </p:pic>
      <p:pic>
        <p:nvPicPr>
          <p:cNvPr id="503" name="Bildobjekt 502"/>
          <p:cNvPicPr/>
          <p:nvPr/>
        </p:nvPicPr>
        <p:blipFill>
          <a:blip r:embed="rId3"/>
          <a:stretch/>
        </p:blipFill>
        <p:spPr>
          <a:xfrm>
            <a:off x="4531680" y="180000"/>
            <a:ext cx="3027600" cy="655884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 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05" name="PlaceHolder 11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07" name="PlaceHolder 32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08" name="Rak koppling 507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Platshållare för innehåll 51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10" name="Rak koppling 509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12" name="PlaceHolder 20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13" name="Rak koppling 512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Platshållare för innehåll 10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15" name="Rak koppling 514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Rak koppling 515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Rak koppling 516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Platshållare för innehåll 11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20" name="PlaceHolder 22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21" name="Rak koppling 520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Platshållare för innehåll 17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23" name="Rak koppling 522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Rak koppling 523"/>
          <p:cNvSpPr/>
          <p:nvPr/>
        </p:nvSpPr>
        <p:spPr>
          <a:xfrm>
            <a:off x="3205440" y="2431800"/>
            <a:ext cx="182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5" name="Rak koppling 524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Rak koppling 525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Platshållare för innehåll 18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28" name="Rak koppling 527"/>
          <p:cNvSpPr/>
          <p:nvPr/>
        </p:nvSpPr>
        <p:spPr>
          <a:xfrm>
            <a:off x="4131360" y="2431800"/>
            <a:ext cx="360" cy="116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Platshållare för innehåll 20"/>
          <p:cNvSpPr/>
          <p:nvPr/>
        </p:nvSpPr>
        <p:spPr>
          <a:xfrm>
            <a:off x="3771360" y="3600000"/>
            <a:ext cx="1438920" cy="10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source language tag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31" name="PlaceHolder 24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32" name="Rak koppling 531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Platshållare för innehåll 26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34" name="Rak koppling 533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ak koppling 534"/>
          <p:cNvSpPr/>
          <p:nvPr/>
        </p:nvSpPr>
        <p:spPr>
          <a:xfrm>
            <a:off x="3205440" y="2431800"/>
            <a:ext cx="182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Rak koppling 535"/>
          <p:cNvSpPr/>
          <p:nvPr/>
        </p:nvSpPr>
        <p:spPr>
          <a:xfrm>
            <a:off x="5221440" y="2431800"/>
            <a:ext cx="709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Rak koppling 536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Rak koppling 537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Platshållare för innehåll 27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40" name="Rak koppling 539"/>
          <p:cNvSpPr/>
          <p:nvPr/>
        </p:nvSpPr>
        <p:spPr>
          <a:xfrm>
            <a:off x="4131360" y="2431800"/>
            <a:ext cx="360" cy="116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Platshållare för innehåll 28"/>
          <p:cNvSpPr/>
          <p:nvPr/>
        </p:nvSpPr>
        <p:spPr>
          <a:xfrm>
            <a:off x="3771360" y="3600000"/>
            <a:ext cx="1438920" cy="10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source 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42" name="Rak koppling 541"/>
          <p:cNvSpPr/>
          <p:nvPr/>
        </p:nvSpPr>
        <p:spPr>
          <a:xfrm>
            <a:off x="5571360" y="2432160"/>
            <a:ext cx="360" cy="170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Platshållare för innehåll 29"/>
          <p:cNvSpPr/>
          <p:nvPr/>
        </p:nvSpPr>
        <p:spPr>
          <a:xfrm>
            <a:off x="5211360" y="4140000"/>
            <a:ext cx="269856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m0:Registred transform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x0: Private use transform identifier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45" name="PlaceHolder 26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46" name="Rak koppling 545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7" name="Platshållare för innehåll 32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48" name="Rak koppling 547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Rak koppling 548"/>
          <p:cNvSpPr/>
          <p:nvPr/>
        </p:nvSpPr>
        <p:spPr>
          <a:xfrm>
            <a:off x="3205440" y="2431800"/>
            <a:ext cx="182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Rak koppling 549"/>
          <p:cNvSpPr/>
          <p:nvPr/>
        </p:nvSpPr>
        <p:spPr>
          <a:xfrm>
            <a:off x="5221440" y="2431800"/>
            <a:ext cx="709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ak koppling 550"/>
          <p:cNvSpPr/>
          <p:nvPr/>
        </p:nvSpPr>
        <p:spPr>
          <a:xfrm>
            <a:off x="6183360" y="2431800"/>
            <a:ext cx="648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Rak koppling 551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Rak koppling 552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Platshållare för innehåll 33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55" name="Rak koppling 554"/>
          <p:cNvSpPr/>
          <p:nvPr/>
        </p:nvSpPr>
        <p:spPr>
          <a:xfrm>
            <a:off x="4131360" y="2431800"/>
            <a:ext cx="360" cy="116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Platshållare för innehåll 34"/>
          <p:cNvSpPr/>
          <p:nvPr/>
        </p:nvSpPr>
        <p:spPr>
          <a:xfrm>
            <a:off x="3771360" y="3600000"/>
            <a:ext cx="1438920" cy="10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source 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57" name="Rak koppling 556"/>
          <p:cNvSpPr/>
          <p:nvPr/>
        </p:nvSpPr>
        <p:spPr>
          <a:xfrm>
            <a:off x="5571360" y="2432160"/>
            <a:ext cx="360" cy="170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Platshållare för innehåll 35"/>
          <p:cNvSpPr/>
          <p:nvPr/>
        </p:nvSpPr>
        <p:spPr>
          <a:xfrm>
            <a:off x="5211360" y="4140000"/>
            <a:ext cx="269856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m0:Registred transform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x0: Private use transform identifier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59" name="Rak koppling 558"/>
          <p:cNvSpPr/>
          <p:nvPr/>
        </p:nvSpPr>
        <p:spPr>
          <a:xfrm>
            <a:off x="6435360" y="243216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Platshållare för innehåll 37"/>
          <p:cNvSpPr/>
          <p:nvPr/>
        </p:nvSpPr>
        <p:spPr>
          <a:xfrm>
            <a:off x="5852160" y="3138840"/>
            <a:ext cx="125856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”transform mechanism”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62" name="PlaceHolder 30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63" name="Rak koppling 562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Platshållare för innehåll 38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65" name="Rak koppling 564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Rak koppling 565"/>
          <p:cNvSpPr/>
          <p:nvPr/>
        </p:nvSpPr>
        <p:spPr>
          <a:xfrm>
            <a:off x="3205440" y="2431800"/>
            <a:ext cx="182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7" name="Rak koppling 566"/>
          <p:cNvSpPr/>
          <p:nvPr/>
        </p:nvSpPr>
        <p:spPr>
          <a:xfrm>
            <a:off x="5221440" y="2431800"/>
            <a:ext cx="709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Rak koppling 567"/>
          <p:cNvSpPr/>
          <p:nvPr/>
        </p:nvSpPr>
        <p:spPr>
          <a:xfrm>
            <a:off x="6183360" y="2431800"/>
            <a:ext cx="648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Rak koppling 568"/>
          <p:cNvSpPr/>
          <p:nvPr/>
        </p:nvSpPr>
        <p:spPr>
          <a:xfrm>
            <a:off x="7083360" y="2431800"/>
            <a:ext cx="1188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0" name="Rak koppling 569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Rak koppling 570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Platshållare för innehåll 39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73" name="Rak koppling 572"/>
          <p:cNvSpPr/>
          <p:nvPr/>
        </p:nvSpPr>
        <p:spPr>
          <a:xfrm>
            <a:off x="4131360" y="2431800"/>
            <a:ext cx="360" cy="116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4" name="Platshållare för innehåll 40"/>
          <p:cNvSpPr/>
          <p:nvPr/>
        </p:nvSpPr>
        <p:spPr>
          <a:xfrm>
            <a:off x="3771360" y="3600000"/>
            <a:ext cx="1438920" cy="10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source 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75" name="Rak koppling 574"/>
          <p:cNvSpPr/>
          <p:nvPr/>
        </p:nvSpPr>
        <p:spPr>
          <a:xfrm>
            <a:off x="5571360" y="2432160"/>
            <a:ext cx="360" cy="170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Platshållare för innehåll 48"/>
          <p:cNvSpPr/>
          <p:nvPr/>
        </p:nvSpPr>
        <p:spPr>
          <a:xfrm>
            <a:off x="5211360" y="4140000"/>
            <a:ext cx="269856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m0:Registred transform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x0: Private use transform identifier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77" name="Rak koppling 576"/>
          <p:cNvSpPr/>
          <p:nvPr/>
        </p:nvSpPr>
        <p:spPr>
          <a:xfrm>
            <a:off x="6435360" y="243216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Platshållare för innehåll 49"/>
          <p:cNvSpPr/>
          <p:nvPr/>
        </p:nvSpPr>
        <p:spPr>
          <a:xfrm>
            <a:off x="7309800" y="270000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version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79" name="Rak koppling 578"/>
          <p:cNvSpPr/>
          <p:nvPr/>
        </p:nvSpPr>
        <p:spPr>
          <a:xfrm>
            <a:off x="762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Platshållare för innehåll 50"/>
          <p:cNvSpPr/>
          <p:nvPr/>
        </p:nvSpPr>
        <p:spPr>
          <a:xfrm>
            <a:off x="5852160" y="3138840"/>
            <a:ext cx="125856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”transform mechanism”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 (</a:t>
            </a: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IETF BCP 47)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582" name="PlaceHolder 28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bg-Latn-t-bg-Cyrl-m0-iso-1968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583" name="Rak koppling 582"/>
          <p:cNvSpPr/>
          <p:nvPr/>
        </p:nvSpPr>
        <p:spPr>
          <a:xfrm>
            <a:off x="829440" y="2431800"/>
            <a:ext cx="1861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Platshållare för innehåll 41"/>
          <p:cNvSpPr/>
          <p:nvPr/>
        </p:nvSpPr>
        <p:spPr>
          <a:xfrm>
            <a:off x="1082520" y="270072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85" name="Rak koppling 584"/>
          <p:cNvSpPr/>
          <p:nvPr/>
        </p:nvSpPr>
        <p:spPr>
          <a:xfrm>
            <a:off x="2845440" y="2431800"/>
            <a:ext cx="20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Rak koppling 585"/>
          <p:cNvSpPr/>
          <p:nvPr/>
        </p:nvSpPr>
        <p:spPr>
          <a:xfrm>
            <a:off x="3205440" y="2431800"/>
            <a:ext cx="1825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Rak koppling 586"/>
          <p:cNvSpPr/>
          <p:nvPr/>
        </p:nvSpPr>
        <p:spPr>
          <a:xfrm>
            <a:off x="5221440" y="2431800"/>
            <a:ext cx="70992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Rak koppling 587"/>
          <p:cNvSpPr/>
          <p:nvPr/>
        </p:nvSpPr>
        <p:spPr>
          <a:xfrm>
            <a:off x="6183360" y="2431800"/>
            <a:ext cx="648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Rak koppling 588"/>
          <p:cNvSpPr/>
          <p:nvPr/>
        </p:nvSpPr>
        <p:spPr>
          <a:xfrm>
            <a:off x="7083360" y="2431800"/>
            <a:ext cx="1188000" cy="36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Rak koppling 589"/>
          <p:cNvSpPr/>
          <p:nvPr/>
        </p:nvSpPr>
        <p:spPr>
          <a:xfrm>
            <a:off x="2943360" y="243180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Rak koppling 590"/>
          <p:cNvSpPr/>
          <p:nvPr/>
        </p:nvSpPr>
        <p:spPr>
          <a:xfrm>
            <a:off x="186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Platshållare för innehåll 42"/>
          <p:cNvSpPr/>
          <p:nvPr/>
        </p:nvSpPr>
        <p:spPr>
          <a:xfrm>
            <a:off x="2511360" y="3060360"/>
            <a:ext cx="1438920" cy="107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transformed content extension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93" name="Rak koppling 592"/>
          <p:cNvSpPr/>
          <p:nvPr/>
        </p:nvSpPr>
        <p:spPr>
          <a:xfrm>
            <a:off x="4131360" y="2431800"/>
            <a:ext cx="360" cy="116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Platshållare för innehåll 43"/>
          <p:cNvSpPr/>
          <p:nvPr/>
        </p:nvSpPr>
        <p:spPr>
          <a:xfrm>
            <a:off x="3771360" y="3600000"/>
            <a:ext cx="1438920" cy="107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source language tag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95" name="Rak koppling 594"/>
          <p:cNvSpPr/>
          <p:nvPr/>
        </p:nvSpPr>
        <p:spPr>
          <a:xfrm>
            <a:off x="5571360" y="2432160"/>
            <a:ext cx="360" cy="170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Platshållare för innehåll 44"/>
          <p:cNvSpPr/>
          <p:nvPr/>
        </p:nvSpPr>
        <p:spPr>
          <a:xfrm>
            <a:off x="5211360" y="4140000"/>
            <a:ext cx="2698560" cy="8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m0:Registred transform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x0: Private use transform identifier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597" name="Rak koppling 596"/>
          <p:cNvSpPr/>
          <p:nvPr/>
        </p:nvSpPr>
        <p:spPr>
          <a:xfrm>
            <a:off x="6435360" y="2432160"/>
            <a:ext cx="360" cy="62820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Platshållare för innehåll 45"/>
          <p:cNvSpPr/>
          <p:nvPr/>
        </p:nvSpPr>
        <p:spPr>
          <a:xfrm>
            <a:off x="900000" y="5580720"/>
            <a:ext cx="684000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2200" b="0" i="1" strike="noStrike" spc="-1">
                <a:solidFill>
                  <a:srgbClr val="000000"/>
                </a:solidFill>
                <a:latin typeface="Arial"/>
                <a:ea typeface="Noto Sans CJK SC"/>
              </a:rPr>
              <a:t>”Bulgarian in Latin script transliterated from Bulgarian in Cyrillic script according to ISO/R 9:1968”</a:t>
            </a:r>
            <a:endParaRPr lang="sv-SE" sz="2200" b="0" i="1" strike="noStrike" spc="-1">
              <a:latin typeface="Arial"/>
            </a:endParaRPr>
          </a:p>
        </p:txBody>
      </p:sp>
      <p:sp>
        <p:nvSpPr>
          <p:cNvPr id="599" name="Platshållare för innehåll 46"/>
          <p:cNvSpPr/>
          <p:nvPr/>
        </p:nvSpPr>
        <p:spPr>
          <a:xfrm>
            <a:off x="7309800" y="2700000"/>
            <a:ext cx="186048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version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600" name="Rak koppling 599"/>
          <p:cNvSpPr/>
          <p:nvPr/>
        </p:nvSpPr>
        <p:spPr>
          <a:xfrm>
            <a:off x="7623360" y="2432160"/>
            <a:ext cx="360" cy="267840"/>
          </a:xfrm>
          <a:prstGeom prst="line">
            <a:avLst/>
          </a:prstGeom>
          <a:ln w="36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Platshållare för innehåll 47"/>
          <p:cNvSpPr/>
          <p:nvPr/>
        </p:nvSpPr>
        <p:spPr>
          <a:xfrm>
            <a:off x="5852160" y="3138840"/>
            <a:ext cx="125856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”transform mechanism”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82584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03" name="PlaceHolder 34"/>
          <p:cNvSpPr/>
          <p:nvPr/>
        </p:nvSpPr>
        <p:spPr>
          <a:xfrm>
            <a:off x="829440" y="1806480"/>
            <a:ext cx="7657920" cy="62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Libris romanization practice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05" name="PlaceHolder 5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ISO/R 9:1968 – Slavic languages in Cyrillic script</a:t>
            </a:r>
            <a:endParaRPr lang="sv-SE" sz="20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Belarusian, Bulgarian, Bosnian, Macedonian, Russian, Serbian, Ukranian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ISO 9:1995 – Kazakh in Cyrillic script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SKR 1980 – Ancient Greek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BTJ – Modern Greek (transcription)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KR76 (Kjellberg) – Cyrillic (transcription)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Ferdinand Lessing – Mongolian in Cyrillic script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YIVO – Yiddish (we also use ALA-LC)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ALA-LC – All other languages/scripts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07" name="PlaceHolder 18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000" b="0" strike="noStrike" spc="-1">
              <a:latin typeface="Arial"/>
            </a:endParaRPr>
          </a:p>
        </p:txBody>
      </p:sp>
      <p:pic>
        <p:nvPicPr>
          <p:cNvPr id="608" name="Bildobjekt 607"/>
          <p:cNvPicPr/>
          <p:nvPr/>
        </p:nvPicPr>
        <p:blipFill>
          <a:blip r:embed="rId2"/>
          <a:stretch/>
        </p:blipFill>
        <p:spPr>
          <a:xfrm>
            <a:off x="6258960" y="0"/>
            <a:ext cx="5261040" cy="6857640"/>
          </a:xfrm>
          <a:prstGeom prst="rect">
            <a:avLst/>
          </a:prstGeom>
          <a:ln w="0">
            <a:noFill/>
          </a:ln>
        </p:spPr>
      </p:pic>
      <p:pic>
        <p:nvPicPr>
          <p:cNvPr id="609" name="Bildobjekt 608"/>
          <p:cNvPicPr/>
          <p:nvPr/>
        </p:nvPicPr>
        <p:blipFill>
          <a:blip r:embed="rId3"/>
          <a:stretch/>
        </p:blipFill>
        <p:spPr>
          <a:xfrm>
            <a:off x="576000" y="162360"/>
            <a:ext cx="48693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Implemented as ICU Transforms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11" name="PlaceHolder 6"/>
          <p:cNvSpPr/>
          <p:nvPr/>
        </p:nvSpPr>
        <p:spPr>
          <a:xfrm>
            <a:off x="834480" y="19522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Implemented as ICU Transforms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13" name="PlaceHolder 7"/>
          <p:cNvSpPr/>
          <p:nvPr/>
        </p:nvSpPr>
        <p:spPr>
          <a:xfrm>
            <a:off x="834480" y="19522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Implemented as ICU Transforms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15" name="PlaceHolder 8"/>
          <p:cNvSpPr/>
          <p:nvPr/>
        </p:nvSpPr>
        <p:spPr>
          <a:xfrm>
            <a:off x="834480" y="19522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β &gt; v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Θ } [:LowercaseLetter:] &gt; Th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Θ &gt; TH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Courier New"/>
                <a:ea typeface="JetBrains Mono"/>
              </a:rPr>
              <a:t>θ &gt; th ;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Implemented as ICU Transforms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17" name="PlaceHolder 9"/>
          <p:cNvSpPr/>
          <p:nvPr/>
        </p:nvSpPr>
        <p:spPr>
          <a:xfrm>
            <a:off x="834480" y="19522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Β &gt; V ; 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β &gt; v ;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η &gt; i ;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ΕΙ &gt; I ;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 err="1">
                <a:solidFill>
                  <a:srgbClr val="000000"/>
                </a:solidFill>
                <a:latin typeface="Courier New"/>
                <a:ea typeface="JetBrains Mono"/>
              </a:rPr>
              <a:t>Ει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 &gt; I ;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 err="1">
                <a:solidFill>
                  <a:srgbClr val="000000"/>
                </a:solidFill>
                <a:latin typeface="Courier New"/>
                <a:ea typeface="JetBrains Mono"/>
              </a:rPr>
              <a:t>ει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 &gt; i ;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Θ } [: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/>
                <a:ea typeface="JetBrains Mono"/>
              </a:rPr>
              <a:t>LowercaseLetter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:] &gt; 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/>
                <a:ea typeface="JetBrains Mono"/>
              </a:rPr>
              <a:t>Th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 ;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Θ &gt; TH ;</a:t>
            </a: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θ &gt; 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/>
                <a:ea typeface="JetBrains Mono"/>
              </a:rPr>
              <a:t>th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/>
                <a:ea typeface="JetBrains Mono"/>
              </a:rPr>
              <a:t> ;</a:t>
            </a:r>
            <a:r>
              <a:rPr sz="1800" dirty="0"/>
              <a:t/>
            </a:r>
            <a:br>
              <a:rPr sz="1800" dirty="0"/>
            </a:br>
            <a:r>
              <a:rPr sz="1800" dirty="0"/>
              <a:t/>
            </a:r>
            <a:br>
              <a:rPr sz="1800" dirty="0"/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$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vowel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JetBrains Mono"/>
                <a:cs typeface="Courier New" panose="02070309020205020404" pitchFamily="49" charset="0"/>
              </a:rPr>
              <a:t> = [α ε η ι ο ω υ Α Ε Η Ι Ο Ω Υ] ;</a:t>
            </a: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$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vowel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{ ϊ } $</a:t>
            </a:r>
            <a:r>
              <a:rPr lang="sv-SE" sz="1800" b="0" strike="noStrike" spc="-1" dirty="0" err="1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vowel</a:t>
            </a: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 &gt; j ;</a:t>
            </a: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sv-SE" sz="1800" b="0" strike="noStrike" spc="-1" dirty="0">
                <a:solidFill>
                  <a:srgbClr val="000000"/>
                </a:solidFill>
                <a:latin typeface="Courier New" panose="02070309020205020404" pitchFamily="49" charset="0"/>
                <a:ea typeface="DejaVu Sans"/>
                <a:cs typeface="Courier New" panose="02070309020205020404" pitchFamily="49" charset="0"/>
              </a:rPr>
              <a:t>ϊ &gt; i ;</a:t>
            </a:r>
            <a:endParaRPr lang="sv-SE" sz="1800" b="0" strike="noStrike" spc="-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8" name="textruta 617"/>
          <p:cNvSpPr txBox="1"/>
          <p:nvPr/>
        </p:nvSpPr>
        <p:spPr>
          <a:xfrm>
            <a:off x="5940000" y="6480000"/>
            <a:ext cx="5220000" cy="51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sv-SE" sz="1000" b="0" strike="noStrike" spc="-1">
                <a:latin typeface="Arial"/>
                <a:hlinkClick r:id="rId2"/>
              </a:rPr>
              <a:t>github.com/libris/librisxl/tree/develop/whelk-core/src/main/resources/romanizer</a:t>
            </a:r>
            <a:endParaRPr lang="sv-SE" sz="1000" b="0" strike="noStrike" spc="-1">
              <a:latin typeface="Arial"/>
            </a:endParaRPr>
          </a:p>
          <a:p>
            <a:r>
              <a:rPr lang="sv-SE" sz="1000" b="0" strike="noStrike" spc="-1">
                <a:latin typeface="Arial"/>
                <a:hlinkClick r:id="rId3"/>
              </a:rPr>
              <a:t>unicode-org.github.io/icu/userguide/transforms/general/</a:t>
            </a:r>
            <a:endParaRPr lang="sv-SE" sz="1000" b="0" strike="noStrike" spc="-1">
              <a:latin typeface="Arial"/>
            </a:endParaRPr>
          </a:p>
          <a:p>
            <a:endParaRPr lang="sv-SE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ScriptShifterShifter</a:t>
            </a:r>
            <a:endParaRPr lang="sv-SE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196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000" b="1" strike="noStrike" spc="-1">
                <a:solidFill>
                  <a:srgbClr val="FFFFFF"/>
                </a:solidFill>
                <a:latin typeface="Georgia"/>
                <a:ea typeface="Noto Sans CJK SC"/>
              </a:rPr>
              <a:t>Bibliographic data with multiple scripts </a:t>
            </a:r>
            <a:r>
              <a:rPr lang="sv-SE" sz="4000" b="0" strike="noStrike" spc="-1">
                <a:solidFill>
                  <a:srgbClr val="FFFFFF"/>
                </a:solidFill>
                <a:latin typeface="Georgia"/>
                <a:ea typeface="Noto Sans CJK SC"/>
              </a:rPr>
              <a:t>and</a:t>
            </a:r>
            <a:r>
              <a:rPr lang="sv-SE" sz="4000" b="1" strike="noStrike" spc="-1">
                <a:solidFill>
                  <a:srgbClr val="FFFFFF"/>
                </a:solidFill>
                <a:latin typeface="Georgia"/>
                <a:ea typeface="Noto Sans CJK SC"/>
              </a:rPr>
              <a:t> a</a:t>
            </a:r>
            <a:r>
              <a:rPr lang="sv-SE" sz="4000" b="1" strike="noStrike" spc="-1">
                <a:solidFill>
                  <a:srgbClr val="FFFFFF"/>
                </a:solidFill>
                <a:latin typeface="Georgia"/>
              </a:rPr>
              <a:t>utomated transliteration </a:t>
            </a:r>
            <a:r>
              <a:rPr lang="sv-SE" sz="4000" b="0" strike="noStrike" spc="-1">
                <a:solidFill>
                  <a:srgbClr val="FFFFFF"/>
                </a:solidFill>
                <a:latin typeface="Georgia"/>
              </a:rPr>
              <a:t>in</a:t>
            </a:r>
            <a:r>
              <a:rPr lang="sv-SE" sz="4000" b="1" strike="noStrike" spc="-1">
                <a:solidFill>
                  <a:srgbClr val="FFFFFF"/>
                </a:solidFill>
                <a:latin typeface="Georgia"/>
              </a:rPr>
              <a:t> Libris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839880" y="6375960"/>
            <a:ext cx="4409280" cy="344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sv-SE" sz="1400" b="0" strike="noStrike" spc="-1">
                <a:solidFill>
                  <a:srgbClr val="FFFFFF"/>
                </a:solidFill>
                <a:latin typeface="Arial"/>
              </a:rPr>
              <a:t>Olov Ylinenpää</a:t>
            </a:r>
            <a:endParaRPr lang="sv-SE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ScriptShifterShifter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621" name="PlaceHolder 10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LC ScriptShifter YAML → ICU transform rules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Hand-edited to handle capitalization and missing cases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Small fixes to mapping tables contributed back</a:t>
            </a:r>
            <a:endParaRPr lang="sv-SE" sz="20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4577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Power of Open Source</a:t>
            </a:r>
            <a:endParaRPr lang="sv-SE" sz="20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See also upcoming Arabic transliteration</a:t>
            </a:r>
            <a:endParaRPr lang="sv-SE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/>
          </p:nvPr>
        </p:nvSpPr>
        <p:spPr>
          <a:xfrm>
            <a:off x="838080" y="1767960"/>
            <a:ext cx="7659360" cy="38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701060"/>
                </a:solidFill>
                <a:latin typeface="Georgia"/>
              </a:rPr>
              <a:t>Rubrik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624" name="Bildobjekt 623"/>
          <p:cNvPicPr/>
          <p:nvPr/>
        </p:nvPicPr>
        <p:blipFill>
          <a:blip r:embed="rId2"/>
          <a:stretch/>
        </p:blipFill>
        <p:spPr>
          <a:xfrm>
            <a:off x="0" y="105840"/>
            <a:ext cx="12229560" cy="680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/>
          </p:nvPr>
        </p:nvSpPr>
        <p:spPr>
          <a:xfrm>
            <a:off x="838080" y="1767960"/>
            <a:ext cx="7659360" cy="38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701060"/>
                </a:solidFill>
                <a:latin typeface="Georgia"/>
              </a:rPr>
              <a:t>Rubrik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627" name="Bildobjekt 626"/>
          <p:cNvPicPr/>
          <p:nvPr/>
        </p:nvPicPr>
        <p:blipFill>
          <a:blip r:embed="rId2"/>
          <a:stretch/>
        </p:blipFill>
        <p:spPr>
          <a:xfrm>
            <a:off x="0" y="108000"/>
            <a:ext cx="12193200" cy="678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/>
          </p:nvPr>
        </p:nvSpPr>
        <p:spPr>
          <a:xfrm>
            <a:off x="838080" y="1767960"/>
            <a:ext cx="7659360" cy="38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701060"/>
                </a:solidFill>
                <a:latin typeface="Georgia"/>
              </a:rPr>
              <a:t>Rubrik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630" name="Bildobjekt 629"/>
          <p:cNvPicPr/>
          <p:nvPr/>
        </p:nvPicPr>
        <p:blipFill>
          <a:blip r:embed="rId2"/>
          <a:stretch/>
        </p:blipFill>
        <p:spPr>
          <a:xfrm>
            <a:off x="0" y="108000"/>
            <a:ext cx="12193200" cy="678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/>
          </p:nvPr>
        </p:nvSpPr>
        <p:spPr>
          <a:xfrm>
            <a:off x="838080" y="1767960"/>
            <a:ext cx="7659360" cy="38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701060"/>
                </a:solidFill>
                <a:latin typeface="Georgia"/>
              </a:rPr>
              <a:t>Rubrik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633" name="Bildobjekt 632"/>
          <p:cNvPicPr/>
          <p:nvPr/>
        </p:nvPicPr>
        <p:blipFill>
          <a:blip r:embed="rId2"/>
          <a:stretch/>
        </p:blipFill>
        <p:spPr>
          <a:xfrm>
            <a:off x="360" y="108000"/>
            <a:ext cx="12193200" cy="679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/>
          </p:nvPr>
        </p:nvSpPr>
        <p:spPr>
          <a:xfrm>
            <a:off x="838080" y="1806480"/>
            <a:ext cx="7659360" cy="435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E6007E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Text</a:t>
            </a:r>
            <a:endParaRPr lang="sv-SE" sz="1800" b="0" strike="noStrike" spc="-1"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E6007E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</a:rPr>
              <a:t>text</a:t>
            </a:r>
            <a:endParaRPr lang="sv-SE" sz="1800" b="0" strike="noStrike" spc="-1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</a:rPr>
              <a:t>MARC 880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480" name="Bildobjekt 479"/>
          <p:cNvPicPr/>
          <p:nvPr/>
        </p:nvPicPr>
        <p:blipFill>
          <a:blip r:embed="rId2"/>
          <a:stretch/>
        </p:blipFill>
        <p:spPr>
          <a:xfrm>
            <a:off x="838080" y="1800000"/>
            <a:ext cx="8046720" cy="3541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2018-2022</a:t>
            </a:r>
            <a:r>
              <a:rPr sz="4000"/>
              <a:t/>
            </a:r>
            <a:br>
              <a:rPr sz="4000"/>
            </a:b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plan B: marc:hasBib880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482" name="Bildobjekt 481"/>
          <p:cNvPicPr/>
          <p:nvPr/>
        </p:nvPicPr>
        <p:blipFill>
          <a:blip r:embed="rId2"/>
          <a:stretch/>
        </p:blipFill>
        <p:spPr>
          <a:xfrm>
            <a:off x="227160" y="1726920"/>
            <a:ext cx="9923760" cy="1751040"/>
          </a:xfrm>
          <a:prstGeom prst="rect">
            <a:avLst/>
          </a:prstGeom>
          <a:ln w="0">
            <a:noFill/>
          </a:ln>
        </p:spPr>
      </p:pic>
      <p:pic>
        <p:nvPicPr>
          <p:cNvPr id="483" name="Bildobjekt 482"/>
          <p:cNvPicPr/>
          <p:nvPr/>
        </p:nvPicPr>
        <p:blipFill>
          <a:blip r:embed="rId3"/>
          <a:stretch/>
        </p:blipFill>
        <p:spPr>
          <a:xfrm>
            <a:off x="227160" y="3564360"/>
            <a:ext cx="9923760" cy="3017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2018-2022</a:t>
            </a:r>
            <a:r>
              <a:rPr sz="4000"/>
              <a:t/>
            </a:r>
            <a:br>
              <a:rPr sz="4000"/>
            </a:b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workaround: VariantTitle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485" name="Bildobjekt 484"/>
          <p:cNvPicPr/>
          <p:nvPr/>
        </p:nvPicPr>
        <p:blipFill>
          <a:blip r:embed="rId2"/>
          <a:stretch/>
        </p:blipFill>
        <p:spPr>
          <a:xfrm>
            <a:off x="216000" y="1728000"/>
            <a:ext cx="9933120" cy="223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/>
          </p:nvPr>
        </p:nvSpPr>
        <p:spPr>
          <a:xfrm>
            <a:off x="838080" y="1618560"/>
            <a:ext cx="105156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title"/>
          </p:nvPr>
        </p:nvSpPr>
        <p:spPr>
          <a:xfrm>
            <a:off x="180000" y="3780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pic>
        <p:nvPicPr>
          <p:cNvPr id="488" name="Bildobjekt 487"/>
          <p:cNvPicPr/>
          <p:nvPr/>
        </p:nvPicPr>
        <p:blipFill>
          <a:blip r:embed="rId2"/>
          <a:stretch/>
        </p:blipFill>
        <p:spPr>
          <a:xfrm>
            <a:off x="0" y="0"/>
            <a:ext cx="14580000" cy="687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838080" y="1618560"/>
            <a:ext cx="10515600" cy="63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838080" y="2345760"/>
            <a:ext cx="7659360" cy="381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701060"/>
                </a:solidFill>
                <a:latin typeface="Georgia"/>
              </a:rPr>
              <a:t>Rubrik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492" name="Bildobjekt 491"/>
          <p:cNvPicPr/>
          <p:nvPr/>
        </p:nvPicPr>
        <p:blipFill>
          <a:blip r:embed="rId2"/>
          <a:stretch/>
        </p:blipFill>
        <p:spPr>
          <a:xfrm>
            <a:off x="0" y="0"/>
            <a:ext cx="14580000" cy="687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838080" y="736560"/>
            <a:ext cx="10514160" cy="86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v-SE" sz="4000" b="1" strike="noStrike" spc="-1">
                <a:solidFill>
                  <a:srgbClr val="004577"/>
                </a:solidFill>
                <a:latin typeface="Georgia"/>
                <a:ea typeface="Noto Sans CJK SC"/>
              </a:rPr>
              <a:t>RDF language tags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494" name="PlaceHolder 2"/>
          <p:cNvSpPr/>
          <p:nvPr/>
        </p:nvSpPr>
        <p:spPr>
          <a:xfrm>
            <a:off x="838080" y="1806480"/>
            <a:ext cx="765792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&lt;https://id.kb.se/term/rda/ThreeDimensionalMovingImage&gt;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:code "tdm"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a :ContentType ;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:prefLabel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</a:t>
            </a:r>
            <a:r>
              <a:rPr lang="hi-IN" sz="1800" b="0" strike="noStrike" spc="-1">
                <a:solidFill>
                  <a:srgbClr val="000000"/>
                </a:solidFill>
                <a:latin typeface="Arial"/>
                <a:cs typeface="DejaVu Sans"/>
              </a:rPr>
              <a:t>صورة متحركة ثلاثية الأبعاد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ar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"Dreidimensionales bewegtes Bild"@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de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"three-dimensional moving image"@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en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"tredimensionell rörlig bild"@</a:t>
            </a:r>
            <a:r>
              <a:rPr lang="sv-SE" sz="1800" b="1" strike="noStrike" spc="-1">
                <a:solidFill>
                  <a:srgbClr val="000000"/>
                </a:solidFill>
                <a:highlight>
                  <a:srgbClr val="FFF200"/>
                </a:highlight>
                <a:latin typeface="Arial"/>
                <a:ea typeface="DejaVu Sans"/>
              </a:rPr>
              <a:t>sv</a:t>
            </a: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, </a:t>
            </a:r>
            <a:r>
              <a:rPr sz="1800"/>
              <a:t/>
            </a:r>
            <a:br>
              <a:rPr sz="1800"/>
            </a:b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... ;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6007E"/>
      </a:accent1>
      <a:accent2>
        <a:srgbClr val="701060"/>
      </a:accent2>
      <a:accent3>
        <a:srgbClr val="FADCEB"/>
      </a:accent3>
      <a:accent4>
        <a:srgbClr val="935488"/>
      </a:accent4>
      <a:accent5>
        <a:srgbClr val="F087B6"/>
      </a:accent5>
      <a:accent6>
        <a:srgbClr val="DACADD"/>
      </a:accent6>
      <a:hlink>
        <a:srgbClr val="14822C"/>
      </a:hlink>
      <a:folHlink>
        <a:srgbClr val="DFE4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FE3"/>
      </a:accent1>
      <a:accent2>
        <a:srgbClr val="004577"/>
      </a:accent2>
      <a:accent3>
        <a:srgbClr val="D4EDFC"/>
      </a:accent3>
      <a:accent4>
        <a:srgbClr val="3C6F9C"/>
      </a:accent4>
      <a:accent5>
        <a:srgbClr val="59C6F2"/>
      </a:accent5>
      <a:accent6>
        <a:srgbClr val="C5CFE2"/>
      </a:accent6>
      <a:hlink>
        <a:srgbClr val="3C6F9C"/>
      </a:hlink>
      <a:folHlink>
        <a:srgbClr val="59C6F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800</TotalTime>
  <Words>986</Words>
  <Application>Microsoft Office PowerPoint</Application>
  <PresentationFormat>Anpassad</PresentationFormat>
  <Paragraphs>116</Paragraphs>
  <Slides>34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34</vt:i4>
      </vt:variant>
    </vt:vector>
  </HeadingPairs>
  <TitlesOfParts>
    <vt:vector size="53" baseType="lpstr">
      <vt:lpstr>Arial</vt:lpstr>
      <vt:lpstr>Courier New</vt:lpstr>
      <vt:lpstr>DejaVu Sans</vt:lpstr>
      <vt:lpstr>Georgia</vt:lpstr>
      <vt:lpstr>JetBrains Mono</vt:lpstr>
      <vt:lpstr>Noto Sans CJK SC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PowerPoint-presentation</vt:lpstr>
      <vt:lpstr>PowerPoint-presentation</vt:lpstr>
      <vt:lpstr>Bibliographic data with multiple scripts and automated transliteration in Libris</vt:lpstr>
      <vt:lpstr>MARC 880</vt:lpstr>
      <vt:lpstr>2018-2022 plan B: marc:hasBib880</vt:lpstr>
      <vt:lpstr>2018-2022 workaround: VariantTitle</vt:lpstr>
      <vt:lpstr>PowerPoint-presentation</vt:lpstr>
      <vt:lpstr>Rubrik</vt:lpstr>
      <vt:lpstr>RDF language tags</vt:lpstr>
      <vt:lpstr>RDF language tags (IETF BCP 47)</vt:lpstr>
      <vt:lpstr>RDF language tags (IETF BCP 47)</vt:lpstr>
      <vt:lpstr>PowerPoint-presentation</vt:lpstr>
      <vt:lpstr>PowerPoint-presentation</vt:lpstr>
      <vt:lpstr>RDF Language Tags (IETF BCP 47) </vt:lpstr>
      <vt:lpstr>RDF Language Tags (IETF BCP 47)</vt:lpstr>
      <vt:lpstr>RDF Language Tags (IETF BCP 47)</vt:lpstr>
      <vt:lpstr>RDF Language Tags (IETF BCP 47)</vt:lpstr>
      <vt:lpstr>RDF Language Tags (IETF BCP 47)</vt:lpstr>
      <vt:lpstr>RDF Language Tags (IETF BCP 47)</vt:lpstr>
      <vt:lpstr>RDF Language Tags (IETF BCP 47)</vt:lpstr>
      <vt:lpstr>RDF Language Tags (IETF BCP 47)</vt:lpstr>
      <vt:lpstr>PowerPoint-presentation</vt:lpstr>
      <vt:lpstr>Libris romanization practice</vt:lpstr>
      <vt:lpstr>PowerPoint-presentation</vt:lpstr>
      <vt:lpstr>Implemented as ICU Transforms</vt:lpstr>
      <vt:lpstr>Implemented as ICU Transforms</vt:lpstr>
      <vt:lpstr>Implemented as ICU Transforms</vt:lpstr>
      <vt:lpstr>Implemented as ICU Transforms</vt:lpstr>
      <vt:lpstr>ScriptShifterShifter</vt:lpstr>
      <vt:lpstr>ScriptShifterShifter</vt:lpstr>
      <vt:lpstr>Rubrik</vt:lpstr>
      <vt:lpstr>Rubrik</vt:lpstr>
      <vt:lpstr>Rubrik</vt:lpstr>
      <vt:lpstr>Rubrik</vt:lpstr>
    </vt:vector>
  </TitlesOfParts>
  <Company>Kungliga 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Olov Ylinenpää</dc:creator>
  <dc:description/>
  <cp:lastModifiedBy>Olov Ylinenpää</cp:lastModifiedBy>
  <cp:revision>35</cp:revision>
  <dcterms:created xsi:type="dcterms:W3CDTF">2023-09-24T20:58:38Z</dcterms:created>
  <dcterms:modified xsi:type="dcterms:W3CDTF">2025-05-22T06:17:42Z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  <property fmtid="{D5CDD505-2E9C-101B-9397-08002B2CF9AE}" pid="3" name="HiddenSlides">
    <vt:i4>1</vt:i4>
  </property>
  <property fmtid="{D5CDD505-2E9C-101B-9397-08002B2CF9AE}" pid="4" name="PresentationFormat">
    <vt:lpwstr>Bredbild</vt:lpwstr>
  </property>
  <property fmtid="{D5CDD505-2E9C-101B-9397-08002B2CF9AE}" pid="5" name="Slides">
    <vt:i4>8</vt:i4>
  </property>
</Properties>
</file>