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58" r:id="rId5"/>
    <p:sldMasterId id="2147483661" r:id="rId6"/>
    <p:sldMasterId id="2147483696" r:id="rId7"/>
  </p:sldMasterIdLst>
  <p:notesMasterIdLst>
    <p:notesMasterId r:id="rId27"/>
  </p:notesMasterIdLst>
  <p:handoutMasterIdLst>
    <p:handoutMasterId r:id="rId28"/>
  </p:handoutMasterIdLst>
  <p:sldIdLst>
    <p:sldId id="257" r:id="rId8"/>
    <p:sldId id="284" r:id="rId9"/>
    <p:sldId id="261" r:id="rId10"/>
    <p:sldId id="273" r:id="rId11"/>
    <p:sldId id="277" r:id="rId12"/>
    <p:sldId id="274" r:id="rId13"/>
    <p:sldId id="260" r:id="rId14"/>
    <p:sldId id="278" r:id="rId15"/>
    <p:sldId id="289" r:id="rId16"/>
    <p:sldId id="275" r:id="rId17"/>
    <p:sldId id="280" r:id="rId18"/>
    <p:sldId id="281" r:id="rId19"/>
    <p:sldId id="282" r:id="rId20"/>
    <p:sldId id="286" r:id="rId21"/>
    <p:sldId id="287" r:id="rId22"/>
    <p:sldId id="279" r:id="rId23"/>
    <p:sldId id="288" r:id="rId24"/>
    <p:sldId id="262" r:id="rId25"/>
    <p:sldId id="270"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57"/>
            <p14:sldId id="284"/>
            <p14:sldId id="261"/>
            <p14:sldId id="273"/>
            <p14:sldId id="277"/>
            <p14:sldId id="274"/>
            <p14:sldId id="260"/>
            <p14:sldId id="278"/>
            <p14:sldId id="289"/>
            <p14:sldId id="275"/>
            <p14:sldId id="280"/>
            <p14:sldId id="281"/>
            <p14:sldId id="282"/>
            <p14:sldId id="286"/>
            <p14:sldId id="287"/>
            <p14:sldId id="279"/>
            <p14:sldId id="288"/>
            <p14:sldId id="262"/>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E2D0A-40BC-46F0-A3B2-9EBAD6CBA134}" v="88" dt="2020-03-16T10:32:41.95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49592" autoAdjust="0"/>
  </p:normalViewPr>
  <p:slideViewPr>
    <p:cSldViewPr snapToGrid="0">
      <p:cViewPr varScale="1">
        <p:scale>
          <a:sx n="55" d="100"/>
          <a:sy n="55" d="100"/>
        </p:scale>
        <p:origin x="2094" y="66"/>
      </p:cViewPr>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4" d="100"/>
          <a:sy n="84" d="100"/>
        </p:scale>
        <p:origin x="27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774B5E0-979B-4778-AA91-DFB9981240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68F3A75-7BAB-4739-9B4A-44D995F283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E098B-779E-4239-A805-32D7EA5B50ED}" type="datetimeFigureOut">
              <a:rPr lang="sv-SE" smtClean="0"/>
              <a:t>2025-05-22</a:t>
            </a:fld>
            <a:endParaRPr lang="sv-SE"/>
          </a:p>
        </p:txBody>
      </p:sp>
      <p:sp>
        <p:nvSpPr>
          <p:cNvPr id="4" name="Platshållare för sidfot 3">
            <a:extLst>
              <a:ext uri="{FF2B5EF4-FFF2-40B4-BE49-F238E27FC236}">
                <a16:creationId xmlns:a16="http://schemas.microsoft.com/office/drawing/2014/main" id="{E58F2DDE-55C4-46B4-8142-AC0EF1EFA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6F37CFD-A379-4AA4-A3A0-F5D30A309B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3B9A0D-3E2B-43A5-ACF1-3F8FFA116C9E}" type="slidenum">
              <a:rPr lang="sv-SE" smtClean="0"/>
              <a:t>‹#›</a:t>
            </a:fld>
            <a:endParaRPr lang="sv-SE"/>
          </a:p>
        </p:txBody>
      </p:sp>
    </p:spTree>
    <p:extLst>
      <p:ext uri="{BB962C8B-B14F-4D97-AF65-F5344CB8AC3E}">
        <p14:creationId xmlns:p14="http://schemas.microsoft.com/office/powerpoint/2010/main" val="128299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F48B8-B094-4598-B4A2-7DB117F5FE5E}" type="datetimeFigureOut">
              <a:rPr lang="sv-SE" smtClean="0"/>
              <a:t>2025-05-22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9BF81-6DC6-4834-9A9B-42830F0DB664}" type="slidenum">
              <a:rPr lang="sv-SE" smtClean="0"/>
              <a:t>‹#›</a:t>
            </a:fld>
            <a:endParaRPr lang="sv-SE"/>
          </a:p>
        </p:txBody>
      </p:sp>
    </p:spTree>
    <p:extLst>
      <p:ext uri="{BB962C8B-B14F-4D97-AF65-F5344CB8AC3E}">
        <p14:creationId xmlns:p14="http://schemas.microsoft.com/office/powerpoint/2010/main" val="109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2</a:t>
            </a:fld>
            <a:endParaRPr lang="sv-SE"/>
          </a:p>
        </p:txBody>
      </p:sp>
    </p:spTree>
    <p:extLst>
      <p:ext uri="{BB962C8B-B14F-4D97-AF65-F5344CB8AC3E}">
        <p14:creationId xmlns:p14="http://schemas.microsoft.com/office/powerpoint/2010/main" val="33967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manually tag the text string with the language.</a:t>
            </a:r>
          </a:p>
        </p:txBody>
      </p:sp>
      <p:sp>
        <p:nvSpPr>
          <p:cNvPr id="4" name="Platshållare för bildnummer 3"/>
          <p:cNvSpPr>
            <a:spLocks noGrp="1"/>
          </p:cNvSpPr>
          <p:nvPr>
            <p:ph type="sldNum" sz="quarter" idx="10"/>
          </p:nvPr>
        </p:nvSpPr>
        <p:spPr/>
        <p:txBody>
          <a:bodyPr/>
          <a:lstStyle/>
          <a:p>
            <a:fld id="{5759BF81-6DC6-4834-9A9B-42830F0DB664}" type="slidenum">
              <a:rPr lang="sv-SE" smtClean="0"/>
              <a:t>11</a:t>
            </a:fld>
            <a:endParaRPr lang="sv-SE"/>
          </a:p>
        </p:txBody>
      </p:sp>
    </p:spTree>
    <p:extLst>
      <p:ext uri="{BB962C8B-B14F-4D97-AF65-F5344CB8AC3E}">
        <p14:creationId xmlns:p14="http://schemas.microsoft.com/office/powerpoint/2010/main" val="57347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Clicking the </a:t>
            </a:r>
            <a:r>
              <a:rPr lang="en-US" sz="1200" b="0" i="0" kern="1200" dirty="0" err="1" smtClean="0">
                <a:solidFill>
                  <a:schemeClr val="tx1"/>
                </a:solidFill>
                <a:effectLst/>
                <a:latin typeface="+mn-lt"/>
                <a:ea typeface="+mn-ea"/>
                <a:cs typeface="+mn-cs"/>
              </a:rPr>
              <a:t>romanization</a:t>
            </a:r>
            <a:r>
              <a:rPr lang="en-US" sz="1200" b="0" i="0" kern="1200" dirty="0" smtClean="0">
                <a:solidFill>
                  <a:schemeClr val="tx1"/>
                </a:solidFill>
                <a:effectLst/>
                <a:latin typeface="+mn-lt"/>
                <a:ea typeface="+mn-ea"/>
                <a:cs typeface="+mn-cs"/>
              </a:rPr>
              <a:t> button initiates the process.</a:t>
            </a:r>
          </a:p>
        </p:txBody>
      </p:sp>
      <p:sp>
        <p:nvSpPr>
          <p:cNvPr id="4" name="Platshållare för bildnummer 3"/>
          <p:cNvSpPr>
            <a:spLocks noGrp="1"/>
          </p:cNvSpPr>
          <p:nvPr>
            <p:ph type="sldNum" sz="quarter" idx="10"/>
          </p:nvPr>
        </p:nvSpPr>
        <p:spPr/>
        <p:txBody>
          <a:bodyPr/>
          <a:lstStyle/>
          <a:p>
            <a:fld id="{5759BF81-6DC6-4834-9A9B-42830F0DB664}" type="slidenum">
              <a:rPr lang="sv-SE" smtClean="0"/>
              <a:t>12</a:t>
            </a:fld>
            <a:endParaRPr lang="sv-SE"/>
          </a:p>
        </p:txBody>
      </p:sp>
    </p:spTree>
    <p:extLst>
      <p:ext uri="{BB962C8B-B14F-4D97-AF65-F5344CB8AC3E}">
        <p14:creationId xmlns:p14="http://schemas.microsoft.com/office/powerpoint/2010/main" val="57642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result is a title that has been </a:t>
            </a:r>
            <a:r>
              <a:rPr lang="en-US" sz="1200" b="0" i="0" kern="1200" dirty="0" err="1" smtClean="0">
                <a:solidFill>
                  <a:schemeClr val="tx1"/>
                </a:solidFill>
                <a:effectLst/>
                <a:latin typeface="+mn-lt"/>
                <a:ea typeface="+mn-ea"/>
                <a:cs typeface="+mn-cs"/>
              </a:rPr>
              <a:t>romanized</a:t>
            </a:r>
            <a:r>
              <a:rPr lang="en-US" sz="1200" b="0" i="0" kern="1200" dirty="0" smtClean="0">
                <a:solidFill>
                  <a:schemeClr val="tx1"/>
                </a:solidFill>
                <a:effectLst/>
                <a:latin typeface="+mn-lt"/>
                <a:ea typeface="+mn-ea"/>
                <a:cs typeface="+mn-cs"/>
              </a:rPr>
              <a:t> according to the scheme </a:t>
            </a:r>
            <a:r>
              <a:rPr lang="en-US" sz="1200" b="1" i="0" kern="1200" dirty="0" smtClean="0">
                <a:solidFill>
                  <a:schemeClr val="tx1"/>
                </a:solidFill>
                <a:effectLst/>
                <a:latin typeface="+mn-lt"/>
                <a:ea typeface="+mn-ea"/>
                <a:cs typeface="+mn-cs"/>
              </a:rPr>
              <a:t>KLICK</a:t>
            </a:r>
            <a:r>
              <a:rPr lang="en-US" sz="1200" b="0" i="0" kern="1200" dirty="0" smtClean="0">
                <a:solidFill>
                  <a:schemeClr val="tx1"/>
                </a:solidFill>
                <a:effectLst/>
                <a:latin typeface="+mn-lt"/>
                <a:ea typeface="+mn-ea"/>
                <a:cs typeface="+mn-cs"/>
              </a:rPr>
              <a:t> that aligns with our practice.</a:t>
            </a:r>
          </a:p>
        </p:txBody>
      </p:sp>
      <p:sp>
        <p:nvSpPr>
          <p:cNvPr id="4" name="Platshållare för bildnummer 3"/>
          <p:cNvSpPr>
            <a:spLocks noGrp="1"/>
          </p:cNvSpPr>
          <p:nvPr>
            <p:ph type="sldNum" sz="quarter" idx="10"/>
          </p:nvPr>
        </p:nvSpPr>
        <p:spPr/>
        <p:txBody>
          <a:bodyPr/>
          <a:lstStyle/>
          <a:p>
            <a:fld id="{5759BF81-6DC6-4834-9A9B-42830F0DB664}" type="slidenum">
              <a:rPr lang="sv-SE" smtClean="0"/>
              <a:t>13</a:t>
            </a:fld>
            <a:endParaRPr lang="sv-SE"/>
          </a:p>
        </p:txBody>
      </p:sp>
    </p:spTree>
    <p:extLst>
      <p:ext uri="{BB962C8B-B14F-4D97-AF65-F5344CB8AC3E}">
        <p14:creationId xmlns:p14="http://schemas.microsoft.com/office/powerpoint/2010/main" val="70116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As it stands today,</a:t>
            </a:r>
            <a:br>
              <a:rPr lang="en-US" dirty="0" smtClean="0"/>
            </a:br>
            <a:r>
              <a:rPr lang="en-US" dirty="0" smtClean="0"/>
              <a:t>we’ve had the </a:t>
            </a:r>
            <a:r>
              <a:rPr lang="en-US" b="1" dirty="0" smtClean="0"/>
              <a:t>least trouble</a:t>
            </a:r>
            <a:r>
              <a:rPr lang="en-US" dirty="0" smtClean="0"/>
              <a:t> with the </a:t>
            </a:r>
            <a:r>
              <a:rPr lang="en-US" b="1" dirty="0" smtClean="0"/>
              <a:t>automation of Slavic languages</a:t>
            </a:r>
            <a:r>
              <a:rPr lang="en-US" dirty="0" smtClean="0"/>
              <a:t>.</a:t>
            </a:r>
          </a:p>
          <a:p>
            <a:endParaRPr lang="en-US" b="1" dirty="0" smtClean="0"/>
          </a:p>
          <a:p>
            <a:r>
              <a:rPr lang="en-US" dirty="0" smtClean="0"/>
              <a:t>The tool handles </a:t>
            </a:r>
            <a:r>
              <a:rPr lang="en-US" b="1" dirty="0" smtClean="0"/>
              <a:t>Cyrillic to Latin conversion</a:t>
            </a:r>
            <a:r>
              <a:rPr lang="en-US" dirty="0" smtClean="0"/>
              <a:t> smoothly –</a:t>
            </a:r>
            <a:br>
              <a:rPr lang="en-US" dirty="0" smtClean="0"/>
            </a:br>
            <a:r>
              <a:rPr lang="en-US" dirty="0" smtClean="0"/>
              <a:t>it’s efficient and accurate.</a:t>
            </a:r>
          </a:p>
          <a:p>
            <a:endParaRPr lang="en-US" b="1" dirty="0" smtClean="0"/>
          </a:p>
          <a:p>
            <a:r>
              <a:rPr lang="en-US" dirty="0" smtClean="0"/>
              <a:t>But we do face </a:t>
            </a:r>
            <a:r>
              <a:rPr lang="en-US" b="1" dirty="0" smtClean="0"/>
              <a:t>challenges</a:t>
            </a:r>
            <a:r>
              <a:rPr lang="en-US" dirty="0" smtClean="0"/>
              <a:t/>
            </a:r>
            <a:br>
              <a:rPr lang="en-US" dirty="0" smtClean="0"/>
            </a:br>
            <a:r>
              <a:rPr lang="en-US" dirty="0" smtClean="0"/>
              <a:t>with certain </a:t>
            </a:r>
            <a:r>
              <a:rPr lang="en-US" b="1" dirty="0" smtClean="0"/>
              <a:t>other languages</a:t>
            </a:r>
            <a:r>
              <a:rPr lang="en-US" dirty="0" smtClean="0"/>
              <a:t/>
            </a:r>
            <a:br>
              <a:rPr lang="en-US" dirty="0" smtClean="0"/>
            </a:br>
            <a:r>
              <a:rPr lang="en-US" dirty="0" smtClean="0"/>
              <a:t>that require </a:t>
            </a:r>
            <a:r>
              <a:rPr lang="en-US" b="1" dirty="0" smtClean="0"/>
              <a:t>specialized linguistic expertise</a:t>
            </a:r>
            <a:r>
              <a:rPr lang="en-US" dirty="0" smtClean="0"/>
              <a:t> –</a:t>
            </a:r>
            <a:br>
              <a:rPr lang="en-US" dirty="0" smtClean="0"/>
            </a:br>
            <a:r>
              <a:rPr lang="en-US" dirty="0" smtClean="0"/>
              <a:t>even though </a:t>
            </a:r>
            <a:r>
              <a:rPr lang="en-US" dirty="0" err="1" smtClean="0"/>
              <a:t>romanization</a:t>
            </a:r>
            <a:r>
              <a:rPr lang="en-US" dirty="0" smtClean="0"/>
              <a:t> is automated.</a:t>
            </a:r>
          </a:p>
          <a:p>
            <a:endParaRPr lang="en-US" b="1" dirty="0" smtClean="0"/>
          </a:p>
          <a:p>
            <a:r>
              <a:rPr lang="en-US" dirty="0" smtClean="0"/>
              <a:t>One clear example is </a:t>
            </a:r>
            <a:r>
              <a:rPr lang="en-US" b="1" dirty="0" smtClean="0"/>
              <a:t>Chinese</a:t>
            </a:r>
            <a:r>
              <a:rPr lang="en-US" dirty="0" smtClean="0"/>
              <a:t> –</a:t>
            </a:r>
            <a:br>
              <a:rPr lang="en-US" dirty="0" smtClean="0"/>
            </a:br>
            <a:r>
              <a:rPr lang="en-US" dirty="0" smtClean="0"/>
              <a:t>as you can see here </a:t>
            </a:r>
            <a:r>
              <a:rPr lang="en-US" b="1" dirty="0" smtClean="0"/>
              <a:t>KLICK</a:t>
            </a:r>
            <a:r>
              <a:rPr lang="en-US" dirty="0" smtClean="0"/>
              <a:t> on the screen.</a:t>
            </a:r>
          </a:p>
          <a:p>
            <a:endParaRPr lang="en-US" b="1" dirty="0" smtClean="0"/>
          </a:p>
          <a:p>
            <a:r>
              <a:rPr lang="en-US" dirty="0" smtClean="0"/>
              <a:t>The automated </a:t>
            </a:r>
            <a:r>
              <a:rPr lang="en-US" dirty="0" err="1" smtClean="0"/>
              <a:t>romanization</a:t>
            </a:r>
            <a:r>
              <a:rPr lang="en-US" dirty="0" smtClean="0"/>
              <a:t> tool</a:t>
            </a:r>
            <a:br>
              <a:rPr lang="en-US" dirty="0" smtClean="0"/>
            </a:br>
            <a:r>
              <a:rPr lang="en-US" b="1" dirty="0" smtClean="0"/>
              <a:t>breaks apart Chinese words into syllables</a:t>
            </a:r>
            <a:r>
              <a:rPr lang="en-US" dirty="0" smtClean="0"/>
              <a:t>,</a:t>
            </a:r>
            <a:br>
              <a:rPr lang="en-US" dirty="0" smtClean="0"/>
            </a:br>
            <a:endParaRPr lang="en-US" b="1" dirty="0" smtClean="0"/>
          </a:p>
          <a:p>
            <a:endParaRPr lang="en-US"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759BF81-6DC6-4834-9A9B-42830F0DB664}" type="slidenum">
              <a:rPr lang="sv-SE" smtClean="0"/>
              <a:t>14</a:t>
            </a:fld>
            <a:endParaRPr lang="sv-SE"/>
          </a:p>
        </p:txBody>
      </p:sp>
    </p:spTree>
    <p:extLst>
      <p:ext uri="{BB962C8B-B14F-4D97-AF65-F5344CB8AC3E}">
        <p14:creationId xmlns:p14="http://schemas.microsoft.com/office/powerpoint/2010/main" val="97144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Therefore, a language expert is needed to aggregate </a:t>
            </a:r>
            <a:r>
              <a:rPr lang="en-US" sz="1200" b="1" i="0" kern="1200" dirty="0" smtClean="0">
                <a:solidFill>
                  <a:schemeClr val="tx1"/>
                </a:solidFill>
                <a:effectLst/>
                <a:latin typeface="+mn-lt"/>
                <a:ea typeface="+mn-ea"/>
                <a:cs typeface="+mn-cs"/>
              </a:rPr>
              <a:t>KLICK</a:t>
            </a:r>
            <a:r>
              <a:rPr lang="en-US" sz="1200" b="0" i="0" kern="1200" dirty="0" smtClean="0">
                <a:solidFill>
                  <a:schemeClr val="tx1"/>
                </a:solidFill>
                <a:effectLst/>
                <a:latin typeface="+mn-lt"/>
                <a:ea typeface="+mn-ea"/>
                <a:cs typeface="+mn-cs"/>
              </a:rPr>
              <a:t> syllables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Into words and to place capitalization correctly.</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while automation takes us far,</a:t>
            </a:r>
            <a:br>
              <a:rPr lang="en-US" dirty="0" smtClean="0"/>
            </a:br>
            <a:r>
              <a:rPr lang="en-US" b="1" dirty="0" smtClean="0"/>
              <a:t>human language expertise</a:t>
            </a:r>
            <a:r>
              <a:rPr lang="en-US" dirty="0" smtClean="0"/>
              <a:t> is still essential</a:t>
            </a:r>
            <a:br>
              <a:rPr lang="en-US" dirty="0" smtClean="0"/>
            </a:br>
            <a:r>
              <a:rPr lang="en-US" dirty="0" smtClean="0"/>
              <a:t>to ensure that the data remains both </a:t>
            </a:r>
            <a:r>
              <a:rPr lang="en-US" b="1" dirty="0" smtClean="0"/>
              <a:t>usable</a:t>
            </a:r>
            <a:r>
              <a:rPr lang="en-US" dirty="0" smtClean="0"/>
              <a:t> and </a:t>
            </a:r>
            <a:r>
              <a:rPr lang="en-US" b="1" dirty="0" smtClean="0"/>
              <a:t>faithful to the source</a:t>
            </a:r>
            <a:r>
              <a:rPr lang="en-US" dirty="0" smtClean="0"/>
              <a:t>.</a:t>
            </a:r>
          </a:p>
          <a:p>
            <a:endParaRPr lang="en-US"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759BF81-6DC6-4834-9A9B-42830F0DB664}" type="slidenum">
              <a:rPr lang="sv-SE" smtClean="0"/>
              <a:t>15</a:t>
            </a:fld>
            <a:endParaRPr lang="sv-SE"/>
          </a:p>
        </p:txBody>
      </p:sp>
    </p:spTree>
    <p:extLst>
      <p:ext uri="{BB962C8B-B14F-4D97-AF65-F5344CB8AC3E}">
        <p14:creationId xmlns:p14="http://schemas.microsoft.com/office/powerpoint/2010/main" val="298254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some languages, such as Yiddish, </a:t>
            </a:r>
            <a:r>
              <a:rPr lang="en-US" sz="1200" b="1" i="0" kern="1200" dirty="0" smtClean="0">
                <a:solidFill>
                  <a:schemeClr val="tx1"/>
                </a:solidFill>
                <a:effectLst/>
                <a:latin typeface="+mn-lt"/>
                <a:ea typeface="+mn-ea"/>
                <a:cs typeface="+mn-cs"/>
              </a:rPr>
              <a:t>KLICK</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have two </a:t>
            </a:r>
            <a:r>
              <a:rPr lang="en-US" sz="1200" b="0" i="0" kern="1200" dirty="0" err="1" smtClean="0">
                <a:solidFill>
                  <a:schemeClr val="tx1"/>
                </a:solidFill>
                <a:effectLst/>
                <a:latin typeface="+mn-lt"/>
                <a:ea typeface="+mn-ea"/>
                <a:cs typeface="+mn-cs"/>
              </a:rPr>
              <a:t>romanization</a:t>
            </a:r>
            <a:r>
              <a:rPr lang="en-US" sz="1200" b="0" i="0" kern="1200" dirty="0" smtClean="0">
                <a:solidFill>
                  <a:schemeClr val="tx1"/>
                </a:solidFill>
                <a:effectLst/>
                <a:latin typeface="+mn-lt"/>
                <a:ea typeface="+mn-ea"/>
                <a:cs typeface="+mn-cs"/>
              </a:rPr>
              <a:t> tables that we use.</a:t>
            </a:r>
          </a:p>
          <a:p>
            <a:r>
              <a:rPr lang="en-US" sz="1200" b="0" i="0" kern="1200" dirty="0" smtClean="0">
                <a:solidFill>
                  <a:schemeClr val="tx1"/>
                </a:solidFill>
                <a:effectLst/>
                <a:latin typeface="+mn-lt"/>
                <a:ea typeface="+mn-ea"/>
                <a:cs typeface="+mn-cs"/>
              </a:rPr>
              <a:t>In this case, when you click the button to </a:t>
            </a:r>
            <a:r>
              <a:rPr lang="en-US" sz="1200" b="0" i="0" kern="1200" dirty="0" err="1" smtClean="0">
                <a:solidFill>
                  <a:schemeClr val="tx1"/>
                </a:solidFill>
                <a:effectLst/>
                <a:latin typeface="+mn-lt"/>
                <a:ea typeface="+mn-ea"/>
                <a:cs typeface="+mn-cs"/>
              </a:rPr>
              <a:t>romanize</a:t>
            </a:r>
            <a:r>
              <a:rPr lang="en-US" sz="1200" b="0" i="0" kern="1200" dirty="0" smtClean="0">
                <a:solidFill>
                  <a:schemeClr val="tx1"/>
                </a:solidFill>
                <a:effectLst/>
                <a:latin typeface="+mn-lt"/>
                <a:ea typeface="+mn-ea"/>
                <a:cs typeface="+mn-cs"/>
              </a:rPr>
              <a:t> the text,</a:t>
            </a:r>
          </a:p>
          <a:p>
            <a:r>
              <a:rPr lang="en-US" sz="1200" b="0" i="0" kern="1200" dirty="0" smtClean="0">
                <a:solidFill>
                  <a:schemeClr val="tx1"/>
                </a:solidFill>
                <a:effectLst/>
                <a:latin typeface="+mn-lt"/>
                <a:ea typeface="+mn-ea"/>
                <a:cs typeface="+mn-cs"/>
              </a:rPr>
              <a:t>it appears in both variants.</a:t>
            </a:r>
          </a:p>
          <a:p>
            <a:r>
              <a:rPr lang="en-US" sz="1200" b="1" i="0" kern="1200" dirty="0" smtClean="0">
                <a:solidFill>
                  <a:schemeClr val="tx1"/>
                </a:solidFill>
                <a:effectLst/>
                <a:latin typeface="+mn-lt"/>
                <a:ea typeface="+mn-ea"/>
                <a:cs typeface="+mn-cs"/>
              </a:rPr>
              <a:t>KLICK</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result will display on two rows of </a:t>
            </a:r>
            <a:r>
              <a:rPr lang="en-US" sz="1200" b="0" i="0" kern="1200" dirty="0" err="1" smtClean="0">
                <a:solidFill>
                  <a:schemeClr val="tx1"/>
                </a:solidFill>
                <a:effectLst/>
                <a:latin typeface="+mn-lt"/>
                <a:ea typeface="+mn-ea"/>
                <a:cs typeface="+mn-cs"/>
              </a:rPr>
              <a:t>romanized</a:t>
            </a:r>
            <a:r>
              <a:rPr lang="en-US" sz="1200" b="0" i="0" kern="1200" dirty="0" smtClean="0">
                <a:solidFill>
                  <a:schemeClr val="tx1"/>
                </a:solidFill>
                <a:effectLst/>
                <a:latin typeface="+mn-lt"/>
                <a:ea typeface="+mn-ea"/>
                <a:cs typeface="+mn-cs"/>
              </a:rPr>
              <a:t> text.</a:t>
            </a:r>
          </a:p>
          <a:p>
            <a:r>
              <a:rPr lang="en-US" sz="1200" b="0" i="0" kern="1200" dirty="0" smtClean="0">
                <a:solidFill>
                  <a:schemeClr val="tx1"/>
                </a:solidFill>
                <a:effectLst/>
                <a:latin typeface="+mn-lt"/>
                <a:ea typeface="+mn-ea"/>
                <a:cs typeface="+mn-cs"/>
              </a:rPr>
              <a:t>One row follows the </a:t>
            </a:r>
            <a:r>
              <a:rPr lang="sv-SE" sz="1200" b="0" i="0" kern="1200" dirty="0" err="1" smtClean="0">
                <a:solidFill>
                  <a:schemeClr val="tx1"/>
                </a:solidFill>
                <a:effectLst/>
                <a:latin typeface="+mn-lt"/>
                <a:ea typeface="+mn-ea"/>
                <a:cs typeface="+mn-cs"/>
              </a:rPr>
              <a:t>American</a:t>
            </a:r>
            <a:r>
              <a:rPr lang="sv-SE" sz="1200" b="0" i="0" kern="1200" dirty="0" smtClean="0">
                <a:solidFill>
                  <a:schemeClr val="tx1"/>
                </a:solidFill>
                <a:effectLst/>
                <a:latin typeface="+mn-lt"/>
                <a:ea typeface="+mn-ea"/>
                <a:cs typeface="+mn-cs"/>
              </a:rPr>
              <a:t> Library Association </a:t>
            </a:r>
            <a:r>
              <a:rPr lang="en-US" sz="1200" b="0" i="0" kern="1200" dirty="0" smtClean="0">
                <a:solidFill>
                  <a:schemeClr val="tx1"/>
                </a:solidFill>
                <a:effectLst/>
                <a:latin typeface="+mn-lt"/>
                <a:ea typeface="+mn-ea"/>
                <a:cs typeface="+mn-cs"/>
              </a:rPr>
              <a:t>ALA </a:t>
            </a:r>
            <a:r>
              <a:rPr lang="en-US" sz="1200" b="0" i="0" kern="1200" dirty="0" err="1" smtClean="0">
                <a:solidFill>
                  <a:schemeClr val="tx1"/>
                </a:solidFill>
                <a:effectLst/>
                <a:latin typeface="+mn-lt"/>
                <a:ea typeface="+mn-ea"/>
                <a:cs typeface="+mn-cs"/>
              </a:rPr>
              <a:t>romanization</a:t>
            </a:r>
            <a:r>
              <a:rPr lang="en-US" sz="1200" b="0" i="0" kern="1200" dirty="0" smtClean="0">
                <a:solidFill>
                  <a:schemeClr val="tx1"/>
                </a:solidFill>
                <a:effectLst/>
                <a:latin typeface="+mn-lt"/>
                <a:ea typeface="+mn-ea"/>
                <a:cs typeface="+mn-cs"/>
              </a:rPr>
              <a:t> table,</a:t>
            </a:r>
          </a:p>
          <a:p>
            <a:r>
              <a:rPr lang="en-US" sz="1200" b="0" i="0" kern="1200" dirty="0" smtClean="0">
                <a:solidFill>
                  <a:schemeClr val="tx1"/>
                </a:solidFill>
                <a:effectLst/>
                <a:latin typeface="+mn-lt"/>
                <a:ea typeface="+mn-ea"/>
                <a:cs typeface="+mn-cs"/>
              </a:rPr>
              <a:t>and the other row follows the </a:t>
            </a:r>
            <a:r>
              <a:rPr lang="sv-SE" sz="1200" b="0" i="0" kern="1200" dirty="0" err="1" smtClean="0">
                <a:solidFill>
                  <a:schemeClr val="tx1"/>
                </a:solidFill>
                <a:effectLst/>
                <a:latin typeface="+mn-lt"/>
                <a:ea typeface="+mn-ea"/>
                <a:cs typeface="+mn-cs"/>
              </a:rPr>
              <a:t>Yidisher</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Visnshaftlekher</a:t>
            </a:r>
            <a:r>
              <a:rPr lang="sv-SE" sz="1200" b="0" i="0" kern="1200" dirty="0" smtClean="0">
                <a:solidFill>
                  <a:schemeClr val="tx1"/>
                </a:solidFill>
                <a:effectLst/>
                <a:latin typeface="+mn-lt"/>
                <a:ea typeface="+mn-ea"/>
                <a:cs typeface="+mn-cs"/>
              </a:rPr>
              <a:t> Institut </a:t>
            </a:r>
            <a:r>
              <a:rPr lang="en-US" sz="1200" b="0" i="0" kern="1200" dirty="0" smtClean="0">
                <a:solidFill>
                  <a:schemeClr val="tx1"/>
                </a:solidFill>
                <a:effectLst/>
                <a:latin typeface="+mn-lt"/>
                <a:ea typeface="+mn-ea"/>
                <a:cs typeface="+mn-cs"/>
              </a:rPr>
              <a:t>YIVO </a:t>
            </a:r>
            <a:r>
              <a:rPr lang="en-US" sz="1200" b="0" i="0" kern="1200" dirty="0" err="1" smtClean="0">
                <a:solidFill>
                  <a:schemeClr val="tx1"/>
                </a:solidFill>
                <a:effectLst/>
                <a:latin typeface="+mn-lt"/>
                <a:ea typeface="+mn-ea"/>
                <a:cs typeface="+mn-cs"/>
              </a:rPr>
              <a:t>romanization</a:t>
            </a:r>
            <a:r>
              <a:rPr lang="en-US" sz="1200" b="0" i="0" kern="1200" dirty="0" smtClean="0">
                <a:solidFill>
                  <a:schemeClr val="tx1"/>
                </a:solidFill>
                <a:effectLst/>
                <a:latin typeface="+mn-lt"/>
                <a:ea typeface="+mn-ea"/>
                <a:cs typeface="+mn-cs"/>
              </a:rPr>
              <a:t> table.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Why?</a:t>
            </a:r>
          </a:p>
          <a:p>
            <a:r>
              <a:rPr lang="en-US" sz="1200" b="0" i="0" kern="1200" dirty="0" smtClean="0">
                <a:solidFill>
                  <a:schemeClr val="tx1"/>
                </a:solidFill>
                <a:effectLst/>
                <a:latin typeface="+mn-lt"/>
                <a:ea typeface="+mn-ea"/>
                <a:cs typeface="+mn-cs"/>
              </a:rPr>
              <a:t>Yiddish holds a special status in Sweden as it is classified as a minority language.</a:t>
            </a:r>
          </a:p>
          <a:p>
            <a:r>
              <a:rPr lang="en-US" sz="1200" b="0" i="0" kern="1200" dirty="0" smtClean="0">
                <a:solidFill>
                  <a:schemeClr val="tx1"/>
                </a:solidFill>
                <a:effectLst/>
                <a:latin typeface="+mn-lt"/>
                <a:ea typeface="+mn-ea"/>
                <a:cs typeface="+mn-cs"/>
              </a:rPr>
              <a:t>The Jewish community has expressed its desire to use the YIVO </a:t>
            </a:r>
            <a:r>
              <a:rPr lang="en-US" sz="1200" b="0" i="0" kern="1200" dirty="0" err="1" smtClean="0">
                <a:solidFill>
                  <a:schemeClr val="tx1"/>
                </a:solidFill>
                <a:effectLst/>
                <a:latin typeface="+mn-lt"/>
                <a:ea typeface="+mn-ea"/>
                <a:cs typeface="+mn-cs"/>
              </a:rPr>
              <a:t>romanization</a:t>
            </a:r>
            <a:r>
              <a:rPr lang="en-US" sz="1200" b="0" i="0" kern="1200" dirty="0" smtClean="0">
                <a:solidFill>
                  <a:schemeClr val="tx1"/>
                </a:solidFill>
                <a:effectLst/>
                <a:latin typeface="+mn-lt"/>
                <a:ea typeface="+mn-ea"/>
                <a:cs typeface="+mn-cs"/>
              </a:rPr>
              <a:t> table to describe resources in Yiddish.</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Since we typically follow the ALA </a:t>
            </a:r>
            <a:r>
              <a:rPr lang="en-US" sz="1200" b="0" i="0" kern="1200" dirty="0" err="1" smtClean="0">
                <a:solidFill>
                  <a:schemeClr val="tx1"/>
                </a:solidFill>
                <a:effectLst/>
                <a:latin typeface="+mn-lt"/>
                <a:ea typeface="+mn-ea"/>
                <a:cs typeface="+mn-cs"/>
              </a:rPr>
              <a:t>romanization</a:t>
            </a:r>
            <a:r>
              <a:rPr lang="en-US" sz="1200" b="0" i="0" kern="1200" dirty="0" smtClean="0">
                <a:solidFill>
                  <a:schemeClr val="tx1"/>
                </a:solidFill>
                <a:effectLst/>
                <a:latin typeface="+mn-lt"/>
                <a:ea typeface="+mn-ea"/>
                <a:cs typeface="+mn-cs"/>
              </a:rPr>
              <a:t> table for Yiddish,</a:t>
            </a:r>
          </a:p>
          <a:p>
            <a:endParaRPr lang="en-US" b="0" dirty="0" smtClean="0"/>
          </a:p>
          <a:p>
            <a:r>
              <a:rPr lang="en-US" b="0" dirty="0" smtClean="0"/>
              <a:t>we have reached a compromise by allowing both </a:t>
            </a:r>
            <a:r>
              <a:rPr lang="en-US" b="0" dirty="0" err="1" smtClean="0"/>
              <a:t>romanizations</a:t>
            </a:r>
            <a:r>
              <a:rPr lang="en-US" b="0" dirty="0" smtClean="0"/>
              <a:t> to appear in the post,</a:t>
            </a:r>
          </a:p>
          <a:p>
            <a:r>
              <a:rPr lang="en-US" b="0" dirty="0" smtClean="0"/>
              <a:t>but </a:t>
            </a:r>
            <a:r>
              <a:rPr lang="en-US" sz="1200" b="0" i="0" kern="1200" dirty="0" smtClean="0">
                <a:solidFill>
                  <a:schemeClr val="tx1"/>
                </a:solidFill>
                <a:effectLst/>
                <a:latin typeface="+mn-lt"/>
                <a:ea typeface="+mn-ea"/>
                <a:cs typeface="+mn-cs"/>
              </a:rPr>
              <a:t>the preferred title will be displayed </a:t>
            </a:r>
            <a:r>
              <a:rPr lang="en-US" sz="1200" b="0" i="0" kern="1200" dirty="0" err="1" smtClean="0">
                <a:solidFill>
                  <a:schemeClr val="tx1"/>
                </a:solidFill>
                <a:effectLst/>
                <a:latin typeface="+mn-lt"/>
                <a:ea typeface="+mn-ea"/>
                <a:cs typeface="+mn-cs"/>
              </a:rPr>
              <a:t>romanized</a:t>
            </a:r>
            <a:r>
              <a:rPr lang="en-US" sz="1200" b="0" i="0" kern="1200" dirty="0" smtClean="0">
                <a:solidFill>
                  <a:schemeClr val="tx1"/>
                </a:solidFill>
                <a:effectLst/>
                <a:latin typeface="+mn-lt"/>
                <a:ea typeface="+mn-ea"/>
                <a:cs typeface="+mn-cs"/>
              </a:rPr>
              <a:t> according to the ALA table.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We're facing some challenges in getting this right for Yiddish.</a:t>
            </a:r>
          </a:p>
          <a:p>
            <a:r>
              <a:rPr lang="en-US" sz="1200" b="0" i="0" kern="1200" dirty="0" smtClean="0">
                <a:solidFill>
                  <a:schemeClr val="tx1"/>
                </a:solidFill>
                <a:effectLst/>
                <a:latin typeface="+mn-lt"/>
                <a:ea typeface="+mn-ea"/>
                <a:cs typeface="+mn-cs"/>
              </a:rPr>
              <a:t>It requires language expertise and manual adjustments.</a:t>
            </a:r>
          </a:p>
          <a:p>
            <a:endParaRPr lang="en-US"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759BF81-6DC6-4834-9A9B-42830F0DB664}" type="slidenum">
              <a:rPr lang="sv-SE" smtClean="0"/>
              <a:t>16</a:t>
            </a:fld>
            <a:endParaRPr lang="sv-SE"/>
          </a:p>
        </p:txBody>
      </p:sp>
    </p:spTree>
    <p:extLst>
      <p:ext uri="{BB962C8B-B14F-4D97-AF65-F5344CB8AC3E}">
        <p14:creationId xmlns:p14="http://schemas.microsoft.com/office/powerpoint/2010/main" val="48987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The </a:t>
            </a:r>
            <a:r>
              <a:rPr lang="en-US" b="1" dirty="0" smtClean="0"/>
              <a:t>transliteration and </a:t>
            </a:r>
            <a:r>
              <a:rPr lang="en-US" b="1" dirty="0" err="1" smtClean="0"/>
              <a:t>romanization</a:t>
            </a:r>
            <a:r>
              <a:rPr lang="en-US" b="1" dirty="0" smtClean="0"/>
              <a:t> tool</a:t>
            </a:r>
            <a:r>
              <a:rPr lang="en-US" dirty="0" smtClean="0"/>
              <a:t/>
            </a:r>
            <a:br>
              <a:rPr lang="en-US" dirty="0" smtClean="0"/>
            </a:br>
            <a:r>
              <a:rPr lang="en-US" dirty="0" smtClean="0"/>
              <a:t>is </a:t>
            </a:r>
            <a:r>
              <a:rPr lang="en-US" b="1" dirty="0" smtClean="0"/>
              <a:t>integrated</a:t>
            </a:r>
            <a:r>
              <a:rPr lang="en-US" dirty="0" smtClean="0"/>
              <a:t> into the </a:t>
            </a:r>
            <a:r>
              <a:rPr lang="en-US" b="1" dirty="0" err="1" smtClean="0"/>
              <a:t>Libris</a:t>
            </a:r>
            <a:r>
              <a:rPr lang="en-US" b="1" dirty="0" smtClean="0"/>
              <a:t> cataloguing interface</a:t>
            </a:r>
            <a:r>
              <a:rPr lang="en-US" dirty="0" smtClean="0"/>
              <a:t>.</a:t>
            </a:r>
          </a:p>
          <a:p>
            <a:r>
              <a:rPr lang="en-US" dirty="0" smtClean="0"/>
              <a:t>And it has already made a </a:t>
            </a:r>
            <a:r>
              <a:rPr lang="en-US" b="1" dirty="0" smtClean="0"/>
              <a:t>significant difference</a:t>
            </a:r>
            <a:r>
              <a:rPr lang="en-US" dirty="0" smtClean="0"/>
              <a:t> –</a:t>
            </a:r>
            <a:br>
              <a:rPr lang="en-US" dirty="0" smtClean="0"/>
            </a:br>
            <a:r>
              <a:rPr lang="en-US" dirty="0" smtClean="0"/>
              <a:t>both for our </a:t>
            </a:r>
            <a:r>
              <a:rPr lang="en-US" b="1" dirty="0" smtClean="0"/>
              <a:t>cataloguers</a:t>
            </a:r>
            <a:r>
              <a:rPr lang="en-US" dirty="0" smtClean="0"/>
              <a:t/>
            </a:r>
            <a:br>
              <a:rPr lang="en-US" dirty="0" smtClean="0"/>
            </a:br>
            <a:r>
              <a:rPr lang="en-US" dirty="0" smtClean="0"/>
              <a:t>and for our </a:t>
            </a:r>
            <a:r>
              <a:rPr lang="en-US" b="1" dirty="0" smtClean="0"/>
              <a:t>users</a:t>
            </a:r>
            <a:r>
              <a:rPr lang="en-US" dirty="0" smtClean="0"/>
              <a:t>.</a:t>
            </a:r>
          </a:p>
          <a:p>
            <a:endParaRPr lang="en-US" b="1" dirty="0" smtClean="0"/>
          </a:p>
          <a:p>
            <a:r>
              <a:rPr lang="en-US" dirty="0" smtClean="0"/>
              <a:t>Through this project,</a:t>
            </a:r>
            <a:br>
              <a:rPr lang="en-US" dirty="0" smtClean="0"/>
            </a:br>
            <a:r>
              <a:rPr lang="en-US" dirty="0" smtClean="0"/>
              <a:t>we have truly </a:t>
            </a:r>
            <a:r>
              <a:rPr lang="en-US" b="1" dirty="0" smtClean="0"/>
              <a:t>elevated the cataloguing</a:t>
            </a:r>
            <a:r>
              <a:rPr lang="en-US" dirty="0" smtClean="0"/>
              <a:t> of materials written in </a:t>
            </a:r>
            <a:r>
              <a:rPr lang="en-US" b="1" dirty="0" smtClean="0"/>
              <a:t>non-Latin alphabets</a:t>
            </a:r>
            <a:r>
              <a:rPr lang="en-US" dirty="0" smtClean="0"/>
              <a:t/>
            </a:r>
            <a:br>
              <a:rPr lang="en-US" dirty="0" smtClean="0"/>
            </a:br>
            <a:r>
              <a:rPr lang="en-US" dirty="0" smtClean="0"/>
              <a:t>to a </a:t>
            </a:r>
            <a:r>
              <a:rPr lang="en-US" b="1" dirty="0" smtClean="0"/>
              <a:t>new level</a:t>
            </a:r>
            <a:r>
              <a:rPr lang="en-US" dirty="0" smtClean="0"/>
              <a:t>.</a:t>
            </a:r>
          </a:p>
          <a:p>
            <a:endParaRPr lang="en-US" b="1" dirty="0" smtClean="0"/>
          </a:p>
          <a:p>
            <a:r>
              <a:rPr lang="en-US" dirty="0" smtClean="0"/>
              <a:t>And we’re not done yet. </a:t>
            </a:r>
            <a:r>
              <a:rPr lang="en-US" b="1" dirty="0" smtClean="0"/>
              <a:t>KLICK</a:t>
            </a:r>
            <a:r>
              <a:rPr lang="en-US" dirty="0" smtClean="0"/>
              <a:t> </a:t>
            </a:r>
            <a:br>
              <a:rPr lang="en-US" dirty="0" smtClean="0"/>
            </a:br>
            <a:r>
              <a:rPr lang="en-US" dirty="0" smtClean="0"/>
              <a:t>We continue to </a:t>
            </a:r>
            <a:r>
              <a:rPr lang="en-US" b="1" dirty="0" smtClean="0"/>
              <a:t>develop and improve</a:t>
            </a:r>
            <a:r>
              <a:rPr lang="en-US" dirty="0" smtClean="0"/>
              <a:t> the tool –</a:t>
            </a:r>
            <a:br>
              <a:rPr lang="en-US" dirty="0" smtClean="0"/>
            </a:br>
            <a:r>
              <a:rPr lang="en-US" dirty="0" smtClean="0"/>
              <a:t>to ensure that our bibliographic data becomes even more </a:t>
            </a:r>
            <a:r>
              <a:rPr lang="en-US" b="1" dirty="0" smtClean="0"/>
              <a:t>inclusive</a:t>
            </a:r>
            <a:r>
              <a:rPr lang="en-US" dirty="0" smtClean="0"/>
              <a:t>,</a:t>
            </a:r>
            <a:br>
              <a:rPr lang="en-US" dirty="0" smtClean="0"/>
            </a:br>
            <a:r>
              <a:rPr lang="en-US" b="1" dirty="0" smtClean="0"/>
              <a:t>accurate</a:t>
            </a:r>
            <a:r>
              <a:rPr lang="en-US" dirty="0" smtClean="0"/>
              <a:t>,</a:t>
            </a:r>
            <a:br>
              <a:rPr lang="en-US" dirty="0" smtClean="0"/>
            </a:br>
            <a:r>
              <a:rPr lang="en-US" dirty="0" smtClean="0"/>
              <a:t>and </a:t>
            </a:r>
            <a:r>
              <a:rPr lang="en-US" b="1" dirty="0" smtClean="0"/>
              <a:t>searchable</a:t>
            </a:r>
            <a:r>
              <a:rPr lang="en-US" dirty="0" smtClean="0"/>
              <a:t> for everyone.</a:t>
            </a:r>
          </a:p>
          <a:p>
            <a:endParaRPr lang="en-US" sz="1200" b="0" i="0" kern="1200" dirty="0" smtClean="0">
              <a:solidFill>
                <a:schemeClr val="tx1"/>
              </a:solidFill>
              <a:effectLst/>
              <a:latin typeface="+mn-lt"/>
              <a:ea typeface="+mn-ea"/>
              <a:cs typeface="+mn-cs"/>
            </a:endParaRPr>
          </a:p>
          <a:p>
            <a:endParaRPr lang="sv-SE" b="0"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17</a:t>
            </a:fld>
            <a:endParaRPr lang="sv-SE"/>
          </a:p>
        </p:txBody>
      </p:sp>
    </p:spTree>
    <p:extLst>
      <p:ext uri="{BB962C8B-B14F-4D97-AF65-F5344CB8AC3E}">
        <p14:creationId xmlns:p14="http://schemas.microsoft.com/office/powerpoint/2010/main" val="690670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b="1" dirty="0" smtClean="0"/>
          </a:p>
          <a:p>
            <a:r>
              <a:rPr lang="en-US" dirty="0" smtClean="0"/>
              <a:t>We’re truly </a:t>
            </a:r>
            <a:r>
              <a:rPr lang="en-US" b="1" dirty="0" smtClean="0"/>
              <a:t>enthusiastic</a:t>
            </a:r>
            <a:r>
              <a:rPr lang="en-US" dirty="0" smtClean="0"/>
              <a:t> about the next steps in this journey.</a:t>
            </a:r>
            <a:br>
              <a:rPr lang="en-US" dirty="0" smtClean="0"/>
            </a:br>
            <a:r>
              <a:rPr lang="en-US" dirty="0" smtClean="0"/>
              <a:t>Our aim is to </a:t>
            </a:r>
            <a:r>
              <a:rPr lang="en-US" b="1" dirty="0" smtClean="0"/>
              <a:t>expand the tool</a:t>
            </a:r>
            <a:r>
              <a:rPr lang="en-US" dirty="0" smtClean="0"/>
              <a:t/>
            </a:r>
            <a:br>
              <a:rPr lang="en-US" dirty="0" smtClean="0"/>
            </a:br>
            <a:r>
              <a:rPr lang="en-US" dirty="0" smtClean="0"/>
              <a:t>to support </a:t>
            </a:r>
            <a:r>
              <a:rPr lang="en-US" b="1" dirty="0" smtClean="0"/>
              <a:t>more languages</a:t>
            </a:r>
            <a:r>
              <a:rPr lang="en-US" dirty="0" smtClean="0"/>
              <a:t>, </a:t>
            </a:r>
          </a:p>
          <a:p>
            <a:r>
              <a:rPr lang="en-US" b="1" dirty="0" smtClean="0"/>
              <a:t>KLICK</a:t>
            </a:r>
            <a:endParaRPr lang="en-US" b="0" dirty="0" smtClean="0"/>
          </a:p>
          <a:p>
            <a:r>
              <a:rPr lang="en-US" dirty="0" smtClean="0"/>
              <a:t>as well as </a:t>
            </a:r>
            <a:r>
              <a:rPr lang="en-US" b="1" dirty="0" smtClean="0"/>
              <a:t>Works</a:t>
            </a:r>
            <a:r>
              <a:rPr lang="en-US" dirty="0" smtClean="0"/>
              <a:t> and </a:t>
            </a:r>
            <a:r>
              <a:rPr lang="en-US" b="1" dirty="0" smtClean="0"/>
              <a:t>Expressions</a:t>
            </a:r>
            <a:r>
              <a:rPr lang="en-US" dirty="0" smtClean="0"/>
              <a:t>.</a:t>
            </a:r>
          </a:p>
          <a:p>
            <a:r>
              <a:rPr lang="en-US" b="1" dirty="0" smtClean="0"/>
              <a:t>1, KLICK - </a:t>
            </a:r>
            <a:r>
              <a:rPr lang="en-US" b="1" dirty="0" err="1" smtClean="0"/>
              <a:t>urdu</a:t>
            </a:r>
            <a:endParaRPr lang="en-US" b="1" dirty="0" smtClean="0"/>
          </a:p>
          <a:p>
            <a:r>
              <a:rPr lang="en-US" dirty="0" smtClean="0"/>
              <a:t>The goal is to make the handling of material in </a:t>
            </a:r>
            <a:r>
              <a:rPr lang="en-US" b="1" dirty="0" smtClean="0"/>
              <a:t>non-Latin scripts even easier</a:t>
            </a:r>
            <a:r>
              <a:rPr lang="en-US" dirty="0" smtClean="0"/>
              <a:t> –</a:t>
            </a:r>
            <a:br>
              <a:rPr lang="en-US" dirty="0" smtClean="0"/>
            </a:br>
            <a:r>
              <a:rPr lang="en-US" dirty="0" smtClean="0"/>
              <a:t>to reduce the need for </a:t>
            </a:r>
            <a:r>
              <a:rPr lang="en-US" b="1" dirty="0" smtClean="0"/>
              <a:t>manual adjustments</a:t>
            </a:r>
            <a:r>
              <a:rPr lang="en-US" dirty="0" smtClean="0"/>
              <a:t>,</a:t>
            </a:r>
            <a:br>
              <a:rPr lang="en-US" dirty="0" smtClean="0"/>
            </a:br>
            <a:r>
              <a:rPr lang="en-US" dirty="0" smtClean="0"/>
              <a:t>and to support </a:t>
            </a:r>
            <a:r>
              <a:rPr lang="en-US" b="1" dirty="0" smtClean="0"/>
              <a:t>more fonts</a:t>
            </a:r>
            <a:r>
              <a:rPr lang="en-US" dirty="0" smtClean="0"/>
              <a:t> for fully </a:t>
            </a:r>
            <a:r>
              <a:rPr lang="en-US" b="1" dirty="0" smtClean="0"/>
              <a:t>automated </a:t>
            </a:r>
            <a:r>
              <a:rPr lang="en-US" b="1" dirty="0" err="1" smtClean="0"/>
              <a:t>romanization</a:t>
            </a:r>
            <a:r>
              <a:rPr lang="en-US" dirty="0" smtClean="0"/>
              <a:t>.</a:t>
            </a:r>
          </a:p>
          <a:p>
            <a:endParaRPr lang="en-US" b="1" dirty="0" smtClean="0"/>
          </a:p>
          <a:p>
            <a:r>
              <a:rPr lang="en-US" dirty="0" smtClean="0"/>
              <a:t>But moving forward,</a:t>
            </a:r>
            <a:br>
              <a:rPr lang="en-US" dirty="0" smtClean="0"/>
            </a:br>
            <a:r>
              <a:rPr lang="en-US" dirty="0" smtClean="0"/>
              <a:t>our ambition is to </a:t>
            </a:r>
            <a:r>
              <a:rPr lang="en-US" b="1" dirty="0" smtClean="0"/>
              <a:t>go even further</a:t>
            </a:r>
            <a:r>
              <a:rPr lang="en-US" dirty="0" smtClean="0"/>
              <a:t>:</a:t>
            </a:r>
          </a:p>
          <a:p>
            <a:endParaRPr lang="en-US" dirty="0" smtClean="0"/>
          </a:p>
          <a:p>
            <a:r>
              <a:rPr lang="en-US" b="1" dirty="0" smtClean="0"/>
              <a:t>KLICK</a:t>
            </a:r>
          </a:p>
          <a:p>
            <a:r>
              <a:rPr lang="en-US" dirty="0" smtClean="0"/>
              <a:t/>
            </a:r>
            <a:br>
              <a:rPr lang="en-US" dirty="0" smtClean="0"/>
            </a:br>
            <a:r>
              <a:rPr lang="en-US" dirty="0" smtClean="0"/>
              <a:t>to equip the tool to </a:t>
            </a:r>
            <a:r>
              <a:rPr lang="en-US" b="1" dirty="0" smtClean="0"/>
              <a:t>generate original script</a:t>
            </a:r>
            <a:r>
              <a:rPr lang="en-US" dirty="0" smtClean="0"/>
              <a:t/>
            </a:r>
            <a:br>
              <a:rPr lang="en-US" dirty="0" smtClean="0"/>
            </a:br>
            <a:r>
              <a:rPr lang="en-US" dirty="0" smtClean="0"/>
              <a:t>from </a:t>
            </a:r>
            <a:r>
              <a:rPr lang="en-US" b="1" dirty="0" smtClean="0"/>
              <a:t>older, </a:t>
            </a:r>
            <a:r>
              <a:rPr lang="en-US" b="1" dirty="0" err="1" smtClean="0"/>
              <a:t>romanized</a:t>
            </a:r>
            <a:r>
              <a:rPr lang="en-US" b="1" dirty="0" smtClean="0"/>
              <a:t> records</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KLICK</a:t>
            </a:r>
          </a:p>
          <a:p>
            <a:endParaRPr lang="en-US" b="1" dirty="0" smtClean="0"/>
          </a:p>
          <a:p>
            <a:r>
              <a:rPr lang="en-US" dirty="0" smtClean="0"/>
              <a:t>This would be especially valuable for </a:t>
            </a:r>
            <a:r>
              <a:rPr lang="en-US" b="1" dirty="0" smtClean="0"/>
              <a:t>legacy collections</a:t>
            </a:r>
            <a:r>
              <a:rPr lang="en-US" dirty="0" smtClean="0"/>
              <a:t/>
            </a:r>
            <a:br>
              <a:rPr lang="en-US" dirty="0" smtClean="0"/>
            </a:br>
            <a:r>
              <a:rPr lang="en-US" dirty="0" smtClean="0"/>
              <a:t>that currently only include </a:t>
            </a:r>
            <a:r>
              <a:rPr lang="en-US" dirty="0" err="1" smtClean="0"/>
              <a:t>romanized</a:t>
            </a:r>
            <a:r>
              <a:rPr lang="en-US" dirty="0" smtClean="0"/>
              <a:t> descriptions –</a:t>
            </a:r>
            <a:br>
              <a:rPr lang="en-US" dirty="0" smtClean="0"/>
            </a:br>
            <a:r>
              <a:rPr lang="en-US" dirty="0" smtClean="0"/>
              <a:t>allowing them to finally include their </a:t>
            </a:r>
            <a:r>
              <a:rPr lang="en-US" b="1" dirty="0" smtClean="0"/>
              <a:t>original script</a:t>
            </a:r>
            <a:r>
              <a:rPr lang="en-US" dirty="0" smtClean="0"/>
              <a:t> as well.</a:t>
            </a:r>
          </a:p>
          <a:p>
            <a:endParaRPr lang="en-US" b="1" dirty="0" smtClean="0"/>
          </a:p>
          <a:p>
            <a:r>
              <a:rPr lang="en-US" dirty="0" smtClean="0"/>
              <a:t>These improvements wouldn’t just support cataloguers –</a:t>
            </a:r>
            <a:br>
              <a:rPr lang="en-US" dirty="0" smtClean="0"/>
            </a:br>
            <a:r>
              <a:rPr lang="en-US" dirty="0" smtClean="0"/>
              <a:t>they would make </a:t>
            </a:r>
            <a:r>
              <a:rPr lang="en-US" b="1" dirty="0" smtClean="0"/>
              <a:t>historical resources easier to find, use, and trust</a:t>
            </a:r>
            <a:r>
              <a:rPr lang="en-US" dirty="0" smtClean="0"/>
              <a:t>.</a:t>
            </a:r>
          </a:p>
          <a:p>
            <a:r>
              <a:rPr lang="en-US" dirty="0" smtClean="0"/>
              <a:t>And ultimately,</a:t>
            </a:r>
            <a:br>
              <a:rPr lang="en-US" dirty="0" smtClean="0"/>
            </a:br>
            <a:r>
              <a:rPr lang="en-US" dirty="0" smtClean="0"/>
              <a:t>they would increase the </a:t>
            </a:r>
            <a:r>
              <a:rPr lang="en-US" b="1" dirty="0" smtClean="0"/>
              <a:t>accessibility</a:t>
            </a:r>
            <a:r>
              <a:rPr lang="en-US" dirty="0" smtClean="0"/>
              <a:t/>
            </a:r>
            <a:br>
              <a:rPr lang="en-US" dirty="0" smtClean="0"/>
            </a:br>
            <a:r>
              <a:rPr lang="en-US" dirty="0" smtClean="0"/>
              <a:t>and </a:t>
            </a:r>
            <a:r>
              <a:rPr lang="en-US" b="1" dirty="0" smtClean="0"/>
              <a:t>inclusivity</a:t>
            </a:r>
            <a:r>
              <a:rPr lang="en-US" dirty="0" smtClean="0"/>
              <a:t/>
            </a:r>
            <a:br>
              <a:rPr lang="en-US" dirty="0" smtClean="0"/>
            </a:br>
            <a:r>
              <a:rPr lang="en-US" dirty="0" smtClean="0"/>
              <a:t>of </a:t>
            </a:r>
            <a:r>
              <a:rPr lang="en-US" b="1" dirty="0" smtClean="0"/>
              <a:t>Sweden’s national library collections</a:t>
            </a:r>
            <a:r>
              <a:rPr lang="en-US" dirty="0" smtClean="0"/>
              <a:t>.</a:t>
            </a:r>
          </a:p>
          <a:p>
            <a:endParaRPr lang="en-US" sz="1200" b="0" i="0" kern="1200" dirty="0" smtClean="0">
              <a:solidFill>
                <a:schemeClr val="tx1"/>
              </a:solidFill>
              <a:effectLst/>
              <a:latin typeface="+mn-lt"/>
              <a:ea typeface="+mn-ea"/>
              <a:cs typeface="+mn-cs"/>
            </a:endParaRPr>
          </a:p>
          <a:p>
            <a:endParaRPr lang="sv-SE" b="0"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18</a:t>
            </a:fld>
            <a:endParaRPr lang="sv-SE"/>
          </a:p>
        </p:txBody>
      </p:sp>
    </p:spTree>
    <p:extLst>
      <p:ext uri="{BB962C8B-B14F-4D97-AF65-F5344CB8AC3E}">
        <p14:creationId xmlns:p14="http://schemas.microsoft.com/office/powerpoint/2010/main" val="1476797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Thank you </a:t>
            </a:r>
            <a:r>
              <a:rPr lang="en-US" sz="1200" b="1" i="0" kern="1200" dirty="0" smtClean="0">
                <a:solidFill>
                  <a:schemeClr val="tx1"/>
                </a:solidFill>
                <a:effectLst/>
                <a:latin typeface="+mn-lt"/>
                <a:ea typeface="+mn-ea"/>
                <a:cs typeface="+mn-cs"/>
              </a:rPr>
              <a:t>KLICK</a:t>
            </a:r>
            <a:r>
              <a:rPr lang="en-US" sz="1200" b="0" i="0" kern="1200" dirty="0" smtClean="0">
                <a:solidFill>
                  <a:schemeClr val="tx1"/>
                </a:solidFill>
                <a:effectLst/>
                <a:latin typeface="+mn-lt"/>
                <a:ea typeface="+mn-ea"/>
                <a:cs typeface="+mn-cs"/>
              </a:rPr>
              <a:t> very much for your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 now hand over to Olov, who will demonstrate how the tool actually works and share more about the technical challenges.</a:t>
            </a:r>
          </a:p>
        </p:txBody>
      </p:sp>
      <p:sp>
        <p:nvSpPr>
          <p:cNvPr id="4" name="Platshållare för bildnummer 3"/>
          <p:cNvSpPr>
            <a:spLocks noGrp="1"/>
          </p:cNvSpPr>
          <p:nvPr>
            <p:ph type="sldNum" sz="quarter" idx="10"/>
          </p:nvPr>
        </p:nvSpPr>
        <p:spPr/>
        <p:txBody>
          <a:bodyPr/>
          <a:lstStyle/>
          <a:p>
            <a:fld id="{5759BF81-6DC6-4834-9A9B-42830F0DB664}" type="slidenum">
              <a:rPr lang="sv-SE" smtClean="0"/>
              <a:t>19</a:t>
            </a:fld>
            <a:endParaRPr lang="sv-SE"/>
          </a:p>
        </p:txBody>
      </p:sp>
    </p:spTree>
    <p:extLst>
      <p:ext uri="{BB962C8B-B14F-4D97-AF65-F5344CB8AC3E}">
        <p14:creationId xmlns:p14="http://schemas.microsoft.com/office/powerpoint/2010/main" val="321346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Good day</a:t>
            </a:r>
            <a:r>
              <a:rPr lang="en-US" b="1" dirty="0" smtClean="0"/>
              <a:t> everyone, and thank you for being here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My name is</a:t>
            </a:r>
            <a:r>
              <a:rPr lang="en-US" sz="1200" b="0" i="0" kern="1200" baseline="0" dirty="0" smtClean="0">
                <a:solidFill>
                  <a:schemeClr val="tx1"/>
                </a:solidFill>
                <a:effectLst/>
                <a:latin typeface="+mn-lt"/>
                <a:ea typeface="+mn-ea"/>
                <a:cs typeface="+mn-cs"/>
              </a:rPr>
              <a:t> Fatima Klanco Al Mulki and I’m the Multilingual coordinator of the National Library of Sweden. </a:t>
            </a:r>
            <a:endParaRPr lang="en-US" sz="1200" b="0" i="0" kern="1200" dirty="0" smtClean="0">
              <a:solidFill>
                <a:schemeClr val="tx1"/>
              </a:solidFill>
              <a:effectLst/>
              <a:latin typeface="+mn-lt"/>
              <a:ea typeface="+mn-ea"/>
              <a:cs typeface="+mn-cs"/>
            </a:endParaRPr>
          </a:p>
          <a:p>
            <a:r>
              <a:rPr lang="en-US" dirty="0" smtClean="0"/>
              <a:t/>
            </a:r>
            <a:br>
              <a:rPr lang="en-US" dirty="0" smtClean="0"/>
            </a:br>
            <a:r>
              <a:rPr lang="en-US" dirty="0" smtClean="0"/>
              <a:t>Together with my colleague Olov Ylinenpää, who is a software developer, we are excited to </a:t>
            </a:r>
            <a:r>
              <a:rPr lang="en-US" sz="1200" b="0" i="0" kern="1200" dirty="0" smtClean="0">
                <a:solidFill>
                  <a:schemeClr val="tx1"/>
                </a:solidFill>
                <a:effectLst/>
                <a:latin typeface="+mn-lt"/>
                <a:ea typeface="+mn-ea"/>
                <a:cs typeface="+mn-cs"/>
              </a:rPr>
              <a:t>share with you our project on automated </a:t>
            </a:r>
            <a:r>
              <a:rPr lang="en-US" sz="1200" b="0" i="0" kern="1200" dirty="0" err="1" smtClean="0">
                <a:solidFill>
                  <a:schemeClr val="tx1"/>
                </a:solidFill>
                <a:effectLst/>
                <a:latin typeface="+mn-lt"/>
                <a:ea typeface="+mn-ea"/>
                <a:cs typeface="+mn-cs"/>
              </a:rPr>
              <a:t>romanization</a:t>
            </a:r>
            <a:r>
              <a:rPr lang="en-US" sz="1200" b="0" i="0" kern="1200" dirty="0" smtClean="0">
                <a:solidFill>
                  <a:schemeClr val="tx1"/>
                </a:solidFill>
                <a:effectLst/>
                <a:latin typeface="+mn-lt"/>
                <a:ea typeface="+mn-ea"/>
                <a:cs typeface="+mn-cs"/>
              </a:rPr>
              <a:t> and the possibility of including original scripts in our cataloguing process.</a:t>
            </a:r>
          </a:p>
          <a:p>
            <a:r>
              <a:rPr lang="en-US" dirty="0" smtClean="0"/>
              <a:t>I'll be guiding you through the background and context of the project, while Olov will demonstrate the more technical aspects of our work.</a:t>
            </a:r>
          </a:p>
          <a:p>
            <a:r>
              <a:rPr lang="en-US" dirty="0" smtClean="0"/>
              <a:t>But before we dive in, I'd like to start by telling you a little bit about our</a:t>
            </a:r>
            <a:r>
              <a:rPr lang="en-US" baseline="0" dirty="0" smtClean="0"/>
              <a:t> history.</a:t>
            </a:r>
          </a:p>
          <a:p>
            <a:r>
              <a:rPr lang="en-US" dirty="0" smtClean="0"/>
              <a:t>.</a:t>
            </a:r>
          </a:p>
          <a:p>
            <a:endParaRPr lang="en-US"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3</a:t>
            </a:fld>
            <a:endParaRPr lang="sv-SE"/>
          </a:p>
        </p:txBody>
      </p:sp>
    </p:spTree>
    <p:extLst>
      <p:ext uri="{BB962C8B-B14F-4D97-AF65-F5344CB8AC3E}">
        <p14:creationId xmlns:p14="http://schemas.microsoft.com/office/powerpoint/2010/main" val="324633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As the </a:t>
            </a:r>
            <a:r>
              <a:rPr lang="en-US" b="1" dirty="0" smtClean="0"/>
              <a:t>National Library of Sweden</a:t>
            </a:r>
            <a:r>
              <a:rPr lang="en-US" dirty="0" smtClean="0"/>
              <a:t>, we are proud to say that Sweden was the </a:t>
            </a:r>
            <a:r>
              <a:rPr lang="en-US" b="1" dirty="0" smtClean="0"/>
              <a:t>first country in the world</a:t>
            </a:r>
            <a:r>
              <a:rPr lang="en-US" dirty="0" smtClean="0"/>
              <a:t> to introduce a </a:t>
            </a:r>
            <a:r>
              <a:rPr lang="en-US" b="1" dirty="0" smtClean="0"/>
              <a:t>legal deposit law</a:t>
            </a:r>
            <a:r>
              <a:rPr lang="en-US" dirty="0" smtClean="0"/>
              <a:t>. </a:t>
            </a:r>
            <a:r>
              <a:rPr lang="en-US" b="1" dirty="0" smtClean="0"/>
              <a:t>KLICK </a:t>
            </a:r>
          </a:p>
          <a:p>
            <a:endParaRPr lang="en-US" dirty="0" smtClean="0"/>
          </a:p>
          <a:p>
            <a:r>
              <a:rPr lang="en-US" dirty="0" smtClean="0"/>
              <a:t>Even though other nations tried to control what was printed and published,</a:t>
            </a:r>
            <a:br>
              <a:rPr lang="en-US" dirty="0" smtClean="0"/>
            </a:br>
            <a:r>
              <a:rPr lang="en-US" b="1" dirty="0" smtClean="0"/>
              <a:t>Sweden was the first to make it law</a:t>
            </a:r>
            <a:r>
              <a:rPr lang="en-US" dirty="0" smtClean="0"/>
              <a:t>.</a:t>
            </a:r>
          </a:p>
          <a:p>
            <a:endParaRPr lang="en-US" dirty="0" smtClean="0"/>
          </a:p>
          <a:p>
            <a:r>
              <a:rPr lang="en-US" dirty="0" smtClean="0"/>
              <a:t>In </a:t>
            </a:r>
            <a:r>
              <a:rPr lang="en-US" b="1" dirty="0" smtClean="0"/>
              <a:t>1661</a:t>
            </a:r>
            <a:r>
              <a:rPr lang="en-US" dirty="0" smtClean="0"/>
              <a:t>, the </a:t>
            </a:r>
            <a:r>
              <a:rPr lang="en-US" b="1" dirty="0" smtClean="0"/>
              <a:t>Chancellery Ordinance</a:t>
            </a:r>
            <a:r>
              <a:rPr lang="en-US" dirty="0" smtClean="0"/>
              <a:t> introduced the legal deposit system in Sweden.</a:t>
            </a:r>
          </a:p>
          <a:p>
            <a:endParaRPr lang="en-US" dirty="0" smtClean="0"/>
          </a:p>
          <a:p>
            <a:r>
              <a:rPr lang="en-US" dirty="0" smtClean="0"/>
              <a:t>At the time, our king – </a:t>
            </a:r>
            <a:r>
              <a:rPr lang="en-US" b="1" dirty="0" smtClean="0"/>
              <a:t>Karl the Eleventh</a:t>
            </a:r>
            <a:r>
              <a:rPr lang="en-US" dirty="0" smtClean="0"/>
              <a:t> – was only </a:t>
            </a:r>
            <a:r>
              <a:rPr lang="en-US" b="1" dirty="0" smtClean="0"/>
              <a:t>five years old</a:t>
            </a:r>
            <a:r>
              <a:rPr lang="en-US" dirty="0" smtClean="0"/>
              <a:t>.</a:t>
            </a:r>
            <a:br>
              <a:rPr lang="en-US" dirty="0" smtClean="0"/>
            </a:br>
            <a:r>
              <a:rPr lang="en-US" dirty="0" smtClean="0"/>
              <a:t>So the country was governed by a </a:t>
            </a:r>
            <a:r>
              <a:rPr lang="en-US" b="1" dirty="0" smtClean="0"/>
              <a:t>regency council</a:t>
            </a:r>
            <a:r>
              <a:rPr lang="en-US" dirty="0" smtClean="0"/>
              <a:t>, acting in his name.</a:t>
            </a:r>
          </a:p>
          <a:p>
            <a:r>
              <a:rPr lang="en-US" dirty="0" smtClean="0"/>
              <a:t/>
            </a:r>
            <a:br>
              <a:rPr lang="en-US" dirty="0" smtClean="0"/>
            </a:br>
            <a:r>
              <a:rPr lang="en-US" dirty="0" smtClean="0"/>
              <a:t>It was </a:t>
            </a:r>
            <a:r>
              <a:rPr lang="en-US" b="1" i="1" dirty="0" smtClean="0"/>
              <a:t>this council</a:t>
            </a:r>
            <a:r>
              <a:rPr lang="en-US" b="1" dirty="0" smtClean="0"/>
              <a:t> </a:t>
            </a:r>
            <a:r>
              <a:rPr lang="en-US" dirty="0" smtClean="0"/>
              <a:t>that issued the ordinance –</a:t>
            </a:r>
            <a:br>
              <a:rPr lang="en-US" dirty="0" smtClean="0"/>
            </a:br>
            <a:r>
              <a:rPr lang="en-US" dirty="0" smtClean="0"/>
              <a:t>making Sweden the </a:t>
            </a:r>
            <a:r>
              <a:rPr lang="en-US" b="1" dirty="0" smtClean="0"/>
              <a:t>first </a:t>
            </a:r>
            <a:r>
              <a:rPr lang="en-US" b="1" dirty="0" err="1" smtClean="0"/>
              <a:t>countrie</a:t>
            </a:r>
            <a:r>
              <a:rPr lang="en-US" b="1" dirty="0" smtClean="0"/>
              <a:t> </a:t>
            </a:r>
            <a:r>
              <a:rPr lang="en-US" dirty="0" smtClean="0"/>
              <a:t>to implement such a law.</a:t>
            </a:r>
          </a:p>
          <a:p>
            <a:endParaRPr lang="en-US" b="1" dirty="0" smtClean="0"/>
          </a:p>
          <a:p>
            <a:r>
              <a:rPr lang="en-US" dirty="0" smtClean="0"/>
              <a:t/>
            </a:r>
            <a:br>
              <a:rPr lang="en-US" dirty="0" smtClean="0"/>
            </a:br>
            <a:r>
              <a:rPr lang="en-US" dirty="0" smtClean="0"/>
              <a:t>The purpose of the law wasn’t about preserving books for their own sake.</a:t>
            </a:r>
            <a:br>
              <a:rPr lang="en-US" dirty="0" smtClean="0"/>
            </a:br>
            <a:r>
              <a:rPr lang="en-US" dirty="0" smtClean="0"/>
              <a:t>It wasn’t </a:t>
            </a:r>
            <a:r>
              <a:rPr lang="en-US" b="1" dirty="0" smtClean="0"/>
              <a:t>bibliophilic</a:t>
            </a:r>
            <a:r>
              <a:rPr lang="en-US" dirty="0" smtClean="0"/>
              <a:t> in nature.</a:t>
            </a:r>
          </a:p>
          <a:p>
            <a:endParaRPr lang="en-US" b="1" dirty="0" smtClean="0"/>
          </a:p>
          <a:p>
            <a:r>
              <a:rPr lang="en-US" dirty="0" smtClean="0"/>
              <a:t>Instead, it was a way for the authorities to </a:t>
            </a:r>
            <a:r>
              <a:rPr lang="en-US" b="1" dirty="0" smtClean="0"/>
              <a:t>monitor and control</a:t>
            </a:r>
            <a:r>
              <a:rPr lang="en-US" dirty="0" smtClean="0"/>
              <a:t> what was being printed throughout the kingdom.</a:t>
            </a:r>
          </a:p>
          <a:p>
            <a:endParaRPr lang="en-US" b="1" dirty="0" smtClean="0"/>
          </a:p>
          <a:p>
            <a:r>
              <a:rPr lang="en-US" dirty="0" smtClean="0"/>
              <a:t>By requiring publishers to submit copies of everything they printed,</a:t>
            </a:r>
            <a:br>
              <a:rPr lang="en-US" dirty="0" smtClean="0"/>
            </a:br>
            <a:r>
              <a:rPr lang="en-US" dirty="0" smtClean="0"/>
              <a:t>the government could gain </a:t>
            </a:r>
            <a:r>
              <a:rPr lang="en-US" b="1" dirty="0" smtClean="0"/>
              <a:t>insight into public opinion</a:t>
            </a:r>
            <a:r>
              <a:rPr lang="en-US" dirty="0" smtClean="0"/>
              <a:t> –</a:t>
            </a:r>
            <a:br>
              <a:rPr lang="en-US" dirty="0" smtClean="0"/>
            </a:br>
            <a:r>
              <a:rPr lang="en-US" dirty="0" smtClean="0"/>
              <a:t>and keep a closer eye on the </a:t>
            </a:r>
            <a:r>
              <a:rPr lang="en-US" b="1" dirty="0" smtClean="0"/>
              <a:t>spread of ideas</a:t>
            </a:r>
            <a:r>
              <a:rPr lang="en-US" dirty="0" smtClean="0"/>
              <a:t>.</a:t>
            </a:r>
          </a:p>
          <a:p>
            <a:endParaRPr lang="en-US" b="1" dirty="0" smtClean="0"/>
          </a:p>
          <a:p>
            <a:r>
              <a:rPr lang="en-US" dirty="0" smtClean="0"/>
              <a:t>This made Sweden not just an early adopter,</a:t>
            </a:r>
            <a:br>
              <a:rPr lang="en-US" dirty="0" smtClean="0"/>
            </a:br>
            <a:r>
              <a:rPr lang="en-US" dirty="0" smtClean="0"/>
              <a:t>but the </a:t>
            </a:r>
            <a:r>
              <a:rPr lang="en-US" b="1" dirty="0" smtClean="0"/>
              <a:t>first country in the world</a:t>
            </a:r>
            <a:r>
              <a:rPr lang="en-US" dirty="0" smtClean="0"/>
              <a:t> to legislate legal deposit –</a:t>
            </a:r>
            <a:br>
              <a:rPr lang="en-US" dirty="0" smtClean="0"/>
            </a:br>
            <a:r>
              <a:rPr lang="en-US" dirty="0" smtClean="0"/>
              <a:t>a system that still exists today,</a:t>
            </a:r>
            <a:br>
              <a:rPr lang="en-US" dirty="0" smtClean="0"/>
            </a:br>
            <a:r>
              <a:rPr lang="en-US" dirty="0" smtClean="0"/>
              <a:t>though with a </a:t>
            </a:r>
            <a:r>
              <a:rPr lang="en-US" b="1" dirty="0" smtClean="0"/>
              <a:t>very different purpose</a:t>
            </a:r>
            <a:r>
              <a:rPr lang="en-US" dirty="0" smtClean="0"/>
              <a:t>.</a:t>
            </a:r>
          </a:p>
          <a:p>
            <a:endParaRPr lang="en-US" b="1" dirty="0" smtClean="0"/>
          </a:p>
          <a:p>
            <a:r>
              <a:rPr lang="en-US" dirty="0" smtClean="0"/>
              <a:t>Thanks to this law,</a:t>
            </a:r>
            <a:br>
              <a:rPr lang="en-US" dirty="0" smtClean="0"/>
            </a:br>
            <a:r>
              <a:rPr lang="en-US" dirty="0" smtClean="0"/>
              <a:t>we now have a </a:t>
            </a:r>
            <a:r>
              <a:rPr lang="en-US" b="1" dirty="0" smtClean="0"/>
              <a:t>unique and extensive library collection</a:t>
            </a:r>
            <a:r>
              <a:rPr lang="en-US" dirty="0" smtClean="0"/>
              <a:t> –</a:t>
            </a:r>
            <a:br>
              <a:rPr lang="en-US" dirty="0" smtClean="0"/>
            </a:br>
            <a:r>
              <a:rPr lang="en-US" dirty="0" smtClean="0"/>
              <a:t>one that stretches </a:t>
            </a:r>
            <a:r>
              <a:rPr lang="en-US" b="1" dirty="0" smtClean="0"/>
              <a:t>far back in time</a:t>
            </a:r>
            <a:r>
              <a:rPr lang="en-US" dirty="0" smtClean="0"/>
              <a:t>.</a:t>
            </a:r>
          </a:p>
          <a:p>
            <a:endParaRPr lang="en-US" b="1" dirty="0" smtClean="0"/>
          </a:p>
          <a:p>
            <a:r>
              <a:rPr lang="en-US" dirty="0" smtClean="0"/>
              <a:t>It tells the story of Sweden through centuries of printed words –</a:t>
            </a:r>
            <a:br>
              <a:rPr lang="en-US" dirty="0" smtClean="0"/>
            </a:br>
            <a:r>
              <a:rPr lang="en-US" dirty="0" smtClean="0"/>
              <a:t>what was said, what was thought,</a:t>
            </a:r>
            <a:br>
              <a:rPr lang="en-US" dirty="0" smtClean="0"/>
            </a:br>
            <a:r>
              <a:rPr lang="en-US" dirty="0" smtClean="0"/>
              <a:t>and what mattered to people at different moments in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KLICK</a:t>
            </a:r>
          </a:p>
          <a:p>
            <a:endParaRPr lang="en-US" b="1" dirty="0" smtClean="0"/>
          </a:p>
          <a:p>
            <a:r>
              <a:rPr lang="en-US" dirty="0" smtClean="0"/>
              <a:t>Today in Sweden,</a:t>
            </a:r>
            <a:br>
              <a:rPr lang="en-US" dirty="0" smtClean="0"/>
            </a:br>
            <a:r>
              <a:rPr lang="en-US" dirty="0" smtClean="0"/>
              <a:t>books are published in </a:t>
            </a:r>
            <a:r>
              <a:rPr lang="en-US" b="1" dirty="0" smtClean="0"/>
              <a:t>over 100 different languages</a:t>
            </a:r>
            <a:r>
              <a:rPr lang="en-US" dirty="0" smtClean="0"/>
              <a:t>,</a:t>
            </a:r>
            <a:br>
              <a:rPr lang="en-US" dirty="0" smtClean="0"/>
            </a:br>
            <a:r>
              <a:rPr lang="en-US" dirty="0" smtClean="0"/>
              <a:t>in addition to Swedish and English.</a:t>
            </a:r>
          </a:p>
          <a:p>
            <a:r>
              <a:rPr lang="en-US" dirty="0" smtClean="0"/>
              <a:t>This reflects the </a:t>
            </a:r>
            <a:r>
              <a:rPr lang="en-US" b="1" dirty="0" smtClean="0"/>
              <a:t>diversity</a:t>
            </a:r>
            <a:r>
              <a:rPr lang="en-US" dirty="0" smtClean="0"/>
              <a:t> of the society we live in –</a:t>
            </a:r>
            <a:br>
              <a:rPr lang="en-US" dirty="0" smtClean="0"/>
            </a:br>
            <a:r>
              <a:rPr lang="en-US" dirty="0" smtClean="0"/>
              <a:t>and the richness of voices that contribute to our national narrative.</a:t>
            </a:r>
          </a:p>
          <a:p>
            <a:endParaRPr lang="en-US" b="1" dirty="0" smtClean="0"/>
          </a:p>
          <a:p>
            <a:r>
              <a:rPr lang="en-US" dirty="0" smtClean="0"/>
              <a:t>As the </a:t>
            </a:r>
            <a:r>
              <a:rPr lang="en-US" b="1" dirty="0" smtClean="0"/>
              <a:t>national library</a:t>
            </a:r>
            <a:r>
              <a:rPr lang="en-US" dirty="0" smtClean="0"/>
              <a:t>,</a:t>
            </a:r>
            <a:br>
              <a:rPr lang="en-US" dirty="0" smtClean="0"/>
            </a:br>
            <a:r>
              <a:rPr lang="en-US" dirty="0" smtClean="0"/>
              <a:t>our task is not only to </a:t>
            </a:r>
            <a:r>
              <a:rPr lang="en-US" b="1" dirty="0" smtClean="0"/>
              <a:t>collect</a:t>
            </a:r>
            <a:r>
              <a:rPr lang="en-US" dirty="0" smtClean="0"/>
              <a:t> everything published in the country –</a:t>
            </a:r>
            <a:br>
              <a:rPr lang="en-US" dirty="0" smtClean="0"/>
            </a:br>
            <a:r>
              <a:rPr lang="en-US" dirty="0" smtClean="0"/>
              <a:t>but also to </a:t>
            </a:r>
            <a:r>
              <a:rPr lang="en-US" b="1" dirty="0" smtClean="0"/>
              <a:t>describe</a:t>
            </a:r>
            <a:r>
              <a:rPr lang="en-US" dirty="0" smtClean="0"/>
              <a:t> it.</a:t>
            </a:r>
          </a:p>
          <a:p>
            <a:endParaRPr lang="en-US" b="1" dirty="0" smtClean="0"/>
          </a:p>
          <a:p>
            <a:r>
              <a:rPr lang="en-US" dirty="0" smtClean="0"/>
              <a:t>We make it possible for future generations to access,</a:t>
            </a:r>
            <a:br>
              <a:rPr lang="en-US" dirty="0" smtClean="0"/>
            </a:br>
            <a:r>
              <a:rPr lang="en-US" dirty="0" smtClean="0"/>
              <a:t>understand,</a:t>
            </a:r>
            <a:br>
              <a:rPr lang="en-US" dirty="0" smtClean="0"/>
            </a:br>
            <a:r>
              <a:rPr lang="en-US" dirty="0" smtClean="0"/>
              <a:t>and explore the cultural and intellectual life of Sweden –</a:t>
            </a:r>
            <a:br>
              <a:rPr lang="en-US" dirty="0" smtClean="0"/>
            </a:br>
            <a:r>
              <a:rPr lang="en-US" b="1" dirty="0" smtClean="0"/>
              <a:t>as it was, as it is, and as it evolves.</a:t>
            </a:r>
          </a:p>
          <a:p>
            <a:endParaRPr lang="en-US" b="1" dirty="0" smtClean="0"/>
          </a:p>
          <a:p>
            <a:r>
              <a:rPr lang="en-US" b="1" dirty="0" smtClean="0"/>
              <a:t>KLICK</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And we do this in our union catalogue called </a:t>
            </a:r>
            <a:r>
              <a:rPr lang="en-US" b="0" dirty="0" err="1" smtClean="0"/>
              <a:t>Libris</a:t>
            </a:r>
            <a:r>
              <a:rPr lang="en-US"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Libris</a:t>
            </a:r>
            <a:r>
              <a:rPr lang="en-US" b="0" dirty="0" smtClean="0"/>
              <a:t> contains more than 15 million titles, ranging from books and magazines to films and audio recordings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Libris</a:t>
            </a:r>
            <a:r>
              <a:rPr lang="en-US" b="0" dirty="0" smtClean="0"/>
              <a:t> started in the 1970s and is now a shared catalogue built on collaboration among various types of libraries:</a:t>
            </a:r>
            <a:r>
              <a:rPr lang="sv-SE" sz="1200" b="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Public,</a:t>
            </a:r>
            <a:r>
              <a:rPr lang="en-US" b="0" baseline="0" dirty="0" smtClean="0"/>
              <a:t> </a:t>
            </a:r>
            <a:r>
              <a:rPr lang="en-US" b="0" dirty="0" smtClean="0"/>
              <a:t>university, research and specialized libraries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which together contribute to as complete a catalog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KLICK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
            </a:r>
            <a:br>
              <a:rPr lang="en-US" b="0" dirty="0" smtClean="0"/>
            </a:br>
            <a:r>
              <a:rPr lang="en-US" b="0" dirty="0" smtClean="0"/>
              <a:t>We refer to ourselves as the "</a:t>
            </a:r>
            <a:r>
              <a:rPr lang="en-US" b="0" dirty="0" err="1" smtClean="0"/>
              <a:t>Libris</a:t>
            </a:r>
            <a:r>
              <a:rPr lang="en-US" b="0" dirty="0" smtClean="0"/>
              <a:t>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
            </a:r>
            <a:br>
              <a:rPr lang="en-US" b="0" dirty="0" smtClean="0"/>
            </a:br>
            <a:endParaRPr lang="en-US" b="0" dirty="0" smtClean="0"/>
          </a:p>
          <a:p>
            <a:r>
              <a:rPr lang="en-US" sz="1200" b="0" i="0" kern="1200" dirty="0" smtClean="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5759BF81-6DC6-4834-9A9B-42830F0DB664}" type="slidenum">
              <a:rPr lang="sv-SE" smtClean="0"/>
              <a:t>4</a:t>
            </a:fld>
            <a:endParaRPr lang="sv-SE"/>
          </a:p>
        </p:txBody>
      </p:sp>
    </p:spTree>
    <p:extLst>
      <p:ext uri="{BB962C8B-B14F-4D97-AF65-F5344CB8AC3E}">
        <p14:creationId xmlns:p14="http://schemas.microsoft.com/office/powerpoint/2010/main" val="31214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We’ve been working on developing our </a:t>
            </a:r>
            <a:r>
              <a:rPr lang="en-US" b="1" dirty="0" smtClean="0"/>
              <a:t>own cataloguing tool</a:t>
            </a:r>
            <a:r>
              <a:rPr lang="en-US" dirty="0" smtClean="0"/>
              <a:t>,</a:t>
            </a:r>
          </a:p>
          <a:p>
            <a:endParaRPr lang="en-US" dirty="0" smtClean="0"/>
          </a:p>
          <a:p>
            <a:r>
              <a:rPr lang="en-US" b="1" dirty="0" smtClean="0"/>
              <a:t>KLICK</a:t>
            </a:r>
          </a:p>
          <a:p>
            <a:r>
              <a:rPr lang="en-US" dirty="0" smtClean="0"/>
              <a:t/>
            </a:r>
            <a:br>
              <a:rPr lang="en-US" dirty="0" smtClean="0"/>
            </a:br>
            <a:r>
              <a:rPr lang="en-US" dirty="0" smtClean="0"/>
              <a:t>based on </a:t>
            </a:r>
            <a:r>
              <a:rPr lang="en-US" b="1" dirty="0" smtClean="0"/>
              <a:t>BIBFRAME</a:t>
            </a:r>
            <a:r>
              <a:rPr lang="en-US" dirty="0" smtClean="0"/>
              <a:t> and </a:t>
            </a:r>
            <a:r>
              <a:rPr lang="en-US" b="1" dirty="0" smtClean="0"/>
              <a:t>linked data</a:t>
            </a:r>
            <a:r>
              <a:rPr lang="en-US" dirty="0" smtClean="0"/>
              <a:t>,</a:t>
            </a:r>
            <a:br>
              <a:rPr lang="en-US" dirty="0" smtClean="0"/>
            </a:br>
            <a:r>
              <a:rPr lang="en-US" dirty="0" smtClean="0"/>
              <a:t>with the vision of eventually </a:t>
            </a:r>
            <a:r>
              <a:rPr lang="en-US" b="1" dirty="0" smtClean="0"/>
              <a:t>leaving MARC21 behind us</a:t>
            </a:r>
            <a:r>
              <a:rPr lang="en-US" dirty="0" smtClean="0"/>
              <a:t>.</a:t>
            </a:r>
          </a:p>
          <a:p>
            <a:endParaRPr lang="en-US" b="1" dirty="0" smtClean="0"/>
          </a:p>
          <a:p>
            <a:r>
              <a:rPr lang="en-US" dirty="0" smtClean="0"/>
              <a:t>We were </a:t>
            </a:r>
            <a:r>
              <a:rPr lang="en-US" b="1" dirty="0" smtClean="0"/>
              <a:t>pioneers</a:t>
            </a:r>
            <a:r>
              <a:rPr lang="en-US" dirty="0" smtClean="0"/>
              <a:t>.</a:t>
            </a:r>
          </a:p>
          <a:p>
            <a:r>
              <a:rPr lang="en-US" dirty="0" smtClean="0"/>
              <a:t>But in </a:t>
            </a:r>
            <a:r>
              <a:rPr lang="en-US" b="1" dirty="0" smtClean="0"/>
              <a:t>2018</a:t>
            </a:r>
            <a:r>
              <a:rPr lang="en-US" dirty="0" smtClean="0"/>
              <a:t>, when we decided to fully transition to the new system,</a:t>
            </a:r>
            <a:br>
              <a:rPr lang="en-US" dirty="0" smtClean="0"/>
            </a:br>
            <a:r>
              <a:rPr lang="en-US" dirty="0" smtClean="0"/>
              <a:t>we faced a challenge:</a:t>
            </a:r>
            <a:br>
              <a:rPr lang="en-US" dirty="0" smtClean="0"/>
            </a:br>
            <a:r>
              <a:rPr lang="en-US" b="1" dirty="0" smtClean="0"/>
              <a:t>handling metadata in multiple scripts</a:t>
            </a:r>
            <a:r>
              <a:rPr lang="en-US" dirty="0" smtClean="0"/>
              <a:t> was </a:t>
            </a:r>
            <a:r>
              <a:rPr lang="en-US" b="1" dirty="0" smtClean="0"/>
              <a:t>not yet implemented</a:t>
            </a:r>
            <a:r>
              <a:rPr lang="en-US" dirty="0" smtClean="0"/>
              <a:t>.</a:t>
            </a:r>
          </a:p>
          <a:p>
            <a:endParaRPr lang="en-US" b="1" dirty="0" smtClean="0"/>
          </a:p>
          <a:p>
            <a:r>
              <a:rPr lang="en-US" dirty="0" smtClean="0"/>
              <a:t>Data from the old </a:t>
            </a:r>
            <a:r>
              <a:rPr lang="en-US" b="1" dirty="0" smtClean="0"/>
              <a:t>880 fields</a:t>
            </a:r>
            <a:r>
              <a:rPr lang="en-US" dirty="0" smtClean="0"/>
              <a:t> in MARC21 –</a:t>
            </a:r>
            <a:br>
              <a:rPr lang="en-US" dirty="0" smtClean="0"/>
            </a:br>
            <a:r>
              <a:rPr lang="en-US" dirty="0" smtClean="0"/>
              <a:t>which contain original script text in catalog records –</a:t>
            </a:r>
            <a:br>
              <a:rPr lang="en-US" dirty="0" smtClean="0"/>
            </a:br>
            <a:r>
              <a:rPr lang="en-US" dirty="0" smtClean="0"/>
              <a:t>could be </a:t>
            </a:r>
            <a:r>
              <a:rPr lang="en-US" b="1" dirty="0" smtClean="0"/>
              <a:t>imported and exported</a:t>
            </a:r>
            <a:r>
              <a:rPr lang="en-US" dirty="0" smtClean="0"/>
              <a:t>,</a:t>
            </a:r>
            <a:br>
              <a:rPr lang="en-US" dirty="0" smtClean="0"/>
            </a:br>
            <a:r>
              <a:rPr lang="en-US" dirty="0" smtClean="0"/>
              <a:t>but not </a:t>
            </a:r>
            <a:r>
              <a:rPr lang="en-US" b="1" dirty="0" smtClean="0"/>
              <a:t>edited</a:t>
            </a:r>
            <a:r>
              <a:rPr lang="en-US" dirty="0" smtClean="0"/>
              <a:t> in the new system.</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That </a:t>
            </a:r>
            <a:r>
              <a:rPr lang="en-US" smtClean="0"/>
              <a:t>meant: </a:t>
            </a:r>
            <a:r>
              <a:rPr lang="en-US" b="1" smtClean="0"/>
              <a:t>KLICK</a:t>
            </a:r>
          </a:p>
          <a:p>
            <a:r>
              <a:rPr lang="en-US" dirty="0" smtClean="0"/>
              <a:t/>
            </a:r>
            <a:br>
              <a:rPr lang="en-US" dirty="0" smtClean="0"/>
            </a:br>
            <a:r>
              <a:rPr lang="en-US" b="1" dirty="0" smtClean="0"/>
              <a:t>any errors</a:t>
            </a:r>
            <a:r>
              <a:rPr lang="en-US" dirty="0" smtClean="0"/>
              <a:t> in original script data </a:t>
            </a:r>
            <a:r>
              <a:rPr lang="en-US" b="1" dirty="0" smtClean="0"/>
              <a:t>could not be corrected</a:t>
            </a:r>
            <a:r>
              <a:rPr lang="en-US" dirty="0" smtClean="0"/>
              <a:t> –</a:t>
            </a:r>
            <a:br>
              <a:rPr lang="en-US" dirty="0" smtClean="0"/>
            </a:br>
            <a:r>
              <a:rPr lang="en-US" dirty="0" smtClean="0"/>
              <a:t>which risked the </a:t>
            </a:r>
            <a:r>
              <a:rPr lang="en-US" b="1" dirty="0" smtClean="0"/>
              <a:t>loss of vital metadata</a:t>
            </a:r>
            <a:r>
              <a:rPr lang="en-US" dirty="0" smtClean="0"/>
              <a:t>.</a:t>
            </a:r>
          </a:p>
          <a:p>
            <a:r>
              <a:rPr lang="en-US" dirty="0" smtClean="0"/>
              <a:t/>
            </a:r>
            <a:br>
              <a:rPr lang="en-US" dirty="0" smtClean="0"/>
            </a:br>
            <a:r>
              <a:rPr lang="en-US" dirty="0" smtClean="0"/>
              <a:t>It became clear:</a:t>
            </a:r>
            <a:br>
              <a:rPr lang="en-US" dirty="0" smtClean="0"/>
            </a:br>
            <a:r>
              <a:rPr lang="en-US" dirty="0" smtClean="0"/>
              <a:t>the </a:t>
            </a:r>
            <a:r>
              <a:rPr lang="en-US" b="1" dirty="0" smtClean="0"/>
              <a:t>format needed to evolve</a:t>
            </a:r>
            <a:r>
              <a:rPr lang="en-US" dirty="0" smtClean="0"/>
              <a:t/>
            </a:r>
            <a:br>
              <a:rPr lang="en-US" dirty="0" smtClean="0"/>
            </a:br>
            <a:r>
              <a:rPr lang="en-US" dirty="0" smtClean="0"/>
              <a:t>to better meet the needs of both </a:t>
            </a:r>
            <a:r>
              <a:rPr lang="en-US" b="1" dirty="0" smtClean="0"/>
              <a:t>users</a:t>
            </a:r>
            <a:r>
              <a:rPr lang="en-US" dirty="0" smtClean="0"/>
              <a:t> and </a:t>
            </a:r>
            <a:r>
              <a:rPr lang="en-US" b="1" dirty="0" smtClean="0"/>
              <a:t>cataloguers</a:t>
            </a:r>
            <a:r>
              <a:rPr lang="en-US" dirty="0" smtClean="0"/>
              <a:t>.</a:t>
            </a:r>
          </a:p>
          <a:p>
            <a:endParaRPr lang="en-US" b="1" dirty="0" smtClean="0"/>
          </a:p>
          <a:p>
            <a:r>
              <a:rPr lang="en-US" dirty="0" smtClean="0"/>
              <a:t>In the initial phase,</a:t>
            </a:r>
            <a:br>
              <a:rPr lang="en-US" dirty="0" smtClean="0"/>
            </a:br>
            <a:r>
              <a:rPr lang="en-US" dirty="0" smtClean="0"/>
              <a:t>we found a temporary workaround:</a:t>
            </a:r>
            <a:br>
              <a:rPr lang="en-US" dirty="0" smtClean="0"/>
            </a:br>
            <a:r>
              <a:rPr lang="en-US" dirty="0" smtClean="0"/>
              <a:t>we entered the </a:t>
            </a:r>
            <a:r>
              <a:rPr lang="en-US" b="1" dirty="0" smtClean="0"/>
              <a:t>main title in its original script</a:t>
            </a:r>
            <a:r>
              <a:rPr lang="en-US" dirty="0" smtClean="0"/>
              <a:t> as a </a:t>
            </a:r>
            <a:r>
              <a:rPr lang="en-US" b="1" dirty="0" smtClean="0"/>
              <a:t>Variant Title</a:t>
            </a:r>
            <a:r>
              <a:rPr lang="en-US" dirty="0" smtClean="0"/>
              <a:t>,</a:t>
            </a:r>
            <a:br>
              <a:rPr lang="en-US" dirty="0" smtClean="0"/>
            </a:br>
            <a:r>
              <a:rPr lang="en-US" dirty="0" smtClean="0"/>
              <a:t>while the </a:t>
            </a:r>
            <a:r>
              <a:rPr lang="en-US" b="1" dirty="0" err="1" smtClean="0"/>
              <a:t>romanized</a:t>
            </a:r>
            <a:r>
              <a:rPr lang="en-US" b="1" dirty="0" smtClean="0"/>
              <a:t> title</a:t>
            </a:r>
            <a:r>
              <a:rPr lang="en-US" dirty="0" smtClean="0"/>
              <a:t> was placed in the </a:t>
            </a:r>
            <a:r>
              <a:rPr lang="en-US" b="1" dirty="0" smtClean="0"/>
              <a:t>Main Title field</a:t>
            </a:r>
            <a:r>
              <a:rPr lang="en-US" dirty="0" smtClean="0"/>
              <a:t>.</a:t>
            </a:r>
          </a:p>
          <a:p>
            <a:endParaRPr lang="en-US" b="1" dirty="0" smtClean="0"/>
          </a:p>
          <a:p>
            <a:r>
              <a:rPr lang="en-US" dirty="0" smtClean="0"/>
              <a:t>We performed the </a:t>
            </a:r>
            <a:r>
              <a:rPr lang="en-US" b="1" dirty="0" err="1" smtClean="0"/>
              <a:t>romanization</a:t>
            </a:r>
            <a:r>
              <a:rPr lang="en-US" b="1" dirty="0" smtClean="0"/>
              <a:t> manually</a:t>
            </a:r>
            <a:r>
              <a:rPr lang="en-US" dirty="0" smtClean="0"/>
              <a:t>,</a:t>
            </a:r>
            <a:br>
              <a:rPr lang="en-US" dirty="0" smtClean="0"/>
            </a:br>
            <a:r>
              <a:rPr lang="en-US" dirty="0" smtClean="0"/>
              <a:t>using several schemas –</a:t>
            </a:r>
            <a:br>
              <a:rPr lang="en-US" dirty="0" smtClean="0"/>
            </a:br>
            <a:r>
              <a:rPr lang="en-US" dirty="0" smtClean="0"/>
              <a:t>a surprisingly </a:t>
            </a:r>
            <a:r>
              <a:rPr lang="en-US" b="1" dirty="0" smtClean="0"/>
              <a:t>analog process</a:t>
            </a:r>
            <a:r>
              <a:rPr lang="en-US" dirty="0" smtClean="0"/>
              <a:t>,</a:t>
            </a:r>
            <a:br>
              <a:rPr lang="en-US" dirty="0" smtClean="0"/>
            </a:br>
            <a:r>
              <a:rPr lang="en-US" dirty="0" smtClean="0"/>
              <a:t>in today's highly </a:t>
            </a:r>
            <a:r>
              <a:rPr lang="en-US" b="1" dirty="0" smtClean="0"/>
              <a:t>digital world</a:t>
            </a:r>
            <a:r>
              <a:rPr lang="en-US" dirty="0" smtClean="0"/>
              <a:t>.</a:t>
            </a:r>
          </a:p>
          <a:p>
            <a:endParaRPr lang="en-US" b="1" dirty="0" smtClean="0"/>
          </a:p>
          <a:p>
            <a:r>
              <a:rPr lang="en-US" dirty="0" smtClean="0"/>
              <a:t>But in order to truly follow the core principles of </a:t>
            </a:r>
            <a:r>
              <a:rPr lang="en-US" b="1" dirty="0" smtClean="0"/>
              <a:t>RDA</a:t>
            </a:r>
            <a:r>
              <a:rPr lang="en-US" dirty="0" smtClean="0"/>
              <a:t>,</a:t>
            </a:r>
            <a:br>
              <a:rPr lang="en-US" dirty="0" smtClean="0"/>
            </a:br>
            <a:r>
              <a:rPr lang="en-US" dirty="0" smtClean="0"/>
              <a:t>which state that we should</a:t>
            </a:r>
            <a:br>
              <a:rPr lang="en-US" dirty="0" smtClean="0"/>
            </a:br>
            <a:r>
              <a:rPr lang="en-US" dirty="0" smtClean="0"/>
              <a:t>“</a:t>
            </a:r>
            <a:r>
              <a:rPr lang="en-US" b="1" dirty="0" smtClean="0"/>
              <a:t>record elements in the language and script in which they appear</a:t>
            </a:r>
            <a:r>
              <a:rPr lang="en-US" dirty="0" smtClean="0"/>
              <a:t/>
            </a:r>
            <a:br>
              <a:rPr lang="en-US" dirty="0" smtClean="0"/>
            </a:br>
            <a:r>
              <a:rPr lang="en-US" dirty="0" smtClean="0"/>
              <a:t>on the sources from which they are taken,”</a:t>
            </a:r>
          </a:p>
          <a:p>
            <a:endParaRPr lang="en-US" dirty="0" smtClean="0"/>
          </a:p>
          <a:p>
            <a:r>
              <a:rPr lang="en-US" dirty="0" smtClean="0"/>
              <a:t>— it is </a:t>
            </a:r>
            <a:r>
              <a:rPr lang="en-US" b="1" dirty="0" smtClean="0"/>
              <a:t>essential</a:t>
            </a:r>
            <a:r>
              <a:rPr lang="en-US" dirty="0" smtClean="0"/>
              <a:t> that we, within the </a:t>
            </a:r>
            <a:r>
              <a:rPr lang="en-US" b="1" dirty="0" err="1" smtClean="0"/>
              <a:t>Libris</a:t>
            </a:r>
            <a:r>
              <a:rPr lang="en-US" b="1" dirty="0" smtClean="0"/>
              <a:t> Collective</a:t>
            </a:r>
            <a:r>
              <a:rPr lang="en-US" dirty="0" smtClean="0"/>
              <a:t>,</a:t>
            </a:r>
            <a:br>
              <a:rPr lang="en-US" dirty="0" smtClean="0"/>
            </a:br>
            <a:r>
              <a:rPr lang="en-US" dirty="0" smtClean="0"/>
              <a:t>include the </a:t>
            </a:r>
            <a:r>
              <a:rPr lang="en-US" b="1" dirty="0" smtClean="0"/>
              <a:t>original script</a:t>
            </a:r>
            <a:r>
              <a:rPr lang="en-US" dirty="0" smtClean="0"/>
              <a:t> in bibliographic data.</a:t>
            </a:r>
          </a:p>
          <a:p>
            <a:endParaRPr lang="en-US" dirty="0" smtClean="0"/>
          </a:p>
          <a:p>
            <a:r>
              <a:rPr lang="en-US" dirty="0" smtClean="0"/>
              <a:t>Because any </a:t>
            </a:r>
            <a:r>
              <a:rPr lang="en-US" b="1" dirty="0" err="1" smtClean="0"/>
              <a:t>romanization</a:t>
            </a:r>
            <a:r>
              <a:rPr lang="en-US" dirty="0" smtClean="0"/>
              <a:t> changes the original language.</a:t>
            </a:r>
            <a:br>
              <a:rPr lang="en-US" dirty="0" smtClean="0"/>
            </a:br>
            <a:r>
              <a:rPr lang="en-US" dirty="0" smtClean="0"/>
              <a:t>It introduces </a:t>
            </a:r>
            <a:r>
              <a:rPr lang="en-US" b="1" dirty="0" smtClean="0"/>
              <a:t>interpretation</a:t>
            </a:r>
            <a:r>
              <a:rPr lang="en-US" dirty="0" smtClean="0"/>
              <a:t>,</a:t>
            </a:r>
            <a:br>
              <a:rPr lang="en-US" dirty="0" smtClean="0"/>
            </a:br>
            <a:r>
              <a:rPr lang="en-US" dirty="0" smtClean="0"/>
              <a:t>and it can lead to </a:t>
            </a:r>
            <a:r>
              <a:rPr lang="en-US" b="1" dirty="0" smtClean="0"/>
              <a:t>inconsistent</a:t>
            </a:r>
            <a:r>
              <a:rPr lang="en-US" dirty="0" smtClean="0"/>
              <a:t> records.</a:t>
            </a:r>
          </a:p>
          <a:p>
            <a:endParaRPr lang="en-US" dirty="0" smtClean="0"/>
          </a:p>
          <a:p>
            <a:r>
              <a:rPr lang="en-US" dirty="0" smtClean="0"/>
              <a:t>Inconsistency in </a:t>
            </a:r>
            <a:r>
              <a:rPr lang="en-US" dirty="0" err="1" smtClean="0"/>
              <a:t>romanization</a:t>
            </a:r>
            <a:r>
              <a:rPr lang="en-US" dirty="0" smtClean="0"/>
              <a:t/>
            </a:r>
            <a:br>
              <a:rPr lang="en-US" dirty="0" smtClean="0"/>
            </a:br>
            <a:r>
              <a:rPr lang="en-US" dirty="0" smtClean="0"/>
              <a:t>can result in </a:t>
            </a:r>
            <a:r>
              <a:rPr lang="en-US" b="1" dirty="0" smtClean="0"/>
              <a:t>unpredictable metadata</a:t>
            </a:r>
            <a:r>
              <a:rPr lang="en-US" dirty="0" smtClean="0"/>
              <a:t> –</a:t>
            </a:r>
          </a:p>
          <a:p>
            <a:r>
              <a:rPr lang="en-US" dirty="0" smtClean="0"/>
              <a:t/>
            </a:r>
            <a:br>
              <a:rPr lang="en-US" dirty="0" smtClean="0"/>
            </a:br>
            <a:r>
              <a:rPr lang="en-US" dirty="0" smtClean="0"/>
              <a:t>and that directly affects </a:t>
            </a:r>
            <a:r>
              <a:rPr lang="en-US" b="1" dirty="0" smtClean="0"/>
              <a:t>data retrieval</a:t>
            </a:r>
            <a:r>
              <a:rPr lang="en-US" dirty="0" smtClean="0"/>
              <a:t/>
            </a:r>
            <a:br>
              <a:rPr lang="en-US" dirty="0" smtClean="0"/>
            </a:br>
            <a:r>
              <a:rPr lang="en-US" dirty="0" smtClean="0"/>
              <a:t>and the </a:t>
            </a:r>
            <a:r>
              <a:rPr lang="en-US" b="1" dirty="0" err="1" smtClean="0"/>
              <a:t>searchability</a:t>
            </a:r>
            <a:r>
              <a:rPr lang="en-US" dirty="0" smtClean="0"/>
              <a:t> of resources.</a:t>
            </a:r>
          </a:p>
          <a:p>
            <a:endParaRPr lang="en-US" b="1" dirty="0" smtClean="0"/>
          </a:p>
          <a:p>
            <a:r>
              <a:rPr lang="en-US" dirty="0" err="1" smtClean="0"/>
              <a:t>Searchability</a:t>
            </a:r>
            <a:r>
              <a:rPr lang="en-US" dirty="0" smtClean="0"/>
              <a:t> is </a:t>
            </a:r>
            <a:r>
              <a:rPr lang="en-US" b="1" dirty="0" smtClean="0"/>
              <a:t>significantly improved</a:t>
            </a:r>
            <a:r>
              <a:rPr lang="en-US" dirty="0" smtClean="0"/>
              <a:t/>
            </a:r>
            <a:br>
              <a:rPr lang="en-US" dirty="0" smtClean="0"/>
            </a:br>
            <a:r>
              <a:rPr lang="en-US" dirty="0" smtClean="0"/>
              <a:t>when users can search for information </a:t>
            </a:r>
            <a:r>
              <a:rPr lang="en-US" b="1" dirty="0" smtClean="0"/>
              <a:t>as it appears on the source</a:t>
            </a:r>
            <a:r>
              <a:rPr lang="en-US" dirty="0" smtClean="0"/>
              <a:t> –</a:t>
            </a:r>
            <a:br>
              <a:rPr lang="en-US" dirty="0" smtClean="0"/>
            </a:br>
            <a:r>
              <a:rPr lang="en-US" dirty="0" smtClean="0"/>
              <a:t>in its </a:t>
            </a:r>
            <a:r>
              <a:rPr lang="en-US" b="1" dirty="0" smtClean="0"/>
              <a:t>original script</a:t>
            </a:r>
            <a:r>
              <a:rPr lang="en-US" dirty="0" smtClean="0"/>
              <a:t> –</a:t>
            </a:r>
          </a:p>
          <a:p>
            <a:r>
              <a:rPr lang="en-US" dirty="0" smtClean="0"/>
              <a:t/>
            </a:r>
            <a:br>
              <a:rPr lang="en-US" dirty="0" smtClean="0"/>
            </a:br>
            <a:r>
              <a:rPr lang="en-US" dirty="0" smtClean="0"/>
              <a:t>and when </a:t>
            </a:r>
            <a:r>
              <a:rPr lang="en-US" b="1" dirty="0" err="1" smtClean="0"/>
              <a:t>romanization</a:t>
            </a:r>
            <a:r>
              <a:rPr lang="en-US" b="1" dirty="0" smtClean="0"/>
              <a:t> is consistent and automated</a:t>
            </a:r>
            <a:r>
              <a:rPr lang="en-US" dirty="0" smtClean="0"/>
              <a:t>.</a:t>
            </a:r>
          </a:p>
          <a:p>
            <a:endParaRPr lang="en-US" dirty="0" smtClean="0"/>
          </a:p>
          <a:p>
            <a:r>
              <a:rPr lang="en-US" dirty="0" smtClean="0"/>
              <a:t>That’s not just a technical requirement –</a:t>
            </a:r>
          </a:p>
          <a:p>
            <a:r>
              <a:rPr lang="en-US" dirty="0" smtClean="0"/>
              <a:t/>
            </a:r>
            <a:br>
              <a:rPr lang="en-US" dirty="0" smtClean="0"/>
            </a:br>
            <a:r>
              <a:rPr lang="en-US" dirty="0" smtClean="0"/>
              <a:t>it’s a matter of </a:t>
            </a:r>
            <a:r>
              <a:rPr lang="en-US" b="1" dirty="0" smtClean="0"/>
              <a:t>access</a:t>
            </a:r>
            <a:r>
              <a:rPr lang="en-US" dirty="0" smtClean="0"/>
              <a:t>, </a:t>
            </a:r>
            <a:r>
              <a:rPr lang="en-US" b="1" dirty="0" smtClean="0"/>
              <a:t>accuracy</a:t>
            </a:r>
            <a:r>
              <a:rPr lang="en-US" dirty="0" smtClean="0"/>
              <a:t>,</a:t>
            </a:r>
            <a:br>
              <a:rPr lang="en-US" dirty="0" smtClean="0"/>
            </a:br>
            <a:r>
              <a:rPr lang="en-US" dirty="0" smtClean="0"/>
              <a:t>and </a:t>
            </a:r>
            <a:r>
              <a:rPr lang="en-US" b="1" dirty="0" smtClean="0"/>
              <a:t>respect for linguistic integrity</a:t>
            </a:r>
            <a:r>
              <a:rPr lang="en-US" dirty="0" smtClean="0"/>
              <a:t>.</a:t>
            </a:r>
          </a:p>
          <a:p>
            <a:endParaRPr lang="en-US" sz="1200" b="0" i="0" kern="1200" dirty="0">
              <a:solidFill>
                <a:schemeClr val="accent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759BF81-6DC6-4834-9A9B-42830F0DB664}" type="slidenum">
              <a:rPr lang="sv-SE" smtClean="0"/>
              <a:t>5</a:t>
            </a:fld>
            <a:endParaRPr lang="sv-SE"/>
          </a:p>
        </p:txBody>
      </p:sp>
    </p:spTree>
    <p:extLst>
      <p:ext uri="{BB962C8B-B14F-4D97-AF65-F5344CB8AC3E}">
        <p14:creationId xmlns:p14="http://schemas.microsoft.com/office/powerpoint/2010/main" val="409043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Our vision was clear:</a:t>
            </a:r>
            <a:br>
              <a:rPr lang="en-US" dirty="0" smtClean="0"/>
            </a:br>
            <a:r>
              <a:rPr lang="en-US" dirty="0" smtClean="0"/>
              <a:t>to create a </a:t>
            </a:r>
            <a:r>
              <a:rPr lang="en-US" b="1" dirty="0" smtClean="0"/>
              <a:t>powerful tool</a:t>
            </a:r>
            <a:r>
              <a:rPr lang="en-US" dirty="0" smtClean="0"/>
              <a:t> for our cataloguers.</a:t>
            </a:r>
          </a:p>
          <a:p>
            <a:endParaRPr lang="en-US" b="1" dirty="0" smtClean="0"/>
          </a:p>
          <a:p>
            <a:r>
              <a:rPr lang="en-US" dirty="0" smtClean="0"/>
              <a:t>A tool that would make </a:t>
            </a:r>
            <a:r>
              <a:rPr lang="en-US" b="1" dirty="0" err="1" smtClean="0"/>
              <a:t>romanization</a:t>
            </a:r>
            <a:r>
              <a:rPr lang="en-US" b="1" dirty="0" smtClean="0"/>
              <a:t> of non-Latin scripts possible</a:t>
            </a:r>
            <a:r>
              <a:rPr lang="en-US" dirty="0" smtClean="0"/>
              <a:t>,</a:t>
            </a:r>
            <a:br>
              <a:rPr lang="en-US" dirty="0" smtClean="0"/>
            </a:br>
            <a:r>
              <a:rPr lang="en-US" dirty="0" smtClean="0"/>
              <a:t>while still supporting </a:t>
            </a:r>
            <a:r>
              <a:rPr lang="en-US" b="1" dirty="0" smtClean="0"/>
              <a:t>easy metadata exchange</a:t>
            </a:r>
            <a:r>
              <a:rPr lang="en-US" dirty="0" smtClean="0"/>
              <a:t> with other libraries.</a:t>
            </a:r>
          </a:p>
          <a:p>
            <a:endParaRPr lang="en-US" b="1" dirty="0" smtClean="0"/>
          </a:p>
          <a:p>
            <a:r>
              <a:rPr lang="en-US" dirty="0" smtClean="0"/>
              <a:t>The ultimate goal was to improve both </a:t>
            </a:r>
            <a:r>
              <a:rPr lang="en-US" b="1" dirty="0" err="1" smtClean="0"/>
              <a:t>searchability</a:t>
            </a:r>
            <a:r>
              <a:rPr lang="en-US" dirty="0" smtClean="0"/>
              <a:t/>
            </a:r>
            <a:br>
              <a:rPr lang="en-US" dirty="0" smtClean="0"/>
            </a:br>
            <a:r>
              <a:rPr lang="en-US" dirty="0" smtClean="0"/>
              <a:t>and </a:t>
            </a:r>
            <a:r>
              <a:rPr lang="en-US" b="1" dirty="0" smtClean="0"/>
              <a:t>data availability</a:t>
            </a:r>
            <a:r>
              <a:rPr lang="en-US" dirty="0" smtClean="0"/>
              <a:t/>
            </a:r>
            <a:br>
              <a:rPr lang="en-US" dirty="0" smtClean="0"/>
            </a:br>
            <a:r>
              <a:rPr lang="en-US" dirty="0" smtClean="0"/>
              <a:t>through </a:t>
            </a:r>
            <a:r>
              <a:rPr lang="en-US" b="1" dirty="0" smtClean="0"/>
              <a:t>automated </a:t>
            </a:r>
            <a:r>
              <a:rPr lang="en-US" b="1" dirty="0" err="1" smtClean="0"/>
              <a:t>romanization</a:t>
            </a:r>
            <a:r>
              <a:rPr lang="en-US" dirty="0" smtClean="0"/>
              <a:t/>
            </a:r>
            <a:br>
              <a:rPr lang="en-US" dirty="0" smtClean="0"/>
            </a:br>
            <a:endParaRPr lang="en-US" dirty="0" smtClean="0"/>
          </a:p>
          <a:p>
            <a:r>
              <a:rPr lang="en-US" dirty="0" smtClean="0"/>
              <a:t>and the inclusion of the </a:t>
            </a:r>
            <a:r>
              <a:rPr lang="en-US" b="1" dirty="0" smtClean="0"/>
              <a:t>original script</a:t>
            </a:r>
            <a:r>
              <a:rPr lang="en-US" dirty="0" smtClean="0"/>
              <a:t>.</a:t>
            </a:r>
          </a:p>
          <a:p>
            <a:endParaRPr lang="en-US" b="1" dirty="0" smtClean="0"/>
          </a:p>
          <a:p>
            <a:r>
              <a:rPr lang="en-US" dirty="0" smtClean="0"/>
              <a:t>We also wanted to give our users the ability to </a:t>
            </a:r>
            <a:r>
              <a:rPr lang="en-US" b="1" dirty="0" smtClean="0"/>
              <a:t>search in the original script</a:t>
            </a:r>
            <a:r>
              <a:rPr lang="en-US" dirty="0" smtClean="0"/>
              <a:t> –</a:t>
            </a:r>
            <a:br>
              <a:rPr lang="en-US" dirty="0" smtClean="0"/>
            </a:br>
            <a:r>
              <a:rPr lang="en-US" dirty="0" smtClean="0"/>
              <a:t>so they could </a:t>
            </a:r>
            <a:r>
              <a:rPr lang="en-US" b="1" dirty="0" smtClean="0"/>
              <a:t>find publications more easily</a:t>
            </a:r>
            <a:r>
              <a:rPr lang="en-US" dirty="0" smtClean="0"/>
              <a:t>,</a:t>
            </a:r>
            <a:br>
              <a:rPr lang="en-US" dirty="0" smtClean="0"/>
            </a:br>
            <a:endParaRPr lang="en-US" dirty="0" smtClean="0"/>
          </a:p>
          <a:p>
            <a:r>
              <a:rPr lang="en-US" dirty="0" smtClean="0"/>
              <a:t>in the language and script they know best.</a:t>
            </a:r>
          </a:p>
          <a:p>
            <a:r>
              <a:rPr lang="en-US" dirty="0" smtClean="0"/>
              <a:t/>
            </a:r>
            <a:br>
              <a:rPr lang="en-US" dirty="0" smtClean="0"/>
            </a:br>
            <a:r>
              <a:rPr lang="en-US" dirty="0" smtClean="0"/>
              <a:t>To turn that vision into reality,</a:t>
            </a:r>
            <a:br>
              <a:rPr lang="en-US" dirty="0" smtClean="0"/>
            </a:br>
            <a:r>
              <a:rPr lang="en-US" dirty="0" smtClean="0"/>
              <a:t>I formed a </a:t>
            </a:r>
            <a:r>
              <a:rPr lang="en-US" b="1" dirty="0" smtClean="0"/>
              <a:t>dedicated working group</a:t>
            </a:r>
            <a:r>
              <a:rPr lang="en-US" dirty="0" smtClean="0"/>
              <a:t>.</a:t>
            </a:r>
          </a:p>
          <a:p>
            <a:endParaRPr lang="en-US" dirty="0" smtClean="0"/>
          </a:p>
          <a:p>
            <a:r>
              <a:rPr lang="en-US" dirty="0" smtClean="0"/>
              <a:t>It included cataloguers from </a:t>
            </a:r>
            <a:r>
              <a:rPr lang="en-US" b="1" dirty="0" smtClean="0"/>
              <a:t>different types of libraries</a:t>
            </a:r>
            <a:r>
              <a:rPr lang="en-US" dirty="0" smtClean="0"/>
              <a:t>,</a:t>
            </a:r>
            <a:br>
              <a:rPr lang="en-US" dirty="0" smtClean="0"/>
            </a:br>
            <a:r>
              <a:rPr lang="en-US" dirty="0" smtClean="0"/>
              <a:t>metadata specialists,</a:t>
            </a:r>
            <a:br>
              <a:rPr lang="en-US" dirty="0" smtClean="0"/>
            </a:br>
            <a:r>
              <a:rPr lang="en-US" dirty="0" smtClean="0"/>
              <a:t>and developers.</a:t>
            </a:r>
          </a:p>
          <a:p>
            <a:endParaRPr lang="en-US" b="1" dirty="0" smtClean="0"/>
          </a:p>
          <a:p>
            <a:r>
              <a:rPr lang="en-US" dirty="0" smtClean="0"/>
              <a:t>By bringing together our diverse skills and perspectives,</a:t>
            </a:r>
            <a:br>
              <a:rPr lang="en-US" dirty="0" smtClean="0"/>
            </a:br>
            <a:r>
              <a:rPr lang="en-US" dirty="0" smtClean="0"/>
              <a:t>we were able to </a:t>
            </a:r>
            <a:r>
              <a:rPr lang="en-US" b="1" dirty="0" smtClean="0"/>
              <a:t>lay the foundation</a:t>
            </a:r>
            <a:r>
              <a:rPr lang="en-US" dirty="0" smtClean="0"/>
              <a:t> for the project –</a:t>
            </a:r>
            <a:br>
              <a:rPr lang="en-US" dirty="0" smtClean="0"/>
            </a:br>
            <a:endParaRPr lang="en-US" dirty="0" smtClean="0"/>
          </a:p>
          <a:p>
            <a:r>
              <a:rPr lang="en-US" dirty="0" smtClean="0"/>
              <a:t>a project driven by </a:t>
            </a:r>
            <a:r>
              <a:rPr lang="en-US" b="1" dirty="0" smtClean="0"/>
              <a:t>collaboration</a:t>
            </a:r>
            <a:r>
              <a:rPr lang="en-US" dirty="0" smtClean="0"/>
              <a:t>,</a:t>
            </a:r>
            <a:br>
              <a:rPr lang="en-US" dirty="0" smtClean="0"/>
            </a:br>
            <a:r>
              <a:rPr lang="en-US" b="1" dirty="0" smtClean="0"/>
              <a:t>expertise</a:t>
            </a:r>
            <a:r>
              <a:rPr lang="en-US" dirty="0" smtClean="0"/>
              <a:t>,</a:t>
            </a:r>
            <a:br>
              <a:rPr lang="en-US" dirty="0" smtClean="0"/>
            </a:br>
            <a:endParaRPr lang="en-US" dirty="0" smtClean="0"/>
          </a:p>
          <a:p>
            <a:r>
              <a:rPr lang="en-US" dirty="0" smtClean="0"/>
              <a:t>and a shared commitment to </a:t>
            </a:r>
            <a:r>
              <a:rPr lang="en-US" b="1" dirty="0" smtClean="0"/>
              <a:t>access and precision</a:t>
            </a:r>
            <a:r>
              <a:rPr lang="en-US" dirty="0" smtClean="0"/>
              <a: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KLICK</a:t>
            </a:r>
          </a:p>
          <a:p>
            <a:endParaRPr lang="en-US" b="1" dirty="0" smtClean="0"/>
          </a:p>
          <a:p>
            <a:r>
              <a:rPr lang="en-US" dirty="0" smtClean="0"/>
              <a:t>As the project took shape,</a:t>
            </a:r>
            <a:br>
              <a:rPr lang="en-US" dirty="0" smtClean="0"/>
            </a:br>
            <a:r>
              <a:rPr lang="en-US" dirty="0" smtClean="0"/>
              <a:t>we identified </a:t>
            </a:r>
            <a:r>
              <a:rPr lang="en-US" b="1" dirty="0" smtClean="0"/>
              <a:t>two main target groups</a:t>
            </a:r>
            <a:r>
              <a:rPr lang="en-US" dirty="0" smtClean="0"/>
              <a:t>.</a:t>
            </a:r>
          </a:p>
          <a:p>
            <a:endParaRPr lang="en-US" b="1" dirty="0" smtClean="0"/>
          </a:p>
          <a:p>
            <a:r>
              <a:rPr lang="en-US" dirty="0" smtClean="0"/>
              <a:t>First – </a:t>
            </a:r>
            <a:r>
              <a:rPr lang="en-US" b="1" dirty="0" smtClean="0"/>
              <a:t>cataloguers and librarians</a:t>
            </a:r>
            <a:r>
              <a:rPr lang="en-US" dirty="0" smtClean="0"/>
              <a:t/>
            </a:r>
            <a:br>
              <a:rPr lang="en-US" dirty="0" smtClean="0"/>
            </a:br>
            <a:r>
              <a:rPr lang="en-US" dirty="0" smtClean="0"/>
              <a:t>who needed a </a:t>
            </a:r>
            <a:r>
              <a:rPr lang="en-US" b="1" dirty="0" smtClean="0"/>
              <a:t>simplified, reliable way to </a:t>
            </a:r>
            <a:r>
              <a:rPr lang="en-US" b="1" dirty="0" err="1" smtClean="0"/>
              <a:t>romanize</a:t>
            </a:r>
            <a:r>
              <a:rPr lang="en-US" b="1" dirty="0" smtClean="0"/>
              <a:t> non-Latin scripts</a:t>
            </a:r>
          </a:p>
          <a:p>
            <a:r>
              <a:rPr lang="en-US" dirty="0" smtClean="0"/>
              <a:t/>
            </a:r>
            <a:br>
              <a:rPr lang="en-US" dirty="0" smtClean="0"/>
            </a:br>
            <a:r>
              <a:rPr lang="en-US" dirty="0" smtClean="0"/>
              <a:t>without compromising data quality or workflow.</a:t>
            </a:r>
          </a:p>
          <a:p>
            <a:endParaRPr lang="en-US" b="1" dirty="0" smtClean="0"/>
          </a:p>
          <a:p>
            <a:r>
              <a:rPr lang="en-US" dirty="0" smtClean="0"/>
              <a:t>Second – </a:t>
            </a:r>
            <a:r>
              <a:rPr lang="en-US" b="1" dirty="0" smtClean="0"/>
              <a:t>our users</a:t>
            </a:r>
            <a:r>
              <a:rPr lang="en-US" dirty="0" smtClean="0"/>
              <a:t>.</a:t>
            </a:r>
            <a:br>
              <a:rPr lang="en-US" dirty="0" smtClean="0"/>
            </a:br>
            <a:r>
              <a:rPr lang="en-US" dirty="0" smtClean="0"/>
              <a:t>Readers, researchers, and students</a:t>
            </a:r>
            <a:br>
              <a:rPr lang="en-US" dirty="0" smtClean="0"/>
            </a:br>
            <a:r>
              <a:rPr lang="en-US" dirty="0" smtClean="0"/>
              <a:t>who wanted to </a:t>
            </a:r>
            <a:r>
              <a:rPr lang="en-US" b="1" dirty="0" smtClean="0"/>
              <a:t>search in the original script</a:t>
            </a:r>
          </a:p>
          <a:p>
            <a:r>
              <a:rPr lang="en-US" dirty="0" smtClean="0"/>
              <a:t/>
            </a:r>
            <a:br>
              <a:rPr lang="en-US" dirty="0" smtClean="0"/>
            </a:br>
            <a:r>
              <a:rPr lang="en-US" dirty="0" smtClean="0"/>
              <a:t>to more easily </a:t>
            </a:r>
            <a:r>
              <a:rPr lang="en-US" b="1" dirty="0" smtClean="0"/>
              <a:t>find the materials they were looking for</a:t>
            </a:r>
            <a:r>
              <a:rPr lang="en-US" dirty="0" smtClean="0"/>
              <a:t>.</a:t>
            </a:r>
          </a:p>
          <a:p>
            <a:endParaRPr lang="en-US" b="1" dirty="0" smtClean="0"/>
          </a:p>
          <a:p>
            <a:r>
              <a:rPr lang="en-US" dirty="0" smtClean="0"/>
              <a:t>These two groups had different needs –</a:t>
            </a:r>
            <a:br>
              <a:rPr lang="en-US" dirty="0" smtClean="0"/>
            </a:br>
            <a:r>
              <a:rPr lang="en-US" dirty="0" smtClean="0"/>
              <a:t>but they shared the same goal:</a:t>
            </a:r>
          </a:p>
          <a:p>
            <a:r>
              <a:rPr lang="en-US" dirty="0" smtClean="0"/>
              <a:t/>
            </a:r>
            <a:br>
              <a:rPr lang="en-US" dirty="0" smtClean="0"/>
            </a:br>
            <a:r>
              <a:rPr lang="en-US" b="1" dirty="0" smtClean="0"/>
              <a:t>better access</a:t>
            </a:r>
            <a:r>
              <a:rPr lang="en-US" dirty="0" smtClean="0"/>
              <a:t> to information,</a:t>
            </a:r>
            <a:br>
              <a:rPr lang="en-US" dirty="0" smtClean="0"/>
            </a:br>
            <a:r>
              <a:rPr lang="en-US" dirty="0" smtClean="0"/>
              <a:t>and a </a:t>
            </a:r>
            <a:r>
              <a:rPr lang="en-US" b="1" dirty="0" smtClean="0"/>
              <a:t>more inclusive, accurate cataloguing system</a:t>
            </a:r>
            <a:r>
              <a:rPr lang="en-US" dirty="0" smtClean="0"/>
              <a:t>.</a:t>
            </a:r>
            <a:endParaRPr lang="en-US"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6</a:t>
            </a:fld>
            <a:endParaRPr lang="sv-SE"/>
          </a:p>
        </p:txBody>
      </p:sp>
    </p:spTree>
    <p:extLst>
      <p:ext uri="{BB962C8B-B14F-4D97-AF65-F5344CB8AC3E}">
        <p14:creationId xmlns:p14="http://schemas.microsoft.com/office/powerpoint/2010/main" val="302345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b="1" dirty="0" smtClean="0"/>
          </a:p>
          <a:p>
            <a:r>
              <a:rPr lang="en-US" dirty="0" smtClean="0"/>
              <a:t>We began our work process by focusing on a key question:</a:t>
            </a:r>
            <a:br>
              <a:rPr lang="en-US" dirty="0" smtClean="0"/>
            </a:br>
            <a:r>
              <a:rPr lang="en-US" b="1" dirty="0" smtClean="0"/>
              <a:t>How should the Manifestation /Instance – be presented in our records?</a:t>
            </a:r>
          </a:p>
          <a:p>
            <a:endParaRPr lang="en-US" b="1" dirty="0" smtClean="0"/>
          </a:p>
          <a:p>
            <a:r>
              <a:rPr lang="en-US" b="1" dirty="0" smtClean="0"/>
              <a:t>And </a:t>
            </a:r>
            <a:r>
              <a:rPr lang="en-US" b="1" dirty="0" err="1" smtClean="0"/>
              <a:t>Romanisation</a:t>
            </a:r>
            <a:r>
              <a:rPr lang="en-US" b="1" dirty="0" smtClean="0"/>
              <a:t> </a:t>
            </a:r>
            <a:r>
              <a:rPr lang="en-US" b="1" dirty="0" err="1" smtClean="0"/>
              <a:t>schems</a:t>
            </a:r>
            <a:endParaRPr lang="en-US" dirty="0" smtClean="0"/>
          </a:p>
          <a:p>
            <a:endParaRPr lang="en-US" b="1" dirty="0" smtClean="0"/>
          </a:p>
          <a:p>
            <a:endParaRPr lang="en-US"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759BF81-6DC6-4834-9A9B-42830F0DB664}" type="slidenum">
              <a:rPr lang="sv-SE" smtClean="0"/>
              <a:t>7</a:t>
            </a:fld>
            <a:endParaRPr lang="sv-SE"/>
          </a:p>
        </p:txBody>
      </p:sp>
    </p:spTree>
    <p:extLst>
      <p:ext uri="{BB962C8B-B14F-4D97-AF65-F5344CB8AC3E}">
        <p14:creationId xmlns:p14="http://schemas.microsoft.com/office/powerpoint/2010/main" val="321787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In the </a:t>
            </a:r>
            <a:r>
              <a:rPr lang="en-US" b="1" dirty="0" smtClean="0"/>
              <a:t>initial phase</a:t>
            </a:r>
            <a:r>
              <a:rPr lang="en-US" dirty="0" smtClean="0"/>
              <a:t> of the project,</a:t>
            </a:r>
            <a:br>
              <a:rPr lang="en-US" dirty="0" smtClean="0"/>
            </a:br>
            <a:r>
              <a:rPr lang="en-US" dirty="0" smtClean="0"/>
              <a:t>we identified </a:t>
            </a:r>
            <a:r>
              <a:rPr lang="en-US" b="1" dirty="0" smtClean="0"/>
              <a:t>key fields</a:t>
            </a:r>
            <a:r>
              <a:rPr lang="en-US" dirty="0" smtClean="0"/>
              <a:t> where </a:t>
            </a:r>
            <a:r>
              <a:rPr lang="en-US" b="1" dirty="0" smtClean="0"/>
              <a:t>automated </a:t>
            </a:r>
            <a:r>
              <a:rPr lang="en-US" b="1" dirty="0" err="1" smtClean="0"/>
              <a:t>romanization</a:t>
            </a:r>
            <a:r>
              <a:rPr lang="en-US" dirty="0" smtClean="0"/>
              <a:t> would have the </a:t>
            </a:r>
            <a:r>
              <a:rPr lang="en-US" b="1" dirty="0" smtClean="0"/>
              <a:t>most impact</a:t>
            </a:r>
            <a:r>
              <a:rPr lang="en-US" dirty="0" smtClean="0"/>
              <a:t>,</a:t>
            </a:r>
            <a:br>
              <a:rPr lang="en-US" dirty="0" smtClean="0"/>
            </a:br>
            <a:r>
              <a:rPr lang="en-US" dirty="0" smtClean="0"/>
              <a:t>based on </a:t>
            </a:r>
            <a:r>
              <a:rPr lang="en-US" b="1" dirty="0" smtClean="0"/>
              <a:t>RDA guide lines</a:t>
            </a:r>
            <a:r>
              <a:rPr lang="en-US" dirty="0" smtClean="0"/>
              <a:t>.</a:t>
            </a:r>
          </a:p>
          <a:p>
            <a:r>
              <a:rPr lang="en-US" dirty="0" smtClean="0"/>
              <a:t/>
            </a:r>
            <a:br>
              <a:rPr lang="en-US" dirty="0" smtClean="0"/>
            </a:br>
            <a:r>
              <a:rPr lang="en-US" dirty="0" smtClean="0"/>
              <a:t>These included:</a:t>
            </a:r>
          </a:p>
          <a:p>
            <a:r>
              <a:rPr lang="en-US" dirty="0" smtClean="0"/>
              <a:t>– the </a:t>
            </a:r>
            <a:r>
              <a:rPr lang="en-US" b="1" dirty="0" smtClean="0"/>
              <a:t>title</a:t>
            </a:r>
            <a:r>
              <a:rPr lang="en-US" dirty="0" smtClean="0"/>
              <a:t>,</a:t>
            </a:r>
            <a:br>
              <a:rPr lang="en-US" dirty="0" smtClean="0"/>
            </a:br>
            <a:r>
              <a:rPr lang="en-US" dirty="0" smtClean="0"/>
              <a:t>– </a:t>
            </a:r>
            <a:r>
              <a:rPr lang="en-US" b="1" dirty="0" smtClean="0"/>
              <a:t>authorship</a:t>
            </a:r>
            <a:r>
              <a:rPr lang="en-US" dirty="0" smtClean="0"/>
              <a:t>,</a:t>
            </a:r>
            <a:br>
              <a:rPr lang="en-US" dirty="0" smtClean="0"/>
            </a:br>
            <a:r>
              <a:rPr lang="en-US" dirty="0" smtClean="0"/>
              <a:t>– </a:t>
            </a:r>
            <a:r>
              <a:rPr lang="en-US" b="1" dirty="0" smtClean="0"/>
              <a:t>edition</a:t>
            </a:r>
            <a:r>
              <a:rPr lang="en-US" dirty="0" smtClean="0"/>
              <a:t>,</a:t>
            </a:r>
            <a:br>
              <a:rPr lang="en-US" dirty="0" smtClean="0"/>
            </a:br>
            <a:r>
              <a:rPr lang="en-US" dirty="0" smtClean="0"/>
              <a:t>– </a:t>
            </a:r>
            <a:r>
              <a:rPr lang="en-US" b="1" dirty="0" smtClean="0"/>
              <a:t>publication</a:t>
            </a:r>
            <a:r>
              <a:rPr lang="en-US" dirty="0" smtClean="0"/>
              <a:t>,</a:t>
            </a:r>
            <a:br>
              <a:rPr lang="en-US" dirty="0" smtClean="0"/>
            </a:br>
            <a:r>
              <a:rPr lang="en-US" dirty="0" smtClean="0"/>
              <a:t>and</a:t>
            </a:r>
            <a:br>
              <a:rPr lang="en-US" dirty="0" smtClean="0"/>
            </a:br>
            <a:r>
              <a:rPr lang="en-US" dirty="0" smtClean="0"/>
              <a:t>– </a:t>
            </a:r>
            <a:r>
              <a:rPr lang="en-US" b="1" dirty="0" smtClean="0"/>
              <a:t>series information</a:t>
            </a:r>
            <a:r>
              <a:rPr lang="en-US" dirty="0" smtClean="0"/>
              <a:t>.</a:t>
            </a:r>
          </a:p>
          <a:p>
            <a:endParaRPr lang="en-US" b="1" dirty="0" smtClean="0"/>
          </a:p>
          <a:p>
            <a:r>
              <a:rPr lang="en-US" dirty="0" smtClean="0"/>
              <a:t>By targeting these core areas,</a:t>
            </a:r>
            <a:br>
              <a:rPr lang="en-US" dirty="0" smtClean="0"/>
            </a:br>
            <a:r>
              <a:rPr lang="en-US" dirty="0" smtClean="0"/>
              <a:t>we focused on the </a:t>
            </a:r>
            <a:r>
              <a:rPr lang="en-US" b="1" dirty="0" smtClean="0"/>
              <a:t>parts of the bibliographic record</a:t>
            </a:r>
            <a:r>
              <a:rPr lang="en-US" dirty="0" smtClean="0"/>
              <a:t/>
            </a:r>
            <a:br>
              <a:rPr lang="en-US" dirty="0" smtClean="0"/>
            </a:br>
            <a:r>
              <a:rPr lang="en-US" dirty="0" smtClean="0"/>
              <a:t>that are most visible to users –</a:t>
            </a:r>
            <a:br>
              <a:rPr lang="en-US" dirty="0" smtClean="0"/>
            </a:br>
            <a:r>
              <a:rPr lang="en-US" dirty="0" smtClean="0"/>
              <a:t>and essential for </a:t>
            </a:r>
            <a:r>
              <a:rPr lang="en-US" b="1" dirty="0" err="1" smtClean="0"/>
              <a:t>searchability</a:t>
            </a:r>
            <a:r>
              <a:rPr lang="en-US" dirty="0" smtClean="0"/>
              <a:t>, </a:t>
            </a:r>
            <a:r>
              <a:rPr lang="en-US" b="1" dirty="0" smtClean="0"/>
              <a:t>discovery</a:t>
            </a:r>
            <a:r>
              <a:rPr lang="en-US" dirty="0" smtClean="0"/>
              <a:t>, and </a:t>
            </a:r>
            <a:r>
              <a:rPr lang="en-US" b="1" dirty="0" smtClean="0"/>
              <a:t>accurate referencing</a:t>
            </a:r>
            <a:r>
              <a:rPr lang="en-US" dirty="0" smtClean="0"/>
              <a:t>.</a:t>
            </a:r>
          </a:p>
          <a:p>
            <a:endParaRPr lang="en-US"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759BF81-6DC6-4834-9A9B-42830F0DB664}" type="slidenum">
              <a:rPr lang="sv-SE" smtClean="0"/>
              <a:t>8</a:t>
            </a:fld>
            <a:endParaRPr lang="sv-SE"/>
          </a:p>
        </p:txBody>
      </p:sp>
    </p:spTree>
    <p:extLst>
      <p:ext uri="{BB962C8B-B14F-4D97-AF65-F5344CB8AC3E}">
        <p14:creationId xmlns:p14="http://schemas.microsoft.com/office/powerpoint/2010/main" val="138597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0" dirty="0" smtClean="0"/>
              <a:t>Within the collective </a:t>
            </a:r>
            <a:r>
              <a:rPr lang="sv-SE" b="0" dirty="0" err="1" smtClean="0"/>
              <a:t>we</a:t>
            </a:r>
            <a:r>
              <a:rPr lang="sv-SE" b="0" dirty="0" smtClean="0"/>
              <a:t> </a:t>
            </a:r>
            <a:r>
              <a:rPr lang="sv-SE" b="0" dirty="0" err="1" smtClean="0"/>
              <a:t>use</a:t>
            </a:r>
            <a:r>
              <a:rPr lang="sv-SE" b="0" dirty="0" smtClean="0"/>
              <a:t>, </a:t>
            </a:r>
            <a:endParaRPr lang="en-US" sz="1200" b="0" i="0" kern="1200" dirty="0" smtClean="0">
              <a:solidFill>
                <a:schemeClr val="tx1"/>
              </a:solidFill>
              <a:effectLst/>
              <a:latin typeface="+mn-lt"/>
              <a:ea typeface="+mn-ea"/>
              <a:cs typeface="+mn-cs"/>
            </a:endParaRPr>
          </a:p>
          <a:p>
            <a:r>
              <a:rPr lang="sv-SE" b="0" dirty="0" smtClean="0"/>
              <a:t>different </a:t>
            </a:r>
            <a:r>
              <a:rPr lang="en-US" sz="1200" b="0" i="0" kern="1200" dirty="0" smtClean="0">
                <a:solidFill>
                  <a:schemeClr val="tx1"/>
                </a:solidFill>
                <a:effectLst/>
                <a:latin typeface="+mn-lt"/>
                <a:ea typeface="+mn-ea"/>
                <a:cs typeface="+mn-cs"/>
              </a:rPr>
              <a:t>Romanization schemes,</a:t>
            </a:r>
            <a:r>
              <a:rPr lang="en-US" sz="1200" b="0" i="0" kern="1200" baseline="0" dirty="0" smtClean="0">
                <a:solidFill>
                  <a:schemeClr val="tx1"/>
                </a:solidFill>
                <a:effectLst/>
                <a:latin typeface="+mn-lt"/>
                <a:ea typeface="+mn-ea"/>
                <a:cs typeface="+mn-cs"/>
              </a:rPr>
              <a:t> </a:t>
            </a:r>
            <a:r>
              <a:rPr lang="sv-SE" b="0" dirty="0" smtClean="0"/>
              <a:t>for exempel</a:t>
            </a:r>
            <a:r>
              <a:rPr lang="en-US" sz="1200" b="0" i="0" kern="1200" dirty="0" smtClean="0">
                <a:solidFill>
                  <a:schemeClr val="tx1"/>
                </a:solidFill>
                <a:effectLst/>
                <a:latin typeface="+mn-lt"/>
                <a:ea typeface="+mn-ea"/>
                <a:cs typeface="+mn-cs"/>
              </a:rPr>
              <a:t>.</a:t>
            </a:r>
          </a:p>
          <a:p>
            <a:r>
              <a:rPr lang="en-US" dirty="0" smtClean="0"/>
              <a:t/>
            </a:r>
            <a:br>
              <a:rPr lang="en-US" dirty="0" smtClean="0"/>
            </a:br>
            <a:r>
              <a:rPr lang="en-US" dirty="0" smtClean="0"/>
              <a:t>For </a:t>
            </a:r>
            <a:r>
              <a:rPr lang="en-US" b="1" dirty="0" smtClean="0"/>
              <a:t>Slavic languages</a:t>
            </a:r>
            <a:r>
              <a:rPr lang="en-US" dirty="0" smtClean="0"/>
              <a:t>, there were </a:t>
            </a:r>
            <a:r>
              <a:rPr lang="en-US" b="1" dirty="0" smtClean="0"/>
              <a:t>two main approaches</a:t>
            </a:r>
            <a:r>
              <a:rPr lang="en-US" dirty="0" smtClean="0"/>
              <a:t>:</a:t>
            </a:r>
            <a:br>
              <a:rPr lang="en-US" dirty="0" smtClean="0"/>
            </a:br>
            <a:r>
              <a:rPr lang="en-US" dirty="0" smtClean="0"/>
              <a:t>public libraries often preferred </a:t>
            </a:r>
            <a:r>
              <a:rPr lang="en-US" b="1" dirty="0" smtClean="0"/>
              <a:t>transcription</a:t>
            </a:r>
            <a:r>
              <a:rPr lang="en-US" dirty="0" smtClean="0"/>
              <a:t>,</a:t>
            </a:r>
          </a:p>
          <a:p>
            <a:r>
              <a:rPr lang="en-US" dirty="0" smtClean="0"/>
              <a:t/>
            </a:r>
            <a:br>
              <a:rPr lang="en-US" dirty="0" smtClean="0"/>
            </a:br>
            <a:r>
              <a:rPr lang="en-US" dirty="0" smtClean="0"/>
              <a:t>while research and university libraries leaned toward </a:t>
            </a:r>
            <a:r>
              <a:rPr lang="en-US" b="1" dirty="0" smtClean="0"/>
              <a:t>transliteration</a:t>
            </a:r>
            <a:r>
              <a:rPr lang="en-US" dirty="0" smtClean="0"/>
              <a:t/>
            </a:r>
            <a:br>
              <a:rPr lang="en-US" dirty="0" smtClean="0"/>
            </a:br>
            <a:r>
              <a:rPr lang="en-US" dirty="0" smtClean="0"/>
              <a:t>according to the </a:t>
            </a:r>
            <a:r>
              <a:rPr lang="en-US" b="1" dirty="0" smtClean="0"/>
              <a:t>ISO standard</a:t>
            </a:r>
            <a:r>
              <a:rPr lang="en-US" dirty="0" smtClean="0"/>
              <a:t> –</a:t>
            </a:r>
            <a:br>
              <a:rPr lang="en-US" dirty="0" smtClean="0"/>
            </a:br>
            <a:r>
              <a:rPr lang="en-US" dirty="0" smtClean="0"/>
              <a:t>that’s the International Organization for Standardization.</a:t>
            </a:r>
          </a:p>
          <a:p>
            <a:endParaRPr lang="en-US" b="1" dirty="0" smtClean="0"/>
          </a:p>
          <a:p>
            <a:r>
              <a:rPr lang="en-US" sz="1200" b="0" i="0" kern="1200" dirty="0" smtClean="0">
                <a:solidFill>
                  <a:schemeClr val="tx1"/>
                </a:solidFill>
                <a:effectLst/>
                <a:latin typeface="+mn-lt"/>
                <a:ea typeface="+mn-ea"/>
                <a:cs typeface="+mn-cs"/>
              </a:rPr>
              <a:t>For Modern and Ancient Greek, two different Romanization systems were also applied</a:t>
            </a:r>
          </a:p>
          <a:p>
            <a:endParaRPr lang="en-US" b="1" dirty="0" smtClean="0"/>
          </a:p>
          <a:p>
            <a:r>
              <a:rPr lang="en-US" dirty="0" smtClean="0"/>
              <a:t/>
            </a:r>
            <a:br>
              <a:rPr lang="en-US" dirty="0" smtClean="0"/>
            </a:br>
            <a:r>
              <a:rPr lang="en-US" dirty="0" smtClean="0"/>
              <a:t>And for </a:t>
            </a:r>
            <a:r>
              <a:rPr lang="en-US" b="1" dirty="0" smtClean="0"/>
              <a:t>most other languages</a:t>
            </a:r>
            <a:r>
              <a:rPr lang="en-US" dirty="0" smtClean="0"/>
              <a:t>,</a:t>
            </a:r>
            <a:br>
              <a:rPr lang="en-US" dirty="0" smtClean="0"/>
            </a:br>
            <a:r>
              <a:rPr lang="en-US" dirty="0" smtClean="0"/>
              <a:t>we followed the </a:t>
            </a:r>
            <a:r>
              <a:rPr lang="en-US" b="1" dirty="0" smtClean="0"/>
              <a:t>ALA </a:t>
            </a:r>
            <a:r>
              <a:rPr lang="en-US" b="1" dirty="0" err="1" smtClean="0"/>
              <a:t>romanization</a:t>
            </a:r>
            <a:r>
              <a:rPr lang="en-US" b="1" dirty="0" smtClean="0"/>
              <a:t> tables</a:t>
            </a:r>
            <a:r>
              <a:rPr lang="en-US" dirty="0" smtClean="0"/>
              <a:t>,</a:t>
            </a:r>
            <a:br>
              <a:rPr lang="en-US" dirty="0" smtClean="0"/>
            </a:br>
            <a:endParaRPr lang="en-US" dirty="0" smtClean="0"/>
          </a:p>
          <a:p>
            <a:r>
              <a:rPr lang="en-US" sz="1200" b="0" i="0" kern="1200" dirty="0" smtClean="0">
                <a:solidFill>
                  <a:schemeClr val="tx1"/>
                </a:solidFill>
                <a:effectLst/>
                <a:latin typeface="+mn-lt"/>
                <a:ea typeface="+mn-ea"/>
                <a:cs typeface="+mn-cs"/>
              </a:rPr>
              <a:t>We ere aware that different Romanization needs might appear in the future,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we included flexibility in the tool.</a:t>
            </a:r>
          </a:p>
          <a:p>
            <a:endParaRPr lang="en-US" b="1" dirty="0" smtClean="0"/>
          </a:p>
          <a:p>
            <a:r>
              <a:rPr lang="en-US" dirty="0" smtClean="0"/>
              <a:t>That way,</a:t>
            </a:r>
          </a:p>
          <a:p>
            <a:r>
              <a:rPr lang="en-US" dirty="0" smtClean="0"/>
              <a:t>the system could adapt –</a:t>
            </a:r>
            <a:br>
              <a:rPr lang="en-US" dirty="0" smtClean="0"/>
            </a:br>
            <a:r>
              <a:rPr lang="en-US" dirty="0" smtClean="0"/>
              <a:t>not only to existing practices,</a:t>
            </a:r>
            <a:br>
              <a:rPr lang="en-US" dirty="0" smtClean="0"/>
            </a:br>
            <a:r>
              <a:rPr lang="en-US" dirty="0" smtClean="0"/>
              <a:t>but also to the evolving needs of our cataloguers and users.</a:t>
            </a:r>
          </a:p>
          <a:p>
            <a:endParaRPr lang="en-US"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759BF81-6DC6-4834-9A9B-42830F0DB664}" type="slidenum">
              <a:rPr lang="sv-SE" smtClean="0"/>
              <a:t>9</a:t>
            </a:fld>
            <a:endParaRPr lang="sv-SE"/>
          </a:p>
        </p:txBody>
      </p:sp>
    </p:spTree>
    <p:extLst>
      <p:ext uri="{BB962C8B-B14F-4D97-AF65-F5344CB8AC3E}">
        <p14:creationId xmlns:p14="http://schemas.microsoft.com/office/powerpoint/2010/main" val="181135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 won't get into the technical details of the tool; Olov, who has worked on and developed it, will explain it better.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But to exemplify how it works we can look at the title: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cataloguer enters the title in the original script into the tool.</a:t>
            </a:r>
          </a:p>
        </p:txBody>
      </p:sp>
      <p:sp>
        <p:nvSpPr>
          <p:cNvPr id="4" name="Platshållare för bildnummer 3"/>
          <p:cNvSpPr>
            <a:spLocks noGrp="1"/>
          </p:cNvSpPr>
          <p:nvPr>
            <p:ph type="sldNum" sz="quarter" idx="10"/>
          </p:nvPr>
        </p:nvSpPr>
        <p:spPr/>
        <p:txBody>
          <a:bodyPr/>
          <a:lstStyle/>
          <a:p>
            <a:fld id="{5759BF81-6DC6-4834-9A9B-42830F0DB664}" type="slidenum">
              <a:rPr lang="sv-SE" smtClean="0"/>
              <a:t>10</a:t>
            </a:fld>
            <a:endParaRPr lang="sv-SE"/>
          </a:p>
        </p:txBody>
      </p:sp>
    </p:spTree>
    <p:extLst>
      <p:ext uri="{BB962C8B-B14F-4D97-AF65-F5344CB8AC3E}">
        <p14:creationId xmlns:p14="http://schemas.microsoft.com/office/powerpoint/2010/main" val="382192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
        <p:nvSpPr>
          <p:cNvPr id="5" name="Rubrik 1">
            <a:extLst>
              <a:ext uri="{FF2B5EF4-FFF2-40B4-BE49-F238E27FC236}">
                <a16:creationId xmlns:a16="http://schemas.microsoft.com/office/drawing/2014/main" id="{834A3B35-07B7-4FF7-91C9-8DDD5486694E}"/>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smtClean="0"/>
              <a:t>Klicka här för att ändra format</a:t>
            </a:r>
            <a:endParaRPr lang="sv-SE" dirty="0"/>
          </a:p>
        </p:txBody>
      </p:sp>
      <p:sp>
        <p:nvSpPr>
          <p:cNvPr id="6" name="Platshållare för text 6">
            <a:extLst>
              <a:ext uri="{FF2B5EF4-FFF2-40B4-BE49-F238E27FC236}">
                <a16:creationId xmlns:a16="http://schemas.microsoft.com/office/drawing/2014/main" id="{FBE8598E-E0DE-4F24-92C3-C8BE3F59568E}"/>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smtClean="0"/>
              <a:t>Redigera format för bakgrundstext</a:t>
            </a:r>
          </a:p>
        </p:txBody>
      </p:sp>
    </p:spTree>
    <p:extLst>
      <p:ext uri="{BB962C8B-B14F-4D97-AF65-F5344CB8AC3E}">
        <p14:creationId xmlns:p14="http://schemas.microsoft.com/office/powerpoint/2010/main" val="213475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dirty="0"/>
              <a:t>Klicka här för att ändra mall för rubrikformat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365724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93594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2025-05-22</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AD733A9C-1085-499A-8975-9189B34C1AF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205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2025-05-22</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7BD5ACCD-99E0-48AB-AF9F-9E8671DB625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52078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278E47D6-968F-4B1D-8AB2-A302F974D39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24822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5419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784E5719-C606-48AD-9AB0-28FCDCF791E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668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CA6080E3-A8C3-4FE7-A111-005540FBA41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13006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89A0D8C8-C13E-4784-B9EF-811A10CA659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59410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dirty="0"/>
              <a:t>Klicka här för att ändra mall för rubrikformat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332561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spcBef>
                <a:spcPct val="0"/>
              </a:spcBef>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778632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pPr>
              <a:buClr>
                <a:schemeClr val="accent2"/>
              </a:buClr>
            </a:pPr>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409156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2025-05-22</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F70D9EBA-C909-43A2-BA63-EAE60AE46A4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69663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2025-05-22</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9A8C8C14-67C1-44CB-966A-0B15D8B175F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39274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14055580-4184-4985-BC6F-EC354D1B594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1869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93993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54733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2056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2556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dirty="0"/>
              <a:t>Klicka här för att ändra mall för rubrikformat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424061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313530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p:txBody>
          <a:bodyPr/>
          <a:lstStyle>
            <a:lvl1pPr>
              <a:defRPr>
                <a:solidFill>
                  <a:schemeClr val="accent2"/>
                </a:solidFill>
              </a:defRPr>
            </a:lvl1pPr>
          </a:lstStyle>
          <a:p>
            <a:r>
              <a:rPr lang="sv-SE" smtClean="0"/>
              <a:t>Klicka här för att ändra format</a:t>
            </a:r>
            <a:endParaRPr lang="sv-SE" dirty="0"/>
          </a:p>
        </p:txBody>
      </p:sp>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lvl1pPr>
              <a:buClr>
                <a:schemeClr val="accent2"/>
              </a:buClr>
              <a:defRPr/>
            </a:lvl1pPr>
            <a:lvl3pPr>
              <a:buClr>
                <a:schemeClr val="accent2"/>
              </a:buClr>
              <a:defRPr/>
            </a:lvl3pPr>
            <a:lvl4pPr>
              <a:buClr>
                <a:schemeClr val="accent2"/>
              </a:buClr>
              <a:defRPr/>
            </a:lvl4pPr>
            <a:lvl5pPr>
              <a:buClr>
                <a:schemeClr val="accent2"/>
              </a:buCl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2025-05-22</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127980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2025-05-22</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D420B6E8-01E2-45FD-A9D2-1AAF2DF07C29}"/>
              </a:ext>
            </a:extLst>
          </p:cNvPr>
          <p:cNvSpPr>
            <a:spLocks noGrp="1"/>
          </p:cNvSpPr>
          <p:nvPr>
            <p:ph type="title"/>
          </p:nvPr>
        </p:nvSpPr>
        <p:spPr/>
        <p:txBody>
          <a:bodyPr/>
          <a:lstStyle>
            <a:lvl1pPr>
              <a:defRPr>
                <a:solidFill>
                  <a:schemeClr val="accent2"/>
                </a:solidFill>
              </a:defRPr>
            </a:lvl1pPr>
          </a:lstStyle>
          <a:p>
            <a:r>
              <a:rPr lang="sv-SE"/>
              <a:t>Klicka här för att ändra mall för rubrikformat</a:t>
            </a:r>
          </a:p>
        </p:txBody>
      </p:sp>
    </p:spTree>
    <p:extLst>
      <p:ext uri="{BB962C8B-B14F-4D97-AF65-F5344CB8AC3E}">
        <p14:creationId xmlns:p14="http://schemas.microsoft.com/office/powerpoint/2010/main" val="1922716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2025-05-22</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5B70BF09-8691-4C6F-BFAC-C64D92807539}"/>
              </a:ext>
            </a:extLst>
          </p:cNvPr>
          <p:cNvSpPr>
            <a:spLocks noGrp="1"/>
          </p:cNvSpPr>
          <p:nvPr>
            <p:ph type="title"/>
          </p:nvPr>
        </p:nvSpPr>
        <p:spPr/>
        <p:txBody>
          <a:bodyPr/>
          <a:lstStyle>
            <a:lvl1pPr>
              <a:defRPr>
                <a:solidFill>
                  <a:schemeClr val="accent2"/>
                </a:solidFill>
              </a:defRPr>
            </a:lvl1pPr>
          </a:lstStyle>
          <a:p>
            <a:r>
              <a:rPr lang="sv-SE"/>
              <a:t>Klicka här för att ändra mall för rubrikformat</a:t>
            </a:r>
          </a:p>
        </p:txBody>
      </p:sp>
    </p:spTree>
    <p:extLst>
      <p:ext uri="{BB962C8B-B14F-4D97-AF65-F5344CB8AC3E}">
        <p14:creationId xmlns:p14="http://schemas.microsoft.com/office/powerpoint/2010/main" val="3581190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2027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48766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9754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2125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7309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p:txBody>
          <a:bodyPr/>
          <a:lstStyle>
            <a:lvl1pPr>
              <a:defRPr>
                <a:solidFill>
                  <a:schemeClr val="accent2"/>
                </a:solidFill>
              </a:defRPr>
            </a:lvl1pPr>
          </a:lstStyle>
          <a:p>
            <a:r>
              <a:rPr lang="sv-SE" smtClean="0"/>
              <a:t>Klicka här för att ändra format</a:t>
            </a:r>
            <a:endParaRPr lang="sv-SE" dirty="0"/>
          </a:p>
        </p:txBody>
      </p:sp>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r>
              <a:rPr lang="sv-SE" smtClean="0"/>
              <a:t>Redigera format för bakgrundstext</a:t>
            </a:r>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2025-05-22</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60762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smtClean="0"/>
              <a:t>Klicka här för att ändra 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r>
              <a:rPr lang="sv-SE" smtClean="0"/>
              <a:t>Klicka på ikonen för att lägga till en bild</a:t>
            </a:r>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8759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smtClean="0"/>
              <a:t>Klicka här för att ändra 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r>
              <a:rPr lang="sv-SE" smtClean="0"/>
              <a:t>Klicka på ikonen för att lägga till en bild</a:t>
            </a:r>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714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smtClean="0"/>
              <a:t>Klicka här för att ändra 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r>
              <a:rPr lang="sv-SE" smtClean="0"/>
              <a:t>Klicka på ikonen för att lägga till en bild</a:t>
            </a:r>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82977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smtClean="0"/>
              <a:t>Klicka här för att ändra format</a:t>
            </a:r>
            <a:endParaRPr lang="sv-SE" dirty="0"/>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0265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smtClean="0"/>
              <a:t>Klicka här för att ändra format</a:t>
            </a:r>
            <a:endParaRPr lang="sv-SE" dirty="0"/>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2025-05-22</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lvl1pPr>
              <a:buClr>
                <a:schemeClr val="accent2"/>
              </a:buClr>
              <a:defRPr/>
            </a:lvl1pPr>
            <a:lvl3pPr>
              <a:buClr>
                <a:schemeClr val="accent2"/>
              </a:buClr>
              <a:defRPr/>
            </a:lvl3pPr>
            <a:lvl4pPr>
              <a:buClr>
                <a:schemeClr val="accent2"/>
              </a:buClr>
              <a:defRPr/>
            </a:lvl4pPr>
            <a:lvl5pPr>
              <a:buClr>
                <a:schemeClr val="accent2"/>
              </a:buCl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2868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sv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sv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2025-05-22</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a:solidFill>
                <a:schemeClr val="tx1"/>
              </a:solidFill>
            </a:endParaRP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a:p>
        </p:txBody>
      </p:sp>
      <p:grpSp>
        <p:nvGrpSpPr>
          <p:cNvPr id="11" name="Group 10">
            <a:extLst>
              <a:ext uri="{FF2B5EF4-FFF2-40B4-BE49-F238E27FC236}">
                <a16:creationId xmlns:a16="http://schemas.microsoft.com/office/drawing/2014/main" id="{98DCF239-2BAD-4F37-B5D6-6897950AFFDC}"/>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47DC3452-4161-4DC1-BE24-AAE95AB44EE5}"/>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3C78F1CD-7EAD-41FE-974B-005C79C4D36A}"/>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41034961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705" r:id="rId6"/>
    <p:sldLayoutId id="2147483677" r:id="rId7"/>
    <p:sldLayoutId id="2147483678" r:id="rId8"/>
    <p:sldLayoutId id="2147483693" r:id="rId9"/>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59" userDrawn="1">
          <p15:clr>
            <a:srgbClr val="F26B43"/>
          </p15:clr>
        </p15:guide>
        <p15:guide id="4" orient="horz" pos="1013" userDrawn="1">
          <p15:clr>
            <a:srgbClr val="F26B43"/>
          </p15:clr>
        </p15:guide>
        <p15:guide id="5" orient="horz" pos="1139" userDrawn="1">
          <p15:clr>
            <a:srgbClr val="F26B43"/>
          </p15:clr>
        </p15:guide>
        <p15:guide id="6" orient="horz" pos="3884" userDrawn="1">
          <p15:clr>
            <a:srgbClr val="F26B43"/>
          </p15:clr>
        </p15:guide>
        <p15:guide id="7" orient="horz" pos="3997" userDrawn="1">
          <p15:clr>
            <a:srgbClr val="F26B43"/>
          </p15:clr>
        </p15:guide>
        <p15:guide id="8" pos="529" userDrawn="1">
          <p15:clr>
            <a:srgbClr val="F26B43"/>
          </p15:clr>
        </p15:guide>
        <p15:guide id="9"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2025-05-22</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9" name="Group 8">
            <a:extLst>
              <a:ext uri="{FF2B5EF4-FFF2-40B4-BE49-F238E27FC236}">
                <a16:creationId xmlns:a16="http://schemas.microsoft.com/office/drawing/2014/main" id="{D2F8A296-2E7B-478B-BF02-9E3A47E0653A}"/>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73341FB4-5756-448F-8BA0-376AAC5688E3}"/>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554DC7B3-A32F-4EC8-90D9-33E15F0D9671}"/>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25477958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1" userDrawn="1">
          <p15:clr>
            <a:srgbClr val="F26B43"/>
          </p15:clr>
        </p15:guide>
        <p15:guide id="4" pos="529" userDrawn="1">
          <p15:clr>
            <a:srgbClr val="F26B43"/>
          </p15:clr>
        </p15:guide>
        <p15:guide id="5" orient="horz" pos="459" userDrawn="1">
          <p15:clr>
            <a:srgbClr val="F26B43"/>
          </p15:clr>
        </p15:guide>
        <p15:guide id="6" orient="horz" pos="1013" userDrawn="1">
          <p15:clr>
            <a:srgbClr val="F26B43"/>
          </p15:clr>
        </p15:guide>
        <p15:guide id="7" orient="horz" pos="1134" userDrawn="1">
          <p15:clr>
            <a:srgbClr val="F26B43"/>
          </p15:clr>
        </p15:guide>
        <p15:guide id="8" orient="horz" pos="3880" userDrawn="1">
          <p15:clr>
            <a:srgbClr val="F26B43"/>
          </p15:clr>
        </p15:guide>
        <p15:guide id="9" orient="horz" pos="40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2025-05-22</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9" name="Group 8">
            <a:extLst>
              <a:ext uri="{FF2B5EF4-FFF2-40B4-BE49-F238E27FC236}">
                <a16:creationId xmlns:a16="http://schemas.microsoft.com/office/drawing/2014/main" id="{D141C363-C430-4D8C-8E17-1DBF0D28B139}"/>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489BC9C8-91E7-4C2D-BD89-1E9C98E1DBAE}"/>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548F975E-1E5D-469C-B5DB-622B49E631DE}"/>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35532709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59" userDrawn="1">
          <p15:clr>
            <a:srgbClr val="F26B43"/>
          </p15:clr>
        </p15:guide>
        <p15:guide id="4" orient="horz" pos="1013" userDrawn="1">
          <p15:clr>
            <a:srgbClr val="F26B43"/>
          </p15:clr>
        </p15:guide>
        <p15:guide id="5" orient="horz" pos="1134" userDrawn="1">
          <p15:clr>
            <a:srgbClr val="F26B43"/>
          </p15:clr>
        </p15:guide>
        <p15:guide id="6" orient="horz" pos="3884" userDrawn="1">
          <p15:clr>
            <a:srgbClr val="F26B43"/>
          </p15:clr>
        </p15:guide>
        <p15:guide id="7" orient="horz" pos="3997" userDrawn="1">
          <p15:clr>
            <a:srgbClr val="F26B43"/>
          </p15:clr>
        </p15:guide>
        <p15:guide id="8" pos="529" userDrawn="1">
          <p15:clr>
            <a:srgbClr val="F26B43"/>
          </p15:clr>
        </p15:guide>
        <p15:guide id="9" pos="71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2025-05-22</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8" name="Group 7">
            <a:extLst>
              <a:ext uri="{FF2B5EF4-FFF2-40B4-BE49-F238E27FC236}">
                <a16:creationId xmlns:a16="http://schemas.microsoft.com/office/drawing/2014/main" id="{D38909B5-21FC-4BC8-BEC2-780DB3F34E15}"/>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DA9DCFF4-9387-422F-9390-0B95F99ED1EE}"/>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2D367394-40CB-4768-ABEF-0CD5DF0CB427}"/>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12906806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914400" rtl="0" eaLnBrk="1" latinLnBrk="0" hangingPunct="1">
        <a:lnSpc>
          <a:spcPct val="90000"/>
        </a:lnSpc>
        <a:spcBef>
          <a:spcPct val="0"/>
        </a:spcBef>
        <a:buNone/>
        <a:defRPr sz="4000" b="1" kern="1200">
          <a:solidFill>
            <a:schemeClr val="accent4"/>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4" pos="529">
          <p15:clr>
            <a:srgbClr val="F26B43"/>
          </p15:clr>
        </p15:guide>
        <p15:guide id="5" orient="horz" pos="459">
          <p15:clr>
            <a:srgbClr val="F26B43"/>
          </p15:clr>
        </p15:guide>
        <p15:guide id="6" orient="horz" pos="1013">
          <p15:clr>
            <a:srgbClr val="F26B43"/>
          </p15:clr>
        </p15:guide>
        <p15:guide id="7" orient="horz" pos="1134">
          <p15:clr>
            <a:srgbClr val="F26B43"/>
          </p15:clr>
        </p15:guide>
        <p15:guide id="8" orient="horz" pos="3880">
          <p15:clr>
            <a:srgbClr val="F26B43"/>
          </p15:clr>
        </p15:guide>
        <p15:guide id="9" orient="horz" pos="400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kbbildbank.mediaflowportal.com/" TargetMode="Externa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4" name="textruta 8">
            <a:extLst>
              <a:ext uri="{FF2B5EF4-FFF2-40B4-BE49-F238E27FC236}">
                <a16:creationId xmlns:a16="http://schemas.microsoft.com/office/drawing/2014/main" id="{902B6704-5656-4145-AC3B-5575B97EA173}"/>
              </a:ext>
            </a:extLst>
          </p:cNvPr>
          <p:cNvSpPr txBox="1"/>
          <p:nvPr/>
        </p:nvSpPr>
        <p:spPr>
          <a:xfrm>
            <a:off x="6690906" y="5094301"/>
            <a:ext cx="1318809" cy="956308"/>
          </a:xfrm>
          <a:prstGeom prst="rect">
            <a:avLst/>
          </a:prstGeom>
          <a:noFill/>
        </p:spPr>
        <p:txBody>
          <a:bodyPr wrap="square" lIns="0" tIns="0" rIns="0" bIns="32659"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t>För att infoga en bild från </a:t>
            </a:r>
            <a:r>
              <a:rPr lang="sv-SE" sz="1000" dirty="0">
                <a:hlinkClick r:id="rId2"/>
              </a:rPr>
              <a:t>KB:s </a:t>
            </a:r>
            <a:r>
              <a:rPr lang="sv-SE" sz="1000" dirty="0" err="1">
                <a:hlinkClick r:id="rId2"/>
              </a:rPr>
              <a:t>bildbank</a:t>
            </a:r>
            <a:r>
              <a:rPr lang="sv-SE" sz="1000" dirty="0"/>
              <a:t>, markera rutan där du vill ha bilden, gå till </a:t>
            </a:r>
            <a:r>
              <a:rPr lang="sv-SE" sz="1000" b="1" dirty="0"/>
              <a:t>Infoga</a:t>
            </a:r>
            <a:r>
              <a:rPr lang="sv-SE" sz="1000" dirty="0"/>
              <a:t> och välj </a:t>
            </a:r>
            <a:r>
              <a:rPr lang="sv-SE" sz="1000" b="1" dirty="0"/>
              <a:t>Infoga bild </a:t>
            </a:r>
            <a:r>
              <a:rPr lang="sv-SE" sz="1000" b="1" dirty="0" err="1"/>
              <a:t>Bildbank</a:t>
            </a:r>
            <a:r>
              <a:rPr lang="sv-SE" sz="1000" dirty="0"/>
              <a:t>.</a:t>
            </a:r>
            <a:r>
              <a:rPr lang="sv-SE" sz="1000" b="1" dirty="0"/>
              <a:t> </a:t>
            </a:r>
          </a:p>
        </p:txBody>
      </p:sp>
      <p:pic>
        <p:nvPicPr>
          <p:cNvPr id="45" name="Bildobjekt 44" descr="Skärmdump på ikonen för bildbank.">
            <a:hlinkClick r:id="rId2"/>
            <a:extLst>
              <a:ext uri="{FF2B5EF4-FFF2-40B4-BE49-F238E27FC236}">
                <a16:creationId xmlns:a16="http://schemas.microsoft.com/office/drawing/2014/main" id="{93799203-7B12-4690-BAEB-9E786EF470C1}"/>
              </a:ext>
            </a:extLst>
          </p:cNvPr>
          <p:cNvPicPr>
            <a:picLocks noChangeAspect="1"/>
          </p:cNvPicPr>
          <p:nvPr/>
        </p:nvPicPr>
        <p:blipFill>
          <a:blip r:embed="rId3"/>
          <a:stretch>
            <a:fillRect/>
          </a:stretch>
        </p:blipFill>
        <p:spPr>
          <a:xfrm>
            <a:off x="8137870" y="5094301"/>
            <a:ext cx="455062" cy="783717"/>
          </a:xfrm>
          <a:prstGeom prst="rect">
            <a:avLst/>
          </a:prstGeom>
        </p:spPr>
      </p:pic>
      <p:sp>
        <p:nvSpPr>
          <p:cNvPr id="48" name="Rubrik 1">
            <a:extLst>
              <a:ext uri="{FF2B5EF4-FFF2-40B4-BE49-F238E27FC236}">
                <a16:creationId xmlns:a16="http://schemas.microsoft.com/office/drawing/2014/main" id="{C99BC35E-C6BB-4364-A69A-AB58390C9C2A}"/>
              </a:ext>
            </a:extLst>
          </p:cNvPr>
          <p:cNvSpPr>
            <a:spLocks noGrp="1"/>
          </p:cNvSpPr>
          <p:nvPr/>
        </p:nvSpPr>
        <p:spPr>
          <a:xfrm>
            <a:off x="500590" y="568666"/>
            <a:ext cx="10514013" cy="862721"/>
          </a:xfrm>
          <a:prstGeom prst="rect">
            <a:avLst/>
          </a:prstGeom>
        </p:spPr>
        <p:txBody>
          <a:bodyPr vert="horz" lIns="0" tIns="0" rIns="0" bIns="0" rtlCol="0" anchor="b">
            <a:normAutofit fontScale="90000" lnSpcReduction="20000"/>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sv-SE" dirty="0"/>
              <a:t>Instruktioner</a:t>
            </a:r>
            <a:br>
              <a:rPr lang="sv-SE" dirty="0"/>
            </a:br>
            <a:r>
              <a:rPr lang="sv-SE" dirty="0"/>
              <a:t>Dold sida, visas inte vid utskrift</a:t>
            </a:r>
          </a:p>
        </p:txBody>
      </p:sp>
      <p:sp>
        <p:nvSpPr>
          <p:cNvPr id="49" name="textruta 8">
            <a:extLst>
              <a:ext uri="{FF2B5EF4-FFF2-40B4-BE49-F238E27FC236}">
                <a16:creationId xmlns:a16="http://schemas.microsoft.com/office/drawing/2014/main" id="{22955052-798D-42B1-A4BD-B4C5E91EFFA3}"/>
              </a:ext>
            </a:extLst>
          </p:cNvPr>
          <p:cNvSpPr txBox="1"/>
          <p:nvPr/>
        </p:nvSpPr>
        <p:spPr>
          <a:xfrm>
            <a:off x="508608" y="1634359"/>
            <a:ext cx="1084414" cy="215444"/>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Mallsidor</a:t>
            </a:r>
          </a:p>
        </p:txBody>
      </p:sp>
      <p:pic>
        <p:nvPicPr>
          <p:cNvPr id="50" name="Bildobjekt 49">
            <a:extLst>
              <a:ext uri="{FF2B5EF4-FFF2-40B4-BE49-F238E27FC236}">
                <a16:creationId xmlns:a16="http://schemas.microsoft.com/office/drawing/2014/main" id="{D43DA4F3-1945-4981-9FC6-C311CD7A05E5}"/>
              </a:ext>
            </a:extLst>
          </p:cNvPr>
          <p:cNvPicPr>
            <a:picLocks noChangeAspect="1"/>
          </p:cNvPicPr>
          <p:nvPr/>
        </p:nvPicPr>
        <p:blipFill rotWithShape="1">
          <a:blip r:embed="rId4"/>
          <a:srcRect r="3458" b="-3285"/>
          <a:stretch/>
        </p:blipFill>
        <p:spPr>
          <a:xfrm>
            <a:off x="500590" y="2715176"/>
            <a:ext cx="1164054" cy="602586"/>
          </a:xfrm>
          <a:prstGeom prst="rect">
            <a:avLst/>
          </a:prstGeom>
          <a:ln>
            <a:solidFill>
              <a:schemeClr val="tx1">
                <a:lumMod val="50000"/>
                <a:lumOff val="50000"/>
              </a:schemeClr>
            </a:solidFill>
          </a:ln>
        </p:spPr>
      </p:pic>
      <p:sp>
        <p:nvSpPr>
          <p:cNvPr id="51" name="textruta 12">
            <a:extLst>
              <a:ext uri="{FF2B5EF4-FFF2-40B4-BE49-F238E27FC236}">
                <a16:creationId xmlns:a16="http://schemas.microsoft.com/office/drawing/2014/main" id="{4651A2F9-ACE3-4FF7-B35C-F4A49B47D828}"/>
              </a:ext>
            </a:extLst>
          </p:cNvPr>
          <p:cNvSpPr txBox="1"/>
          <p:nvPr/>
        </p:nvSpPr>
        <p:spPr>
          <a:xfrm>
            <a:off x="505288" y="1977112"/>
            <a:ext cx="881397" cy="474398"/>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t>1</a:t>
            </a:r>
            <a:r>
              <a:rPr lang="sv-SE" sz="1000" b="1" dirty="0"/>
              <a:t>. Ny bild</a:t>
            </a:r>
            <a:r>
              <a:rPr lang="sv-SE" sz="1000" dirty="0"/>
              <a:t> </a:t>
            </a:r>
            <a:br>
              <a:rPr lang="sv-SE" sz="1000" dirty="0"/>
            </a:br>
            <a:r>
              <a:rPr lang="sv-SE" sz="1000" dirty="0"/>
              <a:t>visar samtliga layoutsidor. </a:t>
            </a:r>
          </a:p>
        </p:txBody>
      </p:sp>
      <p:cxnSp>
        <p:nvCxnSpPr>
          <p:cNvPr id="52" name="Rak pilkoppling 51">
            <a:extLst>
              <a:ext uri="{FF2B5EF4-FFF2-40B4-BE49-F238E27FC236}">
                <a16:creationId xmlns:a16="http://schemas.microsoft.com/office/drawing/2014/main" id="{3BCA836B-023E-4BC7-9C75-7CA894166312}"/>
              </a:ext>
            </a:extLst>
          </p:cNvPr>
          <p:cNvCxnSpPr>
            <a:cxnSpLocks/>
          </p:cNvCxnSpPr>
          <p:nvPr/>
        </p:nvCxnSpPr>
        <p:spPr>
          <a:xfrm rot="5400000">
            <a:off x="493286" y="2634579"/>
            <a:ext cx="328827" cy="1"/>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upp 52">
            <a:extLst>
              <a:ext uri="{FF2B5EF4-FFF2-40B4-BE49-F238E27FC236}">
                <a16:creationId xmlns:a16="http://schemas.microsoft.com/office/drawing/2014/main" id="{771192E3-A8A5-4B65-9B8A-1DC3EC05B488}"/>
              </a:ext>
            </a:extLst>
          </p:cNvPr>
          <p:cNvGrpSpPr/>
          <p:nvPr/>
        </p:nvGrpSpPr>
        <p:grpSpPr>
          <a:xfrm>
            <a:off x="9804168" y="1642672"/>
            <a:ext cx="1360573" cy="2215612"/>
            <a:chOff x="10665496" y="1802294"/>
            <a:chExt cx="1360573" cy="2215612"/>
          </a:xfrm>
        </p:grpSpPr>
        <p:pic>
          <p:nvPicPr>
            <p:cNvPr id="90" name="Bildobjekt 89">
              <a:extLst>
                <a:ext uri="{FF2B5EF4-FFF2-40B4-BE49-F238E27FC236}">
                  <a16:creationId xmlns:a16="http://schemas.microsoft.com/office/drawing/2014/main" id="{7F31C698-5703-4C5C-A175-3043F614AD9C}"/>
                </a:ext>
              </a:extLst>
            </p:cNvPr>
            <p:cNvPicPr>
              <a:picLocks noChangeAspect="1"/>
            </p:cNvPicPr>
            <p:nvPr/>
          </p:nvPicPr>
          <p:blipFill>
            <a:blip r:embed="rId5"/>
            <a:srcRect/>
            <a:stretch/>
          </p:blipFill>
          <p:spPr>
            <a:xfrm>
              <a:off x="10665496" y="3485697"/>
              <a:ext cx="930247" cy="532209"/>
            </a:xfrm>
            <a:prstGeom prst="rect">
              <a:avLst/>
            </a:prstGeom>
            <a:ln w="3175">
              <a:solidFill>
                <a:schemeClr val="tx1">
                  <a:lumMod val="50000"/>
                  <a:lumOff val="50000"/>
                </a:schemeClr>
              </a:solidFill>
            </a:ln>
          </p:spPr>
        </p:pic>
        <p:sp>
          <p:nvSpPr>
            <p:cNvPr id="91" name="textruta 16">
              <a:extLst>
                <a:ext uri="{FF2B5EF4-FFF2-40B4-BE49-F238E27FC236}">
                  <a16:creationId xmlns:a16="http://schemas.microsoft.com/office/drawing/2014/main" id="{CE23CED9-D514-4194-BF5E-5A6EE0BD088C}"/>
                </a:ext>
              </a:extLst>
            </p:cNvPr>
            <p:cNvSpPr txBox="1"/>
            <p:nvPr/>
          </p:nvSpPr>
          <p:spPr>
            <a:xfrm>
              <a:off x="10665496" y="1802294"/>
              <a:ext cx="1084414" cy="215444"/>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Stödlinjer</a:t>
              </a:r>
            </a:p>
          </p:txBody>
        </p:sp>
        <p:sp>
          <p:nvSpPr>
            <p:cNvPr id="92" name="Rectangle 45">
              <a:extLst>
                <a:ext uri="{FF2B5EF4-FFF2-40B4-BE49-F238E27FC236}">
                  <a16:creationId xmlns:a16="http://schemas.microsoft.com/office/drawing/2014/main" id="{EA51D0BB-DB13-4806-8568-84D969E544EB}"/>
                </a:ext>
              </a:extLst>
            </p:cNvPr>
            <p:cNvSpPr/>
            <p:nvPr/>
          </p:nvSpPr>
          <p:spPr>
            <a:xfrm>
              <a:off x="10665496" y="2161542"/>
              <a:ext cx="1360573" cy="1267458"/>
            </a:xfrm>
            <a:prstGeom prst="rect">
              <a:avLst/>
            </a:prstGeom>
            <a:noFill/>
          </p:spPr>
          <p:txBody>
            <a:bodyPr wrap="square" lIns="0" tIns="0" rIns="0" bIns="3600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t>För att få jämna marginaler på alla sidor, använd gärna stödlinjer. För att visa marginaler och stödlinjer, klicka på </a:t>
              </a:r>
              <a:r>
                <a:rPr lang="sv-SE" sz="1000" b="1" dirty="0"/>
                <a:t>Visa</a:t>
              </a:r>
              <a:r>
                <a:rPr lang="sv-SE" sz="1000" dirty="0"/>
                <a:t> och kryssa i rutan </a:t>
              </a:r>
              <a:r>
                <a:rPr lang="sv-SE" sz="1000" b="1" dirty="0"/>
                <a:t>Stödlinjer</a:t>
              </a:r>
              <a:r>
                <a:rPr lang="sv-SE" sz="1000" dirty="0"/>
                <a:t> (eller tryck Alt + F9).</a:t>
              </a:r>
            </a:p>
          </p:txBody>
        </p:sp>
      </p:grpSp>
      <p:grpSp>
        <p:nvGrpSpPr>
          <p:cNvPr id="54" name="Grupp 53">
            <a:extLst>
              <a:ext uri="{FF2B5EF4-FFF2-40B4-BE49-F238E27FC236}">
                <a16:creationId xmlns:a16="http://schemas.microsoft.com/office/drawing/2014/main" id="{06DD9C3D-C49F-4F5E-8E81-D03EFDB79767}"/>
              </a:ext>
            </a:extLst>
          </p:cNvPr>
          <p:cNvGrpSpPr/>
          <p:nvPr/>
        </p:nvGrpSpPr>
        <p:grpSpPr>
          <a:xfrm>
            <a:off x="4437772" y="1649417"/>
            <a:ext cx="1875281" cy="3009594"/>
            <a:chOff x="5077801" y="1808594"/>
            <a:chExt cx="1875281" cy="3009594"/>
          </a:xfrm>
        </p:grpSpPr>
        <p:pic>
          <p:nvPicPr>
            <p:cNvPr id="83" name="Bildobjekt 82">
              <a:extLst>
                <a:ext uri="{FF2B5EF4-FFF2-40B4-BE49-F238E27FC236}">
                  <a16:creationId xmlns:a16="http://schemas.microsoft.com/office/drawing/2014/main" id="{FA17AC31-2048-4DD5-AE9B-6685A3122516}"/>
                </a:ext>
              </a:extLst>
            </p:cNvPr>
            <p:cNvPicPr>
              <a:picLocks noChangeAspect="1"/>
            </p:cNvPicPr>
            <p:nvPr/>
          </p:nvPicPr>
          <p:blipFill>
            <a:blip r:embed="rId6"/>
            <a:stretch>
              <a:fillRect/>
            </a:stretch>
          </p:blipFill>
          <p:spPr>
            <a:xfrm>
              <a:off x="5094097" y="2946513"/>
              <a:ext cx="1666412" cy="1802049"/>
            </a:xfrm>
            <a:prstGeom prst="rect">
              <a:avLst/>
            </a:prstGeom>
            <a:ln>
              <a:solidFill>
                <a:srgbClr val="ADADAD"/>
              </a:solidFill>
            </a:ln>
          </p:spPr>
        </p:pic>
        <p:sp>
          <p:nvSpPr>
            <p:cNvPr id="84" name="textruta 19">
              <a:extLst>
                <a:ext uri="{FF2B5EF4-FFF2-40B4-BE49-F238E27FC236}">
                  <a16:creationId xmlns:a16="http://schemas.microsoft.com/office/drawing/2014/main" id="{1BC0E8CA-0B48-49E0-97C5-331674E9C905}"/>
                </a:ext>
              </a:extLst>
            </p:cNvPr>
            <p:cNvSpPr txBox="1"/>
            <p:nvPr/>
          </p:nvSpPr>
          <p:spPr>
            <a:xfrm>
              <a:off x="5117297" y="2147664"/>
              <a:ext cx="1835785" cy="615553"/>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t>Objekt färgsätts med de inringade färgerna som följer vår grafiska profil. Använd enbart de färger som är markerade nedan.</a:t>
              </a:r>
            </a:p>
          </p:txBody>
        </p:sp>
        <p:sp>
          <p:nvSpPr>
            <p:cNvPr id="85" name="textruta 20">
              <a:extLst>
                <a:ext uri="{FF2B5EF4-FFF2-40B4-BE49-F238E27FC236}">
                  <a16:creationId xmlns:a16="http://schemas.microsoft.com/office/drawing/2014/main" id="{6C64B800-F9F1-4C2E-B330-B005F74760AE}"/>
                </a:ext>
              </a:extLst>
            </p:cNvPr>
            <p:cNvSpPr txBox="1"/>
            <p:nvPr/>
          </p:nvSpPr>
          <p:spPr>
            <a:xfrm>
              <a:off x="5116221" y="1808594"/>
              <a:ext cx="1084414" cy="215444"/>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Temafärger</a:t>
              </a:r>
            </a:p>
          </p:txBody>
        </p:sp>
        <p:sp>
          <p:nvSpPr>
            <p:cNvPr id="86" name="Rectangle: Rounded Corners 52">
              <a:extLst>
                <a:ext uri="{FF2B5EF4-FFF2-40B4-BE49-F238E27FC236}">
                  <a16:creationId xmlns:a16="http://schemas.microsoft.com/office/drawing/2014/main" id="{5AEC9D3C-93BF-4012-9B05-820C72B7E187}"/>
                </a:ext>
              </a:extLst>
            </p:cNvPr>
            <p:cNvSpPr/>
            <p:nvPr/>
          </p:nvSpPr>
          <p:spPr>
            <a:xfrm rot="16200000">
              <a:off x="5460709" y="3515653"/>
              <a:ext cx="943500" cy="346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225"/>
                </a:lnSpc>
              </a:pPr>
              <a:endParaRPr lang="sv-SE" sz="1000" dirty="0"/>
            </a:p>
          </p:txBody>
        </p:sp>
        <p:grpSp>
          <p:nvGrpSpPr>
            <p:cNvPr id="87" name="Grupp 86">
              <a:extLst>
                <a:ext uri="{FF2B5EF4-FFF2-40B4-BE49-F238E27FC236}">
                  <a16:creationId xmlns:a16="http://schemas.microsoft.com/office/drawing/2014/main" id="{3599A117-C7F7-441B-94CF-35DDAAF8CD35}"/>
                </a:ext>
              </a:extLst>
            </p:cNvPr>
            <p:cNvGrpSpPr/>
            <p:nvPr/>
          </p:nvGrpSpPr>
          <p:grpSpPr>
            <a:xfrm>
              <a:off x="5077801" y="4518068"/>
              <a:ext cx="1772528" cy="300120"/>
              <a:chOff x="5183237" y="5371337"/>
              <a:chExt cx="1923022" cy="277490"/>
            </a:xfrm>
          </p:grpSpPr>
          <p:sp>
            <p:nvSpPr>
              <p:cNvPr id="88" name="TextBox 43">
                <a:extLst>
                  <a:ext uri="{FF2B5EF4-FFF2-40B4-BE49-F238E27FC236}">
                    <a16:creationId xmlns:a16="http://schemas.microsoft.com/office/drawing/2014/main" id="{E1719462-F46E-4511-80F3-B907DBD07CAF}"/>
                  </a:ext>
                </a:extLst>
              </p:cNvPr>
              <p:cNvSpPr txBox="1"/>
              <p:nvPr/>
            </p:nvSpPr>
            <p:spPr>
              <a:xfrm>
                <a:off x="5191918" y="5402433"/>
                <a:ext cx="1914341" cy="246394"/>
              </a:xfrm>
              <a:prstGeom prst="rect">
                <a:avLst/>
              </a:prstGeom>
              <a:solidFill>
                <a:srgbClr val="FFFFFF">
                  <a:alpha val="85000"/>
                </a:srgbClr>
              </a:solidFill>
            </p:spPr>
            <p:txBody>
              <a:bodyPr wrap="square" lIns="360000" tIns="0" rIns="0" bIns="0" rtlCol="0" anchor="ctr" anchorCtr="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sv-SE" sz="1000" dirty="0">
                    <a:solidFill>
                      <a:srgbClr val="FF0000"/>
                    </a:solidFill>
                  </a:rPr>
                  <a:t>Använd inte de inbyggda standardfärgerna. </a:t>
                </a:r>
              </a:p>
            </p:txBody>
          </p:sp>
          <p:sp>
            <p:nvSpPr>
              <p:cNvPr id="89" name="&quot;Not Allowed&quot; Symbol 44">
                <a:extLst>
                  <a:ext uri="{FF2B5EF4-FFF2-40B4-BE49-F238E27FC236}">
                    <a16:creationId xmlns:a16="http://schemas.microsoft.com/office/drawing/2014/main" id="{CCDCA64E-4160-4D9D-9E62-BF9C9734C383}"/>
                  </a:ext>
                </a:extLst>
              </p:cNvPr>
              <p:cNvSpPr/>
              <p:nvPr/>
            </p:nvSpPr>
            <p:spPr>
              <a:xfrm>
                <a:off x="5183237" y="5371337"/>
                <a:ext cx="346245" cy="26628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350"/>
                  </a:lnSpc>
                </a:pPr>
                <a:endParaRPr lang="sv-SE" sz="800" dirty="0">
                  <a:solidFill>
                    <a:schemeClr val="tx1"/>
                  </a:solidFill>
                </a:endParaRPr>
              </a:p>
            </p:txBody>
          </p:sp>
        </p:grpSp>
      </p:grpSp>
      <p:grpSp>
        <p:nvGrpSpPr>
          <p:cNvPr id="55" name="Grupp 54">
            <a:extLst>
              <a:ext uri="{FF2B5EF4-FFF2-40B4-BE49-F238E27FC236}">
                <a16:creationId xmlns:a16="http://schemas.microsoft.com/office/drawing/2014/main" id="{7BD46E90-A5EB-4FA5-BBB8-9C0F347C543A}"/>
              </a:ext>
            </a:extLst>
          </p:cNvPr>
          <p:cNvGrpSpPr/>
          <p:nvPr/>
        </p:nvGrpSpPr>
        <p:grpSpPr>
          <a:xfrm>
            <a:off x="500590" y="5116080"/>
            <a:ext cx="3959583" cy="1164942"/>
            <a:chOff x="780009" y="5380857"/>
            <a:chExt cx="3959583" cy="1164942"/>
          </a:xfrm>
        </p:grpSpPr>
        <p:pic>
          <p:nvPicPr>
            <p:cNvPr id="77" name="Bildobjekt 76">
              <a:extLst>
                <a:ext uri="{FF2B5EF4-FFF2-40B4-BE49-F238E27FC236}">
                  <a16:creationId xmlns:a16="http://schemas.microsoft.com/office/drawing/2014/main" id="{976A328A-E6D9-4DAF-B883-6CFBF43E2276}"/>
                </a:ext>
              </a:extLst>
            </p:cNvPr>
            <p:cNvPicPr>
              <a:picLocks noChangeAspect="1"/>
            </p:cNvPicPr>
            <p:nvPr/>
          </p:nvPicPr>
          <p:blipFill rotWithShape="1">
            <a:blip r:embed="rId7"/>
            <a:srcRect b="30072"/>
            <a:stretch/>
          </p:blipFill>
          <p:spPr>
            <a:xfrm>
              <a:off x="835459" y="5819110"/>
              <a:ext cx="3904133" cy="726689"/>
            </a:xfrm>
            <a:prstGeom prst="rect">
              <a:avLst/>
            </a:prstGeom>
          </p:spPr>
        </p:pic>
        <p:sp>
          <p:nvSpPr>
            <p:cNvPr id="78" name="Rectangle: Rounded Corners 52">
              <a:extLst>
                <a:ext uri="{FF2B5EF4-FFF2-40B4-BE49-F238E27FC236}">
                  <a16:creationId xmlns:a16="http://schemas.microsoft.com/office/drawing/2014/main" id="{F09C0E3E-A7F6-4C27-8C87-3284F71EC5A3}"/>
                </a:ext>
              </a:extLst>
            </p:cNvPr>
            <p:cNvSpPr/>
            <p:nvPr/>
          </p:nvSpPr>
          <p:spPr>
            <a:xfrm>
              <a:off x="780009" y="6095272"/>
              <a:ext cx="1710641" cy="3229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225"/>
                </a:lnSpc>
              </a:pPr>
              <a:endParaRPr lang="sv-SE" sz="1000" dirty="0"/>
            </a:p>
          </p:txBody>
        </p:sp>
        <p:grpSp>
          <p:nvGrpSpPr>
            <p:cNvPr id="79" name="Grupp 78">
              <a:extLst>
                <a:ext uri="{FF2B5EF4-FFF2-40B4-BE49-F238E27FC236}">
                  <a16:creationId xmlns:a16="http://schemas.microsoft.com/office/drawing/2014/main" id="{7A07B40C-3C9A-4EC2-B762-1B7DF0198558}"/>
                </a:ext>
              </a:extLst>
            </p:cNvPr>
            <p:cNvGrpSpPr/>
            <p:nvPr/>
          </p:nvGrpSpPr>
          <p:grpSpPr>
            <a:xfrm>
              <a:off x="2507913" y="6106975"/>
              <a:ext cx="2107629" cy="288000"/>
              <a:chOff x="5191918" y="5389717"/>
              <a:chExt cx="1807898" cy="266283"/>
            </a:xfrm>
          </p:grpSpPr>
          <p:sp>
            <p:nvSpPr>
              <p:cNvPr id="81" name="TextBox 43">
                <a:extLst>
                  <a:ext uri="{FF2B5EF4-FFF2-40B4-BE49-F238E27FC236}">
                    <a16:creationId xmlns:a16="http://schemas.microsoft.com/office/drawing/2014/main" id="{7B81A1AC-F9CE-437D-AACC-BDE6FC9C7FDA}"/>
                  </a:ext>
                </a:extLst>
              </p:cNvPr>
              <p:cNvSpPr txBox="1"/>
              <p:nvPr/>
            </p:nvSpPr>
            <p:spPr>
              <a:xfrm>
                <a:off x="5191918" y="5402433"/>
                <a:ext cx="1807898" cy="246394"/>
              </a:xfrm>
              <a:prstGeom prst="rect">
                <a:avLst/>
              </a:prstGeom>
              <a:solidFill>
                <a:srgbClr val="FFFFFF">
                  <a:alpha val="45098"/>
                </a:srgbClr>
              </a:solidFill>
            </p:spPr>
            <p:txBody>
              <a:bodyPr wrap="square" lIns="360000" tIns="0" rIns="0" bIns="0" rtlCol="0" anchor="ctr" anchorCtr="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sv-SE" sz="1000" dirty="0">
                    <a:solidFill>
                      <a:srgbClr val="FF0000"/>
                    </a:solidFill>
                  </a:rPr>
                  <a:t>Använd inte </a:t>
                </a:r>
                <a:r>
                  <a:rPr lang="sv-SE" sz="1000" dirty="0" err="1">
                    <a:solidFill>
                      <a:srgbClr val="FF0000"/>
                    </a:solidFill>
                  </a:rPr>
                  <a:t>office</a:t>
                </a:r>
                <a:r>
                  <a:rPr lang="sv-SE" sz="1000" dirty="0">
                    <a:solidFill>
                      <a:srgbClr val="FF0000"/>
                    </a:solidFill>
                  </a:rPr>
                  <a:t> teman </a:t>
                </a:r>
              </a:p>
            </p:txBody>
          </p:sp>
          <p:sp>
            <p:nvSpPr>
              <p:cNvPr id="82" name="&quot;Not Allowed&quot; Symbol 44">
                <a:extLst>
                  <a:ext uri="{FF2B5EF4-FFF2-40B4-BE49-F238E27FC236}">
                    <a16:creationId xmlns:a16="http://schemas.microsoft.com/office/drawing/2014/main" id="{0C888F55-6228-4B6C-A205-9AB34909BD5C}"/>
                  </a:ext>
                </a:extLst>
              </p:cNvPr>
              <p:cNvSpPr/>
              <p:nvPr/>
            </p:nvSpPr>
            <p:spPr>
              <a:xfrm>
                <a:off x="5226368" y="5389717"/>
                <a:ext cx="275744" cy="26628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350"/>
                  </a:lnSpc>
                </a:pPr>
                <a:endParaRPr lang="sv-SE" sz="800" dirty="0">
                  <a:solidFill>
                    <a:schemeClr val="tx1"/>
                  </a:solidFill>
                </a:endParaRPr>
              </a:p>
            </p:txBody>
          </p:sp>
        </p:grpSp>
        <p:sp>
          <p:nvSpPr>
            <p:cNvPr id="80" name="textruta 45">
              <a:extLst>
                <a:ext uri="{FF2B5EF4-FFF2-40B4-BE49-F238E27FC236}">
                  <a16:creationId xmlns:a16="http://schemas.microsoft.com/office/drawing/2014/main" id="{695E6A1C-FD91-4B76-812F-DE18103E70E7}"/>
                </a:ext>
              </a:extLst>
            </p:cNvPr>
            <p:cNvSpPr txBox="1"/>
            <p:nvPr/>
          </p:nvSpPr>
          <p:spPr>
            <a:xfrm>
              <a:off x="842897" y="5380857"/>
              <a:ext cx="2783701" cy="392879"/>
            </a:xfrm>
            <a:prstGeom prst="rect">
              <a:avLst/>
            </a:prstGeom>
            <a:noFill/>
          </p:spPr>
          <p:txBody>
            <a:bodyPr wrap="square" lIns="0" tIns="0" rIns="0" bIns="0" rtlCol="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t>För att byta färg på presentationen gå till fliken </a:t>
              </a:r>
              <a:r>
                <a:rPr lang="sv-SE" sz="1000" b="1" dirty="0"/>
                <a:t>Design</a:t>
              </a:r>
              <a:r>
                <a:rPr lang="sv-SE" sz="1000" dirty="0"/>
                <a:t> och välj en av de fyra första.</a:t>
              </a:r>
            </a:p>
          </p:txBody>
        </p:sp>
      </p:grpSp>
      <p:grpSp>
        <p:nvGrpSpPr>
          <p:cNvPr id="56" name="Grupp 55">
            <a:extLst>
              <a:ext uri="{FF2B5EF4-FFF2-40B4-BE49-F238E27FC236}">
                <a16:creationId xmlns:a16="http://schemas.microsoft.com/office/drawing/2014/main" id="{157D92EB-EE49-4DBC-9B8D-7341E2E66EA7}"/>
              </a:ext>
            </a:extLst>
          </p:cNvPr>
          <p:cNvGrpSpPr/>
          <p:nvPr/>
        </p:nvGrpSpPr>
        <p:grpSpPr>
          <a:xfrm>
            <a:off x="2001204" y="1643117"/>
            <a:ext cx="2041477" cy="2358590"/>
            <a:chOff x="2435048" y="1802294"/>
            <a:chExt cx="2021897" cy="2335968"/>
          </a:xfrm>
        </p:grpSpPr>
        <p:pic>
          <p:nvPicPr>
            <p:cNvPr id="74" name="Bildobjekt 73">
              <a:extLst>
                <a:ext uri="{FF2B5EF4-FFF2-40B4-BE49-F238E27FC236}">
                  <a16:creationId xmlns:a16="http://schemas.microsoft.com/office/drawing/2014/main" id="{2EDEFFAE-F3EA-4026-ACF4-793649D9A0B5}"/>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1209" b="1209"/>
            <a:stretch/>
          </p:blipFill>
          <p:spPr>
            <a:xfrm>
              <a:off x="2435048" y="2990512"/>
              <a:ext cx="2007563" cy="1147750"/>
            </a:xfrm>
            <a:prstGeom prst="rect">
              <a:avLst/>
            </a:prstGeom>
            <a:ln>
              <a:solidFill>
                <a:schemeClr val="tx1">
                  <a:lumMod val="50000"/>
                  <a:lumOff val="50000"/>
                </a:schemeClr>
              </a:solidFill>
            </a:ln>
          </p:spPr>
        </p:pic>
        <p:sp>
          <p:nvSpPr>
            <p:cNvPr id="75" name="textruta 30">
              <a:extLst>
                <a:ext uri="{FF2B5EF4-FFF2-40B4-BE49-F238E27FC236}">
                  <a16:creationId xmlns:a16="http://schemas.microsoft.com/office/drawing/2014/main" id="{E84B5C97-43AC-4203-A276-E24A44A4BD6B}"/>
                </a:ext>
              </a:extLst>
            </p:cNvPr>
            <p:cNvSpPr txBox="1"/>
            <p:nvPr/>
          </p:nvSpPr>
          <p:spPr>
            <a:xfrm>
              <a:off x="2450063" y="2147664"/>
              <a:ext cx="2006882" cy="534565"/>
            </a:xfrm>
            <a:prstGeom prst="rect">
              <a:avLst/>
            </a:prstGeom>
            <a:noFill/>
          </p:spPr>
          <p:txBody>
            <a:bodyPr wrap="square" lIns="0" tIns="0" rIns="0" bIns="0" rtlCol="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t>Presentationen är uppbyggd på fyra färger. Behåll samma färg genom-gående i hela presentationen.</a:t>
              </a:r>
            </a:p>
          </p:txBody>
        </p:sp>
        <p:sp>
          <p:nvSpPr>
            <p:cNvPr id="76" name="textruta 27">
              <a:extLst>
                <a:ext uri="{FF2B5EF4-FFF2-40B4-BE49-F238E27FC236}">
                  <a16:creationId xmlns:a16="http://schemas.microsoft.com/office/drawing/2014/main" id="{9009977E-4EFC-4FF3-B0AD-72AFED60D3ED}"/>
                </a:ext>
              </a:extLst>
            </p:cNvPr>
            <p:cNvSpPr txBox="1"/>
            <p:nvPr/>
          </p:nvSpPr>
          <p:spPr>
            <a:xfrm>
              <a:off x="2450713" y="1802294"/>
              <a:ext cx="1084414" cy="215444"/>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Layout</a:t>
              </a:r>
            </a:p>
          </p:txBody>
        </p:sp>
      </p:grpSp>
      <p:grpSp>
        <p:nvGrpSpPr>
          <p:cNvPr id="57" name="Grupp 56">
            <a:extLst>
              <a:ext uri="{FF2B5EF4-FFF2-40B4-BE49-F238E27FC236}">
                <a16:creationId xmlns:a16="http://schemas.microsoft.com/office/drawing/2014/main" id="{F0FAFCD3-C8BB-4C6B-81DF-2F1C4192DCEB}"/>
              </a:ext>
            </a:extLst>
          </p:cNvPr>
          <p:cNvGrpSpPr/>
          <p:nvPr/>
        </p:nvGrpSpPr>
        <p:grpSpPr>
          <a:xfrm>
            <a:off x="6683059" y="1643117"/>
            <a:ext cx="3014760" cy="3009599"/>
            <a:chOff x="7379868" y="1802294"/>
            <a:chExt cx="3014760" cy="3009599"/>
          </a:xfrm>
        </p:grpSpPr>
        <p:pic>
          <p:nvPicPr>
            <p:cNvPr id="70" name="Bildobjekt 69">
              <a:extLst>
                <a:ext uri="{FF2B5EF4-FFF2-40B4-BE49-F238E27FC236}">
                  <a16:creationId xmlns:a16="http://schemas.microsoft.com/office/drawing/2014/main" id="{16567AB5-405B-4BE7-9DDC-A9706FA2614D}"/>
                </a:ext>
              </a:extLst>
            </p:cNvPr>
            <p:cNvPicPr>
              <a:picLocks noChangeAspect="1"/>
            </p:cNvPicPr>
            <p:nvPr/>
          </p:nvPicPr>
          <p:blipFill rotWithShape="1">
            <a:blip r:embed="rId9"/>
            <a:srcRect b="43182"/>
            <a:stretch/>
          </p:blipFill>
          <p:spPr>
            <a:xfrm>
              <a:off x="8667766" y="3544434"/>
              <a:ext cx="1502181" cy="1267459"/>
            </a:xfrm>
            <a:prstGeom prst="rect">
              <a:avLst/>
            </a:prstGeom>
          </p:spPr>
        </p:pic>
        <p:pic>
          <p:nvPicPr>
            <p:cNvPr id="71" name="Bildobjekt 70">
              <a:extLst>
                <a:ext uri="{FF2B5EF4-FFF2-40B4-BE49-F238E27FC236}">
                  <a16:creationId xmlns:a16="http://schemas.microsoft.com/office/drawing/2014/main" id="{C0E353AC-6EB3-49F3-8268-2C6BB4DB0B15}"/>
                </a:ext>
              </a:extLst>
            </p:cNvPr>
            <p:cNvPicPr>
              <a:picLocks noChangeAspect="1"/>
            </p:cNvPicPr>
            <p:nvPr/>
          </p:nvPicPr>
          <p:blipFill>
            <a:blip r:embed="rId10"/>
            <a:stretch>
              <a:fillRect/>
            </a:stretch>
          </p:blipFill>
          <p:spPr>
            <a:xfrm>
              <a:off x="9062210" y="2251911"/>
              <a:ext cx="1107737" cy="1233786"/>
            </a:xfrm>
            <a:prstGeom prst="rect">
              <a:avLst/>
            </a:prstGeom>
            <a:ln>
              <a:noFill/>
            </a:ln>
          </p:spPr>
        </p:pic>
        <p:sp>
          <p:nvSpPr>
            <p:cNvPr id="72" name="textruta 4">
              <a:extLst>
                <a:ext uri="{FF2B5EF4-FFF2-40B4-BE49-F238E27FC236}">
                  <a16:creationId xmlns:a16="http://schemas.microsoft.com/office/drawing/2014/main" id="{C8B1A3B4-9CC1-453F-A7FA-023CE2AD9F37}"/>
                </a:ext>
              </a:extLst>
            </p:cNvPr>
            <p:cNvSpPr txBox="1"/>
            <p:nvPr/>
          </p:nvSpPr>
          <p:spPr>
            <a:xfrm>
              <a:off x="7383953" y="1802294"/>
              <a:ext cx="3010675" cy="430887"/>
            </a:xfrm>
            <a:prstGeom prst="rect">
              <a:avLst/>
            </a:prstGeom>
            <a:noFill/>
            <a:ln>
              <a:noFill/>
            </a:ln>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Byta bild i bildbakgrund (helsidesbild)</a:t>
              </a:r>
            </a:p>
          </p:txBody>
        </p:sp>
        <p:sp>
          <p:nvSpPr>
            <p:cNvPr id="73" name="textruta 8">
              <a:extLst>
                <a:ext uri="{FF2B5EF4-FFF2-40B4-BE49-F238E27FC236}">
                  <a16:creationId xmlns:a16="http://schemas.microsoft.com/office/drawing/2014/main" id="{CC6D28C7-526D-434F-AC02-6667098DA887}"/>
                </a:ext>
              </a:extLst>
            </p:cNvPr>
            <p:cNvSpPr txBox="1"/>
            <p:nvPr/>
          </p:nvSpPr>
          <p:spPr>
            <a:xfrm>
              <a:off x="7379868" y="2326343"/>
              <a:ext cx="1502181" cy="2136118"/>
            </a:xfrm>
            <a:prstGeom prst="rect">
              <a:avLst/>
            </a:prstGeom>
            <a:noFill/>
            <a:ln>
              <a:noFill/>
            </a:ln>
          </p:spPr>
          <p:txBody>
            <a:bodyPr wrap="square" lIns="0" tIns="0" rIns="0" bIns="32659"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pPr>
              <a:r>
                <a:rPr lang="sv-SE" sz="1000" dirty="0"/>
                <a:t>Ladda ner önskad bild från bildbanken. Högerklicka på bakgrundsbilden. Välj alternativet </a:t>
              </a:r>
              <a:r>
                <a:rPr lang="sv-SE" sz="1000" b="1" dirty="0"/>
                <a:t>Formatera bakgrund</a:t>
              </a:r>
              <a:r>
                <a:rPr lang="sv-SE" sz="1000" dirty="0"/>
                <a:t>. Gå till alternativet </a:t>
              </a:r>
              <a:r>
                <a:rPr lang="sv-SE" sz="1000" b="1" dirty="0"/>
                <a:t>Bild eller strukturfyllning </a:t>
              </a:r>
              <a:r>
                <a:rPr lang="sv-SE" sz="1000" dirty="0"/>
                <a:t>och klicka på knappen </a:t>
              </a:r>
              <a:r>
                <a:rPr lang="sv-SE" sz="1000" b="1" dirty="0"/>
                <a:t>Fil</a:t>
              </a:r>
              <a:r>
                <a:rPr lang="sv-SE" sz="1000" dirty="0"/>
                <a:t>.</a:t>
              </a:r>
            </a:p>
            <a:p>
              <a:pPr>
                <a:spcBef>
                  <a:spcPts val="200"/>
                </a:spcBef>
                <a:spcAft>
                  <a:spcPts val="200"/>
                </a:spcAft>
              </a:pPr>
              <a:r>
                <a:rPr lang="sv-SE" sz="1000" dirty="0"/>
                <a:t>När du valt en ny bild lägger den sig i bakgrunden på din PowerPoint-sida.</a:t>
              </a:r>
            </a:p>
            <a:p>
              <a:pPr>
                <a:spcBef>
                  <a:spcPts val="200"/>
                </a:spcBef>
                <a:spcAft>
                  <a:spcPts val="200"/>
                </a:spcAft>
              </a:pPr>
              <a:endParaRPr lang="sv-SE" sz="1000" dirty="0"/>
            </a:p>
          </p:txBody>
        </p:sp>
      </p:grpSp>
      <p:grpSp>
        <p:nvGrpSpPr>
          <p:cNvPr id="61" name="Grupp 60">
            <a:extLst>
              <a:ext uri="{FF2B5EF4-FFF2-40B4-BE49-F238E27FC236}">
                <a16:creationId xmlns:a16="http://schemas.microsoft.com/office/drawing/2014/main" id="{A63910E3-EAC8-48E5-8BB5-A58AEC9A14D2}"/>
              </a:ext>
            </a:extLst>
          </p:cNvPr>
          <p:cNvGrpSpPr/>
          <p:nvPr/>
        </p:nvGrpSpPr>
        <p:grpSpPr>
          <a:xfrm>
            <a:off x="9804168" y="4839223"/>
            <a:ext cx="1887242" cy="1450112"/>
            <a:chOff x="659745" y="3618000"/>
            <a:chExt cx="1887242" cy="1450112"/>
          </a:xfrm>
        </p:grpSpPr>
        <p:pic>
          <p:nvPicPr>
            <p:cNvPr id="64" name="Bildobjekt 63">
              <a:extLst>
                <a:ext uri="{FF2B5EF4-FFF2-40B4-BE49-F238E27FC236}">
                  <a16:creationId xmlns:a16="http://schemas.microsoft.com/office/drawing/2014/main" id="{36211469-D25C-4AFC-9876-6C82954F7F34}"/>
                </a:ext>
              </a:extLst>
            </p:cNvPr>
            <p:cNvPicPr>
              <a:picLocks noChangeAspect="1"/>
            </p:cNvPicPr>
            <p:nvPr/>
          </p:nvPicPr>
          <p:blipFill>
            <a:blip r:embed="rId11"/>
            <a:stretch>
              <a:fillRect/>
            </a:stretch>
          </p:blipFill>
          <p:spPr>
            <a:xfrm>
              <a:off x="659745" y="4289641"/>
              <a:ext cx="1297452" cy="778471"/>
            </a:xfrm>
            <a:prstGeom prst="rect">
              <a:avLst/>
            </a:prstGeom>
          </p:spPr>
        </p:pic>
        <p:sp>
          <p:nvSpPr>
            <p:cNvPr id="65" name="textruta 4">
              <a:extLst>
                <a:ext uri="{FF2B5EF4-FFF2-40B4-BE49-F238E27FC236}">
                  <a16:creationId xmlns:a16="http://schemas.microsoft.com/office/drawing/2014/main" id="{BCDD6437-3E07-4967-BF66-85F5343D7B38}"/>
                </a:ext>
              </a:extLst>
            </p:cNvPr>
            <p:cNvSpPr txBox="1"/>
            <p:nvPr/>
          </p:nvSpPr>
          <p:spPr>
            <a:xfrm>
              <a:off x="710964" y="3618000"/>
              <a:ext cx="1836023" cy="215444"/>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Punktlista</a:t>
              </a:r>
            </a:p>
          </p:txBody>
        </p:sp>
        <p:sp>
          <p:nvSpPr>
            <p:cNvPr id="66" name="textruta 8">
              <a:extLst>
                <a:ext uri="{FF2B5EF4-FFF2-40B4-BE49-F238E27FC236}">
                  <a16:creationId xmlns:a16="http://schemas.microsoft.com/office/drawing/2014/main" id="{6697E77A-1223-4B55-9729-C0E949ADC971}"/>
                </a:ext>
              </a:extLst>
            </p:cNvPr>
            <p:cNvSpPr txBox="1"/>
            <p:nvPr/>
          </p:nvSpPr>
          <p:spPr>
            <a:xfrm>
              <a:off x="710963" y="3899132"/>
              <a:ext cx="1557595" cy="340754"/>
            </a:xfrm>
            <a:prstGeom prst="rect">
              <a:avLst/>
            </a:prstGeom>
            <a:noFill/>
          </p:spPr>
          <p:txBody>
            <a:bodyPr wrap="square" lIns="0" tIns="0" rIns="0" bIns="32659"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000" dirty="0"/>
                <a:t>De olika formatnivåerna som finns i mallen. </a:t>
              </a:r>
            </a:p>
          </p:txBody>
        </p:sp>
      </p:grpSp>
      <p:sp>
        <p:nvSpPr>
          <p:cNvPr id="63" name="textruta 47">
            <a:extLst>
              <a:ext uri="{FF2B5EF4-FFF2-40B4-BE49-F238E27FC236}">
                <a16:creationId xmlns:a16="http://schemas.microsoft.com/office/drawing/2014/main" id="{9009977E-4EFC-4FF3-B0AD-72AFED60D3ED}"/>
              </a:ext>
            </a:extLst>
          </p:cNvPr>
          <p:cNvSpPr txBox="1"/>
          <p:nvPr/>
        </p:nvSpPr>
        <p:spPr>
          <a:xfrm>
            <a:off x="556040" y="4820120"/>
            <a:ext cx="1957616" cy="215444"/>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Färg på presentationen</a:t>
            </a:r>
          </a:p>
        </p:txBody>
      </p:sp>
      <p:sp>
        <p:nvSpPr>
          <p:cNvPr id="46" name="textruta 4">
            <a:extLst>
              <a:ext uri="{FF2B5EF4-FFF2-40B4-BE49-F238E27FC236}">
                <a16:creationId xmlns:a16="http://schemas.microsoft.com/office/drawing/2014/main" id="{F8BB6BCD-322B-4D09-B05C-C31FB06FD491}"/>
              </a:ext>
            </a:extLst>
          </p:cNvPr>
          <p:cNvSpPr txBox="1"/>
          <p:nvPr/>
        </p:nvSpPr>
        <p:spPr>
          <a:xfrm>
            <a:off x="6690906" y="4765786"/>
            <a:ext cx="1559421" cy="215444"/>
          </a:xfrm>
          <a:prstGeom prst="rect">
            <a:avLst/>
          </a:prstGeom>
          <a:noFill/>
        </p:spPr>
        <p:txBody>
          <a:bodyPr wrap="square" lIns="0" tIns="0" rIns="0" bIns="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mj-lt"/>
              </a:rPr>
              <a:t>Bilder</a:t>
            </a:r>
          </a:p>
        </p:txBody>
      </p:sp>
    </p:spTree>
    <p:extLst>
      <p:ext uri="{BB962C8B-B14F-4D97-AF65-F5344CB8AC3E}">
        <p14:creationId xmlns:p14="http://schemas.microsoft.com/office/powerpoint/2010/main" val="334199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pic>
        <p:nvPicPr>
          <p:cNvPr id="3" name="Bildobjekt 2"/>
          <p:cNvPicPr>
            <a:picLocks noChangeAspect="1"/>
          </p:cNvPicPr>
          <p:nvPr/>
        </p:nvPicPr>
        <p:blipFill>
          <a:blip r:embed="rId3"/>
          <a:stretch>
            <a:fillRect/>
          </a:stretch>
        </p:blipFill>
        <p:spPr>
          <a:xfrm>
            <a:off x="2874645" y="1640840"/>
            <a:ext cx="9124950" cy="1219200"/>
          </a:xfrm>
          <a:prstGeom prst="rect">
            <a:avLst/>
          </a:prstGeom>
        </p:spPr>
      </p:pic>
      <p:cxnSp>
        <p:nvCxnSpPr>
          <p:cNvPr id="9" name="Rak pilkoppling 8"/>
          <p:cNvCxnSpPr/>
          <p:nvPr/>
        </p:nvCxnSpPr>
        <p:spPr>
          <a:xfrm>
            <a:off x="1463040" y="1402080"/>
            <a:ext cx="3068320" cy="995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ktangel 9"/>
          <p:cNvSpPr/>
          <p:nvPr/>
        </p:nvSpPr>
        <p:spPr>
          <a:xfrm>
            <a:off x="447039" y="629920"/>
            <a:ext cx="833121" cy="1107996"/>
          </a:xfrm>
          <a:prstGeom prst="rect">
            <a:avLst/>
          </a:prstGeom>
        </p:spPr>
        <p:txBody>
          <a:bodyPr wrap="square">
            <a:spAutoFit/>
          </a:bodyPr>
          <a:lstStyle/>
          <a:p>
            <a:r>
              <a:rPr lang="sv-SE" sz="6600" dirty="0" smtClean="0">
                <a:solidFill>
                  <a:schemeClr val="accent1">
                    <a:lumMod val="60000"/>
                    <a:lumOff val="40000"/>
                  </a:schemeClr>
                </a:solidFill>
                <a:latin typeface="Chiller" panose="04020404031007020602" pitchFamily="82" charset="0"/>
              </a:rPr>
              <a:t>1</a:t>
            </a:r>
            <a:endParaRPr lang="sv-SE" sz="6600" dirty="0">
              <a:solidFill>
                <a:schemeClr val="accent1">
                  <a:lumMod val="60000"/>
                  <a:lumOff val="40000"/>
                </a:schemeClr>
              </a:solidFill>
              <a:latin typeface="Chiller" panose="04020404031007020602" pitchFamily="82" charset="0"/>
            </a:endParaRPr>
          </a:p>
        </p:txBody>
      </p:sp>
    </p:spTree>
    <p:extLst>
      <p:ext uri="{BB962C8B-B14F-4D97-AF65-F5344CB8AC3E}">
        <p14:creationId xmlns:p14="http://schemas.microsoft.com/office/powerpoint/2010/main" val="3929244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pic>
        <p:nvPicPr>
          <p:cNvPr id="4" name="Bildobjekt 3"/>
          <p:cNvPicPr>
            <a:picLocks noChangeAspect="1"/>
          </p:cNvPicPr>
          <p:nvPr/>
        </p:nvPicPr>
        <p:blipFill>
          <a:blip r:embed="rId3"/>
          <a:stretch>
            <a:fillRect/>
          </a:stretch>
        </p:blipFill>
        <p:spPr>
          <a:xfrm>
            <a:off x="2874645" y="2668905"/>
            <a:ext cx="9064307" cy="1276350"/>
          </a:xfrm>
          <a:prstGeom prst="rect">
            <a:avLst/>
          </a:prstGeom>
        </p:spPr>
      </p:pic>
      <p:sp>
        <p:nvSpPr>
          <p:cNvPr id="8" name="Rektangel 7"/>
          <p:cNvSpPr/>
          <p:nvPr/>
        </p:nvSpPr>
        <p:spPr>
          <a:xfrm>
            <a:off x="447039" y="629920"/>
            <a:ext cx="833121" cy="1107996"/>
          </a:xfrm>
          <a:prstGeom prst="rect">
            <a:avLst/>
          </a:prstGeom>
        </p:spPr>
        <p:txBody>
          <a:bodyPr wrap="square">
            <a:spAutoFit/>
          </a:bodyPr>
          <a:lstStyle/>
          <a:p>
            <a:r>
              <a:rPr lang="sv-SE" sz="6600" dirty="0" smtClean="0">
                <a:solidFill>
                  <a:schemeClr val="accent1">
                    <a:lumMod val="60000"/>
                    <a:lumOff val="40000"/>
                  </a:schemeClr>
                </a:solidFill>
                <a:latin typeface="Chiller" panose="04020404031007020602" pitchFamily="82" charset="0"/>
              </a:rPr>
              <a:t>2</a:t>
            </a:r>
            <a:endParaRPr lang="sv-SE" sz="6600" dirty="0">
              <a:solidFill>
                <a:schemeClr val="accent1">
                  <a:lumMod val="60000"/>
                  <a:lumOff val="40000"/>
                </a:schemeClr>
              </a:solidFill>
              <a:latin typeface="Chiller" panose="04020404031007020602" pitchFamily="82" charset="0"/>
            </a:endParaRPr>
          </a:p>
        </p:txBody>
      </p:sp>
      <p:cxnSp>
        <p:nvCxnSpPr>
          <p:cNvPr id="10" name="Rak pilkoppling 9"/>
          <p:cNvCxnSpPr/>
          <p:nvPr/>
        </p:nvCxnSpPr>
        <p:spPr>
          <a:xfrm flipV="1">
            <a:off x="7437120" y="3637280"/>
            <a:ext cx="2560320" cy="172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54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sp>
        <p:nvSpPr>
          <p:cNvPr id="8" name="Rektangel 7"/>
          <p:cNvSpPr/>
          <p:nvPr/>
        </p:nvSpPr>
        <p:spPr>
          <a:xfrm>
            <a:off x="447039" y="629920"/>
            <a:ext cx="833121" cy="1107996"/>
          </a:xfrm>
          <a:prstGeom prst="rect">
            <a:avLst/>
          </a:prstGeom>
        </p:spPr>
        <p:txBody>
          <a:bodyPr wrap="square">
            <a:spAutoFit/>
          </a:bodyPr>
          <a:lstStyle/>
          <a:p>
            <a:r>
              <a:rPr lang="sv-SE" sz="6600" dirty="0" smtClean="0">
                <a:solidFill>
                  <a:schemeClr val="accent1">
                    <a:lumMod val="60000"/>
                    <a:lumOff val="40000"/>
                  </a:schemeClr>
                </a:solidFill>
                <a:latin typeface="Chiller" panose="04020404031007020602" pitchFamily="82" charset="0"/>
              </a:rPr>
              <a:t>3</a:t>
            </a:r>
            <a:endParaRPr lang="sv-SE" sz="6600" dirty="0">
              <a:solidFill>
                <a:schemeClr val="accent1">
                  <a:lumMod val="60000"/>
                  <a:lumOff val="40000"/>
                </a:schemeClr>
              </a:solidFill>
              <a:latin typeface="Chiller" panose="04020404031007020602" pitchFamily="82" charset="0"/>
            </a:endParaRPr>
          </a:p>
        </p:txBody>
      </p:sp>
      <p:pic>
        <p:nvPicPr>
          <p:cNvPr id="12" name="Bildobjekt 11"/>
          <p:cNvPicPr>
            <a:picLocks noChangeAspect="1"/>
          </p:cNvPicPr>
          <p:nvPr/>
        </p:nvPicPr>
        <p:blipFill>
          <a:blip r:embed="rId3"/>
          <a:stretch>
            <a:fillRect/>
          </a:stretch>
        </p:blipFill>
        <p:spPr>
          <a:xfrm>
            <a:off x="2134552" y="1162685"/>
            <a:ext cx="9020175" cy="1200150"/>
          </a:xfrm>
          <a:prstGeom prst="rect">
            <a:avLst/>
          </a:prstGeom>
        </p:spPr>
      </p:pic>
      <p:cxnSp>
        <p:nvCxnSpPr>
          <p:cNvPr id="14" name="Rak pilkoppling 13"/>
          <p:cNvCxnSpPr/>
          <p:nvPr/>
        </p:nvCxnSpPr>
        <p:spPr>
          <a:xfrm flipV="1">
            <a:off x="9204960" y="2174240"/>
            <a:ext cx="1381760" cy="191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474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pic>
        <p:nvPicPr>
          <p:cNvPr id="7" name="Bildobjekt 6"/>
          <p:cNvPicPr>
            <a:picLocks noChangeAspect="1"/>
          </p:cNvPicPr>
          <p:nvPr/>
        </p:nvPicPr>
        <p:blipFill>
          <a:blip r:embed="rId3"/>
          <a:stretch>
            <a:fillRect/>
          </a:stretch>
        </p:blipFill>
        <p:spPr>
          <a:xfrm>
            <a:off x="2874645" y="1167130"/>
            <a:ext cx="9171940" cy="1638300"/>
          </a:xfrm>
          <a:prstGeom prst="rect">
            <a:avLst/>
          </a:prstGeom>
        </p:spPr>
      </p:pic>
      <p:sp>
        <p:nvSpPr>
          <p:cNvPr id="8" name="Rektangel 7"/>
          <p:cNvSpPr/>
          <p:nvPr/>
        </p:nvSpPr>
        <p:spPr>
          <a:xfrm>
            <a:off x="447039" y="629920"/>
            <a:ext cx="833121" cy="1107996"/>
          </a:xfrm>
          <a:prstGeom prst="rect">
            <a:avLst/>
          </a:prstGeom>
        </p:spPr>
        <p:txBody>
          <a:bodyPr wrap="square">
            <a:spAutoFit/>
          </a:bodyPr>
          <a:lstStyle/>
          <a:p>
            <a:r>
              <a:rPr lang="sv-SE" sz="6600" dirty="0" smtClean="0">
                <a:solidFill>
                  <a:schemeClr val="accent1">
                    <a:lumMod val="60000"/>
                    <a:lumOff val="40000"/>
                  </a:schemeClr>
                </a:solidFill>
                <a:latin typeface="Chiller" panose="04020404031007020602" pitchFamily="82" charset="0"/>
              </a:rPr>
              <a:t>4</a:t>
            </a:r>
            <a:endParaRPr lang="sv-SE" sz="6600" dirty="0">
              <a:solidFill>
                <a:schemeClr val="accent1">
                  <a:lumMod val="60000"/>
                  <a:lumOff val="40000"/>
                </a:schemeClr>
              </a:solidFill>
              <a:latin typeface="Chiller" panose="04020404031007020602" pitchFamily="82" charset="0"/>
            </a:endParaRPr>
          </a:p>
        </p:txBody>
      </p:sp>
      <p:cxnSp>
        <p:nvCxnSpPr>
          <p:cNvPr id="3" name="Rak pilkoppling 2"/>
          <p:cNvCxnSpPr/>
          <p:nvPr/>
        </p:nvCxnSpPr>
        <p:spPr>
          <a:xfrm flipH="1" flipV="1">
            <a:off x="5730240" y="2153920"/>
            <a:ext cx="1788160" cy="2519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Rak pilkoppling 4"/>
          <p:cNvCxnSpPr/>
          <p:nvPr/>
        </p:nvCxnSpPr>
        <p:spPr>
          <a:xfrm>
            <a:off x="10094762" y="613132"/>
            <a:ext cx="589280" cy="1107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sp>
        <p:nvSpPr>
          <p:cNvPr id="8" name="Rektangel 7"/>
          <p:cNvSpPr/>
          <p:nvPr/>
        </p:nvSpPr>
        <p:spPr>
          <a:xfrm>
            <a:off x="447039" y="629920"/>
            <a:ext cx="833121" cy="1107996"/>
          </a:xfrm>
          <a:prstGeom prst="rect">
            <a:avLst/>
          </a:prstGeom>
        </p:spPr>
        <p:txBody>
          <a:bodyPr wrap="square">
            <a:spAutoFit/>
          </a:bodyPr>
          <a:lstStyle/>
          <a:p>
            <a:endParaRPr lang="sv-SE" sz="6600" dirty="0">
              <a:solidFill>
                <a:schemeClr val="accent1">
                  <a:lumMod val="60000"/>
                  <a:lumOff val="40000"/>
                </a:schemeClr>
              </a:solidFill>
              <a:latin typeface="Chiller" panose="04020404031007020602" pitchFamily="82" charset="0"/>
            </a:endParaRPr>
          </a:p>
        </p:txBody>
      </p:sp>
      <p:pic>
        <p:nvPicPr>
          <p:cNvPr id="3" name="Bildobjekt 2"/>
          <p:cNvPicPr>
            <a:picLocks noChangeAspect="1"/>
          </p:cNvPicPr>
          <p:nvPr/>
        </p:nvPicPr>
        <p:blipFill>
          <a:blip r:embed="rId3"/>
          <a:stretch>
            <a:fillRect/>
          </a:stretch>
        </p:blipFill>
        <p:spPr>
          <a:xfrm>
            <a:off x="1528762" y="2576512"/>
            <a:ext cx="9134475" cy="1704975"/>
          </a:xfrm>
          <a:prstGeom prst="rect">
            <a:avLst/>
          </a:prstGeom>
        </p:spPr>
      </p:pic>
      <p:sp>
        <p:nvSpPr>
          <p:cNvPr id="10" name="Rubrik 3"/>
          <p:cNvSpPr>
            <a:spLocks noGrp="1"/>
          </p:cNvSpPr>
          <p:nvPr>
            <p:ph type="title"/>
          </p:nvPr>
        </p:nvSpPr>
        <p:spPr>
          <a:xfrm>
            <a:off x="2999873" y="736601"/>
            <a:ext cx="8352339" cy="862721"/>
          </a:xfrm>
        </p:spPr>
        <p:txBody>
          <a:bodyPr/>
          <a:lstStyle/>
          <a:p>
            <a:r>
              <a:rPr lang="en-US" dirty="0"/>
              <a:t>D</a:t>
            </a:r>
            <a:r>
              <a:rPr lang="en-US" dirty="0" smtClean="0"/>
              <a:t>evelopment challenges</a:t>
            </a:r>
            <a:endParaRPr lang="sv-SE" dirty="0"/>
          </a:p>
        </p:txBody>
      </p:sp>
      <p:cxnSp>
        <p:nvCxnSpPr>
          <p:cNvPr id="5" name="Rak pilkoppling 4"/>
          <p:cNvCxnSpPr/>
          <p:nvPr/>
        </p:nvCxnSpPr>
        <p:spPr>
          <a:xfrm flipH="1">
            <a:off x="5249862" y="1599322"/>
            <a:ext cx="2695258" cy="1631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08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sp>
        <p:nvSpPr>
          <p:cNvPr id="8" name="Rektangel 7"/>
          <p:cNvSpPr/>
          <p:nvPr/>
        </p:nvSpPr>
        <p:spPr>
          <a:xfrm>
            <a:off x="447039" y="629920"/>
            <a:ext cx="833121" cy="1107996"/>
          </a:xfrm>
          <a:prstGeom prst="rect">
            <a:avLst/>
          </a:prstGeom>
        </p:spPr>
        <p:txBody>
          <a:bodyPr wrap="square">
            <a:spAutoFit/>
          </a:bodyPr>
          <a:lstStyle/>
          <a:p>
            <a:endParaRPr lang="sv-SE" sz="6600" dirty="0">
              <a:solidFill>
                <a:schemeClr val="accent1">
                  <a:lumMod val="60000"/>
                  <a:lumOff val="40000"/>
                </a:schemeClr>
              </a:solidFill>
              <a:latin typeface="Chiller" panose="04020404031007020602" pitchFamily="82" charset="0"/>
            </a:endParaRPr>
          </a:p>
        </p:txBody>
      </p:sp>
      <p:pic>
        <p:nvPicPr>
          <p:cNvPr id="2" name="Bildobjekt 1"/>
          <p:cNvPicPr>
            <a:picLocks noChangeAspect="1"/>
          </p:cNvPicPr>
          <p:nvPr/>
        </p:nvPicPr>
        <p:blipFill>
          <a:blip r:embed="rId3"/>
          <a:stretch>
            <a:fillRect/>
          </a:stretch>
        </p:blipFill>
        <p:spPr>
          <a:xfrm>
            <a:off x="781367" y="2614612"/>
            <a:ext cx="8963025" cy="1628775"/>
          </a:xfrm>
          <a:prstGeom prst="rect">
            <a:avLst/>
          </a:prstGeom>
        </p:spPr>
      </p:pic>
      <p:cxnSp>
        <p:nvCxnSpPr>
          <p:cNvPr id="7" name="Rak pilkoppling 6"/>
          <p:cNvCxnSpPr/>
          <p:nvPr/>
        </p:nvCxnSpPr>
        <p:spPr>
          <a:xfrm flipH="1">
            <a:off x="3027680" y="1971040"/>
            <a:ext cx="1381760" cy="1361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ubrik 2"/>
          <p:cNvSpPr>
            <a:spLocks noGrp="1"/>
          </p:cNvSpPr>
          <p:nvPr>
            <p:ph type="title"/>
          </p:nvPr>
        </p:nvSpPr>
        <p:spPr/>
        <p:txBody>
          <a:bodyPr/>
          <a:lstStyle/>
          <a:p>
            <a:endParaRPr lang="sv-SE"/>
          </a:p>
        </p:txBody>
      </p:sp>
    </p:spTree>
    <p:extLst>
      <p:ext uri="{BB962C8B-B14F-4D97-AF65-F5344CB8AC3E}">
        <p14:creationId xmlns:p14="http://schemas.microsoft.com/office/powerpoint/2010/main" val="3951401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pic>
        <p:nvPicPr>
          <p:cNvPr id="2" name="Bildobjekt 1"/>
          <p:cNvPicPr>
            <a:picLocks noChangeAspect="1"/>
          </p:cNvPicPr>
          <p:nvPr/>
        </p:nvPicPr>
        <p:blipFill>
          <a:blip r:embed="rId3"/>
          <a:stretch>
            <a:fillRect/>
          </a:stretch>
        </p:blipFill>
        <p:spPr>
          <a:xfrm>
            <a:off x="1557337" y="1609725"/>
            <a:ext cx="9077325" cy="3638550"/>
          </a:xfrm>
          <a:prstGeom prst="rect">
            <a:avLst/>
          </a:prstGeom>
        </p:spPr>
      </p:pic>
      <p:cxnSp>
        <p:nvCxnSpPr>
          <p:cNvPr id="9" name="Rak pilkoppling 8"/>
          <p:cNvCxnSpPr/>
          <p:nvPr/>
        </p:nvCxnSpPr>
        <p:spPr>
          <a:xfrm>
            <a:off x="7660640" y="934720"/>
            <a:ext cx="1361440" cy="132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p:cNvCxnSpPr/>
          <p:nvPr/>
        </p:nvCxnSpPr>
        <p:spPr>
          <a:xfrm flipH="1">
            <a:off x="9916160" y="1117600"/>
            <a:ext cx="1605280" cy="162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p:cNvCxnSpPr/>
          <p:nvPr/>
        </p:nvCxnSpPr>
        <p:spPr>
          <a:xfrm flipH="1" flipV="1">
            <a:off x="10139680" y="3418205"/>
            <a:ext cx="1381760" cy="1198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0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err="1" smtClean="0"/>
              <a:t>Today</a:t>
            </a:r>
            <a:endParaRPr lang="sv-SE" dirty="0"/>
          </a:p>
        </p:txBody>
      </p:sp>
      <p:sp>
        <p:nvSpPr>
          <p:cNvPr id="5" name="Platshållare för text 4"/>
          <p:cNvSpPr>
            <a:spLocks noGrp="1"/>
          </p:cNvSpPr>
          <p:nvPr>
            <p:ph type="body" sz="quarter" idx="13"/>
          </p:nvPr>
        </p:nvSpPr>
        <p:spPr>
          <a:xfrm>
            <a:off x="838200" y="1806574"/>
            <a:ext cx="10514013" cy="1161216"/>
          </a:xfrm>
        </p:spPr>
        <p:txBody>
          <a:bodyPr/>
          <a:lstStyle/>
          <a:p>
            <a:r>
              <a:rPr lang="en-US" dirty="0"/>
              <a:t>The transliteration/</a:t>
            </a:r>
            <a:r>
              <a:rPr lang="en-US" dirty="0" err="1"/>
              <a:t>romanization</a:t>
            </a:r>
            <a:r>
              <a:rPr lang="en-US" dirty="0"/>
              <a:t> tool is integrated in the </a:t>
            </a:r>
            <a:r>
              <a:rPr lang="en-US" dirty="0" err="1"/>
              <a:t>Libris</a:t>
            </a:r>
            <a:r>
              <a:rPr lang="en-US" dirty="0"/>
              <a:t> cataloguing interface </a:t>
            </a:r>
            <a:endParaRPr lang="en-US" dirty="0" smtClean="0"/>
          </a:p>
        </p:txBody>
      </p:sp>
      <p:sp>
        <p:nvSpPr>
          <p:cNvPr id="6" name="Platshållare för text 5"/>
          <p:cNvSpPr>
            <a:spLocks noGrp="1"/>
          </p:cNvSpPr>
          <p:nvPr>
            <p:ph type="body" sz="quarter" idx="14"/>
          </p:nvPr>
        </p:nvSpPr>
        <p:spPr/>
        <p:txBody>
          <a:bodyPr/>
          <a:lstStyle/>
          <a:p>
            <a:endParaRPr lang="sv-SE"/>
          </a:p>
        </p:txBody>
      </p:sp>
      <p:sp>
        <p:nvSpPr>
          <p:cNvPr id="7" name="Platshållare för text 4"/>
          <p:cNvSpPr txBox="1">
            <a:spLocks/>
          </p:cNvSpPr>
          <p:nvPr/>
        </p:nvSpPr>
        <p:spPr>
          <a:xfrm>
            <a:off x="709865" y="3354635"/>
            <a:ext cx="10514013" cy="1161216"/>
          </a:xfrm>
          <a:prstGeom prst="rect">
            <a:avLst/>
          </a:prstGeom>
        </p:spPr>
        <p:txBody>
          <a:bodyPr vert="horz" lIns="0" tIns="0" rIns="0" bIns="0" rtlCol="0">
            <a:noAutofit/>
          </a:bodyPr>
          <a:lstStyle>
            <a:lvl1pPr marL="288000" indent="-360000" algn="l" defTabSz="914400" rtl="0" eaLnBrk="1" latinLnBrk="0" hangingPunct="1">
              <a:lnSpc>
                <a:spcPct val="100000"/>
              </a:lnSpc>
              <a:spcBef>
                <a:spcPts val="1000"/>
              </a:spcBef>
              <a:buClr>
                <a:schemeClr val="bg1"/>
              </a:buClr>
              <a:buSzPct val="120000"/>
              <a:buFont typeface="Georgia" panose="02040502050405020303" pitchFamily="18" charset="0"/>
              <a:buChar char="−"/>
              <a:defRPr lang="sv-SE" sz="3000" b="1" kern="1200" dirty="0">
                <a:solidFill>
                  <a:schemeClr val="bg1"/>
                </a:solidFill>
                <a:latin typeface="+mj-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None/>
              <a:defRPr sz="3000" b="1" kern="1200">
                <a:solidFill>
                  <a:schemeClr val="bg1"/>
                </a:solidFill>
                <a:latin typeface="+mj-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r>
              <a:rPr lang="en-US" dirty="0" smtClean="0"/>
              <a:t>Further developing and </a:t>
            </a:r>
            <a:r>
              <a:rPr lang="en-US" dirty="0" err="1" smtClean="0"/>
              <a:t>improvmensts</a:t>
            </a:r>
            <a:endParaRPr lang="en-US" dirty="0" smtClean="0"/>
          </a:p>
        </p:txBody>
      </p:sp>
    </p:spTree>
    <p:extLst>
      <p:ext uri="{BB962C8B-B14F-4D97-AF65-F5344CB8AC3E}">
        <p14:creationId xmlns:p14="http://schemas.microsoft.com/office/powerpoint/2010/main" val="32625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8199" y="291749"/>
            <a:ext cx="10514014" cy="862721"/>
          </a:xfrm>
        </p:spPr>
        <p:txBody>
          <a:bodyPr/>
          <a:lstStyle/>
          <a:p>
            <a:pPr algn="ctr"/>
            <a:r>
              <a:rPr lang="sv-SE" dirty="0"/>
              <a:t>Project's Future</a:t>
            </a:r>
          </a:p>
        </p:txBody>
      </p:sp>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sp>
        <p:nvSpPr>
          <p:cNvPr id="5" name="Platshållare för text 4"/>
          <p:cNvSpPr>
            <a:spLocks noGrp="1"/>
          </p:cNvSpPr>
          <p:nvPr>
            <p:ph type="body" sz="quarter" idx="13"/>
          </p:nvPr>
        </p:nvSpPr>
        <p:spPr>
          <a:xfrm>
            <a:off x="325121" y="2583712"/>
            <a:ext cx="4924741" cy="3792273"/>
          </a:xfrm>
        </p:spPr>
        <p:txBody>
          <a:bodyPr/>
          <a:lstStyle/>
          <a:p>
            <a:endParaRPr lang="sv-SE" sz="2000" dirty="0" smtClean="0"/>
          </a:p>
          <a:p>
            <a:pPr marL="0" indent="0">
              <a:buNone/>
            </a:pPr>
            <a:r>
              <a:rPr lang="sv-SE" sz="2000" dirty="0" smtClean="0"/>
              <a:t>Arabic</a:t>
            </a:r>
            <a:endParaRPr lang="sv-SE" sz="2000" dirty="0"/>
          </a:p>
          <a:p>
            <a:pPr marL="0" indent="0">
              <a:buNone/>
            </a:pPr>
            <a:r>
              <a:rPr lang="sv-SE" sz="2000" dirty="0"/>
              <a:t>Bengali</a:t>
            </a:r>
          </a:p>
          <a:p>
            <a:pPr marL="0" indent="0">
              <a:buNone/>
            </a:pPr>
            <a:r>
              <a:rPr lang="sv-SE" sz="2000" dirty="0"/>
              <a:t>Hebrew</a:t>
            </a:r>
          </a:p>
          <a:p>
            <a:pPr marL="0" indent="0">
              <a:buNone/>
            </a:pPr>
            <a:r>
              <a:rPr lang="sv-SE" sz="2000" dirty="0"/>
              <a:t>Japanese</a:t>
            </a:r>
          </a:p>
          <a:p>
            <a:pPr marL="0" indent="0">
              <a:buNone/>
            </a:pPr>
            <a:r>
              <a:rPr lang="sv-SE" sz="2000" dirty="0"/>
              <a:t>Pashto</a:t>
            </a:r>
          </a:p>
          <a:p>
            <a:pPr marL="0" indent="0">
              <a:buNone/>
            </a:pPr>
            <a:r>
              <a:rPr lang="sv-SE" sz="2000" dirty="0"/>
              <a:t>Persian</a:t>
            </a:r>
          </a:p>
          <a:p>
            <a:pPr marL="0" indent="0">
              <a:buNone/>
            </a:pPr>
            <a:r>
              <a:rPr lang="sv-SE" sz="2000" dirty="0" smtClean="0"/>
              <a:t>Urdu</a:t>
            </a:r>
            <a:endParaRPr lang="sv-SE" sz="2000" dirty="0"/>
          </a:p>
          <a:p>
            <a:pPr marL="457200" indent="-457200">
              <a:buFontTx/>
              <a:buChar char="-"/>
            </a:pPr>
            <a:endParaRPr lang="sv-SE" sz="3200" dirty="0" smtClean="0">
              <a:latin typeface="Georgia" panose="02040502050405020303" pitchFamily="18" charset="0"/>
              <a:cs typeface="Calibri" panose="020F0502020204030204" pitchFamily="34" charset="0"/>
            </a:endParaRPr>
          </a:p>
          <a:p>
            <a:pPr marL="457200" indent="-457200">
              <a:buFontTx/>
              <a:buChar char="-"/>
            </a:pPr>
            <a:endParaRPr lang="sv-SE" dirty="0"/>
          </a:p>
        </p:txBody>
      </p:sp>
      <p:sp>
        <p:nvSpPr>
          <p:cNvPr id="7" name="Platshållare för text 4"/>
          <p:cNvSpPr txBox="1">
            <a:spLocks/>
          </p:cNvSpPr>
          <p:nvPr/>
        </p:nvSpPr>
        <p:spPr>
          <a:xfrm>
            <a:off x="5899747" y="1810507"/>
            <a:ext cx="5452466" cy="773206"/>
          </a:xfrm>
          <a:prstGeom prst="rect">
            <a:avLst/>
          </a:prstGeom>
        </p:spPr>
        <p:txBody>
          <a:bodyPr vert="horz" lIns="0" tIns="0" rIns="0" bIns="0" rtlCol="0">
            <a:noAutofit/>
          </a:bodyPr>
          <a:lstStyle>
            <a:lvl1pPr marL="288000" indent="-360000" algn="l" defTabSz="914400" rtl="0" eaLnBrk="1" latinLnBrk="0" hangingPunct="1">
              <a:lnSpc>
                <a:spcPct val="100000"/>
              </a:lnSpc>
              <a:spcBef>
                <a:spcPts val="1000"/>
              </a:spcBef>
              <a:buClr>
                <a:schemeClr val="bg1"/>
              </a:buClr>
              <a:buSzPct val="120000"/>
              <a:buFont typeface="Georgia" panose="02040502050405020303" pitchFamily="18" charset="0"/>
              <a:buChar char="−"/>
              <a:defRPr lang="sv-SE" sz="3000" b="1" kern="1200" dirty="0">
                <a:solidFill>
                  <a:schemeClr val="bg1"/>
                </a:solidFill>
                <a:latin typeface="+mj-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None/>
              <a:defRPr sz="3000" b="1" kern="1200">
                <a:solidFill>
                  <a:schemeClr val="bg1"/>
                </a:solidFill>
                <a:latin typeface="+mj-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None/>
            </a:pPr>
            <a:r>
              <a:rPr lang="sv-SE" sz="3200" dirty="0" err="1" smtClean="0">
                <a:latin typeface="Georgia" panose="02040502050405020303" pitchFamily="18" charset="0"/>
                <a:cs typeface="Calibri" panose="020F0502020204030204" pitchFamily="34" charset="0"/>
              </a:rPr>
              <a:t>Wishlist</a:t>
            </a:r>
            <a:r>
              <a:rPr lang="sv-SE" sz="3200" dirty="0" smtClean="0">
                <a:latin typeface="Georgia" panose="02040502050405020303" pitchFamily="18" charset="0"/>
                <a:cs typeface="Calibri" panose="020F0502020204030204" pitchFamily="34" charset="0"/>
              </a:rPr>
              <a:t> </a:t>
            </a:r>
            <a:r>
              <a:rPr lang="sv-SE" sz="3200" dirty="0"/>
              <a:t>to be </a:t>
            </a:r>
            <a:r>
              <a:rPr lang="sv-SE" sz="3200" dirty="0" err="1" smtClean="0"/>
              <a:t>developed</a:t>
            </a:r>
            <a:endParaRPr lang="sv-SE" sz="3200" dirty="0" smtClean="0">
              <a:latin typeface="Georgia" panose="02040502050405020303" pitchFamily="18" charset="0"/>
              <a:cs typeface="Calibri" panose="020F0502020204030204" pitchFamily="34" charset="0"/>
            </a:endParaRPr>
          </a:p>
          <a:p>
            <a:pPr marL="0" indent="0">
              <a:buNone/>
            </a:pPr>
            <a:endParaRPr lang="sv-SE" sz="2000" dirty="0" smtClean="0"/>
          </a:p>
        </p:txBody>
      </p:sp>
      <p:sp>
        <p:nvSpPr>
          <p:cNvPr id="8" name="Platshållare för text 4"/>
          <p:cNvSpPr txBox="1">
            <a:spLocks/>
          </p:cNvSpPr>
          <p:nvPr/>
        </p:nvSpPr>
        <p:spPr>
          <a:xfrm>
            <a:off x="374353" y="1803412"/>
            <a:ext cx="5452466" cy="546392"/>
          </a:xfrm>
          <a:prstGeom prst="rect">
            <a:avLst/>
          </a:prstGeom>
        </p:spPr>
        <p:txBody>
          <a:bodyPr vert="horz" lIns="0" tIns="0" rIns="0" bIns="0" rtlCol="0">
            <a:noAutofit/>
          </a:bodyPr>
          <a:lstStyle>
            <a:lvl1pPr marL="288000" indent="-360000" algn="l" defTabSz="914400" rtl="0" eaLnBrk="1" latinLnBrk="0" hangingPunct="1">
              <a:lnSpc>
                <a:spcPct val="100000"/>
              </a:lnSpc>
              <a:spcBef>
                <a:spcPts val="1000"/>
              </a:spcBef>
              <a:buClr>
                <a:schemeClr val="bg1"/>
              </a:buClr>
              <a:buSzPct val="120000"/>
              <a:buFont typeface="Georgia" panose="02040502050405020303" pitchFamily="18" charset="0"/>
              <a:buChar char="−"/>
              <a:defRPr lang="sv-SE" sz="3000" b="1" kern="1200" dirty="0">
                <a:solidFill>
                  <a:schemeClr val="bg1"/>
                </a:solidFill>
                <a:latin typeface="+mj-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None/>
              <a:defRPr sz="3000" b="1" kern="1200">
                <a:solidFill>
                  <a:schemeClr val="bg1"/>
                </a:solidFill>
                <a:latin typeface="+mj-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None/>
            </a:pPr>
            <a:r>
              <a:rPr lang="sv-SE" sz="3200" dirty="0" err="1" smtClean="0">
                <a:latin typeface="Georgia" panose="02040502050405020303" pitchFamily="18" charset="0"/>
                <a:cs typeface="Calibri" panose="020F0502020204030204" pitchFamily="34" charset="0"/>
              </a:rPr>
              <a:t>Wishlist</a:t>
            </a:r>
            <a:r>
              <a:rPr lang="sv-SE" sz="3200" dirty="0" smtClean="0">
                <a:latin typeface="Georgia" panose="02040502050405020303" pitchFamily="18" charset="0"/>
                <a:cs typeface="Calibri" panose="020F0502020204030204" pitchFamily="34" charset="0"/>
              </a:rPr>
              <a:t> </a:t>
            </a:r>
            <a:r>
              <a:rPr lang="sv-SE" sz="3200" dirty="0" err="1" smtClean="0"/>
              <a:t>of</a:t>
            </a:r>
            <a:r>
              <a:rPr lang="sv-SE" sz="3200" dirty="0" smtClean="0"/>
              <a:t> </a:t>
            </a:r>
            <a:r>
              <a:rPr lang="sv-SE" sz="3200" dirty="0" err="1" smtClean="0"/>
              <a:t>languages</a:t>
            </a:r>
            <a:endParaRPr lang="sv-SE" sz="3200" dirty="0" smtClean="0">
              <a:latin typeface="Georgia" panose="02040502050405020303" pitchFamily="18" charset="0"/>
              <a:cs typeface="Calibri" panose="020F0502020204030204" pitchFamily="34" charset="0"/>
            </a:endParaRPr>
          </a:p>
        </p:txBody>
      </p:sp>
      <p:sp>
        <p:nvSpPr>
          <p:cNvPr id="9" name="Platshållare för text 4"/>
          <p:cNvSpPr txBox="1">
            <a:spLocks/>
          </p:cNvSpPr>
          <p:nvPr/>
        </p:nvSpPr>
        <p:spPr>
          <a:xfrm>
            <a:off x="6052147" y="2838894"/>
            <a:ext cx="5452466" cy="1913859"/>
          </a:xfrm>
          <a:prstGeom prst="rect">
            <a:avLst/>
          </a:prstGeom>
        </p:spPr>
        <p:txBody>
          <a:bodyPr vert="horz" lIns="0" tIns="0" rIns="0" bIns="0" rtlCol="0">
            <a:noAutofit/>
          </a:bodyPr>
          <a:lstStyle>
            <a:lvl1pPr marL="288000" indent="-360000" algn="l" defTabSz="914400" rtl="0" eaLnBrk="1" latinLnBrk="0" hangingPunct="1">
              <a:lnSpc>
                <a:spcPct val="100000"/>
              </a:lnSpc>
              <a:spcBef>
                <a:spcPts val="1000"/>
              </a:spcBef>
              <a:buClr>
                <a:schemeClr val="bg1"/>
              </a:buClr>
              <a:buSzPct val="120000"/>
              <a:buFont typeface="Georgia" panose="02040502050405020303" pitchFamily="18" charset="0"/>
              <a:buChar char="−"/>
              <a:defRPr lang="sv-SE" sz="3000" b="1" kern="1200" dirty="0">
                <a:solidFill>
                  <a:schemeClr val="bg1"/>
                </a:solidFill>
                <a:latin typeface="+mj-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None/>
              <a:defRPr sz="3000" b="1" kern="1200">
                <a:solidFill>
                  <a:schemeClr val="bg1"/>
                </a:solidFill>
                <a:latin typeface="+mj-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None/>
            </a:pPr>
            <a:endParaRPr lang="sv-SE" sz="2000" dirty="0" smtClean="0"/>
          </a:p>
          <a:p>
            <a:r>
              <a:rPr lang="en-US" sz="2000" dirty="0" smtClean="0"/>
              <a:t>Generate </a:t>
            </a:r>
            <a:r>
              <a:rPr lang="en-US" sz="2000" dirty="0"/>
              <a:t>original script from the </a:t>
            </a:r>
            <a:r>
              <a:rPr lang="en-US" sz="2000" dirty="0" err="1" smtClean="0"/>
              <a:t>romanized</a:t>
            </a:r>
            <a:r>
              <a:rPr lang="en-US" sz="2000" dirty="0" smtClean="0"/>
              <a:t> </a:t>
            </a:r>
            <a:r>
              <a:rPr lang="en-US" sz="2000" dirty="0"/>
              <a:t>records</a:t>
            </a:r>
            <a:endParaRPr lang="sv-SE" sz="3200" dirty="0" smtClean="0">
              <a:latin typeface="Georgia" panose="02040502050405020303" pitchFamily="18" charset="0"/>
              <a:cs typeface="Calibri" panose="020F0502020204030204" pitchFamily="34" charset="0"/>
            </a:endParaRPr>
          </a:p>
          <a:p>
            <a:pPr marL="457200" indent="-457200">
              <a:buFontTx/>
              <a:buChar char="-"/>
            </a:pPr>
            <a:endParaRPr lang="sv-SE" dirty="0"/>
          </a:p>
        </p:txBody>
      </p:sp>
    </p:spTree>
    <p:extLst>
      <p:ext uri="{BB962C8B-B14F-4D97-AF65-F5344CB8AC3E}">
        <p14:creationId xmlns:p14="http://schemas.microsoft.com/office/powerpoint/2010/main" val="665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err="1"/>
              <a:t>Thank</a:t>
            </a:r>
            <a:r>
              <a:rPr lang="sv-SE" dirty="0"/>
              <a:t> </a:t>
            </a:r>
            <a:r>
              <a:rPr lang="sv-SE" dirty="0" err="1" smtClean="0"/>
              <a:t>You</a:t>
            </a:r>
            <a:r>
              <a:rPr lang="sv-SE" dirty="0" smtClean="0"/>
              <a:t> </a:t>
            </a:r>
            <a:endParaRPr lang="sv-SE" dirty="0"/>
          </a:p>
        </p:txBody>
      </p:sp>
      <p:sp>
        <p:nvSpPr>
          <p:cNvPr id="5" name="Platshållare för text 4"/>
          <p:cNvSpPr>
            <a:spLocks noGrp="1"/>
          </p:cNvSpPr>
          <p:nvPr>
            <p:ph type="body" sz="quarter" idx="13"/>
          </p:nvPr>
        </p:nvSpPr>
        <p:spPr>
          <a:xfrm>
            <a:off x="838199" y="2693172"/>
            <a:ext cx="10514013" cy="2588963"/>
          </a:xfrm>
        </p:spPr>
        <p:txBody>
          <a:bodyPr/>
          <a:lstStyle/>
          <a:p>
            <a:pPr marL="0" indent="0">
              <a:buNone/>
            </a:pPr>
            <a:r>
              <a:rPr lang="sv-SE" dirty="0" smtClean="0"/>
              <a:t>fatima.klanco.almulki@kb.se</a:t>
            </a:r>
          </a:p>
          <a:p>
            <a:pPr marL="0" indent="0">
              <a:buNone/>
            </a:pPr>
            <a:r>
              <a:rPr lang="sv-SE" dirty="0"/>
              <a:t>o</a:t>
            </a:r>
            <a:r>
              <a:rPr lang="sv-SE" dirty="0" smtClean="0"/>
              <a:t>lov.ylinenpaa@kb.se</a:t>
            </a:r>
            <a:endParaRPr lang="sv-SE" dirty="0"/>
          </a:p>
        </p:txBody>
      </p:sp>
      <p:sp>
        <p:nvSpPr>
          <p:cNvPr id="2" name="Platshållare för text 1"/>
          <p:cNvSpPr>
            <a:spLocks noGrp="1"/>
          </p:cNvSpPr>
          <p:nvPr>
            <p:ph type="body" sz="quarter" idx="14"/>
          </p:nvPr>
        </p:nvSpPr>
        <p:spPr/>
        <p:txBody>
          <a:bodyPr/>
          <a:lstStyle/>
          <a:p>
            <a:endParaRPr lang="sv-SE"/>
          </a:p>
        </p:txBody>
      </p:sp>
      <p:sp>
        <p:nvSpPr>
          <p:cNvPr id="6" name="Rubrik 3"/>
          <p:cNvSpPr txBox="1">
            <a:spLocks/>
          </p:cNvSpPr>
          <p:nvPr/>
        </p:nvSpPr>
        <p:spPr>
          <a:xfrm>
            <a:off x="827761" y="713637"/>
            <a:ext cx="10514014" cy="86272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lang="sv-SE" sz="4000" b="1" kern="1200" dirty="0">
                <a:solidFill>
                  <a:schemeClr val="bg1"/>
                </a:solidFill>
                <a:latin typeface="+mj-lt"/>
                <a:ea typeface="+mj-ea"/>
                <a:cs typeface="+mj-cs"/>
              </a:defRPr>
            </a:lvl1pPr>
          </a:lstStyle>
          <a:p>
            <a:r>
              <a:rPr lang="sv-SE" dirty="0" smtClean="0"/>
              <a:t>                       </a:t>
            </a:r>
            <a:r>
              <a:rPr lang="sv-SE" dirty="0" smtClean="0">
                <a:sym typeface="Wingdings" panose="05000000000000000000" pitchFamily="2" charset="2"/>
              </a:rPr>
              <a:t></a:t>
            </a:r>
            <a:endParaRPr lang="sv-SE" dirty="0"/>
          </a:p>
        </p:txBody>
      </p:sp>
    </p:spTree>
    <p:extLst>
      <p:ext uri="{BB962C8B-B14F-4D97-AF65-F5344CB8AC3E}">
        <p14:creationId xmlns:p14="http://schemas.microsoft.com/office/powerpoint/2010/main" val="214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sz="quarter" idx="14"/>
          </p:nvPr>
        </p:nvSpPr>
        <p:spPr>
          <a:xfrm>
            <a:off x="280219" y="302238"/>
            <a:ext cx="10176387" cy="6039567"/>
          </a:xfrm>
        </p:spPr>
        <p:txBody>
          <a:bodyPr/>
          <a:lstStyle/>
          <a:p>
            <a:r>
              <a:rPr lang="en-US" sz="1600" dirty="0"/>
              <a:t>Sweden, with its rich library tradition and status as the first country to introduce a legal deposit law in 1661, has long been at the forefront of cataloging innovation. Today, the national library catalog, LIBRIS, encompasses around ten million titles and relies on collaboration among public, academic, research, and specialized libraries. The LIBRIS Collective recognized the need for a new approach to cataloging multilingual and non-Latin script materials to meet the principles of RDA, which emphasize describing resources as they appear while also supporting catalogers who may not have proficiency in all languages</a:t>
            </a:r>
            <a:r>
              <a:rPr lang="en-US" sz="1600" dirty="0" smtClean="0"/>
              <a:t>.</a:t>
            </a:r>
            <a:endParaRPr lang="en-US" sz="1600" dirty="0"/>
          </a:p>
          <a:p>
            <a:r>
              <a:rPr lang="en-US" sz="1600" dirty="0"/>
              <a:t>To address this, a project was initiated to develop a tool enabling automated </a:t>
            </a:r>
            <a:r>
              <a:rPr lang="en-US" sz="1600" dirty="0" err="1"/>
              <a:t>romanization</a:t>
            </a:r>
            <a:r>
              <a:rPr lang="en-US" sz="1600" dirty="0"/>
              <a:t> while preserving original scripts in metadata. This tool simplifies cataloging by offering language-specific schemes, such as ALA and ISO standards, and ensures that resources are described both in their original form and with a </a:t>
            </a:r>
            <a:r>
              <a:rPr lang="en-US" sz="1600" dirty="0" err="1"/>
              <a:t>romanized</a:t>
            </a:r>
            <a:r>
              <a:rPr lang="en-US" sz="1600" dirty="0"/>
              <a:t> version for easier handling by librarians. This dual approach balances the needs of catalogers, who require clarity and accessibility, with the principles of detailed and accurate resource description</a:t>
            </a:r>
            <a:r>
              <a:rPr lang="en-US" sz="1600" dirty="0" smtClean="0"/>
              <a:t>.</a:t>
            </a:r>
            <a:endParaRPr lang="en-US" sz="1600" dirty="0"/>
          </a:p>
          <a:p>
            <a:r>
              <a:rPr lang="en-US" sz="1600" dirty="0"/>
              <a:t>Initial efforts focused on automating </a:t>
            </a:r>
            <a:r>
              <a:rPr lang="en-US" sz="1600" dirty="0" err="1"/>
              <a:t>romanization</a:t>
            </a:r>
            <a:r>
              <a:rPr lang="en-US" sz="1600" dirty="0"/>
              <a:t> for key metadata fields like titles, authorship, and publication details. Particular challenges, such as handling Chinese word aggregation and accommodating multiple Yiddish </a:t>
            </a:r>
            <a:r>
              <a:rPr lang="en-US" sz="1600" dirty="0" err="1"/>
              <a:t>romanization</a:t>
            </a:r>
            <a:r>
              <a:rPr lang="en-US" sz="1600" dirty="0"/>
              <a:t> schemes, highlight the complexity of the task. Nevertheless, the tool has already improved accessibility for users and streamlined workflows for librarians, making it easier to manage Sweden’s multilingual collections</a:t>
            </a:r>
            <a:r>
              <a:rPr lang="en-US" sz="1600" dirty="0" smtClean="0"/>
              <a:t>.</a:t>
            </a:r>
            <a:endParaRPr lang="en-US" sz="1600" dirty="0"/>
          </a:p>
          <a:p>
            <a:r>
              <a:rPr lang="en-US" sz="1600" dirty="0"/>
              <a:t>Looking ahead, the project envisions further development of the tool to enable the generation of original scripts from existing </a:t>
            </a:r>
            <a:r>
              <a:rPr lang="en-US" sz="1600" dirty="0" err="1"/>
              <a:t>romanized</a:t>
            </a:r>
            <a:r>
              <a:rPr lang="en-US" sz="1600" dirty="0"/>
              <a:t> metadata. This functionality would be particularly beneficial for older collections where only </a:t>
            </a:r>
            <a:r>
              <a:rPr lang="en-US" sz="1600" dirty="0" err="1"/>
              <a:t>romanized</a:t>
            </a:r>
            <a:r>
              <a:rPr lang="en-US" sz="1600" dirty="0"/>
              <a:t> descriptions exist, ensuring that these materials can be enriched with their original script. Such advancements would not only support catalogers but also enhance the discoverability and representation of historical resources, furthering the accessibility and inclusivity of Sweden’s national library collections.</a:t>
            </a:r>
          </a:p>
        </p:txBody>
      </p:sp>
    </p:spTree>
    <p:extLst>
      <p:ext uri="{BB962C8B-B14F-4D97-AF65-F5344CB8AC3E}">
        <p14:creationId xmlns:p14="http://schemas.microsoft.com/office/powerpoint/2010/main" val="293097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870" y="1036110"/>
            <a:ext cx="11222725" cy="588605"/>
          </a:xfrm>
        </p:spPr>
        <p:txBody>
          <a:bodyPr/>
          <a:lstStyle/>
          <a:p>
            <a:r>
              <a:rPr lang="en-US" sz="3200" b="0" dirty="0"/>
              <a:t>Automated Romanization </a:t>
            </a:r>
            <a:r>
              <a:rPr lang="en-US" sz="3200" b="0" dirty="0" smtClean="0"/>
              <a:t>in the </a:t>
            </a:r>
            <a:r>
              <a:rPr lang="en-US" sz="3200" b="0" dirty="0" err="1" smtClean="0"/>
              <a:t>Libris</a:t>
            </a:r>
            <a:r>
              <a:rPr lang="en-US" sz="3200" b="0" dirty="0" smtClean="0"/>
              <a:t> cataloguing interface</a:t>
            </a:r>
            <a:endParaRPr lang="sv-SE" sz="3200" dirty="0"/>
          </a:p>
        </p:txBody>
      </p:sp>
      <p:sp>
        <p:nvSpPr>
          <p:cNvPr id="3" name="Platshållare för text 2"/>
          <p:cNvSpPr>
            <a:spLocks noGrp="1"/>
          </p:cNvSpPr>
          <p:nvPr>
            <p:ph type="body" sz="quarter" idx="13"/>
          </p:nvPr>
        </p:nvSpPr>
        <p:spPr>
          <a:xfrm>
            <a:off x="728870" y="5080632"/>
            <a:ext cx="5895946" cy="1325216"/>
          </a:xfrm>
        </p:spPr>
        <p:txBody>
          <a:bodyPr/>
          <a:lstStyle/>
          <a:p>
            <a:pPr marL="0" indent="0">
              <a:buNone/>
            </a:pPr>
            <a:r>
              <a:rPr lang="en-US" sz="2000" b="0" dirty="0" smtClean="0"/>
              <a:t>Fatima Klanco Al Mulki, </a:t>
            </a:r>
            <a:r>
              <a:rPr lang="en-US" sz="2000" b="0" dirty="0"/>
              <a:t>Multilingual </a:t>
            </a:r>
            <a:r>
              <a:rPr lang="en-US" sz="2000" b="0" dirty="0" smtClean="0"/>
              <a:t>Coordinator</a:t>
            </a:r>
          </a:p>
          <a:p>
            <a:pPr marL="0" indent="0">
              <a:buNone/>
            </a:pPr>
            <a:r>
              <a:rPr lang="en-US" sz="2000" b="0" dirty="0" smtClean="0"/>
              <a:t>Olov Ylinenpää, System developer</a:t>
            </a:r>
            <a:endParaRPr lang="sv-SE" sz="2000" b="0" dirty="0"/>
          </a:p>
          <a:p>
            <a:pPr marL="0" indent="0">
              <a:buNone/>
            </a:pPr>
            <a:r>
              <a:rPr lang="en-US" sz="2000" b="0" dirty="0" smtClean="0"/>
              <a:t>National Library of Sweden</a:t>
            </a:r>
            <a:endParaRPr lang="sv-SE" sz="2000" dirty="0"/>
          </a:p>
        </p:txBody>
      </p:sp>
    </p:spTree>
    <p:extLst>
      <p:ext uri="{BB962C8B-B14F-4D97-AF65-F5344CB8AC3E}">
        <p14:creationId xmlns:p14="http://schemas.microsoft.com/office/powerpoint/2010/main" val="1368561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National </a:t>
            </a:r>
            <a:r>
              <a:rPr lang="sv-SE" dirty="0" err="1" smtClean="0"/>
              <a:t>Library</a:t>
            </a:r>
            <a:r>
              <a:rPr lang="sv-SE" dirty="0" smtClean="0"/>
              <a:t> </a:t>
            </a:r>
            <a:r>
              <a:rPr lang="sv-SE" dirty="0" err="1" smtClean="0"/>
              <a:t>of</a:t>
            </a:r>
            <a:r>
              <a:rPr lang="sv-SE" dirty="0" smtClean="0"/>
              <a:t> Sweden </a:t>
            </a:r>
            <a:endParaRPr lang="sv-SE" dirty="0"/>
          </a:p>
        </p:txBody>
      </p:sp>
      <p:sp>
        <p:nvSpPr>
          <p:cNvPr id="3" name="Platshållare för text 4"/>
          <p:cNvSpPr>
            <a:spLocks noGrp="1"/>
          </p:cNvSpPr>
          <p:nvPr>
            <p:ph type="body" sz="quarter" idx="13"/>
          </p:nvPr>
        </p:nvSpPr>
        <p:spPr>
          <a:xfrm>
            <a:off x="924165" y="2420348"/>
            <a:ext cx="10514013" cy="711160"/>
          </a:xfrm>
        </p:spPr>
        <p:txBody>
          <a:bodyPr/>
          <a:lstStyle/>
          <a:p>
            <a:pPr marL="457200" indent="-457200">
              <a:buFontTx/>
              <a:buChar char="-"/>
            </a:pPr>
            <a:r>
              <a:rPr lang="sv-SE" dirty="0" smtClean="0"/>
              <a:t>Swedish legal </a:t>
            </a:r>
            <a:r>
              <a:rPr lang="sv-SE" dirty="0" err="1" smtClean="0"/>
              <a:t>deposit</a:t>
            </a:r>
            <a:r>
              <a:rPr lang="sv-SE" dirty="0" smtClean="0"/>
              <a:t> </a:t>
            </a:r>
            <a:r>
              <a:rPr lang="sv-SE" dirty="0" err="1" smtClean="0"/>
              <a:t>law</a:t>
            </a:r>
            <a:r>
              <a:rPr lang="sv-SE" dirty="0" smtClean="0"/>
              <a:t>, 1661</a:t>
            </a:r>
          </a:p>
        </p:txBody>
      </p:sp>
      <p:sp>
        <p:nvSpPr>
          <p:cNvPr id="4" name="Platshållare för text 3"/>
          <p:cNvSpPr>
            <a:spLocks noGrp="1"/>
          </p:cNvSpPr>
          <p:nvPr>
            <p:ph type="body" sz="quarter" idx="14"/>
          </p:nvPr>
        </p:nvSpPr>
        <p:spPr/>
        <p:txBody>
          <a:bodyPr/>
          <a:lstStyle/>
          <a:p>
            <a:r>
              <a:rPr lang="sv-SE" dirty="0"/>
              <a:t>Fatima Klanco Al Mulki</a:t>
            </a:r>
          </a:p>
          <a:p>
            <a:endParaRPr lang="sv-SE" dirty="0"/>
          </a:p>
        </p:txBody>
      </p:sp>
      <p:sp>
        <p:nvSpPr>
          <p:cNvPr id="6" name="Rektangel 5"/>
          <p:cNvSpPr/>
          <p:nvPr/>
        </p:nvSpPr>
        <p:spPr>
          <a:xfrm>
            <a:off x="838199" y="3131508"/>
            <a:ext cx="8045670" cy="553998"/>
          </a:xfrm>
          <a:prstGeom prst="rect">
            <a:avLst/>
          </a:prstGeom>
        </p:spPr>
        <p:txBody>
          <a:bodyPr wrap="square">
            <a:spAutoFit/>
          </a:bodyPr>
          <a:lstStyle/>
          <a:p>
            <a:pPr marL="457200" indent="-457200">
              <a:spcBef>
                <a:spcPts val="1000"/>
              </a:spcBef>
              <a:buClr>
                <a:schemeClr val="bg1"/>
              </a:buClr>
              <a:buSzPct val="120000"/>
              <a:buFontTx/>
              <a:buChar char="-"/>
            </a:pPr>
            <a:r>
              <a:rPr lang="sv-SE" sz="3000" b="1" dirty="0" err="1">
                <a:solidFill>
                  <a:schemeClr val="bg1"/>
                </a:solidFill>
                <a:latin typeface="+mj-lt"/>
              </a:rPr>
              <a:t>Collecting</a:t>
            </a:r>
            <a:r>
              <a:rPr lang="sv-SE" sz="3000" b="1" dirty="0">
                <a:solidFill>
                  <a:schemeClr val="bg1"/>
                </a:solidFill>
                <a:latin typeface="+mj-lt"/>
              </a:rPr>
              <a:t> and </a:t>
            </a:r>
            <a:r>
              <a:rPr lang="sv-SE" sz="3000" b="1" dirty="0" err="1">
                <a:solidFill>
                  <a:schemeClr val="bg1"/>
                </a:solidFill>
                <a:latin typeface="+mj-lt"/>
              </a:rPr>
              <a:t>describing</a:t>
            </a:r>
            <a:r>
              <a:rPr lang="sv-SE" sz="3000" b="1" dirty="0">
                <a:solidFill>
                  <a:schemeClr val="bg1"/>
                </a:solidFill>
                <a:latin typeface="+mj-lt"/>
              </a:rPr>
              <a:t> </a:t>
            </a:r>
            <a:r>
              <a:rPr lang="sv-SE" sz="3000" b="1" dirty="0" err="1">
                <a:solidFill>
                  <a:schemeClr val="bg1"/>
                </a:solidFill>
                <a:latin typeface="+mj-lt"/>
              </a:rPr>
              <a:t>resources</a:t>
            </a:r>
            <a:endParaRPr lang="sv-SE" sz="3000" b="1" dirty="0">
              <a:solidFill>
                <a:schemeClr val="bg1"/>
              </a:solidFill>
              <a:latin typeface="+mj-lt"/>
            </a:endParaRPr>
          </a:p>
        </p:txBody>
      </p:sp>
      <p:sp>
        <p:nvSpPr>
          <p:cNvPr id="7" name="Rektangel 6"/>
          <p:cNvSpPr/>
          <p:nvPr/>
        </p:nvSpPr>
        <p:spPr>
          <a:xfrm>
            <a:off x="846247" y="3901996"/>
            <a:ext cx="7680443" cy="553998"/>
          </a:xfrm>
          <a:prstGeom prst="rect">
            <a:avLst/>
          </a:prstGeom>
        </p:spPr>
        <p:txBody>
          <a:bodyPr wrap="square">
            <a:spAutoFit/>
          </a:bodyPr>
          <a:lstStyle/>
          <a:p>
            <a:pPr marL="457200" indent="-457200">
              <a:buFontTx/>
              <a:buChar char="-"/>
            </a:pPr>
            <a:r>
              <a:rPr lang="sv-SE" sz="3000" b="1" dirty="0" smtClean="0">
                <a:solidFill>
                  <a:schemeClr val="bg1"/>
                </a:solidFill>
                <a:latin typeface="+mj-lt"/>
              </a:rPr>
              <a:t>Libris</a:t>
            </a:r>
            <a:endParaRPr lang="sv-SE" sz="3000" b="1" dirty="0">
              <a:solidFill>
                <a:schemeClr val="bg1"/>
              </a:solidFill>
              <a:latin typeface="+mj-lt"/>
            </a:endParaRPr>
          </a:p>
        </p:txBody>
      </p:sp>
      <p:sp>
        <p:nvSpPr>
          <p:cNvPr id="8" name="Rektangel 7"/>
          <p:cNvSpPr/>
          <p:nvPr/>
        </p:nvSpPr>
        <p:spPr>
          <a:xfrm>
            <a:off x="846247" y="4852423"/>
            <a:ext cx="7588305" cy="553998"/>
          </a:xfrm>
          <a:prstGeom prst="rect">
            <a:avLst/>
          </a:prstGeom>
        </p:spPr>
        <p:txBody>
          <a:bodyPr wrap="square">
            <a:spAutoFit/>
          </a:bodyPr>
          <a:lstStyle/>
          <a:p>
            <a:pPr marL="457200" indent="-457200">
              <a:buFontTx/>
              <a:buChar char="-"/>
            </a:pPr>
            <a:r>
              <a:rPr lang="sv-SE" sz="3000" b="1" dirty="0">
                <a:solidFill>
                  <a:schemeClr val="bg1"/>
                </a:solidFill>
                <a:latin typeface="+mj-lt"/>
              </a:rPr>
              <a:t>Libris </a:t>
            </a:r>
            <a:r>
              <a:rPr lang="sv-SE" sz="3000" b="1" dirty="0" err="1">
                <a:solidFill>
                  <a:schemeClr val="bg1"/>
                </a:solidFill>
                <a:latin typeface="+mj-lt"/>
              </a:rPr>
              <a:t>collective</a:t>
            </a:r>
            <a:r>
              <a:rPr lang="sv-SE" sz="3000" b="1" dirty="0">
                <a:solidFill>
                  <a:schemeClr val="bg1"/>
                </a:solidFill>
                <a:latin typeface="+mj-lt"/>
              </a:rPr>
              <a:t>  </a:t>
            </a:r>
          </a:p>
        </p:txBody>
      </p:sp>
    </p:spTree>
    <p:extLst>
      <p:ext uri="{BB962C8B-B14F-4D97-AF65-F5344CB8AC3E}">
        <p14:creationId xmlns:p14="http://schemas.microsoft.com/office/powerpoint/2010/main" val="19743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Project </a:t>
            </a:r>
            <a:r>
              <a:rPr lang="sv-SE" dirty="0" err="1"/>
              <a:t>b</a:t>
            </a:r>
            <a:r>
              <a:rPr lang="sv-SE" dirty="0" err="1" smtClean="0"/>
              <a:t>ackground</a:t>
            </a:r>
            <a:endParaRPr lang="sv-SE" dirty="0"/>
          </a:p>
        </p:txBody>
      </p:sp>
      <p:sp>
        <p:nvSpPr>
          <p:cNvPr id="3" name="Platshållare för text 4"/>
          <p:cNvSpPr>
            <a:spLocks noGrp="1"/>
          </p:cNvSpPr>
          <p:nvPr>
            <p:ph type="body" sz="quarter" idx="13"/>
          </p:nvPr>
        </p:nvSpPr>
        <p:spPr>
          <a:xfrm>
            <a:off x="838200" y="2391184"/>
            <a:ext cx="10514013" cy="1089435"/>
          </a:xfrm>
        </p:spPr>
        <p:txBody>
          <a:bodyPr/>
          <a:lstStyle/>
          <a:p>
            <a:pPr marL="457200" indent="-457200">
              <a:buFontTx/>
              <a:buChar char="-"/>
            </a:pPr>
            <a:r>
              <a:rPr lang="sv-SE" dirty="0" smtClean="0"/>
              <a:t>MARC21 and the </a:t>
            </a:r>
            <a:r>
              <a:rPr lang="sv-SE" dirty="0" err="1" smtClean="0"/>
              <a:t>transition</a:t>
            </a:r>
            <a:r>
              <a:rPr lang="sv-SE" dirty="0" smtClean="0"/>
              <a:t> to BIBFRAME</a:t>
            </a:r>
          </a:p>
        </p:txBody>
      </p:sp>
      <p:sp>
        <p:nvSpPr>
          <p:cNvPr id="4" name="Platshållare för text 3"/>
          <p:cNvSpPr>
            <a:spLocks noGrp="1"/>
          </p:cNvSpPr>
          <p:nvPr>
            <p:ph type="body" sz="quarter" idx="14"/>
          </p:nvPr>
        </p:nvSpPr>
        <p:spPr/>
        <p:txBody>
          <a:bodyPr/>
          <a:lstStyle/>
          <a:p>
            <a:r>
              <a:rPr lang="sv-SE" dirty="0"/>
              <a:t>Fatima Klanco Al Mulki</a:t>
            </a:r>
          </a:p>
          <a:p>
            <a:endParaRPr lang="sv-SE" dirty="0"/>
          </a:p>
        </p:txBody>
      </p:sp>
      <p:sp>
        <p:nvSpPr>
          <p:cNvPr id="5" name="Platshållare för text 4"/>
          <p:cNvSpPr txBox="1">
            <a:spLocks/>
          </p:cNvSpPr>
          <p:nvPr/>
        </p:nvSpPr>
        <p:spPr>
          <a:xfrm>
            <a:off x="808704" y="3915184"/>
            <a:ext cx="10666414" cy="1900597"/>
          </a:xfrm>
          <a:prstGeom prst="rect">
            <a:avLst/>
          </a:prstGeom>
        </p:spPr>
        <p:txBody>
          <a:bodyPr vert="horz" lIns="0" tIns="0" rIns="0" bIns="0" rtlCol="0">
            <a:noAutofit/>
          </a:bodyPr>
          <a:lstStyle>
            <a:lvl1pPr marL="288000" indent="-360000" algn="l" defTabSz="914400" rtl="0" eaLnBrk="1" latinLnBrk="0" hangingPunct="1">
              <a:lnSpc>
                <a:spcPct val="100000"/>
              </a:lnSpc>
              <a:spcBef>
                <a:spcPts val="1000"/>
              </a:spcBef>
              <a:buClr>
                <a:schemeClr val="bg1"/>
              </a:buClr>
              <a:buSzPct val="120000"/>
              <a:buFont typeface="Georgia" panose="02040502050405020303" pitchFamily="18" charset="0"/>
              <a:buChar char="−"/>
              <a:defRPr lang="sv-SE" sz="3000" b="1" kern="1200" dirty="0">
                <a:solidFill>
                  <a:schemeClr val="bg1"/>
                </a:solidFill>
                <a:latin typeface="+mj-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None/>
              <a:defRPr sz="3000" b="1" kern="1200">
                <a:solidFill>
                  <a:schemeClr val="bg1"/>
                </a:solidFill>
                <a:latin typeface="+mj-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457200" indent="-457200">
              <a:buFontTx/>
              <a:buChar char="-"/>
            </a:pPr>
            <a:r>
              <a:rPr lang="en-US" dirty="0" smtClean="0"/>
              <a:t>Inconsistency &amp; unpredictability in </a:t>
            </a:r>
            <a:r>
              <a:rPr lang="en-US" dirty="0" err="1" smtClean="0"/>
              <a:t>romanization</a:t>
            </a:r>
            <a:r>
              <a:rPr lang="en-US" dirty="0" smtClean="0"/>
              <a:t> practices </a:t>
            </a:r>
            <a:endParaRPr lang="en-US" dirty="0"/>
          </a:p>
        </p:txBody>
      </p:sp>
    </p:spTree>
    <p:extLst>
      <p:ext uri="{BB962C8B-B14F-4D97-AF65-F5344CB8AC3E}">
        <p14:creationId xmlns:p14="http://schemas.microsoft.com/office/powerpoint/2010/main" val="20027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449706"/>
            <a:ext cx="10514014" cy="914400"/>
          </a:xfrm>
        </p:spPr>
        <p:txBody>
          <a:bodyPr/>
          <a:lstStyle/>
          <a:p>
            <a:r>
              <a:rPr lang="sv-SE" dirty="0" smtClean="0"/>
              <a:t> Vision</a:t>
            </a:r>
            <a:endParaRPr lang="sv-SE" dirty="0"/>
          </a:p>
        </p:txBody>
      </p:sp>
      <p:sp>
        <p:nvSpPr>
          <p:cNvPr id="4" name="Platshållare för text 4"/>
          <p:cNvSpPr>
            <a:spLocks noGrp="1"/>
          </p:cNvSpPr>
          <p:nvPr>
            <p:ph type="body" sz="quarter" idx="13"/>
          </p:nvPr>
        </p:nvSpPr>
        <p:spPr/>
        <p:txBody>
          <a:bodyPr/>
          <a:lstStyle/>
          <a:p>
            <a:pPr marL="457200" indent="-457200">
              <a:buFontTx/>
              <a:buChar char="-"/>
            </a:pPr>
            <a:r>
              <a:rPr lang="sv-SE" dirty="0" err="1" smtClean="0"/>
              <a:t>Romanization</a:t>
            </a:r>
            <a:r>
              <a:rPr lang="sv-SE" dirty="0" smtClean="0"/>
              <a:t> </a:t>
            </a:r>
            <a:r>
              <a:rPr lang="sv-SE" dirty="0" err="1" smtClean="0"/>
              <a:t>of</a:t>
            </a:r>
            <a:r>
              <a:rPr lang="sv-SE" dirty="0" smtClean="0"/>
              <a:t> non-Latin scripts </a:t>
            </a:r>
            <a:r>
              <a:rPr lang="sv-SE" dirty="0" err="1" smtClean="0"/>
              <a:t>while</a:t>
            </a:r>
            <a:endParaRPr lang="sv-SE" dirty="0"/>
          </a:p>
          <a:p>
            <a:pPr marL="0" indent="0">
              <a:buNone/>
            </a:pPr>
            <a:r>
              <a:rPr lang="sv-SE" dirty="0" smtClean="0"/>
              <a:t>     </a:t>
            </a:r>
            <a:r>
              <a:rPr lang="sv-SE" dirty="0" err="1" smtClean="0"/>
              <a:t>allowing</a:t>
            </a:r>
            <a:r>
              <a:rPr lang="sv-SE" dirty="0" smtClean="0"/>
              <a:t> metadata </a:t>
            </a:r>
            <a:r>
              <a:rPr lang="sv-SE" dirty="0" err="1" smtClean="0"/>
              <a:t>exchange</a:t>
            </a:r>
            <a:endParaRPr lang="sv-SE" dirty="0" smtClean="0"/>
          </a:p>
          <a:p>
            <a:pPr marL="457200" indent="-457200">
              <a:buFontTx/>
              <a:buChar char="-"/>
            </a:pPr>
            <a:r>
              <a:rPr lang="sv-SE" dirty="0" err="1" smtClean="0"/>
              <a:t>Improving</a:t>
            </a:r>
            <a:r>
              <a:rPr lang="sv-SE" dirty="0" smtClean="0"/>
              <a:t> </a:t>
            </a:r>
            <a:r>
              <a:rPr lang="sv-SE" dirty="0" err="1" smtClean="0"/>
              <a:t>searchability</a:t>
            </a:r>
            <a:endParaRPr lang="sv-SE" dirty="0" smtClean="0"/>
          </a:p>
          <a:p>
            <a:pPr marL="457200" indent="-457200">
              <a:buFontTx/>
              <a:buChar char="-"/>
            </a:pPr>
            <a:endParaRPr lang="sv-SE" dirty="0" smtClean="0"/>
          </a:p>
          <a:p>
            <a:pPr marL="0" indent="0">
              <a:buNone/>
            </a:pPr>
            <a:r>
              <a:rPr lang="sv-SE" dirty="0" smtClean="0"/>
              <a:t>Target </a:t>
            </a:r>
            <a:r>
              <a:rPr lang="sv-SE" dirty="0" err="1" smtClean="0"/>
              <a:t>groups</a:t>
            </a:r>
            <a:r>
              <a:rPr lang="sv-SE" dirty="0" smtClean="0"/>
              <a:t> </a:t>
            </a:r>
          </a:p>
          <a:p>
            <a:pPr marL="0" indent="0">
              <a:buNone/>
            </a:pPr>
            <a:r>
              <a:rPr lang="sv-SE" dirty="0" smtClean="0"/>
              <a:t>	1. </a:t>
            </a:r>
            <a:r>
              <a:rPr lang="sv-SE" dirty="0" err="1" smtClean="0"/>
              <a:t>Cataloguers</a:t>
            </a:r>
            <a:r>
              <a:rPr lang="sv-SE" dirty="0" smtClean="0"/>
              <a:t> &amp; </a:t>
            </a:r>
            <a:r>
              <a:rPr lang="sv-SE" dirty="0" err="1" smtClean="0"/>
              <a:t>librarians</a:t>
            </a:r>
            <a:r>
              <a:rPr lang="sv-SE" dirty="0" smtClean="0"/>
              <a:t> </a:t>
            </a:r>
          </a:p>
          <a:p>
            <a:pPr marL="0" indent="0">
              <a:buNone/>
            </a:pPr>
            <a:r>
              <a:rPr lang="sv-SE" dirty="0"/>
              <a:t>	</a:t>
            </a:r>
            <a:r>
              <a:rPr lang="sv-SE" dirty="0" smtClean="0"/>
              <a:t>2. </a:t>
            </a:r>
            <a:r>
              <a:rPr lang="sv-SE" dirty="0" err="1" smtClean="0"/>
              <a:t>Our</a:t>
            </a:r>
            <a:r>
              <a:rPr lang="sv-SE" dirty="0" smtClean="0"/>
              <a:t> </a:t>
            </a:r>
            <a:r>
              <a:rPr lang="sv-SE" dirty="0" err="1" smtClean="0"/>
              <a:t>users</a:t>
            </a:r>
            <a:r>
              <a:rPr lang="sv-SE" dirty="0" smtClean="0"/>
              <a:t> </a:t>
            </a:r>
          </a:p>
        </p:txBody>
      </p:sp>
      <p:sp>
        <p:nvSpPr>
          <p:cNvPr id="3" name="Platshållare för text 2"/>
          <p:cNvSpPr>
            <a:spLocks noGrp="1"/>
          </p:cNvSpPr>
          <p:nvPr>
            <p:ph type="body" sz="quarter" idx="14"/>
          </p:nvPr>
        </p:nvSpPr>
        <p:spPr/>
        <p:txBody>
          <a:bodyPr/>
          <a:lstStyle/>
          <a:p>
            <a:r>
              <a:rPr lang="sv-SE" dirty="0"/>
              <a:t>Fatima Klanco Al Mulki</a:t>
            </a:r>
          </a:p>
          <a:p>
            <a:endParaRPr lang="sv-SE" dirty="0"/>
          </a:p>
        </p:txBody>
      </p:sp>
    </p:spTree>
    <p:extLst>
      <p:ext uri="{BB962C8B-B14F-4D97-AF65-F5344CB8AC3E}">
        <p14:creationId xmlns:p14="http://schemas.microsoft.com/office/powerpoint/2010/main" val="39247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000"/>
                                        <p:tgtEl>
                                          <p:spTgt spid="4">
                                            <p:txEl>
                                              <p:pRg st="5" end="5"/>
                                            </p:txEl>
                                          </p:spTgt>
                                        </p:tgtEl>
                                      </p:cBhvr>
                                    </p:animEffect>
                                    <p:anim calcmode="lin" valueType="num">
                                      <p:cBhvr>
                                        <p:cTn id="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1000"/>
                                        <p:tgtEl>
                                          <p:spTgt spid="4">
                                            <p:txEl>
                                              <p:pRg st="6" end="6"/>
                                            </p:txEl>
                                          </p:spTgt>
                                        </p:tgtEl>
                                      </p:cBhvr>
                                    </p:animEffect>
                                    <p:anim calcmode="lin" valueType="num">
                                      <p:cBhvr>
                                        <p:cTn id="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First </a:t>
            </a:r>
            <a:r>
              <a:rPr lang="sv-SE" dirty="0" err="1"/>
              <a:t>Phase</a:t>
            </a:r>
            <a:r>
              <a:rPr lang="sv-SE" dirty="0"/>
              <a:t> </a:t>
            </a:r>
          </a:p>
        </p:txBody>
      </p:sp>
      <p:sp>
        <p:nvSpPr>
          <p:cNvPr id="5" name="Platshållare för text 4"/>
          <p:cNvSpPr>
            <a:spLocks noGrp="1"/>
          </p:cNvSpPr>
          <p:nvPr>
            <p:ph type="body" sz="quarter" idx="13"/>
          </p:nvPr>
        </p:nvSpPr>
        <p:spPr>
          <a:xfrm>
            <a:off x="838200" y="2050413"/>
            <a:ext cx="10514013" cy="1879035"/>
          </a:xfrm>
        </p:spPr>
        <p:txBody>
          <a:bodyPr/>
          <a:lstStyle/>
          <a:p>
            <a:r>
              <a:rPr lang="sv-SE" dirty="0" smtClean="0"/>
              <a:t>Manifestation/</a:t>
            </a:r>
            <a:r>
              <a:rPr lang="sv-SE" dirty="0" err="1" smtClean="0"/>
              <a:t>Instance</a:t>
            </a:r>
            <a:endParaRPr lang="sv-SE" dirty="0" smtClean="0"/>
          </a:p>
          <a:p>
            <a:endParaRPr lang="sv-SE" dirty="0" smtClean="0"/>
          </a:p>
          <a:p>
            <a:r>
              <a:rPr lang="sv-SE" dirty="0" err="1" smtClean="0"/>
              <a:t>Romanization</a:t>
            </a:r>
            <a:r>
              <a:rPr lang="sv-SE" dirty="0" smtClean="0"/>
              <a:t> </a:t>
            </a:r>
            <a:r>
              <a:rPr lang="sv-SE" dirty="0" err="1" smtClean="0"/>
              <a:t>schemes</a:t>
            </a:r>
            <a:r>
              <a:rPr lang="sv-SE" dirty="0" smtClean="0"/>
              <a:t> </a:t>
            </a:r>
          </a:p>
        </p:txBody>
      </p:sp>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spTree>
    <p:extLst>
      <p:ext uri="{BB962C8B-B14F-4D97-AF65-F5344CB8AC3E}">
        <p14:creationId xmlns:p14="http://schemas.microsoft.com/office/powerpoint/2010/main" val="201016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Manifestation/</a:t>
            </a:r>
            <a:r>
              <a:rPr lang="sv-SE" dirty="0" err="1" smtClean="0"/>
              <a:t>Instance</a:t>
            </a:r>
            <a:endParaRPr lang="sv-SE" dirty="0"/>
          </a:p>
        </p:txBody>
      </p:sp>
      <p:sp>
        <p:nvSpPr>
          <p:cNvPr id="5" name="Platshållare för text 4"/>
          <p:cNvSpPr>
            <a:spLocks noGrp="1"/>
          </p:cNvSpPr>
          <p:nvPr>
            <p:ph type="body" sz="quarter" idx="13"/>
          </p:nvPr>
        </p:nvSpPr>
        <p:spPr>
          <a:xfrm>
            <a:off x="838200" y="2050414"/>
            <a:ext cx="10514013" cy="611506"/>
          </a:xfrm>
        </p:spPr>
        <p:txBody>
          <a:bodyPr/>
          <a:lstStyle/>
          <a:p>
            <a:pPr marL="0" indent="0">
              <a:buNone/>
            </a:pPr>
            <a:r>
              <a:rPr lang="sv-SE" dirty="0" smtClean="0"/>
              <a:t>- </a:t>
            </a:r>
            <a:r>
              <a:rPr lang="sv-SE" dirty="0" err="1" smtClean="0"/>
              <a:t>Title</a:t>
            </a:r>
            <a:endParaRPr lang="sv-SE" dirty="0" smtClean="0"/>
          </a:p>
        </p:txBody>
      </p:sp>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sp>
        <p:nvSpPr>
          <p:cNvPr id="2" name="Rektangel 1"/>
          <p:cNvSpPr/>
          <p:nvPr/>
        </p:nvSpPr>
        <p:spPr>
          <a:xfrm>
            <a:off x="709954" y="2655054"/>
            <a:ext cx="10791166" cy="553998"/>
          </a:xfrm>
          <a:prstGeom prst="rect">
            <a:avLst/>
          </a:prstGeom>
        </p:spPr>
        <p:txBody>
          <a:bodyPr wrap="square">
            <a:spAutoFit/>
          </a:bodyPr>
          <a:lstStyle/>
          <a:p>
            <a:r>
              <a:rPr lang="sv-SE" sz="3000" b="1" dirty="0" smtClean="0">
                <a:solidFill>
                  <a:schemeClr val="bg1"/>
                </a:solidFill>
                <a:latin typeface="+mj-lt"/>
              </a:rPr>
              <a:t>- </a:t>
            </a:r>
            <a:r>
              <a:rPr lang="sv-SE" sz="3000" b="1" dirty="0" err="1" smtClean="0">
                <a:solidFill>
                  <a:schemeClr val="bg1"/>
                </a:solidFill>
                <a:latin typeface="+mj-lt"/>
              </a:rPr>
              <a:t>Authorship</a:t>
            </a:r>
            <a:endParaRPr lang="sv-SE" sz="3000" b="1" dirty="0">
              <a:solidFill>
                <a:schemeClr val="bg1"/>
              </a:solidFill>
              <a:latin typeface="+mj-lt"/>
            </a:endParaRPr>
          </a:p>
        </p:txBody>
      </p:sp>
      <p:sp>
        <p:nvSpPr>
          <p:cNvPr id="7" name="Rektangel 6"/>
          <p:cNvSpPr/>
          <p:nvPr/>
        </p:nvSpPr>
        <p:spPr>
          <a:xfrm>
            <a:off x="760753" y="3417054"/>
            <a:ext cx="10591459" cy="553998"/>
          </a:xfrm>
          <a:prstGeom prst="rect">
            <a:avLst/>
          </a:prstGeom>
        </p:spPr>
        <p:txBody>
          <a:bodyPr wrap="square">
            <a:spAutoFit/>
          </a:bodyPr>
          <a:lstStyle/>
          <a:p>
            <a:r>
              <a:rPr lang="sv-SE" sz="3000" b="1" dirty="0" smtClean="0">
                <a:solidFill>
                  <a:schemeClr val="bg1"/>
                </a:solidFill>
                <a:latin typeface="+mj-lt"/>
              </a:rPr>
              <a:t>- Edition</a:t>
            </a:r>
            <a:endParaRPr lang="sv-SE" sz="3000" b="1" dirty="0">
              <a:solidFill>
                <a:schemeClr val="bg1"/>
              </a:solidFill>
              <a:latin typeface="+mj-lt"/>
            </a:endParaRPr>
          </a:p>
        </p:txBody>
      </p:sp>
      <p:sp>
        <p:nvSpPr>
          <p:cNvPr id="8" name="Rektangel 7"/>
          <p:cNvSpPr/>
          <p:nvPr/>
        </p:nvSpPr>
        <p:spPr>
          <a:xfrm>
            <a:off x="709954" y="4158734"/>
            <a:ext cx="10642258" cy="553998"/>
          </a:xfrm>
          <a:prstGeom prst="rect">
            <a:avLst/>
          </a:prstGeom>
        </p:spPr>
        <p:txBody>
          <a:bodyPr wrap="square">
            <a:spAutoFit/>
          </a:bodyPr>
          <a:lstStyle/>
          <a:p>
            <a:r>
              <a:rPr lang="sv-SE" sz="3000" b="1" dirty="0" smtClean="0">
                <a:solidFill>
                  <a:schemeClr val="bg1"/>
                </a:solidFill>
                <a:latin typeface="+mj-lt"/>
              </a:rPr>
              <a:t>- </a:t>
            </a:r>
            <a:r>
              <a:rPr lang="sv-SE" sz="3000" b="1" dirty="0" err="1" smtClean="0">
                <a:solidFill>
                  <a:schemeClr val="bg1"/>
                </a:solidFill>
                <a:latin typeface="+mj-lt"/>
              </a:rPr>
              <a:t>Publication</a:t>
            </a:r>
            <a:endParaRPr lang="sv-SE" sz="3000" b="1" dirty="0">
              <a:solidFill>
                <a:schemeClr val="bg1"/>
              </a:solidFill>
              <a:latin typeface="+mj-lt"/>
            </a:endParaRPr>
          </a:p>
        </p:txBody>
      </p:sp>
      <p:sp>
        <p:nvSpPr>
          <p:cNvPr id="9" name="Rektangel 8"/>
          <p:cNvSpPr/>
          <p:nvPr/>
        </p:nvSpPr>
        <p:spPr>
          <a:xfrm>
            <a:off x="709954" y="4778494"/>
            <a:ext cx="10642258" cy="553998"/>
          </a:xfrm>
          <a:prstGeom prst="rect">
            <a:avLst/>
          </a:prstGeom>
        </p:spPr>
        <p:txBody>
          <a:bodyPr wrap="square">
            <a:spAutoFit/>
          </a:bodyPr>
          <a:lstStyle/>
          <a:p>
            <a:r>
              <a:rPr lang="sv-SE" sz="3000" b="1" dirty="0" smtClean="0">
                <a:solidFill>
                  <a:schemeClr val="bg1"/>
                </a:solidFill>
                <a:latin typeface="+mj-lt"/>
              </a:rPr>
              <a:t>- Series information</a:t>
            </a:r>
            <a:endParaRPr lang="sv-SE" sz="3000" b="1" dirty="0">
              <a:solidFill>
                <a:schemeClr val="bg1"/>
              </a:solidFill>
              <a:latin typeface="+mj-lt"/>
            </a:endParaRPr>
          </a:p>
        </p:txBody>
      </p:sp>
    </p:spTree>
    <p:extLst>
      <p:ext uri="{BB962C8B-B14F-4D97-AF65-F5344CB8AC3E}">
        <p14:creationId xmlns:p14="http://schemas.microsoft.com/office/powerpoint/2010/main" val="307013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First </a:t>
            </a:r>
            <a:r>
              <a:rPr lang="sv-SE" dirty="0" err="1"/>
              <a:t>Phase</a:t>
            </a:r>
            <a:r>
              <a:rPr lang="sv-SE" dirty="0"/>
              <a:t> </a:t>
            </a:r>
          </a:p>
        </p:txBody>
      </p:sp>
      <p:sp>
        <p:nvSpPr>
          <p:cNvPr id="5" name="Platshållare för text 4"/>
          <p:cNvSpPr>
            <a:spLocks noGrp="1"/>
          </p:cNvSpPr>
          <p:nvPr>
            <p:ph type="body" sz="quarter" idx="13"/>
          </p:nvPr>
        </p:nvSpPr>
        <p:spPr>
          <a:xfrm>
            <a:off x="838200" y="2050413"/>
            <a:ext cx="10514013" cy="1879035"/>
          </a:xfrm>
        </p:spPr>
        <p:txBody>
          <a:bodyPr/>
          <a:lstStyle/>
          <a:p>
            <a:pPr marL="0" indent="0">
              <a:buNone/>
            </a:pPr>
            <a:endParaRPr lang="sv-SE" dirty="0" smtClean="0"/>
          </a:p>
          <a:p>
            <a:r>
              <a:rPr lang="sv-SE" dirty="0" err="1" smtClean="0"/>
              <a:t>Romanization</a:t>
            </a:r>
            <a:r>
              <a:rPr lang="sv-SE" dirty="0" smtClean="0"/>
              <a:t> </a:t>
            </a:r>
            <a:r>
              <a:rPr lang="sv-SE" dirty="0" err="1" smtClean="0"/>
              <a:t>schemes</a:t>
            </a:r>
            <a:r>
              <a:rPr lang="sv-SE" dirty="0" smtClean="0"/>
              <a:t> </a:t>
            </a:r>
          </a:p>
        </p:txBody>
      </p:sp>
      <p:sp>
        <p:nvSpPr>
          <p:cNvPr id="6" name="Platshållare för text 5"/>
          <p:cNvSpPr>
            <a:spLocks noGrp="1"/>
          </p:cNvSpPr>
          <p:nvPr>
            <p:ph type="body" sz="quarter" idx="14"/>
          </p:nvPr>
        </p:nvSpPr>
        <p:spPr/>
        <p:txBody>
          <a:bodyPr/>
          <a:lstStyle/>
          <a:p>
            <a:r>
              <a:rPr lang="sv-SE" dirty="0" smtClean="0"/>
              <a:t>Fatima Klanco Al Mulki</a:t>
            </a:r>
            <a:endParaRPr lang="sv-SE" dirty="0"/>
          </a:p>
        </p:txBody>
      </p:sp>
    </p:spTree>
    <p:extLst>
      <p:ext uri="{BB962C8B-B14F-4D97-AF65-F5344CB8AC3E}">
        <p14:creationId xmlns:p14="http://schemas.microsoft.com/office/powerpoint/2010/main" val="1581060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Kungliga Biblioteket Mörkblå">
  <a:themeElements>
    <a:clrScheme name="Kungliga biblioteket Mörkblå">
      <a:dk1>
        <a:sysClr val="windowText" lastClr="000000"/>
      </a:dk1>
      <a:lt1>
        <a:sysClr val="window" lastClr="FFFFFF"/>
      </a:lt1>
      <a:dk2>
        <a:srgbClr val="000000"/>
      </a:dk2>
      <a:lt2>
        <a:srgbClr val="F8F8F8"/>
      </a:lt2>
      <a:accent1>
        <a:srgbClr val="009FE3"/>
      </a:accent1>
      <a:accent2>
        <a:srgbClr val="004577"/>
      </a:accent2>
      <a:accent3>
        <a:srgbClr val="D4EDFC"/>
      </a:accent3>
      <a:accent4>
        <a:srgbClr val="3C6F9C"/>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91370EF8-A282-4BB2-9228-02FDEBF74D4D}"/>
    </a:ext>
  </a:extLst>
</a:theme>
</file>

<file path=ppt/theme/theme2.xml><?xml version="1.0" encoding="utf-8"?>
<a:theme xmlns:a="http://schemas.openxmlformats.org/drawingml/2006/main" name="Kungliga Biblioteket Violett">
  <a:themeElements>
    <a:clrScheme name="Kungliga biblioteket Violett">
      <a:dk1>
        <a:sysClr val="windowText" lastClr="000000"/>
      </a:dk1>
      <a:lt1>
        <a:sysClr val="window" lastClr="FFFFFF"/>
      </a:lt1>
      <a:dk2>
        <a:srgbClr val="000000"/>
      </a:dk2>
      <a:lt2>
        <a:srgbClr val="F8F8F8"/>
      </a:lt2>
      <a:accent1>
        <a:srgbClr val="E6007E"/>
      </a:accent1>
      <a:accent2>
        <a:srgbClr val="701060"/>
      </a:accent2>
      <a:accent3>
        <a:srgbClr val="FADCEB"/>
      </a:accent3>
      <a:accent4>
        <a:srgbClr val="935488"/>
      </a:accent4>
      <a:accent5>
        <a:srgbClr val="F087B6"/>
      </a:accent5>
      <a:accent6>
        <a:srgbClr val="DACADD"/>
      </a:accent6>
      <a:hlink>
        <a:srgbClr val="14822C"/>
      </a:hlink>
      <a:folHlink>
        <a:srgbClr val="DFE48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3EAAD72F-A05F-4852-8CFE-F014AD541B10}"/>
    </a:ext>
  </a:extLst>
</a:theme>
</file>

<file path=ppt/theme/theme3.xml><?xml version="1.0" encoding="utf-8"?>
<a:theme xmlns:a="http://schemas.openxmlformats.org/drawingml/2006/main" name="Kungliga Biblioteket Cayenne">
  <a:themeElements>
    <a:clrScheme name="Kungliga biblioteket Cayenne">
      <a:dk1>
        <a:sysClr val="windowText" lastClr="000000"/>
      </a:dk1>
      <a:lt1>
        <a:sysClr val="window" lastClr="FFFFFF"/>
      </a:lt1>
      <a:dk2>
        <a:srgbClr val="000000"/>
      </a:dk2>
      <a:lt2>
        <a:srgbClr val="F8F8F8"/>
      </a:lt2>
      <a:accent1>
        <a:srgbClr val="F7A600"/>
      </a:accent1>
      <a:accent2>
        <a:srgbClr val="C4390A"/>
      </a:accent2>
      <a:accent3>
        <a:srgbClr val="FCCB78"/>
      </a:accent3>
      <a:accent4>
        <a:srgbClr val="ECBA9F"/>
      </a:accent4>
      <a:accent5>
        <a:srgbClr val="FEEED5"/>
      </a:accent5>
      <a:accent6>
        <a:srgbClr val="D67547"/>
      </a:accent6>
      <a:hlink>
        <a:srgbClr val="FCCB78"/>
      </a:hlink>
      <a:folHlink>
        <a:srgbClr val="D67547"/>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33AF906E-4AB2-4674-9AE7-A844315BFFDC}"/>
    </a:ext>
  </a:extLst>
</a:theme>
</file>

<file path=ppt/theme/theme4.xml><?xml version="1.0" encoding="utf-8"?>
<a:theme xmlns:a="http://schemas.openxmlformats.org/drawingml/2006/main" name="Kungliga Biblioteket Gräsgrön">
  <a:themeElements>
    <a:clrScheme name="Kungliga biblioteket Gräsgrön">
      <a:dk1>
        <a:sysClr val="windowText" lastClr="000000"/>
      </a:dk1>
      <a:lt1>
        <a:sysClr val="window" lastClr="FFFFFF"/>
      </a:lt1>
      <a:dk2>
        <a:srgbClr val="000000"/>
      </a:dk2>
      <a:lt2>
        <a:srgbClr val="F8F8F8"/>
      </a:lt2>
      <a:accent1>
        <a:srgbClr val="C8D400"/>
      </a:accent1>
      <a:accent2>
        <a:srgbClr val="14822C"/>
      </a:accent2>
      <a:accent3>
        <a:srgbClr val="F4F6DA"/>
      </a:accent3>
      <a:accent4>
        <a:srgbClr val="6BA25D"/>
      </a:accent4>
      <a:accent5>
        <a:srgbClr val="DFE482"/>
      </a:accent5>
      <a:accent6>
        <a:srgbClr val="D6E4D0"/>
      </a:accent6>
      <a:hlink>
        <a:srgbClr val="14822C"/>
      </a:hlink>
      <a:folHlink>
        <a:srgbClr val="DFE48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8A3C885F-099C-4126-A492-ABFE596B5117}"/>
    </a:ext>
  </a:extLst>
</a:theme>
</file>

<file path=ppt/theme/theme5.xml><?xml version="1.0" encoding="utf-8"?>
<a:theme xmlns:a="http://schemas.openxmlformats.org/drawingml/2006/main" name="Office-tema">
  <a:themeElements>
    <a:clrScheme name="Kungliga Biblioteket Blå">
      <a:dk1>
        <a:sysClr val="windowText" lastClr="000000"/>
      </a:dk1>
      <a:lt1>
        <a:sysClr val="window" lastClr="FFFFFF"/>
      </a:lt1>
      <a:dk2>
        <a:srgbClr val="000000"/>
      </a:dk2>
      <a:lt2>
        <a:srgbClr val="F8F8F8"/>
      </a:lt2>
      <a:accent1>
        <a:srgbClr val="009FE3"/>
      </a:accent1>
      <a:accent2>
        <a:srgbClr val="3C6F9C"/>
      </a:accent2>
      <a:accent3>
        <a:srgbClr val="D4EDFC"/>
      </a:accent3>
      <a:accent4>
        <a:srgbClr val="004577"/>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Kungliga Biblioteket Blå">
      <a:dk1>
        <a:sysClr val="windowText" lastClr="000000"/>
      </a:dk1>
      <a:lt1>
        <a:sysClr val="window" lastClr="FFFFFF"/>
      </a:lt1>
      <a:dk2>
        <a:srgbClr val="000000"/>
      </a:dk2>
      <a:lt2>
        <a:srgbClr val="F8F8F8"/>
      </a:lt2>
      <a:accent1>
        <a:srgbClr val="009FE3"/>
      </a:accent1>
      <a:accent2>
        <a:srgbClr val="3C6F9C"/>
      </a:accent2>
      <a:accent3>
        <a:srgbClr val="D4EDFC"/>
      </a:accent3>
      <a:accent4>
        <a:srgbClr val="004577"/>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17798c2e-8ec6-411a-92bf-42cada8c5360"/>
    <ds:schemaRef ds:uri="http://purl.org/dc/dcmitype/"/>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10403</TotalTime>
  <Words>2979</Words>
  <Application>Microsoft Office PowerPoint</Application>
  <PresentationFormat>Bredbild</PresentationFormat>
  <Paragraphs>322</Paragraphs>
  <Slides>19</Slides>
  <Notes>18</Notes>
  <HiddenSlides>1</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19</vt:i4>
      </vt:variant>
    </vt:vector>
  </HeadingPairs>
  <TitlesOfParts>
    <vt:vector size="28" baseType="lpstr">
      <vt:lpstr>Arial</vt:lpstr>
      <vt:lpstr>Calibri</vt:lpstr>
      <vt:lpstr>Chiller</vt:lpstr>
      <vt:lpstr>Georgia</vt:lpstr>
      <vt:lpstr>Wingdings</vt:lpstr>
      <vt:lpstr>Kungliga Biblioteket Mörkblå</vt:lpstr>
      <vt:lpstr>Kungliga Biblioteket Violett</vt:lpstr>
      <vt:lpstr>Kungliga Biblioteket Cayenne</vt:lpstr>
      <vt:lpstr>Kungliga Biblioteket Gräsgrön</vt:lpstr>
      <vt:lpstr>PowerPoint-presentation</vt:lpstr>
      <vt:lpstr>PowerPoint-presentation</vt:lpstr>
      <vt:lpstr>Automated Romanization in the Libris cataloguing interface</vt:lpstr>
      <vt:lpstr>The National Library of Sweden </vt:lpstr>
      <vt:lpstr>Project background</vt:lpstr>
      <vt:lpstr> Vision</vt:lpstr>
      <vt:lpstr>First Phase </vt:lpstr>
      <vt:lpstr>Manifestation/Instance</vt:lpstr>
      <vt:lpstr>First Phase </vt:lpstr>
      <vt:lpstr>PowerPoint-presentation</vt:lpstr>
      <vt:lpstr>PowerPoint-presentation</vt:lpstr>
      <vt:lpstr>PowerPoint-presentation</vt:lpstr>
      <vt:lpstr>PowerPoint-presentation</vt:lpstr>
      <vt:lpstr>Development challenges</vt:lpstr>
      <vt:lpstr>PowerPoint-presentation</vt:lpstr>
      <vt:lpstr>PowerPoint-presentation</vt:lpstr>
      <vt:lpstr>Today</vt:lpstr>
      <vt:lpstr>Project's Future</vt:lpstr>
      <vt:lpstr>Thank You </vt:lpstr>
    </vt:vector>
  </TitlesOfParts>
  <Company>Kungliga biblioteket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Fatima Klanco Al Mulki</dc:creator>
  <cp:lastModifiedBy>Fatima Klanco Al Mulki</cp:lastModifiedBy>
  <cp:revision>210</cp:revision>
  <dcterms:created xsi:type="dcterms:W3CDTF">2023-09-07T09:03:12Z</dcterms:created>
  <dcterms:modified xsi:type="dcterms:W3CDTF">2025-05-22T05:37:39Z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