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1"/>
  </p:notesMasterIdLst>
  <p:sldIdLst>
    <p:sldId id="258" r:id="rId2"/>
    <p:sldId id="259" r:id="rId3"/>
    <p:sldId id="260" r:id="rId4"/>
    <p:sldId id="261" r:id="rId5"/>
    <p:sldId id="267" r:id="rId6"/>
    <p:sldId id="263" r:id="rId7"/>
    <p:sldId id="264" r:id="rId8"/>
    <p:sldId id="266" r:id="rId9"/>
    <p:sldId id="269" r:id="rId10"/>
    <p:sldId id="268"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300" r:id="rId41"/>
    <p:sldId id="299"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6" r:id="rId57"/>
    <p:sldId id="315"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4" r:id="rId75"/>
    <p:sldId id="333" r:id="rId76"/>
    <p:sldId id="335" r:id="rId77"/>
    <p:sldId id="336" r:id="rId78"/>
    <p:sldId id="337" r:id="rId79"/>
    <p:sldId id="338"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9ECF"/>
    <a:srgbClr val="AEB8DC"/>
    <a:srgbClr val="CFD5EA"/>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07A0C0-DC32-49DC-A818-7F79A5842545}" v="85" dt="2025-06-23T23:56:03.7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945" autoAdjust="0"/>
  </p:normalViewPr>
  <p:slideViewPr>
    <p:cSldViewPr snapToGrid="0">
      <p:cViewPr varScale="1">
        <p:scale>
          <a:sx n="74" d="100"/>
          <a:sy n="74" d="100"/>
        </p:scale>
        <p:origin x="19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B0B71-6277-4FA5-97BF-5F63D7B58536}" type="datetimeFigureOut">
              <a:rPr lang="en-US" smtClean="0"/>
              <a:t>6/23/2025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751CD-C621-4F44-BF9E-E97C3AB3C439}" type="slidenum">
              <a:rPr lang="en-US" smtClean="0"/>
              <a:t>‹#›</a:t>
            </a:fld>
            <a:endParaRPr lang="en-US"/>
          </a:p>
        </p:txBody>
      </p:sp>
    </p:spTree>
    <p:extLst>
      <p:ext uri="{BB962C8B-B14F-4D97-AF65-F5344CB8AC3E}">
        <p14:creationId xmlns:p14="http://schemas.microsoft.com/office/powerpoint/2010/main" val="15686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epochconverter.com/"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access.rdatoolkit.org/Resource/Index?externalId=en-US_ves_vocabularies" TargetMode="External"/><Relationship Id="rId2" Type="http://schemas.openxmlformats.org/officeDocument/2006/relationships/slide" Target="../slides/slide66.xml"/><Relationship Id="rId1" Type="http://schemas.openxmlformats.org/officeDocument/2006/relationships/notesMaster" Target="../notesMasters/notesMaster1.xml"/><Relationship Id="rId4" Type="http://schemas.openxmlformats.org/officeDocument/2006/relationships/hyperlink" Target="https://id.loc.gov/"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Good morning, my name is Trina Soderquist, and I am a Cataloging Policy Specialist in the Policy, Training, and Cooperative Programs division at the Library of Congress.  Today I am here in my capacity as one of the Library’s two representatives on the North American RDA Committee.  My colleague and co-presenter for this session is Melanie Polutta.</a:t>
            </a:r>
            <a:endParaRPr lang="en-US" b="0"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1</a:t>
            </a:fld>
            <a:endParaRPr lang="en-US"/>
          </a:p>
        </p:txBody>
      </p:sp>
    </p:spTree>
    <p:extLst>
      <p:ext uri="{BB962C8B-B14F-4D97-AF65-F5344CB8AC3E}">
        <p14:creationId xmlns:p14="http://schemas.microsoft.com/office/powerpoint/2010/main" val="1001613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Entity boundaries are sets of criteria applied by catalogers (or agents) that determine when a new entity is being described.  These criteria can be outlined in an application profile developed by the PCC or by your library consortium.  Or you can rely on or adapt existing criteria like OCLC’s “When to Input a New Record.”</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11</a:t>
            </a:fld>
            <a:endParaRPr lang="en-US"/>
          </a:p>
        </p:txBody>
      </p:sp>
    </p:spTree>
    <p:extLst>
      <p:ext uri="{BB962C8B-B14F-4D97-AF65-F5344CB8AC3E}">
        <p14:creationId xmlns:p14="http://schemas.microsoft.com/office/powerpoint/2010/main" val="1746950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Let’s continue our look at entities with a little match game.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12</a:t>
            </a:fld>
            <a:endParaRPr lang="en-US"/>
          </a:p>
        </p:txBody>
      </p:sp>
    </p:spTree>
    <p:extLst>
      <p:ext uri="{BB962C8B-B14F-4D97-AF65-F5344CB8AC3E}">
        <p14:creationId xmlns:p14="http://schemas.microsoft.com/office/powerpoint/2010/main" val="2178458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Which definition describes an agent?  You can verbalize your answer or even just hold up the appropriate number of fingers.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13</a:t>
            </a:fld>
            <a:endParaRPr lang="en-US"/>
          </a:p>
        </p:txBody>
      </p:sp>
    </p:spTree>
    <p:extLst>
      <p:ext uri="{BB962C8B-B14F-4D97-AF65-F5344CB8AC3E}">
        <p14:creationId xmlns:p14="http://schemas.microsoft.com/office/powerpoint/2010/main" val="146722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Yes, an agent is #4, an entity who is capable of deliberate actions, of being granted rights, and of being held accountable for its actions.  Agents include Persons and Collective agents like Corporate bodies and Families.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What is missing from this definition?  Hint: it has to do with Fiona the hippo, Kermit the Frog, and Geronimo Stilton.</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RDA does not consider any of those fictitious characters or real, non-human entities to be agents.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14</a:t>
            </a:fld>
            <a:endParaRPr lang="en-US"/>
          </a:p>
        </p:txBody>
      </p:sp>
    </p:spTree>
    <p:extLst>
      <p:ext uri="{BB962C8B-B14F-4D97-AF65-F5344CB8AC3E}">
        <p14:creationId xmlns:p14="http://schemas.microsoft.com/office/powerpoint/2010/main" val="2075481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Thankfully, the Program for Cooperative Cataloging (PCC) has a solution.  There’s a metadata guidance document covering situations where fictitious characters and real, non-human entities act as agents like authors.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15</a:t>
            </a:fld>
            <a:endParaRPr lang="en-US"/>
          </a:p>
        </p:txBody>
      </p:sp>
    </p:spTree>
    <p:extLst>
      <p:ext uri="{BB962C8B-B14F-4D97-AF65-F5344CB8AC3E}">
        <p14:creationId xmlns:p14="http://schemas.microsoft.com/office/powerpoint/2010/main" val="2115777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Which definition describes a place?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16</a:t>
            </a:fld>
            <a:endParaRPr lang="en-US"/>
          </a:p>
        </p:txBody>
      </p:sp>
    </p:spTree>
    <p:extLst>
      <p:ext uri="{BB962C8B-B14F-4D97-AF65-F5344CB8AC3E}">
        <p14:creationId xmlns:p14="http://schemas.microsoft.com/office/powerpoint/2010/main" val="1107654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Yes, a place is #2, a given extent of space.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17</a:t>
            </a:fld>
            <a:endParaRPr lang="en-US"/>
          </a:p>
        </p:txBody>
      </p:sp>
    </p:spTree>
    <p:extLst>
      <p:ext uri="{BB962C8B-B14F-4D97-AF65-F5344CB8AC3E}">
        <p14:creationId xmlns:p14="http://schemas.microsoft.com/office/powerpoint/2010/main" val="1372581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Which RDA glossary definition describes a timespan?</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18</a:t>
            </a:fld>
            <a:endParaRPr lang="en-US"/>
          </a:p>
        </p:txBody>
      </p:sp>
    </p:spTree>
    <p:extLst>
      <p:ext uri="{BB962C8B-B14F-4D97-AF65-F5344CB8AC3E}">
        <p14:creationId xmlns:p14="http://schemas.microsoft.com/office/powerpoint/2010/main" val="3105622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A timespan is #1, a finite period of time.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19</a:t>
            </a:fld>
            <a:endParaRPr lang="en-US"/>
          </a:p>
        </p:txBody>
      </p:sp>
    </p:spTree>
    <p:extLst>
      <p:ext uri="{BB962C8B-B14F-4D97-AF65-F5344CB8AC3E}">
        <p14:creationId xmlns:p14="http://schemas.microsoft.com/office/powerpoint/2010/main" val="106366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And finally, what is a nomen?</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20</a:t>
            </a:fld>
            <a:endParaRPr lang="en-US"/>
          </a:p>
        </p:txBody>
      </p:sp>
    </p:spTree>
    <p:extLst>
      <p:ext uri="{BB962C8B-B14F-4D97-AF65-F5344CB8AC3E}">
        <p14:creationId xmlns:p14="http://schemas.microsoft.com/office/powerpoint/2010/main" val="2950467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During this session, we will cover the following learning objectives.  Participants will learn how IFLA’s Library Reference Model provides the intellectual underpinning to the official RDA Toolkit.  You will understand how entities, elements, and relationships are some of the fundamental building blocks of RDA.  You will be introduced to aggregates, and finally, you will be able to identify and describe the components of a metadata description set.  All of this will enable you to begin to create a bibliographic record using the official RDA Toolkit.</a:t>
            </a:r>
            <a:endParaRPr lang="en-US" b="0"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2</a:t>
            </a:fld>
            <a:endParaRPr lang="en-US"/>
          </a:p>
        </p:txBody>
      </p:sp>
    </p:spTree>
    <p:extLst>
      <p:ext uri="{BB962C8B-B14F-4D97-AF65-F5344CB8AC3E}">
        <p14:creationId xmlns:p14="http://schemas.microsoft.com/office/powerpoint/2010/main" val="994058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Number 3.  Unfortunately, we don’t have the time or bandwidth to go through the nuances of this definition.  Instead, I suggest we follow the advice that Melanie recently gave me, and “think of nomen as a label.”  Specifically, I like to think of it like one of those sticky labels that you use to identify yourself.  I’m a person called Trina.  This is a place called Philadelphia.  This expression is called War and Peace.</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But all kidding aside, I find it more helpful to focus on how </a:t>
            </a:r>
            <a:r>
              <a:rPr lang="en-US" sz="1800" b="0" i="0" u="none" strike="noStrike" dirty="0" err="1">
                <a:solidFill>
                  <a:srgbClr val="000000"/>
                </a:solidFill>
                <a:effectLst/>
                <a:latin typeface="Arial" panose="020B0604020202020204" pitchFamily="34" charset="0"/>
              </a:rPr>
              <a:t>nomens</a:t>
            </a:r>
            <a:r>
              <a:rPr lang="en-US" sz="1800" b="0" i="0" u="none" strike="noStrike" dirty="0">
                <a:solidFill>
                  <a:srgbClr val="000000"/>
                </a:solidFill>
                <a:effectLst/>
                <a:latin typeface="Arial" panose="020B0604020202020204" pitchFamily="34" charset="0"/>
              </a:rPr>
              <a:t> function in RDA, and nomen, like timespan and place, got promoted and became RDA entities in the official Toolkit, which in turn transformed several attribute elements into relationship elements.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21</a:t>
            </a:fld>
            <a:endParaRPr lang="en-US"/>
          </a:p>
        </p:txBody>
      </p:sp>
    </p:spTree>
    <p:extLst>
      <p:ext uri="{BB962C8B-B14F-4D97-AF65-F5344CB8AC3E}">
        <p14:creationId xmlns:p14="http://schemas.microsoft.com/office/powerpoint/2010/main" val="208413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There are over 3,000 elements in official RDA.  That means there are over 3,000 ways to bring out different aspects, characteristics, attributes, and relationships to describe an RDA entity.  It isn’t necessary to use all these elements to adequately describe a resource.  Which elements you use will be determined by your cataloging community of practice and its application profile.</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To better understand the difference between relationship and attribute elements, we will need to talk about domain and range.</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23</a:t>
            </a:fld>
            <a:endParaRPr lang="en-US"/>
          </a:p>
        </p:txBody>
      </p:sp>
    </p:spTree>
    <p:extLst>
      <p:ext uri="{BB962C8B-B14F-4D97-AF65-F5344CB8AC3E}">
        <p14:creationId xmlns:p14="http://schemas.microsoft.com/office/powerpoint/2010/main" val="362750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When you are describing a relationship, the domain is your starting point.  It’s the RDA entity you are trying to contextualize and describe.  The range is your end point.  If you prefer to think in linked data triples, the domain is the subject, the range is the object, and the relationship is the predicate.</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24</a:t>
            </a:fld>
            <a:endParaRPr lang="en-US"/>
          </a:p>
        </p:txBody>
      </p:sp>
    </p:spTree>
    <p:extLst>
      <p:ext uri="{BB962C8B-B14F-4D97-AF65-F5344CB8AC3E}">
        <p14:creationId xmlns:p14="http://schemas.microsoft.com/office/powerpoint/2010/main" val="1497741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Here is an example of how relationship elements create links between RDA entities.  If our manifestation is illustrated, we can connect our manifestation to its illustrator with the element contributor person of still image.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You can also see that because they are RDA entities, Nomen, Place, and Timespan can be the range in a relationship.  It might seem like a silly distinction to make because you’re still recording the same information you would if Nomen, Place, and Timespan were just attributes.  But for data use in the future, it’s more powerful to structure a bibliographic description in terms of relationships.</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25</a:t>
            </a:fld>
            <a:endParaRPr lang="en-US"/>
          </a:p>
        </p:txBody>
      </p:sp>
    </p:spTree>
    <p:extLst>
      <p:ext uri="{BB962C8B-B14F-4D97-AF65-F5344CB8AC3E}">
        <p14:creationId xmlns:p14="http://schemas.microsoft.com/office/powerpoint/2010/main" val="3706645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There are many ways to express these relationships while cataloging.  Second indicator 2 in MARC field 700 defines the name-title entry as an analytical entry.  That relationship can be made human-readable by including relationship information in subfield $i.</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Historically, catalogers have used the MARC Code List for Relators in subfields $e and $4 of 1XX and 7XX fields to label the relationship between the entity and the manifestation.  Under original RDA, we used relationship designators from the appendices.  In official RDA, we are recording relationship elements like author person and contributor person of still image.  Instead of using the names of these elements as our relationship designators, the PCC has a list—documented in the MGDs--of much friendlier relationship labels that can be used.</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26</a:t>
            </a:fld>
            <a:endParaRPr lang="en-US"/>
          </a:p>
        </p:txBody>
      </p:sp>
    </p:spTree>
    <p:extLst>
      <p:ext uri="{BB962C8B-B14F-4D97-AF65-F5344CB8AC3E}">
        <p14:creationId xmlns:p14="http://schemas.microsoft.com/office/powerpoint/2010/main" val="1761695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Like relationship elements, attribute elements also have domains, but because attribute elements do not establish relationships between RDA entities, they do not have ranges.  Attribute elements identify characteristics of entities.  To do this, we sometimes record values that are transcribed—like statements of responsibility—and sometimes we record values that come from vocabulary encoding schemes like the RDA carrier types, the MARC Code List for Languages, and the ISO 639-3 Code Tables.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27</a:t>
            </a:fld>
            <a:endParaRPr lang="en-US"/>
          </a:p>
        </p:txBody>
      </p:sp>
    </p:spTree>
    <p:extLst>
      <p:ext uri="{BB962C8B-B14F-4D97-AF65-F5344CB8AC3E}">
        <p14:creationId xmlns:p14="http://schemas.microsoft.com/office/powerpoint/2010/main" val="1979297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For our discussion of aggregates, I’d like to start at the bottom of this diagram, which is actually figure 5.7 from the LRM, with annotations by Charlotte Christensen from the National Library of New Zealand.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An aggregate is a manifestation that embodies multiple expressions.  First, it embodies one or more aggregated expressions that represent the content of the aggregate.  Second, it embodies a single aggregating expression that represents the plan for the aggregate.</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Continuing to work up our diagram, on the left, representing the content of the aggregate, the aggregated expressions are the realization of one or more aggregated works.  On the right, representing the plan of the aggregate, the aggregating expression is the realization of a single aggregating work.</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29</a:t>
            </a:fld>
            <a:endParaRPr lang="en-US"/>
          </a:p>
        </p:txBody>
      </p:sp>
    </p:spTree>
    <p:extLst>
      <p:ext uri="{BB962C8B-B14F-4D97-AF65-F5344CB8AC3E}">
        <p14:creationId xmlns:p14="http://schemas.microsoft.com/office/powerpoint/2010/main" val="3915853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There are three different types of aggregate manifestations.  A collection aggregate is a manifestation that embodies expressions of two or more independent works.  Examples include compilations of short stories.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An augmentation aggregate is a manifestation that embodies two or more expressions of two or more works, where one is supplemented by one or more other works.  In this case, you have a “main” manifestation and other manifestations that supplement it, perhaps with illustrations, a foreword, bibliographical references, or bonus features.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A parallel aggregate is a manifestation that embodies two or more expressions of a single work.  Examples include bilingual government documents.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As with many things in official RDA, aggregates seem intimidating at first, until you realize that our practice isn’t changing significantly.  We will still use 7XX analytical entries, contents notes, and other MARC fields to indicate that a resource has significant component parts.  It’s just that the intellectual modeling that underpins our cataloging is more sophisticated.</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30</a:t>
            </a:fld>
            <a:endParaRPr lang="en-US"/>
          </a:p>
        </p:txBody>
      </p:sp>
    </p:spTree>
    <p:extLst>
      <p:ext uri="{BB962C8B-B14F-4D97-AF65-F5344CB8AC3E}">
        <p14:creationId xmlns:p14="http://schemas.microsoft.com/office/powerpoint/2010/main" val="2372425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31</a:t>
            </a:fld>
            <a:endParaRPr lang="en-US"/>
          </a:p>
        </p:txBody>
      </p:sp>
    </p:spTree>
    <p:extLst>
      <p:ext uri="{BB962C8B-B14F-4D97-AF65-F5344CB8AC3E}">
        <p14:creationId xmlns:p14="http://schemas.microsoft.com/office/powerpoint/2010/main" val="4084112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Hershey, PA – structured description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edited by </a:t>
            </a:r>
            <a:r>
              <a:rPr lang="en-US" sz="1800" b="0" i="0" u="none" strike="noStrike" dirty="0" err="1">
                <a:solidFill>
                  <a:srgbClr val="000000"/>
                </a:solidFill>
                <a:effectLst/>
                <a:latin typeface="Arial" panose="020B0604020202020204" pitchFamily="34" charset="0"/>
              </a:rPr>
              <a:t>Shameemul</a:t>
            </a:r>
            <a:r>
              <a:rPr lang="en-US" sz="1800" b="0" i="0" u="none" strike="noStrike" dirty="0">
                <a:solidFill>
                  <a:srgbClr val="000000"/>
                </a:solidFill>
                <a:effectLst/>
                <a:latin typeface="Arial" panose="020B0604020202020204" pitchFamily="34" charset="0"/>
              </a:rPr>
              <a:t> Haque and Shashi Kant Singh. – unstructured description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Volume – structured description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Relationship: editor – structured description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NOTE: Did not do identifier or IRI because fairly obvious</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47</a:t>
            </a:fld>
            <a:endParaRPr lang="en-US"/>
          </a:p>
        </p:txBody>
      </p:sp>
    </p:spTree>
    <p:extLst>
      <p:ext uri="{BB962C8B-B14F-4D97-AF65-F5344CB8AC3E}">
        <p14:creationId xmlns:p14="http://schemas.microsoft.com/office/powerpoint/2010/main" val="914475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I’d like to begin by talking briefly about the Library Reference Model (or LRM) developed by the International Federation of Library Associations and Institutions (better known as IFLA).</a:t>
            </a:r>
            <a:endParaRPr lang="en-US" b="0"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3</a:t>
            </a:fld>
            <a:endParaRPr lang="en-US"/>
          </a:p>
        </p:txBody>
      </p:sp>
    </p:spTree>
    <p:extLst>
      <p:ext uri="{BB962C8B-B14F-4D97-AF65-F5344CB8AC3E}">
        <p14:creationId xmlns:p14="http://schemas.microsoft.com/office/powerpoint/2010/main" val="3113390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Hershey, PA – structured description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edited by </a:t>
            </a:r>
            <a:r>
              <a:rPr lang="en-US" sz="1800" b="0" i="0" u="none" strike="noStrike" dirty="0" err="1">
                <a:solidFill>
                  <a:srgbClr val="000000"/>
                </a:solidFill>
                <a:effectLst/>
                <a:latin typeface="Arial" panose="020B0604020202020204" pitchFamily="34" charset="0"/>
              </a:rPr>
              <a:t>Shameemul</a:t>
            </a:r>
            <a:r>
              <a:rPr lang="en-US" sz="1800" b="0" i="0" u="none" strike="noStrike" dirty="0">
                <a:solidFill>
                  <a:srgbClr val="000000"/>
                </a:solidFill>
                <a:effectLst/>
                <a:latin typeface="Arial" panose="020B0604020202020204" pitchFamily="34" charset="0"/>
              </a:rPr>
              <a:t> Haque and Shashi Kant Singh. – unstructured description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Volume – structured description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Relationship: editor – structured description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NOTE: Did not do identifier or IRI because fairly obvious</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48</a:t>
            </a:fld>
            <a:endParaRPr lang="en-US"/>
          </a:p>
        </p:txBody>
      </p:sp>
    </p:spTree>
    <p:extLst>
      <p:ext uri="{BB962C8B-B14F-4D97-AF65-F5344CB8AC3E}">
        <p14:creationId xmlns:p14="http://schemas.microsoft.com/office/powerpoint/2010/main" val="1035406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Hershey, PA – structured description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edited by </a:t>
            </a:r>
            <a:r>
              <a:rPr lang="en-US" sz="1800" b="0" i="0" u="none" strike="noStrike" dirty="0" err="1">
                <a:solidFill>
                  <a:srgbClr val="000000"/>
                </a:solidFill>
                <a:effectLst/>
                <a:latin typeface="Arial" panose="020B0604020202020204" pitchFamily="34" charset="0"/>
              </a:rPr>
              <a:t>Shameemul</a:t>
            </a:r>
            <a:r>
              <a:rPr lang="en-US" sz="1800" b="0" i="0" u="none" strike="noStrike" dirty="0">
                <a:solidFill>
                  <a:srgbClr val="000000"/>
                </a:solidFill>
                <a:effectLst/>
                <a:latin typeface="Arial" panose="020B0604020202020204" pitchFamily="34" charset="0"/>
              </a:rPr>
              <a:t> Haque and Shashi Kant Singh. – unstructured description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Volume – structured description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Relationship: editor – structured description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NOTE: Did not do identifier or IRI because fairly obvious</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49</a:t>
            </a:fld>
            <a:endParaRPr lang="en-US"/>
          </a:p>
        </p:txBody>
      </p:sp>
    </p:spTree>
    <p:extLst>
      <p:ext uri="{BB962C8B-B14F-4D97-AF65-F5344CB8AC3E}">
        <p14:creationId xmlns:p14="http://schemas.microsoft.com/office/powerpoint/2010/main" val="578324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Hershey, PA – structured description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edited by </a:t>
            </a:r>
            <a:r>
              <a:rPr lang="en-US" sz="1800" b="0" i="0" u="none" strike="noStrike" dirty="0" err="1">
                <a:solidFill>
                  <a:srgbClr val="000000"/>
                </a:solidFill>
                <a:effectLst/>
                <a:latin typeface="Arial" panose="020B0604020202020204" pitchFamily="34" charset="0"/>
              </a:rPr>
              <a:t>Shameemul</a:t>
            </a:r>
            <a:r>
              <a:rPr lang="en-US" sz="1800" b="0" i="0" u="none" strike="noStrike" dirty="0">
                <a:solidFill>
                  <a:srgbClr val="000000"/>
                </a:solidFill>
                <a:effectLst/>
                <a:latin typeface="Arial" panose="020B0604020202020204" pitchFamily="34" charset="0"/>
              </a:rPr>
              <a:t> Haque and Shashi Kant Singh. – unstructured description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Volume – structured description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Relationship: editor – structured description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NOTE: Did not do identifier or IRI because fairly obvious</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50</a:t>
            </a:fld>
            <a:endParaRPr lang="en-US"/>
          </a:p>
        </p:txBody>
      </p:sp>
    </p:spTree>
    <p:extLst>
      <p:ext uri="{BB962C8B-B14F-4D97-AF65-F5344CB8AC3E}">
        <p14:creationId xmlns:p14="http://schemas.microsoft.com/office/powerpoint/2010/main" val="1214467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Hershey, PA – structured description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edited by </a:t>
            </a:r>
            <a:r>
              <a:rPr lang="en-US" sz="1800" b="0" i="0" u="none" strike="noStrike" dirty="0" err="1">
                <a:solidFill>
                  <a:srgbClr val="000000"/>
                </a:solidFill>
                <a:effectLst/>
                <a:latin typeface="Arial" panose="020B0604020202020204" pitchFamily="34" charset="0"/>
              </a:rPr>
              <a:t>Shameemul</a:t>
            </a:r>
            <a:r>
              <a:rPr lang="en-US" sz="1800" b="0" i="0" u="none" strike="noStrike" dirty="0">
                <a:solidFill>
                  <a:srgbClr val="000000"/>
                </a:solidFill>
                <a:effectLst/>
                <a:latin typeface="Arial" panose="020B0604020202020204" pitchFamily="34" charset="0"/>
              </a:rPr>
              <a:t> Haque and Shashi Kant Singh. – unstructured description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Volume – structured description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Relationship: editor – structured description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NOTE: Did not do identifier or IRI because fairly obvious</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51</a:t>
            </a:fld>
            <a:endParaRPr lang="en-US"/>
          </a:p>
        </p:txBody>
      </p:sp>
    </p:spTree>
    <p:extLst>
      <p:ext uri="{BB962C8B-B14F-4D97-AF65-F5344CB8AC3E}">
        <p14:creationId xmlns:p14="http://schemas.microsoft.com/office/powerpoint/2010/main" val="12958108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Hershey, PA – structured description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edited by </a:t>
            </a:r>
            <a:r>
              <a:rPr lang="en-US" sz="1800" b="0" i="0" u="none" strike="noStrike" dirty="0" err="1">
                <a:solidFill>
                  <a:srgbClr val="000000"/>
                </a:solidFill>
                <a:effectLst/>
                <a:latin typeface="Arial" panose="020B0604020202020204" pitchFamily="34" charset="0"/>
              </a:rPr>
              <a:t>Shameemul</a:t>
            </a:r>
            <a:r>
              <a:rPr lang="en-US" sz="1800" b="0" i="0" u="none" strike="noStrike" dirty="0">
                <a:solidFill>
                  <a:srgbClr val="000000"/>
                </a:solidFill>
                <a:effectLst/>
                <a:latin typeface="Arial" panose="020B0604020202020204" pitchFamily="34" charset="0"/>
              </a:rPr>
              <a:t> Haque and Shashi Kant Singh. – unstructured description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Volume – structured description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Relationship: editor – structured description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NOTE: Did not do identifier or IRI because fairly obvious</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52</a:t>
            </a:fld>
            <a:endParaRPr lang="en-US"/>
          </a:p>
        </p:txBody>
      </p:sp>
    </p:spTree>
    <p:extLst>
      <p:ext uri="{BB962C8B-B14F-4D97-AF65-F5344CB8AC3E}">
        <p14:creationId xmlns:p14="http://schemas.microsoft.com/office/powerpoint/2010/main" val="2487134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Hershey, PA – structured description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edited by </a:t>
            </a:r>
            <a:r>
              <a:rPr lang="en-US" sz="1800" b="0" i="0" u="none" strike="noStrike" dirty="0" err="1">
                <a:solidFill>
                  <a:srgbClr val="000000"/>
                </a:solidFill>
                <a:effectLst/>
                <a:latin typeface="Arial" panose="020B0604020202020204" pitchFamily="34" charset="0"/>
              </a:rPr>
              <a:t>Shameemul</a:t>
            </a:r>
            <a:r>
              <a:rPr lang="en-US" sz="1800" b="0" i="0" u="none" strike="noStrike" dirty="0">
                <a:solidFill>
                  <a:srgbClr val="000000"/>
                </a:solidFill>
                <a:effectLst/>
                <a:latin typeface="Arial" panose="020B0604020202020204" pitchFamily="34" charset="0"/>
              </a:rPr>
              <a:t> Haque and Shashi Kant Singh. – unstructured description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Volume – structured description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Relationship: editor – structured description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NOTE: Did not do identifier or IRI because fairly obvious</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53</a:t>
            </a:fld>
            <a:endParaRPr lang="en-US"/>
          </a:p>
        </p:txBody>
      </p:sp>
    </p:spTree>
    <p:extLst>
      <p:ext uri="{BB962C8B-B14F-4D97-AF65-F5344CB8AC3E}">
        <p14:creationId xmlns:p14="http://schemas.microsoft.com/office/powerpoint/2010/main" val="1985282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Now, go back to your five metadata statements that we did for the “This is Charleston” resource. Which recording method is appropriate for each value that you recorded?</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54</a:t>
            </a:fld>
            <a:endParaRPr lang="en-US"/>
          </a:p>
        </p:txBody>
      </p:sp>
    </p:spTree>
    <p:extLst>
      <p:ext uri="{BB962C8B-B14F-4D97-AF65-F5344CB8AC3E}">
        <p14:creationId xmlns:p14="http://schemas.microsoft.com/office/powerpoint/2010/main" val="112619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Now, go back to your five metadata statements that we did for the “This is Charleston” resource. Which recording method is appropriate for each value that you recorded?</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55</a:t>
            </a:fld>
            <a:endParaRPr lang="en-US"/>
          </a:p>
        </p:txBody>
      </p:sp>
    </p:spTree>
    <p:extLst>
      <p:ext uri="{BB962C8B-B14F-4D97-AF65-F5344CB8AC3E}">
        <p14:creationId xmlns:p14="http://schemas.microsoft.com/office/powerpoint/2010/main" val="1724453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Now, go back to your five metadata statements that we did for the “This is Charleston” resource. Which recording method is appropriate for each value that you recorded?</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56</a:t>
            </a:fld>
            <a:endParaRPr lang="en-US"/>
          </a:p>
        </p:txBody>
      </p:sp>
    </p:spTree>
    <p:extLst>
      <p:ext uri="{BB962C8B-B14F-4D97-AF65-F5344CB8AC3E}">
        <p14:creationId xmlns:p14="http://schemas.microsoft.com/office/powerpoint/2010/main" val="13779323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Now, go back to your five metadata statements that we did for the “This is Charleston” resource. Which recording method is appropriate for each value that you recorded?</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57</a:t>
            </a:fld>
            <a:endParaRPr lang="en-US"/>
          </a:p>
        </p:txBody>
      </p:sp>
    </p:spTree>
    <p:extLst>
      <p:ext uri="{BB962C8B-B14F-4D97-AF65-F5344CB8AC3E}">
        <p14:creationId xmlns:p14="http://schemas.microsoft.com/office/powerpoint/2010/main" val="4246013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The LRM was first published in 2017 and is intended to consolidate and repair discrepancies among the three earlier IFLA bibliographic conceptual models: the Functional Requirements for Bibliographic Records, Authority Data, and Subject Authority Data.</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FRBR really emphasized the Work/Expression/Manifestation/Item (or WEMI) structure, which was carried through into original RDA.  WEMI continues to provide the backbone to LRM and official RDA.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So, if you didn’t quite understand the WEMI structure the first time around, now’s your chance.</a:t>
            </a:r>
            <a:endParaRPr lang="en-US" b="0"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4</a:t>
            </a:fld>
            <a:endParaRPr lang="en-US"/>
          </a:p>
        </p:txBody>
      </p:sp>
    </p:spTree>
    <p:extLst>
      <p:ext uri="{BB962C8B-B14F-4D97-AF65-F5344CB8AC3E}">
        <p14:creationId xmlns:p14="http://schemas.microsoft.com/office/powerpoint/2010/main" val="3045894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Values are pieces of data. For descriptive cataloging, we are asking who, what, when, where questions, including relationships. We don’t ask how or why questions.</a:t>
            </a:r>
            <a:endParaRPr lang="en-US" b="0" dirty="0">
              <a:effectLst/>
            </a:endParaRPr>
          </a:p>
          <a:p>
            <a:pPr rtl="0">
              <a:spcBef>
                <a:spcPts val="0"/>
              </a:spcBef>
              <a:spcAft>
                <a:spcPts val="1200"/>
              </a:spcAft>
            </a:pPr>
            <a:br>
              <a:rPr lang="en-US" b="0" dirty="0">
                <a:effectLst/>
              </a:rPr>
            </a:br>
            <a:r>
              <a:rPr lang="en-US" sz="1800" b="0" i="0" u="none" strike="noStrike" dirty="0">
                <a:solidFill>
                  <a:srgbClr val="595959"/>
                </a:solidFill>
                <a:effectLst/>
                <a:latin typeface="Arial" panose="020B0604020202020204" pitchFamily="34" charset="0"/>
              </a:rPr>
              <a:t>Note: Not defined in RDA. Used as shorthand for “data value.”</a:t>
            </a:r>
            <a:endParaRPr lang="en-US" b="0" dirty="0">
              <a:effectLst/>
            </a:endParaRPr>
          </a:p>
          <a:p>
            <a:pPr marR="2006600" rtl="0" fontAlgn="base">
              <a:spcBef>
                <a:spcPts val="0"/>
              </a:spcBef>
              <a:spcAft>
                <a:spcPts val="1700"/>
              </a:spcAft>
              <a:buFont typeface="Arial" panose="020B0604020202020204" pitchFamily="34" charset="0"/>
              <a:buChar char="•"/>
            </a:pPr>
            <a:r>
              <a:rPr lang="en-US" sz="1800" b="0" i="0" u="none" strike="noStrike" dirty="0">
                <a:solidFill>
                  <a:srgbClr val="083379"/>
                </a:solidFill>
                <a:effectLst/>
                <a:latin typeface="Arial" panose="020B0604020202020204" pitchFamily="34" charset="0"/>
              </a:rPr>
              <a:t>value vocabulary</a:t>
            </a:r>
            <a:br>
              <a:rPr lang="en-US" sz="1800" b="0" i="0" u="none" strike="noStrike" dirty="0">
                <a:solidFill>
                  <a:srgbClr val="083379"/>
                </a:solidFill>
                <a:effectLst/>
                <a:latin typeface="Arial" panose="020B0604020202020204" pitchFamily="34" charset="0"/>
              </a:rPr>
            </a:br>
            <a:r>
              <a:rPr lang="en-US" sz="1800" b="0" i="0" u="none" strike="noStrike" dirty="0">
                <a:solidFill>
                  <a:srgbClr val="2B2B2B"/>
                </a:solidFill>
                <a:effectLst/>
                <a:latin typeface="Arial" panose="020B0604020202020204" pitchFamily="34" charset="0"/>
              </a:rPr>
              <a:t>A category of linked data work that contains concepts that are used as values for properties in a dataset.</a:t>
            </a:r>
          </a:p>
          <a:p>
            <a:pPr rtl="0">
              <a:spcBef>
                <a:spcPts val="0"/>
              </a:spcBef>
              <a:spcAft>
                <a:spcPts val="1200"/>
              </a:spcAft>
            </a:pPr>
            <a:br>
              <a:rPr lang="en-US" b="0" dirty="0">
                <a:effectLst/>
              </a:rPr>
            </a:br>
            <a:r>
              <a:rPr lang="en-US" sz="1800" b="0" i="0" u="none" strike="noStrike" dirty="0">
                <a:solidFill>
                  <a:srgbClr val="595959"/>
                </a:solidFill>
                <a:effectLst/>
                <a:latin typeface="Arial" panose="020B0604020202020204" pitchFamily="34" charset="0"/>
              </a:rPr>
              <a:t>OED: </a:t>
            </a:r>
            <a:r>
              <a:rPr lang="en-US" sz="1800" b="0" i="0" u="none" strike="noStrike" dirty="0">
                <a:solidFill>
                  <a:srgbClr val="000000"/>
                </a:solidFill>
                <a:effectLst/>
                <a:latin typeface="Arial" panose="020B0604020202020204" pitchFamily="34" charset="0"/>
              </a:rPr>
              <a:t>Worth or quality as measured by a standard of equivalence.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58</a:t>
            </a:fld>
            <a:endParaRPr lang="en-US"/>
          </a:p>
        </p:txBody>
      </p:sp>
    </p:spTree>
    <p:extLst>
      <p:ext uri="{BB962C8B-B14F-4D97-AF65-F5344CB8AC3E}">
        <p14:creationId xmlns:p14="http://schemas.microsoft.com/office/powerpoint/2010/main" val="23927896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Example of identifier for timestamp</a:t>
            </a:r>
            <a:endParaRPr lang="en-US" b="0" dirty="0">
              <a:effectLst/>
            </a:endParaRPr>
          </a:p>
          <a:p>
            <a:pPr rtl="0">
              <a:spcBef>
                <a:spcPts val="0"/>
              </a:spcBef>
              <a:spcAft>
                <a:spcPts val="0"/>
              </a:spcAft>
            </a:pPr>
            <a:r>
              <a:rPr lang="en-US" sz="1800" b="0" i="0" u="sng" strike="noStrike" dirty="0">
                <a:solidFill>
                  <a:srgbClr val="2200CC"/>
                </a:solidFill>
                <a:effectLst/>
                <a:latin typeface="Arial" panose="020B0604020202020204" pitchFamily="34" charset="0"/>
                <a:hlinkClick r:id="rId3"/>
              </a:rPr>
              <a:t>Epoch Converter - Unix Timestamp Converter</a:t>
            </a:r>
            <a:endParaRPr lang="en-US" b="0" dirty="0">
              <a:effectLst/>
            </a:endParaRPr>
          </a:p>
          <a:p>
            <a:pPr rtl="0">
              <a:spcBef>
                <a:spcPts val="0"/>
              </a:spcBef>
              <a:spcAft>
                <a:spcPts val="0"/>
              </a:spcAft>
            </a:pPr>
            <a:r>
              <a:rPr lang="en-US" sz="1800" b="1" i="0" u="none" strike="noStrike" dirty="0">
                <a:solidFill>
                  <a:srgbClr val="000000"/>
                </a:solidFill>
                <a:effectLst/>
                <a:latin typeface="Arial" panose="020B0604020202020204" pitchFamily="34" charset="0"/>
              </a:rPr>
              <a:t>Epoch timestamp</a:t>
            </a:r>
            <a:r>
              <a:rPr lang="en-US" sz="1800" b="0" i="0" u="none" strike="noStrike" dirty="0">
                <a:solidFill>
                  <a:srgbClr val="000000"/>
                </a:solidFill>
                <a:effectLst/>
                <a:latin typeface="Arial" panose="020B0604020202020204" pitchFamily="34" charset="0"/>
              </a:rPr>
              <a:t>: 1751047200</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Timestamp in milliseconds: 1751047200000</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Date and time (GMT): Friday, June 27, 2025 6:00:00 PM</a:t>
            </a:r>
            <a:endParaRPr lang="en-US" b="0" dirty="0">
              <a:effectLst/>
            </a:endParaRPr>
          </a:p>
          <a:p>
            <a:pPr rtl="0">
              <a:spcBef>
                <a:spcPts val="0"/>
              </a:spcBef>
              <a:spcAft>
                <a:spcPts val="0"/>
              </a:spcAft>
            </a:pPr>
            <a:r>
              <a:rPr lang="en-US" sz="1800" b="1" i="0" u="none" strike="noStrike" dirty="0">
                <a:solidFill>
                  <a:srgbClr val="000000"/>
                </a:solidFill>
                <a:effectLst/>
                <a:latin typeface="Arial" panose="020B0604020202020204" pitchFamily="34" charset="0"/>
              </a:rPr>
              <a:t>Date and time (your time zone)</a:t>
            </a:r>
            <a:r>
              <a:rPr lang="en-US" sz="1800" b="0" i="0" u="none" strike="noStrike" dirty="0">
                <a:solidFill>
                  <a:srgbClr val="000000"/>
                </a:solidFill>
                <a:effectLst/>
                <a:latin typeface="Arial" panose="020B0604020202020204" pitchFamily="34" charset="0"/>
              </a:rPr>
              <a:t>: Friday, June 27, 2025 2:00:00 PM GMT-04:00</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59</a:t>
            </a:fld>
            <a:endParaRPr lang="en-US"/>
          </a:p>
        </p:txBody>
      </p:sp>
    </p:spTree>
    <p:extLst>
      <p:ext uri="{BB962C8B-B14F-4D97-AF65-F5344CB8AC3E}">
        <p14:creationId xmlns:p14="http://schemas.microsoft.com/office/powerpoint/2010/main" val="29047710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br>
              <a:rPr lang="en-US" b="0" dirty="0">
                <a:effectLst/>
              </a:rPr>
            </a:br>
            <a:r>
              <a:rPr lang="en-US" sz="1200" b="0" i="0" u="none" strike="noStrike" dirty="0">
                <a:solidFill>
                  <a:srgbClr val="000000"/>
                </a:solidFill>
                <a:effectLst/>
                <a:latin typeface="Arial" panose="020B0604020202020204" pitchFamily="34" charset="0"/>
              </a:rPr>
              <a:t>RDA Toolkit &gt; Resources &gt; </a:t>
            </a:r>
            <a:r>
              <a:rPr lang="en-US" sz="1200" b="0" i="0" u="sng" strike="noStrike" dirty="0">
                <a:solidFill>
                  <a:srgbClr val="0097A7"/>
                </a:solidFill>
                <a:effectLst/>
                <a:latin typeface="Arial" panose="020B0604020202020204" pitchFamily="34" charset="0"/>
                <a:hlinkClick r:id="rId3"/>
              </a:rPr>
              <a:t>VES Vocabularies</a:t>
            </a:r>
            <a:endParaRPr lang="en-US" sz="12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RDA Carrier Type</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RDA Illustrative Content</a:t>
            </a:r>
          </a:p>
          <a:p>
            <a:pPr rtl="0" fontAlgn="base">
              <a:spcBef>
                <a:spcPts val="100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Library of Congress &gt; </a:t>
            </a:r>
            <a:r>
              <a:rPr lang="en-US" sz="1200" b="0" i="0" u="sng" strike="noStrike" dirty="0">
                <a:solidFill>
                  <a:srgbClr val="000000"/>
                </a:solidFill>
                <a:effectLst/>
                <a:latin typeface="Arial" panose="020B0604020202020204" pitchFamily="34" charset="0"/>
                <a:hlinkClick r:id="rId4"/>
              </a:rPr>
              <a:t>Linked Data Service</a:t>
            </a:r>
            <a:endParaRPr lang="en-US" sz="12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LCSH</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LCGFT</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MARC List for Languages</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Other controlled vocabularies</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Getty Art &amp; Architecture Thesaurus</a:t>
            </a:r>
          </a:p>
          <a:p>
            <a:pPr marL="742950" lvl="1" indent="-285750" rtl="0" fontAlgn="base">
              <a:spcBef>
                <a:spcPts val="0"/>
              </a:spcBef>
              <a:spcAft>
                <a:spcPts val="0"/>
              </a:spcAft>
              <a:buFont typeface="Arial" panose="020B0604020202020204" pitchFamily="34" charset="0"/>
              <a:buChar char="•"/>
            </a:pPr>
            <a:r>
              <a:rPr lang="en-US" sz="1200" b="0" i="0" u="none" strike="noStrike" dirty="0" err="1">
                <a:solidFill>
                  <a:srgbClr val="000000"/>
                </a:solidFill>
                <a:effectLst/>
                <a:latin typeface="Arial" panose="020B0604020202020204" pitchFamily="34" charset="0"/>
              </a:rPr>
              <a:t>Homosaurus</a:t>
            </a:r>
            <a:endParaRPr lang="en-US" sz="12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200" b="0" i="0" u="none" strike="noStrike" dirty="0" err="1">
                <a:solidFill>
                  <a:srgbClr val="000000"/>
                </a:solidFill>
                <a:effectLst/>
                <a:latin typeface="Arial" panose="020B0604020202020204" pitchFamily="34" charset="0"/>
              </a:rPr>
              <a:t>MeSH</a:t>
            </a:r>
            <a:endParaRPr lang="en-US" sz="12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RBMS Controlled Vocabularies</a:t>
            </a:r>
          </a:p>
          <a:p>
            <a:pPr rtl="0" fontAlgn="base">
              <a:spcBef>
                <a:spcPts val="0"/>
              </a:spcBef>
              <a:spcAft>
                <a:spcPts val="100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etc.</a:t>
            </a:r>
          </a:p>
          <a:p>
            <a:br>
              <a:rPr lang="en-US" b="0" dirty="0">
                <a:effectLst/>
              </a:rPr>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66</a:t>
            </a:fld>
            <a:endParaRPr lang="en-US"/>
          </a:p>
        </p:txBody>
      </p:sp>
    </p:spTree>
    <p:extLst>
      <p:ext uri="{BB962C8B-B14F-4D97-AF65-F5344CB8AC3E}">
        <p14:creationId xmlns:p14="http://schemas.microsoft.com/office/powerpoint/2010/main" val="27374336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In agreement, so no note needed.</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76</a:t>
            </a:fld>
            <a:endParaRPr lang="en-US"/>
          </a:p>
        </p:txBody>
      </p:sp>
    </p:spTree>
    <p:extLst>
      <p:ext uri="{BB962C8B-B14F-4D97-AF65-F5344CB8AC3E}">
        <p14:creationId xmlns:p14="http://schemas.microsoft.com/office/powerpoint/2010/main" val="342372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For the purposes of this session, here are some of the significant concepts from LRM that were adopted in official RDA.  The first is the hierarchical structure, helping you stay oriented in the official RDA Toolkit and providing patterns for applying the different description options.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Along with the hierarchical structure comes the concepts of super- and subclasses and disjointedness, which I will cover shortly.</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Next we have key elements of entity-relationship models like LRM: entities, attributes (or elements in official RDA), and relationships.  Finally, I included two of the most confusing concepts to come out of LRM: aggregates and nomen.</a:t>
            </a:r>
            <a:endParaRPr lang="en-US" b="0"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5</a:t>
            </a:fld>
            <a:endParaRPr lang="en-US"/>
          </a:p>
        </p:txBody>
      </p:sp>
    </p:spTree>
    <p:extLst>
      <p:ext uri="{BB962C8B-B14F-4D97-AF65-F5344CB8AC3E}">
        <p14:creationId xmlns:p14="http://schemas.microsoft.com/office/powerpoint/2010/main" val="1535771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by looking at definitions of entities, attributes, elements, and relationships in the glossaries of the LRM and official RDA. </a:t>
            </a:r>
          </a:p>
        </p:txBody>
      </p:sp>
      <p:sp>
        <p:nvSpPr>
          <p:cNvPr id="4" name="Slide Number Placeholder 3"/>
          <p:cNvSpPr>
            <a:spLocks noGrp="1"/>
          </p:cNvSpPr>
          <p:nvPr>
            <p:ph type="sldNum" sz="quarter" idx="5"/>
          </p:nvPr>
        </p:nvSpPr>
        <p:spPr/>
        <p:txBody>
          <a:bodyPr/>
          <a:lstStyle/>
          <a:p>
            <a:fld id="{860751CD-C621-4F44-BF9E-E97C3AB3C439}" type="slidenum">
              <a:rPr lang="en-US" smtClean="0"/>
              <a:t>6</a:t>
            </a:fld>
            <a:endParaRPr lang="en-US"/>
          </a:p>
        </p:txBody>
      </p:sp>
    </p:spTree>
    <p:extLst>
      <p:ext uri="{BB962C8B-B14F-4D97-AF65-F5344CB8AC3E}">
        <p14:creationId xmlns:p14="http://schemas.microsoft.com/office/powerpoint/2010/main" val="365392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You might find the LRM definition more accessible because the LRM was specifically written for libraries.  RDA, on the other hand, is intended to be used by libraries and other cultural heritage institutions, and therefore its definitions are more abstract.</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Entities are the bibliographic things we are interested in.  Relationships connect entities to each other, providing context for those entities.  And attributes or elements are used to describe entities.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7</a:t>
            </a:fld>
            <a:endParaRPr lang="en-US"/>
          </a:p>
        </p:txBody>
      </p:sp>
    </p:spTree>
    <p:extLst>
      <p:ext uri="{BB962C8B-B14F-4D97-AF65-F5344CB8AC3E}">
        <p14:creationId xmlns:p14="http://schemas.microsoft.com/office/powerpoint/2010/main" val="3200809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There are thirteen RDA entities, here shown at different hierarchical levels.  RDA entity is at the top level of the hierarchy, and it has eight entity subtypes.  These eight include the four resource entities that may be familiar from FRBR and original RDA: Work, Expression, Manifestation, and Item; and the other entities Agent, Nomen, Place, and Timespan.</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Agent has two entity subtypes: Person and Collective agent.  In turn, Collective agent has two entity subtypes: Corporate body and Family.</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9</a:t>
            </a:fld>
            <a:endParaRPr lang="en-US"/>
          </a:p>
        </p:txBody>
      </p:sp>
    </p:spTree>
    <p:extLst>
      <p:ext uri="{BB962C8B-B14F-4D97-AF65-F5344CB8AC3E}">
        <p14:creationId xmlns:p14="http://schemas.microsoft.com/office/powerpoint/2010/main" val="388643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At each level of hierarchy, the entities are disjoint.  Corporate body and Family are disjoint.  In other words, some thing cannot be both a corporate body and a family.  However, a thing can be a family, a collective agent, an agent, and an RDA entity at the same time because all these entities are in the same hierarchy.</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How do we know that Corporate bodies and Families, or even Expressions and Manifestations, are disjoint?  Because of entity boundaries.</a:t>
            </a:r>
            <a:endParaRPr lang="en-US" b="0" dirty="0">
              <a:effectLst/>
            </a:endParaRPr>
          </a:p>
          <a:p>
            <a:br>
              <a:rPr lang="en-US" b="0" dirty="0">
                <a:effectLst/>
              </a:rPr>
            </a:br>
            <a:br>
              <a:rPr lang="en-US" b="0" dirty="0">
                <a:effectLst/>
              </a:rPr>
            </a:b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10</a:t>
            </a:fld>
            <a:endParaRPr lang="en-US"/>
          </a:p>
        </p:txBody>
      </p:sp>
    </p:spTree>
    <p:extLst>
      <p:ext uri="{BB962C8B-B14F-4D97-AF65-F5344CB8AC3E}">
        <p14:creationId xmlns:p14="http://schemas.microsoft.com/office/powerpoint/2010/main" val="1254173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6D8C-7E9C-4CCD-8484-E0F86D3493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087C30-B4F9-4505-B38F-FD992433D5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D1F90B-82E7-4865-A7CD-E70AF64B4DB0}"/>
              </a:ext>
            </a:extLst>
          </p:cNvPr>
          <p:cNvSpPr>
            <a:spLocks noGrp="1"/>
          </p:cNvSpPr>
          <p:nvPr>
            <p:ph type="dt" sz="half" idx="10"/>
          </p:nvPr>
        </p:nvSpPr>
        <p:spPr/>
        <p:txBody>
          <a:bodyPr/>
          <a:lstStyle/>
          <a:p>
            <a:fld id="{D29C6FF5-FC7E-49C6-9CA3-53821F62B47F}" type="datetime1">
              <a:rPr lang="en-US" smtClean="0"/>
              <a:t>6/23/2025</a:t>
            </a:fld>
            <a:endParaRPr lang="en-US"/>
          </a:p>
        </p:txBody>
      </p:sp>
      <p:sp>
        <p:nvSpPr>
          <p:cNvPr id="5" name="Footer Placeholder 4">
            <a:extLst>
              <a:ext uri="{FF2B5EF4-FFF2-40B4-BE49-F238E27FC236}">
                <a16:creationId xmlns:a16="http://schemas.microsoft.com/office/drawing/2014/main" id="{FA020EE0-5A8D-4458-869E-930FB4EC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8BA5-148B-45F1-BD30-D3EADD2FE72A}"/>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429149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2945-FFDD-4880-A035-7B8D88A13E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C12D4A-9B58-4DB2-97F7-B04687974ECB}"/>
              </a:ext>
            </a:extLst>
          </p:cNvPr>
          <p:cNvSpPr>
            <a:spLocks noGrp="1"/>
          </p:cNvSpPr>
          <p:nvPr>
            <p:ph type="dt" sz="half" idx="10"/>
          </p:nvPr>
        </p:nvSpPr>
        <p:spPr/>
        <p:txBody>
          <a:bodyPr/>
          <a:lstStyle/>
          <a:p>
            <a:fld id="{2FD2E94C-45BB-4947-B36C-E0A95B39D226}" type="datetime1">
              <a:rPr lang="en-US" smtClean="0"/>
              <a:t>6/23/2025</a:t>
            </a:fld>
            <a:endParaRPr lang="en-US"/>
          </a:p>
        </p:txBody>
      </p:sp>
      <p:sp>
        <p:nvSpPr>
          <p:cNvPr id="4" name="Footer Placeholder 3">
            <a:extLst>
              <a:ext uri="{FF2B5EF4-FFF2-40B4-BE49-F238E27FC236}">
                <a16:creationId xmlns:a16="http://schemas.microsoft.com/office/drawing/2014/main" id="{6F4C99D4-CBCD-4CAA-B6DC-CA0E1588CC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5734E2-A646-472A-B8B1-E8FA20CDDAB1}"/>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346651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D6C17A-E693-4507-ABCD-B365DB894B58}"/>
              </a:ext>
            </a:extLst>
          </p:cNvPr>
          <p:cNvSpPr>
            <a:spLocks noGrp="1"/>
          </p:cNvSpPr>
          <p:nvPr>
            <p:ph type="dt" sz="half" idx="10"/>
          </p:nvPr>
        </p:nvSpPr>
        <p:spPr/>
        <p:txBody>
          <a:bodyPr/>
          <a:lstStyle/>
          <a:p>
            <a:fld id="{128A8DDE-A8CA-47D6-ACBC-412813F3EA6A}" type="datetime1">
              <a:rPr lang="en-US" smtClean="0"/>
              <a:t>6/23/2025</a:t>
            </a:fld>
            <a:endParaRPr lang="en-US"/>
          </a:p>
        </p:txBody>
      </p:sp>
      <p:sp>
        <p:nvSpPr>
          <p:cNvPr id="3" name="Footer Placeholder 2">
            <a:extLst>
              <a:ext uri="{FF2B5EF4-FFF2-40B4-BE49-F238E27FC236}">
                <a16:creationId xmlns:a16="http://schemas.microsoft.com/office/drawing/2014/main" id="{776612DF-A493-4ABC-A19F-E058A114F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EAA4FC-3805-477A-A1F6-5C98EFC8E140}"/>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2584085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61B3-8991-43DE-8323-5884F70106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98B4C1-7B32-4A51-BCD1-6C23536698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5A09-3A16-4C1A-9C18-60FBAD6E6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291E77-8C53-43BF-A31E-0EE9B4F265F5}"/>
              </a:ext>
            </a:extLst>
          </p:cNvPr>
          <p:cNvSpPr>
            <a:spLocks noGrp="1"/>
          </p:cNvSpPr>
          <p:nvPr>
            <p:ph type="dt" sz="half" idx="10"/>
          </p:nvPr>
        </p:nvSpPr>
        <p:spPr/>
        <p:txBody>
          <a:bodyPr/>
          <a:lstStyle/>
          <a:p>
            <a:fld id="{D63B17B0-3EED-48AF-A10F-818AC10051AD}" type="datetime1">
              <a:rPr lang="en-US" smtClean="0"/>
              <a:t>6/23/2025</a:t>
            </a:fld>
            <a:endParaRPr lang="en-US"/>
          </a:p>
        </p:txBody>
      </p:sp>
      <p:sp>
        <p:nvSpPr>
          <p:cNvPr id="6" name="Footer Placeholder 5">
            <a:extLst>
              <a:ext uri="{FF2B5EF4-FFF2-40B4-BE49-F238E27FC236}">
                <a16:creationId xmlns:a16="http://schemas.microsoft.com/office/drawing/2014/main" id="{B9FA860F-E4C8-453E-8497-FEAD7ABF2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AC6577-878D-4694-983F-8AFC74372E37}"/>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726756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72A9-173B-4C0D-B3B4-535EB9305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DC59D0-8A7E-4A05-B16B-8ED5E396EF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1DCA116-4FB6-41AD-95DF-EE5E7A620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4B17F-6D4C-4065-B03A-5CE7FBBAD664}"/>
              </a:ext>
            </a:extLst>
          </p:cNvPr>
          <p:cNvSpPr>
            <a:spLocks noGrp="1"/>
          </p:cNvSpPr>
          <p:nvPr>
            <p:ph type="dt" sz="half" idx="10"/>
          </p:nvPr>
        </p:nvSpPr>
        <p:spPr/>
        <p:txBody>
          <a:bodyPr/>
          <a:lstStyle/>
          <a:p>
            <a:fld id="{91689519-F9E4-4BF3-A38D-AC41B2AF88AB}" type="datetime1">
              <a:rPr lang="en-US" smtClean="0"/>
              <a:t>6/23/2025</a:t>
            </a:fld>
            <a:endParaRPr lang="en-US"/>
          </a:p>
        </p:txBody>
      </p:sp>
      <p:sp>
        <p:nvSpPr>
          <p:cNvPr id="6" name="Footer Placeholder 5">
            <a:extLst>
              <a:ext uri="{FF2B5EF4-FFF2-40B4-BE49-F238E27FC236}">
                <a16:creationId xmlns:a16="http://schemas.microsoft.com/office/drawing/2014/main" id="{259C0277-AF01-4BAA-945C-CC7E46FFA7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5CDD74-84B9-4BDB-B551-8D21A4386D50}"/>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683292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8B3AA-A7DB-4F8D-8EA4-780F541506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8A2426-A34F-4EFD-89A6-723EDDBF61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0F34E-91ED-49FB-B5E3-AA35C5CB47A1}"/>
              </a:ext>
            </a:extLst>
          </p:cNvPr>
          <p:cNvSpPr>
            <a:spLocks noGrp="1"/>
          </p:cNvSpPr>
          <p:nvPr>
            <p:ph type="dt" sz="half" idx="10"/>
          </p:nvPr>
        </p:nvSpPr>
        <p:spPr/>
        <p:txBody>
          <a:bodyPr/>
          <a:lstStyle/>
          <a:p>
            <a:fld id="{3FCA7AAA-7791-456C-BCFF-B732B917F07F}" type="datetime1">
              <a:rPr lang="en-US" smtClean="0"/>
              <a:t>6/23/2025</a:t>
            </a:fld>
            <a:endParaRPr lang="en-US"/>
          </a:p>
        </p:txBody>
      </p:sp>
      <p:sp>
        <p:nvSpPr>
          <p:cNvPr id="5" name="Footer Placeholder 4">
            <a:extLst>
              <a:ext uri="{FF2B5EF4-FFF2-40B4-BE49-F238E27FC236}">
                <a16:creationId xmlns:a16="http://schemas.microsoft.com/office/drawing/2014/main" id="{DD463495-A877-45D2-826C-0AA779EB8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52D1C-EBB9-4C91-B457-782DBFF78315}"/>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3297238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759612-4757-4558-94E2-74E88E5CD2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56F216-9047-4477-A691-3674B7CE92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248E5-0B92-4543-AD3C-494331377CC6}"/>
              </a:ext>
            </a:extLst>
          </p:cNvPr>
          <p:cNvSpPr>
            <a:spLocks noGrp="1"/>
          </p:cNvSpPr>
          <p:nvPr>
            <p:ph type="dt" sz="half" idx="10"/>
          </p:nvPr>
        </p:nvSpPr>
        <p:spPr/>
        <p:txBody>
          <a:bodyPr/>
          <a:lstStyle/>
          <a:p>
            <a:fld id="{8142B688-CE2F-44FA-BD9A-118A83E1C253}" type="datetime1">
              <a:rPr lang="en-US" smtClean="0"/>
              <a:t>6/23/2025</a:t>
            </a:fld>
            <a:endParaRPr lang="en-US"/>
          </a:p>
        </p:txBody>
      </p:sp>
      <p:sp>
        <p:nvSpPr>
          <p:cNvPr id="5" name="Footer Placeholder 4">
            <a:extLst>
              <a:ext uri="{FF2B5EF4-FFF2-40B4-BE49-F238E27FC236}">
                <a16:creationId xmlns:a16="http://schemas.microsoft.com/office/drawing/2014/main" id="{45A2FA2A-5B79-4E7F-96DF-124FD4822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4F600-9A48-4386-ABD6-43A8BE52A1F8}"/>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5686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6D8C-7E9C-4CCD-8484-E0F86D3493C2}"/>
              </a:ext>
            </a:extLst>
          </p:cNvPr>
          <p:cNvSpPr>
            <a:spLocks noGrp="1"/>
          </p:cNvSpPr>
          <p:nvPr>
            <p:ph type="ctrTitle" hasCustomPrompt="1"/>
          </p:nvPr>
        </p:nvSpPr>
        <p:spPr>
          <a:xfrm>
            <a:off x="1524000" y="3208147"/>
            <a:ext cx="9144000" cy="861288"/>
          </a:xfrm>
        </p:spPr>
        <p:txBody>
          <a:bodyPr anchor="t"/>
          <a:lstStyle>
            <a:lvl1pPr algn="ctr">
              <a:defRPr sz="6000" b="1"/>
            </a:lvl1pPr>
          </a:lstStyle>
          <a:p>
            <a:r>
              <a:rPr lang="en-US" dirty="0"/>
              <a:t>Title</a:t>
            </a:r>
          </a:p>
        </p:txBody>
      </p:sp>
      <p:sp>
        <p:nvSpPr>
          <p:cNvPr id="4" name="Date Placeholder 3">
            <a:extLst>
              <a:ext uri="{FF2B5EF4-FFF2-40B4-BE49-F238E27FC236}">
                <a16:creationId xmlns:a16="http://schemas.microsoft.com/office/drawing/2014/main" id="{8DD1F90B-82E7-4865-A7CD-E70AF64B4DB0}"/>
              </a:ext>
            </a:extLst>
          </p:cNvPr>
          <p:cNvSpPr>
            <a:spLocks noGrp="1"/>
          </p:cNvSpPr>
          <p:nvPr>
            <p:ph type="dt" sz="half" idx="10"/>
          </p:nvPr>
        </p:nvSpPr>
        <p:spPr/>
        <p:txBody>
          <a:bodyPr/>
          <a:lstStyle/>
          <a:p>
            <a:fld id="{D541A3E9-C559-4614-9925-144F6F7415B1}" type="datetime1">
              <a:rPr lang="en-US" smtClean="0"/>
              <a:t>6/23/2025</a:t>
            </a:fld>
            <a:endParaRPr lang="en-US"/>
          </a:p>
        </p:txBody>
      </p:sp>
      <p:sp>
        <p:nvSpPr>
          <p:cNvPr id="5" name="Footer Placeholder 4">
            <a:extLst>
              <a:ext uri="{FF2B5EF4-FFF2-40B4-BE49-F238E27FC236}">
                <a16:creationId xmlns:a16="http://schemas.microsoft.com/office/drawing/2014/main" id="{FA020EE0-5A8D-4458-869E-930FB4EC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8BA5-148B-45F1-BD30-D3EADD2FE72A}"/>
              </a:ext>
            </a:extLst>
          </p:cNvPr>
          <p:cNvSpPr>
            <a:spLocks noGrp="1"/>
          </p:cNvSpPr>
          <p:nvPr>
            <p:ph type="sldNum" sz="quarter" idx="12"/>
          </p:nvPr>
        </p:nvSpPr>
        <p:spPr/>
        <p:txBody>
          <a:bodyPr/>
          <a:lstStyle/>
          <a:p>
            <a:fld id="{26D89839-9540-4FD2-A570-163792ED64AF}" type="slidenum">
              <a:rPr lang="en-US" smtClean="0"/>
              <a:t>‹#›</a:t>
            </a:fld>
            <a:endParaRPr lang="en-US" dirty="0"/>
          </a:p>
        </p:txBody>
      </p:sp>
      <p:pic>
        <p:nvPicPr>
          <p:cNvPr id="7" name="Google Shape;91;p1">
            <a:extLst>
              <a:ext uri="{FF2B5EF4-FFF2-40B4-BE49-F238E27FC236}">
                <a16:creationId xmlns:a16="http://schemas.microsoft.com/office/drawing/2014/main" id="{8BF1CADB-5CAD-4AB7-8CB8-EFFD5658B2FB}"/>
              </a:ext>
            </a:extLst>
          </p:cNvPr>
          <p:cNvPicPr preferRelativeResize="0"/>
          <p:nvPr userDrawn="1"/>
        </p:nvPicPr>
        <p:blipFill rotWithShape="1">
          <a:blip r:embed="rId2">
            <a:alphaModFix/>
          </a:blip>
          <a:srcRect/>
          <a:stretch/>
        </p:blipFill>
        <p:spPr>
          <a:xfrm>
            <a:off x="6290460" y="793244"/>
            <a:ext cx="4377539" cy="1086156"/>
          </a:xfrm>
          <a:prstGeom prst="rect">
            <a:avLst/>
          </a:prstGeom>
          <a:noFill/>
          <a:ln>
            <a:noFill/>
          </a:ln>
        </p:spPr>
      </p:pic>
      <p:sp>
        <p:nvSpPr>
          <p:cNvPr id="8" name="TextBox 7">
            <a:extLst>
              <a:ext uri="{FF2B5EF4-FFF2-40B4-BE49-F238E27FC236}">
                <a16:creationId xmlns:a16="http://schemas.microsoft.com/office/drawing/2014/main" id="{11E19767-9245-4715-9B49-72307FAE25F9}"/>
              </a:ext>
            </a:extLst>
          </p:cNvPr>
          <p:cNvSpPr txBox="1"/>
          <p:nvPr userDrawn="1"/>
        </p:nvSpPr>
        <p:spPr>
          <a:xfrm>
            <a:off x="1524000" y="5080248"/>
            <a:ext cx="9143999" cy="1169551"/>
          </a:xfrm>
          <a:prstGeom prst="rect">
            <a:avLst/>
          </a:prstGeom>
          <a:noFill/>
        </p:spPr>
        <p:txBody>
          <a:bodyPr wrap="square" rtlCol="0">
            <a:spAutoFit/>
          </a:bodyPr>
          <a:lstStyle/>
          <a:p>
            <a:pPr marL="0" indent="0" algn="ctr">
              <a:spcBef>
                <a:spcPts val="600"/>
              </a:spcBef>
              <a:buClr>
                <a:schemeClr val="dk1"/>
              </a:buClr>
              <a:buSzPts val="2000"/>
              <a:buFont typeface="Arial" panose="020B0604020202020204" pitchFamily="34" charset="0"/>
              <a:buNone/>
            </a:pPr>
            <a:r>
              <a:rPr lang="en-US" sz="2000" dirty="0"/>
              <a:t>ALA Annual</a:t>
            </a:r>
          </a:p>
          <a:p>
            <a:pPr marL="0" indent="0" algn="ctr">
              <a:spcBef>
                <a:spcPts val="600"/>
              </a:spcBef>
              <a:buClr>
                <a:schemeClr val="dk1"/>
              </a:buClr>
              <a:buSzPts val="2000"/>
              <a:buFont typeface="Arial" panose="020B0604020202020204" pitchFamily="34" charset="0"/>
              <a:buNone/>
            </a:pPr>
            <a:r>
              <a:rPr lang="en-US" sz="2000" dirty="0"/>
              <a:t>Friday, June 27, 2025</a:t>
            </a:r>
          </a:p>
          <a:p>
            <a:pPr marL="0" indent="0" algn="ctr">
              <a:spcBef>
                <a:spcPts val="600"/>
              </a:spcBef>
              <a:buClr>
                <a:schemeClr val="dk1"/>
              </a:buClr>
              <a:buSzPts val="2000"/>
              <a:buFont typeface="Arial" panose="020B0604020202020204" pitchFamily="34" charset="0"/>
              <a:buNone/>
            </a:pPr>
            <a:r>
              <a:rPr lang="en-US" sz="2000" dirty="0"/>
              <a:t>8:00 AM – 4:00 PM</a:t>
            </a:r>
          </a:p>
        </p:txBody>
      </p:sp>
      <p:pic>
        <p:nvPicPr>
          <p:cNvPr id="12" name="Picture 11">
            <a:extLst>
              <a:ext uri="{FF2B5EF4-FFF2-40B4-BE49-F238E27FC236}">
                <a16:creationId xmlns:a16="http://schemas.microsoft.com/office/drawing/2014/main" id="{62BBFE19-17C8-4590-9DBC-0992CD3487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462" y="412078"/>
            <a:ext cx="3571875" cy="2376488"/>
          </a:xfrm>
          <a:prstGeom prst="rect">
            <a:avLst/>
          </a:prstGeom>
        </p:spPr>
      </p:pic>
    </p:spTree>
    <p:extLst>
      <p:ext uri="{BB962C8B-B14F-4D97-AF65-F5344CB8AC3E}">
        <p14:creationId xmlns:p14="http://schemas.microsoft.com/office/powerpoint/2010/main" val="4094784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1 Lin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D1F90B-82E7-4865-A7CD-E70AF64B4DB0}"/>
              </a:ext>
            </a:extLst>
          </p:cNvPr>
          <p:cNvSpPr>
            <a:spLocks noGrp="1"/>
          </p:cNvSpPr>
          <p:nvPr>
            <p:ph type="dt" sz="half" idx="10"/>
          </p:nvPr>
        </p:nvSpPr>
        <p:spPr/>
        <p:txBody>
          <a:bodyPr/>
          <a:lstStyle/>
          <a:p>
            <a:fld id="{89AAE309-7577-4A7B-B402-2F3DD6F0D201}" type="datetime1">
              <a:rPr lang="en-US" smtClean="0"/>
              <a:t>6/23/2025</a:t>
            </a:fld>
            <a:endParaRPr lang="en-US"/>
          </a:p>
        </p:txBody>
      </p:sp>
      <p:sp>
        <p:nvSpPr>
          <p:cNvPr id="5" name="Footer Placeholder 4">
            <a:extLst>
              <a:ext uri="{FF2B5EF4-FFF2-40B4-BE49-F238E27FC236}">
                <a16:creationId xmlns:a16="http://schemas.microsoft.com/office/drawing/2014/main" id="{FA020EE0-5A8D-4458-869E-930FB4EC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8BA5-148B-45F1-BD30-D3EADD2FE72A}"/>
              </a:ext>
            </a:extLst>
          </p:cNvPr>
          <p:cNvSpPr>
            <a:spLocks noGrp="1"/>
          </p:cNvSpPr>
          <p:nvPr>
            <p:ph type="sldNum" sz="quarter" idx="12"/>
          </p:nvPr>
        </p:nvSpPr>
        <p:spPr/>
        <p:txBody>
          <a:bodyPr/>
          <a:lstStyle/>
          <a:p>
            <a:fld id="{26D89839-9540-4FD2-A570-163792ED64AF}" type="slidenum">
              <a:rPr lang="en-US" smtClean="0"/>
              <a:t>‹#›</a:t>
            </a:fld>
            <a:endParaRPr lang="en-US" dirty="0"/>
          </a:p>
        </p:txBody>
      </p:sp>
      <p:pic>
        <p:nvPicPr>
          <p:cNvPr id="7" name="Google Shape;91;p1">
            <a:extLst>
              <a:ext uri="{FF2B5EF4-FFF2-40B4-BE49-F238E27FC236}">
                <a16:creationId xmlns:a16="http://schemas.microsoft.com/office/drawing/2014/main" id="{8BF1CADB-5CAD-4AB7-8CB8-EFFD5658B2FB}"/>
              </a:ext>
            </a:extLst>
          </p:cNvPr>
          <p:cNvPicPr preferRelativeResize="0"/>
          <p:nvPr userDrawn="1"/>
        </p:nvPicPr>
        <p:blipFill rotWithShape="1">
          <a:blip r:embed="rId2">
            <a:alphaModFix/>
          </a:blip>
          <a:srcRect/>
          <a:stretch/>
        </p:blipFill>
        <p:spPr>
          <a:xfrm>
            <a:off x="6290460" y="793244"/>
            <a:ext cx="4377539" cy="1086156"/>
          </a:xfrm>
          <a:prstGeom prst="rect">
            <a:avLst/>
          </a:prstGeom>
          <a:noFill/>
          <a:ln>
            <a:noFill/>
          </a:ln>
        </p:spPr>
      </p:pic>
      <p:sp>
        <p:nvSpPr>
          <p:cNvPr id="8" name="TextBox 7">
            <a:extLst>
              <a:ext uri="{FF2B5EF4-FFF2-40B4-BE49-F238E27FC236}">
                <a16:creationId xmlns:a16="http://schemas.microsoft.com/office/drawing/2014/main" id="{11E19767-9245-4715-9B49-72307FAE25F9}"/>
              </a:ext>
            </a:extLst>
          </p:cNvPr>
          <p:cNvSpPr txBox="1"/>
          <p:nvPr userDrawn="1"/>
        </p:nvSpPr>
        <p:spPr>
          <a:xfrm>
            <a:off x="1524000" y="5080248"/>
            <a:ext cx="9143999" cy="1169551"/>
          </a:xfrm>
          <a:prstGeom prst="rect">
            <a:avLst/>
          </a:prstGeom>
          <a:noFill/>
        </p:spPr>
        <p:txBody>
          <a:bodyPr wrap="square" rtlCol="0">
            <a:spAutoFit/>
          </a:bodyPr>
          <a:lstStyle/>
          <a:p>
            <a:pPr marL="0" indent="0" algn="ctr">
              <a:spcBef>
                <a:spcPts val="600"/>
              </a:spcBef>
              <a:buClr>
                <a:schemeClr val="dk1"/>
              </a:buClr>
              <a:buSzPts val="2000"/>
              <a:buFont typeface="Arial" panose="020B0604020202020204" pitchFamily="34" charset="0"/>
              <a:buNone/>
            </a:pPr>
            <a:r>
              <a:rPr lang="en-US" sz="2000" dirty="0"/>
              <a:t>ALA Annual</a:t>
            </a:r>
          </a:p>
          <a:p>
            <a:pPr marL="0" indent="0" algn="ctr">
              <a:spcBef>
                <a:spcPts val="600"/>
              </a:spcBef>
              <a:buClr>
                <a:schemeClr val="dk1"/>
              </a:buClr>
              <a:buSzPts val="2000"/>
              <a:buFont typeface="Arial" panose="020B0604020202020204" pitchFamily="34" charset="0"/>
              <a:buNone/>
            </a:pPr>
            <a:r>
              <a:rPr lang="en-US" sz="2000" dirty="0"/>
              <a:t>Friday, June 27, 2025</a:t>
            </a:r>
          </a:p>
          <a:p>
            <a:pPr marL="0" indent="0" algn="ctr">
              <a:spcBef>
                <a:spcPts val="600"/>
              </a:spcBef>
              <a:buClr>
                <a:schemeClr val="dk1"/>
              </a:buClr>
              <a:buSzPts val="2000"/>
              <a:buFont typeface="Arial" panose="020B0604020202020204" pitchFamily="34" charset="0"/>
              <a:buNone/>
            </a:pPr>
            <a:r>
              <a:rPr lang="en-US" sz="2000" dirty="0"/>
              <a:t>8:00 AM – 4:00 PM</a:t>
            </a:r>
          </a:p>
        </p:txBody>
      </p:sp>
      <p:pic>
        <p:nvPicPr>
          <p:cNvPr id="12" name="Picture 11">
            <a:extLst>
              <a:ext uri="{FF2B5EF4-FFF2-40B4-BE49-F238E27FC236}">
                <a16:creationId xmlns:a16="http://schemas.microsoft.com/office/drawing/2014/main" id="{62BBFE19-17C8-4590-9DBC-0992CD3487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462" y="412078"/>
            <a:ext cx="3571875" cy="2376488"/>
          </a:xfrm>
          <a:prstGeom prst="rect">
            <a:avLst/>
          </a:prstGeom>
        </p:spPr>
      </p:pic>
      <p:sp>
        <p:nvSpPr>
          <p:cNvPr id="9" name="Title 1">
            <a:extLst>
              <a:ext uri="{FF2B5EF4-FFF2-40B4-BE49-F238E27FC236}">
                <a16:creationId xmlns:a16="http://schemas.microsoft.com/office/drawing/2014/main" id="{AFC49523-2D87-4715-B254-6EBA43BA4B50}"/>
              </a:ext>
            </a:extLst>
          </p:cNvPr>
          <p:cNvSpPr>
            <a:spLocks noGrp="1"/>
          </p:cNvSpPr>
          <p:nvPr>
            <p:ph type="ctrTitle" hasCustomPrompt="1"/>
          </p:nvPr>
        </p:nvSpPr>
        <p:spPr>
          <a:xfrm>
            <a:off x="1524001" y="3005466"/>
            <a:ext cx="9144000" cy="1857881"/>
          </a:xfrm>
        </p:spPr>
        <p:txBody>
          <a:bodyPr anchor="t"/>
          <a:lstStyle>
            <a:lvl1pPr algn="ctr">
              <a:defRPr sz="6000" b="1"/>
            </a:lvl1pPr>
          </a:lstStyle>
          <a:p>
            <a:r>
              <a:rPr lang="en-US" dirty="0"/>
              <a:t>Title</a:t>
            </a:r>
          </a:p>
        </p:txBody>
      </p:sp>
    </p:spTree>
    <p:extLst>
      <p:ext uri="{BB962C8B-B14F-4D97-AF65-F5344CB8AC3E}">
        <p14:creationId xmlns:p14="http://schemas.microsoft.com/office/powerpoint/2010/main" val="189508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0A57E-1B4B-4A36-927F-24B82BC4D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7DE27-AF5D-4821-8CE9-22A71E694053}"/>
              </a:ext>
            </a:extLst>
          </p:cNvPr>
          <p:cNvSpPr>
            <a:spLocks noGrp="1"/>
          </p:cNvSpPr>
          <p:nvPr>
            <p:ph type="dt" sz="half" idx="10"/>
          </p:nvPr>
        </p:nvSpPr>
        <p:spPr/>
        <p:txBody>
          <a:bodyPr/>
          <a:lstStyle/>
          <a:p>
            <a:fld id="{61D17107-452A-465C-8C64-349CEBD9A800}" type="datetime1">
              <a:rPr lang="en-US" smtClean="0"/>
              <a:t>6/23/2025</a:t>
            </a:fld>
            <a:endParaRPr lang="en-US"/>
          </a:p>
        </p:txBody>
      </p:sp>
      <p:sp>
        <p:nvSpPr>
          <p:cNvPr id="5" name="Footer Placeholder 4">
            <a:extLst>
              <a:ext uri="{FF2B5EF4-FFF2-40B4-BE49-F238E27FC236}">
                <a16:creationId xmlns:a16="http://schemas.microsoft.com/office/drawing/2014/main" id="{771F6CED-0B4E-415B-8741-1B0D0B042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7012B-FB54-4CFB-938C-D2823E4F5CAB}"/>
              </a:ext>
            </a:extLst>
          </p:cNvPr>
          <p:cNvSpPr>
            <a:spLocks noGrp="1"/>
          </p:cNvSpPr>
          <p:nvPr>
            <p:ph type="sldNum" sz="quarter" idx="12"/>
          </p:nvPr>
        </p:nvSpPr>
        <p:spPr/>
        <p:txBody>
          <a:bodyPr/>
          <a:lstStyle/>
          <a:p>
            <a:fld id="{26D89839-9540-4FD2-A570-163792ED64AF}" type="slidenum">
              <a:rPr lang="en-US" smtClean="0"/>
              <a:t>‹#›</a:t>
            </a:fld>
            <a:endParaRPr lang="en-US"/>
          </a:p>
        </p:txBody>
      </p:sp>
      <p:sp>
        <p:nvSpPr>
          <p:cNvPr id="7" name="Title 6">
            <a:extLst>
              <a:ext uri="{FF2B5EF4-FFF2-40B4-BE49-F238E27FC236}">
                <a16:creationId xmlns:a16="http://schemas.microsoft.com/office/drawing/2014/main" id="{FB0C1524-E9B6-6A97-92C5-37DDC26132F9}"/>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45751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utcom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0A57E-1B4B-4A36-927F-24B82BC4D030}"/>
              </a:ext>
            </a:extLst>
          </p:cNvPr>
          <p:cNvSpPr>
            <a:spLocks noGrp="1"/>
          </p:cNvSpPr>
          <p:nvPr>
            <p:ph idx="1"/>
          </p:nvPr>
        </p:nvSpPr>
        <p:spPr>
          <a:xfrm>
            <a:off x="838200" y="2489996"/>
            <a:ext cx="10515600" cy="36869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77DE27-AF5D-4821-8CE9-22A71E694053}"/>
              </a:ext>
            </a:extLst>
          </p:cNvPr>
          <p:cNvSpPr>
            <a:spLocks noGrp="1"/>
          </p:cNvSpPr>
          <p:nvPr>
            <p:ph type="dt" sz="half" idx="10"/>
          </p:nvPr>
        </p:nvSpPr>
        <p:spPr/>
        <p:txBody>
          <a:bodyPr/>
          <a:lstStyle/>
          <a:p>
            <a:fld id="{FB9FD678-6F77-4778-B927-3263D21D8AAA}" type="datetime1">
              <a:rPr lang="en-US" smtClean="0"/>
              <a:t>6/23/2025</a:t>
            </a:fld>
            <a:endParaRPr lang="en-US"/>
          </a:p>
        </p:txBody>
      </p:sp>
      <p:sp>
        <p:nvSpPr>
          <p:cNvPr id="5" name="Footer Placeholder 4">
            <a:extLst>
              <a:ext uri="{FF2B5EF4-FFF2-40B4-BE49-F238E27FC236}">
                <a16:creationId xmlns:a16="http://schemas.microsoft.com/office/drawing/2014/main" id="{771F6CED-0B4E-415B-8741-1B0D0B042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7012B-FB54-4CFB-938C-D2823E4F5CAB}"/>
              </a:ext>
            </a:extLst>
          </p:cNvPr>
          <p:cNvSpPr>
            <a:spLocks noGrp="1"/>
          </p:cNvSpPr>
          <p:nvPr>
            <p:ph type="sldNum" sz="quarter" idx="12"/>
          </p:nvPr>
        </p:nvSpPr>
        <p:spPr/>
        <p:txBody>
          <a:bodyPr/>
          <a:lstStyle/>
          <a:p>
            <a:fld id="{26D89839-9540-4FD2-A570-163792ED64AF}" type="slidenum">
              <a:rPr lang="en-US" smtClean="0"/>
              <a:t>‹#›</a:t>
            </a:fld>
            <a:endParaRPr lang="en-US" dirty="0"/>
          </a:p>
        </p:txBody>
      </p:sp>
      <p:sp>
        <p:nvSpPr>
          <p:cNvPr id="7" name="TextBox 6">
            <a:extLst>
              <a:ext uri="{FF2B5EF4-FFF2-40B4-BE49-F238E27FC236}">
                <a16:creationId xmlns:a16="http://schemas.microsoft.com/office/drawing/2014/main" id="{B6B6A206-1EA4-4A32-BE0C-4445DBD65DAF}"/>
              </a:ext>
            </a:extLst>
          </p:cNvPr>
          <p:cNvSpPr txBox="1"/>
          <p:nvPr userDrawn="1"/>
        </p:nvSpPr>
        <p:spPr>
          <a:xfrm>
            <a:off x="841248" y="365760"/>
            <a:ext cx="10515600" cy="1325880"/>
          </a:xfrm>
          <a:prstGeom prst="rect">
            <a:avLst/>
          </a:prstGeom>
          <a:noFill/>
        </p:spPr>
        <p:txBody>
          <a:bodyPr wrap="none" rtlCol="0" anchor="ctr" anchorCtr="0">
            <a:normAutofit/>
          </a:bodyPr>
          <a:lstStyle/>
          <a:p>
            <a:r>
              <a:rPr lang="en-US" sz="4400" dirty="0">
                <a:latin typeface="+mj-lt"/>
              </a:rPr>
              <a:t>Learning Outcomes</a:t>
            </a:r>
          </a:p>
        </p:txBody>
      </p:sp>
      <p:sp>
        <p:nvSpPr>
          <p:cNvPr id="8" name="TextBox 7">
            <a:extLst>
              <a:ext uri="{FF2B5EF4-FFF2-40B4-BE49-F238E27FC236}">
                <a16:creationId xmlns:a16="http://schemas.microsoft.com/office/drawing/2014/main" id="{B53DEF4C-DA5B-4B2D-8DDF-E353355C5254}"/>
              </a:ext>
            </a:extLst>
          </p:cNvPr>
          <p:cNvSpPr txBox="1"/>
          <p:nvPr userDrawn="1"/>
        </p:nvSpPr>
        <p:spPr>
          <a:xfrm>
            <a:off x="838197" y="1825642"/>
            <a:ext cx="67641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At the end of this section, you will be able to:</a:t>
            </a:r>
          </a:p>
        </p:txBody>
      </p:sp>
    </p:spTree>
    <p:extLst>
      <p:ext uri="{BB962C8B-B14F-4D97-AF65-F5344CB8AC3E}">
        <p14:creationId xmlns:p14="http://schemas.microsoft.com/office/powerpoint/2010/main" val="391498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0A57E-1B4B-4A36-927F-24B82BC4D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7DE27-AF5D-4821-8CE9-22A71E694053}"/>
              </a:ext>
            </a:extLst>
          </p:cNvPr>
          <p:cNvSpPr>
            <a:spLocks noGrp="1"/>
          </p:cNvSpPr>
          <p:nvPr>
            <p:ph type="dt" sz="half" idx="10"/>
          </p:nvPr>
        </p:nvSpPr>
        <p:spPr/>
        <p:txBody>
          <a:bodyPr/>
          <a:lstStyle/>
          <a:p>
            <a:fld id="{FB84CDE4-AAD8-4BB6-91C8-BC7F63648A60}" type="datetime1">
              <a:rPr lang="en-US" smtClean="0"/>
              <a:t>6/23/2025</a:t>
            </a:fld>
            <a:endParaRPr lang="en-US"/>
          </a:p>
        </p:txBody>
      </p:sp>
      <p:sp>
        <p:nvSpPr>
          <p:cNvPr id="5" name="Footer Placeholder 4">
            <a:extLst>
              <a:ext uri="{FF2B5EF4-FFF2-40B4-BE49-F238E27FC236}">
                <a16:creationId xmlns:a16="http://schemas.microsoft.com/office/drawing/2014/main" id="{771F6CED-0B4E-415B-8741-1B0D0B042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7012B-FB54-4CFB-938C-D2823E4F5CAB}"/>
              </a:ext>
            </a:extLst>
          </p:cNvPr>
          <p:cNvSpPr>
            <a:spLocks noGrp="1"/>
          </p:cNvSpPr>
          <p:nvPr>
            <p:ph type="sldNum" sz="quarter" idx="12"/>
          </p:nvPr>
        </p:nvSpPr>
        <p:spPr/>
        <p:txBody>
          <a:bodyPr/>
          <a:lstStyle/>
          <a:p>
            <a:fld id="{26D89839-9540-4FD2-A570-163792ED64AF}" type="slidenum">
              <a:rPr lang="en-US" smtClean="0"/>
              <a:t>‹#›</a:t>
            </a:fld>
            <a:endParaRPr lang="en-US"/>
          </a:p>
        </p:txBody>
      </p:sp>
      <p:sp>
        <p:nvSpPr>
          <p:cNvPr id="7" name="TextBox 6">
            <a:extLst>
              <a:ext uri="{FF2B5EF4-FFF2-40B4-BE49-F238E27FC236}">
                <a16:creationId xmlns:a16="http://schemas.microsoft.com/office/drawing/2014/main" id="{B6B6A206-1EA4-4A32-BE0C-4445DBD65DAF}"/>
              </a:ext>
            </a:extLst>
          </p:cNvPr>
          <p:cNvSpPr txBox="1"/>
          <p:nvPr userDrawn="1"/>
        </p:nvSpPr>
        <p:spPr>
          <a:xfrm>
            <a:off x="841248" y="365760"/>
            <a:ext cx="10515600" cy="1325880"/>
          </a:xfrm>
          <a:prstGeom prst="rect">
            <a:avLst/>
          </a:prstGeom>
          <a:noFill/>
        </p:spPr>
        <p:txBody>
          <a:bodyPr wrap="none" rtlCol="0" anchor="ctr" anchorCtr="0">
            <a:normAutofit/>
          </a:bodyPr>
          <a:lstStyle/>
          <a:p>
            <a:r>
              <a:rPr lang="en-US" sz="4400" dirty="0">
                <a:latin typeface="+mj-lt"/>
              </a:rPr>
              <a:t>Summary</a:t>
            </a:r>
          </a:p>
        </p:txBody>
      </p:sp>
    </p:spTree>
    <p:extLst>
      <p:ext uri="{BB962C8B-B14F-4D97-AF65-F5344CB8AC3E}">
        <p14:creationId xmlns:p14="http://schemas.microsoft.com/office/powerpoint/2010/main" val="163238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AB73-5BD8-4F08-A482-2304DFB7F4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A0C05F-2181-4CAA-BDD3-051AA8E2A8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BFA9C9-B498-438E-B4E3-FEAEF7DF8EAD}"/>
              </a:ext>
            </a:extLst>
          </p:cNvPr>
          <p:cNvSpPr>
            <a:spLocks noGrp="1"/>
          </p:cNvSpPr>
          <p:nvPr>
            <p:ph type="dt" sz="half" idx="10"/>
          </p:nvPr>
        </p:nvSpPr>
        <p:spPr/>
        <p:txBody>
          <a:bodyPr/>
          <a:lstStyle/>
          <a:p>
            <a:fld id="{68305EE2-FB07-4DB7-BDC1-04C848EA48DE}" type="datetime1">
              <a:rPr lang="en-US" smtClean="0"/>
              <a:t>6/23/2025</a:t>
            </a:fld>
            <a:endParaRPr lang="en-US"/>
          </a:p>
        </p:txBody>
      </p:sp>
      <p:sp>
        <p:nvSpPr>
          <p:cNvPr id="5" name="Footer Placeholder 4">
            <a:extLst>
              <a:ext uri="{FF2B5EF4-FFF2-40B4-BE49-F238E27FC236}">
                <a16:creationId xmlns:a16="http://schemas.microsoft.com/office/drawing/2014/main" id="{440E6F0D-F33F-41F5-B4D7-DE19813B2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426C3-368E-4224-9D94-29C54C0847CA}"/>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2903833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2AD60-6CF7-4F26-ACA0-C0869080E4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CF203-C84C-47DB-9277-5FC3C93DF1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268091-D9E1-4B63-B794-DD555C7993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1BF1D2-5B65-4739-8CF5-8CD86B284B77}"/>
              </a:ext>
            </a:extLst>
          </p:cNvPr>
          <p:cNvSpPr>
            <a:spLocks noGrp="1"/>
          </p:cNvSpPr>
          <p:nvPr>
            <p:ph type="dt" sz="half" idx="10"/>
          </p:nvPr>
        </p:nvSpPr>
        <p:spPr/>
        <p:txBody>
          <a:bodyPr/>
          <a:lstStyle/>
          <a:p>
            <a:fld id="{52A41CE5-02A9-47B8-9F60-2BA190321023}" type="datetime1">
              <a:rPr lang="en-US" smtClean="0"/>
              <a:t>6/23/2025</a:t>
            </a:fld>
            <a:endParaRPr lang="en-US"/>
          </a:p>
        </p:txBody>
      </p:sp>
      <p:sp>
        <p:nvSpPr>
          <p:cNvPr id="6" name="Footer Placeholder 5">
            <a:extLst>
              <a:ext uri="{FF2B5EF4-FFF2-40B4-BE49-F238E27FC236}">
                <a16:creationId xmlns:a16="http://schemas.microsoft.com/office/drawing/2014/main" id="{0466DB13-C708-418B-B73F-0B1B04BBA3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9B7EBA-DF5F-4F6A-90CF-A4502C513E22}"/>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80738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909FC-CA8F-4431-AA11-93D3AA4B80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1367EA-9BF7-4F79-A777-35D874E25F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15CB7B-DFDA-464E-A356-7A24628D72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6806E9-99F4-42B1-89A2-95D057DDCE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0D1B36-9594-4112-9D6C-8DD87BAFAC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93B486-A200-4826-8B40-7C315D936E68}"/>
              </a:ext>
            </a:extLst>
          </p:cNvPr>
          <p:cNvSpPr>
            <a:spLocks noGrp="1"/>
          </p:cNvSpPr>
          <p:nvPr>
            <p:ph type="dt" sz="half" idx="10"/>
          </p:nvPr>
        </p:nvSpPr>
        <p:spPr/>
        <p:txBody>
          <a:bodyPr/>
          <a:lstStyle/>
          <a:p>
            <a:fld id="{01B4F3F2-AE3A-4D07-A52F-182A7834904C}" type="datetime1">
              <a:rPr lang="en-US" smtClean="0"/>
              <a:t>6/23/2025</a:t>
            </a:fld>
            <a:endParaRPr lang="en-US"/>
          </a:p>
        </p:txBody>
      </p:sp>
      <p:sp>
        <p:nvSpPr>
          <p:cNvPr id="8" name="Footer Placeholder 7">
            <a:extLst>
              <a:ext uri="{FF2B5EF4-FFF2-40B4-BE49-F238E27FC236}">
                <a16:creationId xmlns:a16="http://schemas.microsoft.com/office/drawing/2014/main" id="{9A2AC08D-A6E9-464B-B6C0-B241F9383A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5B5AB5-BE6D-484A-808E-8423ECF74FBB}"/>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23793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73D49C-3BC6-4F7E-BD5A-35CD1DA341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74510B9-946D-4F7D-A7FF-FB1FEEB04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9E3708-E541-49A7-AAFB-67C624D9D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5E7D4-A916-4A11-804C-AB6F98DDC2A3}" type="datetime1">
              <a:rPr lang="en-US" smtClean="0"/>
              <a:t>6/23/2025</a:t>
            </a:fld>
            <a:endParaRPr lang="en-US"/>
          </a:p>
        </p:txBody>
      </p:sp>
      <p:sp>
        <p:nvSpPr>
          <p:cNvPr id="5" name="Footer Placeholder 4">
            <a:extLst>
              <a:ext uri="{FF2B5EF4-FFF2-40B4-BE49-F238E27FC236}">
                <a16:creationId xmlns:a16="http://schemas.microsoft.com/office/drawing/2014/main" id="{FE5A3523-4041-47F2-AD14-545314A7E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499312-630C-4DC7-97BE-4A5230F42A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89839-9540-4FD2-A570-163792ED64AF}" type="slidenum">
              <a:rPr lang="en-US" smtClean="0"/>
              <a:t>‹#›</a:t>
            </a:fld>
            <a:endParaRPr lang="en-US"/>
          </a:p>
        </p:txBody>
      </p:sp>
    </p:spTree>
    <p:extLst>
      <p:ext uri="{BB962C8B-B14F-4D97-AF65-F5344CB8AC3E}">
        <p14:creationId xmlns:p14="http://schemas.microsoft.com/office/powerpoint/2010/main" val="79044820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4" r:id="rId3"/>
    <p:sldLayoutId id="2147483650" r:id="rId4"/>
    <p:sldLayoutId id="2147483662"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loc.gov/aba/rda/mgd/mg-fictitiousNonHumanEntities.pdf"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hyperlink" Target="https://access.rdatoolkit.org/Resource/Index?externalId=en-US_ves_vocabularies"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https://id.loc.gov/"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hyperlink" Target="https://www.loc.gov/aba/rda/mgd/person/mg-p-ses-accessPointForPerson.pdf" TargetMode="Externa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hyperlink" Target="https://www.loc.gov/aba/rda/mgd/person/mg-p-ses-accessPointForPerson.pd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9AA4F6-B427-41D4-D960-58981173134B}"/>
              </a:ext>
            </a:extLst>
          </p:cNvPr>
          <p:cNvSpPr>
            <a:spLocks noGrp="1"/>
          </p:cNvSpPr>
          <p:nvPr>
            <p:ph type="ctrTitle"/>
          </p:nvPr>
        </p:nvSpPr>
        <p:spPr/>
        <p:txBody>
          <a:bodyPr>
            <a:normAutofit fontScale="90000"/>
          </a:bodyPr>
          <a:lstStyle/>
          <a:p>
            <a:r>
              <a:rPr lang="en-CA" dirty="0"/>
              <a:t>Review of RDA Concepts</a:t>
            </a:r>
          </a:p>
        </p:txBody>
      </p:sp>
      <p:sp>
        <p:nvSpPr>
          <p:cNvPr id="4" name="Slide Number Placeholder 3">
            <a:extLst>
              <a:ext uri="{FF2B5EF4-FFF2-40B4-BE49-F238E27FC236}">
                <a16:creationId xmlns:a16="http://schemas.microsoft.com/office/drawing/2014/main" id="{D7FB4213-DCC0-A76E-F7D5-7961900E8CAE}"/>
              </a:ext>
            </a:extLst>
          </p:cNvPr>
          <p:cNvSpPr>
            <a:spLocks noGrp="1"/>
          </p:cNvSpPr>
          <p:nvPr>
            <p:ph type="sldNum" sz="quarter" idx="12"/>
          </p:nvPr>
        </p:nvSpPr>
        <p:spPr/>
        <p:txBody>
          <a:bodyPr/>
          <a:lstStyle/>
          <a:p>
            <a:fld id="{26D89839-9540-4FD2-A570-163792ED64AF}" type="slidenum">
              <a:rPr lang="en-US" smtClean="0"/>
              <a:t>1</a:t>
            </a:fld>
            <a:endParaRPr lang="en-US"/>
          </a:p>
        </p:txBody>
      </p:sp>
    </p:spTree>
    <p:extLst>
      <p:ext uri="{BB962C8B-B14F-4D97-AF65-F5344CB8AC3E}">
        <p14:creationId xmlns:p14="http://schemas.microsoft.com/office/powerpoint/2010/main" val="364971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92DE2-F515-1DFA-7C0A-62E35FDA7884}"/>
              </a:ext>
            </a:extLst>
          </p:cNvPr>
          <p:cNvSpPr>
            <a:spLocks noGrp="1"/>
          </p:cNvSpPr>
          <p:nvPr>
            <p:ph type="title"/>
          </p:nvPr>
        </p:nvSpPr>
        <p:spPr/>
        <p:txBody>
          <a:bodyPr/>
          <a:lstStyle/>
          <a:p>
            <a:r>
              <a:rPr lang="en-US" dirty="0"/>
              <a:t>RDA Entities</a:t>
            </a:r>
          </a:p>
        </p:txBody>
      </p:sp>
      <p:sp>
        <p:nvSpPr>
          <p:cNvPr id="3" name="Content Placeholder 2">
            <a:extLst>
              <a:ext uri="{FF2B5EF4-FFF2-40B4-BE49-F238E27FC236}">
                <a16:creationId xmlns:a16="http://schemas.microsoft.com/office/drawing/2014/main" id="{DB222505-D9B8-398B-1A4F-C8E37DE630FE}"/>
              </a:ext>
            </a:extLst>
          </p:cNvPr>
          <p:cNvSpPr>
            <a:spLocks noGrp="1"/>
          </p:cNvSpPr>
          <p:nvPr>
            <p:ph sz="half" idx="1"/>
          </p:nvPr>
        </p:nvSpPr>
        <p:spPr/>
        <p:txBody>
          <a:bodyPr>
            <a:normAutofit fontScale="92500" lnSpcReduction="10000"/>
          </a:bodyPr>
          <a:lstStyle/>
          <a:p>
            <a:r>
              <a:rPr lang="en-US" dirty="0"/>
              <a:t>RDA entity</a:t>
            </a:r>
          </a:p>
          <a:p>
            <a:pPr lvl="1"/>
            <a:r>
              <a:rPr lang="en-US" dirty="0"/>
              <a:t>Work</a:t>
            </a:r>
          </a:p>
          <a:p>
            <a:pPr lvl="1"/>
            <a:r>
              <a:rPr lang="en-US" dirty="0"/>
              <a:t>Expression</a:t>
            </a:r>
          </a:p>
          <a:p>
            <a:pPr lvl="1"/>
            <a:r>
              <a:rPr lang="en-US" dirty="0"/>
              <a:t>Manifestation</a:t>
            </a:r>
          </a:p>
          <a:p>
            <a:pPr lvl="1"/>
            <a:r>
              <a:rPr lang="en-US" dirty="0"/>
              <a:t>Item</a:t>
            </a:r>
          </a:p>
          <a:p>
            <a:pPr lvl="1"/>
            <a:r>
              <a:rPr lang="en-US" dirty="0"/>
              <a:t>Agent</a:t>
            </a:r>
          </a:p>
          <a:p>
            <a:pPr lvl="2"/>
            <a:r>
              <a:rPr lang="en-US" dirty="0"/>
              <a:t>Person</a:t>
            </a:r>
          </a:p>
          <a:p>
            <a:pPr lvl="2"/>
            <a:r>
              <a:rPr lang="en-US" dirty="0"/>
              <a:t>Collective agent</a:t>
            </a:r>
          </a:p>
          <a:p>
            <a:pPr lvl="3"/>
            <a:r>
              <a:rPr lang="en-US" dirty="0"/>
              <a:t>Corporate body</a:t>
            </a:r>
          </a:p>
          <a:p>
            <a:pPr lvl="3"/>
            <a:r>
              <a:rPr lang="en-US" dirty="0"/>
              <a:t>Family</a:t>
            </a:r>
          </a:p>
          <a:p>
            <a:pPr lvl="1"/>
            <a:r>
              <a:rPr lang="en-US" dirty="0"/>
              <a:t>Nomen</a:t>
            </a:r>
          </a:p>
          <a:p>
            <a:pPr lvl="1"/>
            <a:r>
              <a:rPr lang="en-US" dirty="0"/>
              <a:t>Place</a:t>
            </a:r>
          </a:p>
          <a:p>
            <a:pPr lvl="1"/>
            <a:r>
              <a:rPr lang="en-US" dirty="0"/>
              <a:t>Timespan</a:t>
            </a:r>
          </a:p>
        </p:txBody>
      </p:sp>
      <p:sp>
        <p:nvSpPr>
          <p:cNvPr id="4" name="Content Placeholder 3">
            <a:extLst>
              <a:ext uri="{FF2B5EF4-FFF2-40B4-BE49-F238E27FC236}">
                <a16:creationId xmlns:a16="http://schemas.microsoft.com/office/drawing/2014/main" id="{54FE677E-6E6C-BA41-4474-E68632C70432}"/>
              </a:ext>
            </a:extLst>
          </p:cNvPr>
          <p:cNvSpPr>
            <a:spLocks noGrp="1"/>
          </p:cNvSpPr>
          <p:nvPr>
            <p:ph sz="half" idx="2"/>
          </p:nvPr>
        </p:nvSpPr>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en-US" b="1" dirty="0">
                <a:solidFill>
                  <a:schemeClr val="bg1"/>
                </a:solidFill>
              </a:rPr>
              <a:t>Entity boundary</a:t>
            </a:r>
          </a:p>
          <a:p>
            <a:pPr lvl="1"/>
            <a:r>
              <a:rPr lang="en-US" dirty="0"/>
              <a:t>A set of criteria that is applied by an agent who creates metadata to determine if a new entity is being described. (RDA Glossary)</a:t>
            </a:r>
          </a:p>
          <a:p>
            <a:r>
              <a:rPr lang="en-US" b="1" dirty="0">
                <a:solidFill>
                  <a:schemeClr val="bg1"/>
                </a:solidFill>
              </a:rPr>
              <a:t>Disjointedness</a:t>
            </a:r>
          </a:p>
          <a:p>
            <a:pPr lvl="1"/>
            <a:r>
              <a:rPr lang="en-US" dirty="0"/>
              <a:t>The entities at each level of hierarchy are disjoint. This means that any thing can be described as an instance of only one type of entity at that level, to ensure consistency and coherency. (Guidance &gt; Introduction to RDA &gt; Data elements)</a:t>
            </a:r>
          </a:p>
        </p:txBody>
      </p:sp>
      <p:sp>
        <p:nvSpPr>
          <p:cNvPr id="5" name="Slide Number Placeholder 4">
            <a:extLst>
              <a:ext uri="{FF2B5EF4-FFF2-40B4-BE49-F238E27FC236}">
                <a16:creationId xmlns:a16="http://schemas.microsoft.com/office/drawing/2014/main" id="{B6EBFF0D-7F94-75BA-9AD1-A1743353CAD0}"/>
              </a:ext>
            </a:extLst>
          </p:cNvPr>
          <p:cNvSpPr>
            <a:spLocks noGrp="1"/>
          </p:cNvSpPr>
          <p:nvPr>
            <p:ph type="sldNum" sz="quarter" idx="12"/>
          </p:nvPr>
        </p:nvSpPr>
        <p:spPr/>
        <p:txBody>
          <a:bodyPr/>
          <a:lstStyle/>
          <a:p>
            <a:fld id="{26D89839-9540-4FD2-A570-163792ED64AF}" type="slidenum">
              <a:rPr lang="en-US" smtClean="0"/>
              <a:t>10</a:t>
            </a:fld>
            <a:endParaRPr lang="en-US"/>
          </a:p>
        </p:txBody>
      </p:sp>
    </p:spTree>
    <p:extLst>
      <p:ext uri="{BB962C8B-B14F-4D97-AF65-F5344CB8AC3E}">
        <p14:creationId xmlns:p14="http://schemas.microsoft.com/office/powerpoint/2010/main" val="1224752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C22E4B-565E-C25C-6F90-C7B49364038A}"/>
              </a:ext>
            </a:extLst>
          </p:cNvPr>
          <p:cNvSpPr>
            <a:spLocks noGrp="1"/>
          </p:cNvSpPr>
          <p:nvPr>
            <p:ph idx="1"/>
          </p:nvPr>
        </p:nvSpPr>
        <p:spPr/>
        <p:txBody>
          <a:bodyPr/>
          <a:lstStyle/>
          <a:p>
            <a:r>
              <a:rPr lang="en-US" b="1" dirty="0"/>
              <a:t>Work</a:t>
            </a:r>
          </a:p>
          <a:p>
            <a:pPr lvl="1"/>
            <a:r>
              <a:rPr lang="en-US" dirty="0"/>
              <a:t>Significant difference in subject</a:t>
            </a:r>
          </a:p>
          <a:p>
            <a:pPr lvl="1"/>
            <a:r>
              <a:rPr lang="en-US" dirty="0"/>
              <a:t>Significant difference in related agent</a:t>
            </a:r>
          </a:p>
          <a:p>
            <a:r>
              <a:rPr lang="en-US" b="1" dirty="0"/>
              <a:t>Expression</a:t>
            </a:r>
          </a:p>
          <a:p>
            <a:pPr lvl="1"/>
            <a:r>
              <a:rPr lang="en-US" dirty="0"/>
              <a:t>Significant difference in one or more of the following: aspect ratio, content type, duration, extent, scale, script, etc.</a:t>
            </a:r>
          </a:p>
          <a:p>
            <a:r>
              <a:rPr lang="en-US" b="1" dirty="0"/>
              <a:t>Manifestation</a:t>
            </a:r>
          </a:p>
          <a:p>
            <a:pPr lvl="1"/>
            <a:r>
              <a:rPr lang="en-US" dirty="0"/>
              <a:t>Significant difference in carrier</a:t>
            </a:r>
          </a:p>
          <a:p>
            <a:r>
              <a:rPr lang="en-US" b="1" dirty="0"/>
              <a:t>Item</a:t>
            </a:r>
          </a:p>
          <a:p>
            <a:pPr lvl="1"/>
            <a:r>
              <a:rPr lang="en-US" dirty="0"/>
              <a:t>Significant difference in modification of item</a:t>
            </a:r>
          </a:p>
        </p:txBody>
      </p:sp>
      <p:sp>
        <p:nvSpPr>
          <p:cNvPr id="3" name="Slide Number Placeholder 2">
            <a:extLst>
              <a:ext uri="{FF2B5EF4-FFF2-40B4-BE49-F238E27FC236}">
                <a16:creationId xmlns:a16="http://schemas.microsoft.com/office/drawing/2014/main" id="{5A5EE765-823D-7AC3-0DB3-3C09D13C6BC0}"/>
              </a:ext>
            </a:extLst>
          </p:cNvPr>
          <p:cNvSpPr>
            <a:spLocks noGrp="1"/>
          </p:cNvSpPr>
          <p:nvPr>
            <p:ph type="sldNum" sz="quarter" idx="12"/>
          </p:nvPr>
        </p:nvSpPr>
        <p:spPr/>
        <p:txBody>
          <a:bodyPr/>
          <a:lstStyle/>
          <a:p>
            <a:fld id="{26D89839-9540-4FD2-A570-163792ED64AF}" type="slidenum">
              <a:rPr lang="en-US" smtClean="0"/>
              <a:t>11</a:t>
            </a:fld>
            <a:endParaRPr lang="en-US"/>
          </a:p>
        </p:txBody>
      </p:sp>
      <p:sp>
        <p:nvSpPr>
          <p:cNvPr id="4" name="Title 3">
            <a:extLst>
              <a:ext uri="{FF2B5EF4-FFF2-40B4-BE49-F238E27FC236}">
                <a16:creationId xmlns:a16="http://schemas.microsoft.com/office/drawing/2014/main" id="{8FEE73DF-66DD-F45F-2D9E-EC6E2CCFBCB1}"/>
              </a:ext>
            </a:extLst>
          </p:cNvPr>
          <p:cNvSpPr>
            <a:spLocks noGrp="1"/>
          </p:cNvSpPr>
          <p:nvPr>
            <p:ph type="title"/>
          </p:nvPr>
        </p:nvSpPr>
        <p:spPr/>
        <p:txBody>
          <a:bodyPr/>
          <a:lstStyle/>
          <a:p>
            <a:r>
              <a:rPr lang="en-US" dirty="0"/>
              <a:t>Recognizing Entity Boundaries</a:t>
            </a:r>
          </a:p>
        </p:txBody>
      </p:sp>
    </p:spTree>
    <p:extLst>
      <p:ext uri="{BB962C8B-B14F-4D97-AF65-F5344CB8AC3E}">
        <p14:creationId xmlns:p14="http://schemas.microsoft.com/office/powerpoint/2010/main" val="3077971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6B7E-9544-7D6A-1861-84D566A8796D}"/>
              </a:ext>
            </a:extLst>
          </p:cNvPr>
          <p:cNvSpPr>
            <a:spLocks noGrp="1"/>
          </p:cNvSpPr>
          <p:nvPr>
            <p:ph type="title"/>
          </p:nvPr>
        </p:nvSpPr>
        <p:spPr/>
        <p:txBody>
          <a:bodyPr/>
          <a:lstStyle/>
          <a:p>
            <a:r>
              <a:rPr lang="en-US" dirty="0"/>
              <a:t>The RDA Entity Match Game</a:t>
            </a:r>
          </a:p>
        </p:txBody>
      </p:sp>
      <p:sp>
        <p:nvSpPr>
          <p:cNvPr id="3" name="Content Placeholder 2">
            <a:extLst>
              <a:ext uri="{FF2B5EF4-FFF2-40B4-BE49-F238E27FC236}">
                <a16:creationId xmlns:a16="http://schemas.microsoft.com/office/drawing/2014/main" id="{E3A41C55-2D2A-A3B1-94DE-1E4E1DA5E37C}"/>
              </a:ext>
            </a:extLst>
          </p:cNvPr>
          <p:cNvSpPr>
            <a:spLocks noGrp="1"/>
          </p:cNvSpPr>
          <p:nvPr>
            <p:ph sz="half" idx="1"/>
          </p:nvPr>
        </p:nvSpPr>
        <p:spPr/>
        <p:txBody>
          <a:bodyPr>
            <a:normAutofit/>
          </a:bodyPr>
          <a:lstStyle/>
          <a:p>
            <a:pPr marL="0" indent="0">
              <a:buNone/>
            </a:pPr>
            <a:r>
              <a:rPr lang="en-US" b="1" dirty="0"/>
              <a:t>Agent</a:t>
            </a:r>
          </a:p>
          <a:p>
            <a:pPr marL="0" indent="0">
              <a:buNone/>
            </a:pPr>
            <a:endParaRPr lang="en-US" b="1" dirty="0"/>
          </a:p>
          <a:p>
            <a:pPr marL="0" indent="0">
              <a:buNone/>
            </a:pPr>
            <a:r>
              <a:rPr lang="en-US" b="1" dirty="0"/>
              <a:t>Place</a:t>
            </a:r>
          </a:p>
          <a:p>
            <a:pPr marL="0" indent="0">
              <a:buNone/>
            </a:pPr>
            <a:endParaRPr lang="en-US" b="1" dirty="0"/>
          </a:p>
          <a:p>
            <a:pPr marL="0" indent="0">
              <a:buNone/>
            </a:pPr>
            <a:r>
              <a:rPr lang="en-US" b="1" dirty="0"/>
              <a:t>Timespan</a:t>
            </a:r>
          </a:p>
          <a:p>
            <a:pPr marL="0" indent="0">
              <a:buNone/>
            </a:pPr>
            <a:endParaRPr lang="en-US" b="1" dirty="0"/>
          </a:p>
          <a:p>
            <a:pPr marL="0" indent="0">
              <a:buNone/>
            </a:pPr>
            <a:r>
              <a:rPr lang="en-US" b="1" dirty="0"/>
              <a:t>Nomen</a:t>
            </a:r>
          </a:p>
        </p:txBody>
      </p:sp>
      <p:sp>
        <p:nvSpPr>
          <p:cNvPr id="4" name="Content Placeholder 3">
            <a:extLst>
              <a:ext uri="{FF2B5EF4-FFF2-40B4-BE49-F238E27FC236}">
                <a16:creationId xmlns:a16="http://schemas.microsoft.com/office/drawing/2014/main" id="{4D724F76-FF6F-C021-EFD4-A0BE6D5F7629}"/>
              </a:ext>
            </a:extLst>
          </p:cNvPr>
          <p:cNvSpPr>
            <a:spLocks noGrp="1"/>
          </p:cNvSpPr>
          <p:nvPr>
            <p:ph sz="half" idx="2"/>
          </p:nvPr>
        </p:nvSpPr>
        <p:spPr>
          <a:xfrm>
            <a:off x="4347411" y="1825625"/>
            <a:ext cx="7006389" cy="4351338"/>
          </a:xfrm>
        </p:spPr>
        <p:txBody>
          <a:bodyPr>
            <a:normAutofit/>
          </a:bodyPr>
          <a:lstStyle/>
          <a:p>
            <a:pPr marL="514350" indent="-514350">
              <a:spcBef>
                <a:spcPts val="1800"/>
              </a:spcBef>
              <a:buFont typeface="+mj-lt"/>
              <a:buAutoNum type="arabicPeriod"/>
            </a:pPr>
            <a:r>
              <a:rPr lang="en-US" dirty="0"/>
              <a:t>A finite period of time.</a:t>
            </a:r>
          </a:p>
          <a:p>
            <a:pPr marL="514350" indent="-514350">
              <a:spcBef>
                <a:spcPts val="1800"/>
              </a:spcBef>
              <a:buFont typeface="+mj-lt"/>
              <a:buAutoNum type="arabicPeriod"/>
            </a:pPr>
            <a:r>
              <a:rPr lang="en-US" dirty="0"/>
              <a:t>A given extent of space.</a:t>
            </a:r>
          </a:p>
          <a:p>
            <a:pPr marL="514350" indent="-514350">
              <a:spcBef>
                <a:spcPts val="1800"/>
              </a:spcBef>
              <a:buFont typeface="+mj-lt"/>
              <a:buAutoNum type="arabicPeriod"/>
            </a:pPr>
            <a:r>
              <a:rPr lang="en-US" dirty="0"/>
              <a:t>A label for any RDA entity except a nomen. It includes a name, title, access point, or identifier.</a:t>
            </a:r>
          </a:p>
          <a:p>
            <a:pPr marL="514350" indent="-514350">
              <a:spcBef>
                <a:spcPts val="1800"/>
              </a:spcBef>
              <a:buFont typeface="+mj-lt"/>
              <a:buAutoNum type="arabicPeriod"/>
            </a:pPr>
            <a:r>
              <a:rPr lang="en-US" dirty="0"/>
              <a:t>An entity who is capable of deliberate actions, of being granted rights, and of being held accountable for its actions.</a:t>
            </a:r>
          </a:p>
        </p:txBody>
      </p:sp>
      <p:sp>
        <p:nvSpPr>
          <p:cNvPr id="5" name="Slide Number Placeholder 4">
            <a:extLst>
              <a:ext uri="{FF2B5EF4-FFF2-40B4-BE49-F238E27FC236}">
                <a16:creationId xmlns:a16="http://schemas.microsoft.com/office/drawing/2014/main" id="{A297E7B7-94A4-94C1-F11A-A852409C33F7}"/>
              </a:ext>
            </a:extLst>
          </p:cNvPr>
          <p:cNvSpPr>
            <a:spLocks noGrp="1"/>
          </p:cNvSpPr>
          <p:nvPr>
            <p:ph type="sldNum" sz="quarter" idx="12"/>
          </p:nvPr>
        </p:nvSpPr>
        <p:spPr/>
        <p:txBody>
          <a:bodyPr/>
          <a:lstStyle/>
          <a:p>
            <a:fld id="{26D89839-9540-4FD2-A570-163792ED64AF}" type="slidenum">
              <a:rPr lang="en-US" smtClean="0"/>
              <a:t>12</a:t>
            </a:fld>
            <a:endParaRPr lang="en-US"/>
          </a:p>
        </p:txBody>
      </p:sp>
    </p:spTree>
    <p:extLst>
      <p:ext uri="{BB962C8B-B14F-4D97-AF65-F5344CB8AC3E}">
        <p14:creationId xmlns:p14="http://schemas.microsoft.com/office/powerpoint/2010/main" val="1744528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6B7E-9544-7D6A-1861-84D566A8796D}"/>
              </a:ext>
            </a:extLst>
          </p:cNvPr>
          <p:cNvSpPr>
            <a:spLocks noGrp="1"/>
          </p:cNvSpPr>
          <p:nvPr>
            <p:ph type="title"/>
          </p:nvPr>
        </p:nvSpPr>
        <p:spPr/>
        <p:txBody>
          <a:bodyPr/>
          <a:lstStyle/>
          <a:p>
            <a:r>
              <a:rPr lang="en-US" dirty="0"/>
              <a:t>The RDA Entity Match Game</a:t>
            </a:r>
          </a:p>
        </p:txBody>
      </p:sp>
      <p:sp>
        <p:nvSpPr>
          <p:cNvPr id="3" name="Content Placeholder 2">
            <a:extLst>
              <a:ext uri="{FF2B5EF4-FFF2-40B4-BE49-F238E27FC236}">
                <a16:creationId xmlns:a16="http://schemas.microsoft.com/office/drawing/2014/main" id="{E3A41C55-2D2A-A3B1-94DE-1E4E1DA5E37C}"/>
              </a:ext>
            </a:extLst>
          </p:cNvPr>
          <p:cNvSpPr>
            <a:spLocks noGrp="1"/>
          </p:cNvSpPr>
          <p:nvPr>
            <p:ph sz="half" idx="1"/>
          </p:nvPr>
        </p:nvSpPr>
        <p:spPr/>
        <p:txBody>
          <a:bodyPr>
            <a:normAutofit/>
          </a:bodyPr>
          <a:lstStyle/>
          <a:p>
            <a:pPr marL="0" indent="0">
              <a:buNone/>
            </a:pPr>
            <a:r>
              <a:rPr lang="en-US" b="1" dirty="0"/>
              <a:t>Agent</a:t>
            </a:r>
          </a:p>
          <a:p>
            <a:pPr marL="0" indent="0">
              <a:buNone/>
            </a:pPr>
            <a:endParaRPr lang="en-US" b="1" dirty="0"/>
          </a:p>
          <a:p>
            <a:pPr marL="0" indent="0">
              <a:buNone/>
            </a:pPr>
            <a:r>
              <a:rPr lang="en-US" b="1" dirty="0"/>
              <a:t>Place</a:t>
            </a:r>
          </a:p>
          <a:p>
            <a:pPr marL="0" indent="0">
              <a:buNone/>
            </a:pPr>
            <a:endParaRPr lang="en-US" b="1" dirty="0"/>
          </a:p>
          <a:p>
            <a:pPr marL="0" indent="0">
              <a:buNone/>
            </a:pPr>
            <a:r>
              <a:rPr lang="en-US" b="1" dirty="0"/>
              <a:t>Timespan</a:t>
            </a:r>
          </a:p>
          <a:p>
            <a:pPr marL="0" indent="0">
              <a:buNone/>
            </a:pPr>
            <a:endParaRPr lang="en-US" b="1" dirty="0"/>
          </a:p>
          <a:p>
            <a:pPr marL="0" indent="0">
              <a:buNone/>
            </a:pPr>
            <a:r>
              <a:rPr lang="en-US" b="1" dirty="0"/>
              <a:t>Nomen</a:t>
            </a:r>
          </a:p>
        </p:txBody>
      </p:sp>
      <p:sp>
        <p:nvSpPr>
          <p:cNvPr id="4" name="Content Placeholder 3">
            <a:extLst>
              <a:ext uri="{FF2B5EF4-FFF2-40B4-BE49-F238E27FC236}">
                <a16:creationId xmlns:a16="http://schemas.microsoft.com/office/drawing/2014/main" id="{4D724F76-FF6F-C021-EFD4-A0BE6D5F7629}"/>
              </a:ext>
            </a:extLst>
          </p:cNvPr>
          <p:cNvSpPr>
            <a:spLocks noGrp="1"/>
          </p:cNvSpPr>
          <p:nvPr>
            <p:ph sz="half" idx="2"/>
          </p:nvPr>
        </p:nvSpPr>
        <p:spPr>
          <a:xfrm>
            <a:off x="4347411" y="1825625"/>
            <a:ext cx="7006389" cy="4351338"/>
          </a:xfrm>
        </p:spPr>
        <p:txBody>
          <a:bodyPr>
            <a:normAutofit/>
          </a:bodyPr>
          <a:lstStyle/>
          <a:p>
            <a:pPr marL="514350" indent="-514350">
              <a:spcBef>
                <a:spcPts val="1800"/>
              </a:spcBef>
              <a:buFont typeface="+mj-lt"/>
              <a:buAutoNum type="arabicPeriod"/>
            </a:pPr>
            <a:r>
              <a:rPr lang="en-US" dirty="0"/>
              <a:t>A finite period of time.</a:t>
            </a:r>
          </a:p>
          <a:p>
            <a:pPr marL="514350" indent="-514350">
              <a:spcBef>
                <a:spcPts val="1800"/>
              </a:spcBef>
              <a:buFont typeface="+mj-lt"/>
              <a:buAutoNum type="arabicPeriod"/>
            </a:pPr>
            <a:r>
              <a:rPr lang="en-US" dirty="0"/>
              <a:t>A given extent of space.</a:t>
            </a:r>
          </a:p>
          <a:p>
            <a:pPr marL="514350" indent="-514350">
              <a:spcBef>
                <a:spcPts val="1800"/>
              </a:spcBef>
              <a:buFont typeface="+mj-lt"/>
              <a:buAutoNum type="arabicPeriod"/>
            </a:pPr>
            <a:r>
              <a:rPr lang="en-US" dirty="0"/>
              <a:t>A label for any RDA entity except a nomen. It includes a name, title, access point, or identifier.</a:t>
            </a:r>
          </a:p>
          <a:p>
            <a:pPr marL="514350" indent="-514350">
              <a:spcBef>
                <a:spcPts val="1800"/>
              </a:spcBef>
              <a:buFont typeface="+mj-lt"/>
              <a:buAutoNum type="arabicPeriod"/>
            </a:pPr>
            <a:r>
              <a:rPr lang="en-US" dirty="0"/>
              <a:t>An entity who is capable of deliberate actions, of being granted rights, and of being held accountable for its actions.</a:t>
            </a:r>
          </a:p>
        </p:txBody>
      </p:sp>
      <p:sp>
        <p:nvSpPr>
          <p:cNvPr id="5" name="Slide Number Placeholder 4">
            <a:extLst>
              <a:ext uri="{FF2B5EF4-FFF2-40B4-BE49-F238E27FC236}">
                <a16:creationId xmlns:a16="http://schemas.microsoft.com/office/drawing/2014/main" id="{A297E7B7-94A4-94C1-F11A-A852409C33F7}"/>
              </a:ext>
            </a:extLst>
          </p:cNvPr>
          <p:cNvSpPr>
            <a:spLocks noGrp="1"/>
          </p:cNvSpPr>
          <p:nvPr>
            <p:ph type="sldNum" sz="quarter" idx="12"/>
          </p:nvPr>
        </p:nvSpPr>
        <p:spPr/>
        <p:txBody>
          <a:bodyPr/>
          <a:lstStyle/>
          <a:p>
            <a:fld id="{26D89839-9540-4FD2-A570-163792ED64AF}" type="slidenum">
              <a:rPr lang="en-US" smtClean="0"/>
              <a:t>13</a:t>
            </a:fld>
            <a:endParaRPr lang="en-US"/>
          </a:p>
        </p:txBody>
      </p:sp>
      <p:sp>
        <p:nvSpPr>
          <p:cNvPr id="6" name="Oval 5">
            <a:extLst>
              <a:ext uri="{FF2B5EF4-FFF2-40B4-BE49-F238E27FC236}">
                <a16:creationId xmlns:a16="http://schemas.microsoft.com/office/drawing/2014/main" id="{FD477DE5-DF82-DB4C-273D-3560456F49A4}"/>
              </a:ext>
            </a:extLst>
          </p:cNvPr>
          <p:cNvSpPr/>
          <p:nvPr/>
        </p:nvSpPr>
        <p:spPr>
          <a:xfrm>
            <a:off x="657726" y="1690688"/>
            <a:ext cx="1427748" cy="731670"/>
          </a:xfrm>
          <a:prstGeom prst="ellipse">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81724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6B7E-9544-7D6A-1861-84D566A8796D}"/>
              </a:ext>
            </a:extLst>
          </p:cNvPr>
          <p:cNvSpPr>
            <a:spLocks noGrp="1"/>
          </p:cNvSpPr>
          <p:nvPr>
            <p:ph type="title"/>
          </p:nvPr>
        </p:nvSpPr>
        <p:spPr/>
        <p:txBody>
          <a:bodyPr/>
          <a:lstStyle/>
          <a:p>
            <a:r>
              <a:rPr lang="en-US" dirty="0"/>
              <a:t>The RDA Entity Match Game</a:t>
            </a:r>
          </a:p>
        </p:txBody>
      </p:sp>
      <p:sp>
        <p:nvSpPr>
          <p:cNvPr id="3" name="Content Placeholder 2">
            <a:extLst>
              <a:ext uri="{FF2B5EF4-FFF2-40B4-BE49-F238E27FC236}">
                <a16:creationId xmlns:a16="http://schemas.microsoft.com/office/drawing/2014/main" id="{E3A41C55-2D2A-A3B1-94DE-1E4E1DA5E37C}"/>
              </a:ext>
            </a:extLst>
          </p:cNvPr>
          <p:cNvSpPr>
            <a:spLocks noGrp="1"/>
          </p:cNvSpPr>
          <p:nvPr>
            <p:ph sz="half" idx="1"/>
          </p:nvPr>
        </p:nvSpPr>
        <p:spPr/>
        <p:txBody>
          <a:bodyPr>
            <a:normAutofit/>
          </a:bodyPr>
          <a:lstStyle/>
          <a:p>
            <a:pPr marL="0" indent="0">
              <a:buNone/>
            </a:pPr>
            <a:r>
              <a:rPr lang="en-US" b="1" dirty="0"/>
              <a:t>Agent</a:t>
            </a:r>
          </a:p>
          <a:p>
            <a:pPr marL="0" indent="0">
              <a:buNone/>
            </a:pPr>
            <a:endParaRPr lang="en-US" b="1" dirty="0"/>
          </a:p>
          <a:p>
            <a:pPr marL="0" indent="0">
              <a:buNone/>
            </a:pPr>
            <a:r>
              <a:rPr lang="en-US" b="1" dirty="0"/>
              <a:t>Place</a:t>
            </a:r>
          </a:p>
          <a:p>
            <a:pPr marL="0" indent="0">
              <a:buNone/>
            </a:pPr>
            <a:endParaRPr lang="en-US" b="1" dirty="0"/>
          </a:p>
          <a:p>
            <a:pPr marL="0" indent="0">
              <a:buNone/>
            </a:pPr>
            <a:r>
              <a:rPr lang="en-US" b="1" dirty="0"/>
              <a:t>Timespan</a:t>
            </a:r>
          </a:p>
          <a:p>
            <a:pPr marL="0" indent="0">
              <a:buNone/>
            </a:pPr>
            <a:endParaRPr lang="en-US" b="1" dirty="0"/>
          </a:p>
          <a:p>
            <a:pPr marL="0" indent="0">
              <a:buNone/>
            </a:pPr>
            <a:r>
              <a:rPr lang="en-US" b="1" dirty="0"/>
              <a:t>Nomen</a:t>
            </a:r>
          </a:p>
        </p:txBody>
      </p:sp>
      <p:sp>
        <p:nvSpPr>
          <p:cNvPr id="4" name="Content Placeholder 3">
            <a:extLst>
              <a:ext uri="{FF2B5EF4-FFF2-40B4-BE49-F238E27FC236}">
                <a16:creationId xmlns:a16="http://schemas.microsoft.com/office/drawing/2014/main" id="{4D724F76-FF6F-C021-EFD4-A0BE6D5F7629}"/>
              </a:ext>
            </a:extLst>
          </p:cNvPr>
          <p:cNvSpPr>
            <a:spLocks noGrp="1"/>
          </p:cNvSpPr>
          <p:nvPr>
            <p:ph sz="half" idx="2"/>
          </p:nvPr>
        </p:nvSpPr>
        <p:spPr>
          <a:xfrm>
            <a:off x="4347411" y="1825625"/>
            <a:ext cx="7006389" cy="4351338"/>
          </a:xfrm>
        </p:spPr>
        <p:txBody>
          <a:bodyPr>
            <a:normAutofit/>
          </a:bodyPr>
          <a:lstStyle/>
          <a:p>
            <a:pPr marL="514350" indent="-514350">
              <a:spcBef>
                <a:spcPts val="1800"/>
              </a:spcBef>
              <a:buFont typeface="+mj-lt"/>
              <a:buAutoNum type="arabicPeriod"/>
            </a:pPr>
            <a:r>
              <a:rPr lang="en-US" dirty="0"/>
              <a:t>A finite period of time.</a:t>
            </a:r>
          </a:p>
          <a:p>
            <a:pPr marL="514350" indent="-514350">
              <a:spcBef>
                <a:spcPts val="1800"/>
              </a:spcBef>
              <a:buFont typeface="+mj-lt"/>
              <a:buAutoNum type="arabicPeriod"/>
            </a:pPr>
            <a:r>
              <a:rPr lang="en-US" dirty="0"/>
              <a:t>A given extent of space.</a:t>
            </a:r>
          </a:p>
          <a:p>
            <a:pPr marL="514350" indent="-514350">
              <a:spcBef>
                <a:spcPts val="1800"/>
              </a:spcBef>
              <a:buFont typeface="+mj-lt"/>
              <a:buAutoNum type="arabicPeriod"/>
            </a:pPr>
            <a:r>
              <a:rPr lang="en-US" dirty="0"/>
              <a:t>A label for any RDA entity except a nomen. It includes a name, title, access point, or identifier.</a:t>
            </a:r>
          </a:p>
          <a:p>
            <a:pPr marL="514350" indent="-514350">
              <a:spcBef>
                <a:spcPts val="1800"/>
              </a:spcBef>
              <a:buFont typeface="+mj-lt"/>
              <a:buAutoNum type="arabicPeriod"/>
            </a:pPr>
            <a:r>
              <a:rPr lang="en-US" dirty="0"/>
              <a:t>An entity who is capable of deliberate actions, of being granted rights, and of being held accountable for its actions.</a:t>
            </a:r>
          </a:p>
        </p:txBody>
      </p:sp>
      <p:sp>
        <p:nvSpPr>
          <p:cNvPr id="5" name="Slide Number Placeholder 4">
            <a:extLst>
              <a:ext uri="{FF2B5EF4-FFF2-40B4-BE49-F238E27FC236}">
                <a16:creationId xmlns:a16="http://schemas.microsoft.com/office/drawing/2014/main" id="{A297E7B7-94A4-94C1-F11A-A852409C33F7}"/>
              </a:ext>
            </a:extLst>
          </p:cNvPr>
          <p:cNvSpPr>
            <a:spLocks noGrp="1"/>
          </p:cNvSpPr>
          <p:nvPr>
            <p:ph type="sldNum" sz="quarter" idx="12"/>
          </p:nvPr>
        </p:nvSpPr>
        <p:spPr/>
        <p:txBody>
          <a:bodyPr/>
          <a:lstStyle/>
          <a:p>
            <a:fld id="{26D89839-9540-4FD2-A570-163792ED64AF}" type="slidenum">
              <a:rPr lang="en-US" smtClean="0"/>
              <a:t>14</a:t>
            </a:fld>
            <a:endParaRPr lang="en-US"/>
          </a:p>
        </p:txBody>
      </p:sp>
      <p:sp>
        <p:nvSpPr>
          <p:cNvPr id="6" name="Oval 5">
            <a:extLst>
              <a:ext uri="{FF2B5EF4-FFF2-40B4-BE49-F238E27FC236}">
                <a16:creationId xmlns:a16="http://schemas.microsoft.com/office/drawing/2014/main" id="{FD477DE5-DF82-DB4C-273D-3560456F49A4}"/>
              </a:ext>
            </a:extLst>
          </p:cNvPr>
          <p:cNvSpPr/>
          <p:nvPr/>
        </p:nvSpPr>
        <p:spPr>
          <a:xfrm>
            <a:off x="657726" y="1690688"/>
            <a:ext cx="1427748" cy="731670"/>
          </a:xfrm>
          <a:prstGeom prst="ellipse">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BC59A557-824F-EB6E-D797-F4F201482194}"/>
              </a:ext>
            </a:extLst>
          </p:cNvPr>
          <p:cNvCxnSpPr>
            <a:stCxn id="6" idx="6"/>
          </p:cNvCxnSpPr>
          <p:nvPr/>
        </p:nvCxnSpPr>
        <p:spPr>
          <a:xfrm>
            <a:off x="2085474" y="2056523"/>
            <a:ext cx="2261937" cy="25796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896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6B7E-9544-7D6A-1861-84D566A8796D}"/>
              </a:ext>
            </a:extLst>
          </p:cNvPr>
          <p:cNvSpPr>
            <a:spLocks noGrp="1"/>
          </p:cNvSpPr>
          <p:nvPr>
            <p:ph type="title"/>
          </p:nvPr>
        </p:nvSpPr>
        <p:spPr/>
        <p:txBody>
          <a:bodyPr/>
          <a:lstStyle/>
          <a:p>
            <a:r>
              <a:rPr lang="en-US" dirty="0"/>
              <a:t>The RDA Entity Match Game</a:t>
            </a:r>
          </a:p>
        </p:txBody>
      </p:sp>
      <p:sp>
        <p:nvSpPr>
          <p:cNvPr id="3" name="Content Placeholder 2">
            <a:extLst>
              <a:ext uri="{FF2B5EF4-FFF2-40B4-BE49-F238E27FC236}">
                <a16:creationId xmlns:a16="http://schemas.microsoft.com/office/drawing/2014/main" id="{E3A41C55-2D2A-A3B1-94DE-1E4E1DA5E37C}"/>
              </a:ext>
            </a:extLst>
          </p:cNvPr>
          <p:cNvSpPr>
            <a:spLocks noGrp="1"/>
          </p:cNvSpPr>
          <p:nvPr>
            <p:ph sz="half" idx="1"/>
          </p:nvPr>
        </p:nvSpPr>
        <p:spPr/>
        <p:txBody>
          <a:bodyPr>
            <a:normAutofit/>
          </a:bodyPr>
          <a:lstStyle/>
          <a:p>
            <a:pPr marL="0" indent="0">
              <a:buNone/>
            </a:pPr>
            <a:r>
              <a:rPr lang="en-US" b="1" dirty="0"/>
              <a:t>Agent</a:t>
            </a:r>
          </a:p>
          <a:p>
            <a:pPr marL="0" indent="0">
              <a:buNone/>
            </a:pPr>
            <a:endParaRPr lang="en-US" b="1" dirty="0"/>
          </a:p>
          <a:p>
            <a:pPr marL="0" indent="0">
              <a:buNone/>
            </a:pPr>
            <a:r>
              <a:rPr lang="en-US" b="1" dirty="0"/>
              <a:t>Place</a:t>
            </a:r>
          </a:p>
          <a:p>
            <a:pPr marL="0" indent="0">
              <a:buNone/>
            </a:pPr>
            <a:endParaRPr lang="en-US" b="1" dirty="0"/>
          </a:p>
          <a:p>
            <a:pPr marL="0" indent="0">
              <a:buNone/>
            </a:pPr>
            <a:r>
              <a:rPr lang="en-US" b="1" dirty="0"/>
              <a:t>Timespan</a:t>
            </a:r>
          </a:p>
          <a:p>
            <a:pPr marL="0" indent="0">
              <a:buNone/>
            </a:pPr>
            <a:endParaRPr lang="en-US" b="1" dirty="0"/>
          </a:p>
          <a:p>
            <a:pPr marL="0" indent="0">
              <a:buNone/>
            </a:pPr>
            <a:r>
              <a:rPr lang="en-US" b="1" dirty="0"/>
              <a:t>Nomen</a:t>
            </a:r>
          </a:p>
        </p:txBody>
      </p:sp>
      <p:sp>
        <p:nvSpPr>
          <p:cNvPr id="4" name="Content Placeholder 3">
            <a:extLst>
              <a:ext uri="{FF2B5EF4-FFF2-40B4-BE49-F238E27FC236}">
                <a16:creationId xmlns:a16="http://schemas.microsoft.com/office/drawing/2014/main" id="{4D724F76-FF6F-C021-EFD4-A0BE6D5F7629}"/>
              </a:ext>
            </a:extLst>
          </p:cNvPr>
          <p:cNvSpPr>
            <a:spLocks noGrp="1"/>
          </p:cNvSpPr>
          <p:nvPr>
            <p:ph sz="half" idx="2"/>
          </p:nvPr>
        </p:nvSpPr>
        <p:spPr>
          <a:xfrm>
            <a:off x="4347411" y="1825625"/>
            <a:ext cx="7006389" cy="4351338"/>
          </a:xfrm>
        </p:spPr>
        <p:txBody>
          <a:bodyPr>
            <a:normAutofit/>
          </a:bodyPr>
          <a:lstStyle/>
          <a:p>
            <a:pPr marL="514350" indent="-514350">
              <a:spcBef>
                <a:spcPts val="1800"/>
              </a:spcBef>
              <a:buFont typeface="+mj-lt"/>
              <a:buAutoNum type="arabicPeriod"/>
            </a:pPr>
            <a:r>
              <a:rPr lang="en-US" dirty="0"/>
              <a:t>A finite period of time.</a:t>
            </a:r>
          </a:p>
          <a:p>
            <a:pPr marL="514350" indent="-514350">
              <a:spcBef>
                <a:spcPts val="1800"/>
              </a:spcBef>
              <a:buFont typeface="+mj-lt"/>
              <a:buAutoNum type="arabicPeriod"/>
            </a:pPr>
            <a:r>
              <a:rPr lang="en-US" dirty="0"/>
              <a:t>A given extent of space.</a:t>
            </a:r>
          </a:p>
          <a:p>
            <a:pPr marL="514350" indent="-514350">
              <a:spcBef>
                <a:spcPts val="1800"/>
              </a:spcBef>
              <a:buFont typeface="+mj-lt"/>
              <a:buAutoNum type="arabicPeriod"/>
            </a:pPr>
            <a:r>
              <a:rPr lang="en-US" dirty="0"/>
              <a:t>A label for any RDA entity except a nomen. It includes a name, title, access point, or identifier.</a:t>
            </a:r>
          </a:p>
          <a:p>
            <a:pPr marL="514350" indent="-514350">
              <a:spcBef>
                <a:spcPts val="1800"/>
              </a:spcBef>
              <a:buFont typeface="+mj-lt"/>
              <a:buAutoNum type="arabicPeriod"/>
            </a:pPr>
            <a:r>
              <a:rPr lang="en-US" dirty="0"/>
              <a:t>An entity who is capable of deliberate actions, of being granted rights, and of being held accountable for its actions.</a:t>
            </a:r>
          </a:p>
        </p:txBody>
      </p:sp>
      <p:sp>
        <p:nvSpPr>
          <p:cNvPr id="5" name="Slide Number Placeholder 4">
            <a:extLst>
              <a:ext uri="{FF2B5EF4-FFF2-40B4-BE49-F238E27FC236}">
                <a16:creationId xmlns:a16="http://schemas.microsoft.com/office/drawing/2014/main" id="{A297E7B7-94A4-94C1-F11A-A852409C33F7}"/>
              </a:ext>
            </a:extLst>
          </p:cNvPr>
          <p:cNvSpPr>
            <a:spLocks noGrp="1"/>
          </p:cNvSpPr>
          <p:nvPr>
            <p:ph type="sldNum" sz="quarter" idx="12"/>
          </p:nvPr>
        </p:nvSpPr>
        <p:spPr/>
        <p:txBody>
          <a:bodyPr/>
          <a:lstStyle/>
          <a:p>
            <a:fld id="{26D89839-9540-4FD2-A570-163792ED64AF}" type="slidenum">
              <a:rPr lang="en-US" smtClean="0"/>
              <a:t>15</a:t>
            </a:fld>
            <a:endParaRPr lang="en-US"/>
          </a:p>
        </p:txBody>
      </p:sp>
      <p:sp>
        <p:nvSpPr>
          <p:cNvPr id="6" name="Oval 5">
            <a:extLst>
              <a:ext uri="{FF2B5EF4-FFF2-40B4-BE49-F238E27FC236}">
                <a16:creationId xmlns:a16="http://schemas.microsoft.com/office/drawing/2014/main" id="{FD477DE5-DF82-DB4C-273D-3560456F49A4}"/>
              </a:ext>
            </a:extLst>
          </p:cNvPr>
          <p:cNvSpPr/>
          <p:nvPr/>
        </p:nvSpPr>
        <p:spPr>
          <a:xfrm>
            <a:off x="657726" y="1690688"/>
            <a:ext cx="1427748" cy="731670"/>
          </a:xfrm>
          <a:prstGeom prst="ellipse">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BC59A557-824F-EB6E-D797-F4F201482194}"/>
              </a:ext>
            </a:extLst>
          </p:cNvPr>
          <p:cNvCxnSpPr>
            <a:stCxn id="6" idx="6"/>
          </p:cNvCxnSpPr>
          <p:nvPr/>
        </p:nvCxnSpPr>
        <p:spPr>
          <a:xfrm>
            <a:off x="2085474" y="2056523"/>
            <a:ext cx="2261937" cy="25796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Explosion: 8 Points 6">
            <a:extLst>
              <a:ext uri="{FF2B5EF4-FFF2-40B4-BE49-F238E27FC236}">
                <a16:creationId xmlns:a16="http://schemas.microsoft.com/office/drawing/2014/main" id="{7E3B6611-3ECB-0F20-B40B-98ED4A8E5068}"/>
              </a:ext>
            </a:extLst>
          </p:cNvPr>
          <p:cNvSpPr/>
          <p:nvPr/>
        </p:nvSpPr>
        <p:spPr>
          <a:xfrm>
            <a:off x="3332748" y="136525"/>
            <a:ext cx="6196263" cy="6584950"/>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3A7F4B0-FDDF-91EA-F0EB-7F59C77DFF92}"/>
              </a:ext>
            </a:extLst>
          </p:cNvPr>
          <p:cNvSpPr txBox="1"/>
          <p:nvPr/>
        </p:nvSpPr>
        <p:spPr>
          <a:xfrm>
            <a:off x="4815639" y="2136734"/>
            <a:ext cx="3230479" cy="2308324"/>
          </a:xfrm>
          <a:prstGeom prst="rect">
            <a:avLst/>
          </a:prstGeom>
          <a:noFill/>
        </p:spPr>
        <p:txBody>
          <a:bodyPr wrap="square" rtlCol="0">
            <a:spAutoFit/>
          </a:bodyPr>
          <a:lstStyle/>
          <a:p>
            <a:pPr algn="ctr"/>
            <a:r>
              <a:rPr lang="en-US" sz="3600" dirty="0">
                <a:solidFill>
                  <a:schemeClr val="bg1">
                    <a:lumMod val="95000"/>
                  </a:schemeClr>
                </a:solidFill>
              </a:rPr>
              <a:t>MGD:</a:t>
            </a:r>
          </a:p>
          <a:p>
            <a:pPr algn="ctr"/>
            <a:r>
              <a:rPr lang="en-US" sz="3600" dirty="0">
                <a:solidFill>
                  <a:schemeClr val="bg1">
                    <a:lumMod val="95000"/>
                  </a:schemeClr>
                </a:solidFill>
                <a:hlinkClick r:id="rId3">
                  <a:extLst>
                    <a:ext uri="{A12FA001-AC4F-418D-AE19-62706E023703}">
                      <ahyp:hlinkClr xmlns:ahyp="http://schemas.microsoft.com/office/drawing/2018/hyperlinkcolor" val="tx"/>
                    </a:ext>
                  </a:extLst>
                </a:hlinkClick>
              </a:rPr>
              <a:t>Fictitious and Non-Human Entities</a:t>
            </a:r>
            <a:endParaRPr lang="en-US" sz="3600" dirty="0">
              <a:solidFill>
                <a:schemeClr val="bg1">
                  <a:lumMod val="95000"/>
                </a:schemeClr>
              </a:solidFill>
            </a:endParaRPr>
          </a:p>
        </p:txBody>
      </p:sp>
    </p:spTree>
    <p:extLst>
      <p:ext uri="{BB962C8B-B14F-4D97-AF65-F5344CB8AC3E}">
        <p14:creationId xmlns:p14="http://schemas.microsoft.com/office/powerpoint/2010/main" val="185769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6B7E-9544-7D6A-1861-84D566A8796D}"/>
              </a:ext>
            </a:extLst>
          </p:cNvPr>
          <p:cNvSpPr>
            <a:spLocks noGrp="1"/>
          </p:cNvSpPr>
          <p:nvPr>
            <p:ph type="title"/>
          </p:nvPr>
        </p:nvSpPr>
        <p:spPr/>
        <p:txBody>
          <a:bodyPr/>
          <a:lstStyle/>
          <a:p>
            <a:r>
              <a:rPr lang="en-US" dirty="0"/>
              <a:t>The RDA Entity Match Game</a:t>
            </a:r>
          </a:p>
        </p:txBody>
      </p:sp>
      <p:sp>
        <p:nvSpPr>
          <p:cNvPr id="3" name="Content Placeholder 2">
            <a:extLst>
              <a:ext uri="{FF2B5EF4-FFF2-40B4-BE49-F238E27FC236}">
                <a16:creationId xmlns:a16="http://schemas.microsoft.com/office/drawing/2014/main" id="{E3A41C55-2D2A-A3B1-94DE-1E4E1DA5E37C}"/>
              </a:ext>
            </a:extLst>
          </p:cNvPr>
          <p:cNvSpPr>
            <a:spLocks noGrp="1"/>
          </p:cNvSpPr>
          <p:nvPr>
            <p:ph sz="half" idx="1"/>
          </p:nvPr>
        </p:nvSpPr>
        <p:spPr/>
        <p:txBody>
          <a:bodyPr>
            <a:normAutofit/>
          </a:bodyPr>
          <a:lstStyle/>
          <a:p>
            <a:pPr marL="0" indent="0">
              <a:buNone/>
            </a:pPr>
            <a:r>
              <a:rPr lang="en-US" b="1" dirty="0"/>
              <a:t>Agent</a:t>
            </a:r>
          </a:p>
          <a:p>
            <a:pPr marL="0" indent="0">
              <a:buNone/>
            </a:pPr>
            <a:endParaRPr lang="en-US" b="1" dirty="0"/>
          </a:p>
          <a:p>
            <a:pPr marL="0" indent="0">
              <a:buNone/>
            </a:pPr>
            <a:r>
              <a:rPr lang="en-US" b="1" dirty="0"/>
              <a:t>Place</a:t>
            </a:r>
          </a:p>
          <a:p>
            <a:pPr marL="0" indent="0">
              <a:buNone/>
            </a:pPr>
            <a:endParaRPr lang="en-US" b="1" dirty="0"/>
          </a:p>
          <a:p>
            <a:pPr marL="0" indent="0">
              <a:buNone/>
            </a:pPr>
            <a:r>
              <a:rPr lang="en-US" b="1" dirty="0"/>
              <a:t>Timespan</a:t>
            </a:r>
          </a:p>
          <a:p>
            <a:pPr marL="0" indent="0">
              <a:buNone/>
            </a:pPr>
            <a:endParaRPr lang="en-US" b="1" dirty="0"/>
          </a:p>
          <a:p>
            <a:pPr marL="0" indent="0">
              <a:buNone/>
            </a:pPr>
            <a:r>
              <a:rPr lang="en-US" b="1" dirty="0"/>
              <a:t>Nomen</a:t>
            </a:r>
          </a:p>
        </p:txBody>
      </p:sp>
      <p:sp>
        <p:nvSpPr>
          <p:cNvPr id="4" name="Content Placeholder 3">
            <a:extLst>
              <a:ext uri="{FF2B5EF4-FFF2-40B4-BE49-F238E27FC236}">
                <a16:creationId xmlns:a16="http://schemas.microsoft.com/office/drawing/2014/main" id="{4D724F76-FF6F-C021-EFD4-A0BE6D5F7629}"/>
              </a:ext>
            </a:extLst>
          </p:cNvPr>
          <p:cNvSpPr>
            <a:spLocks noGrp="1"/>
          </p:cNvSpPr>
          <p:nvPr>
            <p:ph sz="half" idx="2"/>
          </p:nvPr>
        </p:nvSpPr>
        <p:spPr>
          <a:xfrm>
            <a:off x="4347411" y="1825625"/>
            <a:ext cx="7006389" cy="4351338"/>
          </a:xfrm>
        </p:spPr>
        <p:txBody>
          <a:bodyPr>
            <a:normAutofit/>
          </a:bodyPr>
          <a:lstStyle/>
          <a:p>
            <a:pPr marL="514350" indent="-514350">
              <a:spcBef>
                <a:spcPts val="1800"/>
              </a:spcBef>
              <a:buFont typeface="+mj-lt"/>
              <a:buAutoNum type="arabicPeriod"/>
            </a:pPr>
            <a:r>
              <a:rPr lang="en-US" dirty="0"/>
              <a:t>A finite period of time.</a:t>
            </a:r>
          </a:p>
          <a:p>
            <a:pPr marL="514350" indent="-514350">
              <a:spcBef>
                <a:spcPts val="1800"/>
              </a:spcBef>
              <a:buFont typeface="+mj-lt"/>
              <a:buAutoNum type="arabicPeriod"/>
            </a:pPr>
            <a:r>
              <a:rPr lang="en-US" dirty="0"/>
              <a:t>A given extent of space.</a:t>
            </a:r>
          </a:p>
          <a:p>
            <a:pPr marL="514350" indent="-514350">
              <a:spcBef>
                <a:spcPts val="1800"/>
              </a:spcBef>
              <a:buFont typeface="+mj-lt"/>
              <a:buAutoNum type="arabicPeriod"/>
            </a:pPr>
            <a:r>
              <a:rPr lang="en-US" dirty="0"/>
              <a:t>A label for any RDA entity except a nomen. It includes a name, title, access point, or identifier.</a:t>
            </a:r>
          </a:p>
          <a:p>
            <a:pPr marL="514350" indent="-514350">
              <a:spcBef>
                <a:spcPts val="1800"/>
              </a:spcBef>
              <a:buFont typeface="+mj-lt"/>
              <a:buAutoNum type="arabicPeriod"/>
            </a:pPr>
            <a:r>
              <a:rPr lang="en-US" dirty="0"/>
              <a:t>An entity who is capable of deliberate actions, of being granted rights, and of being held accountable for its actions.</a:t>
            </a:r>
          </a:p>
        </p:txBody>
      </p:sp>
      <p:sp>
        <p:nvSpPr>
          <p:cNvPr id="5" name="Slide Number Placeholder 4">
            <a:extLst>
              <a:ext uri="{FF2B5EF4-FFF2-40B4-BE49-F238E27FC236}">
                <a16:creationId xmlns:a16="http://schemas.microsoft.com/office/drawing/2014/main" id="{A297E7B7-94A4-94C1-F11A-A852409C33F7}"/>
              </a:ext>
            </a:extLst>
          </p:cNvPr>
          <p:cNvSpPr>
            <a:spLocks noGrp="1"/>
          </p:cNvSpPr>
          <p:nvPr>
            <p:ph type="sldNum" sz="quarter" idx="12"/>
          </p:nvPr>
        </p:nvSpPr>
        <p:spPr/>
        <p:txBody>
          <a:bodyPr/>
          <a:lstStyle/>
          <a:p>
            <a:fld id="{26D89839-9540-4FD2-A570-163792ED64AF}" type="slidenum">
              <a:rPr lang="en-US" smtClean="0"/>
              <a:t>16</a:t>
            </a:fld>
            <a:endParaRPr lang="en-US"/>
          </a:p>
        </p:txBody>
      </p:sp>
      <p:sp>
        <p:nvSpPr>
          <p:cNvPr id="6" name="Oval 5">
            <a:extLst>
              <a:ext uri="{FF2B5EF4-FFF2-40B4-BE49-F238E27FC236}">
                <a16:creationId xmlns:a16="http://schemas.microsoft.com/office/drawing/2014/main" id="{FD477DE5-DF82-DB4C-273D-3560456F49A4}"/>
              </a:ext>
            </a:extLst>
          </p:cNvPr>
          <p:cNvSpPr/>
          <p:nvPr/>
        </p:nvSpPr>
        <p:spPr>
          <a:xfrm>
            <a:off x="625642" y="2717379"/>
            <a:ext cx="1427748" cy="731670"/>
          </a:xfrm>
          <a:prstGeom prst="ellipse">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93309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6B7E-9544-7D6A-1861-84D566A8796D}"/>
              </a:ext>
            </a:extLst>
          </p:cNvPr>
          <p:cNvSpPr>
            <a:spLocks noGrp="1"/>
          </p:cNvSpPr>
          <p:nvPr>
            <p:ph type="title"/>
          </p:nvPr>
        </p:nvSpPr>
        <p:spPr/>
        <p:txBody>
          <a:bodyPr/>
          <a:lstStyle/>
          <a:p>
            <a:r>
              <a:rPr lang="en-US" dirty="0"/>
              <a:t>The RDA Entity Match Game</a:t>
            </a:r>
          </a:p>
        </p:txBody>
      </p:sp>
      <p:sp>
        <p:nvSpPr>
          <p:cNvPr id="3" name="Content Placeholder 2">
            <a:extLst>
              <a:ext uri="{FF2B5EF4-FFF2-40B4-BE49-F238E27FC236}">
                <a16:creationId xmlns:a16="http://schemas.microsoft.com/office/drawing/2014/main" id="{E3A41C55-2D2A-A3B1-94DE-1E4E1DA5E37C}"/>
              </a:ext>
            </a:extLst>
          </p:cNvPr>
          <p:cNvSpPr>
            <a:spLocks noGrp="1"/>
          </p:cNvSpPr>
          <p:nvPr>
            <p:ph sz="half" idx="1"/>
          </p:nvPr>
        </p:nvSpPr>
        <p:spPr/>
        <p:txBody>
          <a:bodyPr>
            <a:normAutofit/>
          </a:bodyPr>
          <a:lstStyle/>
          <a:p>
            <a:pPr marL="0" indent="0">
              <a:buNone/>
            </a:pPr>
            <a:r>
              <a:rPr lang="en-US" b="1" dirty="0"/>
              <a:t>Agent</a:t>
            </a:r>
          </a:p>
          <a:p>
            <a:pPr marL="0" indent="0">
              <a:buNone/>
            </a:pPr>
            <a:endParaRPr lang="en-US" b="1" dirty="0"/>
          </a:p>
          <a:p>
            <a:pPr marL="0" indent="0">
              <a:buNone/>
            </a:pPr>
            <a:r>
              <a:rPr lang="en-US" b="1" dirty="0"/>
              <a:t>Place</a:t>
            </a:r>
          </a:p>
          <a:p>
            <a:pPr marL="0" indent="0">
              <a:buNone/>
            </a:pPr>
            <a:endParaRPr lang="en-US" b="1" dirty="0"/>
          </a:p>
          <a:p>
            <a:pPr marL="0" indent="0">
              <a:buNone/>
            </a:pPr>
            <a:r>
              <a:rPr lang="en-US" b="1" dirty="0"/>
              <a:t>Timespan</a:t>
            </a:r>
          </a:p>
          <a:p>
            <a:pPr marL="0" indent="0">
              <a:buNone/>
            </a:pPr>
            <a:endParaRPr lang="en-US" b="1" dirty="0"/>
          </a:p>
          <a:p>
            <a:pPr marL="0" indent="0">
              <a:buNone/>
            </a:pPr>
            <a:r>
              <a:rPr lang="en-US" b="1" dirty="0"/>
              <a:t>Nomen</a:t>
            </a:r>
          </a:p>
        </p:txBody>
      </p:sp>
      <p:sp>
        <p:nvSpPr>
          <p:cNvPr id="4" name="Content Placeholder 3">
            <a:extLst>
              <a:ext uri="{FF2B5EF4-FFF2-40B4-BE49-F238E27FC236}">
                <a16:creationId xmlns:a16="http://schemas.microsoft.com/office/drawing/2014/main" id="{4D724F76-FF6F-C021-EFD4-A0BE6D5F7629}"/>
              </a:ext>
            </a:extLst>
          </p:cNvPr>
          <p:cNvSpPr>
            <a:spLocks noGrp="1"/>
          </p:cNvSpPr>
          <p:nvPr>
            <p:ph sz="half" idx="2"/>
          </p:nvPr>
        </p:nvSpPr>
        <p:spPr>
          <a:xfrm>
            <a:off x="4347411" y="1825625"/>
            <a:ext cx="7006389" cy="4351338"/>
          </a:xfrm>
        </p:spPr>
        <p:txBody>
          <a:bodyPr>
            <a:normAutofit/>
          </a:bodyPr>
          <a:lstStyle/>
          <a:p>
            <a:pPr marL="514350" indent="-514350">
              <a:spcBef>
                <a:spcPts val="1800"/>
              </a:spcBef>
              <a:buFont typeface="+mj-lt"/>
              <a:buAutoNum type="arabicPeriod"/>
            </a:pPr>
            <a:r>
              <a:rPr lang="en-US" dirty="0"/>
              <a:t>A finite period of time.</a:t>
            </a:r>
          </a:p>
          <a:p>
            <a:pPr marL="514350" indent="-514350">
              <a:spcBef>
                <a:spcPts val="1800"/>
              </a:spcBef>
              <a:buFont typeface="+mj-lt"/>
              <a:buAutoNum type="arabicPeriod"/>
            </a:pPr>
            <a:r>
              <a:rPr lang="en-US" dirty="0"/>
              <a:t>A given extent of space.</a:t>
            </a:r>
          </a:p>
          <a:p>
            <a:pPr marL="514350" indent="-514350">
              <a:spcBef>
                <a:spcPts val="1800"/>
              </a:spcBef>
              <a:buFont typeface="+mj-lt"/>
              <a:buAutoNum type="arabicPeriod"/>
            </a:pPr>
            <a:r>
              <a:rPr lang="en-US" dirty="0"/>
              <a:t>A label for any RDA entity except a nomen. It includes a name, title, access point, or identifier.</a:t>
            </a:r>
          </a:p>
          <a:p>
            <a:pPr marL="514350" indent="-514350">
              <a:spcBef>
                <a:spcPts val="1800"/>
              </a:spcBef>
              <a:buFont typeface="+mj-lt"/>
              <a:buAutoNum type="arabicPeriod"/>
            </a:pPr>
            <a:r>
              <a:rPr lang="en-US" dirty="0"/>
              <a:t>An entity who is capable of deliberate actions, of being granted rights, and of being held accountable for its actions.</a:t>
            </a:r>
          </a:p>
        </p:txBody>
      </p:sp>
      <p:sp>
        <p:nvSpPr>
          <p:cNvPr id="5" name="Slide Number Placeholder 4">
            <a:extLst>
              <a:ext uri="{FF2B5EF4-FFF2-40B4-BE49-F238E27FC236}">
                <a16:creationId xmlns:a16="http://schemas.microsoft.com/office/drawing/2014/main" id="{A297E7B7-94A4-94C1-F11A-A852409C33F7}"/>
              </a:ext>
            </a:extLst>
          </p:cNvPr>
          <p:cNvSpPr>
            <a:spLocks noGrp="1"/>
          </p:cNvSpPr>
          <p:nvPr>
            <p:ph type="sldNum" sz="quarter" idx="12"/>
          </p:nvPr>
        </p:nvSpPr>
        <p:spPr/>
        <p:txBody>
          <a:bodyPr/>
          <a:lstStyle/>
          <a:p>
            <a:fld id="{26D89839-9540-4FD2-A570-163792ED64AF}" type="slidenum">
              <a:rPr lang="en-US" smtClean="0"/>
              <a:t>17</a:t>
            </a:fld>
            <a:endParaRPr lang="en-US"/>
          </a:p>
        </p:txBody>
      </p:sp>
      <p:sp>
        <p:nvSpPr>
          <p:cNvPr id="6" name="Oval 5">
            <a:extLst>
              <a:ext uri="{FF2B5EF4-FFF2-40B4-BE49-F238E27FC236}">
                <a16:creationId xmlns:a16="http://schemas.microsoft.com/office/drawing/2014/main" id="{FD477DE5-DF82-DB4C-273D-3560456F49A4}"/>
              </a:ext>
            </a:extLst>
          </p:cNvPr>
          <p:cNvSpPr/>
          <p:nvPr/>
        </p:nvSpPr>
        <p:spPr>
          <a:xfrm>
            <a:off x="625642" y="2717379"/>
            <a:ext cx="1427748" cy="731670"/>
          </a:xfrm>
          <a:prstGeom prst="ellipse">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BC59A557-824F-EB6E-D797-F4F201482194}"/>
              </a:ext>
            </a:extLst>
          </p:cNvPr>
          <p:cNvCxnSpPr>
            <a:cxnSpLocks/>
            <a:stCxn id="6" idx="6"/>
          </p:cNvCxnSpPr>
          <p:nvPr/>
        </p:nvCxnSpPr>
        <p:spPr>
          <a:xfrm flipV="1">
            <a:off x="2053390" y="2717379"/>
            <a:ext cx="2326106" cy="3658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201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6B7E-9544-7D6A-1861-84D566A8796D}"/>
              </a:ext>
            </a:extLst>
          </p:cNvPr>
          <p:cNvSpPr>
            <a:spLocks noGrp="1"/>
          </p:cNvSpPr>
          <p:nvPr>
            <p:ph type="title"/>
          </p:nvPr>
        </p:nvSpPr>
        <p:spPr/>
        <p:txBody>
          <a:bodyPr/>
          <a:lstStyle/>
          <a:p>
            <a:r>
              <a:rPr lang="en-US" dirty="0"/>
              <a:t>The RDA Entity Match Game</a:t>
            </a:r>
          </a:p>
        </p:txBody>
      </p:sp>
      <p:sp>
        <p:nvSpPr>
          <p:cNvPr id="3" name="Content Placeholder 2">
            <a:extLst>
              <a:ext uri="{FF2B5EF4-FFF2-40B4-BE49-F238E27FC236}">
                <a16:creationId xmlns:a16="http://schemas.microsoft.com/office/drawing/2014/main" id="{E3A41C55-2D2A-A3B1-94DE-1E4E1DA5E37C}"/>
              </a:ext>
            </a:extLst>
          </p:cNvPr>
          <p:cNvSpPr>
            <a:spLocks noGrp="1"/>
          </p:cNvSpPr>
          <p:nvPr>
            <p:ph sz="half" idx="1"/>
          </p:nvPr>
        </p:nvSpPr>
        <p:spPr/>
        <p:txBody>
          <a:bodyPr>
            <a:normAutofit/>
          </a:bodyPr>
          <a:lstStyle/>
          <a:p>
            <a:pPr marL="0" indent="0">
              <a:buNone/>
            </a:pPr>
            <a:r>
              <a:rPr lang="en-US" b="1" dirty="0"/>
              <a:t>Agent</a:t>
            </a:r>
          </a:p>
          <a:p>
            <a:pPr marL="0" indent="0">
              <a:buNone/>
            </a:pPr>
            <a:endParaRPr lang="en-US" b="1" dirty="0"/>
          </a:p>
          <a:p>
            <a:pPr marL="0" indent="0">
              <a:buNone/>
            </a:pPr>
            <a:r>
              <a:rPr lang="en-US" b="1" dirty="0"/>
              <a:t>Place</a:t>
            </a:r>
          </a:p>
          <a:p>
            <a:pPr marL="0" indent="0">
              <a:buNone/>
            </a:pPr>
            <a:endParaRPr lang="en-US" b="1" dirty="0"/>
          </a:p>
          <a:p>
            <a:pPr marL="0" indent="0">
              <a:buNone/>
            </a:pPr>
            <a:r>
              <a:rPr lang="en-US" b="1" dirty="0"/>
              <a:t>Timespan</a:t>
            </a:r>
          </a:p>
          <a:p>
            <a:pPr marL="0" indent="0">
              <a:buNone/>
            </a:pPr>
            <a:endParaRPr lang="en-US" b="1" dirty="0"/>
          </a:p>
          <a:p>
            <a:pPr marL="0" indent="0">
              <a:buNone/>
            </a:pPr>
            <a:r>
              <a:rPr lang="en-US" b="1" dirty="0"/>
              <a:t>Nomen</a:t>
            </a:r>
          </a:p>
        </p:txBody>
      </p:sp>
      <p:sp>
        <p:nvSpPr>
          <p:cNvPr id="4" name="Content Placeholder 3">
            <a:extLst>
              <a:ext uri="{FF2B5EF4-FFF2-40B4-BE49-F238E27FC236}">
                <a16:creationId xmlns:a16="http://schemas.microsoft.com/office/drawing/2014/main" id="{4D724F76-FF6F-C021-EFD4-A0BE6D5F7629}"/>
              </a:ext>
            </a:extLst>
          </p:cNvPr>
          <p:cNvSpPr>
            <a:spLocks noGrp="1"/>
          </p:cNvSpPr>
          <p:nvPr>
            <p:ph sz="half" idx="2"/>
          </p:nvPr>
        </p:nvSpPr>
        <p:spPr>
          <a:xfrm>
            <a:off x="4347411" y="1825625"/>
            <a:ext cx="7006389" cy="4351338"/>
          </a:xfrm>
        </p:spPr>
        <p:txBody>
          <a:bodyPr>
            <a:normAutofit/>
          </a:bodyPr>
          <a:lstStyle/>
          <a:p>
            <a:pPr marL="514350" indent="-514350">
              <a:spcBef>
                <a:spcPts val="1800"/>
              </a:spcBef>
              <a:buFont typeface="+mj-lt"/>
              <a:buAutoNum type="arabicPeriod"/>
            </a:pPr>
            <a:r>
              <a:rPr lang="en-US" dirty="0"/>
              <a:t>A finite period of time.</a:t>
            </a:r>
          </a:p>
          <a:p>
            <a:pPr marL="514350" indent="-514350">
              <a:spcBef>
                <a:spcPts val="1800"/>
              </a:spcBef>
              <a:buFont typeface="+mj-lt"/>
              <a:buAutoNum type="arabicPeriod"/>
            </a:pPr>
            <a:r>
              <a:rPr lang="en-US" dirty="0"/>
              <a:t>A given extent of space.</a:t>
            </a:r>
          </a:p>
          <a:p>
            <a:pPr marL="514350" indent="-514350">
              <a:spcBef>
                <a:spcPts val="1800"/>
              </a:spcBef>
              <a:buFont typeface="+mj-lt"/>
              <a:buAutoNum type="arabicPeriod"/>
            </a:pPr>
            <a:r>
              <a:rPr lang="en-US" dirty="0"/>
              <a:t>A label for any RDA entity except a nomen. It includes a name, title, access point, or identifier.</a:t>
            </a:r>
          </a:p>
          <a:p>
            <a:pPr marL="514350" indent="-514350">
              <a:spcBef>
                <a:spcPts val="1800"/>
              </a:spcBef>
              <a:buFont typeface="+mj-lt"/>
              <a:buAutoNum type="arabicPeriod"/>
            </a:pPr>
            <a:r>
              <a:rPr lang="en-US" dirty="0"/>
              <a:t>An entity who is capable of deliberate actions, of being granted rights, and of being held accountable for its actions.</a:t>
            </a:r>
          </a:p>
        </p:txBody>
      </p:sp>
      <p:sp>
        <p:nvSpPr>
          <p:cNvPr id="5" name="Slide Number Placeholder 4">
            <a:extLst>
              <a:ext uri="{FF2B5EF4-FFF2-40B4-BE49-F238E27FC236}">
                <a16:creationId xmlns:a16="http://schemas.microsoft.com/office/drawing/2014/main" id="{A297E7B7-94A4-94C1-F11A-A852409C33F7}"/>
              </a:ext>
            </a:extLst>
          </p:cNvPr>
          <p:cNvSpPr>
            <a:spLocks noGrp="1"/>
          </p:cNvSpPr>
          <p:nvPr>
            <p:ph type="sldNum" sz="quarter" idx="12"/>
          </p:nvPr>
        </p:nvSpPr>
        <p:spPr/>
        <p:txBody>
          <a:bodyPr/>
          <a:lstStyle/>
          <a:p>
            <a:fld id="{26D89839-9540-4FD2-A570-163792ED64AF}" type="slidenum">
              <a:rPr lang="en-US" smtClean="0"/>
              <a:t>18</a:t>
            </a:fld>
            <a:endParaRPr lang="en-US"/>
          </a:p>
        </p:txBody>
      </p:sp>
      <p:sp>
        <p:nvSpPr>
          <p:cNvPr id="6" name="Oval 5">
            <a:extLst>
              <a:ext uri="{FF2B5EF4-FFF2-40B4-BE49-F238E27FC236}">
                <a16:creationId xmlns:a16="http://schemas.microsoft.com/office/drawing/2014/main" id="{FD477DE5-DF82-DB4C-273D-3560456F49A4}"/>
              </a:ext>
            </a:extLst>
          </p:cNvPr>
          <p:cNvSpPr/>
          <p:nvPr/>
        </p:nvSpPr>
        <p:spPr>
          <a:xfrm>
            <a:off x="641683" y="3760114"/>
            <a:ext cx="2005263" cy="731670"/>
          </a:xfrm>
          <a:prstGeom prst="ellipse">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38963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6B7E-9544-7D6A-1861-84D566A8796D}"/>
              </a:ext>
            </a:extLst>
          </p:cNvPr>
          <p:cNvSpPr>
            <a:spLocks noGrp="1"/>
          </p:cNvSpPr>
          <p:nvPr>
            <p:ph type="title"/>
          </p:nvPr>
        </p:nvSpPr>
        <p:spPr/>
        <p:txBody>
          <a:bodyPr/>
          <a:lstStyle/>
          <a:p>
            <a:r>
              <a:rPr lang="en-US" dirty="0"/>
              <a:t>The RDA Entity Match Game</a:t>
            </a:r>
          </a:p>
        </p:txBody>
      </p:sp>
      <p:sp>
        <p:nvSpPr>
          <p:cNvPr id="3" name="Content Placeholder 2">
            <a:extLst>
              <a:ext uri="{FF2B5EF4-FFF2-40B4-BE49-F238E27FC236}">
                <a16:creationId xmlns:a16="http://schemas.microsoft.com/office/drawing/2014/main" id="{E3A41C55-2D2A-A3B1-94DE-1E4E1DA5E37C}"/>
              </a:ext>
            </a:extLst>
          </p:cNvPr>
          <p:cNvSpPr>
            <a:spLocks noGrp="1"/>
          </p:cNvSpPr>
          <p:nvPr>
            <p:ph sz="half" idx="1"/>
          </p:nvPr>
        </p:nvSpPr>
        <p:spPr/>
        <p:txBody>
          <a:bodyPr>
            <a:normAutofit/>
          </a:bodyPr>
          <a:lstStyle/>
          <a:p>
            <a:pPr marL="0" indent="0">
              <a:buNone/>
            </a:pPr>
            <a:r>
              <a:rPr lang="en-US" b="1" dirty="0"/>
              <a:t>Agent</a:t>
            </a:r>
          </a:p>
          <a:p>
            <a:pPr marL="0" indent="0">
              <a:buNone/>
            </a:pPr>
            <a:endParaRPr lang="en-US" b="1" dirty="0"/>
          </a:p>
          <a:p>
            <a:pPr marL="0" indent="0">
              <a:buNone/>
            </a:pPr>
            <a:r>
              <a:rPr lang="en-US" b="1" dirty="0"/>
              <a:t>Place</a:t>
            </a:r>
          </a:p>
          <a:p>
            <a:pPr marL="0" indent="0">
              <a:buNone/>
            </a:pPr>
            <a:endParaRPr lang="en-US" b="1" dirty="0"/>
          </a:p>
          <a:p>
            <a:pPr marL="0" indent="0">
              <a:buNone/>
            </a:pPr>
            <a:r>
              <a:rPr lang="en-US" b="1" dirty="0"/>
              <a:t>Timespan</a:t>
            </a:r>
          </a:p>
          <a:p>
            <a:pPr marL="0" indent="0">
              <a:buNone/>
            </a:pPr>
            <a:endParaRPr lang="en-US" b="1" dirty="0"/>
          </a:p>
          <a:p>
            <a:pPr marL="0" indent="0">
              <a:buNone/>
            </a:pPr>
            <a:r>
              <a:rPr lang="en-US" b="1" dirty="0"/>
              <a:t>Nomen</a:t>
            </a:r>
          </a:p>
        </p:txBody>
      </p:sp>
      <p:sp>
        <p:nvSpPr>
          <p:cNvPr id="4" name="Content Placeholder 3">
            <a:extLst>
              <a:ext uri="{FF2B5EF4-FFF2-40B4-BE49-F238E27FC236}">
                <a16:creationId xmlns:a16="http://schemas.microsoft.com/office/drawing/2014/main" id="{4D724F76-FF6F-C021-EFD4-A0BE6D5F7629}"/>
              </a:ext>
            </a:extLst>
          </p:cNvPr>
          <p:cNvSpPr>
            <a:spLocks noGrp="1"/>
          </p:cNvSpPr>
          <p:nvPr>
            <p:ph sz="half" idx="2"/>
          </p:nvPr>
        </p:nvSpPr>
        <p:spPr>
          <a:xfrm>
            <a:off x="4347411" y="1825625"/>
            <a:ext cx="7006389" cy="4351338"/>
          </a:xfrm>
        </p:spPr>
        <p:txBody>
          <a:bodyPr>
            <a:normAutofit/>
          </a:bodyPr>
          <a:lstStyle/>
          <a:p>
            <a:pPr marL="514350" indent="-514350">
              <a:spcBef>
                <a:spcPts val="1800"/>
              </a:spcBef>
              <a:buFont typeface="+mj-lt"/>
              <a:buAutoNum type="arabicPeriod"/>
            </a:pPr>
            <a:r>
              <a:rPr lang="en-US" dirty="0"/>
              <a:t>A finite period of time.</a:t>
            </a:r>
          </a:p>
          <a:p>
            <a:pPr marL="514350" indent="-514350">
              <a:spcBef>
                <a:spcPts val="1800"/>
              </a:spcBef>
              <a:buFont typeface="+mj-lt"/>
              <a:buAutoNum type="arabicPeriod"/>
            </a:pPr>
            <a:r>
              <a:rPr lang="en-US" dirty="0"/>
              <a:t>A given extent of space.</a:t>
            </a:r>
          </a:p>
          <a:p>
            <a:pPr marL="514350" indent="-514350">
              <a:spcBef>
                <a:spcPts val="1800"/>
              </a:spcBef>
              <a:buFont typeface="+mj-lt"/>
              <a:buAutoNum type="arabicPeriod"/>
            </a:pPr>
            <a:r>
              <a:rPr lang="en-US" dirty="0"/>
              <a:t>A label for any RDA entity except a nomen. It includes a name, title, access point, or identifier.</a:t>
            </a:r>
          </a:p>
          <a:p>
            <a:pPr marL="514350" indent="-514350">
              <a:spcBef>
                <a:spcPts val="1800"/>
              </a:spcBef>
              <a:buFont typeface="+mj-lt"/>
              <a:buAutoNum type="arabicPeriod"/>
            </a:pPr>
            <a:r>
              <a:rPr lang="en-US" dirty="0"/>
              <a:t>An entity who is capable of deliberate actions, of being granted rights, and of being held accountable for its actions.</a:t>
            </a:r>
          </a:p>
        </p:txBody>
      </p:sp>
      <p:sp>
        <p:nvSpPr>
          <p:cNvPr id="5" name="Slide Number Placeholder 4">
            <a:extLst>
              <a:ext uri="{FF2B5EF4-FFF2-40B4-BE49-F238E27FC236}">
                <a16:creationId xmlns:a16="http://schemas.microsoft.com/office/drawing/2014/main" id="{A297E7B7-94A4-94C1-F11A-A852409C33F7}"/>
              </a:ext>
            </a:extLst>
          </p:cNvPr>
          <p:cNvSpPr>
            <a:spLocks noGrp="1"/>
          </p:cNvSpPr>
          <p:nvPr>
            <p:ph type="sldNum" sz="quarter" idx="12"/>
          </p:nvPr>
        </p:nvSpPr>
        <p:spPr/>
        <p:txBody>
          <a:bodyPr/>
          <a:lstStyle/>
          <a:p>
            <a:fld id="{26D89839-9540-4FD2-A570-163792ED64AF}" type="slidenum">
              <a:rPr lang="en-US" smtClean="0"/>
              <a:t>19</a:t>
            </a:fld>
            <a:endParaRPr lang="en-US"/>
          </a:p>
        </p:txBody>
      </p:sp>
      <p:sp>
        <p:nvSpPr>
          <p:cNvPr id="6" name="Oval 5">
            <a:extLst>
              <a:ext uri="{FF2B5EF4-FFF2-40B4-BE49-F238E27FC236}">
                <a16:creationId xmlns:a16="http://schemas.microsoft.com/office/drawing/2014/main" id="{FD477DE5-DF82-DB4C-273D-3560456F49A4}"/>
              </a:ext>
            </a:extLst>
          </p:cNvPr>
          <p:cNvSpPr/>
          <p:nvPr/>
        </p:nvSpPr>
        <p:spPr>
          <a:xfrm>
            <a:off x="641683" y="3760114"/>
            <a:ext cx="2005263" cy="731670"/>
          </a:xfrm>
          <a:prstGeom prst="ellipse">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BC59A557-824F-EB6E-D797-F4F201482194}"/>
              </a:ext>
            </a:extLst>
          </p:cNvPr>
          <p:cNvCxnSpPr>
            <a:cxnSpLocks/>
            <a:stCxn id="6" idx="6"/>
          </p:cNvCxnSpPr>
          <p:nvPr/>
        </p:nvCxnSpPr>
        <p:spPr>
          <a:xfrm flipV="1">
            <a:off x="2646946" y="2074935"/>
            <a:ext cx="1724529" cy="20510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120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D451CE-C859-C781-85C5-D79C32FAE73F}"/>
              </a:ext>
            </a:extLst>
          </p:cNvPr>
          <p:cNvSpPr>
            <a:spLocks noGrp="1"/>
          </p:cNvSpPr>
          <p:nvPr>
            <p:ph idx="1"/>
          </p:nvPr>
        </p:nvSpPr>
        <p:spPr/>
        <p:txBody>
          <a:bodyPr/>
          <a:lstStyle/>
          <a:p>
            <a:r>
              <a:rPr lang="en-US" dirty="0"/>
              <a:t>Understand how IFLA’s </a:t>
            </a:r>
            <a:r>
              <a:rPr lang="en-US" b="1" dirty="0"/>
              <a:t>Library Reference Model</a:t>
            </a:r>
            <a:r>
              <a:rPr lang="en-US" dirty="0"/>
              <a:t> provides a foundation for the official RDA Toolkit</a:t>
            </a:r>
          </a:p>
          <a:p>
            <a:r>
              <a:rPr lang="en-US" dirty="0"/>
              <a:t>Identify and define </a:t>
            </a:r>
            <a:r>
              <a:rPr lang="en-US" b="1" dirty="0"/>
              <a:t>entities</a:t>
            </a:r>
            <a:r>
              <a:rPr lang="en-US" dirty="0"/>
              <a:t>, </a:t>
            </a:r>
            <a:r>
              <a:rPr lang="en-US" b="1" dirty="0"/>
              <a:t>elements</a:t>
            </a:r>
            <a:r>
              <a:rPr lang="en-US" dirty="0"/>
              <a:t>, and </a:t>
            </a:r>
            <a:r>
              <a:rPr lang="en-US" b="1" dirty="0"/>
              <a:t>relationships</a:t>
            </a:r>
          </a:p>
          <a:p>
            <a:r>
              <a:rPr lang="en-US" dirty="0"/>
              <a:t>Learn about </a:t>
            </a:r>
            <a:r>
              <a:rPr lang="en-US" b="1" dirty="0"/>
              <a:t>aggregates</a:t>
            </a:r>
          </a:p>
          <a:p>
            <a:r>
              <a:rPr lang="en-US" dirty="0"/>
              <a:t>Identify and describe the components of a </a:t>
            </a:r>
            <a:r>
              <a:rPr lang="en-US" b="1" dirty="0"/>
              <a:t>metadata</a:t>
            </a:r>
            <a:r>
              <a:rPr lang="en-US" dirty="0"/>
              <a:t> </a:t>
            </a:r>
            <a:r>
              <a:rPr lang="en-US" b="1" dirty="0"/>
              <a:t>description</a:t>
            </a:r>
            <a:r>
              <a:rPr lang="en-US" dirty="0"/>
              <a:t> </a:t>
            </a:r>
            <a:r>
              <a:rPr lang="en-US" b="1" dirty="0"/>
              <a:t>set</a:t>
            </a:r>
          </a:p>
        </p:txBody>
      </p:sp>
      <p:sp>
        <p:nvSpPr>
          <p:cNvPr id="3" name="Slide Number Placeholder 2">
            <a:extLst>
              <a:ext uri="{FF2B5EF4-FFF2-40B4-BE49-F238E27FC236}">
                <a16:creationId xmlns:a16="http://schemas.microsoft.com/office/drawing/2014/main" id="{5A990A32-0B71-66F9-D40C-77B085086BC6}"/>
              </a:ext>
            </a:extLst>
          </p:cNvPr>
          <p:cNvSpPr>
            <a:spLocks noGrp="1"/>
          </p:cNvSpPr>
          <p:nvPr>
            <p:ph type="sldNum" sz="quarter" idx="12"/>
          </p:nvPr>
        </p:nvSpPr>
        <p:spPr/>
        <p:txBody>
          <a:bodyPr/>
          <a:lstStyle/>
          <a:p>
            <a:fld id="{26D89839-9540-4FD2-A570-163792ED64AF}" type="slidenum">
              <a:rPr lang="en-US" smtClean="0"/>
              <a:t>2</a:t>
            </a:fld>
            <a:endParaRPr lang="en-US" dirty="0"/>
          </a:p>
        </p:txBody>
      </p:sp>
    </p:spTree>
    <p:extLst>
      <p:ext uri="{BB962C8B-B14F-4D97-AF65-F5344CB8AC3E}">
        <p14:creationId xmlns:p14="http://schemas.microsoft.com/office/powerpoint/2010/main" val="739579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6B7E-9544-7D6A-1861-84D566A8796D}"/>
              </a:ext>
            </a:extLst>
          </p:cNvPr>
          <p:cNvSpPr>
            <a:spLocks noGrp="1"/>
          </p:cNvSpPr>
          <p:nvPr>
            <p:ph type="title"/>
          </p:nvPr>
        </p:nvSpPr>
        <p:spPr/>
        <p:txBody>
          <a:bodyPr/>
          <a:lstStyle/>
          <a:p>
            <a:r>
              <a:rPr lang="en-US" dirty="0"/>
              <a:t>The RDA Entity Match Game</a:t>
            </a:r>
          </a:p>
        </p:txBody>
      </p:sp>
      <p:sp>
        <p:nvSpPr>
          <p:cNvPr id="3" name="Content Placeholder 2">
            <a:extLst>
              <a:ext uri="{FF2B5EF4-FFF2-40B4-BE49-F238E27FC236}">
                <a16:creationId xmlns:a16="http://schemas.microsoft.com/office/drawing/2014/main" id="{E3A41C55-2D2A-A3B1-94DE-1E4E1DA5E37C}"/>
              </a:ext>
            </a:extLst>
          </p:cNvPr>
          <p:cNvSpPr>
            <a:spLocks noGrp="1"/>
          </p:cNvSpPr>
          <p:nvPr>
            <p:ph sz="half" idx="1"/>
          </p:nvPr>
        </p:nvSpPr>
        <p:spPr/>
        <p:txBody>
          <a:bodyPr>
            <a:normAutofit/>
          </a:bodyPr>
          <a:lstStyle/>
          <a:p>
            <a:pPr marL="0" indent="0">
              <a:buNone/>
            </a:pPr>
            <a:r>
              <a:rPr lang="en-US" b="1" dirty="0"/>
              <a:t>Agent</a:t>
            </a:r>
          </a:p>
          <a:p>
            <a:pPr marL="0" indent="0">
              <a:buNone/>
            </a:pPr>
            <a:endParaRPr lang="en-US" b="1" dirty="0"/>
          </a:p>
          <a:p>
            <a:pPr marL="0" indent="0">
              <a:buNone/>
            </a:pPr>
            <a:r>
              <a:rPr lang="en-US" b="1" dirty="0"/>
              <a:t>Place</a:t>
            </a:r>
          </a:p>
          <a:p>
            <a:pPr marL="0" indent="0">
              <a:buNone/>
            </a:pPr>
            <a:endParaRPr lang="en-US" b="1" dirty="0"/>
          </a:p>
          <a:p>
            <a:pPr marL="0" indent="0">
              <a:buNone/>
            </a:pPr>
            <a:r>
              <a:rPr lang="en-US" b="1" dirty="0"/>
              <a:t>Timespan</a:t>
            </a:r>
          </a:p>
          <a:p>
            <a:pPr marL="0" indent="0">
              <a:buNone/>
            </a:pPr>
            <a:endParaRPr lang="en-US" b="1" dirty="0"/>
          </a:p>
          <a:p>
            <a:pPr marL="0" indent="0">
              <a:buNone/>
            </a:pPr>
            <a:r>
              <a:rPr lang="en-US" b="1" dirty="0"/>
              <a:t>Nomen</a:t>
            </a:r>
          </a:p>
        </p:txBody>
      </p:sp>
      <p:sp>
        <p:nvSpPr>
          <p:cNvPr id="4" name="Content Placeholder 3">
            <a:extLst>
              <a:ext uri="{FF2B5EF4-FFF2-40B4-BE49-F238E27FC236}">
                <a16:creationId xmlns:a16="http://schemas.microsoft.com/office/drawing/2014/main" id="{4D724F76-FF6F-C021-EFD4-A0BE6D5F7629}"/>
              </a:ext>
            </a:extLst>
          </p:cNvPr>
          <p:cNvSpPr>
            <a:spLocks noGrp="1"/>
          </p:cNvSpPr>
          <p:nvPr>
            <p:ph sz="half" idx="2"/>
          </p:nvPr>
        </p:nvSpPr>
        <p:spPr>
          <a:xfrm>
            <a:off x="4347411" y="1825625"/>
            <a:ext cx="7006389" cy="4351338"/>
          </a:xfrm>
        </p:spPr>
        <p:txBody>
          <a:bodyPr>
            <a:normAutofit/>
          </a:bodyPr>
          <a:lstStyle/>
          <a:p>
            <a:pPr marL="514350" indent="-514350">
              <a:spcBef>
                <a:spcPts val="1800"/>
              </a:spcBef>
              <a:buFont typeface="+mj-lt"/>
              <a:buAutoNum type="arabicPeriod"/>
            </a:pPr>
            <a:r>
              <a:rPr lang="en-US" dirty="0"/>
              <a:t>A finite period of time.</a:t>
            </a:r>
          </a:p>
          <a:p>
            <a:pPr marL="514350" indent="-514350">
              <a:spcBef>
                <a:spcPts val="1800"/>
              </a:spcBef>
              <a:buFont typeface="+mj-lt"/>
              <a:buAutoNum type="arabicPeriod"/>
            </a:pPr>
            <a:r>
              <a:rPr lang="en-US" dirty="0"/>
              <a:t>A given extent of space.</a:t>
            </a:r>
          </a:p>
          <a:p>
            <a:pPr marL="514350" indent="-514350">
              <a:spcBef>
                <a:spcPts val="1800"/>
              </a:spcBef>
              <a:buFont typeface="+mj-lt"/>
              <a:buAutoNum type="arabicPeriod"/>
            </a:pPr>
            <a:r>
              <a:rPr lang="en-US" dirty="0"/>
              <a:t>A label for any RDA entity except a nomen. It includes a name, title, access point, or identifier.</a:t>
            </a:r>
          </a:p>
          <a:p>
            <a:pPr marL="514350" indent="-514350">
              <a:spcBef>
                <a:spcPts val="1800"/>
              </a:spcBef>
              <a:buFont typeface="+mj-lt"/>
              <a:buAutoNum type="arabicPeriod"/>
            </a:pPr>
            <a:r>
              <a:rPr lang="en-US" dirty="0"/>
              <a:t>An entity who is capable of deliberate actions, of being granted rights, and of being held accountable for its actions.</a:t>
            </a:r>
          </a:p>
        </p:txBody>
      </p:sp>
      <p:sp>
        <p:nvSpPr>
          <p:cNvPr id="5" name="Slide Number Placeholder 4">
            <a:extLst>
              <a:ext uri="{FF2B5EF4-FFF2-40B4-BE49-F238E27FC236}">
                <a16:creationId xmlns:a16="http://schemas.microsoft.com/office/drawing/2014/main" id="{A297E7B7-94A4-94C1-F11A-A852409C33F7}"/>
              </a:ext>
            </a:extLst>
          </p:cNvPr>
          <p:cNvSpPr>
            <a:spLocks noGrp="1"/>
          </p:cNvSpPr>
          <p:nvPr>
            <p:ph type="sldNum" sz="quarter" idx="12"/>
          </p:nvPr>
        </p:nvSpPr>
        <p:spPr/>
        <p:txBody>
          <a:bodyPr/>
          <a:lstStyle/>
          <a:p>
            <a:fld id="{26D89839-9540-4FD2-A570-163792ED64AF}" type="slidenum">
              <a:rPr lang="en-US" smtClean="0"/>
              <a:t>20</a:t>
            </a:fld>
            <a:endParaRPr lang="en-US"/>
          </a:p>
        </p:txBody>
      </p:sp>
      <p:sp>
        <p:nvSpPr>
          <p:cNvPr id="6" name="Oval 5">
            <a:extLst>
              <a:ext uri="{FF2B5EF4-FFF2-40B4-BE49-F238E27FC236}">
                <a16:creationId xmlns:a16="http://schemas.microsoft.com/office/drawing/2014/main" id="{FD477DE5-DF82-DB4C-273D-3560456F49A4}"/>
              </a:ext>
            </a:extLst>
          </p:cNvPr>
          <p:cNvSpPr/>
          <p:nvPr/>
        </p:nvSpPr>
        <p:spPr>
          <a:xfrm>
            <a:off x="593557" y="4802850"/>
            <a:ext cx="1780675" cy="731670"/>
          </a:xfrm>
          <a:prstGeom prst="ellipse">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8849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6B7E-9544-7D6A-1861-84D566A8796D}"/>
              </a:ext>
            </a:extLst>
          </p:cNvPr>
          <p:cNvSpPr>
            <a:spLocks noGrp="1"/>
          </p:cNvSpPr>
          <p:nvPr>
            <p:ph type="title"/>
          </p:nvPr>
        </p:nvSpPr>
        <p:spPr/>
        <p:txBody>
          <a:bodyPr/>
          <a:lstStyle/>
          <a:p>
            <a:r>
              <a:rPr lang="en-US" dirty="0"/>
              <a:t>The RDA Entity Match Game</a:t>
            </a:r>
          </a:p>
        </p:txBody>
      </p:sp>
      <p:sp>
        <p:nvSpPr>
          <p:cNvPr id="3" name="Content Placeholder 2">
            <a:extLst>
              <a:ext uri="{FF2B5EF4-FFF2-40B4-BE49-F238E27FC236}">
                <a16:creationId xmlns:a16="http://schemas.microsoft.com/office/drawing/2014/main" id="{E3A41C55-2D2A-A3B1-94DE-1E4E1DA5E37C}"/>
              </a:ext>
            </a:extLst>
          </p:cNvPr>
          <p:cNvSpPr>
            <a:spLocks noGrp="1"/>
          </p:cNvSpPr>
          <p:nvPr>
            <p:ph sz="half" idx="1"/>
          </p:nvPr>
        </p:nvSpPr>
        <p:spPr/>
        <p:txBody>
          <a:bodyPr>
            <a:normAutofit/>
          </a:bodyPr>
          <a:lstStyle/>
          <a:p>
            <a:pPr marL="0" indent="0">
              <a:buNone/>
            </a:pPr>
            <a:r>
              <a:rPr lang="en-US" b="1" dirty="0"/>
              <a:t>Agent</a:t>
            </a:r>
          </a:p>
          <a:p>
            <a:pPr marL="0" indent="0">
              <a:buNone/>
            </a:pPr>
            <a:endParaRPr lang="en-US" b="1" dirty="0"/>
          </a:p>
          <a:p>
            <a:pPr marL="0" indent="0">
              <a:buNone/>
            </a:pPr>
            <a:r>
              <a:rPr lang="en-US" b="1" dirty="0"/>
              <a:t>Place</a:t>
            </a:r>
          </a:p>
          <a:p>
            <a:pPr marL="0" indent="0">
              <a:buNone/>
            </a:pPr>
            <a:endParaRPr lang="en-US" b="1" dirty="0"/>
          </a:p>
          <a:p>
            <a:pPr marL="0" indent="0">
              <a:buNone/>
            </a:pPr>
            <a:r>
              <a:rPr lang="en-US" b="1" dirty="0"/>
              <a:t>Timespan</a:t>
            </a:r>
          </a:p>
          <a:p>
            <a:pPr marL="0" indent="0">
              <a:buNone/>
            </a:pPr>
            <a:endParaRPr lang="en-US" b="1" dirty="0"/>
          </a:p>
          <a:p>
            <a:pPr marL="0" indent="0">
              <a:buNone/>
            </a:pPr>
            <a:r>
              <a:rPr lang="en-US" b="1" dirty="0"/>
              <a:t>Nomen</a:t>
            </a:r>
          </a:p>
        </p:txBody>
      </p:sp>
      <p:sp>
        <p:nvSpPr>
          <p:cNvPr id="4" name="Content Placeholder 3">
            <a:extLst>
              <a:ext uri="{FF2B5EF4-FFF2-40B4-BE49-F238E27FC236}">
                <a16:creationId xmlns:a16="http://schemas.microsoft.com/office/drawing/2014/main" id="{4D724F76-FF6F-C021-EFD4-A0BE6D5F7629}"/>
              </a:ext>
            </a:extLst>
          </p:cNvPr>
          <p:cNvSpPr>
            <a:spLocks noGrp="1"/>
          </p:cNvSpPr>
          <p:nvPr>
            <p:ph sz="half" idx="2"/>
          </p:nvPr>
        </p:nvSpPr>
        <p:spPr>
          <a:xfrm>
            <a:off x="4347411" y="1825625"/>
            <a:ext cx="7006389" cy="4351338"/>
          </a:xfrm>
        </p:spPr>
        <p:txBody>
          <a:bodyPr>
            <a:normAutofit/>
          </a:bodyPr>
          <a:lstStyle/>
          <a:p>
            <a:pPr marL="514350" indent="-514350">
              <a:spcBef>
                <a:spcPts val="1800"/>
              </a:spcBef>
              <a:buFont typeface="+mj-lt"/>
              <a:buAutoNum type="arabicPeriod"/>
            </a:pPr>
            <a:r>
              <a:rPr lang="en-US" dirty="0"/>
              <a:t>A finite period of time.</a:t>
            </a:r>
          </a:p>
          <a:p>
            <a:pPr marL="514350" indent="-514350">
              <a:spcBef>
                <a:spcPts val="1800"/>
              </a:spcBef>
              <a:buFont typeface="+mj-lt"/>
              <a:buAutoNum type="arabicPeriod"/>
            </a:pPr>
            <a:r>
              <a:rPr lang="en-US" dirty="0"/>
              <a:t>A given extent of space.</a:t>
            </a:r>
          </a:p>
          <a:p>
            <a:pPr marL="514350" indent="-514350">
              <a:spcBef>
                <a:spcPts val="1800"/>
              </a:spcBef>
              <a:buFont typeface="+mj-lt"/>
              <a:buAutoNum type="arabicPeriod"/>
            </a:pPr>
            <a:r>
              <a:rPr lang="en-US" dirty="0"/>
              <a:t>A label for any RDA entity except a nomen. It includes a name, title, access point, or identifier.</a:t>
            </a:r>
          </a:p>
          <a:p>
            <a:pPr marL="514350" indent="-514350">
              <a:spcBef>
                <a:spcPts val="1800"/>
              </a:spcBef>
              <a:buFont typeface="+mj-lt"/>
              <a:buAutoNum type="arabicPeriod"/>
            </a:pPr>
            <a:r>
              <a:rPr lang="en-US" dirty="0"/>
              <a:t>An entity who is capable of deliberate actions, of being granted rights, and of being held accountable for its actions.</a:t>
            </a:r>
          </a:p>
        </p:txBody>
      </p:sp>
      <p:sp>
        <p:nvSpPr>
          <p:cNvPr id="5" name="Slide Number Placeholder 4">
            <a:extLst>
              <a:ext uri="{FF2B5EF4-FFF2-40B4-BE49-F238E27FC236}">
                <a16:creationId xmlns:a16="http://schemas.microsoft.com/office/drawing/2014/main" id="{A297E7B7-94A4-94C1-F11A-A852409C33F7}"/>
              </a:ext>
            </a:extLst>
          </p:cNvPr>
          <p:cNvSpPr>
            <a:spLocks noGrp="1"/>
          </p:cNvSpPr>
          <p:nvPr>
            <p:ph type="sldNum" sz="quarter" idx="12"/>
          </p:nvPr>
        </p:nvSpPr>
        <p:spPr/>
        <p:txBody>
          <a:bodyPr/>
          <a:lstStyle/>
          <a:p>
            <a:fld id="{26D89839-9540-4FD2-A570-163792ED64AF}" type="slidenum">
              <a:rPr lang="en-US" smtClean="0"/>
              <a:t>21</a:t>
            </a:fld>
            <a:endParaRPr lang="en-US"/>
          </a:p>
        </p:txBody>
      </p:sp>
      <p:sp>
        <p:nvSpPr>
          <p:cNvPr id="6" name="Oval 5">
            <a:extLst>
              <a:ext uri="{FF2B5EF4-FFF2-40B4-BE49-F238E27FC236}">
                <a16:creationId xmlns:a16="http://schemas.microsoft.com/office/drawing/2014/main" id="{FD477DE5-DF82-DB4C-273D-3560456F49A4}"/>
              </a:ext>
            </a:extLst>
          </p:cNvPr>
          <p:cNvSpPr/>
          <p:nvPr/>
        </p:nvSpPr>
        <p:spPr>
          <a:xfrm>
            <a:off x="593557" y="4802850"/>
            <a:ext cx="1780675" cy="731670"/>
          </a:xfrm>
          <a:prstGeom prst="ellipse">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BC59A557-824F-EB6E-D797-F4F201482194}"/>
              </a:ext>
            </a:extLst>
          </p:cNvPr>
          <p:cNvCxnSpPr>
            <a:cxnSpLocks/>
            <a:stCxn id="6" idx="6"/>
          </p:cNvCxnSpPr>
          <p:nvPr/>
        </p:nvCxnSpPr>
        <p:spPr>
          <a:xfrm flipV="1">
            <a:off x="2374232" y="3272589"/>
            <a:ext cx="1973179" cy="18960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359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EEA2-42AF-7CF7-5EFB-0F9AF1E57B40}"/>
              </a:ext>
            </a:extLst>
          </p:cNvPr>
          <p:cNvSpPr>
            <a:spLocks noGrp="1"/>
          </p:cNvSpPr>
          <p:nvPr>
            <p:ph type="title"/>
          </p:nvPr>
        </p:nvSpPr>
        <p:spPr/>
        <p:txBody>
          <a:bodyPr/>
          <a:lstStyle/>
          <a:p>
            <a:r>
              <a:rPr lang="en-US" dirty="0"/>
              <a:t>Elements and Relationships</a:t>
            </a:r>
          </a:p>
        </p:txBody>
      </p:sp>
      <p:sp>
        <p:nvSpPr>
          <p:cNvPr id="4" name="Slide Number Placeholder 3">
            <a:extLst>
              <a:ext uri="{FF2B5EF4-FFF2-40B4-BE49-F238E27FC236}">
                <a16:creationId xmlns:a16="http://schemas.microsoft.com/office/drawing/2014/main" id="{37B55BAC-6923-1CC8-C218-A01401CED118}"/>
              </a:ext>
            </a:extLst>
          </p:cNvPr>
          <p:cNvSpPr>
            <a:spLocks noGrp="1"/>
          </p:cNvSpPr>
          <p:nvPr>
            <p:ph type="sldNum" sz="quarter" idx="12"/>
          </p:nvPr>
        </p:nvSpPr>
        <p:spPr/>
        <p:txBody>
          <a:bodyPr/>
          <a:lstStyle/>
          <a:p>
            <a:fld id="{26D89839-9540-4FD2-A570-163792ED64AF}" type="slidenum">
              <a:rPr lang="en-US" smtClean="0"/>
              <a:t>22</a:t>
            </a:fld>
            <a:endParaRPr lang="en-US"/>
          </a:p>
        </p:txBody>
      </p:sp>
    </p:spTree>
    <p:extLst>
      <p:ext uri="{BB962C8B-B14F-4D97-AF65-F5344CB8AC3E}">
        <p14:creationId xmlns:p14="http://schemas.microsoft.com/office/powerpoint/2010/main" val="4007058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909943447"/>
              </p:ext>
            </p:extLst>
          </p:nvPr>
        </p:nvGraphicFramePr>
        <p:xfrm>
          <a:off x="838200" y="1825625"/>
          <a:ext cx="10515600" cy="34290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103502886"/>
                    </a:ext>
                  </a:extLst>
                </a:gridCol>
                <a:gridCol w="5257800">
                  <a:extLst>
                    <a:ext uri="{9D8B030D-6E8A-4147-A177-3AD203B41FA5}">
                      <a16:colId xmlns:a16="http://schemas.microsoft.com/office/drawing/2014/main" val="3091233425"/>
                    </a:ext>
                  </a:extLst>
                </a:gridCol>
              </a:tblGrid>
              <a:tr h="370840">
                <a:tc>
                  <a:txBody>
                    <a:bodyPr/>
                    <a:lstStyle/>
                    <a:p>
                      <a:pPr algn="ctr"/>
                      <a:r>
                        <a:rPr lang="en-US" sz="2800" dirty="0"/>
                        <a:t>Relationship Elements</a:t>
                      </a:r>
                    </a:p>
                  </a:txBody>
                  <a:tcPr/>
                </a:tc>
                <a:tc>
                  <a:txBody>
                    <a:bodyPr/>
                    <a:lstStyle/>
                    <a:p>
                      <a:pPr algn="ctr"/>
                      <a:r>
                        <a:rPr lang="en-US" sz="2800" dirty="0"/>
                        <a:t>Attribute Elements</a:t>
                      </a:r>
                    </a:p>
                  </a:txBody>
                  <a:tcPr/>
                </a:tc>
                <a:extLst>
                  <a:ext uri="{0D108BD9-81ED-4DB2-BD59-A6C34878D82A}">
                    <a16:rowId xmlns:a16="http://schemas.microsoft.com/office/drawing/2014/main" val="298760797"/>
                  </a:ext>
                </a:extLst>
              </a:tr>
              <a:tr h="370840">
                <a:tc>
                  <a:txBody>
                    <a:bodyPr/>
                    <a:lstStyle/>
                    <a:p>
                      <a:pPr algn="l"/>
                      <a:r>
                        <a:rPr lang="en-US" sz="2400" b="0" dirty="0"/>
                        <a:t>An element that relates two RDA entities. </a:t>
                      </a:r>
                    </a:p>
                    <a:p>
                      <a:pPr algn="l">
                        <a:spcBef>
                          <a:spcPts val="600"/>
                        </a:spcBef>
                      </a:pPr>
                      <a:r>
                        <a:rPr lang="en-US" sz="2400" b="0" dirty="0"/>
                        <a:t>Use for: relationship designator.</a:t>
                      </a:r>
                    </a:p>
                  </a:txBody>
                  <a:tcPr anchor="ctr"/>
                </a:tc>
                <a:tc>
                  <a:txBody>
                    <a:bodyPr/>
                    <a:lstStyle/>
                    <a:p>
                      <a:pPr algn="l"/>
                      <a:r>
                        <a:rPr lang="en-US" sz="2400" dirty="0"/>
                        <a:t>An element that is an inherent or external imputed characteristic of an RDA entity.</a:t>
                      </a:r>
                    </a:p>
                  </a:txBody>
                  <a:tcPr/>
                </a:tc>
                <a:extLst>
                  <a:ext uri="{0D108BD9-81ED-4DB2-BD59-A6C34878D82A}">
                    <a16:rowId xmlns:a16="http://schemas.microsoft.com/office/drawing/2014/main" val="3713660951"/>
                  </a:ext>
                </a:extLst>
              </a:tr>
              <a:tr h="370840">
                <a:tc>
                  <a:txBody>
                    <a:bodyPr/>
                    <a:lstStyle/>
                    <a:p>
                      <a:pPr algn="l"/>
                      <a:r>
                        <a:rPr lang="en-US" sz="2400" b="1" dirty="0"/>
                        <a:t>2,738</a:t>
                      </a:r>
                      <a:r>
                        <a:rPr lang="en-US" sz="2400" dirty="0"/>
                        <a:t> relationship elements in the RDA Toolkit</a:t>
                      </a:r>
                    </a:p>
                  </a:txBody>
                  <a:tcPr anchor="ctr"/>
                </a:tc>
                <a:tc>
                  <a:txBody>
                    <a:bodyPr/>
                    <a:lstStyle/>
                    <a:p>
                      <a:pPr algn="l"/>
                      <a:r>
                        <a:rPr lang="en-US" sz="2400" b="1" dirty="0"/>
                        <a:t>286</a:t>
                      </a:r>
                      <a:r>
                        <a:rPr lang="en-US" sz="2400" dirty="0"/>
                        <a:t> attribute elements in the RDA Toolkit</a:t>
                      </a:r>
                    </a:p>
                  </a:txBody>
                  <a:tcPr/>
                </a:tc>
                <a:extLst>
                  <a:ext uri="{0D108BD9-81ED-4DB2-BD59-A6C34878D82A}">
                    <a16:rowId xmlns:a16="http://schemas.microsoft.com/office/drawing/2014/main" val="3090430520"/>
                  </a:ext>
                </a:extLst>
              </a:tr>
              <a:tr h="370840">
                <a:tc>
                  <a:txBody>
                    <a:bodyPr/>
                    <a:lstStyle/>
                    <a:p>
                      <a:pPr algn="l"/>
                      <a:r>
                        <a:rPr lang="en-US" sz="2400" dirty="0"/>
                        <a:t>Relationship elements have a domain and a range</a:t>
                      </a:r>
                    </a:p>
                  </a:txBody>
                  <a:tcPr anchor="ctr"/>
                </a:tc>
                <a:tc>
                  <a:txBody>
                    <a:bodyPr/>
                    <a:lstStyle/>
                    <a:p>
                      <a:pPr algn="l"/>
                      <a:r>
                        <a:rPr lang="en-US" sz="2400" dirty="0"/>
                        <a:t>Attribute elements have a domain but not a range</a:t>
                      </a:r>
                    </a:p>
                  </a:txBody>
                  <a:tcPr/>
                </a:tc>
                <a:extLst>
                  <a:ext uri="{0D108BD9-81ED-4DB2-BD59-A6C34878D82A}">
                    <a16:rowId xmlns:a16="http://schemas.microsoft.com/office/drawing/2014/main" val="2272943564"/>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23</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Elements</a:t>
            </a:r>
          </a:p>
        </p:txBody>
      </p:sp>
    </p:spTree>
    <p:extLst>
      <p:ext uri="{BB962C8B-B14F-4D97-AF65-F5344CB8AC3E}">
        <p14:creationId xmlns:p14="http://schemas.microsoft.com/office/powerpoint/2010/main" val="1410531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271813816"/>
              </p:ext>
            </p:extLst>
          </p:nvPr>
        </p:nvGraphicFramePr>
        <p:xfrm>
          <a:off x="838200" y="1825625"/>
          <a:ext cx="10515597" cy="28956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103502886"/>
                    </a:ext>
                  </a:extLst>
                </a:gridCol>
                <a:gridCol w="3505199">
                  <a:extLst>
                    <a:ext uri="{9D8B030D-6E8A-4147-A177-3AD203B41FA5}">
                      <a16:colId xmlns:a16="http://schemas.microsoft.com/office/drawing/2014/main" val="4134769345"/>
                    </a:ext>
                  </a:extLst>
                </a:gridCol>
                <a:gridCol w="3505199">
                  <a:extLst>
                    <a:ext uri="{9D8B030D-6E8A-4147-A177-3AD203B41FA5}">
                      <a16:colId xmlns:a16="http://schemas.microsoft.com/office/drawing/2014/main" val="3091233425"/>
                    </a:ext>
                  </a:extLst>
                </a:gridCol>
              </a:tblGrid>
              <a:tr h="370840">
                <a:tc>
                  <a:txBody>
                    <a:bodyPr/>
                    <a:lstStyle/>
                    <a:p>
                      <a:endParaRPr lang="en-US" dirty="0"/>
                    </a:p>
                  </a:txBody>
                  <a:tcPr/>
                </a:tc>
                <a:tc>
                  <a:txBody>
                    <a:bodyPr/>
                    <a:lstStyle/>
                    <a:p>
                      <a:pPr algn="ctr"/>
                      <a:r>
                        <a:rPr lang="en-US" sz="2800" dirty="0"/>
                        <a:t>LRM</a:t>
                      </a:r>
                    </a:p>
                  </a:txBody>
                  <a:tcPr/>
                </a:tc>
                <a:tc>
                  <a:txBody>
                    <a:bodyPr/>
                    <a:lstStyle/>
                    <a:p>
                      <a:pPr algn="ctr"/>
                      <a:r>
                        <a:rPr lang="en-US" sz="2800" dirty="0"/>
                        <a:t>RDA</a:t>
                      </a:r>
                    </a:p>
                  </a:txBody>
                  <a:tcPr/>
                </a:tc>
                <a:extLst>
                  <a:ext uri="{0D108BD9-81ED-4DB2-BD59-A6C34878D82A}">
                    <a16:rowId xmlns:a16="http://schemas.microsoft.com/office/drawing/2014/main" val="298760797"/>
                  </a:ext>
                </a:extLst>
              </a:tr>
              <a:tr h="370840">
                <a:tc>
                  <a:txBody>
                    <a:bodyPr/>
                    <a:lstStyle/>
                    <a:p>
                      <a:pPr algn="ctr"/>
                      <a:r>
                        <a:rPr lang="en-US" sz="2800" dirty="0"/>
                        <a:t>Domain</a:t>
                      </a:r>
                    </a:p>
                  </a:txBody>
                  <a:tcPr anchor="ctr"/>
                </a:tc>
                <a:tc>
                  <a:txBody>
                    <a:bodyPr/>
                    <a:lstStyle/>
                    <a:p>
                      <a:r>
                        <a:rPr lang="en-US" sz="2400" dirty="0"/>
                        <a:t>The source entity, or departure point, for a relationship.</a:t>
                      </a:r>
                    </a:p>
                  </a:txBody>
                  <a:tcPr/>
                </a:tc>
                <a:tc>
                  <a:txBody>
                    <a:bodyPr/>
                    <a:lstStyle/>
                    <a:p>
                      <a:r>
                        <a:rPr lang="en-US" sz="2400" dirty="0"/>
                        <a:t>The RDA entity that is described by an element.</a:t>
                      </a:r>
                    </a:p>
                  </a:txBody>
                  <a:tcPr/>
                </a:tc>
                <a:extLst>
                  <a:ext uri="{0D108BD9-81ED-4DB2-BD59-A6C34878D82A}">
                    <a16:rowId xmlns:a16="http://schemas.microsoft.com/office/drawing/2014/main" val="3713660951"/>
                  </a:ext>
                </a:extLst>
              </a:tr>
              <a:tr h="370840">
                <a:tc>
                  <a:txBody>
                    <a:bodyPr/>
                    <a:lstStyle/>
                    <a:p>
                      <a:pPr algn="ctr"/>
                      <a:r>
                        <a:rPr lang="en-US" sz="2800" dirty="0"/>
                        <a:t>Range</a:t>
                      </a:r>
                    </a:p>
                  </a:txBody>
                  <a:tcPr anchor="ctr"/>
                </a:tc>
                <a:tc>
                  <a:txBody>
                    <a:bodyPr/>
                    <a:lstStyle/>
                    <a:p>
                      <a:r>
                        <a:rPr lang="en-US" sz="2400" dirty="0"/>
                        <a:t>The target entity, or arrival point, for a relationship.</a:t>
                      </a:r>
                    </a:p>
                  </a:txBody>
                  <a:tcPr/>
                </a:tc>
                <a:tc>
                  <a:txBody>
                    <a:bodyPr/>
                    <a:lstStyle/>
                    <a:p>
                      <a:r>
                        <a:rPr lang="en-US" sz="2400" dirty="0"/>
                        <a:t>The RDA entity that is the value of a relationship element.</a:t>
                      </a:r>
                    </a:p>
                  </a:txBody>
                  <a:tcPr/>
                </a:tc>
                <a:extLst>
                  <a:ext uri="{0D108BD9-81ED-4DB2-BD59-A6C34878D82A}">
                    <a16:rowId xmlns:a16="http://schemas.microsoft.com/office/drawing/2014/main" val="3090430520"/>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24</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Definitions</a:t>
            </a:r>
          </a:p>
        </p:txBody>
      </p:sp>
      <p:sp>
        <p:nvSpPr>
          <p:cNvPr id="6" name="Oval 5">
            <a:extLst>
              <a:ext uri="{FF2B5EF4-FFF2-40B4-BE49-F238E27FC236}">
                <a16:creationId xmlns:a16="http://schemas.microsoft.com/office/drawing/2014/main" id="{C5CE4E21-42D9-A270-7ECB-2F096FDF2B78}"/>
              </a:ext>
            </a:extLst>
          </p:cNvPr>
          <p:cNvSpPr/>
          <p:nvPr/>
        </p:nvSpPr>
        <p:spPr>
          <a:xfrm>
            <a:off x="2209800" y="5095290"/>
            <a:ext cx="2101515" cy="1443622"/>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200" dirty="0"/>
              <a:t>Domain</a:t>
            </a:r>
          </a:p>
        </p:txBody>
      </p:sp>
      <p:sp>
        <p:nvSpPr>
          <p:cNvPr id="7" name="Oval 6">
            <a:extLst>
              <a:ext uri="{FF2B5EF4-FFF2-40B4-BE49-F238E27FC236}">
                <a16:creationId xmlns:a16="http://schemas.microsoft.com/office/drawing/2014/main" id="{4800E6D4-9677-89D1-0423-000780E59B37}"/>
              </a:ext>
            </a:extLst>
          </p:cNvPr>
          <p:cNvSpPr/>
          <p:nvPr/>
        </p:nvSpPr>
        <p:spPr>
          <a:xfrm>
            <a:off x="7880685" y="5049253"/>
            <a:ext cx="2101515" cy="1443622"/>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200" dirty="0"/>
              <a:t>Range</a:t>
            </a:r>
          </a:p>
        </p:txBody>
      </p:sp>
      <p:sp>
        <p:nvSpPr>
          <p:cNvPr id="8" name="Arrow: Right 7">
            <a:extLst>
              <a:ext uri="{FF2B5EF4-FFF2-40B4-BE49-F238E27FC236}">
                <a16:creationId xmlns:a16="http://schemas.microsoft.com/office/drawing/2014/main" id="{DB7351B4-3985-9CC5-4417-CC0EAC5179F7}"/>
              </a:ext>
            </a:extLst>
          </p:cNvPr>
          <p:cNvSpPr/>
          <p:nvPr/>
        </p:nvSpPr>
        <p:spPr>
          <a:xfrm>
            <a:off x="4531894" y="5376305"/>
            <a:ext cx="3128211" cy="881591"/>
          </a:xfrm>
          <a:prstGeom prst="rightArrow">
            <a:avLst>
              <a:gd name="adj1" fmla="val 50000"/>
              <a:gd name="adj2" fmla="val 7317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dirty="0">
                <a:solidFill>
                  <a:schemeClr val="tx1"/>
                </a:solidFill>
              </a:rPr>
              <a:t>Relationship</a:t>
            </a:r>
          </a:p>
        </p:txBody>
      </p:sp>
    </p:spTree>
    <p:extLst>
      <p:ext uri="{BB962C8B-B14F-4D97-AF65-F5344CB8AC3E}">
        <p14:creationId xmlns:p14="http://schemas.microsoft.com/office/powerpoint/2010/main" val="1641588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2715412695"/>
              </p:ext>
            </p:extLst>
          </p:nvPr>
        </p:nvGraphicFramePr>
        <p:xfrm>
          <a:off x="838200" y="1825625"/>
          <a:ext cx="10515597" cy="2346960"/>
        </p:xfrm>
        <a:graphic>
          <a:graphicData uri="http://schemas.openxmlformats.org/drawingml/2006/table">
            <a:tbl>
              <a:tblPr firstRow="1" bandRow="1">
                <a:tableStyleId>{5C22544A-7EE6-4342-B048-85BDC9FD1C3A}</a:tableStyleId>
              </a:tblPr>
              <a:tblGrid>
                <a:gridCol w="3027947">
                  <a:extLst>
                    <a:ext uri="{9D8B030D-6E8A-4147-A177-3AD203B41FA5}">
                      <a16:colId xmlns:a16="http://schemas.microsoft.com/office/drawing/2014/main" val="1103502886"/>
                    </a:ext>
                  </a:extLst>
                </a:gridCol>
                <a:gridCol w="4668253">
                  <a:extLst>
                    <a:ext uri="{9D8B030D-6E8A-4147-A177-3AD203B41FA5}">
                      <a16:colId xmlns:a16="http://schemas.microsoft.com/office/drawing/2014/main" val="4134769345"/>
                    </a:ext>
                  </a:extLst>
                </a:gridCol>
                <a:gridCol w="2819397">
                  <a:extLst>
                    <a:ext uri="{9D8B030D-6E8A-4147-A177-3AD203B41FA5}">
                      <a16:colId xmlns:a16="http://schemas.microsoft.com/office/drawing/2014/main" val="3091233425"/>
                    </a:ext>
                  </a:extLst>
                </a:gridCol>
              </a:tblGrid>
              <a:tr h="370840">
                <a:tc>
                  <a:txBody>
                    <a:bodyPr/>
                    <a:lstStyle/>
                    <a:p>
                      <a:pPr algn="ctr"/>
                      <a:r>
                        <a:rPr lang="en-US" sz="2800" dirty="0"/>
                        <a:t>Domain</a:t>
                      </a:r>
                    </a:p>
                  </a:txBody>
                  <a:tcPr/>
                </a:tc>
                <a:tc>
                  <a:txBody>
                    <a:bodyPr/>
                    <a:lstStyle/>
                    <a:p>
                      <a:pPr algn="ctr"/>
                      <a:r>
                        <a:rPr lang="en-US" sz="2800" dirty="0"/>
                        <a:t>Relationship Element</a:t>
                      </a:r>
                    </a:p>
                  </a:txBody>
                  <a:tcPr/>
                </a:tc>
                <a:tc>
                  <a:txBody>
                    <a:bodyPr/>
                    <a:lstStyle/>
                    <a:p>
                      <a:pPr algn="ctr"/>
                      <a:r>
                        <a:rPr lang="en-US" sz="2800" dirty="0"/>
                        <a:t>Range</a:t>
                      </a:r>
                    </a:p>
                  </a:txBody>
                  <a:tcPr/>
                </a:tc>
                <a:extLst>
                  <a:ext uri="{0D108BD9-81ED-4DB2-BD59-A6C34878D82A}">
                    <a16:rowId xmlns:a16="http://schemas.microsoft.com/office/drawing/2014/main" val="298760797"/>
                  </a:ext>
                </a:extLst>
              </a:tr>
              <a:tr h="370840">
                <a:tc>
                  <a:txBody>
                    <a:bodyPr/>
                    <a:lstStyle/>
                    <a:p>
                      <a:pPr algn="ctr"/>
                      <a:r>
                        <a:rPr lang="en-US" sz="2400" b="1" dirty="0"/>
                        <a:t>Work</a:t>
                      </a:r>
                    </a:p>
                  </a:txBody>
                  <a:tcPr anchor="ctr"/>
                </a:tc>
                <a:tc>
                  <a:txBody>
                    <a:bodyPr/>
                    <a:lstStyle/>
                    <a:p>
                      <a:pPr algn="ctr"/>
                      <a:r>
                        <a:rPr lang="en-US" sz="2400" dirty="0"/>
                        <a:t>preferred title of work</a:t>
                      </a:r>
                    </a:p>
                  </a:txBody>
                  <a:tcPr>
                    <a:solidFill>
                      <a:srgbClr val="CFD5EA"/>
                    </a:solidFill>
                  </a:tcPr>
                </a:tc>
                <a:tc>
                  <a:txBody>
                    <a:bodyPr/>
                    <a:lstStyle/>
                    <a:p>
                      <a:pPr algn="ctr"/>
                      <a:r>
                        <a:rPr lang="en-US" sz="2400" i="1" dirty="0"/>
                        <a:t>Nomen</a:t>
                      </a:r>
                    </a:p>
                  </a:txBody>
                  <a:tcPr/>
                </a:tc>
                <a:extLst>
                  <a:ext uri="{0D108BD9-81ED-4DB2-BD59-A6C34878D82A}">
                    <a16:rowId xmlns:a16="http://schemas.microsoft.com/office/drawing/2014/main" val="3713660951"/>
                  </a:ext>
                </a:extLst>
              </a:tr>
              <a:tr h="370840">
                <a:tc>
                  <a:txBody>
                    <a:bodyPr/>
                    <a:lstStyle/>
                    <a:p>
                      <a:pPr algn="ctr"/>
                      <a:r>
                        <a:rPr lang="en-US" sz="2400" b="1" dirty="0"/>
                        <a:t>Manifestation</a:t>
                      </a:r>
                    </a:p>
                  </a:txBody>
                  <a:tcPr anchor="ctr"/>
                </a:tc>
                <a:tc>
                  <a:txBody>
                    <a:bodyPr/>
                    <a:lstStyle/>
                    <a:p>
                      <a:pPr algn="ctr"/>
                      <a:r>
                        <a:rPr lang="en-US" sz="2400" dirty="0"/>
                        <a:t>contributor person of still image</a:t>
                      </a:r>
                    </a:p>
                  </a:txBody>
                  <a:tcPr/>
                </a:tc>
                <a:tc>
                  <a:txBody>
                    <a:bodyPr/>
                    <a:lstStyle/>
                    <a:p>
                      <a:pPr algn="ctr"/>
                      <a:r>
                        <a:rPr lang="en-US" sz="2400" i="1" dirty="0"/>
                        <a:t>Person</a:t>
                      </a:r>
                    </a:p>
                  </a:txBody>
                  <a:tcPr/>
                </a:tc>
                <a:extLst>
                  <a:ext uri="{0D108BD9-81ED-4DB2-BD59-A6C34878D82A}">
                    <a16:rowId xmlns:a16="http://schemas.microsoft.com/office/drawing/2014/main" val="3090430520"/>
                  </a:ext>
                </a:extLst>
              </a:tr>
              <a:tr h="370840">
                <a:tc>
                  <a:txBody>
                    <a:bodyPr/>
                    <a:lstStyle/>
                    <a:p>
                      <a:pPr algn="ctr"/>
                      <a:r>
                        <a:rPr lang="en-US" sz="2400" b="1" dirty="0"/>
                        <a:t>Manifestation</a:t>
                      </a:r>
                    </a:p>
                  </a:txBody>
                  <a:tcPr anchor="ctr"/>
                </a:tc>
                <a:tc>
                  <a:txBody>
                    <a:bodyPr/>
                    <a:lstStyle/>
                    <a:p>
                      <a:pPr algn="ctr"/>
                      <a:r>
                        <a:rPr lang="en-US" sz="2400" dirty="0"/>
                        <a:t>place of publication</a:t>
                      </a:r>
                    </a:p>
                  </a:txBody>
                  <a:tcPr/>
                </a:tc>
                <a:tc>
                  <a:txBody>
                    <a:bodyPr/>
                    <a:lstStyle/>
                    <a:p>
                      <a:pPr algn="ctr"/>
                      <a:r>
                        <a:rPr lang="en-US" sz="2400" i="1" dirty="0"/>
                        <a:t>Place</a:t>
                      </a:r>
                    </a:p>
                  </a:txBody>
                  <a:tcPr/>
                </a:tc>
                <a:extLst>
                  <a:ext uri="{0D108BD9-81ED-4DB2-BD59-A6C34878D82A}">
                    <a16:rowId xmlns:a16="http://schemas.microsoft.com/office/drawing/2014/main" val="244322987"/>
                  </a:ext>
                </a:extLst>
              </a:tr>
              <a:tr h="370840">
                <a:tc>
                  <a:txBody>
                    <a:bodyPr/>
                    <a:lstStyle/>
                    <a:p>
                      <a:pPr algn="ctr"/>
                      <a:r>
                        <a:rPr lang="en-US" sz="2400" b="1" dirty="0"/>
                        <a:t>Person</a:t>
                      </a:r>
                    </a:p>
                  </a:txBody>
                  <a:tcPr anchor="ctr"/>
                </a:tc>
                <a:tc>
                  <a:txBody>
                    <a:bodyPr/>
                    <a:lstStyle/>
                    <a:p>
                      <a:pPr algn="ctr"/>
                      <a:r>
                        <a:rPr lang="en-US" sz="2400" dirty="0"/>
                        <a:t>date of birth</a:t>
                      </a:r>
                    </a:p>
                  </a:txBody>
                  <a:tcPr/>
                </a:tc>
                <a:tc>
                  <a:txBody>
                    <a:bodyPr/>
                    <a:lstStyle/>
                    <a:p>
                      <a:pPr algn="ctr"/>
                      <a:r>
                        <a:rPr lang="en-US" sz="2400" i="1" dirty="0"/>
                        <a:t>Timespan</a:t>
                      </a:r>
                    </a:p>
                  </a:txBody>
                  <a:tcPr/>
                </a:tc>
                <a:extLst>
                  <a:ext uri="{0D108BD9-81ED-4DB2-BD59-A6C34878D82A}">
                    <a16:rowId xmlns:a16="http://schemas.microsoft.com/office/drawing/2014/main" val="3431241825"/>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25</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Relationship Elements</a:t>
            </a:r>
          </a:p>
        </p:txBody>
      </p:sp>
    </p:spTree>
    <p:extLst>
      <p:ext uri="{BB962C8B-B14F-4D97-AF65-F5344CB8AC3E}">
        <p14:creationId xmlns:p14="http://schemas.microsoft.com/office/powerpoint/2010/main" val="4226952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3716158323"/>
              </p:ext>
            </p:extLst>
          </p:nvPr>
        </p:nvGraphicFramePr>
        <p:xfrm>
          <a:off x="838200" y="1828800"/>
          <a:ext cx="10515600" cy="3368040"/>
        </p:xfrm>
        <a:graphic>
          <a:graphicData uri="http://schemas.openxmlformats.org/drawingml/2006/table">
            <a:tbl>
              <a:tblPr bandRow="1">
                <a:tableStyleId>{7DF18680-E054-41AD-8BC1-D1AEF772440D}</a:tableStyleId>
              </a:tblPr>
              <a:tblGrid>
                <a:gridCol w="2273968">
                  <a:extLst>
                    <a:ext uri="{9D8B030D-6E8A-4147-A177-3AD203B41FA5}">
                      <a16:colId xmlns:a16="http://schemas.microsoft.com/office/drawing/2014/main" val="1530857000"/>
                    </a:ext>
                  </a:extLst>
                </a:gridCol>
                <a:gridCol w="3994485">
                  <a:extLst>
                    <a:ext uri="{9D8B030D-6E8A-4147-A177-3AD203B41FA5}">
                      <a16:colId xmlns:a16="http://schemas.microsoft.com/office/drawing/2014/main" val="1103502886"/>
                    </a:ext>
                  </a:extLst>
                </a:gridCol>
                <a:gridCol w="4247147">
                  <a:extLst>
                    <a:ext uri="{9D8B030D-6E8A-4147-A177-3AD203B41FA5}">
                      <a16:colId xmlns:a16="http://schemas.microsoft.com/office/drawing/2014/main" val="3091233425"/>
                    </a:ext>
                  </a:extLst>
                </a:gridCol>
              </a:tblGrid>
              <a:tr h="370840">
                <a:tc>
                  <a:txBody>
                    <a:bodyPr/>
                    <a:lstStyle/>
                    <a:p>
                      <a:pPr algn="ctr"/>
                      <a:r>
                        <a:rPr lang="en-US" sz="2400" b="1" dirty="0"/>
                        <a:t>MARC Code List for Relators</a:t>
                      </a:r>
                    </a:p>
                  </a:txBody>
                  <a:tcPr anchor="ctr">
                    <a:solidFill>
                      <a:srgbClr val="E9EBF5"/>
                    </a:solidFill>
                  </a:tcPr>
                </a:tc>
                <a:tc>
                  <a:txBody>
                    <a:bodyPr/>
                    <a:lstStyle/>
                    <a:p>
                      <a:pPr algn="ctr"/>
                      <a:r>
                        <a:rPr lang="en-US" sz="2400" dirty="0"/>
                        <a:t>id.loc.gov/vocabulary/relators</a:t>
                      </a:r>
                    </a:p>
                  </a:txBody>
                  <a:tcPr anchor="ctr">
                    <a:solidFill>
                      <a:srgbClr val="E9EBF5"/>
                    </a:solidFill>
                  </a:tcPr>
                </a:tc>
                <a:tc>
                  <a:txBody>
                    <a:bodyPr/>
                    <a:lstStyle/>
                    <a:p>
                      <a:pPr algn="ctr"/>
                      <a:r>
                        <a:rPr lang="en-US" sz="2400" dirty="0"/>
                        <a:t>author [</a:t>
                      </a:r>
                      <a:r>
                        <a:rPr lang="en-US" sz="2400" dirty="0" err="1"/>
                        <a:t>aut</a:t>
                      </a:r>
                      <a:r>
                        <a:rPr lang="en-US" sz="2400" dirty="0"/>
                        <a:t>]</a:t>
                      </a:r>
                    </a:p>
                    <a:p>
                      <a:pPr algn="ctr"/>
                      <a:r>
                        <a:rPr lang="en-US" sz="2400" dirty="0"/>
                        <a:t>illustrator [ill]</a:t>
                      </a:r>
                    </a:p>
                  </a:txBody>
                  <a:tcPr anchor="ctr">
                    <a:solidFill>
                      <a:srgbClr val="E9EBF5"/>
                    </a:solidFill>
                  </a:tcPr>
                </a:tc>
                <a:extLst>
                  <a:ext uri="{0D108BD9-81ED-4DB2-BD59-A6C34878D82A}">
                    <a16:rowId xmlns:a16="http://schemas.microsoft.com/office/drawing/2014/main" val="298760797"/>
                  </a:ext>
                </a:extLst>
              </a:tr>
              <a:tr h="370840">
                <a:tc>
                  <a:txBody>
                    <a:bodyPr/>
                    <a:lstStyle/>
                    <a:p>
                      <a:pPr algn="ctr">
                        <a:spcBef>
                          <a:spcPts val="600"/>
                        </a:spcBef>
                      </a:pPr>
                      <a:r>
                        <a:rPr lang="en-US" sz="2400" b="1" dirty="0"/>
                        <a:t>Relationship Designators</a:t>
                      </a:r>
                    </a:p>
                  </a:txBody>
                  <a:tcPr anchor="ctr">
                    <a:solidFill>
                      <a:srgbClr val="CFD5EA"/>
                    </a:solidFill>
                  </a:tcPr>
                </a:tc>
                <a:tc>
                  <a:txBody>
                    <a:bodyPr/>
                    <a:lstStyle/>
                    <a:p>
                      <a:pPr algn="ctr">
                        <a:spcBef>
                          <a:spcPts val="600"/>
                        </a:spcBef>
                      </a:pPr>
                      <a:r>
                        <a:rPr lang="en-US" sz="2400" b="0" dirty="0"/>
                        <a:t>Original RDA</a:t>
                      </a:r>
                    </a:p>
                    <a:p>
                      <a:pPr algn="ctr">
                        <a:spcBef>
                          <a:spcPts val="600"/>
                        </a:spcBef>
                      </a:pPr>
                      <a:r>
                        <a:rPr lang="en-US" sz="2400" b="0" dirty="0"/>
                        <a:t>Appendices I-M</a:t>
                      </a:r>
                    </a:p>
                  </a:txBody>
                  <a:tcPr anchor="ctr">
                    <a:solidFill>
                      <a:srgbClr val="CFD5EA"/>
                    </a:solidFill>
                  </a:tcPr>
                </a:tc>
                <a:tc>
                  <a:txBody>
                    <a:bodyPr/>
                    <a:lstStyle/>
                    <a:p>
                      <a:pPr algn="ctr"/>
                      <a:r>
                        <a:rPr lang="en-US" sz="2400" dirty="0"/>
                        <a:t>author</a:t>
                      </a:r>
                    </a:p>
                    <a:p>
                      <a:pPr algn="ctr"/>
                      <a:r>
                        <a:rPr lang="en-US" sz="2400" dirty="0"/>
                        <a:t>illustrator</a:t>
                      </a:r>
                    </a:p>
                  </a:txBody>
                  <a:tcPr anchor="ctr">
                    <a:solidFill>
                      <a:srgbClr val="CFD5EA"/>
                    </a:solidFill>
                  </a:tcPr>
                </a:tc>
                <a:extLst>
                  <a:ext uri="{0D108BD9-81ED-4DB2-BD59-A6C34878D82A}">
                    <a16:rowId xmlns:a16="http://schemas.microsoft.com/office/drawing/2014/main" val="3713660951"/>
                  </a:ext>
                </a:extLst>
              </a:tr>
              <a:tr h="370840">
                <a:tc>
                  <a:txBody>
                    <a:bodyPr/>
                    <a:lstStyle/>
                    <a:p>
                      <a:pPr algn="ctr"/>
                      <a:r>
                        <a:rPr lang="en-US" sz="2400" b="1" dirty="0"/>
                        <a:t>Relationship Elements</a:t>
                      </a:r>
                    </a:p>
                  </a:txBody>
                  <a:tcPr anchor="ctr">
                    <a:solidFill>
                      <a:srgbClr val="AEB8DC"/>
                    </a:solidFill>
                  </a:tcPr>
                </a:tc>
                <a:tc>
                  <a:txBody>
                    <a:bodyPr/>
                    <a:lstStyle/>
                    <a:p>
                      <a:pPr algn="ctr"/>
                      <a:r>
                        <a:rPr lang="en-US" sz="2400" dirty="0"/>
                        <a:t>Official RDA Toolkit</a:t>
                      </a:r>
                    </a:p>
                  </a:txBody>
                  <a:tcPr anchor="ctr">
                    <a:solidFill>
                      <a:srgbClr val="AEB8DC"/>
                    </a:solidFill>
                  </a:tcPr>
                </a:tc>
                <a:tc>
                  <a:txBody>
                    <a:bodyPr/>
                    <a:lstStyle/>
                    <a:p>
                      <a:pPr algn="ctr"/>
                      <a:r>
                        <a:rPr lang="en-US" sz="2400" dirty="0"/>
                        <a:t>author person</a:t>
                      </a:r>
                    </a:p>
                    <a:p>
                      <a:pPr algn="ctr"/>
                      <a:r>
                        <a:rPr lang="en-US" sz="2400" dirty="0"/>
                        <a:t>contributor person of still image</a:t>
                      </a:r>
                    </a:p>
                  </a:txBody>
                  <a:tcPr anchor="ctr">
                    <a:solidFill>
                      <a:srgbClr val="AEB8DC"/>
                    </a:solidFill>
                  </a:tcPr>
                </a:tc>
                <a:extLst>
                  <a:ext uri="{0D108BD9-81ED-4DB2-BD59-A6C34878D82A}">
                    <a16:rowId xmlns:a16="http://schemas.microsoft.com/office/drawing/2014/main" val="3090430520"/>
                  </a:ext>
                </a:extLst>
              </a:tr>
              <a:tr h="370840">
                <a:tc>
                  <a:txBody>
                    <a:bodyPr/>
                    <a:lstStyle/>
                    <a:p>
                      <a:pPr algn="ctr"/>
                      <a:r>
                        <a:rPr lang="en-US" sz="2400" b="1" dirty="0"/>
                        <a:t>Relationship Labels</a:t>
                      </a:r>
                    </a:p>
                  </a:txBody>
                  <a:tcPr anchor="ctr">
                    <a:solidFill>
                      <a:srgbClr val="919ECF"/>
                    </a:solidFill>
                  </a:tcPr>
                </a:tc>
                <a:tc>
                  <a:txBody>
                    <a:bodyPr/>
                    <a:lstStyle/>
                    <a:p>
                      <a:pPr algn="ctr"/>
                      <a:r>
                        <a:rPr lang="en-US" sz="2400" dirty="0"/>
                        <a:t>MGD</a:t>
                      </a:r>
                    </a:p>
                  </a:txBody>
                  <a:tcPr anchor="ctr">
                    <a:solidFill>
                      <a:srgbClr val="919ECF"/>
                    </a:solidFill>
                  </a:tcPr>
                </a:tc>
                <a:tc>
                  <a:txBody>
                    <a:bodyPr/>
                    <a:lstStyle/>
                    <a:p>
                      <a:pPr algn="ctr"/>
                      <a:r>
                        <a:rPr lang="en-US" sz="2400" dirty="0"/>
                        <a:t>author</a:t>
                      </a:r>
                    </a:p>
                    <a:p>
                      <a:pPr algn="ctr"/>
                      <a:r>
                        <a:rPr lang="en-US" sz="2400" dirty="0"/>
                        <a:t>illustrator</a:t>
                      </a:r>
                    </a:p>
                  </a:txBody>
                  <a:tcPr anchor="ctr">
                    <a:solidFill>
                      <a:srgbClr val="919ECF"/>
                    </a:solidFill>
                  </a:tcPr>
                </a:tc>
                <a:extLst>
                  <a:ext uri="{0D108BD9-81ED-4DB2-BD59-A6C34878D82A}">
                    <a16:rowId xmlns:a16="http://schemas.microsoft.com/office/drawing/2014/main" val="2272943564"/>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26</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Evolving Relationships</a:t>
            </a:r>
          </a:p>
        </p:txBody>
      </p:sp>
    </p:spTree>
    <p:extLst>
      <p:ext uri="{BB962C8B-B14F-4D97-AF65-F5344CB8AC3E}">
        <p14:creationId xmlns:p14="http://schemas.microsoft.com/office/powerpoint/2010/main" val="197568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1951492216"/>
              </p:ext>
            </p:extLst>
          </p:nvPr>
        </p:nvGraphicFramePr>
        <p:xfrm>
          <a:off x="838200" y="1825625"/>
          <a:ext cx="10515597" cy="3063240"/>
        </p:xfrm>
        <a:graphic>
          <a:graphicData uri="http://schemas.openxmlformats.org/drawingml/2006/table">
            <a:tbl>
              <a:tblPr firstRow="1" bandRow="1">
                <a:tableStyleId>{5C22544A-7EE6-4342-B048-85BDC9FD1C3A}</a:tableStyleId>
              </a:tblPr>
              <a:tblGrid>
                <a:gridCol w="3027947">
                  <a:extLst>
                    <a:ext uri="{9D8B030D-6E8A-4147-A177-3AD203B41FA5}">
                      <a16:colId xmlns:a16="http://schemas.microsoft.com/office/drawing/2014/main" val="1103502886"/>
                    </a:ext>
                  </a:extLst>
                </a:gridCol>
                <a:gridCol w="3705727">
                  <a:extLst>
                    <a:ext uri="{9D8B030D-6E8A-4147-A177-3AD203B41FA5}">
                      <a16:colId xmlns:a16="http://schemas.microsoft.com/office/drawing/2014/main" val="4134769345"/>
                    </a:ext>
                  </a:extLst>
                </a:gridCol>
                <a:gridCol w="3781923">
                  <a:extLst>
                    <a:ext uri="{9D8B030D-6E8A-4147-A177-3AD203B41FA5}">
                      <a16:colId xmlns:a16="http://schemas.microsoft.com/office/drawing/2014/main" val="3091233425"/>
                    </a:ext>
                  </a:extLst>
                </a:gridCol>
              </a:tblGrid>
              <a:tr h="370840">
                <a:tc>
                  <a:txBody>
                    <a:bodyPr/>
                    <a:lstStyle/>
                    <a:p>
                      <a:pPr algn="ctr"/>
                      <a:r>
                        <a:rPr lang="en-US" sz="2800" dirty="0"/>
                        <a:t>Domain</a:t>
                      </a:r>
                    </a:p>
                  </a:txBody>
                  <a:tcPr anchor="ctr"/>
                </a:tc>
                <a:tc>
                  <a:txBody>
                    <a:bodyPr/>
                    <a:lstStyle/>
                    <a:p>
                      <a:pPr algn="ctr"/>
                      <a:r>
                        <a:rPr lang="en-US" sz="2800" dirty="0"/>
                        <a:t>Attribute Element</a:t>
                      </a:r>
                    </a:p>
                  </a:txBody>
                  <a:tcPr anchor="ctr"/>
                </a:tc>
                <a:tc>
                  <a:txBody>
                    <a:bodyPr/>
                    <a:lstStyle/>
                    <a:p>
                      <a:pPr algn="ctr"/>
                      <a:r>
                        <a:rPr lang="en-US" sz="2800" dirty="0"/>
                        <a:t>Value</a:t>
                      </a:r>
                    </a:p>
                  </a:txBody>
                  <a:tcPr anchor="ctr"/>
                </a:tc>
                <a:extLst>
                  <a:ext uri="{0D108BD9-81ED-4DB2-BD59-A6C34878D82A}">
                    <a16:rowId xmlns:a16="http://schemas.microsoft.com/office/drawing/2014/main" val="298760797"/>
                  </a:ext>
                </a:extLst>
              </a:tr>
              <a:tr h="370840">
                <a:tc>
                  <a:txBody>
                    <a:bodyPr/>
                    <a:lstStyle/>
                    <a:p>
                      <a:pPr algn="ctr"/>
                      <a:r>
                        <a:rPr lang="en-US" sz="2400" b="1" dirty="0"/>
                        <a:t>Manifestation</a:t>
                      </a:r>
                    </a:p>
                  </a:txBody>
                  <a:tcPr anchor="ctr"/>
                </a:tc>
                <a:tc>
                  <a:txBody>
                    <a:bodyPr/>
                    <a:lstStyle/>
                    <a:p>
                      <a:pPr algn="ctr"/>
                      <a:r>
                        <a:rPr lang="en-US" sz="2400" dirty="0"/>
                        <a:t>carrier type</a:t>
                      </a:r>
                    </a:p>
                  </a:txBody>
                  <a:tcPr anchor="ctr">
                    <a:solidFill>
                      <a:srgbClr val="CFD5EA"/>
                    </a:solidFill>
                  </a:tcPr>
                </a:tc>
                <a:tc>
                  <a:txBody>
                    <a:bodyPr/>
                    <a:lstStyle/>
                    <a:p>
                      <a:pPr algn="ctr"/>
                      <a:r>
                        <a:rPr lang="en-US" sz="2400" i="1" dirty="0"/>
                        <a:t>RDA Carrier Type Vocabulary Encoding Scheme</a:t>
                      </a:r>
                    </a:p>
                  </a:txBody>
                  <a:tcPr anchor="ctr"/>
                </a:tc>
                <a:extLst>
                  <a:ext uri="{0D108BD9-81ED-4DB2-BD59-A6C34878D82A}">
                    <a16:rowId xmlns:a16="http://schemas.microsoft.com/office/drawing/2014/main" val="3713660951"/>
                  </a:ext>
                </a:extLst>
              </a:tr>
              <a:tr h="370840">
                <a:tc>
                  <a:txBody>
                    <a:bodyPr/>
                    <a:lstStyle/>
                    <a:p>
                      <a:pPr algn="ctr"/>
                      <a:r>
                        <a:rPr lang="en-US" sz="2400" b="1" dirty="0"/>
                        <a:t>Expression</a:t>
                      </a:r>
                    </a:p>
                  </a:txBody>
                  <a:tcPr anchor="ctr"/>
                </a:tc>
                <a:tc>
                  <a:txBody>
                    <a:bodyPr/>
                    <a:lstStyle/>
                    <a:p>
                      <a:pPr algn="ctr"/>
                      <a:r>
                        <a:rPr lang="en-US" sz="2400" dirty="0"/>
                        <a:t>language of expression</a:t>
                      </a:r>
                    </a:p>
                  </a:txBody>
                  <a:tcPr anchor="ctr"/>
                </a:tc>
                <a:tc>
                  <a:txBody>
                    <a:bodyPr/>
                    <a:lstStyle/>
                    <a:p>
                      <a:pPr algn="ctr"/>
                      <a:r>
                        <a:rPr lang="fr-FR" sz="2400" i="1" dirty="0"/>
                        <a:t>MARC Code List for </a:t>
                      </a:r>
                      <a:r>
                        <a:rPr lang="fr-FR" sz="2400" i="1" dirty="0" err="1"/>
                        <a:t>Languages</a:t>
                      </a:r>
                      <a:endParaRPr lang="fr-FR" sz="2400" i="1" dirty="0"/>
                    </a:p>
                    <a:p>
                      <a:pPr algn="ctr">
                        <a:spcBef>
                          <a:spcPts val="600"/>
                        </a:spcBef>
                      </a:pPr>
                      <a:r>
                        <a:rPr lang="fr-FR" sz="2400" i="1" dirty="0"/>
                        <a:t>ISO 639-3 Code Tables</a:t>
                      </a:r>
                    </a:p>
                  </a:txBody>
                  <a:tcPr anchor="ctr"/>
                </a:tc>
                <a:extLst>
                  <a:ext uri="{0D108BD9-81ED-4DB2-BD59-A6C34878D82A}">
                    <a16:rowId xmlns:a16="http://schemas.microsoft.com/office/drawing/2014/main" val="3090430520"/>
                  </a:ext>
                </a:extLst>
              </a:tr>
              <a:tr h="370840">
                <a:tc>
                  <a:txBody>
                    <a:bodyPr/>
                    <a:lstStyle/>
                    <a:p>
                      <a:pPr algn="ctr"/>
                      <a:r>
                        <a:rPr lang="en-US" sz="2400" b="1" dirty="0"/>
                        <a:t>Manifestation</a:t>
                      </a:r>
                    </a:p>
                  </a:txBody>
                  <a:tcPr anchor="ctr"/>
                </a:tc>
                <a:tc>
                  <a:txBody>
                    <a:bodyPr/>
                    <a:lstStyle/>
                    <a:p>
                      <a:pPr algn="ctr"/>
                      <a:r>
                        <a:rPr lang="en-US" sz="2400" dirty="0"/>
                        <a:t>statement of responsibility</a:t>
                      </a:r>
                    </a:p>
                  </a:txBody>
                  <a:tcPr anchor="ctr"/>
                </a:tc>
                <a:tc>
                  <a:txBody>
                    <a:bodyPr/>
                    <a:lstStyle/>
                    <a:p>
                      <a:pPr algn="ctr"/>
                      <a:r>
                        <a:rPr lang="en-US" sz="2400" i="1" dirty="0"/>
                        <a:t>Transcription</a:t>
                      </a:r>
                    </a:p>
                  </a:txBody>
                  <a:tcPr anchor="ctr"/>
                </a:tc>
                <a:extLst>
                  <a:ext uri="{0D108BD9-81ED-4DB2-BD59-A6C34878D82A}">
                    <a16:rowId xmlns:a16="http://schemas.microsoft.com/office/drawing/2014/main" val="244322987"/>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27</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Attribute Elements</a:t>
            </a:r>
          </a:p>
        </p:txBody>
      </p:sp>
    </p:spTree>
    <p:extLst>
      <p:ext uri="{BB962C8B-B14F-4D97-AF65-F5344CB8AC3E}">
        <p14:creationId xmlns:p14="http://schemas.microsoft.com/office/powerpoint/2010/main" val="20855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EEA2-42AF-7CF7-5EFB-0F9AF1E57B40}"/>
              </a:ext>
            </a:extLst>
          </p:cNvPr>
          <p:cNvSpPr>
            <a:spLocks noGrp="1"/>
          </p:cNvSpPr>
          <p:nvPr>
            <p:ph type="title"/>
          </p:nvPr>
        </p:nvSpPr>
        <p:spPr/>
        <p:txBody>
          <a:bodyPr/>
          <a:lstStyle/>
          <a:p>
            <a:r>
              <a:rPr lang="en-US" dirty="0"/>
              <a:t>Aggregates</a:t>
            </a:r>
          </a:p>
        </p:txBody>
      </p:sp>
      <p:sp>
        <p:nvSpPr>
          <p:cNvPr id="4" name="Slide Number Placeholder 3">
            <a:extLst>
              <a:ext uri="{FF2B5EF4-FFF2-40B4-BE49-F238E27FC236}">
                <a16:creationId xmlns:a16="http://schemas.microsoft.com/office/drawing/2014/main" id="{37B55BAC-6923-1CC8-C218-A01401CED118}"/>
              </a:ext>
            </a:extLst>
          </p:cNvPr>
          <p:cNvSpPr>
            <a:spLocks noGrp="1"/>
          </p:cNvSpPr>
          <p:nvPr>
            <p:ph type="sldNum" sz="quarter" idx="12"/>
          </p:nvPr>
        </p:nvSpPr>
        <p:spPr/>
        <p:txBody>
          <a:bodyPr/>
          <a:lstStyle/>
          <a:p>
            <a:fld id="{26D89839-9540-4FD2-A570-163792ED64AF}" type="slidenum">
              <a:rPr lang="en-US" smtClean="0"/>
              <a:t>28</a:t>
            </a:fld>
            <a:endParaRPr lang="en-US"/>
          </a:p>
        </p:txBody>
      </p:sp>
    </p:spTree>
    <p:extLst>
      <p:ext uri="{BB962C8B-B14F-4D97-AF65-F5344CB8AC3E}">
        <p14:creationId xmlns:p14="http://schemas.microsoft.com/office/powerpoint/2010/main" val="625827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24DAEF-005C-DEF5-4D31-32E4874AEDBA}"/>
              </a:ext>
            </a:extLst>
          </p:cNvPr>
          <p:cNvSpPr>
            <a:spLocks noGrp="1"/>
          </p:cNvSpPr>
          <p:nvPr>
            <p:ph type="sldNum" sz="quarter" idx="12"/>
          </p:nvPr>
        </p:nvSpPr>
        <p:spPr/>
        <p:txBody>
          <a:bodyPr/>
          <a:lstStyle/>
          <a:p>
            <a:fld id="{26D89839-9540-4FD2-A570-163792ED64AF}" type="slidenum">
              <a:rPr lang="en-US" smtClean="0"/>
              <a:t>29</a:t>
            </a:fld>
            <a:endParaRPr lang="en-US"/>
          </a:p>
        </p:txBody>
      </p:sp>
      <p:sp>
        <p:nvSpPr>
          <p:cNvPr id="4" name="Title 3">
            <a:extLst>
              <a:ext uri="{FF2B5EF4-FFF2-40B4-BE49-F238E27FC236}">
                <a16:creationId xmlns:a16="http://schemas.microsoft.com/office/drawing/2014/main" id="{E904B9CC-C981-35E4-A3DA-78924C850099}"/>
              </a:ext>
            </a:extLst>
          </p:cNvPr>
          <p:cNvSpPr>
            <a:spLocks noGrp="1"/>
          </p:cNvSpPr>
          <p:nvPr>
            <p:ph type="title"/>
          </p:nvPr>
        </p:nvSpPr>
        <p:spPr/>
        <p:txBody>
          <a:bodyPr/>
          <a:lstStyle/>
          <a:p>
            <a:r>
              <a:rPr lang="en-US" dirty="0"/>
              <a:t>Aggregates in the LRM</a:t>
            </a:r>
          </a:p>
        </p:txBody>
      </p:sp>
      <p:pic>
        <p:nvPicPr>
          <p:cNvPr id="1028" name="Picture 4">
            <a:extLst>
              <a:ext uri="{FF2B5EF4-FFF2-40B4-BE49-F238E27FC236}">
                <a16:creationId xmlns:a16="http://schemas.microsoft.com/office/drawing/2014/main" id="{184D91CB-F1FE-73F2-D6D1-DE5E203F848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94531" y="1667188"/>
            <a:ext cx="8402937" cy="4825687"/>
          </a:xfrm>
          <a:prstGeom prst="rect">
            <a:avLst/>
          </a:prstGeom>
          <a:noFill/>
          <a:extLst>
            <a:ext uri="{909E8E84-426E-40DD-AFC4-6F175D3DCCD1}">
              <a14:hiddenFill xmlns:a14="http://schemas.microsoft.com/office/drawing/2010/main">
                <a:solidFill>
                  <a:srgbClr val="FFFFFF"/>
                </a:solidFill>
              </a14:hiddenFill>
            </a:ext>
          </a:extLst>
        </p:spPr>
      </p:pic>
      <p:sp>
        <p:nvSpPr>
          <p:cNvPr id="5" name="Left Brace 4">
            <a:extLst>
              <a:ext uri="{FF2B5EF4-FFF2-40B4-BE49-F238E27FC236}">
                <a16:creationId xmlns:a16="http://schemas.microsoft.com/office/drawing/2014/main" id="{D8F75B87-F8B6-47D0-0B36-F4506AEE16E4}"/>
              </a:ext>
            </a:extLst>
          </p:cNvPr>
          <p:cNvSpPr/>
          <p:nvPr/>
        </p:nvSpPr>
        <p:spPr>
          <a:xfrm flipH="1">
            <a:off x="9927718" y="2406316"/>
            <a:ext cx="739500" cy="2630905"/>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BBA81097-3233-C8F9-BF09-1FB4EEB04BB4}"/>
              </a:ext>
            </a:extLst>
          </p:cNvPr>
          <p:cNvSpPr/>
          <p:nvPr/>
        </p:nvSpPr>
        <p:spPr>
          <a:xfrm>
            <a:off x="1445351" y="2350169"/>
            <a:ext cx="739500" cy="2630905"/>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91B3783A-34E3-B855-4192-035842C09FC7}"/>
              </a:ext>
            </a:extLst>
          </p:cNvPr>
          <p:cNvSpPr txBox="1"/>
          <p:nvPr/>
        </p:nvSpPr>
        <p:spPr>
          <a:xfrm>
            <a:off x="121142" y="2649958"/>
            <a:ext cx="1324209" cy="2031325"/>
          </a:xfrm>
          <a:prstGeom prst="rect">
            <a:avLst/>
          </a:prstGeom>
          <a:noFill/>
        </p:spPr>
        <p:txBody>
          <a:bodyPr wrap="none" rtlCol="0">
            <a:spAutoFit/>
          </a:bodyPr>
          <a:lstStyle/>
          <a:p>
            <a:pPr algn="ctr"/>
            <a:r>
              <a:rPr lang="en-US" dirty="0">
                <a:solidFill>
                  <a:schemeClr val="accent2"/>
                </a:solidFill>
              </a:rPr>
              <a:t>Aggregated</a:t>
            </a:r>
          </a:p>
          <a:p>
            <a:pPr algn="ctr"/>
            <a:r>
              <a:rPr lang="en-US" dirty="0">
                <a:solidFill>
                  <a:schemeClr val="accent2"/>
                </a:solidFill>
              </a:rPr>
              <a:t>works</a:t>
            </a:r>
          </a:p>
          <a:p>
            <a:pPr algn="ctr"/>
            <a:endParaRPr lang="en-US" dirty="0">
              <a:solidFill>
                <a:schemeClr val="accent2"/>
              </a:solidFill>
            </a:endParaRPr>
          </a:p>
          <a:p>
            <a:pPr algn="ctr"/>
            <a:r>
              <a:rPr lang="en-US" b="1" dirty="0">
                <a:solidFill>
                  <a:schemeClr val="accent2"/>
                </a:solidFill>
              </a:rPr>
              <a:t>The content</a:t>
            </a:r>
          </a:p>
          <a:p>
            <a:pPr algn="ctr"/>
            <a:endParaRPr lang="en-US" dirty="0">
              <a:solidFill>
                <a:schemeClr val="accent2"/>
              </a:solidFill>
            </a:endParaRPr>
          </a:p>
          <a:p>
            <a:pPr algn="ctr"/>
            <a:r>
              <a:rPr lang="en-US" dirty="0">
                <a:solidFill>
                  <a:schemeClr val="accent2"/>
                </a:solidFill>
              </a:rPr>
              <a:t>Aggregated </a:t>
            </a:r>
          </a:p>
          <a:p>
            <a:pPr algn="ctr"/>
            <a:r>
              <a:rPr lang="en-US" dirty="0">
                <a:solidFill>
                  <a:schemeClr val="accent2"/>
                </a:solidFill>
              </a:rPr>
              <a:t>expressions</a:t>
            </a:r>
          </a:p>
        </p:txBody>
      </p:sp>
      <p:sp>
        <p:nvSpPr>
          <p:cNvPr id="9" name="TextBox 8">
            <a:extLst>
              <a:ext uri="{FF2B5EF4-FFF2-40B4-BE49-F238E27FC236}">
                <a16:creationId xmlns:a16="http://schemas.microsoft.com/office/drawing/2014/main" id="{F54D6A91-4458-3CFB-1A90-CCCB8F3835C0}"/>
              </a:ext>
            </a:extLst>
          </p:cNvPr>
          <p:cNvSpPr txBox="1"/>
          <p:nvPr/>
        </p:nvSpPr>
        <p:spPr>
          <a:xfrm>
            <a:off x="10746648" y="3260103"/>
            <a:ext cx="1007007" cy="923330"/>
          </a:xfrm>
          <a:prstGeom prst="rect">
            <a:avLst/>
          </a:prstGeom>
          <a:noFill/>
        </p:spPr>
        <p:txBody>
          <a:bodyPr wrap="none" rtlCol="0">
            <a:spAutoFit/>
          </a:bodyPr>
          <a:lstStyle/>
          <a:p>
            <a:endParaRPr lang="en-US" dirty="0"/>
          </a:p>
          <a:p>
            <a:pPr algn="ctr"/>
            <a:r>
              <a:rPr lang="en-US" b="1" dirty="0">
                <a:solidFill>
                  <a:schemeClr val="accent2"/>
                </a:solidFill>
              </a:rPr>
              <a:t>The plan</a:t>
            </a:r>
          </a:p>
          <a:p>
            <a:endParaRPr lang="en-US" dirty="0"/>
          </a:p>
        </p:txBody>
      </p:sp>
    </p:spTree>
    <p:extLst>
      <p:ext uri="{BB962C8B-B14F-4D97-AF65-F5344CB8AC3E}">
        <p14:creationId xmlns:p14="http://schemas.microsoft.com/office/powerpoint/2010/main" val="2241611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EEA2-42AF-7CF7-5EFB-0F9AF1E57B40}"/>
              </a:ext>
            </a:extLst>
          </p:cNvPr>
          <p:cNvSpPr>
            <a:spLocks noGrp="1"/>
          </p:cNvSpPr>
          <p:nvPr>
            <p:ph type="title"/>
          </p:nvPr>
        </p:nvSpPr>
        <p:spPr/>
        <p:txBody>
          <a:bodyPr/>
          <a:lstStyle/>
          <a:p>
            <a:r>
              <a:rPr lang="en-US" dirty="0"/>
              <a:t>IFLA Library Reference Model</a:t>
            </a:r>
          </a:p>
        </p:txBody>
      </p:sp>
      <p:sp>
        <p:nvSpPr>
          <p:cNvPr id="4" name="Slide Number Placeholder 3">
            <a:extLst>
              <a:ext uri="{FF2B5EF4-FFF2-40B4-BE49-F238E27FC236}">
                <a16:creationId xmlns:a16="http://schemas.microsoft.com/office/drawing/2014/main" id="{37B55BAC-6923-1CC8-C218-A01401CED118}"/>
              </a:ext>
            </a:extLst>
          </p:cNvPr>
          <p:cNvSpPr>
            <a:spLocks noGrp="1"/>
          </p:cNvSpPr>
          <p:nvPr>
            <p:ph type="sldNum" sz="quarter" idx="12"/>
          </p:nvPr>
        </p:nvSpPr>
        <p:spPr/>
        <p:txBody>
          <a:bodyPr/>
          <a:lstStyle/>
          <a:p>
            <a:fld id="{26D89839-9540-4FD2-A570-163792ED64AF}" type="slidenum">
              <a:rPr lang="en-US" smtClean="0"/>
              <a:t>3</a:t>
            </a:fld>
            <a:endParaRPr lang="en-US"/>
          </a:p>
        </p:txBody>
      </p:sp>
    </p:spTree>
    <p:extLst>
      <p:ext uri="{BB962C8B-B14F-4D97-AF65-F5344CB8AC3E}">
        <p14:creationId xmlns:p14="http://schemas.microsoft.com/office/powerpoint/2010/main" val="3547044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1296503974"/>
              </p:ext>
            </p:extLst>
          </p:nvPr>
        </p:nvGraphicFramePr>
        <p:xfrm>
          <a:off x="838200" y="1825625"/>
          <a:ext cx="10515597" cy="4663440"/>
        </p:xfrm>
        <a:graphic>
          <a:graphicData uri="http://schemas.openxmlformats.org/drawingml/2006/table">
            <a:tbl>
              <a:tblPr firstCol="1" bandRow="1">
                <a:tableStyleId>{5C22544A-7EE6-4342-B048-85BDC9FD1C3A}</a:tableStyleId>
              </a:tblPr>
              <a:tblGrid>
                <a:gridCol w="2514600">
                  <a:extLst>
                    <a:ext uri="{9D8B030D-6E8A-4147-A177-3AD203B41FA5}">
                      <a16:colId xmlns:a16="http://schemas.microsoft.com/office/drawing/2014/main" val="1103502886"/>
                    </a:ext>
                  </a:extLst>
                </a:gridCol>
                <a:gridCol w="4106779">
                  <a:extLst>
                    <a:ext uri="{9D8B030D-6E8A-4147-A177-3AD203B41FA5}">
                      <a16:colId xmlns:a16="http://schemas.microsoft.com/office/drawing/2014/main" val="4134769345"/>
                    </a:ext>
                  </a:extLst>
                </a:gridCol>
                <a:gridCol w="3894218">
                  <a:extLst>
                    <a:ext uri="{9D8B030D-6E8A-4147-A177-3AD203B41FA5}">
                      <a16:colId xmlns:a16="http://schemas.microsoft.com/office/drawing/2014/main" val="3091233425"/>
                    </a:ext>
                  </a:extLst>
                </a:gridCol>
              </a:tblGrid>
              <a:tr h="370840">
                <a:tc>
                  <a:txBody>
                    <a:bodyPr/>
                    <a:lstStyle/>
                    <a:p>
                      <a:pPr algn="ctr"/>
                      <a:r>
                        <a:rPr lang="en-US" sz="2800" b="1" dirty="0"/>
                        <a:t>Collection aggregate</a:t>
                      </a:r>
                    </a:p>
                  </a:txBody>
                  <a:tcPr anchor="ctr"/>
                </a:tc>
                <a:tc>
                  <a:txBody>
                    <a:bodyPr/>
                    <a:lstStyle/>
                    <a:p>
                      <a:pPr algn="l"/>
                      <a:r>
                        <a:rPr lang="en-US" sz="2400" i="0" dirty="0"/>
                        <a:t>An aggregate that embodies expressions of two or more independent works.</a:t>
                      </a:r>
                    </a:p>
                  </a:txBody>
                  <a:tcPr anchor="ctr">
                    <a:solidFill>
                      <a:srgbClr val="CFD5EA"/>
                    </a:solidFill>
                  </a:tcPr>
                </a:tc>
                <a:tc>
                  <a:txBody>
                    <a:bodyPr/>
                    <a:lstStyle/>
                    <a:p>
                      <a:pPr algn="l"/>
                      <a:r>
                        <a:rPr lang="en-US" sz="2000" i="0" dirty="0"/>
                        <a:t>A collection of short stories</a:t>
                      </a:r>
                    </a:p>
                  </a:txBody>
                  <a:tcPr anchor="ctr"/>
                </a:tc>
                <a:extLst>
                  <a:ext uri="{0D108BD9-81ED-4DB2-BD59-A6C34878D82A}">
                    <a16:rowId xmlns:a16="http://schemas.microsoft.com/office/drawing/2014/main" val="3713660951"/>
                  </a:ext>
                </a:extLst>
              </a:tr>
              <a:tr h="370840">
                <a:tc>
                  <a:txBody>
                    <a:bodyPr/>
                    <a:lstStyle/>
                    <a:p>
                      <a:pPr algn="ctr"/>
                      <a:r>
                        <a:rPr lang="en-US" sz="2800" b="1" dirty="0"/>
                        <a:t>Augmentation aggregate</a:t>
                      </a:r>
                    </a:p>
                  </a:txBody>
                  <a:tcPr anchor="ctr"/>
                </a:tc>
                <a:tc>
                  <a:txBody>
                    <a:bodyPr/>
                    <a:lstStyle/>
                    <a:p>
                      <a:pPr algn="l"/>
                      <a:r>
                        <a:rPr lang="en-US" sz="2400" i="0" dirty="0"/>
                        <a:t>An aggregate that embodies expressions of two or more works, where expressions of one or more works are supplemented by expressions of one or more other works.</a:t>
                      </a:r>
                    </a:p>
                  </a:txBody>
                  <a:tcPr anchor="ctr"/>
                </a:tc>
                <a:tc>
                  <a:txBody>
                    <a:bodyPr/>
                    <a:lstStyle/>
                    <a:p>
                      <a:pPr algn="l">
                        <a:spcBef>
                          <a:spcPts val="800"/>
                        </a:spcBef>
                      </a:pPr>
                      <a:r>
                        <a:rPr lang="en-US" sz="2000" i="0" dirty="0"/>
                        <a:t>An authoritative edition of a novel with critical essays</a:t>
                      </a:r>
                    </a:p>
                    <a:p>
                      <a:pPr algn="l">
                        <a:spcBef>
                          <a:spcPts val="800"/>
                        </a:spcBef>
                      </a:pPr>
                      <a:r>
                        <a:rPr lang="en-US" sz="2000" i="0" dirty="0"/>
                        <a:t>A DVD of a motion picture with bonus features</a:t>
                      </a:r>
                    </a:p>
                    <a:p>
                      <a:pPr algn="l">
                        <a:spcBef>
                          <a:spcPts val="800"/>
                        </a:spcBef>
                      </a:pPr>
                      <a:r>
                        <a:rPr lang="en-US" sz="2000" i="0" dirty="0"/>
                        <a:t>A treatise with bibliographical references and index</a:t>
                      </a:r>
                    </a:p>
                    <a:p>
                      <a:pPr algn="l">
                        <a:spcBef>
                          <a:spcPts val="800"/>
                        </a:spcBef>
                      </a:pPr>
                      <a:r>
                        <a:rPr lang="en-US" sz="2000" i="0" dirty="0"/>
                        <a:t>An illustrated book for children</a:t>
                      </a:r>
                    </a:p>
                  </a:txBody>
                  <a:tcPr anchor="ctr"/>
                </a:tc>
                <a:extLst>
                  <a:ext uri="{0D108BD9-81ED-4DB2-BD59-A6C34878D82A}">
                    <a16:rowId xmlns:a16="http://schemas.microsoft.com/office/drawing/2014/main" val="3090430520"/>
                  </a:ext>
                </a:extLst>
              </a:tr>
              <a:tr h="370840">
                <a:tc>
                  <a:txBody>
                    <a:bodyPr/>
                    <a:lstStyle/>
                    <a:p>
                      <a:pPr algn="ctr"/>
                      <a:r>
                        <a:rPr lang="en-US" sz="2800" b="1" dirty="0"/>
                        <a:t>Parallel aggregate</a:t>
                      </a:r>
                    </a:p>
                  </a:txBody>
                  <a:tcPr anchor="ctr"/>
                </a:tc>
                <a:tc>
                  <a:txBody>
                    <a:bodyPr/>
                    <a:lstStyle/>
                    <a:p>
                      <a:pPr algn="l"/>
                      <a:r>
                        <a:rPr lang="en-US" sz="2400" i="0" dirty="0"/>
                        <a:t>An aggregate that embodies expressions of a single work.</a:t>
                      </a:r>
                    </a:p>
                  </a:txBody>
                  <a:tcPr anchor="ctr"/>
                </a:tc>
                <a:tc>
                  <a:txBody>
                    <a:bodyPr/>
                    <a:lstStyle/>
                    <a:p>
                      <a:pPr algn="l"/>
                      <a:r>
                        <a:rPr lang="en-US" sz="2000" i="0" dirty="0"/>
                        <a:t>A bilingual government document</a:t>
                      </a:r>
                    </a:p>
                  </a:txBody>
                  <a:tcPr anchor="ctr"/>
                </a:tc>
                <a:extLst>
                  <a:ext uri="{0D108BD9-81ED-4DB2-BD59-A6C34878D82A}">
                    <a16:rowId xmlns:a16="http://schemas.microsoft.com/office/drawing/2014/main" val="244322987"/>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30</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Types of Aggregates</a:t>
            </a:r>
          </a:p>
        </p:txBody>
      </p:sp>
    </p:spTree>
    <p:extLst>
      <p:ext uri="{BB962C8B-B14F-4D97-AF65-F5344CB8AC3E}">
        <p14:creationId xmlns:p14="http://schemas.microsoft.com/office/powerpoint/2010/main" val="2939005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EEA2-42AF-7CF7-5EFB-0F9AF1E57B40}"/>
              </a:ext>
            </a:extLst>
          </p:cNvPr>
          <p:cNvSpPr>
            <a:spLocks noGrp="1"/>
          </p:cNvSpPr>
          <p:nvPr>
            <p:ph type="title"/>
          </p:nvPr>
        </p:nvSpPr>
        <p:spPr/>
        <p:txBody>
          <a:bodyPr/>
          <a:lstStyle/>
          <a:p>
            <a:r>
              <a:rPr lang="en-US" dirty="0"/>
              <a:t>Metadata about Metadata</a:t>
            </a:r>
          </a:p>
        </p:txBody>
      </p:sp>
      <p:sp>
        <p:nvSpPr>
          <p:cNvPr id="4" name="Slide Number Placeholder 3">
            <a:extLst>
              <a:ext uri="{FF2B5EF4-FFF2-40B4-BE49-F238E27FC236}">
                <a16:creationId xmlns:a16="http://schemas.microsoft.com/office/drawing/2014/main" id="{37B55BAC-6923-1CC8-C218-A01401CED118}"/>
              </a:ext>
            </a:extLst>
          </p:cNvPr>
          <p:cNvSpPr>
            <a:spLocks noGrp="1"/>
          </p:cNvSpPr>
          <p:nvPr>
            <p:ph type="sldNum" sz="quarter" idx="12"/>
          </p:nvPr>
        </p:nvSpPr>
        <p:spPr/>
        <p:txBody>
          <a:bodyPr/>
          <a:lstStyle/>
          <a:p>
            <a:fld id="{26D89839-9540-4FD2-A570-163792ED64AF}" type="slidenum">
              <a:rPr lang="en-US" smtClean="0"/>
              <a:t>31</a:t>
            </a:fld>
            <a:endParaRPr lang="en-US"/>
          </a:p>
        </p:txBody>
      </p:sp>
    </p:spTree>
    <p:extLst>
      <p:ext uri="{BB962C8B-B14F-4D97-AF65-F5344CB8AC3E}">
        <p14:creationId xmlns:p14="http://schemas.microsoft.com/office/powerpoint/2010/main" val="166372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7D5D3E-C8BE-FDEC-FA7C-4D47AF0DF7FE}"/>
              </a:ext>
            </a:extLst>
          </p:cNvPr>
          <p:cNvSpPr>
            <a:spLocks noGrp="1"/>
          </p:cNvSpPr>
          <p:nvPr>
            <p:ph idx="1"/>
          </p:nvPr>
        </p:nvSpPr>
        <p:spPr/>
        <p:txBody>
          <a:bodyPr/>
          <a:lstStyle/>
          <a:p>
            <a:r>
              <a:rPr lang="en-US" b="1" dirty="0"/>
              <a:t>Metadata work</a:t>
            </a:r>
          </a:p>
          <a:p>
            <a:pPr lvl="1"/>
            <a:r>
              <a:rPr lang="en-US" dirty="0"/>
              <a:t>Metadata statement</a:t>
            </a:r>
          </a:p>
          <a:p>
            <a:pPr lvl="1"/>
            <a:r>
              <a:rPr lang="en-US" dirty="0"/>
              <a:t>Metadata description set</a:t>
            </a:r>
          </a:p>
          <a:p>
            <a:r>
              <a:rPr lang="en-US" b="1" dirty="0"/>
              <a:t>Recording methods</a:t>
            </a:r>
          </a:p>
          <a:p>
            <a:r>
              <a:rPr lang="en-US" b="1" dirty="0"/>
              <a:t>Value</a:t>
            </a:r>
          </a:p>
          <a:p>
            <a:r>
              <a:rPr lang="en-US" b="1" dirty="0"/>
              <a:t>Vocabulary encoding scheme (VES)</a:t>
            </a:r>
          </a:p>
          <a:p>
            <a:r>
              <a:rPr lang="en-US" b="1" dirty="0"/>
              <a:t>String encoding scheme (SES)</a:t>
            </a:r>
          </a:p>
          <a:p>
            <a:r>
              <a:rPr lang="en-US" b="1" dirty="0"/>
              <a:t>Data provenance</a:t>
            </a:r>
          </a:p>
        </p:txBody>
      </p:sp>
      <p:sp>
        <p:nvSpPr>
          <p:cNvPr id="3" name="Slide Number Placeholder 2">
            <a:extLst>
              <a:ext uri="{FF2B5EF4-FFF2-40B4-BE49-F238E27FC236}">
                <a16:creationId xmlns:a16="http://schemas.microsoft.com/office/drawing/2014/main" id="{F55ED558-2FE6-148D-785E-BA81AC4DA8E6}"/>
              </a:ext>
            </a:extLst>
          </p:cNvPr>
          <p:cNvSpPr>
            <a:spLocks noGrp="1"/>
          </p:cNvSpPr>
          <p:nvPr>
            <p:ph type="sldNum" sz="quarter" idx="12"/>
          </p:nvPr>
        </p:nvSpPr>
        <p:spPr/>
        <p:txBody>
          <a:bodyPr/>
          <a:lstStyle/>
          <a:p>
            <a:fld id="{26D89839-9540-4FD2-A570-163792ED64AF}" type="slidenum">
              <a:rPr lang="en-US" smtClean="0"/>
              <a:t>32</a:t>
            </a:fld>
            <a:endParaRPr lang="en-US"/>
          </a:p>
        </p:txBody>
      </p:sp>
      <p:sp>
        <p:nvSpPr>
          <p:cNvPr id="4" name="Title 3">
            <a:extLst>
              <a:ext uri="{FF2B5EF4-FFF2-40B4-BE49-F238E27FC236}">
                <a16:creationId xmlns:a16="http://schemas.microsoft.com/office/drawing/2014/main" id="{C59C6589-7F22-B910-C635-F6705D841C6B}"/>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1047706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2487007259"/>
              </p:ext>
            </p:extLst>
          </p:nvPr>
        </p:nvGraphicFramePr>
        <p:xfrm>
          <a:off x="838200" y="1825625"/>
          <a:ext cx="4856747" cy="2072640"/>
        </p:xfrm>
        <a:graphic>
          <a:graphicData uri="http://schemas.openxmlformats.org/drawingml/2006/table">
            <a:tbl>
              <a:tblPr firstRow="1" bandRow="1">
                <a:tableStyleId>{5C22544A-7EE6-4342-B048-85BDC9FD1C3A}</a:tableStyleId>
              </a:tblPr>
              <a:tblGrid>
                <a:gridCol w="4856747">
                  <a:extLst>
                    <a:ext uri="{9D8B030D-6E8A-4147-A177-3AD203B41FA5}">
                      <a16:colId xmlns:a16="http://schemas.microsoft.com/office/drawing/2014/main" val="4134769345"/>
                    </a:ext>
                  </a:extLst>
                </a:gridCol>
              </a:tblGrid>
              <a:tr h="370840">
                <a:tc>
                  <a:txBody>
                    <a:bodyPr/>
                    <a:lstStyle/>
                    <a:p>
                      <a:pPr algn="ctr"/>
                      <a:r>
                        <a:rPr lang="en-US" sz="2800" dirty="0"/>
                        <a:t>RDA Glossary</a:t>
                      </a:r>
                    </a:p>
                  </a:txBody>
                  <a:tcPr/>
                </a:tc>
                <a:extLst>
                  <a:ext uri="{0D108BD9-81ED-4DB2-BD59-A6C34878D82A}">
                    <a16:rowId xmlns:a16="http://schemas.microsoft.com/office/drawing/2014/main" val="298760797"/>
                  </a:ext>
                </a:extLst>
              </a:tr>
              <a:tr h="370840">
                <a:tc>
                  <a:txBody>
                    <a:bodyPr/>
                    <a:lstStyle/>
                    <a:p>
                      <a:r>
                        <a:rPr lang="en-US" sz="2400" dirty="0"/>
                        <a:t>A metadata work that is a piece of metadata that assigns a value to an RDA element that describes an individual instance of an RDA entity.</a:t>
                      </a:r>
                    </a:p>
                  </a:txBody>
                  <a:tcPr/>
                </a:tc>
                <a:extLst>
                  <a:ext uri="{0D108BD9-81ED-4DB2-BD59-A6C34878D82A}">
                    <a16:rowId xmlns:a16="http://schemas.microsoft.com/office/drawing/2014/main" val="3713660951"/>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33</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Metadata Statement</a:t>
            </a:r>
          </a:p>
        </p:txBody>
      </p:sp>
    </p:spTree>
    <p:extLst>
      <p:ext uri="{BB962C8B-B14F-4D97-AF65-F5344CB8AC3E}">
        <p14:creationId xmlns:p14="http://schemas.microsoft.com/office/powerpoint/2010/main" val="358986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1352341671"/>
              </p:ext>
            </p:extLst>
          </p:nvPr>
        </p:nvGraphicFramePr>
        <p:xfrm>
          <a:off x="838200" y="1825625"/>
          <a:ext cx="10515597" cy="252984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103502886"/>
                    </a:ext>
                  </a:extLst>
                </a:gridCol>
                <a:gridCol w="3505199">
                  <a:extLst>
                    <a:ext uri="{9D8B030D-6E8A-4147-A177-3AD203B41FA5}">
                      <a16:colId xmlns:a16="http://schemas.microsoft.com/office/drawing/2014/main" val="4134769345"/>
                    </a:ext>
                  </a:extLst>
                </a:gridCol>
                <a:gridCol w="3505199">
                  <a:extLst>
                    <a:ext uri="{9D8B030D-6E8A-4147-A177-3AD203B41FA5}">
                      <a16:colId xmlns:a16="http://schemas.microsoft.com/office/drawing/2014/main" val="3091233425"/>
                    </a:ext>
                  </a:extLst>
                </a:gridCol>
              </a:tblGrid>
              <a:tr h="370840">
                <a:tc>
                  <a:txBody>
                    <a:bodyPr/>
                    <a:lstStyle/>
                    <a:p>
                      <a:pPr algn="ctr"/>
                      <a:r>
                        <a:rPr lang="en-US" sz="2800" dirty="0"/>
                        <a:t>Domain (Entity)</a:t>
                      </a:r>
                    </a:p>
                  </a:txBody>
                  <a:tcPr anchor="ctr"/>
                </a:tc>
                <a:tc>
                  <a:txBody>
                    <a:bodyPr/>
                    <a:lstStyle/>
                    <a:p>
                      <a:pPr algn="ctr"/>
                      <a:r>
                        <a:rPr lang="en-US" sz="2800" dirty="0"/>
                        <a:t>Attribute Element</a:t>
                      </a:r>
                    </a:p>
                  </a:txBody>
                  <a:tcPr anchor="ctr"/>
                </a:tc>
                <a:tc>
                  <a:txBody>
                    <a:bodyPr/>
                    <a:lstStyle/>
                    <a:p>
                      <a:pPr algn="ctr"/>
                      <a:r>
                        <a:rPr lang="en-US" sz="2800" dirty="0"/>
                        <a:t>Value</a:t>
                      </a:r>
                    </a:p>
                  </a:txBody>
                  <a:tcPr anchor="ctr"/>
                </a:tc>
                <a:extLst>
                  <a:ext uri="{0D108BD9-81ED-4DB2-BD59-A6C34878D82A}">
                    <a16:rowId xmlns:a16="http://schemas.microsoft.com/office/drawing/2014/main" val="298760797"/>
                  </a:ext>
                </a:extLst>
              </a:tr>
              <a:tr h="370840">
                <a:tc>
                  <a:txBody>
                    <a:bodyPr/>
                    <a:lstStyle/>
                    <a:p>
                      <a:pPr algn="ctr"/>
                      <a:r>
                        <a:rPr lang="en-US" sz="2400" b="1" dirty="0"/>
                        <a:t>Manifestation</a:t>
                      </a:r>
                    </a:p>
                  </a:txBody>
                  <a:tcPr anchor="ctr"/>
                </a:tc>
                <a:tc>
                  <a:txBody>
                    <a:bodyPr/>
                    <a:lstStyle/>
                    <a:p>
                      <a:pPr algn="ctr"/>
                      <a:r>
                        <a:rPr lang="en-US" sz="2400" dirty="0"/>
                        <a:t>has extent of manifestation</a:t>
                      </a:r>
                    </a:p>
                  </a:txBody>
                  <a:tcPr anchor="ctr">
                    <a:solidFill>
                      <a:srgbClr val="CFD5EA"/>
                    </a:solidFill>
                  </a:tcPr>
                </a:tc>
                <a:tc>
                  <a:txBody>
                    <a:bodyPr/>
                    <a:lstStyle/>
                    <a:p>
                      <a:pPr algn="ctr"/>
                      <a:r>
                        <a:rPr lang="en-US" sz="2400" i="1" dirty="0"/>
                        <a:t>measurement and type of unit</a:t>
                      </a:r>
                    </a:p>
                  </a:txBody>
                  <a:tcPr anchor="ctr"/>
                </a:tc>
                <a:extLst>
                  <a:ext uri="{0D108BD9-81ED-4DB2-BD59-A6C34878D82A}">
                    <a16:rowId xmlns:a16="http://schemas.microsoft.com/office/drawing/2014/main" val="3713660951"/>
                  </a:ext>
                </a:extLst>
              </a:tr>
              <a:tr h="370840">
                <a:tc>
                  <a:txBody>
                    <a:bodyPr/>
                    <a:lstStyle/>
                    <a:p>
                      <a:pPr algn="ctr"/>
                      <a:r>
                        <a:rPr lang="en-US" sz="2400" b="1" dirty="0"/>
                        <a:t>Accountability and opportunity in higher education</a:t>
                      </a:r>
                    </a:p>
                  </a:txBody>
                  <a:tcPr anchor="ctr"/>
                </a:tc>
                <a:tc>
                  <a:txBody>
                    <a:bodyPr/>
                    <a:lstStyle/>
                    <a:p>
                      <a:pPr algn="ctr"/>
                      <a:r>
                        <a:rPr lang="en-US" sz="2400" dirty="0"/>
                        <a:t>300 $a</a:t>
                      </a:r>
                    </a:p>
                  </a:txBody>
                  <a:tcPr anchor="ctr"/>
                </a:tc>
                <a:tc>
                  <a:txBody>
                    <a:bodyPr/>
                    <a:lstStyle/>
                    <a:p>
                      <a:pPr algn="ctr"/>
                      <a:r>
                        <a:rPr lang="en-US" sz="2400" i="1" dirty="0"/>
                        <a:t>218 pages</a:t>
                      </a:r>
                    </a:p>
                  </a:txBody>
                  <a:tcPr anchor="ctr"/>
                </a:tc>
                <a:extLst>
                  <a:ext uri="{0D108BD9-81ED-4DB2-BD59-A6C34878D82A}">
                    <a16:rowId xmlns:a16="http://schemas.microsoft.com/office/drawing/2014/main" val="3090430520"/>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34</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Example of a Metadata Statement: Attribute</a:t>
            </a:r>
          </a:p>
        </p:txBody>
      </p:sp>
    </p:spTree>
    <p:extLst>
      <p:ext uri="{BB962C8B-B14F-4D97-AF65-F5344CB8AC3E}">
        <p14:creationId xmlns:p14="http://schemas.microsoft.com/office/powerpoint/2010/main" val="3692293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2454477940"/>
              </p:ext>
            </p:extLst>
          </p:nvPr>
        </p:nvGraphicFramePr>
        <p:xfrm>
          <a:off x="838200" y="1825625"/>
          <a:ext cx="10515597" cy="28956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103502886"/>
                    </a:ext>
                  </a:extLst>
                </a:gridCol>
                <a:gridCol w="3505199">
                  <a:extLst>
                    <a:ext uri="{9D8B030D-6E8A-4147-A177-3AD203B41FA5}">
                      <a16:colId xmlns:a16="http://schemas.microsoft.com/office/drawing/2014/main" val="4134769345"/>
                    </a:ext>
                  </a:extLst>
                </a:gridCol>
                <a:gridCol w="3505199">
                  <a:extLst>
                    <a:ext uri="{9D8B030D-6E8A-4147-A177-3AD203B41FA5}">
                      <a16:colId xmlns:a16="http://schemas.microsoft.com/office/drawing/2014/main" val="3091233425"/>
                    </a:ext>
                  </a:extLst>
                </a:gridCol>
              </a:tblGrid>
              <a:tr h="370840">
                <a:tc>
                  <a:txBody>
                    <a:bodyPr/>
                    <a:lstStyle/>
                    <a:p>
                      <a:pPr algn="ctr"/>
                      <a:r>
                        <a:rPr lang="en-US" sz="2800" dirty="0"/>
                        <a:t>Domain (Entity)</a:t>
                      </a:r>
                    </a:p>
                  </a:txBody>
                  <a:tcPr anchor="ctr"/>
                </a:tc>
                <a:tc>
                  <a:txBody>
                    <a:bodyPr/>
                    <a:lstStyle/>
                    <a:p>
                      <a:pPr algn="ctr"/>
                      <a:r>
                        <a:rPr lang="en-US" sz="2800" dirty="0"/>
                        <a:t>Relationship Element</a:t>
                      </a:r>
                    </a:p>
                  </a:txBody>
                  <a:tcPr anchor="ctr"/>
                </a:tc>
                <a:tc>
                  <a:txBody>
                    <a:bodyPr/>
                    <a:lstStyle/>
                    <a:p>
                      <a:pPr algn="ctr"/>
                      <a:r>
                        <a:rPr lang="en-US" sz="2800" dirty="0"/>
                        <a:t>Range (Entity)</a:t>
                      </a:r>
                    </a:p>
                  </a:txBody>
                  <a:tcPr anchor="ctr"/>
                </a:tc>
                <a:extLst>
                  <a:ext uri="{0D108BD9-81ED-4DB2-BD59-A6C34878D82A}">
                    <a16:rowId xmlns:a16="http://schemas.microsoft.com/office/drawing/2014/main" val="298760797"/>
                  </a:ext>
                </a:extLst>
              </a:tr>
              <a:tr h="370840">
                <a:tc>
                  <a:txBody>
                    <a:bodyPr/>
                    <a:lstStyle/>
                    <a:p>
                      <a:pPr algn="ctr"/>
                      <a:r>
                        <a:rPr lang="en-US" sz="2400" b="1" dirty="0"/>
                        <a:t>Manifestation</a:t>
                      </a:r>
                    </a:p>
                  </a:txBody>
                  <a:tcPr anchor="ctr"/>
                </a:tc>
                <a:tc>
                  <a:txBody>
                    <a:bodyPr/>
                    <a:lstStyle/>
                    <a:p>
                      <a:pPr algn="ctr"/>
                      <a:r>
                        <a:rPr lang="en-US" sz="2400" dirty="0"/>
                        <a:t>has expression manifested</a:t>
                      </a:r>
                    </a:p>
                  </a:txBody>
                  <a:tcPr anchor="ctr">
                    <a:solidFill>
                      <a:srgbClr val="CFD5EA"/>
                    </a:solidFill>
                  </a:tcPr>
                </a:tc>
                <a:tc>
                  <a:txBody>
                    <a:bodyPr/>
                    <a:lstStyle/>
                    <a:p>
                      <a:pPr algn="ctr"/>
                      <a:r>
                        <a:rPr lang="en-US" sz="2400" i="1" dirty="0"/>
                        <a:t>Expression</a:t>
                      </a:r>
                    </a:p>
                  </a:txBody>
                  <a:tcPr anchor="ctr"/>
                </a:tc>
                <a:extLst>
                  <a:ext uri="{0D108BD9-81ED-4DB2-BD59-A6C34878D82A}">
                    <a16:rowId xmlns:a16="http://schemas.microsoft.com/office/drawing/2014/main" val="3713660951"/>
                  </a:ext>
                </a:extLst>
              </a:tr>
              <a:tr h="370840">
                <a:tc>
                  <a:txBody>
                    <a:bodyPr/>
                    <a:lstStyle/>
                    <a:p>
                      <a:pPr algn="ctr"/>
                      <a:r>
                        <a:rPr lang="en-US" sz="2400" b="1" dirty="0"/>
                        <a:t>Goodall and Hinde on commercial leases</a:t>
                      </a:r>
                    </a:p>
                  </a:txBody>
                  <a:tcPr anchor="ctr"/>
                </a:tc>
                <a:tc>
                  <a:txBody>
                    <a:bodyPr/>
                    <a:lstStyle/>
                    <a:p>
                      <a:pPr algn="ctr"/>
                      <a:r>
                        <a:rPr lang="en-US" sz="2400" dirty="0"/>
                        <a:t>7XX $i Expression manifested: </a:t>
                      </a:r>
                    </a:p>
                    <a:p>
                      <a:pPr algn="ctr"/>
                      <a:r>
                        <a:rPr lang="en-US" sz="2400" b="1" dirty="0"/>
                        <a:t>OR</a:t>
                      </a:r>
                      <a:r>
                        <a:rPr lang="en-US" sz="2400" dirty="0"/>
                        <a:t> </a:t>
                      </a:r>
                    </a:p>
                    <a:p>
                      <a:pPr algn="ctr"/>
                      <a:r>
                        <a:rPr lang="en-US" sz="2400" dirty="0"/>
                        <a:t>$4 http://rdaregistry.info/ Elements/m/P30139</a:t>
                      </a:r>
                    </a:p>
                  </a:txBody>
                  <a:tcPr anchor="ctr"/>
                </a:tc>
                <a:tc>
                  <a:txBody>
                    <a:bodyPr/>
                    <a:lstStyle/>
                    <a:p>
                      <a:pPr algn="ctr"/>
                      <a:r>
                        <a:rPr lang="en-US" sz="2400" i="1" dirty="0"/>
                        <a:t>Goodall, Jason. Goodall and Hinde on commercial leases. English</a:t>
                      </a:r>
                    </a:p>
                  </a:txBody>
                  <a:tcPr anchor="ctr"/>
                </a:tc>
                <a:extLst>
                  <a:ext uri="{0D108BD9-81ED-4DB2-BD59-A6C34878D82A}">
                    <a16:rowId xmlns:a16="http://schemas.microsoft.com/office/drawing/2014/main" val="3090430520"/>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35</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normAutofit/>
          </a:bodyPr>
          <a:lstStyle/>
          <a:p>
            <a:r>
              <a:rPr lang="en-US" dirty="0"/>
              <a:t>Example of a Metadata Statement: Relationship</a:t>
            </a:r>
          </a:p>
        </p:txBody>
      </p:sp>
    </p:spTree>
    <p:extLst>
      <p:ext uri="{BB962C8B-B14F-4D97-AF65-F5344CB8AC3E}">
        <p14:creationId xmlns:p14="http://schemas.microsoft.com/office/powerpoint/2010/main" val="3771558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212754668"/>
              </p:ext>
            </p:extLst>
          </p:nvPr>
        </p:nvGraphicFramePr>
        <p:xfrm>
          <a:off x="4957011" y="1825625"/>
          <a:ext cx="6396786" cy="4145280"/>
        </p:xfrm>
        <a:graphic>
          <a:graphicData uri="http://schemas.openxmlformats.org/drawingml/2006/table">
            <a:tbl>
              <a:tblPr firstRow="1" bandRow="1">
                <a:tableStyleId>{5C22544A-7EE6-4342-B048-85BDC9FD1C3A}</a:tableStyleId>
              </a:tblPr>
              <a:tblGrid>
                <a:gridCol w="1780673">
                  <a:extLst>
                    <a:ext uri="{9D8B030D-6E8A-4147-A177-3AD203B41FA5}">
                      <a16:colId xmlns:a16="http://schemas.microsoft.com/office/drawing/2014/main" val="1103502886"/>
                    </a:ext>
                  </a:extLst>
                </a:gridCol>
                <a:gridCol w="2574758">
                  <a:extLst>
                    <a:ext uri="{9D8B030D-6E8A-4147-A177-3AD203B41FA5}">
                      <a16:colId xmlns:a16="http://schemas.microsoft.com/office/drawing/2014/main" val="4134769345"/>
                    </a:ext>
                  </a:extLst>
                </a:gridCol>
                <a:gridCol w="2041355">
                  <a:extLst>
                    <a:ext uri="{9D8B030D-6E8A-4147-A177-3AD203B41FA5}">
                      <a16:colId xmlns:a16="http://schemas.microsoft.com/office/drawing/2014/main" val="3091233425"/>
                    </a:ext>
                  </a:extLst>
                </a:gridCol>
              </a:tblGrid>
              <a:tr h="370840">
                <a:tc>
                  <a:txBody>
                    <a:bodyPr/>
                    <a:lstStyle/>
                    <a:p>
                      <a:pPr algn="ctr"/>
                      <a:r>
                        <a:rPr lang="en-US" sz="2400" dirty="0"/>
                        <a:t>Domain (Entity)</a:t>
                      </a:r>
                    </a:p>
                  </a:txBody>
                  <a:tcPr anchor="ctr"/>
                </a:tc>
                <a:tc>
                  <a:txBody>
                    <a:bodyPr/>
                    <a:lstStyle/>
                    <a:p>
                      <a:pPr algn="ctr"/>
                      <a:r>
                        <a:rPr lang="en-US" sz="2400" dirty="0"/>
                        <a:t>Element</a:t>
                      </a:r>
                    </a:p>
                  </a:txBody>
                  <a:tcPr anchor="ctr"/>
                </a:tc>
                <a:tc>
                  <a:txBody>
                    <a:bodyPr/>
                    <a:lstStyle/>
                    <a:p>
                      <a:pPr algn="ctr"/>
                      <a:r>
                        <a:rPr lang="en-US" sz="2400" dirty="0"/>
                        <a:t>Range (Entity) or Value</a:t>
                      </a:r>
                    </a:p>
                  </a:txBody>
                  <a:tcPr anchor="ctr"/>
                </a:tc>
                <a:extLst>
                  <a:ext uri="{0D108BD9-81ED-4DB2-BD59-A6C34878D82A}">
                    <a16:rowId xmlns:a16="http://schemas.microsoft.com/office/drawing/2014/main" val="298760797"/>
                  </a:ext>
                </a:extLst>
              </a:tr>
              <a:tr h="370840">
                <a:tc>
                  <a:txBody>
                    <a:bodyPr/>
                    <a:lstStyle/>
                    <a:p>
                      <a:pPr algn="ctr"/>
                      <a:r>
                        <a:rPr lang="en-US" sz="2000" b="1" dirty="0"/>
                        <a:t>Manifestation</a:t>
                      </a:r>
                    </a:p>
                  </a:txBody>
                  <a:tcPr anchor="ctr"/>
                </a:tc>
                <a:tc>
                  <a:txBody>
                    <a:bodyPr/>
                    <a:lstStyle/>
                    <a:p>
                      <a:pPr algn="ctr"/>
                      <a:r>
                        <a:rPr lang="en-US" sz="2000" dirty="0"/>
                        <a:t>has title proper</a:t>
                      </a:r>
                    </a:p>
                  </a:txBody>
                  <a:tcPr anchor="ctr">
                    <a:solidFill>
                      <a:srgbClr val="CFD5EA"/>
                    </a:solidFill>
                  </a:tcPr>
                </a:tc>
                <a:tc>
                  <a:txBody>
                    <a:bodyPr/>
                    <a:lstStyle/>
                    <a:p>
                      <a:pPr algn="ctr"/>
                      <a:r>
                        <a:rPr lang="en-US" sz="2000" i="1" dirty="0">
                          <a:solidFill>
                            <a:srgbClr val="CFD5EA"/>
                          </a:solidFill>
                        </a:rPr>
                        <a:t>Unfamiliar streets</a:t>
                      </a:r>
                    </a:p>
                  </a:txBody>
                  <a:tcPr anchor="ctr"/>
                </a:tc>
                <a:extLst>
                  <a:ext uri="{0D108BD9-81ED-4DB2-BD59-A6C34878D82A}">
                    <a16:rowId xmlns:a16="http://schemas.microsoft.com/office/drawing/2014/main" val="3713660951"/>
                  </a:ext>
                </a:extLst>
              </a:tr>
              <a:tr h="370840">
                <a:tc>
                  <a:txBody>
                    <a:bodyPr/>
                    <a:lstStyle/>
                    <a:p>
                      <a:pPr algn="ctr"/>
                      <a:r>
                        <a:rPr lang="en-US" sz="2000" b="1" dirty="0"/>
                        <a:t>Manifestation</a:t>
                      </a:r>
                    </a:p>
                  </a:txBody>
                  <a:tcPr anchor="ctr"/>
                </a:tc>
                <a:tc>
                  <a:txBody>
                    <a:bodyPr/>
                    <a:lstStyle/>
                    <a:p>
                      <a:pPr algn="ctr"/>
                      <a:r>
                        <a:rPr lang="en-US" sz="2000" dirty="0"/>
                        <a:t>has other title information</a:t>
                      </a:r>
                    </a:p>
                  </a:txBody>
                  <a:tcPr anchor="ctr"/>
                </a:tc>
                <a:tc>
                  <a:txBody>
                    <a:bodyPr/>
                    <a:lstStyle/>
                    <a:p>
                      <a:pPr algn="ctr"/>
                      <a:r>
                        <a:rPr lang="en-US" sz="2000" i="1" dirty="0">
                          <a:solidFill>
                            <a:srgbClr val="E9EBF5"/>
                          </a:solidFill>
                        </a:rPr>
                        <a:t>the photographs of Richard Avedon, Charles Moore, Martha </a:t>
                      </a:r>
                      <a:r>
                        <a:rPr lang="en-US" sz="2000" i="1" dirty="0" err="1">
                          <a:solidFill>
                            <a:srgbClr val="E9EBF5"/>
                          </a:solidFill>
                        </a:rPr>
                        <a:t>Rosler</a:t>
                      </a:r>
                      <a:r>
                        <a:rPr lang="en-US" sz="2000" i="1" dirty="0">
                          <a:solidFill>
                            <a:srgbClr val="E9EBF5"/>
                          </a:solidFill>
                        </a:rPr>
                        <a:t>, and Philip-Lorca </a:t>
                      </a:r>
                      <a:r>
                        <a:rPr lang="en-US" sz="2000" i="1" dirty="0" err="1">
                          <a:solidFill>
                            <a:srgbClr val="E9EBF5"/>
                          </a:solidFill>
                        </a:rPr>
                        <a:t>DiCorcia</a:t>
                      </a:r>
                      <a:endParaRPr lang="en-US" sz="2000" i="1" dirty="0">
                        <a:solidFill>
                          <a:srgbClr val="E9EBF5"/>
                        </a:solidFill>
                      </a:endParaRPr>
                    </a:p>
                  </a:txBody>
                  <a:tcPr anchor="ctr"/>
                </a:tc>
                <a:extLst>
                  <a:ext uri="{0D108BD9-81ED-4DB2-BD59-A6C34878D82A}">
                    <a16:rowId xmlns:a16="http://schemas.microsoft.com/office/drawing/2014/main" val="3090430520"/>
                  </a:ext>
                </a:extLst>
              </a:tr>
              <a:tr h="370840">
                <a:tc>
                  <a:txBody>
                    <a:bodyPr/>
                    <a:lstStyle/>
                    <a:p>
                      <a:pPr algn="ctr"/>
                      <a:r>
                        <a:rPr lang="en-US" sz="2000" b="1" dirty="0"/>
                        <a:t>Manifestation</a:t>
                      </a:r>
                    </a:p>
                  </a:txBody>
                  <a:tcPr anchor="ctr"/>
                </a:tc>
                <a:tc>
                  <a:txBody>
                    <a:bodyPr/>
                    <a:lstStyle/>
                    <a:p>
                      <a:pPr algn="ctr"/>
                      <a:r>
                        <a:rPr lang="en-US" sz="2000" dirty="0"/>
                        <a:t>has statement of responsibility relating to title proper</a:t>
                      </a:r>
                    </a:p>
                  </a:txBody>
                  <a:tcPr anchor="ctr"/>
                </a:tc>
                <a:tc>
                  <a:txBody>
                    <a:bodyPr/>
                    <a:lstStyle/>
                    <a:p>
                      <a:pPr algn="ctr"/>
                      <a:r>
                        <a:rPr lang="en-US" sz="2000" i="1" dirty="0">
                          <a:solidFill>
                            <a:srgbClr val="CFD5EA"/>
                          </a:solidFill>
                        </a:rPr>
                        <a:t>Katherine A. Bussard</a:t>
                      </a:r>
                    </a:p>
                  </a:txBody>
                  <a:tcPr anchor="ctr"/>
                </a:tc>
                <a:extLst>
                  <a:ext uri="{0D108BD9-81ED-4DB2-BD59-A6C34878D82A}">
                    <a16:rowId xmlns:a16="http://schemas.microsoft.com/office/drawing/2014/main" val="797297768"/>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36</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normAutofit/>
          </a:bodyPr>
          <a:lstStyle/>
          <a:p>
            <a:r>
              <a:rPr lang="en-US" dirty="0"/>
              <a:t>Metadata Statement Exercise</a:t>
            </a:r>
          </a:p>
        </p:txBody>
      </p:sp>
      <p:pic>
        <p:nvPicPr>
          <p:cNvPr id="2050" name="Picture 2">
            <a:extLst>
              <a:ext uri="{FF2B5EF4-FFF2-40B4-BE49-F238E27FC236}">
                <a16:creationId xmlns:a16="http://schemas.microsoft.com/office/drawing/2014/main" id="{D7295F0B-6713-B233-4EBA-2D820A9BFF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05" t="4660" r="15715" b="5076"/>
          <a:stretch/>
        </p:blipFill>
        <p:spPr bwMode="auto">
          <a:xfrm>
            <a:off x="841248" y="1828800"/>
            <a:ext cx="3884023" cy="472875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813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2598504394"/>
              </p:ext>
            </p:extLst>
          </p:nvPr>
        </p:nvGraphicFramePr>
        <p:xfrm>
          <a:off x="4957011" y="1825625"/>
          <a:ext cx="6396786" cy="4145280"/>
        </p:xfrm>
        <a:graphic>
          <a:graphicData uri="http://schemas.openxmlformats.org/drawingml/2006/table">
            <a:tbl>
              <a:tblPr firstRow="1" bandRow="1">
                <a:tableStyleId>{5C22544A-7EE6-4342-B048-85BDC9FD1C3A}</a:tableStyleId>
              </a:tblPr>
              <a:tblGrid>
                <a:gridCol w="1780673">
                  <a:extLst>
                    <a:ext uri="{9D8B030D-6E8A-4147-A177-3AD203B41FA5}">
                      <a16:colId xmlns:a16="http://schemas.microsoft.com/office/drawing/2014/main" val="1103502886"/>
                    </a:ext>
                  </a:extLst>
                </a:gridCol>
                <a:gridCol w="2574758">
                  <a:extLst>
                    <a:ext uri="{9D8B030D-6E8A-4147-A177-3AD203B41FA5}">
                      <a16:colId xmlns:a16="http://schemas.microsoft.com/office/drawing/2014/main" val="4134769345"/>
                    </a:ext>
                  </a:extLst>
                </a:gridCol>
                <a:gridCol w="2041355">
                  <a:extLst>
                    <a:ext uri="{9D8B030D-6E8A-4147-A177-3AD203B41FA5}">
                      <a16:colId xmlns:a16="http://schemas.microsoft.com/office/drawing/2014/main" val="3091233425"/>
                    </a:ext>
                  </a:extLst>
                </a:gridCol>
              </a:tblGrid>
              <a:tr h="370840">
                <a:tc>
                  <a:txBody>
                    <a:bodyPr/>
                    <a:lstStyle/>
                    <a:p>
                      <a:pPr algn="ctr"/>
                      <a:r>
                        <a:rPr lang="en-US" sz="2400" dirty="0"/>
                        <a:t>Domain (Entity)</a:t>
                      </a:r>
                    </a:p>
                  </a:txBody>
                  <a:tcPr anchor="ctr"/>
                </a:tc>
                <a:tc>
                  <a:txBody>
                    <a:bodyPr/>
                    <a:lstStyle/>
                    <a:p>
                      <a:pPr algn="ctr"/>
                      <a:r>
                        <a:rPr lang="en-US" sz="2400" dirty="0"/>
                        <a:t>Element</a:t>
                      </a:r>
                    </a:p>
                  </a:txBody>
                  <a:tcPr anchor="ctr"/>
                </a:tc>
                <a:tc>
                  <a:txBody>
                    <a:bodyPr/>
                    <a:lstStyle/>
                    <a:p>
                      <a:pPr algn="ctr"/>
                      <a:r>
                        <a:rPr lang="en-US" sz="2400" dirty="0"/>
                        <a:t>Range (Entity) or Value</a:t>
                      </a:r>
                    </a:p>
                  </a:txBody>
                  <a:tcPr anchor="ctr"/>
                </a:tc>
                <a:extLst>
                  <a:ext uri="{0D108BD9-81ED-4DB2-BD59-A6C34878D82A}">
                    <a16:rowId xmlns:a16="http://schemas.microsoft.com/office/drawing/2014/main" val="298760797"/>
                  </a:ext>
                </a:extLst>
              </a:tr>
              <a:tr h="370840">
                <a:tc>
                  <a:txBody>
                    <a:bodyPr/>
                    <a:lstStyle/>
                    <a:p>
                      <a:pPr algn="ctr"/>
                      <a:r>
                        <a:rPr lang="en-US" sz="2000" b="1" dirty="0"/>
                        <a:t>Manifestation</a:t>
                      </a:r>
                    </a:p>
                  </a:txBody>
                  <a:tcPr anchor="ctr"/>
                </a:tc>
                <a:tc>
                  <a:txBody>
                    <a:bodyPr/>
                    <a:lstStyle/>
                    <a:p>
                      <a:pPr algn="ctr"/>
                      <a:r>
                        <a:rPr lang="en-US" sz="2000" dirty="0"/>
                        <a:t>has title proper</a:t>
                      </a:r>
                    </a:p>
                  </a:txBody>
                  <a:tcPr anchor="ctr">
                    <a:solidFill>
                      <a:srgbClr val="CFD5EA"/>
                    </a:solidFill>
                  </a:tcPr>
                </a:tc>
                <a:tc>
                  <a:txBody>
                    <a:bodyPr/>
                    <a:lstStyle/>
                    <a:p>
                      <a:pPr algn="ctr"/>
                      <a:r>
                        <a:rPr lang="en-US" sz="2000" i="1" dirty="0"/>
                        <a:t>Unfamiliar streets</a:t>
                      </a:r>
                    </a:p>
                  </a:txBody>
                  <a:tcPr anchor="ctr"/>
                </a:tc>
                <a:extLst>
                  <a:ext uri="{0D108BD9-81ED-4DB2-BD59-A6C34878D82A}">
                    <a16:rowId xmlns:a16="http://schemas.microsoft.com/office/drawing/2014/main" val="3713660951"/>
                  </a:ext>
                </a:extLst>
              </a:tr>
              <a:tr h="370840">
                <a:tc>
                  <a:txBody>
                    <a:bodyPr/>
                    <a:lstStyle/>
                    <a:p>
                      <a:pPr algn="ctr"/>
                      <a:r>
                        <a:rPr lang="en-US" sz="2000" b="1" dirty="0"/>
                        <a:t>Manifestation</a:t>
                      </a:r>
                    </a:p>
                  </a:txBody>
                  <a:tcPr anchor="ctr"/>
                </a:tc>
                <a:tc>
                  <a:txBody>
                    <a:bodyPr/>
                    <a:lstStyle/>
                    <a:p>
                      <a:pPr algn="ctr"/>
                      <a:r>
                        <a:rPr lang="en-US" sz="2000" dirty="0"/>
                        <a:t>has other title information</a:t>
                      </a:r>
                    </a:p>
                  </a:txBody>
                  <a:tcPr anchor="ctr"/>
                </a:tc>
                <a:tc>
                  <a:txBody>
                    <a:bodyPr/>
                    <a:lstStyle/>
                    <a:p>
                      <a:pPr algn="ctr"/>
                      <a:r>
                        <a:rPr lang="en-US" sz="2000" i="1" dirty="0">
                          <a:solidFill>
                            <a:srgbClr val="E9EBF5"/>
                          </a:solidFill>
                        </a:rPr>
                        <a:t>the photographs of Richard Avedon, Charles Moore, Martha </a:t>
                      </a:r>
                      <a:r>
                        <a:rPr lang="en-US" sz="2000" i="1" dirty="0" err="1">
                          <a:solidFill>
                            <a:srgbClr val="E9EBF5"/>
                          </a:solidFill>
                        </a:rPr>
                        <a:t>Rosler</a:t>
                      </a:r>
                      <a:r>
                        <a:rPr lang="en-US" sz="2000" i="1" dirty="0">
                          <a:solidFill>
                            <a:srgbClr val="E9EBF5"/>
                          </a:solidFill>
                        </a:rPr>
                        <a:t>, and Philip-Lorca </a:t>
                      </a:r>
                      <a:r>
                        <a:rPr lang="en-US" sz="2000" i="1" dirty="0" err="1">
                          <a:solidFill>
                            <a:srgbClr val="E9EBF5"/>
                          </a:solidFill>
                        </a:rPr>
                        <a:t>DiCorcia</a:t>
                      </a:r>
                      <a:endParaRPr lang="en-US" sz="2000" i="1" dirty="0">
                        <a:solidFill>
                          <a:srgbClr val="E9EBF5"/>
                        </a:solidFill>
                      </a:endParaRPr>
                    </a:p>
                  </a:txBody>
                  <a:tcPr anchor="ctr"/>
                </a:tc>
                <a:extLst>
                  <a:ext uri="{0D108BD9-81ED-4DB2-BD59-A6C34878D82A}">
                    <a16:rowId xmlns:a16="http://schemas.microsoft.com/office/drawing/2014/main" val="3090430520"/>
                  </a:ext>
                </a:extLst>
              </a:tr>
              <a:tr h="370840">
                <a:tc>
                  <a:txBody>
                    <a:bodyPr/>
                    <a:lstStyle/>
                    <a:p>
                      <a:pPr algn="ctr"/>
                      <a:r>
                        <a:rPr lang="en-US" sz="2000" b="1" dirty="0"/>
                        <a:t>Manifestation</a:t>
                      </a:r>
                    </a:p>
                  </a:txBody>
                  <a:tcPr anchor="ctr"/>
                </a:tc>
                <a:tc>
                  <a:txBody>
                    <a:bodyPr/>
                    <a:lstStyle/>
                    <a:p>
                      <a:pPr algn="ctr"/>
                      <a:r>
                        <a:rPr lang="en-US" sz="2000" dirty="0"/>
                        <a:t>has statement of responsibility relating to title proper</a:t>
                      </a:r>
                    </a:p>
                  </a:txBody>
                  <a:tcPr anchor="ctr"/>
                </a:tc>
                <a:tc>
                  <a:txBody>
                    <a:bodyPr/>
                    <a:lstStyle/>
                    <a:p>
                      <a:pPr algn="ctr"/>
                      <a:r>
                        <a:rPr lang="en-US" sz="2000" i="1" dirty="0">
                          <a:solidFill>
                            <a:srgbClr val="CFD5EA"/>
                          </a:solidFill>
                        </a:rPr>
                        <a:t>Katherine A. Bussard</a:t>
                      </a:r>
                    </a:p>
                  </a:txBody>
                  <a:tcPr anchor="ctr"/>
                </a:tc>
                <a:extLst>
                  <a:ext uri="{0D108BD9-81ED-4DB2-BD59-A6C34878D82A}">
                    <a16:rowId xmlns:a16="http://schemas.microsoft.com/office/drawing/2014/main" val="797297768"/>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37</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normAutofit/>
          </a:bodyPr>
          <a:lstStyle/>
          <a:p>
            <a:r>
              <a:rPr lang="en-US" dirty="0"/>
              <a:t>Metadata Statement Exercise</a:t>
            </a:r>
          </a:p>
        </p:txBody>
      </p:sp>
      <p:pic>
        <p:nvPicPr>
          <p:cNvPr id="2050" name="Picture 2">
            <a:extLst>
              <a:ext uri="{FF2B5EF4-FFF2-40B4-BE49-F238E27FC236}">
                <a16:creationId xmlns:a16="http://schemas.microsoft.com/office/drawing/2014/main" id="{D7295F0B-6713-B233-4EBA-2D820A9BFF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05" t="4660" r="15715" b="5076"/>
          <a:stretch/>
        </p:blipFill>
        <p:spPr bwMode="auto">
          <a:xfrm>
            <a:off x="841248" y="1828800"/>
            <a:ext cx="3884023" cy="472875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493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3442996877"/>
              </p:ext>
            </p:extLst>
          </p:nvPr>
        </p:nvGraphicFramePr>
        <p:xfrm>
          <a:off x="4957011" y="1825625"/>
          <a:ext cx="6396786" cy="4145280"/>
        </p:xfrm>
        <a:graphic>
          <a:graphicData uri="http://schemas.openxmlformats.org/drawingml/2006/table">
            <a:tbl>
              <a:tblPr firstRow="1" bandRow="1">
                <a:tableStyleId>{5C22544A-7EE6-4342-B048-85BDC9FD1C3A}</a:tableStyleId>
              </a:tblPr>
              <a:tblGrid>
                <a:gridCol w="1780673">
                  <a:extLst>
                    <a:ext uri="{9D8B030D-6E8A-4147-A177-3AD203B41FA5}">
                      <a16:colId xmlns:a16="http://schemas.microsoft.com/office/drawing/2014/main" val="1103502886"/>
                    </a:ext>
                  </a:extLst>
                </a:gridCol>
                <a:gridCol w="2574758">
                  <a:extLst>
                    <a:ext uri="{9D8B030D-6E8A-4147-A177-3AD203B41FA5}">
                      <a16:colId xmlns:a16="http://schemas.microsoft.com/office/drawing/2014/main" val="4134769345"/>
                    </a:ext>
                  </a:extLst>
                </a:gridCol>
                <a:gridCol w="2041355">
                  <a:extLst>
                    <a:ext uri="{9D8B030D-6E8A-4147-A177-3AD203B41FA5}">
                      <a16:colId xmlns:a16="http://schemas.microsoft.com/office/drawing/2014/main" val="3091233425"/>
                    </a:ext>
                  </a:extLst>
                </a:gridCol>
              </a:tblGrid>
              <a:tr h="370840">
                <a:tc>
                  <a:txBody>
                    <a:bodyPr/>
                    <a:lstStyle/>
                    <a:p>
                      <a:pPr algn="ctr"/>
                      <a:r>
                        <a:rPr lang="en-US" sz="2400" dirty="0"/>
                        <a:t>Domain (Entity)</a:t>
                      </a:r>
                    </a:p>
                  </a:txBody>
                  <a:tcPr anchor="ctr"/>
                </a:tc>
                <a:tc>
                  <a:txBody>
                    <a:bodyPr/>
                    <a:lstStyle/>
                    <a:p>
                      <a:pPr algn="ctr"/>
                      <a:r>
                        <a:rPr lang="en-US" sz="2400" dirty="0"/>
                        <a:t>Element</a:t>
                      </a:r>
                    </a:p>
                  </a:txBody>
                  <a:tcPr anchor="ctr"/>
                </a:tc>
                <a:tc>
                  <a:txBody>
                    <a:bodyPr/>
                    <a:lstStyle/>
                    <a:p>
                      <a:pPr algn="ctr"/>
                      <a:r>
                        <a:rPr lang="en-US" sz="2400" dirty="0"/>
                        <a:t>Range (Entity) or Value</a:t>
                      </a:r>
                    </a:p>
                  </a:txBody>
                  <a:tcPr anchor="ctr"/>
                </a:tc>
                <a:extLst>
                  <a:ext uri="{0D108BD9-81ED-4DB2-BD59-A6C34878D82A}">
                    <a16:rowId xmlns:a16="http://schemas.microsoft.com/office/drawing/2014/main" val="298760797"/>
                  </a:ext>
                </a:extLst>
              </a:tr>
              <a:tr h="370840">
                <a:tc>
                  <a:txBody>
                    <a:bodyPr/>
                    <a:lstStyle/>
                    <a:p>
                      <a:pPr algn="ctr"/>
                      <a:r>
                        <a:rPr lang="en-US" sz="2000" b="1" dirty="0"/>
                        <a:t>Manifestation</a:t>
                      </a:r>
                    </a:p>
                  </a:txBody>
                  <a:tcPr anchor="ctr"/>
                </a:tc>
                <a:tc>
                  <a:txBody>
                    <a:bodyPr/>
                    <a:lstStyle/>
                    <a:p>
                      <a:pPr algn="ctr"/>
                      <a:r>
                        <a:rPr lang="en-US" sz="2000" dirty="0"/>
                        <a:t>has title proper</a:t>
                      </a:r>
                    </a:p>
                  </a:txBody>
                  <a:tcPr anchor="ctr">
                    <a:solidFill>
                      <a:srgbClr val="CFD5EA"/>
                    </a:solidFill>
                  </a:tcPr>
                </a:tc>
                <a:tc>
                  <a:txBody>
                    <a:bodyPr/>
                    <a:lstStyle/>
                    <a:p>
                      <a:pPr algn="ctr"/>
                      <a:r>
                        <a:rPr lang="en-US" sz="2000" i="1" dirty="0"/>
                        <a:t>Unfamiliar streets</a:t>
                      </a:r>
                    </a:p>
                  </a:txBody>
                  <a:tcPr anchor="ctr"/>
                </a:tc>
                <a:extLst>
                  <a:ext uri="{0D108BD9-81ED-4DB2-BD59-A6C34878D82A}">
                    <a16:rowId xmlns:a16="http://schemas.microsoft.com/office/drawing/2014/main" val="3713660951"/>
                  </a:ext>
                </a:extLst>
              </a:tr>
              <a:tr h="370840">
                <a:tc>
                  <a:txBody>
                    <a:bodyPr/>
                    <a:lstStyle/>
                    <a:p>
                      <a:pPr algn="ctr"/>
                      <a:r>
                        <a:rPr lang="en-US" sz="2000" b="1" dirty="0"/>
                        <a:t>Manifestation</a:t>
                      </a:r>
                    </a:p>
                  </a:txBody>
                  <a:tcPr anchor="ctr"/>
                </a:tc>
                <a:tc>
                  <a:txBody>
                    <a:bodyPr/>
                    <a:lstStyle/>
                    <a:p>
                      <a:pPr algn="ctr"/>
                      <a:r>
                        <a:rPr lang="en-US" sz="2000" dirty="0"/>
                        <a:t>has other title information</a:t>
                      </a:r>
                    </a:p>
                  </a:txBody>
                  <a:tcPr anchor="ctr"/>
                </a:tc>
                <a:tc>
                  <a:txBody>
                    <a:bodyPr/>
                    <a:lstStyle/>
                    <a:p>
                      <a:pPr algn="ctr"/>
                      <a:r>
                        <a:rPr lang="en-US" sz="2000" i="1" dirty="0"/>
                        <a:t>the photographs of Richard Avedon, Charles Moore, Martha </a:t>
                      </a:r>
                      <a:r>
                        <a:rPr lang="en-US" sz="2000" i="1" dirty="0" err="1"/>
                        <a:t>Rosler</a:t>
                      </a:r>
                      <a:r>
                        <a:rPr lang="en-US" sz="2000" i="1" dirty="0"/>
                        <a:t>, and Philip-Lorca </a:t>
                      </a:r>
                      <a:r>
                        <a:rPr lang="en-US" sz="2000" i="1" dirty="0" err="1"/>
                        <a:t>DiCorcia</a:t>
                      </a:r>
                      <a:endParaRPr lang="en-US" sz="2000" i="1" dirty="0"/>
                    </a:p>
                  </a:txBody>
                  <a:tcPr anchor="ctr"/>
                </a:tc>
                <a:extLst>
                  <a:ext uri="{0D108BD9-81ED-4DB2-BD59-A6C34878D82A}">
                    <a16:rowId xmlns:a16="http://schemas.microsoft.com/office/drawing/2014/main" val="3090430520"/>
                  </a:ext>
                </a:extLst>
              </a:tr>
              <a:tr h="370840">
                <a:tc>
                  <a:txBody>
                    <a:bodyPr/>
                    <a:lstStyle/>
                    <a:p>
                      <a:pPr algn="ctr"/>
                      <a:r>
                        <a:rPr lang="en-US" sz="2000" b="1" dirty="0"/>
                        <a:t>Manifestation</a:t>
                      </a:r>
                    </a:p>
                  </a:txBody>
                  <a:tcPr anchor="ctr"/>
                </a:tc>
                <a:tc>
                  <a:txBody>
                    <a:bodyPr/>
                    <a:lstStyle/>
                    <a:p>
                      <a:pPr algn="ctr"/>
                      <a:r>
                        <a:rPr lang="en-US" sz="2000" dirty="0"/>
                        <a:t>has statement of responsibility relating to title proper</a:t>
                      </a:r>
                    </a:p>
                  </a:txBody>
                  <a:tcPr anchor="ctr"/>
                </a:tc>
                <a:tc>
                  <a:txBody>
                    <a:bodyPr/>
                    <a:lstStyle/>
                    <a:p>
                      <a:pPr algn="ctr"/>
                      <a:r>
                        <a:rPr lang="en-US" sz="2000" i="1" dirty="0">
                          <a:solidFill>
                            <a:srgbClr val="CFD5EA"/>
                          </a:solidFill>
                        </a:rPr>
                        <a:t>Katherine A. Bussard</a:t>
                      </a:r>
                    </a:p>
                  </a:txBody>
                  <a:tcPr anchor="ctr"/>
                </a:tc>
                <a:extLst>
                  <a:ext uri="{0D108BD9-81ED-4DB2-BD59-A6C34878D82A}">
                    <a16:rowId xmlns:a16="http://schemas.microsoft.com/office/drawing/2014/main" val="797297768"/>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38</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normAutofit/>
          </a:bodyPr>
          <a:lstStyle/>
          <a:p>
            <a:r>
              <a:rPr lang="en-US" dirty="0"/>
              <a:t>Metadata Statement Exercise</a:t>
            </a:r>
          </a:p>
        </p:txBody>
      </p:sp>
      <p:pic>
        <p:nvPicPr>
          <p:cNvPr id="2050" name="Picture 2">
            <a:extLst>
              <a:ext uri="{FF2B5EF4-FFF2-40B4-BE49-F238E27FC236}">
                <a16:creationId xmlns:a16="http://schemas.microsoft.com/office/drawing/2014/main" id="{D7295F0B-6713-B233-4EBA-2D820A9BFF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05" t="4660" r="15715" b="5076"/>
          <a:stretch/>
        </p:blipFill>
        <p:spPr bwMode="auto">
          <a:xfrm>
            <a:off x="841248" y="1828800"/>
            <a:ext cx="3884023" cy="472875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78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nvPr>
        </p:nvGraphicFramePr>
        <p:xfrm>
          <a:off x="4957011" y="1825625"/>
          <a:ext cx="6396786" cy="4145280"/>
        </p:xfrm>
        <a:graphic>
          <a:graphicData uri="http://schemas.openxmlformats.org/drawingml/2006/table">
            <a:tbl>
              <a:tblPr firstRow="1" bandRow="1">
                <a:tableStyleId>{5C22544A-7EE6-4342-B048-85BDC9FD1C3A}</a:tableStyleId>
              </a:tblPr>
              <a:tblGrid>
                <a:gridCol w="1780673">
                  <a:extLst>
                    <a:ext uri="{9D8B030D-6E8A-4147-A177-3AD203B41FA5}">
                      <a16:colId xmlns:a16="http://schemas.microsoft.com/office/drawing/2014/main" val="1103502886"/>
                    </a:ext>
                  </a:extLst>
                </a:gridCol>
                <a:gridCol w="2574758">
                  <a:extLst>
                    <a:ext uri="{9D8B030D-6E8A-4147-A177-3AD203B41FA5}">
                      <a16:colId xmlns:a16="http://schemas.microsoft.com/office/drawing/2014/main" val="4134769345"/>
                    </a:ext>
                  </a:extLst>
                </a:gridCol>
                <a:gridCol w="2041355">
                  <a:extLst>
                    <a:ext uri="{9D8B030D-6E8A-4147-A177-3AD203B41FA5}">
                      <a16:colId xmlns:a16="http://schemas.microsoft.com/office/drawing/2014/main" val="3091233425"/>
                    </a:ext>
                  </a:extLst>
                </a:gridCol>
              </a:tblGrid>
              <a:tr h="370840">
                <a:tc>
                  <a:txBody>
                    <a:bodyPr/>
                    <a:lstStyle/>
                    <a:p>
                      <a:pPr algn="ctr"/>
                      <a:r>
                        <a:rPr lang="en-US" sz="2400" dirty="0"/>
                        <a:t>Domain (Entity)</a:t>
                      </a:r>
                    </a:p>
                  </a:txBody>
                  <a:tcPr anchor="ctr"/>
                </a:tc>
                <a:tc>
                  <a:txBody>
                    <a:bodyPr/>
                    <a:lstStyle/>
                    <a:p>
                      <a:pPr algn="ctr"/>
                      <a:r>
                        <a:rPr lang="en-US" sz="2400" dirty="0"/>
                        <a:t>Element</a:t>
                      </a:r>
                    </a:p>
                  </a:txBody>
                  <a:tcPr anchor="ctr"/>
                </a:tc>
                <a:tc>
                  <a:txBody>
                    <a:bodyPr/>
                    <a:lstStyle/>
                    <a:p>
                      <a:pPr algn="ctr"/>
                      <a:r>
                        <a:rPr lang="en-US" sz="2400" dirty="0"/>
                        <a:t>Range (Entity) or Value</a:t>
                      </a:r>
                    </a:p>
                  </a:txBody>
                  <a:tcPr anchor="ctr"/>
                </a:tc>
                <a:extLst>
                  <a:ext uri="{0D108BD9-81ED-4DB2-BD59-A6C34878D82A}">
                    <a16:rowId xmlns:a16="http://schemas.microsoft.com/office/drawing/2014/main" val="298760797"/>
                  </a:ext>
                </a:extLst>
              </a:tr>
              <a:tr h="370840">
                <a:tc>
                  <a:txBody>
                    <a:bodyPr/>
                    <a:lstStyle/>
                    <a:p>
                      <a:pPr algn="ctr"/>
                      <a:r>
                        <a:rPr lang="en-US" sz="2000" b="1" dirty="0"/>
                        <a:t>Manifestation</a:t>
                      </a:r>
                    </a:p>
                  </a:txBody>
                  <a:tcPr anchor="ctr"/>
                </a:tc>
                <a:tc>
                  <a:txBody>
                    <a:bodyPr/>
                    <a:lstStyle/>
                    <a:p>
                      <a:pPr algn="ctr"/>
                      <a:r>
                        <a:rPr lang="en-US" sz="2000" dirty="0"/>
                        <a:t>has title proper</a:t>
                      </a:r>
                    </a:p>
                  </a:txBody>
                  <a:tcPr anchor="ctr">
                    <a:solidFill>
                      <a:srgbClr val="CFD5EA"/>
                    </a:solidFill>
                  </a:tcPr>
                </a:tc>
                <a:tc>
                  <a:txBody>
                    <a:bodyPr/>
                    <a:lstStyle/>
                    <a:p>
                      <a:pPr algn="ctr"/>
                      <a:r>
                        <a:rPr lang="en-US" sz="2000" i="1" dirty="0"/>
                        <a:t>Unfamiliar streets</a:t>
                      </a:r>
                    </a:p>
                  </a:txBody>
                  <a:tcPr anchor="ctr"/>
                </a:tc>
                <a:extLst>
                  <a:ext uri="{0D108BD9-81ED-4DB2-BD59-A6C34878D82A}">
                    <a16:rowId xmlns:a16="http://schemas.microsoft.com/office/drawing/2014/main" val="3713660951"/>
                  </a:ext>
                </a:extLst>
              </a:tr>
              <a:tr h="370840">
                <a:tc>
                  <a:txBody>
                    <a:bodyPr/>
                    <a:lstStyle/>
                    <a:p>
                      <a:pPr algn="ctr"/>
                      <a:r>
                        <a:rPr lang="en-US" sz="2000" b="1" dirty="0"/>
                        <a:t>Manifestation</a:t>
                      </a:r>
                    </a:p>
                  </a:txBody>
                  <a:tcPr anchor="ctr"/>
                </a:tc>
                <a:tc>
                  <a:txBody>
                    <a:bodyPr/>
                    <a:lstStyle/>
                    <a:p>
                      <a:pPr algn="ctr"/>
                      <a:r>
                        <a:rPr lang="en-US" sz="2000" dirty="0"/>
                        <a:t>has other title information</a:t>
                      </a:r>
                    </a:p>
                  </a:txBody>
                  <a:tcPr anchor="ctr"/>
                </a:tc>
                <a:tc>
                  <a:txBody>
                    <a:bodyPr/>
                    <a:lstStyle/>
                    <a:p>
                      <a:pPr algn="ctr"/>
                      <a:r>
                        <a:rPr lang="en-US" sz="2000" i="1" dirty="0"/>
                        <a:t>the photographs of Richard Avedon, Charles Moore, Martha </a:t>
                      </a:r>
                      <a:r>
                        <a:rPr lang="en-US" sz="2000" i="1" dirty="0" err="1"/>
                        <a:t>Rosler</a:t>
                      </a:r>
                      <a:r>
                        <a:rPr lang="en-US" sz="2000" i="1" dirty="0"/>
                        <a:t>, and Philip-Lorca </a:t>
                      </a:r>
                      <a:r>
                        <a:rPr lang="en-US" sz="2000" i="1" dirty="0" err="1"/>
                        <a:t>DiCorcia</a:t>
                      </a:r>
                      <a:endParaRPr lang="en-US" sz="2000" i="1" dirty="0"/>
                    </a:p>
                  </a:txBody>
                  <a:tcPr anchor="ctr"/>
                </a:tc>
                <a:extLst>
                  <a:ext uri="{0D108BD9-81ED-4DB2-BD59-A6C34878D82A}">
                    <a16:rowId xmlns:a16="http://schemas.microsoft.com/office/drawing/2014/main" val="3090430520"/>
                  </a:ext>
                </a:extLst>
              </a:tr>
              <a:tr h="370840">
                <a:tc>
                  <a:txBody>
                    <a:bodyPr/>
                    <a:lstStyle/>
                    <a:p>
                      <a:pPr algn="ctr"/>
                      <a:r>
                        <a:rPr lang="en-US" sz="2000" b="1" dirty="0"/>
                        <a:t>Manifestation</a:t>
                      </a:r>
                    </a:p>
                  </a:txBody>
                  <a:tcPr anchor="ctr"/>
                </a:tc>
                <a:tc>
                  <a:txBody>
                    <a:bodyPr/>
                    <a:lstStyle/>
                    <a:p>
                      <a:pPr algn="ctr"/>
                      <a:r>
                        <a:rPr lang="en-US" sz="2000" dirty="0"/>
                        <a:t>has statement of responsibility relating to title proper</a:t>
                      </a:r>
                    </a:p>
                  </a:txBody>
                  <a:tcPr anchor="ctr"/>
                </a:tc>
                <a:tc>
                  <a:txBody>
                    <a:bodyPr/>
                    <a:lstStyle/>
                    <a:p>
                      <a:pPr algn="ctr"/>
                      <a:r>
                        <a:rPr lang="en-US" sz="2000" i="1" dirty="0"/>
                        <a:t>Katherine A. Bussard</a:t>
                      </a:r>
                    </a:p>
                  </a:txBody>
                  <a:tcPr anchor="ctr"/>
                </a:tc>
                <a:extLst>
                  <a:ext uri="{0D108BD9-81ED-4DB2-BD59-A6C34878D82A}">
                    <a16:rowId xmlns:a16="http://schemas.microsoft.com/office/drawing/2014/main" val="797297768"/>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39</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normAutofit/>
          </a:bodyPr>
          <a:lstStyle/>
          <a:p>
            <a:r>
              <a:rPr lang="en-US" dirty="0"/>
              <a:t>Metadata Statement Exercise</a:t>
            </a:r>
          </a:p>
        </p:txBody>
      </p:sp>
      <p:pic>
        <p:nvPicPr>
          <p:cNvPr id="2050" name="Picture 2">
            <a:extLst>
              <a:ext uri="{FF2B5EF4-FFF2-40B4-BE49-F238E27FC236}">
                <a16:creationId xmlns:a16="http://schemas.microsoft.com/office/drawing/2014/main" id="{D7295F0B-6713-B233-4EBA-2D820A9BFF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05" t="4660" r="15715" b="5076"/>
          <a:stretch/>
        </p:blipFill>
        <p:spPr bwMode="auto">
          <a:xfrm>
            <a:off x="841248" y="1828800"/>
            <a:ext cx="3884023" cy="472875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073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C22E4B-565E-C25C-6F90-C7B49364038A}"/>
              </a:ext>
            </a:extLst>
          </p:cNvPr>
          <p:cNvSpPr>
            <a:spLocks noGrp="1"/>
          </p:cNvSpPr>
          <p:nvPr>
            <p:ph idx="1"/>
          </p:nvPr>
        </p:nvSpPr>
        <p:spPr/>
        <p:txBody>
          <a:bodyPr/>
          <a:lstStyle/>
          <a:p>
            <a:r>
              <a:rPr lang="en-US" b="1" dirty="0"/>
              <a:t>Consolidation of three IFLA bibliographic conceptual models</a:t>
            </a:r>
          </a:p>
          <a:p>
            <a:pPr lvl="1"/>
            <a:r>
              <a:rPr lang="en-US" b="1" dirty="0"/>
              <a:t>FRBR</a:t>
            </a:r>
            <a:r>
              <a:rPr lang="en-US" dirty="0"/>
              <a:t>	Functional Requirements for Bibliographic Records (1998)</a:t>
            </a:r>
          </a:p>
          <a:p>
            <a:pPr lvl="1"/>
            <a:r>
              <a:rPr lang="en-US" b="1" dirty="0"/>
              <a:t>FRAD</a:t>
            </a:r>
            <a:r>
              <a:rPr lang="en-US" dirty="0"/>
              <a:t>	Functional Requirements for Authority Data (2009)</a:t>
            </a:r>
          </a:p>
          <a:p>
            <a:pPr lvl="1"/>
            <a:r>
              <a:rPr lang="en-US" b="1" dirty="0"/>
              <a:t>FRSAD</a:t>
            </a:r>
            <a:r>
              <a:rPr lang="en-US" dirty="0"/>
              <a:t>	Functional Requirements for Subject Authority Data (2010)</a:t>
            </a:r>
          </a:p>
          <a:p>
            <a:r>
              <a:rPr lang="en-US" b="1" dirty="0"/>
              <a:t>Work/Expression/Manifestation/Item</a:t>
            </a:r>
          </a:p>
        </p:txBody>
      </p:sp>
      <p:sp>
        <p:nvSpPr>
          <p:cNvPr id="3" name="Slide Number Placeholder 2">
            <a:extLst>
              <a:ext uri="{FF2B5EF4-FFF2-40B4-BE49-F238E27FC236}">
                <a16:creationId xmlns:a16="http://schemas.microsoft.com/office/drawing/2014/main" id="{5A5EE765-823D-7AC3-0DB3-3C09D13C6BC0}"/>
              </a:ext>
            </a:extLst>
          </p:cNvPr>
          <p:cNvSpPr>
            <a:spLocks noGrp="1"/>
          </p:cNvSpPr>
          <p:nvPr>
            <p:ph type="sldNum" sz="quarter" idx="12"/>
          </p:nvPr>
        </p:nvSpPr>
        <p:spPr/>
        <p:txBody>
          <a:bodyPr/>
          <a:lstStyle/>
          <a:p>
            <a:fld id="{26D89839-9540-4FD2-A570-163792ED64AF}" type="slidenum">
              <a:rPr lang="en-US" smtClean="0"/>
              <a:t>4</a:t>
            </a:fld>
            <a:endParaRPr lang="en-US"/>
          </a:p>
        </p:txBody>
      </p:sp>
      <p:sp>
        <p:nvSpPr>
          <p:cNvPr id="4" name="Title 3">
            <a:extLst>
              <a:ext uri="{FF2B5EF4-FFF2-40B4-BE49-F238E27FC236}">
                <a16:creationId xmlns:a16="http://schemas.microsoft.com/office/drawing/2014/main" id="{8FEE73DF-66DD-F45F-2D9E-EC6E2CCFBCB1}"/>
              </a:ext>
            </a:extLst>
          </p:cNvPr>
          <p:cNvSpPr>
            <a:spLocks noGrp="1"/>
          </p:cNvSpPr>
          <p:nvPr>
            <p:ph type="title"/>
          </p:nvPr>
        </p:nvSpPr>
        <p:spPr/>
        <p:txBody>
          <a:bodyPr/>
          <a:lstStyle/>
          <a:p>
            <a:r>
              <a:rPr lang="en-US" dirty="0"/>
              <a:t>IFLA LRM (2017)</a:t>
            </a:r>
          </a:p>
        </p:txBody>
      </p:sp>
    </p:spTree>
    <p:extLst>
      <p:ext uri="{BB962C8B-B14F-4D97-AF65-F5344CB8AC3E}">
        <p14:creationId xmlns:p14="http://schemas.microsoft.com/office/powerpoint/2010/main" val="1677933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1779739975"/>
              </p:ext>
            </p:extLst>
          </p:nvPr>
        </p:nvGraphicFramePr>
        <p:xfrm>
          <a:off x="838200" y="1825625"/>
          <a:ext cx="10515600" cy="40538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4134769345"/>
                    </a:ext>
                  </a:extLst>
                </a:gridCol>
                <a:gridCol w="5257800">
                  <a:extLst>
                    <a:ext uri="{9D8B030D-6E8A-4147-A177-3AD203B41FA5}">
                      <a16:colId xmlns:a16="http://schemas.microsoft.com/office/drawing/2014/main" val="4272784617"/>
                    </a:ext>
                  </a:extLst>
                </a:gridCol>
              </a:tblGrid>
              <a:tr h="370840">
                <a:tc>
                  <a:txBody>
                    <a:bodyPr/>
                    <a:lstStyle/>
                    <a:p>
                      <a:pPr algn="ctr"/>
                      <a:r>
                        <a:rPr lang="en-US" sz="2800" dirty="0"/>
                        <a:t>RDA Glossary</a:t>
                      </a:r>
                    </a:p>
                  </a:txBody>
                  <a:tcPr/>
                </a:tc>
                <a:tc>
                  <a:txBody>
                    <a:bodyPr/>
                    <a:lstStyle/>
                    <a:p>
                      <a:pPr algn="ctr"/>
                      <a:endParaRPr lang="en-US" sz="2800" dirty="0">
                        <a:solidFill>
                          <a:schemeClr val="bg1"/>
                        </a:solidFill>
                      </a:endParaRPr>
                    </a:p>
                  </a:txBody>
                  <a:tcPr>
                    <a:solidFill>
                      <a:schemeClr val="bg1"/>
                    </a:solidFill>
                  </a:tcPr>
                </a:tc>
                <a:extLst>
                  <a:ext uri="{0D108BD9-81ED-4DB2-BD59-A6C34878D82A}">
                    <a16:rowId xmlns:a16="http://schemas.microsoft.com/office/drawing/2014/main" val="298760797"/>
                  </a:ext>
                </a:extLst>
              </a:tr>
              <a:tr h="370840">
                <a:tc>
                  <a:txBody>
                    <a:bodyPr/>
                    <a:lstStyle/>
                    <a:p>
                      <a:r>
                        <a:rPr lang="en-US" sz="2400" dirty="0"/>
                        <a:t>A metadata work that is an aggregating work that is a plan to select and arrange one or more expressions of one or more metadata statements that describe one or more individual instances of RDA entities and embody them in an aggregate.  </a:t>
                      </a:r>
                    </a:p>
                    <a:p>
                      <a:pPr>
                        <a:spcBef>
                          <a:spcPts val="1200"/>
                        </a:spcBef>
                      </a:pPr>
                      <a:r>
                        <a:rPr lang="en-US" sz="2400" dirty="0"/>
                        <a:t>The plan may be part of an application profile. </a:t>
                      </a:r>
                    </a:p>
                  </a:txBody>
                  <a:tcPr/>
                </a:tc>
                <a:tc>
                  <a:txBody>
                    <a:bodyPr/>
                    <a:lstStyle/>
                    <a:p>
                      <a:pPr>
                        <a:spcBef>
                          <a:spcPts val="800"/>
                        </a:spcBef>
                      </a:pPr>
                      <a:endParaRPr lang="en-US" sz="2400" dirty="0"/>
                    </a:p>
                  </a:txBody>
                  <a:tcPr>
                    <a:solidFill>
                      <a:schemeClr val="bg1"/>
                    </a:solidFill>
                  </a:tcPr>
                </a:tc>
                <a:extLst>
                  <a:ext uri="{0D108BD9-81ED-4DB2-BD59-A6C34878D82A}">
                    <a16:rowId xmlns:a16="http://schemas.microsoft.com/office/drawing/2014/main" val="3713660951"/>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40</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Metadata Description Set</a:t>
            </a:r>
          </a:p>
        </p:txBody>
      </p:sp>
    </p:spTree>
    <p:extLst>
      <p:ext uri="{BB962C8B-B14F-4D97-AF65-F5344CB8AC3E}">
        <p14:creationId xmlns:p14="http://schemas.microsoft.com/office/powerpoint/2010/main" val="2002218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2005355873"/>
              </p:ext>
            </p:extLst>
          </p:nvPr>
        </p:nvGraphicFramePr>
        <p:xfrm>
          <a:off x="838200" y="1825625"/>
          <a:ext cx="10515600" cy="44704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4134769345"/>
                    </a:ext>
                  </a:extLst>
                </a:gridCol>
                <a:gridCol w="5257800">
                  <a:extLst>
                    <a:ext uri="{9D8B030D-6E8A-4147-A177-3AD203B41FA5}">
                      <a16:colId xmlns:a16="http://schemas.microsoft.com/office/drawing/2014/main" val="4272784617"/>
                    </a:ext>
                  </a:extLst>
                </a:gridCol>
              </a:tblGrid>
              <a:tr h="370840">
                <a:tc>
                  <a:txBody>
                    <a:bodyPr/>
                    <a:lstStyle/>
                    <a:p>
                      <a:pPr algn="ctr"/>
                      <a:r>
                        <a:rPr lang="en-US" sz="2800" dirty="0"/>
                        <a:t>Metadata Description Set</a:t>
                      </a:r>
                    </a:p>
                  </a:txBody>
                  <a:tcPr/>
                </a:tc>
                <a:tc>
                  <a:txBody>
                    <a:bodyPr/>
                    <a:lstStyle/>
                    <a:p>
                      <a:pPr algn="ctr"/>
                      <a:r>
                        <a:rPr lang="en-US" sz="2800" dirty="0"/>
                        <a:t>Metadata Work</a:t>
                      </a:r>
                    </a:p>
                  </a:txBody>
                  <a:tcPr/>
                </a:tc>
                <a:extLst>
                  <a:ext uri="{0D108BD9-81ED-4DB2-BD59-A6C34878D82A}">
                    <a16:rowId xmlns:a16="http://schemas.microsoft.com/office/drawing/2014/main" val="298760797"/>
                  </a:ext>
                </a:extLst>
              </a:tr>
              <a:tr h="370840">
                <a:tc>
                  <a:txBody>
                    <a:bodyPr/>
                    <a:lstStyle/>
                    <a:p>
                      <a:r>
                        <a:rPr lang="en-US" sz="2400" dirty="0"/>
                        <a:t>A metadata work that is an aggregating work that is a plan to select and arrange one or more expressions of one or more metadata statements that describe one or more individual instances of RDA entities and embody them in an aggregate.  </a:t>
                      </a:r>
                    </a:p>
                    <a:p>
                      <a:pPr>
                        <a:spcBef>
                          <a:spcPts val="1200"/>
                        </a:spcBef>
                      </a:pPr>
                      <a:r>
                        <a:rPr lang="en-US" sz="2400" dirty="0"/>
                        <a:t>The plan may be part of an application profile. (RDA Glossary)</a:t>
                      </a:r>
                    </a:p>
                  </a:txBody>
                  <a:tcPr/>
                </a:tc>
                <a:tc>
                  <a:txBody>
                    <a:bodyPr/>
                    <a:lstStyle/>
                    <a:p>
                      <a:pPr>
                        <a:spcBef>
                          <a:spcPts val="800"/>
                        </a:spcBef>
                      </a:pPr>
                      <a:r>
                        <a:rPr lang="en-US" sz="2400" dirty="0"/>
                        <a:t>A work that is a metadata statement or a metadata description set.</a:t>
                      </a:r>
                    </a:p>
                    <a:p>
                      <a:pPr algn="ctr">
                        <a:spcBef>
                          <a:spcPts val="800"/>
                        </a:spcBef>
                      </a:pPr>
                      <a:r>
                        <a:rPr lang="en-US" sz="2400" b="1" dirty="0"/>
                        <a:t>OR</a:t>
                      </a:r>
                    </a:p>
                    <a:p>
                      <a:pPr>
                        <a:spcBef>
                          <a:spcPts val="800"/>
                        </a:spcBef>
                      </a:pPr>
                      <a:r>
                        <a:rPr lang="en-US" sz="2400" dirty="0"/>
                        <a:t>A single metadata statement (a single piece of metadata describing an entity) or a plan to bring together metadata statements describing one or more entities (a metadata description set; e.g., bibliographic records and authority records). (RDA Glossary)</a:t>
                      </a:r>
                    </a:p>
                  </a:txBody>
                  <a:tcPr/>
                </a:tc>
                <a:extLst>
                  <a:ext uri="{0D108BD9-81ED-4DB2-BD59-A6C34878D82A}">
                    <a16:rowId xmlns:a16="http://schemas.microsoft.com/office/drawing/2014/main" val="3713660951"/>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41</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Metadata Description Set and Metadata Work</a:t>
            </a:r>
          </a:p>
        </p:txBody>
      </p:sp>
    </p:spTree>
    <p:extLst>
      <p:ext uri="{BB962C8B-B14F-4D97-AF65-F5344CB8AC3E}">
        <p14:creationId xmlns:p14="http://schemas.microsoft.com/office/powerpoint/2010/main" val="3415022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3142265218"/>
              </p:ext>
            </p:extLst>
          </p:nvPr>
        </p:nvGraphicFramePr>
        <p:xfrm>
          <a:off x="838200" y="1825625"/>
          <a:ext cx="10515600" cy="38404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4134769345"/>
                    </a:ext>
                  </a:extLst>
                </a:gridCol>
                <a:gridCol w="5257800">
                  <a:extLst>
                    <a:ext uri="{9D8B030D-6E8A-4147-A177-3AD203B41FA5}">
                      <a16:colId xmlns:a16="http://schemas.microsoft.com/office/drawing/2014/main" val="4272784617"/>
                    </a:ext>
                  </a:extLst>
                </a:gridCol>
              </a:tblGrid>
              <a:tr h="370840">
                <a:tc>
                  <a:txBody>
                    <a:bodyPr/>
                    <a:lstStyle/>
                    <a:p>
                      <a:pPr algn="ctr"/>
                      <a:r>
                        <a:rPr lang="en-US" sz="2800" dirty="0"/>
                        <a:t>Manifestation</a:t>
                      </a:r>
                    </a:p>
                  </a:txBody>
                  <a:tcPr/>
                </a:tc>
                <a:tc>
                  <a:txBody>
                    <a:bodyPr/>
                    <a:lstStyle/>
                    <a:p>
                      <a:pPr algn="ctr"/>
                      <a:r>
                        <a:rPr lang="en-US" sz="2800" dirty="0"/>
                        <a:t>Person</a:t>
                      </a:r>
                    </a:p>
                  </a:txBody>
                  <a:tcPr/>
                </a:tc>
                <a:extLst>
                  <a:ext uri="{0D108BD9-81ED-4DB2-BD59-A6C34878D82A}">
                    <a16:rowId xmlns:a16="http://schemas.microsoft.com/office/drawing/2014/main" val="298760797"/>
                  </a:ext>
                </a:extLst>
              </a:tr>
              <a:tr h="370840">
                <a:tc>
                  <a:txBody>
                    <a:bodyPr/>
                    <a:lstStyle/>
                    <a:p>
                      <a:pPr>
                        <a:spcBef>
                          <a:spcPts val="800"/>
                        </a:spcBef>
                      </a:pPr>
                      <a:r>
                        <a:rPr lang="en-US" sz="2400" b="1" dirty="0"/>
                        <a:t>Manifestation</a:t>
                      </a:r>
                      <a:r>
                        <a:rPr lang="en-US" sz="2400" dirty="0"/>
                        <a:t> has title proper </a:t>
                      </a:r>
                      <a:r>
                        <a:rPr lang="en-US" sz="2400" i="1" dirty="0"/>
                        <a:t>Nancy Caroline's emergency care in the streets</a:t>
                      </a:r>
                    </a:p>
                    <a:p>
                      <a:pPr>
                        <a:spcBef>
                          <a:spcPts val="800"/>
                        </a:spcBef>
                      </a:pPr>
                      <a:r>
                        <a:rPr lang="en-US" sz="2400" b="1" dirty="0"/>
                        <a:t>Manifestation</a:t>
                      </a:r>
                      <a:r>
                        <a:rPr lang="en-US" sz="2400" dirty="0"/>
                        <a:t> has statement of responsibility </a:t>
                      </a:r>
                      <a:r>
                        <a:rPr lang="en-US" sz="2400" i="1" dirty="0"/>
                        <a:t>AAOS</a:t>
                      </a:r>
                    </a:p>
                    <a:p>
                      <a:pPr>
                        <a:spcBef>
                          <a:spcPts val="800"/>
                        </a:spcBef>
                      </a:pPr>
                      <a:r>
                        <a:rPr lang="en-US" sz="2400" b="1" dirty="0"/>
                        <a:t>Manifestation</a:t>
                      </a:r>
                      <a:r>
                        <a:rPr lang="en-US" sz="2400" dirty="0"/>
                        <a:t> has variant title of manifestation </a:t>
                      </a:r>
                      <a:r>
                        <a:rPr lang="en-US" sz="2400" i="1" dirty="0"/>
                        <a:t>Emergency care in the streets</a:t>
                      </a:r>
                    </a:p>
                  </a:txBody>
                  <a:tcPr/>
                </a:tc>
                <a:tc>
                  <a:txBody>
                    <a:bodyPr/>
                    <a:lstStyle/>
                    <a:p>
                      <a:pPr>
                        <a:spcBef>
                          <a:spcPts val="800"/>
                        </a:spcBef>
                      </a:pPr>
                      <a:r>
                        <a:rPr lang="en-US" sz="2400" b="1" dirty="0"/>
                        <a:t>Person</a:t>
                      </a:r>
                      <a:r>
                        <a:rPr lang="en-US" sz="2400" dirty="0"/>
                        <a:t> has name of person </a:t>
                      </a:r>
                      <a:r>
                        <a:rPr lang="en-US" sz="2400" i="1" dirty="0"/>
                        <a:t>Nancy L. Caroline</a:t>
                      </a:r>
                    </a:p>
                    <a:p>
                      <a:pPr>
                        <a:spcBef>
                          <a:spcPts val="800"/>
                        </a:spcBef>
                      </a:pPr>
                      <a:r>
                        <a:rPr lang="en-US" sz="2400" b="1" dirty="0"/>
                        <a:t>Person</a:t>
                      </a:r>
                      <a:r>
                        <a:rPr lang="en-US" sz="2400" dirty="0"/>
                        <a:t> has preferred name of person </a:t>
                      </a:r>
                      <a:r>
                        <a:rPr lang="en-US" sz="2400" i="1" dirty="0"/>
                        <a:t>Nancy L. Caroline</a:t>
                      </a:r>
                    </a:p>
                    <a:p>
                      <a:pPr>
                        <a:spcBef>
                          <a:spcPts val="800"/>
                        </a:spcBef>
                      </a:pPr>
                      <a:r>
                        <a:rPr lang="en-US" sz="2400" b="1" dirty="0"/>
                        <a:t>Person</a:t>
                      </a:r>
                      <a:r>
                        <a:rPr lang="en-US" sz="2400" dirty="0"/>
                        <a:t> has variant name of person </a:t>
                      </a:r>
                      <a:r>
                        <a:rPr lang="en-US" sz="2400" i="1" dirty="0"/>
                        <a:t>Nancy Lee Caroline</a:t>
                      </a:r>
                    </a:p>
                    <a:p>
                      <a:pPr>
                        <a:spcBef>
                          <a:spcPts val="800"/>
                        </a:spcBef>
                      </a:pPr>
                      <a:r>
                        <a:rPr lang="en-US" sz="2400" b="1" dirty="0"/>
                        <a:t>Person</a:t>
                      </a:r>
                      <a:r>
                        <a:rPr lang="en-US" sz="2400" dirty="0"/>
                        <a:t> has authorized access point for person </a:t>
                      </a:r>
                      <a:r>
                        <a:rPr lang="en-US" sz="2400" i="1" dirty="0"/>
                        <a:t>Caroline, Nancy L.</a:t>
                      </a:r>
                    </a:p>
                  </a:txBody>
                  <a:tcPr/>
                </a:tc>
                <a:extLst>
                  <a:ext uri="{0D108BD9-81ED-4DB2-BD59-A6C34878D82A}">
                    <a16:rowId xmlns:a16="http://schemas.microsoft.com/office/drawing/2014/main" val="3713660951"/>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42</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A Metadata Description Set </a:t>
            </a:r>
            <a:br>
              <a:rPr lang="en-US" dirty="0"/>
            </a:br>
            <a:r>
              <a:rPr lang="en-US" sz="4000" dirty="0"/>
              <a:t>Contains Many Metadata Statements</a:t>
            </a:r>
          </a:p>
        </p:txBody>
      </p:sp>
    </p:spTree>
    <p:extLst>
      <p:ext uri="{BB962C8B-B14F-4D97-AF65-F5344CB8AC3E}">
        <p14:creationId xmlns:p14="http://schemas.microsoft.com/office/powerpoint/2010/main" val="1084941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43</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A Bibliographic Record</a:t>
            </a:r>
            <a:br>
              <a:rPr lang="en-US" dirty="0"/>
            </a:br>
            <a:r>
              <a:rPr lang="en-US" sz="4000" dirty="0"/>
              <a:t>Is a Metadata Description Set</a:t>
            </a:r>
          </a:p>
        </p:txBody>
      </p:sp>
      <p:pic>
        <p:nvPicPr>
          <p:cNvPr id="3074" name="Picture 2">
            <a:extLst>
              <a:ext uri="{FF2B5EF4-FFF2-40B4-BE49-F238E27FC236}">
                <a16:creationId xmlns:a16="http://schemas.microsoft.com/office/drawing/2014/main" id="{F021F35C-14A1-80FC-F973-8DC43FCCEE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2" t="687"/>
          <a:stretch/>
        </p:blipFill>
        <p:spPr bwMode="auto">
          <a:xfrm>
            <a:off x="841247" y="1828799"/>
            <a:ext cx="6596131" cy="48926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418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44</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Identify Five Metadata Description Statements</a:t>
            </a:r>
            <a:endParaRPr lang="en-US" sz="4000" dirty="0"/>
          </a:p>
        </p:txBody>
      </p:sp>
      <p:pic>
        <p:nvPicPr>
          <p:cNvPr id="4098" name="Picture 2">
            <a:extLst>
              <a:ext uri="{FF2B5EF4-FFF2-40B4-BE49-F238E27FC236}">
                <a16:creationId xmlns:a16="http://schemas.microsoft.com/office/drawing/2014/main" id="{DE7E8314-CEE3-A731-806B-706EA7D54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248" y="1828799"/>
            <a:ext cx="9218516" cy="48926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82BFF47B-8751-D1DA-5B11-C3E8C7447A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20" t="6978" r="9977" b="7006"/>
          <a:stretch/>
        </p:blipFill>
        <p:spPr bwMode="auto">
          <a:xfrm>
            <a:off x="8812196" y="365125"/>
            <a:ext cx="2538556" cy="41154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F09DADD-C67A-EC46-925A-DE9502834C74}"/>
              </a:ext>
            </a:extLst>
          </p:cNvPr>
          <p:cNvSpPr txBox="1"/>
          <p:nvPr/>
        </p:nvSpPr>
        <p:spPr>
          <a:xfrm>
            <a:off x="5600701" y="5487527"/>
            <a:ext cx="6180174" cy="646331"/>
          </a:xfrm>
          <a:prstGeom prst="rect">
            <a:avLst/>
          </a:prstGeom>
          <a:noFill/>
        </p:spPr>
        <p:txBody>
          <a:bodyPr wrap="square" anchor="ctr">
            <a:spAutoFit/>
          </a:bodyPr>
          <a:lstStyle/>
          <a:p>
            <a:pPr algn="ctr" rtl="0">
              <a:spcBef>
                <a:spcPts val="0"/>
              </a:spcBef>
              <a:spcAft>
                <a:spcPts val="0"/>
              </a:spcAft>
            </a:pPr>
            <a:r>
              <a:rPr lang="en-US" sz="3600" b="0" i="0" u="none" strike="noStrike" dirty="0">
                <a:solidFill>
                  <a:schemeClr val="accent2"/>
                </a:solidFill>
                <a:effectLst/>
              </a:rPr>
              <a:t>https://lccn.loc.gov/45004028</a:t>
            </a:r>
            <a:endParaRPr lang="en-US" dirty="0">
              <a:solidFill>
                <a:schemeClr val="accent2"/>
              </a:solidFill>
            </a:endParaRPr>
          </a:p>
        </p:txBody>
      </p:sp>
    </p:spTree>
    <p:extLst>
      <p:ext uri="{BB962C8B-B14F-4D97-AF65-F5344CB8AC3E}">
        <p14:creationId xmlns:p14="http://schemas.microsoft.com/office/powerpoint/2010/main" val="33970359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437822683"/>
              </p:ext>
            </p:extLst>
          </p:nvPr>
        </p:nvGraphicFramePr>
        <p:xfrm>
          <a:off x="838200" y="1828800"/>
          <a:ext cx="10515600" cy="4328160"/>
        </p:xfrm>
        <a:graphic>
          <a:graphicData uri="http://schemas.openxmlformats.org/drawingml/2006/table">
            <a:tbl>
              <a:tblPr bandRow="1">
                <a:tableStyleId>{7DF18680-E054-41AD-8BC1-D1AEF772440D}</a:tableStyleId>
              </a:tblPr>
              <a:tblGrid>
                <a:gridCol w="2628900">
                  <a:extLst>
                    <a:ext uri="{9D8B030D-6E8A-4147-A177-3AD203B41FA5}">
                      <a16:colId xmlns:a16="http://schemas.microsoft.com/office/drawing/2014/main" val="1530857000"/>
                    </a:ext>
                  </a:extLst>
                </a:gridCol>
                <a:gridCol w="2628900">
                  <a:extLst>
                    <a:ext uri="{9D8B030D-6E8A-4147-A177-3AD203B41FA5}">
                      <a16:colId xmlns:a16="http://schemas.microsoft.com/office/drawing/2014/main" val="3766714206"/>
                    </a:ext>
                  </a:extLst>
                </a:gridCol>
                <a:gridCol w="2628900">
                  <a:extLst>
                    <a:ext uri="{9D8B030D-6E8A-4147-A177-3AD203B41FA5}">
                      <a16:colId xmlns:a16="http://schemas.microsoft.com/office/drawing/2014/main" val="1103502886"/>
                    </a:ext>
                  </a:extLst>
                </a:gridCol>
                <a:gridCol w="2628900">
                  <a:extLst>
                    <a:ext uri="{9D8B030D-6E8A-4147-A177-3AD203B41FA5}">
                      <a16:colId xmlns:a16="http://schemas.microsoft.com/office/drawing/2014/main" val="3091233425"/>
                    </a:ext>
                  </a:extLst>
                </a:gridCol>
              </a:tblGrid>
              <a:tr h="370840">
                <a:tc>
                  <a:txBody>
                    <a:bodyPr/>
                    <a:lstStyle/>
                    <a:p>
                      <a:pPr algn="ctr"/>
                      <a:r>
                        <a:rPr lang="en-US" sz="2400" b="1" dirty="0"/>
                        <a:t>Unstructured</a:t>
                      </a:r>
                    </a:p>
                  </a:txBody>
                  <a:tcPr anchor="ctr">
                    <a:solidFill>
                      <a:srgbClr val="E9EBF5"/>
                    </a:solidFill>
                  </a:tcPr>
                </a:tc>
                <a:tc>
                  <a:txBody>
                    <a:bodyPr/>
                    <a:lstStyle/>
                    <a:p>
                      <a:pPr algn="ctr"/>
                      <a:r>
                        <a:rPr lang="en-US" sz="2400" b="1" dirty="0"/>
                        <a:t>Structured</a:t>
                      </a:r>
                    </a:p>
                  </a:txBody>
                  <a:tcPr anchor="ctr">
                    <a:solidFill>
                      <a:srgbClr val="CFD5EA"/>
                    </a:solidFill>
                  </a:tcPr>
                </a:tc>
                <a:tc>
                  <a:txBody>
                    <a:bodyPr/>
                    <a:lstStyle/>
                    <a:p>
                      <a:pPr algn="ctr"/>
                      <a:r>
                        <a:rPr lang="en-US" sz="2400" b="1" dirty="0"/>
                        <a:t>Identifier</a:t>
                      </a:r>
                    </a:p>
                  </a:txBody>
                  <a:tcPr anchor="ctr">
                    <a:solidFill>
                      <a:srgbClr val="AEB8DC"/>
                    </a:solidFill>
                  </a:tcPr>
                </a:tc>
                <a:tc>
                  <a:txBody>
                    <a:bodyPr/>
                    <a:lstStyle/>
                    <a:p>
                      <a:pPr algn="ctr"/>
                      <a:r>
                        <a:rPr lang="en-US" sz="2400" b="1" dirty="0"/>
                        <a:t>IRI </a:t>
                      </a:r>
                    </a:p>
                    <a:p>
                      <a:pPr algn="ctr"/>
                      <a:r>
                        <a:rPr lang="en-US" sz="1400" b="1" dirty="0"/>
                        <a:t>(Internationalized Resource Identifier)</a:t>
                      </a:r>
                    </a:p>
                  </a:txBody>
                  <a:tcPr anchor="ctr">
                    <a:solidFill>
                      <a:srgbClr val="919ECF"/>
                    </a:solidFill>
                  </a:tcPr>
                </a:tc>
                <a:extLst>
                  <a:ext uri="{0D108BD9-81ED-4DB2-BD59-A6C34878D82A}">
                    <a16:rowId xmlns:a16="http://schemas.microsoft.com/office/drawing/2014/main" val="298760797"/>
                  </a:ext>
                </a:extLst>
              </a:tr>
              <a:tr h="370840">
                <a:tc>
                  <a:txBody>
                    <a:bodyPr/>
                    <a:lstStyle/>
                    <a:p>
                      <a:pPr algn="l">
                        <a:spcBef>
                          <a:spcPts val="600"/>
                        </a:spcBef>
                      </a:pPr>
                      <a:r>
                        <a:rPr lang="en-US" sz="2000" b="0" dirty="0"/>
                        <a:t>A </a:t>
                      </a:r>
                      <a:r>
                        <a:rPr lang="en-US" sz="2000" b="1" dirty="0"/>
                        <a:t>human-readable</a:t>
                      </a:r>
                      <a:r>
                        <a:rPr lang="en-US" sz="2000" b="0" dirty="0"/>
                        <a:t> string that is an </a:t>
                      </a:r>
                      <a:r>
                        <a:rPr lang="en-US" sz="2000" b="1" dirty="0"/>
                        <a:t>uncontrolled</a:t>
                      </a:r>
                      <a:r>
                        <a:rPr lang="en-US" sz="2000" b="0" dirty="0"/>
                        <a:t> full or partial description of an entity or an uncontrolled term describing an aspect of an entity.</a:t>
                      </a:r>
                    </a:p>
                  </a:txBody>
                  <a:tcPr>
                    <a:solidFill>
                      <a:srgbClr val="E9EBF5"/>
                    </a:solidFill>
                  </a:tcPr>
                </a:tc>
                <a:tc>
                  <a:txBody>
                    <a:bodyPr/>
                    <a:lstStyle/>
                    <a:p>
                      <a:pPr algn="l">
                        <a:spcBef>
                          <a:spcPts val="600"/>
                        </a:spcBef>
                      </a:pPr>
                      <a:r>
                        <a:rPr lang="en-US" sz="2000" b="0" dirty="0"/>
                        <a:t>A </a:t>
                      </a:r>
                      <a:r>
                        <a:rPr lang="en-US" sz="2000" b="1" dirty="0"/>
                        <a:t>human-readable </a:t>
                      </a:r>
                      <a:r>
                        <a:rPr lang="en-US" sz="2000" b="0" dirty="0"/>
                        <a:t>string that is a full or partial description of an entity that is based on a </a:t>
                      </a:r>
                      <a:r>
                        <a:rPr lang="en-US" sz="2000" b="1" dirty="0"/>
                        <a:t>string encoding scheme</a:t>
                      </a:r>
                      <a:r>
                        <a:rPr lang="en-US" sz="2000" b="0" dirty="0"/>
                        <a:t>, or is a </a:t>
                      </a:r>
                      <a:r>
                        <a:rPr lang="en-US" sz="2000" b="1" dirty="0"/>
                        <a:t>controlled</a:t>
                      </a:r>
                      <a:r>
                        <a:rPr lang="en-US" sz="2000" b="0" dirty="0"/>
                        <a:t> term that describes an aspect of an entity.</a:t>
                      </a:r>
                    </a:p>
                    <a:p>
                      <a:pPr algn="l">
                        <a:spcBef>
                          <a:spcPts val="600"/>
                        </a:spcBef>
                      </a:pPr>
                      <a:endParaRPr lang="en-US" sz="2000" b="0" dirty="0"/>
                    </a:p>
                  </a:txBody>
                  <a:tcPr>
                    <a:solidFill>
                      <a:srgbClr val="CFD5EA"/>
                    </a:solidFill>
                  </a:tcPr>
                </a:tc>
                <a:tc>
                  <a:txBody>
                    <a:bodyPr/>
                    <a:lstStyle/>
                    <a:p>
                      <a:pPr algn="l">
                        <a:spcBef>
                          <a:spcPts val="600"/>
                        </a:spcBef>
                      </a:pPr>
                      <a:r>
                        <a:rPr lang="en-US" sz="2000" b="0" dirty="0"/>
                        <a:t>A </a:t>
                      </a:r>
                      <a:r>
                        <a:rPr lang="en-US" sz="2000" b="1" dirty="0"/>
                        <a:t>machine-readable </a:t>
                      </a:r>
                      <a:r>
                        <a:rPr lang="en-US" sz="2000" b="0" dirty="0"/>
                        <a:t>string that is </a:t>
                      </a:r>
                      <a:r>
                        <a:rPr lang="en-US" sz="2000" b="1" dirty="0"/>
                        <a:t>assigned</a:t>
                      </a:r>
                      <a:r>
                        <a:rPr lang="en-US" sz="2000" b="0" dirty="0"/>
                        <a:t> to an entity in order to differentiate the entity from other entities within a local domain, or a </a:t>
                      </a:r>
                      <a:r>
                        <a:rPr lang="en-US" sz="2000" b="1" dirty="0"/>
                        <a:t>notation</a:t>
                      </a:r>
                      <a:r>
                        <a:rPr lang="en-US" sz="2000" b="0" dirty="0"/>
                        <a:t> for a term from a controlled vocabulary that is assigned to an aspect of the entity.</a:t>
                      </a:r>
                    </a:p>
                  </a:txBody>
                  <a:tcPr>
                    <a:solidFill>
                      <a:srgbClr val="AEB8DC"/>
                    </a:solidFill>
                  </a:tcPr>
                </a:tc>
                <a:tc>
                  <a:txBody>
                    <a:bodyPr/>
                    <a:lstStyle/>
                    <a:p>
                      <a:pPr algn="l"/>
                      <a:r>
                        <a:rPr lang="en-US" sz="2000" b="0" dirty="0"/>
                        <a:t>A </a:t>
                      </a:r>
                      <a:r>
                        <a:rPr lang="en-US" sz="2000" b="1" dirty="0"/>
                        <a:t>machine-readable</a:t>
                      </a:r>
                      <a:r>
                        <a:rPr lang="en-US" sz="2000" b="0" dirty="0"/>
                        <a:t> string that is </a:t>
                      </a:r>
                      <a:r>
                        <a:rPr lang="en-US" sz="2000" b="1" dirty="0"/>
                        <a:t>assigned</a:t>
                      </a:r>
                      <a:r>
                        <a:rPr lang="en-US" sz="2000" b="0" dirty="0"/>
                        <a:t> to an entity in order to differentiate the entity from other entities, or to an aspect of an entity, within the global domain of the semantic web and open linked data.</a:t>
                      </a:r>
                    </a:p>
                  </a:txBody>
                  <a:tcPr>
                    <a:solidFill>
                      <a:srgbClr val="919ECF"/>
                    </a:solidFill>
                  </a:tcPr>
                </a:tc>
                <a:extLst>
                  <a:ext uri="{0D108BD9-81ED-4DB2-BD59-A6C34878D82A}">
                    <a16:rowId xmlns:a16="http://schemas.microsoft.com/office/drawing/2014/main" val="3713660951"/>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45</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Four Recording Methods</a:t>
            </a:r>
          </a:p>
        </p:txBody>
      </p:sp>
    </p:spTree>
    <p:extLst>
      <p:ext uri="{BB962C8B-B14F-4D97-AF65-F5344CB8AC3E}">
        <p14:creationId xmlns:p14="http://schemas.microsoft.com/office/powerpoint/2010/main" val="222931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216585550"/>
              </p:ext>
            </p:extLst>
          </p:nvPr>
        </p:nvGraphicFramePr>
        <p:xfrm>
          <a:off x="838200" y="1828800"/>
          <a:ext cx="10515600" cy="3870960"/>
        </p:xfrm>
        <a:graphic>
          <a:graphicData uri="http://schemas.openxmlformats.org/drawingml/2006/table">
            <a:tbl>
              <a:tblPr bandRow="1">
                <a:tableStyleId>{7DF18680-E054-41AD-8BC1-D1AEF772440D}</a:tableStyleId>
              </a:tblPr>
              <a:tblGrid>
                <a:gridCol w="2628900">
                  <a:extLst>
                    <a:ext uri="{9D8B030D-6E8A-4147-A177-3AD203B41FA5}">
                      <a16:colId xmlns:a16="http://schemas.microsoft.com/office/drawing/2014/main" val="1530857000"/>
                    </a:ext>
                  </a:extLst>
                </a:gridCol>
                <a:gridCol w="2628900">
                  <a:extLst>
                    <a:ext uri="{9D8B030D-6E8A-4147-A177-3AD203B41FA5}">
                      <a16:colId xmlns:a16="http://schemas.microsoft.com/office/drawing/2014/main" val="3766714206"/>
                    </a:ext>
                  </a:extLst>
                </a:gridCol>
                <a:gridCol w="2628900">
                  <a:extLst>
                    <a:ext uri="{9D8B030D-6E8A-4147-A177-3AD203B41FA5}">
                      <a16:colId xmlns:a16="http://schemas.microsoft.com/office/drawing/2014/main" val="1103502886"/>
                    </a:ext>
                  </a:extLst>
                </a:gridCol>
                <a:gridCol w="2628900">
                  <a:extLst>
                    <a:ext uri="{9D8B030D-6E8A-4147-A177-3AD203B41FA5}">
                      <a16:colId xmlns:a16="http://schemas.microsoft.com/office/drawing/2014/main" val="3091233425"/>
                    </a:ext>
                  </a:extLst>
                </a:gridCol>
              </a:tblGrid>
              <a:tr h="370840">
                <a:tc>
                  <a:txBody>
                    <a:bodyPr/>
                    <a:lstStyle/>
                    <a:p>
                      <a:pPr algn="ctr"/>
                      <a:r>
                        <a:rPr lang="en-US" sz="2400" b="1" dirty="0"/>
                        <a:t>Unstructured</a:t>
                      </a:r>
                    </a:p>
                  </a:txBody>
                  <a:tcPr anchor="ctr">
                    <a:solidFill>
                      <a:srgbClr val="E9EBF5"/>
                    </a:solidFill>
                  </a:tcPr>
                </a:tc>
                <a:tc>
                  <a:txBody>
                    <a:bodyPr/>
                    <a:lstStyle/>
                    <a:p>
                      <a:pPr algn="ctr"/>
                      <a:r>
                        <a:rPr lang="en-US" sz="2400" b="1" dirty="0"/>
                        <a:t>Structured</a:t>
                      </a:r>
                    </a:p>
                  </a:txBody>
                  <a:tcPr anchor="ctr">
                    <a:solidFill>
                      <a:srgbClr val="CFD5EA"/>
                    </a:solidFill>
                  </a:tcPr>
                </a:tc>
                <a:tc>
                  <a:txBody>
                    <a:bodyPr/>
                    <a:lstStyle/>
                    <a:p>
                      <a:pPr algn="ctr"/>
                      <a:r>
                        <a:rPr lang="en-US" sz="2400" b="1" dirty="0"/>
                        <a:t>Identifier</a:t>
                      </a:r>
                    </a:p>
                  </a:txBody>
                  <a:tcPr anchor="ctr">
                    <a:solidFill>
                      <a:srgbClr val="AEB8DC"/>
                    </a:solidFill>
                  </a:tcPr>
                </a:tc>
                <a:tc>
                  <a:txBody>
                    <a:bodyPr/>
                    <a:lstStyle/>
                    <a:p>
                      <a:pPr algn="ctr"/>
                      <a:r>
                        <a:rPr lang="en-US" sz="2400" b="1" dirty="0"/>
                        <a:t>IRI </a:t>
                      </a:r>
                    </a:p>
                    <a:p>
                      <a:pPr algn="ctr"/>
                      <a:r>
                        <a:rPr lang="en-US" sz="1400" b="1" dirty="0"/>
                        <a:t>(Internationalized Resource Identifier)</a:t>
                      </a:r>
                    </a:p>
                  </a:txBody>
                  <a:tcPr anchor="ctr">
                    <a:solidFill>
                      <a:srgbClr val="919ECF"/>
                    </a:solidFill>
                  </a:tcPr>
                </a:tc>
                <a:extLst>
                  <a:ext uri="{0D108BD9-81ED-4DB2-BD59-A6C34878D82A}">
                    <a16:rowId xmlns:a16="http://schemas.microsoft.com/office/drawing/2014/main" val="298760797"/>
                  </a:ext>
                </a:extLst>
              </a:tr>
              <a:tr h="370840">
                <a:tc>
                  <a:txBody>
                    <a:bodyPr/>
                    <a:lstStyle/>
                    <a:p>
                      <a:pPr algn="l">
                        <a:spcBef>
                          <a:spcPts val="600"/>
                        </a:spcBef>
                      </a:pPr>
                      <a:r>
                        <a:rPr lang="en-US" sz="2000" b="0" dirty="0"/>
                        <a:t>Includes a note, a transcription, a name or title as it appears in a source of information, and an uncontrolled term.</a:t>
                      </a:r>
                    </a:p>
                    <a:p>
                      <a:pPr algn="l">
                        <a:spcBef>
                          <a:spcPts val="1200"/>
                        </a:spcBef>
                      </a:pPr>
                      <a:r>
                        <a:rPr lang="en-US" sz="2000" b="0" dirty="0">
                          <a:latin typeface="Roboto Mono" panose="00000009000000000000" pitchFamily="49" charset="0"/>
                          <a:ea typeface="Roboto Mono" panose="00000009000000000000" pitchFamily="49" charset="0"/>
                        </a:rPr>
                        <a:t>Includes bibliographical references.</a:t>
                      </a:r>
                    </a:p>
                  </a:txBody>
                  <a:tcPr>
                    <a:solidFill>
                      <a:srgbClr val="E9EBF5"/>
                    </a:solidFill>
                  </a:tcPr>
                </a:tc>
                <a:tc>
                  <a:txBody>
                    <a:bodyPr/>
                    <a:lstStyle/>
                    <a:p>
                      <a:pPr algn="l">
                        <a:spcBef>
                          <a:spcPts val="600"/>
                        </a:spcBef>
                      </a:pPr>
                      <a:r>
                        <a:rPr lang="en-US" sz="2000" b="0" dirty="0"/>
                        <a:t>Includes an access point or a controlled term taken from a vocabulary encoding scheme.</a:t>
                      </a:r>
                    </a:p>
                    <a:p>
                      <a:pPr algn="l">
                        <a:spcBef>
                          <a:spcPts val="1200"/>
                        </a:spcBef>
                      </a:pPr>
                      <a:r>
                        <a:rPr lang="en-US" sz="2000" b="0" dirty="0">
                          <a:latin typeface="Roboto Mono" panose="00000009000000000000" pitchFamily="49" charset="0"/>
                          <a:ea typeface="Roboto Mono" panose="00000009000000000000" pitchFamily="49" charset="0"/>
                        </a:rPr>
                        <a:t>700 1# $a Reynolds, Jonathan T.</a:t>
                      </a:r>
                    </a:p>
                  </a:txBody>
                  <a:tcPr>
                    <a:solidFill>
                      <a:srgbClr val="CFD5EA"/>
                    </a:solidFill>
                  </a:tcPr>
                </a:tc>
                <a:tc>
                  <a:txBody>
                    <a:bodyPr/>
                    <a:lstStyle/>
                    <a:p>
                      <a:pPr algn="l">
                        <a:spcBef>
                          <a:spcPts val="600"/>
                        </a:spcBef>
                      </a:pPr>
                      <a:r>
                        <a:rPr lang="en-US" sz="2000" b="0" dirty="0"/>
                        <a:t>Includes an identifier or notation taken from a vocabulary encoding scheme.</a:t>
                      </a:r>
                    </a:p>
                    <a:p>
                      <a:pPr algn="l">
                        <a:spcBef>
                          <a:spcPts val="1200"/>
                        </a:spcBef>
                      </a:pPr>
                      <a:r>
                        <a:rPr lang="en-US" sz="2000" b="0" dirty="0">
                          <a:latin typeface="Roboto Mono" panose="00000009000000000000" pitchFamily="49" charset="0"/>
                          <a:ea typeface="Roboto Mono" panose="00000009000000000000" pitchFamily="49" charset="0"/>
                        </a:rPr>
                        <a:t>LCCN: 2015487953</a:t>
                      </a:r>
                    </a:p>
                  </a:txBody>
                  <a:tcPr>
                    <a:solidFill>
                      <a:srgbClr val="AEB8DC"/>
                    </a:solidFill>
                  </a:tcPr>
                </a:tc>
                <a:tc>
                  <a:txBody>
                    <a:bodyPr/>
                    <a:lstStyle/>
                    <a:p>
                      <a:pPr rtl="0"/>
                      <a:r>
                        <a:rPr lang="en-US" sz="1800" b="0" i="0" u="none" strike="noStrike" kern="1200" dirty="0">
                          <a:solidFill>
                            <a:schemeClr val="dk1"/>
                          </a:solidFill>
                          <a:effectLst/>
                          <a:latin typeface="Roboto Mono" panose="00000009000000000000" pitchFamily="49" charset="0"/>
                          <a:ea typeface="Roboto Mono" panose="00000009000000000000" pitchFamily="49" charset="0"/>
                          <a:cs typeface="+mn-cs"/>
                        </a:rPr>
                        <a:t>http://id.loc.gov/vocabulary/issuance/mono</a:t>
                      </a:r>
                      <a:endParaRPr lang="en-US" sz="2000" b="0" dirty="0">
                        <a:effectLst/>
                        <a:latin typeface="Roboto Mono" panose="00000009000000000000" pitchFamily="49" charset="0"/>
                        <a:ea typeface="Roboto Mono" panose="00000009000000000000" pitchFamily="49" charset="0"/>
                      </a:endParaRPr>
                    </a:p>
                  </a:txBody>
                  <a:tcPr>
                    <a:solidFill>
                      <a:srgbClr val="919ECF"/>
                    </a:solidFill>
                  </a:tcPr>
                </a:tc>
                <a:extLst>
                  <a:ext uri="{0D108BD9-81ED-4DB2-BD59-A6C34878D82A}">
                    <a16:rowId xmlns:a16="http://schemas.microsoft.com/office/drawing/2014/main" val="3713660951"/>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46</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Four Recording Methods</a:t>
            </a:r>
          </a:p>
        </p:txBody>
      </p:sp>
    </p:spTree>
    <p:extLst>
      <p:ext uri="{BB962C8B-B14F-4D97-AF65-F5344CB8AC3E}">
        <p14:creationId xmlns:p14="http://schemas.microsoft.com/office/powerpoint/2010/main" val="3018292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6B7E-9544-7D6A-1861-84D566A8796D}"/>
              </a:ext>
            </a:extLst>
          </p:cNvPr>
          <p:cNvSpPr>
            <a:spLocks noGrp="1"/>
          </p:cNvSpPr>
          <p:nvPr>
            <p:ph type="title"/>
          </p:nvPr>
        </p:nvSpPr>
        <p:spPr/>
        <p:txBody>
          <a:bodyPr/>
          <a:lstStyle/>
          <a:p>
            <a:r>
              <a:rPr lang="en-US" dirty="0"/>
              <a:t>The Recording Methods Match Game</a:t>
            </a:r>
          </a:p>
        </p:txBody>
      </p:sp>
      <p:sp>
        <p:nvSpPr>
          <p:cNvPr id="3" name="Content Placeholder 2">
            <a:extLst>
              <a:ext uri="{FF2B5EF4-FFF2-40B4-BE49-F238E27FC236}">
                <a16:creationId xmlns:a16="http://schemas.microsoft.com/office/drawing/2014/main" id="{E3A41C55-2D2A-A3B1-94DE-1E4E1DA5E37C}"/>
              </a:ext>
            </a:extLst>
          </p:cNvPr>
          <p:cNvSpPr>
            <a:spLocks noGrp="1"/>
          </p:cNvSpPr>
          <p:nvPr>
            <p:ph sz="half" idx="1"/>
          </p:nvPr>
        </p:nvSpPr>
        <p:spPr/>
        <p:txBody>
          <a:bodyPr>
            <a:normAutofit/>
          </a:bodyPr>
          <a:lstStyle/>
          <a:p>
            <a:pPr marL="0" indent="0">
              <a:buNone/>
            </a:pPr>
            <a:r>
              <a:rPr lang="en-US" b="1" dirty="0"/>
              <a:t>Unstructured</a:t>
            </a:r>
          </a:p>
          <a:p>
            <a:pPr marL="0" indent="0">
              <a:buNone/>
            </a:pPr>
            <a:endParaRPr lang="en-US" b="1" dirty="0"/>
          </a:p>
          <a:p>
            <a:pPr marL="0" indent="0">
              <a:buNone/>
            </a:pPr>
            <a:r>
              <a:rPr lang="en-US" b="1" dirty="0"/>
              <a:t>Structured</a:t>
            </a:r>
          </a:p>
          <a:p>
            <a:pPr marL="0" indent="0">
              <a:buNone/>
            </a:pPr>
            <a:endParaRPr lang="en-US" b="1" dirty="0"/>
          </a:p>
          <a:p>
            <a:pPr marL="0" indent="0">
              <a:buNone/>
            </a:pPr>
            <a:r>
              <a:rPr lang="en-US" b="1" dirty="0"/>
              <a:t>Identifier</a:t>
            </a:r>
          </a:p>
          <a:p>
            <a:pPr marL="0" indent="0">
              <a:buNone/>
            </a:pPr>
            <a:endParaRPr lang="en-US" b="1" dirty="0"/>
          </a:p>
          <a:p>
            <a:pPr marL="0" indent="0">
              <a:buNone/>
            </a:pPr>
            <a:r>
              <a:rPr lang="en-US" b="1" dirty="0"/>
              <a:t>IRI</a:t>
            </a:r>
          </a:p>
        </p:txBody>
      </p:sp>
      <p:sp>
        <p:nvSpPr>
          <p:cNvPr id="4" name="Content Placeholder 3">
            <a:extLst>
              <a:ext uri="{FF2B5EF4-FFF2-40B4-BE49-F238E27FC236}">
                <a16:creationId xmlns:a16="http://schemas.microsoft.com/office/drawing/2014/main" id="{4D724F76-FF6F-C021-EFD4-A0BE6D5F7629}"/>
              </a:ext>
            </a:extLst>
          </p:cNvPr>
          <p:cNvSpPr>
            <a:spLocks noGrp="1"/>
          </p:cNvSpPr>
          <p:nvPr>
            <p:ph sz="half" idx="2"/>
          </p:nvPr>
        </p:nvSpPr>
        <p:spPr>
          <a:xfrm>
            <a:off x="4347411" y="1825625"/>
            <a:ext cx="7006389" cy="4351338"/>
          </a:xfrm>
        </p:spPr>
        <p:txBody>
          <a:bodyPr>
            <a:normAutofit/>
          </a:bodyPr>
          <a:lstStyle/>
          <a:p>
            <a:pPr marL="514350" indent="-514350">
              <a:spcBef>
                <a:spcPts val="3000"/>
              </a:spcBef>
              <a:buFont typeface="+mj-lt"/>
              <a:buAutoNum type="arabicPeriod"/>
            </a:pPr>
            <a:r>
              <a:rPr lang="en-US" dirty="0"/>
              <a:t>Relationship: editor                                    </a:t>
            </a:r>
            <a:r>
              <a:rPr lang="de-DE" sz="2400" dirty="0"/>
              <a:t>(hint: http://id.loc.gov/vocabulary/relators/edt)</a:t>
            </a:r>
            <a:endParaRPr lang="en-US" sz="2400" dirty="0"/>
          </a:p>
          <a:p>
            <a:pPr marL="514350" indent="-514350">
              <a:spcBef>
                <a:spcPts val="3000"/>
              </a:spcBef>
              <a:buFont typeface="+mj-lt"/>
              <a:buAutoNum type="arabicPeriod"/>
            </a:pPr>
            <a:r>
              <a:rPr lang="en-US" dirty="0"/>
              <a:t>edited by </a:t>
            </a:r>
            <a:r>
              <a:rPr lang="en-US" dirty="0" err="1"/>
              <a:t>Shameemul</a:t>
            </a:r>
            <a:r>
              <a:rPr lang="en-US" dirty="0"/>
              <a:t> Haque and Shashi Kant Singh</a:t>
            </a:r>
          </a:p>
          <a:p>
            <a:pPr marL="514350" indent="-514350">
              <a:spcBef>
                <a:spcPts val="3000"/>
              </a:spcBef>
              <a:buFont typeface="+mj-lt"/>
              <a:buAutoNum type="arabicPeriod"/>
            </a:pPr>
            <a:r>
              <a:rPr lang="en-US" dirty="0"/>
              <a:t>volume</a:t>
            </a:r>
          </a:p>
          <a:p>
            <a:pPr marL="514350" indent="-514350">
              <a:spcBef>
                <a:spcPts val="3000"/>
              </a:spcBef>
              <a:buFont typeface="+mj-lt"/>
              <a:buAutoNum type="arabicPeriod"/>
            </a:pPr>
            <a:r>
              <a:rPr lang="en-US" dirty="0"/>
              <a:t>Hershey, PA</a:t>
            </a:r>
          </a:p>
        </p:txBody>
      </p:sp>
      <p:sp>
        <p:nvSpPr>
          <p:cNvPr id="5" name="Slide Number Placeholder 4">
            <a:extLst>
              <a:ext uri="{FF2B5EF4-FFF2-40B4-BE49-F238E27FC236}">
                <a16:creationId xmlns:a16="http://schemas.microsoft.com/office/drawing/2014/main" id="{A297E7B7-94A4-94C1-F11A-A852409C33F7}"/>
              </a:ext>
            </a:extLst>
          </p:cNvPr>
          <p:cNvSpPr>
            <a:spLocks noGrp="1"/>
          </p:cNvSpPr>
          <p:nvPr>
            <p:ph type="sldNum" sz="quarter" idx="12"/>
          </p:nvPr>
        </p:nvSpPr>
        <p:spPr/>
        <p:txBody>
          <a:bodyPr/>
          <a:lstStyle/>
          <a:p>
            <a:fld id="{26D89839-9540-4FD2-A570-163792ED64AF}" type="slidenum">
              <a:rPr lang="en-US" smtClean="0"/>
              <a:t>47</a:t>
            </a:fld>
            <a:endParaRPr lang="en-US"/>
          </a:p>
        </p:txBody>
      </p:sp>
    </p:spTree>
    <p:extLst>
      <p:ext uri="{BB962C8B-B14F-4D97-AF65-F5344CB8AC3E}">
        <p14:creationId xmlns:p14="http://schemas.microsoft.com/office/powerpoint/2010/main" val="2435910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6B7E-9544-7D6A-1861-84D566A8796D}"/>
              </a:ext>
            </a:extLst>
          </p:cNvPr>
          <p:cNvSpPr>
            <a:spLocks noGrp="1"/>
          </p:cNvSpPr>
          <p:nvPr>
            <p:ph type="title"/>
          </p:nvPr>
        </p:nvSpPr>
        <p:spPr/>
        <p:txBody>
          <a:bodyPr/>
          <a:lstStyle/>
          <a:p>
            <a:r>
              <a:rPr lang="en-US" dirty="0"/>
              <a:t>The Recording Methods Match Game</a:t>
            </a:r>
          </a:p>
        </p:txBody>
      </p:sp>
      <p:sp>
        <p:nvSpPr>
          <p:cNvPr id="3" name="Content Placeholder 2">
            <a:extLst>
              <a:ext uri="{FF2B5EF4-FFF2-40B4-BE49-F238E27FC236}">
                <a16:creationId xmlns:a16="http://schemas.microsoft.com/office/drawing/2014/main" id="{E3A41C55-2D2A-A3B1-94DE-1E4E1DA5E37C}"/>
              </a:ext>
            </a:extLst>
          </p:cNvPr>
          <p:cNvSpPr>
            <a:spLocks noGrp="1"/>
          </p:cNvSpPr>
          <p:nvPr>
            <p:ph sz="half" idx="1"/>
          </p:nvPr>
        </p:nvSpPr>
        <p:spPr/>
        <p:txBody>
          <a:bodyPr>
            <a:normAutofit/>
          </a:bodyPr>
          <a:lstStyle/>
          <a:p>
            <a:pPr marL="0" indent="0">
              <a:buNone/>
            </a:pPr>
            <a:r>
              <a:rPr lang="en-US" b="1" dirty="0"/>
              <a:t>Unstructured</a:t>
            </a:r>
          </a:p>
          <a:p>
            <a:pPr marL="0" indent="0">
              <a:buNone/>
            </a:pPr>
            <a:endParaRPr lang="en-US" b="1" dirty="0"/>
          </a:p>
          <a:p>
            <a:pPr marL="0" indent="0">
              <a:buNone/>
            </a:pPr>
            <a:r>
              <a:rPr lang="en-US" b="1" dirty="0"/>
              <a:t>Structured</a:t>
            </a:r>
          </a:p>
          <a:p>
            <a:pPr marL="0" indent="0">
              <a:buNone/>
            </a:pPr>
            <a:endParaRPr lang="en-US" b="1" dirty="0"/>
          </a:p>
          <a:p>
            <a:pPr marL="0" indent="0">
              <a:buNone/>
            </a:pPr>
            <a:r>
              <a:rPr lang="en-US" b="1" dirty="0"/>
              <a:t>Identifier</a:t>
            </a:r>
          </a:p>
          <a:p>
            <a:pPr marL="0" indent="0">
              <a:buNone/>
            </a:pPr>
            <a:endParaRPr lang="en-US" b="1" dirty="0"/>
          </a:p>
          <a:p>
            <a:pPr marL="0" indent="0">
              <a:buNone/>
            </a:pPr>
            <a:r>
              <a:rPr lang="en-US" b="1" dirty="0"/>
              <a:t>IRI</a:t>
            </a:r>
          </a:p>
        </p:txBody>
      </p:sp>
      <p:sp>
        <p:nvSpPr>
          <p:cNvPr id="4" name="Content Placeholder 3">
            <a:extLst>
              <a:ext uri="{FF2B5EF4-FFF2-40B4-BE49-F238E27FC236}">
                <a16:creationId xmlns:a16="http://schemas.microsoft.com/office/drawing/2014/main" id="{4D724F76-FF6F-C021-EFD4-A0BE6D5F7629}"/>
              </a:ext>
            </a:extLst>
          </p:cNvPr>
          <p:cNvSpPr>
            <a:spLocks noGrp="1"/>
          </p:cNvSpPr>
          <p:nvPr>
            <p:ph sz="half" idx="2"/>
          </p:nvPr>
        </p:nvSpPr>
        <p:spPr>
          <a:xfrm>
            <a:off x="4347411" y="1825625"/>
            <a:ext cx="7006389" cy="4351338"/>
          </a:xfrm>
        </p:spPr>
        <p:txBody>
          <a:bodyPr>
            <a:normAutofit/>
          </a:bodyPr>
          <a:lstStyle/>
          <a:p>
            <a:pPr marL="514350" indent="-514350">
              <a:spcBef>
                <a:spcPts val="3000"/>
              </a:spcBef>
              <a:buFont typeface="+mj-lt"/>
              <a:buAutoNum type="arabicPeriod"/>
            </a:pPr>
            <a:r>
              <a:rPr lang="en-US" dirty="0"/>
              <a:t>Relationship: editor                                    </a:t>
            </a:r>
            <a:r>
              <a:rPr lang="de-DE" sz="2400" dirty="0"/>
              <a:t>(hint: http://id.loc.gov/vocabulary/relators/edt)</a:t>
            </a:r>
            <a:endParaRPr lang="en-US" sz="2400" dirty="0"/>
          </a:p>
          <a:p>
            <a:pPr marL="514350" indent="-514350">
              <a:spcBef>
                <a:spcPts val="3000"/>
              </a:spcBef>
              <a:buFont typeface="+mj-lt"/>
              <a:buAutoNum type="arabicPeriod"/>
            </a:pPr>
            <a:r>
              <a:rPr lang="en-US" dirty="0"/>
              <a:t>edited by </a:t>
            </a:r>
            <a:r>
              <a:rPr lang="en-US" dirty="0" err="1"/>
              <a:t>Shameemul</a:t>
            </a:r>
            <a:r>
              <a:rPr lang="en-US" dirty="0"/>
              <a:t> Haque and Shashi Kant Singh</a:t>
            </a:r>
          </a:p>
          <a:p>
            <a:pPr marL="514350" indent="-514350">
              <a:spcBef>
                <a:spcPts val="3000"/>
              </a:spcBef>
              <a:buFont typeface="+mj-lt"/>
              <a:buAutoNum type="arabicPeriod"/>
            </a:pPr>
            <a:r>
              <a:rPr lang="en-US" dirty="0"/>
              <a:t>volume</a:t>
            </a:r>
          </a:p>
          <a:p>
            <a:pPr marL="514350" indent="-514350">
              <a:spcBef>
                <a:spcPts val="3000"/>
              </a:spcBef>
              <a:buFont typeface="+mj-lt"/>
              <a:buAutoNum type="arabicPeriod"/>
            </a:pPr>
            <a:r>
              <a:rPr lang="en-US" dirty="0"/>
              <a:t>Hershey, PA</a:t>
            </a:r>
          </a:p>
        </p:txBody>
      </p:sp>
      <p:sp>
        <p:nvSpPr>
          <p:cNvPr id="5" name="Slide Number Placeholder 4">
            <a:extLst>
              <a:ext uri="{FF2B5EF4-FFF2-40B4-BE49-F238E27FC236}">
                <a16:creationId xmlns:a16="http://schemas.microsoft.com/office/drawing/2014/main" id="{A297E7B7-94A4-94C1-F11A-A852409C33F7}"/>
              </a:ext>
            </a:extLst>
          </p:cNvPr>
          <p:cNvSpPr>
            <a:spLocks noGrp="1"/>
          </p:cNvSpPr>
          <p:nvPr>
            <p:ph type="sldNum" sz="quarter" idx="12"/>
          </p:nvPr>
        </p:nvSpPr>
        <p:spPr/>
        <p:txBody>
          <a:bodyPr/>
          <a:lstStyle/>
          <a:p>
            <a:fld id="{26D89839-9540-4FD2-A570-163792ED64AF}" type="slidenum">
              <a:rPr lang="en-US" smtClean="0"/>
              <a:t>48</a:t>
            </a:fld>
            <a:endParaRPr lang="en-US"/>
          </a:p>
        </p:txBody>
      </p:sp>
      <p:sp>
        <p:nvSpPr>
          <p:cNvPr id="6" name="Oval 5">
            <a:extLst>
              <a:ext uri="{FF2B5EF4-FFF2-40B4-BE49-F238E27FC236}">
                <a16:creationId xmlns:a16="http://schemas.microsoft.com/office/drawing/2014/main" id="{FD477DE5-DF82-DB4C-273D-3560456F49A4}"/>
              </a:ext>
            </a:extLst>
          </p:cNvPr>
          <p:cNvSpPr/>
          <p:nvPr/>
        </p:nvSpPr>
        <p:spPr>
          <a:xfrm>
            <a:off x="657726" y="1690688"/>
            <a:ext cx="2523624" cy="731670"/>
          </a:xfrm>
          <a:prstGeom prst="ellipse">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74255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6B7E-9544-7D6A-1861-84D566A8796D}"/>
              </a:ext>
            </a:extLst>
          </p:cNvPr>
          <p:cNvSpPr>
            <a:spLocks noGrp="1"/>
          </p:cNvSpPr>
          <p:nvPr>
            <p:ph type="title"/>
          </p:nvPr>
        </p:nvSpPr>
        <p:spPr/>
        <p:txBody>
          <a:bodyPr/>
          <a:lstStyle/>
          <a:p>
            <a:r>
              <a:rPr lang="en-US" dirty="0"/>
              <a:t>The Recording Methods Match Game</a:t>
            </a:r>
          </a:p>
        </p:txBody>
      </p:sp>
      <p:sp>
        <p:nvSpPr>
          <p:cNvPr id="3" name="Content Placeholder 2">
            <a:extLst>
              <a:ext uri="{FF2B5EF4-FFF2-40B4-BE49-F238E27FC236}">
                <a16:creationId xmlns:a16="http://schemas.microsoft.com/office/drawing/2014/main" id="{E3A41C55-2D2A-A3B1-94DE-1E4E1DA5E37C}"/>
              </a:ext>
            </a:extLst>
          </p:cNvPr>
          <p:cNvSpPr>
            <a:spLocks noGrp="1"/>
          </p:cNvSpPr>
          <p:nvPr>
            <p:ph sz="half" idx="1"/>
          </p:nvPr>
        </p:nvSpPr>
        <p:spPr/>
        <p:txBody>
          <a:bodyPr>
            <a:normAutofit/>
          </a:bodyPr>
          <a:lstStyle/>
          <a:p>
            <a:pPr marL="0" indent="0">
              <a:buNone/>
            </a:pPr>
            <a:r>
              <a:rPr lang="en-US" b="1" dirty="0"/>
              <a:t>Unstructured</a:t>
            </a:r>
          </a:p>
          <a:p>
            <a:pPr marL="0" indent="0">
              <a:buNone/>
            </a:pPr>
            <a:endParaRPr lang="en-US" b="1" dirty="0"/>
          </a:p>
          <a:p>
            <a:pPr marL="0" indent="0">
              <a:buNone/>
            </a:pPr>
            <a:r>
              <a:rPr lang="en-US" b="1" dirty="0"/>
              <a:t>Structured</a:t>
            </a:r>
          </a:p>
          <a:p>
            <a:pPr marL="0" indent="0">
              <a:buNone/>
            </a:pPr>
            <a:endParaRPr lang="en-US" b="1" dirty="0"/>
          </a:p>
          <a:p>
            <a:pPr marL="0" indent="0">
              <a:buNone/>
            </a:pPr>
            <a:r>
              <a:rPr lang="en-US" b="1" dirty="0"/>
              <a:t>Identifier</a:t>
            </a:r>
          </a:p>
          <a:p>
            <a:pPr marL="0" indent="0">
              <a:buNone/>
            </a:pPr>
            <a:endParaRPr lang="en-US" b="1" dirty="0"/>
          </a:p>
          <a:p>
            <a:pPr marL="0" indent="0">
              <a:buNone/>
            </a:pPr>
            <a:r>
              <a:rPr lang="en-US" b="1" dirty="0"/>
              <a:t>IRI</a:t>
            </a:r>
          </a:p>
        </p:txBody>
      </p:sp>
      <p:sp>
        <p:nvSpPr>
          <p:cNvPr id="4" name="Content Placeholder 3">
            <a:extLst>
              <a:ext uri="{FF2B5EF4-FFF2-40B4-BE49-F238E27FC236}">
                <a16:creationId xmlns:a16="http://schemas.microsoft.com/office/drawing/2014/main" id="{4D724F76-FF6F-C021-EFD4-A0BE6D5F7629}"/>
              </a:ext>
            </a:extLst>
          </p:cNvPr>
          <p:cNvSpPr>
            <a:spLocks noGrp="1"/>
          </p:cNvSpPr>
          <p:nvPr>
            <p:ph sz="half" idx="2"/>
          </p:nvPr>
        </p:nvSpPr>
        <p:spPr>
          <a:xfrm>
            <a:off x="4347411" y="1825625"/>
            <a:ext cx="7006389" cy="4351338"/>
          </a:xfrm>
        </p:spPr>
        <p:txBody>
          <a:bodyPr>
            <a:normAutofit/>
          </a:bodyPr>
          <a:lstStyle/>
          <a:p>
            <a:pPr marL="514350" indent="-514350">
              <a:spcBef>
                <a:spcPts val="3000"/>
              </a:spcBef>
              <a:buFont typeface="+mj-lt"/>
              <a:buAutoNum type="arabicPeriod"/>
            </a:pPr>
            <a:r>
              <a:rPr lang="en-US" dirty="0"/>
              <a:t>Relationship: editor                                    </a:t>
            </a:r>
            <a:r>
              <a:rPr lang="de-DE" sz="2400" dirty="0"/>
              <a:t>(hint: http://id.loc.gov/vocabulary/relators/edt)</a:t>
            </a:r>
            <a:endParaRPr lang="en-US" sz="2400" dirty="0"/>
          </a:p>
          <a:p>
            <a:pPr marL="514350" indent="-514350">
              <a:spcBef>
                <a:spcPts val="3000"/>
              </a:spcBef>
              <a:buFont typeface="+mj-lt"/>
              <a:buAutoNum type="arabicPeriod"/>
            </a:pPr>
            <a:r>
              <a:rPr lang="en-US" dirty="0"/>
              <a:t>edited by </a:t>
            </a:r>
            <a:r>
              <a:rPr lang="en-US" dirty="0" err="1"/>
              <a:t>Shameemul</a:t>
            </a:r>
            <a:r>
              <a:rPr lang="en-US" dirty="0"/>
              <a:t> Haque and Shashi Kant Singh</a:t>
            </a:r>
          </a:p>
          <a:p>
            <a:pPr marL="514350" indent="-514350">
              <a:spcBef>
                <a:spcPts val="3000"/>
              </a:spcBef>
              <a:buFont typeface="+mj-lt"/>
              <a:buAutoNum type="arabicPeriod"/>
            </a:pPr>
            <a:r>
              <a:rPr lang="en-US" dirty="0"/>
              <a:t>volume</a:t>
            </a:r>
          </a:p>
          <a:p>
            <a:pPr marL="514350" indent="-514350">
              <a:spcBef>
                <a:spcPts val="3000"/>
              </a:spcBef>
              <a:buFont typeface="+mj-lt"/>
              <a:buAutoNum type="arabicPeriod"/>
            </a:pPr>
            <a:r>
              <a:rPr lang="en-US" dirty="0"/>
              <a:t>Hershey, PA</a:t>
            </a:r>
          </a:p>
        </p:txBody>
      </p:sp>
      <p:sp>
        <p:nvSpPr>
          <p:cNvPr id="5" name="Slide Number Placeholder 4">
            <a:extLst>
              <a:ext uri="{FF2B5EF4-FFF2-40B4-BE49-F238E27FC236}">
                <a16:creationId xmlns:a16="http://schemas.microsoft.com/office/drawing/2014/main" id="{A297E7B7-94A4-94C1-F11A-A852409C33F7}"/>
              </a:ext>
            </a:extLst>
          </p:cNvPr>
          <p:cNvSpPr>
            <a:spLocks noGrp="1"/>
          </p:cNvSpPr>
          <p:nvPr>
            <p:ph type="sldNum" sz="quarter" idx="12"/>
          </p:nvPr>
        </p:nvSpPr>
        <p:spPr/>
        <p:txBody>
          <a:bodyPr/>
          <a:lstStyle/>
          <a:p>
            <a:fld id="{26D89839-9540-4FD2-A570-163792ED64AF}" type="slidenum">
              <a:rPr lang="en-US" smtClean="0"/>
              <a:t>49</a:t>
            </a:fld>
            <a:endParaRPr lang="en-US"/>
          </a:p>
        </p:txBody>
      </p:sp>
      <p:sp>
        <p:nvSpPr>
          <p:cNvPr id="6" name="Oval 5">
            <a:extLst>
              <a:ext uri="{FF2B5EF4-FFF2-40B4-BE49-F238E27FC236}">
                <a16:creationId xmlns:a16="http://schemas.microsoft.com/office/drawing/2014/main" id="{FD477DE5-DF82-DB4C-273D-3560456F49A4}"/>
              </a:ext>
            </a:extLst>
          </p:cNvPr>
          <p:cNvSpPr/>
          <p:nvPr/>
        </p:nvSpPr>
        <p:spPr>
          <a:xfrm>
            <a:off x="657726" y="1690688"/>
            <a:ext cx="2523624" cy="731670"/>
          </a:xfrm>
          <a:prstGeom prst="ellipse">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29BFCA0E-4959-DBBF-628A-D3112D2F426D}"/>
              </a:ext>
            </a:extLst>
          </p:cNvPr>
          <p:cNvCxnSpPr>
            <a:cxnSpLocks/>
            <a:stCxn id="6" idx="6"/>
          </p:cNvCxnSpPr>
          <p:nvPr/>
        </p:nvCxnSpPr>
        <p:spPr>
          <a:xfrm>
            <a:off x="3181350" y="2056523"/>
            <a:ext cx="1238250" cy="10867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823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C22E4B-565E-C25C-6F90-C7B49364038A}"/>
              </a:ext>
            </a:extLst>
          </p:cNvPr>
          <p:cNvSpPr>
            <a:spLocks noGrp="1"/>
          </p:cNvSpPr>
          <p:nvPr>
            <p:ph idx="1"/>
          </p:nvPr>
        </p:nvSpPr>
        <p:spPr/>
        <p:txBody>
          <a:bodyPr/>
          <a:lstStyle/>
          <a:p>
            <a:r>
              <a:rPr lang="en-US" b="1" dirty="0"/>
              <a:t>Hierarchical structure</a:t>
            </a:r>
          </a:p>
          <a:p>
            <a:pPr lvl="1"/>
            <a:r>
              <a:rPr lang="en-US" dirty="0"/>
              <a:t>Superclass and subclass (or </a:t>
            </a:r>
            <a:r>
              <a:rPr lang="en-US" i="1" dirty="0"/>
              <a:t>supertypes</a:t>
            </a:r>
            <a:r>
              <a:rPr lang="en-US" dirty="0"/>
              <a:t> and </a:t>
            </a:r>
            <a:r>
              <a:rPr lang="en-US" i="1" dirty="0"/>
              <a:t>subtypes</a:t>
            </a:r>
            <a:r>
              <a:rPr lang="en-US" dirty="0"/>
              <a:t> and </a:t>
            </a:r>
            <a:r>
              <a:rPr lang="en-US" i="1" dirty="0" err="1"/>
              <a:t>superelements</a:t>
            </a:r>
            <a:r>
              <a:rPr lang="en-US" dirty="0"/>
              <a:t> and </a:t>
            </a:r>
            <a:r>
              <a:rPr lang="en-US" i="1" dirty="0" err="1"/>
              <a:t>subelements</a:t>
            </a:r>
            <a:r>
              <a:rPr lang="en-US" dirty="0"/>
              <a:t> in official RDA)</a:t>
            </a:r>
          </a:p>
          <a:p>
            <a:pPr lvl="1"/>
            <a:r>
              <a:rPr lang="en-US" dirty="0"/>
              <a:t>Disjointedness</a:t>
            </a:r>
          </a:p>
          <a:p>
            <a:r>
              <a:rPr lang="en-US" b="1" dirty="0"/>
              <a:t>Three elements of entity-relationship models</a:t>
            </a:r>
          </a:p>
          <a:p>
            <a:pPr lvl="1"/>
            <a:r>
              <a:rPr lang="en-US" dirty="0"/>
              <a:t>Entities</a:t>
            </a:r>
          </a:p>
          <a:p>
            <a:pPr lvl="1"/>
            <a:r>
              <a:rPr lang="en-US" dirty="0"/>
              <a:t>Attributes (or </a:t>
            </a:r>
            <a:r>
              <a:rPr lang="en-US" i="1" dirty="0"/>
              <a:t>elements</a:t>
            </a:r>
            <a:r>
              <a:rPr lang="en-US" dirty="0"/>
              <a:t> in official RDA)</a:t>
            </a:r>
          </a:p>
          <a:p>
            <a:pPr lvl="1"/>
            <a:r>
              <a:rPr lang="en-US" dirty="0"/>
              <a:t>Relationships</a:t>
            </a:r>
          </a:p>
          <a:p>
            <a:r>
              <a:rPr lang="en-US" b="1" dirty="0"/>
              <a:t>Aggregates and </a:t>
            </a:r>
            <a:r>
              <a:rPr lang="en-US" b="1" dirty="0" err="1"/>
              <a:t>Nomens</a:t>
            </a:r>
            <a:endParaRPr lang="en-US" b="1" dirty="0"/>
          </a:p>
        </p:txBody>
      </p:sp>
      <p:sp>
        <p:nvSpPr>
          <p:cNvPr id="3" name="Slide Number Placeholder 2">
            <a:extLst>
              <a:ext uri="{FF2B5EF4-FFF2-40B4-BE49-F238E27FC236}">
                <a16:creationId xmlns:a16="http://schemas.microsoft.com/office/drawing/2014/main" id="{5A5EE765-823D-7AC3-0DB3-3C09D13C6BC0}"/>
              </a:ext>
            </a:extLst>
          </p:cNvPr>
          <p:cNvSpPr>
            <a:spLocks noGrp="1"/>
          </p:cNvSpPr>
          <p:nvPr>
            <p:ph type="sldNum" sz="quarter" idx="12"/>
          </p:nvPr>
        </p:nvSpPr>
        <p:spPr/>
        <p:txBody>
          <a:bodyPr/>
          <a:lstStyle/>
          <a:p>
            <a:fld id="{26D89839-9540-4FD2-A570-163792ED64AF}" type="slidenum">
              <a:rPr lang="en-US" smtClean="0"/>
              <a:t>5</a:t>
            </a:fld>
            <a:endParaRPr lang="en-US"/>
          </a:p>
        </p:txBody>
      </p:sp>
      <p:sp>
        <p:nvSpPr>
          <p:cNvPr id="4" name="Title 3">
            <a:extLst>
              <a:ext uri="{FF2B5EF4-FFF2-40B4-BE49-F238E27FC236}">
                <a16:creationId xmlns:a16="http://schemas.microsoft.com/office/drawing/2014/main" id="{8FEE73DF-66DD-F45F-2D9E-EC6E2CCFBCB1}"/>
              </a:ext>
            </a:extLst>
          </p:cNvPr>
          <p:cNvSpPr>
            <a:spLocks noGrp="1"/>
          </p:cNvSpPr>
          <p:nvPr>
            <p:ph type="title"/>
          </p:nvPr>
        </p:nvSpPr>
        <p:spPr/>
        <p:txBody>
          <a:bodyPr/>
          <a:lstStyle/>
          <a:p>
            <a:r>
              <a:rPr lang="en-US" dirty="0"/>
              <a:t>From LRM to RDA</a:t>
            </a:r>
          </a:p>
        </p:txBody>
      </p:sp>
    </p:spTree>
    <p:extLst>
      <p:ext uri="{BB962C8B-B14F-4D97-AF65-F5344CB8AC3E}">
        <p14:creationId xmlns:p14="http://schemas.microsoft.com/office/powerpoint/2010/main" val="841525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6B7E-9544-7D6A-1861-84D566A8796D}"/>
              </a:ext>
            </a:extLst>
          </p:cNvPr>
          <p:cNvSpPr>
            <a:spLocks noGrp="1"/>
          </p:cNvSpPr>
          <p:nvPr>
            <p:ph type="title"/>
          </p:nvPr>
        </p:nvSpPr>
        <p:spPr/>
        <p:txBody>
          <a:bodyPr/>
          <a:lstStyle/>
          <a:p>
            <a:r>
              <a:rPr lang="en-US" dirty="0"/>
              <a:t>The Recording Methods Match Game</a:t>
            </a:r>
          </a:p>
        </p:txBody>
      </p:sp>
      <p:sp>
        <p:nvSpPr>
          <p:cNvPr id="3" name="Content Placeholder 2">
            <a:extLst>
              <a:ext uri="{FF2B5EF4-FFF2-40B4-BE49-F238E27FC236}">
                <a16:creationId xmlns:a16="http://schemas.microsoft.com/office/drawing/2014/main" id="{E3A41C55-2D2A-A3B1-94DE-1E4E1DA5E37C}"/>
              </a:ext>
            </a:extLst>
          </p:cNvPr>
          <p:cNvSpPr>
            <a:spLocks noGrp="1"/>
          </p:cNvSpPr>
          <p:nvPr>
            <p:ph sz="half" idx="1"/>
          </p:nvPr>
        </p:nvSpPr>
        <p:spPr/>
        <p:txBody>
          <a:bodyPr>
            <a:normAutofit/>
          </a:bodyPr>
          <a:lstStyle/>
          <a:p>
            <a:pPr marL="0" indent="0">
              <a:buNone/>
            </a:pPr>
            <a:r>
              <a:rPr lang="en-US" b="1" dirty="0"/>
              <a:t>Unstructured</a:t>
            </a:r>
          </a:p>
          <a:p>
            <a:pPr marL="0" indent="0">
              <a:buNone/>
            </a:pPr>
            <a:endParaRPr lang="en-US" b="1" dirty="0"/>
          </a:p>
          <a:p>
            <a:pPr marL="0" indent="0">
              <a:buNone/>
            </a:pPr>
            <a:r>
              <a:rPr lang="en-US" b="1" dirty="0"/>
              <a:t>Structured</a:t>
            </a:r>
          </a:p>
          <a:p>
            <a:pPr marL="0" indent="0">
              <a:buNone/>
            </a:pPr>
            <a:endParaRPr lang="en-US" b="1" dirty="0"/>
          </a:p>
          <a:p>
            <a:pPr marL="0" indent="0">
              <a:buNone/>
            </a:pPr>
            <a:r>
              <a:rPr lang="en-US" b="1" dirty="0"/>
              <a:t>Identifier</a:t>
            </a:r>
          </a:p>
          <a:p>
            <a:pPr marL="0" indent="0">
              <a:buNone/>
            </a:pPr>
            <a:endParaRPr lang="en-US" b="1" dirty="0"/>
          </a:p>
          <a:p>
            <a:pPr marL="0" indent="0">
              <a:buNone/>
            </a:pPr>
            <a:r>
              <a:rPr lang="en-US" b="1" dirty="0"/>
              <a:t>IRI</a:t>
            </a:r>
          </a:p>
        </p:txBody>
      </p:sp>
      <p:sp>
        <p:nvSpPr>
          <p:cNvPr id="4" name="Content Placeholder 3">
            <a:extLst>
              <a:ext uri="{FF2B5EF4-FFF2-40B4-BE49-F238E27FC236}">
                <a16:creationId xmlns:a16="http://schemas.microsoft.com/office/drawing/2014/main" id="{4D724F76-FF6F-C021-EFD4-A0BE6D5F7629}"/>
              </a:ext>
            </a:extLst>
          </p:cNvPr>
          <p:cNvSpPr>
            <a:spLocks noGrp="1"/>
          </p:cNvSpPr>
          <p:nvPr>
            <p:ph sz="half" idx="2"/>
          </p:nvPr>
        </p:nvSpPr>
        <p:spPr>
          <a:xfrm>
            <a:off x="4347411" y="1825625"/>
            <a:ext cx="7006389" cy="4351338"/>
          </a:xfrm>
        </p:spPr>
        <p:txBody>
          <a:bodyPr>
            <a:normAutofit/>
          </a:bodyPr>
          <a:lstStyle/>
          <a:p>
            <a:pPr marL="514350" indent="-514350">
              <a:spcBef>
                <a:spcPts val="3000"/>
              </a:spcBef>
              <a:buFont typeface="+mj-lt"/>
              <a:buAutoNum type="arabicPeriod"/>
            </a:pPr>
            <a:r>
              <a:rPr lang="en-US" dirty="0"/>
              <a:t>Relationship: editor                                    </a:t>
            </a:r>
            <a:r>
              <a:rPr lang="de-DE" sz="2400" dirty="0"/>
              <a:t>(hint: http://id.loc.gov/vocabulary/relators/edt)</a:t>
            </a:r>
            <a:endParaRPr lang="en-US" sz="2400" dirty="0"/>
          </a:p>
          <a:p>
            <a:pPr marL="514350" indent="-514350">
              <a:spcBef>
                <a:spcPts val="3000"/>
              </a:spcBef>
              <a:buFont typeface="+mj-lt"/>
              <a:buAutoNum type="arabicPeriod"/>
            </a:pPr>
            <a:r>
              <a:rPr lang="en-US" dirty="0"/>
              <a:t>edited by </a:t>
            </a:r>
            <a:r>
              <a:rPr lang="en-US" dirty="0" err="1"/>
              <a:t>Shameemul</a:t>
            </a:r>
            <a:r>
              <a:rPr lang="en-US" dirty="0"/>
              <a:t> Haque and Shashi Kant Singh</a:t>
            </a:r>
          </a:p>
          <a:p>
            <a:pPr marL="514350" indent="-514350">
              <a:spcBef>
                <a:spcPts val="3000"/>
              </a:spcBef>
              <a:buFont typeface="+mj-lt"/>
              <a:buAutoNum type="arabicPeriod"/>
            </a:pPr>
            <a:r>
              <a:rPr lang="en-US" dirty="0"/>
              <a:t>volume</a:t>
            </a:r>
          </a:p>
          <a:p>
            <a:pPr marL="514350" indent="-514350">
              <a:spcBef>
                <a:spcPts val="3000"/>
              </a:spcBef>
              <a:buFont typeface="+mj-lt"/>
              <a:buAutoNum type="arabicPeriod"/>
            </a:pPr>
            <a:r>
              <a:rPr lang="en-US" dirty="0"/>
              <a:t>Hershey, PA</a:t>
            </a:r>
          </a:p>
        </p:txBody>
      </p:sp>
      <p:sp>
        <p:nvSpPr>
          <p:cNvPr id="5" name="Slide Number Placeholder 4">
            <a:extLst>
              <a:ext uri="{FF2B5EF4-FFF2-40B4-BE49-F238E27FC236}">
                <a16:creationId xmlns:a16="http://schemas.microsoft.com/office/drawing/2014/main" id="{A297E7B7-94A4-94C1-F11A-A852409C33F7}"/>
              </a:ext>
            </a:extLst>
          </p:cNvPr>
          <p:cNvSpPr>
            <a:spLocks noGrp="1"/>
          </p:cNvSpPr>
          <p:nvPr>
            <p:ph type="sldNum" sz="quarter" idx="12"/>
          </p:nvPr>
        </p:nvSpPr>
        <p:spPr/>
        <p:txBody>
          <a:bodyPr/>
          <a:lstStyle/>
          <a:p>
            <a:fld id="{26D89839-9540-4FD2-A570-163792ED64AF}" type="slidenum">
              <a:rPr lang="en-US" smtClean="0"/>
              <a:t>50</a:t>
            </a:fld>
            <a:endParaRPr lang="en-US"/>
          </a:p>
        </p:txBody>
      </p:sp>
      <p:sp>
        <p:nvSpPr>
          <p:cNvPr id="6" name="Oval 5">
            <a:extLst>
              <a:ext uri="{FF2B5EF4-FFF2-40B4-BE49-F238E27FC236}">
                <a16:creationId xmlns:a16="http://schemas.microsoft.com/office/drawing/2014/main" id="{FD477DE5-DF82-DB4C-273D-3560456F49A4}"/>
              </a:ext>
            </a:extLst>
          </p:cNvPr>
          <p:cNvSpPr/>
          <p:nvPr/>
        </p:nvSpPr>
        <p:spPr>
          <a:xfrm>
            <a:off x="657726" y="2728913"/>
            <a:ext cx="2123574" cy="731670"/>
          </a:xfrm>
          <a:prstGeom prst="ellipse">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980861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6B7E-9544-7D6A-1861-84D566A8796D}"/>
              </a:ext>
            </a:extLst>
          </p:cNvPr>
          <p:cNvSpPr>
            <a:spLocks noGrp="1"/>
          </p:cNvSpPr>
          <p:nvPr>
            <p:ph type="title"/>
          </p:nvPr>
        </p:nvSpPr>
        <p:spPr/>
        <p:txBody>
          <a:bodyPr/>
          <a:lstStyle/>
          <a:p>
            <a:r>
              <a:rPr lang="en-US" dirty="0"/>
              <a:t>The Recording Methods Match Game</a:t>
            </a:r>
          </a:p>
        </p:txBody>
      </p:sp>
      <p:sp>
        <p:nvSpPr>
          <p:cNvPr id="3" name="Content Placeholder 2">
            <a:extLst>
              <a:ext uri="{FF2B5EF4-FFF2-40B4-BE49-F238E27FC236}">
                <a16:creationId xmlns:a16="http://schemas.microsoft.com/office/drawing/2014/main" id="{E3A41C55-2D2A-A3B1-94DE-1E4E1DA5E37C}"/>
              </a:ext>
            </a:extLst>
          </p:cNvPr>
          <p:cNvSpPr>
            <a:spLocks noGrp="1"/>
          </p:cNvSpPr>
          <p:nvPr>
            <p:ph sz="half" idx="1"/>
          </p:nvPr>
        </p:nvSpPr>
        <p:spPr/>
        <p:txBody>
          <a:bodyPr>
            <a:normAutofit/>
          </a:bodyPr>
          <a:lstStyle/>
          <a:p>
            <a:pPr marL="0" indent="0">
              <a:buNone/>
            </a:pPr>
            <a:r>
              <a:rPr lang="en-US" b="1" dirty="0"/>
              <a:t>Unstructured</a:t>
            </a:r>
          </a:p>
          <a:p>
            <a:pPr marL="0" indent="0">
              <a:buNone/>
            </a:pPr>
            <a:endParaRPr lang="en-US" b="1" dirty="0"/>
          </a:p>
          <a:p>
            <a:pPr marL="0" indent="0">
              <a:buNone/>
            </a:pPr>
            <a:r>
              <a:rPr lang="en-US" b="1" dirty="0"/>
              <a:t>Structured</a:t>
            </a:r>
          </a:p>
          <a:p>
            <a:pPr marL="0" indent="0">
              <a:buNone/>
            </a:pPr>
            <a:endParaRPr lang="en-US" b="1" dirty="0"/>
          </a:p>
          <a:p>
            <a:pPr marL="0" indent="0">
              <a:buNone/>
            </a:pPr>
            <a:r>
              <a:rPr lang="en-US" b="1" dirty="0"/>
              <a:t>Identifier</a:t>
            </a:r>
          </a:p>
          <a:p>
            <a:pPr marL="0" indent="0">
              <a:buNone/>
            </a:pPr>
            <a:endParaRPr lang="en-US" b="1" dirty="0"/>
          </a:p>
          <a:p>
            <a:pPr marL="0" indent="0">
              <a:buNone/>
            </a:pPr>
            <a:r>
              <a:rPr lang="en-US" b="1" dirty="0"/>
              <a:t>IRI</a:t>
            </a:r>
          </a:p>
        </p:txBody>
      </p:sp>
      <p:sp>
        <p:nvSpPr>
          <p:cNvPr id="4" name="Content Placeholder 3">
            <a:extLst>
              <a:ext uri="{FF2B5EF4-FFF2-40B4-BE49-F238E27FC236}">
                <a16:creationId xmlns:a16="http://schemas.microsoft.com/office/drawing/2014/main" id="{4D724F76-FF6F-C021-EFD4-A0BE6D5F7629}"/>
              </a:ext>
            </a:extLst>
          </p:cNvPr>
          <p:cNvSpPr>
            <a:spLocks noGrp="1"/>
          </p:cNvSpPr>
          <p:nvPr>
            <p:ph sz="half" idx="2"/>
          </p:nvPr>
        </p:nvSpPr>
        <p:spPr>
          <a:xfrm>
            <a:off x="4347411" y="1825625"/>
            <a:ext cx="7006389" cy="4351338"/>
          </a:xfrm>
        </p:spPr>
        <p:txBody>
          <a:bodyPr>
            <a:normAutofit/>
          </a:bodyPr>
          <a:lstStyle/>
          <a:p>
            <a:pPr marL="514350" indent="-514350">
              <a:spcBef>
                <a:spcPts val="3000"/>
              </a:spcBef>
              <a:buFont typeface="+mj-lt"/>
              <a:buAutoNum type="arabicPeriod"/>
            </a:pPr>
            <a:r>
              <a:rPr lang="en-US" dirty="0"/>
              <a:t>Relationship: editor                                    </a:t>
            </a:r>
            <a:r>
              <a:rPr lang="de-DE" sz="2400" dirty="0"/>
              <a:t>(hint: http://id.loc.gov/vocabulary/relators/edt)</a:t>
            </a:r>
            <a:endParaRPr lang="en-US" sz="2400" dirty="0"/>
          </a:p>
          <a:p>
            <a:pPr marL="514350" indent="-514350">
              <a:spcBef>
                <a:spcPts val="3000"/>
              </a:spcBef>
              <a:buFont typeface="+mj-lt"/>
              <a:buAutoNum type="arabicPeriod"/>
            </a:pPr>
            <a:r>
              <a:rPr lang="en-US" dirty="0"/>
              <a:t>edited by </a:t>
            </a:r>
            <a:r>
              <a:rPr lang="en-US" dirty="0" err="1"/>
              <a:t>Shameemul</a:t>
            </a:r>
            <a:r>
              <a:rPr lang="en-US" dirty="0"/>
              <a:t> Haque and Shashi Kant Singh</a:t>
            </a:r>
          </a:p>
          <a:p>
            <a:pPr marL="514350" indent="-514350">
              <a:spcBef>
                <a:spcPts val="3000"/>
              </a:spcBef>
              <a:buFont typeface="+mj-lt"/>
              <a:buAutoNum type="arabicPeriod"/>
            </a:pPr>
            <a:r>
              <a:rPr lang="en-US" dirty="0"/>
              <a:t>volume</a:t>
            </a:r>
          </a:p>
          <a:p>
            <a:pPr marL="514350" indent="-514350">
              <a:spcBef>
                <a:spcPts val="3000"/>
              </a:spcBef>
              <a:buFont typeface="+mj-lt"/>
              <a:buAutoNum type="arabicPeriod"/>
            </a:pPr>
            <a:r>
              <a:rPr lang="en-US" dirty="0"/>
              <a:t>Hershey, PA</a:t>
            </a:r>
          </a:p>
        </p:txBody>
      </p:sp>
      <p:sp>
        <p:nvSpPr>
          <p:cNvPr id="5" name="Slide Number Placeholder 4">
            <a:extLst>
              <a:ext uri="{FF2B5EF4-FFF2-40B4-BE49-F238E27FC236}">
                <a16:creationId xmlns:a16="http://schemas.microsoft.com/office/drawing/2014/main" id="{A297E7B7-94A4-94C1-F11A-A852409C33F7}"/>
              </a:ext>
            </a:extLst>
          </p:cNvPr>
          <p:cNvSpPr>
            <a:spLocks noGrp="1"/>
          </p:cNvSpPr>
          <p:nvPr>
            <p:ph type="sldNum" sz="quarter" idx="12"/>
          </p:nvPr>
        </p:nvSpPr>
        <p:spPr/>
        <p:txBody>
          <a:bodyPr/>
          <a:lstStyle/>
          <a:p>
            <a:fld id="{26D89839-9540-4FD2-A570-163792ED64AF}" type="slidenum">
              <a:rPr lang="en-US" smtClean="0"/>
              <a:t>51</a:t>
            </a:fld>
            <a:endParaRPr lang="en-US"/>
          </a:p>
        </p:txBody>
      </p:sp>
      <p:sp>
        <p:nvSpPr>
          <p:cNvPr id="6" name="Oval 5">
            <a:extLst>
              <a:ext uri="{FF2B5EF4-FFF2-40B4-BE49-F238E27FC236}">
                <a16:creationId xmlns:a16="http://schemas.microsoft.com/office/drawing/2014/main" id="{FD477DE5-DF82-DB4C-273D-3560456F49A4}"/>
              </a:ext>
            </a:extLst>
          </p:cNvPr>
          <p:cNvSpPr/>
          <p:nvPr/>
        </p:nvSpPr>
        <p:spPr>
          <a:xfrm>
            <a:off x="657726" y="2728913"/>
            <a:ext cx="2123574" cy="731670"/>
          </a:xfrm>
          <a:prstGeom prst="ellipse">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9D0705E1-4455-92A7-EB3A-721A3690D22E}"/>
              </a:ext>
            </a:extLst>
          </p:cNvPr>
          <p:cNvCxnSpPr>
            <a:cxnSpLocks/>
            <a:stCxn id="6" idx="6"/>
          </p:cNvCxnSpPr>
          <p:nvPr/>
        </p:nvCxnSpPr>
        <p:spPr>
          <a:xfrm flipV="1">
            <a:off x="2781300" y="2028825"/>
            <a:ext cx="1676400" cy="10659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3130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6B7E-9544-7D6A-1861-84D566A8796D}"/>
              </a:ext>
            </a:extLst>
          </p:cNvPr>
          <p:cNvSpPr>
            <a:spLocks noGrp="1"/>
          </p:cNvSpPr>
          <p:nvPr>
            <p:ph type="title"/>
          </p:nvPr>
        </p:nvSpPr>
        <p:spPr/>
        <p:txBody>
          <a:bodyPr/>
          <a:lstStyle/>
          <a:p>
            <a:r>
              <a:rPr lang="en-US" dirty="0"/>
              <a:t>The Recording Methods Match Game</a:t>
            </a:r>
          </a:p>
        </p:txBody>
      </p:sp>
      <p:sp>
        <p:nvSpPr>
          <p:cNvPr id="3" name="Content Placeholder 2">
            <a:extLst>
              <a:ext uri="{FF2B5EF4-FFF2-40B4-BE49-F238E27FC236}">
                <a16:creationId xmlns:a16="http://schemas.microsoft.com/office/drawing/2014/main" id="{E3A41C55-2D2A-A3B1-94DE-1E4E1DA5E37C}"/>
              </a:ext>
            </a:extLst>
          </p:cNvPr>
          <p:cNvSpPr>
            <a:spLocks noGrp="1"/>
          </p:cNvSpPr>
          <p:nvPr>
            <p:ph sz="half" idx="1"/>
          </p:nvPr>
        </p:nvSpPr>
        <p:spPr/>
        <p:txBody>
          <a:bodyPr>
            <a:normAutofit/>
          </a:bodyPr>
          <a:lstStyle/>
          <a:p>
            <a:pPr marL="0" indent="0">
              <a:buNone/>
            </a:pPr>
            <a:r>
              <a:rPr lang="en-US" b="1" dirty="0"/>
              <a:t>Unstructured</a:t>
            </a:r>
          </a:p>
          <a:p>
            <a:pPr marL="0" indent="0">
              <a:buNone/>
            </a:pPr>
            <a:endParaRPr lang="en-US" b="1" dirty="0"/>
          </a:p>
          <a:p>
            <a:pPr marL="0" indent="0">
              <a:buNone/>
            </a:pPr>
            <a:r>
              <a:rPr lang="en-US" b="1" dirty="0"/>
              <a:t>Structured</a:t>
            </a:r>
          </a:p>
          <a:p>
            <a:pPr marL="0" indent="0">
              <a:buNone/>
            </a:pPr>
            <a:endParaRPr lang="en-US" b="1" dirty="0"/>
          </a:p>
          <a:p>
            <a:pPr marL="0" indent="0">
              <a:buNone/>
            </a:pPr>
            <a:r>
              <a:rPr lang="en-US" b="1" dirty="0"/>
              <a:t>Identifier</a:t>
            </a:r>
          </a:p>
          <a:p>
            <a:pPr marL="0" indent="0">
              <a:buNone/>
            </a:pPr>
            <a:endParaRPr lang="en-US" b="1" dirty="0"/>
          </a:p>
          <a:p>
            <a:pPr marL="0" indent="0">
              <a:buNone/>
            </a:pPr>
            <a:r>
              <a:rPr lang="en-US" b="1" dirty="0"/>
              <a:t>IRI</a:t>
            </a:r>
          </a:p>
        </p:txBody>
      </p:sp>
      <p:sp>
        <p:nvSpPr>
          <p:cNvPr id="4" name="Content Placeholder 3">
            <a:extLst>
              <a:ext uri="{FF2B5EF4-FFF2-40B4-BE49-F238E27FC236}">
                <a16:creationId xmlns:a16="http://schemas.microsoft.com/office/drawing/2014/main" id="{4D724F76-FF6F-C021-EFD4-A0BE6D5F7629}"/>
              </a:ext>
            </a:extLst>
          </p:cNvPr>
          <p:cNvSpPr>
            <a:spLocks noGrp="1"/>
          </p:cNvSpPr>
          <p:nvPr>
            <p:ph sz="half" idx="2"/>
          </p:nvPr>
        </p:nvSpPr>
        <p:spPr>
          <a:xfrm>
            <a:off x="4347411" y="1825625"/>
            <a:ext cx="7006389" cy="4351338"/>
          </a:xfrm>
        </p:spPr>
        <p:txBody>
          <a:bodyPr>
            <a:normAutofit/>
          </a:bodyPr>
          <a:lstStyle/>
          <a:p>
            <a:pPr marL="514350" indent="-514350">
              <a:spcBef>
                <a:spcPts val="3000"/>
              </a:spcBef>
              <a:buFont typeface="+mj-lt"/>
              <a:buAutoNum type="arabicPeriod"/>
            </a:pPr>
            <a:r>
              <a:rPr lang="en-US" dirty="0"/>
              <a:t>Relationship: editor                                    </a:t>
            </a:r>
            <a:r>
              <a:rPr lang="de-DE" sz="2400" dirty="0"/>
              <a:t>(hint: http://id.loc.gov/vocabulary/relators/edt)</a:t>
            </a:r>
            <a:endParaRPr lang="en-US" sz="2400" dirty="0"/>
          </a:p>
          <a:p>
            <a:pPr marL="514350" indent="-514350">
              <a:spcBef>
                <a:spcPts val="3000"/>
              </a:spcBef>
              <a:buFont typeface="+mj-lt"/>
              <a:buAutoNum type="arabicPeriod"/>
            </a:pPr>
            <a:r>
              <a:rPr lang="en-US" dirty="0"/>
              <a:t>edited by </a:t>
            </a:r>
            <a:r>
              <a:rPr lang="en-US" dirty="0" err="1"/>
              <a:t>Shameemul</a:t>
            </a:r>
            <a:r>
              <a:rPr lang="en-US" dirty="0"/>
              <a:t> Haque and Shashi Kant Singh</a:t>
            </a:r>
          </a:p>
          <a:p>
            <a:pPr marL="514350" indent="-514350">
              <a:spcBef>
                <a:spcPts val="3000"/>
              </a:spcBef>
              <a:buFont typeface="+mj-lt"/>
              <a:buAutoNum type="arabicPeriod"/>
            </a:pPr>
            <a:r>
              <a:rPr lang="en-US" dirty="0"/>
              <a:t>volume</a:t>
            </a:r>
          </a:p>
          <a:p>
            <a:pPr marL="514350" indent="-514350">
              <a:spcBef>
                <a:spcPts val="3000"/>
              </a:spcBef>
              <a:buFont typeface="+mj-lt"/>
              <a:buAutoNum type="arabicPeriod"/>
            </a:pPr>
            <a:r>
              <a:rPr lang="en-US" dirty="0"/>
              <a:t>Hershey, PA</a:t>
            </a:r>
          </a:p>
        </p:txBody>
      </p:sp>
      <p:sp>
        <p:nvSpPr>
          <p:cNvPr id="5" name="Slide Number Placeholder 4">
            <a:extLst>
              <a:ext uri="{FF2B5EF4-FFF2-40B4-BE49-F238E27FC236}">
                <a16:creationId xmlns:a16="http://schemas.microsoft.com/office/drawing/2014/main" id="{A297E7B7-94A4-94C1-F11A-A852409C33F7}"/>
              </a:ext>
            </a:extLst>
          </p:cNvPr>
          <p:cNvSpPr>
            <a:spLocks noGrp="1"/>
          </p:cNvSpPr>
          <p:nvPr>
            <p:ph type="sldNum" sz="quarter" idx="12"/>
          </p:nvPr>
        </p:nvSpPr>
        <p:spPr/>
        <p:txBody>
          <a:bodyPr/>
          <a:lstStyle/>
          <a:p>
            <a:fld id="{26D89839-9540-4FD2-A570-163792ED64AF}" type="slidenum">
              <a:rPr lang="en-US" smtClean="0"/>
              <a:t>52</a:t>
            </a:fld>
            <a:endParaRPr lang="en-US"/>
          </a:p>
        </p:txBody>
      </p:sp>
      <p:sp>
        <p:nvSpPr>
          <p:cNvPr id="6" name="Oval 5">
            <a:extLst>
              <a:ext uri="{FF2B5EF4-FFF2-40B4-BE49-F238E27FC236}">
                <a16:creationId xmlns:a16="http://schemas.microsoft.com/office/drawing/2014/main" id="{FD477DE5-DF82-DB4C-273D-3560456F49A4}"/>
              </a:ext>
            </a:extLst>
          </p:cNvPr>
          <p:cNvSpPr/>
          <p:nvPr/>
        </p:nvSpPr>
        <p:spPr>
          <a:xfrm>
            <a:off x="657726" y="2728913"/>
            <a:ext cx="2123574" cy="731670"/>
          </a:xfrm>
          <a:prstGeom prst="ellipse">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9D0705E1-4455-92A7-EB3A-721A3690D22E}"/>
              </a:ext>
            </a:extLst>
          </p:cNvPr>
          <p:cNvCxnSpPr>
            <a:cxnSpLocks/>
            <a:stCxn id="6" idx="6"/>
          </p:cNvCxnSpPr>
          <p:nvPr/>
        </p:nvCxnSpPr>
        <p:spPr>
          <a:xfrm flipV="1">
            <a:off x="2781300" y="2028825"/>
            <a:ext cx="1676400" cy="10659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7589099-2974-1560-A6E4-A1002C42AC9D}"/>
              </a:ext>
            </a:extLst>
          </p:cNvPr>
          <p:cNvCxnSpPr>
            <a:cxnSpLocks/>
          </p:cNvCxnSpPr>
          <p:nvPr/>
        </p:nvCxnSpPr>
        <p:spPr>
          <a:xfrm>
            <a:off x="2781300" y="3094748"/>
            <a:ext cx="1566111" cy="11915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6918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6B7E-9544-7D6A-1861-84D566A8796D}"/>
              </a:ext>
            </a:extLst>
          </p:cNvPr>
          <p:cNvSpPr>
            <a:spLocks noGrp="1"/>
          </p:cNvSpPr>
          <p:nvPr>
            <p:ph type="title"/>
          </p:nvPr>
        </p:nvSpPr>
        <p:spPr/>
        <p:txBody>
          <a:bodyPr/>
          <a:lstStyle/>
          <a:p>
            <a:r>
              <a:rPr lang="en-US" dirty="0"/>
              <a:t>The Recording Methods Match Game</a:t>
            </a:r>
          </a:p>
        </p:txBody>
      </p:sp>
      <p:sp>
        <p:nvSpPr>
          <p:cNvPr id="3" name="Content Placeholder 2">
            <a:extLst>
              <a:ext uri="{FF2B5EF4-FFF2-40B4-BE49-F238E27FC236}">
                <a16:creationId xmlns:a16="http://schemas.microsoft.com/office/drawing/2014/main" id="{E3A41C55-2D2A-A3B1-94DE-1E4E1DA5E37C}"/>
              </a:ext>
            </a:extLst>
          </p:cNvPr>
          <p:cNvSpPr>
            <a:spLocks noGrp="1"/>
          </p:cNvSpPr>
          <p:nvPr>
            <p:ph sz="half" idx="1"/>
          </p:nvPr>
        </p:nvSpPr>
        <p:spPr/>
        <p:txBody>
          <a:bodyPr>
            <a:normAutofit/>
          </a:bodyPr>
          <a:lstStyle/>
          <a:p>
            <a:pPr marL="0" indent="0">
              <a:buNone/>
            </a:pPr>
            <a:r>
              <a:rPr lang="en-US" b="1" dirty="0"/>
              <a:t>Unstructured</a:t>
            </a:r>
          </a:p>
          <a:p>
            <a:pPr marL="0" indent="0">
              <a:buNone/>
            </a:pPr>
            <a:endParaRPr lang="en-US" b="1" dirty="0"/>
          </a:p>
          <a:p>
            <a:pPr marL="0" indent="0">
              <a:buNone/>
            </a:pPr>
            <a:r>
              <a:rPr lang="en-US" b="1" dirty="0"/>
              <a:t>Structured</a:t>
            </a:r>
          </a:p>
          <a:p>
            <a:pPr marL="0" indent="0">
              <a:buNone/>
            </a:pPr>
            <a:endParaRPr lang="en-US" b="1" dirty="0"/>
          </a:p>
          <a:p>
            <a:pPr marL="0" indent="0">
              <a:buNone/>
            </a:pPr>
            <a:r>
              <a:rPr lang="en-US" b="1" dirty="0"/>
              <a:t>Identifier</a:t>
            </a:r>
          </a:p>
          <a:p>
            <a:pPr marL="0" indent="0">
              <a:buNone/>
            </a:pPr>
            <a:endParaRPr lang="en-US" b="1" dirty="0"/>
          </a:p>
          <a:p>
            <a:pPr marL="0" indent="0">
              <a:buNone/>
            </a:pPr>
            <a:r>
              <a:rPr lang="en-US" b="1" dirty="0"/>
              <a:t>IRI</a:t>
            </a:r>
          </a:p>
        </p:txBody>
      </p:sp>
      <p:sp>
        <p:nvSpPr>
          <p:cNvPr id="4" name="Content Placeholder 3">
            <a:extLst>
              <a:ext uri="{FF2B5EF4-FFF2-40B4-BE49-F238E27FC236}">
                <a16:creationId xmlns:a16="http://schemas.microsoft.com/office/drawing/2014/main" id="{4D724F76-FF6F-C021-EFD4-A0BE6D5F7629}"/>
              </a:ext>
            </a:extLst>
          </p:cNvPr>
          <p:cNvSpPr>
            <a:spLocks noGrp="1"/>
          </p:cNvSpPr>
          <p:nvPr>
            <p:ph sz="half" idx="2"/>
          </p:nvPr>
        </p:nvSpPr>
        <p:spPr>
          <a:xfrm>
            <a:off x="4347411" y="1825625"/>
            <a:ext cx="7006389" cy="4351338"/>
          </a:xfrm>
        </p:spPr>
        <p:txBody>
          <a:bodyPr>
            <a:normAutofit/>
          </a:bodyPr>
          <a:lstStyle/>
          <a:p>
            <a:pPr marL="514350" indent="-514350">
              <a:spcBef>
                <a:spcPts val="3000"/>
              </a:spcBef>
              <a:buFont typeface="+mj-lt"/>
              <a:buAutoNum type="arabicPeriod"/>
            </a:pPr>
            <a:r>
              <a:rPr lang="en-US" dirty="0"/>
              <a:t>Relationship: editor                                    </a:t>
            </a:r>
            <a:r>
              <a:rPr lang="de-DE" sz="2400" dirty="0"/>
              <a:t>(hint: http://id.loc.gov/vocabulary/relators/edt)</a:t>
            </a:r>
            <a:endParaRPr lang="en-US" sz="2400" dirty="0"/>
          </a:p>
          <a:p>
            <a:pPr marL="514350" indent="-514350">
              <a:spcBef>
                <a:spcPts val="3000"/>
              </a:spcBef>
              <a:buFont typeface="+mj-lt"/>
              <a:buAutoNum type="arabicPeriod"/>
            </a:pPr>
            <a:r>
              <a:rPr lang="en-US" dirty="0"/>
              <a:t>edited by </a:t>
            </a:r>
            <a:r>
              <a:rPr lang="en-US" dirty="0" err="1"/>
              <a:t>Shameemul</a:t>
            </a:r>
            <a:r>
              <a:rPr lang="en-US" dirty="0"/>
              <a:t> Haque and Shashi Kant Singh</a:t>
            </a:r>
          </a:p>
          <a:p>
            <a:pPr marL="514350" indent="-514350">
              <a:spcBef>
                <a:spcPts val="3000"/>
              </a:spcBef>
              <a:buFont typeface="+mj-lt"/>
              <a:buAutoNum type="arabicPeriod"/>
            </a:pPr>
            <a:r>
              <a:rPr lang="en-US" dirty="0"/>
              <a:t>volume</a:t>
            </a:r>
          </a:p>
          <a:p>
            <a:pPr marL="514350" indent="-514350">
              <a:spcBef>
                <a:spcPts val="3000"/>
              </a:spcBef>
              <a:buFont typeface="+mj-lt"/>
              <a:buAutoNum type="arabicPeriod"/>
            </a:pPr>
            <a:r>
              <a:rPr lang="en-US" dirty="0"/>
              <a:t>Hershey, PA</a:t>
            </a:r>
          </a:p>
        </p:txBody>
      </p:sp>
      <p:sp>
        <p:nvSpPr>
          <p:cNvPr id="5" name="Slide Number Placeholder 4">
            <a:extLst>
              <a:ext uri="{FF2B5EF4-FFF2-40B4-BE49-F238E27FC236}">
                <a16:creationId xmlns:a16="http://schemas.microsoft.com/office/drawing/2014/main" id="{A297E7B7-94A4-94C1-F11A-A852409C33F7}"/>
              </a:ext>
            </a:extLst>
          </p:cNvPr>
          <p:cNvSpPr>
            <a:spLocks noGrp="1"/>
          </p:cNvSpPr>
          <p:nvPr>
            <p:ph type="sldNum" sz="quarter" idx="12"/>
          </p:nvPr>
        </p:nvSpPr>
        <p:spPr/>
        <p:txBody>
          <a:bodyPr/>
          <a:lstStyle/>
          <a:p>
            <a:fld id="{26D89839-9540-4FD2-A570-163792ED64AF}" type="slidenum">
              <a:rPr lang="en-US" smtClean="0"/>
              <a:t>53</a:t>
            </a:fld>
            <a:endParaRPr lang="en-US"/>
          </a:p>
        </p:txBody>
      </p:sp>
      <p:sp>
        <p:nvSpPr>
          <p:cNvPr id="6" name="Oval 5">
            <a:extLst>
              <a:ext uri="{FF2B5EF4-FFF2-40B4-BE49-F238E27FC236}">
                <a16:creationId xmlns:a16="http://schemas.microsoft.com/office/drawing/2014/main" id="{FD477DE5-DF82-DB4C-273D-3560456F49A4}"/>
              </a:ext>
            </a:extLst>
          </p:cNvPr>
          <p:cNvSpPr/>
          <p:nvPr/>
        </p:nvSpPr>
        <p:spPr>
          <a:xfrm>
            <a:off x="657726" y="2728913"/>
            <a:ext cx="2123574" cy="731670"/>
          </a:xfrm>
          <a:prstGeom prst="ellipse">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9D0705E1-4455-92A7-EB3A-721A3690D22E}"/>
              </a:ext>
            </a:extLst>
          </p:cNvPr>
          <p:cNvCxnSpPr>
            <a:cxnSpLocks/>
            <a:stCxn id="6" idx="6"/>
          </p:cNvCxnSpPr>
          <p:nvPr/>
        </p:nvCxnSpPr>
        <p:spPr>
          <a:xfrm flipV="1">
            <a:off x="2781300" y="2028825"/>
            <a:ext cx="1676400" cy="10659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7589099-2974-1560-A6E4-A1002C42AC9D}"/>
              </a:ext>
            </a:extLst>
          </p:cNvPr>
          <p:cNvCxnSpPr>
            <a:cxnSpLocks/>
          </p:cNvCxnSpPr>
          <p:nvPr/>
        </p:nvCxnSpPr>
        <p:spPr>
          <a:xfrm>
            <a:off x="2781300" y="3094748"/>
            <a:ext cx="1566111" cy="11915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20522F7-536D-DF30-B7B4-B6EC198B4CF2}"/>
              </a:ext>
            </a:extLst>
          </p:cNvPr>
          <p:cNvCxnSpPr>
            <a:cxnSpLocks/>
            <a:stCxn id="6" idx="6"/>
          </p:cNvCxnSpPr>
          <p:nvPr/>
        </p:nvCxnSpPr>
        <p:spPr>
          <a:xfrm>
            <a:off x="2781300" y="3094748"/>
            <a:ext cx="1566111" cy="19630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3998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7D5D3E-C8BE-FDEC-FA7C-4D47AF0DF7FE}"/>
              </a:ext>
            </a:extLst>
          </p:cNvPr>
          <p:cNvSpPr>
            <a:spLocks noGrp="1"/>
          </p:cNvSpPr>
          <p:nvPr>
            <p:ph idx="1"/>
          </p:nvPr>
        </p:nvSpPr>
        <p:spPr>
          <a:xfrm>
            <a:off x="838200" y="1825625"/>
            <a:ext cx="7381875" cy="4351338"/>
          </a:xfrm>
        </p:spPr>
        <p:txBody>
          <a:bodyPr/>
          <a:lstStyle/>
          <a:p>
            <a:r>
              <a:rPr lang="en-US" dirty="0"/>
              <a:t>Are you limited to one recording method?</a:t>
            </a:r>
          </a:p>
          <a:p>
            <a:pPr marL="0" indent="0">
              <a:buNone/>
            </a:pPr>
            <a:r>
              <a:rPr lang="en-US" dirty="0">
                <a:latin typeface="Caveat" panose="00000500000000000000" pitchFamily="2" charset="0"/>
              </a:rPr>
              <a:t>	</a:t>
            </a:r>
            <a:r>
              <a:rPr lang="en-US" sz="4400" dirty="0">
                <a:solidFill>
                  <a:schemeClr val="bg1"/>
                </a:solidFill>
                <a:latin typeface="Caveat" panose="00000500000000000000" pitchFamily="2" charset="0"/>
              </a:rPr>
              <a:t>NO</a:t>
            </a:r>
          </a:p>
          <a:p>
            <a:r>
              <a:rPr lang="en-US" dirty="0">
                <a:solidFill>
                  <a:schemeClr val="bg1"/>
                </a:solidFill>
              </a:rPr>
              <a:t>Are there elements that do not use all four recording methods?</a:t>
            </a:r>
          </a:p>
          <a:p>
            <a:pPr marL="0" indent="0">
              <a:buNone/>
            </a:pPr>
            <a:r>
              <a:rPr lang="en-US" dirty="0">
                <a:solidFill>
                  <a:schemeClr val="bg1"/>
                </a:solidFill>
              </a:rPr>
              <a:t>	</a:t>
            </a:r>
            <a:r>
              <a:rPr lang="en-US" sz="4800" dirty="0">
                <a:solidFill>
                  <a:schemeClr val="bg1"/>
                </a:solidFill>
                <a:latin typeface="Caveat" panose="00000500000000000000" pitchFamily="2" charset="0"/>
              </a:rPr>
              <a:t>YES</a:t>
            </a:r>
          </a:p>
        </p:txBody>
      </p:sp>
      <p:sp>
        <p:nvSpPr>
          <p:cNvPr id="3" name="Slide Number Placeholder 2">
            <a:extLst>
              <a:ext uri="{FF2B5EF4-FFF2-40B4-BE49-F238E27FC236}">
                <a16:creationId xmlns:a16="http://schemas.microsoft.com/office/drawing/2014/main" id="{F55ED558-2FE6-148D-785E-BA81AC4DA8E6}"/>
              </a:ext>
            </a:extLst>
          </p:cNvPr>
          <p:cNvSpPr>
            <a:spLocks noGrp="1"/>
          </p:cNvSpPr>
          <p:nvPr>
            <p:ph type="sldNum" sz="quarter" idx="12"/>
          </p:nvPr>
        </p:nvSpPr>
        <p:spPr/>
        <p:txBody>
          <a:bodyPr/>
          <a:lstStyle/>
          <a:p>
            <a:fld id="{26D89839-9540-4FD2-A570-163792ED64AF}" type="slidenum">
              <a:rPr lang="en-US" smtClean="0"/>
              <a:t>54</a:t>
            </a:fld>
            <a:endParaRPr lang="en-US"/>
          </a:p>
        </p:txBody>
      </p:sp>
      <p:sp>
        <p:nvSpPr>
          <p:cNvPr id="4" name="Title 3">
            <a:extLst>
              <a:ext uri="{FF2B5EF4-FFF2-40B4-BE49-F238E27FC236}">
                <a16:creationId xmlns:a16="http://schemas.microsoft.com/office/drawing/2014/main" id="{C59C6589-7F22-B910-C635-F6705D841C6B}"/>
              </a:ext>
            </a:extLst>
          </p:cNvPr>
          <p:cNvSpPr>
            <a:spLocks noGrp="1"/>
          </p:cNvSpPr>
          <p:nvPr>
            <p:ph type="title"/>
          </p:nvPr>
        </p:nvSpPr>
        <p:spPr/>
        <p:txBody>
          <a:bodyPr/>
          <a:lstStyle/>
          <a:p>
            <a:r>
              <a:rPr lang="en-US" dirty="0"/>
              <a:t>Recording Methods</a:t>
            </a:r>
          </a:p>
        </p:txBody>
      </p:sp>
      <p:pic>
        <p:nvPicPr>
          <p:cNvPr id="5" name="Picture 6">
            <a:extLst>
              <a:ext uri="{FF2B5EF4-FFF2-40B4-BE49-F238E27FC236}">
                <a16:creationId xmlns:a16="http://schemas.microsoft.com/office/drawing/2014/main" id="{FF32C911-5290-8E76-DC16-878F004E55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20" t="6978" r="9977" b="7006"/>
          <a:stretch/>
        </p:blipFill>
        <p:spPr bwMode="auto">
          <a:xfrm>
            <a:off x="8668966" y="1824419"/>
            <a:ext cx="2684834" cy="435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3041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7D5D3E-C8BE-FDEC-FA7C-4D47AF0DF7FE}"/>
              </a:ext>
            </a:extLst>
          </p:cNvPr>
          <p:cNvSpPr>
            <a:spLocks noGrp="1"/>
          </p:cNvSpPr>
          <p:nvPr>
            <p:ph idx="1"/>
          </p:nvPr>
        </p:nvSpPr>
        <p:spPr>
          <a:xfrm>
            <a:off x="838200" y="1825625"/>
            <a:ext cx="7381875" cy="4351338"/>
          </a:xfrm>
        </p:spPr>
        <p:txBody>
          <a:bodyPr/>
          <a:lstStyle/>
          <a:p>
            <a:r>
              <a:rPr lang="en-US" dirty="0"/>
              <a:t>Are you limited to one recording method?</a:t>
            </a:r>
          </a:p>
          <a:p>
            <a:pPr marL="0" indent="0">
              <a:buNone/>
            </a:pPr>
            <a:r>
              <a:rPr lang="en-US" dirty="0">
                <a:latin typeface="Caveat" panose="00000500000000000000" pitchFamily="2" charset="0"/>
              </a:rPr>
              <a:t>	</a:t>
            </a:r>
            <a:r>
              <a:rPr lang="en-US" sz="4400" dirty="0">
                <a:solidFill>
                  <a:schemeClr val="accent2"/>
                </a:solidFill>
                <a:latin typeface="Caveat" panose="00000500000000000000" pitchFamily="2" charset="0"/>
              </a:rPr>
              <a:t>NO</a:t>
            </a:r>
          </a:p>
          <a:p>
            <a:r>
              <a:rPr lang="en-US" dirty="0">
                <a:solidFill>
                  <a:schemeClr val="bg1"/>
                </a:solidFill>
              </a:rPr>
              <a:t>Are there elements that do not use all four recording methods?</a:t>
            </a:r>
          </a:p>
          <a:p>
            <a:pPr marL="0" indent="0">
              <a:buNone/>
            </a:pPr>
            <a:r>
              <a:rPr lang="en-US" dirty="0">
                <a:solidFill>
                  <a:schemeClr val="bg1"/>
                </a:solidFill>
              </a:rPr>
              <a:t>	</a:t>
            </a:r>
            <a:r>
              <a:rPr lang="en-US" sz="4800" dirty="0">
                <a:solidFill>
                  <a:schemeClr val="bg1"/>
                </a:solidFill>
                <a:latin typeface="Caveat" panose="00000500000000000000" pitchFamily="2" charset="0"/>
              </a:rPr>
              <a:t>YES</a:t>
            </a:r>
          </a:p>
        </p:txBody>
      </p:sp>
      <p:sp>
        <p:nvSpPr>
          <p:cNvPr id="3" name="Slide Number Placeholder 2">
            <a:extLst>
              <a:ext uri="{FF2B5EF4-FFF2-40B4-BE49-F238E27FC236}">
                <a16:creationId xmlns:a16="http://schemas.microsoft.com/office/drawing/2014/main" id="{F55ED558-2FE6-148D-785E-BA81AC4DA8E6}"/>
              </a:ext>
            </a:extLst>
          </p:cNvPr>
          <p:cNvSpPr>
            <a:spLocks noGrp="1"/>
          </p:cNvSpPr>
          <p:nvPr>
            <p:ph type="sldNum" sz="quarter" idx="12"/>
          </p:nvPr>
        </p:nvSpPr>
        <p:spPr/>
        <p:txBody>
          <a:bodyPr/>
          <a:lstStyle/>
          <a:p>
            <a:fld id="{26D89839-9540-4FD2-A570-163792ED64AF}" type="slidenum">
              <a:rPr lang="en-US" smtClean="0"/>
              <a:t>55</a:t>
            </a:fld>
            <a:endParaRPr lang="en-US"/>
          </a:p>
        </p:txBody>
      </p:sp>
      <p:sp>
        <p:nvSpPr>
          <p:cNvPr id="4" name="Title 3">
            <a:extLst>
              <a:ext uri="{FF2B5EF4-FFF2-40B4-BE49-F238E27FC236}">
                <a16:creationId xmlns:a16="http://schemas.microsoft.com/office/drawing/2014/main" id="{C59C6589-7F22-B910-C635-F6705D841C6B}"/>
              </a:ext>
            </a:extLst>
          </p:cNvPr>
          <p:cNvSpPr>
            <a:spLocks noGrp="1"/>
          </p:cNvSpPr>
          <p:nvPr>
            <p:ph type="title"/>
          </p:nvPr>
        </p:nvSpPr>
        <p:spPr/>
        <p:txBody>
          <a:bodyPr/>
          <a:lstStyle/>
          <a:p>
            <a:r>
              <a:rPr lang="en-US" dirty="0"/>
              <a:t>Recording Methods</a:t>
            </a:r>
          </a:p>
        </p:txBody>
      </p:sp>
      <p:pic>
        <p:nvPicPr>
          <p:cNvPr id="5" name="Picture 6">
            <a:extLst>
              <a:ext uri="{FF2B5EF4-FFF2-40B4-BE49-F238E27FC236}">
                <a16:creationId xmlns:a16="http://schemas.microsoft.com/office/drawing/2014/main" id="{FF32C911-5290-8E76-DC16-878F004E55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20" t="6978" r="9977" b="7006"/>
          <a:stretch/>
        </p:blipFill>
        <p:spPr bwMode="auto">
          <a:xfrm>
            <a:off x="8668966" y="1824419"/>
            <a:ext cx="2684834" cy="435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7557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7D5D3E-C8BE-FDEC-FA7C-4D47AF0DF7FE}"/>
              </a:ext>
            </a:extLst>
          </p:cNvPr>
          <p:cNvSpPr>
            <a:spLocks noGrp="1"/>
          </p:cNvSpPr>
          <p:nvPr>
            <p:ph idx="1"/>
          </p:nvPr>
        </p:nvSpPr>
        <p:spPr>
          <a:xfrm>
            <a:off x="838200" y="1825625"/>
            <a:ext cx="7381875" cy="4351338"/>
          </a:xfrm>
        </p:spPr>
        <p:txBody>
          <a:bodyPr/>
          <a:lstStyle/>
          <a:p>
            <a:r>
              <a:rPr lang="en-US" dirty="0"/>
              <a:t>Are you limited to one recording method?</a:t>
            </a:r>
          </a:p>
          <a:p>
            <a:pPr marL="0" indent="0">
              <a:buNone/>
            </a:pPr>
            <a:r>
              <a:rPr lang="en-US" dirty="0">
                <a:latin typeface="Caveat" panose="00000500000000000000" pitchFamily="2" charset="0"/>
              </a:rPr>
              <a:t>	</a:t>
            </a:r>
            <a:r>
              <a:rPr lang="en-US" sz="4400" dirty="0">
                <a:solidFill>
                  <a:schemeClr val="accent2"/>
                </a:solidFill>
                <a:latin typeface="Caveat" panose="00000500000000000000" pitchFamily="2" charset="0"/>
              </a:rPr>
              <a:t>NO</a:t>
            </a:r>
          </a:p>
          <a:p>
            <a:r>
              <a:rPr lang="en-US" dirty="0"/>
              <a:t>Are there elements that do not use all four recording methods?</a:t>
            </a:r>
          </a:p>
          <a:p>
            <a:pPr marL="0" indent="0">
              <a:buNone/>
            </a:pPr>
            <a:r>
              <a:rPr lang="en-US" dirty="0"/>
              <a:t>	</a:t>
            </a:r>
            <a:r>
              <a:rPr lang="en-US" sz="4800" dirty="0">
                <a:solidFill>
                  <a:schemeClr val="bg1"/>
                </a:solidFill>
                <a:latin typeface="Caveat" panose="00000500000000000000" pitchFamily="2" charset="0"/>
              </a:rPr>
              <a:t>YES</a:t>
            </a:r>
          </a:p>
        </p:txBody>
      </p:sp>
      <p:sp>
        <p:nvSpPr>
          <p:cNvPr id="3" name="Slide Number Placeholder 2">
            <a:extLst>
              <a:ext uri="{FF2B5EF4-FFF2-40B4-BE49-F238E27FC236}">
                <a16:creationId xmlns:a16="http://schemas.microsoft.com/office/drawing/2014/main" id="{F55ED558-2FE6-148D-785E-BA81AC4DA8E6}"/>
              </a:ext>
            </a:extLst>
          </p:cNvPr>
          <p:cNvSpPr>
            <a:spLocks noGrp="1"/>
          </p:cNvSpPr>
          <p:nvPr>
            <p:ph type="sldNum" sz="quarter" idx="12"/>
          </p:nvPr>
        </p:nvSpPr>
        <p:spPr/>
        <p:txBody>
          <a:bodyPr/>
          <a:lstStyle/>
          <a:p>
            <a:fld id="{26D89839-9540-4FD2-A570-163792ED64AF}" type="slidenum">
              <a:rPr lang="en-US" smtClean="0"/>
              <a:t>56</a:t>
            </a:fld>
            <a:endParaRPr lang="en-US"/>
          </a:p>
        </p:txBody>
      </p:sp>
      <p:sp>
        <p:nvSpPr>
          <p:cNvPr id="4" name="Title 3">
            <a:extLst>
              <a:ext uri="{FF2B5EF4-FFF2-40B4-BE49-F238E27FC236}">
                <a16:creationId xmlns:a16="http://schemas.microsoft.com/office/drawing/2014/main" id="{C59C6589-7F22-B910-C635-F6705D841C6B}"/>
              </a:ext>
            </a:extLst>
          </p:cNvPr>
          <p:cNvSpPr>
            <a:spLocks noGrp="1"/>
          </p:cNvSpPr>
          <p:nvPr>
            <p:ph type="title"/>
          </p:nvPr>
        </p:nvSpPr>
        <p:spPr/>
        <p:txBody>
          <a:bodyPr/>
          <a:lstStyle/>
          <a:p>
            <a:r>
              <a:rPr lang="en-US" dirty="0"/>
              <a:t>Recording Methods</a:t>
            </a:r>
          </a:p>
        </p:txBody>
      </p:sp>
      <p:pic>
        <p:nvPicPr>
          <p:cNvPr id="5" name="Picture 6">
            <a:extLst>
              <a:ext uri="{FF2B5EF4-FFF2-40B4-BE49-F238E27FC236}">
                <a16:creationId xmlns:a16="http://schemas.microsoft.com/office/drawing/2014/main" id="{FF32C911-5290-8E76-DC16-878F004E55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20" t="6978" r="9977" b="7006"/>
          <a:stretch/>
        </p:blipFill>
        <p:spPr bwMode="auto">
          <a:xfrm>
            <a:off x="8668966" y="1824419"/>
            <a:ext cx="2684834" cy="435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9763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7D5D3E-C8BE-FDEC-FA7C-4D47AF0DF7FE}"/>
              </a:ext>
            </a:extLst>
          </p:cNvPr>
          <p:cNvSpPr>
            <a:spLocks noGrp="1"/>
          </p:cNvSpPr>
          <p:nvPr>
            <p:ph idx="1"/>
          </p:nvPr>
        </p:nvSpPr>
        <p:spPr>
          <a:xfrm>
            <a:off x="838200" y="1825625"/>
            <a:ext cx="7381875" cy="4351338"/>
          </a:xfrm>
        </p:spPr>
        <p:txBody>
          <a:bodyPr/>
          <a:lstStyle/>
          <a:p>
            <a:r>
              <a:rPr lang="en-US" dirty="0"/>
              <a:t>Are you limited to one recording method?</a:t>
            </a:r>
          </a:p>
          <a:p>
            <a:pPr marL="0" indent="0">
              <a:buNone/>
            </a:pPr>
            <a:r>
              <a:rPr lang="en-US" dirty="0">
                <a:latin typeface="Caveat" panose="00000500000000000000" pitchFamily="2" charset="0"/>
              </a:rPr>
              <a:t>	</a:t>
            </a:r>
            <a:r>
              <a:rPr lang="en-US" sz="4400" dirty="0">
                <a:solidFill>
                  <a:schemeClr val="accent2"/>
                </a:solidFill>
                <a:latin typeface="Caveat" panose="00000500000000000000" pitchFamily="2" charset="0"/>
              </a:rPr>
              <a:t>NO</a:t>
            </a:r>
          </a:p>
          <a:p>
            <a:r>
              <a:rPr lang="en-US" dirty="0"/>
              <a:t>Are there elements that do not use all four recording methods?</a:t>
            </a:r>
          </a:p>
          <a:p>
            <a:pPr marL="0" indent="0">
              <a:buNone/>
            </a:pPr>
            <a:r>
              <a:rPr lang="en-US" dirty="0"/>
              <a:t>	</a:t>
            </a:r>
            <a:r>
              <a:rPr lang="en-US" sz="4800" dirty="0">
                <a:solidFill>
                  <a:schemeClr val="accent2"/>
                </a:solidFill>
                <a:latin typeface="Caveat" panose="00000500000000000000" pitchFamily="2" charset="0"/>
              </a:rPr>
              <a:t>YES</a:t>
            </a:r>
          </a:p>
        </p:txBody>
      </p:sp>
      <p:sp>
        <p:nvSpPr>
          <p:cNvPr id="3" name="Slide Number Placeholder 2">
            <a:extLst>
              <a:ext uri="{FF2B5EF4-FFF2-40B4-BE49-F238E27FC236}">
                <a16:creationId xmlns:a16="http://schemas.microsoft.com/office/drawing/2014/main" id="{F55ED558-2FE6-148D-785E-BA81AC4DA8E6}"/>
              </a:ext>
            </a:extLst>
          </p:cNvPr>
          <p:cNvSpPr>
            <a:spLocks noGrp="1"/>
          </p:cNvSpPr>
          <p:nvPr>
            <p:ph type="sldNum" sz="quarter" idx="12"/>
          </p:nvPr>
        </p:nvSpPr>
        <p:spPr/>
        <p:txBody>
          <a:bodyPr/>
          <a:lstStyle/>
          <a:p>
            <a:fld id="{26D89839-9540-4FD2-A570-163792ED64AF}" type="slidenum">
              <a:rPr lang="en-US" smtClean="0"/>
              <a:t>57</a:t>
            </a:fld>
            <a:endParaRPr lang="en-US"/>
          </a:p>
        </p:txBody>
      </p:sp>
      <p:sp>
        <p:nvSpPr>
          <p:cNvPr id="4" name="Title 3">
            <a:extLst>
              <a:ext uri="{FF2B5EF4-FFF2-40B4-BE49-F238E27FC236}">
                <a16:creationId xmlns:a16="http://schemas.microsoft.com/office/drawing/2014/main" id="{C59C6589-7F22-B910-C635-F6705D841C6B}"/>
              </a:ext>
            </a:extLst>
          </p:cNvPr>
          <p:cNvSpPr>
            <a:spLocks noGrp="1"/>
          </p:cNvSpPr>
          <p:nvPr>
            <p:ph type="title"/>
          </p:nvPr>
        </p:nvSpPr>
        <p:spPr/>
        <p:txBody>
          <a:bodyPr/>
          <a:lstStyle/>
          <a:p>
            <a:r>
              <a:rPr lang="en-US" dirty="0"/>
              <a:t>Recording Methods</a:t>
            </a:r>
          </a:p>
        </p:txBody>
      </p:sp>
      <p:pic>
        <p:nvPicPr>
          <p:cNvPr id="5" name="Picture 6">
            <a:extLst>
              <a:ext uri="{FF2B5EF4-FFF2-40B4-BE49-F238E27FC236}">
                <a16:creationId xmlns:a16="http://schemas.microsoft.com/office/drawing/2014/main" id="{FF32C911-5290-8E76-DC16-878F004E55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20" t="6978" r="9977" b="7006"/>
          <a:stretch/>
        </p:blipFill>
        <p:spPr bwMode="auto">
          <a:xfrm>
            <a:off x="8668966" y="1824419"/>
            <a:ext cx="2684834" cy="435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9409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2245980451"/>
              </p:ext>
            </p:extLst>
          </p:nvPr>
        </p:nvGraphicFramePr>
        <p:xfrm>
          <a:off x="838200" y="1825625"/>
          <a:ext cx="10515597" cy="4693920"/>
        </p:xfrm>
        <a:graphic>
          <a:graphicData uri="http://schemas.openxmlformats.org/drawingml/2006/table">
            <a:tbl>
              <a:tblPr bandRow="1">
                <a:tableStyleId>{5C22544A-7EE6-4342-B048-85BDC9FD1C3A}</a:tableStyleId>
              </a:tblPr>
              <a:tblGrid>
                <a:gridCol w="3505199">
                  <a:extLst>
                    <a:ext uri="{9D8B030D-6E8A-4147-A177-3AD203B41FA5}">
                      <a16:colId xmlns:a16="http://schemas.microsoft.com/office/drawing/2014/main" val="1103502886"/>
                    </a:ext>
                  </a:extLst>
                </a:gridCol>
                <a:gridCol w="3505199">
                  <a:extLst>
                    <a:ext uri="{9D8B030D-6E8A-4147-A177-3AD203B41FA5}">
                      <a16:colId xmlns:a16="http://schemas.microsoft.com/office/drawing/2014/main" val="4134769345"/>
                    </a:ext>
                  </a:extLst>
                </a:gridCol>
                <a:gridCol w="3505199">
                  <a:extLst>
                    <a:ext uri="{9D8B030D-6E8A-4147-A177-3AD203B41FA5}">
                      <a16:colId xmlns:a16="http://schemas.microsoft.com/office/drawing/2014/main" val="3091233425"/>
                    </a:ext>
                  </a:extLst>
                </a:gridCol>
              </a:tblGrid>
              <a:tr h="370840">
                <a:tc>
                  <a:txBody>
                    <a:bodyPr/>
                    <a:lstStyle/>
                    <a:p>
                      <a:pPr algn="ctr"/>
                      <a:r>
                        <a:rPr lang="en-US" sz="2400" b="1" dirty="0"/>
                        <a:t>Who is the speaker for this session?</a:t>
                      </a:r>
                    </a:p>
                  </a:txBody>
                  <a:tcPr anchor="ctr"/>
                </a:tc>
                <a:tc>
                  <a:txBody>
                    <a:bodyPr/>
                    <a:lstStyle/>
                    <a:p>
                      <a:pPr algn="ctr"/>
                      <a:r>
                        <a:rPr lang="en-US" sz="2400" dirty="0"/>
                        <a:t>Who = Person</a:t>
                      </a:r>
                    </a:p>
                    <a:p>
                      <a:pPr algn="ctr">
                        <a:spcBef>
                          <a:spcPts val="800"/>
                        </a:spcBef>
                      </a:pPr>
                      <a:r>
                        <a:rPr lang="en-US" sz="2400" dirty="0"/>
                        <a:t>Name of person</a:t>
                      </a:r>
                    </a:p>
                  </a:txBody>
                  <a:tcPr anchor="ctr"/>
                </a:tc>
                <a:tc>
                  <a:txBody>
                    <a:bodyPr/>
                    <a:lstStyle/>
                    <a:p>
                      <a:pPr algn="ctr"/>
                      <a:r>
                        <a:rPr lang="en-US" sz="2400" i="1" dirty="0"/>
                        <a:t>Melanie Polutta</a:t>
                      </a:r>
                    </a:p>
                  </a:txBody>
                  <a:tcPr anchor="ctr"/>
                </a:tc>
                <a:extLst>
                  <a:ext uri="{0D108BD9-81ED-4DB2-BD59-A6C34878D82A}">
                    <a16:rowId xmlns:a16="http://schemas.microsoft.com/office/drawing/2014/main" val="298760797"/>
                  </a:ext>
                </a:extLst>
              </a:tr>
              <a:tr h="370840">
                <a:tc>
                  <a:txBody>
                    <a:bodyPr/>
                    <a:lstStyle/>
                    <a:p>
                      <a:pPr algn="ctr"/>
                      <a:r>
                        <a:rPr lang="en-US" sz="2400" b="1"/>
                        <a:t>What conference are we attending?</a:t>
                      </a:r>
                      <a:endParaRPr lang="en-US" sz="2400" b="1" dirty="0"/>
                    </a:p>
                  </a:txBody>
                  <a:tcPr anchor="ctr"/>
                </a:tc>
                <a:tc>
                  <a:txBody>
                    <a:bodyPr/>
                    <a:lstStyle/>
                    <a:p>
                      <a:pPr algn="ctr"/>
                      <a:r>
                        <a:rPr lang="en-US" sz="2400" dirty="0"/>
                        <a:t>What = Corporate body</a:t>
                      </a:r>
                    </a:p>
                    <a:p>
                      <a:pPr algn="ctr">
                        <a:spcBef>
                          <a:spcPts val="800"/>
                        </a:spcBef>
                      </a:pPr>
                      <a:r>
                        <a:rPr lang="en-US" sz="2400" dirty="0"/>
                        <a:t>Name of corporate body</a:t>
                      </a:r>
                    </a:p>
                  </a:txBody>
                  <a:tcPr anchor="ctr"/>
                </a:tc>
                <a:tc>
                  <a:txBody>
                    <a:bodyPr/>
                    <a:lstStyle/>
                    <a:p>
                      <a:pPr algn="ctr"/>
                      <a:r>
                        <a:rPr lang="en-US" sz="2400" i="1" dirty="0"/>
                        <a:t>American Library Association Annual Meeting 2025</a:t>
                      </a:r>
                    </a:p>
                  </a:txBody>
                  <a:tcPr anchor="ctr"/>
                </a:tc>
                <a:extLst>
                  <a:ext uri="{0D108BD9-81ED-4DB2-BD59-A6C34878D82A}">
                    <a16:rowId xmlns:a16="http://schemas.microsoft.com/office/drawing/2014/main" val="3713660951"/>
                  </a:ext>
                </a:extLst>
              </a:tr>
              <a:tr h="370840">
                <a:tc>
                  <a:txBody>
                    <a:bodyPr/>
                    <a:lstStyle/>
                    <a:p>
                      <a:pPr algn="ctr"/>
                      <a:r>
                        <a:rPr lang="en-US" sz="2400" b="1" dirty="0"/>
                        <a:t>What is today’s date?</a:t>
                      </a:r>
                    </a:p>
                  </a:txBody>
                  <a:tcPr anchor="ctr"/>
                </a:tc>
                <a:tc>
                  <a:txBody>
                    <a:bodyPr/>
                    <a:lstStyle/>
                    <a:p>
                      <a:pPr algn="ctr"/>
                      <a:r>
                        <a:rPr lang="en-US" sz="2400" dirty="0"/>
                        <a:t>When = Timespan</a:t>
                      </a:r>
                    </a:p>
                    <a:p>
                      <a:pPr algn="ctr">
                        <a:spcBef>
                          <a:spcPts val="800"/>
                        </a:spcBef>
                      </a:pPr>
                      <a:r>
                        <a:rPr lang="en-US" sz="2400" dirty="0"/>
                        <a:t>Beginning, ending, name of timespan, etc.</a:t>
                      </a:r>
                    </a:p>
                  </a:txBody>
                  <a:tcPr anchor="ctr"/>
                </a:tc>
                <a:tc>
                  <a:txBody>
                    <a:bodyPr/>
                    <a:lstStyle/>
                    <a:p>
                      <a:pPr algn="ctr"/>
                      <a:r>
                        <a:rPr lang="en-US" sz="2400" i="1"/>
                        <a:t>June 27, 2025</a:t>
                      </a:r>
                      <a:endParaRPr lang="en-US" sz="2400" i="1" dirty="0"/>
                    </a:p>
                  </a:txBody>
                  <a:tcPr anchor="ctr"/>
                </a:tc>
                <a:extLst>
                  <a:ext uri="{0D108BD9-81ED-4DB2-BD59-A6C34878D82A}">
                    <a16:rowId xmlns:a16="http://schemas.microsoft.com/office/drawing/2014/main" val="3090430520"/>
                  </a:ext>
                </a:extLst>
              </a:tr>
              <a:tr h="370840">
                <a:tc>
                  <a:txBody>
                    <a:bodyPr/>
                    <a:lstStyle/>
                    <a:p>
                      <a:pPr algn="ctr"/>
                      <a:r>
                        <a:rPr lang="en-US" sz="2400" b="1" dirty="0"/>
                        <a:t>What room are we in?</a:t>
                      </a:r>
                    </a:p>
                  </a:txBody>
                  <a:tcPr anchor="ctr"/>
                </a:tc>
                <a:tc>
                  <a:txBody>
                    <a:bodyPr/>
                    <a:lstStyle/>
                    <a:p>
                      <a:pPr algn="ctr"/>
                      <a:r>
                        <a:rPr lang="en-US" sz="2400" dirty="0"/>
                        <a:t>Where = Place</a:t>
                      </a:r>
                    </a:p>
                    <a:p>
                      <a:pPr algn="ctr">
                        <a:spcBef>
                          <a:spcPts val="800"/>
                        </a:spcBef>
                      </a:pPr>
                      <a:r>
                        <a:rPr lang="en-US" sz="2400" dirty="0"/>
                        <a:t>Name of place, coordinates, etc.</a:t>
                      </a:r>
                    </a:p>
                  </a:txBody>
                  <a:tcPr anchor="ctr"/>
                </a:tc>
                <a:tc>
                  <a:txBody>
                    <a:bodyPr/>
                    <a:lstStyle/>
                    <a:p>
                      <a:pPr algn="ctr"/>
                      <a:r>
                        <a:rPr lang="en-US" sz="2400" i="1" dirty="0"/>
                        <a:t>Pennsylvania Convention Center, Room 124</a:t>
                      </a:r>
                    </a:p>
                  </a:txBody>
                  <a:tcPr anchor="ctr"/>
                </a:tc>
                <a:extLst>
                  <a:ext uri="{0D108BD9-81ED-4DB2-BD59-A6C34878D82A}">
                    <a16:rowId xmlns:a16="http://schemas.microsoft.com/office/drawing/2014/main" val="112444746"/>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58</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Value: A Piece of Data</a:t>
            </a:r>
          </a:p>
        </p:txBody>
      </p:sp>
    </p:spTree>
    <p:extLst>
      <p:ext uri="{BB962C8B-B14F-4D97-AF65-F5344CB8AC3E}">
        <p14:creationId xmlns:p14="http://schemas.microsoft.com/office/powerpoint/2010/main" val="40582410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3503205852"/>
              </p:ext>
            </p:extLst>
          </p:nvPr>
        </p:nvGraphicFramePr>
        <p:xfrm>
          <a:off x="838200" y="1825625"/>
          <a:ext cx="10515600" cy="22758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4134769345"/>
                    </a:ext>
                  </a:extLst>
                </a:gridCol>
                <a:gridCol w="5257800">
                  <a:extLst>
                    <a:ext uri="{9D8B030D-6E8A-4147-A177-3AD203B41FA5}">
                      <a16:colId xmlns:a16="http://schemas.microsoft.com/office/drawing/2014/main" val="4272784617"/>
                    </a:ext>
                  </a:extLst>
                </a:gridCol>
              </a:tblGrid>
              <a:tr h="370840">
                <a:tc>
                  <a:txBody>
                    <a:bodyPr/>
                    <a:lstStyle/>
                    <a:p>
                      <a:pPr algn="ctr"/>
                      <a:r>
                        <a:rPr lang="en-US" sz="2800" dirty="0"/>
                        <a:t>Literal Data</a:t>
                      </a:r>
                    </a:p>
                  </a:txBody>
                  <a:tcPr/>
                </a:tc>
                <a:tc>
                  <a:txBody>
                    <a:bodyPr/>
                    <a:lstStyle/>
                    <a:p>
                      <a:pPr algn="ctr"/>
                      <a:r>
                        <a:rPr lang="en-US" sz="2800" dirty="0"/>
                        <a:t>Controlled Data</a:t>
                      </a:r>
                    </a:p>
                  </a:txBody>
                  <a:tcPr/>
                </a:tc>
                <a:extLst>
                  <a:ext uri="{0D108BD9-81ED-4DB2-BD59-A6C34878D82A}">
                    <a16:rowId xmlns:a16="http://schemas.microsoft.com/office/drawing/2014/main" val="298760797"/>
                  </a:ext>
                </a:extLst>
              </a:tr>
              <a:tr h="370840">
                <a:tc>
                  <a:txBody>
                    <a:bodyPr/>
                    <a:lstStyle/>
                    <a:p>
                      <a:pPr marL="342900" indent="-342900">
                        <a:spcBef>
                          <a:spcPts val="800"/>
                        </a:spcBef>
                        <a:buFont typeface="Arial" panose="020B0604020202020204" pitchFamily="34" charset="0"/>
                        <a:buChar char="•"/>
                      </a:pPr>
                      <a:r>
                        <a:rPr lang="en-US" sz="2400" b="0" dirty="0"/>
                        <a:t>Transcription (unstructured)</a:t>
                      </a:r>
                    </a:p>
                    <a:p>
                      <a:pPr marL="342900" indent="-342900">
                        <a:spcBef>
                          <a:spcPts val="800"/>
                        </a:spcBef>
                        <a:buFont typeface="Arial" panose="020B0604020202020204" pitchFamily="34" charset="0"/>
                        <a:buChar char="•"/>
                      </a:pPr>
                      <a:r>
                        <a:rPr lang="en-US" sz="2400" b="0" i="0" dirty="0"/>
                        <a:t>Measurement and/or label (structured or unstructured)</a:t>
                      </a:r>
                    </a:p>
                  </a:txBody>
                  <a:tcPr/>
                </a:tc>
                <a:tc>
                  <a:txBody>
                    <a:bodyPr/>
                    <a:lstStyle/>
                    <a:p>
                      <a:pPr marL="342900" indent="-342900">
                        <a:spcBef>
                          <a:spcPts val="800"/>
                        </a:spcBef>
                        <a:buFont typeface="Arial" panose="020B0604020202020204" pitchFamily="34" charset="0"/>
                        <a:buChar char="•"/>
                      </a:pPr>
                      <a:r>
                        <a:rPr lang="en-US" sz="2400" b="0" i="0" dirty="0"/>
                        <a:t>Preferred label (structured description)</a:t>
                      </a:r>
                    </a:p>
                    <a:p>
                      <a:pPr marL="342900" indent="-342900">
                        <a:spcBef>
                          <a:spcPts val="800"/>
                        </a:spcBef>
                        <a:buFont typeface="Arial" panose="020B0604020202020204" pitchFamily="34" charset="0"/>
                        <a:buChar char="•"/>
                      </a:pPr>
                      <a:r>
                        <a:rPr lang="en-US" sz="2400" b="0" i="0" dirty="0"/>
                        <a:t>Notation (ID)</a:t>
                      </a:r>
                    </a:p>
                    <a:p>
                      <a:pPr marL="342900" indent="-342900">
                        <a:spcBef>
                          <a:spcPts val="800"/>
                        </a:spcBef>
                        <a:buFont typeface="Arial" panose="020B0604020202020204" pitchFamily="34" charset="0"/>
                        <a:buChar char="•"/>
                      </a:pPr>
                      <a:r>
                        <a:rPr lang="en-US" sz="2400" b="0" i="0" dirty="0"/>
                        <a:t>IRI</a:t>
                      </a:r>
                    </a:p>
                  </a:txBody>
                  <a:tcPr/>
                </a:tc>
                <a:extLst>
                  <a:ext uri="{0D108BD9-81ED-4DB2-BD59-A6C34878D82A}">
                    <a16:rowId xmlns:a16="http://schemas.microsoft.com/office/drawing/2014/main" val="3713660951"/>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59</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Value: Types of Data and How to Record Them</a:t>
            </a:r>
            <a:endParaRPr lang="en-US" sz="4000" dirty="0"/>
          </a:p>
        </p:txBody>
      </p:sp>
    </p:spTree>
    <p:extLst>
      <p:ext uri="{BB962C8B-B14F-4D97-AF65-F5344CB8AC3E}">
        <p14:creationId xmlns:p14="http://schemas.microsoft.com/office/powerpoint/2010/main" val="748066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EEA2-42AF-7CF7-5EFB-0F9AF1E57B40}"/>
              </a:ext>
            </a:extLst>
          </p:cNvPr>
          <p:cNvSpPr>
            <a:spLocks noGrp="1"/>
          </p:cNvSpPr>
          <p:nvPr>
            <p:ph type="title"/>
          </p:nvPr>
        </p:nvSpPr>
        <p:spPr/>
        <p:txBody>
          <a:bodyPr>
            <a:normAutofit/>
          </a:bodyPr>
          <a:lstStyle/>
          <a:p>
            <a:r>
              <a:rPr lang="en-US" sz="5400" dirty="0"/>
              <a:t>Elements, Entities, and Relationships</a:t>
            </a:r>
          </a:p>
        </p:txBody>
      </p:sp>
      <p:sp>
        <p:nvSpPr>
          <p:cNvPr id="4" name="Slide Number Placeholder 3">
            <a:extLst>
              <a:ext uri="{FF2B5EF4-FFF2-40B4-BE49-F238E27FC236}">
                <a16:creationId xmlns:a16="http://schemas.microsoft.com/office/drawing/2014/main" id="{37B55BAC-6923-1CC8-C218-A01401CED118}"/>
              </a:ext>
            </a:extLst>
          </p:cNvPr>
          <p:cNvSpPr>
            <a:spLocks noGrp="1"/>
          </p:cNvSpPr>
          <p:nvPr>
            <p:ph type="sldNum" sz="quarter" idx="12"/>
          </p:nvPr>
        </p:nvSpPr>
        <p:spPr/>
        <p:txBody>
          <a:bodyPr/>
          <a:lstStyle/>
          <a:p>
            <a:fld id="{26D89839-9540-4FD2-A570-163792ED64AF}" type="slidenum">
              <a:rPr lang="en-US" smtClean="0"/>
              <a:t>6</a:t>
            </a:fld>
            <a:endParaRPr lang="en-US"/>
          </a:p>
        </p:txBody>
      </p:sp>
    </p:spTree>
    <p:extLst>
      <p:ext uri="{BB962C8B-B14F-4D97-AF65-F5344CB8AC3E}">
        <p14:creationId xmlns:p14="http://schemas.microsoft.com/office/powerpoint/2010/main" val="42374446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563181979"/>
              </p:ext>
            </p:extLst>
          </p:nvPr>
        </p:nvGraphicFramePr>
        <p:xfrm>
          <a:off x="838200" y="1825625"/>
          <a:ext cx="7915275" cy="2905760"/>
        </p:xfrm>
        <a:graphic>
          <a:graphicData uri="http://schemas.openxmlformats.org/drawingml/2006/table">
            <a:tbl>
              <a:tblPr firstRow="1" bandRow="1">
                <a:tableStyleId>{5C22544A-7EE6-4342-B048-85BDC9FD1C3A}</a:tableStyleId>
              </a:tblPr>
              <a:tblGrid>
                <a:gridCol w="7915275">
                  <a:extLst>
                    <a:ext uri="{9D8B030D-6E8A-4147-A177-3AD203B41FA5}">
                      <a16:colId xmlns:a16="http://schemas.microsoft.com/office/drawing/2014/main" val="4134769345"/>
                    </a:ext>
                  </a:extLst>
                </a:gridCol>
              </a:tblGrid>
              <a:tr h="370840">
                <a:tc>
                  <a:txBody>
                    <a:bodyPr/>
                    <a:lstStyle/>
                    <a:p>
                      <a:pPr algn="ctr"/>
                      <a:r>
                        <a:rPr lang="en-US" sz="2800" dirty="0"/>
                        <a:t>RDA Glossary</a:t>
                      </a:r>
                    </a:p>
                  </a:txBody>
                  <a:tcPr/>
                </a:tc>
                <a:extLst>
                  <a:ext uri="{0D108BD9-81ED-4DB2-BD59-A6C34878D82A}">
                    <a16:rowId xmlns:a16="http://schemas.microsoft.com/office/drawing/2014/main" val="298760797"/>
                  </a:ext>
                </a:extLst>
              </a:tr>
              <a:tr h="370840">
                <a:tc>
                  <a:txBody>
                    <a:bodyPr/>
                    <a:lstStyle/>
                    <a:p>
                      <a:r>
                        <a:rPr lang="en-US" sz="2400" dirty="0"/>
                        <a:t>A named structured list of representations of controlled values for elements.</a:t>
                      </a:r>
                    </a:p>
                    <a:p>
                      <a:pPr>
                        <a:spcBef>
                          <a:spcPts val="800"/>
                        </a:spcBef>
                      </a:pPr>
                      <a:r>
                        <a:rPr lang="en-US" sz="2400" dirty="0"/>
                        <a:t>A vocabulary encoding scheme includes an RDA list of terms or their corresponding value vocabularies in the RDA Registry, an ISO code list, a standard terminology, an authority control system, etc. Simple keyword indexes are excluded.</a:t>
                      </a:r>
                    </a:p>
                  </a:txBody>
                  <a:tcPr/>
                </a:tc>
                <a:extLst>
                  <a:ext uri="{0D108BD9-81ED-4DB2-BD59-A6C34878D82A}">
                    <a16:rowId xmlns:a16="http://schemas.microsoft.com/office/drawing/2014/main" val="3713660951"/>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60</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Vocabulary Encoding Scheme (VES)</a:t>
            </a:r>
          </a:p>
        </p:txBody>
      </p:sp>
    </p:spTree>
    <p:extLst>
      <p:ext uri="{BB962C8B-B14F-4D97-AF65-F5344CB8AC3E}">
        <p14:creationId xmlns:p14="http://schemas.microsoft.com/office/powerpoint/2010/main" val="39970094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4272587555"/>
              </p:ext>
            </p:extLst>
          </p:nvPr>
        </p:nvGraphicFramePr>
        <p:xfrm>
          <a:off x="838200" y="1828800"/>
          <a:ext cx="6134100" cy="1828800"/>
        </p:xfrm>
        <a:graphic>
          <a:graphicData uri="http://schemas.openxmlformats.org/drawingml/2006/table">
            <a:tbl>
              <a:tblPr bandRow="1">
                <a:tableStyleId>{7DF18680-E054-41AD-8BC1-D1AEF772440D}</a:tableStyleId>
              </a:tblPr>
              <a:tblGrid>
                <a:gridCol w="2225229">
                  <a:extLst>
                    <a:ext uri="{9D8B030D-6E8A-4147-A177-3AD203B41FA5}">
                      <a16:colId xmlns:a16="http://schemas.microsoft.com/office/drawing/2014/main" val="1530857000"/>
                    </a:ext>
                  </a:extLst>
                </a:gridCol>
                <a:gridCol w="3908871">
                  <a:extLst>
                    <a:ext uri="{9D8B030D-6E8A-4147-A177-3AD203B41FA5}">
                      <a16:colId xmlns:a16="http://schemas.microsoft.com/office/drawing/2014/main" val="1103502886"/>
                    </a:ext>
                  </a:extLst>
                </a:gridCol>
              </a:tblGrid>
              <a:tr h="370840">
                <a:tc>
                  <a:txBody>
                    <a:bodyPr/>
                    <a:lstStyle/>
                    <a:p>
                      <a:pPr algn="ctr"/>
                      <a:r>
                        <a:rPr lang="en-US" sz="2400" b="1" dirty="0"/>
                        <a:t>Unstructured</a:t>
                      </a:r>
                    </a:p>
                  </a:txBody>
                  <a:tcPr anchor="ctr">
                    <a:solidFill>
                      <a:srgbClr val="E9EBF5"/>
                    </a:solidFill>
                  </a:tcPr>
                </a:tc>
                <a:tc>
                  <a:txBody>
                    <a:bodyPr/>
                    <a:lstStyle/>
                    <a:p>
                      <a:pPr algn="ctr"/>
                      <a:r>
                        <a:rPr lang="en-US" sz="2400" dirty="0"/>
                        <a:t>?</a:t>
                      </a:r>
                    </a:p>
                  </a:txBody>
                  <a:tcPr anchor="ctr">
                    <a:solidFill>
                      <a:srgbClr val="E9EBF5"/>
                    </a:solidFill>
                  </a:tcPr>
                </a:tc>
                <a:extLst>
                  <a:ext uri="{0D108BD9-81ED-4DB2-BD59-A6C34878D82A}">
                    <a16:rowId xmlns:a16="http://schemas.microsoft.com/office/drawing/2014/main" val="298760797"/>
                  </a:ext>
                </a:extLst>
              </a:tr>
              <a:tr h="370840">
                <a:tc>
                  <a:txBody>
                    <a:bodyPr/>
                    <a:lstStyle/>
                    <a:p>
                      <a:pPr algn="ctr">
                        <a:spcBef>
                          <a:spcPts val="600"/>
                        </a:spcBef>
                      </a:pPr>
                      <a:r>
                        <a:rPr lang="en-US" sz="2400" b="1" dirty="0"/>
                        <a:t>Structured</a:t>
                      </a:r>
                    </a:p>
                  </a:txBody>
                  <a:tcPr anchor="ctr">
                    <a:solidFill>
                      <a:srgbClr val="CFD5EA"/>
                    </a:solidFill>
                  </a:tcPr>
                </a:tc>
                <a:tc>
                  <a:txBody>
                    <a:bodyPr/>
                    <a:lstStyle/>
                    <a:p>
                      <a:pPr algn="ctr">
                        <a:spcBef>
                          <a:spcPts val="600"/>
                        </a:spcBef>
                      </a:pPr>
                      <a:r>
                        <a:rPr lang="en-US" sz="2400" b="0" dirty="0"/>
                        <a:t>?</a:t>
                      </a:r>
                    </a:p>
                  </a:txBody>
                  <a:tcPr anchor="ctr">
                    <a:solidFill>
                      <a:srgbClr val="CFD5EA"/>
                    </a:solidFill>
                  </a:tcPr>
                </a:tc>
                <a:extLst>
                  <a:ext uri="{0D108BD9-81ED-4DB2-BD59-A6C34878D82A}">
                    <a16:rowId xmlns:a16="http://schemas.microsoft.com/office/drawing/2014/main" val="3713660951"/>
                  </a:ext>
                </a:extLst>
              </a:tr>
              <a:tr h="370840">
                <a:tc>
                  <a:txBody>
                    <a:bodyPr/>
                    <a:lstStyle/>
                    <a:p>
                      <a:pPr algn="ctr"/>
                      <a:r>
                        <a:rPr lang="en-US" sz="2400" b="1" dirty="0"/>
                        <a:t>Identifier</a:t>
                      </a:r>
                    </a:p>
                  </a:txBody>
                  <a:tcPr anchor="ctr">
                    <a:solidFill>
                      <a:srgbClr val="AEB8DC"/>
                    </a:solidFill>
                  </a:tcPr>
                </a:tc>
                <a:tc>
                  <a:txBody>
                    <a:bodyPr/>
                    <a:lstStyle/>
                    <a:p>
                      <a:pPr algn="ctr"/>
                      <a:r>
                        <a:rPr lang="en-US" sz="2400" dirty="0"/>
                        <a:t>?</a:t>
                      </a:r>
                    </a:p>
                  </a:txBody>
                  <a:tcPr anchor="ctr">
                    <a:solidFill>
                      <a:srgbClr val="AEB8DC"/>
                    </a:solidFill>
                  </a:tcPr>
                </a:tc>
                <a:extLst>
                  <a:ext uri="{0D108BD9-81ED-4DB2-BD59-A6C34878D82A}">
                    <a16:rowId xmlns:a16="http://schemas.microsoft.com/office/drawing/2014/main" val="3090430520"/>
                  </a:ext>
                </a:extLst>
              </a:tr>
              <a:tr h="370840">
                <a:tc>
                  <a:txBody>
                    <a:bodyPr/>
                    <a:lstStyle/>
                    <a:p>
                      <a:pPr algn="ctr"/>
                      <a:r>
                        <a:rPr lang="en-US" sz="2400" b="1" dirty="0"/>
                        <a:t>IRI</a:t>
                      </a:r>
                    </a:p>
                  </a:txBody>
                  <a:tcPr anchor="ctr">
                    <a:solidFill>
                      <a:srgbClr val="919ECF"/>
                    </a:solidFill>
                  </a:tcPr>
                </a:tc>
                <a:tc>
                  <a:txBody>
                    <a:bodyPr/>
                    <a:lstStyle/>
                    <a:p>
                      <a:pPr algn="ctr"/>
                      <a:r>
                        <a:rPr lang="en-US" sz="2400" dirty="0"/>
                        <a:t>?</a:t>
                      </a:r>
                    </a:p>
                  </a:txBody>
                  <a:tcPr anchor="ctr">
                    <a:solidFill>
                      <a:srgbClr val="919ECF"/>
                    </a:solidFill>
                  </a:tcPr>
                </a:tc>
                <a:extLst>
                  <a:ext uri="{0D108BD9-81ED-4DB2-BD59-A6C34878D82A}">
                    <a16:rowId xmlns:a16="http://schemas.microsoft.com/office/drawing/2014/main" val="2272943564"/>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61</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Example RDA VES</a:t>
            </a:r>
          </a:p>
        </p:txBody>
      </p:sp>
      <p:pic>
        <p:nvPicPr>
          <p:cNvPr id="5122" name="Picture 2">
            <a:extLst>
              <a:ext uri="{FF2B5EF4-FFF2-40B4-BE49-F238E27FC236}">
                <a16:creationId xmlns:a16="http://schemas.microsoft.com/office/drawing/2014/main" id="{7AF11114-533D-9758-DC74-C40B64420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305" y="965200"/>
            <a:ext cx="4114495" cy="53911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10C16241-DE33-C4D4-3015-21F13A3684FB}"/>
              </a:ext>
            </a:extLst>
          </p:cNvPr>
          <p:cNvSpPr/>
          <p:nvPr/>
        </p:nvSpPr>
        <p:spPr>
          <a:xfrm>
            <a:off x="7239305" y="1690688"/>
            <a:ext cx="4114495" cy="1325563"/>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059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3463046464"/>
              </p:ext>
            </p:extLst>
          </p:nvPr>
        </p:nvGraphicFramePr>
        <p:xfrm>
          <a:off x="838200" y="1828800"/>
          <a:ext cx="6134100" cy="1828800"/>
        </p:xfrm>
        <a:graphic>
          <a:graphicData uri="http://schemas.openxmlformats.org/drawingml/2006/table">
            <a:tbl>
              <a:tblPr bandRow="1">
                <a:tableStyleId>{7DF18680-E054-41AD-8BC1-D1AEF772440D}</a:tableStyleId>
              </a:tblPr>
              <a:tblGrid>
                <a:gridCol w="2225229">
                  <a:extLst>
                    <a:ext uri="{9D8B030D-6E8A-4147-A177-3AD203B41FA5}">
                      <a16:colId xmlns:a16="http://schemas.microsoft.com/office/drawing/2014/main" val="1530857000"/>
                    </a:ext>
                  </a:extLst>
                </a:gridCol>
                <a:gridCol w="3908871">
                  <a:extLst>
                    <a:ext uri="{9D8B030D-6E8A-4147-A177-3AD203B41FA5}">
                      <a16:colId xmlns:a16="http://schemas.microsoft.com/office/drawing/2014/main" val="1103502886"/>
                    </a:ext>
                  </a:extLst>
                </a:gridCol>
              </a:tblGrid>
              <a:tr h="370840">
                <a:tc>
                  <a:txBody>
                    <a:bodyPr/>
                    <a:lstStyle/>
                    <a:p>
                      <a:pPr algn="ctr"/>
                      <a:r>
                        <a:rPr lang="en-US" sz="2400" b="1" dirty="0"/>
                        <a:t>Unstructured</a:t>
                      </a:r>
                    </a:p>
                  </a:txBody>
                  <a:tcPr anchor="ctr">
                    <a:solidFill>
                      <a:srgbClr val="E9EBF5"/>
                    </a:solidFill>
                  </a:tcPr>
                </a:tc>
                <a:tc>
                  <a:txBody>
                    <a:bodyPr/>
                    <a:lstStyle/>
                    <a:p>
                      <a:pPr algn="ctr"/>
                      <a:r>
                        <a:rPr lang="en-US" sz="2400" dirty="0"/>
                        <a:t>Fullscreen (1.33:1)</a:t>
                      </a:r>
                    </a:p>
                  </a:txBody>
                  <a:tcPr anchor="ctr">
                    <a:solidFill>
                      <a:srgbClr val="E9EBF5"/>
                    </a:solidFill>
                  </a:tcPr>
                </a:tc>
                <a:extLst>
                  <a:ext uri="{0D108BD9-81ED-4DB2-BD59-A6C34878D82A}">
                    <a16:rowId xmlns:a16="http://schemas.microsoft.com/office/drawing/2014/main" val="298760797"/>
                  </a:ext>
                </a:extLst>
              </a:tr>
              <a:tr h="370840">
                <a:tc>
                  <a:txBody>
                    <a:bodyPr/>
                    <a:lstStyle/>
                    <a:p>
                      <a:pPr algn="ctr">
                        <a:spcBef>
                          <a:spcPts val="600"/>
                        </a:spcBef>
                      </a:pPr>
                      <a:r>
                        <a:rPr lang="en-US" sz="2400" b="1" dirty="0"/>
                        <a:t>Structured</a:t>
                      </a:r>
                    </a:p>
                  </a:txBody>
                  <a:tcPr anchor="ctr">
                    <a:solidFill>
                      <a:srgbClr val="CFD5EA"/>
                    </a:solidFill>
                  </a:tcPr>
                </a:tc>
                <a:tc>
                  <a:txBody>
                    <a:bodyPr/>
                    <a:lstStyle/>
                    <a:p>
                      <a:pPr algn="ctr">
                        <a:spcBef>
                          <a:spcPts val="600"/>
                        </a:spcBef>
                      </a:pPr>
                      <a:r>
                        <a:rPr lang="en-US" sz="2400" b="0" dirty="0"/>
                        <a:t>?</a:t>
                      </a:r>
                    </a:p>
                  </a:txBody>
                  <a:tcPr anchor="ctr">
                    <a:solidFill>
                      <a:srgbClr val="CFD5EA"/>
                    </a:solidFill>
                  </a:tcPr>
                </a:tc>
                <a:extLst>
                  <a:ext uri="{0D108BD9-81ED-4DB2-BD59-A6C34878D82A}">
                    <a16:rowId xmlns:a16="http://schemas.microsoft.com/office/drawing/2014/main" val="3713660951"/>
                  </a:ext>
                </a:extLst>
              </a:tr>
              <a:tr h="370840">
                <a:tc>
                  <a:txBody>
                    <a:bodyPr/>
                    <a:lstStyle/>
                    <a:p>
                      <a:pPr algn="ctr"/>
                      <a:r>
                        <a:rPr lang="en-US" sz="2400" b="1" dirty="0"/>
                        <a:t>Identifier</a:t>
                      </a:r>
                    </a:p>
                  </a:txBody>
                  <a:tcPr anchor="ctr">
                    <a:solidFill>
                      <a:srgbClr val="AEB8DC"/>
                    </a:solidFill>
                  </a:tcPr>
                </a:tc>
                <a:tc>
                  <a:txBody>
                    <a:bodyPr/>
                    <a:lstStyle/>
                    <a:p>
                      <a:pPr algn="ctr"/>
                      <a:r>
                        <a:rPr lang="en-US" sz="2400" dirty="0"/>
                        <a:t>?</a:t>
                      </a:r>
                    </a:p>
                  </a:txBody>
                  <a:tcPr anchor="ctr">
                    <a:solidFill>
                      <a:srgbClr val="AEB8DC"/>
                    </a:solidFill>
                  </a:tcPr>
                </a:tc>
                <a:extLst>
                  <a:ext uri="{0D108BD9-81ED-4DB2-BD59-A6C34878D82A}">
                    <a16:rowId xmlns:a16="http://schemas.microsoft.com/office/drawing/2014/main" val="3090430520"/>
                  </a:ext>
                </a:extLst>
              </a:tr>
              <a:tr h="370840">
                <a:tc>
                  <a:txBody>
                    <a:bodyPr/>
                    <a:lstStyle/>
                    <a:p>
                      <a:pPr algn="ctr"/>
                      <a:r>
                        <a:rPr lang="en-US" sz="2400" b="1" dirty="0"/>
                        <a:t>IRI</a:t>
                      </a:r>
                    </a:p>
                  </a:txBody>
                  <a:tcPr anchor="ctr">
                    <a:solidFill>
                      <a:srgbClr val="919ECF"/>
                    </a:solidFill>
                  </a:tcPr>
                </a:tc>
                <a:tc>
                  <a:txBody>
                    <a:bodyPr/>
                    <a:lstStyle/>
                    <a:p>
                      <a:pPr algn="ctr"/>
                      <a:r>
                        <a:rPr lang="en-US" sz="2400" dirty="0"/>
                        <a:t>?</a:t>
                      </a:r>
                    </a:p>
                  </a:txBody>
                  <a:tcPr anchor="ctr">
                    <a:solidFill>
                      <a:srgbClr val="919ECF"/>
                    </a:solidFill>
                  </a:tcPr>
                </a:tc>
                <a:extLst>
                  <a:ext uri="{0D108BD9-81ED-4DB2-BD59-A6C34878D82A}">
                    <a16:rowId xmlns:a16="http://schemas.microsoft.com/office/drawing/2014/main" val="2272943564"/>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62</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Example RDA VES</a:t>
            </a:r>
          </a:p>
        </p:txBody>
      </p:sp>
      <p:pic>
        <p:nvPicPr>
          <p:cNvPr id="5122" name="Picture 2">
            <a:extLst>
              <a:ext uri="{FF2B5EF4-FFF2-40B4-BE49-F238E27FC236}">
                <a16:creationId xmlns:a16="http://schemas.microsoft.com/office/drawing/2014/main" id="{7AF11114-533D-9758-DC74-C40B64420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305" y="965200"/>
            <a:ext cx="4114495" cy="53911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10C16241-DE33-C4D4-3015-21F13A3684FB}"/>
              </a:ext>
            </a:extLst>
          </p:cNvPr>
          <p:cNvSpPr/>
          <p:nvPr/>
        </p:nvSpPr>
        <p:spPr>
          <a:xfrm>
            <a:off x="7239305" y="1690688"/>
            <a:ext cx="4114495" cy="1325563"/>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23685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837656042"/>
              </p:ext>
            </p:extLst>
          </p:nvPr>
        </p:nvGraphicFramePr>
        <p:xfrm>
          <a:off x="838200" y="1828800"/>
          <a:ext cx="6134100" cy="1828800"/>
        </p:xfrm>
        <a:graphic>
          <a:graphicData uri="http://schemas.openxmlformats.org/drawingml/2006/table">
            <a:tbl>
              <a:tblPr bandRow="1">
                <a:tableStyleId>{7DF18680-E054-41AD-8BC1-D1AEF772440D}</a:tableStyleId>
              </a:tblPr>
              <a:tblGrid>
                <a:gridCol w="2225229">
                  <a:extLst>
                    <a:ext uri="{9D8B030D-6E8A-4147-A177-3AD203B41FA5}">
                      <a16:colId xmlns:a16="http://schemas.microsoft.com/office/drawing/2014/main" val="1530857000"/>
                    </a:ext>
                  </a:extLst>
                </a:gridCol>
                <a:gridCol w="3908871">
                  <a:extLst>
                    <a:ext uri="{9D8B030D-6E8A-4147-A177-3AD203B41FA5}">
                      <a16:colId xmlns:a16="http://schemas.microsoft.com/office/drawing/2014/main" val="1103502886"/>
                    </a:ext>
                  </a:extLst>
                </a:gridCol>
              </a:tblGrid>
              <a:tr h="370840">
                <a:tc>
                  <a:txBody>
                    <a:bodyPr/>
                    <a:lstStyle/>
                    <a:p>
                      <a:pPr algn="ctr"/>
                      <a:r>
                        <a:rPr lang="en-US" sz="2400" b="1" dirty="0"/>
                        <a:t>Unstructured</a:t>
                      </a:r>
                    </a:p>
                  </a:txBody>
                  <a:tcPr anchor="ctr">
                    <a:solidFill>
                      <a:srgbClr val="E9EBF5"/>
                    </a:solidFill>
                  </a:tcPr>
                </a:tc>
                <a:tc>
                  <a:txBody>
                    <a:bodyPr/>
                    <a:lstStyle/>
                    <a:p>
                      <a:pPr algn="ctr"/>
                      <a:r>
                        <a:rPr lang="en-US" sz="2400" dirty="0"/>
                        <a:t>Fullscreen (1.33:1)</a:t>
                      </a:r>
                    </a:p>
                  </a:txBody>
                  <a:tcPr anchor="ctr">
                    <a:solidFill>
                      <a:srgbClr val="E9EBF5"/>
                    </a:solidFill>
                  </a:tcPr>
                </a:tc>
                <a:extLst>
                  <a:ext uri="{0D108BD9-81ED-4DB2-BD59-A6C34878D82A}">
                    <a16:rowId xmlns:a16="http://schemas.microsoft.com/office/drawing/2014/main" val="298760797"/>
                  </a:ext>
                </a:extLst>
              </a:tr>
              <a:tr h="370840">
                <a:tc>
                  <a:txBody>
                    <a:bodyPr/>
                    <a:lstStyle/>
                    <a:p>
                      <a:pPr algn="ctr">
                        <a:spcBef>
                          <a:spcPts val="600"/>
                        </a:spcBef>
                      </a:pPr>
                      <a:r>
                        <a:rPr lang="en-US" sz="2400" b="1" dirty="0"/>
                        <a:t>Structured</a:t>
                      </a:r>
                    </a:p>
                  </a:txBody>
                  <a:tcPr anchor="ctr">
                    <a:solidFill>
                      <a:srgbClr val="CFD5EA"/>
                    </a:solidFill>
                  </a:tcPr>
                </a:tc>
                <a:tc>
                  <a:txBody>
                    <a:bodyPr/>
                    <a:lstStyle/>
                    <a:p>
                      <a:pPr algn="ctr">
                        <a:spcBef>
                          <a:spcPts val="600"/>
                        </a:spcBef>
                      </a:pPr>
                      <a:r>
                        <a:rPr lang="en-US" sz="2400" b="0" dirty="0"/>
                        <a:t>full screen</a:t>
                      </a:r>
                    </a:p>
                  </a:txBody>
                  <a:tcPr anchor="ctr">
                    <a:solidFill>
                      <a:srgbClr val="CFD5EA"/>
                    </a:solidFill>
                  </a:tcPr>
                </a:tc>
                <a:extLst>
                  <a:ext uri="{0D108BD9-81ED-4DB2-BD59-A6C34878D82A}">
                    <a16:rowId xmlns:a16="http://schemas.microsoft.com/office/drawing/2014/main" val="3713660951"/>
                  </a:ext>
                </a:extLst>
              </a:tr>
              <a:tr h="370840">
                <a:tc>
                  <a:txBody>
                    <a:bodyPr/>
                    <a:lstStyle/>
                    <a:p>
                      <a:pPr algn="ctr"/>
                      <a:r>
                        <a:rPr lang="en-US" sz="2400" b="1" dirty="0"/>
                        <a:t>Identifier</a:t>
                      </a:r>
                    </a:p>
                  </a:txBody>
                  <a:tcPr anchor="ctr">
                    <a:solidFill>
                      <a:srgbClr val="AEB8DC"/>
                    </a:solidFill>
                  </a:tcPr>
                </a:tc>
                <a:tc>
                  <a:txBody>
                    <a:bodyPr/>
                    <a:lstStyle/>
                    <a:p>
                      <a:pPr algn="ctr"/>
                      <a:r>
                        <a:rPr lang="en-US" sz="2400" dirty="0"/>
                        <a:t>?</a:t>
                      </a:r>
                    </a:p>
                  </a:txBody>
                  <a:tcPr anchor="ctr">
                    <a:solidFill>
                      <a:srgbClr val="AEB8DC"/>
                    </a:solidFill>
                  </a:tcPr>
                </a:tc>
                <a:extLst>
                  <a:ext uri="{0D108BD9-81ED-4DB2-BD59-A6C34878D82A}">
                    <a16:rowId xmlns:a16="http://schemas.microsoft.com/office/drawing/2014/main" val="3090430520"/>
                  </a:ext>
                </a:extLst>
              </a:tr>
              <a:tr h="370840">
                <a:tc>
                  <a:txBody>
                    <a:bodyPr/>
                    <a:lstStyle/>
                    <a:p>
                      <a:pPr algn="ctr"/>
                      <a:r>
                        <a:rPr lang="en-US" sz="2400" b="1" dirty="0"/>
                        <a:t>IRI</a:t>
                      </a:r>
                    </a:p>
                  </a:txBody>
                  <a:tcPr anchor="ctr">
                    <a:solidFill>
                      <a:srgbClr val="919ECF"/>
                    </a:solidFill>
                  </a:tcPr>
                </a:tc>
                <a:tc>
                  <a:txBody>
                    <a:bodyPr/>
                    <a:lstStyle/>
                    <a:p>
                      <a:pPr algn="ctr"/>
                      <a:r>
                        <a:rPr lang="en-US" sz="2400" dirty="0"/>
                        <a:t>?</a:t>
                      </a:r>
                    </a:p>
                  </a:txBody>
                  <a:tcPr anchor="ctr">
                    <a:solidFill>
                      <a:srgbClr val="919ECF"/>
                    </a:solidFill>
                  </a:tcPr>
                </a:tc>
                <a:extLst>
                  <a:ext uri="{0D108BD9-81ED-4DB2-BD59-A6C34878D82A}">
                    <a16:rowId xmlns:a16="http://schemas.microsoft.com/office/drawing/2014/main" val="2272943564"/>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63</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Example RDA VES</a:t>
            </a:r>
          </a:p>
        </p:txBody>
      </p:sp>
      <p:pic>
        <p:nvPicPr>
          <p:cNvPr id="5122" name="Picture 2">
            <a:extLst>
              <a:ext uri="{FF2B5EF4-FFF2-40B4-BE49-F238E27FC236}">
                <a16:creationId xmlns:a16="http://schemas.microsoft.com/office/drawing/2014/main" id="{7AF11114-533D-9758-DC74-C40B64420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305" y="965200"/>
            <a:ext cx="4114495" cy="53911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10C16241-DE33-C4D4-3015-21F13A3684FB}"/>
              </a:ext>
            </a:extLst>
          </p:cNvPr>
          <p:cNvSpPr/>
          <p:nvPr/>
        </p:nvSpPr>
        <p:spPr>
          <a:xfrm>
            <a:off x="7239305" y="1690688"/>
            <a:ext cx="4114495" cy="1325563"/>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69454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961396597"/>
              </p:ext>
            </p:extLst>
          </p:nvPr>
        </p:nvGraphicFramePr>
        <p:xfrm>
          <a:off x="838200" y="1828800"/>
          <a:ext cx="6134100" cy="2194560"/>
        </p:xfrm>
        <a:graphic>
          <a:graphicData uri="http://schemas.openxmlformats.org/drawingml/2006/table">
            <a:tbl>
              <a:tblPr bandRow="1">
                <a:tableStyleId>{7DF18680-E054-41AD-8BC1-D1AEF772440D}</a:tableStyleId>
              </a:tblPr>
              <a:tblGrid>
                <a:gridCol w="2225229">
                  <a:extLst>
                    <a:ext uri="{9D8B030D-6E8A-4147-A177-3AD203B41FA5}">
                      <a16:colId xmlns:a16="http://schemas.microsoft.com/office/drawing/2014/main" val="1530857000"/>
                    </a:ext>
                  </a:extLst>
                </a:gridCol>
                <a:gridCol w="3908871">
                  <a:extLst>
                    <a:ext uri="{9D8B030D-6E8A-4147-A177-3AD203B41FA5}">
                      <a16:colId xmlns:a16="http://schemas.microsoft.com/office/drawing/2014/main" val="1103502886"/>
                    </a:ext>
                  </a:extLst>
                </a:gridCol>
              </a:tblGrid>
              <a:tr h="370840">
                <a:tc>
                  <a:txBody>
                    <a:bodyPr/>
                    <a:lstStyle/>
                    <a:p>
                      <a:pPr algn="ctr"/>
                      <a:r>
                        <a:rPr lang="en-US" sz="2400" b="1" dirty="0"/>
                        <a:t>Unstructured</a:t>
                      </a:r>
                    </a:p>
                  </a:txBody>
                  <a:tcPr anchor="ctr">
                    <a:solidFill>
                      <a:srgbClr val="E9EBF5"/>
                    </a:solidFill>
                  </a:tcPr>
                </a:tc>
                <a:tc>
                  <a:txBody>
                    <a:bodyPr/>
                    <a:lstStyle/>
                    <a:p>
                      <a:pPr algn="ctr"/>
                      <a:r>
                        <a:rPr lang="en-US" sz="2400" dirty="0"/>
                        <a:t>Fullscreen (1.33:1)</a:t>
                      </a:r>
                    </a:p>
                  </a:txBody>
                  <a:tcPr anchor="ctr">
                    <a:solidFill>
                      <a:srgbClr val="E9EBF5"/>
                    </a:solidFill>
                  </a:tcPr>
                </a:tc>
                <a:extLst>
                  <a:ext uri="{0D108BD9-81ED-4DB2-BD59-A6C34878D82A}">
                    <a16:rowId xmlns:a16="http://schemas.microsoft.com/office/drawing/2014/main" val="298760797"/>
                  </a:ext>
                </a:extLst>
              </a:tr>
              <a:tr h="370840">
                <a:tc>
                  <a:txBody>
                    <a:bodyPr/>
                    <a:lstStyle/>
                    <a:p>
                      <a:pPr algn="ctr">
                        <a:spcBef>
                          <a:spcPts val="600"/>
                        </a:spcBef>
                      </a:pPr>
                      <a:r>
                        <a:rPr lang="en-US" sz="2400" b="1" dirty="0"/>
                        <a:t>Structured</a:t>
                      </a:r>
                    </a:p>
                  </a:txBody>
                  <a:tcPr anchor="ctr">
                    <a:solidFill>
                      <a:srgbClr val="CFD5EA"/>
                    </a:solidFill>
                  </a:tcPr>
                </a:tc>
                <a:tc>
                  <a:txBody>
                    <a:bodyPr/>
                    <a:lstStyle/>
                    <a:p>
                      <a:pPr algn="ctr">
                        <a:spcBef>
                          <a:spcPts val="600"/>
                        </a:spcBef>
                      </a:pPr>
                      <a:r>
                        <a:rPr lang="en-US" sz="2400" b="0" dirty="0"/>
                        <a:t>full screen</a:t>
                      </a:r>
                    </a:p>
                  </a:txBody>
                  <a:tcPr anchor="ctr">
                    <a:solidFill>
                      <a:srgbClr val="CFD5EA"/>
                    </a:solidFill>
                  </a:tcPr>
                </a:tc>
                <a:extLst>
                  <a:ext uri="{0D108BD9-81ED-4DB2-BD59-A6C34878D82A}">
                    <a16:rowId xmlns:a16="http://schemas.microsoft.com/office/drawing/2014/main" val="3713660951"/>
                  </a:ext>
                </a:extLst>
              </a:tr>
              <a:tr h="370840">
                <a:tc>
                  <a:txBody>
                    <a:bodyPr/>
                    <a:lstStyle/>
                    <a:p>
                      <a:pPr algn="ctr"/>
                      <a:r>
                        <a:rPr lang="en-US" sz="2400" b="1" dirty="0"/>
                        <a:t>Identifier</a:t>
                      </a:r>
                    </a:p>
                  </a:txBody>
                  <a:tcPr anchor="ctr">
                    <a:solidFill>
                      <a:srgbClr val="AEB8DC"/>
                    </a:solidFill>
                  </a:tcPr>
                </a:tc>
                <a:tc>
                  <a:txBody>
                    <a:bodyPr/>
                    <a:lstStyle/>
                    <a:p>
                      <a:pPr algn="ctr"/>
                      <a:r>
                        <a:rPr lang="en-US" sz="2400" dirty="0"/>
                        <a:t>Aspect Ratio Designation: Notation: 1001</a:t>
                      </a:r>
                    </a:p>
                  </a:txBody>
                  <a:tcPr anchor="ctr">
                    <a:solidFill>
                      <a:srgbClr val="AEB8DC"/>
                    </a:solidFill>
                  </a:tcPr>
                </a:tc>
                <a:extLst>
                  <a:ext uri="{0D108BD9-81ED-4DB2-BD59-A6C34878D82A}">
                    <a16:rowId xmlns:a16="http://schemas.microsoft.com/office/drawing/2014/main" val="3090430520"/>
                  </a:ext>
                </a:extLst>
              </a:tr>
              <a:tr h="370840">
                <a:tc>
                  <a:txBody>
                    <a:bodyPr/>
                    <a:lstStyle/>
                    <a:p>
                      <a:pPr algn="ctr"/>
                      <a:r>
                        <a:rPr lang="en-US" sz="2400" b="1" dirty="0"/>
                        <a:t>IRI</a:t>
                      </a:r>
                    </a:p>
                  </a:txBody>
                  <a:tcPr anchor="ctr">
                    <a:solidFill>
                      <a:srgbClr val="919ECF"/>
                    </a:solidFill>
                  </a:tcPr>
                </a:tc>
                <a:tc>
                  <a:txBody>
                    <a:bodyPr/>
                    <a:lstStyle/>
                    <a:p>
                      <a:pPr algn="ctr"/>
                      <a:r>
                        <a:rPr lang="en-US" sz="2400" dirty="0"/>
                        <a:t>?</a:t>
                      </a:r>
                    </a:p>
                  </a:txBody>
                  <a:tcPr anchor="ctr">
                    <a:solidFill>
                      <a:srgbClr val="919ECF"/>
                    </a:solidFill>
                  </a:tcPr>
                </a:tc>
                <a:extLst>
                  <a:ext uri="{0D108BD9-81ED-4DB2-BD59-A6C34878D82A}">
                    <a16:rowId xmlns:a16="http://schemas.microsoft.com/office/drawing/2014/main" val="2272943564"/>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64</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Example RDA VES</a:t>
            </a:r>
          </a:p>
        </p:txBody>
      </p:sp>
      <p:pic>
        <p:nvPicPr>
          <p:cNvPr id="5122" name="Picture 2">
            <a:extLst>
              <a:ext uri="{FF2B5EF4-FFF2-40B4-BE49-F238E27FC236}">
                <a16:creationId xmlns:a16="http://schemas.microsoft.com/office/drawing/2014/main" id="{7AF11114-533D-9758-DC74-C40B64420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305" y="965200"/>
            <a:ext cx="4114495" cy="53911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10C16241-DE33-C4D4-3015-21F13A3684FB}"/>
              </a:ext>
            </a:extLst>
          </p:cNvPr>
          <p:cNvSpPr/>
          <p:nvPr/>
        </p:nvSpPr>
        <p:spPr>
          <a:xfrm>
            <a:off x="7239305" y="1690688"/>
            <a:ext cx="4114495" cy="1325563"/>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18068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2328357007"/>
              </p:ext>
            </p:extLst>
          </p:nvPr>
        </p:nvGraphicFramePr>
        <p:xfrm>
          <a:off x="838200" y="1828800"/>
          <a:ext cx="6134100" cy="2560320"/>
        </p:xfrm>
        <a:graphic>
          <a:graphicData uri="http://schemas.openxmlformats.org/drawingml/2006/table">
            <a:tbl>
              <a:tblPr bandRow="1">
                <a:tableStyleId>{7DF18680-E054-41AD-8BC1-D1AEF772440D}</a:tableStyleId>
              </a:tblPr>
              <a:tblGrid>
                <a:gridCol w="2225229">
                  <a:extLst>
                    <a:ext uri="{9D8B030D-6E8A-4147-A177-3AD203B41FA5}">
                      <a16:colId xmlns:a16="http://schemas.microsoft.com/office/drawing/2014/main" val="1530857000"/>
                    </a:ext>
                  </a:extLst>
                </a:gridCol>
                <a:gridCol w="3908871">
                  <a:extLst>
                    <a:ext uri="{9D8B030D-6E8A-4147-A177-3AD203B41FA5}">
                      <a16:colId xmlns:a16="http://schemas.microsoft.com/office/drawing/2014/main" val="1103502886"/>
                    </a:ext>
                  </a:extLst>
                </a:gridCol>
              </a:tblGrid>
              <a:tr h="370840">
                <a:tc>
                  <a:txBody>
                    <a:bodyPr/>
                    <a:lstStyle/>
                    <a:p>
                      <a:pPr algn="ctr"/>
                      <a:r>
                        <a:rPr lang="en-US" sz="2400" b="1" dirty="0"/>
                        <a:t>Unstructured</a:t>
                      </a:r>
                    </a:p>
                  </a:txBody>
                  <a:tcPr anchor="ctr">
                    <a:solidFill>
                      <a:srgbClr val="E9EBF5"/>
                    </a:solidFill>
                  </a:tcPr>
                </a:tc>
                <a:tc>
                  <a:txBody>
                    <a:bodyPr/>
                    <a:lstStyle/>
                    <a:p>
                      <a:pPr algn="ctr"/>
                      <a:r>
                        <a:rPr lang="en-US" sz="2400" dirty="0"/>
                        <a:t>Fullscreen (1.33:1)</a:t>
                      </a:r>
                    </a:p>
                  </a:txBody>
                  <a:tcPr anchor="ctr">
                    <a:solidFill>
                      <a:srgbClr val="E9EBF5"/>
                    </a:solidFill>
                  </a:tcPr>
                </a:tc>
                <a:extLst>
                  <a:ext uri="{0D108BD9-81ED-4DB2-BD59-A6C34878D82A}">
                    <a16:rowId xmlns:a16="http://schemas.microsoft.com/office/drawing/2014/main" val="298760797"/>
                  </a:ext>
                </a:extLst>
              </a:tr>
              <a:tr h="370840">
                <a:tc>
                  <a:txBody>
                    <a:bodyPr/>
                    <a:lstStyle/>
                    <a:p>
                      <a:pPr algn="ctr">
                        <a:spcBef>
                          <a:spcPts val="600"/>
                        </a:spcBef>
                      </a:pPr>
                      <a:r>
                        <a:rPr lang="en-US" sz="2400" b="1" dirty="0"/>
                        <a:t>Structured</a:t>
                      </a:r>
                    </a:p>
                  </a:txBody>
                  <a:tcPr anchor="ctr">
                    <a:solidFill>
                      <a:srgbClr val="CFD5EA"/>
                    </a:solidFill>
                  </a:tcPr>
                </a:tc>
                <a:tc>
                  <a:txBody>
                    <a:bodyPr/>
                    <a:lstStyle/>
                    <a:p>
                      <a:pPr algn="ctr">
                        <a:spcBef>
                          <a:spcPts val="600"/>
                        </a:spcBef>
                      </a:pPr>
                      <a:r>
                        <a:rPr lang="en-US" sz="2400" b="0" dirty="0"/>
                        <a:t>full screen</a:t>
                      </a:r>
                    </a:p>
                  </a:txBody>
                  <a:tcPr anchor="ctr">
                    <a:solidFill>
                      <a:srgbClr val="CFD5EA"/>
                    </a:solidFill>
                  </a:tcPr>
                </a:tc>
                <a:extLst>
                  <a:ext uri="{0D108BD9-81ED-4DB2-BD59-A6C34878D82A}">
                    <a16:rowId xmlns:a16="http://schemas.microsoft.com/office/drawing/2014/main" val="3713660951"/>
                  </a:ext>
                </a:extLst>
              </a:tr>
              <a:tr h="370840">
                <a:tc>
                  <a:txBody>
                    <a:bodyPr/>
                    <a:lstStyle/>
                    <a:p>
                      <a:pPr algn="ctr"/>
                      <a:r>
                        <a:rPr lang="en-US" sz="2400" b="1" dirty="0"/>
                        <a:t>Identifier</a:t>
                      </a:r>
                    </a:p>
                  </a:txBody>
                  <a:tcPr anchor="ctr">
                    <a:solidFill>
                      <a:srgbClr val="AEB8DC"/>
                    </a:solidFill>
                  </a:tcPr>
                </a:tc>
                <a:tc>
                  <a:txBody>
                    <a:bodyPr/>
                    <a:lstStyle/>
                    <a:p>
                      <a:pPr algn="ctr"/>
                      <a:r>
                        <a:rPr lang="en-US" sz="2400" dirty="0"/>
                        <a:t>Aspect Ratio Designation: Notation: 1001</a:t>
                      </a:r>
                    </a:p>
                  </a:txBody>
                  <a:tcPr anchor="ctr">
                    <a:solidFill>
                      <a:srgbClr val="AEB8DC"/>
                    </a:solidFill>
                  </a:tcPr>
                </a:tc>
                <a:extLst>
                  <a:ext uri="{0D108BD9-81ED-4DB2-BD59-A6C34878D82A}">
                    <a16:rowId xmlns:a16="http://schemas.microsoft.com/office/drawing/2014/main" val="3090430520"/>
                  </a:ext>
                </a:extLst>
              </a:tr>
              <a:tr h="370840">
                <a:tc>
                  <a:txBody>
                    <a:bodyPr/>
                    <a:lstStyle/>
                    <a:p>
                      <a:pPr algn="ctr"/>
                      <a:r>
                        <a:rPr lang="en-US" sz="2400" b="1" dirty="0"/>
                        <a:t>IRI</a:t>
                      </a:r>
                    </a:p>
                  </a:txBody>
                  <a:tcPr anchor="ctr">
                    <a:solidFill>
                      <a:srgbClr val="919ECF"/>
                    </a:solidFill>
                  </a:tcPr>
                </a:tc>
                <a:tc>
                  <a:txBody>
                    <a:bodyPr/>
                    <a:lstStyle/>
                    <a:p>
                      <a:pPr algn="ctr"/>
                      <a:r>
                        <a:rPr lang="en-US" sz="2400" dirty="0"/>
                        <a:t>http://rdaregistry.info/termList/AspectRatio/1001</a:t>
                      </a:r>
                    </a:p>
                  </a:txBody>
                  <a:tcPr anchor="ctr">
                    <a:solidFill>
                      <a:srgbClr val="919ECF"/>
                    </a:solidFill>
                  </a:tcPr>
                </a:tc>
                <a:extLst>
                  <a:ext uri="{0D108BD9-81ED-4DB2-BD59-A6C34878D82A}">
                    <a16:rowId xmlns:a16="http://schemas.microsoft.com/office/drawing/2014/main" val="2272943564"/>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65</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Example RDA VES</a:t>
            </a:r>
          </a:p>
        </p:txBody>
      </p:sp>
      <p:pic>
        <p:nvPicPr>
          <p:cNvPr id="5122" name="Picture 2">
            <a:extLst>
              <a:ext uri="{FF2B5EF4-FFF2-40B4-BE49-F238E27FC236}">
                <a16:creationId xmlns:a16="http://schemas.microsoft.com/office/drawing/2014/main" id="{7AF11114-533D-9758-DC74-C40B64420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305" y="965200"/>
            <a:ext cx="4114495" cy="53911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10C16241-DE33-C4D4-3015-21F13A3684FB}"/>
              </a:ext>
            </a:extLst>
          </p:cNvPr>
          <p:cNvSpPr/>
          <p:nvPr/>
        </p:nvSpPr>
        <p:spPr>
          <a:xfrm>
            <a:off x="7239305" y="1690688"/>
            <a:ext cx="4114495" cy="1325563"/>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97732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361486648"/>
              </p:ext>
            </p:extLst>
          </p:nvPr>
        </p:nvGraphicFramePr>
        <p:xfrm>
          <a:off x="838201" y="1825625"/>
          <a:ext cx="6343650" cy="1706880"/>
        </p:xfrm>
        <a:graphic>
          <a:graphicData uri="http://schemas.openxmlformats.org/drawingml/2006/table">
            <a:tbl>
              <a:tblPr firstRow="1" bandRow="1">
                <a:tableStyleId>{5C22544A-7EE6-4342-B048-85BDC9FD1C3A}</a:tableStyleId>
              </a:tblPr>
              <a:tblGrid>
                <a:gridCol w="6343650">
                  <a:extLst>
                    <a:ext uri="{9D8B030D-6E8A-4147-A177-3AD203B41FA5}">
                      <a16:colId xmlns:a16="http://schemas.microsoft.com/office/drawing/2014/main" val="4134769345"/>
                    </a:ext>
                  </a:extLst>
                </a:gridCol>
              </a:tblGrid>
              <a:tr h="370840">
                <a:tc>
                  <a:txBody>
                    <a:bodyPr/>
                    <a:lstStyle/>
                    <a:p>
                      <a:pPr algn="ctr"/>
                      <a:r>
                        <a:rPr lang="en-US" sz="2800" dirty="0"/>
                        <a:t>Where do we find them?</a:t>
                      </a:r>
                    </a:p>
                  </a:txBody>
                  <a:tcPr/>
                </a:tc>
                <a:extLst>
                  <a:ext uri="{0D108BD9-81ED-4DB2-BD59-A6C34878D82A}">
                    <a16:rowId xmlns:a16="http://schemas.microsoft.com/office/drawing/2014/main" val="298760797"/>
                  </a:ext>
                </a:extLst>
              </a:tr>
              <a:tr h="370840">
                <a:tc>
                  <a:txBody>
                    <a:bodyPr/>
                    <a:lstStyle/>
                    <a:p>
                      <a:pPr marL="342900" indent="-342900">
                        <a:buFont typeface="Arial" panose="020B0604020202020204" pitchFamily="34" charset="0"/>
                        <a:buChar char="•"/>
                      </a:pPr>
                      <a:r>
                        <a:rPr lang="en-US" sz="2400" dirty="0">
                          <a:hlinkClick r:id="rId3"/>
                        </a:rPr>
                        <a:t>VES Vocabularies</a:t>
                      </a:r>
                      <a:endParaRPr lang="en-US" sz="2400" dirty="0"/>
                    </a:p>
                    <a:p>
                      <a:pPr marL="342900" indent="-342900">
                        <a:buFont typeface="Arial" panose="020B0604020202020204" pitchFamily="34" charset="0"/>
                        <a:buChar char="•"/>
                      </a:pPr>
                      <a:r>
                        <a:rPr lang="en-US" sz="2400" dirty="0"/>
                        <a:t>Library of Congress </a:t>
                      </a:r>
                      <a:r>
                        <a:rPr lang="en-US" sz="2400" dirty="0">
                          <a:hlinkClick r:id="rId4"/>
                        </a:rPr>
                        <a:t>Linked Data Service</a:t>
                      </a:r>
                      <a:endParaRPr lang="en-US" sz="2400" dirty="0"/>
                    </a:p>
                    <a:p>
                      <a:pPr marL="342900" indent="-342900">
                        <a:buFont typeface="Arial" panose="020B0604020202020204" pitchFamily="34" charset="0"/>
                        <a:buChar char="•"/>
                      </a:pPr>
                      <a:r>
                        <a:rPr lang="en-US" sz="2400" dirty="0"/>
                        <a:t>Others? Yes. Any controlled vocabulary is a VES</a:t>
                      </a:r>
                    </a:p>
                  </a:txBody>
                  <a:tcPr/>
                </a:tc>
                <a:extLst>
                  <a:ext uri="{0D108BD9-81ED-4DB2-BD59-A6C34878D82A}">
                    <a16:rowId xmlns:a16="http://schemas.microsoft.com/office/drawing/2014/main" val="3713660951"/>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66</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VES: What Are the Choices?</a:t>
            </a:r>
          </a:p>
        </p:txBody>
      </p:sp>
      <p:pic>
        <p:nvPicPr>
          <p:cNvPr id="7172" name="Picture 4">
            <a:extLst>
              <a:ext uri="{FF2B5EF4-FFF2-40B4-BE49-F238E27FC236}">
                <a16:creationId xmlns:a16="http://schemas.microsoft.com/office/drawing/2014/main" id="{777DD644-57D2-8219-B18B-0EB703013A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8863" y="0"/>
            <a:ext cx="35639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3795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896610813"/>
              </p:ext>
            </p:extLst>
          </p:nvPr>
        </p:nvGraphicFramePr>
        <p:xfrm>
          <a:off x="838201" y="1825625"/>
          <a:ext cx="6648450" cy="1706880"/>
        </p:xfrm>
        <a:graphic>
          <a:graphicData uri="http://schemas.openxmlformats.org/drawingml/2006/table">
            <a:tbl>
              <a:tblPr firstRow="1" bandRow="1">
                <a:tableStyleId>{5C22544A-7EE6-4342-B048-85BDC9FD1C3A}</a:tableStyleId>
              </a:tblPr>
              <a:tblGrid>
                <a:gridCol w="6648450">
                  <a:extLst>
                    <a:ext uri="{9D8B030D-6E8A-4147-A177-3AD203B41FA5}">
                      <a16:colId xmlns:a16="http://schemas.microsoft.com/office/drawing/2014/main" val="4134769345"/>
                    </a:ext>
                  </a:extLst>
                </a:gridCol>
              </a:tblGrid>
              <a:tr h="370840">
                <a:tc>
                  <a:txBody>
                    <a:bodyPr/>
                    <a:lstStyle/>
                    <a:p>
                      <a:pPr algn="ctr"/>
                      <a:r>
                        <a:rPr lang="en-US" sz="2800" dirty="0"/>
                        <a:t>RDA Glossary</a:t>
                      </a:r>
                    </a:p>
                  </a:txBody>
                  <a:tcPr/>
                </a:tc>
                <a:extLst>
                  <a:ext uri="{0D108BD9-81ED-4DB2-BD59-A6C34878D82A}">
                    <a16:rowId xmlns:a16="http://schemas.microsoft.com/office/drawing/2014/main" val="298760797"/>
                  </a:ext>
                </a:extLst>
              </a:tr>
              <a:tr h="370840">
                <a:tc>
                  <a:txBody>
                    <a:bodyPr/>
                    <a:lstStyle/>
                    <a:p>
                      <a:r>
                        <a:rPr lang="en-US" sz="2400" dirty="0"/>
                        <a:t>A set of string values and an associated set of rules that describe a mapping between that set of strings and a value of an element.</a:t>
                      </a:r>
                    </a:p>
                  </a:txBody>
                  <a:tcPr/>
                </a:tc>
                <a:extLst>
                  <a:ext uri="{0D108BD9-81ED-4DB2-BD59-A6C34878D82A}">
                    <a16:rowId xmlns:a16="http://schemas.microsoft.com/office/drawing/2014/main" val="3713660951"/>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67</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String Encoding Scheme (SES)</a:t>
            </a:r>
          </a:p>
        </p:txBody>
      </p:sp>
    </p:spTree>
    <p:extLst>
      <p:ext uri="{BB962C8B-B14F-4D97-AF65-F5344CB8AC3E}">
        <p14:creationId xmlns:p14="http://schemas.microsoft.com/office/powerpoint/2010/main" val="21070820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7D5D3E-C8BE-FDEC-FA7C-4D47AF0DF7FE}"/>
              </a:ext>
            </a:extLst>
          </p:cNvPr>
          <p:cNvSpPr>
            <a:spLocks noGrp="1"/>
          </p:cNvSpPr>
          <p:nvPr>
            <p:ph idx="1"/>
          </p:nvPr>
        </p:nvSpPr>
        <p:spPr/>
        <p:txBody>
          <a:bodyPr/>
          <a:lstStyle/>
          <a:p>
            <a:r>
              <a:rPr lang="en-US" dirty="0"/>
              <a:t>String Encoding Schemes and </a:t>
            </a:r>
            <a:r>
              <a:rPr lang="en-US" b="1" dirty="0" err="1"/>
              <a:t>Nomens</a:t>
            </a:r>
            <a:endParaRPr lang="en-US" b="1" dirty="0"/>
          </a:p>
          <a:p>
            <a:pPr lvl="1"/>
            <a:r>
              <a:rPr lang="en-US" dirty="0"/>
              <a:t>Constructing authorized access points for structured descriptions</a:t>
            </a:r>
          </a:p>
          <a:p>
            <a:pPr lvl="1"/>
            <a:r>
              <a:rPr lang="en-US" dirty="0"/>
              <a:t>Other examples: Identifiers and name/title of X elements</a:t>
            </a:r>
          </a:p>
          <a:p>
            <a:r>
              <a:rPr lang="en-US" dirty="0"/>
              <a:t>String Encoding Schemes and </a:t>
            </a:r>
            <a:r>
              <a:rPr lang="en-US" b="1" dirty="0"/>
              <a:t>Transcribed Elements</a:t>
            </a:r>
          </a:p>
          <a:p>
            <a:pPr lvl="1"/>
            <a:r>
              <a:rPr lang="en-US" dirty="0"/>
              <a:t>Examples: Publication statement, edition statement</a:t>
            </a:r>
          </a:p>
          <a:p>
            <a:r>
              <a:rPr lang="en-US" dirty="0"/>
              <a:t>SES Instructions in the MGDs</a:t>
            </a:r>
          </a:p>
          <a:p>
            <a:pPr lvl="1"/>
            <a:r>
              <a:rPr lang="en-US" dirty="0"/>
              <a:t>Example: </a:t>
            </a:r>
            <a:r>
              <a:rPr lang="en-US" dirty="0">
                <a:hlinkClick r:id="rId2"/>
              </a:rPr>
              <a:t>MG: SES: Access Point for Person</a:t>
            </a:r>
            <a:endParaRPr lang="en-US" dirty="0"/>
          </a:p>
        </p:txBody>
      </p:sp>
      <p:sp>
        <p:nvSpPr>
          <p:cNvPr id="3" name="Slide Number Placeholder 2">
            <a:extLst>
              <a:ext uri="{FF2B5EF4-FFF2-40B4-BE49-F238E27FC236}">
                <a16:creationId xmlns:a16="http://schemas.microsoft.com/office/drawing/2014/main" id="{F55ED558-2FE6-148D-785E-BA81AC4DA8E6}"/>
              </a:ext>
            </a:extLst>
          </p:cNvPr>
          <p:cNvSpPr>
            <a:spLocks noGrp="1"/>
          </p:cNvSpPr>
          <p:nvPr>
            <p:ph type="sldNum" sz="quarter" idx="12"/>
          </p:nvPr>
        </p:nvSpPr>
        <p:spPr/>
        <p:txBody>
          <a:bodyPr/>
          <a:lstStyle/>
          <a:p>
            <a:fld id="{26D89839-9540-4FD2-A570-163792ED64AF}" type="slidenum">
              <a:rPr lang="en-US" smtClean="0"/>
              <a:t>68</a:t>
            </a:fld>
            <a:endParaRPr lang="en-US"/>
          </a:p>
        </p:txBody>
      </p:sp>
      <p:sp>
        <p:nvSpPr>
          <p:cNvPr id="4" name="Title 3">
            <a:extLst>
              <a:ext uri="{FF2B5EF4-FFF2-40B4-BE49-F238E27FC236}">
                <a16:creationId xmlns:a16="http://schemas.microsoft.com/office/drawing/2014/main" id="{C59C6589-7F22-B910-C635-F6705D841C6B}"/>
              </a:ext>
            </a:extLst>
          </p:cNvPr>
          <p:cNvSpPr>
            <a:spLocks noGrp="1"/>
          </p:cNvSpPr>
          <p:nvPr>
            <p:ph type="title"/>
          </p:nvPr>
        </p:nvSpPr>
        <p:spPr/>
        <p:txBody>
          <a:bodyPr/>
          <a:lstStyle/>
          <a:p>
            <a:r>
              <a:rPr lang="en-US" dirty="0"/>
              <a:t>Applying an SES</a:t>
            </a:r>
          </a:p>
        </p:txBody>
      </p:sp>
    </p:spTree>
    <p:extLst>
      <p:ext uri="{BB962C8B-B14F-4D97-AF65-F5344CB8AC3E}">
        <p14:creationId xmlns:p14="http://schemas.microsoft.com/office/powerpoint/2010/main" val="8821206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7D5D3E-C8BE-FDEC-FA7C-4D47AF0DF7FE}"/>
              </a:ext>
            </a:extLst>
          </p:cNvPr>
          <p:cNvSpPr>
            <a:spLocks noGrp="1"/>
          </p:cNvSpPr>
          <p:nvPr>
            <p:ph idx="1"/>
          </p:nvPr>
        </p:nvSpPr>
        <p:spPr/>
        <p:txBody>
          <a:bodyPr/>
          <a:lstStyle/>
          <a:p>
            <a:r>
              <a:rPr lang="en-US" dirty="0"/>
              <a:t>Apply to what? Nomen strings</a:t>
            </a:r>
          </a:p>
          <a:p>
            <a:pPr lvl="1"/>
            <a:r>
              <a:rPr lang="en-US" dirty="0"/>
              <a:t>Examples: Access points, identifiers, name of/title of X elements</a:t>
            </a:r>
          </a:p>
          <a:p>
            <a:r>
              <a:rPr lang="en-US" dirty="0"/>
              <a:t>Other things that get SES Instructions</a:t>
            </a:r>
          </a:p>
          <a:p>
            <a:pPr lvl="1"/>
            <a:r>
              <a:rPr lang="en-US" dirty="0"/>
              <a:t>Transcribed elements such as publisher statement, edition statement, etc.</a:t>
            </a:r>
          </a:p>
          <a:p>
            <a:r>
              <a:rPr lang="en-US" dirty="0"/>
              <a:t>Where? In the Metadata Guidance documentation</a:t>
            </a:r>
          </a:p>
          <a:p>
            <a:pPr lvl="1"/>
            <a:r>
              <a:rPr lang="en-US" dirty="0"/>
              <a:t> </a:t>
            </a:r>
            <a:r>
              <a:rPr lang="en-US" dirty="0">
                <a:hlinkClick r:id="rId2"/>
              </a:rPr>
              <a:t>MG: SES: Access Point for Person</a:t>
            </a:r>
            <a:endParaRPr lang="en-US" dirty="0"/>
          </a:p>
        </p:txBody>
      </p:sp>
      <p:sp>
        <p:nvSpPr>
          <p:cNvPr id="3" name="Slide Number Placeholder 2">
            <a:extLst>
              <a:ext uri="{FF2B5EF4-FFF2-40B4-BE49-F238E27FC236}">
                <a16:creationId xmlns:a16="http://schemas.microsoft.com/office/drawing/2014/main" id="{F55ED558-2FE6-148D-785E-BA81AC4DA8E6}"/>
              </a:ext>
            </a:extLst>
          </p:cNvPr>
          <p:cNvSpPr>
            <a:spLocks noGrp="1"/>
          </p:cNvSpPr>
          <p:nvPr>
            <p:ph type="sldNum" sz="quarter" idx="12"/>
          </p:nvPr>
        </p:nvSpPr>
        <p:spPr/>
        <p:txBody>
          <a:bodyPr/>
          <a:lstStyle/>
          <a:p>
            <a:fld id="{26D89839-9540-4FD2-A570-163792ED64AF}" type="slidenum">
              <a:rPr lang="en-US" smtClean="0"/>
              <a:t>69</a:t>
            </a:fld>
            <a:endParaRPr lang="en-US"/>
          </a:p>
        </p:txBody>
      </p:sp>
      <p:sp>
        <p:nvSpPr>
          <p:cNvPr id="4" name="Title 3">
            <a:extLst>
              <a:ext uri="{FF2B5EF4-FFF2-40B4-BE49-F238E27FC236}">
                <a16:creationId xmlns:a16="http://schemas.microsoft.com/office/drawing/2014/main" id="{C59C6589-7F22-B910-C635-F6705D841C6B}"/>
              </a:ext>
            </a:extLst>
          </p:cNvPr>
          <p:cNvSpPr>
            <a:spLocks noGrp="1"/>
          </p:cNvSpPr>
          <p:nvPr>
            <p:ph type="title"/>
          </p:nvPr>
        </p:nvSpPr>
        <p:spPr/>
        <p:txBody>
          <a:bodyPr/>
          <a:lstStyle/>
          <a:p>
            <a:r>
              <a:rPr lang="en-US" dirty="0"/>
              <a:t>SES Instructions</a:t>
            </a:r>
          </a:p>
        </p:txBody>
      </p:sp>
    </p:spTree>
    <p:extLst>
      <p:ext uri="{BB962C8B-B14F-4D97-AF65-F5344CB8AC3E}">
        <p14:creationId xmlns:p14="http://schemas.microsoft.com/office/powerpoint/2010/main" val="2484050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2580059961"/>
              </p:ext>
            </p:extLst>
          </p:nvPr>
        </p:nvGraphicFramePr>
        <p:xfrm>
          <a:off x="838200" y="1825625"/>
          <a:ext cx="10515597" cy="4815840"/>
        </p:xfrm>
        <a:graphic>
          <a:graphicData uri="http://schemas.openxmlformats.org/drawingml/2006/table">
            <a:tbl>
              <a:tblPr firstRow="1" firstCol="1" bandRow="1">
                <a:tableStyleId>{5C22544A-7EE6-4342-B048-85BDC9FD1C3A}</a:tableStyleId>
              </a:tblPr>
              <a:tblGrid>
                <a:gridCol w="3505199">
                  <a:extLst>
                    <a:ext uri="{9D8B030D-6E8A-4147-A177-3AD203B41FA5}">
                      <a16:colId xmlns:a16="http://schemas.microsoft.com/office/drawing/2014/main" val="1103502886"/>
                    </a:ext>
                  </a:extLst>
                </a:gridCol>
                <a:gridCol w="3505199">
                  <a:extLst>
                    <a:ext uri="{9D8B030D-6E8A-4147-A177-3AD203B41FA5}">
                      <a16:colId xmlns:a16="http://schemas.microsoft.com/office/drawing/2014/main" val="4134769345"/>
                    </a:ext>
                  </a:extLst>
                </a:gridCol>
                <a:gridCol w="3505199">
                  <a:extLst>
                    <a:ext uri="{9D8B030D-6E8A-4147-A177-3AD203B41FA5}">
                      <a16:colId xmlns:a16="http://schemas.microsoft.com/office/drawing/2014/main" val="3091233425"/>
                    </a:ext>
                  </a:extLst>
                </a:gridCol>
              </a:tblGrid>
              <a:tr h="370840">
                <a:tc>
                  <a:txBody>
                    <a:bodyPr/>
                    <a:lstStyle/>
                    <a:p>
                      <a:endParaRPr lang="en-US" dirty="0"/>
                    </a:p>
                  </a:txBody>
                  <a:tcPr/>
                </a:tc>
                <a:tc>
                  <a:txBody>
                    <a:bodyPr/>
                    <a:lstStyle/>
                    <a:p>
                      <a:pPr algn="ctr"/>
                      <a:r>
                        <a:rPr lang="en-US" sz="2800" dirty="0"/>
                        <a:t>LRM</a:t>
                      </a:r>
                    </a:p>
                  </a:txBody>
                  <a:tcPr/>
                </a:tc>
                <a:tc>
                  <a:txBody>
                    <a:bodyPr/>
                    <a:lstStyle/>
                    <a:p>
                      <a:pPr algn="ctr"/>
                      <a:r>
                        <a:rPr lang="en-US" sz="2800" dirty="0"/>
                        <a:t>RDA</a:t>
                      </a:r>
                    </a:p>
                  </a:txBody>
                  <a:tcPr/>
                </a:tc>
                <a:extLst>
                  <a:ext uri="{0D108BD9-81ED-4DB2-BD59-A6C34878D82A}">
                    <a16:rowId xmlns:a16="http://schemas.microsoft.com/office/drawing/2014/main" val="298760797"/>
                  </a:ext>
                </a:extLst>
              </a:tr>
              <a:tr h="370840">
                <a:tc>
                  <a:txBody>
                    <a:bodyPr/>
                    <a:lstStyle/>
                    <a:p>
                      <a:pPr algn="ctr"/>
                      <a:r>
                        <a:rPr lang="en-US" sz="2800" dirty="0"/>
                        <a:t>Entity</a:t>
                      </a:r>
                    </a:p>
                  </a:txBody>
                  <a:tcPr anchor="ctr"/>
                </a:tc>
                <a:tc>
                  <a:txBody>
                    <a:bodyPr/>
                    <a:lstStyle/>
                    <a:p>
                      <a:r>
                        <a:rPr lang="en-US" sz="2400" dirty="0"/>
                        <a:t>Entities are the key objects of interest to users of library catalogs. </a:t>
                      </a:r>
                    </a:p>
                  </a:txBody>
                  <a:tcPr/>
                </a:tc>
                <a:tc>
                  <a:txBody>
                    <a:bodyPr/>
                    <a:lstStyle/>
                    <a:p>
                      <a:r>
                        <a:rPr lang="en-US" sz="2400" dirty="0"/>
                        <a:t>An abstract class of physical or conceptual thing in the universe of human discourse.</a:t>
                      </a:r>
                    </a:p>
                  </a:txBody>
                  <a:tcPr/>
                </a:tc>
                <a:extLst>
                  <a:ext uri="{0D108BD9-81ED-4DB2-BD59-A6C34878D82A}">
                    <a16:rowId xmlns:a16="http://schemas.microsoft.com/office/drawing/2014/main" val="3713660951"/>
                  </a:ext>
                </a:extLst>
              </a:tr>
              <a:tr h="370840">
                <a:tc>
                  <a:txBody>
                    <a:bodyPr/>
                    <a:lstStyle/>
                    <a:p>
                      <a:pPr algn="ctr"/>
                      <a:r>
                        <a:rPr lang="en-US" sz="2800" dirty="0"/>
                        <a:t>Attribute (LRM)</a:t>
                      </a:r>
                    </a:p>
                    <a:p>
                      <a:pPr algn="ctr"/>
                      <a:r>
                        <a:rPr lang="en-US" sz="2800" dirty="0"/>
                        <a:t>Element (RDA)</a:t>
                      </a:r>
                    </a:p>
                  </a:txBody>
                  <a:tcPr anchor="ctr"/>
                </a:tc>
                <a:tc>
                  <a:txBody>
                    <a:bodyPr/>
                    <a:lstStyle/>
                    <a:p>
                      <a:r>
                        <a:rPr lang="en-US" sz="2400" dirty="0"/>
                        <a:t>Attributes characterize specific instances of an entity.</a:t>
                      </a:r>
                    </a:p>
                  </a:txBody>
                  <a:tcPr/>
                </a:tc>
                <a:tc>
                  <a:txBody>
                    <a:bodyPr/>
                    <a:lstStyle/>
                    <a:p>
                      <a:r>
                        <a:rPr lang="en-US" sz="2400" dirty="0"/>
                        <a:t>A specific aspect, characteristic, attribute, or relationship used to describe an RDA entity.</a:t>
                      </a:r>
                    </a:p>
                  </a:txBody>
                  <a:tcPr/>
                </a:tc>
                <a:extLst>
                  <a:ext uri="{0D108BD9-81ED-4DB2-BD59-A6C34878D82A}">
                    <a16:rowId xmlns:a16="http://schemas.microsoft.com/office/drawing/2014/main" val="3090430520"/>
                  </a:ext>
                </a:extLst>
              </a:tr>
              <a:tr h="370840">
                <a:tc>
                  <a:txBody>
                    <a:bodyPr/>
                    <a:lstStyle/>
                    <a:p>
                      <a:pPr algn="ctr"/>
                      <a:r>
                        <a:rPr lang="en-US" sz="2800" dirty="0"/>
                        <a:t>Relationship</a:t>
                      </a:r>
                    </a:p>
                  </a:txBody>
                  <a:tcPr anchor="ctr"/>
                </a:tc>
                <a:tc>
                  <a:txBody>
                    <a:bodyPr/>
                    <a:lstStyle/>
                    <a:p>
                      <a:r>
                        <a:rPr lang="en-US" sz="2400" dirty="0"/>
                        <a:t>Relationships connect instances of entities and provide context for them.</a:t>
                      </a:r>
                    </a:p>
                  </a:txBody>
                  <a:tcPr/>
                </a:tc>
                <a:tc>
                  <a:txBody>
                    <a:bodyPr/>
                    <a:lstStyle/>
                    <a:p>
                      <a:r>
                        <a:rPr lang="en-US" sz="2400" dirty="0"/>
                        <a:t>A specific association between two entities.</a:t>
                      </a:r>
                    </a:p>
                  </a:txBody>
                  <a:tcPr/>
                </a:tc>
                <a:extLst>
                  <a:ext uri="{0D108BD9-81ED-4DB2-BD59-A6C34878D82A}">
                    <a16:rowId xmlns:a16="http://schemas.microsoft.com/office/drawing/2014/main" val="2272943564"/>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7</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Definitions</a:t>
            </a:r>
          </a:p>
        </p:txBody>
      </p:sp>
    </p:spTree>
    <p:extLst>
      <p:ext uri="{BB962C8B-B14F-4D97-AF65-F5344CB8AC3E}">
        <p14:creationId xmlns:p14="http://schemas.microsoft.com/office/powerpoint/2010/main" val="25132242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1420799555"/>
              </p:ext>
            </p:extLst>
          </p:nvPr>
        </p:nvGraphicFramePr>
        <p:xfrm>
          <a:off x="838200" y="1825625"/>
          <a:ext cx="8543925" cy="2438400"/>
        </p:xfrm>
        <a:graphic>
          <a:graphicData uri="http://schemas.openxmlformats.org/drawingml/2006/table">
            <a:tbl>
              <a:tblPr firstCol="1" bandRow="1">
                <a:tableStyleId>{5C22544A-7EE6-4342-B048-85BDC9FD1C3A}</a:tableStyleId>
              </a:tblPr>
              <a:tblGrid>
                <a:gridCol w="4572000">
                  <a:extLst>
                    <a:ext uri="{9D8B030D-6E8A-4147-A177-3AD203B41FA5}">
                      <a16:colId xmlns:a16="http://schemas.microsoft.com/office/drawing/2014/main" val="1103502886"/>
                    </a:ext>
                  </a:extLst>
                </a:gridCol>
                <a:gridCol w="3971925">
                  <a:extLst>
                    <a:ext uri="{9D8B030D-6E8A-4147-A177-3AD203B41FA5}">
                      <a16:colId xmlns:a16="http://schemas.microsoft.com/office/drawing/2014/main" val="3091233425"/>
                    </a:ext>
                  </a:extLst>
                </a:gridCol>
              </a:tblGrid>
              <a:tr h="370840">
                <a:tc>
                  <a:txBody>
                    <a:bodyPr/>
                    <a:lstStyle/>
                    <a:p>
                      <a:pPr algn="ctr"/>
                      <a:r>
                        <a:rPr lang="en-US" sz="2400" b="1" dirty="0"/>
                        <a:t>Name of person</a:t>
                      </a:r>
                    </a:p>
                  </a:txBody>
                  <a:tcPr anchor="ctr"/>
                </a:tc>
                <a:tc>
                  <a:txBody>
                    <a:bodyPr/>
                    <a:lstStyle/>
                    <a:p>
                      <a:pPr algn="ctr"/>
                      <a:r>
                        <a:rPr lang="en-US" sz="2400" i="1" dirty="0"/>
                        <a:t>Nancy L. Caroline </a:t>
                      </a:r>
                    </a:p>
                    <a:p>
                      <a:pPr algn="ctr"/>
                      <a:r>
                        <a:rPr lang="en-US" sz="2000" i="1" dirty="0"/>
                        <a:t>(unstructured)</a:t>
                      </a:r>
                    </a:p>
                  </a:txBody>
                  <a:tcPr anchor="ctr"/>
                </a:tc>
                <a:extLst>
                  <a:ext uri="{0D108BD9-81ED-4DB2-BD59-A6C34878D82A}">
                    <a16:rowId xmlns:a16="http://schemas.microsoft.com/office/drawing/2014/main" val="298760797"/>
                  </a:ext>
                </a:extLst>
              </a:tr>
              <a:tr h="370840">
                <a:tc>
                  <a:txBody>
                    <a:bodyPr/>
                    <a:lstStyle/>
                    <a:p>
                      <a:pPr algn="ctr"/>
                      <a:r>
                        <a:rPr lang="en-US" sz="2400" b="1" dirty="0"/>
                        <a:t>Variant name of person</a:t>
                      </a:r>
                    </a:p>
                  </a:txBody>
                  <a:tcPr anchor="ctr"/>
                </a:tc>
                <a:tc>
                  <a:txBody>
                    <a:bodyPr/>
                    <a:lstStyle/>
                    <a:p>
                      <a:pPr algn="ctr"/>
                      <a:r>
                        <a:rPr lang="en-US" sz="2400" i="1" dirty="0"/>
                        <a:t>Nancy Lee Caroline </a:t>
                      </a:r>
                    </a:p>
                    <a:p>
                      <a:pPr algn="ctr"/>
                      <a:r>
                        <a:rPr lang="en-US" sz="2000" i="1" dirty="0"/>
                        <a:t>(unstructured)</a:t>
                      </a:r>
                    </a:p>
                  </a:txBody>
                  <a:tcPr anchor="ctr"/>
                </a:tc>
                <a:extLst>
                  <a:ext uri="{0D108BD9-81ED-4DB2-BD59-A6C34878D82A}">
                    <a16:rowId xmlns:a16="http://schemas.microsoft.com/office/drawing/2014/main" val="3713660951"/>
                  </a:ext>
                </a:extLst>
              </a:tr>
              <a:tr h="370840">
                <a:tc>
                  <a:txBody>
                    <a:bodyPr/>
                    <a:lstStyle/>
                    <a:p>
                      <a:pPr algn="ctr"/>
                      <a:r>
                        <a:rPr lang="en-US" sz="2400" b="1" dirty="0"/>
                        <a:t>Authorized access point for person</a:t>
                      </a:r>
                    </a:p>
                  </a:txBody>
                  <a:tcPr anchor="ctr"/>
                </a:tc>
                <a:tc>
                  <a:txBody>
                    <a:bodyPr/>
                    <a:lstStyle/>
                    <a:p>
                      <a:pPr algn="ctr"/>
                      <a:r>
                        <a:rPr lang="en-US" sz="2400" i="1" dirty="0"/>
                        <a:t>Caroline, Nancy L.</a:t>
                      </a:r>
                    </a:p>
                  </a:txBody>
                  <a:tcPr anchor="ctr"/>
                </a:tc>
                <a:extLst>
                  <a:ext uri="{0D108BD9-81ED-4DB2-BD59-A6C34878D82A}">
                    <a16:rowId xmlns:a16="http://schemas.microsoft.com/office/drawing/2014/main" val="3090430520"/>
                  </a:ext>
                </a:extLst>
              </a:tr>
              <a:tr h="370840">
                <a:tc>
                  <a:txBody>
                    <a:bodyPr/>
                    <a:lstStyle/>
                    <a:p>
                      <a:pPr algn="ctr"/>
                      <a:r>
                        <a:rPr lang="en-US" sz="2400" b="1" dirty="0"/>
                        <a:t>Variant access point for person</a:t>
                      </a:r>
                    </a:p>
                  </a:txBody>
                  <a:tcPr anchor="ctr"/>
                </a:tc>
                <a:tc>
                  <a:txBody>
                    <a:bodyPr/>
                    <a:lstStyle/>
                    <a:p>
                      <a:pPr algn="ctr"/>
                      <a:r>
                        <a:rPr lang="en-US" sz="2400" i="1" dirty="0"/>
                        <a:t>Caroline, Nancy Lee</a:t>
                      </a:r>
                    </a:p>
                  </a:txBody>
                  <a:tcPr anchor="ctr"/>
                </a:tc>
                <a:extLst>
                  <a:ext uri="{0D108BD9-81ED-4DB2-BD59-A6C34878D82A}">
                    <a16:rowId xmlns:a16="http://schemas.microsoft.com/office/drawing/2014/main" val="112444746"/>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70</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String Encoding Schemes and Persons</a:t>
            </a:r>
          </a:p>
        </p:txBody>
      </p:sp>
    </p:spTree>
    <p:extLst>
      <p:ext uri="{BB962C8B-B14F-4D97-AF65-F5344CB8AC3E}">
        <p14:creationId xmlns:p14="http://schemas.microsoft.com/office/powerpoint/2010/main" val="15385615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2872869998"/>
              </p:ext>
            </p:extLst>
          </p:nvPr>
        </p:nvGraphicFramePr>
        <p:xfrm>
          <a:off x="838200" y="1825625"/>
          <a:ext cx="6943725" cy="3657600"/>
        </p:xfrm>
        <a:graphic>
          <a:graphicData uri="http://schemas.openxmlformats.org/drawingml/2006/table">
            <a:tbl>
              <a:tblPr firstCol="1" bandRow="1">
                <a:tableStyleId>{5C22544A-7EE6-4342-B048-85BDC9FD1C3A}</a:tableStyleId>
              </a:tblPr>
              <a:tblGrid>
                <a:gridCol w="2523583">
                  <a:extLst>
                    <a:ext uri="{9D8B030D-6E8A-4147-A177-3AD203B41FA5}">
                      <a16:colId xmlns:a16="http://schemas.microsoft.com/office/drawing/2014/main" val="1103502886"/>
                    </a:ext>
                  </a:extLst>
                </a:gridCol>
                <a:gridCol w="4420142">
                  <a:extLst>
                    <a:ext uri="{9D8B030D-6E8A-4147-A177-3AD203B41FA5}">
                      <a16:colId xmlns:a16="http://schemas.microsoft.com/office/drawing/2014/main" val="3091233425"/>
                    </a:ext>
                  </a:extLst>
                </a:gridCol>
              </a:tblGrid>
              <a:tr h="370840">
                <a:tc>
                  <a:txBody>
                    <a:bodyPr/>
                    <a:lstStyle/>
                    <a:p>
                      <a:pPr algn="ctr"/>
                      <a:r>
                        <a:rPr lang="en-US" sz="2400" b="1" dirty="0"/>
                        <a:t>Place of publication</a:t>
                      </a:r>
                    </a:p>
                  </a:txBody>
                  <a:tcPr anchor="ctr"/>
                </a:tc>
                <a:tc>
                  <a:txBody>
                    <a:bodyPr/>
                    <a:lstStyle/>
                    <a:p>
                      <a:pPr algn="ctr"/>
                      <a:r>
                        <a:rPr lang="en-US" sz="2400" i="1" dirty="0"/>
                        <a:t>New York</a:t>
                      </a:r>
                    </a:p>
                    <a:p>
                      <a:pPr algn="ctr"/>
                      <a:r>
                        <a:rPr lang="en-US" sz="2000" i="1" dirty="0"/>
                        <a:t>(as found on resource)</a:t>
                      </a:r>
                    </a:p>
                  </a:txBody>
                  <a:tcPr anchor="ctr"/>
                </a:tc>
                <a:extLst>
                  <a:ext uri="{0D108BD9-81ED-4DB2-BD59-A6C34878D82A}">
                    <a16:rowId xmlns:a16="http://schemas.microsoft.com/office/drawing/2014/main" val="298760797"/>
                  </a:ext>
                </a:extLst>
              </a:tr>
              <a:tr h="370840">
                <a:tc>
                  <a:txBody>
                    <a:bodyPr/>
                    <a:lstStyle/>
                    <a:p>
                      <a:pPr algn="ctr"/>
                      <a:r>
                        <a:rPr lang="en-US" sz="2400" b="1" dirty="0"/>
                        <a:t>Name of publisher</a:t>
                      </a:r>
                    </a:p>
                  </a:txBody>
                  <a:tcPr anchor="ctr"/>
                </a:tc>
                <a:tc>
                  <a:txBody>
                    <a:bodyPr/>
                    <a:lstStyle/>
                    <a:p>
                      <a:pPr algn="ctr"/>
                      <a:r>
                        <a:rPr lang="en-US" sz="2400" i="1" dirty="0"/>
                        <a:t>Doubleday, Page &amp; Company</a:t>
                      </a:r>
                    </a:p>
                    <a:p>
                      <a:pPr algn="ctr"/>
                      <a:r>
                        <a:rPr lang="en-US" sz="2000" i="1" dirty="0"/>
                        <a:t>(as found on resource)</a:t>
                      </a:r>
                    </a:p>
                  </a:txBody>
                  <a:tcPr anchor="ctr"/>
                </a:tc>
                <a:extLst>
                  <a:ext uri="{0D108BD9-81ED-4DB2-BD59-A6C34878D82A}">
                    <a16:rowId xmlns:a16="http://schemas.microsoft.com/office/drawing/2014/main" val="3713660951"/>
                  </a:ext>
                </a:extLst>
              </a:tr>
              <a:tr h="370840">
                <a:tc>
                  <a:txBody>
                    <a:bodyPr/>
                    <a:lstStyle/>
                    <a:p>
                      <a:pPr algn="ctr"/>
                      <a:r>
                        <a:rPr lang="en-US" sz="2400" b="1" dirty="0"/>
                        <a:t>Date of publication</a:t>
                      </a:r>
                    </a:p>
                  </a:txBody>
                  <a:tcPr anchor="ctr"/>
                </a:tc>
                <a:tc>
                  <a:txBody>
                    <a:bodyPr/>
                    <a:lstStyle/>
                    <a:p>
                      <a:pPr algn="ctr"/>
                      <a:r>
                        <a:rPr lang="en-US" sz="2400" i="1" dirty="0"/>
                        <a:t>1907</a:t>
                      </a:r>
                    </a:p>
                    <a:p>
                      <a:pPr algn="ctr"/>
                      <a:r>
                        <a:rPr lang="en-US" sz="2000" i="1" dirty="0"/>
                        <a:t>(as found on resource)</a:t>
                      </a:r>
                    </a:p>
                  </a:txBody>
                  <a:tcPr anchor="ctr"/>
                </a:tc>
                <a:extLst>
                  <a:ext uri="{0D108BD9-81ED-4DB2-BD59-A6C34878D82A}">
                    <a16:rowId xmlns:a16="http://schemas.microsoft.com/office/drawing/2014/main" val="3090430520"/>
                  </a:ext>
                </a:extLst>
              </a:tr>
              <a:tr h="370840">
                <a:tc>
                  <a:txBody>
                    <a:bodyPr/>
                    <a:lstStyle/>
                    <a:p>
                      <a:pPr algn="ctr"/>
                      <a:r>
                        <a:rPr lang="en-US" sz="2400" b="1" dirty="0"/>
                        <a:t>Publication statement</a:t>
                      </a:r>
                    </a:p>
                  </a:txBody>
                  <a:tcPr anchor="ctr"/>
                </a:tc>
                <a:tc>
                  <a:txBody>
                    <a:bodyPr/>
                    <a:lstStyle/>
                    <a:p>
                      <a:pPr algn="ctr"/>
                      <a:r>
                        <a:rPr lang="en-US" sz="2800" i="1" dirty="0"/>
                        <a:t>New York [N.Y.] : Doubleday, Page &amp; Company, 1907.</a:t>
                      </a:r>
                    </a:p>
                    <a:p>
                      <a:pPr algn="ctr"/>
                      <a:r>
                        <a:rPr lang="en-US" sz="2000" i="1" dirty="0"/>
                        <a:t>(recorded using SES)</a:t>
                      </a:r>
                    </a:p>
                  </a:txBody>
                  <a:tcPr anchor="ctr"/>
                </a:tc>
                <a:extLst>
                  <a:ext uri="{0D108BD9-81ED-4DB2-BD59-A6C34878D82A}">
                    <a16:rowId xmlns:a16="http://schemas.microsoft.com/office/drawing/2014/main" val="112444746"/>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71</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String Encoding Schemes and Publication Statements</a:t>
            </a:r>
          </a:p>
        </p:txBody>
      </p:sp>
      <p:pic>
        <p:nvPicPr>
          <p:cNvPr id="8194" name="Picture 2">
            <a:extLst>
              <a:ext uri="{FF2B5EF4-FFF2-40B4-BE49-F238E27FC236}">
                <a16:creationId xmlns:a16="http://schemas.microsoft.com/office/drawing/2014/main" id="{FDFF1A6C-1F26-CD26-7ABD-31F40AFC6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96" y="1027906"/>
            <a:ext cx="3257504" cy="53284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4675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2319119785"/>
              </p:ext>
            </p:extLst>
          </p:nvPr>
        </p:nvGraphicFramePr>
        <p:xfrm>
          <a:off x="838201" y="1825625"/>
          <a:ext cx="3914774" cy="2540000"/>
        </p:xfrm>
        <a:graphic>
          <a:graphicData uri="http://schemas.openxmlformats.org/drawingml/2006/table">
            <a:tbl>
              <a:tblPr firstRow="1" bandRow="1">
                <a:tableStyleId>{5C22544A-7EE6-4342-B048-85BDC9FD1C3A}</a:tableStyleId>
              </a:tblPr>
              <a:tblGrid>
                <a:gridCol w="3914774">
                  <a:extLst>
                    <a:ext uri="{9D8B030D-6E8A-4147-A177-3AD203B41FA5}">
                      <a16:colId xmlns:a16="http://schemas.microsoft.com/office/drawing/2014/main" val="4134769345"/>
                    </a:ext>
                  </a:extLst>
                </a:gridCol>
              </a:tblGrid>
              <a:tr h="370840">
                <a:tc>
                  <a:txBody>
                    <a:bodyPr/>
                    <a:lstStyle/>
                    <a:p>
                      <a:pPr algn="ctr"/>
                      <a:r>
                        <a:rPr lang="en-US" sz="2800" dirty="0"/>
                        <a:t>RDA Glossary</a:t>
                      </a:r>
                    </a:p>
                  </a:txBody>
                  <a:tcPr/>
                </a:tc>
                <a:extLst>
                  <a:ext uri="{0D108BD9-81ED-4DB2-BD59-A6C34878D82A}">
                    <a16:rowId xmlns:a16="http://schemas.microsoft.com/office/drawing/2014/main" val="298760797"/>
                  </a:ext>
                </a:extLst>
              </a:tr>
              <a:tr h="370840">
                <a:tc>
                  <a:txBody>
                    <a:bodyPr/>
                    <a:lstStyle/>
                    <a:p>
                      <a:r>
                        <a:rPr lang="en-US" sz="2400" dirty="0"/>
                        <a:t>Information about the metadata recorded in an element or set of elements.</a:t>
                      </a:r>
                    </a:p>
                    <a:p>
                      <a:pPr>
                        <a:spcBef>
                          <a:spcPts val="800"/>
                        </a:spcBef>
                      </a:pPr>
                      <a:r>
                        <a:rPr lang="en-US" sz="2400" dirty="0"/>
                        <a:t>Metadata about metadata, or </a:t>
                      </a:r>
                      <a:r>
                        <a:rPr lang="en-US" sz="2400" dirty="0" err="1"/>
                        <a:t>metametadata</a:t>
                      </a:r>
                      <a:r>
                        <a:rPr lang="en-US" sz="2400" dirty="0"/>
                        <a:t>.</a:t>
                      </a:r>
                    </a:p>
                  </a:txBody>
                  <a:tcPr/>
                </a:tc>
                <a:extLst>
                  <a:ext uri="{0D108BD9-81ED-4DB2-BD59-A6C34878D82A}">
                    <a16:rowId xmlns:a16="http://schemas.microsoft.com/office/drawing/2014/main" val="3713660951"/>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72</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Data Provenance</a:t>
            </a:r>
          </a:p>
        </p:txBody>
      </p:sp>
    </p:spTree>
    <p:extLst>
      <p:ext uri="{BB962C8B-B14F-4D97-AF65-F5344CB8AC3E}">
        <p14:creationId xmlns:p14="http://schemas.microsoft.com/office/powerpoint/2010/main" val="38589290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7D5D3E-C8BE-FDEC-FA7C-4D47AF0DF7FE}"/>
              </a:ext>
            </a:extLst>
          </p:cNvPr>
          <p:cNvSpPr>
            <a:spLocks noGrp="1"/>
          </p:cNvSpPr>
          <p:nvPr>
            <p:ph idx="1"/>
          </p:nvPr>
        </p:nvSpPr>
        <p:spPr/>
        <p:txBody>
          <a:bodyPr/>
          <a:lstStyle/>
          <a:p>
            <a:r>
              <a:rPr lang="en-US" b="1" dirty="0"/>
              <a:t>Manifestation</a:t>
            </a:r>
            <a:r>
              <a:rPr lang="en-US" dirty="0"/>
              <a:t> has title proper </a:t>
            </a:r>
            <a:r>
              <a:rPr lang="en-US" i="1" dirty="0"/>
              <a:t>Fingerprints and archaeology</a:t>
            </a:r>
            <a:endParaRPr lang="en-US" b="1" dirty="0"/>
          </a:p>
          <a:p>
            <a:r>
              <a:rPr lang="en-US" b="1" dirty="0"/>
              <a:t>Metadata work </a:t>
            </a:r>
            <a:r>
              <a:rPr lang="en-US" dirty="0"/>
              <a:t>has recording source </a:t>
            </a:r>
            <a:r>
              <a:rPr lang="en-US" i="1" dirty="0"/>
              <a:t>title page</a:t>
            </a:r>
          </a:p>
          <a:p>
            <a:pPr marL="0" indent="0">
              <a:buNone/>
            </a:pPr>
            <a:r>
              <a:rPr lang="en-US" b="1" i="1" dirty="0"/>
              <a:t>	</a:t>
            </a:r>
            <a:r>
              <a:rPr lang="en-US" dirty="0"/>
              <a:t>OR</a:t>
            </a:r>
          </a:p>
          <a:p>
            <a:r>
              <a:rPr lang="en-US" b="1" dirty="0"/>
              <a:t>Title proper</a:t>
            </a:r>
            <a:r>
              <a:rPr lang="en-US" dirty="0"/>
              <a:t> has source of information </a:t>
            </a:r>
            <a:r>
              <a:rPr lang="en-US" i="1" dirty="0"/>
              <a:t>title page</a:t>
            </a:r>
            <a:endParaRPr lang="en-US" b="1" dirty="0"/>
          </a:p>
        </p:txBody>
      </p:sp>
      <p:sp>
        <p:nvSpPr>
          <p:cNvPr id="3" name="Slide Number Placeholder 2">
            <a:extLst>
              <a:ext uri="{FF2B5EF4-FFF2-40B4-BE49-F238E27FC236}">
                <a16:creationId xmlns:a16="http://schemas.microsoft.com/office/drawing/2014/main" id="{F55ED558-2FE6-148D-785E-BA81AC4DA8E6}"/>
              </a:ext>
            </a:extLst>
          </p:cNvPr>
          <p:cNvSpPr>
            <a:spLocks noGrp="1"/>
          </p:cNvSpPr>
          <p:nvPr>
            <p:ph type="sldNum" sz="quarter" idx="12"/>
          </p:nvPr>
        </p:nvSpPr>
        <p:spPr/>
        <p:txBody>
          <a:bodyPr/>
          <a:lstStyle/>
          <a:p>
            <a:fld id="{26D89839-9540-4FD2-A570-163792ED64AF}" type="slidenum">
              <a:rPr lang="en-US" smtClean="0"/>
              <a:t>73</a:t>
            </a:fld>
            <a:endParaRPr lang="en-US"/>
          </a:p>
        </p:txBody>
      </p:sp>
      <p:sp>
        <p:nvSpPr>
          <p:cNvPr id="4" name="Title 3">
            <a:extLst>
              <a:ext uri="{FF2B5EF4-FFF2-40B4-BE49-F238E27FC236}">
                <a16:creationId xmlns:a16="http://schemas.microsoft.com/office/drawing/2014/main" id="{C59C6589-7F22-B910-C635-F6705D841C6B}"/>
              </a:ext>
            </a:extLst>
          </p:cNvPr>
          <p:cNvSpPr>
            <a:spLocks noGrp="1"/>
          </p:cNvSpPr>
          <p:nvPr>
            <p:ph type="title"/>
          </p:nvPr>
        </p:nvSpPr>
        <p:spPr/>
        <p:txBody>
          <a:bodyPr/>
          <a:lstStyle/>
          <a:p>
            <a:r>
              <a:rPr lang="en-US" dirty="0"/>
              <a:t>Data Provenance for Title Proper</a:t>
            </a:r>
          </a:p>
        </p:txBody>
      </p:sp>
    </p:spTree>
    <p:extLst>
      <p:ext uri="{BB962C8B-B14F-4D97-AF65-F5344CB8AC3E}">
        <p14:creationId xmlns:p14="http://schemas.microsoft.com/office/powerpoint/2010/main" val="35532903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2241676881"/>
              </p:ext>
            </p:extLst>
          </p:nvPr>
        </p:nvGraphicFramePr>
        <p:xfrm>
          <a:off x="838200" y="1825625"/>
          <a:ext cx="7772400" cy="1706880"/>
        </p:xfrm>
        <a:graphic>
          <a:graphicData uri="http://schemas.openxmlformats.org/drawingml/2006/table">
            <a:tbl>
              <a:tblPr firstRow="1" bandRow="1">
                <a:tableStyleId>{5C22544A-7EE6-4342-B048-85BDC9FD1C3A}</a:tableStyleId>
              </a:tblPr>
              <a:tblGrid>
                <a:gridCol w="4791075">
                  <a:extLst>
                    <a:ext uri="{9D8B030D-6E8A-4147-A177-3AD203B41FA5}">
                      <a16:colId xmlns:a16="http://schemas.microsoft.com/office/drawing/2014/main" val="4134769345"/>
                    </a:ext>
                  </a:extLst>
                </a:gridCol>
                <a:gridCol w="2981325">
                  <a:extLst>
                    <a:ext uri="{9D8B030D-6E8A-4147-A177-3AD203B41FA5}">
                      <a16:colId xmlns:a16="http://schemas.microsoft.com/office/drawing/2014/main" val="448114694"/>
                    </a:ext>
                  </a:extLst>
                </a:gridCol>
              </a:tblGrid>
              <a:tr h="370840">
                <a:tc>
                  <a:txBody>
                    <a:bodyPr/>
                    <a:lstStyle/>
                    <a:p>
                      <a:pPr algn="ctr"/>
                      <a:r>
                        <a:rPr lang="en-US" sz="2800" dirty="0"/>
                        <a:t>LC/PCC Policy Statement</a:t>
                      </a:r>
                    </a:p>
                  </a:txBody>
                  <a:tcPr/>
                </a:tc>
                <a:tc>
                  <a:txBody>
                    <a:bodyPr/>
                    <a:lstStyle/>
                    <a:p>
                      <a:pPr algn="ctr"/>
                      <a:r>
                        <a:rPr lang="en-US" sz="2800" dirty="0">
                          <a:solidFill>
                            <a:schemeClr val="bg1"/>
                          </a:solidFill>
                        </a:rPr>
                        <a:t>MARC Coding</a:t>
                      </a:r>
                    </a:p>
                  </a:txBody>
                  <a:tcPr>
                    <a:solidFill>
                      <a:schemeClr val="bg1"/>
                    </a:solidFill>
                  </a:tcPr>
                </a:tc>
                <a:extLst>
                  <a:ext uri="{0D108BD9-81ED-4DB2-BD59-A6C34878D82A}">
                    <a16:rowId xmlns:a16="http://schemas.microsoft.com/office/drawing/2014/main" val="298760797"/>
                  </a:ext>
                </a:extLst>
              </a:tr>
              <a:tr h="370840">
                <a:tc>
                  <a:txBody>
                    <a:bodyPr/>
                    <a:lstStyle/>
                    <a:p>
                      <a:r>
                        <a:rPr lang="en-US" sz="2400" dirty="0"/>
                        <a:t>The manifestation in hand is the default resource unless otherwise stated.</a:t>
                      </a:r>
                    </a:p>
                  </a:txBody>
                  <a:tcPr/>
                </a:tc>
                <a:tc>
                  <a:txBody>
                    <a:bodyPr/>
                    <a:lstStyle/>
                    <a:p>
                      <a:pPr>
                        <a:spcBef>
                          <a:spcPts val="800"/>
                        </a:spcBef>
                      </a:pPr>
                      <a:r>
                        <a:rPr lang="en-US" sz="2400" dirty="0">
                          <a:solidFill>
                            <a:schemeClr val="bg1"/>
                          </a:solidFill>
                          <a:latin typeface="Roboto Mono" panose="00000009000000000000" pitchFamily="49" charset="0"/>
                          <a:ea typeface="Roboto Mono" panose="00000009000000000000" pitchFamily="49" charset="0"/>
                        </a:rPr>
                        <a:t>042 ## $a </a:t>
                      </a:r>
                      <a:r>
                        <a:rPr lang="en-US" sz="2400" dirty="0" err="1">
                          <a:solidFill>
                            <a:schemeClr val="bg1"/>
                          </a:solidFill>
                          <a:latin typeface="Roboto Mono" panose="00000009000000000000" pitchFamily="49" charset="0"/>
                          <a:ea typeface="Roboto Mono" panose="00000009000000000000" pitchFamily="49" charset="0"/>
                        </a:rPr>
                        <a:t>pcc</a:t>
                      </a:r>
                      <a:endParaRPr lang="en-US" sz="2400" dirty="0">
                        <a:solidFill>
                          <a:schemeClr val="bg1"/>
                        </a:solidFill>
                        <a:latin typeface="Roboto Mono" panose="00000009000000000000" pitchFamily="49" charset="0"/>
                        <a:ea typeface="Roboto Mono" panose="00000009000000000000" pitchFamily="49" charset="0"/>
                      </a:endParaRPr>
                    </a:p>
                    <a:p>
                      <a:pPr>
                        <a:spcBef>
                          <a:spcPts val="800"/>
                        </a:spcBef>
                      </a:pPr>
                      <a:endParaRPr lang="en-US" sz="2400" dirty="0">
                        <a:solidFill>
                          <a:schemeClr val="bg1"/>
                        </a:solidFill>
                      </a:endParaRPr>
                    </a:p>
                  </a:txBody>
                  <a:tcPr>
                    <a:solidFill>
                      <a:schemeClr val="bg1"/>
                    </a:solidFill>
                  </a:tcPr>
                </a:tc>
                <a:extLst>
                  <a:ext uri="{0D108BD9-81ED-4DB2-BD59-A6C34878D82A}">
                    <a16:rowId xmlns:a16="http://schemas.microsoft.com/office/drawing/2014/main" val="3713660951"/>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74</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Data Provenance for the Metadata Description Set</a:t>
            </a:r>
          </a:p>
        </p:txBody>
      </p:sp>
    </p:spTree>
    <p:extLst>
      <p:ext uri="{BB962C8B-B14F-4D97-AF65-F5344CB8AC3E}">
        <p14:creationId xmlns:p14="http://schemas.microsoft.com/office/powerpoint/2010/main" val="8062291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264BA7-38AF-92B8-2CED-5EA5BEB72FCE}"/>
              </a:ext>
            </a:extLst>
          </p:cNvPr>
          <p:cNvGraphicFramePr>
            <a:graphicFrameLocks noGrp="1"/>
          </p:cNvGraphicFramePr>
          <p:nvPr>
            <p:ph idx="1"/>
            <p:extLst>
              <p:ext uri="{D42A27DB-BD31-4B8C-83A1-F6EECF244321}">
                <p14:modId xmlns:p14="http://schemas.microsoft.com/office/powerpoint/2010/main" val="780709009"/>
              </p:ext>
            </p:extLst>
          </p:nvPr>
        </p:nvGraphicFramePr>
        <p:xfrm>
          <a:off x="838200" y="1825625"/>
          <a:ext cx="7772400" cy="1706880"/>
        </p:xfrm>
        <a:graphic>
          <a:graphicData uri="http://schemas.openxmlformats.org/drawingml/2006/table">
            <a:tbl>
              <a:tblPr firstRow="1" bandRow="1">
                <a:tableStyleId>{5C22544A-7EE6-4342-B048-85BDC9FD1C3A}</a:tableStyleId>
              </a:tblPr>
              <a:tblGrid>
                <a:gridCol w="4791075">
                  <a:extLst>
                    <a:ext uri="{9D8B030D-6E8A-4147-A177-3AD203B41FA5}">
                      <a16:colId xmlns:a16="http://schemas.microsoft.com/office/drawing/2014/main" val="4134769345"/>
                    </a:ext>
                  </a:extLst>
                </a:gridCol>
                <a:gridCol w="2981325">
                  <a:extLst>
                    <a:ext uri="{9D8B030D-6E8A-4147-A177-3AD203B41FA5}">
                      <a16:colId xmlns:a16="http://schemas.microsoft.com/office/drawing/2014/main" val="448114694"/>
                    </a:ext>
                  </a:extLst>
                </a:gridCol>
              </a:tblGrid>
              <a:tr h="370840">
                <a:tc>
                  <a:txBody>
                    <a:bodyPr/>
                    <a:lstStyle/>
                    <a:p>
                      <a:pPr algn="ctr"/>
                      <a:r>
                        <a:rPr lang="en-US" sz="2800" dirty="0"/>
                        <a:t>LC/PCC Policy Statement</a:t>
                      </a:r>
                    </a:p>
                  </a:txBody>
                  <a:tcPr/>
                </a:tc>
                <a:tc>
                  <a:txBody>
                    <a:bodyPr/>
                    <a:lstStyle/>
                    <a:p>
                      <a:pPr algn="ctr"/>
                      <a:r>
                        <a:rPr lang="en-US" sz="2800" dirty="0"/>
                        <a:t>MARC Coding</a:t>
                      </a:r>
                    </a:p>
                  </a:txBody>
                  <a:tcPr/>
                </a:tc>
                <a:extLst>
                  <a:ext uri="{0D108BD9-81ED-4DB2-BD59-A6C34878D82A}">
                    <a16:rowId xmlns:a16="http://schemas.microsoft.com/office/drawing/2014/main" val="298760797"/>
                  </a:ext>
                </a:extLst>
              </a:tr>
              <a:tr h="370840">
                <a:tc>
                  <a:txBody>
                    <a:bodyPr/>
                    <a:lstStyle/>
                    <a:p>
                      <a:r>
                        <a:rPr lang="en-US" sz="2400" dirty="0"/>
                        <a:t>The manifestation in hand is the default resource unless otherwise stated.</a:t>
                      </a:r>
                    </a:p>
                  </a:txBody>
                  <a:tcPr/>
                </a:tc>
                <a:tc>
                  <a:txBody>
                    <a:bodyPr/>
                    <a:lstStyle/>
                    <a:p>
                      <a:pPr>
                        <a:spcBef>
                          <a:spcPts val="800"/>
                        </a:spcBef>
                      </a:pPr>
                      <a:r>
                        <a:rPr lang="en-US" sz="2400" dirty="0">
                          <a:latin typeface="Roboto Mono" panose="00000009000000000000" pitchFamily="49" charset="0"/>
                          <a:ea typeface="Roboto Mono" panose="00000009000000000000" pitchFamily="49" charset="0"/>
                        </a:rPr>
                        <a:t>042 ## $a </a:t>
                      </a:r>
                      <a:r>
                        <a:rPr lang="en-US" sz="2400" dirty="0" err="1">
                          <a:latin typeface="Roboto Mono" panose="00000009000000000000" pitchFamily="49" charset="0"/>
                          <a:ea typeface="Roboto Mono" panose="00000009000000000000" pitchFamily="49" charset="0"/>
                        </a:rPr>
                        <a:t>pcc</a:t>
                      </a:r>
                      <a:endParaRPr lang="en-US" sz="2400" dirty="0">
                        <a:latin typeface="Roboto Mono" panose="00000009000000000000" pitchFamily="49" charset="0"/>
                        <a:ea typeface="Roboto Mono" panose="00000009000000000000" pitchFamily="49" charset="0"/>
                      </a:endParaRPr>
                    </a:p>
                    <a:p>
                      <a:pPr>
                        <a:spcBef>
                          <a:spcPts val="800"/>
                        </a:spcBef>
                      </a:pPr>
                      <a:endParaRPr lang="en-US" sz="2400" dirty="0"/>
                    </a:p>
                  </a:txBody>
                  <a:tcPr/>
                </a:tc>
                <a:extLst>
                  <a:ext uri="{0D108BD9-81ED-4DB2-BD59-A6C34878D82A}">
                    <a16:rowId xmlns:a16="http://schemas.microsoft.com/office/drawing/2014/main" val="3713660951"/>
                  </a:ext>
                </a:extLst>
              </a:tr>
            </a:tbl>
          </a:graphicData>
        </a:graphic>
      </p:graphicFrame>
      <p:sp>
        <p:nvSpPr>
          <p:cNvPr id="3" name="Slide Number Placeholder 2">
            <a:extLst>
              <a:ext uri="{FF2B5EF4-FFF2-40B4-BE49-F238E27FC236}">
                <a16:creationId xmlns:a16="http://schemas.microsoft.com/office/drawing/2014/main" id="{0DB3C434-59E4-EF54-D1EE-67DC5020E191}"/>
              </a:ext>
            </a:extLst>
          </p:cNvPr>
          <p:cNvSpPr>
            <a:spLocks noGrp="1"/>
          </p:cNvSpPr>
          <p:nvPr>
            <p:ph type="sldNum" sz="quarter" idx="12"/>
          </p:nvPr>
        </p:nvSpPr>
        <p:spPr/>
        <p:txBody>
          <a:bodyPr/>
          <a:lstStyle/>
          <a:p>
            <a:fld id="{26D89839-9540-4FD2-A570-163792ED64AF}" type="slidenum">
              <a:rPr lang="en-US" smtClean="0"/>
              <a:t>75</a:t>
            </a:fld>
            <a:endParaRPr lang="en-US"/>
          </a:p>
        </p:txBody>
      </p:sp>
      <p:sp>
        <p:nvSpPr>
          <p:cNvPr id="4" name="Title 3">
            <a:extLst>
              <a:ext uri="{FF2B5EF4-FFF2-40B4-BE49-F238E27FC236}">
                <a16:creationId xmlns:a16="http://schemas.microsoft.com/office/drawing/2014/main" id="{D6B7B7EC-1D91-2AE7-B405-FF097F50E9FF}"/>
              </a:ext>
            </a:extLst>
          </p:cNvPr>
          <p:cNvSpPr>
            <a:spLocks noGrp="1"/>
          </p:cNvSpPr>
          <p:nvPr>
            <p:ph type="title"/>
          </p:nvPr>
        </p:nvSpPr>
        <p:spPr/>
        <p:txBody>
          <a:bodyPr/>
          <a:lstStyle/>
          <a:p>
            <a:r>
              <a:rPr lang="en-US" dirty="0"/>
              <a:t>Data Provenance for the Metadata Description Set</a:t>
            </a:r>
          </a:p>
        </p:txBody>
      </p:sp>
    </p:spTree>
    <p:extLst>
      <p:ext uri="{BB962C8B-B14F-4D97-AF65-F5344CB8AC3E}">
        <p14:creationId xmlns:p14="http://schemas.microsoft.com/office/powerpoint/2010/main" val="18619630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7D5D3E-C8BE-FDEC-FA7C-4D47AF0DF7FE}"/>
              </a:ext>
            </a:extLst>
          </p:cNvPr>
          <p:cNvSpPr>
            <a:spLocks noGrp="1"/>
          </p:cNvSpPr>
          <p:nvPr>
            <p:ph idx="1"/>
          </p:nvPr>
        </p:nvSpPr>
        <p:spPr/>
        <p:txBody>
          <a:bodyPr/>
          <a:lstStyle/>
          <a:p>
            <a:r>
              <a:rPr lang="en-US" b="1" dirty="0"/>
              <a:t>Manifestation</a:t>
            </a:r>
            <a:r>
              <a:rPr lang="en-US" dirty="0"/>
              <a:t> has title proper </a:t>
            </a:r>
            <a:r>
              <a:rPr lang="en-US" i="1" dirty="0"/>
              <a:t>Fingerprints and archaeology</a:t>
            </a:r>
          </a:p>
          <a:p>
            <a:pPr marL="0" indent="0">
              <a:buNone/>
            </a:pPr>
            <a:endParaRPr lang="en-US" b="1" dirty="0"/>
          </a:p>
          <a:p>
            <a:r>
              <a:rPr lang="en-US" b="1" dirty="0"/>
              <a:t>Metadata work </a:t>
            </a:r>
            <a:r>
              <a:rPr lang="en-US" dirty="0"/>
              <a:t>has recording source </a:t>
            </a:r>
            <a:r>
              <a:rPr lang="en-US" i="1" dirty="0"/>
              <a:t>title page</a:t>
            </a:r>
          </a:p>
          <a:p>
            <a:pPr marL="0" indent="0">
              <a:buNone/>
            </a:pPr>
            <a:r>
              <a:rPr lang="en-US" b="1" i="1" dirty="0"/>
              <a:t>	</a:t>
            </a:r>
            <a:r>
              <a:rPr lang="en-US" dirty="0"/>
              <a:t>OR</a:t>
            </a:r>
          </a:p>
          <a:p>
            <a:r>
              <a:rPr lang="en-US" b="1" dirty="0"/>
              <a:t>Title proper</a:t>
            </a:r>
            <a:r>
              <a:rPr lang="en-US" dirty="0"/>
              <a:t> has source of information </a:t>
            </a:r>
            <a:r>
              <a:rPr lang="en-US" i="1" dirty="0"/>
              <a:t>title page</a:t>
            </a:r>
            <a:endParaRPr lang="en-US" b="1" dirty="0"/>
          </a:p>
        </p:txBody>
      </p:sp>
      <p:sp>
        <p:nvSpPr>
          <p:cNvPr id="3" name="Slide Number Placeholder 2">
            <a:extLst>
              <a:ext uri="{FF2B5EF4-FFF2-40B4-BE49-F238E27FC236}">
                <a16:creationId xmlns:a16="http://schemas.microsoft.com/office/drawing/2014/main" id="{F55ED558-2FE6-148D-785E-BA81AC4DA8E6}"/>
              </a:ext>
            </a:extLst>
          </p:cNvPr>
          <p:cNvSpPr>
            <a:spLocks noGrp="1"/>
          </p:cNvSpPr>
          <p:nvPr>
            <p:ph type="sldNum" sz="quarter" idx="12"/>
          </p:nvPr>
        </p:nvSpPr>
        <p:spPr/>
        <p:txBody>
          <a:bodyPr/>
          <a:lstStyle/>
          <a:p>
            <a:fld id="{26D89839-9540-4FD2-A570-163792ED64AF}" type="slidenum">
              <a:rPr lang="en-US" smtClean="0"/>
              <a:t>76</a:t>
            </a:fld>
            <a:endParaRPr lang="en-US"/>
          </a:p>
        </p:txBody>
      </p:sp>
      <p:sp>
        <p:nvSpPr>
          <p:cNvPr id="4" name="Title 3">
            <a:extLst>
              <a:ext uri="{FF2B5EF4-FFF2-40B4-BE49-F238E27FC236}">
                <a16:creationId xmlns:a16="http://schemas.microsoft.com/office/drawing/2014/main" id="{C59C6589-7F22-B910-C635-F6705D841C6B}"/>
              </a:ext>
            </a:extLst>
          </p:cNvPr>
          <p:cNvSpPr>
            <a:spLocks noGrp="1"/>
          </p:cNvSpPr>
          <p:nvPr>
            <p:ph type="title"/>
          </p:nvPr>
        </p:nvSpPr>
        <p:spPr/>
        <p:txBody>
          <a:bodyPr/>
          <a:lstStyle/>
          <a:p>
            <a:r>
              <a:rPr lang="en-US" dirty="0"/>
              <a:t>Data Provenance for Title Proper (Revisited)</a:t>
            </a:r>
          </a:p>
        </p:txBody>
      </p:sp>
    </p:spTree>
    <p:extLst>
      <p:ext uri="{BB962C8B-B14F-4D97-AF65-F5344CB8AC3E}">
        <p14:creationId xmlns:p14="http://schemas.microsoft.com/office/powerpoint/2010/main" val="17949144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7D5D3E-C8BE-FDEC-FA7C-4D47AF0DF7FE}"/>
              </a:ext>
            </a:extLst>
          </p:cNvPr>
          <p:cNvSpPr>
            <a:spLocks noGrp="1"/>
          </p:cNvSpPr>
          <p:nvPr>
            <p:ph idx="1"/>
          </p:nvPr>
        </p:nvSpPr>
        <p:spPr/>
        <p:txBody>
          <a:bodyPr/>
          <a:lstStyle/>
          <a:p>
            <a:r>
              <a:rPr lang="en-US" b="1" dirty="0"/>
              <a:t>Manifestation</a:t>
            </a:r>
            <a:r>
              <a:rPr lang="en-US" dirty="0"/>
              <a:t> has title proper </a:t>
            </a:r>
            <a:r>
              <a:rPr lang="en-US" i="1" dirty="0"/>
              <a:t>10-year plan to upgrade and maintain Minnesota's on-site (ISTS) treatment systems</a:t>
            </a:r>
            <a:endParaRPr lang="en-US" b="1" dirty="0"/>
          </a:p>
          <a:p>
            <a:r>
              <a:rPr lang="en-US" b="1" dirty="0"/>
              <a:t>Metadata work </a:t>
            </a:r>
            <a:r>
              <a:rPr lang="en-US" dirty="0"/>
              <a:t>has recording source </a:t>
            </a:r>
            <a:r>
              <a:rPr lang="en-US" i="1" dirty="0"/>
              <a:t>title page?</a:t>
            </a:r>
          </a:p>
          <a:p>
            <a:pPr marL="0" indent="0">
              <a:buNone/>
            </a:pPr>
            <a:r>
              <a:rPr lang="en-US" b="1" i="1" dirty="0"/>
              <a:t>	</a:t>
            </a:r>
            <a:r>
              <a:rPr lang="en-US" dirty="0"/>
              <a:t>OR</a:t>
            </a:r>
          </a:p>
          <a:p>
            <a:r>
              <a:rPr lang="en-US" b="1" dirty="0"/>
              <a:t>Title proper</a:t>
            </a:r>
            <a:r>
              <a:rPr lang="en-US" dirty="0"/>
              <a:t> has source of information </a:t>
            </a:r>
            <a:r>
              <a:rPr lang="en-US" i="1" dirty="0"/>
              <a:t>Title from cover.</a:t>
            </a:r>
            <a:endParaRPr lang="en-US" b="1" dirty="0"/>
          </a:p>
        </p:txBody>
      </p:sp>
      <p:sp>
        <p:nvSpPr>
          <p:cNvPr id="3" name="Slide Number Placeholder 2">
            <a:extLst>
              <a:ext uri="{FF2B5EF4-FFF2-40B4-BE49-F238E27FC236}">
                <a16:creationId xmlns:a16="http://schemas.microsoft.com/office/drawing/2014/main" id="{F55ED558-2FE6-148D-785E-BA81AC4DA8E6}"/>
              </a:ext>
            </a:extLst>
          </p:cNvPr>
          <p:cNvSpPr>
            <a:spLocks noGrp="1"/>
          </p:cNvSpPr>
          <p:nvPr>
            <p:ph type="sldNum" sz="quarter" idx="12"/>
          </p:nvPr>
        </p:nvSpPr>
        <p:spPr/>
        <p:txBody>
          <a:bodyPr/>
          <a:lstStyle/>
          <a:p>
            <a:fld id="{26D89839-9540-4FD2-A570-163792ED64AF}" type="slidenum">
              <a:rPr lang="en-US" smtClean="0"/>
              <a:t>77</a:t>
            </a:fld>
            <a:endParaRPr lang="en-US"/>
          </a:p>
        </p:txBody>
      </p:sp>
      <p:sp>
        <p:nvSpPr>
          <p:cNvPr id="4" name="Title 3">
            <a:extLst>
              <a:ext uri="{FF2B5EF4-FFF2-40B4-BE49-F238E27FC236}">
                <a16:creationId xmlns:a16="http://schemas.microsoft.com/office/drawing/2014/main" id="{C59C6589-7F22-B910-C635-F6705D841C6B}"/>
              </a:ext>
            </a:extLst>
          </p:cNvPr>
          <p:cNvSpPr>
            <a:spLocks noGrp="1"/>
          </p:cNvSpPr>
          <p:nvPr>
            <p:ph type="title"/>
          </p:nvPr>
        </p:nvSpPr>
        <p:spPr/>
        <p:txBody>
          <a:bodyPr/>
          <a:lstStyle/>
          <a:p>
            <a:r>
              <a:rPr lang="en-US" dirty="0"/>
              <a:t>Data Provenance for Title Proper (Revisited)</a:t>
            </a:r>
          </a:p>
        </p:txBody>
      </p:sp>
    </p:spTree>
    <p:extLst>
      <p:ext uri="{BB962C8B-B14F-4D97-AF65-F5344CB8AC3E}">
        <p14:creationId xmlns:p14="http://schemas.microsoft.com/office/powerpoint/2010/main" val="26789560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7D5D3E-C8BE-FDEC-FA7C-4D47AF0DF7FE}"/>
              </a:ext>
            </a:extLst>
          </p:cNvPr>
          <p:cNvSpPr>
            <a:spLocks noGrp="1"/>
          </p:cNvSpPr>
          <p:nvPr>
            <p:ph idx="1"/>
          </p:nvPr>
        </p:nvSpPr>
        <p:spPr/>
        <p:txBody>
          <a:bodyPr>
            <a:normAutofit/>
          </a:bodyPr>
          <a:lstStyle/>
          <a:p>
            <a:pPr marL="0" indent="0">
              <a:buNone/>
            </a:pPr>
            <a:r>
              <a:rPr lang="en-US" sz="2400" dirty="0">
                <a:latin typeface="Roboto Mono" panose="00000009000000000000" pitchFamily="49" charset="0"/>
                <a:ea typeface="Roboto Mono" panose="00000009000000000000" pitchFamily="49" charset="0"/>
              </a:rPr>
              <a:t>520 ## $a “Summary…” -- $c Provided by Publisher.</a:t>
            </a:r>
          </a:p>
        </p:txBody>
      </p:sp>
      <p:sp>
        <p:nvSpPr>
          <p:cNvPr id="3" name="Slide Number Placeholder 2">
            <a:extLst>
              <a:ext uri="{FF2B5EF4-FFF2-40B4-BE49-F238E27FC236}">
                <a16:creationId xmlns:a16="http://schemas.microsoft.com/office/drawing/2014/main" id="{F55ED558-2FE6-148D-785E-BA81AC4DA8E6}"/>
              </a:ext>
            </a:extLst>
          </p:cNvPr>
          <p:cNvSpPr>
            <a:spLocks noGrp="1"/>
          </p:cNvSpPr>
          <p:nvPr>
            <p:ph type="sldNum" sz="quarter" idx="12"/>
          </p:nvPr>
        </p:nvSpPr>
        <p:spPr/>
        <p:txBody>
          <a:bodyPr/>
          <a:lstStyle/>
          <a:p>
            <a:fld id="{26D89839-9540-4FD2-A570-163792ED64AF}" type="slidenum">
              <a:rPr lang="en-US" smtClean="0"/>
              <a:t>78</a:t>
            </a:fld>
            <a:endParaRPr lang="en-US"/>
          </a:p>
        </p:txBody>
      </p:sp>
      <p:sp>
        <p:nvSpPr>
          <p:cNvPr id="4" name="Title 3">
            <a:extLst>
              <a:ext uri="{FF2B5EF4-FFF2-40B4-BE49-F238E27FC236}">
                <a16:creationId xmlns:a16="http://schemas.microsoft.com/office/drawing/2014/main" id="{C59C6589-7F22-B910-C635-F6705D841C6B}"/>
              </a:ext>
            </a:extLst>
          </p:cNvPr>
          <p:cNvSpPr>
            <a:spLocks noGrp="1"/>
          </p:cNvSpPr>
          <p:nvPr>
            <p:ph type="title"/>
          </p:nvPr>
        </p:nvSpPr>
        <p:spPr/>
        <p:txBody>
          <a:bodyPr/>
          <a:lstStyle/>
          <a:p>
            <a:r>
              <a:rPr lang="en-US" dirty="0"/>
              <a:t>Data Provenance for the Metadata Statement</a:t>
            </a:r>
          </a:p>
        </p:txBody>
      </p:sp>
    </p:spTree>
    <p:extLst>
      <p:ext uri="{BB962C8B-B14F-4D97-AF65-F5344CB8AC3E}">
        <p14:creationId xmlns:p14="http://schemas.microsoft.com/office/powerpoint/2010/main" val="19912553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62374-D768-4473-DD10-D3EB0D928D95}"/>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649EC26D-A4A1-E738-963E-4A80C5487FD1}"/>
              </a:ext>
            </a:extLst>
          </p:cNvPr>
          <p:cNvSpPr>
            <a:spLocks noGrp="1"/>
          </p:cNvSpPr>
          <p:nvPr>
            <p:ph type="sldNum" sz="quarter" idx="12"/>
          </p:nvPr>
        </p:nvSpPr>
        <p:spPr/>
        <p:txBody>
          <a:bodyPr/>
          <a:lstStyle/>
          <a:p>
            <a:fld id="{26D89839-9540-4FD2-A570-163792ED64AF}" type="slidenum">
              <a:rPr lang="en-US" smtClean="0"/>
              <a:t>79</a:t>
            </a:fld>
            <a:endParaRPr lang="en-US"/>
          </a:p>
        </p:txBody>
      </p:sp>
    </p:spTree>
    <p:extLst>
      <p:ext uri="{BB962C8B-B14F-4D97-AF65-F5344CB8AC3E}">
        <p14:creationId xmlns:p14="http://schemas.microsoft.com/office/powerpoint/2010/main" val="4109630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EEA2-42AF-7CF7-5EFB-0F9AF1E57B40}"/>
              </a:ext>
            </a:extLst>
          </p:cNvPr>
          <p:cNvSpPr>
            <a:spLocks noGrp="1"/>
          </p:cNvSpPr>
          <p:nvPr>
            <p:ph type="title"/>
          </p:nvPr>
        </p:nvSpPr>
        <p:spPr/>
        <p:txBody>
          <a:bodyPr/>
          <a:lstStyle/>
          <a:p>
            <a:r>
              <a:rPr lang="en-US" dirty="0"/>
              <a:t>Entities</a:t>
            </a:r>
          </a:p>
        </p:txBody>
      </p:sp>
      <p:sp>
        <p:nvSpPr>
          <p:cNvPr id="4" name="Slide Number Placeholder 3">
            <a:extLst>
              <a:ext uri="{FF2B5EF4-FFF2-40B4-BE49-F238E27FC236}">
                <a16:creationId xmlns:a16="http://schemas.microsoft.com/office/drawing/2014/main" id="{37B55BAC-6923-1CC8-C218-A01401CED118}"/>
              </a:ext>
            </a:extLst>
          </p:cNvPr>
          <p:cNvSpPr>
            <a:spLocks noGrp="1"/>
          </p:cNvSpPr>
          <p:nvPr>
            <p:ph type="sldNum" sz="quarter" idx="12"/>
          </p:nvPr>
        </p:nvSpPr>
        <p:spPr/>
        <p:txBody>
          <a:bodyPr/>
          <a:lstStyle/>
          <a:p>
            <a:fld id="{26D89839-9540-4FD2-A570-163792ED64AF}" type="slidenum">
              <a:rPr lang="en-US" smtClean="0"/>
              <a:t>8</a:t>
            </a:fld>
            <a:endParaRPr lang="en-US"/>
          </a:p>
        </p:txBody>
      </p:sp>
    </p:spTree>
    <p:extLst>
      <p:ext uri="{BB962C8B-B14F-4D97-AF65-F5344CB8AC3E}">
        <p14:creationId xmlns:p14="http://schemas.microsoft.com/office/powerpoint/2010/main" val="4092516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92DE2-F515-1DFA-7C0A-62E35FDA7884}"/>
              </a:ext>
            </a:extLst>
          </p:cNvPr>
          <p:cNvSpPr>
            <a:spLocks noGrp="1"/>
          </p:cNvSpPr>
          <p:nvPr>
            <p:ph type="title"/>
          </p:nvPr>
        </p:nvSpPr>
        <p:spPr/>
        <p:txBody>
          <a:bodyPr/>
          <a:lstStyle/>
          <a:p>
            <a:r>
              <a:rPr lang="en-US" dirty="0"/>
              <a:t>RDA Entities</a:t>
            </a:r>
          </a:p>
        </p:txBody>
      </p:sp>
      <p:sp>
        <p:nvSpPr>
          <p:cNvPr id="3" name="Content Placeholder 2">
            <a:extLst>
              <a:ext uri="{FF2B5EF4-FFF2-40B4-BE49-F238E27FC236}">
                <a16:creationId xmlns:a16="http://schemas.microsoft.com/office/drawing/2014/main" id="{DB222505-D9B8-398B-1A4F-C8E37DE630FE}"/>
              </a:ext>
            </a:extLst>
          </p:cNvPr>
          <p:cNvSpPr>
            <a:spLocks noGrp="1"/>
          </p:cNvSpPr>
          <p:nvPr>
            <p:ph sz="half" idx="1"/>
          </p:nvPr>
        </p:nvSpPr>
        <p:spPr/>
        <p:txBody>
          <a:bodyPr>
            <a:normAutofit fontScale="92500" lnSpcReduction="10000"/>
          </a:bodyPr>
          <a:lstStyle/>
          <a:p>
            <a:r>
              <a:rPr lang="en-US" dirty="0"/>
              <a:t>RDA entity</a:t>
            </a:r>
          </a:p>
          <a:p>
            <a:pPr lvl="1"/>
            <a:r>
              <a:rPr lang="en-US" dirty="0"/>
              <a:t>Work</a:t>
            </a:r>
          </a:p>
          <a:p>
            <a:pPr lvl="1"/>
            <a:r>
              <a:rPr lang="en-US" dirty="0"/>
              <a:t>Expression</a:t>
            </a:r>
          </a:p>
          <a:p>
            <a:pPr lvl="1"/>
            <a:r>
              <a:rPr lang="en-US" dirty="0"/>
              <a:t>Manifestation</a:t>
            </a:r>
          </a:p>
          <a:p>
            <a:pPr lvl="1"/>
            <a:r>
              <a:rPr lang="en-US" dirty="0"/>
              <a:t>Item</a:t>
            </a:r>
          </a:p>
          <a:p>
            <a:pPr lvl="1"/>
            <a:r>
              <a:rPr lang="en-US" dirty="0"/>
              <a:t>Agent</a:t>
            </a:r>
          </a:p>
          <a:p>
            <a:pPr lvl="2"/>
            <a:r>
              <a:rPr lang="en-US" dirty="0"/>
              <a:t>Person</a:t>
            </a:r>
          </a:p>
          <a:p>
            <a:pPr lvl="2"/>
            <a:r>
              <a:rPr lang="en-US" dirty="0"/>
              <a:t>Collective agent</a:t>
            </a:r>
          </a:p>
          <a:p>
            <a:pPr lvl="3"/>
            <a:r>
              <a:rPr lang="en-US" dirty="0"/>
              <a:t>Corporate body</a:t>
            </a:r>
          </a:p>
          <a:p>
            <a:pPr lvl="3"/>
            <a:r>
              <a:rPr lang="en-US" dirty="0"/>
              <a:t>Family</a:t>
            </a:r>
          </a:p>
          <a:p>
            <a:pPr lvl="1"/>
            <a:r>
              <a:rPr lang="en-US" dirty="0"/>
              <a:t>Nomen</a:t>
            </a:r>
          </a:p>
          <a:p>
            <a:pPr lvl="1"/>
            <a:r>
              <a:rPr lang="en-US" dirty="0"/>
              <a:t>Place</a:t>
            </a:r>
          </a:p>
          <a:p>
            <a:pPr lvl="1"/>
            <a:r>
              <a:rPr lang="en-US" dirty="0"/>
              <a:t>Timespan</a:t>
            </a:r>
          </a:p>
        </p:txBody>
      </p:sp>
      <p:sp>
        <p:nvSpPr>
          <p:cNvPr id="5" name="Slide Number Placeholder 4">
            <a:extLst>
              <a:ext uri="{FF2B5EF4-FFF2-40B4-BE49-F238E27FC236}">
                <a16:creationId xmlns:a16="http://schemas.microsoft.com/office/drawing/2014/main" id="{B6EBFF0D-7F94-75BA-9AD1-A1743353CAD0}"/>
              </a:ext>
            </a:extLst>
          </p:cNvPr>
          <p:cNvSpPr>
            <a:spLocks noGrp="1"/>
          </p:cNvSpPr>
          <p:nvPr>
            <p:ph type="sldNum" sz="quarter" idx="12"/>
          </p:nvPr>
        </p:nvSpPr>
        <p:spPr/>
        <p:txBody>
          <a:bodyPr/>
          <a:lstStyle/>
          <a:p>
            <a:fld id="{26D89839-9540-4FD2-A570-163792ED64AF}" type="slidenum">
              <a:rPr lang="en-US" smtClean="0"/>
              <a:t>9</a:t>
            </a:fld>
            <a:endParaRPr lang="en-US"/>
          </a:p>
        </p:txBody>
      </p:sp>
    </p:spTree>
    <p:extLst>
      <p:ext uri="{BB962C8B-B14F-4D97-AF65-F5344CB8AC3E}">
        <p14:creationId xmlns:p14="http://schemas.microsoft.com/office/powerpoint/2010/main" val="449079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9832510E-071B-47BB-837B-562780055ED9}" vid="{B1AA67C2-AFD5-413F-A282-974178A361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NARDAC PCC Workshop Template</Template>
  <TotalTime>322</TotalTime>
  <Words>6265</Words>
  <Application>Microsoft Office PowerPoint</Application>
  <PresentationFormat>Widescreen</PresentationFormat>
  <Paragraphs>954</Paragraphs>
  <Slides>79</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79</vt:i4>
      </vt:variant>
    </vt:vector>
  </HeadingPairs>
  <TitlesOfParts>
    <vt:vector size="85" baseType="lpstr">
      <vt:lpstr>Arial</vt:lpstr>
      <vt:lpstr>Calibri</vt:lpstr>
      <vt:lpstr>Calibri Light</vt:lpstr>
      <vt:lpstr>Caveat</vt:lpstr>
      <vt:lpstr>Roboto Mono</vt:lpstr>
      <vt:lpstr>Office Theme</vt:lpstr>
      <vt:lpstr>Review of RDA Concepts</vt:lpstr>
      <vt:lpstr>PowerPoint Presentation</vt:lpstr>
      <vt:lpstr>IFLA Library Reference Model</vt:lpstr>
      <vt:lpstr>IFLA LRM (2017)</vt:lpstr>
      <vt:lpstr>From LRM to RDA</vt:lpstr>
      <vt:lpstr>Elements, Entities, and Relationships</vt:lpstr>
      <vt:lpstr>Definitions</vt:lpstr>
      <vt:lpstr>Entities</vt:lpstr>
      <vt:lpstr>RDA Entities</vt:lpstr>
      <vt:lpstr>RDA Entities</vt:lpstr>
      <vt:lpstr>Recognizing Entity Boundaries</vt:lpstr>
      <vt:lpstr>The RDA Entity Match Game</vt:lpstr>
      <vt:lpstr>The RDA Entity Match Game</vt:lpstr>
      <vt:lpstr>The RDA Entity Match Game</vt:lpstr>
      <vt:lpstr>The RDA Entity Match Game</vt:lpstr>
      <vt:lpstr>The RDA Entity Match Game</vt:lpstr>
      <vt:lpstr>The RDA Entity Match Game</vt:lpstr>
      <vt:lpstr>The RDA Entity Match Game</vt:lpstr>
      <vt:lpstr>The RDA Entity Match Game</vt:lpstr>
      <vt:lpstr>The RDA Entity Match Game</vt:lpstr>
      <vt:lpstr>The RDA Entity Match Game</vt:lpstr>
      <vt:lpstr>Elements and Relationships</vt:lpstr>
      <vt:lpstr>Elements</vt:lpstr>
      <vt:lpstr>Definitions</vt:lpstr>
      <vt:lpstr>Relationship Elements</vt:lpstr>
      <vt:lpstr>Evolving Relationships</vt:lpstr>
      <vt:lpstr>Attribute Elements</vt:lpstr>
      <vt:lpstr>Aggregates</vt:lpstr>
      <vt:lpstr>Aggregates in the LRM</vt:lpstr>
      <vt:lpstr>Types of Aggregates</vt:lpstr>
      <vt:lpstr>Metadata about Metadata</vt:lpstr>
      <vt:lpstr>Outline</vt:lpstr>
      <vt:lpstr>Metadata Statement</vt:lpstr>
      <vt:lpstr>Example of a Metadata Statement: Attribute</vt:lpstr>
      <vt:lpstr>Example of a Metadata Statement: Relationship</vt:lpstr>
      <vt:lpstr>Metadata Statement Exercise</vt:lpstr>
      <vt:lpstr>Metadata Statement Exercise</vt:lpstr>
      <vt:lpstr>Metadata Statement Exercise</vt:lpstr>
      <vt:lpstr>Metadata Statement Exercise</vt:lpstr>
      <vt:lpstr>Metadata Description Set</vt:lpstr>
      <vt:lpstr>Metadata Description Set and Metadata Work</vt:lpstr>
      <vt:lpstr>A Metadata Description Set  Contains Many Metadata Statements</vt:lpstr>
      <vt:lpstr>A Bibliographic Record Is a Metadata Description Set</vt:lpstr>
      <vt:lpstr>Identify Five Metadata Description Statements</vt:lpstr>
      <vt:lpstr>Four Recording Methods</vt:lpstr>
      <vt:lpstr>Four Recording Methods</vt:lpstr>
      <vt:lpstr>The Recording Methods Match Game</vt:lpstr>
      <vt:lpstr>The Recording Methods Match Game</vt:lpstr>
      <vt:lpstr>The Recording Methods Match Game</vt:lpstr>
      <vt:lpstr>The Recording Methods Match Game</vt:lpstr>
      <vt:lpstr>The Recording Methods Match Game</vt:lpstr>
      <vt:lpstr>The Recording Methods Match Game</vt:lpstr>
      <vt:lpstr>The Recording Methods Match Game</vt:lpstr>
      <vt:lpstr>Recording Methods</vt:lpstr>
      <vt:lpstr>Recording Methods</vt:lpstr>
      <vt:lpstr>Recording Methods</vt:lpstr>
      <vt:lpstr>Recording Methods</vt:lpstr>
      <vt:lpstr>Value: A Piece of Data</vt:lpstr>
      <vt:lpstr>Value: Types of Data and How to Record Them</vt:lpstr>
      <vt:lpstr>Vocabulary Encoding Scheme (VES)</vt:lpstr>
      <vt:lpstr>Example RDA VES</vt:lpstr>
      <vt:lpstr>Example RDA VES</vt:lpstr>
      <vt:lpstr>Example RDA VES</vt:lpstr>
      <vt:lpstr>Example RDA VES</vt:lpstr>
      <vt:lpstr>Example RDA VES</vt:lpstr>
      <vt:lpstr>VES: What Are the Choices?</vt:lpstr>
      <vt:lpstr>String Encoding Scheme (SES)</vt:lpstr>
      <vt:lpstr>Applying an SES</vt:lpstr>
      <vt:lpstr>SES Instructions</vt:lpstr>
      <vt:lpstr>String Encoding Schemes and Persons</vt:lpstr>
      <vt:lpstr>String Encoding Schemes and Publication Statements</vt:lpstr>
      <vt:lpstr>Data Provenance</vt:lpstr>
      <vt:lpstr>Data Provenance for Title Proper</vt:lpstr>
      <vt:lpstr>Data Provenance for the Metadata Description Set</vt:lpstr>
      <vt:lpstr>Data Provenance for the Metadata Description Set</vt:lpstr>
      <vt:lpstr>Data Provenance for Title Proper (Revisited)</vt:lpstr>
      <vt:lpstr>Data Provenance for Title Proper (Revisited)</vt:lpstr>
      <vt:lpstr>Data Provenance for the Metadata Statement</vt:lpstr>
      <vt:lpstr>Questions?</vt:lpstr>
    </vt:vector>
  </TitlesOfParts>
  <Company>The Library of Congress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RDA Concepts</dc:title>
  <dc:creator>Soderquist, Trina M</dc:creator>
  <cp:lastModifiedBy>Adam Baron</cp:lastModifiedBy>
  <cp:revision>2</cp:revision>
  <dcterms:created xsi:type="dcterms:W3CDTF">2025-06-23T18:46:20Z</dcterms:created>
  <dcterms:modified xsi:type="dcterms:W3CDTF">2025-06-24T00:35:44Z</dcterms:modified>
</cp:coreProperties>
</file>