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5"/>
  </p:notesMasterIdLst>
  <p:sldIdLst>
    <p:sldId id="258" r:id="rId2"/>
    <p:sldId id="776" r:id="rId3"/>
    <p:sldId id="777" r:id="rId4"/>
    <p:sldId id="283" r:id="rId5"/>
    <p:sldId id="260" r:id="rId6"/>
    <p:sldId id="261" r:id="rId7"/>
    <p:sldId id="262" r:id="rId8"/>
    <p:sldId id="263" r:id="rId9"/>
    <p:sldId id="278" r:id="rId10"/>
    <p:sldId id="284" r:id="rId11"/>
    <p:sldId id="265" r:id="rId12"/>
    <p:sldId id="285" r:id="rId13"/>
    <p:sldId id="286" r:id="rId14"/>
    <p:sldId id="287" r:id="rId15"/>
    <p:sldId id="288" r:id="rId16"/>
    <p:sldId id="289" r:id="rId17"/>
    <p:sldId id="290" r:id="rId18"/>
    <p:sldId id="256" r:id="rId19"/>
    <p:sldId id="333" r:id="rId20"/>
    <p:sldId id="334" r:id="rId21"/>
    <p:sldId id="793" r:id="rId22"/>
    <p:sldId id="778" r:id="rId23"/>
    <p:sldId id="264" r:id="rId24"/>
    <p:sldId id="257" r:id="rId25"/>
    <p:sldId id="259" r:id="rId26"/>
    <p:sldId id="779" r:id="rId27"/>
    <p:sldId id="780" r:id="rId28"/>
    <p:sldId id="781" r:id="rId29"/>
    <p:sldId id="782" r:id="rId30"/>
    <p:sldId id="783" r:id="rId31"/>
    <p:sldId id="266" r:id="rId32"/>
    <p:sldId id="267" r:id="rId33"/>
    <p:sldId id="268" r:id="rId34"/>
    <p:sldId id="269" r:id="rId35"/>
    <p:sldId id="270" r:id="rId36"/>
    <p:sldId id="271" r:id="rId37"/>
    <p:sldId id="272" r:id="rId38"/>
    <p:sldId id="273" r:id="rId39"/>
    <p:sldId id="274" r:id="rId40"/>
    <p:sldId id="794" r:id="rId41"/>
    <p:sldId id="275" r:id="rId42"/>
    <p:sldId id="276" r:id="rId43"/>
    <p:sldId id="277" r:id="rId44"/>
    <p:sldId id="784" r:id="rId45"/>
    <p:sldId id="279" r:id="rId46"/>
    <p:sldId id="280" r:id="rId47"/>
    <p:sldId id="281" r:id="rId48"/>
    <p:sldId id="282" r:id="rId49"/>
    <p:sldId id="785" r:id="rId50"/>
    <p:sldId id="795" r:id="rId51"/>
    <p:sldId id="786" r:id="rId52"/>
    <p:sldId id="787" r:id="rId53"/>
    <p:sldId id="788" r:id="rId54"/>
    <p:sldId id="789" r:id="rId55"/>
    <p:sldId id="790" r:id="rId56"/>
    <p:sldId id="791" r:id="rId57"/>
    <p:sldId id="792" r:id="rId58"/>
    <p:sldId id="291" r:id="rId59"/>
    <p:sldId id="796" r:id="rId60"/>
    <p:sldId id="292" r:id="rId61"/>
    <p:sldId id="293" r:id="rId62"/>
    <p:sldId id="294" r:id="rId63"/>
    <p:sldId id="295" r:id="rId64"/>
    <p:sldId id="296" r:id="rId65"/>
    <p:sldId id="297" r:id="rId66"/>
    <p:sldId id="797" r:id="rId67"/>
    <p:sldId id="298" r:id="rId68"/>
    <p:sldId id="299" r:id="rId69"/>
    <p:sldId id="300" r:id="rId70"/>
    <p:sldId id="301" r:id="rId71"/>
    <p:sldId id="302" r:id="rId72"/>
    <p:sldId id="303" r:id="rId73"/>
    <p:sldId id="304" r:id="rId74"/>
    <p:sldId id="305" r:id="rId75"/>
    <p:sldId id="306" r:id="rId76"/>
    <p:sldId id="798" r:id="rId77"/>
    <p:sldId id="307" r:id="rId78"/>
    <p:sldId id="313" r:id="rId79"/>
    <p:sldId id="314" r:id="rId80"/>
    <p:sldId id="315" r:id="rId81"/>
    <p:sldId id="308" r:id="rId82"/>
    <p:sldId id="309" r:id="rId83"/>
    <p:sldId id="310" r:id="rId84"/>
    <p:sldId id="311" r:id="rId85"/>
    <p:sldId id="312" r:id="rId86"/>
    <p:sldId id="316" r:id="rId87"/>
    <p:sldId id="317" r:id="rId88"/>
    <p:sldId id="318" r:id="rId89"/>
    <p:sldId id="319" r:id="rId90"/>
    <p:sldId id="320" r:id="rId91"/>
    <p:sldId id="321" r:id="rId92"/>
    <p:sldId id="322" r:id="rId93"/>
    <p:sldId id="323" r:id="rId94"/>
    <p:sldId id="324" r:id="rId95"/>
    <p:sldId id="325" r:id="rId96"/>
    <p:sldId id="326" r:id="rId97"/>
    <p:sldId id="799" r:id="rId98"/>
    <p:sldId id="327" r:id="rId99"/>
    <p:sldId id="328" r:id="rId100"/>
    <p:sldId id="329" r:id="rId101"/>
    <p:sldId id="330" r:id="rId102"/>
    <p:sldId id="331" r:id="rId103"/>
    <p:sldId id="332"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26B"/>
    <a:srgbClr val="8E7CC3"/>
    <a:srgbClr val="FCE5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226" autoAdjust="0"/>
  </p:normalViewPr>
  <p:slideViewPr>
    <p:cSldViewPr snapToGrid="0">
      <p:cViewPr varScale="1">
        <p:scale>
          <a:sx n="84" d="100"/>
          <a:sy n="84" d="100"/>
        </p:scale>
        <p:origin x="154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B0B71-6277-4FA5-97BF-5F63D7B58536}" type="datetimeFigureOut">
              <a:rPr lang="en-US" smtClean="0"/>
              <a:t>7/16/2026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751CD-C621-4F44-BF9E-E97C3AB3C439}" type="slidenum">
              <a:rPr lang="en-US" smtClean="0"/>
              <a:t>‹#›</a:t>
            </a:fld>
            <a:endParaRPr lang="en-US"/>
          </a:p>
        </p:txBody>
      </p:sp>
    </p:spTree>
    <p:extLst>
      <p:ext uri="{BB962C8B-B14F-4D97-AF65-F5344CB8AC3E}">
        <p14:creationId xmlns:p14="http://schemas.microsoft.com/office/powerpoint/2010/main" val="15686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access.rdatoolkit.org/Content/Index?externalId=en-US_ala-cece8d2c-50a8-3436-b217-2e98d9ae9f12"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loc.gov/aba/rda/mgd/work/mg-work.pdf"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preconference workshop! We’re going to begin the work of the workshop by talking about, and creating, something called unstructured descriptions. The first part of my section here will be a very heavily abridged version of fuller training that will be published later this year by the PCC Standing Committee on Training’s RDA Training Task Group: Monographs. This fuller training will go well beyond what we have time to talk about in this workshop.</a:t>
            </a:r>
          </a:p>
        </p:txBody>
      </p:sp>
      <p:sp>
        <p:nvSpPr>
          <p:cNvPr id="4" name="Slide Number Placeholder 3"/>
          <p:cNvSpPr>
            <a:spLocks noGrp="1"/>
          </p:cNvSpPr>
          <p:nvPr>
            <p:ph type="sldNum" sz="quarter" idx="5"/>
          </p:nvPr>
        </p:nvSpPr>
        <p:spPr/>
        <p:txBody>
          <a:bodyPr/>
          <a:lstStyle/>
          <a:p>
            <a:fld id="{860751CD-C621-4F44-BF9E-E97C3AB3C439}" type="slidenum">
              <a:rPr lang="en-US" smtClean="0"/>
              <a:t>1</a:t>
            </a:fld>
            <a:endParaRPr lang="en-US"/>
          </a:p>
        </p:txBody>
      </p:sp>
    </p:spTree>
    <p:extLst>
      <p:ext uri="{BB962C8B-B14F-4D97-AF65-F5344CB8AC3E}">
        <p14:creationId xmlns:p14="http://schemas.microsoft.com/office/powerpoint/2010/main" val="397998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8709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dirty="0"/>
              <a:t>An authority record is a familiar kind of metadata work. This is in fact a metadata description set, a description of an individual entity (Chicago) comprising one or more metadata statements, for example, statements about various names of the place, statements about latitude and longitude, etc.</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6148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F68BD-9909-D315-F75E-6E2B73ABD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192F0-C33A-C641-4EDB-45FDD5B33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CF0130-E79C-DE73-B55F-DF14A0663F3D}"/>
              </a:ext>
            </a:extLst>
          </p:cNvPr>
          <p:cNvSpPr>
            <a:spLocks noGrp="1"/>
          </p:cNvSpPr>
          <p:nvPr>
            <p:ph type="body" idx="1"/>
          </p:nvPr>
        </p:nvSpPr>
        <p:spPr/>
        <p:txBody>
          <a:bodyPr/>
          <a:lstStyle/>
          <a:p>
            <a:pPr indent="0"/>
            <a:r>
              <a:rPr lang="en-US" dirty="0"/>
              <a:t>The descriptions we will be creating in this session are examples of metadata description sets. For example, in a moment we will start describing a manifestation called Guardians of </a:t>
            </a:r>
            <a:r>
              <a:rPr lang="en-US" dirty="0" err="1"/>
              <a:t>Porthaven</a:t>
            </a:r>
            <a:r>
              <a:rPr lang="en-US" dirty="0"/>
              <a:t> by Shane </a:t>
            </a:r>
            <a:r>
              <a:rPr lang="en-US" dirty="0" err="1"/>
              <a:t>Arbuthnott</a:t>
            </a:r>
            <a:r>
              <a:rPr lang="en-US" dirty="0"/>
              <a:t>. This is a metadata description set, combining various metadata statements into a single metadata work, for example, recording vales for title proper, statement of responsibility relating to title proper, place of publication, etc.</a:t>
            </a:r>
          </a:p>
          <a:p>
            <a:pPr indent="0"/>
            <a:endParaRPr lang="en-US" dirty="0"/>
          </a:p>
          <a:p>
            <a:pPr indent="0"/>
            <a:r>
              <a:rPr lang="en-US" dirty="0"/>
              <a:t>An important point to keep in mind is that, for RDA, a metadata work is just the same as any other kind of work, it’s a work created by a cataloger (or a succession of catalogers) that can have all the attributes and relationships that other kinds of works can have.</a:t>
            </a:r>
          </a:p>
        </p:txBody>
      </p:sp>
      <p:sp>
        <p:nvSpPr>
          <p:cNvPr id="4" name="Slide Number Placeholder 3">
            <a:extLst>
              <a:ext uri="{FF2B5EF4-FFF2-40B4-BE49-F238E27FC236}">
                <a16:creationId xmlns:a16="http://schemas.microsoft.com/office/drawing/2014/main" id="{C8BB4A1A-77EA-0A5A-A6F6-4DF28494D75F}"/>
              </a:ext>
            </a:extLst>
          </p:cNvPr>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7193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33D177CB-C162-3842-D056-9D331083F851}"/>
            </a:ext>
          </a:extLst>
        </p:cNvPr>
        <p:cNvGrpSpPr/>
        <p:nvPr/>
      </p:nvGrpSpPr>
      <p:grpSpPr>
        <a:xfrm>
          <a:off x="0" y="0"/>
          <a:ext cx="0" cy="0"/>
          <a:chOff x="0" y="0"/>
          <a:chExt cx="0" cy="0"/>
        </a:xfrm>
      </p:grpSpPr>
      <p:sp>
        <p:nvSpPr>
          <p:cNvPr id="222" name="Google Shape;222;p16:notes">
            <a:extLst>
              <a:ext uri="{FF2B5EF4-FFF2-40B4-BE49-F238E27FC236}">
                <a16:creationId xmlns:a16="http://schemas.microsoft.com/office/drawing/2014/main" id="{9D0C461C-6FA8-48F9-3169-6E02E8FACA7F}"/>
              </a:ext>
            </a:extLst>
          </p:cNvPr>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6:notes">
            <a:extLst>
              <a:ext uri="{FF2B5EF4-FFF2-40B4-BE49-F238E27FC236}">
                <a16:creationId xmlns:a16="http://schemas.microsoft.com/office/drawing/2014/main" id="{2B050003-9B0B-2EAE-1ED7-59EF0BC08862}"/>
              </a:ext>
            </a:extLst>
          </p:cNvPr>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r>
              <a:rPr lang="en-US" dirty="0"/>
              <a:t>As I said, we will be looking at pertinent Data provenance provisions in the demonstration of specific elements, but please for a moment scroll down to “Recording a source of metadata that is not a manifestation that is being described. </a:t>
            </a:r>
          </a:p>
          <a:p>
            <a:pPr marL="0" indent="0"/>
            <a:endParaRPr lang="en-US" dirty="0"/>
          </a:p>
          <a:p>
            <a:pPr marL="0" indent="0"/>
            <a:r>
              <a:rPr lang="en-US" dirty="0"/>
              <a:t>The first condition option says to record the source consulted element. The PS tells us to apply it when it is applicable. One example of where it is applicable is in NACO practice, where we record source consulted in 670 fields to justify data used in the record.</a:t>
            </a:r>
          </a:p>
          <a:p>
            <a:pPr marL="0" indent="0"/>
            <a:endParaRPr lang="en-US" dirty="0"/>
          </a:p>
          <a:p>
            <a:pPr marL="0" indent="0"/>
            <a:r>
              <a:rPr lang="en-US" dirty="0"/>
              <a:t>The second condition option tells us what to do if we are recording a value for information that is </a:t>
            </a:r>
            <a:r>
              <a:rPr lang="en-US" i="1" dirty="0"/>
              <a:t>not</a:t>
            </a:r>
            <a:r>
              <a:rPr lang="en-US" i="0" dirty="0"/>
              <a:t> taken from the manifestation we’re describing. The option simply says to “indicate” this, and doesn’t tell us how. The PS clarifies that in PCC practice we indicate this by surrounding the data with square brackets, and then the PS tells us specifically which elements we need to do this for.</a:t>
            </a:r>
            <a:endParaRPr lang="en-US" dirty="0"/>
          </a:p>
        </p:txBody>
      </p:sp>
      <p:sp>
        <p:nvSpPr>
          <p:cNvPr id="224" name="Google Shape;224;p16:notes">
            <a:extLst>
              <a:ext uri="{FF2B5EF4-FFF2-40B4-BE49-F238E27FC236}">
                <a16:creationId xmlns:a16="http://schemas.microsoft.com/office/drawing/2014/main" id="{DEF78D59-C331-3742-E343-40DB7ED90417}"/>
              </a:ext>
            </a:extLst>
          </p:cNvPr>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buSzPts val="1400"/>
            </a:pPr>
            <a:fld id="{00000000-1234-1234-1234-123412341234}" type="slidenum">
              <a:rPr lang="en-US"/>
              <a:pPr algn="r">
                <a:buSzPts val="1400"/>
              </a:pPr>
              <a:t>15</a:t>
            </a:fld>
            <a:endParaRPr/>
          </a:p>
        </p:txBody>
      </p:sp>
    </p:spTree>
    <p:extLst>
      <p:ext uri="{BB962C8B-B14F-4D97-AF65-F5344CB8AC3E}">
        <p14:creationId xmlns:p14="http://schemas.microsoft.com/office/powerpoint/2010/main" val="2571538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C0A5B8CC-B23D-AC3A-58EE-E8ADFE78C52B}"/>
            </a:ext>
          </a:extLst>
        </p:cNvPr>
        <p:cNvGrpSpPr/>
        <p:nvPr/>
      </p:nvGrpSpPr>
      <p:grpSpPr>
        <a:xfrm>
          <a:off x="0" y="0"/>
          <a:ext cx="0" cy="0"/>
          <a:chOff x="0" y="0"/>
          <a:chExt cx="0" cy="0"/>
        </a:xfrm>
      </p:grpSpPr>
      <p:sp>
        <p:nvSpPr>
          <p:cNvPr id="236" name="Google Shape;236;p17:notes">
            <a:extLst>
              <a:ext uri="{FF2B5EF4-FFF2-40B4-BE49-F238E27FC236}">
                <a16:creationId xmlns:a16="http://schemas.microsoft.com/office/drawing/2014/main" id="{3824DDC9-3C34-CF35-29BF-A52057DF67CF}"/>
              </a:ext>
            </a:extLst>
          </p:cNvPr>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7:notes">
            <a:extLst>
              <a:ext uri="{FF2B5EF4-FFF2-40B4-BE49-F238E27FC236}">
                <a16:creationId xmlns:a16="http://schemas.microsoft.com/office/drawing/2014/main" id="{04072BFF-E17D-7AF4-8F0E-D6B6A11292AB}"/>
              </a:ext>
            </a:extLst>
          </p:cNvPr>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r>
              <a:rPr lang="en-US"/>
              <a:t>Here are some examples where values of elements are taken from outside the manifestation being described (with brackets) and a note specifying their source of information.</a:t>
            </a:r>
            <a:endParaRPr/>
          </a:p>
        </p:txBody>
      </p:sp>
      <p:sp>
        <p:nvSpPr>
          <p:cNvPr id="238" name="Google Shape;238;p17:notes">
            <a:extLst>
              <a:ext uri="{FF2B5EF4-FFF2-40B4-BE49-F238E27FC236}">
                <a16:creationId xmlns:a16="http://schemas.microsoft.com/office/drawing/2014/main" id="{3CD8699D-4DA0-1D3F-1275-9EBA85D891DE}"/>
              </a:ext>
            </a:extLst>
          </p:cNvPr>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buSzPts val="1400"/>
            </a:pPr>
            <a:fld id="{00000000-1234-1234-1234-123412341234}" type="slidenum">
              <a:rPr lang="en-US"/>
              <a:pPr algn="r">
                <a:buSzPts val="1400"/>
              </a:pPr>
              <a:t>16</a:t>
            </a:fld>
            <a:endParaRPr/>
          </a:p>
        </p:txBody>
      </p:sp>
    </p:spTree>
    <p:extLst>
      <p:ext uri="{BB962C8B-B14F-4D97-AF65-F5344CB8AC3E}">
        <p14:creationId xmlns:p14="http://schemas.microsoft.com/office/powerpoint/2010/main" val="2487149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demonstration is to get you familiar with using the Official RDA Toolkit, so make sure you’re logged in, I hope you will be following along as I show you. We will only look at a few elements; the same procedures will apply to other elements you may need for the exercises. We will (very!) briefly look at many aspects of the elements to allow us to record a value for them.</a:t>
            </a:r>
          </a:p>
          <a:p>
            <a:endParaRPr lang="en-US" dirty="0"/>
          </a:p>
          <a:p>
            <a:r>
              <a:rPr lang="en-US" dirty="0"/>
              <a:t>NOTE TO SPEAKER: if possible present most of this “live.”</a:t>
            </a:r>
          </a:p>
        </p:txBody>
      </p:sp>
      <p:sp>
        <p:nvSpPr>
          <p:cNvPr id="4" name="Slide Number Placeholder 3"/>
          <p:cNvSpPr>
            <a:spLocks noGrp="1"/>
          </p:cNvSpPr>
          <p:nvPr>
            <p:ph type="sldNum" sz="quarter" idx="5"/>
          </p:nvPr>
        </p:nvSpPr>
        <p:spPr/>
        <p:txBody>
          <a:bodyPr/>
          <a:lstStyle/>
          <a:p>
            <a:fld id="{AC0AB5CE-E2C9-4DB2-9C85-B68F3CA1A887}" type="slidenum">
              <a:rPr lang="en-US" smtClean="0"/>
              <a:t>18</a:t>
            </a:fld>
            <a:endParaRPr lang="en-US"/>
          </a:p>
        </p:txBody>
      </p:sp>
    </p:spTree>
    <p:extLst>
      <p:ext uri="{BB962C8B-B14F-4D97-AF65-F5344CB8AC3E}">
        <p14:creationId xmlns:p14="http://schemas.microsoft.com/office/powerpoint/2010/main" val="3251475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not be consulting the BSR heavily in this demonstration, but it is a handy list of the official RDA elements that you can use to identify which ones might be useful for you to consider recording values for in this workshop and later; and perhaps more important, what the names of the elements are, which, we shall see, is helpful to us when searching for the element instructions in official RDA. </a:t>
            </a:r>
          </a:p>
          <a:p>
            <a:endParaRPr lang="en-US" dirty="0"/>
          </a:p>
          <a:p>
            <a:r>
              <a:rPr lang="en-US" dirty="0"/>
              <a:t>Note: Column A gives the names of the elements; Column F tells us which elements are PCC core (e.g. title proper) --  in fact, nearly all of the elements listed are core -- ; and which are PCC recommended (e.g. variant title of manifestation). I’m not sure if the links from the BSR to RDA work—they didn’t when I was preparing last week.</a:t>
            </a:r>
          </a:p>
          <a:p>
            <a:endParaRPr lang="en-US" dirty="0"/>
          </a:p>
          <a:p>
            <a:r>
              <a:rPr lang="en-US" dirty="0"/>
              <a:t>The demonstrations we will give this morning will only show a few elements that you’ll need to do the workshop exercises—the purpose of the demonstration is to show you how to read and interpret official RDA, not to go over all the details of all the elements—so the BSR is a document you can consult to see what other elements you might want to use for the exercises you choose to do today. More important, it will be a useful document to consult later when you need to catalog things in real life, without the prepared templates we’ll be using in this workshop.</a:t>
            </a:r>
          </a:p>
        </p:txBody>
      </p:sp>
      <p:sp>
        <p:nvSpPr>
          <p:cNvPr id="4" name="Slide Number Placeholder 3"/>
          <p:cNvSpPr>
            <a:spLocks noGrp="1"/>
          </p:cNvSpPr>
          <p:nvPr>
            <p:ph type="sldNum" sz="quarter" idx="5"/>
          </p:nvPr>
        </p:nvSpPr>
        <p:spPr/>
        <p:txBody>
          <a:bodyPr/>
          <a:lstStyle/>
          <a:p>
            <a:fld id="{AC0AB5CE-E2C9-4DB2-9C85-B68F3CA1A887}" type="slidenum">
              <a:rPr lang="en-US" smtClean="0"/>
              <a:t>20</a:t>
            </a:fld>
            <a:endParaRPr lang="en-US"/>
          </a:p>
        </p:txBody>
      </p:sp>
    </p:spTree>
    <p:extLst>
      <p:ext uri="{BB962C8B-B14F-4D97-AF65-F5344CB8AC3E}">
        <p14:creationId xmlns:p14="http://schemas.microsoft.com/office/powerpoint/2010/main" val="3193615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everyone is here, and has saved it to their own computer.</a:t>
            </a:r>
          </a:p>
        </p:txBody>
      </p:sp>
      <p:sp>
        <p:nvSpPr>
          <p:cNvPr id="4" name="Slide Number Placeholder 3"/>
          <p:cNvSpPr>
            <a:spLocks noGrp="1"/>
          </p:cNvSpPr>
          <p:nvPr>
            <p:ph type="sldNum" sz="quarter" idx="5"/>
          </p:nvPr>
        </p:nvSpPr>
        <p:spPr/>
        <p:txBody>
          <a:bodyPr/>
          <a:lstStyle/>
          <a:p>
            <a:fld id="{AC0AB5CE-E2C9-4DB2-9C85-B68F3CA1A887}" type="slidenum">
              <a:rPr lang="en-US" smtClean="0"/>
              <a:t>23</a:t>
            </a:fld>
            <a:endParaRPr lang="en-US"/>
          </a:p>
        </p:txBody>
      </p:sp>
    </p:spTree>
    <p:extLst>
      <p:ext uri="{BB962C8B-B14F-4D97-AF65-F5344CB8AC3E}">
        <p14:creationId xmlns:p14="http://schemas.microsoft.com/office/powerpoint/2010/main" val="971471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MAKE SURE THE POLICY STATEMENTS ARE SHOWING – CHOOSE LC-PCC PS under “Select Policy Statement Set”.</a:t>
            </a:r>
          </a:p>
        </p:txBody>
      </p:sp>
      <p:sp>
        <p:nvSpPr>
          <p:cNvPr id="4" name="Slide Number Placeholder 3"/>
          <p:cNvSpPr>
            <a:spLocks noGrp="1"/>
          </p:cNvSpPr>
          <p:nvPr>
            <p:ph type="sldNum" sz="quarter" idx="5"/>
          </p:nvPr>
        </p:nvSpPr>
        <p:spPr/>
        <p:txBody>
          <a:bodyPr/>
          <a:lstStyle/>
          <a:p>
            <a:fld id="{AC0AB5CE-E2C9-4DB2-9C85-B68F3CA1A887}" type="slidenum">
              <a:rPr lang="en-US" smtClean="0"/>
              <a:t>28</a:t>
            </a:fld>
            <a:endParaRPr lang="en-US"/>
          </a:p>
        </p:txBody>
      </p:sp>
    </p:spTree>
    <p:extLst>
      <p:ext uri="{BB962C8B-B14F-4D97-AF65-F5344CB8AC3E}">
        <p14:creationId xmlns:p14="http://schemas.microsoft.com/office/powerpoint/2010/main" val="1007785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“Nomen string” is a combination of signs that form an appellation (that is, a name) for the entity. It is composed of “notation”, that is, a combination of signs within a writing system. Translation: text. So that’s how a value of title proper is supposed to be recorded. </a:t>
            </a:r>
          </a:p>
          <a:p>
            <a:endParaRPr lang="en-US" dirty="0"/>
          </a:p>
          <a:p>
            <a:r>
              <a:rPr lang="en-US" dirty="0"/>
              <a:t>Close the box by clicking on the X to the upper right corner.</a:t>
            </a:r>
          </a:p>
        </p:txBody>
      </p:sp>
      <p:sp>
        <p:nvSpPr>
          <p:cNvPr id="4" name="Slide Number Placeholder 3"/>
          <p:cNvSpPr>
            <a:spLocks noGrp="1"/>
          </p:cNvSpPr>
          <p:nvPr>
            <p:ph type="sldNum" sz="quarter" idx="5"/>
          </p:nvPr>
        </p:nvSpPr>
        <p:spPr/>
        <p:txBody>
          <a:bodyPr/>
          <a:lstStyle/>
          <a:p>
            <a:fld id="{AC0AB5CE-E2C9-4DB2-9C85-B68F3CA1A887}" type="slidenum">
              <a:rPr lang="en-US" smtClean="0"/>
              <a:t>29</a:t>
            </a:fld>
            <a:endParaRPr lang="en-US"/>
          </a:p>
        </p:txBody>
      </p:sp>
    </p:spTree>
    <p:extLst>
      <p:ext uri="{BB962C8B-B14F-4D97-AF65-F5344CB8AC3E}">
        <p14:creationId xmlns:p14="http://schemas.microsoft.com/office/powerpoint/2010/main" val="238188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0: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endParaRPr dirty="0"/>
          </a:p>
        </p:txBody>
      </p:sp>
      <p:sp>
        <p:nvSpPr>
          <p:cNvPr id="102" name="Google Shape;102;p4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given the option to record, for Title proper, a value following the instructions for another element, Title of manifestation, and the PS says to do this, so we’d better go have a look. Click on “title of manifestation.”</a:t>
            </a:r>
          </a:p>
        </p:txBody>
      </p:sp>
      <p:sp>
        <p:nvSpPr>
          <p:cNvPr id="4" name="Slide Number Placeholder 3"/>
          <p:cNvSpPr>
            <a:spLocks noGrp="1"/>
          </p:cNvSpPr>
          <p:nvPr>
            <p:ph type="sldNum" sz="quarter" idx="5"/>
          </p:nvPr>
        </p:nvSpPr>
        <p:spPr/>
        <p:txBody>
          <a:bodyPr/>
          <a:lstStyle/>
          <a:p>
            <a:fld id="{AC0AB5CE-E2C9-4DB2-9C85-B68F3CA1A887}" type="slidenum">
              <a:rPr lang="en-US" smtClean="0"/>
              <a:t>30</a:t>
            </a:fld>
            <a:endParaRPr lang="en-US"/>
          </a:p>
        </p:txBody>
      </p:sp>
    </p:spTree>
    <p:extLst>
      <p:ext uri="{BB962C8B-B14F-4D97-AF65-F5344CB8AC3E}">
        <p14:creationId xmlns:p14="http://schemas.microsoft.com/office/powerpoint/2010/main" val="4010054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fair amount to unpack here, but let’s just look at Recording an unstructured description (scroll down). Look at the first and third options.</a:t>
            </a:r>
          </a:p>
          <a:p>
            <a:endParaRPr lang="en-US" dirty="0"/>
          </a:p>
          <a:p>
            <a:r>
              <a:rPr lang="en-US" dirty="0"/>
              <a:t>The PS for the first option says not to apply it. This is talking about the part that says “use any source of information”—we’re not to record the title proper from just anywhere. We’ll see what to do instead in a second. But the second sentence of the option is important, even though the PS applies to the option as a whole, I think we </a:t>
            </a:r>
            <a:r>
              <a:rPr lang="en-US" i="1" dirty="0"/>
              <a:t>do</a:t>
            </a:r>
            <a:r>
              <a:rPr lang="en-US" i="0" dirty="0"/>
              <a:t> want to apply the second sentence: </a:t>
            </a:r>
            <a:r>
              <a:rPr lang="en-US" b="1" dirty="0"/>
              <a:t>Record the form found in the </a:t>
            </a:r>
            <a:r>
              <a:rPr lang="en-US" b="1" i="1" dirty="0"/>
              <a:t>source of information</a:t>
            </a:r>
            <a:r>
              <a:rPr lang="en-US" b="1" dirty="0"/>
              <a:t>.</a:t>
            </a:r>
            <a:r>
              <a:rPr lang="en-US" b="0" dirty="0"/>
              <a:t> The only question is </a:t>
            </a:r>
            <a:r>
              <a:rPr lang="en-US" b="0" i="1" dirty="0"/>
              <a:t>what </a:t>
            </a:r>
            <a:r>
              <a:rPr lang="en-US" b="0" i="0" dirty="0"/>
              <a:t>source of information. Click on the link in the PS to Data provenance to find the answer to this question.</a:t>
            </a:r>
            <a:endParaRPr lang="en-US" b="1" dirty="0"/>
          </a:p>
        </p:txBody>
      </p:sp>
      <p:sp>
        <p:nvSpPr>
          <p:cNvPr id="4" name="Slide Number Placeholder 3"/>
          <p:cNvSpPr>
            <a:spLocks noGrp="1"/>
          </p:cNvSpPr>
          <p:nvPr>
            <p:ph type="sldNum" sz="quarter" idx="5"/>
          </p:nvPr>
        </p:nvSpPr>
        <p:spPr/>
        <p:txBody>
          <a:bodyPr/>
          <a:lstStyle/>
          <a:p>
            <a:fld id="{AC0AB5CE-E2C9-4DB2-9C85-B68F3CA1A887}" type="slidenum">
              <a:rPr lang="en-US" smtClean="0"/>
              <a:t>31</a:t>
            </a:fld>
            <a:endParaRPr lang="en-US"/>
          </a:p>
        </p:txBody>
      </p:sp>
    </p:spTree>
    <p:extLst>
      <p:ext uri="{BB962C8B-B14F-4D97-AF65-F5344CB8AC3E}">
        <p14:creationId xmlns:p14="http://schemas.microsoft.com/office/powerpoint/2010/main" val="878711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be here, in the section under Guidance called “Data Provenance”. The PS is to apply this condition option if we have a book (a manifestation consists of one or more pages, leaves, sheets, or cards”. We have been explicitly told to apply this option when recording a Title of manifestation element. So what is the source of information for Title proper, which follows the same rules as Title of manifestation? In our case, the title page. We’ll look back at the surrogate in a moment. </a:t>
            </a:r>
          </a:p>
          <a:p>
            <a:endParaRPr lang="en-US" dirty="0"/>
          </a:p>
          <a:p>
            <a:r>
              <a:rPr lang="en-US" b="1" dirty="0"/>
              <a:t>Note</a:t>
            </a:r>
            <a:r>
              <a:rPr lang="en-US" b="0" dirty="0"/>
              <a:t>: in the second sentence of the PS we are told “Do not record the source of information for the manifestation transcription elements unless otherwise instructed.” There are no “otherwise instructed” instructions for our situation, so when transcribing a value of the title proper element from a title page, we do not need to specify in the record where we got the information. It is assumed to have come from a title page.</a:t>
            </a:r>
            <a:endParaRPr lang="en-US" b="1" dirty="0"/>
          </a:p>
          <a:p>
            <a:endParaRPr lang="en-US" b="1" dirty="0"/>
          </a:p>
          <a:p>
            <a:r>
              <a:rPr lang="en-US" b="1" dirty="0"/>
              <a:t>Go back to the Title of manifestation element by clicking on the back button.</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32</a:t>
            </a:fld>
            <a:endParaRPr lang="en-US"/>
          </a:p>
        </p:txBody>
      </p:sp>
    </p:spTree>
    <p:extLst>
      <p:ext uri="{BB962C8B-B14F-4D97-AF65-F5344CB8AC3E}">
        <p14:creationId xmlns:p14="http://schemas.microsoft.com/office/powerpoint/2010/main" val="2636627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7C946-FE34-2104-89A9-4CBB57AA5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50848-CC3A-A2DD-22F0-A657551E4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7C30A-26D4-E7D7-3FFA-FE4ED5E3F781}"/>
              </a:ext>
            </a:extLst>
          </p:cNvPr>
          <p:cNvSpPr>
            <a:spLocks noGrp="1"/>
          </p:cNvSpPr>
          <p:nvPr>
            <p:ph type="body" idx="1"/>
          </p:nvPr>
        </p:nvSpPr>
        <p:spPr/>
        <p:txBody>
          <a:bodyPr/>
          <a:lstStyle/>
          <a:p>
            <a:r>
              <a:rPr lang="en-US" dirty="0"/>
              <a:t>We are given, in the third option, the option to </a:t>
            </a:r>
            <a:r>
              <a:rPr lang="en-US" b="1" dirty="0"/>
              <a:t>transcribe</a:t>
            </a:r>
            <a:r>
              <a:rPr lang="en-US" dirty="0"/>
              <a:t> text using the Guidelines on normalized transcription, and the PS tells us to apply the option, so we’d better go have a look.</a:t>
            </a:r>
            <a:endParaRPr lang="en-US" b="1" dirty="0"/>
          </a:p>
        </p:txBody>
      </p:sp>
      <p:sp>
        <p:nvSpPr>
          <p:cNvPr id="4" name="Slide Number Placeholder 3">
            <a:extLst>
              <a:ext uri="{FF2B5EF4-FFF2-40B4-BE49-F238E27FC236}">
                <a16:creationId xmlns:a16="http://schemas.microsoft.com/office/drawing/2014/main" id="{10B7FA2C-2AF6-AA40-2944-863F10C97553}"/>
              </a:ext>
            </a:extLst>
          </p:cNvPr>
          <p:cNvSpPr>
            <a:spLocks noGrp="1"/>
          </p:cNvSpPr>
          <p:nvPr>
            <p:ph type="sldNum" sz="quarter" idx="5"/>
          </p:nvPr>
        </p:nvSpPr>
        <p:spPr/>
        <p:txBody>
          <a:bodyPr/>
          <a:lstStyle/>
          <a:p>
            <a:fld id="{AC0AB5CE-E2C9-4DB2-9C85-B68F3CA1A887}" type="slidenum">
              <a:rPr lang="en-US" smtClean="0"/>
              <a:t>33</a:t>
            </a:fld>
            <a:endParaRPr lang="en-US"/>
          </a:p>
        </p:txBody>
      </p:sp>
    </p:spTree>
    <p:extLst>
      <p:ext uri="{BB962C8B-B14F-4D97-AF65-F5344CB8AC3E}">
        <p14:creationId xmlns:p14="http://schemas.microsoft.com/office/powerpoint/2010/main" val="2106251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note of the paragraph below the table of contents. Thes guidelines are for transcribing </a:t>
            </a:r>
            <a:r>
              <a:rPr lang="en-US" b="1" i="1" dirty="0"/>
              <a:t>unstructured</a:t>
            </a:r>
            <a:r>
              <a:rPr lang="en-US" i="1" dirty="0"/>
              <a:t> descriptions</a:t>
            </a:r>
            <a:r>
              <a:rPr lang="en-US" i="0" dirty="0"/>
              <a:t> of manifestation elements. This is exactly what we want to do.</a:t>
            </a:r>
          </a:p>
          <a:p>
            <a:endParaRPr lang="en-US" i="0" dirty="0"/>
          </a:p>
          <a:p>
            <a:r>
              <a:rPr lang="en-US" i="0" dirty="0"/>
              <a:t>There</a:t>
            </a:r>
            <a:r>
              <a:rPr lang="en-US" dirty="0"/>
              <a:t> are several sections, but the only one that really applies to </a:t>
            </a:r>
            <a:r>
              <a:rPr lang="en-US" i="1" dirty="0"/>
              <a:t>Guardians of </a:t>
            </a:r>
            <a:r>
              <a:rPr lang="en-US" i="1" dirty="0" err="1"/>
              <a:t>Porthaven</a:t>
            </a:r>
            <a:r>
              <a:rPr lang="en-US" i="0" dirty="0"/>
              <a:t> is the </a:t>
            </a:r>
            <a:r>
              <a:rPr lang="en-US" b="1" i="0" dirty="0"/>
              <a:t>capitalization</a:t>
            </a:r>
            <a:r>
              <a:rPr lang="en-US" i="0" dirty="0"/>
              <a:t> section, so click on that word.</a:t>
            </a:r>
          </a:p>
          <a:p>
            <a:endParaRPr lang="en-US" i="0" dirty="0"/>
          </a:p>
        </p:txBody>
      </p:sp>
      <p:sp>
        <p:nvSpPr>
          <p:cNvPr id="4" name="Slide Number Placeholder 3"/>
          <p:cNvSpPr>
            <a:spLocks noGrp="1"/>
          </p:cNvSpPr>
          <p:nvPr>
            <p:ph type="sldNum" sz="quarter" idx="5"/>
          </p:nvPr>
        </p:nvSpPr>
        <p:spPr/>
        <p:txBody>
          <a:bodyPr/>
          <a:lstStyle/>
          <a:p>
            <a:fld id="{AC0AB5CE-E2C9-4DB2-9C85-B68F3CA1A887}" type="slidenum">
              <a:rPr lang="en-US" smtClean="0"/>
              <a:t>34</a:t>
            </a:fld>
            <a:endParaRPr lang="en-US"/>
          </a:p>
        </p:txBody>
      </p:sp>
    </p:spTree>
    <p:extLst>
      <p:ext uri="{BB962C8B-B14F-4D97-AF65-F5344CB8AC3E}">
        <p14:creationId xmlns:p14="http://schemas.microsoft.com/office/powerpoint/2010/main" val="3412070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the first option, we get: Guardians. Applying the third option, we’re going to capitalize the first word, “Guardians”. But what about the rest?</a:t>
            </a:r>
          </a:p>
        </p:txBody>
      </p:sp>
      <p:sp>
        <p:nvSpPr>
          <p:cNvPr id="4" name="Slide Number Placeholder 3"/>
          <p:cNvSpPr>
            <a:spLocks noGrp="1"/>
          </p:cNvSpPr>
          <p:nvPr>
            <p:ph type="sldNum" sz="quarter" idx="5"/>
          </p:nvPr>
        </p:nvSpPr>
        <p:spPr/>
        <p:txBody>
          <a:bodyPr/>
          <a:lstStyle/>
          <a:p>
            <a:fld id="{AC0AB5CE-E2C9-4DB2-9C85-B68F3CA1A887}" type="slidenum">
              <a:rPr lang="en-US" smtClean="0"/>
              <a:t>35</a:t>
            </a:fld>
            <a:endParaRPr lang="en-US"/>
          </a:p>
        </p:txBody>
      </p:sp>
    </p:spTree>
    <p:extLst>
      <p:ext uri="{BB962C8B-B14F-4D97-AF65-F5344CB8AC3E}">
        <p14:creationId xmlns:p14="http://schemas.microsoft.com/office/powerpoint/2010/main" val="2237703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see what the Terms in specific languages says. Click there. Scroll down and click on “terms in English”. Click on Titles of manifestations</a:t>
            </a:r>
          </a:p>
        </p:txBody>
      </p:sp>
      <p:sp>
        <p:nvSpPr>
          <p:cNvPr id="4" name="Slide Number Placeholder 3"/>
          <p:cNvSpPr>
            <a:spLocks noGrp="1"/>
          </p:cNvSpPr>
          <p:nvPr>
            <p:ph type="sldNum" sz="quarter" idx="5"/>
          </p:nvPr>
        </p:nvSpPr>
        <p:spPr/>
        <p:txBody>
          <a:bodyPr/>
          <a:lstStyle/>
          <a:p>
            <a:fld id="{AC0AB5CE-E2C9-4DB2-9C85-B68F3CA1A887}" type="slidenum">
              <a:rPr lang="en-US" smtClean="0"/>
              <a:t>36</a:t>
            </a:fld>
            <a:endParaRPr lang="en-US"/>
          </a:p>
        </p:txBody>
      </p:sp>
    </p:spTree>
    <p:extLst>
      <p:ext uri="{BB962C8B-B14F-4D97-AF65-F5344CB8AC3E}">
        <p14:creationId xmlns:p14="http://schemas.microsoft.com/office/powerpoint/2010/main" val="3475891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told to apply this when recording a title of manifestation element—or an element subtype. Title proper is a subtype of Title of manifestation.</a:t>
            </a:r>
          </a:p>
          <a:p>
            <a:endParaRPr lang="en-US" dirty="0"/>
          </a:p>
          <a:p>
            <a:r>
              <a:rPr lang="en-US" dirty="0"/>
              <a:t>The second paragraph of the second section says: Capitalize the first word. Capitalize other words “as appropriate in English.” Well, what is appropriate? Scroll down most of the way in the page to Names of places. We are told to Capitalize the name of a geographic feature, region, etc., or a political division. </a:t>
            </a:r>
            <a:r>
              <a:rPr lang="en-US" dirty="0" err="1"/>
              <a:t>Porthaven</a:t>
            </a:r>
            <a:r>
              <a:rPr lang="en-US" dirty="0"/>
              <a:t> is such a name.</a:t>
            </a:r>
          </a:p>
        </p:txBody>
      </p:sp>
      <p:sp>
        <p:nvSpPr>
          <p:cNvPr id="4" name="Slide Number Placeholder 3"/>
          <p:cNvSpPr>
            <a:spLocks noGrp="1"/>
          </p:cNvSpPr>
          <p:nvPr>
            <p:ph type="sldNum" sz="quarter" idx="5"/>
          </p:nvPr>
        </p:nvSpPr>
        <p:spPr/>
        <p:txBody>
          <a:bodyPr/>
          <a:lstStyle/>
          <a:p>
            <a:fld id="{AC0AB5CE-E2C9-4DB2-9C85-B68F3CA1A887}" type="slidenum">
              <a:rPr lang="en-US" smtClean="0"/>
              <a:t>37</a:t>
            </a:fld>
            <a:endParaRPr lang="en-US"/>
          </a:p>
        </p:txBody>
      </p:sp>
    </p:spTree>
    <p:extLst>
      <p:ext uri="{BB962C8B-B14F-4D97-AF65-F5344CB8AC3E}">
        <p14:creationId xmlns:p14="http://schemas.microsoft.com/office/powerpoint/2010/main" val="2852578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38</a:t>
            </a:fld>
            <a:endParaRPr lang="en-US"/>
          </a:p>
        </p:txBody>
      </p:sp>
    </p:spTree>
    <p:extLst>
      <p:ext uri="{BB962C8B-B14F-4D97-AF65-F5344CB8AC3E}">
        <p14:creationId xmlns:p14="http://schemas.microsoft.com/office/powerpoint/2010/main" val="2580297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this value for title proper in the RDA Record Template for Guardians of </a:t>
            </a:r>
            <a:r>
              <a:rPr lang="en-US" dirty="0" err="1"/>
              <a:t>Porthaven</a:t>
            </a:r>
            <a:r>
              <a:rPr lang="en-US" dirty="0"/>
              <a:t>.</a:t>
            </a:r>
          </a:p>
          <a:p>
            <a:endParaRPr lang="en-US" dirty="0"/>
          </a:p>
          <a:p>
            <a:r>
              <a:rPr lang="en-US" dirty="0"/>
              <a:t>No need to record a data provenance value because the element value comes from the title page (as we saw earlier when discussing data provenance), and a book is not one of the types of resource we are required to record data provenance for this element.</a:t>
            </a:r>
          </a:p>
        </p:txBody>
      </p:sp>
      <p:sp>
        <p:nvSpPr>
          <p:cNvPr id="4" name="Slide Number Placeholder 3"/>
          <p:cNvSpPr>
            <a:spLocks noGrp="1"/>
          </p:cNvSpPr>
          <p:nvPr>
            <p:ph type="sldNum" sz="quarter" idx="5"/>
          </p:nvPr>
        </p:nvSpPr>
        <p:spPr/>
        <p:txBody>
          <a:bodyPr/>
          <a:lstStyle/>
          <a:p>
            <a:fld id="{AC0AB5CE-E2C9-4DB2-9C85-B68F3CA1A887}" type="slidenum">
              <a:rPr lang="en-US" smtClean="0"/>
              <a:t>39</a:t>
            </a:fld>
            <a:endParaRPr lang="en-US"/>
          </a:p>
        </p:txBody>
      </p:sp>
    </p:spTree>
    <p:extLst>
      <p:ext uri="{BB962C8B-B14F-4D97-AF65-F5344CB8AC3E}">
        <p14:creationId xmlns:p14="http://schemas.microsoft.com/office/powerpoint/2010/main" val="330833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p>
            <a:pPr marL="0" indent="0">
              <a:buClr>
                <a:schemeClr val="dk1"/>
              </a:buClr>
              <a:buSzPts val="1100"/>
            </a:pPr>
            <a:r>
              <a:rPr lang="en-US" dirty="0"/>
              <a:t>Once everybody’s there: </a:t>
            </a:r>
          </a:p>
          <a:p>
            <a:pPr marL="0" indent="0">
              <a:buClr>
                <a:schemeClr val="dk1"/>
              </a:buClr>
              <a:buSzPts val="1100"/>
            </a:pPr>
            <a:endParaRPr lang="en-US" dirty="0"/>
          </a:p>
          <a:p>
            <a:pPr marL="0" indent="0">
              <a:buClr>
                <a:schemeClr val="dk1"/>
              </a:buClr>
              <a:buSzPts val="1100"/>
            </a:pPr>
            <a:r>
              <a:rPr lang="en-US" dirty="0"/>
              <a:t>Click on Guidance from the menu in the lighter blue banner, and click on “Recording methods”. You will see four recording methods listed. (This is where you choose the policy statement set you want to see—you should only need to do this once, the Toolkit will “remember“ your choice as long as you stay logged in.)</a:t>
            </a:r>
          </a:p>
          <a:p>
            <a:pPr marL="0" indent="0">
              <a:buClr>
                <a:schemeClr val="dk1"/>
              </a:buClr>
              <a:buSzPts val="1100"/>
            </a:pPr>
            <a:endParaRPr lang="en-US" dirty="0"/>
          </a:p>
          <a:p>
            <a:pPr marL="0" indent="0">
              <a:buClr>
                <a:schemeClr val="dk1"/>
              </a:buClr>
              <a:buSzPts val="1100"/>
            </a:pPr>
            <a:r>
              <a:rPr lang="en-US" dirty="0"/>
              <a:t>In official RDA, recording techniques for data elements are standardized into four methods and presented in a separate “Recording methods” chapter under “Guidance”. The four methods are: </a:t>
            </a:r>
            <a:endParaRPr dirty="0"/>
          </a:p>
          <a:p>
            <a:pPr marL="173422" indent="-173422">
              <a:buClr>
                <a:schemeClr val="dk1"/>
              </a:buClr>
              <a:buSzPts val="1100"/>
              <a:buFont typeface="Arial"/>
              <a:buChar char="•"/>
            </a:pPr>
            <a:r>
              <a:rPr lang="en-US" dirty="0"/>
              <a:t>Unstructured description</a:t>
            </a:r>
            <a:endParaRPr dirty="0"/>
          </a:p>
          <a:p>
            <a:pPr marL="173422" indent="-173422">
              <a:buClr>
                <a:schemeClr val="dk1"/>
              </a:buClr>
              <a:buSzPts val="1100"/>
              <a:buFont typeface="Arial"/>
              <a:buChar char="•"/>
            </a:pPr>
            <a:r>
              <a:rPr lang="en-US" dirty="0"/>
              <a:t>Structured description</a:t>
            </a:r>
            <a:endParaRPr dirty="0"/>
          </a:p>
          <a:p>
            <a:pPr marL="173422" indent="-173422">
              <a:buClr>
                <a:schemeClr val="dk1"/>
              </a:buClr>
              <a:buSzPts val="1100"/>
              <a:buFont typeface="Arial"/>
              <a:buChar char="•"/>
            </a:pPr>
            <a:r>
              <a:rPr lang="en-US" dirty="0"/>
              <a:t>Identifier</a:t>
            </a:r>
            <a:endParaRPr dirty="0"/>
          </a:p>
          <a:p>
            <a:pPr marL="173422" indent="-173422">
              <a:buClr>
                <a:schemeClr val="dk1"/>
              </a:buClr>
              <a:buSzPts val="1100"/>
              <a:buFont typeface="Arial"/>
              <a:buChar char="•"/>
            </a:pPr>
            <a:r>
              <a:rPr lang="en-US" dirty="0"/>
              <a:t>IRI</a:t>
            </a:r>
          </a:p>
          <a:p>
            <a:pPr marL="0" indent="0">
              <a:buClr>
                <a:schemeClr val="dk1"/>
              </a:buClr>
              <a:buSzPts val="1100"/>
              <a:buFont typeface="Arial"/>
              <a:buNone/>
            </a:pPr>
            <a:endParaRPr lang="en-US" dirty="0"/>
          </a:p>
          <a:p>
            <a:pPr marL="0" indent="0">
              <a:buClr>
                <a:schemeClr val="dk1"/>
              </a:buClr>
              <a:buSzPts val="1100"/>
              <a:buFont typeface="Arial"/>
              <a:buNone/>
            </a:pPr>
            <a:r>
              <a:rPr lang="en-US" dirty="0"/>
              <a:t>The instructions for each element list all four recording methods, with instructions for each, although the instruction may be as brief as “This recording method is not applicable to this element.” We will be covering the first three recording methods in various segments of this workshop. We will not be covering the IRI recording method.</a:t>
            </a:r>
            <a:endParaRPr dirty="0"/>
          </a:p>
          <a:p>
            <a:pPr marL="173422" indent="-102768">
              <a:buClr>
                <a:schemeClr val="dk1"/>
              </a:buClr>
              <a:buSzPts val="1100"/>
            </a:pPr>
            <a:endParaRPr dirty="0"/>
          </a:p>
          <a:p>
            <a:pPr marL="462458" indent="-231229"/>
            <a:endParaRPr dirty="0"/>
          </a:p>
          <a:p>
            <a:pPr marL="462458" indent="-231229"/>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done recording our first element of Manifestation. Now we will turn to statement of responsibility. This will go faster, because we’ve already touched on a lot of what we need to know for this new element. Find the statement of responsibility element by putting “statement of responsibility” in the search box, making sure that “Exact title” is chosen from the dropdown to the left.</a:t>
            </a:r>
          </a:p>
          <a:p>
            <a:endParaRPr lang="en-US" dirty="0"/>
          </a:p>
          <a:p>
            <a:r>
              <a:rPr lang="en-US" dirty="0"/>
              <a:t>As usual we get a definition, “A statement that identifies, and indicates the function of, an agent who is responsible for a work or its expression that is embodied by a manifestation.” We might not have defined it that way ourselves, but I think this is a familiar concept. </a:t>
            </a:r>
          </a:p>
          <a:p>
            <a:endParaRPr lang="en-US" dirty="0"/>
          </a:p>
          <a:p>
            <a:r>
              <a:rPr lang="en-US" dirty="0"/>
              <a:t>Under Prerecording, as usual, is the core statement. We learn that the first statement of responsibility</a:t>
            </a:r>
            <a:r>
              <a:rPr lang="en-US" i="1" dirty="0"/>
              <a:t> relating to title proper</a:t>
            </a:r>
            <a:r>
              <a:rPr lang="en-US" dirty="0"/>
              <a:t> element is core. So we need to record a value for it.</a:t>
            </a:r>
          </a:p>
          <a:p>
            <a:endParaRPr lang="en-US" dirty="0"/>
          </a:p>
          <a:p>
            <a:r>
              <a:rPr lang="en-US" dirty="0"/>
              <a:t>This is a lengthy section with a lengthy table of contents, but the statement of responsibility we’re interested in is the one relating to title proper, so click there.</a:t>
            </a:r>
          </a:p>
        </p:txBody>
      </p:sp>
      <p:sp>
        <p:nvSpPr>
          <p:cNvPr id="4" name="Slide Number Placeholder 3"/>
          <p:cNvSpPr>
            <a:spLocks noGrp="1"/>
          </p:cNvSpPr>
          <p:nvPr>
            <p:ph type="sldNum" sz="quarter" idx="5"/>
          </p:nvPr>
        </p:nvSpPr>
        <p:spPr/>
        <p:txBody>
          <a:bodyPr/>
          <a:lstStyle/>
          <a:p>
            <a:fld id="{AC0AB5CE-E2C9-4DB2-9C85-B68F3CA1A887}" type="slidenum">
              <a:rPr lang="en-US" smtClean="0"/>
              <a:t>41</a:t>
            </a:fld>
            <a:endParaRPr lang="en-US"/>
          </a:p>
        </p:txBody>
      </p:sp>
    </p:spTree>
    <p:extLst>
      <p:ext uri="{BB962C8B-B14F-4D97-AF65-F5344CB8AC3E}">
        <p14:creationId xmlns:p14="http://schemas.microsoft.com/office/powerpoint/2010/main" val="830648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in a new element of the manifestation description. Statement of responsibility relating to title proper is a </a:t>
            </a:r>
            <a:r>
              <a:rPr lang="en-US" i="1" dirty="0" err="1"/>
              <a:t>subelement</a:t>
            </a:r>
            <a:r>
              <a:rPr lang="en-US" i="0" dirty="0"/>
              <a:t> of Statement of responsibility.</a:t>
            </a:r>
          </a:p>
          <a:p>
            <a:endParaRPr lang="en-US" i="0" dirty="0"/>
          </a:p>
          <a:p>
            <a:r>
              <a:rPr lang="en-US" i="0" dirty="0"/>
              <a:t>We are reminded under Prerecording that the first instance of this element is core, that is, required, for monographs. </a:t>
            </a:r>
          </a:p>
          <a:p>
            <a:endParaRPr lang="en-US" i="0" dirty="0"/>
          </a:p>
          <a:p>
            <a:r>
              <a:rPr lang="en-US" i="0" dirty="0"/>
              <a:t>Scroll down to Recording.</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42</a:t>
            </a:fld>
            <a:endParaRPr lang="en-US"/>
          </a:p>
        </p:txBody>
      </p:sp>
    </p:spTree>
    <p:extLst>
      <p:ext uri="{BB962C8B-B14F-4D97-AF65-F5344CB8AC3E}">
        <p14:creationId xmlns:p14="http://schemas.microsoft.com/office/powerpoint/2010/main" val="2225934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PS here is too large to see in the box all at once. Click on “LC-PCC” to see the full policy statement. As in original RDA, the first preference is to take this statement of responsibility from the same source as the title proper; if there is no statement of responsibility there, we can go to another source within the manifestation. We can also record a value for this element from someplace else, but if we do we need to follow the instructions in data provenance, which tell us to indicate somehow that the value came from outside the manifestation; in North American practice we do this by bracketing.</a:t>
            </a:r>
          </a:p>
          <a:p>
            <a:endParaRPr lang="en-US" dirty="0"/>
          </a:p>
          <a:p>
            <a:r>
              <a:rPr lang="en-US" dirty="0"/>
              <a:t>Also, in this same section back in RDA itself, we are told to “Apply the general instructions on recording a statement of responsibility at “Manifestation: statement of responsibility” – which is where we started today … So use the back button to get back to the general “statement of responsibility” or click on the blue words under “Recording”.</a:t>
            </a:r>
          </a:p>
        </p:txBody>
      </p:sp>
      <p:sp>
        <p:nvSpPr>
          <p:cNvPr id="4" name="Slide Number Placeholder 3"/>
          <p:cNvSpPr>
            <a:spLocks noGrp="1"/>
          </p:cNvSpPr>
          <p:nvPr>
            <p:ph type="sldNum" sz="quarter" idx="5"/>
          </p:nvPr>
        </p:nvSpPr>
        <p:spPr/>
        <p:txBody>
          <a:bodyPr/>
          <a:lstStyle/>
          <a:p>
            <a:fld id="{AC0AB5CE-E2C9-4DB2-9C85-B68F3CA1A887}" type="slidenum">
              <a:rPr lang="en-US" smtClean="0"/>
              <a:t>43</a:t>
            </a:fld>
            <a:endParaRPr lang="en-US"/>
          </a:p>
        </p:txBody>
      </p:sp>
    </p:spTree>
    <p:extLst>
      <p:ext uri="{BB962C8B-B14F-4D97-AF65-F5344CB8AC3E}">
        <p14:creationId xmlns:p14="http://schemas.microsoft.com/office/powerpoint/2010/main" val="140980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Scoll</a:t>
            </a:r>
            <a:r>
              <a:rPr lang="en-US" dirty="0"/>
              <a:t> down to Recording an unstructured description. The second grey box is an option to apply the Guidelines on normalized transcription, and the PS says to apply this option. We do not need to linger here, everything is pretty much the same as we just saw for normalized transcription for title proper except for one thing, so let’s briefly click on “Guidelines on normalized transcription” and again, go to the capitalization rules </a:t>
            </a:r>
          </a:p>
        </p:txBody>
      </p:sp>
      <p:sp>
        <p:nvSpPr>
          <p:cNvPr id="4" name="Slide Number Placeholder 3"/>
          <p:cNvSpPr>
            <a:spLocks noGrp="1"/>
          </p:cNvSpPr>
          <p:nvPr>
            <p:ph type="sldNum" sz="quarter" idx="5"/>
          </p:nvPr>
        </p:nvSpPr>
        <p:spPr/>
        <p:txBody>
          <a:bodyPr/>
          <a:lstStyle/>
          <a:p>
            <a:fld id="{AC0AB5CE-E2C9-4DB2-9C85-B68F3CA1A887}" type="slidenum">
              <a:rPr lang="en-US" smtClean="0"/>
              <a:t>44</a:t>
            </a:fld>
            <a:endParaRPr lang="en-US"/>
          </a:p>
        </p:txBody>
      </p:sp>
    </p:spTree>
    <p:extLst>
      <p:ext uri="{BB962C8B-B14F-4D97-AF65-F5344CB8AC3E}">
        <p14:creationId xmlns:p14="http://schemas.microsoft.com/office/powerpoint/2010/main" val="1532659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option, as we have seen, says to capitalize the first word of an unstructured description. We are recording Statement of responsibility as an unstructured description, so you might think this applies to this element, but think again. Let’s have a look at the full PS. “Do not apply the option to … statement of responsibility.” So unless there is another reason to capitalize, we won’t. Is there another reason?</a:t>
            </a:r>
          </a:p>
          <a:p>
            <a:endParaRPr lang="en-US" dirty="0"/>
          </a:p>
          <a:p>
            <a:r>
              <a:rPr lang="en-US" dirty="0"/>
              <a:t>Click on Terms in specific languages, …</a:t>
            </a:r>
          </a:p>
        </p:txBody>
      </p:sp>
      <p:sp>
        <p:nvSpPr>
          <p:cNvPr id="4" name="Slide Number Placeholder 3"/>
          <p:cNvSpPr>
            <a:spLocks noGrp="1"/>
          </p:cNvSpPr>
          <p:nvPr>
            <p:ph type="sldNum" sz="quarter" idx="5"/>
          </p:nvPr>
        </p:nvSpPr>
        <p:spPr/>
        <p:txBody>
          <a:bodyPr/>
          <a:lstStyle/>
          <a:p>
            <a:fld id="{AC0AB5CE-E2C9-4DB2-9C85-B68F3CA1A887}" type="slidenum">
              <a:rPr lang="en-US" smtClean="0"/>
              <a:t>45</a:t>
            </a:fld>
            <a:endParaRPr lang="en-US"/>
          </a:p>
        </p:txBody>
      </p:sp>
    </p:spTree>
    <p:extLst>
      <p:ext uri="{BB962C8B-B14F-4D97-AF65-F5344CB8AC3E}">
        <p14:creationId xmlns:p14="http://schemas.microsoft.com/office/powerpoint/2010/main" val="3770786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“terms in English”, then “Titles of manifestations” (which includes statement of responsibility). We’ve already seen this so we don’t need to linger, but scroll down to “Names of persons”.</a:t>
            </a:r>
          </a:p>
        </p:txBody>
      </p:sp>
      <p:sp>
        <p:nvSpPr>
          <p:cNvPr id="4" name="Slide Number Placeholder 3"/>
          <p:cNvSpPr>
            <a:spLocks noGrp="1"/>
          </p:cNvSpPr>
          <p:nvPr>
            <p:ph type="sldNum" sz="quarter" idx="5"/>
          </p:nvPr>
        </p:nvSpPr>
        <p:spPr/>
        <p:txBody>
          <a:bodyPr/>
          <a:lstStyle/>
          <a:p>
            <a:fld id="{AC0AB5CE-E2C9-4DB2-9C85-B68F3CA1A887}" type="slidenum">
              <a:rPr lang="en-US" smtClean="0"/>
              <a:t>46</a:t>
            </a:fld>
            <a:endParaRPr lang="en-US"/>
          </a:p>
        </p:txBody>
      </p:sp>
    </p:spTree>
    <p:extLst>
      <p:ext uri="{BB962C8B-B14F-4D97-AF65-F5344CB8AC3E}">
        <p14:creationId xmlns:p14="http://schemas.microsoft.com/office/powerpoint/2010/main" val="3397494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instructed to capitalize all words and initials included in a name of a person, and so there </a:t>
            </a:r>
            <a:r>
              <a:rPr lang="en-US" i="1" dirty="0"/>
              <a:t>is</a:t>
            </a:r>
            <a:r>
              <a:rPr lang="en-US" i="0" dirty="0"/>
              <a:t> another reason to capitalize the first word of this statement.</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47</a:t>
            </a:fld>
            <a:endParaRPr lang="en-US"/>
          </a:p>
        </p:txBody>
      </p:sp>
    </p:spTree>
    <p:extLst>
      <p:ext uri="{BB962C8B-B14F-4D97-AF65-F5344CB8AC3E}">
        <p14:creationId xmlns:p14="http://schemas.microsoft.com/office/powerpoint/2010/main" val="3290969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Backtrack to Statement of responsibility. There are no other pertinent options, so we’re ready to record our value, but for just a second scroll down and pause at Data provenance. Do we need to record the source of our statement of responsibility? The PS says no—our metadata is </a:t>
            </a:r>
            <a:r>
              <a:rPr lang="en-US" i="1" dirty="0"/>
              <a:t>not</a:t>
            </a:r>
            <a:r>
              <a:rPr lang="en-US" i="0" dirty="0"/>
              <a:t> taken from a source other than the manifestation being described and there is no requirement to record the source.</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48</a:t>
            </a:fld>
            <a:endParaRPr lang="en-US"/>
          </a:p>
        </p:txBody>
      </p:sp>
    </p:spTree>
    <p:extLst>
      <p:ext uri="{BB962C8B-B14F-4D97-AF65-F5344CB8AC3E}">
        <p14:creationId xmlns:p14="http://schemas.microsoft.com/office/powerpoint/2010/main" val="2655007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have a look at the place of publication element. Enter “place of publication” in the search box at the top, make sure “Exact title” is in the dropdown; and hit enter or click on the magnifying glass. </a:t>
            </a:r>
          </a:p>
        </p:txBody>
      </p:sp>
      <p:sp>
        <p:nvSpPr>
          <p:cNvPr id="4" name="Slide Number Placeholder 3"/>
          <p:cNvSpPr>
            <a:spLocks noGrp="1"/>
          </p:cNvSpPr>
          <p:nvPr>
            <p:ph type="sldNum" sz="quarter" idx="5"/>
          </p:nvPr>
        </p:nvSpPr>
        <p:spPr/>
        <p:txBody>
          <a:bodyPr/>
          <a:lstStyle/>
          <a:p>
            <a:fld id="{AC0AB5CE-E2C9-4DB2-9C85-B68F3CA1A887}" type="slidenum">
              <a:rPr lang="en-US" smtClean="0"/>
              <a:t>51</a:t>
            </a:fld>
            <a:endParaRPr lang="en-US"/>
          </a:p>
        </p:txBody>
      </p:sp>
    </p:spTree>
    <p:extLst>
      <p:ext uri="{BB962C8B-B14F-4D97-AF65-F5344CB8AC3E}">
        <p14:creationId xmlns:p14="http://schemas.microsoft.com/office/powerpoint/2010/main" val="2456761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definition tells us it’s a place </a:t>
            </a:r>
            <a:r>
              <a:rPr lang="en-US" i="1" dirty="0"/>
              <a:t>associated with the publication of a manifestation</a:t>
            </a:r>
            <a:r>
              <a:rPr lang="en-US" i="0" dirty="0"/>
              <a:t>. That is, it will at least in theory be associated with </a:t>
            </a:r>
            <a:r>
              <a:rPr lang="en-US" i="1" dirty="0"/>
              <a:t>a publisher, </a:t>
            </a:r>
            <a:r>
              <a:rPr lang="en-US" i="0" dirty="0"/>
              <a:t>the entity responsible for a publication.</a:t>
            </a:r>
            <a:endParaRPr lang="en-US" dirty="0"/>
          </a:p>
          <a:p>
            <a:endParaRPr lang="en-US" dirty="0"/>
          </a:p>
          <a:p>
            <a:r>
              <a:rPr lang="en-US" dirty="0"/>
              <a:t>We learn that place of publication is a </a:t>
            </a:r>
            <a:r>
              <a:rPr lang="en-US" dirty="0" err="1"/>
              <a:t>subelement</a:t>
            </a:r>
            <a:r>
              <a:rPr lang="en-US" dirty="0"/>
              <a:t> of publication statement. Susie will be talking about the publication statement element, because it is recorded using a </a:t>
            </a:r>
            <a:r>
              <a:rPr lang="en-US" i="1" dirty="0"/>
              <a:t>structured description</a:t>
            </a:r>
            <a:r>
              <a:rPr lang="en-US" i="0" dirty="0"/>
              <a:t>. But to prepare for that we need to talk about the </a:t>
            </a:r>
            <a:r>
              <a:rPr lang="en-US" i="0" dirty="0" err="1"/>
              <a:t>subelements</a:t>
            </a:r>
            <a:r>
              <a:rPr lang="en-US" i="0" dirty="0"/>
              <a:t>, which are recorded as </a:t>
            </a:r>
            <a:r>
              <a:rPr lang="en-US" i="1" dirty="0"/>
              <a:t>unstructured descriptions</a:t>
            </a:r>
            <a:r>
              <a:rPr lang="en-US" i="0" dirty="0"/>
              <a:t>.</a:t>
            </a:r>
          </a:p>
          <a:p>
            <a:endParaRPr lang="en-US" i="0" dirty="0"/>
          </a:p>
          <a:p>
            <a:r>
              <a:rPr lang="en-US" i="0" dirty="0"/>
              <a:t>We also learn from the PS that this element is core, that is, required, so we need to pay attention.</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52</a:t>
            </a:fld>
            <a:endParaRPr lang="en-US"/>
          </a:p>
        </p:txBody>
      </p:sp>
    </p:spTree>
    <p:extLst>
      <p:ext uri="{BB962C8B-B14F-4D97-AF65-F5344CB8AC3E}">
        <p14:creationId xmlns:p14="http://schemas.microsoft.com/office/powerpoint/2010/main" val="1343702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r>
              <a:rPr lang="en-US" dirty="0"/>
              <a:t>Please scroll down to Recording an unstructured description. We first see some examples where unstructured descriptions are used. Looking a few paragraphs down, we see that values using this recording method have “no structure” or relationship to a vocabulary encoding scheme. What is a vocabulary encoding scheme? [read from slide]</a:t>
            </a:r>
          </a:p>
          <a:p>
            <a:pPr marL="0" indent="0"/>
            <a:endParaRPr lang="en-US" dirty="0"/>
          </a:p>
          <a:p>
            <a:pPr marL="0" indent="0"/>
            <a:r>
              <a:rPr lang="en-US" dirty="0"/>
              <a:t>So an unstructured description is a type of description that has no structure or no extrinsic relationship to a controlled vocabulary, although the instructions point out that unstructured values may in certain cases be identical to structured values.  Data entered using this recording method are either transcribed or supplied by catalogers not following any structure. They are mostly helpful for users to “Identify” resources. </a:t>
            </a:r>
            <a:endParaRPr dirty="0"/>
          </a:p>
          <a:p>
            <a:pPr marL="0" indent="0"/>
            <a:endParaRPr dirty="0"/>
          </a:p>
        </p:txBody>
      </p:sp>
      <p:sp>
        <p:nvSpPr>
          <p:cNvPr id="128" name="Google Shape;128;p4:notes"/>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buSzPts val="1400"/>
            </a:pPr>
            <a:fld id="{00000000-1234-1234-1234-123412341234}" type="slidenum">
              <a:rPr lang="en-US"/>
              <a:pPr algn="r">
                <a:buSzPts val="1400"/>
              </a:pPr>
              <a:t>6</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 down to “recording” we learn that we are to record a value of “appellation of place”—what is that? Click on the little icon to the right of the words and the glossary definition will appear. It’s a nomen (we’ve already encountered this word) that refers to a place. In other words, the name of a place. OK, fine. We can do that.</a:t>
            </a:r>
          </a:p>
          <a:p>
            <a:endParaRPr lang="en-US" dirty="0"/>
          </a:p>
          <a:p>
            <a:r>
              <a:rPr lang="en-US" dirty="0"/>
              <a:t>The first option tells us to record the value that appears first if there are more than one. The PS tells us to do this. The sequencing of this option may seem strange—we don’t have a situation where there are two or more values; we don’t even have a single value as we shall see, but we can deal with this.</a:t>
            </a:r>
          </a:p>
        </p:txBody>
      </p:sp>
      <p:sp>
        <p:nvSpPr>
          <p:cNvPr id="4" name="Slide Number Placeholder 3"/>
          <p:cNvSpPr>
            <a:spLocks noGrp="1"/>
          </p:cNvSpPr>
          <p:nvPr>
            <p:ph type="sldNum" sz="quarter" idx="5"/>
          </p:nvPr>
        </p:nvSpPr>
        <p:spPr/>
        <p:txBody>
          <a:bodyPr/>
          <a:lstStyle/>
          <a:p>
            <a:fld id="{AC0AB5CE-E2C9-4DB2-9C85-B68F3CA1A887}" type="slidenum">
              <a:rPr lang="en-US" smtClean="0"/>
              <a:t>53</a:t>
            </a:fld>
            <a:endParaRPr lang="en-US"/>
          </a:p>
        </p:txBody>
      </p:sp>
    </p:spTree>
    <p:extLst>
      <p:ext uri="{BB962C8B-B14F-4D97-AF65-F5344CB8AC3E}">
        <p14:creationId xmlns:p14="http://schemas.microsoft.com/office/powerpoint/2010/main" val="902886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pause and see what evidence we </a:t>
            </a:r>
            <a:r>
              <a:rPr lang="en-US" i="1" dirty="0"/>
              <a:t>do </a:t>
            </a:r>
            <a:r>
              <a:rPr lang="en-US" dirty="0"/>
              <a:t>have for an appellation of place (return to the surrogates that you have open).</a:t>
            </a:r>
          </a:p>
          <a:p>
            <a:endParaRPr lang="en-US" dirty="0"/>
          </a:p>
          <a:p>
            <a:r>
              <a:rPr lang="en-US" dirty="0"/>
              <a:t>No place is named on the title page. Other than “Canada and the United States” no place is named on the verso of the title page. According to the evidence in the surrogates, no specific place for Orca Book Publishers is named in the manifestation. Can we do better than this? The back cover gives a URL for the publisher, orcabook.com. Let’s see what we find there. Under “About” we learn that Orca Book Publishers is located in Victora, British Columbia. Note, however, that this information is </a:t>
            </a:r>
            <a:r>
              <a:rPr lang="en-US" i="1" dirty="0"/>
              <a:t>not</a:t>
            </a:r>
            <a:r>
              <a:rPr lang="en-US" i="0" dirty="0"/>
              <a:t> in the manifestation.</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54</a:t>
            </a:fld>
            <a:endParaRPr lang="en-US"/>
          </a:p>
        </p:txBody>
      </p:sp>
    </p:spTree>
    <p:extLst>
      <p:ext uri="{BB962C8B-B14F-4D97-AF65-F5344CB8AC3E}">
        <p14:creationId xmlns:p14="http://schemas.microsoft.com/office/powerpoint/2010/main" val="1023617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RDA, scroll down in the place of publication element to “Recording and unstructured description.” We’ve seen identical language to this in the other two elements we’ve examined, and the PS is the same—we’re to record a value for this element using normalized transcription. And we’ve already seen exactly what to do—remember under Title proper we had a look at the guidelines for English and discovered that the names of places are capitalized.</a:t>
            </a:r>
          </a:p>
        </p:txBody>
      </p:sp>
      <p:sp>
        <p:nvSpPr>
          <p:cNvPr id="4" name="Slide Number Placeholder 3"/>
          <p:cNvSpPr>
            <a:spLocks noGrp="1"/>
          </p:cNvSpPr>
          <p:nvPr>
            <p:ph type="sldNum" sz="quarter" idx="5"/>
          </p:nvPr>
        </p:nvSpPr>
        <p:spPr/>
        <p:txBody>
          <a:bodyPr/>
          <a:lstStyle/>
          <a:p>
            <a:fld id="{AC0AB5CE-E2C9-4DB2-9C85-B68F3CA1A887}" type="slidenum">
              <a:rPr lang="en-US" smtClean="0"/>
              <a:t>55</a:t>
            </a:fld>
            <a:endParaRPr lang="en-US"/>
          </a:p>
        </p:txBody>
      </p:sp>
    </p:spTree>
    <p:extLst>
      <p:ext uri="{BB962C8B-B14F-4D97-AF65-F5344CB8AC3E}">
        <p14:creationId xmlns:p14="http://schemas.microsoft.com/office/powerpoint/2010/main" val="3487115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to scroll down we are given a couple of options about local and larger place names.</a:t>
            </a:r>
          </a:p>
          <a:p>
            <a:endParaRPr lang="en-US" dirty="0"/>
          </a:p>
          <a:p>
            <a:r>
              <a:rPr lang="en-US" dirty="0"/>
              <a:t>The first option says what to do if we have a value for a local place name. The PS says to record that as the value for the element.</a:t>
            </a:r>
          </a:p>
          <a:p>
            <a:endParaRPr lang="en-US" dirty="0"/>
          </a:p>
          <a:p>
            <a:r>
              <a:rPr lang="en-US" dirty="0"/>
              <a:t>The second option says what to do if we have a value for a larger place. The PS says to record that if no local place name is present on the manifestation.</a:t>
            </a:r>
          </a:p>
          <a:p>
            <a:endParaRPr lang="en-US" dirty="0"/>
          </a:p>
          <a:p>
            <a:r>
              <a:rPr lang="en-US" dirty="0"/>
              <a:t>So what do we have here? There is no local place name in the manifestation, so you might think we’re just to apply the second option and record “Canada” or maybe both “Canada” and “United States.”</a:t>
            </a:r>
          </a:p>
          <a:p>
            <a:endParaRPr lang="en-US" dirty="0"/>
          </a:p>
          <a:p>
            <a:r>
              <a:rPr lang="en-US" dirty="0"/>
              <a:t>However, we </a:t>
            </a:r>
            <a:r>
              <a:rPr lang="en-US" i="1" dirty="0"/>
              <a:t>do</a:t>
            </a:r>
            <a:r>
              <a:rPr lang="en-US" i="0" dirty="0"/>
              <a:t> happen to have a value for a local place name—the first option doesn’t say the value has to come from the manifestation, and we know because we did a teeny bit of research that the local place name is Victoria, British Columbia. So we can apply the first option.</a:t>
            </a:r>
          </a:p>
          <a:p>
            <a:endParaRPr lang="en-US" i="0" dirty="0"/>
          </a:p>
          <a:p>
            <a:r>
              <a:rPr lang="en-US" i="0" dirty="0"/>
              <a:t>Further, there is another option that applies—scroll down to “Place names not found.”</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56</a:t>
            </a:fld>
            <a:endParaRPr lang="en-US"/>
          </a:p>
        </p:txBody>
      </p:sp>
    </p:spTree>
    <p:extLst>
      <p:ext uri="{BB962C8B-B14F-4D97-AF65-F5344CB8AC3E}">
        <p14:creationId xmlns:p14="http://schemas.microsoft.com/office/powerpoint/2010/main" val="1531968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no place of publication—here we’ll interpret to say a specific place of publication, not just Canada or United States—there is a condition option that allows us to record a value from another source. The PS says to supply a value if known. We do know the value, Victoria, British Columbia. Please notice that this is exactly the form found on the source (the publisher’s website). RDA calls for transcribing information exactly as found, even if it’s from a source outside the manifestation itself, so don’t abbreviate British Columbia to B.C.</a:t>
            </a:r>
          </a:p>
          <a:p>
            <a:endParaRPr lang="en-US" dirty="0"/>
          </a:p>
          <a:p>
            <a:r>
              <a:rPr lang="en-US" dirty="0"/>
              <a:t>The PS further says to supply the value in square brackets. This is a convenient reminder, although we could have figured that out by reading the “data provenance” section as well. We are now ready to record a value for this element in the worksheet template.</a:t>
            </a:r>
          </a:p>
        </p:txBody>
      </p:sp>
      <p:sp>
        <p:nvSpPr>
          <p:cNvPr id="4" name="Slide Number Placeholder 3"/>
          <p:cNvSpPr>
            <a:spLocks noGrp="1"/>
          </p:cNvSpPr>
          <p:nvPr>
            <p:ph type="sldNum" sz="quarter" idx="5"/>
          </p:nvPr>
        </p:nvSpPr>
        <p:spPr/>
        <p:txBody>
          <a:bodyPr/>
          <a:lstStyle/>
          <a:p>
            <a:fld id="{AC0AB5CE-E2C9-4DB2-9C85-B68F3CA1A887}" type="slidenum">
              <a:rPr lang="en-US" smtClean="0"/>
              <a:t>57</a:t>
            </a:fld>
            <a:endParaRPr lang="en-US"/>
          </a:p>
        </p:txBody>
      </p:sp>
    </p:spTree>
    <p:extLst>
      <p:ext uri="{BB962C8B-B14F-4D97-AF65-F5344CB8AC3E}">
        <p14:creationId xmlns:p14="http://schemas.microsoft.com/office/powerpoint/2010/main" val="2146767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the publication statement row, we’ll come back to that later. But notice it’s listed as using the structured description recording method.</a:t>
            </a:r>
          </a:p>
        </p:txBody>
      </p:sp>
      <p:sp>
        <p:nvSpPr>
          <p:cNvPr id="4" name="Slide Number Placeholder 3"/>
          <p:cNvSpPr>
            <a:spLocks noGrp="1"/>
          </p:cNvSpPr>
          <p:nvPr>
            <p:ph type="sldNum" sz="quarter" idx="5"/>
          </p:nvPr>
        </p:nvSpPr>
        <p:spPr/>
        <p:txBody>
          <a:bodyPr/>
          <a:lstStyle/>
          <a:p>
            <a:fld id="{AC0AB5CE-E2C9-4DB2-9C85-B68F3CA1A887}" type="slidenum">
              <a:rPr lang="en-US" smtClean="0"/>
              <a:t>58</a:t>
            </a:fld>
            <a:endParaRPr lang="en-US"/>
          </a:p>
        </p:txBody>
      </p:sp>
    </p:spTree>
    <p:extLst>
      <p:ext uri="{BB962C8B-B14F-4D97-AF65-F5344CB8AC3E}">
        <p14:creationId xmlns:p14="http://schemas.microsoft.com/office/powerpoint/2010/main" val="31725770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element: name of publisher. Put “name of publisher” in the search box, make sure the dropdown says “Exact title” and hit enter.</a:t>
            </a:r>
          </a:p>
          <a:p>
            <a:endParaRPr lang="en-US" dirty="0"/>
          </a:p>
          <a:p>
            <a:r>
              <a:rPr lang="en-US" dirty="0"/>
              <a:t>The definition tells us it’s a </a:t>
            </a:r>
            <a:r>
              <a:rPr lang="en-US" i="1" dirty="0"/>
              <a:t>nomen</a:t>
            </a:r>
            <a:r>
              <a:rPr lang="en-US" i="0" dirty="0"/>
              <a:t> that is the name of an agent responsible for publishing a manifestation. We also learn it is a shortcut element. We won’t go into that in detail, but it just means it actually represents a chain of relationships.</a:t>
            </a:r>
            <a:endParaRPr lang="en-US" dirty="0"/>
          </a:p>
          <a:p>
            <a:endParaRPr lang="en-US" dirty="0"/>
          </a:p>
          <a:p>
            <a:r>
              <a:rPr lang="en-US" dirty="0"/>
              <a:t>We learn that place of publication is a </a:t>
            </a:r>
            <a:r>
              <a:rPr lang="en-US" dirty="0" err="1"/>
              <a:t>subelement</a:t>
            </a:r>
            <a:r>
              <a:rPr lang="en-US" dirty="0"/>
              <a:t> of publication statement. Again, Susie will be talking about the publication statement element, because it is recorded using a </a:t>
            </a:r>
            <a:r>
              <a:rPr lang="en-US" i="1" dirty="0"/>
              <a:t>structured description</a:t>
            </a:r>
            <a:r>
              <a:rPr lang="en-US" i="0" dirty="0"/>
              <a:t>. But to prepare for that we need to talk about the </a:t>
            </a:r>
            <a:r>
              <a:rPr lang="en-US" i="0" dirty="0" err="1"/>
              <a:t>subelements</a:t>
            </a:r>
            <a:r>
              <a:rPr lang="en-US" i="0" dirty="0"/>
              <a:t>, which are recorded as </a:t>
            </a:r>
            <a:r>
              <a:rPr lang="en-US" i="1" dirty="0"/>
              <a:t>unstructured descriptions</a:t>
            </a:r>
            <a:r>
              <a:rPr lang="en-US" i="0" dirty="0"/>
              <a:t>.</a:t>
            </a:r>
          </a:p>
          <a:p>
            <a:endParaRPr lang="en-US" i="0" dirty="0"/>
          </a:p>
          <a:p>
            <a:r>
              <a:rPr lang="en-US" i="0" dirty="0"/>
              <a:t>We also learn from the PS that this element is core, that is, required.</a:t>
            </a:r>
            <a:endParaRPr lang="en-US" dirty="0"/>
          </a:p>
          <a:p>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60</a:t>
            </a:fld>
            <a:endParaRPr lang="en-US"/>
          </a:p>
        </p:txBody>
      </p:sp>
    </p:spTree>
    <p:extLst>
      <p:ext uri="{BB962C8B-B14F-4D97-AF65-F5344CB8AC3E}">
        <p14:creationId xmlns:p14="http://schemas.microsoft.com/office/powerpoint/2010/main" val="26171841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down to Recording. We are told to record the element as a value of a nomen string. We’ve already seen this under Title proper, and we concluded there that that means we are to record text. </a:t>
            </a:r>
          </a:p>
          <a:p>
            <a:endParaRPr lang="en-US" dirty="0"/>
          </a:p>
          <a:p>
            <a:r>
              <a:rPr lang="en-US" dirty="0"/>
              <a:t>Looking down a bit, we learn we are to record a value of this element that appears first</a:t>
            </a:r>
          </a:p>
        </p:txBody>
      </p:sp>
      <p:sp>
        <p:nvSpPr>
          <p:cNvPr id="4" name="Slide Number Placeholder 3"/>
          <p:cNvSpPr>
            <a:spLocks noGrp="1"/>
          </p:cNvSpPr>
          <p:nvPr>
            <p:ph type="sldNum" sz="quarter" idx="5"/>
          </p:nvPr>
        </p:nvSpPr>
        <p:spPr/>
        <p:txBody>
          <a:bodyPr/>
          <a:lstStyle/>
          <a:p>
            <a:fld id="{AC0AB5CE-E2C9-4DB2-9C85-B68F3CA1A887}" type="slidenum">
              <a:rPr lang="en-US" smtClean="0"/>
              <a:t>61</a:t>
            </a:fld>
            <a:endParaRPr lang="en-US"/>
          </a:p>
        </p:txBody>
      </p:sp>
    </p:spTree>
    <p:extLst>
      <p:ext uri="{BB962C8B-B14F-4D97-AF65-F5344CB8AC3E}">
        <p14:creationId xmlns:p14="http://schemas.microsoft.com/office/powerpoint/2010/main" val="311483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to scroll down to Recording an unstructured description. This should look very familiar by now and you will not be surprised to learn that the PS tells us to record the name following the Guidelines on normalized transcription.</a:t>
            </a:r>
          </a:p>
          <a:p>
            <a:endParaRPr lang="en-US" dirty="0"/>
          </a:p>
          <a:p>
            <a:r>
              <a:rPr lang="en-US" dirty="0"/>
              <a:t>Let’s click on that to see if there are any instructions we haven’t yet seen for capitalization of corporate bodies. Just as we have done two or three times now, click on Guidelines on normalized transcription; then Capitalization, then terms in specific languages, then terms in English. I won’t show all the steps on the slide. </a:t>
            </a:r>
          </a:p>
        </p:txBody>
      </p:sp>
      <p:sp>
        <p:nvSpPr>
          <p:cNvPr id="4" name="Slide Number Placeholder 3"/>
          <p:cNvSpPr>
            <a:spLocks noGrp="1"/>
          </p:cNvSpPr>
          <p:nvPr>
            <p:ph type="sldNum" sz="quarter" idx="5"/>
          </p:nvPr>
        </p:nvSpPr>
        <p:spPr/>
        <p:txBody>
          <a:bodyPr/>
          <a:lstStyle/>
          <a:p>
            <a:fld id="{AC0AB5CE-E2C9-4DB2-9C85-B68F3CA1A887}" type="slidenum">
              <a:rPr lang="en-US" smtClean="0"/>
              <a:t>62</a:t>
            </a:fld>
            <a:endParaRPr lang="en-US"/>
          </a:p>
        </p:txBody>
      </p:sp>
    </p:spTree>
    <p:extLst>
      <p:ext uri="{BB962C8B-B14F-4D97-AF65-F5344CB8AC3E}">
        <p14:creationId xmlns:p14="http://schemas.microsoft.com/office/powerpoint/2010/main" val="3809505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there is a section on capitalization of corporate bodies.</a:t>
            </a:r>
          </a:p>
        </p:txBody>
      </p:sp>
      <p:sp>
        <p:nvSpPr>
          <p:cNvPr id="4" name="Slide Number Placeholder 3"/>
          <p:cNvSpPr>
            <a:spLocks noGrp="1"/>
          </p:cNvSpPr>
          <p:nvPr>
            <p:ph type="sldNum" sz="quarter" idx="5"/>
          </p:nvPr>
        </p:nvSpPr>
        <p:spPr/>
        <p:txBody>
          <a:bodyPr/>
          <a:lstStyle/>
          <a:p>
            <a:fld id="{AC0AB5CE-E2C9-4DB2-9C85-B68F3CA1A887}" type="slidenum">
              <a:rPr lang="en-US" smtClean="0"/>
              <a:t>63</a:t>
            </a:fld>
            <a:endParaRPr lang="en-US"/>
          </a:p>
        </p:txBody>
      </p:sp>
    </p:spTree>
    <p:extLst>
      <p:ext uri="{BB962C8B-B14F-4D97-AF65-F5344CB8AC3E}">
        <p14:creationId xmlns:p14="http://schemas.microsoft.com/office/powerpoint/2010/main" val="4156846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r>
              <a:rPr lang="en-US" dirty="0"/>
              <a:t>Here are some examples of unstructured descriptions. </a:t>
            </a:r>
          </a:p>
          <a:p>
            <a:pPr marL="0" indent="0"/>
            <a:endParaRPr lang="en-US" dirty="0"/>
          </a:p>
          <a:p>
            <a:pPr marL="0" indent="0"/>
            <a:r>
              <a:rPr lang="en-US" dirty="0"/>
              <a:t>The first type of element is a manifestation statement that is transcribed from a manifestation. For example, a title proper and the statement of responsibility (</a:t>
            </a:r>
            <a:r>
              <a:rPr lang="en-US" i="1" dirty="0"/>
              <a:t>To kill a mockingbird by Harper Lee</a:t>
            </a:r>
            <a:r>
              <a:rPr lang="en-US" dirty="0"/>
              <a:t>), or an edition statement (Second edition). The data are recorded, transcribed, exactly as they appears in the source.</a:t>
            </a:r>
            <a:endParaRPr dirty="0"/>
          </a:p>
          <a:p>
            <a:pPr marL="0" indent="0"/>
            <a:endParaRPr dirty="0"/>
          </a:p>
          <a:p>
            <a:pPr marL="0" indent="0"/>
            <a:endParaRPr dirty="0"/>
          </a:p>
          <a:p>
            <a:pPr marL="0" indent="0"/>
            <a:r>
              <a:rPr lang="en-US" dirty="0"/>
              <a:t>The next type is an unstructured note supplied by a cataloger such as: Includes bibliographic references and index or … Note that even though the phrase “Includes bibliographical references and index” does follow a structure that most everybody in North American cataloging practice writes out verbatim, this is still considered an unstructured description as far as RDA is concerned—nothing in RDA prescribes this wording or combining notes about bibliographies and indexes in this way. The second example is clearly free text supplied by the cataloger.</a:t>
            </a:r>
            <a:endParaRPr dirty="0"/>
          </a:p>
        </p:txBody>
      </p:sp>
      <p:sp>
        <p:nvSpPr>
          <p:cNvPr id="135" name="Google Shape;135;p5:notes"/>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buSzPts val="1400"/>
            </a:pPr>
            <a:fld id="{00000000-1234-1234-1234-123412341234}" type="slidenum">
              <a:rPr lang="en-US"/>
              <a:pPr algn="r">
                <a:buSzPts val="1400"/>
              </a:pPr>
              <a:t>7</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 be surprised to learn, scrolling down, that we are instructed to capitalize the name of an institution (etc.). Remember “capitalize” means record the first letter of a word using a capital letter; the rest of the word will be lower-case, if we are normalizing, however it is presented on the source. Looking at our surrogate title page we do have a presentation of the name of the publisher. Following the guidelines, the nomen string will be recorded as shown here. We are now ready to record a value for this element in our worksheet. </a:t>
            </a:r>
          </a:p>
        </p:txBody>
      </p:sp>
      <p:sp>
        <p:nvSpPr>
          <p:cNvPr id="4" name="Slide Number Placeholder 3"/>
          <p:cNvSpPr>
            <a:spLocks noGrp="1"/>
          </p:cNvSpPr>
          <p:nvPr>
            <p:ph type="sldNum" sz="quarter" idx="5"/>
          </p:nvPr>
        </p:nvSpPr>
        <p:spPr/>
        <p:txBody>
          <a:bodyPr/>
          <a:lstStyle/>
          <a:p>
            <a:fld id="{AC0AB5CE-E2C9-4DB2-9C85-B68F3CA1A887}" type="slidenum">
              <a:rPr lang="en-US" smtClean="0"/>
              <a:t>64</a:t>
            </a:fld>
            <a:endParaRPr lang="en-US"/>
          </a:p>
        </p:txBody>
      </p:sp>
    </p:spTree>
    <p:extLst>
      <p:ext uri="{BB962C8B-B14F-4D97-AF65-F5344CB8AC3E}">
        <p14:creationId xmlns:p14="http://schemas.microsoft.com/office/powerpoint/2010/main" val="2496252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let’s have a look at the date of publication element.</a:t>
            </a:r>
          </a:p>
        </p:txBody>
      </p:sp>
      <p:sp>
        <p:nvSpPr>
          <p:cNvPr id="4" name="Slide Number Placeholder 3"/>
          <p:cNvSpPr>
            <a:spLocks noGrp="1"/>
          </p:cNvSpPr>
          <p:nvPr>
            <p:ph type="sldNum" sz="quarter" idx="5"/>
          </p:nvPr>
        </p:nvSpPr>
        <p:spPr/>
        <p:txBody>
          <a:bodyPr/>
          <a:lstStyle/>
          <a:p>
            <a:fld id="{AC0AB5CE-E2C9-4DB2-9C85-B68F3CA1A887}" type="slidenum">
              <a:rPr lang="en-US" smtClean="0"/>
              <a:t>65</a:t>
            </a:fld>
            <a:endParaRPr lang="en-US"/>
          </a:p>
        </p:txBody>
      </p:sp>
    </p:spTree>
    <p:extLst>
      <p:ext uri="{BB962C8B-B14F-4D97-AF65-F5344CB8AC3E}">
        <p14:creationId xmlns:p14="http://schemas.microsoft.com/office/powerpoint/2010/main" val="2361386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element: date of publication. Type “date of publication” in the search box, make sure the dropdown says “Exact title” and hit enter.</a:t>
            </a:r>
          </a:p>
          <a:p>
            <a:endParaRPr lang="en-US" dirty="0"/>
          </a:p>
          <a:p>
            <a:r>
              <a:rPr lang="en-US" dirty="0"/>
              <a:t>We learn that date of publication is a </a:t>
            </a:r>
            <a:r>
              <a:rPr lang="en-US" i="1" dirty="0"/>
              <a:t>timespan</a:t>
            </a:r>
            <a:r>
              <a:rPr lang="en-US" i="0" dirty="0"/>
              <a:t> during which the publication occurred. We also learn from the PS under Prerecording that the element is core, so we need to record it. Since Timespan is a new concept, we’re going to look at it very briefly, just two slides. </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67</a:t>
            </a:fld>
            <a:endParaRPr lang="en-US"/>
          </a:p>
        </p:txBody>
      </p:sp>
    </p:spTree>
    <p:extLst>
      <p:ext uri="{BB962C8B-B14F-4D97-AF65-F5344CB8AC3E}">
        <p14:creationId xmlns:p14="http://schemas.microsoft.com/office/powerpoint/2010/main" val="31297596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Timespan is an entity in Official RDA, which is a major change from Original RDA, where dates (aka timespans) were attributes of various </a:t>
            </a:r>
            <a:r>
              <a:rPr lang="en-US" dirty="0" err="1"/>
              <a:t>entites</a:t>
            </a:r>
            <a:r>
              <a:rPr lang="en-US" dirty="0"/>
              <a:t>.</a:t>
            </a:r>
          </a:p>
        </p:txBody>
      </p:sp>
      <p:sp>
        <p:nvSpPr>
          <p:cNvPr id="4" name="Slide Number Placeholder 3"/>
          <p:cNvSpPr>
            <a:spLocks noGrp="1"/>
          </p:cNvSpPr>
          <p:nvPr>
            <p:ph type="sldNum" sz="quarter" idx="5"/>
          </p:nvPr>
        </p:nvSpPr>
        <p:spPr/>
        <p:txBody>
          <a:bodyPr/>
          <a:lstStyle/>
          <a:p>
            <a:fld id="{AC0AB5CE-E2C9-4DB2-9C85-B68F3CA1A887}" type="slidenum">
              <a:rPr lang="en-US" smtClean="0"/>
              <a:t>68</a:t>
            </a:fld>
            <a:endParaRPr lang="en-US"/>
          </a:p>
        </p:txBody>
      </p:sp>
    </p:spTree>
    <p:extLst>
      <p:ext uri="{BB962C8B-B14F-4D97-AF65-F5344CB8AC3E}">
        <p14:creationId xmlns:p14="http://schemas.microsoft.com/office/powerpoint/2010/main" val="2448353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thing we’re going to look at here is the definition: a finite period of time. A finite period of time might seem short, but this isn’t necessarily so. The only limit is it has a beginning and an end. So a nanosecond is a timespan; and the age of the universe is a timespan. A date of publication is a timespan. Our evidence for the date of publication is usually a year we find recorded on a manifestation, so even though the timespan is probably shorter than a year (it might be a single day), our evidence makes us record a year, which is standard practice even if we happen to see a shorter timespan (we would record 2026 even if the manifestation said April 26, 2026). This is just our cultural cataloging practice for general cataloging. </a:t>
            </a:r>
          </a:p>
          <a:p>
            <a:endParaRPr lang="en-US" dirty="0"/>
          </a:p>
          <a:p>
            <a:r>
              <a:rPr lang="en-US" dirty="0"/>
              <a:t>One last point, however: since timespan is an entity, and manifestation is an entity, that means when we record the place of publication element we are actually recording a </a:t>
            </a:r>
            <a:r>
              <a:rPr lang="en-US" i="1" dirty="0"/>
              <a:t>relationship</a:t>
            </a:r>
            <a:r>
              <a:rPr lang="en-US" i="0" dirty="0"/>
              <a:t> between a manifestation and a timespan. Theoretically we could create descriptions, aka authority records for timespans. If we did this we could record the date of publication element using a linking field between the manifestation and the timespan description. We aren’t doing that (yet!), so for the moment we will continue recording timespans such as date of publication as attributes of other entities rather than relationships. But being aware of the change in the underlying model is important, and may lead to changes in practice in the future. </a:t>
            </a:r>
          </a:p>
          <a:p>
            <a:endParaRPr lang="en-US" i="0" dirty="0"/>
          </a:p>
          <a:p>
            <a:r>
              <a:rPr lang="en-US" i="0" dirty="0"/>
              <a:t>OK, now go back to Date of publication by clicking on the back button or typing the name of the element in the search box again.</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69</a:t>
            </a:fld>
            <a:endParaRPr lang="en-US"/>
          </a:p>
        </p:txBody>
      </p:sp>
    </p:spTree>
    <p:extLst>
      <p:ext uri="{BB962C8B-B14F-4D97-AF65-F5344CB8AC3E}">
        <p14:creationId xmlns:p14="http://schemas.microsoft.com/office/powerpoint/2010/main" val="31260089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down to Recording. We are to record this timespan as an “appellation of timespan” or as an IRI. We aren’t currently using IRIs (if we were we would have to use the IRI to point at a separate description of the timespan, which I already noted we aren’t creating now), so we’re left with appellation of timespan. We saw earlier in this presentation that appellation simply means a name, that is, text, which we’re all used to doing.</a:t>
            </a:r>
          </a:p>
          <a:p>
            <a:endParaRPr lang="en-US" dirty="0"/>
          </a:p>
          <a:p>
            <a:r>
              <a:rPr lang="en-US" dirty="0"/>
              <a:t>There is a PS but it isn’t pertinent, it’s about CIP cataloging, which we aren’t doing.</a:t>
            </a:r>
          </a:p>
          <a:p>
            <a:endParaRPr lang="en-US" dirty="0"/>
          </a:p>
          <a:p>
            <a:r>
              <a:rPr lang="en-US" dirty="0"/>
              <a:t>Let’s take stock for a moment of what information we already have about date of publication. Look in the surrogate at the verso of the title page. The statement starts with a copyright statement, but, hurrah!, the very next sentence tells us quite positively when this manifestation was published, 2021. Publishers are not always so considerate of catalogers. “2021” is an appellation of the timespan.</a:t>
            </a:r>
          </a:p>
        </p:txBody>
      </p:sp>
      <p:sp>
        <p:nvSpPr>
          <p:cNvPr id="4" name="Slide Number Placeholder 3"/>
          <p:cNvSpPr>
            <a:spLocks noGrp="1"/>
          </p:cNvSpPr>
          <p:nvPr>
            <p:ph type="sldNum" sz="quarter" idx="5"/>
          </p:nvPr>
        </p:nvSpPr>
        <p:spPr/>
        <p:txBody>
          <a:bodyPr/>
          <a:lstStyle/>
          <a:p>
            <a:fld id="{AC0AB5CE-E2C9-4DB2-9C85-B68F3CA1A887}" type="slidenum">
              <a:rPr lang="en-US" smtClean="0"/>
              <a:t>70</a:t>
            </a:fld>
            <a:endParaRPr lang="en-US"/>
          </a:p>
        </p:txBody>
      </p:sp>
    </p:spTree>
    <p:extLst>
      <p:ext uri="{BB962C8B-B14F-4D97-AF65-F5344CB8AC3E}">
        <p14:creationId xmlns:p14="http://schemas.microsoft.com/office/powerpoint/2010/main" val="117727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RDA, scrolling down after “Recording” we see a bunch of conditions that do not apply to our book. The date is not represented in different calendars; only one value appears; an exact date IS known; this is not a diachronic work (one that exists over time), whether incomplete or complete; so we can skip right to the guidelines for recording an unstructured description. </a:t>
            </a:r>
          </a:p>
          <a:p>
            <a:endParaRPr lang="en-US" dirty="0"/>
          </a:p>
          <a:p>
            <a:r>
              <a:rPr lang="en-US" dirty="0"/>
              <a:t>First we are told to record this as a name of timespan. Technically they’re not the same thing, but we don’t have time to go into all the ins and outs of appellation, name, and nomen, so let’s just say we can think of this as the same thing as appellation of timespan that we saw earlier.</a:t>
            </a:r>
          </a:p>
          <a:p>
            <a:endParaRPr lang="en-US" dirty="0"/>
          </a:p>
          <a:p>
            <a:r>
              <a:rPr lang="en-US" dirty="0"/>
              <a:t>We’ve seen this exact set of options several times now. And it is no surprise that the PS instructs us the apply the guidelines on normalized transcription. Let’s just go there to see if there is anything about normalized transcription for timespan. Click on Guidelines on normalized transcription </a:t>
            </a:r>
          </a:p>
        </p:txBody>
      </p:sp>
      <p:sp>
        <p:nvSpPr>
          <p:cNvPr id="4" name="Slide Number Placeholder 3"/>
          <p:cNvSpPr>
            <a:spLocks noGrp="1"/>
          </p:cNvSpPr>
          <p:nvPr>
            <p:ph type="sldNum" sz="quarter" idx="5"/>
          </p:nvPr>
        </p:nvSpPr>
        <p:spPr/>
        <p:txBody>
          <a:bodyPr/>
          <a:lstStyle/>
          <a:p>
            <a:fld id="{AC0AB5CE-E2C9-4DB2-9C85-B68F3CA1A887}" type="slidenum">
              <a:rPr lang="en-US" smtClean="0"/>
              <a:t>71</a:t>
            </a:fld>
            <a:endParaRPr lang="en-US"/>
          </a:p>
        </p:txBody>
      </p:sp>
    </p:spTree>
    <p:extLst>
      <p:ext uri="{BB962C8B-B14F-4D97-AF65-F5344CB8AC3E}">
        <p14:creationId xmlns:p14="http://schemas.microsoft.com/office/powerpoint/2010/main" val="153128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see anything here about timespan, but as a matter of fact, our method of writing a year is to use a number, and there </a:t>
            </a:r>
            <a:r>
              <a:rPr lang="en-US" i="1" dirty="0"/>
              <a:t>is</a:t>
            </a:r>
            <a:r>
              <a:rPr lang="en-US" i="0" dirty="0"/>
              <a:t> something about that. Let’s click on it.</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72</a:t>
            </a:fld>
            <a:endParaRPr lang="en-US"/>
          </a:p>
        </p:txBody>
      </p:sp>
    </p:spTree>
    <p:extLst>
      <p:ext uri="{BB962C8B-B14F-4D97-AF65-F5344CB8AC3E}">
        <p14:creationId xmlns:p14="http://schemas.microsoft.com/office/powerpoint/2010/main" val="1756359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quite a few options, but the first one is the most basic: Transcribe a number as it appears, and the PS instructs us to apply the option except when recording numbers in certain </a:t>
            </a:r>
            <a:r>
              <a:rPr lang="en-US" dirty="0" err="1"/>
              <a:t>non-Latin</a:t>
            </a:r>
            <a:r>
              <a:rPr lang="en-US" dirty="0"/>
              <a:t> scripts, which isn’t the case with our book. So I think our case is pretty straightforward. Note, however, the PS to “apply the option” means transcribing Roman numerals as they appear, as Roman numerals. If that happens, we would then go to option number 3, “Transcribe a numeral as it appears </a:t>
            </a:r>
            <a:r>
              <a:rPr lang="en-US" i="1" dirty="0"/>
              <a:t>and in an equivalent form</a:t>
            </a:r>
            <a:r>
              <a:rPr lang="en-US" dirty="0"/>
              <a:t> preferred by an agent who creates the metadata.” The PS doesn’t say this here, but the equivalent form preferred by our agency is Arabic, which we would record in square brackets following the numeral as it appears. That might be the case with some of your exercises today. But it isn’t the case with Guardians of </a:t>
            </a:r>
            <a:r>
              <a:rPr lang="en-US" dirty="0" err="1"/>
              <a:t>Porthaven</a:t>
            </a:r>
            <a:r>
              <a:rPr lang="en-US" dirty="0"/>
              <a:t> so let’s just file that piece of information away for the moment.</a:t>
            </a:r>
          </a:p>
        </p:txBody>
      </p:sp>
      <p:sp>
        <p:nvSpPr>
          <p:cNvPr id="4" name="Slide Number Placeholder 3"/>
          <p:cNvSpPr>
            <a:spLocks noGrp="1"/>
          </p:cNvSpPr>
          <p:nvPr>
            <p:ph type="sldNum" sz="quarter" idx="5"/>
          </p:nvPr>
        </p:nvSpPr>
        <p:spPr/>
        <p:txBody>
          <a:bodyPr/>
          <a:lstStyle/>
          <a:p>
            <a:fld id="{AC0AB5CE-E2C9-4DB2-9C85-B68F3CA1A887}" type="slidenum">
              <a:rPr lang="en-US" smtClean="0"/>
              <a:t>73</a:t>
            </a:fld>
            <a:endParaRPr lang="en-US"/>
          </a:p>
        </p:txBody>
      </p:sp>
    </p:spTree>
    <p:extLst>
      <p:ext uri="{BB962C8B-B14F-4D97-AF65-F5344CB8AC3E}">
        <p14:creationId xmlns:p14="http://schemas.microsoft.com/office/powerpoint/2010/main" val="3360949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ready to record our value in the worksheet</a:t>
            </a:r>
          </a:p>
        </p:txBody>
      </p:sp>
      <p:sp>
        <p:nvSpPr>
          <p:cNvPr id="4" name="Slide Number Placeholder 3"/>
          <p:cNvSpPr>
            <a:spLocks noGrp="1"/>
          </p:cNvSpPr>
          <p:nvPr>
            <p:ph type="sldNum" sz="quarter" idx="5"/>
          </p:nvPr>
        </p:nvSpPr>
        <p:spPr/>
        <p:txBody>
          <a:bodyPr/>
          <a:lstStyle/>
          <a:p>
            <a:fld id="{AC0AB5CE-E2C9-4DB2-9C85-B68F3CA1A887}" type="slidenum">
              <a:rPr lang="en-US" smtClean="0"/>
              <a:t>74</a:t>
            </a:fld>
            <a:endParaRPr lang="en-US"/>
          </a:p>
        </p:txBody>
      </p:sp>
    </p:spTree>
    <p:extLst>
      <p:ext uri="{BB962C8B-B14F-4D97-AF65-F5344CB8AC3E}">
        <p14:creationId xmlns:p14="http://schemas.microsoft.com/office/powerpoint/2010/main" val="421943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r>
              <a:rPr lang="en-US"/>
              <a:t>The next type of data is a name or title in direct order as shown on the slide. </a:t>
            </a:r>
            <a:endParaRPr/>
          </a:p>
          <a:p>
            <a:pPr marL="0" indent="0"/>
            <a:endParaRPr/>
          </a:p>
          <a:p>
            <a:pPr marL="0" indent="0"/>
            <a:r>
              <a:rPr lang="en-US"/>
              <a:t>An uncontrolled term representing a concept is considered unstructured description. For example, </a:t>
            </a:r>
            <a:r>
              <a:rPr lang="en-US" i="1"/>
              <a:t>Children’s fiction</a:t>
            </a:r>
            <a:r>
              <a:rPr lang="en-US"/>
              <a:t> is a genre term supplied by a cataloger that is not drawn from a controlled vocabulary.</a:t>
            </a:r>
            <a:endParaRPr/>
          </a:p>
          <a:p>
            <a:pPr marL="0" indent="0"/>
            <a:endParaRPr/>
          </a:p>
        </p:txBody>
      </p:sp>
      <p:sp>
        <p:nvSpPr>
          <p:cNvPr id="141" name="Google Shape;141;p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we’re at it thinking about unstructured descriptions, we’re going to jump momentarily from the description of a manifestation (which we’re used to thinking of as a bibliographic record) to the description of a person (which we’re used to thinking of as an authority record). There are several elements in the description of a person entity that are unstructured, but we’re only going to look at one, name of person, since there is a person related to Guardians of </a:t>
            </a:r>
            <a:r>
              <a:rPr lang="en-US" dirty="0" err="1"/>
              <a:t>Porthaven</a:t>
            </a:r>
            <a:r>
              <a:rPr lang="en-US" dirty="0"/>
              <a:t> that needs describing.</a:t>
            </a:r>
          </a:p>
          <a:p>
            <a:endParaRPr lang="en-US" dirty="0"/>
          </a:p>
          <a:p>
            <a:r>
              <a:rPr lang="en-US" dirty="0"/>
              <a:t>We’re moving to a new entity, so click on the Entities menu, click on “person” and let the Toolkit go there.</a:t>
            </a:r>
          </a:p>
        </p:txBody>
      </p:sp>
      <p:sp>
        <p:nvSpPr>
          <p:cNvPr id="4" name="Slide Number Placeholder 3"/>
          <p:cNvSpPr>
            <a:spLocks noGrp="1"/>
          </p:cNvSpPr>
          <p:nvPr>
            <p:ph type="sldNum" sz="quarter" idx="5"/>
          </p:nvPr>
        </p:nvSpPr>
        <p:spPr/>
        <p:txBody>
          <a:bodyPr/>
          <a:lstStyle/>
          <a:p>
            <a:fld id="{AC0AB5CE-E2C9-4DB2-9C85-B68F3CA1A887}" type="slidenum">
              <a:rPr lang="en-US" smtClean="0"/>
              <a:t>77</a:t>
            </a:fld>
            <a:endParaRPr lang="en-US"/>
          </a:p>
        </p:txBody>
      </p:sp>
    </p:spTree>
    <p:extLst>
      <p:ext uri="{BB962C8B-B14F-4D97-AF65-F5344CB8AC3E}">
        <p14:creationId xmlns:p14="http://schemas.microsoft.com/office/powerpoint/2010/main" val="20394185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continue, we need to open a template where we will build a description of this person, and where we can record a value for name of person. To back to the Google drive, the folder for Guardians of </a:t>
            </a:r>
            <a:r>
              <a:rPr lang="en-US" dirty="0" err="1"/>
              <a:t>Porthaven</a:t>
            </a:r>
            <a:r>
              <a:rPr lang="en-US" dirty="0"/>
              <a:t>. Open “Authority – Person – Shane </a:t>
            </a:r>
            <a:r>
              <a:rPr lang="en-US" dirty="0" err="1"/>
              <a:t>Arbuthnott</a:t>
            </a:r>
            <a:r>
              <a:rPr lang="en-US" dirty="0"/>
              <a:t>”. </a:t>
            </a:r>
          </a:p>
        </p:txBody>
      </p:sp>
      <p:sp>
        <p:nvSpPr>
          <p:cNvPr id="4" name="Slide Number Placeholder 3"/>
          <p:cNvSpPr>
            <a:spLocks noGrp="1"/>
          </p:cNvSpPr>
          <p:nvPr>
            <p:ph type="sldNum" sz="quarter" idx="5"/>
          </p:nvPr>
        </p:nvSpPr>
        <p:spPr/>
        <p:txBody>
          <a:bodyPr/>
          <a:lstStyle/>
          <a:p>
            <a:fld id="{AC0AB5CE-E2C9-4DB2-9C85-B68F3CA1A887}" type="slidenum">
              <a:rPr lang="en-US" smtClean="0"/>
              <a:t>78</a:t>
            </a:fld>
            <a:endParaRPr lang="en-US"/>
          </a:p>
        </p:txBody>
      </p:sp>
    </p:spTree>
    <p:extLst>
      <p:ext uri="{BB962C8B-B14F-4D97-AF65-F5344CB8AC3E}">
        <p14:creationId xmlns:p14="http://schemas.microsoft.com/office/powerpoint/2010/main" val="20940719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Copy of blank.</a:t>
            </a:r>
          </a:p>
        </p:txBody>
      </p:sp>
      <p:sp>
        <p:nvSpPr>
          <p:cNvPr id="4" name="Slide Number Placeholder 3"/>
          <p:cNvSpPr>
            <a:spLocks noGrp="1"/>
          </p:cNvSpPr>
          <p:nvPr>
            <p:ph type="sldNum" sz="quarter" idx="5"/>
          </p:nvPr>
        </p:nvSpPr>
        <p:spPr/>
        <p:txBody>
          <a:bodyPr/>
          <a:lstStyle/>
          <a:p>
            <a:fld id="{AC0AB5CE-E2C9-4DB2-9C85-B68F3CA1A887}" type="slidenum">
              <a:rPr lang="en-US" smtClean="0"/>
              <a:t>79</a:t>
            </a:fld>
            <a:endParaRPr lang="en-US"/>
          </a:p>
        </p:txBody>
      </p:sp>
    </p:spTree>
    <p:extLst>
      <p:ext uri="{BB962C8B-B14F-4D97-AF65-F5344CB8AC3E}">
        <p14:creationId xmlns:p14="http://schemas.microsoft.com/office/powerpoint/2010/main" val="21536994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SAVE THIS FORM TO OUR OWN COMPUTER. DO NOT FILL OUT THE FORM IN THE DRIVE WE’RE ALL SHARING.</a:t>
            </a:r>
          </a:p>
        </p:txBody>
      </p:sp>
      <p:sp>
        <p:nvSpPr>
          <p:cNvPr id="4" name="Slide Number Placeholder 3"/>
          <p:cNvSpPr>
            <a:spLocks noGrp="1"/>
          </p:cNvSpPr>
          <p:nvPr>
            <p:ph type="sldNum" sz="quarter" idx="5"/>
          </p:nvPr>
        </p:nvSpPr>
        <p:spPr/>
        <p:txBody>
          <a:bodyPr/>
          <a:lstStyle/>
          <a:p>
            <a:fld id="{AC0AB5CE-E2C9-4DB2-9C85-B68F3CA1A887}" type="slidenum">
              <a:rPr lang="en-US" smtClean="0"/>
              <a:t>80</a:t>
            </a:fld>
            <a:endParaRPr lang="en-US"/>
          </a:p>
        </p:txBody>
      </p:sp>
    </p:spTree>
    <p:extLst>
      <p:ext uri="{BB962C8B-B14F-4D97-AF65-F5344CB8AC3E}">
        <p14:creationId xmlns:p14="http://schemas.microsoft.com/office/powerpoint/2010/main" val="3022725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person entity is defined as “An agent who is an individual human being who lives or is assumed to have lived.” This is a change from original to official RDA. According to the authors of Official RDA, a “person” has to be a “real” human being. You will remember that in Original RDA, fictitious and non-human entities such as named animals could be described as person entities. Many of us thought this was a leap forward from AACR2 which didn’t allow us to describe, for instance, animal actors such as Keiko the whale in name authority records because previously they were not considered persons. So many were disappointed with this development in Official RDA. Those of you who feel that way will be relieved to see the PS, therefore, under Prerecording “LC/PCC practice: A person entity may also be a fictitious entity or a non-human entity.” So we will be continuing the same practice in NACO that we have been for the last ten years. But that doesn’t actually apply to the person related to Guardians of </a:t>
            </a:r>
            <a:r>
              <a:rPr lang="en-US" dirty="0" err="1"/>
              <a:t>Porthaven</a:t>
            </a:r>
            <a:r>
              <a:rPr lang="en-US" dirty="0"/>
              <a:t>, so I just point it out for your information.</a:t>
            </a:r>
          </a:p>
        </p:txBody>
      </p:sp>
      <p:sp>
        <p:nvSpPr>
          <p:cNvPr id="4" name="Slide Number Placeholder 3"/>
          <p:cNvSpPr>
            <a:spLocks noGrp="1"/>
          </p:cNvSpPr>
          <p:nvPr>
            <p:ph type="sldNum" sz="quarter" idx="5"/>
          </p:nvPr>
        </p:nvSpPr>
        <p:spPr/>
        <p:txBody>
          <a:bodyPr/>
          <a:lstStyle/>
          <a:p>
            <a:fld id="{AC0AB5CE-E2C9-4DB2-9C85-B68F3CA1A887}" type="slidenum">
              <a:rPr lang="en-US" smtClean="0"/>
              <a:t>81</a:t>
            </a:fld>
            <a:endParaRPr lang="en-US"/>
          </a:p>
        </p:txBody>
      </p:sp>
    </p:spTree>
    <p:extLst>
      <p:ext uri="{BB962C8B-B14F-4D97-AF65-F5344CB8AC3E}">
        <p14:creationId xmlns:p14="http://schemas.microsoft.com/office/powerpoint/2010/main" val="11292049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a reminder, we do have a person related to this work, Shane </a:t>
            </a:r>
            <a:r>
              <a:rPr lang="en-US" dirty="0" err="1"/>
              <a:t>Arbuthnott</a:t>
            </a:r>
            <a:r>
              <a:rPr lang="en-US" dirty="0"/>
              <a:t>, who is named on the title page as well as on an author bio page which shows us a photograph and gives other information. We want to create a description of this person. I am going to demonstrate one element only of this description, name of person.</a:t>
            </a:r>
          </a:p>
        </p:txBody>
      </p:sp>
      <p:sp>
        <p:nvSpPr>
          <p:cNvPr id="4" name="Slide Number Placeholder 3"/>
          <p:cNvSpPr>
            <a:spLocks noGrp="1"/>
          </p:cNvSpPr>
          <p:nvPr>
            <p:ph type="sldNum" sz="quarter" idx="5"/>
          </p:nvPr>
        </p:nvSpPr>
        <p:spPr/>
        <p:txBody>
          <a:bodyPr/>
          <a:lstStyle/>
          <a:p>
            <a:fld id="{AC0AB5CE-E2C9-4DB2-9C85-B68F3CA1A887}" type="slidenum">
              <a:rPr lang="en-US" smtClean="0"/>
              <a:t>82</a:t>
            </a:fld>
            <a:endParaRPr lang="en-US"/>
          </a:p>
        </p:txBody>
      </p:sp>
    </p:spTree>
    <p:extLst>
      <p:ext uri="{BB962C8B-B14F-4D97-AF65-F5344CB8AC3E}">
        <p14:creationId xmlns:p14="http://schemas.microsoft.com/office/powerpoint/2010/main" val="1887832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all be on the Person entity page. Go to the very bottom and, under Elements, you will see a list of all possible elements that can be used to describe a person scroll through the list until you find name of person. Click on it.</a:t>
            </a:r>
          </a:p>
        </p:txBody>
      </p:sp>
      <p:sp>
        <p:nvSpPr>
          <p:cNvPr id="4" name="Slide Number Placeholder 3"/>
          <p:cNvSpPr>
            <a:spLocks noGrp="1"/>
          </p:cNvSpPr>
          <p:nvPr>
            <p:ph type="sldNum" sz="quarter" idx="5"/>
          </p:nvPr>
        </p:nvSpPr>
        <p:spPr/>
        <p:txBody>
          <a:bodyPr/>
          <a:lstStyle/>
          <a:p>
            <a:fld id="{AC0AB5CE-E2C9-4DB2-9C85-B68F3CA1A887}" type="slidenum">
              <a:rPr lang="en-US" smtClean="0"/>
              <a:t>83</a:t>
            </a:fld>
            <a:endParaRPr lang="en-US"/>
          </a:p>
        </p:txBody>
      </p:sp>
    </p:spTree>
    <p:extLst>
      <p:ext uri="{BB962C8B-B14F-4D97-AF65-F5344CB8AC3E}">
        <p14:creationId xmlns:p14="http://schemas.microsoft.com/office/powerpoint/2010/main" val="12706642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element is defined as “A </a:t>
            </a:r>
            <a:r>
              <a:rPr lang="en-US" i="1" dirty="0"/>
              <a:t>nomen</a:t>
            </a:r>
            <a:r>
              <a:rPr lang="en-US" dirty="0"/>
              <a:t> that is an </a:t>
            </a:r>
            <a:r>
              <a:rPr lang="en-US" i="1" dirty="0"/>
              <a:t>appellation</a:t>
            </a:r>
            <a:r>
              <a:rPr lang="en-US" dirty="0"/>
              <a:t> of person in natural language and phrasing used in common discourse.” We’ve already talked about “nomen” and “appellation”—it pretty much means “name”—but the important language here is “natural language … used in common discourse.” Name of person is an appellation, as we shall see, that has not been manipulated in any way. People call me Robert Maxwell, not “Maxwell, Robert.” “Robert Maxwell” is natural language used in common discourse. That’s what name of person is.</a:t>
            </a:r>
          </a:p>
          <a:p>
            <a:endParaRPr lang="en-US" dirty="0"/>
          </a:p>
          <a:p>
            <a:r>
              <a:rPr lang="en-US" dirty="0"/>
              <a:t>We also see that RDA recognizes many different kinds of names, including a real name, a pseudonym, a nickname, initials, and so on. We will skip over all these details today, sorry … Instead, let’s scroll down to Recording and Recording an unstructured description. </a:t>
            </a:r>
          </a:p>
        </p:txBody>
      </p:sp>
      <p:sp>
        <p:nvSpPr>
          <p:cNvPr id="4" name="Slide Number Placeholder 3"/>
          <p:cNvSpPr>
            <a:spLocks noGrp="1"/>
          </p:cNvSpPr>
          <p:nvPr>
            <p:ph type="sldNum" sz="quarter" idx="5"/>
          </p:nvPr>
        </p:nvSpPr>
        <p:spPr/>
        <p:txBody>
          <a:bodyPr/>
          <a:lstStyle/>
          <a:p>
            <a:fld id="{AC0AB5CE-E2C9-4DB2-9C85-B68F3CA1A887}" type="slidenum">
              <a:rPr lang="en-US" smtClean="0"/>
              <a:t>84</a:t>
            </a:fld>
            <a:endParaRPr lang="en-US"/>
          </a:p>
        </p:txBody>
      </p:sp>
    </p:spTree>
    <p:extLst>
      <p:ext uri="{BB962C8B-B14F-4D97-AF65-F5344CB8AC3E}">
        <p14:creationId xmlns:p14="http://schemas.microsoft.com/office/powerpoint/2010/main" val="4314279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we are instructed to record this as a value of nomen string. You all know what this means now. What is a nomen string? A combination of signs, such as letters of the alphabet. I think we can manage this.</a:t>
            </a:r>
          </a:p>
          <a:p>
            <a:endParaRPr lang="en-US" dirty="0"/>
          </a:p>
          <a:p>
            <a:r>
              <a:rPr lang="en-US" dirty="0"/>
              <a:t>Next, under unstructured description, we see the now familiar options, and we are going to follow the third option, to follow the guidelines on normalized transcription. We don’t need to review these, we already learned everything we need to know when we were looking at the statement of responsibility element: Capitalize the words in a name. So we will record “name of person” by </a:t>
            </a:r>
            <a:r>
              <a:rPr lang="en-US" i="1" dirty="0"/>
              <a:t>transcribing text </a:t>
            </a:r>
            <a:r>
              <a:rPr lang="en-US" i="0" dirty="0"/>
              <a:t> from a manifestation. We happen to have text to transcribe on the title page. This will be the value we will record for name of person in this person’s description.</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85</a:t>
            </a:fld>
            <a:endParaRPr lang="en-US"/>
          </a:p>
        </p:txBody>
      </p:sp>
    </p:spTree>
    <p:extLst>
      <p:ext uri="{BB962C8B-B14F-4D97-AF65-F5344CB8AC3E}">
        <p14:creationId xmlns:p14="http://schemas.microsoft.com/office/powerpoint/2010/main" val="27852252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MARC record this value is recorded in a 670 field, usually subfield $b. There is no specific place in the MARC authority record to record the “name of person” element.</a:t>
            </a:r>
          </a:p>
        </p:txBody>
      </p:sp>
      <p:sp>
        <p:nvSpPr>
          <p:cNvPr id="4" name="Slide Number Placeholder 3"/>
          <p:cNvSpPr>
            <a:spLocks noGrp="1"/>
          </p:cNvSpPr>
          <p:nvPr>
            <p:ph type="sldNum" sz="quarter" idx="5"/>
          </p:nvPr>
        </p:nvSpPr>
        <p:spPr/>
        <p:txBody>
          <a:bodyPr/>
          <a:lstStyle/>
          <a:p>
            <a:fld id="{AC0AB5CE-E2C9-4DB2-9C85-B68F3CA1A887}" type="slidenum">
              <a:rPr lang="en-US" smtClean="0"/>
              <a:t>86</a:t>
            </a:fld>
            <a:endParaRPr lang="en-US"/>
          </a:p>
        </p:txBody>
      </p:sp>
    </p:spTree>
    <p:extLst>
      <p:ext uri="{BB962C8B-B14F-4D97-AF65-F5344CB8AC3E}">
        <p14:creationId xmlns:p14="http://schemas.microsoft.com/office/powerpoint/2010/main" val="3602078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1: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r>
              <a:rPr lang="en-US" dirty="0"/>
              <a:t>Continuing down in the recording methods guideline we are presented with a series of options for how to record (or transcribe) the data in unstructured descriptions. The policy statement next to the option about basic transcription says not to apply it, so we’re going to ignore it for this workshop. To the contrary, the PS says to apply the option to transcribe following the Guidelines on normalized transcription. We will be looking at the guidelines on normalized transcription detail in the demonstrations in a few minutes, you’ll become quite familiar with it.</a:t>
            </a:r>
          </a:p>
          <a:p>
            <a:pPr marL="0" indent="0"/>
            <a:endParaRPr lang="en-US" dirty="0"/>
          </a:p>
          <a:p>
            <a:pPr marL="0" indent="0"/>
            <a:r>
              <a:rPr lang="en-US" dirty="0"/>
              <a:t>If you continue to scroll down you will see some other options having to do with transcription, including use of scripts, and transliterations. These are not pertinent to this workshop and so we won’t linger here.</a:t>
            </a:r>
            <a:endParaRPr dirty="0"/>
          </a:p>
        </p:txBody>
      </p:sp>
      <p:sp>
        <p:nvSpPr>
          <p:cNvPr id="276" name="Google Shape;276;p21:notes"/>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buSzPts val="1400"/>
            </a:pPr>
            <a:fld id="{00000000-1234-1234-1234-123412341234}" type="slidenum">
              <a:rPr lang="en-US"/>
              <a:pPr algn="r">
                <a:buSzPts val="1400"/>
              </a:pPr>
              <a:t>9</a:t>
            </a:fld>
            <a:endParaRPr/>
          </a:p>
        </p:txBody>
      </p:sp>
    </p:spTree>
    <p:extLst>
      <p:ext uri="{BB962C8B-B14F-4D97-AF65-F5344CB8AC3E}">
        <p14:creationId xmlns:p14="http://schemas.microsoft.com/office/powerpoint/2010/main" val="2107667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not quite done yet, though. Scroll down in the Name of person element to Data provenance. The second option says to record a source of information, and the PS says to apply the option if the metadata has been taken from a source other than the manifestation being described (not the case here), or if directed to do so by other LC/PCC documentation. You may remember that in NACO practice we are required to record the source of information for the manifestation we’re cataloging that caused us to create the authority record. The second part of the PS applies. Let’s briefly examine this further in Official RDA. Click on “recording a source of metadata.”</a:t>
            </a:r>
          </a:p>
        </p:txBody>
      </p:sp>
      <p:sp>
        <p:nvSpPr>
          <p:cNvPr id="4" name="Slide Number Placeholder 3"/>
          <p:cNvSpPr>
            <a:spLocks noGrp="1"/>
          </p:cNvSpPr>
          <p:nvPr>
            <p:ph type="sldNum" sz="quarter" idx="5"/>
          </p:nvPr>
        </p:nvSpPr>
        <p:spPr/>
        <p:txBody>
          <a:bodyPr/>
          <a:lstStyle/>
          <a:p>
            <a:fld id="{AC0AB5CE-E2C9-4DB2-9C85-B68F3CA1A887}" type="slidenum">
              <a:rPr lang="en-US" smtClean="0"/>
              <a:t>87</a:t>
            </a:fld>
            <a:endParaRPr lang="en-US"/>
          </a:p>
        </p:txBody>
      </p:sp>
    </p:spTree>
    <p:extLst>
      <p:ext uri="{BB962C8B-B14F-4D97-AF65-F5344CB8AC3E}">
        <p14:creationId xmlns:p14="http://schemas.microsoft.com/office/powerpoint/2010/main" val="30867521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taken to the general guidance on Data Provenance, a section called “Recording a source of metadata”. This starts by talking about a manifestation being described. We’re not actually describing a manifestation here, we’re describing a person. Let’s see what we find by scrolling down. You will pass quite a few options, some of which we’ve already looked at, and come to a section called “Recording a source of metadata that is not a manifestation being described. That’s what we want to do. The first option looks promising, “Record the </a:t>
            </a:r>
            <a:r>
              <a:rPr lang="en-US" i="1" dirty="0"/>
              <a:t>source of information</a:t>
            </a:r>
            <a:r>
              <a:rPr lang="en-US" dirty="0"/>
              <a:t> as a Work: </a:t>
            </a:r>
            <a:r>
              <a:rPr lang="en-US" b="1" dirty="0">
                <a:hlinkClick r:id="rId3"/>
              </a:rPr>
              <a:t>source consulted</a:t>
            </a:r>
            <a:r>
              <a:rPr lang="en-US" dirty="0"/>
              <a:t> of the </a:t>
            </a:r>
            <a:r>
              <a:rPr lang="en-US" i="1" dirty="0"/>
              <a:t>metadata work</a:t>
            </a:r>
            <a:r>
              <a:rPr lang="en-US" dirty="0"/>
              <a:t>.” And the PS further zeroes in: “Apply the option when it is applicable. For further instructions on recording a source consulted in association with data identifying agents or in association with relationships between agents, works, expressions, manifestations, or items, see Work: </a:t>
            </a:r>
            <a:r>
              <a:rPr lang="en-US" b="1" dirty="0">
                <a:hlinkClick r:id="rId3"/>
              </a:rPr>
              <a:t>source consulted</a:t>
            </a:r>
            <a:r>
              <a:rPr lang="en-US" dirty="0"/>
              <a:t>.” We are recording a source associated with an </a:t>
            </a:r>
            <a:r>
              <a:rPr lang="en-US" b="1" dirty="0"/>
              <a:t>agent</a:t>
            </a:r>
            <a:r>
              <a:rPr lang="en-US" dirty="0"/>
              <a:t>. But back to the option, what is a “metadata work”? It’s simply a work that records metadata. An authority record is an example of a metadata work; the descriptions we’re creating today in the workshop are metadata works. All the elements that apply to the main “work” entity potentially could apply to a metadata work. So now you know the secret. </a:t>
            </a:r>
          </a:p>
          <a:p>
            <a:r>
              <a:rPr lang="en-US" dirty="0"/>
              <a:t>SO, we want to see what the source consulted element has to tell us. Click there.</a:t>
            </a:r>
          </a:p>
        </p:txBody>
      </p:sp>
      <p:sp>
        <p:nvSpPr>
          <p:cNvPr id="4" name="Slide Number Placeholder 3"/>
          <p:cNvSpPr>
            <a:spLocks noGrp="1"/>
          </p:cNvSpPr>
          <p:nvPr>
            <p:ph type="sldNum" sz="quarter" idx="5"/>
          </p:nvPr>
        </p:nvSpPr>
        <p:spPr/>
        <p:txBody>
          <a:bodyPr/>
          <a:lstStyle/>
          <a:p>
            <a:fld id="{AC0AB5CE-E2C9-4DB2-9C85-B68F3CA1A887}" type="slidenum">
              <a:rPr lang="en-US" smtClean="0"/>
              <a:t>88</a:t>
            </a:fld>
            <a:endParaRPr lang="en-US"/>
          </a:p>
        </p:txBody>
      </p:sp>
    </p:spTree>
    <p:extLst>
      <p:ext uri="{BB962C8B-B14F-4D97-AF65-F5344CB8AC3E}">
        <p14:creationId xmlns:p14="http://schemas.microsoft.com/office/powerpoint/2010/main" val="18819631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source consulted element is defined as “a manifestation in which there is evidence for a metadata work.” Notice in the breadcrumbs that we are now in the Work entity, no longer in the person entity. That is because this element is used in the description of a metadata work. What is our metadata work? It is our description of the person Shane </a:t>
            </a:r>
            <a:r>
              <a:rPr lang="en-US" dirty="0" err="1"/>
              <a:t>Arbuthnott</a:t>
            </a:r>
            <a:r>
              <a:rPr lang="en-US" dirty="0"/>
              <a:t>. And what is the manifestation in which there is evidence for this metadata work, the description of </a:t>
            </a:r>
            <a:r>
              <a:rPr lang="en-US" dirty="0" err="1"/>
              <a:t>Mr</a:t>
            </a:r>
            <a:r>
              <a:rPr lang="en-US" dirty="0"/>
              <a:t> </a:t>
            </a:r>
            <a:r>
              <a:rPr lang="en-US" dirty="0" err="1"/>
              <a:t>Arbuthnott</a:t>
            </a:r>
            <a:r>
              <a:rPr lang="en-US" dirty="0"/>
              <a:t>? Why, the novel Guardians of </a:t>
            </a:r>
            <a:r>
              <a:rPr lang="en-US" dirty="0" err="1"/>
              <a:t>Porthaven</a:t>
            </a:r>
            <a:r>
              <a:rPr lang="en-US" dirty="0"/>
              <a:t>, which has evidence for his name on the title page. So we’re definitely in the right place.</a:t>
            </a:r>
          </a:p>
          <a:p>
            <a:endParaRPr lang="en-US" dirty="0"/>
          </a:p>
          <a:p>
            <a:r>
              <a:rPr lang="en-US" dirty="0"/>
              <a:t>We’re instructed to record this as an appellation of manifestation—both in the basic guideline and in the associated PS. The PS tells us what that appellation is, the title proper. </a:t>
            </a:r>
          </a:p>
        </p:txBody>
      </p:sp>
      <p:sp>
        <p:nvSpPr>
          <p:cNvPr id="4" name="Slide Number Placeholder 3"/>
          <p:cNvSpPr>
            <a:spLocks noGrp="1"/>
          </p:cNvSpPr>
          <p:nvPr>
            <p:ph type="sldNum" sz="quarter" idx="5"/>
          </p:nvPr>
        </p:nvSpPr>
        <p:spPr/>
        <p:txBody>
          <a:bodyPr/>
          <a:lstStyle/>
          <a:p>
            <a:fld id="{AC0AB5CE-E2C9-4DB2-9C85-B68F3CA1A887}" type="slidenum">
              <a:rPr lang="en-US" smtClean="0"/>
              <a:t>89</a:t>
            </a:fld>
            <a:endParaRPr lang="en-US"/>
          </a:p>
        </p:txBody>
      </p:sp>
    </p:spTree>
    <p:extLst>
      <p:ext uri="{BB962C8B-B14F-4D97-AF65-F5344CB8AC3E}">
        <p14:creationId xmlns:p14="http://schemas.microsoft.com/office/powerpoint/2010/main" val="17222081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let’s click through to appellation of manifestation. Here we’re told to record an appellation of manifestation as a nomen string—we know what that is, right?? (ask audience for response). And we are instructed under unstructured description to record a value of “title of manifestation.” This confirms what the PS said on the previous slide—title proper is a </a:t>
            </a:r>
            <a:r>
              <a:rPr lang="en-US" dirty="0" err="1"/>
              <a:t>subelement</a:t>
            </a:r>
            <a:r>
              <a:rPr lang="en-US" dirty="0"/>
              <a:t> of title of manifestation.</a:t>
            </a:r>
          </a:p>
          <a:p>
            <a:endParaRPr lang="en-US" dirty="0"/>
          </a:p>
          <a:p>
            <a:r>
              <a:rPr lang="en-US" dirty="0"/>
              <a:t>We can do this much in our worksheet:</a:t>
            </a:r>
          </a:p>
        </p:txBody>
      </p:sp>
      <p:sp>
        <p:nvSpPr>
          <p:cNvPr id="4" name="Slide Number Placeholder 3"/>
          <p:cNvSpPr>
            <a:spLocks noGrp="1"/>
          </p:cNvSpPr>
          <p:nvPr>
            <p:ph type="sldNum" sz="quarter" idx="5"/>
          </p:nvPr>
        </p:nvSpPr>
        <p:spPr/>
        <p:txBody>
          <a:bodyPr/>
          <a:lstStyle/>
          <a:p>
            <a:fld id="{AC0AB5CE-E2C9-4DB2-9C85-B68F3CA1A887}" type="slidenum">
              <a:rPr lang="en-US" smtClean="0"/>
              <a:t>90</a:t>
            </a:fld>
            <a:endParaRPr lang="en-US"/>
          </a:p>
        </p:txBody>
      </p:sp>
    </p:spTree>
    <p:extLst>
      <p:ext uri="{BB962C8B-B14F-4D97-AF65-F5344CB8AC3E}">
        <p14:creationId xmlns:p14="http://schemas.microsoft.com/office/powerpoint/2010/main" val="21691544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in a MARC record (look at the MARC field column) this is recorded in 670. We’ve now followed the RDA instruction and recorded an appellation of manifestation as the value for this element. You may say now, “wait a minute, that isn’t all that’s in a 670 field!” and you’d be right. Go back to the source consulted element (if you’re still on appellation of manifestation, hit the back button).</a:t>
            </a:r>
          </a:p>
        </p:txBody>
      </p:sp>
      <p:sp>
        <p:nvSpPr>
          <p:cNvPr id="4" name="Slide Number Placeholder 3"/>
          <p:cNvSpPr>
            <a:spLocks noGrp="1"/>
          </p:cNvSpPr>
          <p:nvPr>
            <p:ph type="sldNum" sz="quarter" idx="5"/>
          </p:nvPr>
        </p:nvSpPr>
        <p:spPr/>
        <p:txBody>
          <a:bodyPr/>
          <a:lstStyle/>
          <a:p>
            <a:fld id="{AC0AB5CE-E2C9-4DB2-9C85-B68F3CA1A887}" type="slidenum">
              <a:rPr lang="en-US" smtClean="0"/>
              <a:t>91</a:t>
            </a:fld>
            <a:endParaRPr lang="en-US"/>
          </a:p>
        </p:txBody>
      </p:sp>
    </p:spTree>
    <p:extLst>
      <p:ext uri="{BB962C8B-B14F-4D97-AF65-F5344CB8AC3E}">
        <p14:creationId xmlns:p14="http://schemas.microsoft.com/office/powerpoint/2010/main" val="19346958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down in the PS. It says “See the Metadata Guidance documentation: </a:t>
            </a:r>
            <a:r>
              <a:rPr lang="en-US" b="1" dirty="0">
                <a:hlinkClick r:id="rId3"/>
              </a:rPr>
              <a:t>Works</a:t>
            </a:r>
            <a:r>
              <a:rPr lang="en-US" dirty="0"/>
              <a:t>.” OK, click there.</a:t>
            </a:r>
          </a:p>
        </p:txBody>
      </p:sp>
      <p:sp>
        <p:nvSpPr>
          <p:cNvPr id="4" name="Slide Number Placeholder 3"/>
          <p:cNvSpPr>
            <a:spLocks noGrp="1"/>
          </p:cNvSpPr>
          <p:nvPr>
            <p:ph type="sldNum" sz="quarter" idx="5"/>
          </p:nvPr>
        </p:nvSpPr>
        <p:spPr/>
        <p:txBody>
          <a:bodyPr/>
          <a:lstStyle/>
          <a:p>
            <a:fld id="{AC0AB5CE-E2C9-4DB2-9C85-B68F3CA1A887}" type="slidenum">
              <a:rPr lang="en-US" smtClean="0"/>
              <a:t>92</a:t>
            </a:fld>
            <a:endParaRPr lang="en-US"/>
          </a:p>
        </p:txBody>
      </p:sp>
    </p:spTree>
    <p:extLst>
      <p:ext uri="{BB962C8B-B14F-4D97-AF65-F5344CB8AC3E}">
        <p14:creationId xmlns:p14="http://schemas.microsoft.com/office/powerpoint/2010/main" val="8692031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in the MGD for works. Remember we’re creating a </a:t>
            </a:r>
            <a:r>
              <a:rPr lang="en-US" i="1" dirty="0"/>
              <a:t>metadata</a:t>
            </a:r>
            <a:r>
              <a:rPr lang="en-US" i="0" dirty="0"/>
              <a:t> work</a:t>
            </a:r>
            <a:r>
              <a:rPr lang="en-US" dirty="0"/>
              <a:t> when we create a description of a person, aka an authority record, so this MGD applies.  Scroll down the table of contents a couple of pages through dozens of work-related elements until you come to the very last one, source consulted. Click there. </a:t>
            </a:r>
          </a:p>
        </p:txBody>
      </p:sp>
      <p:sp>
        <p:nvSpPr>
          <p:cNvPr id="4" name="Slide Number Placeholder 3"/>
          <p:cNvSpPr>
            <a:spLocks noGrp="1"/>
          </p:cNvSpPr>
          <p:nvPr>
            <p:ph type="sldNum" sz="quarter" idx="5"/>
          </p:nvPr>
        </p:nvSpPr>
        <p:spPr/>
        <p:txBody>
          <a:bodyPr/>
          <a:lstStyle/>
          <a:p>
            <a:fld id="{AC0AB5CE-E2C9-4DB2-9C85-B68F3CA1A887}" type="slidenum">
              <a:rPr lang="en-US" smtClean="0"/>
              <a:t>93</a:t>
            </a:fld>
            <a:endParaRPr lang="en-US"/>
          </a:p>
        </p:txBody>
      </p:sp>
    </p:spTree>
    <p:extLst>
      <p:ext uri="{BB962C8B-B14F-4D97-AF65-F5344CB8AC3E}">
        <p14:creationId xmlns:p14="http://schemas.microsoft.com/office/powerpoint/2010/main" val="42656952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given MARC-oriented instructions for recording a value for source consulted. For our worksheet we can ignore the parts about subfields, but otherwise we’ll follow these instructions, and when you translate all this into the MARC record do pay attention to the subfields. </a:t>
            </a:r>
          </a:p>
          <a:p>
            <a:pPr marL="685800" lvl="1" indent="-228600">
              <a:buFont typeface="+mj-lt"/>
              <a:buAutoNum type="arabicPeriod"/>
            </a:pPr>
            <a:r>
              <a:rPr lang="en-US" dirty="0"/>
              <a:t>This is for use in authority records (e.g. our description of a person)</a:t>
            </a:r>
          </a:p>
          <a:p>
            <a:pPr marL="685800" lvl="1" indent="-228600">
              <a:buFont typeface="+mj-lt"/>
              <a:buAutoNum type="arabicPeriod"/>
            </a:pPr>
            <a:r>
              <a:rPr lang="en-US" dirty="0"/>
              <a:t>In the MARC record it will be recorded in 670 or 675</a:t>
            </a:r>
          </a:p>
          <a:p>
            <a:pPr marL="685800" lvl="1" indent="-228600">
              <a:buFont typeface="+mj-lt"/>
              <a:buAutoNum type="arabicPeriod"/>
            </a:pPr>
            <a:r>
              <a:rPr lang="en-US" dirty="0"/>
              <a:t>Fourth bullet point: record title of manifestation, and date of publication. How about that, we’ve already recorded both these values earlier in this presentation: Guardians of </a:t>
            </a:r>
            <a:r>
              <a:rPr lang="en-US" dirty="0" err="1"/>
              <a:t>Porthaven</a:t>
            </a:r>
            <a:r>
              <a:rPr lang="en-US" dirty="0"/>
              <a:t> and 2021.</a:t>
            </a:r>
            <a:br>
              <a:rPr lang="en-US" dirty="0"/>
            </a:br>
            <a:r>
              <a:rPr lang="en-US" dirty="0"/>
              <a:t>Record the location within the manifestation, then statements of the information found. Nothing given here about punctuation, so I’ll just tell you the traditional punctuation.</a:t>
            </a:r>
          </a:p>
        </p:txBody>
      </p:sp>
      <p:sp>
        <p:nvSpPr>
          <p:cNvPr id="4" name="Slide Number Placeholder 3"/>
          <p:cNvSpPr>
            <a:spLocks noGrp="1"/>
          </p:cNvSpPr>
          <p:nvPr>
            <p:ph type="sldNum" sz="quarter" idx="5"/>
          </p:nvPr>
        </p:nvSpPr>
        <p:spPr/>
        <p:txBody>
          <a:bodyPr/>
          <a:lstStyle/>
          <a:p>
            <a:fld id="{AC0AB5CE-E2C9-4DB2-9C85-B68F3CA1A887}" type="slidenum">
              <a:rPr lang="en-US" smtClean="0"/>
              <a:t>94</a:t>
            </a:fld>
            <a:endParaRPr lang="en-US"/>
          </a:p>
        </p:txBody>
      </p:sp>
    </p:spTree>
    <p:extLst>
      <p:ext uri="{BB962C8B-B14F-4D97-AF65-F5344CB8AC3E}">
        <p14:creationId xmlns:p14="http://schemas.microsoft.com/office/powerpoint/2010/main" val="29660080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little more data from the surrogates—the about the author page tells where he lives, which you’ll be using later on in the workshop if you decide to finish this person description this afternoon, so record it here.</a:t>
            </a:r>
          </a:p>
        </p:txBody>
      </p:sp>
      <p:sp>
        <p:nvSpPr>
          <p:cNvPr id="4" name="Slide Number Placeholder 3"/>
          <p:cNvSpPr>
            <a:spLocks noGrp="1"/>
          </p:cNvSpPr>
          <p:nvPr>
            <p:ph type="sldNum" sz="quarter" idx="5"/>
          </p:nvPr>
        </p:nvSpPr>
        <p:spPr/>
        <p:txBody>
          <a:bodyPr/>
          <a:lstStyle/>
          <a:p>
            <a:fld id="{AC0AB5CE-E2C9-4DB2-9C85-B68F3CA1A887}" type="slidenum">
              <a:rPr lang="en-US" smtClean="0"/>
              <a:t>95</a:t>
            </a:fld>
            <a:endParaRPr lang="en-US"/>
          </a:p>
        </p:txBody>
      </p:sp>
    </p:spTree>
    <p:extLst>
      <p:ext uri="{BB962C8B-B14F-4D97-AF65-F5344CB8AC3E}">
        <p14:creationId xmlns:p14="http://schemas.microsoft.com/office/powerpoint/2010/main" val="19808394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probably like this version of the value for source consulted a little better than the one a few slides ago. </a:t>
            </a:r>
          </a:p>
          <a:p>
            <a:endParaRPr lang="en-US" dirty="0"/>
          </a:p>
          <a:p>
            <a:r>
              <a:rPr lang="en-US" dirty="0"/>
              <a:t>We’re almost finished with unstructured description! Just one more thing.</a:t>
            </a:r>
          </a:p>
        </p:txBody>
      </p:sp>
      <p:sp>
        <p:nvSpPr>
          <p:cNvPr id="4" name="Slide Number Placeholder 3"/>
          <p:cNvSpPr>
            <a:spLocks noGrp="1"/>
          </p:cNvSpPr>
          <p:nvPr>
            <p:ph type="sldNum" sz="quarter" idx="5"/>
          </p:nvPr>
        </p:nvSpPr>
        <p:spPr/>
        <p:txBody>
          <a:bodyPr/>
          <a:lstStyle/>
          <a:p>
            <a:fld id="{AC0AB5CE-E2C9-4DB2-9C85-B68F3CA1A887}" type="slidenum">
              <a:rPr lang="en-US" smtClean="0"/>
              <a:t>96</a:t>
            </a:fld>
            <a:endParaRPr lang="en-US"/>
          </a:p>
        </p:txBody>
      </p:sp>
    </p:spTree>
    <p:extLst>
      <p:ext uri="{BB962C8B-B14F-4D97-AF65-F5344CB8AC3E}">
        <p14:creationId xmlns:p14="http://schemas.microsoft.com/office/powerpoint/2010/main" val="3343736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0" algn="l" rtl="0"/>
            <a:r>
              <a:rPr lang="en-US" dirty="0"/>
              <a:t>Continuing to scroll down we see two options, still under unstructured description, having to do with </a:t>
            </a:r>
            <a:r>
              <a:rPr lang="en-US" i="1" dirty="0"/>
              <a:t>data provenance</a:t>
            </a:r>
            <a:r>
              <a:rPr lang="en-US" dirty="0"/>
              <a:t>. Data provenance is “</a:t>
            </a:r>
            <a:r>
              <a:rPr lang="en-US" b="1" dirty="0"/>
              <a:t>information about the metadata</a:t>
            </a:r>
            <a:r>
              <a:rPr lang="en-US" dirty="0"/>
              <a:t>” you’ve recorded for an element or set of elements (from glossary). Similar options appear with every element that permits unstructured description. RDA thinks it’s important to describe data provenance with unstructured descriptions, and if I’m not mistaken, the data provenance options ONLY appear with unstructured description elements, not the three other recording methods. </a:t>
            </a:r>
          </a:p>
          <a:p>
            <a:pPr lvl="0" indent="0" algn="l" rtl="0"/>
            <a:endParaRPr lang="en-US" dirty="0"/>
          </a:p>
          <a:p>
            <a:pPr lvl="0" indent="0" algn="l" rtl="0"/>
            <a:r>
              <a:rPr lang="en-US" dirty="0"/>
              <a:t>We’ll discuss this in greater detail in the demo, but we’ll pause here to look at some general information.</a:t>
            </a:r>
          </a:p>
          <a:p>
            <a:pPr lvl="0" indent="0" algn="l" rtl="0"/>
            <a:endParaRPr lang="en-US" dirty="0"/>
          </a:p>
          <a:p>
            <a:pPr lvl="0" indent="0" algn="l" rtl="0"/>
            <a:r>
              <a:rPr lang="en-US" dirty="0"/>
              <a:t>First, note that under LC-PCC practice we won’t apply the first option, to record the scheme used for transcription. It is assumed we are using normalized transcription, so we don’t need to explicitly say that.</a:t>
            </a:r>
          </a:p>
          <a:p>
            <a:pPr lvl="0" indent="0" algn="l" rtl="0"/>
            <a:endParaRPr lang="en-US" dirty="0"/>
          </a:p>
          <a:p>
            <a:pPr lvl="0" indent="0" algn="l" rtl="0"/>
            <a:r>
              <a:rPr lang="en-US" dirty="0"/>
              <a:t>Also note that for the second option, recording a source of metadata, we are told here to apply cataloger’s judgment. Source of metadata means what it sounds like—where did we find the information we’ve recorded as a value for an element? There are more explicit instructions with some of the elements, and we’ll have a look at some of these later on in the demonstration. Meanwhile, click on “recording a source of metadata” and we’ll briefly look at some of the guidance there.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08304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to Name of person by typing name of person in the search box, with the dropdown set to exact title. Scroll down until just before the first option box: A name may be categorized as … You can see the element “name of person” is divided into two types: preferred name and variant name. Click on preferred name of person. </a:t>
            </a:r>
          </a:p>
        </p:txBody>
      </p:sp>
      <p:sp>
        <p:nvSpPr>
          <p:cNvPr id="4" name="Slide Number Placeholder 3"/>
          <p:cNvSpPr>
            <a:spLocks noGrp="1"/>
          </p:cNvSpPr>
          <p:nvPr>
            <p:ph type="sldNum" sz="quarter" idx="5"/>
          </p:nvPr>
        </p:nvSpPr>
        <p:spPr/>
        <p:txBody>
          <a:bodyPr/>
          <a:lstStyle/>
          <a:p>
            <a:fld id="{AC0AB5CE-E2C9-4DB2-9C85-B68F3CA1A887}" type="slidenum">
              <a:rPr lang="en-US" smtClean="0"/>
              <a:t>98</a:t>
            </a:fld>
            <a:endParaRPr lang="en-US"/>
          </a:p>
        </p:txBody>
      </p:sp>
    </p:spTree>
    <p:extLst>
      <p:ext uri="{BB962C8B-B14F-4D97-AF65-F5344CB8AC3E}">
        <p14:creationId xmlns:p14="http://schemas.microsoft.com/office/powerpoint/2010/main" val="19066274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things to note here. First, perhaps most important, it is core, so we are required to record this element. </a:t>
            </a:r>
          </a:p>
          <a:p>
            <a:endParaRPr lang="en-US" dirty="0"/>
          </a:p>
          <a:p>
            <a:r>
              <a:rPr lang="en-US" dirty="0"/>
              <a:t>It is defined as a </a:t>
            </a:r>
            <a:r>
              <a:rPr lang="en-US" i="1" dirty="0"/>
              <a:t>nomen</a:t>
            </a:r>
            <a:r>
              <a:rPr lang="en-US" i="0" dirty="0"/>
              <a:t> –you know that that is, now--that is selected for preference in a specific application or context—our context is the NACO authority file.</a:t>
            </a:r>
          </a:p>
          <a:p>
            <a:endParaRPr lang="en-US" i="0" dirty="0"/>
          </a:p>
          <a:p>
            <a:r>
              <a:rPr lang="en-US" i="0" dirty="0"/>
              <a:t>And it is recorded as a </a:t>
            </a:r>
            <a:r>
              <a:rPr lang="en-US" i="1" dirty="0"/>
              <a:t>nomen string </a:t>
            </a:r>
            <a:r>
              <a:rPr lang="en-US" i="0" dirty="0"/>
              <a:t>(=??)</a:t>
            </a:r>
          </a:p>
          <a:p>
            <a:endParaRPr lang="en-US" i="0" dirty="0"/>
          </a:p>
          <a:p>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99</a:t>
            </a:fld>
            <a:endParaRPr lang="en-US"/>
          </a:p>
        </p:txBody>
      </p:sp>
    </p:spTree>
    <p:extLst>
      <p:ext uri="{BB962C8B-B14F-4D97-AF65-F5344CB8AC3E}">
        <p14:creationId xmlns:p14="http://schemas.microsoft.com/office/powerpoint/2010/main" val="31654424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 down we discover that we are to record it as an unstructured description, and we are to record a value of name of person—hurrah, we’ve already recorded a value of name of person! Our work is nearly done. In fact our work is done, because we only recorded one value for name of person, so we don’t have any choice, that’s the one we’re going to record as preferred name of person. But let’s briefly look at one condition and option which are pretty common and that you’ll need to apply today with other examples. Scroll to Persons with two or more names. </a:t>
            </a:r>
          </a:p>
        </p:txBody>
      </p:sp>
      <p:sp>
        <p:nvSpPr>
          <p:cNvPr id="4" name="Slide Number Placeholder 3"/>
          <p:cNvSpPr>
            <a:spLocks noGrp="1"/>
          </p:cNvSpPr>
          <p:nvPr>
            <p:ph type="sldNum" sz="quarter" idx="5"/>
          </p:nvPr>
        </p:nvSpPr>
        <p:spPr/>
        <p:txBody>
          <a:bodyPr/>
          <a:lstStyle/>
          <a:p>
            <a:fld id="{AC0AB5CE-E2C9-4DB2-9C85-B68F3CA1A887}" type="slidenum">
              <a:rPr lang="en-US" smtClean="0"/>
              <a:t>100</a:t>
            </a:fld>
            <a:endParaRPr lang="en-US"/>
          </a:p>
        </p:txBody>
      </p:sp>
    </p:spTree>
    <p:extLst>
      <p:ext uri="{BB962C8B-B14F-4D97-AF65-F5344CB8AC3E}">
        <p14:creationId xmlns:p14="http://schemas.microsoft.com/office/powerpoint/2010/main" val="5513939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three policy statements mostly say to apply cataloger’s judgment, but I’m going to go out on a limb and say the first condition option is the most important. If we have recorded values for more than one name of person, we are to choose, for the preferred name, a value that appears most frequently. The fourth condition does have a PS that says to apply the option, to record the value that appears most frequently in manifestations. I personally find this a bit of a distinction without a difference since I have trouble imagining a source of information that is not also a manifestation.</a:t>
            </a:r>
          </a:p>
          <a:p>
            <a:endParaRPr lang="en-US" dirty="0"/>
          </a:p>
          <a:p>
            <a:r>
              <a:rPr lang="en-US" dirty="0"/>
              <a:t>Again, in our case there is only one choice, so that’s the value we’ll record in our worksheet for this element.</a:t>
            </a:r>
          </a:p>
        </p:txBody>
      </p:sp>
      <p:sp>
        <p:nvSpPr>
          <p:cNvPr id="4" name="Slide Number Placeholder 3"/>
          <p:cNvSpPr>
            <a:spLocks noGrp="1"/>
          </p:cNvSpPr>
          <p:nvPr>
            <p:ph type="sldNum" sz="quarter" idx="5"/>
          </p:nvPr>
        </p:nvSpPr>
        <p:spPr/>
        <p:txBody>
          <a:bodyPr/>
          <a:lstStyle/>
          <a:p>
            <a:fld id="{AC0AB5CE-E2C9-4DB2-9C85-B68F3CA1A887}" type="slidenum">
              <a:rPr lang="en-US" smtClean="0"/>
              <a:t>101</a:t>
            </a:fld>
            <a:endParaRPr lang="en-US"/>
          </a:p>
        </p:txBody>
      </p:sp>
    </p:spTree>
    <p:extLst>
      <p:ext uri="{BB962C8B-B14F-4D97-AF65-F5344CB8AC3E}">
        <p14:creationId xmlns:p14="http://schemas.microsoft.com/office/powerpoint/2010/main" val="25534079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 value we’ve recorded for “preferred name of person” is identical to that for “name of person”, because we derived it from the value we recorded for “name of person.” Also note that we’ve recorded the same information in “source consulted”. As a matter of fact there is no place in the MARC record to record specifically the </a:t>
            </a:r>
            <a:r>
              <a:rPr lang="en-US" i="1" dirty="0"/>
              <a:t>name of person </a:t>
            </a:r>
            <a:r>
              <a:rPr lang="en-US" dirty="0"/>
              <a:t>element </a:t>
            </a:r>
            <a:r>
              <a:rPr lang="en-US" i="1" dirty="0"/>
              <a:t>or</a:t>
            </a:r>
            <a:r>
              <a:rPr lang="en-US" i="0" dirty="0"/>
              <a:t> the </a:t>
            </a:r>
            <a:r>
              <a:rPr lang="en-US" i="1" dirty="0"/>
              <a:t>preferred name of person </a:t>
            </a:r>
            <a:r>
              <a:rPr lang="en-US" i="0" dirty="0"/>
              <a:t>element. I really wish there were. But we can’t. So this information, in the MARC authority record, is simply recorded as part of the source consulted element, in 670. There isn’t even a way to designate that a particular form is the preferred form, all we can do is record this information as part of source consulted. </a:t>
            </a:r>
          </a:p>
          <a:p>
            <a:endParaRPr lang="en-US" i="0" dirty="0"/>
          </a:p>
          <a:p>
            <a:r>
              <a:rPr lang="en-US" i="0" dirty="0"/>
              <a:t>Also note that the value for preferred name of person is NOT the same as the authorized access point for the person, which we’ll be getting to later on when we’re talking about structured description.</a:t>
            </a:r>
            <a:endParaRPr lang="en-US" dirty="0"/>
          </a:p>
        </p:txBody>
      </p:sp>
      <p:sp>
        <p:nvSpPr>
          <p:cNvPr id="4" name="Slide Number Placeholder 3"/>
          <p:cNvSpPr>
            <a:spLocks noGrp="1"/>
          </p:cNvSpPr>
          <p:nvPr>
            <p:ph type="sldNum" sz="quarter" idx="5"/>
          </p:nvPr>
        </p:nvSpPr>
        <p:spPr/>
        <p:txBody>
          <a:bodyPr/>
          <a:lstStyle/>
          <a:p>
            <a:fld id="{AC0AB5CE-E2C9-4DB2-9C85-B68F3CA1A887}" type="slidenum">
              <a:rPr lang="en-US" smtClean="0"/>
              <a:t>102</a:t>
            </a:fld>
            <a:endParaRPr lang="en-US"/>
          </a:p>
        </p:txBody>
      </p:sp>
    </p:spTree>
    <p:extLst>
      <p:ext uri="{BB962C8B-B14F-4D97-AF65-F5344CB8AC3E}">
        <p14:creationId xmlns:p14="http://schemas.microsoft.com/office/powerpoint/2010/main" val="26217161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we’ve been doing for each element we’ve examined for this part of </a:t>
            </a:r>
            <a:r>
              <a:rPr lang="en-US"/>
              <a:t>the presentation.</a:t>
            </a:r>
          </a:p>
        </p:txBody>
      </p:sp>
      <p:sp>
        <p:nvSpPr>
          <p:cNvPr id="4" name="Slide Number Placeholder 3"/>
          <p:cNvSpPr>
            <a:spLocks noGrp="1"/>
          </p:cNvSpPr>
          <p:nvPr>
            <p:ph type="sldNum" sz="quarter" idx="5"/>
          </p:nvPr>
        </p:nvSpPr>
        <p:spPr/>
        <p:txBody>
          <a:bodyPr/>
          <a:lstStyle/>
          <a:p>
            <a:fld id="{AC0AB5CE-E2C9-4DB2-9C85-B68F3CA1A887}" type="slidenum">
              <a:rPr lang="en-US" smtClean="0"/>
              <a:t>103</a:t>
            </a:fld>
            <a:endParaRPr lang="en-US"/>
          </a:p>
        </p:txBody>
      </p:sp>
    </p:spTree>
    <p:extLst>
      <p:ext uri="{BB962C8B-B14F-4D97-AF65-F5344CB8AC3E}">
        <p14:creationId xmlns:p14="http://schemas.microsoft.com/office/powerpoint/2010/main" val="1448555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marL="0" indent="0"/>
            <a:r>
              <a:rPr lang="en-US" dirty="0"/>
              <a:t>In this section, we will see all relevant information about source of metadata which we will discuss in the following demonstration, so we won’t linger here, but do note the list of manifestation elements where source of metadata is most relevant. We will return to recording source of metadata when we discuss the title proper, place of publication, and name of person elements.</a:t>
            </a:r>
          </a:p>
          <a:p>
            <a:pPr marL="0" indent="0"/>
            <a:endParaRPr lang="en-US" dirty="0"/>
          </a:p>
          <a:p>
            <a:pPr marL="0" indent="0"/>
            <a:r>
              <a:rPr lang="en-US" dirty="0"/>
              <a:t>Let’s pause moment with the wording of the option at the top of this slide: Record a metadata work as an instance of a work”, which the PS tells us to do. What is a metadata work?</a:t>
            </a:r>
            <a:endParaRPr dirty="0"/>
          </a:p>
        </p:txBody>
      </p:sp>
      <p:sp>
        <p:nvSpPr>
          <p:cNvPr id="156" name="Google Shape;156;p8:notes"/>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buSzPts val="1400"/>
            </a:pPr>
            <a:fld id="{00000000-1234-1234-1234-123412341234}" type="slidenum">
              <a:rPr lang="en-US"/>
              <a:pPr algn="r">
                <a:buSzPts val="1400"/>
              </a:pPr>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6D8C-7E9C-4CCD-8484-E0F86D3493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087C30-B4F9-4505-B38F-FD992433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0E2486FB-985C-4516-8336-5D80879884F7}" type="datetime1">
              <a:rPr lang="en-US" smtClean="0"/>
              <a:t>7/16/2026</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4291492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2945-FFDD-4880-A035-7B8D88A13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12D4A-9B58-4DB2-97F7-B04687974ECB}"/>
              </a:ext>
            </a:extLst>
          </p:cNvPr>
          <p:cNvSpPr>
            <a:spLocks noGrp="1"/>
          </p:cNvSpPr>
          <p:nvPr>
            <p:ph type="dt" sz="half" idx="10"/>
          </p:nvPr>
        </p:nvSpPr>
        <p:spPr/>
        <p:txBody>
          <a:bodyPr/>
          <a:lstStyle/>
          <a:p>
            <a:fld id="{617B2D0F-2BFD-4CD0-8AC3-D90031C14642}" type="datetime1">
              <a:rPr lang="en-US" smtClean="0"/>
              <a:t>7/16/2026</a:t>
            </a:fld>
            <a:endParaRPr lang="en-US"/>
          </a:p>
        </p:txBody>
      </p:sp>
      <p:sp>
        <p:nvSpPr>
          <p:cNvPr id="4" name="Footer Placeholder 3">
            <a:extLst>
              <a:ext uri="{FF2B5EF4-FFF2-40B4-BE49-F238E27FC236}">
                <a16:creationId xmlns:a16="http://schemas.microsoft.com/office/drawing/2014/main" id="{6F4C99D4-CBCD-4CAA-B6DC-CA0E1588CC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5734E2-A646-472A-B8B1-E8FA20CDDAB1}"/>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34665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6C17A-E693-4507-ABCD-B365DB894B58}"/>
              </a:ext>
            </a:extLst>
          </p:cNvPr>
          <p:cNvSpPr>
            <a:spLocks noGrp="1"/>
          </p:cNvSpPr>
          <p:nvPr>
            <p:ph type="dt" sz="half" idx="10"/>
          </p:nvPr>
        </p:nvSpPr>
        <p:spPr/>
        <p:txBody>
          <a:bodyPr/>
          <a:lstStyle/>
          <a:p>
            <a:fld id="{81E9F592-A1AA-4C94-9048-501F31C49B05}" type="datetime1">
              <a:rPr lang="en-US" smtClean="0"/>
              <a:t>7/16/2026</a:t>
            </a:fld>
            <a:endParaRPr lang="en-US"/>
          </a:p>
        </p:txBody>
      </p:sp>
      <p:sp>
        <p:nvSpPr>
          <p:cNvPr id="3" name="Footer Placeholder 2">
            <a:extLst>
              <a:ext uri="{FF2B5EF4-FFF2-40B4-BE49-F238E27FC236}">
                <a16:creationId xmlns:a16="http://schemas.microsoft.com/office/drawing/2014/main" id="{776612DF-A493-4ABC-A19F-E058A114F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AA4FC-3805-477A-A1F6-5C98EFC8E140}"/>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258408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61B3-8991-43DE-8323-5884F7010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98B4C1-7B32-4A51-BCD1-6C2353669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515A09-3A16-4C1A-9C18-60FBAD6E6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291E77-8C53-43BF-A31E-0EE9B4F265F5}"/>
              </a:ext>
            </a:extLst>
          </p:cNvPr>
          <p:cNvSpPr>
            <a:spLocks noGrp="1"/>
          </p:cNvSpPr>
          <p:nvPr>
            <p:ph type="dt" sz="half" idx="10"/>
          </p:nvPr>
        </p:nvSpPr>
        <p:spPr/>
        <p:txBody>
          <a:bodyPr/>
          <a:lstStyle/>
          <a:p>
            <a:fld id="{574A92DF-E6AF-44AE-B0AA-2038F7B4E1C5}" type="datetime1">
              <a:rPr lang="en-US" smtClean="0"/>
              <a:t>7/16/2026</a:t>
            </a:fld>
            <a:endParaRPr lang="en-US"/>
          </a:p>
        </p:txBody>
      </p:sp>
      <p:sp>
        <p:nvSpPr>
          <p:cNvPr id="6" name="Footer Placeholder 5">
            <a:extLst>
              <a:ext uri="{FF2B5EF4-FFF2-40B4-BE49-F238E27FC236}">
                <a16:creationId xmlns:a16="http://schemas.microsoft.com/office/drawing/2014/main" id="{B9FA860F-E4C8-453E-8497-FEAD7ABF2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C6577-878D-4694-983F-8AFC74372E37}"/>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726756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72A9-173B-4C0D-B3B4-535EB9305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DC59D0-8A7E-4A05-B16B-8ED5E396E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1DCA116-4FB6-41AD-95DF-EE5E7A620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74B17F-6D4C-4065-B03A-5CE7FBBAD664}"/>
              </a:ext>
            </a:extLst>
          </p:cNvPr>
          <p:cNvSpPr>
            <a:spLocks noGrp="1"/>
          </p:cNvSpPr>
          <p:nvPr>
            <p:ph type="dt" sz="half" idx="10"/>
          </p:nvPr>
        </p:nvSpPr>
        <p:spPr/>
        <p:txBody>
          <a:bodyPr/>
          <a:lstStyle/>
          <a:p>
            <a:fld id="{42D207AB-129E-4EE4-AC40-5076D7EB74A3}" type="datetime1">
              <a:rPr lang="en-US" smtClean="0"/>
              <a:t>7/16/2026</a:t>
            </a:fld>
            <a:endParaRPr lang="en-US"/>
          </a:p>
        </p:txBody>
      </p:sp>
      <p:sp>
        <p:nvSpPr>
          <p:cNvPr id="6" name="Footer Placeholder 5">
            <a:extLst>
              <a:ext uri="{FF2B5EF4-FFF2-40B4-BE49-F238E27FC236}">
                <a16:creationId xmlns:a16="http://schemas.microsoft.com/office/drawing/2014/main" id="{259C0277-AF01-4BAA-945C-CC7E46FFA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DD74-84B9-4BDB-B551-8D21A4386D50}"/>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683292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B3AA-A7DB-4F8D-8EA4-780F54150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8A2426-A34F-4EFD-89A6-723EDDBF6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0F34E-91ED-49FB-B5E3-AA35C5CB47A1}"/>
              </a:ext>
            </a:extLst>
          </p:cNvPr>
          <p:cNvSpPr>
            <a:spLocks noGrp="1"/>
          </p:cNvSpPr>
          <p:nvPr>
            <p:ph type="dt" sz="half" idx="10"/>
          </p:nvPr>
        </p:nvSpPr>
        <p:spPr/>
        <p:txBody>
          <a:bodyPr/>
          <a:lstStyle/>
          <a:p>
            <a:fld id="{691D4CD5-F4CC-40E1-817D-9BBC0E2B64EE}" type="datetime1">
              <a:rPr lang="en-US" smtClean="0"/>
              <a:t>7/16/2026</a:t>
            </a:fld>
            <a:endParaRPr lang="en-US"/>
          </a:p>
        </p:txBody>
      </p:sp>
      <p:sp>
        <p:nvSpPr>
          <p:cNvPr id="5" name="Footer Placeholder 4">
            <a:extLst>
              <a:ext uri="{FF2B5EF4-FFF2-40B4-BE49-F238E27FC236}">
                <a16:creationId xmlns:a16="http://schemas.microsoft.com/office/drawing/2014/main" id="{DD463495-A877-45D2-826C-0AA779EB8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52D1C-EBB9-4C91-B457-782DBFF78315}"/>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329723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59612-4757-4558-94E2-74E88E5CD2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6F216-9047-4477-A691-3674B7CE92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248E5-0B92-4543-AD3C-494331377CC6}"/>
              </a:ext>
            </a:extLst>
          </p:cNvPr>
          <p:cNvSpPr>
            <a:spLocks noGrp="1"/>
          </p:cNvSpPr>
          <p:nvPr>
            <p:ph type="dt" sz="half" idx="10"/>
          </p:nvPr>
        </p:nvSpPr>
        <p:spPr/>
        <p:txBody>
          <a:bodyPr/>
          <a:lstStyle/>
          <a:p>
            <a:fld id="{32E0EC30-F6AB-4819-8D9F-3938ADAFB7D5}" type="datetime1">
              <a:rPr lang="en-US" smtClean="0"/>
              <a:t>7/16/2026</a:t>
            </a:fld>
            <a:endParaRPr lang="en-US"/>
          </a:p>
        </p:txBody>
      </p:sp>
      <p:sp>
        <p:nvSpPr>
          <p:cNvPr id="5" name="Footer Placeholder 4">
            <a:extLst>
              <a:ext uri="{FF2B5EF4-FFF2-40B4-BE49-F238E27FC236}">
                <a16:creationId xmlns:a16="http://schemas.microsoft.com/office/drawing/2014/main" id="{45A2FA2A-5B79-4E7F-96DF-124FD482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4F600-9A48-4386-ABD6-43A8BE52A1F8}"/>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56865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3"/>
        <p:cNvGrpSpPr/>
        <p:nvPr/>
      </p:nvGrpSpPr>
      <p:grpSpPr>
        <a:xfrm>
          <a:off x="0" y="0"/>
          <a:ext cx="0" cy="0"/>
          <a:chOff x="0" y="0"/>
          <a:chExt cx="0" cy="0"/>
        </a:xfrm>
      </p:grpSpPr>
      <p:sp>
        <p:nvSpPr>
          <p:cNvPr id="24" name="Google Shape;2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292AE3EB-7A98-4746-B194-A62DAAA2912C}" type="datetime1">
              <a:rPr lang="en-US" smtClean="0"/>
              <a:t>7/16/2026</a:t>
            </a:fld>
            <a:endParaRPr/>
          </a:p>
        </p:txBody>
      </p:sp>
      <p:sp>
        <p:nvSpPr>
          <p:cNvPr id="27" name="Google Shape;2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2599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6D8C-7E9C-4CCD-8484-E0F86D3493C2}"/>
              </a:ext>
            </a:extLst>
          </p:cNvPr>
          <p:cNvSpPr>
            <a:spLocks noGrp="1"/>
          </p:cNvSpPr>
          <p:nvPr>
            <p:ph type="ctrTitle" hasCustomPrompt="1"/>
          </p:nvPr>
        </p:nvSpPr>
        <p:spPr>
          <a:xfrm>
            <a:off x="1524000" y="3208147"/>
            <a:ext cx="9144000" cy="861288"/>
          </a:xfrm>
        </p:spPr>
        <p:txBody>
          <a:bodyPr anchor="t"/>
          <a:lstStyle>
            <a:lvl1pPr algn="ctr">
              <a:defRPr sz="6000" b="1"/>
            </a:lvl1pPr>
          </a:lstStyle>
          <a:p>
            <a:r>
              <a:rPr lang="en-US" dirty="0"/>
              <a:t>Title</a:t>
            </a:r>
          </a:p>
        </p:txBody>
      </p:sp>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50F57ABA-F2C9-42D2-BC46-7855E97BC502}" type="datetime1">
              <a:rPr lang="en-US" smtClean="0"/>
              <a:t>7/16/2026</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dirty="0"/>
          </a:p>
        </p:txBody>
      </p:sp>
      <p:pic>
        <p:nvPicPr>
          <p:cNvPr id="7" name="Google Shape;91;p1">
            <a:extLst>
              <a:ext uri="{FF2B5EF4-FFF2-40B4-BE49-F238E27FC236}">
                <a16:creationId xmlns:a16="http://schemas.microsoft.com/office/drawing/2014/main" id="{8BF1CADB-5CAD-4AB7-8CB8-EFFD5658B2FB}"/>
              </a:ext>
            </a:extLst>
          </p:cNvPr>
          <p:cNvPicPr preferRelativeResize="0"/>
          <p:nvPr userDrawn="1"/>
        </p:nvPicPr>
        <p:blipFill rotWithShape="1">
          <a:blip r:embed="rId2">
            <a:alphaModFix/>
          </a:blip>
          <a:srcRect/>
          <a:stretch/>
        </p:blipFill>
        <p:spPr>
          <a:xfrm>
            <a:off x="6290460" y="793244"/>
            <a:ext cx="4377539" cy="1086156"/>
          </a:xfrm>
          <a:prstGeom prst="rect">
            <a:avLst/>
          </a:prstGeom>
          <a:noFill/>
          <a:ln>
            <a:noFill/>
          </a:ln>
        </p:spPr>
      </p:pic>
      <p:sp>
        <p:nvSpPr>
          <p:cNvPr id="8" name="TextBox 7">
            <a:extLst>
              <a:ext uri="{FF2B5EF4-FFF2-40B4-BE49-F238E27FC236}">
                <a16:creationId xmlns:a16="http://schemas.microsoft.com/office/drawing/2014/main" id="{11E19767-9245-4715-9B49-72307FAE25F9}"/>
              </a:ext>
            </a:extLst>
          </p:cNvPr>
          <p:cNvSpPr txBox="1"/>
          <p:nvPr userDrawn="1"/>
        </p:nvSpPr>
        <p:spPr>
          <a:xfrm>
            <a:off x="1524000" y="5080248"/>
            <a:ext cx="9143999" cy="1169551"/>
          </a:xfrm>
          <a:prstGeom prst="rect">
            <a:avLst/>
          </a:prstGeom>
          <a:noFill/>
        </p:spPr>
        <p:txBody>
          <a:bodyPr wrap="square" rtlCol="0">
            <a:spAutoFit/>
          </a:bodyPr>
          <a:lstStyle/>
          <a:p>
            <a:pPr marL="0" indent="0" algn="ctr">
              <a:spcBef>
                <a:spcPts val="600"/>
              </a:spcBef>
              <a:buClr>
                <a:schemeClr val="dk1"/>
              </a:buClr>
              <a:buSzPts val="2000"/>
              <a:buFont typeface="Arial" panose="020B0604020202020204" pitchFamily="34" charset="0"/>
              <a:buNone/>
            </a:pPr>
            <a:r>
              <a:rPr lang="en-US" sz="2000" dirty="0"/>
              <a:t>ALA Annual</a:t>
            </a:r>
          </a:p>
          <a:p>
            <a:pPr marL="0" indent="0" algn="ctr">
              <a:spcBef>
                <a:spcPts val="600"/>
              </a:spcBef>
              <a:buClr>
                <a:schemeClr val="dk1"/>
              </a:buClr>
              <a:buSzPts val="2000"/>
              <a:buFont typeface="Arial" panose="020B0604020202020204" pitchFamily="34" charset="0"/>
              <a:buNone/>
            </a:pPr>
            <a:r>
              <a:rPr lang="en-US" sz="2000" dirty="0"/>
              <a:t>Friday, June 26, 2026</a:t>
            </a:r>
          </a:p>
          <a:p>
            <a:pPr marL="0" indent="0" algn="ctr">
              <a:spcBef>
                <a:spcPts val="600"/>
              </a:spcBef>
              <a:buClr>
                <a:schemeClr val="dk1"/>
              </a:buClr>
              <a:buSzPts val="2000"/>
              <a:buFont typeface="Arial" panose="020B0604020202020204" pitchFamily="34" charset="0"/>
              <a:buNone/>
            </a:pPr>
            <a:r>
              <a:rPr lang="en-US" sz="2000" dirty="0"/>
              <a:t>8:00 AM – 4:00 PM</a:t>
            </a:r>
          </a:p>
        </p:txBody>
      </p:sp>
      <p:pic>
        <p:nvPicPr>
          <p:cNvPr id="12" name="Picture 11">
            <a:extLst>
              <a:ext uri="{FF2B5EF4-FFF2-40B4-BE49-F238E27FC236}">
                <a16:creationId xmlns:a16="http://schemas.microsoft.com/office/drawing/2014/main" id="{62BBFE19-17C8-4590-9DBC-0992CD348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462" y="412078"/>
            <a:ext cx="3571875" cy="2376488"/>
          </a:xfrm>
          <a:prstGeom prst="rect">
            <a:avLst/>
          </a:prstGeom>
        </p:spPr>
      </p:pic>
    </p:spTree>
    <p:extLst>
      <p:ext uri="{BB962C8B-B14F-4D97-AF65-F5344CB8AC3E}">
        <p14:creationId xmlns:p14="http://schemas.microsoft.com/office/powerpoint/2010/main" val="409478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1 Li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80A17847-69D8-43F3-BE49-85A6C7DBC6B7}" type="datetime1">
              <a:rPr lang="en-US" smtClean="0"/>
              <a:t>7/16/2026</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dirty="0"/>
          </a:p>
        </p:txBody>
      </p:sp>
      <p:pic>
        <p:nvPicPr>
          <p:cNvPr id="7" name="Google Shape;91;p1">
            <a:extLst>
              <a:ext uri="{FF2B5EF4-FFF2-40B4-BE49-F238E27FC236}">
                <a16:creationId xmlns:a16="http://schemas.microsoft.com/office/drawing/2014/main" id="{8BF1CADB-5CAD-4AB7-8CB8-EFFD5658B2FB}"/>
              </a:ext>
            </a:extLst>
          </p:cNvPr>
          <p:cNvPicPr preferRelativeResize="0"/>
          <p:nvPr userDrawn="1"/>
        </p:nvPicPr>
        <p:blipFill rotWithShape="1">
          <a:blip r:embed="rId2">
            <a:alphaModFix/>
          </a:blip>
          <a:srcRect/>
          <a:stretch/>
        </p:blipFill>
        <p:spPr>
          <a:xfrm>
            <a:off x="6290460" y="793244"/>
            <a:ext cx="4377539" cy="1086156"/>
          </a:xfrm>
          <a:prstGeom prst="rect">
            <a:avLst/>
          </a:prstGeom>
          <a:noFill/>
          <a:ln>
            <a:noFill/>
          </a:ln>
        </p:spPr>
      </p:pic>
      <p:sp>
        <p:nvSpPr>
          <p:cNvPr id="8" name="TextBox 7">
            <a:extLst>
              <a:ext uri="{FF2B5EF4-FFF2-40B4-BE49-F238E27FC236}">
                <a16:creationId xmlns:a16="http://schemas.microsoft.com/office/drawing/2014/main" id="{11E19767-9245-4715-9B49-72307FAE25F9}"/>
              </a:ext>
            </a:extLst>
          </p:cNvPr>
          <p:cNvSpPr txBox="1"/>
          <p:nvPr userDrawn="1"/>
        </p:nvSpPr>
        <p:spPr>
          <a:xfrm>
            <a:off x="1524000" y="5080248"/>
            <a:ext cx="9143999" cy="1169551"/>
          </a:xfrm>
          <a:prstGeom prst="rect">
            <a:avLst/>
          </a:prstGeom>
          <a:noFill/>
        </p:spPr>
        <p:txBody>
          <a:bodyPr wrap="square" rtlCol="0">
            <a:spAutoFit/>
          </a:bodyPr>
          <a:lstStyle/>
          <a:p>
            <a:pPr marL="0" indent="0" algn="ctr">
              <a:spcBef>
                <a:spcPts val="600"/>
              </a:spcBef>
              <a:buClr>
                <a:schemeClr val="dk1"/>
              </a:buClr>
              <a:buSzPts val="2000"/>
              <a:buFont typeface="Arial" panose="020B0604020202020204" pitchFamily="34" charset="0"/>
              <a:buNone/>
            </a:pPr>
            <a:r>
              <a:rPr lang="en-US" sz="2000" dirty="0"/>
              <a:t>ALA Annual</a:t>
            </a:r>
          </a:p>
          <a:p>
            <a:pPr marL="0" indent="0" algn="ctr">
              <a:spcBef>
                <a:spcPts val="600"/>
              </a:spcBef>
              <a:buClr>
                <a:schemeClr val="dk1"/>
              </a:buClr>
              <a:buSzPts val="2000"/>
              <a:buFont typeface="Arial" panose="020B0604020202020204" pitchFamily="34" charset="0"/>
              <a:buNone/>
            </a:pPr>
            <a:r>
              <a:rPr lang="en-US" sz="2000" dirty="0"/>
              <a:t>Friday, June 26, 2026</a:t>
            </a:r>
          </a:p>
          <a:p>
            <a:pPr marL="0" indent="0" algn="ctr">
              <a:spcBef>
                <a:spcPts val="600"/>
              </a:spcBef>
              <a:buClr>
                <a:schemeClr val="dk1"/>
              </a:buClr>
              <a:buSzPts val="2000"/>
              <a:buFont typeface="Arial" panose="020B0604020202020204" pitchFamily="34" charset="0"/>
              <a:buNone/>
            </a:pPr>
            <a:r>
              <a:rPr lang="en-US" sz="2000" dirty="0"/>
              <a:t>8:00 AM – 4:00 PM</a:t>
            </a:r>
          </a:p>
        </p:txBody>
      </p:sp>
      <p:pic>
        <p:nvPicPr>
          <p:cNvPr id="12" name="Picture 11">
            <a:extLst>
              <a:ext uri="{FF2B5EF4-FFF2-40B4-BE49-F238E27FC236}">
                <a16:creationId xmlns:a16="http://schemas.microsoft.com/office/drawing/2014/main" id="{62BBFE19-17C8-4590-9DBC-0992CD348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462" y="412078"/>
            <a:ext cx="3571875" cy="2376488"/>
          </a:xfrm>
          <a:prstGeom prst="rect">
            <a:avLst/>
          </a:prstGeom>
        </p:spPr>
      </p:pic>
      <p:sp>
        <p:nvSpPr>
          <p:cNvPr id="9" name="Title 1">
            <a:extLst>
              <a:ext uri="{FF2B5EF4-FFF2-40B4-BE49-F238E27FC236}">
                <a16:creationId xmlns:a16="http://schemas.microsoft.com/office/drawing/2014/main" id="{AFC49523-2D87-4715-B254-6EBA43BA4B50}"/>
              </a:ext>
            </a:extLst>
          </p:cNvPr>
          <p:cNvSpPr>
            <a:spLocks noGrp="1"/>
          </p:cNvSpPr>
          <p:nvPr>
            <p:ph type="ctrTitle" hasCustomPrompt="1"/>
          </p:nvPr>
        </p:nvSpPr>
        <p:spPr>
          <a:xfrm>
            <a:off x="1524001" y="3005466"/>
            <a:ext cx="9144000" cy="1857881"/>
          </a:xfrm>
        </p:spPr>
        <p:txBody>
          <a:bodyPr anchor="t"/>
          <a:lstStyle>
            <a:lvl1pPr algn="ctr">
              <a:defRPr sz="6000" b="1"/>
            </a:lvl1pPr>
          </a:lstStyle>
          <a:p>
            <a:r>
              <a:rPr lang="en-US" dirty="0"/>
              <a:t>Title</a:t>
            </a:r>
          </a:p>
        </p:txBody>
      </p:sp>
    </p:spTree>
    <p:extLst>
      <p:ext uri="{BB962C8B-B14F-4D97-AF65-F5344CB8AC3E}">
        <p14:creationId xmlns:p14="http://schemas.microsoft.com/office/powerpoint/2010/main" val="189508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F95D4BB8-6E2E-4810-838A-BE9E7F48C884}" type="datetime1">
              <a:rPr lang="en-US" smtClean="0"/>
              <a:t>7/16/2026</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a:p>
        </p:txBody>
      </p:sp>
      <p:sp>
        <p:nvSpPr>
          <p:cNvPr id="7" name="Title 6">
            <a:extLst>
              <a:ext uri="{FF2B5EF4-FFF2-40B4-BE49-F238E27FC236}">
                <a16:creationId xmlns:a16="http://schemas.microsoft.com/office/drawing/2014/main" id="{FB0C1524-E9B6-6A97-92C5-37DDC26132F9}"/>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5751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utcom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a:xfrm>
            <a:off x="838200" y="2489996"/>
            <a:ext cx="10515600" cy="3686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F703262B-873A-4230-9B2F-302B76ED21B0}" type="datetime1">
              <a:rPr lang="en-US" smtClean="0"/>
              <a:t>7/16/2026</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dirty="0"/>
          </a:p>
        </p:txBody>
      </p:sp>
      <p:sp>
        <p:nvSpPr>
          <p:cNvPr id="7" name="TextBox 6">
            <a:extLst>
              <a:ext uri="{FF2B5EF4-FFF2-40B4-BE49-F238E27FC236}">
                <a16:creationId xmlns:a16="http://schemas.microsoft.com/office/drawing/2014/main" id="{B6B6A206-1EA4-4A32-BE0C-4445DBD65DAF}"/>
              </a:ext>
            </a:extLst>
          </p:cNvPr>
          <p:cNvSpPr txBox="1"/>
          <p:nvPr userDrawn="1"/>
        </p:nvSpPr>
        <p:spPr>
          <a:xfrm>
            <a:off x="841248" y="365760"/>
            <a:ext cx="10515600" cy="1325880"/>
          </a:xfrm>
          <a:prstGeom prst="rect">
            <a:avLst/>
          </a:prstGeom>
          <a:noFill/>
        </p:spPr>
        <p:txBody>
          <a:bodyPr wrap="none" rtlCol="0" anchor="ctr" anchorCtr="0">
            <a:normAutofit/>
          </a:bodyPr>
          <a:lstStyle/>
          <a:p>
            <a:r>
              <a:rPr lang="en-US" sz="4400" dirty="0">
                <a:latin typeface="+mj-lt"/>
              </a:rPr>
              <a:t>Learning Outcomes</a:t>
            </a:r>
          </a:p>
        </p:txBody>
      </p:sp>
      <p:sp>
        <p:nvSpPr>
          <p:cNvPr id="8" name="TextBox 7">
            <a:extLst>
              <a:ext uri="{FF2B5EF4-FFF2-40B4-BE49-F238E27FC236}">
                <a16:creationId xmlns:a16="http://schemas.microsoft.com/office/drawing/2014/main" id="{B53DEF4C-DA5B-4B2D-8DDF-E353355C5254}"/>
              </a:ext>
            </a:extLst>
          </p:cNvPr>
          <p:cNvSpPr txBox="1"/>
          <p:nvPr userDrawn="1"/>
        </p:nvSpPr>
        <p:spPr>
          <a:xfrm>
            <a:off x="838197" y="1825642"/>
            <a:ext cx="71574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At the end of the workshop, you will be able to:</a:t>
            </a:r>
          </a:p>
        </p:txBody>
      </p:sp>
    </p:spTree>
    <p:extLst>
      <p:ext uri="{BB962C8B-B14F-4D97-AF65-F5344CB8AC3E}">
        <p14:creationId xmlns:p14="http://schemas.microsoft.com/office/powerpoint/2010/main" val="391498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A965846A-8374-4BAB-AE58-BC940232BF8F}" type="datetime1">
              <a:rPr lang="en-US" smtClean="0"/>
              <a:t>7/16/2026</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a:p>
        </p:txBody>
      </p:sp>
      <p:sp>
        <p:nvSpPr>
          <p:cNvPr id="7" name="TextBox 6">
            <a:extLst>
              <a:ext uri="{FF2B5EF4-FFF2-40B4-BE49-F238E27FC236}">
                <a16:creationId xmlns:a16="http://schemas.microsoft.com/office/drawing/2014/main" id="{B6B6A206-1EA4-4A32-BE0C-4445DBD65DAF}"/>
              </a:ext>
            </a:extLst>
          </p:cNvPr>
          <p:cNvSpPr txBox="1"/>
          <p:nvPr userDrawn="1"/>
        </p:nvSpPr>
        <p:spPr>
          <a:xfrm>
            <a:off x="841248" y="365760"/>
            <a:ext cx="10515600" cy="1325880"/>
          </a:xfrm>
          <a:prstGeom prst="rect">
            <a:avLst/>
          </a:prstGeom>
          <a:noFill/>
        </p:spPr>
        <p:txBody>
          <a:bodyPr wrap="none" rtlCol="0" anchor="ctr" anchorCtr="0">
            <a:normAutofit/>
          </a:bodyPr>
          <a:lstStyle/>
          <a:p>
            <a:r>
              <a:rPr lang="en-US" sz="4400" dirty="0">
                <a:latin typeface="+mj-lt"/>
              </a:rPr>
              <a:t>Summary</a:t>
            </a:r>
          </a:p>
        </p:txBody>
      </p:sp>
    </p:spTree>
    <p:extLst>
      <p:ext uri="{BB962C8B-B14F-4D97-AF65-F5344CB8AC3E}">
        <p14:creationId xmlns:p14="http://schemas.microsoft.com/office/powerpoint/2010/main" val="163238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AB73-5BD8-4F08-A482-2304DFB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A0C05F-2181-4CAA-BDD3-051AA8E2A8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FA9C9-B498-438E-B4E3-FEAEF7DF8EAD}"/>
              </a:ext>
            </a:extLst>
          </p:cNvPr>
          <p:cNvSpPr>
            <a:spLocks noGrp="1"/>
          </p:cNvSpPr>
          <p:nvPr>
            <p:ph type="dt" sz="half" idx="10"/>
          </p:nvPr>
        </p:nvSpPr>
        <p:spPr/>
        <p:txBody>
          <a:bodyPr/>
          <a:lstStyle/>
          <a:p>
            <a:fld id="{8BF6B775-0A37-4A94-BBCF-F7AD71C343EF}" type="datetime1">
              <a:rPr lang="en-US" smtClean="0"/>
              <a:t>7/16/2026</a:t>
            </a:fld>
            <a:endParaRPr lang="en-US"/>
          </a:p>
        </p:txBody>
      </p:sp>
      <p:sp>
        <p:nvSpPr>
          <p:cNvPr id="5" name="Footer Placeholder 4">
            <a:extLst>
              <a:ext uri="{FF2B5EF4-FFF2-40B4-BE49-F238E27FC236}">
                <a16:creationId xmlns:a16="http://schemas.microsoft.com/office/drawing/2014/main" id="{440E6F0D-F33F-41F5-B4D7-DE19813B2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426C3-368E-4224-9D94-29C54C0847CA}"/>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290383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AD60-6CF7-4F26-ACA0-C0869080E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CF203-C84C-47DB-9277-5FC3C93DF1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268091-D9E1-4B63-B794-DD555C7993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1BF1D2-5B65-4739-8CF5-8CD86B284B77}"/>
              </a:ext>
            </a:extLst>
          </p:cNvPr>
          <p:cNvSpPr>
            <a:spLocks noGrp="1"/>
          </p:cNvSpPr>
          <p:nvPr>
            <p:ph type="dt" sz="half" idx="10"/>
          </p:nvPr>
        </p:nvSpPr>
        <p:spPr/>
        <p:txBody>
          <a:bodyPr/>
          <a:lstStyle/>
          <a:p>
            <a:fld id="{70810E55-58D5-4EF4-823D-8E96A0A4E25C}" type="datetime1">
              <a:rPr lang="en-US" smtClean="0"/>
              <a:t>7/16/2026</a:t>
            </a:fld>
            <a:endParaRPr lang="en-US"/>
          </a:p>
        </p:txBody>
      </p:sp>
      <p:sp>
        <p:nvSpPr>
          <p:cNvPr id="6" name="Footer Placeholder 5">
            <a:extLst>
              <a:ext uri="{FF2B5EF4-FFF2-40B4-BE49-F238E27FC236}">
                <a16:creationId xmlns:a16="http://schemas.microsoft.com/office/drawing/2014/main" id="{0466DB13-C708-418B-B73F-0B1B04BBA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B7EBA-DF5F-4F6A-90CF-A4502C513E22}"/>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80738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09FC-CA8F-4431-AA11-93D3AA4B8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1367EA-9BF7-4F79-A777-35D874E25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5CB7B-DFDA-464E-A356-7A24628D7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6806E9-99F4-42B1-89A2-95D057DDC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0D1B36-9594-4112-9D6C-8DD87BAFA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93B486-A200-4826-8B40-7C315D936E68}"/>
              </a:ext>
            </a:extLst>
          </p:cNvPr>
          <p:cNvSpPr>
            <a:spLocks noGrp="1"/>
          </p:cNvSpPr>
          <p:nvPr>
            <p:ph type="dt" sz="half" idx="10"/>
          </p:nvPr>
        </p:nvSpPr>
        <p:spPr/>
        <p:txBody>
          <a:bodyPr/>
          <a:lstStyle/>
          <a:p>
            <a:fld id="{53A60C47-4CE3-49DF-87E3-6512C7BE9D43}" type="datetime1">
              <a:rPr lang="en-US" smtClean="0"/>
              <a:t>7/16/2026</a:t>
            </a:fld>
            <a:endParaRPr lang="en-US"/>
          </a:p>
        </p:txBody>
      </p:sp>
      <p:sp>
        <p:nvSpPr>
          <p:cNvPr id="8" name="Footer Placeholder 7">
            <a:extLst>
              <a:ext uri="{FF2B5EF4-FFF2-40B4-BE49-F238E27FC236}">
                <a16:creationId xmlns:a16="http://schemas.microsoft.com/office/drawing/2014/main" id="{9A2AC08D-A6E9-464B-B6C0-B241F9383A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5B5AB5-BE6D-484A-808E-8423ECF74FBB}"/>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237937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73D49C-3BC6-4F7E-BD5A-35CD1DA341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4510B9-946D-4F7D-A7FF-FB1FEEB04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E3708-E541-49A7-AAFB-67C624D9D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13755-99B1-4DC7-AFAD-FAE735005107}" type="datetime1">
              <a:rPr lang="en-US" smtClean="0"/>
              <a:t>7/16/2026</a:t>
            </a:fld>
            <a:endParaRPr lang="en-US"/>
          </a:p>
        </p:txBody>
      </p:sp>
      <p:sp>
        <p:nvSpPr>
          <p:cNvPr id="5" name="Footer Placeholder 4">
            <a:extLst>
              <a:ext uri="{FF2B5EF4-FFF2-40B4-BE49-F238E27FC236}">
                <a16:creationId xmlns:a16="http://schemas.microsoft.com/office/drawing/2014/main" id="{FE5A3523-4041-47F2-AD14-545314A7E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499312-630C-4DC7-97BE-4A5230F42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89839-9540-4FD2-A570-163792ED64AF}" type="slidenum">
              <a:rPr lang="en-US" smtClean="0"/>
              <a:t>‹#›</a:t>
            </a:fld>
            <a:endParaRPr lang="en-US"/>
          </a:p>
        </p:txBody>
      </p:sp>
    </p:spTree>
    <p:extLst>
      <p:ext uri="{BB962C8B-B14F-4D97-AF65-F5344CB8AC3E}">
        <p14:creationId xmlns:p14="http://schemas.microsoft.com/office/powerpoint/2010/main" val="79044820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50" r:id="rId4"/>
    <p:sldLayoutId id="2147483662"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access.rdatoolkit.org/en-US_ala-cfa18e03-17f2-378a-874c-86515bf7e0ac/section_gr4_l4l_5cb"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access.rdatoolkit.org/en-US_ala-cfa18e03-17f2-378a-874c-86515bf7e0ac/p_pyt_5gr_vfb"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document/d/1JuZjCsd2ryQznqHLv3Kce2y5HOvpI0fA/edit" TargetMode="External"/><Relationship Id="rId2" Type="http://schemas.openxmlformats.org/officeDocument/2006/relationships/hyperlink" Target="https://bit.ly/Beta-BSR"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bit.ly/Beta-BSR"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35.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access.rdatoolkit.org/en-US_ala-a06b3aa1-d994-31b1-b961-e4ce37c1a4d3/div_ibp_sgj_rhb"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FB4213-DCC0-A76E-F7D5-7961900E8CAE}"/>
              </a:ext>
            </a:extLst>
          </p:cNvPr>
          <p:cNvSpPr>
            <a:spLocks noGrp="1"/>
          </p:cNvSpPr>
          <p:nvPr>
            <p:ph type="sldNum" sz="quarter" idx="12"/>
          </p:nvPr>
        </p:nvSpPr>
        <p:spPr/>
        <p:txBody>
          <a:bodyPr/>
          <a:lstStyle/>
          <a:p>
            <a:fld id="{26D89839-9540-4FD2-A570-163792ED64AF}" type="slidenum">
              <a:rPr lang="en-US" smtClean="0"/>
              <a:t>1</a:t>
            </a:fld>
            <a:endParaRPr lang="en-US"/>
          </a:p>
        </p:txBody>
      </p:sp>
      <p:sp>
        <p:nvSpPr>
          <p:cNvPr id="2" name="Title 1">
            <a:extLst>
              <a:ext uri="{FF2B5EF4-FFF2-40B4-BE49-F238E27FC236}">
                <a16:creationId xmlns:a16="http://schemas.microsoft.com/office/drawing/2014/main" id="{2105DD40-547B-5A7E-DDB1-043CB85AD31F}"/>
              </a:ext>
            </a:extLst>
          </p:cNvPr>
          <p:cNvSpPr>
            <a:spLocks noGrp="1"/>
          </p:cNvSpPr>
          <p:nvPr>
            <p:ph type="ctrTitle"/>
          </p:nvPr>
        </p:nvSpPr>
        <p:spPr/>
        <p:txBody>
          <a:bodyPr>
            <a:noAutofit/>
          </a:bodyPr>
          <a:lstStyle/>
          <a:p>
            <a:r>
              <a:rPr lang="en-CA" dirty="0"/>
              <a:t>Recording Unstructured Descriptions</a:t>
            </a:r>
          </a:p>
        </p:txBody>
      </p:sp>
    </p:spTree>
    <p:extLst>
      <p:ext uri="{BB962C8B-B14F-4D97-AF65-F5344CB8AC3E}">
        <p14:creationId xmlns:p14="http://schemas.microsoft.com/office/powerpoint/2010/main" val="364971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0AC35-A101-0B49-A7AA-C008592E1326}"/>
              </a:ext>
            </a:extLst>
          </p:cNvPr>
          <p:cNvSpPr>
            <a:spLocks noGrp="1"/>
          </p:cNvSpPr>
          <p:nvPr>
            <p:ph type="title"/>
          </p:nvPr>
        </p:nvSpPr>
        <p:spPr/>
        <p:txBody>
          <a:bodyPr/>
          <a:lstStyle/>
          <a:p>
            <a:r>
              <a:rPr lang="en-US" dirty="0"/>
              <a:t>Data provenance</a:t>
            </a:r>
          </a:p>
        </p:txBody>
      </p:sp>
      <p:pic>
        <p:nvPicPr>
          <p:cNvPr id="9" name="Picture 8">
            <a:extLst>
              <a:ext uri="{FF2B5EF4-FFF2-40B4-BE49-F238E27FC236}">
                <a16:creationId xmlns:a16="http://schemas.microsoft.com/office/drawing/2014/main" id="{BD1974A8-B46C-DAF5-C742-D208E44A3E68}"/>
              </a:ext>
            </a:extLst>
          </p:cNvPr>
          <p:cNvPicPr>
            <a:picLocks noChangeAspect="1"/>
          </p:cNvPicPr>
          <p:nvPr/>
        </p:nvPicPr>
        <p:blipFill>
          <a:blip r:embed="rId3"/>
          <a:stretch>
            <a:fillRect/>
          </a:stretch>
        </p:blipFill>
        <p:spPr>
          <a:xfrm>
            <a:off x="608834" y="1897652"/>
            <a:ext cx="10974332" cy="3924848"/>
          </a:xfrm>
          <a:prstGeom prst="rect">
            <a:avLst/>
          </a:prstGeom>
          <a:ln>
            <a:solidFill>
              <a:schemeClr val="tx1"/>
            </a:solidFill>
          </a:ln>
        </p:spPr>
      </p:pic>
      <p:sp>
        <p:nvSpPr>
          <p:cNvPr id="3" name="Slide Number Placeholder 2">
            <a:extLst>
              <a:ext uri="{FF2B5EF4-FFF2-40B4-BE49-F238E27FC236}">
                <a16:creationId xmlns:a16="http://schemas.microsoft.com/office/drawing/2014/main" id="{2F49FEBE-9DE7-7AE2-391A-27CB3B200E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13412868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86110-3E22-87D4-8EAD-765A9F0F8B8A}"/>
              </a:ext>
            </a:extLst>
          </p:cNvPr>
          <p:cNvSpPr>
            <a:spLocks noGrp="1"/>
          </p:cNvSpPr>
          <p:nvPr>
            <p:ph type="title"/>
          </p:nvPr>
        </p:nvSpPr>
        <p:spPr/>
        <p:txBody>
          <a:bodyPr/>
          <a:lstStyle/>
          <a:p>
            <a:r>
              <a:rPr lang="en-US" dirty="0"/>
              <a:t>Recording name of person (preferred name)</a:t>
            </a:r>
          </a:p>
        </p:txBody>
      </p:sp>
      <p:pic>
        <p:nvPicPr>
          <p:cNvPr id="5" name="Content Placeholder 4">
            <a:extLst>
              <a:ext uri="{FF2B5EF4-FFF2-40B4-BE49-F238E27FC236}">
                <a16:creationId xmlns:a16="http://schemas.microsoft.com/office/drawing/2014/main" id="{12D13188-FD32-7F7E-E219-5DCF41655AD6}"/>
              </a:ext>
            </a:extLst>
          </p:cNvPr>
          <p:cNvPicPr>
            <a:picLocks noGrp="1" noChangeAspect="1"/>
          </p:cNvPicPr>
          <p:nvPr>
            <p:ph idx="1"/>
          </p:nvPr>
        </p:nvPicPr>
        <p:blipFill>
          <a:blip r:embed="rId3"/>
          <a:stretch>
            <a:fillRect/>
          </a:stretch>
        </p:blipFill>
        <p:spPr>
          <a:xfrm>
            <a:off x="838200" y="2199019"/>
            <a:ext cx="10515600" cy="3604549"/>
          </a:xfrm>
          <a:prstGeom prst="rect">
            <a:avLst/>
          </a:prstGeom>
          <a:ln>
            <a:solidFill>
              <a:schemeClr val="tx1"/>
            </a:solidFill>
          </a:ln>
        </p:spPr>
      </p:pic>
      <p:sp>
        <p:nvSpPr>
          <p:cNvPr id="6" name="Oval 5">
            <a:extLst>
              <a:ext uri="{FF2B5EF4-FFF2-40B4-BE49-F238E27FC236}">
                <a16:creationId xmlns:a16="http://schemas.microsoft.com/office/drawing/2014/main" id="{3C604582-D224-67C8-49CC-D0FA150C3071}"/>
              </a:ext>
            </a:extLst>
          </p:cNvPr>
          <p:cNvSpPr/>
          <p:nvPr/>
        </p:nvSpPr>
        <p:spPr>
          <a:xfrm>
            <a:off x="2809636" y="4959072"/>
            <a:ext cx="1593922" cy="4265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1898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46C894-1DF9-3E7F-801F-0CD7D60A8DA7}"/>
              </a:ext>
            </a:extLst>
          </p:cNvPr>
          <p:cNvPicPr>
            <a:picLocks noChangeAspect="1"/>
          </p:cNvPicPr>
          <p:nvPr/>
        </p:nvPicPr>
        <p:blipFill>
          <a:blip r:embed="rId3"/>
          <a:stretch>
            <a:fillRect/>
          </a:stretch>
        </p:blipFill>
        <p:spPr>
          <a:xfrm>
            <a:off x="112740" y="1512988"/>
            <a:ext cx="8625260" cy="4008606"/>
          </a:xfrm>
          <a:prstGeom prst="rect">
            <a:avLst/>
          </a:prstGeom>
          <a:ln>
            <a:solidFill>
              <a:schemeClr val="tx1"/>
            </a:solidFill>
          </a:ln>
        </p:spPr>
      </p:pic>
      <p:sp>
        <p:nvSpPr>
          <p:cNvPr id="2" name="Title 1">
            <a:extLst>
              <a:ext uri="{FF2B5EF4-FFF2-40B4-BE49-F238E27FC236}">
                <a16:creationId xmlns:a16="http://schemas.microsoft.com/office/drawing/2014/main" id="{CF7C7E2A-A956-6DA1-62D2-151260E400A0}"/>
              </a:ext>
            </a:extLst>
          </p:cNvPr>
          <p:cNvSpPr>
            <a:spLocks noGrp="1"/>
          </p:cNvSpPr>
          <p:nvPr>
            <p:ph type="title"/>
          </p:nvPr>
        </p:nvSpPr>
        <p:spPr/>
        <p:txBody>
          <a:bodyPr/>
          <a:lstStyle/>
          <a:p>
            <a:r>
              <a:rPr lang="en-US" dirty="0"/>
              <a:t>Recording name of person (preferred name)</a:t>
            </a:r>
          </a:p>
        </p:txBody>
      </p:sp>
      <p:pic>
        <p:nvPicPr>
          <p:cNvPr id="4" name="Picture 3">
            <a:extLst>
              <a:ext uri="{FF2B5EF4-FFF2-40B4-BE49-F238E27FC236}">
                <a16:creationId xmlns:a16="http://schemas.microsoft.com/office/drawing/2014/main" id="{601FC241-C403-01D7-BEAE-3B4D213431B8}"/>
              </a:ext>
            </a:extLst>
          </p:cNvPr>
          <p:cNvPicPr>
            <a:picLocks noChangeAspect="1"/>
          </p:cNvPicPr>
          <p:nvPr/>
        </p:nvPicPr>
        <p:blipFill>
          <a:blip r:embed="rId4"/>
          <a:stretch>
            <a:fillRect/>
          </a:stretch>
        </p:blipFill>
        <p:spPr>
          <a:xfrm>
            <a:off x="3746574" y="3804043"/>
            <a:ext cx="8276073" cy="2979990"/>
          </a:xfrm>
          <a:prstGeom prst="rect">
            <a:avLst/>
          </a:prstGeom>
          <a:ln>
            <a:solidFill>
              <a:schemeClr val="tx1"/>
            </a:solidFill>
          </a:ln>
        </p:spPr>
      </p:pic>
      <p:sp>
        <p:nvSpPr>
          <p:cNvPr id="11" name="Oval 10">
            <a:extLst>
              <a:ext uri="{FF2B5EF4-FFF2-40B4-BE49-F238E27FC236}">
                <a16:creationId xmlns:a16="http://schemas.microsoft.com/office/drawing/2014/main" id="{29BFA445-F452-97D8-0B32-95F0F4F632A4}"/>
              </a:ext>
            </a:extLst>
          </p:cNvPr>
          <p:cNvSpPr/>
          <p:nvPr/>
        </p:nvSpPr>
        <p:spPr>
          <a:xfrm>
            <a:off x="543471" y="3616153"/>
            <a:ext cx="2874930" cy="4265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007B203-E343-B15B-CB0F-80D06B14DCF0}"/>
              </a:ext>
            </a:extLst>
          </p:cNvPr>
          <p:cNvSpPr/>
          <p:nvPr/>
        </p:nvSpPr>
        <p:spPr>
          <a:xfrm>
            <a:off x="4126752" y="5597349"/>
            <a:ext cx="3478665" cy="4265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9318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D994-C017-28C7-F6DC-5D85E6353D71}"/>
              </a:ext>
            </a:extLst>
          </p:cNvPr>
          <p:cNvSpPr>
            <a:spLocks noGrp="1"/>
          </p:cNvSpPr>
          <p:nvPr>
            <p:ph type="title"/>
          </p:nvPr>
        </p:nvSpPr>
        <p:spPr/>
        <p:txBody>
          <a:bodyPr/>
          <a:lstStyle/>
          <a:p>
            <a:r>
              <a:rPr lang="en-US" dirty="0"/>
              <a:t>Recording name of person (preferred name)</a:t>
            </a:r>
          </a:p>
        </p:txBody>
      </p:sp>
      <p:pic>
        <p:nvPicPr>
          <p:cNvPr id="5" name="Content Placeholder 4">
            <a:extLst>
              <a:ext uri="{FF2B5EF4-FFF2-40B4-BE49-F238E27FC236}">
                <a16:creationId xmlns:a16="http://schemas.microsoft.com/office/drawing/2014/main" id="{579A2C38-BCC3-2E3C-BD40-F4A780B199AB}"/>
              </a:ext>
            </a:extLst>
          </p:cNvPr>
          <p:cNvPicPr>
            <a:picLocks noGrp="1" noChangeAspect="1"/>
          </p:cNvPicPr>
          <p:nvPr>
            <p:ph idx="1"/>
          </p:nvPr>
        </p:nvPicPr>
        <p:blipFill>
          <a:blip r:embed="rId3"/>
          <a:stretch>
            <a:fillRect/>
          </a:stretch>
        </p:blipFill>
        <p:spPr>
          <a:xfrm>
            <a:off x="1523455" y="1825625"/>
            <a:ext cx="9145090" cy="4351338"/>
          </a:xfrm>
          <a:prstGeom prst="rect">
            <a:avLst/>
          </a:prstGeom>
        </p:spPr>
      </p:pic>
    </p:spTree>
    <p:extLst>
      <p:ext uri="{BB962C8B-B14F-4D97-AF65-F5344CB8AC3E}">
        <p14:creationId xmlns:p14="http://schemas.microsoft.com/office/powerpoint/2010/main" val="13985082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B5E9-521B-E502-C5B0-5D28AE71644C}"/>
              </a:ext>
            </a:extLst>
          </p:cNvPr>
          <p:cNvSpPr>
            <a:spLocks noGrp="1"/>
          </p:cNvSpPr>
          <p:nvPr>
            <p:ph type="title"/>
          </p:nvPr>
        </p:nvSpPr>
        <p:spPr>
          <a:xfrm>
            <a:off x="838200" y="365126"/>
            <a:ext cx="10515600" cy="693654"/>
          </a:xfrm>
        </p:spPr>
        <p:txBody>
          <a:bodyPr>
            <a:normAutofit/>
          </a:bodyPr>
          <a:lstStyle/>
          <a:p>
            <a:r>
              <a:rPr lang="en-US" sz="3600" dirty="0"/>
              <a:t>Review: unstructured description recording method</a:t>
            </a:r>
          </a:p>
        </p:txBody>
      </p:sp>
      <p:sp>
        <p:nvSpPr>
          <p:cNvPr id="3" name="Content Placeholder 2">
            <a:extLst>
              <a:ext uri="{FF2B5EF4-FFF2-40B4-BE49-F238E27FC236}">
                <a16:creationId xmlns:a16="http://schemas.microsoft.com/office/drawing/2014/main" id="{1D73E66F-71A5-C328-37ED-BCF08FA696F5}"/>
              </a:ext>
            </a:extLst>
          </p:cNvPr>
          <p:cNvSpPr>
            <a:spLocks noGrp="1"/>
          </p:cNvSpPr>
          <p:nvPr>
            <p:ph idx="1"/>
          </p:nvPr>
        </p:nvSpPr>
        <p:spPr>
          <a:xfrm>
            <a:off x="453188" y="1131970"/>
            <a:ext cx="11193379" cy="5360903"/>
          </a:xfrm>
        </p:spPr>
        <p:txBody>
          <a:bodyPr>
            <a:normAutofit fontScale="85000" lnSpcReduction="20000"/>
          </a:bodyPr>
          <a:lstStyle/>
          <a:p>
            <a:pPr marL="514350" indent="-514350">
              <a:buFont typeface="+mj-lt"/>
              <a:buAutoNum type="arabicPeriod"/>
            </a:pPr>
            <a:r>
              <a:rPr lang="en-US" dirty="0"/>
              <a:t>Start with the </a:t>
            </a:r>
            <a:r>
              <a:rPr lang="en-US" b="1" i="1" dirty="0"/>
              <a:t>entity</a:t>
            </a:r>
            <a:r>
              <a:rPr lang="en-US" dirty="0"/>
              <a:t> you want to describe, e.g. “Person”</a:t>
            </a:r>
          </a:p>
          <a:p>
            <a:pPr marL="514350" indent="-514350">
              <a:buFont typeface="+mj-lt"/>
              <a:buAutoNum type="arabicPeriod"/>
            </a:pPr>
            <a:r>
              <a:rPr lang="en-US" dirty="0"/>
              <a:t>Look through the </a:t>
            </a:r>
            <a:r>
              <a:rPr lang="en-US" b="1" i="1" dirty="0"/>
              <a:t>elements</a:t>
            </a:r>
            <a:r>
              <a:rPr lang="en-US" dirty="0"/>
              <a:t> at the bottom of the entity page for the one you want to record, e.g., “name of person”</a:t>
            </a:r>
          </a:p>
          <a:p>
            <a:pPr marL="514350" indent="-514350">
              <a:buFont typeface="+mj-lt"/>
              <a:buAutoNum type="arabicPeriod"/>
            </a:pPr>
            <a:r>
              <a:rPr lang="en-US" dirty="0"/>
              <a:t>Start by reading the </a:t>
            </a:r>
            <a:r>
              <a:rPr lang="en-US" b="1" i="1" dirty="0"/>
              <a:t>definition and scope</a:t>
            </a:r>
            <a:r>
              <a:rPr lang="en-US" dirty="0"/>
              <a:t> and the </a:t>
            </a:r>
            <a:r>
              <a:rPr lang="en-US" b="1" i="1" dirty="0"/>
              <a:t>prerecording</a:t>
            </a:r>
            <a:r>
              <a:rPr lang="en-US" dirty="0"/>
              <a:t> section:</a:t>
            </a:r>
          </a:p>
          <a:p>
            <a:pPr marL="914400" lvl="1" indent="-457200">
              <a:buFont typeface="+mj-lt"/>
              <a:buAutoNum type="alphaLcPeriod"/>
            </a:pPr>
            <a:r>
              <a:rPr lang="en-US" dirty="0"/>
              <a:t>Is this in fact the element you want?</a:t>
            </a:r>
          </a:p>
          <a:p>
            <a:pPr marL="914400" lvl="1" indent="-457200">
              <a:buFont typeface="+mj-lt"/>
              <a:buAutoNum type="alphaLcPeriod"/>
            </a:pPr>
            <a:r>
              <a:rPr lang="en-US" dirty="0"/>
              <a:t>Is this element LC-PCC Core?</a:t>
            </a:r>
          </a:p>
          <a:p>
            <a:pPr marL="914400" lvl="1" indent="-457200">
              <a:buFont typeface="+mj-lt"/>
              <a:buAutoNum type="alphaLcPeriod"/>
            </a:pPr>
            <a:r>
              <a:rPr lang="en-US" dirty="0"/>
              <a:t>Is there other information you need to know to record the element?</a:t>
            </a:r>
          </a:p>
          <a:p>
            <a:pPr marL="457200" indent="-457200">
              <a:buFont typeface="+mj-lt"/>
              <a:buAutoNum type="arabicPeriod"/>
            </a:pPr>
            <a:r>
              <a:rPr lang="en-US" dirty="0"/>
              <a:t>Look at the </a:t>
            </a:r>
            <a:r>
              <a:rPr lang="en-US" b="1" i="1" dirty="0"/>
              <a:t>recording</a:t>
            </a:r>
            <a:r>
              <a:rPr lang="en-US" dirty="0"/>
              <a:t> instructions; </a:t>
            </a:r>
          </a:p>
          <a:p>
            <a:pPr marL="914400" lvl="1" indent="-457200">
              <a:buFont typeface="+mj-lt"/>
              <a:buAutoNum type="alphaLcPeriod"/>
            </a:pPr>
            <a:r>
              <a:rPr lang="en-US" dirty="0"/>
              <a:t>If there is unfamiliar vocabulary, click on the links</a:t>
            </a:r>
          </a:p>
          <a:p>
            <a:pPr marL="914400" lvl="1" indent="-457200">
              <a:buFont typeface="+mj-lt"/>
              <a:buAutoNum type="alphaLcPeriod"/>
            </a:pPr>
            <a:r>
              <a:rPr lang="en-US" dirty="0"/>
              <a:t>If other elements are mentioned (e.g. “preferred name of person”), click on them to read their instructions</a:t>
            </a:r>
          </a:p>
          <a:p>
            <a:pPr marL="457200" indent="-457200">
              <a:buFont typeface="+mj-lt"/>
              <a:buAutoNum type="arabicPeriod"/>
            </a:pPr>
            <a:r>
              <a:rPr lang="en-US" dirty="0"/>
              <a:t>Look at the </a:t>
            </a:r>
            <a:r>
              <a:rPr lang="en-US" b="1" i="1" dirty="0"/>
              <a:t>recording an unstructured description</a:t>
            </a:r>
            <a:r>
              <a:rPr lang="en-US" i="1" dirty="0"/>
              <a:t> </a:t>
            </a:r>
            <a:r>
              <a:rPr lang="en-US" dirty="0"/>
              <a:t>instructions; choose from the various options</a:t>
            </a:r>
          </a:p>
          <a:p>
            <a:pPr marL="914400" lvl="1" indent="-457200">
              <a:buFont typeface="+mj-lt"/>
              <a:buAutoNum type="alphaLcPeriod"/>
            </a:pPr>
            <a:r>
              <a:rPr lang="en-US" dirty="0"/>
              <a:t>Decide based on your needs and the situation</a:t>
            </a:r>
          </a:p>
          <a:p>
            <a:pPr marL="914400" lvl="1" indent="-457200">
              <a:buFont typeface="+mj-lt"/>
              <a:buAutoNum type="alphaLcPeriod"/>
            </a:pPr>
            <a:r>
              <a:rPr lang="en-US" dirty="0"/>
              <a:t>Decide based on LC-PCC practice instructions in the Policy Statements</a:t>
            </a:r>
          </a:p>
          <a:p>
            <a:pPr marL="457200" indent="-457200">
              <a:buFont typeface="+mj-lt"/>
              <a:buAutoNum type="arabicPeriod"/>
            </a:pPr>
            <a:r>
              <a:rPr lang="en-US" dirty="0"/>
              <a:t>Determine if there are any </a:t>
            </a:r>
            <a:r>
              <a:rPr lang="en-US" b="1" i="1" dirty="0"/>
              <a:t>data provenance </a:t>
            </a:r>
            <a:r>
              <a:rPr lang="en-US" dirty="0"/>
              <a:t>requirements</a:t>
            </a:r>
          </a:p>
        </p:txBody>
      </p:sp>
    </p:spTree>
    <p:extLst>
      <p:ext uri="{BB962C8B-B14F-4D97-AF65-F5344CB8AC3E}">
        <p14:creationId xmlns:p14="http://schemas.microsoft.com/office/powerpoint/2010/main" val="291292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8"/>
          <p:cNvPicPr preferRelativeResize="0"/>
          <p:nvPr/>
        </p:nvPicPr>
        <p:blipFill rotWithShape="1">
          <a:blip r:embed="rId3">
            <a:alphaModFix/>
          </a:blip>
          <a:srcRect/>
          <a:stretch/>
        </p:blipFill>
        <p:spPr>
          <a:xfrm>
            <a:off x="4145279" y="416571"/>
            <a:ext cx="7104209" cy="6294716"/>
          </a:xfrm>
          <a:prstGeom prst="rect">
            <a:avLst/>
          </a:prstGeom>
          <a:noFill/>
          <a:ln>
            <a:noFill/>
          </a:ln>
        </p:spPr>
      </p:pic>
      <p:sp>
        <p:nvSpPr>
          <p:cNvPr id="159" name="Google Shape;159;p8"/>
          <p:cNvSpPr txBox="1"/>
          <p:nvPr/>
        </p:nvSpPr>
        <p:spPr>
          <a:xfrm>
            <a:off x="1175657" y="722812"/>
            <a:ext cx="2464525"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Source of metadata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8"/>
          <p:cNvSpPr txBox="1"/>
          <p:nvPr/>
        </p:nvSpPr>
        <p:spPr>
          <a:xfrm>
            <a:off x="9701349" y="6319509"/>
            <a:ext cx="1193073" cy="2438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RDA [</a:t>
            </a:r>
            <a:r>
              <a:rPr lang="en-US" sz="10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76.95.49.73</a:t>
            </a:r>
            <a:r>
              <a:rPr lang="en-US" sz="1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1" name="Google Shape;161;p8"/>
          <p:cNvSpPr/>
          <p:nvPr/>
        </p:nvSpPr>
        <p:spPr>
          <a:xfrm>
            <a:off x="4145279" y="1149531"/>
            <a:ext cx="2481944" cy="357052"/>
          </a:xfrm>
          <a:prstGeom prst="rect">
            <a:avLst/>
          </a:prstGeom>
          <a:noFill/>
          <a:ln w="25400" cap="flat" cmpd="sng">
            <a:solidFill>
              <a:srgbClr val="C00000"/>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50A379EA-C407-D89B-88C2-990CD65638C5}"/>
              </a:ext>
            </a:extLst>
          </p:cNvPr>
          <p:cNvSpPr>
            <a:spLocks noGrp="1"/>
          </p:cNvSpPr>
          <p:nvPr>
            <p:ph type="sldNum" sz="quarter" idx="12"/>
          </p:nvPr>
        </p:nvSpPr>
        <p:spPr/>
        <p:txBody>
          <a:bodyPr/>
          <a:lstStyle/>
          <a:p>
            <a:fld id="{26D89839-9540-4FD2-A570-163792ED64AF}" type="slidenum">
              <a:rPr lang="en-US" smtClean="0"/>
              <a:t>11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109A-646E-F5E0-1AED-571BABF6B682}"/>
              </a:ext>
            </a:extLst>
          </p:cNvPr>
          <p:cNvSpPr>
            <a:spLocks noGrp="1"/>
          </p:cNvSpPr>
          <p:nvPr>
            <p:ph type="title"/>
          </p:nvPr>
        </p:nvSpPr>
        <p:spPr/>
        <p:txBody>
          <a:bodyPr/>
          <a:lstStyle/>
          <a:p>
            <a:r>
              <a:rPr lang="en-US" dirty="0"/>
              <a:t>Metadata work: RDA Glossary</a:t>
            </a:r>
          </a:p>
        </p:txBody>
      </p:sp>
      <p:sp>
        <p:nvSpPr>
          <p:cNvPr id="3" name="Text Placeholder 2">
            <a:extLst>
              <a:ext uri="{FF2B5EF4-FFF2-40B4-BE49-F238E27FC236}">
                <a16:creationId xmlns:a16="http://schemas.microsoft.com/office/drawing/2014/main" id="{ABB3D0D2-3E59-58C2-68AC-1E4D3FE6314B}"/>
              </a:ext>
            </a:extLst>
          </p:cNvPr>
          <p:cNvSpPr>
            <a:spLocks noGrp="1"/>
          </p:cNvSpPr>
          <p:nvPr>
            <p:ph type="body" idx="1"/>
          </p:nvPr>
        </p:nvSpPr>
        <p:spPr/>
        <p:txBody>
          <a:bodyPr/>
          <a:lstStyle/>
          <a:p>
            <a:r>
              <a:rPr lang="en-US" dirty="0"/>
              <a:t>Metadata work: A work that is a </a:t>
            </a:r>
            <a:r>
              <a:rPr lang="en-US" b="1" dirty="0"/>
              <a:t>metadata statement </a:t>
            </a:r>
            <a:r>
              <a:rPr lang="en-US" dirty="0"/>
              <a:t>or a </a:t>
            </a:r>
            <a:r>
              <a:rPr lang="en-US" b="1" dirty="0"/>
              <a:t>metadata description set</a:t>
            </a:r>
            <a:r>
              <a:rPr lang="en-US" dirty="0"/>
              <a:t>.</a:t>
            </a:r>
          </a:p>
          <a:p>
            <a:r>
              <a:rPr lang="en-US" dirty="0"/>
              <a:t>Metadata statement: A metadata work that is </a:t>
            </a:r>
            <a:r>
              <a:rPr lang="en-US" b="1" dirty="0"/>
              <a:t>a piece of metadata that assigns a value to an RDA element that describes an individual instance</a:t>
            </a:r>
            <a:r>
              <a:rPr lang="en-US" dirty="0"/>
              <a:t> of an RDA entity.</a:t>
            </a:r>
          </a:p>
          <a:p>
            <a:r>
              <a:rPr lang="en-US" dirty="0"/>
              <a:t>Metadata description set: A metadata work that is an aggregating work that is a plan to select and arrange one or more expressions of </a:t>
            </a:r>
            <a:r>
              <a:rPr lang="en-US" b="1" dirty="0"/>
              <a:t>one or more metadata statements </a:t>
            </a:r>
            <a:r>
              <a:rPr lang="en-US" dirty="0"/>
              <a:t>that describe one or more individual instances of RDA entities and embody them in an aggregate.</a:t>
            </a:r>
          </a:p>
        </p:txBody>
      </p:sp>
      <p:sp>
        <p:nvSpPr>
          <p:cNvPr id="4" name="Slide Number Placeholder 3">
            <a:extLst>
              <a:ext uri="{FF2B5EF4-FFF2-40B4-BE49-F238E27FC236}">
                <a16:creationId xmlns:a16="http://schemas.microsoft.com/office/drawing/2014/main" id="{A0F71EF4-44D3-1F8F-1D77-52F2F7AE9E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870484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DD34-0AC8-A2E2-F614-88BE6B4A7D6A}"/>
              </a:ext>
            </a:extLst>
          </p:cNvPr>
          <p:cNvSpPr>
            <a:spLocks noGrp="1"/>
          </p:cNvSpPr>
          <p:nvPr>
            <p:ph type="title"/>
          </p:nvPr>
        </p:nvSpPr>
        <p:spPr/>
        <p:txBody>
          <a:bodyPr/>
          <a:lstStyle/>
          <a:p>
            <a:r>
              <a:rPr lang="en-US" dirty="0"/>
              <a:t>Metadata work: example</a:t>
            </a:r>
          </a:p>
        </p:txBody>
      </p:sp>
      <p:pic>
        <p:nvPicPr>
          <p:cNvPr id="5" name="Picture 4">
            <a:extLst>
              <a:ext uri="{FF2B5EF4-FFF2-40B4-BE49-F238E27FC236}">
                <a16:creationId xmlns:a16="http://schemas.microsoft.com/office/drawing/2014/main" id="{17560C1B-C342-BFB0-9168-88B607B4D135}"/>
              </a:ext>
            </a:extLst>
          </p:cNvPr>
          <p:cNvPicPr>
            <a:picLocks noChangeAspect="1"/>
          </p:cNvPicPr>
          <p:nvPr/>
        </p:nvPicPr>
        <p:blipFill>
          <a:blip r:embed="rId3"/>
          <a:stretch>
            <a:fillRect/>
          </a:stretch>
        </p:blipFill>
        <p:spPr>
          <a:xfrm>
            <a:off x="1896629" y="1367843"/>
            <a:ext cx="8398742" cy="5349480"/>
          </a:xfrm>
          <a:prstGeom prst="rect">
            <a:avLst/>
          </a:prstGeom>
          <a:ln>
            <a:solidFill>
              <a:schemeClr val="tx1"/>
            </a:solidFill>
          </a:ln>
        </p:spPr>
      </p:pic>
      <p:sp>
        <p:nvSpPr>
          <p:cNvPr id="3" name="Slide Number Placeholder 2">
            <a:extLst>
              <a:ext uri="{FF2B5EF4-FFF2-40B4-BE49-F238E27FC236}">
                <a16:creationId xmlns:a16="http://schemas.microsoft.com/office/drawing/2014/main" id="{84F0734C-1677-D68E-CC8F-330C615590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2655555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256A8-D81A-F45E-DB94-1B3F6687A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49D40-8399-FFF1-2A78-B9BCB3565879}"/>
              </a:ext>
            </a:extLst>
          </p:cNvPr>
          <p:cNvSpPr>
            <a:spLocks noGrp="1"/>
          </p:cNvSpPr>
          <p:nvPr>
            <p:ph type="title"/>
          </p:nvPr>
        </p:nvSpPr>
        <p:spPr/>
        <p:txBody>
          <a:bodyPr/>
          <a:lstStyle/>
          <a:p>
            <a:r>
              <a:rPr lang="en-US" dirty="0"/>
              <a:t>Metadata work: example</a:t>
            </a:r>
          </a:p>
        </p:txBody>
      </p:sp>
      <p:pic>
        <p:nvPicPr>
          <p:cNvPr id="6" name="Picture 5">
            <a:extLst>
              <a:ext uri="{FF2B5EF4-FFF2-40B4-BE49-F238E27FC236}">
                <a16:creationId xmlns:a16="http://schemas.microsoft.com/office/drawing/2014/main" id="{DFBCEE10-D155-AA1E-328A-FFECEC97A224}"/>
              </a:ext>
            </a:extLst>
          </p:cNvPr>
          <p:cNvPicPr>
            <a:picLocks noChangeAspect="1"/>
          </p:cNvPicPr>
          <p:nvPr/>
        </p:nvPicPr>
        <p:blipFill>
          <a:blip r:embed="rId3"/>
          <a:stretch>
            <a:fillRect/>
          </a:stretch>
        </p:blipFill>
        <p:spPr>
          <a:xfrm>
            <a:off x="1195754" y="1366766"/>
            <a:ext cx="9800492" cy="5126109"/>
          </a:xfrm>
          <a:prstGeom prst="rect">
            <a:avLst/>
          </a:prstGeom>
          <a:ln>
            <a:solidFill>
              <a:schemeClr val="tx1"/>
            </a:solidFill>
          </a:ln>
        </p:spPr>
      </p:pic>
      <p:sp>
        <p:nvSpPr>
          <p:cNvPr id="3" name="Slide Number Placeholder 2">
            <a:extLst>
              <a:ext uri="{FF2B5EF4-FFF2-40B4-BE49-F238E27FC236}">
                <a16:creationId xmlns:a16="http://schemas.microsoft.com/office/drawing/2014/main" id="{678C4E2F-7190-0FC1-1B02-48069A89EB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1950571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B2D34949-7527-1F5E-BE79-8F0578B7A935}"/>
            </a:ext>
          </a:extLst>
        </p:cNvPr>
        <p:cNvGrpSpPr/>
        <p:nvPr/>
      </p:nvGrpSpPr>
      <p:grpSpPr>
        <a:xfrm>
          <a:off x="0" y="0"/>
          <a:ext cx="0" cy="0"/>
          <a:chOff x="0" y="0"/>
          <a:chExt cx="0" cy="0"/>
        </a:xfrm>
      </p:grpSpPr>
      <p:pic>
        <p:nvPicPr>
          <p:cNvPr id="226" name="Google Shape;226;p16">
            <a:extLst>
              <a:ext uri="{FF2B5EF4-FFF2-40B4-BE49-F238E27FC236}">
                <a16:creationId xmlns:a16="http://schemas.microsoft.com/office/drawing/2014/main" id="{BFA1BC2C-CE93-5B56-52F4-29DFDE7269CE}"/>
              </a:ext>
            </a:extLst>
          </p:cNvPr>
          <p:cNvPicPr preferRelativeResize="0"/>
          <p:nvPr/>
        </p:nvPicPr>
        <p:blipFill rotWithShape="1">
          <a:blip r:embed="rId3">
            <a:alphaModFix/>
          </a:blip>
          <a:srcRect/>
          <a:stretch/>
        </p:blipFill>
        <p:spPr>
          <a:xfrm>
            <a:off x="3179747" y="224287"/>
            <a:ext cx="8497564" cy="6409426"/>
          </a:xfrm>
          <a:prstGeom prst="rect">
            <a:avLst/>
          </a:prstGeom>
          <a:noFill/>
          <a:ln>
            <a:noFill/>
          </a:ln>
        </p:spPr>
      </p:pic>
      <p:sp>
        <p:nvSpPr>
          <p:cNvPr id="227" name="Google Shape;227;p16">
            <a:extLst>
              <a:ext uri="{FF2B5EF4-FFF2-40B4-BE49-F238E27FC236}">
                <a16:creationId xmlns:a16="http://schemas.microsoft.com/office/drawing/2014/main" id="{A1287270-7578-C3C4-9405-2E669E064331}"/>
              </a:ext>
            </a:extLst>
          </p:cNvPr>
          <p:cNvSpPr/>
          <p:nvPr/>
        </p:nvSpPr>
        <p:spPr>
          <a:xfrm>
            <a:off x="3045124" y="5365630"/>
            <a:ext cx="5175849" cy="140610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16">
            <a:extLst>
              <a:ext uri="{FF2B5EF4-FFF2-40B4-BE49-F238E27FC236}">
                <a16:creationId xmlns:a16="http://schemas.microsoft.com/office/drawing/2014/main" id="{4CB407A3-12A3-FFF4-67BF-7593ADAC4F2B}"/>
              </a:ext>
            </a:extLst>
          </p:cNvPr>
          <p:cNvSpPr txBox="1"/>
          <p:nvPr/>
        </p:nvSpPr>
        <p:spPr>
          <a:xfrm>
            <a:off x="94891" y="422694"/>
            <a:ext cx="3084856"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Source of Information </a:t>
            </a:r>
            <a:r>
              <a:rPr lang="en-US" sz="2800" b="0" i="0" u="none" strike="noStrike" cap="none" dirty="0">
                <a:solidFill>
                  <a:schemeClr val="dk1"/>
                </a:solidFill>
                <a:latin typeface="Calibri"/>
                <a:ea typeface="Calibri"/>
                <a:cs typeface="Calibri"/>
                <a:sym typeface="Calibri"/>
              </a:rPr>
              <a:t>– Not a manifestation being described</a:t>
            </a:r>
            <a:endParaRPr sz="1400" b="0" i="0" u="none" strike="noStrike" cap="none" dirty="0">
              <a:solidFill>
                <a:srgbClr val="000000"/>
              </a:solidFill>
              <a:latin typeface="Arial"/>
              <a:ea typeface="Arial"/>
              <a:cs typeface="Arial"/>
              <a:sym typeface="Arial"/>
            </a:endParaRPr>
          </a:p>
        </p:txBody>
      </p:sp>
      <p:sp>
        <p:nvSpPr>
          <p:cNvPr id="229" name="Google Shape;229;p16">
            <a:extLst>
              <a:ext uri="{FF2B5EF4-FFF2-40B4-BE49-F238E27FC236}">
                <a16:creationId xmlns:a16="http://schemas.microsoft.com/office/drawing/2014/main" id="{0777000A-A48B-F01D-55BE-73C3C4F3AA49}"/>
              </a:ext>
            </a:extLst>
          </p:cNvPr>
          <p:cNvSpPr/>
          <p:nvPr/>
        </p:nvSpPr>
        <p:spPr>
          <a:xfrm>
            <a:off x="9363456" y="4981303"/>
            <a:ext cx="1194816" cy="212488"/>
          </a:xfrm>
          <a:prstGeom prst="rect">
            <a:avLst/>
          </a:prstGeom>
          <a:noFill/>
          <a:ln w="25400" cap="flat" cmpd="sng">
            <a:solidFill>
              <a:srgbClr val="C00000"/>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16">
            <a:extLst>
              <a:ext uri="{FF2B5EF4-FFF2-40B4-BE49-F238E27FC236}">
                <a16:creationId xmlns:a16="http://schemas.microsoft.com/office/drawing/2014/main" id="{F3926B65-907D-4E2A-F012-0FAF5DFA9694}"/>
              </a:ext>
            </a:extLst>
          </p:cNvPr>
          <p:cNvSpPr/>
          <p:nvPr/>
        </p:nvSpPr>
        <p:spPr>
          <a:xfrm>
            <a:off x="8692895" y="5632704"/>
            <a:ext cx="2950465" cy="1097280"/>
          </a:xfrm>
          <a:prstGeom prst="rect">
            <a:avLst/>
          </a:prstGeom>
          <a:noFill/>
          <a:ln w="25400" cap="flat" cmpd="sng">
            <a:solidFill>
              <a:srgbClr val="C00000"/>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16">
            <a:extLst>
              <a:ext uri="{FF2B5EF4-FFF2-40B4-BE49-F238E27FC236}">
                <a16:creationId xmlns:a16="http://schemas.microsoft.com/office/drawing/2014/main" id="{415392A0-2E04-5ED4-4F5F-952ECF84EF03}"/>
              </a:ext>
            </a:extLst>
          </p:cNvPr>
          <p:cNvSpPr/>
          <p:nvPr/>
        </p:nvSpPr>
        <p:spPr>
          <a:xfrm>
            <a:off x="3714750" y="4514850"/>
            <a:ext cx="4029075" cy="557213"/>
          </a:xfrm>
          <a:prstGeom prst="rect">
            <a:avLst/>
          </a:prstGeom>
          <a:noFill/>
          <a:ln w="25400" cap="flat" cmpd="sng">
            <a:solidFill>
              <a:srgbClr val="C00000"/>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16">
            <a:extLst>
              <a:ext uri="{FF2B5EF4-FFF2-40B4-BE49-F238E27FC236}">
                <a16:creationId xmlns:a16="http://schemas.microsoft.com/office/drawing/2014/main" id="{95B35240-E83C-FA0F-1565-1474924EEC60}"/>
              </a:ext>
            </a:extLst>
          </p:cNvPr>
          <p:cNvSpPr txBox="1"/>
          <p:nvPr/>
        </p:nvSpPr>
        <p:spPr>
          <a:xfrm>
            <a:off x="6522801" y="5386483"/>
            <a:ext cx="169817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RDA [</a:t>
            </a:r>
            <a:r>
              <a:rPr lang="en-US" sz="10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48.95.04.68</a:t>
            </a:r>
            <a:r>
              <a:rPr lang="en-US" sz="1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33" name="Google Shape;233;p16">
            <a:extLst>
              <a:ext uri="{FF2B5EF4-FFF2-40B4-BE49-F238E27FC236}">
                <a16:creationId xmlns:a16="http://schemas.microsoft.com/office/drawing/2014/main" id="{71F6C7E8-E4A7-5078-ADF8-A895BD649995}"/>
              </a:ext>
            </a:extLst>
          </p:cNvPr>
          <p:cNvSpPr/>
          <p:nvPr/>
        </p:nvSpPr>
        <p:spPr>
          <a:xfrm>
            <a:off x="3179747" y="3355941"/>
            <a:ext cx="425602" cy="202474"/>
          </a:xfrm>
          <a:prstGeom prs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16">
            <a:extLst>
              <a:ext uri="{FF2B5EF4-FFF2-40B4-BE49-F238E27FC236}">
                <a16:creationId xmlns:a16="http://schemas.microsoft.com/office/drawing/2014/main" id="{ABF2B960-7104-F452-882A-40D3FCDF5ED3}"/>
              </a:ext>
            </a:extLst>
          </p:cNvPr>
          <p:cNvSpPr/>
          <p:nvPr/>
        </p:nvSpPr>
        <p:spPr>
          <a:xfrm>
            <a:off x="8630194" y="3429000"/>
            <a:ext cx="2595155" cy="472440"/>
          </a:xfrm>
          <a:prstGeom prst="rect">
            <a:avLst/>
          </a:prstGeom>
          <a:noFill/>
          <a:ln w="25400" cap="flat" cmpd="sng">
            <a:solidFill>
              <a:srgbClr val="C00000"/>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75804E9A-8C35-A5B3-9E6D-6237661F1872}"/>
              </a:ext>
            </a:extLst>
          </p:cNvPr>
          <p:cNvSpPr>
            <a:spLocks noGrp="1"/>
          </p:cNvSpPr>
          <p:nvPr>
            <p:ph type="sldNum" sz="quarter" idx="12"/>
          </p:nvPr>
        </p:nvSpPr>
        <p:spPr/>
        <p:txBody>
          <a:bodyPr/>
          <a:lstStyle/>
          <a:p>
            <a:fld id="{26D89839-9540-4FD2-A570-163792ED64AF}" type="slidenum">
              <a:rPr lang="en-US" smtClean="0"/>
              <a:t>15</a:t>
            </a:fld>
            <a:endParaRPr lang="en-US"/>
          </a:p>
        </p:txBody>
      </p:sp>
    </p:spTree>
    <p:extLst>
      <p:ext uri="{BB962C8B-B14F-4D97-AF65-F5344CB8AC3E}">
        <p14:creationId xmlns:p14="http://schemas.microsoft.com/office/powerpoint/2010/main" val="5274924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67D54ED5-8E47-362A-475F-97F19CA9A96D}"/>
            </a:ext>
          </a:extLst>
        </p:cNvPr>
        <p:cNvGrpSpPr/>
        <p:nvPr/>
      </p:nvGrpSpPr>
      <p:grpSpPr>
        <a:xfrm>
          <a:off x="0" y="0"/>
          <a:ext cx="0" cy="0"/>
          <a:chOff x="0" y="0"/>
          <a:chExt cx="0" cy="0"/>
        </a:xfrm>
      </p:grpSpPr>
      <p:sp>
        <p:nvSpPr>
          <p:cNvPr id="240" name="Google Shape;240;p17">
            <a:extLst>
              <a:ext uri="{FF2B5EF4-FFF2-40B4-BE49-F238E27FC236}">
                <a16:creationId xmlns:a16="http://schemas.microsoft.com/office/drawing/2014/main" id="{8F0E499C-9286-E092-E77F-3082DEB05DE4}"/>
              </a:ext>
            </a:extLst>
          </p:cNvPr>
          <p:cNvSpPr txBox="1">
            <a:spLocks noGrp="1"/>
          </p:cNvSpPr>
          <p:nvPr>
            <p:ph type="title"/>
          </p:nvPr>
        </p:nvSpPr>
        <p:spPr>
          <a:xfrm>
            <a:off x="838200" y="365125"/>
            <a:ext cx="1120749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Source of Information </a:t>
            </a:r>
            <a:r>
              <a:rPr lang="en-US" sz="3600"/>
              <a:t>– Not a manifestation being described – transcription elements examples</a:t>
            </a:r>
            <a:endParaRPr/>
          </a:p>
        </p:txBody>
      </p:sp>
      <p:sp>
        <p:nvSpPr>
          <p:cNvPr id="241" name="Google Shape;241;p17">
            <a:extLst>
              <a:ext uri="{FF2B5EF4-FFF2-40B4-BE49-F238E27FC236}">
                <a16:creationId xmlns:a16="http://schemas.microsoft.com/office/drawing/2014/main" id="{A084EAB1-6BA7-DE35-233E-4A7ABBE580C1}"/>
              </a:ext>
            </a:extLst>
          </p:cNvPr>
          <p:cNvSpPr txBox="1">
            <a:spLocks noGrp="1"/>
          </p:cNvSpPr>
          <p:nvPr>
            <p:ph type="body" idx="1"/>
          </p:nvPr>
        </p:nvSpPr>
        <p:spPr>
          <a:xfrm>
            <a:off x="838200" y="2141537"/>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dirty="0"/>
              <a:t>[VCH shorts]</a:t>
            </a:r>
            <a:endParaRPr dirty="0"/>
          </a:p>
          <a:p>
            <a:pPr marL="0" lvl="0" indent="0" algn="l" rtl="0">
              <a:lnSpc>
                <a:spcPct val="90000"/>
              </a:lnSpc>
              <a:spcBef>
                <a:spcPts val="1000"/>
              </a:spcBef>
              <a:spcAft>
                <a:spcPts val="0"/>
              </a:spcAft>
              <a:buClr>
                <a:schemeClr val="dk1"/>
              </a:buClr>
              <a:buSzPts val="2400"/>
              <a:buNone/>
            </a:pPr>
            <a:r>
              <a:rPr lang="en-US" dirty="0"/>
              <a:t>	Series title from publisher's website.</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400"/>
              <a:buNone/>
            </a:pPr>
            <a:r>
              <a:rPr lang="en-US" sz="2400" dirty="0"/>
              <a:t>[The DMV].</a:t>
            </a:r>
            <a:endParaRPr dirty="0"/>
          </a:p>
          <a:p>
            <a:pPr marL="0" lvl="0" indent="0" algn="l" rtl="0">
              <a:lnSpc>
                <a:spcPct val="90000"/>
              </a:lnSpc>
              <a:spcBef>
                <a:spcPts val="1000"/>
              </a:spcBef>
              <a:spcAft>
                <a:spcPts val="0"/>
              </a:spcAft>
              <a:buClr>
                <a:schemeClr val="dk1"/>
              </a:buClr>
              <a:buSzPts val="2400"/>
              <a:buNone/>
            </a:pPr>
            <a:r>
              <a:rPr lang="en-US" sz="2400" dirty="0"/>
              <a:t>[United Kingdom] : [Gareth Fuller], [2025]</a:t>
            </a:r>
            <a:endParaRPr dirty="0"/>
          </a:p>
          <a:p>
            <a:pPr marL="0" lvl="0" indent="0" algn="l" rtl="0">
              <a:lnSpc>
                <a:spcPct val="90000"/>
              </a:lnSpc>
              <a:spcBef>
                <a:spcPts val="1000"/>
              </a:spcBef>
              <a:spcAft>
                <a:spcPts val="0"/>
              </a:spcAft>
              <a:buClr>
                <a:schemeClr val="dk1"/>
              </a:buClr>
              <a:buSzPts val="2400"/>
              <a:buNone/>
            </a:pPr>
            <a:r>
              <a:rPr lang="en-US" sz="2400" dirty="0"/>
              <a:t>[Purposeful wanderings]</a:t>
            </a:r>
            <a:endParaRPr dirty="0"/>
          </a:p>
          <a:p>
            <a:pPr marL="0" lvl="0" indent="0" algn="l" rtl="0">
              <a:lnSpc>
                <a:spcPct val="90000"/>
              </a:lnSpc>
              <a:spcBef>
                <a:spcPts val="1000"/>
              </a:spcBef>
              <a:spcAft>
                <a:spcPts val="0"/>
              </a:spcAft>
              <a:buClr>
                <a:schemeClr val="dk1"/>
              </a:buClr>
              <a:buSzPts val="2400"/>
              <a:buNone/>
            </a:pPr>
            <a:r>
              <a:rPr lang="en-US" sz="2400" dirty="0"/>
              <a:t>	Title, publisher, and series information from publisher's website.</a:t>
            </a:r>
            <a:endParaRPr dirty="0"/>
          </a:p>
        </p:txBody>
      </p:sp>
      <p:sp>
        <p:nvSpPr>
          <p:cNvPr id="2" name="Slide Number Placeholder 1">
            <a:extLst>
              <a:ext uri="{FF2B5EF4-FFF2-40B4-BE49-F238E27FC236}">
                <a16:creationId xmlns:a16="http://schemas.microsoft.com/office/drawing/2014/main" id="{78DAA1FB-D6C2-4050-4885-C25E13E174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32590345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9653-4E1F-BB57-4B4F-8776A6FFF888}"/>
              </a:ext>
            </a:extLst>
          </p:cNvPr>
          <p:cNvSpPr>
            <a:spLocks noGrp="1"/>
          </p:cNvSpPr>
          <p:nvPr>
            <p:ph type="title"/>
          </p:nvPr>
        </p:nvSpPr>
        <p:spPr/>
        <p:txBody>
          <a:bodyPr/>
          <a:lstStyle/>
          <a:p>
            <a:r>
              <a:rPr lang="en-US" dirty="0"/>
              <a:t>Unstructured description demonstration</a:t>
            </a:r>
          </a:p>
        </p:txBody>
      </p:sp>
      <p:sp>
        <p:nvSpPr>
          <p:cNvPr id="3" name="Text Placeholder 2">
            <a:extLst>
              <a:ext uri="{FF2B5EF4-FFF2-40B4-BE49-F238E27FC236}">
                <a16:creationId xmlns:a16="http://schemas.microsoft.com/office/drawing/2014/main" id="{A51E3B02-AF3C-63D0-47FB-E634CE98791C}"/>
              </a:ext>
            </a:extLst>
          </p:cNvPr>
          <p:cNvSpPr>
            <a:spLocks noGrp="1"/>
          </p:cNvSpPr>
          <p:nvPr>
            <p:ph type="body" idx="1"/>
          </p:nvPr>
        </p:nvSpPr>
        <p:spPr/>
        <p:txBody>
          <a:bodyPr/>
          <a:lstStyle/>
          <a:p>
            <a:r>
              <a:rPr lang="en-US" dirty="0"/>
              <a:t>We will now move on to a demonstration of applying official RDA instructions to discover and record unstructured values for six elements:</a:t>
            </a:r>
          </a:p>
          <a:p>
            <a:pPr lvl="1"/>
            <a:r>
              <a:rPr lang="en-US" dirty="0"/>
              <a:t>Title proper</a:t>
            </a:r>
          </a:p>
          <a:p>
            <a:pPr lvl="1"/>
            <a:r>
              <a:rPr lang="en-US" dirty="0"/>
              <a:t>Statement of responsibility</a:t>
            </a:r>
          </a:p>
          <a:p>
            <a:pPr lvl="1"/>
            <a:r>
              <a:rPr lang="en-US" dirty="0"/>
              <a:t>Place of publication</a:t>
            </a:r>
          </a:p>
          <a:p>
            <a:pPr lvl="1"/>
            <a:r>
              <a:rPr lang="en-US" dirty="0"/>
              <a:t>Name of publisher</a:t>
            </a:r>
          </a:p>
          <a:p>
            <a:pPr lvl="1"/>
            <a:r>
              <a:rPr lang="en-US" dirty="0"/>
              <a:t>Date of publication</a:t>
            </a:r>
          </a:p>
          <a:p>
            <a:pPr lvl="1"/>
            <a:r>
              <a:rPr lang="en-US" dirty="0"/>
              <a:t>Name of person</a:t>
            </a:r>
          </a:p>
        </p:txBody>
      </p:sp>
      <p:sp>
        <p:nvSpPr>
          <p:cNvPr id="4" name="Slide Number Placeholder 3">
            <a:extLst>
              <a:ext uri="{FF2B5EF4-FFF2-40B4-BE49-F238E27FC236}">
                <a16:creationId xmlns:a16="http://schemas.microsoft.com/office/drawing/2014/main" id="{83569648-5EF7-D060-DF65-84BF5D1BB8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963265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CF47-D193-0256-05A2-C9F32A1217AF}"/>
              </a:ext>
            </a:extLst>
          </p:cNvPr>
          <p:cNvSpPr>
            <a:spLocks noGrp="1"/>
          </p:cNvSpPr>
          <p:nvPr>
            <p:ph type="ctrTitle"/>
          </p:nvPr>
        </p:nvSpPr>
        <p:spPr>
          <a:xfrm>
            <a:off x="1524000" y="1122363"/>
            <a:ext cx="9144000" cy="2387600"/>
          </a:xfrm>
        </p:spPr>
        <p:txBody>
          <a:bodyPr/>
          <a:lstStyle/>
          <a:p>
            <a:r>
              <a:rPr lang="en-US" dirty="0"/>
              <a:t>Unstructured Description</a:t>
            </a:r>
            <a:br>
              <a:rPr lang="en-US" dirty="0"/>
            </a:br>
            <a:r>
              <a:rPr lang="en-US" dirty="0"/>
              <a:t>Demonstration</a:t>
            </a:r>
          </a:p>
        </p:txBody>
      </p:sp>
      <p:sp>
        <p:nvSpPr>
          <p:cNvPr id="3" name="Subtitle 2">
            <a:extLst>
              <a:ext uri="{FF2B5EF4-FFF2-40B4-BE49-F238E27FC236}">
                <a16:creationId xmlns:a16="http://schemas.microsoft.com/office/drawing/2014/main" id="{CE2A100B-5C0D-5976-4EDB-D7FA90D7EC03}"/>
              </a:ext>
            </a:extLst>
          </p:cNvPr>
          <p:cNvSpPr>
            <a:spLocks noGrp="1"/>
          </p:cNvSpPr>
          <p:nvPr>
            <p:ph type="subTitle" idx="1"/>
          </p:nvPr>
        </p:nvSpPr>
        <p:spPr>
          <a:xfrm>
            <a:off x="1524000" y="3602038"/>
            <a:ext cx="9144000" cy="1655762"/>
          </a:xfrm>
        </p:spPr>
        <p:txBody>
          <a:bodyPr/>
          <a:lstStyle/>
          <a:p>
            <a:endParaRPr lang="en-US" dirty="0"/>
          </a:p>
        </p:txBody>
      </p:sp>
    </p:spTree>
    <p:extLst>
      <p:ext uri="{BB962C8B-B14F-4D97-AF65-F5344CB8AC3E}">
        <p14:creationId xmlns:p14="http://schemas.microsoft.com/office/powerpoint/2010/main" val="989220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56F77-AF51-C552-64D7-24F77A6677E0}"/>
              </a:ext>
            </a:extLst>
          </p:cNvPr>
          <p:cNvSpPr>
            <a:spLocks noGrp="1"/>
          </p:cNvSpPr>
          <p:nvPr>
            <p:ph type="title"/>
          </p:nvPr>
        </p:nvSpPr>
        <p:spPr/>
        <p:txBody>
          <a:bodyPr/>
          <a:lstStyle/>
          <a:p>
            <a:r>
              <a:rPr lang="en-US" dirty="0"/>
              <a:t>BIBCO Standard Record</a:t>
            </a:r>
          </a:p>
        </p:txBody>
      </p:sp>
      <p:sp>
        <p:nvSpPr>
          <p:cNvPr id="3" name="Content Placeholder 2">
            <a:extLst>
              <a:ext uri="{FF2B5EF4-FFF2-40B4-BE49-F238E27FC236}">
                <a16:creationId xmlns:a16="http://schemas.microsoft.com/office/drawing/2014/main" id="{9F4459B6-4924-298F-D0FF-C2ECEF977870}"/>
              </a:ext>
            </a:extLst>
          </p:cNvPr>
          <p:cNvSpPr>
            <a:spLocks noGrp="1"/>
          </p:cNvSpPr>
          <p:nvPr>
            <p:ph idx="1"/>
          </p:nvPr>
        </p:nvSpPr>
        <p:spPr/>
        <p:txBody>
          <a:bodyPr/>
          <a:lstStyle/>
          <a:p>
            <a:r>
              <a:rPr lang="en-US" dirty="0"/>
              <a:t>Please open the BIBCO Standard Record (BSR) for Official RDA and keep it handy</a:t>
            </a:r>
          </a:p>
          <a:p>
            <a:pPr marL="457200" lvl="1" indent="0">
              <a:buNone/>
            </a:pPr>
            <a:r>
              <a:rPr lang="en-US" u="sng" dirty="0">
                <a:hlinkClick r:id="rId2"/>
              </a:rPr>
              <a:t>https://bit.ly/Beta-BSR</a:t>
            </a:r>
            <a:endParaRPr lang="en-US" u="sng" dirty="0"/>
          </a:p>
          <a:p>
            <a:endParaRPr lang="en-US" u="sng" dirty="0"/>
          </a:p>
          <a:p>
            <a:r>
              <a:rPr lang="en-US" dirty="0"/>
              <a:t>For more information to consult later, see the </a:t>
            </a:r>
            <a:r>
              <a:rPr lang="en-US" dirty="0">
                <a:hlinkClick r:id="rId3"/>
              </a:rPr>
              <a:t>BSR Introduction</a:t>
            </a:r>
            <a:endParaRPr lang="en-US" dirty="0"/>
          </a:p>
          <a:p>
            <a:pPr marL="457200" lvl="1" indent="0">
              <a:buNone/>
            </a:pPr>
            <a:endParaRPr lang="en-US" u="sng" dirty="0"/>
          </a:p>
          <a:p>
            <a:r>
              <a:rPr lang="en-US" dirty="0"/>
              <a:t>Please note that both of these documents are in draft form</a:t>
            </a:r>
          </a:p>
        </p:txBody>
      </p:sp>
    </p:spTree>
    <p:extLst>
      <p:ext uri="{BB962C8B-B14F-4D97-AF65-F5344CB8AC3E}">
        <p14:creationId xmlns:p14="http://schemas.microsoft.com/office/powerpoint/2010/main" val="250747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4EFA9C-9ED1-20EC-CF97-66C0E2194E37}"/>
              </a:ext>
            </a:extLst>
          </p:cNvPr>
          <p:cNvSpPr>
            <a:spLocks noGrp="1"/>
          </p:cNvSpPr>
          <p:nvPr>
            <p:ph type="title"/>
          </p:nvPr>
        </p:nvSpPr>
        <p:spPr>
          <a:xfrm>
            <a:off x="838200" y="365125"/>
            <a:ext cx="10515600" cy="1325563"/>
          </a:xfrm>
        </p:spPr>
        <p:txBody>
          <a:bodyPr/>
          <a:lstStyle/>
          <a:p>
            <a:r>
              <a:rPr lang="en-US" dirty="0"/>
              <a:t>RDA Copyright</a:t>
            </a:r>
          </a:p>
        </p:txBody>
      </p:sp>
      <p:sp>
        <p:nvSpPr>
          <p:cNvPr id="6" name="Content Placeholder 5">
            <a:extLst>
              <a:ext uri="{FF2B5EF4-FFF2-40B4-BE49-F238E27FC236}">
                <a16:creationId xmlns:a16="http://schemas.microsoft.com/office/drawing/2014/main" id="{DD300D7B-1042-B0B1-6ECC-8D22C8FCD8ED}"/>
              </a:ext>
            </a:extLst>
          </p:cNvPr>
          <p:cNvSpPr>
            <a:spLocks noGrp="1"/>
          </p:cNvSpPr>
          <p:nvPr>
            <p:ph idx="1"/>
          </p:nvPr>
        </p:nvSpPr>
        <p:spPr>
          <a:xfrm>
            <a:off x="838200" y="1825625"/>
            <a:ext cx="10515600" cy="4351338"/>
          </a:xfrm>
        </p:spPr>
        <p:txBody>
          <a:bodyPr/>
          <a:lstStyle/>
          <a:p>
            <a:pPr marL="0" indent="0">
              <a:buNone/>
            </a:pPr>
            <a:r>
              <a:rPr lang="en-US" dirty="0"/>
              <a:t>©2010-2026 - American Library Association, Canadian Federation of Library Associations, and CILIP: Chartered Institute of Library and Information Professionals.</a:t>
            </a:r>
          </a:p>
          <a:p>
            <a:pPr marL="0" indent="0">
              <a:buNone/>
            </a:pPr>
            <a:endParaRPr lang="en-US" dirty="0"/>
          </a:p>
          <a:p>
            <a:pPr marL="0" indent="0">
              <a:buNone/>
            </a:pPr>
            <a:r>
              <a:rPr lang="en-US" dirty="0"/>
              <a:t>Screen images from the RDA Toolkit (www.rdatoolkit.org) used by permission of the Copyright Holders for RDA (American Library Association, Canadian Federation of Library Associations, and CILIP: Chartered Institute of Library and Information Professionals).</a:t>
            </a:r>
          </a:p>
        </p:txBody>
      </p:sp>
      <p:sp>
        <p:nvSpPr>
          <p:cNvPr id="4" name="Slide Number Placeholder 3">
            <a:extLst>
              <a:ext uri="{FF2B5EF4-FFF2-40B4-BE49-F238E27FC236}">
                <a16:creationId xmlns:a16="http://schemas.microsoft.com/office/drawing/2014/main" id="{C7EA2232-64A0-E310-229F-CE03434D3078}"/>
              </a:ext>
            </a:extLst>
          </p:cNvPr>
          <p:cNvSpPr>
            <a:spLocks noGrp="1"/>
          </p:cNvSpPr>
          <p:nvPr>
            <p:ph type="sldNum" sz="quarter" idx="12"/>
          </p:nvPr>
        </p:nvSpPr>
        <p:spPr>
          <a:xfrm>
            <a:off x="8610600" y="6356350"/>
            <a:ext cx="2743200" cy="365125"/>
          </a:xfrm>
        </p:spPr>
        <p:txBody>
          <a:bodyPr/>
          <a:lstStyle/>
          <a:p>
            <a:fld id="{26D89839-9540-4FD2-A570-163792ED64AF}" type="slidenum">
              <a:rPr lang="en-US" smtClean="0"/>
              <a:pPr/>
              <a:t>2</a:t>
            </a:fld>
            <a:endParaRPr lang="en-US" dirty="0"/>
          </a:p>
        </p:txBody>
      </p:sp>
    </p:spTree>
    <p:extLst>
      <p:ext uri="{BB962C8B-B14F-4D97-AF65-F5344CB8AC3E}">
        <p14:creationId xmlns:p14="http://schemas.microsoft.com/office/powerpoint/2010/main" val="3386310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333D-7010-42D1-4D7A-4EE184E3BB4B}"/>
              </a:ext>
            </a:extLst>
          </p:cNvPr>
          <p:cNvSpPr>
            <a:spLocks noGrp="1"/>
          </p:cNvSpPr>
          <p:nvPr>
            <p:ph type="title"/>
          </p:nvPr>
        </p:nvSpPr>
        <p:spPr>
          <a:xfrm>
            <a:off x="838200" y="365126"/>
            <a:ext cx="10515600" cy="862426"/>
          </a:xfrm>
        </p:spPr>
        <p:txBody>
          <a:bodyPr>
            <a:normAutofit/>
          </a:bodyPr>
          <a:lstStyle/>
          <a:p>
            <a:r>
              <a:rPr lang="en-US" sz="4000" dirty="0"/>
              <a:t>BIBCO Standard Record - </a:t>
            </a:r>
            <a:r>
              <a:rPr lang="en-US" sz="4000" u="sng" dirty="0">
                <a:hlinkClick r:id="rId3"/>
              </a:rPr>
              <a:t>https://bit.ly/Beta-BSR</a:t>
            </a:r>
            <a:endParaRPr lang="en-US" dirty="0"/>
          </a:p>
        </p:txBody>
      </p:sp>
      <p:pic>
        <p:nvPicPr>
          <p:cNvPr id="11" name="Content Placeholder 10">
            <a:extLst>
              <a:ext uri="{FF2B5EF4-FFF2-40B4-BE49-F238E27FC236}">
                <a16:creationId xmlns:a16="http://schemas.microsoft.com/office/drawing/2014/main" id="{E72F8D2D-56F7-6F9D-D1E9-606CAAB2D2F4}"/>
              </a:ext>
            </a:extLst>
          </p:cNvPr>
          <p:cNvPicPr>
            <a:picLocks noGrp="1" noChangeAspect="1"/>
          </p:cNvPicPr>
          <p:nvPr>
            <p:ph idx="1"/>
          </p:nvPr>
        </p:nvPicPr>
        <p:blipFill>
          <a:blip r:embed="rId4"/>
          <a:stretch>
            <a:fillRect/>
          </a:stretch>
        </p:blipFill>
        <p:spPr>
          <a:xfrm>
            <a:off x="1030514" y="1320800"/>
            <a:ext cx="10510338" cy="5174225"/>
          </a:xfrm>
          <a:prstGeom prst="rect">
            <a:avLst/>
          </a:prstGeom>
          <a:ln>
            <a:solidFill>
              <a:schemeClr val="tx1"/>
            </a:solidFill>
          </a:ln>
        </p:spPr>
      </p:pic>
    </p:spTree>
    <p:extLst>
      <p:ext uri="{BB962C8B-B14F-4D97-AF65-F5344CB8AC3E}">
        <p14:creationId xmlns:p14="http://schemas.microsoft.com/office/powerpoint/2010/main" val="4250221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A39CF0-99A6-7973-D897-98BE0B722426}"/>
              </a:ext>
            </a:extLst>
          </p:cNvPr>
          <p:cNvSpPr>
            <a:spLocks noGrp="1"/>
          </p:cNvSpPr>
          <p:nvPr>
            <p:ph type="title"/>
          </p:nvPr>
        </p:nvSpPr>
        <p:spPr/>
        <p:txBody>
          <a:bodyPr/>
          <a:lstStyle/>
          <a:p>
            <a:r>
              <a:rPr lang="en-US" dirty="0"/>
              <a:t>title proper</a:t>
            </a:r>
          </a:p>
        </p:txBody>
      </p:sp>
      <p:sp>
        <p:nvSpPr>
          <p:cNvPr id="6" name="Text Placeholder 5">
            <a:extLst>
              <a:ext uri="{FF2B5EF4-FFF2-40B4-BE49-F238E27FC236}">
                <a16:creationId xmlns:a16="http://schemas.microsoft.com/office/drawing/2014/main" id="{759082AC-CC20-F1C4-7058-E600AE38FFE6}"/>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72A0E0A6-57F1-FF61-E457-95AE75E5C8D7}"/>
              </a:ext>
            </a:extLst>
          </p:cNvPr>
          <p:cNvSpPr>
            <a:spLocks noGrp="1"/>
          </p:cNvSpPr>
          <p:nvPr>
            <p:ph type="sldNum" sz="quarter" idx="12"/>
          </p:nvPr>
        </p:nvSpPr>
        <p:spPr/>
        <p:txBody>
          <a:bodyPr/>
          <a:lstStyle/>
          <a:p>
            <a:fld id="{26D89839-9540-4FD2-A570-163792ED64AF}" type="slidenum">
              <a:rPr lang="en-US" smtClean="0"/>
              <a:t>21</a:t>
            </a:fld>
            <a:endParaRPr lang="en-US"/>
          </a:p>
        </p:txBody>
      </p:sp>
    </p:spTree>
    <p:extLst>
      <p:ext uri="{BB962C8B-B14F-4D97-AF65-F5344CB8AC3E}">
        <p14:creationId xmlns:p14="http://schemas.microsoft.com/office/powerpoint/2010/main" val="736570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E589B-30FF-01FB-CB03-C242CEE55D08}"/>
              </a:ext>
            </a:extLst>
          </p:cNvPr>
          <p:cNvSpPr>
            <a:spLocks noGrp="1"/>
          </p:cNvSpPr>
          <p:nvPr>
            <p:ph type="title"/>
          </p:nvPr>
        </p:nvSpPr>
        <p:spPr/>
        <p:txBody>
          <a:bodyPr/>
          <a:lstStyle/>
          <a:p>
            <a:r>
              <a:rPr lang="en-US" dirty="0"/>
              <a:t>Recording title proper</a:t>
            </a:r>
          </a:p>
        </p:txBody>
      </p:sp>
      <p:sp>
        <p:nvSpPr>
          <p:cNvPr id="3" name="Content Placeholder 2">
            <a:extLst>
              <a:ext uri="{FF2B5EF4-FFF2-40B4-BE49-F238E27FC236}">
                <a16:creationId xmlns:a16="http://schemas.microsoft.com/office/drawing/2014/main" id="{BB874EA4-C97E-3774-7971-9C6A9E32D48D}"/>
              </a:ext>
            </a:extLst>
          </p:cNvPr>
          <p:cNvSpPr>
            <a:spLocks noGrp="1"/>
          </p:cNvSpPr>
          <p:nvPr>
            <p:ph idx="1"/>
          </p:nvPr>
        </p:nvSpPr>
        <p:spPr>
          <a:xfrm>
            <a:off x="186848" y="1462371"/>
            <a:ext cx="4565073" cy="4351338"/>
          </a:xfrm>
        </p:spPr>
        <p:txBody>
          <a:bodyPr>
            <a:normAutofit/>
          </a:bodyPr>
          <a:lstStyle/>
          <a:p>
            <a:r>
              <a:rPr lang="en-US" dirty="0"/>
              <a:t>Please go to the Exercises folder, choose “Books”</a:t>
            </a:r>
          </a:p>
          <a:p>
            <a:r>
              <a:rPr lang="en-US" dirty="0"/>
              <a:t>Open 1. Guardians of </a:t>
            </a:r>
            <a:r>
              <a:rPr lang="en-US" dirty="0" err="1"/>
              <a:t>Porthaven</a:t>
            </a:r>
            <a:endParaRPr lang="en-US" dirty="0"/>
          </a:p>
          <a:p>
            <a:r>
              <a:rPr lang="en-US" dirty="0"/>
              <a:t>Open RDA Record Template – Blank (save it to your own computer)</a:t>
            </a:r>
          </a:p>
          <a:p>
            <a:r>
              <a:rPr lang="en-US" dirty="0"/>
              <a:t>We will be recording a value for Title proper</a:t>
            </a:r>
          </a:p>
        </p:txBody>
      </p:sp>
      <p:pic>
        <p:nvPicPr>
          <p:cNvPr id="10" name="Picture 9">
            <a:extLst>
              <a:ext uri="{FF2B5EF4-FFF2-40B4-BE49-F238E27FC236}">
                <a16:creationId xmlns:a16="http://schemas.microsoft.com/office/drawing/2014/main" id="{37FE15E3-6004-2AF9-10E3-213CB09576AD}"/>
              </a:ext>
            </a:extLst>
          </p:cNvPr>
          <p:cNvPicPr>
            <a:picLocks noChangeAspect="1"/>
          </p:cNvPicPr>
          <p:nvPr/>
        </p:nvPicPr>
        <p:blipFill>
          <a:blip r:embed="rId2"/>
          <a:stretch>
            <a:fillRect/>
          </a:stretch>
        </p:blipFill>
        <p:spPr>
          <a:xfrm>
            <a:off x="4735220" y="1303324"/>
            <a:ext cx="7216272" cy="2125676"/>
          </a:xfrm>
          <a:prstGeom prst="rect">
            <a:avLst/>
          </a:prstGeom>
          <a:ln>
            <a:solidFill>
              <a:schemeClr val="tx1"/>
            </a:solidFill>
          </a:ln>
        </p:spPr>
      </p:pic>
      <p:pic>
        <p:nvPicPr>
          <p:cNvPr id="16" name="Picture 15">
            <a:extLst>
              <a:ext uri="{FF2B5EF4-FFF2-40B4-BE49-F238E27FC236}">
                <a16:creationId xmlns:a16="http://schemas.microsoft.com/office/drawing/2014/main" id="{79B7B089-5BFC-6A0C-9882-24ECE533ED09}"/>
              </a:ext>
            </a:extLst>
          </p:cNvPr>
          <p:cNvPicPr>
            <a:picLocks noChangeAspect="1"/>
          </p:cNvPicPr>
          <p:nvPr/>
        </p:nvPicPr>
        <p:blipFill>
          <a:blip r:embed="rId3"/>
          <a:stretch>
            <a:fillRect/>
          </a:stretch>
        </p:blipFill>
        <p:spPr>
          <a:xfrm>
            <a:off x="5007563" y="2838038"/>
            <a:ext cx="6688287" cy="2227200"/>
          </a:xfrm>
          <a:prstGeom prst="rect">
            <a:avLst/>
          </a:prstGeom>
          <a:ln>
            <a:solidFill>
              <a:schemeClr val="tx1"/>
            </a:solidFill>
          </a:ln>
        </p:spPr>
      </p:pic>
      <p:pic>
        <p:nvPicPr>
          <p:cNvPr id="18" name="Picture 17">
            <a:extLst>
              <a:ext uri="{FF2B5EF4-FFF2-40B4-BE49-F238E27FC236}">
                <a16:creationId xmlns:a16="http://schemas.microsoft.com/office/drawing/2014/main" id="{0E9CEE47-EF80-053C-CDF7-F53916760F7F}"/>
              </a:ext>
            </a:extLst>
          </p:cNvPr>
          <p:cNvPicPr>
            <a:picLocks noChangeAspect="1"/>
          </p:cNvPicPr>
          <p:nvPr/>
        </p:nvPicPr>
        <p:blipFill>
          <a:blip r:embed="rId4"/>
          <a:stretch>
            <a:fillRect/>
          </a:stretch>
        </p:blipFill>
        <p:spPr>
          <a:xfrm>
            <a:off x="6551111" y="4519349"/>
            <a:ext cx="4894727" cy="2307296"/>
          </a:xfrm>
          <a:prstGeom prst="rect">
            <a:avLst/>
          </a:prstGeom>
          <a:ln>
            <a:solidFill>
              <a:schemeClr val="tx1"/>
            </a:solidFill>
          </a:ln>
        </p:spPr>
      </p:pic>
      <p:sp>
        <p:nvSpPr>
          <p:cNvPr id="19" name="Arrow: Curved Right 18">
            <a:extLst>
              <a:ext uri="{FF2B5EF4-FFF2-40B4-BE49-F238E27FC236}">
                <a16:creationId xmlns:a16="http://schemas.microsoft.com/office/drawing/2014/main" id="{7E9526D9-3F49-95FE-D422-6E5DBEA71D52}"/>
              </a:ext>
            </a:extLst>
          </p:cNvPr>
          <p:cNvSpPr/>
          <p:nvPr/>
        </p:nvSpPr>
        <p:spPr>
          <a:xfrm>
            <a:off x="4559474" y="2956142"/>
            <a:ext cx="731520" cy="1216152"/>
          </a:xfrm>
          <a:prstGeom prst="curv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urved Right 19">
            <a:extLst>
              <a:ext uri="{FF2B5EF4-FFF2-40B4-BE49-F238E27FC236}">
                <a16:creationId xmlns:a16="http://schemas.microsoft.com/office/drawing/2014/main" id="{25FF85BE-DBEE-9477-BA70-82B85D22EAF9}"/>
              </a:ext>
            </a:extLst>
          </p:cNvPr>
          <p:cNvSpPr/>
          <p:nvPr/>
        </p:nvSpPr>
        <p:spPr>
          <a:xfrm>
            <a:off x="5764058" y="5475956"/>
            <a:ext cx="731520" cy="1216152"/>
          </a:xfrm>
          <a:prstGeom prst="curv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95554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5D7A6-D996-1450-07A9-B855FB1851ED}"/>
              </a:ext>
            </a:extLst>
          </p:cNvPr>
          <p:cNvSpPr>
            <a:spLocks noGrp="1"/>
          </p:cNvSpPr>
          <p:nvPr>
            <p:ph type="title"/>
          </p:nvPr>
        </p:nvSpPr>
        <p:spPr/>
        <p:txBody>
          <a:bodyPr/>
          <a:lstStyle/>
          <a:p>
            <a:r>
              <a:rPr lang="en-US" dirty="0"/>
              <a:t>Recording title proper</a:t>
            </a:r>
          </a:p>
        </p:txBody>
      </p:sp>
      <p:sp>
        <p:nvSpPr>
          <p:cNvPr id="3" name="Content Placeholder 2">
            <a:extLst>
              <a:ext uri="{FF2B5EF4-FFF2-40B4-BE49-F238E27FC236}">
                <a16:creationId xmlns:a16="http://schemas.microsoft.com/office/drawing/2014/main" id="{C112DC41-BD5C-88E2-8BFC-ECBFF394BC4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3A4215-E66D-200E-2044-3E94633DB2FA}"/>
              </a:ext>
            </a:extLst>
          </p:cNvPr>
          <p:cNvPicPr>
            <a:picLocks noChangeAspect="1"/>
          </p:cNvPicPr>
          <p:nvPr/>
        </p:nvPicPr>
        <p:blipFill>
          <a:blip r:embed="rId3"/>
          <a:stretch>
            <a:fillRect/>
          </a:stretch>
        </p:blipFill>
        <p:spPr>
          <a:xfrm>
            <a:off x="475988" y="1468842"/>
            <a:ext cx="10877811" cy="5086353"/>
          </a:xfrm>
          <a:prstGeom prst="rect">
            <a:avLst/>
          </a:prstGeom>
          <a:ln>
            <a:solidFill>
              <a:schemeClr val="tx1"/>
            </a:solidFill>
          </a:ln>
        </p:spPr>
      </p:pic>
    </p:spTree>
    <p:extLst>
      <p:ext uri="{BB962C8B-B14F-4D97-AF65-F5344CB8AC3E}">
        <p14:creationId xmlns:p14="http://schemas.microsoft.com/office/powerpoint/2010/main" val="4181402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CE64-3BAC-5167-1F5D-C8CF30935F34}"/>
              </a:ext>
            </a:extLst>
          </p:cNvPr>
          <p:cNvSpPr>
            <a:spLocks noGrp="1"/>
          </p:cNvSpPr>
          <p:nvPr>
            <p:ph type="title"/>
          </p:nvPr>
        </p:nvSpPr>
        <p:spPr/>
        <p:txBody>
          <a:bodyPr/>
          <a:lstStyle/>
          <a:p>
            <a:r>
              <a:rPr lang="en-US" dirty="0"/>
              <a:t>Recording title proper</a:t>
            </a:r>
          </a:p>
        </p:txBody>
      </p:sp>
      <p:sp>
        <p:nvSpPr>
          <p:cNvPr id="3" name="Content Placeholder 2">
            <a:extLst>
              <a:ext uri="{FF2B5EF4-FFF2-40B4-BE49-F238E27FC236}">
                <a16:creationId xmlns:a16="http://schemas.microsoft.com/office/drawing/2014/main" id="{FA18ACD0-EA26-EC56-FB4B-3876CE6346A0}"/>
              </a:ext>
            </a:extLst>
          </p:cNvPr>
          <p:cNvSpPr>
            <a:spLocks noGrp="1"/>
          </p:cNvSpPr>
          <p:nvPr>
            <p:ph idx="1"/>
          </p:nvPr>
        </p:nvSpPr>
        <p:spPr>
          <a:xfrm>
            <a:off x="349686" y="1825625"/>
            <a:ext cx="4573044" cy="2470802"/>
          </a:xfrm>
        </p:spPr>
        <p:txBody>
          <a:bodyPr/>
          <a:lstStyle/>
          <a:p>
            <a:r>
              <a:rPr lang="en-US" dirty="0"/>
              <a:t>Please go back to the Exercises folder and open the Books subfolder; open </a:t>
            </a:r>
            <a:br>
              <a:rPr lang="en-US" dirty="0"/>
            </a:br>
            <a:r>
              <a:rPr lang="en-US" dirty="0"/>
              <a:t>1. Guardians of </a:t>
            </a:r>
            <a:r>
              <a:rPr lang="en-US" dirty="0" err="1"/>
              <a:t>Porthaven</a:t>
            </a:r>
            <a:endParaRPr lang="en-US" dirty="0"/>
          </a:p>
        </p:txBody>
      </p:sp>
      <p:pic>
        <p:nvPicPr>
          <p:cNvPr id="7" name="Picture 6">
            <a:extLst>
              <a:ext uri="{FF2B5EF4-FFF2-40B4-BE49-F238E27FC236}">
                <a16:creationId xmlns:a16="http://schemas.microsoft.com/office/drawing/2014/main" id="{1BC37C51-0EB8-0EF9-CACC-B83C43C0810E}"/>
              </a:ext>
            </a:extLst>
          </p:cNvPr>
          <p:cNvPicPr>
            <a:picLocks noChangeAspect="1"/>
          </p:cNvPicPr>
          <p:nvPr/>
        </p:nvPicPr>
        <p:blipFill>
          <a:blip r:embed="rId2"/>
          <a:stretch>
            <a:fillRect/>
          </a:stretch>
        </p:blipFill>
        <p:spPr>
          <a:xfrm>
            <a:off x="4944774" y="1312921"/>
            <a:ext cx="6897540" cy="2983506"/>
          </a:xfrm>
          <a:prstGeom prst="rect">
            <a:avLst/>
          </a:prstGeom>
          <a:ln>
            <a:solidFill>
              <a:schemeClr val="tx1"/>
            </a:solidFill>
          </a:ln>
        </p:spPr>
      </p:pic>
      <p:pic>
        <p:nvPicPr>
          <p:cNvPr id="9" name="Picture 8">
            <a:extLst>
              <a:ext uri="{FF2B5EF4-FFF2-40B4-BE49-F238E27FC236}">
                <a16:creationId xmlns:a16="http://schemas.microsoft.com/office/drawing/2014/main" id="{824E5738-824A-8936-8E07-70BC571D09CD}"/>
              </a:ext>
            </a:extLst>
          </p:cNvPr>
          <p:cNvPicPr>
            <a:picLocks noChangeAspect="1"/>
          </p:cNvPicPr>
          <p:nvPr/>
        </p:nvPicPr>
        <p:blipFill>
          <a:blip r:embed="rId3"/>
          <a:stretch>
            <a:fillRect/>
          </a:stretch>
        </p:blipFill>
        <p:spPr>
          <a:xfrm>
            <a:off x="2869167" y="3429000"/>
            <a:ext cx="7424716" cy="3210890"/>
          </a:xfrm>
          <a:prstGeom prst="rect">
            <a:avLst/>
          </a:prstGeom>
          <a:ln>
            <a:solidFill>
              <a:schemeClr val="tx1"/>
            </a:solidFill>
          </a:ln>
        </p:spPr>
      </p:pic>
    </p:spTree>
    <p:extLst>
      <p:ext uri="{BB962C8B-B14F-4D97-AF65-F5344CB8AC3E}">
        <p14:creationId xmlns:p14="http://schemas.microsoft.com/office/powerpoint/2010/main" val="3733664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A841-6845-B546-C583-E3D985C12CCE}"/>
              </a:ext>
            </a:extLst>
          </p:cNvPr>
          <p:cNvSpPr>
            <a:spLocks noGrp="1"/>
          </p:cNvSpPr>
          <p:nvPr>
            <p:ph type="title"/>
          </p:nvPr>
        </p:nvSpPr>
        <p:spPr/>
        <p:txBody>
          <a:bodyPr/>
          <a:lstStyle/>
          <a:p>
            <a:r>
              <a:rPr lang="en-US" dirty="0"/>
              <a:t>Recording title proper</a:t>
            </a:r>
          </a:p>
        </p:txBody>
      </p:sp>
      <p:sp>
        <p:nvSpPr>
          <p:cNvPr id="3" name="Content Placeholder 2">
            <a:extLst>
              <a:ext uri="{FF2B5EF4-FFF2-40B4-BE49-F238E27FC236}">
                <a16:creationId xmlns:a16="http://schemas.microsoft.com/office/drawing/2014/main" id="{5097D785-D67A-6C34-04CC-E3761798D519}"/>
              </a:ext>
            </a:extLst>
          </p:cNvPr>
          <p:cNvSpPr>
            <a:spLocks noGrp="1"/>
          </p:cNvSpPr>
          <p:nvPr>
            <p:ph idx="1"/>
          </p:nvPr>
        </p:nvSpPr>
        <p:spPr>
          <a:xfrm>
            <a:off x="838200" y="1825625"/>
            <a:ext cx="4097055" cy="792315"/>
          </a:xfrm>
        </p:spPr>
        <p:txBody>
          <a:bodyPr/>
          <a:lstStyle/>
          <a:p>
            <a:r>
              <a:rPr lang="en-US" dirty="0"/>
              <a:t>Open the surrogate PDF</a:t>
            </a:r>
          </a:p>
        </p:txBody>
      </p:sp>
      <p:pic>
        <p:nvPicPr>
          <p:cNvPr id="5" name="Picture 4">
            <a:extLst>
              <a:ext uri="{FF2B5EF4-FFF2-40B4-BE49-F238E27FC236}">
                <a16:creationId xmlns:a16="http://schemas.microsoft.com/office/drawing/2014/main" id="{89F8B3CB-FE0C-3AE2-7167-C94DE925EB94}"/>
              </a:ext>
            </a:extLst>
          </p:cNvPr>
          <p:cNvPicPr>
            <a:picLocks noChangeAspect="1"/>
          </p:cNvPicPr>
          <p:nvPr/>
        </p:nvPicPr>
        <p:blipFill>
          <a:blip r:embed="rId2"/>
          <a:stretch>
            <a:fillRect/>
          </a:stretch>
        </p:blipFill>
        <p:spPr>
          <a:xfrm>
            <a:off x="413359" y="2352009"/>
            <a:ext cx="5867400" cy="3987553"/>
          </a:xfrm>
          <a:prstGeom prst="rect">
            <a:avLst/>
          </a:prstGeom>
          <a:ln>
            <a:solidFill>
              <a:schemeClr val="tx1"/>
            </a:solidFill>
          </a:ln>
        </p:spPr>
      </p:pic>
      <p:pic>
        <p:nvPicPr>
          <p:cNvPr id="7" name="Picture 6">
            <a:extLst>
              <a:ext uri="{FF2B5EF4-FFF2-40B4-BE49-F238E27FC236}">
                <a16:creationId xmlns:a16="http://schemas.microsoft.com/office/drawing/2014/main" id="{3D125C07-3FFD-25EF-28AC-745EBAC1C29B}"/>
              </a:ext>
            </a:extLst>
          </p:cNvPr>
          <p:cNvPicPr>
            <a:picLocks noChangeAspect="1"/>
          </p:cNvPicPr>
          <p:nvPr/>
        </p:nvPicPr>
        <p:blipFill>
          <a:blip r:embed="rId3"/>
          <a:srcRect l="17127" t="-15"/>
          <a:stretch>
            <a:fillRect/>
          </a:stretch>
        </p:blipFill>
        <p:spPr>
          <a:xfrm>
            <a:off x="6705600" y="1872610"/>
            <a:ext cx="5071395" cy="4466952"/>
          </a:xfrm>
          <a:prstGeom prst="rect">
            <a:avLst/>
          </a:prstGeom>
        </p:spPr>
      </p:pic>
    </p:spTree>
    <p:extLst>
      <p:ext uri="{BB962C8B-B14F-4D97-AF65-F5344CB8AC3E}">
        <p14:creationId xmlns:p14="http://schemas.microsoft.com/office/powerpoint/2010/main" val="4202398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1793-4AE2-FD47-4688-125FD58BE881}"/>
              </a:ext>
            </a:extLst>
          </p:cNvPr>
          <p:cNvSpPr>
            <a:spLocks noGrp="1"/>
          </p:cNvSpPr>
          <p:nvPr>
            <p:ph type="title"/>
          </p:nvPr>
        </p:nvSpPr>
        <p:spPr/>
        <p:txBody>
          <a:bodyPr/>
          <a:lstStyle/>
          <a:p>
            <a:r>
              <a:rPr lang="en-US" dirty="0"/>
              <a:t>Recording title proper</a:t>
            </a:r>
          </a:p>
        </p:txBody>
      </p:sp>
      <p:sp>
        <p:nvSpPr>
          <p:cNvPr id="3" name="Content Placeholder 2">
            <a:extLst>
              <a:ext uri="{FF2B5EF4-FFF2-40B4-BE49-F238E27FC236}">
                <a16:creationId xmlns:a16="http://schemas.microsoft.com/office/drawing/2014/main" id="{0CF043BD-6FA5-BC07-1C02-5F3670A4B224}"/>
              </a:ext>
            </a:extLst>
          </p:cNvPr>
          <p:cNvSpPr>
            <a:spLocks noGrp="1"/>
          </p:cNvSpPr>
          <p:nvPr>
            <p:ph idx="1"/>
          </p:nvPr>
        </p:nvSpPr>
        <p:spPr>
          <a:xfrm>
            <a:off x="838199" y="1825625"/>
            <a:ext cx="4804612" cy="1325563"/>
          </a:xfrm>
        </p:spPr>
        <p:txBody>
          <a:bodyPr/>
          <a:lstStyle/>
          <a:p>
            <a:r>
              <a:rPr lang="en-US" dirty="0"/>
              <a:t>Scroll down in the surrogate to the title page</a:t>
            </a:r>
          </a:p>
        </p:txBody>
      </p:sp>
      <p:pic>
        <p:nvPicPr>
          <p:cNvPr id="5" name="Picture 4">
            <a:extLst>
              <a:ext uri="{FF2B5EF4-FFF2-40B4-BE49-F238E27FC236}">
                <a16:creationId xmlns:a16="http://schemas.microsoft.com/office/drawing/2014/main" id="{A5E82FD0-518B-4E12-E100-3B55C8FB9781}"/>
              </a:ext>
            </a:extLst>
          </p:cNvPr>
          <p:cNvPicPr>
            <a:picLocks noChangeAspect="1"/>
          </p:cNvPicPr>
          <p:nvPr/>
        </p:nvPicPr>
        <p:blipFill>
          <a:blip r:embed="rId2"/>
          <a:stretch>
            <a:fillRect/>
          </a:stretch>
        </p:blipFill>
        <p:spPr>
          <a:xfrm>
            <a:off x="6916206" y="964833"/>
            <a:ext cx="3392485" cy="5235222"/>
          </a:xfrm>
          <a:prstGeom prst="rect">
            <a:avLst/>
          </a:prstGeom>
          <a:ln>
            <a:solidFill>
              <a:schemeClr val="tx1"/>
            </a:solidFill>
          </a:ln>
        </p:spPr>
      </p:pic>
    </p:spTree>
    <p:extLst>
      <p:ext uri="{BB962C8B-B14F-4D97-AF65-F5344CB8AC3E}">
        <p14:creationId xmlns:p14="http://schemas.microsoft.com/office/powerpoint/2010/main" val="1161672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F7A81F-8223-0A30-0B2B-10727CFFAA24}"/>
              </a:ext>
            </a:extLst>
          </p:cNvPr>
          <p:cNvPicPr>
            <a:picLocks noChangeAspect="1"/>
          </p:cNvPicPr>
          <p:nvPr/>
        </p:nvPicPr>
        <p:blipFill>
          <a:blip r:embed="rId2"/>
          <a:stretch>
            <a:fillRect/>
          </a:stretch>
        </p:blipFill>
        <p:spPr>
          <a:xfrm>
            <a:off x="438410" y="3169085"/>
            <a:ext cx="10826459" cy="3477486"/>
          </a:xfrm>
          <a:prstGeom prst="rect">
            <a:avLst/>
          </a:prstGeom>
          <a:ln>
            <a:solidFill>
              <a:schemeClr val="tx1"/>
            </a:solidFill>
          </a:ln>
        </p:spPr>
      </p:pic>
      <p:sp>
        <p:nvSpPr>
          <p:cNvPr id="2" name="Title 1">
            <a:extLst>
              <a:ext uri="{FF2B5EF4-FFF2-40B4-BE49-F238E27FC236}">
                <a16:creationId xmlns:a16="http://schemas.microsoft.com/office/drawing/2014/main" id="{C092D195-8A2F-2BF9-22F5-CDF9A510B046}"/>
              </a:ext>
            </a:extLst>
          </p:cNvPr>
          <p:cNvSpPr>
            <a:spLocks noGrp="1"/>
          </p:cNvSpPr>
          <p:nvPr>
            <p:ph type="title"/>
          </p:nvPr>
        </p:nvSpPr>
        <p:spPr/>
        <p:txBody>
          <a:bodyPr/>
          <a:lstStyle/>
          <a:p>
            <a:r>
              <a:rPr lang="en-US" dirty="0"/>
              <a:t>Recording title proper</a:t>
            </a:r>
          </a:p>
        </p:txBody>
      </p:sp>
      <p:sp>
        <p:nvSpPr>
          <p:cNvPr id="3" name="Content Placeholder 2">
            <a:extLst>
              <a:ext uri="{FF2B5EF4-FFF2-40B4-BE49-F238E27FC236}">
                <a16:creationId xmlns:a16="http://schemas.microsoft.com/office/drawing/2014/main" id="{DA68646C-9E6E-9B6A-F55B-C5968EFAEADC}"/>
              </a:ext>
            </a:extLst>
          </p:cNvPr>
          <p:cNvSpPr>
            <a:spLocks noGrp="1"/>
          </p:cNvSpPr>
          <p:nvPr>
            <p:ph idx="1"/>
          </p:nvPr>
        </p:nvSpPr>
        <p:spPr>
          <a:xfrm>
            <a:off x="838199" y="1587631"/>
            <a:ext cx="9508299" cy="1581454"/>
          </a:xfrm>
        </p:spPr>
        <p:txBody>
          <a:bodyPr>
            <a:normAutofit fontScale="92500" lnSpcReduction="10000"/>
          </a:bodyPr>
          <a:lstStyle/>
          <a:p>
            <a:r>
              <a:rPr lang="en-US" dirty="0"/>
              <a:t>Open your instance of the RDA Toolkit.</a:t>
            </a:r>
          </a:p>
          <a:p>
            <a:r>
              <a:rPr lang="en-US" dirty="0"/>
              <a:t>Find the Title proper element</a:t>
            </a:r>
          </a:p>
          <a:p>
            <a:pPr lvl="1"/>
            <a:r>
              <a:rPr lang="en-US" dirty="0"/>
              <a:t>Choose “exact title” in the dropdown menu to the left of the search box</a:t>
            </a:r>
          </a:p>
          <a:p>
            <a:pPr lvl="1"/>
            <a:r>
              <a:rPr lang="en-US" dirty="0"/>
              <a:t>Type “title proper” in the search box</a:t>
            </a:r>
          </a:p>
        </p:txBody>
      </p:sp>
      <p:sp>
        <p:nvSpPr>
          <p:cNvPr id="6" name="Oval 5">
            <a:extLst>
              <a:ext uri="{FF2B5EF4-FFF2-40B4-BE49-F238E27FC236}">
                <a16:creationId xmlns:a16="http://schemas.microsoft.com/office/drawing/2014/main" id="{127361EB-06A0-9752-1F5E-2C8EE8F65642}"/>
              </a:ext>
            </a:extLst>
          </p:cNvPr>
          <p:cNvSpPr/>
          <p:nvPr/>
        </p:nvSpPr>
        <p:spPr>
          <a:xfrm>
            <a:off x="6096000" y="5373666"/>
            <a:ext cx="2747375" cy="65135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722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C294C-474E-2C26-7F1A-F1F71CFAA89A}"/>
              </a:ext>
            </a:extLst>
          </p:cNvPr>
          <p:cNvSpPr>
            <a:spLocks noGrp="1"/>
          </p:cNvSpPr>
          <p:nvPr>
            <p:ph type="title"/>
          </p:nvPr>
        </p:nvSpPr>
        <p:spPr/>
        <p:txBody>
          <a:bodyPr/>
          <a:lstStyle/>
          <a:p>
            <a:r>
              <a:rPr lang="en-US" dirty="0"/>
              <a:t>Recording title proper</a:t>
            </a:r>
          </a:p>
        </p:txBody>
      </p:sp>
      <p:sp>
        <p:nvSpPr>
          <p:cNvPr id="3" name="Content Placeholder 2">
            <a:extLst>
              <a:ext uri="{FF2B5EF4-FFF2-40B4-BE49-F238E27FC236}">
                <a16:creationId xmlns:a16="http://schemas.microsoft.com/office/drawing/2014/main" id="{0BB3C696-FEFD-A7A0-173C-BA6DD11716CB}"/>
              </a:ext>
            </a:extLst>
          </p:cNvPr>
          <p:cNvSpPr>
            <a:spLocks noGrp="1"/>
          </p:cNvSpPr>
          <p:nvPr>
            <p:ph idx="1"/>
          </p:nvPr>
        </p:nvSpPr>
        <p:spPr>
          <a:xfrm>
            <a:off x="262003" y="1478071"/>
            <a:ext cx="2969711" cy="5014804"/>
          </a:xfrm>
        </p:spPr>
        <p:txBody>
          <a:bodyPr>
            <a:normAutofit fontScale="77500" lnSpcReduction="20000"/>
          </a:bodyPr>
          <a:lstStyle/>
          <a:p>
            <a:r>
              <a:rPr lang="en-US" dirty="0"/>
              <a:t>Select LC/PCC-PS from the dropdown menu</a:t>
            </a:r>
          </a:p>
          <a:p>
            <a:r>
              <a:rPr lang="en-US" dirty="0"/>
              <a:t>Scroll down to prerecording</a:t>
            </a:r>
          </a:p>
          <a:p>
            <a:r>
              <a:rPr lang="en-US" dirty="0"/>
              <a:t>We learn that title proper is LC/PCC Core, that is, required</a:t>
            </a:r>
          </a:p>
          <a:p>
            <a:r>
              <a:rPr lang="en-US" dirty="0"/>
              <a:t>We also learn that we are to record a value of a “nomen string”</a:t>
            </a:r>
          </a:p>
          <a:p>
            <a:r>
              <a:rPr lang="en-US" dirty="0"/>
              <a:t>Click on the icon next to “nomen string.” This handy icon looks at the glossary</a:t>
            </a:r>
          </a:p>
        </p:txBody>
      </p:sp>
      <p:pic>
        <p:nvPicPr>
          <p:cNvPr id="5" name="Picture 4">
            <a:extLst>
              <a:ext uri="{FF2B5EF4-FFF2-40B4-BE49-F238E27FC236}">
                <a16:creationId xmlns:a16="http://schemas.microsoft.com/office/drawing/2014/main" id="{10E03E3E-3D80-2877-E605-053AA8A11306}"/>
              </a:ext>
            </a:extLst>
          </p:cNvPr>
          <p:cNvPicPr>
            <a:picLocks noChangeAspect="1"/>
          </p:cNvPicPr>
          <p:nvPr/>
        </p:nvPicPr>
        <p:blipFill>
          <a:blip r:embed="rId3"/>
          <a:stretch>
            <a:fillRect/>
          </a:stretch>
        </p:blipFill>
        <p:spPr>
          <a:xfrm>
            <a:off x="6575224" y="289636"/>
            <a:ext cx="5522671" cy="3818235"/>
          </a:xfrm>
          <a:prstGeom prst="rect">
            <a:avLst/>
          </a:prstGeom>
          <a:ln>
            <a:solidFill>
              <a:schemeClr val="tx1"/>
            </a:solidFill>
          </a:ln>
        </p:spPr>
      </p:pic>
      <p:pic>
        <p:nvPicPr>
          <p:cNvPr id="8" name="Picture 7">
            <a:extLst>
              <a:ext uri="{FF2B5EF4-FFF2-40B4-BE49-F238E27FC236}">
                <a16:creationId xmlns:a16="http://schemas.microsoft.com/office/drawing/2014/main" id="{DC28CCB7-A781-47AC-27BD-9FFA3BA858A1}"/>
              </a:ext>
            </a:extLst>
          </p:cNvPr>
          <p:cNvPicPr>
            <a:picLocks noChangeAspect="1"/>
          </p:cNvPicPr>
          <p:nvPr/>
        </p:nvPicPr>
        <p:blipFill>
          <a:blip r:embed="rId4"/>
          <a:stretch>
            <a:fillRect/>
          </a:stretch>
        </p:blipFill>
        <p:spPr>
          <a:xfrm>
            <a:off x="3291136" y="2576302"/>
            <a:ext cx="8125600" cy="3770535"/>
          </a:xfrm>
          <a:prstGeom prst="rect">
            <a:avLst/>
          </a:prstGeom>
          <a:ln>
            <a:solidFill>
              <a:schemeClr val="tx1"/>
            </a:solidFill>
          </a:ln>
        </p:spPr>
      </p:pic>
      <p:sp>
        <p:nvSpPr>
          <p:cNvPr id="9" name="Oval 8">
            <a:extLst>
              <a:ext uri="{FF2B5EF4-FFF2-40B4-BE49-F238E27FC236}">
                <a16:creationId xmlns:a16="http://schemas.microsoft.com/office/drawing/2014/main" id="{8949B33F-3EEB-3F0D-E42B-777114F62A70}"/>
              </a:ext>
            </a:extLst>
          </p:cNvPr>
          <p:cNvSpPr/>
          <p:nvPr/>
        </p:nvSpPr>
        <p:spPr>
          <a:xfrm>
            <a:off x="8050056" y="3895598"/>
            <a:ext cx="1645089" cy="65135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6CC2477C-A16E-D7A8-7EA8-5DEAEC3F148C}"/>
              </a:ext>
            </a:extLst>
          </p:cNvPr>
          <p:cNvSpPr/>
          <p:nvPr/>
        </p:nvSpPr>
        <p:spPr>
          <a:xfrm rot="3391445">
            <a:off x="6762282" y="4916784"/>
            <a:ext cx="320025" cy="703200"/>
          </a:xfrm>
          <a:prstGeom prst="downArrow">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B073E5-D5FD-F13E-24CA-2685B1D96AC0}"/>
              </a:ext>
            </a:extLst>
          </p:cNvPr>
          <p:cNvSpPr/>
          <p:nvPr/>
        </p:nvSpPr>
        <p:spPr>
          <a:xfrm>
            <a:off x="8202456" y="2632560"/>
            <a:ext cx="2256777" cy="65135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66F1799-4096-8BD5-6A28-56085F6B75E4}"/>
              </a:ext>
            </a:extLst>
          </p:cNvPr>
          <p:cNvSpPr/>
          <p:nvPr/>
        </p:nvSpPr>
        <p:spPr>
          <a:xfrm>
            <a:off x="3382028" y="5386192"/>
            <a:ext cx="3028698" cy="27243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819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A484A-F4AF-20C3-8BB3-AC8D39E4705D}"/>
              </a:ext>
            </a:extLst>
          </p:cNvPr>
          <p:cNvSpPr>
            <a:spLocks noGrp="1"/>
          </p:cNvSpPr>
          <p:nvPr>
            <p:ph type="title"/>
          </p:nvPr>
        </p:nvSpPr>
        <p:spPr/>
        <p:txBody>
          <a:bodyPr/>
          <a:lstStyle/>
          <a:p>
            <a:r>
              <a:rPr lang="en-US" dirty="0"/>
              <a:t>Recording title proper</a:t>
            </a:r>
          </a:p>
        </p:txBody>
      </p:sp>
      <p:sp>
        <p:nvSpPr>
          <p:cNvPr id="3" name="Content Placeholder 2">
            <a:extLst>
              <a:ext uri="{FF2B5EF4-FFF2-40B4-BE49-F238E27FC236}">
                <a16:creationId xmlns:a16="http://schemas.microsoft.com/office/drawing/2014/main" id="{C6DBAC8A-E8A3-72BA-389F-9E632C92004D}"/>
              </a:ext>
            </a:extLst>
          </p:cNvPr>
          <p:cNvSpPr>
            <a:spLocks noGrp="1"/>
          </p:cNvSpPr>
          <p:nvPr>
            <p:ph idx="1"/>
          </p:nvPr>
        </p:nvSpPr>
        <p:spPr>
          <a:xfrm>
            <a:off x="838200" y="1575105"/>
            <a:ext cx="10284912" cy="723840"/>
          </a:xfrm>
        </p:spPr>
        <p:txBody>
          <a:bodyPr/>
          <a:lstStyle/>
          <a:p>
            <a:r>
              <a:rPr lang="en-US" dirty="0"/>
              <a:t>The definition of nomen string appears in a box to the right</a:t>
            </a:r>
          </a:p>
        </p:txBody>
      </p:sp>
      <p:pic>
        <p:nvPicPr>
          <p:cNvPr id="5" name="Picture 4">
            <a:extLst>
              <a:ext uri="{FF2B5EF4-FFF2-40B4-BE49-F238E27FC236}">
                <a16:creationId xmlns:a16="http://schemas.microsoft.com/office/drawing/2014/main" id="{730D2E9F-17B4-8055-358B-10B198D0DBBD}"/>
              </a:ext>
            </a:extLst>
          </p:cNvPr>
          <p:cNvPicPr>
            <a:picLocks noChangeAspect="1"/>
          </p:cNvPicPr>
          <p:nvPr/>
        </p:nvPicPr>
        <p:blipFill>
          <a:blip r:embed="rId3"/>
          <a:stretch>
            <a:fillRect/>
          </a:stretch>
        </p:blipFill>
        <p:spPr>
          <a:xfrm>
            <a:off x="159333" y="2549465"/>
            <a:ext cx="11898385" cy="4239217"/>
          </a:xfrm>
          <a:prstGeom prst="rect">
            <a:avLst/>
          </a:prstGeom>
        </p:spPr>
      </p:pic>
      <p:sp>
        <p:nvSpPr>
          <p:cNvPr id="6" name="Rectangle: Rounded Corners 5">
            <a:extLst>
              <a:ext uri="{FF2B5EF4-FFF2-40B4-BE49-F238E27FC236}">
                <a16:creationId xmlns:a16="http://schemas.microsoft.com/office/drawing/2014/main" id="{E8032F9E-9650-EFC2-AB1D-A064A8D9AA38}"/>
              </a:ext>
            </a:extLst>
          </p:cNvPr>
          <p:cNvSpPr/>
          <p:nvPr/>
        </p:nvSpPr>
        <p:spPr>
          <a:xfrm>
            <a:off x="7540668" y="3068877"/>
            <a:ext cx="4096011" cy="362002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4576B6-9A9C-FBF3-AA7E-2828A137FBB1}"/>
              </a:ext>
            </a:extLst>
          </p:cNvPr>
          <p:cNvSpPr/>
          <p:nvPr/>
        </p:nvSpPr>
        <p:spPr>
          <a:xfrm>
            <a:off x="4542776" y="2780784"/>
            <a:ext cx="530265" cy="5386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8134FB6B-39EB-87A1-8365-00D674A49195}"/>
              </a:ext>
            </a:extLst>
          </p:cNvPr>
          <p:cNvCxnSpPr>
            <a:cxnSpLocks/>
            <a:endCxn id="6" idx="1"/>
          </p:cNvCxnSpPr>
          <p:nvPr/>
        </p:nvCxnSpPr>
        <p:spPr>
          <a:xfrm>
            <a:off x="5073041" y="3068877"/>
            <a:ext cx="2467627" cy="1810011"/>
          </a:xfrm>
          <a:prstGeom prst="bentConnector3">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669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Learning Outcomes</a:t>
            </a:r>
            <a:endParaRPr/>
          </a:p>
        </p:txBody>
      </p:sp>
      <p:sp>
        <p:nvSpPr>
          <p:cNvPr id="105" name="Google Shape;105;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At the end of this part, you will be able to:</a:t>
            </a:r>
            <a:endParaRPr dirty="0"/>
          </a:p>
          <a:p>
            <a:pPr marL="228600" lvl="0" indent="-228600" algn="l" rtl="0">
              <a:lnSpc>
                <a:spcPct val="90000"/>
              </a:lnSpc>
              <a:spcBef>
                <a:spcPts val="1000"/>
              </a:spcBef>
              <a:spcAft>
                <a:spcPts val="0"/>
              </a:spcAft>
              <a:buClr>
                <a:schemeClr val="dk1"/>
              </a:buClr>
              <a:buSzPts val="2800"/>
              <a:buChar char="•"/>
            </a:pPr>
            <a:r>
              <a:rPr lang="en-US" dirty="0"/>
              <a:t>Define an unstructured description</a:t>
            </a:r>
            <a:endParaRPr dirty="0"/>
          </a:p>
          <a:p>
            <a:pPr marL="228600" lvl="0" indent="-228600" algn="l" rtl="0">
              <a:lnSpc>
                <a:spcPct val="90000"/>
              </a:lnSpc>
              <a:spcBef>
                <a:spcPts val="1000"/>
              </a:spcBef>
              <a:spcAft>
                <a:spcPts val="0"/>
              </a:spcAft>
              <a:buClr>
                <a:schemeClr val="dk1"/>
              </a:buClr>
              <a:buSzPts val="2800"/>
              <a:buChar char="•"/>
            </a:pPr>
            <a:r>
              <a:rPr lang="en-US" dirty="0"/>
              <a:t>Identify source of information for elements recorded using unstructured description </a:t>
            </a:r>
            <a:endParaRPr dirty="0"/>
          </a:p>
          <a:p>
            <a:pPr marL="228600" lvl="0" indent="-228600" algn="l" rtl="0">
              <a:lnSpc>
                <a:spcPct val="90000"/>
              </a:lnSpc>
              <a:spcBef>
                <a:spcPts val="1000"/>
              </a:spcBef>
              <a:spcAft>
                <a:spcPts val="0"/>
              </a:spcAft>
              <a:buClr>
                <a:schemeClr val="dk1"/>
              </a:buClr>
              <a:buSzPts val="2800"/>
              <a:buChar char="•"/>
            </a:pPr>
            <a:r>
              <a:rPr lang="en-US" dirty="0"/>
              <a:t>Identify RDA transcription data elements </a:t>
            </a:r>
            <a:endParaRPr dirty="0"/>
          </a:p>
          <a:p>
            <a:pPr marL="228600" lvl="0" indent="-228600" algn="l" rtl="0">
              <a:lnSpc>
                <a:spcPct val="90000"/>
              </a:lnSpc>
              <a:spcBef>
                <a:spcPts val="1000"/>
              </a:spcBef>
              <a:spcAft>
                <a:spcPts val="0"/>
              </a:spcAft>
              <a:buClr>
                <a:schemeClr val="dk1"/>
              </a:buClr>
              <a:buSzPts val="2800"/>
              <a:buChar char="•"/>
            </a:pPr>
            <a:r>
              <a:rPr lang="en-US" dirty="0"/>
              <a:t>Record an element following unstructured description guidelines</a:t>
            </a:r>
            <a:endParaRPr dirty="0"/>
          </a:p>
        </p:txBody>
      </p:sp>
      <p:sp>
        <p:nvSpPr>
          <p:cNvPr id="106" name="Google Shape;10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C951A-3E9D-E8E9-DD8C-70C47C15C9F0}"/>
              </a:ext>
            </a:extLst>
          </p:cNvPr>
          <p:cNvSpPr>
            <a:spLocks noGrp="1"/>
          </p:cNvSpPr>
          <p:nvPr>
            <p:ph type="title"/>
          </p:nvPr>
        </p:nvSpPr>
        <p:spPr/>
        <p:txBody>
          <a:bodyPr/>
          <a:lstStyle/>
          <a:p>
            <a:r>
              <a:rPr lang="en-US" dirty="0"/>
              <a:t>Recording title proper</a:t>
            </a:r>
          </a:p>
        </p:txBody>
      </p:sp>
      <p:sp>
        <p:nvSpPr>
          <p:cNvPr id="3" name="Content Placeholder 2">
            <a:extLst>
              <a:ext uri="{FF2B5EF4-FFF2-40B4-BE49-F238E27FC236}">
                <a16:creationId xmlns:a16="http://schemas.microsoft.com/office/drawing/2014/main" id="{5D241EB5-72A4-E311-92E3-423BDC8B0E03}"/>
              </a:ext>
            </a:extLst>
          </p:cNvPr>
          <p:cNvSpPr>
            <a:spLocks noGrp="1"/>
          </p:cNvSpPr>
          <p:nvPr>
            <p:ph idx="1"/>
          </p:nvPr>
        </p:nvSpPr>
        <p:spPr>
          <a:xfrm>
            <a:off x="838200" y="1825625"/>
            <a:ext cx="10515600" cy="541794"/>
          </a:xfrm>
        </p:spPr>
        <p:txBody>
          <a:bodyPr/>
          <a:lstStyle/>
          <a:p>
            <a:r>
              <a:rPr lang="en-US" dirty="0"/>
              <a:t>Scroll down to Recording an unstructured description </a:t>
            </a:r>
          </a:p>
        </p:txBody>
      </p:sp>
      <p:pic>
        <p:nvPicPr>
          <p:cNvPr id="5" name="Picture 4">
            <a:extLst>
              <a:ext uri="{FF2B5EF4-FFF2-40B4-BE49-F238E27FC236}">
                <a16:creationId xmlns:a16="http://schemas.microsoft.com/office/drawing/2014/main" id="{9EA421C0-1758-611C-49E5-066D776C98AE}"/>
              </a:ext>
            </a:extLst>
          </p:cNvPr>
          <p:cNvPicPr>
            <a:picLocks noChangeAspect="1"/>
          </p:cNvPicPr>
          <p:nvPr/>
        </p:nvPicPr>
        <p:blipFill>
          <a:blip r:embed="rId3"/>
          <a:stretch>
            <a:fillRect/>
          </a:stretch>
        </p:blipFill>
        <p:spPr>
          <a:xfrm>
            <a:off x="132518" y="2780881"/>
            <a:ext cx="11926964" cy="2248214"/>
          </a:xfrm>
          <a:prstGeom prst="rect">
            <a:avLst/>
          </a:prstGeom>
          <a:ln>
            <a:solidFill>
              <a:schemeClr val="tx1"/>
            </a:solidFill>
          </a:ln>
        </p:spPr>
      </p:pic>
    </p:spTree>
    <p:extLst>
      <p:ext uri="{BB962C8B-B14F-4D97-AF65-F5344CB8AC3E}">
        <p14:creationId xmlns:p14="http://schemas.microsoft.com/office/powerpoint/2010/main" val="3698538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07E98-047C-BAA9-7845-04803CBE35F6}"/>
              </a:ext>
            </a:extLst>
          </p:cNvPr>
          <p:cNvSpPr>
            <a:spLocks noGrp="1"/>
          </p:cNvSpPr>
          <p:nvPr>
            <p:ph type="title"/>
          </p:nvPr>
        </p:nvSpPr>
        <p:spPr/>
        <p:txBody>
          <a:bodyPr/>
          <a:lstStyle/>
          <a:p>
            <a:r>
              <a:rPr lang="en-US" dirty="0"/>
              <a:t>Recording title proper: Title of manifestation</a:t>
            </a:r>
          </a:p>
        </p:txBody>
      </p:sp>
      <p:pic>
        <p:nvPicPr>
          <p:cNvPr id="5" name="Picture 4">
            <a:extLst>
              <a:ext uri="{FF2B5EF4-FFF2-40B4-BE49-F238E27FC236}">
                <a16:creationId xmlns:a16="http://schemas.microsoft.com/office/drawing/2014/main" id="{D9C33DEA-2B87-C6F2-BAF9-AD8BAF930582}"/>
              </a:ext>
            </a:extLst>
          </p:cNvPr>
          <p:cNvPicPr>
            <a:picLocks noChangeAspect="1"/>
          </p:cNvPicPr>
          <p:nvPr/>
        </p:nvPicPr>
        <p:blipFill>
          <a:blip r:embed="rId3"/>
          <a:stretch>
            <a:fillRect/>
          </a:stretch>
        </p:blipFill>
        <p:spPr>
          <a:xfrm>
            <a:off x="846992" y="1474123"/>
            <a:ext cx="10498015" cy="2381582"/>
          </a:xfrm>
          <a:prstGeom prst="rect">
            <a:avLst/>
          </a:prstGeom>
          <a:ln>
            <a:solidFill>
              <a:schemeClr val="tx1"/>
            </a:solidFill>
          </a:ln>
        </p:spPr>
      </p:pic>
      <p:pic>
        <p:nvPicPr>
          <p:cNvPr id="7" name="Picture 6">
            <a:extLst>
              <a:ext uri="{FF2B5EF4-FFF2-40B4-BE49-F238E27FC236}">
                <a16:creationId xmlns:a16="http://schemas.microsoft.com/office/drawing/2014/main" id="{2F86ABC0-19D7-F89D-527B-AC561E62D7B8}"/>
              </a:ext>
            </a:extLst>
          </p:cNvPr>
          <p:cNvPicPr>
            <a:picLocks noChangeAspect="1"/>
          </p:cNvPicPr>
          <p:nvPr/>
        </p:nvPicPr>
        <p:blipFill>
          <a:blip r:embed="rId4"/>
          <a:stretch>
            <a:fillRect/>
          </a:stretch>
        </p:blipFill>
        <p:spPr>
          <a:xfrm>
            <a:off x="3912920" y="2439009"/>
            <a:ext cx="7432087" cy="4053866"/>
          </a:xfrm>
          <a:prstGeom prst="rect">
            <a:avLst/>
          </a:prstGeom>
          <a:ln>
            <a:solidFill>
              <a:schemeClr val="tx1"/>
            </a:solidFill>
          </a:ln>
        </p:spPr>
      </p:pic>
      <p:sp>
        <p:nvSpPr>
          <p:cNvPr id="8" name="Oval 7">
            <a:extLst>
              <a:ext uri="{FF2B5EF4-FFF2-40B4-BE49-F238E27FC236}">
                <a16:creationId xmlns:a16="http://schemas.microsoft.com/office/drawing/2014/main" id="{4B2E41EB-37B1-A858-B1DB-6CF1FA1283DB}"/>
              </a:ext>
            </a:extLst>
          </p:cNvPr>
          <p:cNvSpPr/>
          <p:nvPr/>
        </p:nvSpPr>
        <p:spPr>
          <a:xfrm>
            <a:off x="8603288" y="3194138"/>
            <a:ext cx="2407090" cy="6866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682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7929-12B7-DB99-5483-C85A08A0A46F}"/>
              </a:ext>
            </a:extLst>
          </p:cNvPr>
          <p:cNvSpPr>
            <a:spLocks noGrp="1"/>
          </p:cNvSpPr>
          <p:nvPr>
            <p:ph type="title"/>
          </p:nvPr>
        </p:nvSpPr>
        <p:spPr/>
        <p:txBody>
          <a:bodyPr/>
          <a:lstStyle/>
          <a:p>
            <a:r>
              <a:rPr lang="en-US" dirty="0"/>
              <a:t>Recording title proper: Data Provenance</a:t>
            </a:r>
          </a:p>
        </p:txBody>
      </p:sp>
      <p:pic>
        <p:nvPicPr>
          <p:cNvPr id="5" name="Picture 4">
            <a:extLst>
              <a:ext uri="{FF2B5EF4-FFF2-40B4-BE49-F238E27FC236}">
                <a16:creationId xmlns:a16="http://schemas.microsoft.com/office/drawing/2014/main" id="{8BB876BC-5895-770B-584E-5B099BED1D15}"/>
              </a:ext>
            </a:extLst>
          </p:cNvPr>
          <p:cNvPicPr>
            <a:picLocks noChangeAspect="1"/>
          </p:cNvPicPr>
          <p:nvPr/>
        </p:nvPicPr>
        <p:blipFill>
          <a:blip r:embed="rId3"/>
          <a:stretch>
            <a:fillRect/>
          </a:stretch>
        </p:blipFill>
        <p:spPr>
          <a:xfrm>
            <a:off x="876825" y="1385479"/>
            <a:ext cx="9986688" cy="5096709"/>
          </a:xfrm>
          <a:prstGeom prst="rect">
            <a:avLst/>
          </a:prstGeom>
          <a:ln>
            <a:solidFill>
              <a:schemeClr val="tx1"/>
            </a:solidFill>
          </a:ln>
        </p:spPr>
      </p:pic>
    </p:spTree>
    <p:extLst>
      <p:ext uri="{BB962C8B-B14F-4D97-AF65-F5344CB8AC3E}">
        <p14:creationId xmlns:p14="http://schemas.microsoft.com/office/powerpoint/2010/main" val="3443790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AEF33-FBC3-E3A4-45F1-62EA80F43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2267A9-216D-B1C0-B475-A242E4CCB0AC}"/>
              </a:ext>
            </a:extLst>
          </p:cNvPr>
          <p:cNvSpPr>
            <a:spLocks noGrp="1"/>
          </p:cNvSpPr>
          <p:nvPr>
            <p:ph type="title"/>
          </p:nvPr>
        </p:nvSpPr>
        <p:spPr/>
        <p:txBody>
          <a:bodyPr/>
          <a:lstStyle/>
          <a:p>
            <a:r>
              <a:rPr lang="en-US" dirty="0"/>
              <a:t>Recording title proper: Title of manifestation</a:t>
            </a:r>
          </a:p>
        </p:txBody>
      </p:sp>
      <p:pic>
        <p:nvPicPr>
          <p:cNvPr id="5" name="Picture 4">
            <a:extLst>
              <a:ext uri="{FF2B5EF4-FFF2-40B4-BE49-F238E27FC236}">
                <a16:creationId xmlns:a16="http://schemas.microsoft.com/office/drawing/2014/main" id="{709AE730-7D86-15FA-385B-7C60C5FFD526}"/>
              </a:ext>
            </a:extLst>
          </p:cNvPr>
          <p:cNvPicPr>
            <a:picLocks noChangeAspect="1"/>
          </p:cNvPicPr>
          <p:nvPr/>
        </p:nvPicPr>
        <p:blipFill>
          <a:blip r:embed="rId3"/>
          <a:stretch>
            <a:fillRect/>
          </a:stretch>
        </p:blipFill>
        <p:spPr>
          <a:xfrm>
            <a:off x="846992" y="1474123"/>
            <a:ext cx="10498015" cy="2381582"/>
          </a:xfrm>
          <a:prstGeom prst="rect">
            <a:avLst/>
          </a:prstGeom>
          <a:ln>
            <a:solidFill>
              <a:schemeClr val="tx1"/>
            </a:solidFill>
          </a:ln>
        </p:spPr>
      </p:pic>
      <p:pic>
        <p:nvPicPr>
          <p:cNvPr id="7" name="Picture 6">
            <a:extLst>
              <a:ext uri="{FF2B5EF4-FFF2-40B4-BE49-F238E27FC236}">
                <a16:creationId xmlns:a16="http://schemas.microsoft.com/office/drawing/2014/main" id="{32FCE781-85AD-9041-015A-5A5C8DA741A2}"/>
              </a:ext>
            </a:extLst>
          </p:cNvPr>
          <p:cNvPicPr>
            <a:picLocks noChangeAspect="1"/>
          </p:cNvPicPr>
          <p:nvPr/>
        </p:nvPicPr>
        <p:blipFill>
          <a:blip r:embed="rId4"/>
          <a:stretch>
            <a:fillRect/>
          </a:stretch>
        </p:blipFill>
        <p:spPr>
          <a:xfrm>
            <a:off x="3912920" y="2439009"/>
            <a:ext cx="7432087" cy="4053866"/>
          </a:xfrm>
          <a:prstGeom prst="rect">
            <a:avLst/>
          </a:prstGeom>
          <a:ln>
            <a:solidFill>
              <a:schemeClr val="tx1"/>
            </a:solidFill>
          </a:ln>
        </p:spPr>
      </p:pic>
      <p:sp>
        <p:nvSpPr>
          <p:cNvPr id="8" name="Oval 7">
            <a:extLst>
              <a:ext uri="{FF2B5EF4-FFF2-40B4-BE49-F238E27FC236}">
                <a16:creationId xmlns:a16="http://schemas.microsoft.com/office/drawing/2014/main" id="{496B4997-3699-8D45-31EF-5215F43B8D34}"/>
              </a:ext>
            </a:extLst>
          </p:cNvPr>
          <p:cNvSpPr/>
          <p:nvPr/>
        </p:nvSpPr>
        <p:spPr>
          <a:xfrm>
            <a:off x="4006245" y="5674286"/>
            <a:ext cx="3835047" cy="6866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029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2A14-4B03-1527-3365-E896C1E3B770}"/>
              </a:ext>
            </a:extLst>
          </p:cNvPr>
          <p:cNvSpPr>
            <a:spLocks noGrp="1"/>
          </p:cNvSpPr>
          <p:nvPr>
            <p:ph type="title"/>
          </p:nvPr>
        </p:nvSpPr>
        <p:spPr/>
        <p:txBody>
          <a:bodyPr/>
          <a:lstStyle/>
          <a:p>
            <a:r>
              <a:rPr lang="en-US" dirty="0"/>
              <a:t>Recording title proper: Guidelines on normalized transcription</a:t>
            </a:r>
          </a:p>
        </p:txBody>
      </p:sp>
      <p:pic>
        <p:nvPicPr>
          <p:cNvPr id="5" name="Picture 4">
            <a:extLst>
              <a:ext uri="{FF2B5EF4-FFF2-40B4-BE49-F238E27FC236}">
                <a16:creationId xmlns:a16="http://schemas.microsoft.com/office/drawing/2014/main" id="{253566A4-D9C2-EF51-8DFF-7BE5E5EAD95B}"/>
              </a:ext>
            </a:extLst>
          </p:cNvPr>
          <p:cNvPicPr>
            <a:picLocks noChangeAspect="1"/>
          </p:cNvPicPr>
          <p:nvPr/>
        </p:nvPicPr>
        <p:blipFill>
          <a:blip r:embed="rId3"/>
          <a:stretch>
            <a:fillRect/>
          </a:stretch>
        </p:blipFill>
        <p:spPr>
          <a:xfrm>
            <a:off x="300625" y="1653511"/>
            <a:ext cx="5412360" cy="4667966"/>
          </a:xfrm>
          <a:prstGeom prst="rect">
            <a:avLst/>
          </a:prstGeom>
          <a:ln>
            <a:solidFill>
              <a:schemeClr val="tx1"/>
            </a:solidFill>
          </a:ln>
        </p:spPr>
      </p:pic>
      <p:pic>
        <p:nvPicPr>
          <p:cNvPr id="7" name="Picture 6">
            <a:extLst>
              <a:ext uri="{FF2B5EF4-FFF2-40B4-BE49-F238E27FC236}">
                <a16:creationId xmlns:a16="http://schemas.microsoft.com/office/drawing/2014/main" id="{2DD158A1-489D-F56C-5175-F1C7E4EF4F46}"/>
              </a:ext>
            </a:extLst>
          </p:cNvPr>
          <p:cNvPicPr>
            <a:picLocks noChangeAspect="1"/>
          </p:cNvPicPr>
          <p:nvPr/>
        </p:nvPicPr>
        <p:blipFill>
          <a:blip r:embed="rId4"/>
          <a:stretch>
            <a:fillRect/>
          </a:stretch>
        </p:blipFill>
        <p:spPr>
          <a:xfrm>
            <a:off x="5473966" y="2190034"/>
            <a:ext cx="5958378" cy="4265112"/>
          </a:xfrm>
          <a:prstGeom prst="rect">
            <a:avLst/>
          </a:prstGeom>
          <a:ln>
            <a:solidFill>
              <a:schemeClr val="tx1"/>
            </a:solidFill>
          </a:ln>
        </p:spPr>
      </p:pic>
    </p:spTree>
    <p:extLst>
      <p:ext uri="{BB962C8B-B14F-4D97-AF65-F5344CB8AC3E}">
        <p14:creationId xmlns:p14="http://schemas.microsoft.com/office/powerpoint/2010/main" val="1332956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249D6-40B6-EB1A-8258-5AADC2700CA2}"/>
              </a:ext>
            </a:extLst>
          </p:cNvPr>
          <p:cNvSpPr>
            <a:spLocks noGrp="1"/>
          </p:cNvSpPr>
          <p:nvPr>
            <p:ph type="title"/>
          </p:nvPr>
        </p:nvSpPr>
        <p:spPr/>
        <p:txBody>
          <a:bodyPr/>
          <a:lstStyle/>
          <a:p>
            <a:r>
              <a:rPr lang="en-US" dirty="0"/>
              <a:t>Recording title proper: Guidelines on normalized transcription</a:t>
            </a:r>
          </a:p>
        </p:txBody>
      </p:sp>
      <p:sp>
        <p:nvSpPr>
          <p:cNvPr id="3" name="Content Placeholder 2">
            <a:extLst>
              <a:ext uri="{FF2B5EF4-FFF2-40B4-BE49-F238E27FC236}">
                <a16:creationId xmlns:a16="http://schemas.microsoft.com/office/drawing/2014/main" id="{A905CD58-869E-DFC6-59F3-BC16C4FE8A1F}"/>
              </a:ext>
            </a:extLst>
          </p:cNvPr>
          <p:cNvSpPr>
            <a:spLocks noGrp="1"/>
          </p:cNvSpPr>
          <p:nvPr>
            <p:ph idx="1"/>
          </p:nvPr>
        </p:nvSpPr>
        <p:spPr>
          <a:xfrm>
            <a:off x="7714974" y="1825625"/>
            <a:ext cx="4184737" cy="604424"/>
          </a:xfrm>
        </p:spPr>
        <p:txBody>
          <a:bodyPr/>
          <a:lstStyle/>
          <a:p>
            <a:pPr marL="0" indent="0">
              <a:buNone/>
            </a:pPr>
            <a:r>
              <a:rPr lang="en-US" dirty="0"/>
              <a:t>GUARDIANS = Guardians</a:t>
            </a:r>
          </a:p>
        </p:txBody>
      </p:sp>
      <p:pic>
        <p:nvPicPr>
          <p:cNvPr id="5" name="Picture 4">
            <a:extLst>
              <a:ext uri="{FF2B5EF4-FFF2-40B4-BE49-F238E27FC236}">
                <a16:creationId xmlns:a16="http://schemas.microsoft.com/office/drawing/2014/main" id="{DF2C19C8-F43B-FE38-386F-44809BE550FB}"/>
              </a:ext>
            </a:extLst>
          </p:cNvPr>
          <p:cNvPicPr>
            <a:picLocks noChangeAspect="1"/>
          </p:cNvPicPr>
          <p:nvPr/>
        </p:nvPicPr>
        <p:blipFill>
          <a:blip r:embed="rId3"/>
          <a:stretch>
            <a:fillRect/>
          </a:stretch>
        </p:blipFill>
        <p:spPr>
          <a:xfrm>
            <a:off x="901569" y="1685102"/>
            <a:ext cx="6230219" cy="1533739"/>
          </a:xfrm>
          <a:prstGeom prst="rect">
            <a:avLst/>
          </a:prstGeom>
        </p:spPr>
      </p:pic>
      <p:pic>
        <p:nvPicPr>
          <p:cNvPr id="7" name="Picture 6">
            <a:extLst>
              <a:ext uri="{FF2B5EF4-FFF2-40B4-BE49-F238E27FC236}">
                <a16:creationId xmlns:a16="http://schemas.microsoft.com/office/drawing/2014/main" id="{AD539809-4332-D0DC-2026-24E6849BC786}"/>
              </a:ext>
            </a:extLst>
          </p:cNvPr>
          <p:cNvPicPr>
            <a:picLocks noChangeAspect="1"/>
          </p:cNvPicPr>
          <p:nvPr/>
        </p:nvPicPr>
        <p:blipFill>
          <a:blip r:embed="rId4"/>
          <a:stretch>
            <a:fillRect/>
          </a:stretch>
        </p:blipFill>
        <p:spPr>
          <a:xfrm>
            <a:off x="912864" y="3712897"/>
            <a:ext cx="6182588" cy="1286054"/>
          </a:xfrm>
          <a:prstGeom prst="rect">
            <a:avLst/>
          </a:prstGeom>
        </p:spPr>
      </p:pic>
      <p:sp>
        <p:nvSpPr>
          <p:cNvPr id="8" name="Content Placeholder 2">
            <a:extLst>
              <a:ext uri="{FF2B5EF4-FFF2-40B4-BE49-F238E27FC236}">
                <a16:creationId xmlns:a16="http://schemas.microsoft.com/office/drawing/2014/main" id="{A3DCBBA6-6E20-679A-4843-4A0DEFAF7228}"/>
              </a:ext>
            </a:extLst>
          </p:cNvPr>
          <p:cNvSpPr txBox="1">
            <a:spLocks/>
          </p:cNvSpPr>
          <p:nvPr/>
        </p:nvSpPr>
        <p:spPr>
          <a:xfrm>
            <a:off x="7717062" y="4057341"/>
            <a:ext cx="4184737" cy="6044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Guardians …</a:t>
            </a:r>
          </a:p>
        </p:txBody>
      </p:sp>
    </p:spTree>
    <p:extLst>
      <p:ext uri="{BB962C8B-B14F-4D97-AF65-F5344CB8AC3E}">
        <p14:creationId xmlns:p14="http://schemas.microsoft.com/office/powerpoint/2010/main" val="562745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F2FC-2490-1B3D-F3E0-E4C1C0D19B30}"/>
              </a:ext>
            </a:extLst>
          </p:cNvPr>
          <p:cNvSpPr>
            <a:spLocks noGrp="1"/>
          </p:cNvSpPr>
          <p:nvPr>
            <p:ph type="title"/>
          </p:nvPr>
        </p:nvSpPr>
        <p:spPr/>
        <p:txBody>
          <a:bodyPr/>
          <a:lstStyle/>
          <a:p>
            <a:r>
              <a:rPr lang="en-US" dirty="0"/>
              <a:t>Recording title proper: Guidelines on normalized transcription</a:t>
            </a:r>
          </a:p>
        </p:txBody>
      </p:sp>
      <p:pic>
        <p:nvPicPr>
          <p:cNvPr id="4" name="Picture 3">
            <a:extLst>
              <a:ext uri="{FF2B5EF4-FFF2-40B4-BE49-F238E27FC236}">
                <a16:creationId xmlns:a16="http://schemas.microsoft.com/office/drawing/2014/main" id="{7B85DA5E-F336-CE2E-010E-5B166D45AAD7}"/>
              </a:ext>
            </a:extLst>
          </p:cNvPr>
          <p:cNvPicPr>
            <a:picLocks noChangeAspect="1"/>
          </p:cNvPicPr>
          <p:nvPr/>
        </p:nvPicPr>
        <p:blipFill>
          <a:blip r:embed="rId3"/>
          <a:stretch>
            <a:fillRect/>
          </a:stretch>
        </p:blipFill>
        <p:spPr>
          <a:xfrm>
            <a:off x="451029" y="1825625"/>
            <a:ext cx="5958378" cy="4265112"/>
          </a:xfrm>
          <a:prstGeom prst="rect">
            <a:avLst/>
          </a:prstGeom>
          <a:ln>
            <a:solidFill>
              <a:schemeClr val="tx1"/>
            </a:solidFill>
          </a:ln>
        </p:spPr>
      </p:pic>
      <p:pic>
        <p:nvPicPr>
          <p:cNvPr id="6" name="Picture 5">
            <a:extLst>
              <a:ext uri="{FF2B5EF4-FFF2-40B4-BE49-F238E27FC236}">
                <a16:creationId xmlns:a16="http://schemas.microsoft.com/office/drawing/2014/main" id="{FE88E571-B494-882D-2884-EAF64A04F081}"/>
              </a:ext>
            </a:extLst>
          </p:cNvPr>
          <p:cNvPicPr>
            <a:picLocks noChangeAspect="1"/>
          </p:cNvPicPr>
          <p:nvPr/>
        </p:nvPicPr>
        <p:blipFill>
          <a:blip r:embed="rId4"/>
          <a:stretch>
            <a:fillRect/>
          </a:stretch>
        </p:blipFill>
        <p:spPr>
          <a:xfrm>
            <a:off x="3933173" y="1963411"/>
            <a:ext cx="4748316" cy="4425900"/>
          </a:xfrm>
          <a:prstGeom prst="rect">
            <a:avLst/>
          </a:prstGeom>
          <a:ln>
            <a:solidFill>
              <a:schemeClr val="tx1"/>
            </a:solidFill>
          </a:ln>
        </p:spPr>
      </p:pic>
      <p:pic>
        <p:nvPicPr>
          <p:cNvPr id="9" name="Picture 8">
            <a:extLst>
              <a:ext uri="{FF2B5EF4-FFF2-40B4-BE49-F238E27FC236}">
                <a16:creationId xmlns:a16="http://schemas.microsoft.com/office/drawing/2014/main" id="{695DA994-2A6A-81C7-7B5B-B1124F2BB64F}"/>
              </a:ext>
            </a:extLst>
          </p:cNvPr>
          <p:cNvPicPr>
            <a:picLocks noChangeAspect="1"/>
          </p:cNvPicPr>
          <p:nvPr/>
        </p:nvPicPr>
        <p:blipFill>
          <a:blip r:embed="rId5"/>
          <a:stretch>
            <a:fillRect/>
          </a:stretch>
        </p:blipFill>
        <p:spPr>
          <a:xfrm>
            <a:off x="4140578" y="6293144"/>
            <a:ext cx="1521186" cy="252175"/>
          </a:xfrm>
          <a:prstGeom prst="rect">
            <a:avLst/>
          </a:prstGeom>
          <a:ln>
            <a:solidFill>
              <a:schemeClr val="tx1"/>
            </a:solidFill>
          </a:ln>
        </p:spPr>
      </p:pic>
      <p:pic>
        <p:nvPicPr>
          <p:cNvPr id="11" name="Picture 10">
            <a:extLst>
              <a:ext uri="{FF2B5EF4-FFF2-40B4-BE49-F238E27FC236}">
                <a16:creationId xmlns:a16="http://schemas.microsoft.com/office/drawing/2014/main" id="{B1AC1C9F-7F2F-B37B-828B-79A6B4063F3D}"/>
              </a:ext>
            </a:extLst>
          </p:cNvPr>
          <p:cNvPicPr>
            <a:picLocks noChangeAspect="1"/>
          </p:cNvPicPr>
          <p:nvPr/>
        </p:nvPicPr>
        <p:blipFill>
          <a:blip r:embed="rId6"/>
          <a:stretch>
            <a:fillRect/>
          </a:stretch>
        </p:blipFill>
        <p:spPr>
          <a:xfrm>
            <a:off x="7114520" y="2438817"/>
            <a:ext cx="4286330" cy="3575296"/>
          </a:xfrm>
          <a:prstGeom prst="rect">
            <a:avLst/>
          </a:prstGeom>
          <a:ln>
            <a:solidFill>
              <a:schemeClr val="tx1"/>
            </a:solidFill>
          </a:ln>
        </p:spPr>
      </p:pic>
      <p:sp>
        <p:nvSpPr>
          <p:cNvPr id="13" name="Arrow: Down 12">
            <a:extLst>
              <a:ext uri="{FF2B5EF4-FFF2-40B4-BE49-F238E27FC236}">
                <a16:creationId xmlns:a16="http://schemas.microsoft.com/office/drawing/2014/main" id="{BCA4CD3F-623E-0ADA-459E-5E5AE9192228}"/>
              </a:ext>
            </a:extLst>
          </p:cNvPr>
          <p:cNvSpPr/>
          <p:nvPr/>
        </p:nvSpPr>
        <p:spPr>
          <a:xfrm rot="16200000">
            <a:off x="7342340" y="5647154"/>
            <a:ext cx="330302" cy="509836"/>
          </a:xfrm>
          <a:prstGeom prst="downArrow">
            <a:avLst>
              <a:gd name="adj1" fmla="val 50000"/>
              <a:gd name="adj2" fmla="val 5000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48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5111B6-F17A-6A74-E271-A727511069B1}"/>
              </a:ext>
            </a:extLst>
          </p:cNvPr>
          <p:cNvPicPr>
            <a:picLocks noChangeAspect="1"/>
          </p:cNvPicPr>
          <p:nvPr/>
        </p:nvPicPr>
        <p:blipFill>
          <a:blip r:embed="rId3"/>
          <a:stretch>
            <a:fillRect/>
          </a:stretch>
        </p:blipFill>
        <p:spPr>
          <a:xfrm>
            <a:off x="395771" y="1738768"/>
            <a:ext cx="6239746" cy="2829320"/>
          </a:xfrm>
          <a:prstGeom prst="rect">
            <a:avLst/>
          </a:prstGeom>
          <a:ln>
            <a:solidFill>
              <a:schemeClr val="tx1"/>
            </a:solidFill>
          </a:ln>
        </p:spPr>
      </p:pic>
      <p:sp>
        <p:nvSpPr>
          <p:cNvPr id="2" name="Title 1">
            <a:extLst>
              <a:ext uri="{FF2B5EF4-FFF2-40B4-BE49-F238E27FC236}">
                <a16:creationId xmlns:a16="http://schemas.microsoft.com/office/drawing/2014/main" id="{5EB772DF-C972-F002-ECDB-F4C62A587FDD}"/>
              </a:ext>
            </a:extLst>
          </p:cNvPr>
          <p:cNvSpPr>
            <a:spLocks noGrp="1"/>
          </p:cNvSpPr>
          <p:nvPr>
            <p:ph type="title"/>
          </p:nvPr>
        </p:nvSpPr>
        <p:spPr/>
        <p:txBody>
          <a:bodyPr/>
          <a:lstStyle/>
          <a:p>
            <a:r>
              <a:rPr lang="en-US" dirty="0"/>
              <a:t>Recording title proper: Guidelines on normalized transcription</a:t>
            </a:r>
          </a:p>
        </p:txBody>
      </p:sp>
      <p:pic>
        <p:nvPicPr>
          <p:cNvPr id="7" name="Content Placeholder 6">
            <a:extLst>
              <a:ext uri="{FF2B5EF4-FFF2-40B4-BE49-F238E27FC236}">
                <a16:creationId xmlns:a16="http://schemas.microsoft.com/office/drawing/2014/main" id="{1AD7DC4B-6063-39D5-BAE4-C6AB2D4F2629}"/>
              </a:ext>
            </a:extLst>
          </p:cNvPr>
          <p:cNvPicPr>
            <a:picLocks noGrp="1" noChangeAspect="1"/>
          </p:cNvPicPr>
          <p:nvPr>
            <p:ph idx="1"/>
          </p:nvPr>
        </p:nvPicPr>
        <p:blipFill>
          <a:blip r:embed="rId4"/>
          <a:srcRect l="11228"/>
          <a:stretch>
            <a:fillRect/>
          </a:stretch>
        </p:blipFill>
        <p:spPr>
          <a:xfrm>
            <a:off x="6425852" y="1850677"/>
            <a:ext cx="4927948" cy="4351338"/>
          </a:xfrm>
          <a:prstGeom prst="rect">
            <a:avLst/>
          </a:prstGeom>
          <a:solidFill>
            <a:schemeClr val="bg1"/>
          </a:solidFill>
          <a:ln>
            <a:solidFill>
              <a:schemeClr val="tx1"/>
            </a:solidFill>
          </a:ln>
        </p:spPr>
      </p:pic>
      <p:sp>
        <p:nvSpPr>
          <p:cNvPr id="8" name="Oval 7">
            <a:extLst>
              <a:ext uri="{FF2B5EF4-FFF2-40B4-BE49-F238E27FC236}">
                <a16:creationId xmlns:a16="http://schemas.microsoft.com/office/drawing/2014/main" id="{037F804D-F644-7037-9E29-830EEC3D2E85}"/>
              </a:ext>
            </a:extLst>
          </p:cNvPr>
          <p:cNvSpPr/>
          <p:nvPr/>
        </p:nvSpPr>
        <p:spPr>
          <a:xfrm>
            <a:off x="6425852" y="4972830"/>
            <a:ext cx="2407090" cy="6866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587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6EAE-6811-312A-F1AE-6E6C27DB7453}"/>
              </a:ext>
            </a:extLst>
          </p:cNvPr>
          <p:cNvSpPr>
            <a:spLocks noGrp="1"/>
          </p:cNvSpPr>
          <p:nvPr>
            <p:ph type="title"/>
          </p:nvPr>
        </p:nvSpPr>
        <p:spPr/>
        <p:txBody>
          <a:bodyPr/>
          <a:lstStyle/>
          <a:p>
            <a:r>
              <a:rPr lang="en-US" dirty="0"/>
              <a:t>Recording title proper</a:t>
            </a:r>
          </a:p>
        </p:txBody>
      </p:sp>
      <p:sp>
        <p:nvSpPr>
          <p:cNvPr id="3" name="Content Placeholder 2">
            <a:extLst>
              <a:ext uri="{FF2B5EF4-FFF2-40B4-BE49-F238E27FC236}">
                <a16:creationId xmlns:a16="http://schemas.microsoft.com/office/drawing/2014/main" id="{4E199245-0299-4CF3-AB0F-C09E5BD79963}"/>
              </a:ext>
            </a:extLst>
          </p:cNvPr>
          <p:cNvSpPr>
            <a:spLocks noGrp="1"/>
          </p:cNvSpPr>
          <p:nvPr>
            <p:ph idx="1"/>
          </p:nvPr>
        </p:nvSpPr>
        <p:spPr>
          <a:xfrm>
            <a:off x="838200" y="1825625"/>
            <a:ext cx="7328770" cy="4351338"/>
          </a:xfrm>
        </p:spPr>
        <p:txBody>
          <a:bodyPr>
            <a:normAutofit fontScale="92500" lnSpcReduction="20000"/>
          </a:bodyPr>
          <a:lstStyle/>
          <a:p>
            <a:pPr marL="0" indent="0">
              <a:buNone/>
            </a:pPr>
            <a:r>
              <a:rPr lang="en-US" dirty="0"/>
              <a:t>Review:</a:t>
            </a:r>
          </a:p>
          <a:p>
            <a:pPr marL="514350" indent="-514350">
              <a:buAutoNum type="arabicPeriod"/>
            </a:pPr>
            <a:r>
              <a:rPr lang="en-US" dirty="0"/>
              <a:t>Record a nomen string</a:t>
            </a:r>
          </a:p>
          <a:p>
            <a:pPr marL="514350" indent="-514350">
              <a:buAutoNum type="arabicPeriod"/>
            </a:pPr>
            <a:r>
              <a:rPr lang="en-US" dirty="0"/>
              <a:t>Source = the title page</a:t>
            </a:r>
          </a:p>
          <a:p>
            <a:pPr marL="514350" indent="-514350">
              <a:buAutoNum type="arabicPeriod"/>
            </a:pPr>
            <a:r>
              <a:rPr lang="en-US" dirty="0"/>
              <a:t>Use normalized transcription</a:t>
            </a:r>
          </a:p>
          <a:p>
            <a:pPr marL="514350" indent="-514350">
              <a:buAutoNum type="arabicPeriod"/>
            </a:pPr>
            <a:r>
              <a:rPr lang="en-US" dirty="0"/>
              <a:t>Capitalize first word</a:t>
            </a:r>
          </a:p>
          <a:p>
            <a:pPr marL="514350" indent="-514350">
              <a:buAutoNum type="arabicPeriod"/>
            </a:pPr>
            <a:r>
              <a:rPr lang="en-US" dirty="0"/>
              <a:t>Capitalize the name of a political entity</a:t>
            </a:r>
          </a:p>
          <a:p>
            <a:pPr marL="0" indent="0">
              <a:buNone/>
            </a:pPr>
            <a:endParaRPr lang="en-US" dirty="0"/>
          </a:p>
          <a:p>
            <a:pPr marL="0" indent="0" algn="ctr">
              <a:buNone/>
            </a:pPr>
            <a:r>
              <a:rPr lang="en-US" dirty="0"/>
              <a:t>GUARDIANS OF PORTHAVEN</a:t>
            </a:r>
          </a:p>
          <a:p>
            <a:pPr marL="0" indent="0" algn="ctr">
              <a:buNone/>
            </a:pPr>
            <a:r>
              <a:rPr lang="en-US" dirty="0"/>
              <a:t>becomes</a:t>
            </a:r>
          </a:p>
          <a:p>
            <a:pPr marL="0" indent="0" algn="ctr">
              <a:buNone/>
            </a:pPr>
            <a:r>
              <a:rPr lang="en-US" dirty="0"/>
              <a:t>Guardians of </a:t>
            </a:r>
            <a:r>
              <a:rPr lang="en-US" dirty="0" err="1"/>
              <a:t>Porthaven</a:t>
            </a:r>
            <a:endParaRPr lang="en-US" dirty="0"/>
          </a:p>
        </p:txBody>
      </p:sp>
      <p:pic>
        <p:nvPicPr>
          <p:cNvPr id="5" name="Picture 4">
            <a:extLst>
              <a:ext uri="{FF2B5EF4-FFF2-40B4-BE49-F238E27FC236}">
                <a16:creationId xmlns:a16="http://schemas.microsoft.com/office/drawing/2014/main" id="{3A880B9A-FBFB-B7B0-D62E-AFA7D60C4868}"/>
              </a:ext>
            </a:extLst>
          </p:cNvPr>
          <p:cNvPicPr>
            <a:picLocks noChangeAspect="1"/>
          </p:cNvPicPr>
          <p:nvPr/>
        </p:nvPicPr>
        <p:blipFill>
          <a:blip r:embed="rId3"/>
          <a:stretch>
            <a:fillRect/>
          </a:stretch>
        </p:blipFill>
        <p:spPr>
          <a:xfrm>
            <a:off x="8557116" y="941741"/>
            <a:ext cx="3392485" cy="5235222"/>
          </a:xfrm>
          <a:prstGeom prst="rect">
            <a:avLst/>
          </a:prstGeom>
          <a:ln>
            <a:solidFill>
              <a:schemeClr val="tx1"/>
            </a:solidFill>
          </a:ln>
        </p:spPr>
      </p:pic>
    </p:spTree>
    <p:extLst>
      <p:ext uri="{BB962C8B-B14F-4D97-AF65-F5344CB8AC3E}">
        <p14:creationId xmlns:p14="http://schemas.microsoft.com/office/powerpoint/2010/main" val="4200960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22E0-6483-719A-2E59-C15C2B6BDF8B}"/>
              </a:ext>
            </a:extLst>
          </p:cNvPr>
          <p:cNvSpPr>
            <a:spLocks noGrp="1"/>
          </p:cNvSpPr>
          <p:nvPr>
            <p:ph type="title"/>
          </p:nvPr>
        </p:nvSpPr>
        <p:spPr/>
        <p:txBody>
          <a:bodyPr/>
          <a:lstStyle/>
          <a:p>
            <a:r>
              <a:rPr lang="en-US" dirty="0"/>
              <a:t>Recording title proper</a:t>
            </a:r>
          </a:p>
        </p:txBody>
      </p:sp>
      <p:pic>
        <p:nvPicPr>
          <p:cNvPr id="5" name="Content Placeholder 4">
            <a:extLst>
              <a:ext uri="{FF2B5EF4-FFF2-40B4-BE49-F238E27FC236}">
                <a16:creationId xmlns:a16="http://schemas.microsoft.com/office/drawing/2014/main" id="{D6A41308-4F2B-D97A-C6AF-17F75FF7979D}"/>
              </a:ext>
            </a:extLst>
          </p:cNvPr>
          <p:cNvPicPr>
            <a:picLocks noGrp="1" noChangeAspect="1"/>
          </p:cNvPicPr>
          <p:nvPr>
            <p:ph idx="1"/>
          </p:nvPr>
        </p:nvPicPr>
        <p:blipFill>
          <a:blip r:embed="rId3"/>
          <a:stretch>
            <a:fillRect/>
          </a:stretch>
        </p:blipFill>
        <p:spPr>
          <a:xfrm>
            <a:off x="838200" y="1883899"/>
            <a:ext cx="10515600" cy="4234789"/>
          </a:xfrm>
          <a:prstGeom prst="rect">
            <a:avLst/>
          </a:prstGeom>
          <a:ln>
            <a:solidFill>
              <a:schemeClr val="tx1"/>
            </a:solidFill>
          </a:ln>
        </p:spPr>
      </p:pic>
    </p:spTree>
    <p:extLst>
      <p:ext uri="{BB962C8B-B14F-4D97-AF65-F5344CB8AC3E}">
        <p14:creationId xmlns:p14="http://schemas.microsoft.com/office/powerpoint/2010/main" val="4238799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7BC77-3D0A-059B-28FD-9DA2F0D6AB4C}"/>
              </a:ext>
            </a:extLst>
          </p:cNvPr>
          <p:cNvSpPr>
            <a:spLocks noGrp="1"/>
          </p:cNvSpPr>
          <p:nvPr>
            <p:ph type="title"/>
          </p:nvPr>
        </p:nvSpPr>
        <p:spPr/>
        <p:txBody>
          <a:bodyPr/>
          <a:lstStyle/>
          <a:p>
            <a:r>
              <a:rPr lang="en-US" dirty="0"/>
              <a:t>Log in to RDA</a:t>
            </a:r>
          </a:p>
        </p:txBody>
      </p:sp>
      <p:sp>
        <p:nvSpPr>
          <p:cNvPr id="3" name="Text Placeholder 2">
            <a:extLst>
              <a:ext uri="{FF2B5EF4-FFF2-40B4-BE49-F238E27FC236}">
                <a16:creationId xmlns:a16="http://schemas.microsoft.com/office/drawing/2014/main" id="{B9B8D37F-A9C1-18DB-0930-76BD461F2236}"/>
              </a:ext>
            </a:extLst>
          </p:cNvPr>
          <p:cNvSpPr>
            <a:spLocks noGrp="1"/>
          </p:cNvSpPr>
          <p:nvPr>
            <p:ph type="body" idx="1"/>
          </p:nvPr>
        </p:nvSpPr>
        <p:spPr/>
        <p:txBody>
          <a:bodyPr/>
          <a:lstStyle/>
          <a:p>
            <a:r>
              <a:rPr lang="en-US" dirty="0"/>
              <a:t>Please open your instance of RDA, either using</a:t>
            </a:r>
          </a:p>
          <a:p>
            <a:pPr lvl="1"/>
            <a:r>
              <a:rPr lang="en-US" dirty="0"/>
              <a:t>Username: </a:t>
            </a:r>
            <a:r>
              <a:rPr lang="en-US" dirty="0" err="1"/>
              <a:t>DREvent</a:t>
            </a:r>
            <a:endParaRPr lang="en-US" dirty="0"/>
          </a:p>
          <a:p>
            <a:pPr lvl="1"/>
            <a:r>
              <a:rPr lang="en-US" dirty="0"/>
              <a:t>Password: ALA2026</a:t>
            </a:r>
          </a:p>
          <a:p>
            <a:r>
              <a:rPr lang="en-US" dirty="0"/>
              <a:t>Or your own institutional login</a:t>
            </a:r>
          </a:p>
          <a:p>
            <a:r>
              <a:rPr lang="en-US" dirty="0"/>
              <a:t>Or your own Username and Password (from your profile)</a:t>
            </a:r>
          </a:p>
          <a:p>
            <a:r>
              <a:rPr lang="en-US" dirty="0"/>
              <a:t>When we look at a guideline, make sure in the “select policy statement set” dropdown box you have chosen LC-PCC PS</a:t>
            </a:r>
          </a:p>
        </p:txBody>
      </p:sp>
      <p:sp>
        <p:nvSpPr>
          <p:cNvPr id="4" name="Slide Number Placeholder 3">
            <a:extLst>
              <a:ext uri="{FF2B5EF4-FFF2-40B4-BE49-F238E27FC236}">
                <a16:creationId xmlns:a16="http://schemas.microsoft.com/office/drawing/2014/main" id="{886C2CF5-1257-D519-B1F2-A48E9FA204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780678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817BB3-BEA9-CAE9-A6B5-616E829769A3}"/>
              </a:ext>
            </a:extLst>
          </p:cNvPr>
          <p:cNvSpPr>
            <a:spLocks noGrp="1"/>
          </p:cNvSpPr>
          <p:nvPr>
            <p:ph type="title"/>
          </p:nvPr>
        </p:nvSpPr>
        <p:spPr/>
        <p:txBody>
          <a:bodyPr/>
          <a:lstStyle/>
          <a:p>
            <a:r>
              <a:rPr lang="en-US" dirty="0"/>
              <a:t>statement of responsibility</a:t>
            </a:r>
          </a:p>
        </p:txBody>
      </p:sp>
      <p:sp>
        <p:nvSpPr>
          <p:cNvPr id="6" name="Text Placeholder 5">
            <a:extLst>
              <a:ext uri="{FF2B5EF4-FFF2-40B4-BE49-F238E27FC236}">
                <a16:creationId xmlns:a16="http://schemas.microsoft.com/office/drawing/2014/main" id="{17D47251-724C-25BE-FE8A-FB3A20120825}"/>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359C7869-F505-AF79-ED38-04762BFC8E41}"/>
              </a:ext>
            </a:extLst>
          </p:cNvPr>
          <p:cNvSpPr>
            <a:spLocks noGrp="1"/>
          </p:cNvSpPr>
          <p:nvPr>
            <p:ph type="sldNum" sz="quarter" idx="12"/>
          </p:nvPr>
        </p:nvSpPr>
        <p:spPr/>
        <p:txBody>
          <a:bodyPr/>
          <a:lstStyle/>
          <a:p>
            <a:fld id="{26D89839-9540-4FD2-A570-163792ED64AF}" type="slidenum">
              <a:rPr lang="en-US" smtClean="0"/>
              <a:t>40</a:t>
            </a:fld>
            <a:endParaRPr lang="en-US"/>
          </a:p>
        </p:txBody>
      </p:sp>
    </p:spTree>
    <p:extLst>
      <p:ext uri="{BB962C8B-B14F-4D97-AF65-F5344CB8AC3E}">
        <p14:creationId xmlns:p14="http://schemas.microsoft.com/office/powerpoint/2010/main" val="394194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1DB19-D4C3-BC48-AE75-A9406A02FBD9}"/>
              </a:ext>
            </a:extLst>
          </p:cNvPr>
          <p:cNvSpPr>
            <a:spLocks noGrp="1"/>
          </p:cNvSpPr>
          <p:nvPr>
            <p:ph type="title"/>
          </p:nvPr>
        </p:nvSpPr>
        <p:spPr>
          <a:xfrm>
            <a:off x="838200" y="139657"/>
            <a:ext cx="10515600" cy="1325563"/>
          </a:xfrm>
        </p:spPr>
        <p:txBody>
          <a:bodyPr/>
          <a:lstStyle/>
          <a:p>
            <a:r>
              <a:rPr lang="en-US" dirty="0"/>
              <a:t>Recording statement of responsibility</a:t>
            </a:r>
          </a:p>
        </p:txBody>
      </p:sp>
      <p:pic>
        <p:nvPicPr>
          <p:cNvPr id="5" name="Content Placeholder 4">
            <a:extLst>
              <a:ext uri="{FF2B5EF4-FFF2-40B4-BE49-F238E27FC236}">
                <a16:creationId xmlns:a16="http://schemas.microsoft.com/office/drawing/2014/main" id="{25D0DA0B-F679-5A80-6E67-A45465EFB60F}"/>
              </a:ext>
            </a:extLst>
          </p:cNvPr>
          <p:cNvPicPr>
            <a:picLocks noGrp="1" noChangeAspect="1"/>
          </p:cNvPicPr>
          <p:nvPr>
            <p:ph idx="1"/>
          </p:nvPr>
        </p:nvPicPr>
        <p:blipFill>
          <a:blip r:embed="rId3"/>
          <a:stretch>
            <a:fillRect/>
          </a:stretch>
        </p:blipFill>
        <p:spPr>
          <a:xfrm>
            <a:off x="274528" y="1287368"/>
            <a:ext cx="10515600" cy="3449413"/>
          </a:xfrm>
          <a:prstGeom prst="rect">
            <a:avLst/>
          </a:prstGeom>
          <a:ln>
            <a:solidFill>
              <a:schemeClr val="tx1"/>
            </a:solidFill>
          </a:ln>
        </p:spPr>
      </p:pic>
      <p:pic>
        <p:nvPicPr>
          <p:cNvPr id="7" name="Picture 6">
            <a:extLst>
              <a:ext uri="{FF2B5EF4-FFF2-40B4-BE49-F238E27FC236}">
                <a16:creationId xmlns:a16="http://schemas.microsoft.com/office/drawing/2014/main" id="{885DC66E-128A-7929-D265-35A7A767711A}"/>
              </a:ext>
            </a:extLst>
          </p:cNvPr>
          <p:cNvPicPr>
            <a:picLocks noChangeAspect="1"/>
          </p:cNvPicPr>
          <p:nvPr/>
        </p:nvPicPr>
        <p:blipFill>
          <a:blip r:embed="rId4"/>
          <a:stretch>
            <a:fillRect/>
          </a:stretch>
        </p:blipFill>
        <p:spPr>
          <a:xfrm>
            <a:off x="3958225" y="2984798"/>
            <a:ext cx="7750910" cy="4096618"/>
          </a:xfrm>
          <a:prstGeom prst="rect">
            <a:avLst/>
          </a:prstGeom>
          <a:ln>
            <a:solidFill>
              <a:schemeClr val="tx1"/>
            </a:solidFill>
          </a:ln>
        </p:spPr>
      </p:pic>
      <p:sp>
        <p:nvSpPr>
          <p:cNvPr id="8" name="Arrow: Curved Right 7">
            <a:extLst>
              <a:ext uri="{FF2B5EF4-FFF2-40B4-BE49-F238E27FC236}">
                <a16:creationId xmlns:a16="http://schemas.microsoft.com/office/drawing/2014/main" id="{BCC041C1-A3E6-95D5-509D-58BD2AB18C29}"/>
              </a:ext>
            </a:extLst>
          </p:cNvPr>
          <p:cNvSpPr/>
          <p:nvPr/>
        </p:nvSpPr>
        <p:spPr>
          <a:xfrm>
            <a:off x="3331926" y="2367420"/>
            <a:ext cx="731520" cy="1216152"/>
          </a:xfrm>
          <a:prstGeom prst="curv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76F55CEE-922D-A737-0F9D-12AB9951A83B}"/>
              </a:ext>
            </a:extLst>
          </p:cNvPr>
          <p:cNvSpPr/>
          <p:nvPr/>
        </p:nvSpPr>
        <p:spPr>
          <a:xfrm>
            <a:off x="8129388" y="2179532"/>
            <a:ext cx="2407090" cy="6866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B8F849F-635B-8E68-697A-996B7111A765}"/>
              </a:ext>
            </a:extLst>
          </p:cNvPr>
          <p:cNvSpPr/>
          <p:nvPr/>
        </p:nvSpPr>
        <p:spPr>
          <a:xfrm>
            <a:off x="8505167" y="5674286"/>
            <a:ext cx="3203967" cy="91440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690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8312-CB91-B5B4-D7E6-7DD11FABB924}"/>
              </a:ext>
            </a:extLst>
          </p:cNvPr>
          <p:cNvSpPr>
            <a:spLocks noGrp="1"/>
          </p:cNvSpPr>
          <p:nvPr>
            <p:ph type="title"/>
          </p:nvPr>
        </p:nvSpPr>
        <p:spPr/>
        <p:txBody>
          <a:bodyPr/>
          <a:lstStyle/>
          <a:p>
            <a:r>
              <a:rPr lang="en-US" dirty="0"/>
              <a:t>Recording statement of responsibility</a:t>
            </a:r>
          </a:p>
        </p:txBody>
      </p:sp>
      <p:pic>
        <p:nvPicPr>
          <p:cNvPr id="7" name="Content Placeholder 6">
            <a:extLst>
              <a:ext uri="{FF2B5EF4-FFF2-40B4-BE49-F238E27FC236}">
                <a16:creationId xmlns:a16="http://schemas.microsoft.com/office/drawing/2014/main" id="{98305652-3852-21E4-7F89-0C2E5345C255}"/>
              </a:ext>
            </a:extLst>
          </p:cNvPr>
          <p:cNvPicPr>
            <a:picLocks noGrp="1" noChangeAspect="1"/>
          </p:cNvPicPr>
          <p:nvPr>
            <p:ph idx="1"/>
          </p:nvPr>
        </p:nvPicPr>
        <p:blipFill>
          <a:blip r:embed="rId3"/>
          <a:stretch>
            <a:fillRect/>
          </a:stretch>
        </p:blipFill>
        <p:spPr>
          <a:xfrm>
            <a:off x="926381" y="1590847"/>
            <a:ext cx="9227130" cy="4351338"/>
          </a:xfrm>
          <a:prstGeom prst="rect">
            <a:avLst/>
          </a:prstGeom>
        </p:spPr>
      </p:pic>
      <p:sp>
        <p:nvSpPr>
          <p:cNvPr id="8" name="Oval 7">
            <a:extLst>
              <a:ext uri="{FF2B5EF4-FFF2-40B4-BE49-F238E27FC236}">
                <a16:creationId xmlns:a16="http://schemas.microsoft.com/office/drawing/2014/main" id="{1428599F-1884-78C0-AFD9-A6F9AAF433AC}"/>
              </a:ext>
            </a:extLst>
          </p:cNvPr>
          <p:cNvSpPr/>
          <p:nvPr/>
        </p:nvSpPr>
        <p:spPr>
          <a:xfrm>
            <a:off x="6524368" y="4943900"/>
            <a:ext cx="1799015" cy="6465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906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C56D-5DCF-3DCE-DC6C-EC22B073D0E2}"/>
              </a:ext>
            </a:extLst>
          </p:cNvPr>
          <p:cNvSpPr>
            <a:spLocks noGrp="1"/>
          </p:cNvSpPr>
          <p:nvPr>
            <p:ph type="title"/>
          </p:nvPr>
        </p:nvSpPr>
        <p:spPr/>
        <p:txBody>
          <a:bodyPr/>
          <a:lstStyle/>
          <a:p>
            <a:r>
              <a:rPr lang="en-US" dirty="0"/>
              <a:t>Recording statement of responsibility</a:t>
            </a:r>
          </a:p>
        </p:txBody>
      </p:sp>
      <p:pic>
        <p:nvPicPr>
          <p:cNvPr id="5" name="Content Placeholder 4">
            <a:extLst>
              <a:ext uri="{FF2B5EF4-FFF2-40B4-BE49-F238E27FC236}">
                <a16:creationId xmlns:a16="http://schemas.microsoft.com/office/drawing/2014/main" id="{E5EE2F9A-A023-90DB-3C93-2CCA1A3F5072}"/>
              </a:ext>
            </a:extLst>
          </p:cNvPr>
          <p:cNvPicPr>
            <a:picLocks noGrp="1" noChangeAspect="1"/>
          </p:cNvPicPr>
          <p:nvPr>
            <p:ph idx="1"/>
          </p:nvPr>
        </p:nvPicPr>
        <p:blipFill>
          <a:blip r:embed="rId3"/>
          <a:stretch>
            <a:fillRect/>
          </a:stretch>
        </p:blipFill>
        <p:spPr>
          <a:xfrm>
            <a:off x="121505" y="1549488"/>
            <a:ext cx="10515600" cy="3717356"/>
          </a:xfrm>
          <a:prstGeom prst="rect">
            <a:avLst/>
          </a:prstGeom>
          <a:ln>
            <a:solidFill>
              <a:schemeClr val="tx1"/>
            </a:solidFill>
          </a:ln>
        </p:spPr>
      </p:pic>
      <p:pic>
        <p:nvPicPr>
          <p:cNvPr id="7" name="Picture 6">
            <a:extLst>
              <a:ext uri="{FF2B5EF4-FFF2-40B4-BE49-F238E27FC236}">
                <a16:creationId xmlns:a16="http://schemas.microsoft.com/office/drawing/2014/main" id="{3CA2CB19-F385-224F-278C-1D3FECF59F1E}"/>
              </a:ext>
            </a:extLst>
          </p:cNvPr>
          <p:cNvPicPr>
            <a:picLocks noChangeAspect="1"/>
          </p:cNvPicPr>
          <p:nvPr/>
        </p:nvPicPr>
        <p:blipFill>
          <a:blip r:embed="rId4"/>
          <a:stretch>
            <a:fillRect/>
          </a:stretch>
        </p:blipFill>
        <p:spPr>
          <a:xfrm>
            <a:off x="5379305" y="3310807"/>
            <a:ext cx="6335009" cy="3305636"/>
          </a:xfrm>
          <a:prstGeom prst="rect">
            <a:avLst/>
          </a:prstGeom>
          <a:ln>
            <a:solidFill>
              <a:schemeClr val="tx1"/>
            </a:solidFill>
          </a:ln>
        </p:spPr>
      </p:pic>
      <p:cxnSp>
        <p:nvCxnSpPr>
          <p:cNvPr id="8" name="Connector: Elbow 7">
            <a:extLst>
              <a:ext uri="{FF2B5EF4-FFF2-40B4-BE49-F238E27FC236}">
                <a16:creationId xmlns:a16="http://schemas.microsoft.com/office/drawing/2014/main" id="{F2663D08-786D-5424-B2EC-5CDA1A186283}"/>
              </a:ext>
            </a:extLst>
          </p:cNvPr>
          <p:cNvCxnSpPr>
            <a:cxnSpLocks/>
            <a:stCxn id="11" idx="4"/>
            <a:endCxn id="7" idx="1"/>
          </p:cNvCxnSpPr>
          <p:nvPr/>
        </p:nvCxnSpPr>
        <p:spPr>
          <a:xfrm rot="5400000">
            <a:off x="4929730" y="2553949"/>
            <a:ext cx="2859252" cy="1960101"/>
          </a:xfrm>
          <a:prstGeom prst="bentConnector4">
            <a:avLst>
              <a:gd name="adj1" fmla="val 21097"/>
              <a:gd name="adj2" fmla="val 111663"/>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1D7F5AEE-9918-3298-53EB-6B0D6E6E9459}"/>
              </a:ext>
            </a:extLst>
          </p:cNvPr>
          <p:cNvSpPr/>
          <p:nvPr/>
        </p:nvSpPr>
        <p:spPr>
          <a:xfrm>
            <a:off x="6624576" y="1737244"/>
            <a:ext cx="1429659" cy="3671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38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6356-863E-88AD-D2F7-75EE0F85AEE9}"/>
              </a:ext>
            </a:extLst>
          </p:cNvPr>
          <p:cNvSpPr>
            <a:spLocks noGrp="1"/>
          </p:cNvSpPr>
          <p:nvPr>
            <p:ph type="title"/>
          </p:nvPr>
        </p:nvSpPr>
        <p:spPr/>
        <p:txBody>
          <a:bodyPr/>
          <a:lstStyle/>
          <a:p>
            <a:r>
              <a:rPr lang="en-US" dirty="0"/>
              <a:t>Recording statement of responsibility</a:t>
            </a:r>
          </a:p>
        </p:txBody>
      </p:sp>
      <p:pic>
        <p:nvPicPr>
          <p:cNvPr id="7" name="Content Placeholder 6">
            <a:extLst>
              <a:ext uri="{FF2B5EF4-FFF2-40B4-BE49-F238E27FC236}">
                <a16:creationId xmlns:a16="http://schemas.microsoft.com/office/drawing/2014/main" id="{BB507337-BF3C-B0A3-8C4E-794DB3B343D9}"/>
              </a:ext>
            </a:extLst>
          </p:cNvPr>
          <p:cNvPicPr>
            <a:picLocks noGrp="1" noChangeAspect="1"/>
          </p:cNvPicPr>
          <p:nvPr>
            <p:ph idx="1"/>
          </p:nvPr>
        </p:nvPicPr>
        <p:blipFill>
          <a:blip r:embed="rId3"/>
          <a:stretch>
            <a:fillRect/>
          </a:stretch>
        </p:blipFill>
        <p:spPr>
          <a:xfrm>
            <a:off x="367772" y="1437319"/>
            <a:ext cx="6746680" cy="4351338"/>
          </a:xfrm>
          <a:prstGeom prst="rect">
            <a:avLst/>
          </a:prstGeom>
          <a:ln>
            <a:solidFill>
              <a:schemeClr val="tx1"/>
            </a:solidFill>
          </a:ln>
        </p:spPr>
      </p:pic>
      <p:pic>
        <p:nvPicPr>
          <p:cNvPr id="9" name="Picture 8">
            <a:extLst>
              <a:ext uri="{FF2B5EF4-FFF2-40B4-BE49-F238E27FC236}">
                <a16:creationId xmlns:a16="http://schemas.microsoft.com/office/drawing/2014/main" id="{8D20C0CF-5ACE-79FF-4794-ACF37A6F0934}"/>
              </a:ext>
            </a:extLst>
          </p:cNvPr>
          <p:cNvPicPr>
            <a:picLocks noChangeAspect="1"/>
          </p:cNvPicPr>
          <p:nvPr/>
        </p:nvPicPr>
        <p:blipFill>
          <a:blip r:embed="rId4"/>
          <a:stretch>
            <a:fillRect/>
          </a:stretch>
        </p:blipFill>
        <p:spPr>
          <a:xfrm>
            <a:off x="5989591" y="1775196"/>
            <a:ext cx="5649113" cy="4267796"/>
          </a:xfrm>
          <a:prstGeom prst="rect">
            <a:avLst/>
          </a:prstGeom>
          <a:ln>
            <a:solidFill>
              <a:schemeClr val="tx1"/>
            </a:solidFill>
          </a:ln>
        </p:spPr>
      </p:pic>
      <p:sp>
        <p:nvSpPr>
          <p:cNvPr id="10" name="Arrow: Curved Right 9">
            <a:extLst>
              <a:ext uri="{FF2B5EF4-FFF2-40B4-BE49-F238E27FC236}">
                <a16:creationId xmlns:a16="http://schemas.microsoft.com/office/drawing/2014/main" id="{D6C1FB4E-7A92-84B8-5ACE-0928A2703266}"/>
              </a:ext>
            </a:extLst>
          </p:cNvPr>
          <p:cNvSpPr/>
          <p:nvPr/>
        </p:nvSpPr>
        <p:spPr>
          <a:xfrm>
            <a:off x="5649236" y="2906038"/>
            <a:ext cx="731520" cy="1003210"/>
          </a:xfrm>
          <a:prstGeom prst="curv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9856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CFF7-A486-FC8B-7272-B72B3CF6B6C8}"/>
              </a:ext>
            </a:extLst>
          </p:cNvPr>
          <p:cNvSpPr>
            <a:spLocks noGrp="1"/>
          </p:cNvSpPr>
          <p:nvPr>
            <p:ph type="title"/>
          </p:nvPr>
        </p:nvSpPr>
        <p:spPr/>
        <p:txBody>
          <a:bodyPr/>
          <a:lstStyle/>
          <a:p>
            <a:r>
              <a:rPr lang="en-US" dirty="0"/>
              <a:t>Recording statement of responsibility</a:t>
            </a:r>
          </a:p>
        </p:txBody>
      </p:sp>
      <p:pic>
        <p:nvPicPr>
          <p:cNvPr id="5" name="Picture 4">
            <a:extLst>
              <a:ext uri="{FF2B5EF4-FFF2-40B4-BE49-F238E27FC236}">
                <a16:creationId xmlns:a16="http://schemas.microsoft.com/office/drawing/2014/main" id="{E415D15C-7996-3801-9E06-646467D95D67}"/>
              </a:ext>
            </a:extLst>
          </p:cNvPr>
          <p:cNvPicPr>
            <a:picLocks noChangeAspect="1"/>
          </p:cNvPicPr>
          <p:nvPr/>
        </p:nvPicPr>
        <p:blipFill>
          <a:blip r:embed="rId3"/>
          <a:stretch>
            <a:fillRect/>
          </a:stretch>
        </p:blipFill>
        <p:spPr>
          <a:xfrm>
            <a:off x="638827" y="1559231"/>
            <a:ext cx="6519258" cy="4271633"/>
          </a:xfrm>
          <a:prstGeom prst="rect">
            <a:avLst/>
          </a:prstGeom>
          <a:ln>
            <a:solidFill>
              <a:schemeClr val="tx1"/>
            </a:solidFill>
          </a:ln>
        </p:spPr>
      </p:pic>
      <p:pic>
        <p:nvPicPr>
          <p:cNvPr id="7" name="Content Placeholder 6">
            <a:extLst>
              <a:ext uri="{FF2B5EF4-FFF2-40B4-BE49-F238E27FC236}">
                <a16:creationId xmlns:a16="http://schemas.microsoft.com/office/drawing/2014/main" id="{7F51D1DD-DFA4-D111-9ADE-4D81C003E254}"/>
              </a:ext>
            </a:extLst>
          </p:cNvPr>
          <p:cNvPicPr>
            <a:picLocks noGrp="1" noChangeAspect="1"/>
          </p:cNvPicPr>
          <p:nvPr>
            <p:ph idx="1"/>
          </p:nvPr>
        </p:nvPicPr>
        <p:blipFill>
          <a:blip r:embed="rId4"/>
          <a:stretch>
            <a:fillRect/>
          </a:stretch>
        </p:blipFill>
        <p:spPr>
          <a:xfrm>
            <a:off x="4813031" y="5449927"/>
            <a:ext cx="5973009" cy="1086002"/>
          </a:xfrm>
          <a:prstGeom prst="rect">
            <a:avLst/>
          </a:prstGeom>
          <a:ln>
            <a:solidFill>
              <a:schemeClr val="tx1"/>
            </a:solidFill>
          </a:ln>
        </p:spPr>
      </p:pic>
    </p:spTree>
    <p:extLst>
      <p:ext uri="{BB962C8B-B14F-4D97-AF65-F5344CB8AC3E}">
        <p14:creationId xmlns:p14="http://schemas.microsoft.com/office/powerpoint/2010/main" val="1669901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DBFA6-B265-5F22-30CB-78C5A935EC70}"/>
              </a:ext>
            </a:extLst>
          </p:cNvPr>
          <p:cNvSpPr>
            <a:spLocks noGrp="1"/>
          </p:cNvSpPr>
          <p:nvPr>
            <p:ph type="title"/>
          </p:nvPr>
        </p:nvSpPr>
        <p:spPr/>
        <p:txBody>
          <a:bodyPr/>
          <a:lstStyle/>
          <a:p>
            <a:r>
              <a:rPr lang="en-US" dirty="0"/>
              <a:t>Recording statement of responsibility</a:t>
            </a:r>
          </a:p>
        </p:txBody>
      </p:sp>
      <p:pic>
        <p:nvPicPr>
          <p:cNvPr id="4" name="Picture 3">
            <a:extLst>
              <a:ext uri="{FF2B5EF4-FFF2-40B4-BE49-F238E27FC236}">
                <a16:creationId xmlns:a16="http://schemas.microsoft.com/office/drawing/2014/main" id="{79D769F8-A7CE-39C5-4EE2-9B5050423F13}"/>
              </a:ext>
            </a:extLst>
          </p:cNvPr>
          <p:cNvPicPr>
            <a:picLocks noChangeAspect="1"/>
          </p:cNvPicPr>
          <p:nvPr/>
        </p:nvPicPr>
        <p:blipFill>
          <a:blip r:embed="rId3"/>
          <a:stretch>
            <a:fillRect/>
          </a:stretch>
        </p:blipFill>
        <p:spPr>
          <a:xfrm>
            <a:off x="526101" y="1712891"/>
            <a:ext cx="4748316" cy="4425900"/>
          </a:xfrm>
          <a:prstGeom prst="rect">
            <a:avLst/>
          </a:prstGeom>
          <a:ln>
            <a:solidFill>
              <a:schemeClr val="tx1"/>
            </a:solidFill>
          </a:ln>
        </p:spPr>
      </p:pic>
      <p:pic>
        <p:nvPicPr>
          <p:cNvPr id="5" name="Picture 4">
            <a:extLst>
              <a:ext uri="{FF2B5EF4-FFF2-40B4-BE49-F238E27FC236}">
                <a16:creationId xmlns:a16="http://schemas.microsoft.com/office/drawing/2014/main" id="{810CF362-7519-06D6-DE69-540B0B38E22A}"/>
              </a:ext>
            </a:extLst>
          </p:cNvPr>
          <p:cNvPicPr>
            <a:picLocks noChangeAspect="1"/>
          </p:cNvPicPr>
          <p:nvPr/>
        </p:nvPicPr>
        <p:blipFill>
          <a:blip r:embed="rId4"/>
          <a:stretch>
            <a:fillRect/>
          </a:stretch>
        </p:blipFill>
        <p:spPr>
          <a:xfrm>
            <a:off x="733506" y="6042624"/>
            <a:ext cx="1521186" cy="252175"/>
          </a:xfrm>
          <a:prstGeom prst="rect">
            <a:avLst/>
          </a:prstGeom>
          <a:ln>
            <a:solidFill>
              <a:schemeClr val="tx1"/>
            </a:solidFill>
          </a:ln>
        </p:spPr>
      </p:pic>
      <p:pic>
        <p:nvPicPr>
          <p:cNvPr id="6" name="Picture 5">
            <a:extLst>
              <a:ext uri="{FF2B5EF4-FFF2-40B4-BE49-F238E27FC236}">
                <a16:creationId xmlns:a16="http://schemas.microsoft.com/office/drawing/2014/main" id="{8F89433D-5885-3BAA-C94B-0D8CC20D9D24}"/>
              </a:ext>
            </a:extLst>
          </p:cNvPr>
          <p:cNvPicPr>
            <a:picLocks noChangeAspect="1"/>
          </p:cNvPicPr>
          <p:nvPr/>
        </p:nvPicPr>
        <p:blipFill>
          <a:blip r:embed="rId5"/>
          <a:stretch>
            <a:fillRect/>
          </a:stretch>
        </p:blipFill>
        <p:spPr>
          <a:xfrm>
            <a:off x="2780524" y="2363661"/>
            <a:ext cx="4286330" cy="3575296"/>
          </a:xfrm>
          <a:prstGeom prst="rect">
            <a:avLst/>
          </a:prstGeom>
          <a:ln>
            <a:solidFill>
              <a:schemeClr val="tx1"/>
            </a:solidFill>
          </a:ln>
        </p:spPr>
      </p:pic>
      <p:pic>
        <p:nvPicPr>
          <p:cNvPr id="8" name="Picture 7">
            <a:extLst>
              <a:ext uri="{FF2B5EF4-FFF2-40B4-BE49-F238E27FC236}">
                <a16:creationId xmlns:a16="http://schemas.microsoft.com/office/drawing/2014/main" id="{298E3249-D053-AB61-F6E8-3DE248E1CDF6}"/>
              </a:ext>
            </a:extLst>
          </p:cNvPr>
          <p:cNvPicPr>
            <a:picLocks noChangeAspect="1"/>
          </p:cNvPicPr>
          <p:nvPr/>
        </p:nvPicPr>
        <p:blipFill>
          <a:blip r:embed="rId6"/>
          <a:srcRect l="18751" r="9054"/>
          <a:stretch>
            <a:fillRect/>
          </a:stretch>
        </p:blipFill>
        <p:spPr>
          <a:xfrm>
            <a:off x="5185771" y="3241871"/>
            <a:ext cx="6588692" cy="2152950"/>
          </a:xfrm>
          <a:prstGeom prst="rect">
            <a:avLst/>
          </a:prstGeom>
          <a:ln>
            <a:solidFill>
              <a:schemeClr val="tx1"/>
            </a:solidFill>
          </a:ln>
        </p:spPr>
      </p:pic>
    </p:spTree>
    <p:extLst>
      <p:ext uri="{BB962C8B-B14F-4D97-AF65-F5344CB8AC3E}">
        <p14:creationId xmlns:p14="http://schemas.microsoft.com/office/powerpoint/2010/main" val="65970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47FB-C61A-8350-BF93-8EB64C513E95}"/>
              </a:ext>
            </a:extLst>
          </p:cNvPr>
          <p:cNvSpPr>
            <a:spLocks noGrp="1"/>
          </p:cNvSpPr>
          <p:nvPr>
            <p:ph type="title"/>
          </p:nvPr>
        </p:nvSpPr>
        <p:spPr>
          <a:xfrm>
            <a:off x="99166" y="277443"/>
            <a:ext cx="10515600" cy="1325563"/>
          </a:xfrm>
        </p:spPr>
        <p:txBody>
          <a:bodyPr/>
          <a:lstStyle/>
          <a:p>
            <a:r>
              <a:rPr lang="en-US" dirty="0"/>
              <a:t>Recording statement of responsibility</a:t>
            </a:r>
          </a:p>
        </p:txBody>
      </p:sp>
      <p:sp>
        <p:nvSpPr>
          <p:cNvPr id="3" name="Content Placeholder 2">
            <a:extLst>
              <a:ext uri="{FF2B5EF4-FFF2-40B4-BE49-F238E27FC236}">
                <a16:creationId xmlns:a16="http://schemas.microsoft.com/office/drawing/2014/main" id="{10A21E67-160C-A692-5815-294CE0F19E82}"/>
              </a:ext>
            </a:extLst>
          </p:cNvPr>
          <p:cNvSpPr>
            <a:spLocks noGrp="1"/>
          </p:cNvSpPr>
          <p:nvPr>
            <p:ph idx="1"/>
          </p:nvPr>
        </p:nvSpPr>
        <p:spPr>
          <a:xfrm>
            <a:off x="838200" y="5984257"/>
            <a:ext cx="6652364" cy="504216"/>
          </a:xfrm>
          <a:solidFill>
            <a:schemeClr val="bg1"/>
          </a:solidFill>
          <a:ln>
            <a:solidFill>
              <a:schemeClr val="tx1"/>
            </a:solidFill>
          </a:ln>
        </p:spPr>
        <p:txBody>
          <a:bodyPr/>
          <a:lstStyle/>
          <a:p>
            <a:pPr marL="0" indent="0">
              <a:buNone/>
            </a:pPr>
            <a:r>
              <a:rPr lang="en-US" dirty="0"/>
              <a:t>SHANE ARBUTHNOTT = Shane </a:t>
            </a:r>
            <a:r>
              <a:rPr lang="en-US" dirty="0" err="1"/>
              <a:t>Arbuthnott</a:t>
            </a:r>
            <a:endParaRPr lang="en-US" dirty="0"/>
          </a:p>
        </p:txBody>
      </p:sp>
      <p:pic>
        <p:nvPicPr>
          <p:cNvPr id="5" name="Picture 4">
            <a:extLst>
              <a:ext uri="{FF2B5EF4-FFF2-40B4-BE49-F238E27FC236}">
                <a16:creationId xmlns:a16="http://schemas.microsoft.com/office/drawing/2014/main" id="{8C0E260E-D65C-DC95-12D2-955C5BFBC572}"/>
              </a:ext>
            </a:extLst>
          </p:cNvPr>
          <p:cNvPicPr>
            <a:picLocks noChangeAspect="1"/>
          </p:cNvPicPr>
          <p:nvPr/>
        </p:nvPicPr>
        <p:blipFill>
          <a:blip r:embed="rId3"/>
          <a:stretch>
            <a:fillRect/>
          </a:stretch>
        </p:blipFill>
        <p:spPr>
          <a:xfrm>
            <a:off x="305029" y="2407538"/>
            <a:ext cx="10717121" cy="3096057"/>
          </a:xfrm>
          <a:prstGeom prst="rect">
            <a:avLst/>
          </a:prstGeom>
          <a:ln>
            <a:solidFill>
              <a:schemeClr val="tx1"/>
            </a:solidFill>
          </a:ln>
        </p:spPr>
      </p:pic>
      <p:pic>
        <p:nvPicPr>
          <p:cNvPr id="6" name="Picture 5">
            <a:extLst>
              <a:ext uri="{FF2B5EF4-FFF2-40B4-BE49-F238E27FC236}">
                <a16:creationId xmlns:a16="http://schemas.microsoft.com/office/drawing/2014/main" id="{19996264-8AF6-39F5-FFBC-3314DE1161C8}"/>
              </a:ext>
            </a:extLst>
          </p:cNvPr>
          <p:cNvPicPr>
            <a:picLocks noChangeAspect="1"/>
          </p:cNvPicPr>
          <p:nvPr/>
        </p:nvPicPr>
        <p:blipFill>
          <a:blip r:embed="rId4"/>
          <a:stretch>
            <a:fillRect/>
          </a:stretch>
        </p:blipFill>
        <p:spPr>
          <a:xfrm>
            <a:off x="8918532" y="648405"/>
            <a:ext cx="2504976" cy="3865634"/>
          </a:xfrm>
          <a:prstGeom prst="rect">
            <a:avLst/>
          </a:prstGeom>
          <a:ln>
            <a:solidFill>
              <a:schemeClr val="tx1"/>
            </a:solidFill>
          </a:ln>
        </p:spPr>
      </p:pic>
    </p:spTree>
    <p:extLst>
      <p:ext uri="{BB962C8B-B14F-4D97-AF65-F5344CB8AC3E}">
        <p14:creationId xmlns:p14="http://schemas.microsoft.com/office/powerpoint/2010/main" val="3912119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F9D2-F365-BE98-6C55-DA7BA9C7D7C7}"/>
              </a:ext>
            </a:extLst>
          </p:cNvPr>
          <p:cNvSpPr>
            <a:spLocks noGrp="1"/>
          </p:cNvSpPr>
          <p:nvPr>
            <p:ph type="title"/>
          </p:nvPr>
        </p:nvSpPr>
        <p:spPr/>
        <p:txBody>
          <a:bodyPr/>
          <a:lstStyle/>
          <a:p>
            <a:r>
              <a:rPr lang="en-US" dirty="0"/>
              <a:t>Recording statement of responsibility</a:t>
            </a:r>
          </a:p>
        </p:txBody>
      </p:sp>
      <p:pic>
        <p:nvPicPr>
          <p:cNvPr id="7" name="Content Placeholder 6">
            <a:extLst>
              <a:ext uri="{FF2B5EF4-FFF2-40B4-BE49-F238E27FC236}">
                <a16:creationId xmlns:a16="http://schemas.microsoft.com/office/drawing/2014/main" id="{A8662733-20BF-F760-E688-7F127A92AF1D}"/>
              </a:ext>
            </a:extLst>
          </p:cNvPr>
          <p:cNvPicPr>
            <a:picLocks noGrp="1" noChangeAspect="1"/>
          </p:cNvPicPr>
          <p:nvPr>
            <p:ph idx="1"/>
          </p:nvPr>
        </p:nvPicPr>
        <p:blipFill>
          <a:blip r:embed="rId3"/>
          <a:stretch>
            <a:fillRect/>
          </a:stretch>
        </p:blipFill>
        <p:spPr>
          <a:xfrm>
            <a:off x="405345" y="1587631"/>
            <a:ext cx="6746680" cy="4351338"/>
          </a:xfrm>
          <a:prstGeom prst="rect">
            <a:avLst/>
          </a:prstGeom>
          <a:ln>
            <a:solidFill>
              <a:schemeClr val="tx1"/>
            </a:solidFill>
          </a:ln>
        </p:spPr>
      </p:pic>
      <p:pic>
        <p:nvPicPr>
          <p:cNvPr id="9" name="Picture 8">
            <a:extLst>
              <a:ext uri="{FF2B5EF4-FFF2-40B4-BE49-F238E27FC236}">
                <a16:creationId xmlns:a16="http://schemas.microsoft.com/office/drawing/2014/main" id="{E85CEC0D-B78E-DF34-0F54-A24FBB732E3C}"/>
              </a:ext>
            </a:extLst>
          </p:cNvPr>
          <p:cNvPicPr>
            <a:picLocks noChangeAspect="1"/>
          </p:cNvPicPr>
          <p:nvPr/>
        </p:nvPicPr>
        <p:blipFill>
          <a:blip r:embed="rId4"/>
          <a:stretch>
            <a:fillRect/>
          </a:stretch>
        </p:blipFill>
        <p:spPr>
          <a:xfrm>
            <a:off x="5408142" y="3607496"/>
            <a:ext cx="6116283" cy="2751231"/>
          </a:xfrm>
          <a:prstGeom prst="rect">
            <a:avLst/>
          </a:prstGeom>
          <a:ln>
            <a:solidFill>
              <a:schemeClr val="tx1"/>
            </a:solidFill>
          </a:ln>
        </p:spPr>
      </p:pic>
      <p:sp>
        <p:nvSpPr>
          <p:cNvPr id="10" name="Content Placeholder 2">
            <a:extLst>
              <a:ext uri="{FF2B5EF4-FFF2-40B4-BE49-F238E27FC236}">
                <a16:creationId xmlns:a16="http://schemas.microsoft.com/office/drawing/2014/main" id="{EB833539-B9D6-C896-6ACE-CB3F7F36DF1F}"/>
              </a:ext>
            </a:extLst>
          </p:cNvPr>
          <p:cNvSpPr txBox="1">
            <a:spLocks/>
          </p:cNvSpPr>
          <p:nvPr/>
        </p:nvSpPr>
        <p:spPr>
          <a:xfrm>
            <a:off x="5134291" y="2401821"/>
            <a:ext cx="6652364" cy="504216"/>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SHANE ARBUTHNOTT = Shane </a:t>
            </a:r>
            <a:r>
              <a:rPr lang="en-US" dirty="0" err="1"/>
              <a:t>Arbuthnott</a:t>
            </a:r>
            <a:endParaRPr lang="en-US" dirty="0"/>
          </a:p>
        </p:txBody>
      </p:sp>
    </p:spTree>
    <p:extLst>
      <p:ext uri="{BB962C8B-B14F-4D97-AF65-F5344CB8AC3E}">
        <p14:creationId xmlns:p14="http://schemas.microsoft.com/office/powerpoint/2010/main" val="2996382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9DFC-3104-04D5-26B5-6881AEA54FDF}"/>
              </a:ext>
            </a:extLst>
          </p:cNvPr>
          <p:cNvSpPr>
            <a:spLocks noGrp="1"/>
          </p:cNvSpPr>
          <p:nvPr>
            <p:ph type="title"/>
          </p:nvPr>
        </p:nvSpPr>
        <p:spPr/>
        <p:txBody>
          <a:bodyPr/>
          <a:lstStyle/>
          <a:p>
            <a:r>
              <a:rPr lang="en-US" dirty="0"/>
              <a:t>Recording statement of responsibility</a:t>
            </a:r>
          </a:p>
        </p:txBody>
      </p:sp>
      <p:pic>
        <p:nvPicPr>
          <p:cNvPr id="5" name="Content Placeholder 4">
            <a:extLst>
              <a:ext uri="{FF2B5EF4-FFF2-40B4-BE49-F238E27FC236}">
                <a16:creationId xmlns:a16="http://schemas.microsoft.com/office/drawing/2014/main" id="{C84CD019-7A91-7E0B-0E8B-A15F2EBAF2D7}"/>
              </a:ext>
            </a:extLst>
          </p:cNvPr>
          <p:cNvPicPr>
            <a:picLocks noGrp="1" noChangeAspect="1"/>
          </p:cNvPicPr>
          <p:nvPr>
            <p:ph idx="1"/>
          </p:nvPr>
        </p:nvPicPr>
        <p:blipFill>
          <a:blip r:embed="rId2"/>
          <a:stretch>
            <a:fillRect/>
          </a:stretch>
        </p:blipFill>
        <p:spPr>
          <a:xfrm>
            <a:off x="838200" y="1890433"/>
            <a:ext cx="10515600" cy="4221721"/>
          </a:xfrm>
          <a:prstGeom prst="rect">
            <a:avLst/>
          </a:prstGeom>
          <a:ln>
            <a:solidFill>
              <a:schemeClr val="tx1"/>
            </a:solidFill>
          </a:ln>
        </p:spPr>
      </p:pic>
    </p:spTree>
    <p:extLst>
      <p:ext uri="{BB962C8B-B14F-4D97-AF65-F5344CB8AC3E}">
        <p14:creationId xmlns:p14="http://schemas.microsoft.com/office/powerpoint/2010/main" val="388226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119" name="Google Shape;119;p3"/>
          <p:cNvPicPr preferRelativeResize="0"/>
          <p:nvPr/>
        </p:nvPicPr>
        <p:blipFill rotWithShape="1">
          <a:blip r:embed="rId3">
            <a:alphaModFix/>
          </a:blip>
          <a:srcRect/>
          <a:stretch/>
        </p:blipFill>
        <p:spPr>
          <a:xfrm>
            <a:off x="1842112" y="1114698"/>
            <a:ext cx="3455647" cy="5545817"/>
          </a:xfrm>
          <a:prstGeom prst="rect">
            <a:avLst/>
          </a:prstGeom>
          <a:noFill/>
          <a:ln>
            <a:noFill/>
          </a:ln>
        </p:spPr>
      </p:pic>
      <p:pic>
        <p:nvPicPr>
          <p:cNvPr id="120" name="Google Shape;120;p3"/>
          <p:cNvPicPr preferRelativeResize="0"/>
          <p:nvPr/>
        </p:nvPicPr>
        <p:blipFill rotWithShape="1">
          <a:blip r:embed="rId4">
            <a:alphaModFix/>
          </a:blip>
          <a:srcRect/>
          <a:stretch/>
        </p:blipFill>
        <p:spPr>
          <a:xfrm>
            <a:off x="6248706" y="1387325"/>
            <a:ext cx="4617392" cy="4275831"/>
          </a:xfrm>
          <a:prstGeom prst="rect">
            <a:avLst/>
          </a:prstGeom>
          <a:noFill/>
          <a:ln>
            <a:noFill/>
          </a:ln>
        </p:spPr>
      </p:pic>
      <p:sp>
        <p:nvSpPr>
          <p:cNvPr id="121" name="Google Shape;121;p3"/>
          <p:cNvSpPr/>
          <p:nvPr/>
        </p:nvSpPr>
        <p:spPr>
          <a:xfrm>
            <a:off x="3089008" y="1142706"/>
            <a:ext cx="1097291" cy="384735"/>
          </a:xfrm>
          <a:prstGeom prst="rect">
            <a:avLst/>
          </a:prstGeom>
          <a:noFill/>
          <a:ln w="38100" cap="flat" cmpd="sng">
            <a:solidFill>
              <a:srgbClr val="C55A11"/>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3"/>
          <p:cNvSpPr/>
          <p:nvPr/>
        </p:nvSpPr>
        <p:spPr>
          <a:xfrm>
            <a:off x="3097716" y="5292178"/>
            <a:ext cx="1366344" cy="283779"/>
          </a:xfrm>
          <a:prstGeom prst="rect">
            <a:avLst/>
          </a:prstGeom>
          <a:noFill/>
          <a:ln w="25400" cap="flat" cmpd="sng">
            <a:solidFill>
              <a:srgbClr val="C55A11"/>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3"/>
          <p:cNvSpPr/>
          <p:nvPr/>
        </p:nvSpPr>
        <p:spPr>
          <a:xfrm>
            <a:off x="5657745" y="3525241"/>
            <a:ext cx="590961" cy="239110"/>
          </a:xfrm>
          <a:prstGeom prst="rightArrow">
            <a:avLst>
              <a:gd name="adj1" fmla="val 50000"/>
              <a:gd name="adj2" fmla="val 50000"/>
            </a:avLst>
          </a:prstGeom>
          <a:solidFill>
            <a:srgbClr val="C55A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3"/>
          <p:cNvSpPr txBox="1"/>
          <p:nvPr/>
        </p:nvSpPr>
        <p:spPr>
          <a:xfrm>
            <a:off x="3962399" y="212986"/>
            <a:ext cx="546027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Recording Methods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9DAA86-E7F9-E5E5-C9E5-15C9C3C4890A}"/>
              </a:ext>
            </a:extLst>
          </p:cNvPr>
          <p:cNvSpPr>
            <a:spLocks noGrp="1"/>
          </p:cNvSpPr>
          <p:nvPr>
            <p:ph type="title"/>
          </p:nvPr>
        </p:nvSpPr>
        <p:spPr/>
        <p:txBody>
          <a:bodyPr/>
          <a:lstStyle/>
          <a:p>
            <a:r>
              <a:rPr lang="en-US" dirty="0"/>
              <a:t>place of publication</a:t>
            </a:r>
          </a:p>
        </p:txBody>
      </p:sp>
      <p:sp>
        <p:nvSpPr>
          <p:cNvPr id="6" name="Text Placeholder 5">
            <a:extLst>
              <a:ext uri="{FF2B5EF4-FFF2-40B4-BE49-F238E27FC236}">
                <a16:creationId xmlns:a16="http://schemas.microsoft.com/office/drawing/2014/main" id="{285AC953-F9A8-DB77-CB17-463F9EE53BD5}"/>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1ADFB890-91E7-806E-7EB9-0851A8A901BE}"/>
              </a:ext>
            </a:extLst>
          </p:cNvPr>
          <p:cNvSpPr>
            <a:spLocks noGrp="1"/>
          </p:cNvSpPr>
          <p:nvPr>
            <p:ph type="sldNum" sz="quarter" idx="12"/>
          </p:nvPr>
        </p:nvSpPr>
        <p:spPr/>
        <p:txBody>
          <a:bodyPr/>
          <a:lstStyle/>
          <a:p>
            <a:fld id="{26D89839-9540-4FD2-A570-163792ED64AF}" type="slidenum">
              <a:rPr lang="en-US" smtClean="0"/>
              <a:t>50</a:t>
            </a:fld>
            <a:endParaRPr lang="en-US"/>
          </a:p>
        </p:txBody>
      </p:sp>
    </p:spTree>
    <p:extLst>
      <p:ext uri="{BB962C8B-B14F-4D97-AF65-F5344CB8AC3E}">
        <p14:creationId xmlns:p14="http://schemas.microsoft.com/office/powerpoint/2010/main" val="621214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FDB6F-E113-8C0C-3B1B-848E3BF2C762}"/>
              </a:ext>
            </a:extLst>
          </p:cNvPr>
          <p:cNvSpPr>
            <a:spLocks noGrp="1"/>
          </p:cNvSpPr>
          <p:nvPr>
            <p:ph type="title"/>
          </p:nvPr>
        </p:nvSpPr>
        <p:spPr/>
        <p:txBody>
          <a:bodyPr/>
          <a:lstStyle/>
          <a:p>
            <a:r>
              <a:rPr lang="en-US" dirty="0"/>
              <a:t>Recording place of publication</a:t>
            </a:r>
          </a:p>
        </p:txBody>
      </p:sp>
      <p:pic>
        <p:nvPicPr>
          <p:cNvPr id="5" name="Content Placeholder 4">
            <a:extLst>
              <a:ext uri="{FF2B5EF4-FFF2-40B4-BE49-F238E27FC236}">
                <a16:creationId xmlns:a16="http://schemas.microsoft.com/office/drawing/2014/main" id="{67F20750-5F65-3625-E28A-F4F731063722}"/>
              </a:ext>
            </a:extLst>
          </p:cNvPr>
          <p:cNvPicPr>
            <a:picLocks noGrp="1" noChangeAspect="1"/>
          </p:cNvPicPr>
          <p:nvPr>
            <p:ph idx="1"/>
          </p:nvPr>
        </p:nvPicPr>
        <p:blipFill>
          <a:blip r:embed="rId3"/>
          <a:stretch>
            <a:fillRect/>
          </a:stretch>
        </p:blipFill>
        <p:spPr>
          <a:xfrm>
            <a:off x="353942" y="1481240"/>
            <a:ext cx="10515600" cy="3361620"/>
          </a:xfrm>
          <a:prstGeom prst="rect">
            <a:avLst/>
          </a:prstGeom>
          <a:ln>
            <a:solidFill>
              <a:schemeClr val="tx1"/>
            </a:solidFill>
          </a:ln>
        </p:spPr>
      </p:pic>
      <p:pic>
        <p:nvPicPr>
          <p:cNvPr id="7" name="Picture 6">
            <a:extLst>
              <a:ext uri="{FF2B5EF4-FFF2-40B4-BE49-F238E27FC236}">
                <a16:creationId xmlns:a16="http://schemas.microsoft.com/office/drawing/2014/main" id="{232C1BFA-AB11-6625-1ECE-947DE217A23D}"/>
              </a:ext>
            </a:extLst>
          </p:cNvPr>
          <p:cNvPicPr>
            <a:picLocks noChangeAspect="1"/>
          </p:cNvPicPr>
          <p:nvPr/>
        </p:nvPicPr>
        <p:blipFill>
          <a:blip r:embed="rId4"/>
          <a:stretch/>
        </p:blipFill>
        <p:spPr>
          <a:xfrm>
            <a:off x="3052409" y="3363769"/>
            <a:ext cx="8872602" cy="3188226"/>
          </a:xfrm>
          <a:prstGeom prst="rect">
            <a:avLst/>
          </a:prstGeom>
          <a:ln>
            <a:solidFill>
              <a:schemeClr val="tx1"/>
            </a:solidFill>
          </a:ln>
        </p:spPr>
      </p:pic>
      <p:sp>
        <p:nvSpPr>
          <p:cNvPr id="8" name="Arrow: Curved Right 7">
            <a:extLst>
              <a:ext uri="{FF2B5EF4-FFF2-40B4-BE49-F238E27FC236}">
                <a16:creationId xmlns:a16="http://schemas.microsoft.com/office/drawing/2014/main" id="{BAFA2AC3-6F33-7C25-0D72-53F4C2180FB9}"/>
              </a:ext>
            </a:extLst>
          </p:cNvPr>
          <p:cNvSpPr/>
          <p:nvPr/>
        </p:nvSpPr>
        <p:spPr>
          <a:xfrm>
            <a:off x="2229638" y="2956142"/>
            <a:ext cx="731520" cy="1003210"/>
          </a:xfrm>
          <a:prstGeom prst="curv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02300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CE5B-9854-D220-E27B-86FD515E0B75}"/>
              </a:ext>
            </a:extLst>
          </p:cNvPr>
          <p:cNvSpPr>
            <a:spLocks noGrp="1"/>
          </p:cNvSpPr>
          <p:nvPr>
            <p:ph type="title"/>
          </p:nvPr>
        </p:nvSpPr>
        <p:spPr/>
        <p:txBody>
          <a:bodyPr/>
          <a:lstStyle/>
          <a:p>
            <a:r>
              <a:rPr lang="en-US" dirty="0"/>
              <a:t>Recording place of publication</a:t>
            </a:r>
          </a:p>
        </p:txBody>
      </p:sp>
      <p:pic>
        <p:nvPicPr>
          <p:cNvPr id="5" name="Content Placeholder 4">
            <a:extLst>
              <a:ext uri="{FF2B5EF4-FFF2-40B4-BE49-F238E27FC236}">
                <a16:creationId xmlns:a16="http://schemas.microsoft.com/office/drawing/2014/main" id="{A16B96A9-D9F7-0706-20C6-97A5CBA0FAF3}"/>
              </a:ext>
            </a:extLst>
          </p:cNvPr>
          <p:cNvPicPr>
            <a:picLocks noGrp="1" noChangeAspect="1"/>
          </p:cNvPicPr>
          <p:nvPr>
            <p:ph idx="1"/>
          </p:nvPr>
        </p:nvPicPr>
        <p:blipFill>
          <a:blip r:embed="rId3"/>
          <a:stretch>
            <a:fillRect/>
          </a:stretch>
        </p:blipFill>
        <p:spPr>
          <a:xfrm>
            <a:off x="1231205" y="1810385"/>
            <a:ext cx="9729590" cy="4351338"/>
          </a:xfrm>
          <a:prstGeom prst="rect">
            <a:avLst/>
          </a:prstGeom>
          <a:ln>
            <a:solidFill>
              <a:schemeClr val="tx1"/>
            </a:solidFill>
          </a:ln>
        </p:spPr>
      </p:pic>
      <p:sp>
        <p:nvSpPr>
          <p:cNvPr id="6" name="Oval 5">
            <a:extLst>
              <a:ext uri="{FF2B5EF4-FFF2-40B4-BE49-F238E27FC236}">
                <a16:creationId xmlns:a16="http://schemas.microsoft.com/office/drawing/2014/main" id="{2DDA4863-ADD3-1390-5998-7D54BF68A9A2}"/>
              </a:ext>
            </a:extLst>
          </p:cNvPr>
          <p:cNvSpPr/>
          <p:nvPr/>
        </p:nvSpPr>
        <p:spPr>
          <a:xfrm>
            <a:off x="5246716" y="4743484"/>
            <a:ext cx="1767859" cy="3671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E27C62-D9C8-9CCC-E209-0EBD9C6E741A}"/>
              </a:ext>
            </a:extLst>
          </p:cNvPr>
          <p:cNvSpPr/>
          <p:nvPr/>
        </p:nvSpPr>
        <p:spPr>
          <a:xfrm>
            <a:off x="7340646" y="4883358"/>
            <a:ext cx="1429659" cy="3671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547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ED3C-9801-98A6-9AF7-DB03FD134DD0}"/>
              </a:ext>
            </a:extLst>
          </p:cNvPr>
          <p:cNvSpPr>
            <a:spLocks noGrp="1"/>
          </p:cNvSpPr>
          <p:nvPr>
            <p:ph type="title"/>
          </p:nvPr>
        </p:nvSpPr>
        <p:spPr/>
        <p:txBody>
          <a:bodyPr/>
          <a:lstStyle/>
          <a:p>
            <a:r>
              <a:rPr lang="en-US" dirty="0"/>
              <a:t>Recording place of publication</a:t>
            </a:r>
          </a:p>
        </p:txBody>
      </p:sp>
      <p:pic>
        <p:nvPicPr>
          <p:cNvPr id="5" name="Content Placeholder 4">
            <a:extLst>
              <a:ext uri="{FF2B5EF4-FFF2-40B4-BE49-F238E27FC236}">
                <a16:creationId xmlns:a16="http://schemas.microsoft.com/office/drawing/2014/main" id="{B836AB8E-7615-D1F1-19D5-78E9EC101523}"/>
              </a:ext>
            </a:extLst>
          </p:cNvPr>
          <p:cNvPicPr>
            <a:picLocks noGrp="1" noChangeAspect="1"/>
          </p:cNvPicPr>
          <p:nvPr>
            <p:ph idx="1"/>
          </p:nvPr>
        </p:nvPicPr>
        <p:blipFill>
          <a:blip r:embed="rId3"/>
          <a:stretch>
            <a:fillRect/>
          </a:stretch>
        </p:blipFill>
        <p:spPr>
          <a:xfrm>
            <a:off x="2634512" y="2006600"/>
            <a:ext cx="7645998" cy="4486275"/>
          </a:xfrm>
          <a:prstGeom prst="rect">
            <a:avLst/>
          </a:prstGeom>
          <a:ln>
            <a:solidFill>
              <a:schemeClr val="tx1"/>
            </a:solidFill>
          </a:ln>
        </p:spPr>
      </p:pic>
      <p:pic>
        <p:nvPicPr>
          <p:cNvPr id="7" name="Picture 6">
            <a:extLst>
              <a:ext uri="{FF2B5EF4-FFF2-40B4-BE49-F238E27FC236}">
                <a16:creationId xmlns:a16="http://schemas.microsoft.com/office/drawing/2014/main" id="{83A70D0A-1D75-498C-AD8F-79A965908F3F}"/>
              </a:ext>
            </a:extLst>
          </p:cNvPr>
          <p:cNvPicPr>
            <a:picLocks noChangeAspect="1"/>
          </p:cNvPicPr>
          <p:nvPr/>
        </p:nvPicPr>
        <p:blipFill>
          <a:blip r:embed="rId4"/>
          <a:stretch>
            <a:fillRect/>
          </a:stretch>
        </p:blipFill>
        <p:spPr>
          <a:xfrm>
            <a:off x="7533940" y="3436996"/>
            <a:ext cx="3762900" cy="2238687"/>
          </a:xfrm>
          <a:prstGeom prst="rect">
            <a:avLst/>
          </a:prstGeom>
          <a:ln>
            <a:solidFill>
              <a:schemeClr val="tx1"/>
            </a:solidFill>
          </a:ln>
        </p:spPr>
      </p:pic>
      <p:sp>
        <p:nvSpPr>
          <p:cNvPr id="8" name="Oval 7">
            <a:extLst>
              <a:ext uri="{FF2B5EF4-FFF2-40B4-BE49-F238E27FC236}">
                <a16:creationId xmlns:a16="http://schemas.microsoft.com/office/drawing/2014/main" id="{D9B8C5D7-9630-0B35-C8CD-F83CEFA14309}"/>
              </a:ext>
            </a:extLst>
          </p:cNvPr>
          <p:cNvSpPr/>
          <p:nvPr/>
        </p:nvSpPr>
        <p:spPr>
          <a:xfrm>
            <a:off x="5688417" y="3072808"/>
            <a:ext cx="242990" cy="2319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60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4323E-F282-E7FC-C3C7-E90DE502D910}"/>
              </a:ext>
            </a:extLst>
          </p:cNvPr>
          <p:cNvSpPr>
            <a:spLocks noGrp="1"/>
          </p:cNvSpPr>
          <p:nvPr>
            <p:ph type="title"/>
          </p:nvPr>
        </p:nvSpPr>
        <p:spPr>
          <a:xfrm>
            <a:off x="838200" y="39449"/>
            <a:ext cx="10515600" cy="1325563"/>
          </a:xfrm>
        </p:spPr>
        <p:txBody>
          <a:bodyPr/>
          <a:lstStyle/>
          <a:p>
            <a:r>
              <a:rPr lang="en-US" dirty="0"/>
              <a:t>Recording place of publication</a:t>
            </a:r>
          </a:p>
        </p:txBody>
      </p:sp>
      <p:pic>
        <p:nvPicPr>
          <p:cNvPr id="4" name="Content Placeholder 3">
            <a:extLst>
              <a:ext uri="{FF2B5EF4-FFF2-40B4-BE49-F238E27FC236}">
                <a16:creationId xmlns:a16="http://schemas.microsoft.com/office/drawing/2014/main" id="{BBB8A5C9-12FA-B513-8B41-5AEBD71B8A29}"/>
              </a:ext>
            </a:extLst>
          </p:cNvPr>
          <p:cNvPicPr>
            <a:picLocks noGrp="1" noChangeAspect="1"/>
          </p:cNvPicPr>
          <p:nvPr>
            <p:ph idx="1"/>
          </p:nvPr>
        </p:nvPicPr>
        <p:blipFill>
          <a:blip r:embed="rId3"/>
          <a:stretch>
            <a:fillRect/>
          </a:stretch>
        </p:blipFill>
        <p:spPr>
          <a:xfrm>
            <a:off x="162435" y="1303700"/>
            <a:ext cx="3237578" cy="4996173"/>
          </a:xfrm>
          <a:prstGeom prst="rect">
            <a:avLst/>
          </a:prstGeom>
          <a:ln>
            <a:solidFill>
              <a:schemeClr val="tx1"/>
            </a:solidFill>
          </a:ln>
        </p:spPr>
      </p:pic>
      <p:pic>
        <p:nvPicPr>
          <p:cNvPr id="6" name="Picture 5">
            <a:extLst>
              <a:ext uri="{FF2B5EF4-FFF2-40B4-BE49-F238E27FC236}">
                <a16:creationId xmlns:a16="http://schemas.microsoft.com/office/drawing/2014/main" id="{BB3A06F7-7FFA-1A7F-4B74-46402F71AB15}"/>
              </a:ext>
            </a:extLst>
          </p:cNvPr>
          <p:cNvPicPr>
            <a:picLocks noChangeAspect="1"/>
          </p:cNvPicPr>
          <p:nvPr/>
        </p:nvPicPr>
        <p:blipFill>
          <a:blip r:embed="rId4"/>
          <a:srcRect l="40803"/>
          <a:stretch>
            <a:fillRect/>
          </a:stretch>
        </p:blipFill>
        <p:spPr>
          <a:xfrm>
            <a:off x="1781224" y="1631771"/>
            <a:ext cx="3359046" cy="4996173"/>
          </a:xfrm>
          <a:prstGeom prst="rect">
            <a:avLst/>
          </a:prstGeom>
          <a:ln>
            <a:solidFill>
              <a:schemeClr val="tx1"/>
            </a:solidFill>
          </a:ln>
        </p:spPr>
      </p:pic>
      <p:pic>
        <p:nvPicPr>
          <p:cNvPr id="8" name="Picture 7">
            <a:extLst>
              <a:ext uri="{FF2B5EF4-FFF2-40B4-BE49-F238E27FC236}">
                <a16:creationId xmlns:a16="http://schemas.microsoft.com/office/drawing/2014/main" id="{96D35C83-35AF-0ED1-B0FA-F538759BFEFA}"/>
              </a:ext>
            </a:extLst>
          </p:cNvPr>
          <p:cNvPicPr>
            <a:picLocks noChangeAspect="1"/>
          </p:cNvPicPr>
          <p:nvPr/>
        </p:nvPicPr>
        <p:blipFill>
          <a:blip r:embed="rId5"/>
          <a:stretch>
            <a:fillRect/>
          </a:stretch>
        </p:blipFill>
        <p:spPr>
          <a:xfrm>
            <a:off x="5887557" y="1303700"/>
            <a:ext cx="3648584" cy="1581371"/>
          </a:xfrm>
          <a:prstGeom prst="rect">
            <a:avLst/>
          </a:prstGeom>
        </p:spPr>
      </p:pic>
      <p:pic>
        <p:nvPicPr>
          <p:cNvPr id="10" name="Picture 9">
            <a:extLst>
              <a:ext uri="{FF2B5EF4-FFF2-40B4-BE49-F238E27FC236}">
                <a16:creationId xmlns:a16="http://schemas.microsoft.com/office/drawing/2014/main" id="{80D32116-BD0A-C993-162A-A822E80C41F3}"/>
              </a:ext>
            </a:extLst>
          </p:cNvPr>
          <p:cNvPicPr>
            <a:picLocks noChangeAspect="1"/>
          </p:cNvPicPr>
          <p:nvPr/>
        </p:nvPicPr>
        <p:blipFill>
          <a:blip r:embed="rId6"/>
          <a:stretch>
            <a:fillRect/>
          </a:stretch>
        </p:blipFill>
        <p:spPr>
          <a:xfrm>
            <a:off x="4713341" y="3020142"/>
            <a:ext cx="7695156" cy="974645"/>
          </a:xfrm>
          <a:prstGeom prst="rect">
            <a:avLst/>
          </a:prstGeom>
          <a:ln>
            <a:solidFill>
              <a:schemeClr val="tx1"/>
            </a:solidFill>
          </a:ln>
        </p:spPr>
      </p:pic>
      <p:pic>
        <p:nvPicPr>
          <p:cNvPr id="12" name="Picture 11">
            <a:extLst>
              <a:ext uri="{FF2B5EF4-FFF2-40B4-BE49-F238E27FC236}">
                <a16:creationId xmlns:a16="http://schemas.microsoft.com/office/drawing/2014/main" id="{0A19529B-AF4C-B984-CFC8-CE09FFB15262}"/>
              </a:ext>
            </a:extLst>
          </p:cNvPr>
          <p:cNvPicPr>
            <a:picLocks noChangeAspect="1"/>
          </p:cNvPicPr>
          <p:nvPr/>
        </p:nvPicPr>
        <p:blipFill>
          <a:blip r:embed="rId7"/>
          <a:stretch>
            <a:fillRect/>
          </a:stretch>
        </p:blipFill>
        <p:spPr>
          <a:xfrm>
            <a:off x="5059456" y="4129858"/>
            <a:ext cx="7132544" cy="1935271"/>
          </a:xfrm>
          <a:prstGeom prst="rect">
            <a:avLst/>
          </a:prstGeom>
          <a:ln>
            <a:solidFill>
              <a:schemeClr val="tx1"/>
            </a:solidFill>
          </a:ln>
        </p:spPr>
      </p:pic>
      <p:sp>
        <p:nvSpPr>
          <p:cNvPr id="14" name="Oval 13">
            <a:extLst>
              <a:ext uri="{FF2B5EF4-FFF2-40B4-BE49-F238E27FC236}">
                <a16:creationId xmlns:a16="http://schemas.microsoft.com/office/drawing/2014/main" id="{EA3DD72F-94A7-57D2-F7EB-9159B0B3CD9C}"/>
              </a:ext>
            </a:extLst>
          </p:cNvPr>
          <p:cNvSpPr/>
          <p:nvPr/>
        </p:nvSpPr>
        <p:spPr>
          <a:xfrm>
            <a:off x="9392822" y="5783142"/>
            <a:ext cx="1767859" cy="3671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534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F443-ABE5-326C-D9EB-7090A6FA72B0}"/>
              </a:ext>
            </a:extLst>
          </p:cNvPr>
          <p:cNvSpPr>
            <a:spLocks noGrp="1"/>
          </p:cNvSpPr>
          <p:nvPr>
            <p:ph type="title"/>
          </p:nvPr>
        </p:nvSpPr>
        <p:spPr/>
        <p:txBody>
          <a:bodyPr/>
          <a:lstStyle/>
          <a:p>
            <a:r>
              <a:rPr lang="en-US" dirty="0"/>
              <a:t>Recording place of publication</a:t>
            </a:r>
          </a:p>
        </p:txBody>
      </p:sp>
      <p:pic>
        <p:nvPicPr>
          <p:cNvPr id="5" name="Content Placeholder 4">
            <a:extLst>
              <a:ext uri="{FF2B5EF4-FFF2-40B4-BE49-F238E27FC236}">
                <a16:creationId xmlns:a16="http://schemas.microsoft.com/office/drawing/2014/main" id="{E45B2FAD-A0A5-FC77-E765-7B90BA3ABBB8}"/>
              </a:ext>
            </a:extLst>
          </p:cNvPr>
          <p:cNvPicPr>
            <a:picLocks noGrp="1" noChangeAspect="1"/>
          </p:cNvPicPr>
          <p:nvPr>
            <p:ph idx="1"/>
          </p:nvPr>
        </p:nvPicPr>
        <p:blipFill>
          <a:blip r:embed="rId3"/>
          <a:stretch>
            <a:fillRect/>
          </a:stretch>
        </p:blipFill>
        <p:spPr>
          <a:xfrm>
            <a:off x="2741720" y="1788047"/>
            <a:ext cx="6708560" cy="4351338"/>
          </a:xfrm>
          <a:prstGeom prst="rect">
            <a:avLst/>
          </a:prstGeom>
          <a:ln>
            <a:solidFill>
              <a:schemeClr val="tx1"/>
            </a:solidFill>
          </a:ln>
        </p:spPr>
      </p:pic>
    </p:spTree>
    <p:extLst>
      <p:ext uri="{BB962C8B-B14F-4D97-AF65-F5344CB8AC3E}">
        <p14:creationId xmlns:p14="http://schemas.microsoft.com/office/powerpoint/2010/main" val="2814331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124A-B117-C913-989D-E957B496FFE1}"/>
              </a:ext>
            </a:extLst>
          </p:cNvPr>
          <p:cNvSpPr>
            <a:spLocks noGrp="1"/>
          </p:cNvSpPr>
          <p:nvPr>
            <p:ph type="title"/>
          </p:nvPr>
        </p:nvSpPr>
        <p:spPr/>
        <p:txBody>
          <a:bodyPr/>
          <a:lstStyle/>
          <a:p>
            <a:r>
              <a:rPr lang="en-US" dirty="0"/>
              <a:t>Recording place of publication</a:t>
            </a:r>
          </a:p>
        </p:txBody>
      </p:sp>
      <p:pic>
        <p:nvPicPr>
          <p:cNvPr id="5" name="Picture 4">
            <a:extLst>
              <a:ext uri="{FF2B5EF4-FFF2-40B4-BE49-F238E27FC236}">
                <a16:creationId xmlns:a16="http://schemas.microsoft.com/office/drawing/2014/main" id="{4DE4BD3E-553E-5AAC-D62D-C5C71F016F73}"/>
              </a:ext>
            </a:extLst>
          </p:cNvPr>
          <p:cNvPicPr>
            <a:picLocks noChangeAspect="1"/>
          </p:cNvPicPr>
          <p:nvPr/>
        </p:nvPicPr>
        <p:blipFill>
          <a:blip r:embed="rId3"/>
          <a:stretch>
            <a:fillRect/>
          </a:stretch>
        </p:blipFill>
        <p:spPr>
          <a:xfrm>
            <a:off x="1603331" y="1625331"/>
            <a:ext cx="6724897" cy="4867544"/>
          </a:xfrm>
          <a:prstGeom prst="rect">
            <a:avLst/>
          </a:prstGeom>
          <a:ln>
            <a:solidFill>
              <a:schemeClr val="tx1"/>
            </a:solidFill>
          </a:ln>
        </p:spPr>
      </p:pic>
    </p:spTree>
    <p:extLst>
      <p:ext uri="{BB962C8B-B14F-4D97-AF65-F5344CB8AC3E}">
        <p14:creationId xmlns:p14="http://schemas.microsoft.com/office/powerpoint/2010/main" val="29576463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BA68-72D0-C5DD-3A5A-BEB4F76320E4}"/>
              </a:ext>
            </a:extLst>
          </p:cNvPr>
          <p:cNvSpPr>
            <a:spLocks noGrp="1"/>
          </p:cNvSpPr>
          <p:nvPr>
            <p:ph type="title"/>
          </p:nvPr>
        </p:nvSpPr>
        <p:spPr/>
        <p:txBody>
          <a:bodyPr/>
          <a:lstStyle/>
          <a:p>
            <a:r>
              <a:rPr lang="en-US" dirty="0"/>
              <a:t>Recording place of publication</a:t>
            </a:r>
          </a:p>
        </p:txBody>
      </p:sp>
      <p:pic>
        <p:nvPicPr>
          <p:cNvPr id="5" name="Content Placeholder 4">
            <a:extLst>
              <a:ext uri="{FF2B5EF4-FFF2-40B4-BE49-F238E27FC236}">
                <a16:creationId xmlns:a16="http://schemas.microsoft.com/office/drawing/2014/main" id="{6956FFEE-35EC-A3B5-FAE5-0F6059327F35}"/>
              </a:ext>
            </a:extLst>
          </p:cNvPr>
          <p:cNvPicPr>
            <a:picLocks noGrp="1" noChangeAspect="1"/>
          </p:cNvPicPr>
          <p:nvPr>
            <p:ph idx="1"/>
          </p:nvPr>
        </p:nvPicPr>
        <p:blipFill>
          <a:blip r:embed="rId3"/>
          <a:stretch>
            <a:fillRect/>
          </a:stretch>
        </p:blipFill>
        <p:spPr>
          <a:xfrm>
            <a:off x="1399710" y="1687839"/>
            <a:ext cx="8525673" cy="4351338"/>
          </a:xfrm>
          <a:prstGeom prst="rect">
            <a:avLst/>
          </a:prstGeom>
          <a:ln>
            <a:solidFill>
              <a:schemeClr val="tx1"/>
            </a:solidFill>
          </a:ln>
        </p:spPr>
      </p:pic>
      <p:sp>
        <p:nvSpPr>
          <p:cNvPr id="6" name="Content Placeholder 2">
            <a:extLst>
              <a:ext uri="{FF2B5EF4-FFF2-40B4-BE49-F238E27FC236}">
                <a16:creationId xmlns:a16="http://schemas.microsoft.com/office/drawing/2014/main" id="{1CAB7173-1194-955D-150F-B0564417ACCF}"/>
              </a:ext>
            </a:extLst>
          </p:cNvPr>
          <p:cNvSpPr txBox="1">
            <a:spLocks/>
          </p:cNvSpPr>
          <p:nvPr/>
        </p:nvSpPr>
        <p:spPr>
          <a:xfrm>
            <a:off x="4674315" y="1335945"/>
            <a:ext cx="6652364" cy="1853895"/>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Place known from a source of information outside the manifestation: Victoria, British Columbia. Record in square brackets:</a:t>
            </a:r>
          </a:p>
          <a:p>
            <a:pPr marL="0" indent="0">
              <a:buFont typeface="Arial" panose="020B0604020202020204" pitchFamily="34" charset="0"/>
              <a:buNone/>
            </a:pPr>
            <a:r>
              <a:rPr lang="en-US" dirty="0"/>
              <a:t>[Victoria, British Columbia]</a:t>
            </a:r>
          </a:p>
        </p:txBody>
      </p:sp>
    </p:spTree>
    <p:extLst>
      <p:ext uri="{BB962C8B-B14F-4D97-AF65-F5344CB8AC3E}">
        <p14:creationId xmlns:p14="http://schemas.microsoft.com/office/powerpoint/2010/main" val="18758599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4431-F407-1BC3-CE83-3C84D1F09A03}"/>
              </a:ext>
            </a:extLst>
          </p:cNvPr>
          <p:cNvSpPr>
            <a:spLocks noGrp="1"/>
          </p:cNvSpPr>
          <p:nvPr>
            <p:ph type="title"/>
          </p:nvPr>
        </p:nvSpPr>
        <p:spPr/>
        <p:txBody>
          <a:bodyPr/>
          <a:lstStyle/>
          <a:p>
            <a:r>
              <a:rPr lang="en-US" dirty="0"/>
              <a:t>Recording place of publication</a:t>
            </a:r>
          </a:p>
        </p:txBody>
      </p:sp>
      <p:pic>
        <p:nvPicPr>
          <p:cNvPr id="5" name="Content Placeholder 4">
            <a:extLst>
              <a:ext uri="{FF2B5EF4-FFF2-40B4-BE49-F238E27FC236}">
                <a16:creationId xmlns:a16="http://schemas.microsoft.com/office/drawing/2014/main" id="{34C26596-2B8E-938E-4F46-7CE7EE06C063}"/>
              </a:ext>
            </a:extLst>
          </p:cNvPr>
          <p:cNvPicPr>
            <a:picLocks noGrp="1" noChangeAspect="1"/>
          </p:cNvPicPr>
          <p:nvPr>
            <p:ph idx="1"/>
          </p:nvPr>
        </p:nvPicPr>
        <p:blipFill>
          <a:blip r:embed="rId3"/>
          <a:stretch>
            <a:fillRect/>
          </a:stretch>
        </p:blipFill>
        <p:spPr>
          <a:xfrm>
            <a:off x="1374449" y="1825625"/>
            <a:ext cx="9443101" cy="4351338"/>
          </a:xfrm>
          <a:prstGeom prst="rect">
            <a:avLst/>
          </a:prstGeom>
          <a:ln>
            <a:solidFill>
              <a:schemeClr val="tx1"/>
            </a:solidFill>
          </a:ln>
        </p:spPr>
      </p:pic>
    </p:spTree>
    <p:extLst>
      <p:ext uri="{BB962C8B-B14F-4D97-AF65-F5344CB8AC3E}">
        <p14:creationId xmlns:p14="http://schemas.microsoft.com/office/powerpoint/2010/main" val="2017582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9573B5-FF19-205A-C0AF-9573F5EC79BC}"/>
              </a:ext>
            </a:extLst>
          </p:cNvPr>
          <p:cNvSpPr>
            <a:spLocks noGrp="1"/>
          </p:cNvSpPr>
          <p:nvPr>
            <p:ph type="title"/>
          </p:nvPr>
        </p:nvSpPr>
        <p:spPr/>
        <p:txBody>
          <a:bodyPr/>
          <a:lstStyle/>
          <a:p>
            <a:r>
              <a:rPr lang="en-US" dirty="0"/>
              <a:t>name of publisher</a:t>
            </a:r>
          </a:p>
        </p:txBody>
      </p:sp>
      <p:sp>
        <p:nvSpPr>
          <p:cNvPr id="6" name="Text Placeholder 5">
            <a:extLst>
              <a:ext uri="{FF2B5EF4-FFF2-40B4-BE49-F238E27FC236}">
                <a16:creationId xmlns:a16="http://schemas.microsoft.com/office/drawing/2014/main" id="{6FD28352-7234-F72D-97E0-80F3C9D7862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A15D8CA6-4DA7-6AFE-A169-E0748833A381}"/>
              </a:ext>
            </a:extLst>
          </p:cNvPr>
          <p:cNvSpPr>
            <a:spLocks noGrp="1"/>
          </p:cNvSpPr>
          <p:nvPr>
            <p:ph type="sldNum" sz="quarter" idx="12"/>
          </p:nvPr>
        </p:nvSpPr>
        <p:spPr/>
        <p:txBody>
          <a:bodyPr/>
          <a:lstStyle/>
          <a:p>
            <a:fld id="{26D89839-9540-4FD2-A570-163792ED64AF}" type="slidenum">
              <a:rPr lang="en-US" smtClean="0"/>
              <a:t>59</a:t>
            </a:fld>
            <a:endParaRPr lang="en-US"/>
          </a:p>
        </p:txBody>
      </p:sp>
    </p:spTree>
    <p:extLst>
      <p:ext uri="{BB962C8B-B14F-4D97-AF65-F5344CB8AC3E}">
        <p14:creationId xmlns:p14="http://schemas.microsoft.com/office/powerpoint/2010/main" val="2281278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txBox="1">
            <a:spLocks noGrp="1"/>
          </p:cNvSpPr>
          <p:nvPr>
            <p:ph type="title"/>
          </p:nvPr>
        </p:nvSpPr>
        <p:spPr>
          <a:xfrm>
            <a:off x="838200" y="16482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Recording Method: Unstructured Description</a:t>
            </a:r>
            <a:endParaRPr/>
          </a:p>
        </p:txBody>
      </p:sp>
      <p:sp>
        <p:nvSpPr>
          <p:cNvPr id="131" name="Google Shape;131;p4"/>
          <p:cNvSpPr txBox="1">
            <a:spLocks noGrp="1"/>
          </p:cNvSpPr>
          <p:nvPr>
            <p:ph type="body" idx="1"/>
          </p:nvPr>
        </p:nvSpPr>
        <p:spPr>
          <a:xfrm>
            <a:off x="838199" y="1611085"/>
            <a:ext cx="10779035" cy="48817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Data have no structure or extrinsic relationship to a </a:t>
            </a:r>
            <a:r>
              <a:rPr lang="en-US" i="1" dirty="0"/>
              <a:t>vocabulary encoding scheme</a:t>
            </a:r>
            <a:r>
              <a:rPr lang="en-US" dirty="0"/>
              <a:t>. </a:t>
            </a:r>
          </a:p>
          <a:p>
            <a:pPr marL="685800" lvl="1" indent="-228600">
              <a:spcBef>
                <a:spcPts val="0"/>
              </a:spcBef>
              <a:buSzPts val="2800"/>
            </a:pPr>
            <a:r>
              <a:rPr lang="en-US" dirty="0"/>
              <a:t>RDA Glossary: vocabulary encoding scheme = A named structured list of representations of controlled values for elements.</a:t>
            </a:r>
            <a:br>
              <a:rPr lang="en-US" dirty="0"/>
            </a:br>
            <a:br>
              <a:rPr lang="en-US" dirty="0"/>
            </a:br>
            <a:r>
              <a:rPr lang="en-US" dirty="0"/>
              <a:t>Also known as “controlled vocabulary”, e.g. the LC/NACO Authority File, LCSH</a:t>
            </a:r>
            <a:endParaRPr dirty="0"/>
          </a:p>
          <a:p>
            <a:pPr marL="228600" lvl="0" indent="-50800" algn="l" rtl="0">
              <a:lnSpc>
                <a:spcPct val="90000"/>
              </a:lnSpc>
              <a:spcBef>
                <a:spcPts val="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Supports the user task </a:t>
            </a:r>
            <a:r>
              <a:rPr lang="en-US" i="1" dirty="0"/>
              <a:t>identify</a:t>
            </a:r>
            <a:r>
              <a:rPr lang="en-US" dirty="0"/>
              <a:t> within a different area of application</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2" name="Slide Number Placeholder 1">
            <a:extLst>
              <a:ext uri="{FF2B5EF4-FFF2-40B4-BE49-F238E27FC236}">
                <a16:creationId xmlns:a16="http://schemas.microsoft.com/office/drawing/2014/main" id="{7F65DF45-EA31-2E71-2915-A3D5063926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4F9D-13B3-6977-E066-43F1386766D4}"/>
              </a:ext>
            </a:extLst>
          </p:cNvPr>
          <p:cNvSpPr>
            <a:spLocks noGrp="1"/>
          </p:cNvSpPr>
          <p:nvPr>
            <p:ph type="title"/>
          </p:nvPr>
        </p:nvSpPr>
        <p:spPr/>
        <p:txBody>
          <a:bodyPr/>
          <a:lstStyle/>
          <a:p>
            <a:r>
              <a:rPr lang="en-US" dirty="0"/>
              <a:t>Recording name of publisher</a:t>
            </a:r>
          </a:p>
        </p:txBody>
      </p:sp>
      <p:pic>
        <p:nvPicPr>
          <p:cNvPr id="5" name="Content Placeholder 4">
            <a:extLst>
              <a:ext uri="{FF2B5EF4-FFF2-40B4-BE49-F238E27FC236}">
                <a16:creationId xmlns:a16="http://schemas.microsoft.com/office/drawing/2014/main" id="{73BEB77C-1755-A827-050B-1EB376B5A027}"/>
              </a:ext>
            </a:extLst>
          </p:cNvPr>
          <p:cNvPicPr>
            <a:picLocks noGrp="1" noChangeAspect="1"/>
          </p:cNvPicPr>
          <p:nvPr>
            <p:ph idx="1"/>
          </p:nvPr>
        </p:nvPicPr>
        <p:blipFill>
          <a:blip r:embed="rId3"/>
          <a:stretch>
            <a:fillRect/>
          </a:stretch>
        </p:blipFill>
        <p:spPr>
          <a:xfrm>
            <a:off x="368489" y="1433710"/>
            <a:ext cx="9866194" cy="3328663"/>
          </a:xfrm>
          <a:prstGeom prst="rect">
            <a:avLst/>
          </a:prstGeom>
          <a:ln>
            <a:solidFill>
              <a:schemeClr val="tx1"/>
            </a:solidFill>
          </a:ln>
        </p:spPr>
      </p:pic>
      <p:pic>
        <p:nvPicPr>
          <p:cNvPr id="7" name="Picture 6">
            <a:extLst>
              <a:ext uri="{FF2B5EF4-FFF2-40B4-BE49-F238E27FC236}">
                <a16:creationId xmlns:a16="http://schemas.microsoft.com/office/drawing/2014/main" id="{B5FE130C-A395-A035-3E0F-C9DD01857796}"/>
              </a:ext>
            </a:extLst>
          </p:cNvPr>
          <p:cNvPicPr>
            <a:picLocks noChangeAspect="1"/>
          </p:cNvPicPr>
          <p:nvPr/>
        </p:nvPicPr>
        <p:blipFill>
          <a:blip r:embed="rId4"/>
          <a:stretch>
            <a:fillRect/>
          </a:stretch>
        </p:blipFill>
        <p:spPr>
          <a:xfrm>
            <a:off x="4285397" y="2795165"/>
            <a:ext cx="7068403" cy="3934416"/>
          </a:xfrm>
          <a:prstGeom prst="rect">
            <a:avLst/>
          </a:prstGeom>
          <a:ln>
            <a:solidFill>
              <a:schemeClr val="tx1"/>
            </a:solidFill>
          </a:ln>
        </p:spPr>
      </p:pic>
      <p:sp>
        <p:nvSpPr>
          <p:cNvPr id="8" name="Arrow: Curved Right 7">
            <a:extLst>
              <a:ext uri="{FF2B5EF4-FFF2-40B4-BE49-F238E27FC236}">
                <a16:creationId xmlns:a16="http://schemas.microsoft.com/office/drawing/2014/main" id="{0C38FA2D-62BD-6921-D95F-F68F9C02C8B5}"/>
              </a:ext>
            </a:extLst>
          </p:cNvPr>
          <p:cNvSpPr/>
          <p:nvPr/>
        </p:nvSpPr>
        <p:spPr>
          <a:xfrm>
            <a:off x="3444291" y="2423875"/>
            <a:ext cx="731520" cy="1003210"/>
          </a:xfrm>
          <a:prstGeom prst="curv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B77B7135-72AE-E970-A797-A24623C32024}"/>
              </a:ext>
            </a:extLst>
          </p:cNvPr>
          <p:cNvSpPr/>
          <p:nvPr/>
        </p:nvSpPr>
        <p:spPr>
          <a:xfrm>
            <a:off x="8273705" y="6356349"/>
            <a:ext cx="1767859" cy="3671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12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6F47-CC39-F552-8047-E9A35EAF7E0F}"/>
              </a:ext>
            </a:extLst>
          </p:cNvPr>
          <p:cNvSpPr>
            <a:spLocks noGrp="1"/>
          </p:cNvSpPr>
          <p:nvPr>
            <p:ph type="title"/>
          </p:nvPr>
        </p:nvSpPr>
        <p:spPr/>
        <p:txBody>
          <a:bodyPr/>
          <a:lstStyle/>
          <a:p>
            <a:r>
              <a:rPr lang="en-US" dirty="0"/>
              <a:t>Recording name of publisher</a:t>
            </a:r>
          </a:p>
        </p:txBody>
      </p:sp>
      <p:pic>
        <p:nvPicPr>
          <p:cNvPr id="5" name="Content Placeholder 4">
            <a:extLst>
              <a:ext uri="{FF2B5EF4-FFF2-40B4-BE49-F238E27FC236}">
                <a16:creationId xmlns:a16="http://schemas.microsoft.com/office/drawing/2014/main" id="{C198CA4B-60A4-02E1-7CFD-6E8856C58644}"/>
              </a:ext>
            </a:extLst>
          </p:cNvPr>
          <p:cNvPicPr>
            <a:picLocks noGrp="1" noChangeAspect="1"/>
          </p:cNvPicPr>
          <p:nvPr>
            <p:ph idx="1"/>
          </p:nvPr>
        </p:nvPicPr>
        <p:blipFill>
          <a:blip r:embed="rId3"/>
          <a:stretch>
            <a:fillRect/>
          </a:stretch>
        </p:blipFill>
        <p:spPr>
          <a:xfrm>
            <a:off x="1820337" y="1825625"/>
            <a:ext cx="8551325" cy="4351338"/>
          </a:xfrm>
          <a:prstGeom prst="rect">
            <a:avLst/>
          </a:prstGeom>
          <a:ln>
            <a:solidFill>
              <a:schemeClr val="tx1"/>
            </a:solidFill>
          </a:ln>
        </p:spPr>
      </p:pic>
      <p:sp>
        <p:nvSpPr>
          <p:cNvPr id="6" name="Oval 5">
            <a:extLst>
              <a:ext uri="{FF2B5EF4-FFF2-40B4-BE49-F238E27FC236}">
                <a16:creationId xmlns:a16="http://schemas.microsoft.com/office/drawing/2014/main" id="{7D17309C-4F72-9AC7-4D8C-A187F611AFBD}"/>
              </a:ext>
            </a:extLst>
          </p:cNvPr>
          <p:cNvSpPr/>
          <p:nvPr/>
        </p:nvSpPr>
        <p:spPr>
          <a:xfrm>
            <a:off x="4015591" y="2889811"/>
            <a:ext cx="1767859" cy="3671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883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7ED1-68BF-FE2F-1118-4B76521EAE31}"/>
              </a:ext>
            </a:extLst>
          </p:cNvPr>
          <p:cNvSpPr>
            <a:spLocks noGrp="1"/>
          </p:cNvSpPr>
          <p:nvPr>
            <p:ph type="title"/>
          </p:nvPr>
        </p:nvSpPr>
        <p:spPr/>
        <p:txBody>
          <a:bodyPr/>
          <a:lstStyle/>
          <a:p>
            <a:r>
              <a:rPr lang="en-US" dirty="0"/>
              <a:t>Recording name of publisher</a:t>
            </a:r>
          </a:p>
        </p:txBody>
      </p:sp>
      <p:pic>
        <p:nvPicPr>
          <p:cNvPr id="5" name="Content Placeholder 4">
            <a:extLst>
              <a:ext uri="{FF2B5EF4-FFF2-40B4-BE49-F238E27FC236}">
                <a16:creationId xmlns:a16="http://schemas.microsoft.com/office/drawing/2014/main" id="{1DB018CE-AB79-DBE0-5474-991DE6A64345}"/>
              </a:ext>
            </a:extLst>
          </p:cNvPr>
          <p:cNvPicPr>
            <a:picLocks noGrp="1" noChangeAspect="1"/>
          </p:cNvPicPr>
          <p:nvPr>
            <p:ph idx="1"/>
          </p:nvPr>
        </p:nvPicPr>
        <p:blipFill>
          <a:blip r:embed="rId3"/>
          <a:srcRect t="1328"/>
          <a:stretch>
            <a:fillRect/>
          </a:stretch>
        </p:blipFill>
        <p:spPr>
          <a:xfrm>
            <a:off x="2193184" y="1883391"/>
            <a:ext cx="7805631" cy="4293572"/>
          </a:xfrm>
          <a:prstGeom prst="rect">
            <a:avLst/>
          </a:prstGeom>
          <a:ln>
            <a:solidFill>
              <a:schemeClr val="tx1"/>
            </a:solidFill>
          </a:ln>
        </p:spPr>
      </p:pic>
      <p:sp>
        <p:nvSpPr>
          <p:cNvPr id="6" name="Oval 5">
            <a:extLst>
              <a:ext uri="{FF2B5EF4-FFF2-40B4-BE49-F238E27FC236}">
                <a16:creationId xmlns:a16="http://schemas.microsoft.com/office/drawing/2014/main" id="{D5990C1D-08F0-8FAA-9BF1-82427E352CEC}"/>
              </a:ext>
            </a:extLst>
          </p:cNvPr>
          <p:cNvSpPr/>
          <p:nvPr/>
        </p:nvSpPr>
        <p:spPr>
          <a:xfrm>
            <a:off x="2487037" y="4749422"/>
            <a:ext cx="4036593" cy="6823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755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67175-8D7F-A60A-8DD5-0BF9677E5E98}"/>
              </a:ext>
            </a:extLst>
          </p:cNvPr>
          <p:cNvSpPr>
            <a:spLocks noGrp="1"/>
          </p:cNvSpPr>
          <p:nvPr>
            <p:ph type="title"/>
          </p:nvPr>
        </p:nvSpPr>
        <p:spPr/>
        <p:txBody>
          <a:bodyPr/>
          <a:lstStyle/>
          <a:p>
            <a:r>
              <a:rPr lang="en-US" dirty="0"/>
              <a:t>Recording name of publisher</a:t>
            </a:r>
          </a:p>
        </p:txBody>
      </p:sp>
      <p:pic>
        <p:nvPicPr>
          <p:cNvPr id="5" name="Content Placeholder 4">
            <a:extLst>
              <a:ext uri="{FF2B5EF4-FFF2-40B4-BE49-F238E27FC236}">
                <a16:creationId xmlns:a16="http://schemas.microsoft.com/office/drawing/2014/main" id="{714BDCDC-BEE3-277A-E82F-C8742F532424}"/>
              </a:ext>
            </a:extLst>
          </p:cNvPr>
          <p:cNvPicPr>
            <a:picLocks noGrp="1" noChangeAspect="1"/>
          </p:cNvPicPr>
          <p:nvPr>
            <p:ph idx="1"/>
          </p:nvPr>
        </p:nvPicPr>
        <p:blipFill>
          <a:blip r:embed="rId3"/>
          <a:stretch>
            <a:fillRect/>
          </a:stretch>
        </p:blipFill>
        <p:spPr>
          <a:xfrm>
            <a:off x="2741599" y="1825625"/>
            <a:ext cx="6708801" cy="4351338"/>
          </a:xfrm>
          <a:prstGeom prst="rect">
            <a:avLst/>
          </a:prstGeom>
          <a:ln>
            <a:solidFill>
              <a:schemeClr val="tx1"/>
            </a:solidFill>
          </a:ln>
        </p:spPr>
      </p:pic>
      <p:sp>
        <p:nvSpPr>
          <p:cNvPr id="6" name="Oval 5">
            <a:extLst>
              <a:ext uri="{FF2B5EF4-FFF2-40B4-BE49-F238E27FC236}">
                <a16:creationId xmlns:a16="http://schemas.microsoft.com/office/drawing/2014/main" id="{0E316DB9-2457-9366-D11E-37AD39D9EC37}"/>
              </a:ext>
            </a:extLst>
          </p:cNvPr>
          <p:cNvSpPr/>
          <p:nvPr/>
        </p:nvSpPr>
        <p:spPr>
          <a:xfrm>
            <a:off x="2487037" y="5718416"/>
            <a:ext cx="4036593" cy="6823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2093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B512-9205-82D4-BF4E-E2109D20AB07}"/>
              </a:ext>
            </a:extLst>
          </p:cNvPr>
          <p:cNvSpPr>
            <a:spLocks noGrp="1"/>
          </p:cNvSpPr>
          <p:nvPr>
            <p:ph type="title"/>
          </p:nvPr>
        </p:nvSpPr>
        <p:spPr/>
        <p:txBody>
          <a:bodyPr/>
          <a:lstStyle/>
          <a:p>
            <a:r>
              <a:rPr lang="en-US" dirty="0"/>
              <a:t>Recording name of publisher</a:t>
            </a:r>
          </a:p>
        </p:txBody>
      </p:sp>
      <p:pic>
        <p:nvPicPr>
          <p:cNvPr id="5" name="Content Placeholder 4">
            <a:extLst>
              <a:ext uri="{FF2B5EF4-FFF2-40B4-BE49-F238E27FC236}">
                <a16:creationId xmlns:a16="http://schemas.microsoft.com/office/drawing/2014/main" id="{450E97BF-4127-1121-3E80-3C08E7A6D252}"/>
              </a:ext>
            </a:extLst>
          </p:cNvPr>
          <p:cNvPicPr>
            <a:picLocks noGrp="1" noChangeAspect="1"/>
          </p:cNvPicPr>
          <p:nvPr>
            <p:ph idx="1"/>
          </p:nvPr>
        </p:nvPicPr>
        <p:blipFill>
          <a:blip r:embed="rId3"/>
          <a:stretch>
            <a:fillRect/>
          </a:stretch>
        </p:blipFill>
        <p:spPr>
          <a:xfrm>
            <a:off x="895165" y="1825625"/>
            <a:ext cx="4478530" cy="4351338"/>
          </a:xfrm>
          <a:prstGeom prst="rect">
            <a:avLst/>
          </a:prstGeom>
          <a:ln>
            <a:solidFill>
              <a:schemeClr val="tx1"/>
            </a:solidFill>
          </a:ln>
        </p:spPr>
      </p:pic>
      <p:sp>
        <p:nvSpPr>
          <p:cNvPr id="6" name="Oval 5">
            <a:extLst>
              <a:ext uri="{FF2B5EF4-FFF2-40B4-BE49-F238E27FC236}">
                <a16:creationId xmlns:a16="http://schemas.microsoft.com/office/drawing/2014/main" id="{D65CA0C6-AE2E-722E-12EB-C5526321D328}"/>
              </a:ext>
            </a:extLst>
          </p:cNvPr>
          <p:cNvSpPr/>
          <p:nvPr/>
        </p:nvSpPr>
        <p:spPr>
          <a:xfrm>
            <a:off x="685529" y="5568290"/>
            <a:ext cx="4688166" cy="6823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A93FE6-490F-2854-7AB0-E8B7C108A5CB}"/>
              </a:ext>
            </a:extLst>
          </p:cNvPr>
          <p:cNvPicPr>
            <a:picLocks noChangeAspect="1"/>
          </p:cNvPicPr>
          <p:nvPr/>
        </p:nvPicPr>
        <p:blipFill>
          <a:blip r:embed="rId4"/>
          <a:stretch>
            <a:fillRect/>
          </a:stretch>
        </p:blipFill>
        <p:spPr>
          <a:xfrm>
            <a:off x="8031424" y="648405"/>
            <a:ext cx="2504976" cy="3865634"/>
          </a:xfrm>
          <a:prstGeom prst="rect">
            <a:avLst/>
          </a:prstGeom>
          <a:ln>
            <a:solidFill>
              <a:schemeClr val="tx1"/>
            </a:solidFill>
          </a:ln>
        </p:spPr>
      </p:pic>
      <p:sp>
        <p:nvSpPr>
          <p:cNvPr id="8" name="Content Placeholder 2">
            <a:extLst>
              <a:ext uri="{FF2B5EF4-FFF2-40B4-BE49-F238E27FC236}">
                <a16:creationId xmlns:a16="http://schemas.microsoft.com/office/drawing/2014/main" id="{C47C74E0-8052-2A60-D021-45360EC4CEF7}"/>
              </a:ext>
            </a:extLst>
          </p:cNvPr>
          <p:cNvSpPr txBox="1">
            <a:spLocks/>
          </p:cNvSpPr>
          <p:nvPr/>
        </p:nvSpPr>
        <p:spPr>
          <a:xfrm>
            <a:off x="5841241" y="4898615"/>
            <a:ext cx="5945413" cy="1488537"/>
          </a:xfrm>
          <a:prstGeom prst="rect">
            <a:avLst/>
          </a:prstGeom>
          <a:solidFill>
            <a:schemeClr val="bg1"/>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ORCA BOOK PUBLISHERS </a:t>
            </a:r>
          </a:p>
          <a:p>
            <a:pPr marL="0" indent="0">
              <a:buFont typeface="Arial" panose="020B0604020202020204" pitchFamily="34" charset="0"/>
              <a:buNone/>
            </a:pPr>
            <a:r>
              <a:rPr lang="en-US" dirty="0"/>
              <a:t>= </a:t>
            </a:r>
          </a:p>
          <a:p>
            <a:pPr marL="0" indent="0">
              <a:buFont typeface="Arial" panose="020B0604020202020204" pitchFamily="34" charset="0"/>
              <a:buNone/>
            </a:pPr>
            <a:r>
              <a:rPr lang="en-US" dirty="0"/>
              <a:t>Orca Book Publishers</a:t>
            </a:r>
          </a:p>
        </p:txBody>
      </p:sp>
    </p:spTree>
    <p:extLst>
      <p:ext uri="{BB962C8B-B14F-4D97-AF65-F5344CB8AC3E}">
        <p14:creationId xmlns:p14="http://schemas.microsoft.com/office/powerpoint/2010/main" val="1525253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97A-F32A-7234-CD89-35E259AC07D0}"/>
              </a:ext>
            </a:extLst>
          </p:cNvPr>
          <p:cNvSpPr>
            <a:spLocks noGrp="1"/>
          </p:cNvSpPr>
          <p:nvPr>
            <p:ph type="title"/>
          </p:nvPr>
        </p:nvSpPr>
        <p:spPr/>
        <p:txBody>
          <a:bodyPr/>
          <a:lstStyle/>
          <a:p>
            <a:r>
              <a:rPr lang="en-US" dirty="0"/>
              <a:t>Recording name of publisher</a:t>
            </a:r>
          </a:p>
        </p:txBody>
      </p:sp>
      <p:pic>
        <p:nvPicPr>
          <p:cNvPr id="7" name="Content Placeholder 6">
            <a:extLst>
              <a:ext uri="{FF2B5EF4-FFF2-40B4-BE49-F238E27FC236}">
                <a16:creationId xmlns:a16="http://schemas.microsoft.com/office/drawing/2014/main" id="{7548E252-4DC8-D478-045F-BD7FBF49234E}"/>
              </a:ext>
            </a:extLst>
          </p:cNvPr>
          <p:cNvPicPr>
            <a:picLocks noGrp="1" noChangeAspect="1"/>
          </p:cNvPicPr>
          <p:nvPr>
            <p:ph idx="1"/>
          </p:nvPr>
        </p:nvPicPr>
        <p:blipFill>
          <a:blip r:embed="rId3"/>
          <a:stretch>
            <a:fillRect/>
          </a:stretch>
        </p:blipFill>
        <p:spPr>
          <a:xfrm>
            <a:off x="855055" y="1825625"/>
            <a:ext cx="10481890" cy="4351338"/>
          </a:xfrm>
          <a:prstGeom prst="rect">
            <a:avLst/>
          </a:prstGeom>
          <a:ln>
            <a:solidFill>
              <a:schemeClr val="tx1"/>
            </a:solidFill>
          </a:ln>
        </p:spPr>
      </p:pic>
    </p:spTree>
    <p:extLst>
      <p:ext uri="{BB962C8B-B14F-4D97-AF65-F5344CB8AC3E}">
        <p14:creationId xmlns:p14="http://schemas.microsoft.com/office/powerpoint/2010/main" val="1274830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016E07-B6F0-3FD8-1F0B-19DB1104D1C9}"/>
              </a:ext>
            </a:extLst>
          </p:cNvPr>
          <p:cNvSpPr>
            <a:spLocks noGrp="1"/>
          </p:cNvSpPr>
          <p:nvPr>
            <p:ph type="title"/>
          </p:nvPr>
        </p:nvSpPr>
        <p:spPr/>
        <p:txBody>
          <a:bodyPr/>
          <a:lstStyle/>
          <a:p>
            <a:r>
              <a:rPr lang="en-US" dirty="0"/>
              <a:t>date of publication</a:t>
            </a:r>
          </a:p>
        </p:txBody>
      </p:sp>
      <p:sp>
        <p:nvSpPr>
          <p:cNvPr id="6" name="Text Placeholder 5">
            <a:extLst>
              <a:ext uri="{FF2B5EF4-FFF2-40B4-BE49-F238E27FC236}">
                <a16:creationId xmlns:a16="http://schemas.microsoft.com/office/drawing/2014/main" id="{2CC4C806-4603-DEE8-8077-20093E158CFE}"/>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5412CE83-D311-6578-0B29-29064214C941}"/>
              </a:ext>
            </a:extLst>
          </p:cNvPr>
          <p:cNvSpPr>
            <a:spLocks noGrp="1"/>
          </p:cNvSpPr>
          <p:nvPr>
            <p:ph type="sldNum" sz="quarter" idx="12"/>
          </p:nvPr>
        </p:nvSpPr>
        <p:spPr/>
        <p:txBody>
          <a:bodyPr/>
          <a:lstStyle/>
          <a:p>
            <a:fld id="{26D89839-9540-4FD2-A570-163792ED64AF}" type="slidenum">
              <a:rPr lang="en-US" smtClean="0"/>
              <a:t>66</a:t>
            </a:fld>
            <a:endParaRPr lang="en-US"/>
          </a:p>
        </p:txBody>
      </p:sp>
    </p:spTree>
    <p:extLst>
      <p:ext uri="{BB962C8B-B14F-4D97-AF65-F5344CB8AC3E}">
        <p14:creationId xmlns:p14="http://schemas.microsoft.com/office/powerpoint/2010/main" val="3299498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30FF2-01E8-091D-0B71-E6BA92FF2007}"/>
              </a:ext>
            </a:extLst>
          </p:cNvPr>
          <p:cNvSpPr>
            <a:spLocks noGrp="1"/>
          </p:cNvSpPr>
          <p:nvPr>
            <p:ph type="title"/>
          </p:nvPr>
        </p:nvSpPr>
        <p:spPr/>
        <p:txBody>
          <a:bodyPr/>
          <a:lstStyle/>
          <a:p>
            <a:r>
              <a:rPr lang="en-US" dirty="0"/>
              <a:t>Recording date of publication</a:t>
            </a:r>
          </a:p>
        </p:txBody>
      </p:sp>
      <p:pic>
        <p:nvPicPr>
          <p:cNvPr id="5" name="Content Placeholder 4">
            <a:extLst>
              <a:ext uri="{FF2B5EF4-FFF2-40B4-BE49-F238E27FC236}">
                <a16:creationId xmlns:a16="http://schemas.microsoft.com/office/drawing/2014/main" id="{CE80F36C-957A-DD77-3EF7-5087D0A25EAA}"/>
              </a:ext>
            </a:extLst>
          </p:cNvPr>
          <p:cNvPicPr>
            <a:picLocks noGrp="1" noChangeAspect="1"/>
          </p:cNvPicPr>
          <p:nvPr>
            <p:ph idx="1"/>
          </p:nvPr>
        </p:nvPicPr>
        <p:blipFill>
          <a:blip r:embed="rId3"/>
          <a:stretch>
            <a:fillRect/>
          </a:stretch>
        </p:blipFill>
        <p:spPr>
          <a:xfrm>
            <a:off x="374175" y="1480240"/>
            <a:ext cx="9111018" cy="3305975"/>
          </a:xfrm>
          <a:prstGeom prst="rect">
            <a:avLst/>
          </a:prstGeom>
          <a:ln>
            <a:solidFill>
              <a:schemeClr val="tx1"/>
            </a:solidFill>
          </a:ln>
        </p:spPr>
      </p:pic>
      <p:pic>
        <p:nvPicPr>
          <p:cNvPr id="7" name="Picture 6">
            <a:extLst>
              <a:ext uri="{FF2B5EF4-FFF2-40B4-BE49-F238E27FC236}">
                <a16:creationId xmlns:a16="http://schemas.microsoft.com/office/drawing/2014/main" id="{0CB569AB-E251-1142-DFCA-ADC3F05DB343}"/>
              </a:ext>
            </a:extLst>
          </p:cNvPr>
          <p:cNvPicPr>
            <a:picLocks noChangeAspect="1"/>
          </p:cNvPicPr>
          <p:nvPr/>
        </p:nvPicPr>
        <p:blipFill>
          <a:blip r:embed="rId4"/>
          <a:stretch>
            <a:fillRect/>
          </a:stretch>
        </p:blipFill>
        <p:spPr>
          <a:xfrm>
            <a:off x="3862316" y="2805803"/>
            <a:ext cx="7385972" cy="3936159"/>
          </a:xfrm>
          <a:prstGeom prst="rect">
            <a:avLst/>
          </a:prstGeom>
          <a:ln>
            <a:solidFill>
              <a:schemeClr val="tx1"/>
            </a:solidFill>
          </a:ln>
        </p:spPr>
      </p:pic>
      <p:sp>
        <p:nvSpPr>
          <p:cNvPr id="8" name="Arrow: Curved Right 7">
            <a:extLst>
              <a:ext uri="{FF2B5EF4-FFF2-40B4-BE49-F238E27FC236}">
                <a16:creationId xmlns:a16="http://schemas.microsoft.com/office/drawing/2014/main" id="{C6CF2EA6-94FC-85DB-0130-0D16646D988C}"/>
              </a:ext>
            </a:extLst>
          </p:cNvPr>
          <p:cNvSpPr/>
          <p:nvPr/>
        </p:nvSpPr>
        <p:spPr>
          <a:xfrm>
            <a:off x="3103093" y="2423875"/>
            <a:ext cx="731520" cy="1003210"/>
          </a:xfrm>
          <a:prstGeom prst="curv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6705BC5C-79E3-66D1-C2EE-85C478A6D456}"/>
              </a:ext>
            </a:extLst>
          </p:cNvPr>
          <p:cNvSpPr/>
          <p:nvPr/>
        </p:nvSpPr>
        <p:spPr>
          <a:xfrm>
            <a:off x="8273705" y="6356349"/>
            <a:ext cx="1767859" cy="3671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986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DA767-3392-36ED-DE9B-C0A88C1C702B}"/>
              </a:ext>
            </a:extLst>
          </p:cNvPr>
          <p:cNvSpPr>
            <a:spLocks noGrp="1"/>
          </p:cNvSpPr>
          <p:nvPr>
            <p:ph type="title"/>
          </p:nvPr>
        </p:nvSpPr>
        <p:spPr/>
        <p:txBody>
          <a:bodyPr/>
          <a:lstStyle/>
          <a:p>
            <a:r>
              <a:rPr lang="en-US" dirty="0"/>
              <a:t>Timespan</a:t>
            </a:r>
          </a:p>
        </p:txBody>
      </p:sp>
      <p:pic>
        <p:nvPicPr>
          <p:cNvPr id="5" name="Content Placeholder 4">
            <a:extLst>
              <a:ext uri="{FF2B5EF4-FFF2-40B4-BE49-F238E27FC236}">
                <a16:creationId xmlns:a16="http://schemas.microsoft.com/office/drawing/2014/main" id="{83FE1FE0-3895-46A5-0189-BA1939262904}"/>
              </a:ext>
            </a:extLst>
          </p:cNvPr>
          <p:cNvPicPr>
            <a:picLocks noGrp="1" noChangeAspect="1"/>
          </p:cNvPicPr>
          <p:nvPr>
            <p:ph idx="1"/>
          </p:nvPr>
        </p:nvPicPr>
        <p:blipFill>
          <a:blip r:embed="rId3"/>
          <a:stretch>
            <a:fillRect/>
          </a:stretch>
        </p:blipFill>
        <p:spPr>
          <a:xfrm>
            <a:off x="2216900" y="1825625"/>
            <a:ext cx="7758200" cy="4351338"/>
          </a:xfrm>
          <a:prstGeom prst="rect">
            <a:avLst/>
          </a:prstGeom>
        </p:spPr>
      </p:pic>
    </p:spTree>
    <p:extLst>
      <p:ext uri="{BB962C8B-B14F-4D97-AF65-F5344CB8AC3E}">
        <p14:creationId xmlns:p14="http://schemas.microsoft.com/office/powerpoint/2010/main" val="1564460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CBA1-587C-DF90-C08B-6ACFC9163BE2}"/>
              </a:ext>
            </a:extLst>
          </p:cNvPr>
          <p:cNvSpPr>
            <a:spLocks noGrp="1"/>
          </p:cNvSpPr>
          <p:nvPr>
            <p:ph type="title"/>
          </p:nvPr>
        </p:nvSpPr>
        <p:spPr/>
        <p:txBody>
          <a:bodyPr/>
          <a:lstStyle/>
          <a:p>
            <a:r>
              <a:rPr lang="en-US" dirty="0"/>
              <a:t>Timespan</a:t>
            </a:r>
          </a:p>
        </p:txBody>
      </p:sp>
      <p:pic>
        <p:nvPicPr>
          <p:cNvPr id="5" name="Content Placeholder 4">
            <a:extLst>
              <a:ext uri="{FF2B5EF4-FFF2-40B4-BE49-F238E27FC236}">
                <a16:creationId xmlns:a16="http://schemas.microsoft.com/office/drawing/2014/main" id="{BCFC7AC6-030D-1E9A-D2D3-96D900B54584}"/>
              </a:ext>
            </a:extLst>
          </p:cNvPr>
          <p:cNvPicPr>
            <a:picLocks noGrp="1" noChangeAspect="1"/>
          </p:cNvPicPr>
          <p:nvPr>
            <p:ph idx="1"/>
          </p:nvPr>
        </p:nvPicPr>
        <p:blipFill>
          <a:blip r:embed="rId3"/>
          <a:stretch>
            <a:fillRect/>
          </a:stretch>
        </p:blipFill>
        <p:spPr>
          <a:xfrm>
            <a:off x="838200" y="1931586"/>
            <a:ext cx="10515600" cy="4139415"/>
          </a:xfrm>
          <a:prstGeom prst="rect">
            <a:avLst/>
          </a:prstGeom>
          <a:ln>
            <a:solidFill>
              <a:schemeClr val="tx1"/>
            </a:solidFill>
          </a:ln>
        </p:spPr>
      </p:pic>
      <p:sp>
        <p:nvSpPr>
          <p:cNvPr id="6" name="Oval 5">
            <a:extLst>
              <a:ext uri="{FF2B5EF4-FFF2-40B4-BE49-F238E27FC236}">
                <a16:creationId xmlns:a16="http://schemas.microsoft.com/office/drawing/2014/main" id="{F6024EDC-ABD7-4631-6DC0-DF357731F4C9}"/>
              </a:ext>
            </a:extLst>
          </p:cNvPr>
          <p:cNvSpPr/>
          <p:nvPr/>
        </p:nvSpPr>
        <p:spPr>
          <a:xfrm>
            <a:off x="917541" y="5360059"/>
            <a:ext cx="1767859" cy="3671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90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Unstructured Description and Examples </a:t>
            </a:r>
            <a:r>
              <a:rPr lang="en-US" sz="3200"/>
              <a:t>(1/2) </a:t>
            </a:r>
            <a:endParaRPr sz="4000"/>
          </a:p>
        </p:txBody>
      </p:sp>
      <p:sp>
        <p:nvSpPr>
          <p:cNvPr id="138" name="Google Shape;138;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 manifestation statement (information transcribed from a manifestation)</a:t>
            </a:r>
            <a:endParaRPr/>
          </a:p>
          <a:p>
            <a:pPr marL="457200" lvl="1" indent="0" algn="l" rtl="0">
              <a:lnSpc>
                <a:spcPct val="90000"/>
              </a:lnSpc>
              <a:spcBef>
                <a:spcPts val="500"/>
              </a:spcBef>
              <a:spcAft>
                <a:spcPts val="0"/>
              </a:spcAft>
              <a:buClr>
                <a:schemeClr val="dk1"/>
              </a:buClr>
              <a:buSzPts val="2400"/>
              <a:buNone/>
            </a:pPr>
            <a:r>
              <a:rPr lang="en-US" i="1"/>
              <a:t>To kill a mockingbird by Harper Lee</a:t>
            </a:r>
            <a:endParaRPr/>
          </a:p>
          <a:p>
            <a:pPr marL="457200" lvl="1" indent="0" algn="l" rtl="0">
              <a:lnSpc>
                <a:spcPct val="90000"/>
              </a:lnSpc>
              <a:spcBef>
                <a:spcPts val="500"/>
              </a:spcBef>
              <a:spcAft>
                <a:spcPts val="0"/>
              </a:spcAft>
              <a:buClr>
                <a:schemeClr val="dk1"/>
              </a:buClr>
              <a:buSzPts val="2400"/>
              <a:buNone/>
            </a:pPr>
            <a:r>
              <a:rPr lang="en-US" i="1"/>
              <a:t>Second edition</a:t>
            </a:r>
            <a:endParaRPr/>
          </a:p>
          <a:p>
            <a:pPr marL="457200" lvl="1" indent="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800"/>
              <a:buChar char="•"/>
            </a:pPr>
            <a:r>
              <a:rPr lang="en-US"/>
              <a:t>an unstructured note</a:t>
            </a:r>
            <a:endParaRPr/>
          </a:p>
          <a:p>
            <a:pPr marL="457200" lvl="1" indent="0" algn="l" rtl="0">
              <a:lnSpc>
                <a:spcPct val="90000"/>
              </a:lnSpc>
              <a:spcBef>
                <a:spcPts val="500"/>
              </a:spcBef>
              <a:spcAft>
                <a:spcPts val="0"/>
              </a:spcAft>
              <a:buClr>
                <a:schemeClr val="dk1"/>
              </a:buClr>
              <a:buSzPts val="2400"/>
              <a:buNone/>
            </a:pPr>
            <a:r>
              <a:rPr lang="en-US" i="1"/>
              <a:t>Includes bibliographical references and index</a:t>
            </a:r>
            <a:endParaRPr/>
          </a:p>
          <a:p>
            <a:pPr marL="457200" lvl="1" indent="0" algn="l" rtl="0">
              <a:lnSpc>
                <a:spcPct val="90000"/>
              </a:lnSpc>
              <a:spcBef>
                <a:spcPts val="500"/>
              </a:spcBef>
              <a:spcAft>
                <a:spcPts val="0"/>
              </a:spcAft>
              <a:buClr>
                <a:schemeClr val="dk1"/>
              </a:buClr>
              <a:buSzPts val="2400"/>
              <a:buNone/>
            </a:pPr>
            <a:r>
              <a:rPr lang="en-US" i="1"/>
              <a:t>"Preface" signed: Charles Lee Lewes.</a:t>
            </a: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2" name="Slide Number Placeholder 1">
            <a:extLst>
              <a:ext uri="{FF2B5EF4-FFF2-40B4-BE49-F238E27FC236}">
                <a16:creationId xmlns:a16="http://schemas.microsoft.com/office/drawing/2014/main" id="{EAD6AC3E-3DD1-3B7E-FFD3-B5EEDC3411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4299F-A185-F329-0E0F-12C290F85EFF}"/>
              </a:ext>
            </a:extLst>
          </p:cNvPr>
          <p:cNvSpPr>
            <a:spLocks noGrp="1"/>
          </p:cNvSpPr>
          <p:nvPr>
            <p:ph type="title"/>
          </p:nvPr>
        </p:nvSpPr>
        <p:spPr>
          <a:xfrm>
            <a:off x="647129" y="365125"/>
            <a:ext cx="10515600" cy="1325563"/>
          </a:xfrm>
        </p:spPr>
        <p:txBody>
          <a:bodyPr/>
          <a:lstStyle/>
          <a:p>
            <a:r>
              <a:rPr lang="en-US" dirty="0"/>
              <a:t>Recording date of publication</a:t>
            </a:r>
          </a:p>
        </p:txBody>
      </p:sp>
      <p:pic>
        <p:nvPicPr>
          <p:cNvPr id="5" name="Content Placeholder 4">
            <a:extLst>
              <a:ext uri="{FF2B5EF4-FFF2-40B4-BE49-F238E27FC236}">
                <a16:creationId xmlns:a16="http://schemas.microsoft.com/office/drawing/2014/main" id="{6116B7D3-F856-68D8-8963-E0BCF3A33673}"/>
              </a:ext>
            </a:extLst>
          </p:cNvPr>
          <p:cNvPicPr>
            <a:picLocks noGrp="1" noChangeAspect="1"/>
          </p:cNvPicPr>
          <p:nvPr>
            <p:ph idx="1"/>
          </p:nvPr>
        </p:nvPicPr>
        <p:blipFill>
          <a:blip r:embed="rId3"/>
          <a:stretch>
            <a:fillRect/>
          </a:stretch>
        </p:blipFill>
        <p:spPr>
          <a:xfrm>
            <a:off x="838200" y="2683494"/>
            <a:ext cx="10515600" cy="2635600"/>
          </a:xfrm>
          <a:prstGeom prst="rect">
            <a:avLst/>
          </a:prstGeom>
        </p:spPr>
      </p:pic>
      <p:pic>
        <p:nvPicPr>
          <p:cNvPr id="7" name="Picture 6">
            <a:extLst>
              <a:ext uri="{FF2B5EF4-FFF2-40B4-BE49-F238E27FC236}">
                <a16:creationId xmlns:a16="http://schemas.microsoft.com/office/drawing/2014/main" id="{421401D3-5170-12B7-60EC-C35CBC285C58}"/>
              </a:ext>
            </a:extLst>
          </p:cNvPr>
          <p:cNvPicPr>
            <a:picLocks noChangeAspect="1"/>
          </p:cNvPicPr>
          <p:nvPr/>
        </p:nvPicPr>
        <p:blipFill>
          <a:blip r:embed="rId4"/>
          <a:stretch>
            <a:fillRect/>
          </a:stretch>
        </p:blipFill>
        <p:spPr>
          <a:xfrm>
            <a:off x="7402721" y="661601"/>
            <a:ext cx="3801005" cy="5534797"/>
          </a:xfrm>
          <a:prstGeom prst="rect">
            <a:avLst/>
          </a:prstGeom>
          <a:ln>
            <a:solidFill>
              <a:schemeClr val="tx1"/>
            </a:solidFill>
          </a:ln>
        </p:spPr>
      </p:pic>
      <p:sp>
        <p:nvSpPr>
          <p:cNvPr id="8" name="Oval 7">
            <a:extLst>
              <a:ext uri="{FF2B5EF4-FFF2-40B4-BE49-F238E27FC236}">
                <a16:creationId xmlns:a16="http://schemas.microsoft.com/office/drawing/2014/main" id="{C8CFB8C2-0213-10EE-ABD5-AACB0BD6D891}"/>
              </a:ext>
            </a:extLst>
          </p:cNvPr>
          <p:cNvSpPr/>
          <p:nvPr/>
        </p:nvSpPr>
        <p:spPr>
          <a:xfrm>
            <a:off x="7574507" y="1142897"/>
            <a:ext cx="3354161" cy="5477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221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58EF-08D0-75E6-E37B-E5B286A3A72E}"/>
              </a:ext>
            </a:extLst>
          </p:cNvPr>
          <p:cNvSpPr>
            <a:spLocks noGrp="1"/>
          </p:cNvSpPr>
          <p:nvPr>
            <p:ph type="title"/>
          </p:nvPr>
        </p:nvSpPr>
        <p:spPr/>
        <p:txBody>
          <a:bodyPr/>
          <a:lstStyle/>
          <a:p>
            <a:r>
              <a:rPr lang="en-US" dirty="0"/>
              <a:t>Recording date of publication</a:t>
            </a:r>
          </a:p>
        </p:txBody>
      </p:sp>
      <p:pic>
        <p:nvPicPr>
          <p:cNvPr id="5" name="Content Placeholder 4">
            <a:extLst>
              <a:ext uri="{FF2B5EF4-FFF2-40B4-BE49-F238E27FC236}">
                <a16:creationId xmlns:a16="http://schemas.microsoft.com/office/drawing/2014/main" id="{77CB5329-C3F1-067D-83D8-72B6A4F5B5FE}"/>
              </a:ext>
            </a:extLst>
          </p:cNvPr>
          <p:cNvPicPr>
            <a:picLocks noGrp="1" noChangeAspect="1"/>
          </p:cNvPicPr>
          <p:nvPr>
            <p:ph idx="1"/>
          </p:nvPr>
        </p:nvPicPr>
        <p:blipFill>
          <a:blip r:embed="rId3"/>
          <a:stretch>
            <a:fillRect/>
          </a:stretch>
        </p:blipFill>
        <p:spPr>
          <a:xfrm>
            <a:off x="2003625" y="1690688"/>
            <a:ext cx="7461498" cy="4667250"/>
          </a:xfrm>
          <a:prstGeom prst="rect">
            <a:avLst/>
          </a:prstGeom>
          <a:ln>
            <a:solidFill>
              <a:schemeClr val="tx1"/>
            </a:solidFill>
          </a:ln>
        </p:spPr>
      </p:pic>
      <p:sp>
        <p:nvSpPr>
          <p:cNvPr id="6" name="Oval 5">
            <a:extLst>
              <a:ext uri="{FF2B5EF4-FFF2-40B4-BE49-F238E27FC236}">
                <a16:creationId xmlns:a16="http://schemas.microsoft.com/office/drawing/2014/main" id="{14D62583-CC38-441D-3D69-14C62A0A4DB4}"/>
              </a:ext>
            </a:extLst>
          </p:cNvPr>
          <p:cNvSpPr/>
          <p:nvPr/>
        </p:nvSpPr>
        <p:spPr>
          <a:xfrm>
            <a:off x="2142682" y="4814153"/>
            <a:ext cx="3354161" cy="5477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418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BA48-52A2-E43E-41C3-A18BA3362AF2}"/>
              </a:ext>
            </a:extLst>
          </p:cNvPr>
          <p:cNvSpPr>
            <a:spLocks noGrp="1"/>
          </p:cNvSpPr>
          <p:nvPr>
            <p:ph type="title"/>
          </p:nvPr>
        </p:nvSpPr>
        <p:spPr/>
        <p:txBody>
          <a:bodyPr/>
          <a:lstStyle/>
          <a:p>
            <a:r>
              <a:rPr lang="en-US" dirty="0"/>
              <a:t>Recording date of publication</a:t>
            </a:r>
          </a:p>
        </p:txBody>
      </p:sp>
      <p:pic>
        <p:nvPicPr>
          <p:cNvPr id="5" name="Content Placeholder 4">
            <a:extLst>
              <a:ext uri="{FF2B5EF4-FFF2-40B4-BE49-F238E27FC236}">
                <a16:creationId xmlns:a16="http://schemas.microsoft.com/office/drawing/2014/main" id="{4C7CD3A9-ECE9-D529-79C4-EB09024805B7}"/>
              </a:ext>
            </a:extLst>
          </p:cNvPr>
          <p:cNvPicPr>
            <a:picLocks noGrp="1" noChangeAspect="1"/>
          </p:cNvPicPr>
          <p:nvPr>
            <p:ph idx="1"/>
          </p:nvPr>
        </p:nvPicPr>
        <p:blipFill>
          <a:blip r:embed="rId3"/>
          <a:stretch>
            <a:fillRect/>
          </a:stretch>
        </p:blipFill>
        <p:spPr>
          <a:xfrm>
            <a:off x="2449227" y="1825625"/>
            <a:ext cx="7293546" cy="4351338"/>
          </a:xfrm>
          <a:prstGeom prst="rect">
            <a:avLst/>
          </a:prstGeom>
          <a:ln>
            <a:solidFill>
              <a:schemeClr val="tx1"/>
            </a:solidFill>
          </a:ln>
        </p:spPr>
      </p:pic>
    </p:spTree>
    <p:extLst>
      <p:ext uri="{BB962C8B-B14F-4D97-AF65-F5344CB8AC3E}">
        <p14:creationId xmlns:p14="http://schemas.microsoft.com/office/powerpoint/2010/main" val="13337434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D4F11-7EDE-0429-C999-BED8920C04F5}"/>
              </a:ext>
            </a:extLst>
          </p:cNvPr>
          <p:cNvSpPr>
            <a:spLocks noGrp="1"/>
          </p:cNvSpPr>
          <p:nvPr>
            <p:ph type="title"/>
          </p:nvPr>
        </p:nvSpPr>
        <p:spPr/>
        <p:txBody>
          <a:bodyPr/>
          <a:lstStyle/>
          <a:p>
            <a:r>
              <a:rPr lang="en-US" dirty="0"/>
              <a:t>Recording date of publication</a:t>
            </a:r>
          </a:p>
        </p:txBody>
      </p:sp>
      <p:pic>
        <p:nvPicPr>
          <p:cNvPr id="7" name="Picture 6">
            <a:extLst>
              <a:ext uri="{FF2B5EF4-FFF2-40B4-BE49-F238E27FC236}">
                <a16:creationId xmlns:a16="http://schemas.microsoft.com/office/drawing/2014/main" id="{627EE076-9CE7-3061-7032-CB50D2BD7F65}"/>
              </a:ext>
            </a:extLst>
          </p:cNvPr>
          <p:cNvPicPr>
            <a:picLocks noChangeAspect="1"/>
          </p:cNvPicPr>
          <p:nvPr/>
        </p:nvPicPr>
        <p:blipFill>
          <a:blip r:embed="rId3"/>
          <a:stretch>
            <a:fillRect/>
          </a:stretch>
        </p:blipFill>
        <p:spPr>
          <a:xfrm>
            <a:off x="2320119" y="1431583"/>
            <a:ext cx="6968358" cy="5061292"/>
          </a:xfrm>
          <a:prstGeom prst="rect">
            <a:avLst/>
          </a:prstGeom>
          <a:ln>
            <a:solidFill>
              <a:schemeClr val="tx1"/>
            </a:solidFill>
          </a:ln>
        </p:spPr>
      </p:pic>
    </p:spTree>
    <p:extLst>
      <p:ext uri="{BB962C8B-B14F-4D97-AF65-F5344CB8AC3E}">
        <p14:creationId xmlns:p14="http://schemas.microsoft.com/office/powerpoint/2010/main" val="2460347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5CB0-0123-EA8A-79C9-7870749D9852}"/>
              </a:ext>
            </a:extLst>
          </p:cNvPr>
          <p:cNvSpPr>
            <a:spLocks noGrp="1"/>
          </p:cNvSpPr>
          <p:nvPr>
            <p:ph type="title"/>
          </p:nvPr>
        </p:nvSpPr>
        <p:spPr/>
        <p:txBody>
          <a:bodyPr/>
          <a:lstStyle/>
          <a:p>
            <a:r>
              <a:rPr lang="en-US" dirty="0"/>
              <a:t>Recording date of publication</a:t>
            </a:r>
          </a:p>
        </p:txBody>
      </p:sp>
      <p:sp>
        <p:nvSpPr>
          <p:cNvPr id="4" name="Content Placeholder 2">
            <a:extLst>
              <a:ext uri="{FF2B5EF4-FFF2-40B4-BE49-F238E27FC236}">
                <a16:creationId xmlns:a16="http://schemas.microsoft.com/office/drawing/2014/main" id="{2D5EB9D7-2376-5283-E9E8-8877C3A92FCE}"/>
              </a:ext>
            </a:extLst>
          </p:cNvPr>
          <p:cNvSpPr>
            <a:spLocks noGrp="1"/>
          </p:cNvSpPr>
          <p:nvPr>
            <p:ph idx="1"/>
          </p:nvPr>
        </p:nvSpPr>
        <p:spPr>
          <a:xfrm>
            <a:off x="838200" y="1825625"/>
            <a:ext cx="4771030" cy="4351338"/>
          </a:xfrm>
        </p:spPr>
        <p:txBody>
          <a:bodyPr>
            <a:normAutofit fontScale="92500" lnSpcReduction="10000"/>
          </a:bodyPr>
          <a:lstStyle/>
          <a:p>
            <a:pPr marL="0" indent="0">
              <a:buNone/>
            </a:pPr>
            <a:r>
              <a:rPr lang="en-US" dirty="0"/>
              <a:t>Review:</a:t>
            </a:r>
          </a:p>
          <a:p>
            <a:pPr marL="514350" indent="-514350">
              <a:buAutoNum type="arabicPeriod"/>
            </a:pPr>
            <a:r>
              <a:rPr lang="en-US" dirty="0"/>
              <a:t>Record an appellation of timespan / name of timespan</a:t>
            </a:r>
          </a:p>
          <a:p>
            <a:pPr marL="514350" indent="-514350">
              <a:buAutoNum type="arabicPeriod"/>
            </a:pPr>
            <a:r>
              <a:rPr lang="en-US" dirty="0"/>
              <a:t>Use normalized transcription</a:t>
            </a:r>
          </a:p>
          <a:p>
            <a:pPr marL="514350" indent="-514350">
              <a:buAutoNum type="arabicPeriod"/>
            </a:pPr>
            <a:r>
              <a:rPr lang="en-US" dirty="0"/>
              <a:t>Transcribe a number as it appears</a:t>
            </a:r>
          </a:p>
          <a:p>
            <a:pPr marL="514350" indent="-514350">
              <a:buAutoNum type="arabicPeriod"/>
            </a:pPr>
            <a:r>
              <a:rPr lang="en-US" dirty="0"/>
              <a:t>If it’s not an Arabic numeral, give an equivalent Arabic numeral</a:t>
            </a:r>
          </a:p>
          <a:p>
            <a:pPr marL="0" indent="0">
              <a:buNone/>
            </a:pPr>
            <a:endParaRPr lang="en-US" dirty="0"/>
          </a:p>
          <a:p>
            <a:pPr marL="0" indent="0" algn="ctr">
              <a:buNone/>
            </a:pPr>
            <a:r>
              <a:rPr lang="en-US" dirty="0"/>
              <a:t>2021</a:t>
            </a:r>
          </a:p>
        </p:txBody>
      </p:sp>
      <p:sp>
        <p:nvSpPr>
          <p:cNvPr id="3" name="Rectangle: Rounded Corners 2">
            <a:extLst>
              <a:ext uri="{FF2B5EF4-FFF2-40B4-BE49-F238E27FC236}">
                <a16:creationId xmlns:a16="http://schemas.microsoft.com/office/drawing/2014/main" id="{691537DD-295F-0BBE-554B-A6AFC70FF7B1}"/>
              </a:ext>
            </a:extLst>
          </p:cNvPr>
          <p:cNvSpPr/>
          <p:nvPr/>
        </p:nvSpPr>
        <p:spPr>
          <a:xfrm>
            <a:off x="2791326" y="5438274"/>
            <a:ext cx="878306" cy="4932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8013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EF63-DB48-9B09-8B9F-F476BE1FCB9C}"/>
              </a:ext>
            </a:extLst>
          </p:cNvPr>
          <p:cNvSpPr>
            <a:spLocks noGrp="1"/>
          </p:cNvSpPr>
          <p:nvPr>
            <p:ph type="title"/>
          </p:nvPr>
        </p:nvSpPr>
        <p:spPr/>
        <p:txBody>
          <a:bodyPr/>
          <a:lstStyle/>
          <a:p>
            <a:r>
              <a:rPr lang="en-US" dirty="0"/>
              <a:t>Recording date of publication</a:t>
            </a:r>
          </a:p>
        </p:txBody>
      </p:sp>
      <p:pic>
        <p:nvPicPr>
          <p:cNvPr id="5" name="Content Placeholder 4">
            <a:extLst>
              <a:ext uri="{FF2B5EF4-FFF2-40B4-BE49-F238E27FC236}">
                <a16:creationId xmlns:a16="http://schemas.microsoft.com/office/drawing/2014/main" id="{0F10B429-AC93-CD78-0403-5355020D19F1}"/>
              </a:ext>
            </a:extLst>
          </p:cNvPr>
          <p:cNvPicPr>
            <a:picLocks noGrp="1" noChangeAspect="1"/>
          </p:cNvPicPr>
          <p:nvPr>
            <p:ph idx="1"/>
          </p:nvPr>
        </p:nvPicPr>
        <p:blipFill>
          <a:blip r:embed="rId2"/>
          <a:stretch>
            <a:fillRect/>
          </a:stretch>
        </p:blipFill>
        <p:spPr>
          <a:xfrm>
            <a:off x="1419032" y="1825625"/>
            <a:ext cx="9353935" cy="4351338"/>
          </a:xfrm>
          <a:prstGeom prst="rect">
            <a:avLst/>
          </a:prstGeom>
          <a:ln>
            <a:solidFill>
              <a:schemeClr val="tx1"/>
            </a:solidFill>
          </a:ln>
        </p:spPr>
      </p:pic>
    </p:spTree>
    <p:extLst>
      <p:ext uri="{BB962C8B-B14F-4D97-AF65-F5344CB8AC3E}">
        <p14:creationId xmlns:p14="http://schemas.microsoft.com/office/powerpoint/2010/main" val="42675214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0BD50E-6662-B5FE-C192-E52E44EDE26C}"/>
              </a:ext>
            </a:extLst>
          </p:cNvPr>
          <p:cNvSpPr>
            <a:spLocks noGrp="1"/>
          </p:cNvSpPr>
          <p:nvPr>
            <p:ph type="title"/>
          </p:nvPr>
        </p:nvSpPr>
        <p:spPr/>
        <p:txBody>
          <a:bodyPr/>
          <a:lstStyle/>
          <a:p>
            <a:r>
              <a:rPr lang="en-US" dirty="0"/>
              <a:t>name of person</a:t>
            </a:r>
          </a:p>
        </p:txBody>
      </p:sp>
      <p:sp>
        <p:nvSpPr>
          <p:cNvPr id="6" name="Text Placeholder 5">
            <a:extLst>
              <a:ext uri="{FF2B5EF4-FFF2-40B4-BE49-F238E27FC236}">
                <a16:creationId xmlns:a16="http://schemas.microsoft.com/office/drawing/2014/main" id="{52628723-E5E2-1213-B8BB-226E892C3B9F}"/>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BE7C64C4-0CD6-C2D3-3AE2-F50B6B3CCAF5}"/>
              </a:ext>
            </a:extLst>
          </p:cNvPr>
          <p:cNvSpPr>
            <a:spLocks noGrp="1"/>
          </p:cNvSpPr>
          <p:nvPr>
            <p:ph type="sldNum" sz="quarter" idx="12"/>
          </p:nvPr>
        </p:nvSpPr>
        <p:spPr/>
        <p:txBody>
          <a:bodyPr/>
          <a:lstStyle/>
          <a:p>
            <a:fld id="{26D89839-9540-4FD2-A570-163792ED64AF}" type="slidenum">
              <a:rPr lang="en-US" smtClean="0"/>
              <a:t>76</a:t>
            </a:fld>
            <a:endParaRPr lang="en-US"/>
          </a:p>
        </p:txBody>
      </p:sp>
    </p:spTree>
    <p:extLst>
      <p:ext uri="{BB962C8B-B14F-4D97-AF65-F5344CB8AC3E}">
        <p14:creationId xmlns:p14="http://schemas.microsoft.com/office/powerpoint/2010/main" val="17989990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03F4-843B-77EB-E562-4D4ACF0FB171}"/>
              </a:ext>
            </a:extLst>
          </p:cNvPr>
          <p:cNvSpPr>
            <a:spLocks noGrp="1"/>
          </p:cNvSpPr>
          <p:nvPr>
            <p:ph type="title"/>
          </p:nvPr>
        </p:nvSpPr>
        <p:spPr/>
        <p:txBody>
          <a:bodyPr/>
          <a:lstStyle/>
          <a:p>
            <a:r>
              <a:rPr lang="en-US" dirty="0"/>
              <a:t>Recording name of person</a:t>
            </a:r>
          </a:p>
        </p:txBody>
      </p:sp>
      <p:pic>
        <p:nvPicPr>
          <p:cNvPr id="5" name="Content Placeholder 4">
            <a:extLst>
              <a:ext uri="{FF2B5EF4-FFF2-40B4-BE49-F238E27FC236}">
                <a16:creationId xmlns:a16="http://schemas.microsoft.com/office/drawing/2014/main" id="{208B2445-5363-D66E-ECA3-B7762F352114}"/>
              </a:ext>
            </a:extLst>
          </p:cNvPr>
          <p:cNvPicPr>
            <a:picLocks noGrp="1" noChangeAspect="1"/>
          </p:cNvPicPr>
          <p:nvPr>
            <p:ph idx="1"/>
          </p:nvPr>
        </p:nvPicPr>
        <p:blipFill>
          <a:blip r:embed="rId3"/>
          <a:stretch>
            <a:fillRect/>
          </a:stretch>
        </p:blipFill>
        <p:spPr>
          <a:xfrm>
            <a:off x="2267882" y="1825625"/>
            <a:ext cx="7656236" cy="4351338"/>
          </a:xfrm>
          <a:prstGeom prst="rect">
            <a:avLst/>
          </a:prstGeom>
          <a:ln>
            <a:solidFill>
              <a:schemeClr val="tx1"/>
            </a:solidFill>
          </a:ln>
        </p:spPr>
      </p:pic>
    </p:spTree>
    <p:extLst>
      <p:ext uri="{BB962C8B-B14F-4D97-AF65-F5344CB8AC3E}">
        <p14:creationId xmlns:p14="http://schemas.microsoft.com/office/powerpoint/2010/main" val="4120583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F4680-B47A-BC1D-68B5-FADD5B25629A}"/>
              </a:ext>
            </a:extLst>
          </p:cNvPr>
          <p:cNvSpPr>
            <a:spLocks noGrp="1"/>
          </p:cNvSpPr>
          <p:nvPr>
            <p:ph type="title"/>
          </p:nvPr>
        </p:nvSpPr>
        <p:spPr/>
        <p:txBody>
          <a:bodyPr/>
          <a:lstStyle/>
          <a:p>
            <a:r>
              <a:rPr lang="en-US" dirty="0"/>
              <a:t>Recording name of person</a:t>
            </a:r>
          </a:p>
        </p:txBody>
      </p:sp>
      <p:pic>
        <p:nvPicPr>
          <p:cNvPr id="5" name="Content Placeholder 4">
            <a:extLst>
              <a:ext uri="{FF2B5EF4-FFF2-40B4-BE49-F238E27FC236}">
                <a16:creationId xmlns:a16="http://schemas.microsoft.com/office/drawing/2014/main" id="{A5C21C1E-5582-B73F-1FF1-8860A03FB774}"/>
              </a:ext>
            </a:extLst>
          </p:cNvPr>
          <p:cNvPicPr>
            <a:picLocks noGrp="1" noChangeAspect="1"/>
          </p:cNvPicPr>
          <p:nvPr>
            <p:ph idx="1"/>
          </p:nvPr>
        </p:nvPicPr>
        <p:blipFill>
          <a:blip r:embed="rId3"/>
          <a:stretch>
            <a:fillRect/>
          </a:stretch>
        </p:blipFill>
        <p:spPr>
          <a:xfrm>
            <a:off x="993795" y="1825625"/>
            <a:ext cx="10204410" cy="4351338"/>
          </a:xfrm>
          <a:prstGeom prst="rect">
            <a:avLst/>
          </a:prstGeom>
          <a:ln>
            <a:solidFill>
              <a:schemeClr val="tx1"/>
            </a:solidFill>
          </a:ln>
        </p:spPr>
      </p:pic>
    </p:spTree>
    <p:extLst>
      <p:ext uri="{BB962C8B-B14F-4D97-AF65-F5344CB8AC3E}">
        <p14:creationId xmlns:p14="http://schemas.microsoft.com/office/powerpoint/2010/main" val="3911794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6E41-9CC7-C1DA-E711-2800AC99006E}"/>
              </a:ext>
            </a:extLst>
          </p:cNvPr>
          <p:cNvSpPr>
            <a:spLocks noGrp="1"/>
          </p:cNvSpPr>
          <p:nvPr>
            <p:ph type="title"/>
          </p:nvPr>
        </p:nvSpPr>
        <p:spPr/>
        <p:txBody>
          <a:bodyPr/>
          <a:lstStyle/>
          <a:p>
            <a:r>
              <a:rPr lang="en-US" dirty="0"/>
              <a:t>Recording name of person</a:t>
            </a:r>
          </a:p>
        </p:txBody>
      </p:sp>
      <p:pic>
        <p:nvPicPr>
          <p:cNvPr id="9" name="Content Placeholder 8">
            <a:extLst>
              <a:ext uri="{FF2B5EF4-FFF2-40B4-BE49-F238E27FC236}">
                <a16:creationId xmlns:a16="http://schemas.microsoft.com/office/drawing/2014/main" id="{5E49D5B0-2D99-9F5B-2E0B-A3146360F20E}"/>
              </a:ext>
            </a:extLst>
          </p:cNvPr>
          <p:cNvPicPr>
            <a:picLocks noGrp="1" noChangeAspect="1"/>
          </p:cNvPicPr>
          <p:nvPr>
            <p:ph idx="1"/>
          </p:nvPr>
        </p:nvPicPr>
        <p:blipFill>
          <a:blip r:embed="rId3"/>
          <a:stretch>
            <a:fillRect/>
          </a:stretch>
        </p:blipFill>
        <p:spPr>
          <a:xfrm>
            <a:off x="838200" y="2633386"/>
            <a:ext cx="10515600" cy="2735816"/>
          </a:xfrm>
          <a:prstGeom prst="rect">
            <a:avLst/>
          </a:prstGeom>
          <a:ln>
            <a:solidFill>
              <a:schemeClr val="tx1"/>
            </a:solidFill>
          </a:ln>
        </p:spPr>
      </p:pic>
    </p:spTree>
    <p:extLst>
      <p:ext uri="{BB962C8B-B14F-4D97-AF65-F5344CB8AC3E}">
        <p14:creationId xmlns:p14="http://schemas.microsoft.com/office/powerpoint/2010/main" val="1211810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a:t>Unstructured Description and Examples </a:t>
            </a:r>
            <a:r>
              <a:rPr lang="en-US" sz="3200"/>
              <a:t>(2/2)</a:t>
            </a:r>
            <a:endParaRPr sz="4000"/>
          </a:p>
        </p:txBody>
      </p:sp>
      <p:sp>
        <p:nvSpPr>
          <p:cNvPr id="144" name="Google Shape;144;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 name or title in direct order, as it appears in sources of information</a:t>
            </a:r>
            <a:endParaRPr/>
          </a:p>
          <a:p>
            <a:pPr marL="457200" lvl="1" indent="0" algn="l" rtl="0">
              <a:lnSpc>
                <a:spcPct val="90000"/>
              </a:lnSpc>
              <a:spcBef>
                <a:spcPts val="500"/>
              </a:spcBef>
              <a:spcAft>
                <a:spcPts val="0"/>
              </a:spcAft>
              <a:buClr>
                <a:schemeClr val="dk1"/>
              </a:buClr>
              <a:buSzPts val="2400"/>
              <a:buNone/>
            </a:pPr>
            <a:r>
              <a:rPr lang="en-US" i="1"/>
              <a:t>Harper Lee</a:t>
            </a:r>
            <a:endParaRPr/>
          </a:p>
          <a:p>
            <a:pPr marL="457200" lvl="1" indent="0" algn="l" rtl="0">
              <a:lnSpc>
                <a:spcPct val="90000"/>
              </a:lnSpc>
              <a:spcBef>
                <a:spcPts val="500"/>
              </a:spcBef>
              <a:spcAft>
                <a:spcPts val="0"/>
              </a:spcAft>
              <a:buClr>
                <a:schemeClr val="dk1"/>
              </a:buClr>
              <a:buSzPts val="2400"/>
              <a:buNone/>
            </a:pPr>
            <a:r>
              <a:rPr lang="en-US" i="1"/>
              <a:t>edited by Tom Schuller and Richard Taylor</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an uncontrolled term for a concept</a:t>
            </a:r>
            <a:endParaRPr/>
          </a:p>
          <a:p>
            <a:pPr marL="457200" lvl="1" indent="0" algn="l" rtl="0">
              <a:lnSpc>
                <a:spcPct val="90000"/>
              </a:lnSpc>
              <a:spcBef>
                <a:spcPts val="500"/>
              </a:spcBef>
              <a:spcAft>
                <a:spcPts val="0"/>
              </a:spcAft>
              <a:buClr>
                <a:schemeClr val="dk1"/>
              </a:buClr>
              <a:buSzPts val="2400"/>
              <a:buNone/>
            </a:pPr>
            <a:r>
              <a:rPr lang="en-US" i="1"/>
              <a:t>Children’s fiction</a:t>
            </a:r>
            <a:endParaRPr/>
          </a:p>
          <a:p>
            <a:pPr marL="228600" lvl="0" indent="-50800" algn="l" rtl="0">
              <a:lnSpc>
                <a:spcPct val="90000"/>
              </a:lnSpc>
              <a:spcBef>
                <a:spcPts val="1000"/>
              </a:spcBef>
              <a:spcAft>
                <a:spcPts val="0"/>
              </a:spcAft>
              <a:buClr>
                <a:schemeClr val="dk1"/>
              </a:buClr>
              <a:buSzPts val="2800"/>
              <a:buNone/>
            </a:pPr>
            <a:endParaRPr/>
          </a:p>
        </p:txBody>
      </p:sp>
      <p:sp>
        <p:nvSpPr>
          <p:cNvPr id="2" name="Slide Number Placeholder 1">
            <a:extLst>
              <a:ext uri="{FF2B5EF4-FFF2-40B4-BE49-F238E27FC236}">
                <a16:creationId xmlns:a16="http://schemas.microsoft.com/office/drawing/2014/main" id="{13E224D1-7EA0-CC7E-BCCC-5966A71F68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1D4FC-46AE-14F2-E4FF-C7558A5BA4DF}"/>
              </a:ext>
            </a:extLst>
          </p:cNvPr>
          <p:cNvSpPr>
            <a:spLocks noGrp="1"/>
          </p:cNvSpPr>
          <p:nvPr>
            <p:ph type="title"/>
          </p:nvPr>
        </p:nvSpPr>
        <p:spPr/>
        <p:txBody>
          <a:bodyPr/>
          <a:lstStyle/>
          <a:p>
            <a:r>
              <a:rPr lang="en-US" dirty="0"/>
              <a:t>Recording name of person</a:t>
            </a:r>
          </a:p>
        </p:txBody>
      </p:sp>
      <p:pic>
        <p:nvPicPr>
          <p:cNvPr id="9" name="Content Placeholder 8">
            <a:extLst>
              <a:ext uri="{FF2B5EF4-FFF2-40B4-BE49-F238E27FC236}">
                <a16:creationId xmlns:a16="http://schemas.microsoft.com/office/drawing/2014/main" id="{495EF43F-6D1E-1CE9-7BAE-78C3BAE57C1E}"/>
              </a:ext>
            </a:extLst>
          </p:cNvPr>
          <p:cNvPicPr>
            <a:picLocks noGrp="1" noChangeAspect="1"/>
          </p:cNvPicPr>
          <p:nvPr>
            <p:ph idx="1"/>
          </p:nvPr>
        </p:nvPicPr>
        <p:blipFill>
          <a:blip r:embed="rId3"/>
          <a:stretch/>
        </p:blipFill>
        <p:spPr>
          <a:xfrm>
            <a:off x="1475536" y="1825625"/>
            <a:ext cx="9240927" cy="4351337"/>
          </a:xfrm>
          <a:prstGeom prst="rect">
            <a:avLst/>
          </a:prstGeom>
          <a:ln>
            <a:solidFill>
              <a:schemeClr val="tx1"/>
            </a:solidFill>
          </a:ln>
        </p:spPr>
      </p:pic>
    </p:spTree>
    <p:extLst>
      <p:ext uri="{BB962C8B-B14F-4D97-AF65-F5344CB8AC3E}">
        <p14:creationId xmlns:p14="http://schemas.microsoft.com/office/powerpoint/2010/main" val="2680848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F4F7-A084-7944-FC1C-60F60ED767DB}"/>
              </a:ext>
            </a:extLst>
          </p:cNvPr>
          <p:cNvSpPr>
            <a:spLocks noGrp="1"/>
          </p:cNvSpPr>
          <p:nvPr>
            <p:ph type="title"/>
          </p:nvPr>
        </p:nvSpPr>
        <p:spPr/>
        <p:txBody>
          <a:bodyPr/>
          <a:lstStyle/>
          <a:p>
            <a:r>
              <a:rPr lang="en-US" dirty="0"/>
              <a:t>Recording name of person</a:t>
            </a:r>
          </a:p>
        </p:txBody>
      </p:sp>
      <p:pic>
        <p:nvPicPr>
          <p:cNvPr id="5" name="Content Placeholder 4">
            <a:extLst>
              <a:ext uri="{FF2B5EF4-FFF2-40B4-BE49-F238E27FC236}">
                <a16:creationId xmlns:a16="http://schemas.microsoft.com/office/drawing/2014/main" id="{337C1967-8AE5-7833-23E9-ACE2FA20CF8E}"/>
              </a:ext>
            </a:extLst>
          </p:cNvPr>
          <p:cNvPicPr>
            <a:picLocks noGrp="1" noChangeAspect="1"/>
          </p:cNvPicPr>
          <p:nvPr>
            <p:ph idx="1"/>
          </p:nvPr>
        </p:nvPicPr>
        <p:blipFill>
          <a:blip r:embed="rId3"/>
          <a:stretch>
            <a:fillRect/>
          </a:stretch>
        </p:blipFill>
        <p:spPr>
          <a:xfrm>
            <a:off x="2862674" y="1825625"/>
            <a:ext cx="6466652" cy="4351338"/>
          </a:xfrm>
          <a:prstGeom prst="rect">
            <a:avLst/>
          </a:prstGeom>
          <a:ln>
            <a:solidFill>
              <a:schemeClr val="tx1"/>
            </a:solidFill>
          </a:ln>
        </p:spPr>
      </p:pic>
      <p:sp>
        <p:nvSpPr>
          <p:cNvPr id="6" name="Oval 5">
            <a:extLst>
              <a:ext uri="{FF2B5EF4-FFF2-40B4-BE49-F238E27FC236}">
                <a16:creationId xmlns:a16="http://schemas.microsoft.com/office/drawing/2014/main" id="{7DE88233-2C24-9337-492A-F0BDC32DB7C8}"/>
              </a:ext>
            </a:extLst>
          </p:cNvPr>
          <p:cNvSpPr/>
          <p:nvPr/>
        </p:nvSpPr>
        <p:spPr>
          <a:xfrm>
            <a:off x="2620358" y="3749623"/>
            <a:ext cx="4203523" cy="5477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1265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8205-9A18-A543-E132-B43B0A6E62F9}"/>
              </a:ext>
            </a:extLst>
          </p:cNvPr>
          <p:cNvSpPr>
            <a:spLocks noGrp="1"/>
          </p:cNvSpPr>
          <p:nvPr>
            <p:ph type="title"/>
          </p:nvPr>
        </p:nvSpPr>
        <p:spPr/>
        <p:txBody>
          <a:bodyPr/>
          <a:lstStyle/>
          <a:p>
            <a:r>
              <a:rPr lang="en-US" dirty="0"/>
              <a:t>Recording name of person</a:t>
            </a:r>
          </a:p>
        </p:txBody>
      </p:sp>
      <p:pic>
        <p:nvPicPr>
          <p:cNvPr id="4" name="Content Placeholder 3">
            <a:extLst>
              <a:ext uri="{FF2B5EF4-FFF2-40B4-BE49-F238E27FC236}">
                <a16:creationId xmlns:a16="http://schemas.microsoft.com/office/drawing/2014/main" id="{D515381D-00ED-339D-DA01-6BE7F1565384}"/>
              </a:ext>
            </a:extLst>
          </p:cNvPr>
          <p:cNvPicPr>
            <a:picLocks noGrp="1" noChangeAspect="1"/>
          </p:cNvPicPr>
          <p:nvPr>
            <p:ph idx="1"/>
          </p:nvPr>
        </p:nvPicPr>
        <p:blipFill>
          <a:blip r:embed="rId3"/>
          <a:stretch>
            <a:fillRect/>
          </a:stretch>
        </p:blipFill>
        <p:spPr>
          <a:xfrm>
            <a:off x="2744605" y="1690688"/>
            <a:ext cx="2819718" cy="4351338"/>
          </a:xfrm>
          <a:prstGeom prst="rect">
            <a:avLst/>
          </a:prstGeom>
          <a:ln>
            <a:solidFill>
              <a:schemeClr val="tx1"/>
            </a:solidFill>
          </a:ln>
        </p:spPr>
      </p:pic>
      <p:pic>
        <p:nvPicPr>
          <p:cNvPr id="5" name="Picture 4">
            <a:extLst>
              <a:ext uri="{FF2B5EF4-FFF2-40B4-BE49-F238E27FC236}">
                <a16:creationId xmlns:a16="http://schemas.microsoft.com/office/drawing/2014/main" id="{2C9766A1-B355-1D09-07D3-579A6EE00291}"/>
              </a:ext>
            </a:extLst>
          </p:cNvPr>
          <p:cNvPicPr>
            <a:picLocks noChangeAspect="1"/>
          </p:cNvPicPr>
          <p:nvPr/>
        </p:nvPicPr>
        <p:blipFill>
          <a:blip r:embed="rId4"/>
          <a:stretch>
            <a:fillRect/>
          </a:stretch>
        </p:blipFill>
        <p:spPr>
          <a:xfrm>
            <a:off x="6395537" y="1690687"/>
            <a:ext cx="3079408" cy="4351339"/>
          </a:xfrm>
          <a:prstGeom prst="rect">
            <a:avLst/>
          </a:prstGeom>
          <a:ln>
            <a:solidFill>
              <a:schemeClr val="tx1"/>
            </a:solidFill>
          </a:ln>
        </p:spPr>
      </p:pic>
    </p:spTree>
    <p:extLst>
      <p:ext uri="{BB962C8B-B14F-4D97-AF65-F5344CB8AC3E}">
        <p14:creationId xmlns:p14="http://schemas.microsoft.com/office/powerpoint/2010/main" val="900331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8545-1D11-E2C4-B4AD-90D680DEBBEB}"/>
              </a:ext>
            </a:extLst>
          </p:cNvPr>
          <p:cNvSpPr>
            <a:spLocks noGrp="1"/>
          </p:cNvSpPr>
          <p:nvPr>
            <p:ph type="title"/>
          </p:nvPr>
        </p:nvSpPr>
        <p:spPr/>
        <p:txBody>
          <a:bodyPr/>
          <a:lstStyle/>
          <a:p>
            <a:r>
              <a:rPr lang="en-US" dirty="0"/>
              <a:t>Recording name of person</a:t>
            </a:r>
          </a:p>
        </p:txBody>
      </p:sp>
      <p:pic>
        <p:nvPicPr>
          <p:cNvPr id="5" name="Content Placeholder 4">
            <a:extLst>
              <a:ext uri="{FF2B5EF4-FFF2-40B4-BE49-F238E27FC236}">
                <a16:creationId xmlns:a16="http://schemas.microsoft.com/office/drawing/2014/main" id="{62AA6D3F-7CC4-D5CD-5FF6-31902FE4478D}"/>
              </a:ext>
            </a:extLst>
          </p:cNvPr>
          <p:cNvPicPr>
            <a:picLocks noGrp="1" noChangeAspect="1"/>
          </p:cNvPicPr>
          <p:nvPr>
            <p:ph idx="1"/>
          </p:nvPr>
        </p:nvPicPr>
        <p:blipFill>
          <a:blip r:embed="rId3"/>
          <a:stretch>
            <a:fillRect/>
          </a:stretch>
        </p:blipFill>
        <p:spPr>
          <a:xfrm>
            <a:off x="3512554" y="1825625"/>
            <a:ext cx="5166891" cy="4351338"/>
          </a:xfrm>
          <a:prstGeom prst="rect">
            <a:avLst/>
          </a:prstGeom>
          <a:ln>
            <a:solidFill>
              <a:schemeClr val="tx1"/>
            </a:solidFill>
          </a:ln>
        </p:spPr>
      </p:pic>
      <p:sp>
        <p:nvSpPr>
          <p:cNvPr id="6" name="Oval 5">
            <a:extLst>
              <a:ext uri="{FF2B5EF4-FFF2-40B4-BE49-F238E27FC236}">
                <a16:creationId xmlns:a16="http://schemas.microsoft.com/office/drawing/2014/main" id="{76EAE5CB-8F4D-AEDE-CDCB-9C1B808CBCFA}"/>
              </a:ext>
            </a:extLst>
          </p:cNvPr>
          <p:cNvSpPr/>
          <p:nvPr/>
        </p:nvSpPr>
        <p:spPr>
          <a:xfrm>
            <a:off x="3507470" y="4513898"/>
            <a:ext cx="1378432" cy="4265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4417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7814C-E226-C1AC-8F90-5242BB8445E9}"/>
              </a:ext>
            </a:extLst>
          </p:cNvPr>
          <p:cNvSpPr>
            <a:spLocks noGrp="1"/>
          </p:cNvSpPr>
          <p:nvPr>
            <p:ph type="title"/>
          </p:nvPr>
        </p:nvSpPr>
        <p:spPr/>
        <p:txBody>
          <a:bodyPr/>
          <a:lstStyle/>
          <a:p>
            <a:r>
              <a:rPr lang="en-US" dirty="0"/>
              <a:t>Recording name of person</a:t>
            </a:r>
          </a:p>
        </p:txBody>
      </p:sp>
      <p:pic>
        <p:nvPicPr>
          <p:cNvPr id="5" name="Content Placeholder 4">
            <a:extLst>
              <a:ext uri="{FF2B5EF4-FFF2-40B4-BE49-F238E27FC236}">
                <a16:creationId xmlns:a16="http://schemas.microsoft.com/office/drawing/2014/main" id="{DEC77657-1918-7BC2-0014-880E957834B8}"/>
              </a:ext>
            </a:extLst>
          </p:cNvPr>
          <p:cNvPicPr>
            <a:picLocks noGrp="1" noChangeAspect="1"/>
          </p:cNvPicPr>
          <p:nvPr>
            <p:ph idx="1"/>
          </p:nvPr>
        </p:nvPicPr>
        <p:blipFill>
          <a:blip r:embed="rId3"/>
          <a:stretch>
            <a:fillRect/>
          </a:stretch>
        </p:blipFill>
        <p:spPr>
          <a:xfrm>
            <a:off x="2829557" y="1825625"/>
            <a:ext cx="6532886" cy="4351338"/>
          </a:xfrm>
          <a:prstGeom prst="rect">
            <a:avLst/>
          </a:prstGeom>
          <a:ln>
            <a:solidFill>
              <a:schemeClr val="tx1"/>
            </a:solidFill>
          </a:ln>
        </p:spPr>
      </p:pic>
    </p:spTree>
    <p:extLst>
      <p:ext uri="{BB962C8B-B14F-4D97-AF65-F5344CB8AC3E}">
        <p14:creationId xmlns:p14="http://schemas.microsoft.com/office/powerpoint/2010/main" val="18654755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3330E-9B78-90AD-181C-FE2A9A5FDF71}"/>
              </a:ext>
            </a:extLst>
          </p:cNvPr>
          <p:cNvSpPr>
            <a:spLocks noGrp="1"/>
          </p:cNvSpPr>
          <p:nvPr>
            <p:ph type="title"/>
          </p:nvPr>
        </p:nvSpPr>
        <p:spPr/>
        <p:txBody>
          <a:bodyPr/>
          <a:lstStyle/>
          <a:p>
            <a:r>
              <a:rPr lang="en-US" dirty="0"/>
              <a:t>Recording name of person</a:t>
            </a:r>
          </a:p>
        </p:txBody>
      </p:sp>
      <p:pic>
        <p:nvPicPr>
          <p:cNvPr id="5" name="Content Placeholder 4">
            <a:extLst>
              <a:ext uri="{FF2B5EF4-FFF2-40B4-BE49-F238E27FC236}">
                <a16:creationId xmlns:a16="http://schemas.microsoft.com/office/drawing/2014/main" id="{E5D3302A-2BBA-7455-0E1B-9768F1835129}"/>
              </a:ext>
            </a:extLst>
          </p:cNvPr>
          <p:cNvPicPr>
            <a:picLocks noGrp="1" noChangeAspect="1"/>
          </p:cNvPicPr>
          <p:nvPr>
            <p:ph idx="1"/>
          </p:nvPr>
        </p:nvPicPr>
        <p:blipFill>
          <a:blip r:embed="rId3"/>
          <a:srcRect b="3324"/>
          <a:stretch>
            <a:fillRect/>
          </a:stretch>
        </p:blipFill>
        <p:spPr>
          <a:xfrm>
            <a:off x="1041523" y="1690688"/>
            <a:ext cx="5823557" cy="4206685"/>
          </a:xfrm>
          <a:prstGeom prst="rect">
            <a:avLst/>
          </a:prstGeom>
          <a:ln>
            <a:solidFill>
              <a:schemeClr val="tx1"/>
            </a:solidFill>
          </a:ln>
        </p:spPr>
      </p:pic>
      <p:sp>
        <p:nvSpPr>
          <p:cNvPr id="6" name="Content Placeholder 2">
            <a:extLst>
              <a:ext uri="{FF2B5EF4-FFF2-40B4-BE49-F238E27FC236}">
                <a16:creationId xmlns:a16="http://schemas.microsoft.com/office/drawing/2014/main" id="{6EA335EA-75DE-CE5B-97FE-0D5B547520FD}"/>
              </a:ext>
            </a:extLst>
          </p:cNvPr>
          <p:cNvSpPr txBox="1">
            <a:spLocks/>
          </p:cNvSpPr>
          <p:nvPr/>
        </p:nvSpPr>
        <p:spPr>
          <a:xfrm>
            <a:off x="5369268" y="4715015"/>
            <a:ext cx="6652364" cy="504216"/>
          </a:xfrm>
          <a:prstGeom prst="rect">
            <a:avLst/>
          </a:prstGeom>
          <a:solidFill>
            <a:schemeClr val="bg1"/>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SHANE ARBUTHNOTT = Shane </a:t>
            </a:r>
            <a:r>
              <a:rPr lang="en-US" dirty="0" err="1"/>
              <a:t>Arbuthnott</a:t>
            </a:r>
            <a:endParaRPr lang="en-US" dirty="0"/>
          </a:p>
        </p:txBody>
      </p:sp>
      <p:pic>
        <p:nvPicPr>
          <p:cNvPr id="7" name="Picture 6">
            <a:extLst>
              <a:ext uri="{FF2B5EF4-FFF2-40B4-BE49-F238E27FC236}">
                <a16:creationId xmlns:a16="http://schemas.microsoft.com/office/drawing/2014/main" id="{00E5EC97-BDC7-4CF1-C34B-6E4E393401C7}"/>
              </a:ext>
            </a:extLst>
          </p:cNvPr>
          <p:cNvPicPr>
            <a:picLocks noChangeAspect="1"/>
          </p:cNvPicPr>
          <p:nvPr/>
        </p:nvPicPr>
        <p:blipFill>
          <a:blip r:embed="rId4"/>
          <a:stretch>
            <a:fillRect/>
          </a:stretch>
        </p:blipFill>
        <p:spPr>
          <a:xfrm>
            <a:off x="8918532" y="648405"/>
            <a:ext cx="2504976" cy="3865634"/>
          </a:xfrm>
          <a:prstGeom prst="rect">
            <a:avLst/>
          </a:prstGeom>
          <a:ln>
            <a:solidFill>
              <a:schemeClr val="tx1"/>
            </a:solidFill>
          </a:ln>
        </p:spPr>
      </p:pic>
    </p:spTree>
    <p:extLst>
      <p:ext uri="{BB962C8B-B14F-4D97-AF65-F5344CB8AC3E}">
        <p14:creationId xmlns:p14="http://schemas.microsoft.com/office/powerpoint/2010/main" val="5322556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90191-E8AA-BB2E-C351-1D699D97F99F}"/>
              </a:ext>
            </a:extLst>
          </p:cNvPr>
          <p:cNvSpPr>
            <a:spLocks noGrp="1"/>
          </p:cNvSpPr>
          <p:nvPr>
            <p:ph type="title"/>
          </p:nvPr>
        </p:nvSpPr>
        <p:spPr/>
        <p:txBody>
          <a:bodyPr/>
          <a:lstStyle/>
          <a:p>
            <a:r>
              <a:rPr lang="en-US" dirty="0"/>
              <a:t>Recording name of person</a:t>
            </a:r>
          </a:p>
        </p:txBody>
      </p:sp>
      <p:pic>
        <p:nvPicPr>
          <p:cNvPr id="5" name="Content Placeholder 4">
            <a:extLst>
              <a:ext uri="{FF2B5EF4-FFF2-40B4-BE49-F238E27FC236}">
                <a16:creationId xmlns:a16="http://schemas.microsoft.com/office/drawing/2014/main" id="{1FDE9734-9588-51DC-4CD6-43C2EB7A9D80}"/>
              </a:ext>
            </a:extLst>
          </p:cNvPr>
          <p:cNvPicPr>
            <a:picLocks noGrp="1" noChangeAspect="1"/>
          </p:cNvPicPr>
          <p:nvPr>
            <p:ph idx="1"/>
          </p:nvPr>
        </p:nvPicPr>
        <p:blipFill>
          <a:blip r:embed="rId3"/>
          <a:stretch>
            <a:fillRect/>
          </a:stretch>
        </p:blipFill>
        <p:spPr>
          <a:xfrm>
            <a:off x="838200" y="1874579"/>
            <a:ext cx="10515600" cy="4253429"/>
          </a:xfrm>
          <a:prstGeom prst="rect">
            <a:avLst/>
          </a:prstGeom>
          <a:ln>
            <a:solidFill>
              <a:schemeClr val="tx1"/>
            </a:solidFill>
          </a:ln>
        </p:spPr>
      </p:pic>
    </p:spTree>
    <p:extLst>
      <p:ext uri="{BB962C8B-B14F-4D97-AF65-F5344CB8AC3E}">
        <p14:creationId xmlns:p14="http://schemas.microsoft.com/office/powerpoint/2010/main" val="5409638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FBF95-2433-D40C-C8A9-1FED022255E1}"/>
              </a:ext>
            </a:extLst>
          </p:cNvPr>
          <p:cNvSpPr>
            <a:spLocks noGrp="1"/>
          </p:cNvSpPr>
          <p:nvPr>
            <p:ph type="title"/>
          </p:nvPr>
        </p:nvSpPr>
        <p:spPr/>
        <p:txBody>
          <a:bodyPr/>
          <a:lstStyle/>
          <a:p>
            <a:r>
              <a:rPr lang="en-US" dirty="0"/>
              <a:t>Recording name of person – data provenance</a:t>
            </a:r>
          </a:p>
        </p:txBody>
      </p:sp>
      <p:pic>
        <p:nvPicPr>
          <p:cNvPr id="5" name="Content Placeholder 4">
            <a:extLst>
              <a:ext uri="{FF2B5EF4-FFF2-40B4-BE49-F238E27FC236}">
                <a16:creationId xmlns:a16="http://schemas.microsoft.com/office/drawing/2014/main" id="{CD14A9EA-7243-CE23-EC6E-C769D59C41C7}"/>
              </a:ext>
            </a:extLst>
          </p:cNvPr>
          <p:cNvPicPr>
            <a:picLocks noGrp="1" noChangeAspect="1"/>
          </p:cNvPicPr>
          <p:nvPr>
            <p:ph idx="1"/>
          </p:nvPr>
        </p:nvPicPr>
        <p:blipFill>
          <a:blip r:embed="rId3"/>
          <a:srcRect t="2561"/>
          <a:stretch>
            <a:fillRect/>
          </a:stretch>
        </p:blipFill>
        <p:spPr>
          <a:xfrm>
            <a:off x="2371385" y="1937083"/>
            <a:ext cx="7449230" cy="4239879"/>
          </a:xfrm>
          <a:prstGeom prst="rect">
            <a:avLst/>
          </a:prstGeom>
          <a:ln>
            <a:solidFill>
              <a:schemeClr val="tx1"/>
            </a:solidFill>
          </a:ln>
        </p:spPr>
      </p:pic>
      <p:sp>
        <p:nvSpPr>
          <p:cNvPr id="7" name="Rectangle: Rounded Corners 6">
            <a:extLst>
              <a:ext uri="{FF2B5EF4-FFF2-40B4-BE49-F238E27FC236}">
                <a16:creationId xmlns:a16="http://schemas.microsoft.com/office/drawing/2014/main" id="{6FEF4982-EC32-9600-08E8-1F6CA1A566B0}"/>
              </a:ext>
            </a:extLst>
          </p:cNvPr>
          <p:cNvSpPr/>
          <p:nvPr/>
        </p:nvSpPr>
        <p:spPr>
          <a:xfrm>
            <a:off x="7062537" y="4824663"/>
            <a:ext cx="2646947" cy="115503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6544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2EBF-7651-3CA6-1F6B-AF4D74D070BC}"/>
              </a:ext>
            </a:extLst>
          </p:cNvPr>
          <p:cNvSpPr>
            <a:spLocks noGrp="1"/>
          </p:cNvSpPr>
          <p:nvPr>
            <p:ph type="title"/>
          </p:nvPr>
        </p:nvSpPr>
        <p:spPr/>
        <p:txBody>
          <a:bodyPr/>
          <a:lstStyle/>
          <a:p>
            <a:r>
              <a:rPr lang="en-US" dirty="0"/>
              <a:t>Recording name of person – data provenance</a:t>
            </a:r>
          </a:p>
        </p:txBody>
      </p:sp>
      <p:pic>
        <p:nvPicPr>
          <p:cNvPr id="5" name="Content Placeholder 4">
            <a:extLst>
              <a:ext uri="{FF2B5EF4-FFF2-40B4-BE49-F238E27FC236}">
                <a16:creationId xmlns:a16="http://schemas.microsoft.com/office/drawing/2014/main" id="{29CEA4A9-DC45-CE83-B62F-766624FAE44B}"/>
              </a:ext>
            </a:extLst>
          </p:cNvPr>
          <p:cNvPicPr>
            <a:picLocks noGrp="1" noChangeAspect="1"/>
          </p:cNvPicPr>
          <p:nvPr>
            <p:ph idx="1"/>
          </p:nvPr>
        </p:nvPicPr>
        <p:blipFill>
          <a:blip r:embed="rId3"/>
          <a:stretch>
            <a:fillRect/>
          </a:stretch>
        </p:blipFill>
        <p:spPr>
          <a:xfrm>
            <a:off x="224590" y="1464423"/>
            <a:ext cx="10515600" cy="3196815"/>
          </a:xfrm>
          <a:prstGeom prst="rect">
            <a:avLst/>
          </a:prstGeom>
          <a:ln>
            <a:solidFill>
              <a:schemeClr val="tx1"/>
            </a:solidFill>
          </a:ln>
        </p:spPr>
      </p:pic>
      <p:pic>
        <p:nvPicPr>
          <p:cNvPr id="7" name="Picture 6">
            <a:extLst>
              <a:ext uri="{FF2B5EF4-FFF2-40B4-BE49-F238E27FC236}">
                <a16:creationId xmlns:a16="http://schemas.microsoft.com/office/drawing/2014/main" id="{59288C08-B1DF-3069-BD52-7150B54898F8}"/>
              </a:ext>
            </a:extLst>
          </p:cNvPr>
          <p:cNvPicPr>
            <a:picLocks noChangeAspect="1"/>
          </p:cNvPicPr>
          <p:nvPr/>
        </p:nvPicPr>
        <p:blipFill>
          <a:blip r:embed="rId4"/>
          <a:stretch>
            <a:fillRect/>
          </a:stretch>
        </p:blipFill>
        <p:spPr>
          <a:xfrm>
            <a:off x="3874169" y="2910881"/>
            <a:ext cx="7700212" cy="3500713"/>
          </a:xfrm>
          <a:prstGeom prst="rect">
            <a:avLst/>
          </a:prstGeom>
          <a:ln>
            <a:solidFill>
              <a:schemeClr val="tx1"/>
            </a:solidFill>
          </a:ln>
        </p:spPr>
      </p:pic>
    </p:spTree>
    <p:extLst>
      <p:ext uri="{BB962C8B-B14F-4D97-AF65-F5344CB8AC3E}">
        <p14:creationId xmlns:p14="http://schemas.microsoft.com/office/powerpoint/2010/main" val="30020745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2E0DD-41A2-A4C6-B653-235E1EC857F2}"/>
              </a:ext>
            </a:extLst>
          </p:cNvPr>
          <p:cNvSpPr>
            <a:spLocks noGrp="1"/>
          </p:cNvSpPr>
          <p:nvPr>
            <p:ph type="title"/>
          </p:nvPr>
        </p:nvSpPr>
        <p:spPr/>
        <p:txBody>
          <a:bodyPr/>
          <a:lstStyle/>
          <a:p>
            <a:r>
              <a:rPr lang="en-US" dirty="0"/>
              <a:t>Recording name of person – data provenance</a:t>
            </a:r>
          </a:p>
        </p:txBody>
      </p:sp>
      <p:pic>
        <p:nvPicPr>
          <p:cNvPr id="9" name="Content Placeholder 8">
            <a:extLst>
              <a:ext uri="{FF2B5EF4-FFF2-40B4-BE49-F238E27FC236}">
                <a16:creationId xmlns:a16="http://schemas.microsoft.com/office/drawing/2014/main" id="{DAB3CAA6-3942-FBC6-03EC-5219B92AF45A}"/>
              </a:ext>
            </a:extLst>
          </p:cNvPr>
          <p:cNvPicPr>
            <a:picLocks noGrp="1" noChangeAspect="1"/>
          </p:cNvPicPr>
          <p:nvPr>
            <p:ph idx="1"/>
          </p:nvPr>
        </p:nvPicPr>
        <p:blipFill>
          <a:blip r:embed="rId3"/>
          <a:stretch>
            <a:fillRect/>
          </a:stretch>
        </p:blipFill>
        <p:spPr>
          <a:xfrm>
            <a:off x="2428654" y="1448216"/>
            <a:ext cx="7425209" cy="5044659"/>
          </a:xfrm>
          <a:prstGeom prst="rect">
            <a:avLst/>
          </a:prstGeom>
          <a:ln>
            <a:solidFill>
              <a:schemeClr val="tx1"/>
            </a:solidFill>
          </a:ln>
        </p:spPr>
      </p:pic>
    </p:spTree>
    <p:extLst>
      <p:ext uri="{BB962C8B-B14F-4D97-AF65-F5344CB8AC3E}">
        <p14:creationId xmlns:p14="http://schemas.microsoft.com/office/powerpoint/2010/main" val="2208026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21"/>
          <p:cNvPicPr preferRelativeResize="0"/>
          <p:nvPr/>
        </p:nvPicPr>
        <p:blipFill rotWithShape="1">
          <a:blip r:embed="rId3">
            <a:alphaModFix/>
          </a:blip>
          <a:srcRect/>
          <a:stretch/>
        </p:blipFill>
        <p:spPr>
          <a:xfrm>
            <a:off x="1376855" y="1413640"/>
            <a:ext cx="8965324" cy="5264649"/>
          </a:xfrm>
          <a:prstGeom prst="rect">
            <a:avLst/>
          </a:prstGeom>
          <a:noFill/>
          <a:ln>
            <a:noFill/>
          </a:ln>
        </p:spPr>
      </p:pic>
      <p:sp>
        <p:nvSpPr>
          <p:cNvPr id="279" name="Google Shape;279;p21"/>
          <p:cNvSpPr/>
          <p:nvPr/>
        </p:nvSpPr>
        <p:spPr>
          <a:xfrm>
            <a:off x="1513489" y="4876801"/>
            <a:ext cx="2774731" cy="262758"/>
          </a:xfrm>
          <a:prstGeom prst="rect">
            <a:avLst/>
          </a:prstGeom>
          <a:noFill/>
          <a:ln w="25400" cap="flat" cmpd="sng">
            <a:solidFill>
              <a:srgbClr val="C00000"/>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21"/>
          <p:cNvSpPr/>
          <p:nvPr/>
        </p:nvSpPr>
        <p:spPr>
          <a:xfrm>
            <a:off x="7157543" y="4529958"/>
            <a:ext cx="2156853" cy="304800"/>
          </a:xfrm>
          <a:prstGeom prst="rect">
            <a:avLst/>
          </a:prstGeom>
          <a:noFill/>
          <a:ln w="25400" cap="flat" cmpd="sng">
            <a:solidFill>
              <a:srgbClr val="C00000"/>
            </a:solidFill>
            <a:prstDash val="solid"/>
            <a:miter lim="8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p21"/>
          <p:cNvSpPr txBox="1"/>
          <p:nvPr/>
        </p:nvSpPr>
        <p:spPr>
          <a:xfrm>
            <a:off x="1155345" y="262757"/>
            <a:ext cx="988131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Transcription Options – LC/PCC practice: Normalized Transcription</a:t>
            </a:r>
            <a:endParaRPr sz="1400" b="0" i="0" u="none" strike="noStrike" cap="none">
              <a:solidFill>
                <a:srgbClr val="000000"/>
              </a:solidFill>
              <a:latin typeface="Arial"/>
              <a:ea typeface="Arial"/>
              <a:cs typeface="Arial"/>
              <a:sym typeface="Arial"/>
            </a:endParaRPr>
          </a:p>
        </p:txBody>
      </p:sp>
      <p:sp>
        <p:nvSpPr>
          <p:cNvPr id="282" name="Google Shape;282;p21"/>
          <p:cNvSpPr txBox="1"/>
          <p:nvPr/>
        </p:nvSpPr>
        <p:spPr>
          <a:xfrm>
            <a:off x="10432869" y="6555178"/>
            <a:ext cx="240776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RDA [</a:t>
            </a:r>
            <a:r>
              <a:rPr lang="en-US" sz="10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03.41.60.16</a:t>
            </a:r>
            <a:r>
              <a:rPr lang="en-US" sz="1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8B4FBAAA-7A81-1BFA-DF03-1F3001EB3CEA}"/>
              </a:ext>
            </a:extLst>
          </p:cNvPr>
          <p:cNvSpPr>
            <a:spLocks noGrp="1"/>
          </p:cNvSpPr>
          <p:nvPr>
            <p:ph type="sldNum" sz="quarter" idx="12"/>
          </p:nvPr>
        </p:nvSpPr>
        <p:spPr/>
        <p:txBody>
          <a:bodyPr/>
          <a:lstStyle/>
          <a:p>
            <a:fld id="{26D89839-9540-4FD2-A570-163792ED64AF}" type="slidenum">
              <a:rPr lang="en-US" smtClean="0"/>
              <a:t>9</a:t>
            </a:fld>
            <a:endParaRPr lang="en-US"/>
          </a:p>
        </p:txBody>
      </p:sp>
    </p:spTree>
    <p:extLst>
      <p:ext uri="{BB962C8B-B14F-4D97-AF65-F5344CB8AC3E}">
        <p14:creationId xmlns:p14="http://schemas.microsoft.com/office/powerpoint/2010/main" val="18912536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F1C4C-026C-2683-1D1B-5875DF42BF8D}"/>
              </a:ext>
            </a:extLst>
          </p:cNvPr>
          <p:cNvSpPr>
            <a:spLocks noGrp="1"/>
          </p:cNvSpPr>
          <p:nvPr>
            <p:ph type="title"/>
          </p:nvPr>
        </p:nvSpPr>
        <p:spPr/>
        <p:txBody>
          <a:bodyPr/>
          <a:lstStyle/>
          <a:p>
            <a:r>
              <a:rPr lang="en-US" dirty="0"/>
              <a:t>Recording name of person – data provenance</a:t>
            </a:r>
          </a:p>
        </p:txBody>
      </p:sp>
      <p:pic>
        <p:nvPicPr>
          <p:cNvPr id="5" name="Content Placeholder 4">
            <a:extLst>
              <a:ext uri="{FF2B5EF4-FFF2-40B4-BE49-F238E27FC236}">
                <a16:creationId xmlns:a16="http://schemas.microsoft.com/office/drawing/2014/main" id="{6952609B-41DA-FDA6-A347-15A599E2295D}"/>
              </a:ext>
            </a:extLst>
          </p:cNvPr>
          <p:cNvPicPr>
            <a:picLocks noGrp="1" noChangeAspect="1"/>
          </p:cNvPicPr>
          <p:nvPr>
            <p:ph idx="1"/>
          </p:nvPr>
        </p:nvPicPr>
        <p:blipFill>
          <a:blip r:embed="rId3"/>
          <a:stretch>
            <a:fillRect/>
          </a:stretch>
        </p:blipFill>
        <p:spPr>
          <a:xfrm>
            <a:off x="2165684" y="1349461"/>
            <a:ext cx="7760369" cy="5373086"/>
          </a:xfrm>
          <a:prstGeom prst="rect">
            <a:avLst/>
          </a:prstGeom>
          <a:ln>
            <a:solidFill>
              <a:schemeClr val="tx1"/>
            </a:solidFill>
          </a:ln>
        </p:spPr>
      </p:pic>
    </p:spTree>
    <p:extLst>
      <p:ext uri="{BB962C8B-B14F-4D97-AF65-F5344CB8AC3E}">
        <p14:creationId xmlns:p14="http://schemas.microsoft.com/office/powerpoint/2010/main" val="39107938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2997-258E-260A-D054-46AB2383308C}"/>
              </a:ext>
            </a:extLst>
          </p:cNvPr>
          <p:cNvSpPr>
            <a:spLocks noGrp="1"/>
          </p:cNvSpPr>
          <p:nvPr>
            <p:ph type="title"/>
          </p:nvPr>
        </p:nvSpPr>
        <p:spPr/>
        <p:txBody>
          <a:bodyPr/>
          <a:lstStyle/>
          <a:p>
            <a:r>
              <a:rPr lang="en-US" dirty="0"/>
              <a:t>Recording name of person – data provenance</a:t>
            </a:r>
          </a:p>
        </p:txBody>
      </p:sp>
      <p:pic>
        <p:nvPicPr>
          <p:cNvPr id="5" name="Content Placeholder 4">
            <a:extLst>
              <a:ext uri="{FF2B5EF4-FFF2-40B4-BE49-F238E27FC236}">
                <a16:creationId xmlns:a16="http://schemas.microsoft.com/office/drawing/2014/main" id="{1875638A-F2DD-860B-5FE0-05BA6A749BCB}"/>
              </a:ext>
            </a:extLst>
          </p:cNvPr>
          <p:cNvPicPr>
            <a:picLocks noGrp="1" noChangeAspect="1"/>
          </p:cNvPicPr>
          <p:nvPr>
            <p:ph idx="1"/>
          </p:nvPr>
        </p:nvPicPr>
        <p:blipFill>
          <a:blip r:embed="rId3"/>
          <a:stretch>
            <a:fillRect/>
          </a:stretch>
        </p:blipFill>
        <p:spPr>
          <a:xfrm>
            <a:off x="838200" y="2148423"/>
            <a:ext cx="10515600" cy="3705741"/>
          </a:xfrm>
          <a:prstGeom prst="rect">
            <a:avLst/>
          </a:prstGeom>
        </p:spPr>
      </p:pic>
    </p:spTree>
    <p:extLst>
      <p:ext uri="{BB962C8B-B14F-4D97-AF65-F5344CB8AC3E}">
        <p14:creationId xmlns:p14="http://schemas.microsoft.com/office/powerpoint/2010/main" val="21906797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7BEE-30F6-9ACF-14E2-EAC1D3BE3202}"/>
              </a:ext>
            </a:extLst>
          </p:cNvPr>
          <p:cNvSpPr>
            <a:spLocks noGrp="1"/>
          </p:cNvSpPr>
          <p:nvPr>
            <p:ph type="title"/>
          </p:nvPr>
        </p:nvSpPr>
        <p:spPr/>
        <p:txBody>
          <a:bodyPr/>
          <a:lstStyle/>
          <a:p>
            <a:r>
              <a:rPr lang="en-US" dirty="0"/>
              <a:t>Recording name of person – data provenance</a:t>
            </a:r>
          </a:p>
        </p:txBody>
      </p:sp>
      <p:pic>
        <p:nvPicPr>
          <p:cNvPr id="5" name="Content Placeholder 4">
            <a:extLst>
              <a:ext uri="{FF2B5EF4-FFF2-40B4-BE49-F238E27FC236}">
                <a16:creationId xmlns:a16="http://schemas.microsoft.com/office/drawing/2014/main" id="{2569C9B9-09E7-7887-F725-0710068D9475}"/>
              </a:ext>
            </a:extLst>
          </p:cNvPr>
          <p:cNvPicPr>
            <a:picLocks noGrp="1" noChangeAspect="1"/>
          </p:cNvPicPr>
          <p:nvPr>
            <p:ph idx="1"/>
          </p:nvPr>
        </p:nvPicPr>
        <p:blipFill>
          <a:blip r:embed="rId3"/>
          <a:stretch>
            <a:fillRect/>
          </a:stretch>
        </p:blipFill>
        <p:spPr>
          <a:xfrm>
            <a:off x="3094261" y="1825625"/>
            <a:ext cx="6543034" cy="4742410"/>
          </a:xfrm>
          <a:prstGeom prst="rect">
            <a:avLst/>
          </a:prstGeom>
          <a:ln>
            <a:solidFill>
              <a:schemeClr val="tx1"/>
            </a:solidFill>
          </a:ln>
        </p:spPr>
      </p:pic>
      <p:sp>
        <p:nvSpPr>
          <p:cNvPr id="7" name="Rectangle: Rounded Corners 6">
            <a:extLst>
              <a:ext uri="{FF2B5EF4-FFF2-40B4-BE49-F238E27FC236}">
                <a16:creationId xmlns:a16="http://schemas.microsoft.com/office/drawing/2014/main" id="{8362C93E-4809-59EE-29C8-72B8E7EE6A63}"/>
              </a:ext>
            </a:extLst>
          </p:cNvPr>
          <p:cNvSpPr/>
          <p:nvPr/>
        </p:nvSpPr>
        <p:spPr>
          <a:xfrm>
            <a:off x="7158789" y="4848726"/>
            <a:ext cx="2117558" cy="52939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184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F9F4-6365-D433-7F96-6F3E16E7D635}"/>
              </a:ext>
            </a:extLst>
          </p:cNvPr>
          <p:cNvSpPr>
            <a:spLocks noGrp="1"/>
          </p:cNvSpPr>
          <p:nvPr>
            <p:ph type="title"/>
          </p:nvPr>
        </p:nvSpPr>
        <p:spPr/>
        <p:txBody>
          <a:bodyPr/>
          <a:lstStyle/>
          <a:p>
            <a:r>
              <a:rPr lang="en-US" dirty="0"/>
              <a:t>Recording name of person – data provenance</a:t>
            </a:r>
          </a:p>
        </p:txBody>
      </p:sp>
      <p:pic>
        <p:nvPicPr>
          <p:cNvPr id="5" name="Content Placeholder 4">
            <a:extLst>
              <a:ext uri="{FF2B5EF4-FFF2-40B4-BE49-F238E27FC236}">
                <a16:creationId xmlns:a16="http://schemas.microsoft.com/office/drawing/2014/main" id="{E8C34873-9023-A7AF-4D99-5C0603F7EAF7}"/>
              </a:ext>
            </a:extLst>
          </p:cNvPr>
          <p:cNvPicPr>
            <a:picLocks noGrp="1" noChangeAspect="1"/>
          </p:cNvPicPr>
          <p:nvPr>
            <p:ph idx="1"/>
          </p:nvPr>
        </p:nvPicPr>
        <p:blipFill>
          <a:blip r:embed="rId3"/>
          <a:stretch>
            <a:fillRect/>
          </a:stretch>
        </p:blipFill>
        <p:spPr>
          <a:xfrm>
            <a:off x="249603" y="1789530"/>
            <a:ext cx="5484499" cy="4351338"/>
          </a:xfrm>
          <a:prstGeom prst="rect">
            <a:avLst/>
          </a:prstGeom>
          <a:ln>
            <a:solidFill>
              <a:schemeClr val="tx1"/>
            </a:solidFill>
          </a:ln>
        </p:spPr>
      </p:pic>
      <p:pic>
        <p:nvPicPr>
          <p:cNvPr id="7" name="Picture 6">
            <a:extLst>
              <a:ext uri="{FF2B5EF4-FFF2-40B4-BE49-F238E27FC236}">
                <a16:creationId xmlns:a16="http://schemas.microsoft.com/office/drawing/2014/main" id="{8F260A62-72A3-23EC-63DF-5511E89E57CC}"/>
              </a:ext>
            </a:extLst>
          </p:cNvPr>
          <p:cNvPicPr>
            <a:picLocks noChangeAspect="1"/>
          </p:cNvPicPr>
          <p:nvPr/>
        </p:nvPicPr>
        <p:blipFill>
          <a:blip r:embed="rId4"/>
          <a:stretch>
            <a:fillRect/>
          </a:stretch>
        </p:blipFill>
        <p:spPr>
          <a:xfrm>
            <a:off x="5821383" y="2041191"/>
            <a:ext cx="6013679" cy="4451684"/>
          </a:xfrm>
          <a:prstGeom prst="rect">
            <a:avLst/>
          </a:prstGeom>
          <a:ln>
            <a:solidFill>
              <a:schemeClr val="tx1"/>
            </a:solidFill>
          </a:ln>
        </p:spPr>
      </p:pic>
      <p:sp>
        <p:nvSpPr>
          <p:cNvPr id="8" name="Oval 7">
            <a:extLst>
              <a:ext uri="{FF2B5EF4-FFF2-40B4-BE49-F238E27FC236}">
                <a16:creationId xmlns:a16="http://schemas.microsoft.com/office/drawing/2014/main" id="{6645B433-5458-CFA6-882F-B2D7EF5A1252}"/>
              </a:ext>
            </a:extLst>
          </p:cNvPr>
          <p:cNvSpPr/>
          <p:nvPr/>
        </p:nvSpPr>
        <p:spPr>
          <a:xfrm>
            <a:off x="6443180" y="4742502"/>
            <a:ext cx="1378432" cy="4265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2007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69AC8-0B94-202A-DE37-97C1F6088307}"/>
              </a:ext>
            </a:extLst>
          </p:cNvPr>
          <p:cNvSpPr>
            <a:spLocks noGrp="1"/>
          </p:cNvSpPr>
          <p:nvPr>
            <p:ph type="title"/>
          </p:nvPr>
        </p:nvSpPr>
        <p:spPr/>
        <p:txBody>
          <a:bodyPr/>
          <a:lstStyle/>
          <a:p>
            <a:r>
              <a:rPr lang="en-US" dirty="0"/>
              <a:t>Recording name of person – data provenance</a:t>
            </a:r>
          </a:p>
        </p:txBody>
      </p:sp>
      <p:pic>
        <p:nvPicPr>
          <p:cNvPr id="5" name="Content Placeholder 4">
            <a:extLst>
              <a:ext uri="{FF2B5EF4-FFF2-40B4-BE49-F238E27FC236}">
                <a16:creationId xmlns:a16="http://schemas.microsoft.com/office/drawing/2014/main" id="{E919AE78-4FF9-1323-667C-8BEC60503588}"/>
              </a:ext>
            </a:extLst>
          </p:cNvPr>
          <p:cNvPicPr>
            <a:picLocks noGrp="1" noChangeAspect="1"/>
          </p:cNvPicPr>
          <p:nvPr>
            <p:ph idx="1"/>
          </p:nvPr>
        </p:nvPicPr>
        <p:blipFill>
          <a:blip r:embed="rId3"/>
          <a:stretch>
            <a:fillRect/>
          </a:stretch>
        </p:blipFill>
        <p:spPr>
          <a:xfrm>
            <a:off x="2899612" y="1524288"/>
            <a:ext cx="6160168" cy="5148415"/>
          </a:xfrm>
          <a:prstGeom prst="rect">
            <a:avLst/>
          </a:prstGeom>
          <a:ln>
            <a:solidFill>
              <a:schemeClr val="tx1"/>
            </a:solidFill>
          </a:ln>
        </p:spPr>
      </p:pic>
    </p:spTree>
    <p:extLst>
      <p:ext uri="{BB962C8B-B14F-4D97-AF65-F5344CB8AC3E}">
        <p14:creationId xmlns:p14="http://schemas.microsoft.com/office/powerpoint/2010/main" val="2650076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6EA9-2925-9B84-21BA-73A9EA26563B}"/>
              </a:ext>
            </a:extLst>
          </p:cNvPr>
          <p:cNvSpPr>
            <a:spLocks noGrp="1"/>
          </p:cNvSpPr>
          <p:nvPr>
            <p:ph type="title"/>
          </p:nvPr>
        </p:nvSpPr>
        <p:spPr/>
        <p:txBody>
          <a:bodyPr/>
          <a:lstStyle/>
          <a:p>
            <a:r>
              <a:rPr lang="en-US" dirty="0"/>
              <a:t>Recording name of person – data provenance</a:t>
            </a:r>
          </a:p>
        </p:txBody>
      </p:sp>
      <p:sp>
        <p:nvSpPr>
          <p:cNvPr id="3" name="Content Placeholder 2">
            <a:extLst>
              <a:ext uri="{FF2B5EF4-FFF2-40B4-BE49-F238E27FC236}">
                <a16:creationId xmlns:a16="http://schemas.microsoft.com/office/drawing/2014/main" id="{1FB21E13-4FBA-D1F7-1763-7EBF51BECC4A}"/>
              </a:ext>
            </a:extLst>
          </p:cNvPr>
          <p:cNvSpPr>
            <a:spLocks noGrp="1"/>
          </p:cNvSpPr>
          <p:nvPr>
            <p:ph idx="1"/>
          </p:nvPr>
        </p:nvSpPr>
        <p:spPr/>
        <p:txBody>
          <a:bodyPr>
            <a:normAutofit fontScale="77500" lnSpcReduction="20000"/>
          </a:bodyPr>
          <a:lstStyle/>
          <a:p>
            <a:pPr marL="0" indent="0">
              <a:buNone/>
            </a:pPr>
            <a:r>
              <a:rPr lang="en-US" dirty="0"/>
              <a:t>Value for source consulted, following the MGD for works</a:t>
            </a:r>
          </a:p>
          <a:p>
            <a:pPr marL="0" indent="0">
              <a:buNone/>
            </a:pPr>
            <a:r>
              <a:rPr lang="en-US" dirty="0"/>
              <a:t>Traditional punctuation</a:t>
            </a:r>
          </a:p>
          <a:p>
            <a:pPr marL="457200" lvl="1" indent="0">
              <a:buNone/>
            </a:pPr>
            <a:r>
              <a:rPr lang="en-US" dirty="0"/>
              <a:t>comma after title proper; </a:t>
            </a:r>
          </a:p>
          <a:p>
            <a:pPr marL="457200" lvl="1" indent="0">
              <a:buNone/>
            </a:pPr>
            <a:r>
              <a:rPr lang="en-US" dirty="0"/>
              <a:t>colon after date of publication if a location is given; </a:t>
            </a:r>
          </a:p>
          <a:p>
            <a:pPr marL="457200" lvl="1" indent="0">
              <a:buNone/>
            </a:pPr>
            <a:r>
              <a:rPr lang="en-US" dirty="0"/>
              <a:t>location; </a:t>
            </a:r>
          </a:p>
          <a:p>
            <a:pPr marL="457200" lvl="1" indent="0">
              <a:buNone/>
            </a:pPr>
            <a:r>
              <a:rPr lang="en-US" dirty="0"/>
              <a:t>within parentheses the data found</a:t>
            </a:r>
          </a:p>
          <a:p>
            <a:pPr marL="457200" lvl="1" indent="0">
              <a:buNone/>
            </a:pPr>
            <a:endParaRPr lang="en-US" dirty="0"/>
          </a:p>
          <a:p>
            <a:pPr marL="0" indent="0">
              <a:buNone/>
            </a:pPr>
            <a:r>
              <a:rPr lang="en-US" dirty="0"/>
              <a:t>In RDA worksheet:</a:t>
            </a:r>
          </a:p>
          <a:p>
            <a:pPr marL="0" indent="0">
              <a:buNone/>
            </a:pPr>
            <a:r>
              <a:rPr lang="en-US" dirty="0"/>
              <a:t>Guardians of </a:t>
            </a:r>
            <a:r>
              <a:rPr lang="en-US" dirty="0" err="1"/>
              <a:t>Porthaven</a:t>
            </a:r>
            <a:r>
              <a:rPr lang="en-US" dirty="0"/>
              <a:t>, 2021: title page (Shane </a:t>
            </a:r>
            <a:r>
              <a:rPr lang="en-US" dirty="0" err="1"/>
              <a:t>Arbuthnott</a:t>
            </a:r>
            <a:r>
              <a:rPr lang="en-US" dirty="0"/>
              <a:t>) about the author (lives in Regina, Saskatchewan)</a:t>
            </a:r>
          </a:p>
          <a:p>
            <a:pPr marL="0" indent="0">
              <a:buNone/>
            </a:pPr>
            <a:endParaRPr lang="en-US" dirty="0"/>
          </a:p>
          <a:p>
            <a:pPr marL="0" indent="0">
              <a:buNone/>
            </a:pPr>
            <a:r>
              <a:rPr lang="en-US" dirty="0"/>
              <a:t>In MARC:</a:t>
            </a:r>
          </a:p>
          <a:p>
            <a:pPr marL="0" indent="0">
              <a:buNone/>
            </a:pPr>
            <a:r>
              <a:rPr lang="en-US" dirty="0"/>
              <a:t>670 ## $a Guardians of </a:t>
            </a:r>
            <a:r>
              <a:rPr lang="en-US" dirty="0" err="1"/>
              <a:t>Porthaven</a:t>
            </a:r>
            <a:r>
              <a:rPr lang="en-US" dirty="0"/>
              <a:t>, 2021: $b title page (Shane </a:t>
            </a:r>
            <a:r>
              <a:rPr lang="en-US" dirty="0" err="1"/>
              <a:t>Arbuthnott</a:t>
            </a:r>
            <a:r>
              <a:rPr lang="en-US" dirty="0"/>
              <a:t>) about the author (lives in Regina, Saskatchewan)</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561778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B202-E443-A9C8-E6E9-ADE8183A2FC1}"/>
              </a:ext>
            </a:extLst>
          </p:cNvPr>
          <p:cNvSpPr>
            <a:spLocks noGrp="1"/>
          </p:cNvSpPr>
          <p:nvPr>
            <p:ph type="title"/>
          </p:nvPr>
        </p:nvSpPr>
        <p:spPr/>
        <p:txBody>
          <a:bodyPr/>
          <a:lstStyle/>
          <a:p>
            <a:r>
              <a:rPr lang="en-US" dirty="0"/>
              <a:t>Recording name of person – data provenance</a:t>
            </a:r>
          </a:p>
        </p:txBody>
      </p:sp>
      <p:pic>
        <p:nvPicPr>
          <p:cNvPr id="5" name="Content Placeholder 4">
            <a:extLst>
              <a:ext uri="{FF2B5EF4-FFF2-40B4-BE49-F238E27FC236}">
                <a16:creationId xmlns:a16="http://schemas.microsoft.com/office/drawing/2014/main" id="{D82ABAE6-43B0-DEBF-D797-2925A60660E2}"/>
              </a:ext>
            </a:extLst>
          </p:cNvPr>
          <p:cNvPicPr>
            <a:picLocks noGrp="1" noChangeAspect="1"/>
          </p:cNvPicPr>
          <p:nvPr>
            <p:ph idx="1"/>
          </p:nvPr>
        </p:nvPicPr>
        <p:blipFill>
          <a:blip r:embed="rId3"/>
          <a:stretch>
            <a:fillRect/>
          </a:stretch>
        </p:blipFill>
        <p:spPr>
          <a:xfrm>
            <a:off x="1028658" y="1825625"/>
            <a:ext cx="10134684" cy="4351338"/>
          </a:xfrm>
          <a:prstGeom prst="rect">
            <a:avLst/>
          </a:prstGeom>
          <a:ln>
            <a:solidFill>
              <a:schemeClr val="tx1"/>
            </a:solidFill>
          </a:ln>
        </p:spPr>
      </p:pic>
    </p:spTree>
    <p:extLst>
      <p:ext uri="{BB962C8B-B14F-4D97-AF65-F5344CB8AC3E}">
        <p14:creationId xmlns:p14="http://schemas.microsoft.com/office/powerpoint/2010/main" val="32069975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D842D9-D5A2-FCFF-6882-B66CA33A0D92}"/>
              </a:ext>
            </a:extLst>
          </p:cNvPr>
          <p:cNvSpPr>
            <a:spLocks noGrp="1"/>
          </p:cNvSpPr>
          <p:nvPr>
            <p:ph type="title"/>
          </p:nvPr>
        </p:nvSpPr>
        <p:spPr/>
        <p:txBody>
          <a:bodyPr/>
          <a:lstStyle/>
          <a:p>
            <a:r>
              <a:rPr lang="en-US" dirty="0"/>
              <a:t>preferred name of person</a:t>
            </a:r>
          </a:p>
        </p:txBody>
      </p:sp>
      <p:sp>
        <p:nvSpPr>
          <p:cNvPr id="6" name="Text Placeholder 5">
            <a:extLst>
              <a:ext uri="{FF2B5EF4-FFF2-40B4-BE49-F238E27FC236}">
                <a16:creationId xmlns:a16="http://schemas.microsoft.com/office/drawing/2014/main" id="{2EDC67F7-1848-0831-5615-B7C681547F8C}"/>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A84F5BE6-FDB3-5C6F-E992-BA84AD995298}"/>
              </a:ext>
            </a:extLst>
          </p:cNvPr>
          <p:cNvSpPr>
            <a:spLocks noGrp="1"/>
          </p:cNvSpPr>
          <p:nvPr>
            <p:ph type="sldNum" sz="quarter" idx="12"/>
          </p:nvPr>
        </p:nvSpPr>
        <p:spPr/>
        <p:txBody>
          <a:bodyPr/>
          <a:lstStyle/>
          <a:p>
            <a:fld id="{26D89839-9540-4FD2-A570-163792ED64AF}" type="slidenum">
              <a:rPr lang="en-US" smtClean="0"/>
              <a:t>97</a:t>
            </a:fld>
            <a:endParaRPr lang="en-US"/>
          </a:p>
        </p:txBody>
      </p:sp>
    </p:spTree>
    <p:extLst>
      <p:ext uri="{BB962C8B-B14F-4D97-AF65-F5344CB8AC3E}">
        <p14:creationId xmlns:p14="http://schemas.microsoft.com/office/powerpoint/2010/main" val="35846555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2FA4-48D8-7818-CAFC-3DE67733B857}"/>
              </a:ext>
            </a:extLst>
          </p:cNvPr>
          <p:cNvSpPr>
            <a:spLocks noGrp="1"/>
          </p:cNvSpPr>
          <p:nvPr>
            <p:ph type="title"/>
          </p:nvPr>
        </p:nvSpPr>
        <p:spPr/>
        <p:txBody>
          <a:bodyPr/>
          <a:lstStyle/>
          <a:p>
            <a:r>
              <a:rPr lang="en-US" dirty="0"/>
              <a:t>Recording name of person (preferred name)</a:t>
            </a:r>
          </a:p>
        </p:txBody>
      </p:sp>
      <p:pic>
        <p:nvPicPr>
          <p:cNvPr id="5" name="Content Placeholder 4">
            <a:extLst>
              <a:ext uri="{FF2B5EF4-FFF2-40B4-BE49-F238E27FC236}">
                <a16:creationId xmlns:a16="http://schemas.microsoft.com/office/drawing/2014/main" id="{B088DDB3-8B6D-5E88-7548-8538A8BC5735}"/>
              </a:ext>
            </a:extLst>
          </p:cNvPr>
          <p:cNvPicPr>
            <a:picLocks noGrp="1" noChangeAspect="1"/>
          </p:cNvPicPr>
          <p:nvPr>
            <p:ph idx="1"/>
          </p:nvPr>
        </p:nvPicPr>
        <p:blipFill>
          <a:blip r:embed="rId3"/>
          <a:stretch>
            <a:fillRect/>
          </a:stretch>
        </p:blipFill>
        <p:spPr>
          <a:xfrm>
            <a:off x="344905" y="1414500"/>
            <a:ext cx="10515600" cy="4029000"/>
          </a:xfrm>
          <a:prstGeom prst="rect">
            <a:avLst/>
          </a:prstGeom>
          <a:ln>
            <a:solidFill>
              <a:schemeClr val="tx1"/>
            </a:solidFill>
          </a:ln>
        </p:spPr>
      </p:pic>
      <p:pic>
        <p:nvPicPr>
          <p:cNvPr id="7" name="Picture 6">
            <a:extLst>
              <a:ext uri="{FF2B5EF4-FFF2-40B4-BE49-F238E27FC236}">
                <a16:creationId xmlns:a16="http://schemas.microsoft.com/office/drawing/2014/main" id="{6143015E-53B2-72FE-1178-165AF03D1248}"/>
              </a:ext>
            </a:extLst>
          </p:cNvPr>
          <p:cNvPicPr>
            <a:picLocks noChangeAspect="1"/>
          </p:cNvPicPr>
          <p:nvPr/>
        </p:nvPicPr>
        <p:blipFill>
          <a:blip r:embed="rId4"/>
          <a:stretch>
            <a:fillRect/>
          </a:stretch>
        </p:blipFill>
        <p:spPr>
          <a:xfrm>
            <a:off x="2189488" y="4519087"/>
            <a:ext cx="9529270" cy="2095441"/>
          </a:xfrm>
          <a:prstGeom prst="rect">
            <a:avLst/>
          </a:prstGeom>
          <a:ln>
            <a:solidFill>
              <a:schemeClr val="tx1"/>
            </a:solidFill>
          </a:ln>
        </p:spPr>
      </p:pic>
      <p:sp>
        <p:nvSpPr>
          <p:cNvPr id="8" name="Oval 7">
            <a:extLst>
              <a:ext uri="{FF2B5EF4-FFF2-40B4-BE49-F238E27FC236}">
                <a16:creationId xmlns:a16="http://schemas.microsoft.com/office/drawing/2014/main" id="{EC3DE215-27D8-1B76-AED5-F5322DA63B9C}"/>
              </a:ext>
            </a:extLst>
          </p:cNvPr>
          <p:cNvSpPr/>
          <p:nvPr/>
        </p:nvSpPr>
        <p:spPr>
          <a:xfrm>
            <a:off x="3038238" y="4826726"/>
            <a:ext cx="2231593" cy="4265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7844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725FE-68B8-422E-4954-AF343F3D593A}"/>
              </a:ext>
            </a:extLst>
          </p:cNvPr>
          <p:cNvSpPr>
            <a:spLocks noGrp="1"/>
          </p:cNvSpPr>
          <p:nvPr>
            <p:ph type="title"/>
          </p:nvPr>
        </p:nvSpPr>
        <p:spPr/>
        <p:txBody>
          <a:bodyPr/>
          <a:lstStyle/>
          <a:p>
            <a:r>
              <a:rPr lang="en-US" dirty="0"/>
              <a:t>Recording name of person (preferred name)</a:t>
            </a:r>
          </a:p>
        </p:txBody>
      </p:sp>
      <p:pic>
        <p:nvPicPr>
          <p:cNvPr id="5" name="Content Placeholder 4">
            <a:extLst>
              <a:ext uri="{FF2B5EF4-FFF2-40B4-BE49-F238E27FC236}">
                <a16:creationId xmlns:a16="http://schemas.microsoft.com/office/drawing/2014/main" id="{7C7FB677-F688-65D7-6372-09BE5E9BCA94}"/>
              </a:ext>
            </a:extLst>
          </p:cNvPr>
          <p:cNvPicPr>
            <a:picLocks noGrp="1" noChangeAspect="1"/>
          </p:cNvPicPr>
          <p:nvPr>
            <p:ph idx="1"/>
          </p:nvPr>
        </p:nvPicPr>
        <p:blipFill>
          <a:blip r:embed="rId3"/>
          <a:stretch>
            <a:fillRect/>
          </a:stretch>
        </p:blipFill>
        <p:spPr>
          <a:xfrm>
            <a:off x="2530708" y="1789531"/>
            <a:ext cx="6962141" cy="4351338"/>
          </a:xfrm>
          <a:prstGeom prst="rect">
            <a:avLst/>
          </a:prstGeom>
          <a:ln>
            <a:solidFill>
              <a:schemeClr val="tx1"/>
            </a:solidFill>
          </a:ln>
        </p:spPr>
      </p:pic>
      <p:sp>
        <p:nvSpPr>
          <p:cNvPr id="6" name="Oval 5">
            <a:extLst>
              <a:ext uri="{FF2B5EF4-FFF2-40B4-BE49-F238E27FC236}">
                <a16:creationId xmlns:a16="http://schemas.microsoft.com/office/drawing/2014/main" id="{151AAF4D-1016-4665-659C-C9815BB87237}"/>
              </a:ext>
            </a:extLst>
          </p:cNvPr>
          <p:cNvSpPr/>
          <p:nvPr/>
        </p:nvSpPr>
        <p:spPr>
          <a:xfrm>
            <a:off x="6792096" y="5139548"/>
            <a:ext cx="896084" cy="4265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36C382-D19E-F19E-16B3-E4EDF2CD3570}"/>
              </a:ext>
            </a:extLst>
          </p:cNvPr>
          <p:cNvSpPr/>
          <p:nvPr/>
        </p:nvSpPr>
        <p:spPr>
          <a:xfrm>
            <a:off x="2268217" y="4020609"/>
            <a:ext cx="4120551" cy="4265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545FC10-50CB-B706-8ABA-E6F45A7A940C}"/>
              </a:ext>
            </a:extLst>
          </p:cNvPr>
          <p:cNvSpPr/>
          <p:nvPr/>
        </p:nvSpPr>
        <p:spPr>
          <a:xfrm>
            <a:off x="4285512" y="5484452"/>
            <a:ext cx="1285109" cy="4265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934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9832510E-071B-47BB-837B-562780055ED9}" vid="{B1AA67C2-AFD5-413F-A282-974178A361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NARDAC PCC Workshop Template</Template>
  <TotalTime>1899</TotalTime>
  <Words>10043</Words>
  <Application>Microsoft Office PowerPoint</Application>
  <PresentationFormat>Widescreen</PresentationFormat>
  <Paragraphs>558</Paragraphs>
  <Slides>103</Slides>
  <Notes>85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103</vt:i4>
      </vt:variant>
    </vt:vector>
  </HeadingPairs>
  <TitlesOfParts>
    <vt:vector size="107" baseType="lpstr">
      <vt:lpstr>Arial</vt:lpstr>
      <vt:lpstr>Calibri</vt:lpstr>
      <vt:lpstr>Calibri Light</vt:lpstr>
      <vt:lpstr>Office Theme</vt:lpstr>
      <vt:lpstr>Recording Unstructured Descriptions</vt:lpstr>
      <vt:lpstr>RDA Copyright</vt:lpstr>
      <vt:lpstr>Learning Outcomes</vt:lpstr>
      <vt:lpstr>Log in to RDA</vt:lpstr>
      <vt:lpstr>PowerPoint Presentation</vt:lpstr>
      <vt:lpstr>Recording Method: Unstructured Description</vt:lpstr>
      <vt:lpstr>Unstructured Description and Examples (1/2) </vt:lpstr>
      <vt:lpstr>Unstructured Description and Examples (2/2)</vt:lpstr>
      <vt:lpstr>PowerPoint Presentation</vt:lpstr>
      <vt:lpstr>Data provenance</vt:lpstr>
      <vt:lpstr>PowerPoint Presentation</vt:lpstr>
      <vt:lpstr>Metadata work: RDA Glossary</vt:lpstr>
      <vt:lpstr>Metadata work: example</vt:lpstr>
      <vt:lpstr>Metadata work: example</vt:lpstr>
      <vt:lpstr>PowerPoint Presentation</vt:lpstr>
      <vt:lpstr>Source of Information – Not a manifestation being described – transcription elements examples</vt:lpstr>
      <vt:lpstr>Unstructured description demonstration</vt:lpstr>
      <vt:lpstr>Unstructured Description Demonstration</vt:lpstr>
      <vt:lpstr>BIBCO Standard Record</vt:lpstr>
      <vt:lpstr>BIBCO Standard Record - https://bit.ly/Beta-BSR</vt:lpstr>
      <vt:lpstr>title proper</vt:lpstr>
      <vt:lpstr>Recording title proper</vt:lpstr>
      <vt:lpstr>Recording title proper</vt:lpstr>
      <vt:lpstr>Recording title proper</vt:lpstr>
      <vt:lpstr>Recording title proper</vt:lpstr>
      <vt:lpstr>Recording title proper</vt:lpstr>
      <vt:lpstr>Recording title proper</vt:lpstr>
      <vt:lpstr>Recording title proper</vt:lpstr>
      <vt:lpstr>Recording title proper</vt:lpstr>
      <vt:lpstr>Recording title proper</vt:lpstr>
      <vt:lpstr>Recording title proper: Title of manifestation</vt:lpstr>
      <vt:lpstr>Recording title proper: Data Provenance</vt:lpstr>
      <vt:lpstr>Recording title proper: Title of manifestation</vt:lpstr>
      <vt:lpstr>Recording title proper: Guidelines on normalized transcription</vt:lpstr>
      <vt:lpstr>Recording title proper: Guidelines on normalized transcription</vt:lpstr>
      <vt:lpstr>Recording title proper: Guidelines on normalized transcription</vt:lpstr>
      <vt:lpstr>Recording title proper: Guidelines on normalized transcription</vt:lpstr>
      <vt:lpstr>Recording title proper</vt:lpstr>
      <vt:lpstr>Recording title proper</vt:lpstr>
      <vt:lpstr>statement of responsibility</vt:lpstr>
      <vt:lpstr>Recording statement of responsibility</vt:lpstr>
      <vt:lpstr>Recording statement of responsibility</vt:lpstr>
      <vt:lpstr>Recording statement of responsibility</vt:lpstr>
      <vt:lpstr>Recording statement of responsibility</vt:lpstr>
      <vt:lpstr>Recording statement of responsibility</vt:lpstr>
      <vt:lpstr>Recording statement of responsibility</vt:lpstr>
      <vt:lpstr>Recording statement of responsibility</vt:lpstr>
      <vt:lpstr>Recording statement of responsibility</vt:lpstr>
      <vt:lpstr>Recording statement of responsibility</vt:lpstr>
      <vt:lpstr>place of publication</vt:lpstr>
      <vt:lpstr>Recording place of publication</vt:lpstr>
      <vt:lpstr>Recording place of publication</vt:lpstr>
      <vt:lpstr>Recording place of publication</vt:lpstr>
      <vt:lpstr>Recording place of publication</vt:lpstr>
      <vt:lpstr>Recording place of publication</vt:lpstr>
      <vt:lpstr>Recording place of publication</vt:lpstr>
      <vt:lpstr>Recording place of publication</vt:lpstr>
      <vt:lpstr>Recording place of publication</vt:lpstr>
      <vt:lpstr>name of publisher</vt:lpstr>
      <vt:lpstr>Recording name of publisher</vt:lpstr>
      <vt:lpstr>Recording name of publisher</vt:lpstr>
      <vt:lpstr>Recording name of publisher</vt:lpstr>
      <vt:lpstr>Recording name of publisher</vt:lpstr>
      <vt:lpstr>Recording name of publisher</vt:lpstr>
      <vt:lpstr>Recording name of publisher</vt:lpstr>
      <vt:lpstr>date of publication</vt:lpstr>
      <vt:lpstr>Recording date of publication</vt:lpstr>
      <vt:lpstr>Timespan</vt:lpstr>
      <vt:lpstr>Timespan</vt:lpstr>
      <vt:lpstr>Recording date of publication</vt:lpstr>
      <vt:lpstr>Recording date of publication</vt:lpstr>
      <vt:lpstr>Recording date of publication</vt:lpstr>
      <vt:lpstr>Recording date of publication</vt:lpstr>
      <vt:lpstr>Recording date of publication</vt:lpstr>
      <vt:lpstr>Recording date of publication</vt:lpstr>
      <vt:lpstr>name of person</vt:lpstr>
      <vt:lpstr>Recording name of person</vt:lpstr>
      <vt:lpstr>Recording name of person</vt:lpstr>
      <vt:lpstr>Recording name of person</vt:lpstr>
      <vt:lpstr>Recording name of person</vt:lpstr>
      <vt:lpstr>Recording name of person</vt:lpstr>
      <vt:lpstr>Recording name of person</vt:lpstr>
      <vt:lpstr>Recording name of person</vt:lpstr>
      <vt:lpstr>Recording name of person</vt:lpstr>
      <vt:lpstr>Recording name of person</vt:lpstr>
      <vt:lpstr>Recording name of person</vt:lpstr>
      <vt:lpstr>Recording name of person – data provenance</vt:lpstr>
      <vt:lpstr>Recording name of person – data provenance</vt:lpstr>
      <vt:lpstr>Recording name of person – data provenance</vt:lpstr>
      <vt:lpstr>Recording name of person – data provenance</vt:lpstr>
      <vt:lpstr>Recording name of person – data provenance</vt:lpstr>
      <vt:lpstr>Recording name of person – data provenance</vt:lpstr>
      <vt:lpstr>Recording name of person – data provenance</vt:lpstr>
      <vt:lpstr>Recording name of person – data provenance</vt:lpstr>
      <vt:lpstr>Recording name of person – data provenance</vt:lpstr>
      <vt:lpstr>Recording name of person – data provenance</vt:lpstr>
      <vt:lpstr>preferred name of person</vt:lpstr>
      <vt:lpstr>Recording name of person (preferred name)</vt:lpstr>
      <vt:lpstr>Recording name of person (preferred name)</vt:lpstr>
      <vt:lpstr>Recording name of person (preferred name)</vt:lpstr>
      <vt:lpstr>Recording name of person (preferred name)</vt:lpstr>
      <vt:lpstr>Recording name of person (preferred name)</vt:lpstr>
      <vt:lpstr>Review: unstructured description recording method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Joint Workshop with NARDAC and  PCC SCT RDA Training Task Group: Monographs</dc:title>
  <dc:creator>Adam Baron</dc:creator>
  <cp:lastModifiedBy>Adam Baron</cp:lastModifiedBy>
  <cp:revision>47</cp:revision>
  <dcterms:created xsi:type="dcterms:W3CDTF">2025-06-14T22:30:06Z</dcterms:created>
  <dcterms:modified xsi:type="dcterms:W3CDTF">2026-07-16T18:41:23Z</dcterms:modified>
</cp:coreProperties>
</file>