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8" r:id="rId2"/>
    <p:sldId id="274" r:id="rId3"/>
    <p:sldId id="275" r:id="rId4"/>
    <p:sldId id="276" r:id="rId5"/>
    <p:sldId id="265" r:id="rId6"/>
    <p:sldId id="266" r:id="rId7"/>
    <p:sldId id="267" r:id="rId8"/>
    <p:sldId id="269" r:id="rId9"/>
    <p:sldId id="259" r:id="rId10"/>
    <p:sldId id="771" r:id="rId11"/>
    <p:sldId id="772" r:id="rId12"/>
    <p:sldId id="282" r:id="rId13"/>
    <p:sldId id="468" r:id="rId14"/>
    <p:sldId id="469" r:id="rId15"/>
    <p:sldId id="618" r:id="rId16"/>
    <p:sldId id="619" r:id="rId17"/>
    <p:sldId id="620" r:id="rId18"/>
    <p:sldId id="767" r:id="rId19"/>
    <p:sldId id="768" r:id="rId20"/>
    <p:sldId id="770" r:id="rId21"/>
    <p:sldId id="277" r:id="rId22"/>
    <p:sldId id="775" r:id="rId23"/>
    <p:sldId id="264" r:id="rId24"/>
    <p:sldId id="774" r:id="rId25"/>
    <p:sldId id="776"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26" autoAdjust="0"/>
  </p:normalViewPr>
  <p:slideViewPr>
    <p:cSldViewPr snapToGrid="0">
      <p:cViewPr varScale="1">
        <p:scale>
          <a:sx n="84" d="100"/>
          <a:sy n="84" d="100"/>
        </p:scale>
        <p:origin x="15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7/16/2026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Logistics:</a:t>
            </a:r>
          </a:p>
          <a:p>
            <a:pPr marL="171450" indent="-171450">
              <a:buFont typeface="Arial" panose="020B0604020202020204" pitchFamily="34" charset="0"/>
              <a:buChar char="•"/>
            </a:pPr>
            <a:r>
              <a:rPr lang="en-CA" dirty="0" err="1"/>
              <a:t>Wifi</a:t>
            </a:r>
            <a:endParaRPr lang="en-CA" dirty="0"/>
          </a:p>
          <a:p>
            <a:pPr marL="171450" indent="-171450">
              <a:buFont typeface="Arial" panose="020B0604020202020204" pitchFamily="34" charset="0"/>
              <a:buChar char="•"/>
            </a:pPr>
            <a:r>
              <a:rPr lang="en-CA" dirty="0"/>
              <a:t>Restrooms</a:t>
            </a:r>
          </a:p>
          <a:p>
            <a:endParaRPr lang="en-CA" dirty="0"/>
          </a:p>
          <a:p>
            <a:r>
              <a:rPr lang="en-CA" dirty="0"/>
              <a:t>Good morning and welcome to the RDA preconference workshop “Practice Cataloging Using Official RDA.” </a:t>
            </a:r>
            <a:r>
              <a:rPr lang="en-US" dirty="0"/>
              <a:t>Today’s workshop has been developed by the PCC Standing Committee on Training RDA Training Task Groups for Monographs and Name Authorities, as well as the North American RDA Committee (NARDAC).</a:t>
            </a:r>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1</a:t>
            </a:fld>
            <a:endParaRPr lang="en-US"/>
          </a:p>
        </p:txBody>
      </p:sp>
    </p:spTree>
    <p:extLst>
      <p:ext uri="{BB962C8B-B14F-4D97-AF65-F5344CB8AC3E}">
        <p14:creationId xmlns:p14="http://schemas.microsoft.com/office/powerpoint/2010/main" val="39799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BIBCO Standard Record (BSR) Official RDA Metadata Application Profile provides PCC guidelines for Core and recommended elements applicable for describing monographic resources.</a:t>
            </a:r>
          </a:p>
        </p:txBody>
      </p:sp>
      <p:sp>
        <p:nvSpPr>
          <p:cNvPr id="4" name="Slide Number Placeholder 3"/>
          <p:cNvSpPr>
            <a:spLocks noGrp="1"/>
          </p:cNvSpPr>
          <p:nvPr>
            <p:ph type="sldNum" sz="quarter" idx="5"/>
          </p:nvPr>
        </p:nvSpPr>
        <p:spPr/>
        <p:txBody>
          <a:bodyPr/>
          <a:lstStyle/>
          <a:p>
            <a:fld id="{860751CD-C621-4F44-BF9E-E97C3AB3C439}" type="slidenum">
              <a:rPr lang="en-US" smtClean="0"/>
              <a:t>10</a:t>
            </a:fld>
            <a:endParaRPr lang="en-US"/>
          </a:p>
        </p:txBody>
      </p:sp>
    </p:spTree>
    <p:extLst>
      <p:ext uri="{BB962C8B-B14F-4D97-AF65-F5344CB8AC3E}">
        <p14:creationId xmlns:p14="http://schemas.microsoft.com/office/powerpoint/2010/main" val="330184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the beta version of the BSR from the Schedule and Resources document or at bit.ly/Beta-BSR.</a:t>
            </a:r>
          </a:p>
        </p:txBody>
      </p:sp>
      <p:sp>
        <p:nvSpPr>
          <p:cNvPr id="4" name="Slide Number Placeholder 3"/>
          <p:cNvSpPr>
            <a:spLocks noGrp="1"/>
          </p:cNvSpPr>
          <p:nvPr>
            <p:ph type="sldNum" sz="quarter" idx="5"/>
          </p:nvPr>
        </p:nvSpPr>
        <p:spPr/>
        <p:txBody>
          <a:bodyPr/>
          <a:lstStyle/>
          <a:p>
            <a:fld id="{860751CD-C621-4F44-BF9E-E97C3AB3C439}" type="slidenum">
              <a:rPr lang="en-US" smtClean="0"/>
              <a:t>11</a:t>
            </a:fld>
            <a:endParaRPr lang="en-US"/>
          </a:p>
        </p:txBody>
      </p:sp>
    </p:spTree>
    <p:extLst>
      <p:ext uri="{BB962C8B-B14F-4D97-AF65-F5344CB8AC3E}">
        <p14:creationId xmlns:p14="http://schemas.microsoft.com/office/powerpoint/2010/main" val="410016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three ways to access the RDA Toolkit:</a:t>
            </a:r>
          </a:p>
          <a:p>
            <a:pPr marL="228600" indent="-228600">
              <a:buFont typeface="Arial" panose="020B0604020202020204" pitchFamily="34" charset="0"/>
              <a:buChar char="•"/>
            </a:pPr>
            <a:r>
              <a:rPr lang="en-CA" dirty="0"/>
              <a:t>Clicking on direct links in the BSR to specific elements in the RDA Toolkit.</a:t>
            </a:r>
          </a:p>
          <a:p>
            <a:pPr marL="228600" indent="-228600">
              <a:buFont typeface="Arial" panose="020B0604020202020204" pitchFamily="34" charset="0"/>
              <a:buChar char="•"/>
            </a:pPr>
            <a:r>
              <a:rPr lang="en-CA" dirty="0"/>
              <a:t>To go directly to the RDA Toolkit, type “access.rdatoolkit.org” into your web browser.</a:t>
            </a:r>
          </a:p>
          <a:p>
            <a:pPr marL="228600" indent="-228600">
              <a:buFont typeface="Arial" panose="020B0604020202020204" pitchFamily="34" charset="0"/>
              <a:buChar char="•"/>
            </a:pPr>
            <a:r>
              <a:rPr lang="en-CA" dirty="0"/>
              <a:t>From the RDA Toolkit homepage at “rdatoolkit.org” and clicking on the “Access RDA Toolkit” button.</a:t>
            </a:r>
          </a:p>
        </p:txBody>
      </p:sp>
      <p:sp>
        <p:nvSpPr>
          <p:cNvPr id="4" name="Slide Number Placeholder 3"/>
          <p:cNvSpPr>
            <a:spLocks noGrp="1"/>
          </p:cNvSpPr>
          <p:nvPr>
            <p:ph type="sldNum" sz="quarter" idx="5"/>
          </p:nvPr>
        </p:nvSpPr>
        <p:spPr/>
        <p:txBody>
          <a:bodyPr/>
          <a:lstStyle/>
          <a:p>
            <a:fld id="{7A6C14AA-C89F-413E-B915-D9149CEF39DE}" type="slidenum">
              <a:rPr lang="en-CA" smtClean="0"/>
              <a:t>12</a:t>
            </a:fld>
            <a:endParaRPr lang="en-CA"/>
          </a:p>
        </p:txBody>
      </p:sp>
    </p:spTree>
    <p:extLst>
      <p:ext uri="{BB962C8B-B14F-4D97-AF65-F5344CB8AC3E}">
        <p14:creationId xmlns:p14="http://schemas.microsoft.com/office/powerpoint/2010/main" val="382511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6C43B-CD66-4B3B-0217-201AD71C0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877EC-D08C-C3C5-789D-04C942414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C4660-14EE-11F7-3400-2D55FD27DE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do not have access to the RDA Toolkit through your institution, we have provided complimentary access using an institution login from ALA Digital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login to the toolkit, enter the username </a:t>
            </a:r>
            <a:r>
              <a:rPr lang="en-CA" b="1" dirty="0" err="1"/>
              <a:t>DREvent</a:t>
            </a:r>
            <a:r>
              <a:rPr lang="en-CA" b="0" dirty="0"/>
              <a:t>, the password </a:t>
            </a:r>
            <a:r>
              <a:rPr lang="en-CA" b="1" dirty="0"/>
              <a:t>ALA2026</a:t>
            </a:r>
            <a:r>
              <a:rPr lang="en-CA" b="0" dirty="0"/>
              <a:t>, and then click “Log In”.</a:t>
            </a:r>
            <a:endParaRPr lang="en-CA" dirty="0"/>
          </a:p>
        </p:txBody>
      </p:sp>
      <p:sp>
        <p:nvSpPr>
          <p:cNvPr id="4" name="Slide Number Placeholder 3">
            <a:extLst>
              <a:ext uri="{FF2B5EF4-FFF2-40B4-BE49-F238E27FC236}">
                <a16:creationId xmlns:a16="http://schemas.microsoft.com/office/drawing/2014/main" id="{4D3FA6C1-3557-DA52-1C88-E2A0804F2521}"/>
              </a:ext>
            </a:extLst>
          </p:cNvPr>
          <p:cNvSpPr>
            <a:spLocks noGrp="1"/>
          </p:cNvSpPr>
          <p:nvPr>
            <p:ph type="sldNum" sz="quarter" idx="5"/>
          </p:nvPr>
        </p:nvSpPr>
        <p:spPr/>
        <p:txBody>
          <a:bodyPr/>
          <a:lstStyle/>
          <a:p>
            <a:fld id="{7A6C14AA-C89F-413E-B915-D9149CEF39DE}" type="slidenum">
              <a:rPr lang="en-CA" smtClean="0"/>
              <a:t>13</a:t>
            </a:fld>
            <a:endParaRPr lang="en-CA"/>
          </a:p>
        </p:txBody>
      </p:sp>
    </p:spTree>
    <p:extLst>
      <p:ext uri="{BB962C8B-B14F-4D97-AF65-F5344CB8AC3E}">
        <p14:creationId xmlns:p14="http://schemas.microsoft.com/office/powerpoint/2010/main" val="283255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FD60-CE17-FCA2-FF50-C6C5163F6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E5292-3CB7-D834-7AFF-42D0FFC27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D9548-8467-A61B-1E7E-C956A86C4065}"/>
              </a:ext>
            </a:extLst>
          </p:cNvPr>
          <p:cNvSpPr>
            <a:spLocks noGrp="1"/>
          </p:cNvSpPr>
          <p:nvPr>
            <p:ph type="body" idx="1"/>
          </p:nvPr>
        </p:nvSpPr>
        <p:spPr/>
        <p:txBody>
          <a:bodyPr/>
          <a:lstStyle/>
          <a:p>
            <a:r>
              <a:rPr lang="en-CA" dirty="0"/>
              <a:t>You will know you have successfully logged in to the complimentary account because:</a:t>
            </a:r>
          </a:p>
          <a:p>
            <a:pPr marL="228600" indent="-228600">
              <a:buFont typeface="+mj-lt"/>
              <a:buAutoNum type="arabicPeriod"/>
            </a:pPr>
            <a:r>
              <a:rPr lang="en-CA" dirty="0"/>
              <a:t>ALA Digital Reference appears in the left portion of the blue banner, under the RDA Toolkit logo;</a:t>
            </a:r>
          </a:p>
          <a:p>
            <a:pPr marL="228600" indent="-228600">
              <a:buFont typeface="+mj-lt"/>
              <a:buAutoNum type="arabicPeriod"/>
            </a:pPr>
            <a:r>
              <a:rPr lang="en-CA" dirty="0"/>
              <a:t>A dark blue login box labelled “Profile Login” appears under the words “Welcome to RDA Toolkit”; and</a:t>
            </a:r>
          </a:p>
          <a:p>
            <a:pPr marL="228600" indent="-228600">
              <a:buFont typeface="+mj-lt"/>
              <a:buAutoNum type="arabicPeriod"/>
            </a:pPr>
            <a:r>
              <a:rPr lang="en-CA" dirty="0"/>
              <a:t>A “Profile” icon appears in the right portion of the blue banner.</a:t>
            </a:r>
          </a:p>
        </p:txBody>
      </p:sp>
      <p:sp>
        <p:nvSpPr>
          <p:cNvPr id="4" name="Slide Number Placeholder 3">
            <a:extLst>
              <a:ext uri="{FF2B5EF4-FFF2-40B4-BE49-F238E27FC236}">
                <a16:creationId xmlns:a16="http://schemas.microsoft.com/office/drawing/2014/main" id="{F767624E-7478-79AF-981C-ED07D2EEBF0C}"/>
              </a:ext>
            </a:extLst>
          </p:cNvPr>
          <p:cNvSpPr>
            <a:spLocks noGrp="1"/>
          </p:cNvSpPr>
          <p:nvPr>
            <p:ph type="sldNum" sz="quarter" idx="5"/>
          </p:nvPr>
        </p:nvSpPr>
        <p:spPr/>
        <p:txBody>
          <a:bodyPr/>
          <a:lstStyle/>
          <a:p>
            <a:fld id="{7A6C14AA-C89F-413E-B915-D9149CEF39DE}" type="slidenum">
              <a:rPr lang="en-CA" smtClean="0"/>
              <a:t>14</a:t>
            </a:fld>
            <a:endParaRPr lang="en-CA"/>
          </a:p>
        </p:txBody>
      </p:sp>
    </p:spTree>
    <p:extLst>
      <p:ext uri="{BB962C8B-B14F-4D97-AF65-F5344CB8AC3E}">
        <p14:creationId xmlns:p14="http://schemas.microsoft.com/office/powerpoint/2010/main" val="126250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44C77-91F5-6752-F9BF-0AC906AD6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2123A-E791-6562-F08A-15230D3AE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16461-39FC-19EE-39C6-64E61CFE37F4}"/>
              </a:ext>
            </a:extLst>
          </p:cNvPr>
          <p:cNvSpPr>
            <a:spLocks noGrp="1"/>
          </p:cNvSpPr>
          <p:nvPr>
            <p:ph type="body" idx="1"/>
          </p:nvPr>
        </p:nvSpPr>
        <p:spPr/>
        <p:txBody>
          <a:bodyPr/>
          <a:lstStyle/>
          <a:p>
            <a:r>
              <a:rPr lang="en-CA" dirty="0"/>
              <a:t>And because it will likely happen during the workshop, you will be automatically logged out after 30 minutes if you close the browser window or your session is inactive. If you have multiple browser windows open, you will be logged out when one of the windows is inactive for 30 minutes. This means that you could be actively working in one window and then logged out without warning because another window was inactive. When this happens, log in again, find the page you wanted to view, and select your policy statement set.</a:t>
            </a:r>
          </a:p>
        </p:txBody>
      </p:sp>
      <p:sp>
        <p:nvSpPr>
          <p:cNvPr id="4" name="Slide Number Placeholder 3">
            <a:extLst>
              <a:ext uri="{FF2B5EF4-FFF2-40B4-BE49-F238E27FC236}">
                <a16:creationId xmlns:a16="http://schemas.microsoft.com/office/drawing/2014/main" id="{BDEECDE8-5844-56FC-5408-9BE112377875}"/>
              </a:ext>
            </a:extLst>
          </p:cNvPr>
          <p:cNvSpPr>
            <a:spLocks noGrp="1"/>
          </p:cNvSpPr>
          <p:nvPr>
            <p:ph type="sldNum" sz="quarter" idx="5"/>
          </p:nvPr>
        </p:nvSpPr>
        <p:spPr/>
        <p:txBody>
          <a:bodyPr/>
          <a:lstStyle/>
          <a:p>
            <a:fld id="{7A6C14AA-C89F-413E-B915-D9149CEF39DE}" type="slidenum">
              <a:rPr lang="en-CA" smtClean="0"/>
              <a:t>15</a:t>
            </a:fld>
            <a:endParaRPr lang="en-CA"/>
          </a:p>
        </p:txBody>
      </p:sp>
    </p:spTree>
    <p:extLst>
      <p:ext uri="{BB962C8B-B14F-4D97-AF65-F5344CB8AC3E}">
        <p14:creationId xmlns:p14="http://schemas.microsoft.com/office/powerpoint/2010/main" val="1167101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57BED-1FDE-0FCD-AC97-2527EA335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88ACB-9700-3046-A601-37EAEA050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E626D-F52F-8B58-772B-6D674F69A1A6}"/>
              </a:ext>
            </a:extLst>
          </p:cNvPr>
          <p:cNvSpPr>
            <a:spLocks noGrp="1"/>
          </p:cNvSpPr>
          <p:nvPr>
            <p:ph type="body" idx="1"/>
          </p:nvPr>
        </p:nvSpPr>
        <p:spPr/>
        <p:txBody>
          <a:bodyPr/>
          <a:lstStyle/>
          <a:p>
            <a:r>
              <a:rPr lang="en-CA" dirty="0"/>
              <a:t>For the exercises, we have provided the element names. The easiest way to search for these elements in the RDA Toolkit is to use the drop-down menu to the left of the search box and select “Exact Title”. </a:t>
            </a:r>
          </a:p>
          <a:p>
            <a:endParaRPr lang="en-CA" baseline="0" dirty="0"/>
          </a:p>
          <a:p>
            <a:r>
              <a:rPr lang="en-CA" baseline="0" dirty="0"/>
              <a:t>In the search box, enter the exact title of the element without quotation marks. For example, an Exact Title search for </a:t>
            </a:r>
            <a:r>
              <a:rPr lang="en-CA" b="1" baseline="0" dirty="0"/>
              <a:t>title proper</a:t>
            </a:r>
            <a:r>
              <a:rPr lang="en-CA" b="0" baseline="0" dirty="0"/>
              <a:t> …</a:t>
            </a:r>
          </a:p>
          <a:p>
            <a:endParaRPr lang="en-CA" b="0" baseline="0" dirty="0"/>
          </a:p>
          <a:p>
            <a:r>
              <a:rPr lang="en-CA" b="0" baseline="0" dirty="0"/>
              <a:t>ELEMENT PAGE APPEARS ON CLICK</a:t>
            </a:r>
            <a:endParaRPr lang="en-CA" baseline="0" dirty="0"/>
          </a:p>
          <a:p>
            <a:endParaRPr lang="en-CA" baseline="0" dirty="0"/>
          </a:p>
          <a:p>
            <a:r>
              <a:rPr lang="en-CA" baseline="0" dirty="0"/>
              <a:t>… goes directly to the element page with the title “title proper”.</a:t>
            </a:r>
          </a:p>
          <a:p>
            <a:endParaRPr lang="en-CA" baseline="0" dirty="0"/>
          </a:p>
          <a:p>
            <a:r>
              <a:rPr lang="en-CA" baseline="0" dirty="0"/>
              <a:t>If no page exists that exactly matches the search term, the search defaults to an All search and a results page displays.</a:t>
            </a:r>
          </a:p>
        </p:txBody>
      </p:sp>
      <p:sp>
        <p:nvSpPr>
          <p:cNvPr id="4" name="Slide Number Placeholder 3">
            <a:extLst>
              <a:ext uri="{FF2B5EF4-FFF2-40B4-BE49-F238E27FC236}">
                <a16:creationId xmlns:a16="http://schemas.microsoft.com/office/drawing/2014/main" id="{6BB247CC-E1A8-4B18-49BB-BEDC53DC039C}"/>
              </a:ext>
            </a:extLst>
          </p:cNvPr>
          <p:cNvSpPr>
            <a:spLocks noGrp="1"/>
          </p:cNvSpPr>
          <p:nvPr>
            <p:ph type="sldNum" sz="quarter" idx="10"/>
          </p:nvPr>
        </p:nvSpPr>
        <p:spPr/>
        <p:txBody>
          <a:bodyPr/>
          <a:lstStyle/>
          <a:p>
            <a:fld id="{54103B50-8021-4D25-AE2D-D2AE0044719A}" type="slidenum">
              <a:rPr lang="en-CA" smtClean="0"/>
              <a:t>16</a:t>
            </a:fld>
            <a:endParaRPr lang="en-CA"/>
          </a:p>
        </p:txBody>
      </p:sp>
    </p:spTree>
    <p:extLst>
      <p:ext uri="{BB962C8B-B14F-4D97-AF65-F5344CB8AC3E}">
        <p14:creationId xmlns:p14="http://schemas.microsoft.com/office/powerpoint/2010/main" val="1744771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7E69F-792A-7001-C257-55BD3446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AB20B-1261-12C4-5BD5-CBFD597BA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F52D7-02CB-6352-502C-5C9BBD4C7EEB}"/>
              </a:ext>
            </a:extLst>
          </p:cNvPr>
          <p:cNvSpPr>
            <a:spLocks noGrp="1"/>
          </p:cNvSpPr>
          <p:nvPr>
            <p:ph type="body" idx="1"/>
          </p:nvPr>
        </p:nvSpPr>
        <p:spPr/>
        <p:txBody>
          <a:bodyPr/>
          <a:lstStyle/>
          <a:p>
            <a:r>
              <a:rPr lang="en-CA" dirty="0"/>
              <a:t>Once on an element, entity, guidance, or resource page, you can select a policy statement set to view. To view the LC-PCC Policy Statements, select “LC-PCC PS” from the Select Policy Statement Set drop-down menu. You can also select to view the MLA and OLAC Best Practices; however, you can only view one set of policy statements at a time.</a:t>
            </a:r>
          </a:p>
        </p:txBody>
      </p:sp>
      <p:sp>
        <p:nvSpPr>
          <p:cNvPr id="4" name="Slide Number Placeholder 3">
            <a:extLst>
              <a:ext uri="{FF2B5EF4-FFF2-40B4-BE49-F238E27FC236}">
                <a16:creationId xmlns:a16="http://schemas.microsoft.com/office/drawing/2014/main" id="{B51D649A-F3F5-1BC5-985D-D6D08244A516}"/>
              </a:ext>
            </a:extLst>
          </p:cNvPr>
          <p:cNvSpPr>
            <a:spLocks noGrp="1"/>
          </p:cNvSpPr>
          <p:nvPr>
            <p:ph type="sldNum" sz="quarter" idx="5"/>
          </p:nvPr>
        </p:nvSpPr>
        <p:spPr/>
        <p:txBody>
          <a:bodyPr/>
          <a:lstStyle/>
          <a:p>
            <a:fld id="{7A6C14AA-C89F-413E-B915-D9149CEF39DE}" type="slidenum">
              <a:rPr lang="en-CA" smtClean="0"/>
              <a:t>17</a:t>
            </a:fld>
            <a:endParaRPr lang="en-CA"/>
          </a:p>
        </p:txBody>
      </p:sp>
    </p:spTree>
    <p:extLst>
      <p:ext uri="{BB962C8B-B14F-4D97-AF65-F5344CB8AC3E}">
        <p14:creationId xmlns:p14="http://schemas.microsoft.com/office/powerpoint/2010/main" val="3102628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D45B4-C28D-B037-DAFC-056D56E7D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6E395-6330-E531-3F4D-CA84D7223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BE685-2FDD-6E6F-D430-4C767CD60372}"/>
              </a:ext>
            </a:extLst>
          </p:cNvPr>
          <p:cNvSpPr>
            <a:spLocks noGrp="1"/>
          </p:cNvSpPr>
          <p:nvPr>
            <p:ph type="body" idx="1"/>
          </p:nvPr>
        </p:nvSpPr>
        <p:spPr/>
        <p:txBody>
          <a:bodyPr/>
          <a:lstStyle/>
          <a:p>
            <a:r>
              <a:rPr lang="en-US" dirty="0"/>
              <a:t>A couple points about the LC-PCC PSs:</a:t>
            </a:r>
          </a:p>
          <a:p>
            <a:endParaRPr lang="en-US" dirty="0"/>
          </a:p>
          <a:p>
            <a:r>
              <a:rPr lang="en-US" dirty="0"/>
              <a:t>For Core elements, the core statement always appears at the Prerecording level and is almost always the first policy statement on the page. It may say “LC/PCC Core”, indicating the element is required if applicable and readily ascertainable for both LC and PCC.</a:t>
            </a:r>
          </a:p>
        </p:txBody>
      </p:sp>
      <p:sp>
        <p:nvSpPr>
          <p:cNvPr id="4" name="Slide Number Placeholder 3">
            <a:extLst>
              <a:ext uri="{FF2B5EF4-FFF2-40B4-BE49-F238E27FC236}">
                <a16:creationId xmlns:a16="http://schemas.microsoft.com/office/drawing/2014/main" id="{19678813-7352-35F6-FFE1-92AB45AC9E8F}"/>
              </a:ext>
            </a:extLst>
          </p:cNvPr>
          <p:cNvSpPr>
            <a:spLocks noGrp="1"/>
          </p:cNvSpPr>
          <p:nvPr>
            <p:ph type="sldNum" sz="quarter" idx="5"/>
          </p:nvPr>
        </p:nvSpPr>
        <p:spPr/>
        <p:txBody>
          <a:bodyPr/>
          <a:lstStyle/>
          <a:p>
            <a:fld id="{6CE5A7A0-72B2-4A59-8BB0-48491AB62D72}" type="slidenum">
              <a:rPr lang="en-US" smtClean="0"/>
              <a:t>18</a:t>
            </a:fld>
            <a:endParaRPr lang="en-US"/>
          </a:p>
        </p:txBody>
      </p:sp>
    </p:spTree>
    <p:extLst>
      <p:ext uri="{BB962C8B-B14F-4D97-AF65-F5344CB8AC3E}">
        <p14:creationId xmlns:p14="http://schemas.microsoft.com/office/powerpoint/2010/main" val="108112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39D8D-A1D1-548B-75F1-F77499ADC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0DC1B-46EC-3DF6-0A2F-2FC7D9C31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6F834-B3E5-2896-BF83-D4EE97C7FB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scroll down within a policy statement, you may see links to Metadata Guidance Documentation (MGDs). MGDs are PDF documents that provide additional guidance and examples that could not be included in the policy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Links to MGDs always appear last in the LC-PCC Policy Statements. </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dirty="0"/>
            </a:br>
            <a:r>
              <a:rPr lang="en-CA" dirty="0"/>
              <a:t>The most common location to find links to MGDs is at the Prerecording level; however, they may be linked wherever the content of the MGD seems relevant to the section, option, or instruction.</a:t>
            </a:r>
          </a:p>
        </p:txBody>
      </p:sp>
      <p:sp>
        <p:nvSpPr>
          <p:cNvPr id="4" name="Slide Number Placeholder 3">
            <a:extLst>
              <a:ext uri="{FF2B5EF4-FFF2-40B4-BE49-F238E27FC236}">
                <a16:creationId xmlns:a16="http://schemas.microsoft.com/office/drawing/2014/main" id="{9663F9EE-87F9-2BC7-EEE1-50FD147C228E}"/>
              </a:ext>
            </a:extLst>
          </p:cNvPr>
          <p:cNvSpPr>
            <a:spLocks noGrp="1"/>
          </p:cNvSpPr>
          <p:nvPr>
            <p:ph type="sldNum" sz="quarter" idx="5"/>
          </p:nvPr>
        </p:nvSpPr>
        <p:spPr/>
        <p:txBody>
          <a:bodyPr/>
          <a:lstStyle/>
          <a:p>
            <a:fld id="{6CE5A7A0-72B2-4A59-8BB0-48491AB62D72}" type="slidenum">
              <a:rPr lang="en-US" smtClean="0"/>
              <a:t>19</a:t>
            </a:fld>
            <a:endParaRPr lang="en-US"/>
          </a:p>
        </p:txBody>
      </p:sp>
    </p:spTree>
    <p:extLst>
      <p:ext uri="{BB962C8B-B14F-4D97-AF65-F5344CB8AC3E}">
        <p14:creationId xmlns:p14="http://schemas.microsoft.com/office/powerpoint/2010/main" val="124429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F2CC-3FC4-22AE-E5B5-3CEFDA9A1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8149B-9AA1-45BE-98CE-054105854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94A4C-9CE7-5860-DEDB-8AF1756383E3}"/>
              </a:ext>
            </a:extLst>
          </p:cNvPr>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 am Adam Baron and I am here with Michael Babinec, Laura Doublet, Susie Jones, Bob Maxwell, Oksana Osborne, Adam Schiff, Trina Soderquist, Yuji </a:t>
            </a:r>
            <a:r>
              <a:rPr lang="en-CA" sz="1200" b="0" i="0" u="none" strike="noStrike" kern="1200" dirty="0" err="1">
                <a:solidFill>
                  <a:schemeClr val="tx1"/>
                </a:solidFill>
                <a:effectLst/>
                <a:latin typeface="+mn-lt"/>
                <a:ea typeface="+mn-ea"/>
                <a:cs typeface="+mn-cs"/>
              </a:rPr>
              <a:t>Tosaka</a:t>
            </a:r>
            <a:r>
              <a:rPr lang="en-CA" sz="1200" b="0" i="0" u="none" strike="noStrike" kern="1200" dirty="0">
                <a:solidFill>
                  <a:schemeClr val="tx1"/>
                </a:solidFill>
                <a:effectLst/>
                <a:latin typeface="+mn-lt"/>
                <a:ea typeface="+mn-ea"/>
                <a:cs typeface="+mn-cs"/>
              </a:rPr>
              <a:t>, and Cathy Weng.</a:t>
            </a:r>
          </a:p>
        </p:txBody>
      </p:sp>
      <p:sp>
        <p:nvSpPr>
          <p:cNvPr id="4" name="Slide Number Placeholder 3">
            <a:extLst>
              <a:ext uri="{FF2B5EF4-FFF2-40B4-BE49-F238E27FC236}">
                <a16:creationId xmlns:a16="http://schemas.microsoft.com/office/drawing/2014/main" id="{7A1DA108-5E6E-8DB1-AF63-F4A848EF5623}"/>
              </a:ext>
            </a:extLst>
          </p:cNvPr>
          <p:cNvSpPr>
            <a:spLocks noGrp="1"/>
          </p:cNvSpPr>
          <p:nvPr>
            <p:ph type="sldNum" sz="quarter" idx="5"/>
          </p:nvPr>
        </p:nvSpPr>
        <p:spPr/>
        <p:txBody>
          <a:bodyPr/>
          <a:lstStyle/>
          <a:p>
            <a:fld id="{860751CD-C621-4F44-BF9E-E97C3AB3C439}" type="slidenum">
              <a:rPr lang="en-US" smtClean="0"/>
              <a:t>2</a:t>
            </a:fld>
            <a:endParaRPr lang="en-US"/>
          </a:p>
        </p:txBody>
      </p:sp>
    </p:spTree>
    <p:extLst>
      <p:ext uri="{BB962C8B-B14F-4D97-AF65-F5344CB8AC3E}">
        <p14:creationId xmlns:p14="http://schemas.microsoft.com/office/powerpoint/2010/main" val="3524543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02560D3C-2C35-D824-1A4B-C6C43D84711C}"/>
            </a:ext>
          </a:extLst>
        </p:cNvPr>
        <p:cNvGrpSpPr/>
        <p:nvPr/>
      </p:nvGrpSpPr>
      <p:grpSpPr>
        <a:xfrm>
          <a:off x="0" y="0"/>
          <a:ext cx="0" cy="0"/>
          <a:chOff x="0" y="0"/>
          <a:chExt cx="0" cy="0"/>
        </a:xfrm>
      </p:grpSpPr>
      <p:sp>
        <p:nvSpPr>
          <p:cNvPr id="98" name="Google Shape;98;p6:notes">
            <a:extLst>
              <a:ext uri="{FF2B5EF4-FFF2-40B4-BE49-F238E27FC236}">
                <a16:creationId xmlns:a16="http://schemas.microsoft.com/office/drawing/2014/main" id="{7BF429B8-C930-F6E7-4E13-2601EA18A6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6:notes">
            <a:extLst>
              <a:ext uri="{FF2B5EF4-FFF2-40B4-BE49-F238E27FC236}">
                <a16:creationId xmlns:a16="http://schemas.microsoft.com/office/drawing/2014/main" id="{1ABA7FE4-1C20-1D6B-3840-E2E7D89F27C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MGDs are also available on the LC website at loc.gov/aba/</a:t>
            </a:r>
            <a:r>
              <a:rPr lang="en-US" dirty="0" err="1"/>
              <a:t>rda</a:t>
            </a:r>
            <a:r>
              <a:rPr lang="en-US" dirty="0"/>
              <a:t>/mgd.</a:t>
            </a:r>
          </a:p>
        </p:txBody>
      </p:sp>
      <p:sp>
        <p:nvSpPr>
          <p:cNvPr id="100" name="Google Shape;100;p6:notes">
            <a:extLst>
              <a:ext uri="{FF2B5EF4-FFF2-40B4-BE49-F238E27FC236}">
                <a16:creationId xmlns:a16="http://schemas.microsoft.com/office/drawing/2014/main" id="{8F842437-F65B-90A4-3F71-04415F5EA27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658920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working on an exercise, access the workshop materials and select Exercises &gt; Books &gt; 1. Guardians of </a:t>
            </a:r>
            <a:r>
              <a:rPr lang="en-US" dirty="0" err="1"/>
              <a:t>Porthaven</a:t>
            </a:r>
            <a:r>
              <a:rPr lang="en-US" dirty="0"/>
              <a:t>.</a:t>
            </a:r>
          </a:p>
          <a:p>
            <a:endParaRPr lang="en-US" dirty="0"/>
          </a:p>
          <a:p>
            <a:r>
              <a:rPr lang="en-US" dirty="0"/>
              <a:t>This will be the exercise that we will start working on together.</a:t>
            </a:r>
          </a:p>
        </p:txBody>
      </p:sp>
      <p:sp>
        <p:nvSpPr>
          <p:cNvPr id="4" name="Slide Number Placeholder 3"/>
          <p:cNvSpPr>
            <a:spLocks noGrp="1"/>
          </p:cNvSpPr>
          <p:nvPr>
            <p:ph type="sldNum" sz="quarter" idx="5"/>
          </p:nvPr>
        </p:nvSpPr>
        <p:spPr/>
        <p:txBody>
          <a:bodyPr/>
          <a:lstStyle/>
          <a:p>
            <a:fld id="{860751CD-C621-4F44-BF9E-E97C3AB3C439}" type="slidenum">
              <a:rPr lang="en-US" smtClean="0"/>
              <a:t>21</a:t>
            </a:fld>
            <a:endParaRPr lang="en-US"/>
          </a:p>
        </p:txBody>
      </p:sp>
    </p:spTree>
    <p:extLst>
      <p:ext uri="{BB962C8B-B14F-4D97-AF65-F5344CB8AC3E}">
        <p14:creationId xmlns:p14="http://schemas.microsoft.com/office/powerpoint/2010/main" val="2825824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exercise has its own folder with the following files:</a:t>
            </a:r>
          </a:p>
          <a:p>
            <a:pPr marL="228600" indent="-228600">
              <a:buAutoNum type="arabicPeriod"/>
            </a:pPr>
            <a:r>
              <a:rPr lang="en-US" dirty="0"/>
              <a:t>Surrogates: contains copies of applicable resources for cataloging or creating name authority records</a:t>
            </a:r>
          </a:p>
          <a:p>
            <a:pPr marL="228600" indent="-228600">
              <a:buAutoNum type="arabicPeriod"/>
            </a:pPr>
            <a:r>
              <a:rPr lang="en-US" dirty="0"/>
              <a:t>RDA Record Template - Blank: a template listing RDA elements, recording methods, and MARC 21 fields specific to the bibliographic or authority record being created</a:t>
            </a:r>
          </a:p>
          <a:p>
            <a:pPr marL="228600" indent="-228600">
              <a:buAutoNum type="arabicPeriod"/>
            </a:pPr>
            <a:r>
              <a:rPr lang="en-US" dirty="0"/>
              <a:t>MARC Record </a:t>
            </a:r>
            <a:r>
              <a:rPr lang="en-US" dirty="0" err="1"/>
              <a:t>Workform</a:t>
            </a:r>
            <a:r>
              <a:rPr lang="en-US" dirty="0"/>
              <a:t> - Blank: values from the RDA Record Template will be copied into the MARC Record </a:t>
            </a:r>
            <a:r>
              <a:rPr lang="en-US" dirty="0" err="1"/>
              <a:t>Workform</a:t>
            </a:r>
            <a:endParaRPr lang="en-US" dirty="0"/>
          </a:p>
          <a:p>
            <a:pPr marL="228600" indent="-228600">
              <a:buAutoNum type="arabicPeriod"/>
            </a:pPr>
            <a:r>
              <a:rPr lang="en-US" dirty="0"/>
              <a:t>RDA Record Template - Answers: possible answers for completing the RDA Record Template</a:t>
            </a:r>
          </a:p>
          <a:p>
            <a:pPr marL="228600" indent="-228600">
              <a:buAutoNum type="arabicPeriod"/>
            </a:pPr>
            <a:r>
              <a:rPr lang="en-US" dirty="0"/>
              <a:t>MARC Record </a:t>
            </a:r>
            <a:r>
              <a:rPr lang="en-US" dirty="0" err="1"/>
              <a:t>Workform</a:t>
            </a:r>
            <a:r>
              <a:rPr lang="en-US" dirty="0"/>
              <a:t> - Answers: Corresponding MARC record based on the RDA Record Template - Answers</a:t>
            </a:r>
          </a:p>
        </p:txBody>
      </p:sp>
      <p:sp>
        <p:nvSpPr>
          <p:cNvPr id="4" name="Slide Number Placeholder 3"/>
          <p:cNvSpPr>
            <a:spLocks noGrp="1"/>
          </p:cNvSpPr>
          <p:nvPr>
            <p:ph type="sldNum" sz="quarter" idx="5"/>
          </p:nvPr>
        </p:nvSpPr>
        <p:spPr/>
        <p:txBody>
          <a:bodyPr/>
          <a:lstStyle/>
          <a:p>
            <a:fld id="{860751CD-C621-4F44-BF9E-E97C3AB3C439}" type="slidenum">
              <a:rPr lang="en-US" smtClean="0"/>
              <a:t>22</a:t>
            </a:fld>
            <a:endParaRPr lang="en-US"/>
          </a:p>
        </p:txBody>
      </p:sp>
    </p:spTree>
    <p:extLst>
      <p:ext uri="{BB962C8B-B14F-4D97-AF65-F5344CB8AC3E}">
        <p14:creationId xmlns:p14="http://schemas.microsoft.com/office/powerpoint/2010/main" val="422566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create copies of the blank RDA Record Template and MARC Record </a:t>
            </a:r>
            <a:r>
              <a:rPr lang="en-US" dirty="0" err="1"/>
              <a:t>Workform</a:t>
            </a:r>
            <a:r>
              <a:rPr lang="en-US" dirty="0"/>
              <a:t>.</a:t>
            </a:r>
          </a:p>
          <a:p>
            <a:endParaRPr lang="en-US" dirty="0"/>
          </a:p>
          <a:p>
            <a:r>
              <a:rPr lang="en-US" dirty="0"/>
              <a:t>If you have a Google account:</a:t>
            </a:r>
          </a:p>
          <a:p>
            <a:pPr marL="228600" indent="-228600">
              <a:buFont typeface="+mj-lt"/>
              <a:buAutoNum type="arabicPeriod"/>
            </a:pPr>
            <a:r>
              <a:rPr lang="en-US" dirty="0"/>
              <a:t>Sign into your Google account.</a:t>
            </a:r>
          </a:p>
          <a:p>
            <a:pPr marL="228600" indent="-228600">
              <a:buFont typeface="+mj-lt"/>
              <a:buAutoNum type="arabicPeriod"/>
            </a:pPr>
            <a:r>
              <a:rPr lang="en-US" dirty="0"/>
              <a:t>Open 2. Guardians of </a:t>
            </a:r>
            <a:r>
              <a:rPr lang="en-US" dirty="0" err="1"/>
              <a:t>Porthaven</a:t>
            </a:r>
            <a:r>
              <a:rPr lang="en-US" dirty="0"/>
              <a:t> - RDA Record Template - Blank.</a:t>
            </a:r>
          </a:p>
          <a:p>
            <a:pPr marL="228600" indent="-228600">
              <a:buFont typeface="+mj-lt"/>
              <a:buAutoNum type="arabicPeriod"/>
            </a:pPr>
            <a:r>
              <a:rPr lang="en-US" dirty="0"/>
              <a:t>Select File &gt; Make a copy.</a:t>
            </a:r>
          </a:p>
          <a:p>
            <a:pPr marL="228600" indent="-228600">
              <a:buFont typeface="+mj-lt"/>
              <a:buAutoNum type="arabicPeriod"/>
            </a:pPr>
            <a:r>
              <a:rPr lang="en-US" dirty="0"/>
              <a:t>In the Copy document window, change the Folder where the copy will be created.</a:t>
            </a:r>
          </a:p>
          <a:p>
            <a:pPr marL="228600" indent="-228600">
              <a:buFont typeface="+mj-lt"/>
              <a:buAutoNum type="arabicPeriod"/>
            </a:pPr>
            <a:r>
              <a:rPr lang="en-US" dirty="0"/>
              <a:t>Repeat with 3. Guardians of </a:t>
            </a:r>
            <a:r>
              <a:rPr lang="en-US" dirty="0" err="1"/>
              <a:t>Porthaven</a:t>
            </a:r>
            <a:r>
              <a:rPr lang="en-US" dirty="0"/>
              <a:t> - MARC Record </a:t>
            </a:r>
            <a:r>
              <a:rPr lang="en-US" dirty="0" err="1"/>
              <a:t>Workform</a:t>
            </a:r>
            <a:r>
              <a:rPr lang="en-US" dirty="0"/>
              <a:t> - Blank.</a:t>
            </a:r>
          </a:p>
          <a:p>
            <a:endParaRPr lang="en-US" dirty="0"/>
          </a:p>
          <a:p>
            <a:r>
              <a:rPr lang="en-US" dirty="0"/>
              <a:t>If you do not have a Google account:</a:t>
            </a:r>
          </a:p>
          <a:p>
            <a:pPr marL="228600" indent="-228600">
              <a:buFont typeface="+mj-lt"/>
              <a:buAutoNum type="arabicPeriod"/>
            </a:pPr>
            <a:r>
              <a:rPr lang="en-US" dirty="0"/>
              <a:t>Open 2. Guardians of </a:t>
            </a:r>
            <a:r>
              <a:rPr lang="en-US" dirty="0" err="1"/>
              <a:t>Porthaven</a:t>
            </a:r>
            <a:r>
              <a:rPr lang="en-US" dirty="0"/>
              <a:t> - RDA Record Template - Blank.</a:t>
            </a:r>
          </a:p>
          <a:p>
            <a:pPr marL="228600" indent="-228600">
              <a:buFont typeface="+mj-lt"/>
              <a:buAutoNum type="arabicPeriod"/>
            </a:pPr>
            <a:r>
              <a:rPr lang="en-US" dirty="0"/>
              <a:t>Select File &gt; Download &gt; Microsoft Excel (.xlsx).</a:t>
            </a:r>
          </a:p>
          <a:p>
            <a:pPr marL="228600" indent="-228600">
              <a:buFont typeface="+mj-lt"/>
              <a:buAutoNum type="arabicPeriod"/>
            </a:pPr>
            <a:r>
              <a:rPr lang="en-US" dirty="0"/>
              <a:t>Repeat with 3. Guardians of </a:t>
            </a:r>
            <a:r>
              <a:rPr lang="en-US" dirty="0" err="1"/>
              <a:t>Porthaven</a:t>
            </a:r>
            <a:r>
              <a:rPr lang="en-US" dirty="0"/>
              <a:t> - MARC Record </a:t>
            </a:r>
            <a:r>
              <a:rPr lang="en-US" dirty="0" err="1"/>
              <a:t>Workform</a:t>
            </a:r>
            <a:r>
              <a:rPr lang="en-US" dirty="0"/>
              <a:t> - Blank.</a:t>
            </a:r>
          </a:p>
          <a:p>
            <a:endParaRPr lang="en-US" dirty="0"/>
          </a:p>
          <a:p>
            <a:r>
              <a:rPr lang="en-US" dirty="0"/>
              <a:t>Since we will also be working on the authority record, also create copies of the blank authority record RDA Record Template and MARC Record </a:t>
            </a:r>
            <a:r>
              <a:rPr lang="en-US" dirty="0" err="1"/>
              <a:t>Workform</a:t>
            </a:r>
            <a:r>
              <a:rPr lang="en-US" dirty="0"/>
              <a:t>.</a:t>
            </a:r>
          </a:p>
          <a:p>
            <a:endParaRPr lang="en-US" dirty="0"/>
          </a:p>
          <a:p>
            <a:r>
              <a:rPr lang="en-US" dirty="0"/>
              <a:t>Once you create a copy, you can close the original.</a:t>
            </a:r>
          </a:p>
        </p:txBody>
      </p:sp>
      <p:sp>
        <p:nvSpPr>
          <p:cNvPr id="4" name="Slide Number Placeholder 3"/>
          <p:cNvSpPr>
            <a:spLocks noGrp="1"/>
          </p:cNvSpPr>
          <p:nvPr>
            <p:ph type="sldNum" sz="quarter" idx="5"/>
          </p:nvPr>
        </p:nvSpPr>
        <p:spPr/>
        <p:txBody>
          <a:bodyPr/>
          <a:lstStyle/>
          <a:p>
            <a:fld id="{860751CD-C621-4F44-BF9E-E97C3AB3C439}" type="slidenum">
              <a:rPr lang="en-US" smtClean="0"/>
              <a:t>23</a:t>
            </a:fld>
            <a:endParaRPr lang="en-US"/>
          </a:p>
        </p:txBody>
      </p:sp>
    </p:spTree>
    <p:extLst>
      <p:ext uri="{BB962C8B-B14F-4D97-AF65-F5344CB8AC3E}">
        <p14:creationId xmlns:p14="http://schemas.microsoft.com/office/powerpoint/2010/main" val="517724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exercises, you should have the following open:</a:t>
            </a:r>
          </a:p>
          <a:p>
            <a:pPr marL="171450" indent="-171450">
              <a:buFont typeface="Arial" panose="020B0604020202020204" pitchFamily="34" charset="0"/>
              <a:buChar char="•"/>
            </a:pPr>
            <a:r>
              <a:rPr lang="en-US" dirty="0"/>
              <a:t>Documentation</a:t>
            </a:r>
          </a:p>
          <a:p>
            <a:pPr marL="628650" lvl="1" indent="-171450">
              <a:buFont typeface="Arial" panose="020B0604020202020204" pitchFamily="34" charset="0"/>
              <a:buChar char="•"/>
            </a:pPr>
            <a:r>
              <a:rPr lang="en-US" dirty="0"/>
              <a:t>BIBCO Standard Record (BSR) Official RDA Metadata Application Profile</a:t>
            </a:r>
          </a:p>
          <a:p>
            <a:pPr marL="628650" lvl="1" indent="-171450">
              <a:buFont typeface="Arial" panose="020B0604020202020204" pitchFamily="34" charset="0"/>
              <a:buChar char="•"/>
            </a:pPr>
            <a:r>
              <a:rPr lang="en-US" dirty="0"/>
              <a:t>Official RDA Toolkit</a:t>
            </a:r>
          </a:p>
          <a:p>
            <a:pPr marL="628650" lvl="1" indent="-171450">
              <a:buFont typeface="Arial" panose="020B0604020202020204" pitchFamily="34" charset="0"/>
              <a:buChar char="•"/>
            </a:pPr>
            <a:r>
              <a:rPr lang="en-US" dirty="0"/>
              <a:t>(Optionally) Metadata Guidance Documentation website</a:t>
            </a:r>
          </a:p>
          <a:p>
            <a:pPr marL="171450" indent="-171450">
              <a:buFont typeface="Arial" panose="020B0604020202020204" pitchFamily="34" charset="0"/>
              <a:buChar char="•"/>
            </a:pPr>
            <a:r>
              <a:rPr lang="en-US" dirty="0"/>
              <a:t>Copies of blank record templates and </a:t>
            </a:r>
            <a:r>
              <a:rPr lang="en-US" dirty="0" err="1"/>
              <a:t>workforms</a:t>
            </a:r>
            <a:endParaRPr lang="en-US" dirty="0"/>
          </a:p>
          <a:p>
            <a:pPr marL="628650" lvl="1" indent="-171450">
              <a:buFont typeface="Arial" panose="020B0604020202020204" pitchFamily="34" charset="0"/>
              <a:buChar char="•"/>
            </a:pPr>
            <a:r>
              <a:rPr lang="en-US" dirty="0"/>
              <a:t>2. Guardians of </a:t>
            </a:r>
            <a:r>
              <a:rPr lang="en-US" dirty="0" err="1"/>
              <a:t>Porthaven</a:t>
            </a:r>
            <a:r>
              <a:rPr lang="en-US" dirty="0"/>
              <a:t> - RDA Record Template - Blank</a:t>
            </a:r>
          </a:p>
          <a:p>
            <a:pPr marL="628650" lvl="1" indent="-171450">
              <a:buFont typeface="Arial" panose="020B0604020202020204" pitchFamily="34" charset="0"/>
              <a:buChar char="•"/>
            </a:pPr>
            <a:r>
              <a:rPr lang="en-US" dirty="0"/>
              <a:t>3. Guardians of </a:t>
            </a:r>
            <a:r>
              <a:rPr lang="en-US" dirty="0" err="1"/>
              <a:t>Porthaven</a:t>
            </a:r>
            <a:r>
              <a:rPr lang="en-US" dirty="0"/>
              <a:t> - MARC Record </a:t>
            </a:r>
            <a:r>
              <a:rPr lang="en-US" dirty="0" err="1"/>
              <a:t>Workform</a:t>
            </a:r>
            <a:r>
              <a:rPr lang="en-US" dirty="0"/>
              <a:t> - Blank</a:t>
            </a:r>
          </a:p>
          <a:p>
            <a:pPr marL="628650" lvl="1" indent="-171450">
              <a:buFont typeface="Arial" panose="020B0604020202020204" pitchFamily="34" charset="0"/>
              <a:buChar char="•"/>
            </a:pPr>
            <a:r>
              <a:rPr lang="en-US" dirty="0"/>
              <a:t>2. Shane </a:t>
            </a:r>
            <a:r>
              <a:rPr lang="en-US" dirty="0" err="1"/>
              <a:t>Arbuthnott</a:t>
            </a:r>
            <a:r>
              <a:rPr lang="en-US" dirty="0"/>
              <a:t> - RDA Record Template - Blank</a:t>
            </a:r>
          </a:p>
          <a:p>
            <a:pPr marL="628650" lvl="1" indent="-171450">
              <a:buFont typeface="Arial" panose="020B0604020202020204" pitchFamily="34" charset="0"/>
              <a:buChar char="•"/>
            </a:pPr>
            <a:r>
              <a:rPr lang="en-US" dirty="0"/>
              <a:t>3. Shane </a:t>
            </a:r>
            <a:r>
              <a:rPr lang="en-US" dirty="0" err="1"/>
              <a:t>Arbuthnott</a:t>
            </a:r>
            <a:r>
              <a:rPr lang="en-US" dirty="0"/>
              <a:t> - MARC Record </a:t>
            </a:r>
            <a:r>
              <a:rPr lang="en-US" dirty="0" err="1"/>
              <a:t>Workform</a:t>
            </a:r>
            <a:r>
              <a:rPr lang="en-US" dirty="0"/>
              <a:t> - Blank</a:t>
            </a:r>
          </a:p>
        </p:txBody>
      </p:sp>
      <p:sp>
        <p:nvSpPr>
          <p:cNvPr id="4" name="Slide Number Placeholder 3"/>
          <p:cNvSpPr>
            <a:spLocks noGrp="1"/>
          </p:cNvSpPr>
          <p:nvPr>
            <p:ph type="sldNum" sz="quarter" idx="5"/>
          </p:nvPr>
        </p:nvSpPr>
        <p:spPr/>
        <p:txBody>
          <a:bodyPr/>
          <a:lstStyle/>
          <a:p>
            <a:fld id="{860751CD-C621-4F44-BF9E-E97C3AB3C439}" type="slidenum">
              <a:rPr lang="en-US" smtClean="0"/>
              <a:t>24</a:t>
            </a:fld>
            <a:endParaRPr lang="en-US"/>
          </a:p>
        </p:txBody>
      </p:sp>
    </p:spTree>
    <p:extLst>
      <p:ext uri="{BB962C8B-B14F-4D97-AF65-F5344CB8AC3E}">
        <p14:creationId xmlns:p14="http://schemas.microsoft.com/office/powerpoint/2010/main" val="3796139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working on the exercises, imagine that each resource requires original cataloging.</a:t>
            </a:r>
          </a:p>
          <a:p>
            <a:endParaRPr lang="en-US" dirty="0"/>
          </a:p>
          <a:p>
            <a:r>
              <a:rPr lang="en-US" dirty="0"/>
              <a:t>If creating an authority record, imagine it has not already been established in the LC/NACO Authority File (NAF). If search NAF, disregard the authority record for the entity. The authorized access point that you create may differ from that in NAF. Use the authorized access point from your authority record in your bib record.</a:t>
            </a:r>
          </a:p>
          <a:p>
            <a:endParaRPr lang="en-US" dirty="0"/>
          </a:p>
          <a:p>
            <a:r>
              <a:rPr lang="en-US" dirty="0"/>
              <a:t>If not creating an authority record, use the authorized access point that has been </a:t>
            </a:r>
            <a:r>
              <a:rPr lang="en-US"/>
              <a:t>established in NAF.</a:t>
            </a:r>
            <a:endParaRPr lang="en-US" dirty="0"/>
          </a:p>
        </p:txBody>
      </p:sp>
      <p:sp>
        <p:nvSpPr>
          <p:cNvPr id="4" name="Slide Number Placeholder 3"/>
          <p:cNvSpPr>
            <a:spLocks noGrp="1"/>
          </p:cNvSpPr>
          <p:nvPr>
            <p:ph type="sldNum" sz="quarter" idx="5"/>
          </p:nvPr>
        </p:nvSpPr>
        <p:spPr/>
        <p:txBody>
          <a:bodyPr/>
          <a:lstStyle/>
          <a:p>
            <a:fld id="{860751CD-C621-4F44-BF9E-E97C3AB3C439}" type="slidenum">
              <a:rPr lang="en-US" smtClean="0"/>
              <a:t>25</a:t>
            </a:fld>
            <a:endParaRPr lang="en-US"/>
          </a:p>
        </p:txBody>
      </p:sp>
    </p:spTree>
    <p:extLst>
      <p:ext uri="{BB962C8B-B14F-4D97-AF65-F5344CB8AC3E}">
        <p14:creationId xmlns:p14="http://schemas.microsoft.com/office/powerpoint/2010/main" val="174603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we go through the cataloging or creating a name authority record, we will do the following for each element:</a:t>
            </a:r>
          </a:p>
          <a:p>
            <a:pPr marL="228600" indent="-228600">
              <a:buFont typeface="+mj-lt"/>
              <a:buAutoNum type="arabicPeriod"/>
            </a:pPr>
            <a:r>
              <a:rPr lang="en-CA" dirty="0"/>
              <a:t>Identify elements to record.</a:t>
            </a:r>
          </a:p>
          <a:p>
            <a:pPr marL="228600" indent="-228600">
              <a:buFont typeface="+mj-lt"/>
              <a:buAutoNum type="arabicPeriod"/>
            </a:pPr>
            <a:r>
              <a:rPr lang="en-CA" dirty="0"/>
              <a:t>Review relevant RDA instructions and PCC documentation.</a:t>
            </a:r>
          </a:p>
          <a:p>
            <a:pPr marL="228600" indent="-228600">
              <a:buFont typeface="+mj-lt"/>
              <a:buAutoNum type="arabicPeriod"/>
            </a:pPr>
            <a:r>
              <a:rPr lang="en-CA" dirty="0"/>
              <a:t>Determine the value to record.</a:t>
            </a:r>
          </a:p>
          <a:p>
            <a:pPr marL="228600" indent="-228600">
              <a:buFont typeface="+mj-lt"/>
              <a:buAutoNum type="arabicPeriod"/>
            </a:pPr>
            <a:r>
              <a:rPr lang="en-CA" dirty="0"/>
              <a:t>Record the value in the RDA Record Template.</a:t>
            </a:r>
          </a:p>
          <a:p>
            <a:pPr marL="228600" indent="-228600">
              <a:buFont typeface="+mj-lt"/>
              <a:buAutoNum type="arabicPeriod"/>
            </a:pPr>
            <a:r>
              <a:rPr lang="en-CA" dirty="0"/>
              <a:t>Record the value in the MARC Record Template.</a:t>
            </a:r>
          </a:p>
          <a:p>
            <a:pPr marL="0" indent="0">
              <a:buFont typeface="+mj-lt"/>
              <a:buNone/>
            </a:pPr>
            <a:endParaRPr lang="en-CA" dirty="0"/>
          </a:p>
          <a:p>
            <a:pPr marL="0" indent="0">
              <a:buFont typeface="+mj-lt"/>
              <a:buNone/>
            </a:pPr>
            <a:r>
              <a:rPr lang="en-CA" dirty="0"/>
              <a:t>In this process, we focus on using RDA and the PCC documentation to determine the value to record and then we encode that value in MARC.</a:t>
            </a:r>
          </a:p>
          <a:p>
            <a:pPr marL="0" indent="0">
              <a:buFont typeface="+mj-lt"/>
              <a:buNone/>
            </a:pPr>
            <a:endParaRPr lang="en-CA" dirty="0"/>
          </a:p>
          <a:p>
            <a:pPr marL="0" indent="0">
              <a:buFont typeface="+mj-lt"/>
              <a:buNone/>
            </a:pPr>
            <a:r>
              <a:rPr lang="en-CA" dirty="0"/>
              <a:t>I will now pass things over to Bob Maxwell who will walk us through recording unstructured descriptions and the first few elements.</a:t>
            </a:r>
          </a:p>
        </p:txBody>
      </p:sp>
      <p:sp>
        <p:nvSpPr>
          <p:cNvPr id="4" name="Slide Number Placeholder 3"/>
          <p:cNvSpPr>
            <a:spLocks noGrp="1"/>
          </p:cNvSpPr>
          <p:nvPr>
            <p:ph type="sldNum" sz="quarter" idx="5"/>
          </p:nvPr>
        </p:nvSpPr>
        <p:spPr/>
        <p:txBody>
          <a:bodyPr/>
          <a:lstStyle/>
          <a:p>
            <a:fld id="{860751CD-C621-4F44-BF9E-E97C3AB3C439}" type="slidenum">
              <a:rPr lang="en-US" smtClean="0"/>
              <a:t>26</a:t>
            </a:fld>
            <a:endParaRPr lang="en-US"/>
          </a:p>
        </p:txBody>
      </p:sp>
    </p:spTree>
    <p:extLst>
      <p:ext uri="{BB962C8B-B14F-4D97-AF65-F5344CB8AC3E}">
        <p14:creationId xmlns:p14="http://schemas.microsoft.com/office/powerpoint/2010/main" val="137776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B016D-64EA-EE17-6886-9AA435E42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02F64-F91C-3C9C-1FE8-9501986B2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1FF07-5468-F272-F725-0A480BA06A1B}"/>
              </a:ext>
            </a:extLst>
          </p:cNvPr>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dirty="0"/>
              <a:t>I also want to acknowledge those people who helped develop content for the workshop but were unable to be here today: Kaylin Blount, Bradley Carrington, Hong Cui, and Tricia Mackenzie.</a:t>
            </a:r>
            <a:endParaRPr lang="en-CA"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F5583EA-8862-D30B-B254-F7C82266FAD3}"/>
              </a:ext>
            </a:extLst>
          </p:cNvPr>
          <p:cNvSpPr>
            <a:spLocks noGrp="1"/>
          </p:cNvSpPr>
          <p:nvPr>
            <p:ph type="sldNum" sz="quarter" idx="5"/>
          </p:nvPr>
        </p:nvSpPr>
        <p:spPr/>
        <p:txBody>
          <a:bodyPr/>
          <a:lstStyle/>
          <a:p>
            <a:fld id="{860751CD-C621-4F44-BF9E-E97C3AB3C439}" type="slidenum">
              <a:rPr lang="en-US" smtClean="0"/>
              <a:t>3</a:t>
            </a:fld>
            <a:endParaRPr lang="en-US"/>
          </a:p>
        </p:txBody>
      </p:sp>
    </p:spTree>
    <p:extLst>
      <p:ext uri="{BB962C8B-B14F-4D97-AF65-F5344CB8AC3E}">
        <p14:creationId xmlns:p14="http://schemas.microsoft.com/office/powerpoint/2010/main" val="146526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the workshop, we hope you will be able to:</a:t>
            </a:r>
          </a:p>
          <a:p>
            <a:pPr marL="171450" indent="-171450">
              <a:buFont typeface="Arial" panose="020B0604020202020204" pitchFamily="34" charset="0"/>
              <a:buChar char="•"/>
            </a:pPr>
            <a:r>
              <a:rPr lang="en-US" dirty="0"/>
              <a:t>Understand and apply official RDA instructions and PCC practices for describing monographs and other resources in MARC 21 bibliographic records</a:t>
            </a:r>
          </a:p>
          <a:p>
            <a:pPr marL="171450" indent="-171450">
              <a:buFont typeface="Arial" panose="020B0604020202020204" pitchFamily="34" charset="0"/>
              <a:buChar char="•"/>
            </a:pPr>
            <a:r>
              <a:rPr lang="en-US" dirty="0"/>
              <a:t>Understand and apply official RDA instructions and PCC practices for creating name authority records in MARC 21</a:t>
            </a:r>
          </a:p>
          <a:p>
            <a:pPr marL="171450" indent="-171450">
              <a:buFont typeface="Arial" panose="020B0604020202020204" pitchFamily="34" charset="0"/>
              <a:buChar char="•"/>
            </a:pPr>
            <a:r>
              <a:rPr lang="en-US" dirty="0"/>
              <a:t>Understand and apply the BIBCO Standard Record (BSR) Official RDA Metadata Application Profile</a:t>
            </a:r>
          </a:p>
          <a:p>
            <a:pPr marL="171450" indent="-171450">
              <a:buFont typeface="Arial" panose="020B0604020202020204" pitchFamily="34" charset="0"/>
              <a:buChar char="•"/>
            </a:pPr>
            <a:r>
              <a:rPr lang="en-US" dirty="0"/>
              <a:t>Apply appropriate guidance in LC-PCC Policy Statements and RDA Metadata Guidance Documentation</a:t>
            </a:r>
          </a:p>
        </p:txBody>
      </p:sp>
      <p:sp>
        <p:nvSpPr>
          <p:cNvPr id="4" name="Slide Number Placeholder 3"/>
          <p:cNvSpPr>
            <a:spLocks noGrp="1"/>
          </p:cNvSpPr>
          <p:nvPr>
            <p:ph type="sldNum" sz="quarter" idx="5"/>
          </p:nvPr>
        </p:nvSpPr>
        <p:spPr/>
        <p:txBody>
          <a:bodyPr/>
          <a:lstStyle/>
          <a:p>
            <a:fld id="{860751CD-C621-4F44-BF9E-E97C3AB3C439}" type="slidenum">
              <a:rPr lang="en-US" smtClean="0"/>
              <a:t>4</a:t>
            </a:fld>
            <a:endParaRPr lang="en-US"/>
          </a:p>
        </p:txBody>
      </p:sp>
    </p:spTree>
    <p:extLst>
      <p:ext uri="{BB962C8B-B14F-4D97-AF65-F5344CB8AC3E}">
        <p14:creationId xmlns:p14="http://schemas.microsoft.com/office/powerpoint/2010/main" val="392142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suggested by the title of today’s workshop, Practice Cataloging Using Official RDA, our goal is to provide plenty of time for hands-on practice using the official RDA Toolkit and PCC documentation to catalog various resources and create name authority records. As a result, we will only provide a very brief introduction to the RDA Toolkit and PCC documentation.</a:t>
            </a:r>
          </a:p>
          <a:p>
            <a:endParaRPr lang="en-CA" dirty="0"/>
          </a:p>
          <a:p>
            <a:r>
              <a:rPr lang="en-CA" dirty="0"/>
              <a:t>We will focus our presentations on the basics of recording unstructured descriptions, structured descriptions, identifiers, and data provenance. To exemplify these basic principles, each presentation will be followed by demonstrations that show how to use the RDA Toolkit and PCC documentation to obtain values for selected RDA elements and then code the values in MARC 21. Our hope is that these demonstrations provide a foundation for you to complete the exercises on your own or in small groups, with experts available to answer your questions.</a:t>
            </a:r>
          </a:p>
          <a:p>
            <a:endParaRPr lang="en-CA" dirty="0"/>
          </a:p>
          <a:p>
            <a:r>
              <a:rPr lang="en-CA" dirty="0"/>
              <a:t>Ultimately, we want you to feel more comfortable and confident with official RDA, regardless of how many exercises you complete.</a:t>
            </a:r>
          </a:p>
        </p:txBody>
      </p:sp>
      <p:sp>
        <p:nvSpPr>
          <p:cNvPr id="4" name="Slide Number Placeholder 3"/>
          <p:cNvSpPr>
            <a:spLocks noGrp="1"/>
          </p:cNvSpPr>
          <p:nvPr>
            <p:ph type="sldNum" sz="quarter" idx="5"/>
          </p:nvPr>
        </p:nvSpPr>
        <p:spPr/>
        <p:txBody>
          <a:bodyPr/>
          <a:lstStyle/>
          <a:p>
            <a:fld id="{860751CD-C621-4F44-BF9E-E97C3AB3C439}" type="slidenum">
              <a:rPr lang="en-US" smtClean="0"/>
              <a:t>5</a:t>
            </a:fld>
            <a:endParaRPr lang="en-US"/>
          </a:p>
        </p:txBody>
      </p:sp>
    </p:spTree>
    <p:extLst>
      <p:ext uri="{BB962C8B-B14F-4D97-AF65-F5344CB8AC3E}">
        <p14:creationId xmlns:p14="http://schemas.microsoft.com/office/powerpoint/2010/main" val="144690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workshop schedule, the times are approximate and subject to change based on the time needed to cover the content. For the introduction, my goal is to get you set up for the first exercise, which will be used for the demonstrations.</a:t>
            </a:r>
          </a:p>
          <a:p>
            <a:endParaRPr lang="en-US" dirty="0"/>
          </a:p>
          <a:p>
            <a:r>
              <a:rPr lang="en-US" dirty="0"/>
              <a:t>Bob Maxwell will cover recording unstructured descriptions, and Susie Jones and Oksana Osborne will cover recording structured descriptions.</a:t>
            </a:r>
          </a:p>
          <a:p>
            <a:endParaRPr lang="en-US" dirty="0"/>
          </a:p>
          <a:p>
            <a:r>
              <a:rPr lang="en-US" dirty="0"/>
              <a:t>We will take a 15-minute break around 10:00, after which Trina Soderquist will cover recording identifiers and recording data provenance.</a:t>
            </a:r>
          </a:p>
          <a:p>
            <a:endParaRPr lang="en-US" dirty="0"/>
          </a:p>
          <a:p>
            <a:r>
              <a:rPr lang="en-US" dirty="0"/>
              <a:t>There will be a brief Q &amp; A session after all presentations and demonstrations.</a:t>
            </a:r>
          </a:p>
        </p:txBody>
      </p:sp>
      <p:sp>
        <p:nvSpPr>
          <p:cNvPr id="4" name="Slide Number Placeholder 3"/>
          <p:cNvSpPr>
            <a:spLocks noGrp="1"/>
          </p:cNvSpPr>
          <p:nvPr>
            <p:ph type="sldNum" sz="quarter" idx="5"/>
          </p:nvPr>
        </p:nvSpPr>
        <p:spPr/>
        <p:txBody>
          <a:bodyPr/>
          <a:lstStyle/>
          <a:p>
            <a:fld id="{860751CD-C621-4F44-BF9E-E97C3AB3C439}" type="slidenum">
              <a:rPr lang="en-US" smtClean="0"/>
              <a:t>6</a:t>
            </a:fld>
            <a:endParaRPr lang="en-US"/>
          </a:p>
        </p:txBody>
      </p:sp>
    </p:spTree>
    <p:extLst>
      <p:ext uri="{BB962C8B-B14F-4D97-AF65-F5344CB8AC3E}">
        <p14:creationId xmlns:p14="http://schemas.microsoft.com/office/powerpoint/2010/main" val="78485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aiming for you to start working on the exercises independently or in small groups around 11:00.</a:t>
            </a:r>
          </a:p>
          <a:p>
            <a:endParaRPr lang="en-US" dirty="0"/>
          </a:p>
          <a:p>
            <a:r>
              <a:rPr lang="en-US" dirty="0"/>
              <a:t>Lunch will be on your own from approximately 12-1. Since you will be working on exercises before and after lunch, feel free to flex your lunch break.</a:t>
            </a:r>
          </a:p>
          <a:p>
            <a:endParaRPr lang="en-US" dirty="0"/>
          </a:p>
          <a:p>
            <a:r>
              <a:rPr lang="en-US" dirty="0"/>
              <a:t>There will be an afternoon break around 2:15, with the final Q &amp; A and wrap-up at 3:45. As part of the wrap-up, we will ask you to complete a survey about your experience. Your feedback will be important as we work on training for PCC’s implementation of official RDA.</a:t>
            </a:r>
          </a:p>
        </p:txBody>
      </p:sp>
      <p:sp>
        <p:nvSpPr>
          <p:cNvPr id="4" name="Slide Number Placeholder 3"/>
          <p:cNvSpPr>
            <a:spLocks noGrp="1"/>
          </p:cNvSpPr>
          <p:nvPr>
            <p:ph type="sldNum" sz="quarter" idx="5"/>
          </p:nvPr>
        </p:nvSpPr>
        <p:spPr/>
        <p:txBody>
          <a:bodyPr/>
          <a:lstStyle/>
          <a:p>
            <a:fld id="{860751CD-C621-4F44-BF9E-E97C3AB3C439}" type="slidenum">
              <a:rPr lang="en-US" smtClean="0"/>
              <a:t>7</a:t>
            </a:fld>
            <a:endParaRPr lang="en-US"/>
          </a:p>
        </p:txBody>
      </p:sp>
    </p:spTree>
    <p:extLst>
      <p:ext uri="{BB962C8B-B14F-4D97-AF65-F5344CB8AC3E}">
        <p14:creationId xmlns:p14="http://schemas.microsoft.com/office/powerpoint/2010/main" val="121564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8A528-7E0F-E234-E4AB-9218290EF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44473-EA5E-D4B4-C8C7-D01810AA0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DC06D-87BC-1207-0F10-A74521FFFA3A}"/>
              </a:ext>
            </a:extLst>
          </p:cNvPr>
          <p:cNvSpPr>
            <a:spLocks noGrp="1"/>
          </p:cNvSpPr>
          <p:nvPr>
            <p:ph type="body" idx="1"/>
          </p:nvPr>
        </p:nvSpPr>
        <p:spPr/>
        <p:txBody>
          <a:bodyPr/>
          <a:lstStyle/>
          <a:p>
            <a:r>
              <a:rPr lang="en-CA" dirty="0"/>
              <a:t>All materials need for today’s workshop are available in a Google Drive folder available at bit.ly/RDA-ALA-26.</a:t>
            </a:r>
          </a:p>
          <a:p>
            <a:endParaRPr lang="en-CA" dirty="0"/>
          </a:p>
          <a:p>
            <a:r>
              <a:rPr lang="en-CA" dirty="0"/>
              <a:t>The Schedule and Resources document includes links to everything you will need for today.</a:t>
            </a:r>
          </a:p>
        </p:txBody>
      </p:sp>
      <p:sp>
        <p:nvSpPr>
          <p:cNvPr id="4" name="Slide Number Placeholder 3">
            <a:extLst>
              <a:ext uri="{FF2B5EF4-FFF2-40B4-BE49-F238E27FC236}">
                <a16:creationId xmlns:a16="http://schemas.microsoft.com/office/drawing/2014/main" id="{009F42AC-C2D7-C327-E1F3-F675CEBF1C9D}"/>
              </a:ext>
            </a:extLst>
          </p:cNvPr>
          <p:cNvSpPr>
            <a:spLocks noGrp="1"/>
          </p:cNvSpPr>
          <p:nvPr>
            <p:ph type="sldNum" sz="quarter" idx="5"/>
          </p:nvPr>
        </p:nvSpPr>
        <p:spPr/>
        <p:txBody>
          <a:bodyPr/>
          <a:lstStyle/>
          <a:p>
            <a:fld id="{860751CD-C621-4F44-BF9E-E97C3AB3C439}" type="slidenum">
              <a:rPr lang="en-US" smtClean="0"/>
              <a:t>8</a:t>
            </a:fld>
            <a:endParaRPr lang="en-US"/>
          </a:p>
        </p:txBody>
      </p:sp>
    </p:spTree>
    <p:extLst>
      <p:ext uri="{BB962C8B-B14F-4D97-AF65-F5344CB8AC3E}">
        <p14:creationId xmlns:p14="http://schemas.microsoft.com/office/powerpoint/2010/main" val="182504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get started, you want to have access to the following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The beta BSR for official RDA</a:t>
            </a:r>
          </a:p>
          <a:p>
            <a:pPr marL="171450" indent="-171450">
              <a:buFont typeface="Arial" panose="020B0604020202020204" pitchFamily="34" charset="0"/>
              <a:buChar char="•"/>
            </a:pPr>
            <a:r>
              <a:rPr lang="en-CA" dirty="0"/>
              <a:t>RDA Toolkit</a:t>
            </a:r>
          </a:p>
          <a:p>
            <a:pPr marL="171450" indent="-171450">
              <a:buFont typeface="Arial" panose="020B0604020202020204" pitchFamily="34" charset="0"/>
              <a:buChar char="•"/>
            </a:pPr>
            <a:r>
              <a:rPr lang="en-CA" dirty="0"/>
              <a:t>LC-PCC Policy Statements</a:t>
            </a:r>
          </a:p>
          <a:p>
            <a:pPr marL="171450" indent="-171450">
              <a:buFont typeface="Arial" panose="020B0604020202020204" pitchFamily="34" charset="0"/>
              <a:buChar char="•"/>
            </a:pPr>
            <a:r>
              <a:rPr lang="en-CA" dirty="0"/>
              <a:t>Metadata Guidance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The surrogate of the book Guardians of </a:t>
            </a:r>
            <a:r>
              <a:rPr lang="en-CA" dirty="0" err="1"/>
              <a:t>Porthaven</a:t>
            </a:r>
            <a:endParaRPr lang="en-CA" dirty="0"/>
          </a:p>
          <a:p>
            <a:pPr marL="171450" indent="-171450">
              <a:buFont typeface="Arial" panose="020B0604020202020204" pitchFamily="34" charset="0"/>
              <a:buChar char="•"/>
            </a:pPr>
            <a:r>
              <a:rPr lang="en-CA" dirty="0"/>
              <a:t>Copies of blank RDA record templates and MARC record </a:t>
            </a:r>
            <a:r>
              <a:rPr lang="en-CA" dirty="0" err="1"/>
              <a:t>workforms</a:t>
            </a:r>
            <a:r>
              <a:rPr lang="en-CA" dirty="0"/>
              <a:t> for Guardians of </a:t>
            </a:r>
            <a:r>
              <a:rPr lang="en-CA" dirty="0" err="1"/>
              <a:t>Porthaven</a:t>
            </a:r>
            <a:r>
              <a:rPr lang="en-CA" dirty="0"/>
              <a:t> and Shane </a:t>
            </a:r>
            <a:r>
              <a:rPr lang="en-CA" dirty="0" err="1"/>
              <a:t>Arbuthnott</a:t>
            </a:r>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9</a:t>
            </a:fld>
            <a:endParaRPr lang="en-US"/>
          </a:p>
        </p:txBody>
      </p:sp>
    </p:spTree>
    <p:extLst>
      <p:ext uri="{BB962C8B-B14F-4D97-AF65-F5344CB8AC3E}">
        <p14:creationId xmlns:p14="http://schemas.microsoft.com/office/powerpoint/2010/main" val="179821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7/16/2026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7/16/2026</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7/16/2026</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7/16/2026</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7/16/2026</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7/16/2026</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7/16/2026</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7/16/2026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7/16/2026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7/16/2026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7/16/2026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71574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the workshop,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7/16/2026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7/16/2026</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7/16/2026</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7/16/2026</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7/16/2026</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RDA-ALA-26"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JuZjCsd2ryQznqHLv3Kce2y5HOvpI0fA/edi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bit.ly/Beta-BS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ccess.rdatoolkit.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rdatoolkit.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loc.gov/aba/rda/mgd/"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bit.ly/RDA-ALA-2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bit.ly/RDA-ALA-26"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
        <p:nvSpPr>
          <p:cNvPr id="2" name="Title 1">
            <a:extLst>
              <a:ext uri="{FF2B5EF4-FFF2-40B4-BE49-F238E27FC236}">
                <a16:creationId xmlns:a16="http://schemas.microsoft.com/office/drawing/2014/main" id="{2105DD40-547B-5A7E-DDB1-043CB85AD31F}"/>
              </a:ext>
            </a:extLst>
          </p:cNvPr>
          <p:cNvSpPr>
            <a:spLocks noGrp="1"/>
          </p:cNvSpPr>
          <p:nvPr>
            <p:ph type="ctrTitle"/>
          </p:nvPr>
        </p:nvSpPr>
        <p:spPr/>
        <p:txBody>
          <a:bodyPr>
            <a:noAutofit/>
          </a:bodyPr>
          <a:lstStyle/>
          <a:p>
            <a:r>
              <a:rPr lang="en-CA" dirty="0"/>
              <a:t>Practice Cataloging Using Official RDA</a:t>
            </a:r>
          </a:p>
        </p:txBody>
      </p:sp>
      <p:sp>
        <p:nvSpPr>
          <p:cNvPr id="5" name="TextBox 4">
            <a:extLst>
              <a:ext uri="{FF2B5EF4-FFF2-40B4-BE49-F238E27FC236}">
                <a16:creationId xmlns:a16="http://schemas.microsoft.com/office/drawing/2014/main" id="{7E1D3E98-C5A7-41BB-A6C6-2A56D3BF24B7}"/>
              </a:ext>
            </a:extLst>
          </p:cNvPr>
          <p:cNvSpPr txBox="1"/>
          <p:nvPr/>
        </p:nvSpPr>
        <p:spPr>
          <a:xfrm>
            <a:off x="838200" y="5710019"/>
            <a:ext cx="2652970" cy="646331"/>
          </a:xfrm>
          <a:prstGeom prst="rect">
            <a:avLst/>
          </a:prstGeom>
          <a:noFill/>
        </p:spPr>
        <p:txBody>
          <a:bodyPr wrap="none" rtlCol="0">
            <a:spAutoFit/>
          </a:bodyPr>
          <a:lstStyle/>
          <a:p>
            <a:r>
              <a:rPr lang="en-US" b="1" dirty="0"/>
              <a:t>Workshop materials:</a:t>
            </a:r>
          </a:p>
          <a:p>
            <a:r>
              <a:rPr lang="en-CA" dirty="0">
                <a:hlinkClick r:id="rId3"/>
              </a:rPr>
              <a:t>https://bit.ly/RDA-ALA-26</a:t>
            </a:r>
            <a:endParaRPr lang="en-CA" dirty="0"/>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53FCA5-CC04-B506-D380-A2902C05114B}"/>
              </a:ext>
            </a:extLst>
          </p:cNvPr>
          <p:cNvSpPr>
            <a:spLocks noGrp="1"/>
          </p:cNvSpPr>
          <p:nvPr>
            <p:ph idx="1"/>
          </p:nvPr>
        </p:nvSpPr>
        <p:spPr/>
        <p:txBody>
          <a:bodyPr/>
          <a:lstStyle/>
          <a:p>
            <a:r>
              <a:rPr lang="en-US" dirty="0"/>
              <a:t>Provides PCC guidelines for Core and recommended elements applicable for describing monographic resources</a:t>
            </a:r>
          </a:p>
        </p:txBody>
      </p:sp>
      <p:sp>
        <p:nvSpPr>
          <p:cNvPr id="3" name="Slide Number Placeholder 2">
            <a:extLst>
              <a:ext uri="{FF2B5EF4-FFF2-40B4-BE49-F238E27FC236}">
                <a16:creationId xmlns:a16="http://schemas.microsoft.com/office/drawing/2014/main" id="{9983E907-C4EA-C436-0A7F-B2861D5D9595}"/>
              </a:ext>
            </a:extLst>
          </p:cNvPr>
          <p:cNvSpPr>
            <a:spLocks noGrp="1"/>
          </p:cNvSpPr>
          <p:nvPr>
            <p:ph type="sldNum" sz="quarter" idx="12"/>
          </p:nvPr>
        </p:nvSpPr>
        <p:spPr/>
        <p:txBody>
          <a:bodyPr/>
          <a:lstStyle/>
          <a:p>
            <a:fld id="{26D89839-9540-4FD2-A570-163792ED64AF}" type="slidenum">
              <a:rPr lang="en-US" smtClean="0"/>
              <a:t>10</a:t>
            </a:fld>
            <a:endParaRPr lang="en-US"/>
          </a:p>
        </p:txBody>
      </p:sp>
      <p:sp>
        <p:nvSpPr>
          <p:cNvPr id="4" name="Title 3">
            <a:extLst>
              <a:ext uri="{FF2B5EF4-FFF2-40B4-BE49-F238E27FC236}">
                <a16:creationId xmlns:a16="http://schemas.microsoft.com/office/drawing/2014/main" id="{27151360-F1D9-5CF0-0D8A-EDE220501B5B}"/>
              </a:ext>
            </a:extLst>
          </p:cNvPr>
          <p:cNvSpPr>
            <a:spLocks noGrp="1"/>
          </p:cNvSpPr>
          <p:nvPr>
            <p:ph type="title"/>
          </p:nvPr>
        </p:nvSpPr>
        <p:spPr/>
        <p:txBody>
          <a:bodyPr/>
          <a:lstStyle/>
          <a:p>
            <a:r>
              <a:rPr lang="en-US" dirty="0"/>
              <a:t>BIBCO Standard Record (BSR) Official RDA Metadata Application Profile</a:t>
            </a:r>
          </a:p>
        </p:txBody>
      </p:sp>
      <p:pic>
        <p:nvPicPr>
          <p:cNvPr id="10" name="Picture 9" descr="The image appears to be a tabular representation of the BSR (Bibliographic Submission Record) for Official RDA (Resource Description and Access) elements, specifically for a beta version used in training. It includes columns for various RDA elements like guidance, domain, range, vocabulary encoding schemes, and guidelines on normalized transcription, along with their respective instructions or notes.&#10;&#10;AI-generated content may be incorrect.">
            <a:extLst>
              <a:ext uri="{FF2B5EF4-FFF2-40B4-BE49-F238E27FC236}">
                <a16:creationId xmlns:a16="http://schemas.microsoft.com/office/drawing/2014/main" id="{982379B3-2579-5ADE-A925-79CF1E7829A2}"/>
              </a:ext>
            </a:extLst>
          </p:cNvPr>
          <p:cNvPicPr>
            <a:picLocks noChangeAspect="1"/>
          </p:cNvPicPr>
          <p:nvPr/>
        </p:nvPicPr>
        <p:blipFill>
          <a:blip r:embed="rId3"/>
          <a:stretch>
            <a:fillRect/>
          </a:stretch>
        </p:blipFill>
        <p:spPr>
          <a:xfrm>
            <a:off x="838200" y="2873056"/>
            <a:ext cx="10515600" cy="3024058"/>
          </a:xfrm>
          <a:prstGeom prst="rect">
            <a:avLst/>
          </a:prstGeom>
          <a:ln>
            <a:solidFill>
              <a:schemeClr val="bg1">
                <a:lumMod val="85000"/>
              </a:schemeClr>
            </a:solidFill>
          </a:ln>
        </p:spPr>
      </p:pic>
    </p:spTree>
    <p:extLst>
      <p:ext uri="{BB962C8B-B14F-4D97-AF65-F5344CB8AC3E}">
        <p14:creationId xmlns:p14="http://schemas.microsoft.com/office/powerpoint/2010/main" val="274640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03760F-2537-3856-24DD-8BB3CB0D191F}"/>
              </a:ext>
            </a:extLst>
          </p:cNvPr>
          <p:cNvSpPr>
            <a:spLocks noGrp="1"/>
          </p:cNvSpPr>
          <p:nvPr>
            <p:ph idx="1"/>
          </p:nvPr>
        </p:nvSpPr>
        <p:spPr/>
        <p:txBody>
          <a:bodyPr/>
          <a:lstStyle/>
          <a:p>
            <a:r>
              <a:rPr lang="en-US" dirty="0">
                <a:hlinkClick r:id="rId3"/>
              </a:rPr>
              <a:t>Introduction</a:t>
            </a:r>
            <a:br>
              <a:rPr lang="en-US" dirty="0"/>
            </a:br>
            <a:endParaRPr lang="en-US" dirty="0"/>
          </a:p>
          <a:p>
            <a:r>
              <a:rPr lang="en-US" dirty="0"/>
              <a:t>Beta version for training</a:t>
            </a:r>
            <a:br>
              <a:rPr lang="en-US" dirty="0"/>
            </a:br>
            <a:r>
              <a:rPr lang="en-US" dirty="0">
                <a:hlinkClick r:id="rId4"/>
              </a:rPr>
              <a:t>https://bit.ly/Beta-BSR</a:t>
            </a:r>
            <a:endParaRPr lang="en-US" dirty="0"/>
          </a:p>
        </p:txBody>
      </p:sp>
      <p:sp>
        <p:nvSpPr>
          <p:cNvPr id="3" name="Slide Number Placeholder 2">
            <a:extLst>
              <a:ext uri="{FF2B5EF4-FFF2-40B4-BE49-F238E27FC236}">
                <a16:creationId xmlns:a16="http://schemas.microsoft.com/office/drawing/2014/main" id="{83449EDD-9378-A458-F770-389102A6CABF}"/>
              </a:ext>
            </a:extLst>
          </p:cNvPr>
          <p:cNvSpPr>
            <a:spLocks noGrp="1"/>
          </p:cNvSpPr>
          <p:nvPr>
            <p:ph type="sldNum" sz="quarter" idx="12"/>
          </p:nvPr>
        </p:nvSpPr>
        <p:spPr/>
        <p:txBody>
          <a:bodyPr/>
          <a:lstStyle/>
          <a:p>
            <a:fld id="{26D89839-9540-4FD2-A570-163792ED64AF}" type="slidenum">
              <a:rPr lang="en-US" smtClean="0"/>
              <a:t>11</a:t>
            </a:fld>
            <a:endParaRPr lang="en-US"/>
          </a:p>
        </p:txBody>
      </p:sp>
      <p:sp>
        <p:nvSpPr>
          <p:cNvPr id="4" name="Title 3">
            <a:extLst>
              <a:ext uri="{FF2B5EF4-FFF2-40B4-BE49-F238E27FC236}">
                <a16:creationId xmlns:a16="http://schemas.microsoft.com/office/drawing/2014/main" id="{02F39DD5-3592-5B74-F107-44BC1AFEBA3B}"/>
              </a:ext>
            </a:extLst>
          </p:cNvPr>
          <p:cNvSpPr>
            <a:spLocks noGrp="1"/>
          </p:cNvSpPr>
          <p:nvPr>
            <p:ph type="title"/>
          </p:nvPr>
        </p:nvSpPr>
        <p:spPr/>
        <p:txBody>
          <a:bodyPr/>
          <a:lstStyle/>
          <a:p>
            <a:r>
              <a:rPr lang="en-US" dirty="0"/>
              <a:t>Accessing BSR for Official RDA</a:t>
            </a:r>
          </a:p>
        </p:txBody>
      </p:sp>
    </p:spTree>
    <p:extLst>
      <p:ext uri="{BB962C8B-B14F-4D97-AF65-F5344CB8AC3E}">
        <p14:creationId xmlns:p14="http://schemas.microsoft.com/office/powerpoint/2010/main" val="252310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E5B333-2439-844F-08DE-15E4F422F8DD}"/>
              </a:ext>
            </a:extLst>
          </p:cNvPr>
          <p:cNvSpPr>
            <a:spLocks noGrp="1"/>
          </p:cNvSpPr>
          <p:nvPr>
            <p:ph idx="1"/>
          </p:nvPr>
        </p:nvSpPr>
        <p:spPr/>
        <p:txBody>
          <a:bodyPr/>
          <a:lstStyle/>
          <a:p>
            <a:r>
              <a:rPr lang="en-CA" dirty="0"/>
              <a:t>Links in the BIBCO Standard Record (BSR) Official RDA Metadata Application Profile</a:t>
            </a:r>
          </a:p>
          <a:p>
            <a:endParaRPr lang="en-CA" dirty="0"/>
          </a:p>
          <a:p>
            <a:r>
              <a:rPr lang="en-CA" dirty="0">
                <a:hlinkClick r:id="rId3"/>
              </a:rPr>
              <a:t>https://access.rdatoolkit.org/</a:t>
            </a:r>
            <a:endParaRPr lang="en-CA" dirty="0"/>
          </a:p>
          <a:p>
            <a:endParaRPr lang="en-CA" dirty="0"/>
          </a:p>
          <a:p>
            <a:r>
              <a:rPr lang="en-CA" dirty="0"/>
              <a:t>From RDA Toolkit homepage (</a:t>
            </a:r>
            <a:r>
              <a:rPr lang="en-CA" dirty="0">
                <a:hlinkClick r:id="rId4"/>
              </a:rPr>
              <a:t>https://www.rdatoolkit.org/</a:t>
            </a:r>
            <a:r>
              <a:rPr lang="en-CA" dirty="0"/>
              <a:t>)</a:t>
            </a:r>
          </a:p>
        </p:txBody>
      </p:sp>
      <p:pic>
        <p:nvPicPr>
          <p:cNvPr id="6" name="Picture 5">
            <a:extLst>
              <a:ext uri="{FF2B5EF4-FFF2-40B4-BE49-F238E27FC236}">
                <a16:creationId xmlns:a16="http://schemas.microsoft.com/office/drawing/2014/main" id="{52435291-6CF8-A8DF-BB60-89A20E1C4A41}"/>
              </a:ext>
            </a:extLst>
          </p:cNvPr>
          <p:cNvPicPr>
            <a:picLocks noChangeAspect="1"/>
          </p:cNvPicPr>
          <p:nvPr/>
        </p:nvPicPr>
        <p:blipFill>
          <a:blip r:embed="rId5"/>
          <a:stretch>
            <a:fillRect/>
          </a:stretch>
        </p:blipFill>
        <p:spPr>
          <a:xfrm>
            <a:off x="1264270" y="4745823"/>
            <a:ext cx="5000540" cy="848306"/>
          </a:xfrm>
          <a:prstGeom prst="rect">
            <a:avLst/>
          </a:prstGeom>
          <a:ln>
            <a:noFill/>
          </a:ln>
        </p:spPr>
      </p:pic>
      <p:sp>
        <p:nvSpPr>
          <p:cNvPr id="4" name="Title 3">
            <a:extLst>
              <a:ext uri="{FF2B5EF4-FFF2-40B4-BE49-F238E27FC236}">
                <a16:creationId xmlns:a16="http://schemas.microsoft.com/office/drawing/2014/main" id="{C7D30960-1CB2-A050-EDCD-697C4126C1EE}"/>
              </a:ext>
            </a:extLst>
          </p:cNvPr>
          <p:cNvSpPr>
            <a:spLocks noGrp="1"/>
          </p:cNvSpPr>
          <p:nvPr>
            <p:ph type="title"/>
          </p:nvPr>
        </p:nvSpPr>
        <p:spPr/>
        <p:txBody>
          <a:bodyPr/>
          <a:lstStyle/>
          <a:p>
            <a:r>
              <a:rPr lang="en-CA" dirty="0"/>
              <a:t>Accessing RDA Toolkit</a:t>
            </a:r>
          </a:p>
        </p:txBody>
      </p:sp>
      <p:sp>
        <p:nvSpPr>
          <p:cNvPr id="2" name="Slide Number Placeholder 1">
            <a:extLst>
              <a:ext uri="{FF2B5EF4-FFF2-40B4-BE49-F238E27FC236}">
                <a16:creationId xmlns:a16="http://schemas.microsoft.com/office/drawing/2014/main" id="{8AB796C8-E84A-400E-A20C-1A374D87D460}"/>
              </a:ext>
            </a:extLst>
          </p:cNvPr>
          <p:cNvSpPr>
            <a:spLocks noGrp="1"/>
          </p:cNvSpPr>
          <p:nvPr>
            <p:ph type="sldNum" sz="quarter" idx="12"/>
          </p:nvPr>
        </p:nvSpPr>
        <p:spPr/>
        <p:txBody>
          <a:bodyPr/>
          <a:lstStyle/>
          <a:p>
            <a:fld id="{0F6E689A-FD86-4A33-93D6-EF2C1464DB39}" type="slidenum">
              <a:rPr lang="en-CA" smtClean="0"/>
              <a:t>12</a:t>
            </a:fld>
            <a:endParaRPr lang="en-CA"/>
          </a:p>
        </p:txBody>
      </p:sp>
    </p:spTree>
    <p:extLst>
      <p:ext uri="{BB962C8B-B14F-4D97-AF65-F5344CB8AC3E}">
        <p14:creationId xmlns:p14="http://schemas.microsoft.com/office/powerpoint/2010/main" val="26910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F116A-AAF5-8EE8-7813-8B62FE351554}"/>
            </a:ext>
          </a:extLst>
        </p:cNvPr>
        <p:cNvGrpSpPr/>
        <p:nvPr/>
      </p:nvGrpSpPr>
      <p:grpSpPr>
        <a:xfrm>
          <a:off x="0" y="0"/>
          <a:ext cx="0" cy="0"/>
          <a:chOff x="0" y="0"/>
          <a:chExt cx="0" cy="0"/>
        </a:xfrm>
      </p:grpSpPr>
      <p:pic>
        <p:nvPicPr>
          <p:cNvPr id="15" name="Content Placeholder 14" descr="The image shows a login form with fields for username, password, and a link to the RDA Toolkit support page.&#10;&#10;AI-generated content may be incorrect.">
            <a:extLst>
              <a:ext uri="{FF2B5EF4-FFF2-40B4-BE49-F238E27FC236}">
                <a16:creationId xmlns:a16="http://schemas.microsoft.com/office/drawing/2014/main" id="{FEF5B74E-E58F-607D-0FEA-76016E442FB6}"/>
              </a:ext>
            </a:extLst>
          </p:cNvPr>
          <p:cNvPicPr>
            <a:picLocks noGrp="1" noChangeAspect="1"/>
          </p:cNvPicPr>
          <p:nvPr>
            <p:ph sz="half" idx="2"/>
          </p:nvPr>
        </p:nvPicPr>
        <p:blipFill>
          <a:blip r:embed="rId3"/>
          <a:stretch>
            <a:fillRect/>
          </a:stretch>
        </p:blipFill>
        <p:spPr>
          <a:xfrm>
            <a:off x="6188633" y="1830683"/>
            <a:ext cx="5165167" cy="3840480"/>
          </a:xfrm>
          <a:prstGeom prst="rect">
            <a:avLst/>
          </a:prstGeom>
        </p:spPr>
      </p:pic>
      <p:sp>
        <p:nvSpPr>
          <p:cNvPr id="2" name="Title 1">
            <a:extLst>
              <a:ext uri="{FF2B5EF4-FFF2-40B4-BE49-F238E27FC236}">
                <a16:creationId xmlns:a16="http://schemas.microsoft.com/office/drawing/2014/main" id="{B998E59B-2578-E46C-DCC2-6D4B3860869F}"/>
              </a:ext>
            </a:extLst>
          </p:cNvPr>
          <p:cNvSpPr>
            <a:spLocks noGrp="1"/>
          </p:cNvSpPr>
          <p:nvPr>
            <p:ph type="title"/>
          </p:nvPr>
        </p:nvSpPr>
        <p:spPr/>
        <p:txBody>
          <a:bodyPr/>
          <a:lstStyle/>
          <a:p>
            <a:r>
              <a:rPr lang="en-CA" dirty="0"/>
              <a:t>Logging In Using Institution Login</a:t>
            </a:r>
          </a:p>
        </p:txBody>
      </p:sp>
      <p:sp>
        <p:nvSpPr>
          <p:cNvPr id="3" name="Content Placeholder 2">
            <a:extLst>
              <a:ext uri="{FF2B5EF4-FFF2-40B4-BE49-F238E27FC236}">
                <a16:creationId xmlns:a16="http://schemas.microsoft.com/office/drawing/2014/main" id="{8A238AAB-139F-DFD1-F37F-8F535F543F54}"/>
              </a:ext>
            </a:extLst>
          </p:cNvPr>
          <p:cNvSpPr>
            <a:spLocks noGrp="1"/>
          </p:cNvSpPr>
          <p:nvPr>
            <p:ph sz="half" idx="1"/>
          </p:nvPr>
        </p:nvSpPr>
        <p:spPr/>
        <p:txBody>
          <a:bodyPr/>
          <a:lstStyle/>
          <a:p>
            <a:pPr marL="514350" indent="-514350">
              <a:buFont typeface="+mj-lt"/>
              <a:buAutoNum type="arabicPeriod"/>
            </a:pPr>
            <a:r>
              <a:rPr lang="en-CA" dirty="0"/>
              <a:t>Enter the username:</a:t>
            </a:r>
            <a:br>
              <a:rPr lang="en-CA" dirty="0"/>
            </a:br>
            <a:r>
              <a:rPr lang="en-CA" b="1" dirty="0" err="1"/>
              <a:t>DREvent</a:t>
            </a:r>
            <a:endParaRPr lang="en-CA" dirty="0"/>
          </a:p>
          <a:p>
            <a:pPr marL="514350" indent="-514350">
              <a:buFont typeface="+mj-lt"/>
              <a:buAutoNum type="arabicPeriod"/>
            </a:pPr>
            <a:endParaRPr lang="en-CA" dirty="0"/>
          </a:p>
          <a:p>
            <a:pPr marL="514350" indent="-514350">
              <a:buFont typeface="+mj-lt"/>
              <a:buAutoNum type="arabicPeriod"/>
            </a:pPr>
            <a:r>
              <a:rPr lang="en-CA" dirty="0"/>
              <a:t>Enter the password:</a:t>
            </a:r>
            <a:br>
              <a:rPr lang="en-CA" dirty="0"/>
            </a:br>
            <a:r>
              <a:rPr lang="en-CA" b="1" dirty="0"/>
              <a:t>ALA2026</a:t>
            </a:r>
            <a:endParaRPr lang="en-CA" dirty="0"/>
          </a:p>
          <a:p>
            <a:pPr marL="514350" indent="-514350">
              <a:buFont typeface="+mj-lt"/>
              <a:buAutoNum type="arabicPeriod"/>
            </a:pPr>
            <a:endParaRPr lang="en-CA" dirty="0"/>
          </a:p>
          <a:p>
            <a:pPr marL="514350" indent="-514350">
              <a:buFont typeface="+mj-lt"/>
              <a:buAutoNum type="arabicPeriod"/>
            </a:pPr>
            <a:r>
              <a:rPr lang="en-CA" dirty="0"/>
              <a:t>Click </a:t>
            </a:r>
            <a:r>
              <a:rPr lang="en-CA" b="1" dirty="0"/>
              <a:t>Log In</a:t>
            </a:r>
            <a:r>
              <a:rPr lang="en-CA" dirty="0"/>
              <a:t>.</a:t>
            </a:r>
          </a:p>
        </p:txBody>
      </p:sp>
      <p:sp>
        <p:nvSpPr>
          <p:cNvPr id="5" name="Slide Number Placeholder 4">
            <a:extLst>
              <a:ext uri="{FF2B5EF4-FFF2-40B4-BE49-F238E27FC236}">
                <a16:creationId xmlns:a16="http://schemas.microsoft.com/office/drawing/2014/main" id="{5F10C9D1-AEFA-5A5B-9417-81FD6B77AEC5}"/>
              </a:ext>
            </a:extLst>
          </p:cNvPr>
          <p:cNvSpPr>
            <a:spLocks noGrp="1"/>
          </p:cNvSpPr>
          <p:nvPr>
            <p:ph type="sldNum" sz="quarter" idx="12"/>
          </p:nvPr>
        </p:nvSpPr>
        <p:spPr/>
        <p:txBody>
          <a:bodyPr/>
          <a:lstStyle/>
          <a:p>
            <a:fld id="{0F6E689A-FD86-4A33-93D6-EF2C1464DB39}" type="slidenum">
              <a:rPr lang="en-CA" smtClean="0"/>
              <a:t>13</a:t>
            </a:fld>
            <a:endParaRPr lang="en-CA"/>
          </a:p>
        </p:txBody>
      </p:sp>
      <p:sp>
        <p:nvSpPr>
          <p:cNvPr id="8" name="Rectangle 7">
            <a:extLst>
              <a:ext uri="{FF2B5EF4-FFF2-40B4-BE49-F238E27FC236}">
                <a16:creationId xmlns:a16="http://schemas.microsoft.com/office/drawing/2014/main" id="{F7FDE5D4-CA9A-C543-A54B-68E84534E119}"/>
              </a:ext>
            </a:extLst>
          </p:cNvPr>
          <p:cNvSpPr/>
          <p:nvPr/>
        </p:nvSpPr>
        <p:spPr>
          <a:xfrm>
            <a:off x="6306918" y="4479590"/>
            <a:ext cx="2614058" cy="704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0D2C8460-FE99-BECF-83D2-72C24762ABEC}"/>
              </a:ext>
            </a:extLst>
          </p:cNvPr>
          <p:cNvSpPr txBox="1"/>
          <p:nvPr/>
        </p:nvSpPr>
        <p:spPr>
          <a:xfrm>
            <a:off x="5823272" y="4539694"/>
            <a:ext cx="393056" cy="584775"/>
          </a:xfrm>
          <a:prstGeom prst="rect">
            <a:avLst/>
          </a:prstGeom>
          <a:noFill/>
        </p:spPr>
        <p:txBody>
          <a:bodyPr wrap="none" rtlCol="0">
            <a:spAutoFit/>
          </a:bodyPr>
          <a:lstStyle/>
          <a:p>
            <a:r>
              <a:rPr lang="en-CA" sz="3200" b="1" dirty="0">
                <a:solidFill>
                  <a:srgbClr val="FF0000"/>
                </a:solidFill>
              </a:rPr>
              <a:t>3</a:t>
            </a:r>
          </a:p>
        </p:txBody>
      </p:sp>
      <p:sp>
        <p:nvSpPr>
          <p:cNvPr id="10" name="Rectangle 9">
            <a:extLst>
              <a:ext uri="{FF2B5EF4-FFF2-40B4-BE49-F238E27FC236}">
                <a16:creationId xmlns:a16="http://schemas.microsoft.com/office/drawing/2014/main" id="{5916EF39-E59C-5E01-2D47-E6C9A8820B26}"/>
              </a:ext>
            </a:extLst>
          </p:cNvPr>
          <p:cNvSpPr/>
          <p:nvPr/>
        </p:nvSpPr>
        <p:spPr>
          <a:xfrm>
            <a:off x="6306918" y="2466794"/>
            <a:ext cx="2614058" cy="704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DF0002A3-1647-46B9-4E06-3CD127E6856C}"/>
              </a:ext>
            </a:extLst>
          </p:cNvPr>
          <p:cNvSpPr/>
          <p:nvPr/>
        </p:nvSpPr>
        <p:spPr>
          <a:xfrm>
            <a:off x="6306918" y="3255895"/>
            <a:ext cx="2614058" cy="704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2860E126-9E8A-2FED-48EB-CA6A23AB68C2}"/>
              </a:ext>
            </a:extLst>
          </p:cNvPr>
          <p:cNvSpPr txBox="1"/>
          <p:nvPr/>
        </p:nvSpPr>
        <p:spPr>
          <a:xfrm>
            <a:off x="5823272" y="2526898"/>
            <a:ext cx="393056" cy="584775"/>
          </a:xfrm>
          <a:prstGeom prst="rect">
            <a:avLst/>
          </a:prstGeom>
          <a:noFill/>
        </p:spPr>
        <p:txBody>
          <a:bodyPr wrap="none" rtlCol="0">
            <a:spAutoFit/>
          </a:bodyPr>
          <a:lstStyle/>
          <a:p>
            <a:r>
              <a:rPr lang="en-CA" sz="3200" b="1" dirty="0">
                <a:solidFill>
                  <a:srgbClr val="FF0000"/>
                </a:solidFill>
              </a:rPr>
              <a:t>1</a:t>
            </a:r>
          </a:p>
        </p:txBody>
      </p:sp>
      <p:sp>
        <p:nvSpPr>
          <p:cNvPr id="13" name="TextBox 12">
            <a:extLst>
              <a:ext uri="{FF2B5EF4-FFF2-40B4-BE49-F238E27FC236}">
                <a16:creationId xmlns:a16="http://schemas.microsoft.com/office/drawing/2014/main" id="{864E917C-2AAD-6538-018F-1EE2849D0B26}"/>
              </a:ext>
            </a:extLst>
          </p:cNvPr>
          <p:cNvSpPr txBox="1"/>
          <p:nvPr/>
        </p:nvSpPr>
        <p:spPr>
          <a:xfrm>
            <a:off x="5823272" y="3315999"/>
            <a:ext cx="393056" cy="584775"/>
          </a:xfrm>
          <a:prstGeom prst="rect">
            <a:avLst/>
          </a:prstGeom>
          <a:noFill/>
        </p:spPr>
        <p:txBody>
          <a:bodyPr wrap="none" rtlCol="0">
            <a:spAutoFit/>
          </a:bodyPr>
          <a:lstStyle/>
          <a:p>
            <a:r>
              <a:rPr lang="en-CA" sz="3200" b="1" dirty="0">
                <a:solidFill>
                  <a:srgbClr val="FF0000"/>
                </a:solidFill>
              </a:rPr>
              <a:t>2</a:t>
            </a:r>
          </a:p>
        </p:txBody>
      </p:sp>
    </p:spTree>
    <p:extLst>
      <p:ext uri="{BB962C8B-B14F-4D97-AF65-F5344CB8AC3E}">
        <p14:creationId xmlns:p14="http://schemas.microsoft.com/office/powerpoint/2010/main" val="424120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79C1-2396-0B3D-3B5A-268CF4B5386C}"/>
            </a:ext>
          </a:extLst>
        </p:cNvPr>
        <p:cNvGrpSpPr/>
        <p:nvPr/>
      </p:nvGrpSpPr>
      <p:grpSpPr>
        <a:xfrm>
          <a:off x="0" y="0"/>
          <a:ext cx="0" cy="0"/>
          <a:chOff x="0" y="0"/>
          <a:chExt cx="0" cy="0"/>
        </a:xfrm>
      </p:grpSpPr>
      <p:pic>
        <p:nvPicPr>
          <p:cNvPr id="15" name="Content Placeholder 14" descr="The image shows the Welcome page of the Original RDA Toolkit, featuring a countdown clock indicating its release date and a section offering support and information about the toolkit.&#10;&#10;AI-generated content may be incorrect.">
            <a:extLst>
              <a:ext uri="{FF2B5EF4-FFF2-40B4-BE49-F238E27FC236}">
                <a16:creationId xmlns:a16="http://schemas.microsoft.com/office/drawing/2014/main" id="{F2FFDDF1-7ED5-0EC2-DF19-C1784FBE26D3}"/>
              </a:ext>
            </a:extLst>
          </p:cNvPr>
          <p:cNvPicPr>
            <a:picLocks noGrp="1" noChangeAspect="1"/>
          </p:cNvPicPr>
          <p:nvPr>
            <p:ph sz="half" idx="2"/>
          </p:nvPr>
        </p:nvPicPr>
        <p:blipFill>
          <a:blip r:embed="rId3"/>
          <a:stretch>
            <a:fillRect/>
          </a:stretch>
        </p:blipFill>
        <p:spPr>
          <a:xfrm>
            <a:off x="5088588" y="1824419"/>
            <a:ext cx="6265212" cy="4352544"/>
          </a:xfrm>
          <a:prstGeom prst="rect">
            <a:avLst/>
          </a:prstGeom>
        </p:spPr>
      </p:pic>
      <p:sp>
        <p:nvSpPr>
          <p:cNvPr id="2" name="Title 1">
            <a:extLst>
              <a:ext uri="{FF2B5EF4-FFF2-40B4-BE49-F238E27FC236}">
                <a16:creationId xmlns:a16="http://schemas.microsoft.com/office/drawing/2014/main" id="{F41926CF-7FBF-C88E-1652-38553F2889D3}"/>
              </a:ext>
            </a:extLst>
          </p:cNvPr>
          <p:cNvSpPr>
            <a:spLocks noGrp="1"/>
          </p:cNvSpPr>
          <p:nvPr>
            <p:ph type="title"/>
          </p:nvPr>
        </p:nvSpPr>
        <p:spPr/>
        <p:txBody>
          <a:bodyPr/>
          <a:lstStyle/>
          <a:p>
            <a:r>
              <a:rPr lang="en-CA" dirty="0"/>
              <a:t>Successful Log In</a:t>
            </a:r>
            <a:br>
              <a:rPr lang="en-CA" dirty="0"/>
            </a:br>
            <a:r>
              <a:rPr lang="en-CA" sz="3600" dirty="0"/>
              <a:t>Institution Login</a:t>
            </a:r>
            <a:endParaRPr lang="en-CA" dirty="0"/>
          </a:p>
        </p:txBody>
      </p:sp>
      <p:sp>
        <p:nvSpPr>
          <p:cNvPr id="3" name="Content Placeholder 2">
            <a:extLst>
              <a:ext uri="{FF2B5EF4-FFF2-40B4-BE49-F238E27FC236}">
                <a16:creationId xmlns:a16="http://schemas.microsoft.com/office/drawing/2014/main" id="{19F6904E-2773-27D1-4F4B-0A3893393E98}"/>
              </a:ext>
            </a:extLst>
          </p:cNvPr>
          <p:cNvSpPr>
            <a:spLocks noGrp="1"/>
          </p:cNvSpPr>
          <p:nvPr>
            <p:ph sz="half" idx="1"/>
          </p:nvPr>
        </p:nvSpPr>
        <p:spPr>
          <a:xfrm>
            <a:off x="838201" y="1825625"/>
            <a:ext cx="3972084" cy="4351338"/>
          </a:xfrm>
        </p:spPr>
        <p:txBody>
          <a:bodyPr>
            <a:normAutofit fontScale="92500"/>
          </a:bodyPr>
          <a:lstStyle/>
          <a:p>
            <a:pPr marL="457200" indent="-457200">
              <a:buFont typeface="+mj-lt"/>
              <a:buAutoNum type="arabicPeriod"/>
            </a:pPr>
            <a:r>
              <a:rPr lang="en-CA" dirty="0"/>
              <a:t>ALA Digital Reference in the left portion of blue banner, under RDA Toolkit logo</a:t>
            </a:r>
          </a:p>
          <a:p>
            <a:pPr marL="457200" indent="-457200">
              <a:buFont typeface="+mj-lt"/>
              <a:buAutoNum type="arabicPeriod"/>
            </a:pPr>
            <a:r>
              <a:rPr lang="en-CA" dirty="0"/>
              <a:t>Dark blue login box labelled “Profile Login”, under “Welcome to RDA Toolkit”</a:t>
            </a:r>
          </a:p>
          <a:p>
            <a:pPr marL="457200" indent="-457200">
              <a:buFont typeface="+mj-lt"/>
              <a:buAutoNum type="arabicPeriod"/>
            </a:pPr>
            <a:r>
              <a:rPr lang="en-CA" dirty="0"/>
              <a:t>“Profile” icon in the right portion of blue banner</a:t>
            </a:r>
          </a:p>
          <a:p>
            <a:pPr marL="514350" indent="-514350">
              <a:buFont typeface="+mj-lt"/>
              <a:buAutoNum type="arabicPeriod"/>
            </a:pPr>
            <a:endParaRPr lang="en-CA" dirty="0"/>
          </a:p>
        </p:txBody>
      </p:sp>
      <p:sp>
        <p:nvSpPr>
          <p:cNvPr id="5" name="Slide Number Placeholder 4">
            <a:extLst>
              <a:ext uri="{FF2B5EF4-FFF2-40B4-BE49-F238E27FC236}">
                <a16:creationId xmlns:a16="http://schemas.microsoft.com/office/drawing/2014/main" id="{82B9C478-208E-BB25-4629-587115B0B61F}"/>
              </a:ext>
            </a:extLst>
          </p:cNvPr>
          <p:cNvSpPr>
            <a:spLocks noGrp="1"/>
          </p:cNvSpPr>
          <p:nvPr>
            <p:ph type="sldNum" sz="quarter" idx="12"/>
          </p:nvPr>
        </p:nvSpPr>
        <p:spPr/>
        <p:txBody>
          <a:bodyPr/>
          <a:lstStyle/>
          <a:p>
            <a:fld id="{0F6E689A-FD86-4A33-93D6-EF2C1464DB39}" type="slidenum">
              <a:rPr lang="en-CA" smtClean="0"/>
              <a:t>14</a:t>
            </a:fld>
            <a:endParaRPr lang="en-CA"/>
          </a:p>
        </p:txBody>
      </p:sp>
      <p:sp>
        <p:nvSpPr>
          <p:cNvPr id="8" name="Rectangle 7">
            <a:extLst>
              <a:ext uri="{FF2B5EF4-FFF2-40B4-BE49-F238E27FC236}">
                <a16:creationId xmlns:a16="http://schemas.microsoft.com/office/drawing/2014/main" id="{10E88CEF-7FB5-6E58-A938-9BB8BE763296}"/>
              </a:ext>
            </a:extLst>
          </p:cNvPr>
          <p:cNvSpPr/>
          <p:nvPr/>
        </p:nvSpPr>
        <p:spPr>
          <a:xfrm>
            <a:off x="5203341" y="2119963"/>
            <a:ext cx="1091626" cy="254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40A9F475-A526-FF94-EC92-D1CDD68198BB}"/>
              </a:ext>
            </a:extLst>
          </p:cNvPr>
          <p:cNvSpPr/>
          <p:nvPr/>
        </p:nvSpPr>
        <p:spPr>
          <a:xfrm>
            <a:off x="10509463" y="2119963"/>
            <a:ext cx="740545" cy="254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4A91006A-DA36-466D-E103-4EE7DFB45098}"/>
              </a:ext>
            </a:extLst>
          </p:cNvPr>
          <p:cNvSpPr/>
          <p:nvPr/>
        </p:nvSpPr>
        <p:spPr>
          <a:xfrm>
            <a:off x="5203341" y="3343022"/>
            <a:ext cx="2992825" cy="2251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A8E0A227-9B1B-A68E-155C-E414A5999A37}"/>
              </a:ext>
            </a:extLst>
          </p:cNvPr>
          <p:cNvSpPr txBox="1"/>
          <p:nvPr/>
        </p:nvSpPr>
        <p:spPr>
          <a:xfrm>
            <a:off x="4810285" y="1954626"/>
            <a:ext cx="393056" cy="584775"/>
          </a:xfrm>
          <a:prstGeom prst="rect">
            <a:avLst/>
          </a:prstGeom>
          <a:noFill/>
        </p:spPr>
        <p:txBody>
          <a:bodyPr wrap="none" rtlCol="0">
            <a:spAutoFit/>
          </a:bodyPr>
          <a:lstStyle/>
          <a:p>
            <a:r>
              <a:rPr lang="en-CA" sz="3200" b="1" dirty="0">
                <a:solidFill>
                  <a:srgbClr val="FF0000"/>
                </a:solidFill>
              </a:rPr>
              <a:t>1</a:t>
            </a:r>
          </a:p>
        </p:txBody>
      </p:sp>
      <p:sp>
        <p:nvSpPr>
          <p:cNvPr id="12" name="TextBox 11">
            <a:extLst>
              <a:ext uri="{FF2B5EF4-FFF2-40B4-BE49-F238E27FC236}">
                <a16:creationId xmlns:a16="http://schemas.microsoft.com/office/drawing/2014/main" id="{8B3D2C42-C634-F147-91F2-AD5916256118}"/>
              </a:ext>
            </a:extLst>
          </p:cNvPr>
          <p:cNvSpPr txBox="1"/>
          <p:nvPr/>
        </p:nvSpPr>
        <p:spPr>
          <a:xfrm>
            <a:off x="4810285" y="3113166"/>
            <a:ext cx="393056" cy="584775"/>
          </a:xfrm>
          <a:prstGeom prst="rect">
            <a:avLst/>
          </a:prstGeom>
          <a:noFill/>
        </p:spPr>
        <p:txBody>
          <a:bodyPr wrap="none" rtlCol="0">
            <a:spAutoFit/>
          </a:bodyPr>
          <a:lstStyle/>
          <a:p>
            <a:r>
              <a:rPr lang="en-CA" sz="3200" b="1" dirty="0">
                <a:solidFill>
                  <a:srgbClr val="FF0000"/>
                </a:solidFill>
              </a:rPr>
              <a:t>2</a:t>
            </a:r>
          </a:p>
        </p:txBody>
      </p:sp>
      <p:sp>
        <p:nvSpPr>
          <p:cNvPr id="13" name="TextBox 12">
            <a:extLst>
              <a:ext uri="{FF2B5EF4-FFF2-40B4-BE49-F238E27FC236}">
                <a16:creationId xmlns:a16="http://schemas.microsoft.com/office/drawing/2014/main" id="{349B6C4E-20CD-7309-D806-AF8BEAAD990C}"/>
              </a:ext>
            </a:extLst>
          </p:cNvPr>
          <p:cNvSpPr txBox="1"/>
          <p:nvPr/>
        </p:nvSpPr>
        <p:spPr>
          <a:xfrm>
            <a:off x="10144285" y="1954625"/>
            <a:ext cx="393056" cy="584775"/>
          </a:xfrm>
          <a:prstGeom prst="rect">
            <a:avLst/>
          </a:prstGeom>
          <a:noFill/>
        </p:spPr>
        <p:txBody>
          <a:bodyPr wrap="none" rtlCol="0">
            <a:spAutoFit/>
          </a:bodyPr>
          <a:lstStyle/>
          <a:p>
            <a:r>
              <a:rPr lang="en-CA" sz="3200" b="1" dirty="0">
                <a:solidFill>
                  <a:srgbClr val="FF0000"/>
                </a:solidFill>
              </a:rPr>
              <a:t>3</a:t>
            </a:r>
          </a:p>
        </p:txBody>
      </p:sp>
    </p:spTree>
    <p:extLst>
      <p:ext uri="{BB962C8B-B14F-4D97-AF65-F5344CB8AC3E}">
        <p14:creationId xmlns:p14="http://schemas.microsoft.com/office/powerpoint/2010/main" val="377528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14108-626A-3630-CFCE-90F2F75968EB}"/>
            </a:ext>
          </a:extLst>
        </p:cNvPr>
        <p:cNvGrpSpPr/>
        <p:nvPr/>
      </p:nvGrpSpPr>
      <p:grpSpPr>
        <a:xfrm>
          <a:off x="0" y="0"/>
          <a:ext cx="0" cy="0"/>
          <a:chOff x="0" y="0"/>
          <a:chExt cx="0" cy="0"/>
        </a:xfrm>
      </p:grpSpPr>
      <p:pic>
        <p:nvPicPr>
          <p:cNvPr id="8" name="Content Placeholder 7" descr="The image is a web page interface for the RDA Toolkit, featuring navigation links, a welcome message, and options to create a profile account.&#10;&#10;AI-generated content may be incorrect.">
            <a:extLst>
              <a:ext uri="{FF2B5EF4-FFF2-40B4-BE49-F238E27FC236}">
                <a16:creationId xmlns:a16="http://schemas.microsoft.com/office/drawing/2014/main" id="{1A2FA20E-2EB7-D9EC-10A9-2AD9C77BA266}"/>
              </a:ext>
            </a:extLst>
          </p:cNvPr>
          <p:cNvPicPr>
            <a:picLocks noGrp="1" noChangeAspect="1"/>
          </p:cNvPicPr>
          <p:nvPr>
            <p:ph sz="half" idx="2"/>
          </p:nvPr>
        </p:nvPicPr>
        <p:blipFill>
          <a:blip r:embed="rId3"/>
          <a:stretch>
            <a:fillRect/>
          </a:stretch>
        </p:blipFill>
        <p:spPr>
          <a:xfrm>
            <a:off x="5254752" y="1825625"/>
            <a:ext cx="6099048" cy="1426294"/>
          </a:xfrm>
          <a:prstGeom prst="rect">
            <a:avLst/>
          </a:prstGeom>
        </p:spPr>
      </p:pic>
      <p:sp>
        <p:nvSpPr>
          <p:cNvPr id="2" name="Title 1">
            <a:extLst>
              <a:ext uri="{FF2B5EF4-FFF2-40B4-BE49-F238E27FC236}">
                <a16:creationId xmlns:a16="http://schemas.microsoft.com/office/drawing/2014/main" id="{0181C36E-7AA9-AFD3-08D9-4E160B2BFCE3}"/>
              </a:ext>
            </a:extLst>
          </p:cNvPr>
          <p:cNvSpPr>
            <a:spLocks noGrp="1"/>
          </p:cNvSpPr>
          <p:nvPr>
            <p:ph type="title"/>
          </p:nvPr>
        </p:nvSpPr>
        <p:spPr/>
        <p:txBody>
          <a:bodyPr/>
          <a:lstStyle/>
          <a:p>
            <a:r>
              <a:rPr lang="en-CA" dirty="0"/>
              <a:t>Logging Out</a:t>
            </a:r>
          </a:p>
        </p:txBody>
      </p:sp>
      <p:sp>
        <p:nvSpPr>
          <p:cNvPr id="3" name="Content Placeholder 2">
            <a:extLst>
              <a:ext uri="{FF2B5EF4-FFF2-40B4-BE49-F238E27FC236}">
                <a16:creationId xmlns:a16="http://schemas.microsoft.com/office/drawing/2014/main" id="{128970D1-E21C-4014-1E0D-BEE8DD669217}"/>
              </a:ext>
            </a:extLst>
          </p:cNvPr>
          <p:cNvSpPr>
            <a:spLocks noGrp="1"/>
          </p:cNvSpPr>
          <p:nvPr>
            <p:ph sz="half" idx="1"/>
          </p:nvPr>
        </p:nvSpPr>
        <p:spPr>
          <a:xfrm>
            <a:off x="838200" y="1825625"/>
            <a:ext cx="4419124" cy="4351338"/>
          </a:xfrm>
        </p:spPr>
        <p:txBody>
          <a:bodyPr/>
          <a:lstStyle/>
          <a:p>
            <a:r>
              <a:rPr lang="en-CA" dirty="0"/>
              <a:t>Time out after 30 minutes of inactivity</a:t>
            </a:r>
          </a:p>
          <a:p>
            <a:endParaRPr lang="en-CA" dirty="0"/>
          </a:p>
          <a:p>
            <a:r>
              <a:rPr lang="en-CA" dirty="0"/>
              <a:t>Close the browser</a:t>
            </a:r>
          </a:p>
          <a:p>
            <a:endParaRPr lang="en-CA" dirty="0"/>
          </a:p>
          <a:p>
            <a:r>
              <a:rPr lang="en-CA" dirty="0"/>
              <a:t>Log out button</a:t>
            </a:r>
          </a:p>
        </p:txBody>
      </p:sp>
      <p:sp>
        <p:nvSpPr>
          <p:cNvPr id="5" name="Slide Number Placeholder 4">
            <a:extLst>
              <a:ext uri="{FF2B5EF4-FFF2-40B4-BE49-F238E27FC236}">
                <a16:creationId xmlns:a16="http://schemas.microsoft.com/office/drawing/2014/main" id="{52CA9EAC-DAE3-1D9F-0B11-F50DFD993080}"/>
              </a:ext>
            </a:extLst>
          </p:cNvPr>
          <p:cNvSpPr>
            <a:spLocks noGrp="1"/>
          </p:cNvSpPr>
          <p:nvPr>
            <p:ph type="sldNum" sz="quarter" idx="12"/>
          </p:nvPr>
        </p:nvSpPr>
        <p:spPr/>
        <p:txBody>
          <a:bodyPr/>
          <a:lstStyle/>
          <a:p>
            <a:fld id="{0F6E689A-FD86-4A33-93D6-EF2C1464DB39}" type="slidenum">
              <a:rPr lang="en-CA" smtClean="0"/>
              <a:t>15</a:t>
            </a:fld>
            <a:endParaRPr lang="en-CA" dirty="0"/>
          </a:p>
        </p:txBody>
      </p:sp>
      <p:sp>
        <p:nvSpPr>
          <p:cNvPr id="20" name="Rectangle 19">
            <a:extLst>
              <a:ext uri="{FF2B5EF4-FFF2-40B4-BE49-F238E27FC236}">
                <a16:creationId xmlns:a16="http://schemas.microsoft.com/office/drawing/2014/main" id="{C1E9D7DE-EFDC-3ED3-73F8-7D02513CD6D8}"/>
              </a:ext>
            </a:extLst>
          </p:cNvPr>
          <p:cNvSpPr/>
          <p:nvPr/>
        </p:nvSpPr>
        <p:spPr>
          <a:xfrm>
            <a:off x="9770076" y="2114007"/>
            <a:ext cx="1474572" cy="1074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146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061F-3CFA-507C-4196-971AEB620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C3542-8795-0CC2-5B99-85241DEFC9CA}"/>
              </a:ext>
            </a:extLst>
          </p:cNvPr>
          <p:cNvSpPr>
            <a:spLocks noGrp="1"/>
          </p:cNvSpPr>
          <p:nvPr>
            <p:ph type="title"/>
          </p:nvPr>
        </p:nvSpPr>
        <p:spPr/>
        <p:txBody>
          <a:bodyPr/>
          <a:lstStyle/>
          <a:p>
            <a:r>
              <a:rPr lang="en-CA" dirty="0"/>
              <a:t>Searching by Exact Title</a:t>
            </a:r>
          </a:p>
        </p:txBody>
      </p:sp>
      <p:sp>
        <p:nvSpPr>
          <p:cNvPr id="3" name="Content Placeholder 2">
            <a:extLst>
              <a:ext uri="{FF2B5EF4-FFF2-40B4-BE49-F238E27FC236}">
                <a16:creationId xmlns:a16="http://schemas.microsoft.com/office/drawing/2014/main" id="{DAEA487C-3514-CB82-A33F-8F0E3A61C7B1}"/>
              </a:ext>
            </a:extLst>
          </p:cNvPr>
          <p:cNvSpPr>
            <a:spLocks noGrp="1"/>
          </p:cNvSpPr>
          <p:nvPr>
            <p:ph sz="half" idx="1"/>
          </p:nvPr>
        </p:nvSpPr>
        <p:spPr>
          <a:xfrm>
            <a:off x="838200" y="1825625"/>
            <a:ext cx="3781944" cy="4351338"/>
          </a:xfrm>
        </p:spPr>
        <p:txBody>
          <a:bodyPr>
            <a:normAutofit fontScale="92500" lnSpcReduction="20000"/>
          </a:bodyPr>
          <a:lstStyle/>
          <a:p>
            <a:r>
              <a:rPr lang="en-CA"/>
              <a:t>Use to search by the exact name of an entity, element, or other page to go directly to that page and skip the results page.</a:t>
            </a:r>
          </a:p>
          <a:p>
            <a:r>
              <a:rPr lang="en-CA"/>
              <a:t>Do not use quotation marks.</a:t>
            </a:r>
          </a:p>
          <a:p>
            <a:r>
              <a:rPr lang="en-CA"/>
              <a:t>If no page exists that exactly matches the search term, the search defaults to an All search and a results page displays.</a:t>
            </a:r>
            <a:endParaRPr lang="en-CA" dirty="0"/>
          </a:p>
        </p:txBody>
      </p:sp>
      <p:sp>
        <p:nvSpPr>
          <p:cNvPr id="7" name="Slide Number Placeholder 6">
            <a:extLst>
              <a:ext uri="{FF2B5EF4-FFF2-40B4-BE49-F238E27FC236}">
                <a16:creationId xmlns:a16="http://schemas.microsoft.com/office/drawing/2014/main" id="{C591E18B-C4D2-526B-8254-0D7333745647}"/>
              </a:ext>
            </a:extLst>
          </p:cNvPr>
          <p:cNvSpPr>
            <a:spLocks noGrp="1"/>
          </p:cNvSpPr>
          <p:nvPr>
            <p:ph type="sldNum" sz="quarter" idx="12"/>
          </p:nvPr>
        </p:nvSpPr>
        <p:spPr/>
        <p:txBody>
          <a:bodyPr/>
          <a:lstStyle/>
          <a:p>
            <a:fld id="{F04911A5-2CED-46FA-AAB2-8596752B9A03}" type="slidenum">
              <a:rPr lang="en-CA" smtClean="0"/>
              <a:t>16</a:t>
            </a:fld>
            <a:endParaRPr lang="en-CA"/>
          </a:p>
        </p:txBody>
      </p:sp>
      <p:pic>
        <p:nvPicPr>
          <p:cNvPr id="14" name="Content Placeholder 13" descr="The image is a web page for the RDA Toolkit, featuring a countdown clock, login options, and resources for cataloguing.&#10;&#10;AI-generated content may be incorrect.">
            <a:extLst>
              <a:ext uri="{FF2B5EF4-FFF2-40B4-BE49-F238E27FC236}">
                <a16:creationId xmlns:a16="http://schemas.microsoft.com/office/drawing/2014/main" id="{0E569386-939D-6502-DF48-63F37FB8B0F0}"/>
              </a:ext>
            </a:extLst>
          </p:cNvPr>
          <p:cNvPicPr>
            <a:picLocks noGrp="1" noChangeAspect="1"/>
          </p:cNvPicPr>
          <p:nvPr>
            <p:ph sz="half" idx="2"/>
          </p:nvPr>
        </p:nvPicPr>
        <p:blipFill>
          <a:blip r:embed="rId3"/>
          <a:stretch>
            <a:fillRect/>
          </a:stretch>
        </p:blipFill>
        <p:spPr>
          <a:xfrm>
            <a:off x="5221033" y="1825625"/>
            <a:ext cx="6132767" cy="3420428"/>
          </a:xfrm>
          <a:prstGeom prst="rect">
            <a:avLst/>
          </a:prstGeom>
          <a:ln>
            <a:solidFill>
              <a:schemeClr val="bg1">
                <a:lumMod val="85000"/>
              </a:schemeClr>
            </a:solidFill>
          </a:ln>
        </p:spPr>
      </p:pic>
      <p:pic>
        <p:nvPicPr>
          <p:cNvPr id="16" name="Picture 15" descr="The image is a web page interface for the ALA Digital Reference Toolkit, featuring a section for selecting and defining 'title proper' in the context of a manifestation.&#10;&#10;AI-generated content may be incorrect.">
            <a:extLst>
              <a:ext uri="{FF2B5EF4-FFF2-40B4-BE49-F238E27FC236}">
                <a16:creationId xmlns:a16="http://schemas.microsoft.com/office/drawing/2014/main" id="{835C33CD-2171-59FC-47CA-8E8CA6BC98F5}"/>
              </a:ext>
            </a:extLst>
          </p:cNvPr>
          <p:cNvPicPr>
            <a:picLocks noChangeAspect="1"/>
          </p:cNvPicPr>
          <p:nvPr/>
        </p:nvPicPr>
        <p:blipFill>
          <a:blip r:embed="rId4"/>
          <a:stretch>
            <a:fillRect/>
          </a:stretch>
        </p:blipFill>
        <p:spPr>
          <a:xfrm>
            <a:off x="4620144" y="2800985"/>
            <a:ext cx="6132767" cy="3420428"/>
          </a:xfrm>
          <a:prstGeom prst="rect">
            <a:avLst/>
          </a:prstGeom>
          <a:ln>
            <a:solidFill>
              <a:schemeClr val="bg1">
                <a:lumMod val="85000"/>
              </a:schemeClr>
            </a:solidFill>
          </a:ln>
        </p:spPr>
      </p:pic>
    </p:spTree>
    <p:extLst>
      <p:ext uri="{BB962C8B-B14F-4D97-AF65-F5344CB8AC3E}">
        <p14:creationId xmlns:p14="http://schemas.microsoft.com/office/powerpoint/2010/main" val="18895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14"/>
                                        </p:tgtEl>
                                        <p:attrNameLst>
                                          <p:attrName>style.opacity</p:attrName>
                                        </p:attrNameLst>
                                      </p:cBhvr>
                                      <p:to>
                                        <p:strVal val="0.5"/>
                                      </p:to>
                                    </p:set>
                                    <p:animEffect filter="image" prLst="opacity: 0.5">
                                      <p:cBhvr rctx="IE">
                                        <p:cTn id="9"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69011-4527-96F9-1819-BF83B7A5C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B2119-AA45-8FE2-8C98-F8FB15E79C7C}"/>
              </a:ext>
            </a:extLst>
          </p:cNvPr>
          <p:cNvSpPr>
            <a:spLocks noGrp="1"/>
          </p:cNvSpPr>
          <p:nvPr>
            <p:ph type="title"/>
          </p:nvPr>
        </p:nvSpPr>
        <p:spPr/>
        <p:txBody>
          <a:bodyPr/>
          <a:lstStyle/>
          <a:p>
            <a:r>
              <a:rPr lang="en-CA" dirty="0"/>
              <a:t>Viewing Policy Statements</a:t>
            </a:r>
            <a:br>
              <a:rPr lang="en-CA" dirty="0"/>
            </a:br>
            <a:r>
              <a:rPr lang="en-CA" sz="3600" dirty="0"/>
              <a:t>Selecting Policy Statement Set</a:t>
            </a:r>
            <a:endParaRPr lang="en-CA" dirty="0"/>
          </a:p>
        </p:txBody>
      </p:sp>
      <p:sp>
        <p:nvSpPr>
          <p:cNvPr id="3" name="Content Placeholder 2">
            <a:extLst>
              <a:ext uri="{FF2B5EF4-FFF2-40B4-BE49-F238E27FC236}">
                <a16:creationId xmlns:a16="http://schemas.microsoft.com/office/drawing/2014/main" id="{39A08F5E-F667-7020-20E7-C9783AF405B5}"/>
              </a:ext>
            </a:extLst>
          </p:cNvPr>
          <p:cNvSpPr>
            <a:spLocks noGrp="1"/>
          </p:cNvSpPr>
          <p:nvPr>
            <p:ph sz="half" idx="1"/>
          </p:nvPr>
        </p:nvSpPr>
        <p:spPr>
          <a:xfrm>
            <a:off x="838200" y="1825625"/>
            <a:ext cx="4419124" cy="4351338"/>
          </a:xfrm>
        </p:spPr>
        <p:txBody>
          <a:bodyPr>
            <a:normAutofit/>
          </a:bodyPr>
          <a:lstStyle/>
          <a:p>
            <a:r>
              <a:rPr lang="en-CA" dirty="0"/>
              <a:t>To view LC-PCC PSs, select </a:t>
            </a:r>
            <a:r>
              <a:rPr lang="en-CA" b="1" dirty="0"/>
              <a:t>LC-PCC PS</a:t>
            </a:r>
            <a:r>
              <a:rPr lang="en-CA" dirty="0"/>
              <a:t> from the Select Policy Statement Set drop-down menu</a:t>
            </a:r>
          </a:p>
          <a:p>
            <a:pPr lvl="1"/>
            <a:endParaRPr lang="en-CA" dirty="0"/>
          </a:p>
          <a:p>
            <a:r>
              <a:rPr lang="en-CA" dirty="0"/>
              <a:t>Only one set of policy statements can be viewed at a time</a:t>
            </a:r>
          </a:p>
        </p:txBody>
      </p:sp>
      <p:sp>
        <p:nvSpPr>
          <p:cNvPr id="5" name="Slide Number Placeholder 4">
            <a:extLst>
              <a:ext uri="{FF2B5EF4-FFF2-40B4-BE49-F238E27FC236}">
                <a16:creationId xmlns:a16="http://schemas.microsoft.com/office/drawing/2014/main" id="{C96162ED-73C4-E867-49A7-075FF4B0F939}"/>
              </a:ext>
            </a:extLst>
          </p:cNvPr>
          <p:cNvSpPr>
            <a:spLocks noGrp="1"/>
          </p:cNvSpPr>
          <p:nvPr>
            <p:ph type="sldNum" sz="quarter" idx="12"/>
          </p:nvPr>
        </p:nvSpPr>
        <p:spPr/>
        <p:txBody>
          <a:bodyPr/>
          <a:lstStyle/>
          <a:p>
            <a:fld id="{0F6E689A-FD86-4A33-93D6-EF2C1464DB39}" type="slidenum">
              <a:rPr lang="en-CA" smtClean="0"/>
              <a:t>17</a:t>
            </a:fld>
            <a:endParaRPr lang="en-CA"/>
          </a:p>
        </p:txBody>
      </p:sp>
      <p:pic>
        <p:nvPicPr>
          <p:cNvPr id="8" name="Content Placeholder 7" descr="The image is a webpage or document interface from a digital toolkit, specifically from the ALA Digital Reference, featuring sections for selecting and managing different types of title proper, such as BLPs, LAC PS, MLA BP, and others, with instructions and examples on what constitutes a title proper.&#10;&#10;AI-generated content may be incorrect.">
            <a:extLst>
              <a:ext uri="{FF2B5EF4-FFF2-40B4-BE49-F238E27FC236}">
                <a16:creationId xmlns:a16="http://schemas.microsoft.com/office/drawing/2014/main" id="{AB7E15D7-8924-C4EA-6447-65B35491C780}"/>
              </a:ext>
            </a:extLst>
          </p:cNvPr>
          <p:cNvPicPr>
            <a:picLocks noGrp="1" noChangeAspect="1"/>
          </p:cNvPicPr>
          <p:nvPr>
            <p:ph sz="half" idx="2"/>
          </p:nvPr>
        </p:nvPicPr>
        <p:blipFill>
          <a:blip r:embed="rId3"/>
          <a:stretch>
            <a:fillRect/>
          </a:stretch>
        </p:blipFill>
        <p:spPr>
          <a:xfrm>
            <a:off x="5142813" y="1825624"/>
            <a:ext cx="6210987" cy="4351337"/>
          </a:xfrm>
          <a:prstGeom prst="rect">
            <a:avLst/>
          </a:prstGeom>
          <a:ln>
            <a:solidFill>
              <a:schemeClr val="bg1">
                <a:lumMod val="85000"/>
              </a:schemeClr>
            </a:solidFill>
          </a:ln>
        </p:spPr>
      </p:pic>
      <p:sp>
        <p:nvSpPr>
          <p:cNvPr id="15" name="Rectangle 14">
            <a:extLst>
              <a:ext uri="{FF2B5EF4-FFF2-40B4-BE49-F238E27FC236}">
                <a16:creationId xmlns:a16="http://schemas.microsoft.com/office/drawing/2014/main" id="{E854DDC6-A259-A75C-9055-CBB126A1E433}"/>
              </a:ext>
            </a:extLst>
          </p:cNvPr>
          <p:cNvSpPr/>
          <p:nvPr/>
        </p:nvSpPr>
        <p:spPr>
          <a:xfrm>
            <a:off x="8997042" y="3168687"/>
            <a:ext cx="1473201" cy="2340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0092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2A06D-F552-4AFF-AB93-9C677EF4561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381247E-D375-C194-D6BF-29993FEEFFFD}"/>
              </a:ext>
            </a:extLst>
          </p:cNvPr>
          <p:cNvSpPr>
            <a:spLocks noGrp="1"/>
          </p:cNvSpPr>
          <p:nvPr>
            <p:ph type="title"/>
          </p:nvPr>
        </p:nvSpPr>
        <p:spPr/>
        <p:txBody>
          <a:bodyPr/>
          <a:lstStyle/>
          <a:p>
            <a:r>
              <a:rPr lang="en-US" dirty="0"/>
              <a:t>LC-PCC Policy Statements (LC-PCC PSs)</a:t>
            </a:r>
            <a:br>
              <a:rPr lang="en-US" dirty="0"/>
            </a:br>
            <a:r>
              <a:rPr lang="en-US" sz="3600" dirty="0"/>
              <a:t>Prerecording: Core Elements</a:t>
            </a:r>
            <a:endParaRPr lang="en-US" dirty="0"/>
          </a:p>
        </p:txBody>
      </p:sp>
      <p:sp>
        <p:nvSpPr>
          <p:cNvPr id="9" name="Content Placeholder 8">
            <a:extLst>
              <a:ext uri="{FF2B5EF4-FFF2-40B4-BE49-F238E27FC236}">
                <a16:creationId xmlns:a16="http://schemas.microsoft.com/office/drawing/2014/main" id="{756611C7-1D98-726F-C13E-0511AB2D6510}"/>
              </a:ext>
            </a:extLst>
          </p:cNvPr>
          <p:cNvSpPr>
            <a:spLocks noGrp="1"/>
          </p:cNvSpPr>
          <p:nvPr>
            <p:ph sz="half" idx="1"/>
          </p:nvPr>
        </p:nvSpPr>
        <p:spPr>
          <a:xfrm>
            <a:off x="838200" y="1825625"/>
            <a:ext cx="4068651" cy="4351338"/>
          </a:xfrm>
        </p:spPr>
        <p:txBody>
          <a:bodyPr/>
          <a:lstStyle/>
          <a:p>
            <a:pPr marL="0" indent="0">
              <a:buNone/>
            </a:pPr>
            <a:r>
              <a:rPr lang="en-US" dirty="0"/>
              <a:t>For Core elements:</a:t>
            </a:r>
          </a:p>
          <a:p>
            <a:r>
              <a:rPr lang="en-US" dirty="0"/>
              <a:t>The core statement always appears at the Prerecording level</a:t>
            </a:r>
          </a:p>
          <a:p>
            <a:r>
              <a:rPr lang="en-US" dirty="0"/>
              <a:t>Almost always the very first policy statement to appear on a page</a:t>
            </a:r>
          </a:p>
          <a:p>
            <a:r>
              <a:rPr lang="en-US" dirty="0"/>
              <a:t>Indicates the element is required if applicable and readily ascertainable</a:t>
            </a:r>
          </a:p>
          <a:p>
            <a:endParaRPr lang="en-US" dirty="0"/>
          </a:p>
        </p:txBody>
      </p:sp>
      <p:pic>
        <p:nvPicPr>
          <p:cNvPr id="6" name="Content Placeholder 5" descr="The image displays a webpage with a section on title proper, which is a part of a manifestation in a specific application or context, and includes guidelines for its use and recording.&#10;&#10;AI-generated content may be incorrect.">
            <a:extLst>
              <a:ext uri="{FF2B5EF4-FFF2-40B4-BE49-F238E27FC236}">
                <a16:creationId xmlns:a16="http://schemas.microsoft.com/office/drawing/2014/main" id="{F9BAE40E-B950-D67C-BEB8-3C0999C761B7}"/>
              </a:ext>
            </a:extLst>
          </p:cNvPr>
          <p:cNvPicPr>
            <a:picLocks noGrp="1" noChangeAspect="1"/>
          </p:cNvPicPr>
          <p:nvPr>
            <p:ph sz="half" idx="2"/>
          </p:nvPr>
        </p:nvPicPr>
        <p:blipFill>
          <a:blip r:embed="rId3"/>
          <a:stretch>
            <a:fillRect/>
          </a:stretch>
        </p:blipFill>
        <p:spPr>
          <a:xfrm>
            <a:off x="5142813" y="1825624"/>
            <a:ext cx="6210987" cy="4351337"/>
          </a:xfrm>
          <a:prstGeom prst="rect">
            <a:avLst/>
          </a:prstGeom>
          <a:ln>
            <a:solidFill>
              <a:schemeClr val="bg1">
                <a:lumMod val="85000"/>
              </a:schemeClr>
            </a:solidFill>
          </a:ln>
        </p:spPr>
      </p:pic>
      <p:sp>
        <p:nvSpPr>
          <p:cNvPr id="13" name="Rectangle 12" descr="A red box around the core statement in the LC-PCC PS of the official RDA Toolkit screenshot for title proper. The LC-PCC PS says &quot;LC/PCC Core.&quot;">
            <a:extLst>
              <a:ext uri="{FF2B5EF4-FFF2-40B4-BE49-F238E27FC236}">
                <a16:creationId xmlns:a16="http://schemas.microsoft.com/office/drawing/2014/main" id="{DAD813FD-E2A7-7041-C0DE-96B3DB64EDA4}"/>
              </a:ext>
            </a:extLst>
          </p:cNvPr>
          <p:cNvSpPr/>
          <p:nvPr/>
        </p:nvSpPr>
        <p:spPr>
          <a:xfrm>
            <a:off x="9093932" y="5238481"/>
            <a:ext cx="721218" cy="229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lide Number Placeholder 6">
            <a:extLst>
              <a:ext uri="{FF2B5EF4-FFF2-40B4-BE49-F238E27FC236}">
                <a16:creationId xmlns:a16="http://schemas.microsoft.com/office/drawing/2014/main" id="{A4A71E68-0FE0-FB9F-71A3-8CFE96EAD12E}"/>
              </a:ext>
            </a:extLst>
          </p:cNvPr>
          <p:cNvSpPr>
            <a:spLocks noGrp="1"/>
          </p:cNvSpPr>
          <p:nvPr>
            <p:ph type="sldNum" sz="quarter" idx="12"/>
          </p:nvPr>
        </p:nvSpPr>
        <p:spPr/>
        <p:txBody>
          <a:bodyPr/>
          <a:lstStyle/>
          <a:p>
            <a:fld id="{C3F19B07-DC4A-4221-9E48-704ED333B8A8}" type="slidenum">
              <a:rPr lang="en-US" smtClean="0"/>
              <a:t>18</a:t>
            </a:fld>
            <a:endParaRPr lang="en-US"/>
          </a:p>
        </p:txBody>
      </p:sp>
    </p:spTree>
    <p:extLst>
      <p:ext uri="{BB962C8B-B14F-4D97-AF65-F5344CB8AC3E}">
        <p14:creationId xmlns:p14="http://schemas.microsoft.com/office/powerpoint/2010/main" val="105418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415A-8CD3-79F0-D73A-B4135B7AA68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E1D24E-4FF4-C5EC-0D87-1452F0B78344}"/>
              </a:ext>
            </a:extLst>
          </p:cNvPr>
          <p:cNvSpPr>
            <a:spLocks noGrp="1"/>
          </p:cNvSpPr>
          <p:nvPr>
            <p:ph type="title"/>
          </p:nvPr>
        </p:nvSpPr>
        <p:spPr/>
        <p:txBody>
          <a:bodyPr>
            <a:normAutofit/>
          </a:bodyPr>
          <a:lstStyle/>
          <a:p>
            <a:r>
              <a:rPr lang="en-US" dirty="0"/>
              <a:t>LC-PCC Policy Statements (LC-PCC PSs)</a:t>
            </a:r>
            <a:br>
              <a:rPr lang="en-US" dirty="0"/>
            </a:br>
            <a:r>
              <a:rPr lang="en-US" sz="3600" dirty="0"/>
              <a:t>Links to Metadata Guidance Documentation</a:t>
            </a:r>
            <a:endParaRPr lang="en-US" dirty="0"/>
          </a:p>
        </p:txBody>
      </p:sp>
      <p:sp>
        <p:nvSpPr>
          <p:cNvPr id="13" name="Content Placeholder 12">
            <a:extLst>
              <a:ext uri="{FF2B5EF4-FFF2-40B4-BE49-F238E27FC236}">
                <a16:creationId xmlns:a16="http://schemas.microsoft.com/office/drawing/2014/main" id="{FC85F0F9-4796-67C7-568C-2A35088097B7}"/>
              </a:ext>
            </a:extLst>
          </p:cNvPr>
          <p:cNvSpPr>
            <a:spLocks noGrp="1"/>
          </p:cNvSpPr>
          <p:nvPr>
            <p:ph sz="half" idx="1"/>
          </p:nvPr>
        </p:nvSpPr>
        <p:spPr>
          <a:xfrm>
            <a:off x="838200" y="1825625"/>
            <a:ext cx="4184561" cy="4351338"/>
          </a:xfrm>
        </p:spPr>
        <p:txBody>
          <a:bodyPr>
            <a:normAutofit/>
          </a:bodyPr>
          <a:lstStyle/>
          <a:p>
            <a:r>
              <a:rPr lang="en-US" dirty="0"/>
              <a:t>Always appear as the last LC-PCC PSs</a:t>
            </a:r>
          </a:p>
          <a:p>
            <a:pPr lvl="1"/>
            <a:endParaRPr lang="en-US" dirty="0"/>
          </a:p>
          <a:p>
            <a:r>
              <a:rPr lang="en-US" dirty="0"/>
              <a:t>May be linked at the Prerecording level or wherever the content of the MGD seems relevant to the section, option, or instruction</a:t>
            </a:r>
          </a:p>
        </p:txBody>
      </p:sp>
      <p:pic>
        <p:nvPicPr>
          <p:cNvPr id="7" name="Content Placeholder 6" descr="Policy Statement Set.&#10;&#10;AI-generated content may be incorrect.">
            <a:extLst>
              <a:ext uri="{FF2B5EF4-FFF2-40B4-BE49-F238E27FC236}">
                <a16:creationId xmlns:a16="http://schemas.microsoft.com/office/drawing/2014/main" id="{F9F6B024-DF7B-86E6-53AC-C05D902CAF37}"/>
              </a:ext>
            </a:extLst>
          </p:cNvPr>
          <p:cNvPicPr>
            <a:picLocks noGrp="1" noChangeAspect="1"/>
          </p:cNvPicPr>
          <p:nvPr>
            <p:ph sz="half" idx="2"/>
          </p:nvPr>
        </p:nvPicPr>
        <p:blipFill>
          <a:blip r:embed="rId3"/>
          <a:stretch>
            <a:fillRect/>
          </a:stretch>
        </p:blipFill>
        <p:spPr>
          <a:xfrm>
            <a:off x="5143156" y="1825866"/>
            <a:ext cx="6210644" cy="4351097"/>
          </a:xfrm>
          <a:prstGeom prst="rect">
            <a:avLst/>
          </a:prstGeom>
          <a:ln>
            <a:solidFill>
              <a:schemeClr val="bg1">
                <a:lumMod val="85000"/>
              </a:schemeClr>
            </a:solidFill>
          </a:ln>
        </p:spPr>
      </p:pic>
      <p:sp>
        <p:nvSpPr>
          <p:cNvPr id="17" name="Rectangle 16" descr="A red box around the MGD statements in the LC-PCC PSs of the official RDA Toolkit screenshot. The LC-PCC PSs say &quot;LC/PCC practice: See the Metadata Guidance documentation: Manifestation: title proper. LC/PCC practice: See the Metadata Guidance documentation: Series/Subseries elements. LC/PCC practice: See the Metadata Guidance documentation: Manifestation: SES: Title proper and statement of responsibility.&quot;">
            <a:extLst>
              <a:ext uri="{FF2B5EF4-FFF2-40B4-BE49-F238E27FC236}">
                <a16:creationId xmlns:a16="http://schemas.microsoft.com/office/drawing/2014/main" id="{2E1A37C7-0383-4C43-6002-24F5F9B4A3C1}"/>
              </a:ext>
            </a:extLst>
          </p:cNvPr>
          <p:cNvSpPr/>
          <p:nvPr/>
        </p:nvSpPr>
        <p:spPr>
          <a:xfrm>
            <a:off x="9059702" y="4727788"/>
            <a:ext cx="2151011" cy="1409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592AD6CC-467A-9BBC-FF55-418BC4F745F1}"/>
              </a:ext>
            </a:extLst>
          </p:cNvPr>
          <p:cNvSpPr>
            <a:spLocks noGrp="1"/>
          </p:cNvSpPr>
          <p:nvPr>
            <p:ph type="sldNum" sz="quarter" idx="12"/>
          </p:nvPr>
        </p:nvSpPr>
        <p:spPr/>
        <p:txBody>
          <a:bodyPr/>
          <a:lstStyle/>
          <a:p>
            <a:fld id="{C3F19B07-DC4A-4221-9E48-704ED333B8A8}" type="slidenum">
              <a:rPr lang="en-US" smtClean="0"/>
              <a:pPr/>
              <a:t>19</a:t>
            </a:fld>
            <a:endParaRPr lang="en-US"/>
          </a:p>
        </p:txBody>
      </p:sp>
    </p:spTree>
    <p:extLst>
      <p:ext uri="{BB962C8B-B14F-4D97-AF65-F5344CB8AC3E}">
        <p14:creationId xmlns:p14="http://schemas.microsoft.com/office/powerpoint/2010/main" val="298110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1831A-2CDB-A0EC-1C71-920EFEBC66BD}"/>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5275B01-100B-B28A-79E1-AF83CE5FB804}"/>
              </a:ext>
            </a:extLst>
          </p:cNvPr>
          <p:cNvGraphicFramePr>
            <a:graphicFrameLocks noGrp="1"/>
          </p:cNvGraphicFramePr>
          <p:nvPr>
            <p:ph idx="1"/>
            <p:extLst>
              <p:ext uri="{D42A27DB-BD31-4B8C-83A1-F6EECF244321}">
                <p14:modId xmlns:p14="http://schemas.microsoft.com/office/powerpoint/2010/main" val="2315720724"/>
              </p:ext>
            </p:extLst>
          </p:nvPr>
        </p:nvGraphicFramePr>
        <p:xfrm>
          <a:off x="838200" y="1825625"/>
          <a:ext cx="10515600" cy="413512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3978387631"/>
                    </a:ext>
                  </a:extLst>
                </a:gridCol>
                <a:gridCol w="3505200">
                  <a:extLst>
                    <a:ext uri="{9D8B030D-6E8A-4147-A177-3AD203B41FA5}">
                      <a16:colId xmlns:a16="http://schemas.microsoft.com/office/drawing/2014/main" val="2248393554"/>
                    </a:ext>
                  </a:extLst>
                </a:gridCol>
                <a:gridCol w="3505200">
                  <a:extLst>
                    <a:ext uri="{9D8B030D-6E8A-4147-A177-3AD203B41FA5}">
                      <a16:colId xmlns:a16="http://schemas.microsoft.com/office/drawing/2014/main" val="66747609"/>
                    </a:ext>
                  </a:extLst>
                </a:gridCol>
              </a:tblGrid>
              <a:tr h="370840">
                <a:tc>
                  <a:txBody>
                    <a:bodyPr/>
                    <a:lstStyle/>
                    <a:p>
                      <a:pPr algn="l" rtl="0" fontAlgn="t">
                        <a:buNone/>
                      </a:pPr>
                      <a:r>
                        <a:rPr lang="en-CA" sz="2800" b="0" u="none" strike="noStrike" dirty="0">
                          <a:solidFill>
                            <a:srgbClr val="000000"/>
                          </a:solidFill>
                          <a:effectLst/>
                        </a:rPr>
                        <a:t>Michael Babinec</a:t>
                      </a:r>
                    </a:p>
                    <a:p>
                      <a:pPr algn="l" rtl="0" fontAlgn="t">
                        <a:buNone/>
                      </a:pPr>
                      <a:r>
                        <a:rPr lang="en-CA" sz="1800" b="0" u="none" strike="noStrike" dirty="0">
                          <a:solidFill>
                            <a:srgbClr val="000000"/>
                          </a:solidFill>
                          <a:effectLst/>
                        </a:rPr>
                        <a:t>Northwestern University</a:t>
                      </a:r>
                    </a:p>
                    <a:p>
                      <a:pPr lvl="1" algn="l" rtl="0" fontAlgn="t">
                        <a:buNone/>
                      </a:pPr>
                      <a:endParaRPr lang="en-CA" sz="1800" b="0" u="none" strike="noStrike" dirty="0">
                        <a:solidFill>
                          <a:srgbClr val="000000"/>
                        </a:solidFill>
                        <a:effectLst/>
                      </a:endParaRPr>
                    </a:p>
                  </a:txBody>
                  <a:tcPr marL="63500" marR="63500" marT="63500" marB="63500"/>
                </a:tc>
                <a:tc>
                  <a:txBody>
                    <a:bodyPr/>
                    <a:lstStyle/>
                    <a:p>
                      <a:pPr algn="l" rtl="0" fontAlgn="t">
                        <a:buNone/>
                      </a:pPr>
                      <a:r>
                        <a:rPr lang="en-CA" sz="2800" b="0" u="none" strike="noStrike" dirty="0">
                          <a:solidFill>
                            <a:srgbClr val="000000"/>
                          </a:solidFill>
                          <a:effectLst/>
                        </a:rPr>
                        <a:t>Robert L. Maxwell</a:t>
                      </a:r>
                      <a:endParaRPr lang="en-CA" sz="1800" b="0" u="none" strike="noStrike" kern="1200" dirty="0">
                        <a:solidFill>
                          <a:schemeClr val="tx1"/>
                        </a:solidFill>
                        <a:effectLst/>
                      </a:endParaRPr>
                    </a:p>
                    <a:p>
                      <a:pPr algn="l" rtl="0" fontAlgn="t">
                        <a:buNone/>
                      </a:pPr>
                      <a:r>
                        <a:rPr lang="en-CA" sz="1800" b="0" u="none" strike="noStrike" kern="1200" dirty="0">
                          <a:solidFill>
                            <a:schemeClr val="tx1"/>
                          </a:solidFill>
                          <a:effectLst/>
                        </a:rPr>
                        <a:t>Brigham Young University</a:t>
                      </a:r>
                      <a:endParaRPr lang="en-CA" dirty="0">
                        <a:effectLst/>
                      </a:endParaRPr>
                    </a:p>
                  </a:txBody>
                  <a:tcPr marL="63500" marR="63500" marT="63500" marB="63500"/>
                </a:tc>
                <a:tc>
                  <a:txBody>
                    <a:bodyPr/>
                    <a:lstStyle/>
                    <a:p>
                      <a:pPr algn="l" rtl="0" fontAlgn="t">
                        <a:buNone/>
                      </a:pPr>
                      <a:r>
                        <a:rPr lang="en-CA" sz="2800" b="0" u="none" strike="noStrike" dirty="0">
                          <a:solidFill>
                            <a:srgbClr val="000000"/>
                          </a:solidFill>
                          <a:effectLst/>
                        </a:rPr>
                        <a:t>Yuji </a:t>
                      </a:r>
                      <a:r>
                        <a:rPr lang="en-CA" sz="2800" b="0" u="none" strike="noStrike" dirty="0" err="1">
                          <a:solidFill>
                            <a:srgbClr val="000000"/>
                          </a:solidFill>
                          <a:effectLst/>
                        </a:rPr>
                        <a:t>Tosaka</a:t>
                      </a:r>
                      <a:endParaRPr lang="en-CA" sz="2800" b="0" u="none" strike="noStrike" kern="1200" dirty="0">
                        <a:solidFill>
                          <a:srgbClr val="000000"/>
                        </a:solidFill>
                        <a:effectLst/>
                      </a:endParaRPr>
                    </a:p>
                    <a:p>
                      <a:pPr algn="l" rtl="0" fontAlgn="t">
                        <a:buNone/>
                      </a:pPr>
                      <a:r>
                        <a:rPr lang="en-CA" sz="1800" b="0" u="none" strike="noStrike" kern="1200" dirty="0">
                          <a:solidFill>
                            <a:schemeClr val="tx1"/>
                          </a:solidFill>
                          <a:effectLst/>
                        </a:rPr>
                        <a:t>The College of New Jersey</a:t>
                      </a:r>
                      <a:endParaRPr lang="en-CA" dirty="0">
                        <a:effectLst/>
                      </a:endParaRPr>
                    </a:p>
                  </a:txBody>
                  <a:tcPr marL="63500" marR="63500" marT="63500" marB="63500"/>
                </a:tc>
                <a:extLst>
                  <a:ext uri="{0D108BD9-81ED-4DB2-BD59-A6C34878D82A}">
                    <a16:rowId xmlns:a16="http://schemas.microsoft.com/office/drawing/2014/main" val="1362009709"/>
                  </a:ext>
                </a:extLst>
              </a:tr>
              <a:tr h="370840">
                <a:tc>
                  <a:txBody>
                    <a:bodyPr/>
                    <a:lstStyle/>
                    <a:p>
                      <a:pPr algn="l" rtl="0" fontAlgn="t">
                        <a:buNone/>
                      </a:pPr>
                      <a:r>
                        <a:rPr lang="en-CA" sz="2800" b="0" u="none" strike="noStrike" dirty="0">
                          <a:solidFill>
                            <a:srgbClr val="000000"/>
                          </a:solidFill>
                          <a:effectLst/>
                        </a:rPr>
                        <a:t>Adam Baron</a:t>
                      </a:r>
                    </a:p>
                    <a:p>
                      <a:pPr algn="l" rtl="0" fontAlgn="t">
                        <a:buNone/>
                      </a:pPr>
                      <a:r>
                        <a:rPr lang="en-CA" sz="1800" b="0" u="none" strike="noStrike" kern="1200" dirty="0">
                          <a:solidFill>
                            <a:schemeClr val="tx1"/>
                          </a:solidFill>
                          <a:effectLst/>
                        </a:rPr>
                        <a:t>University of California, Berkeley</a:t>
                      </a:r>
                      <a:endParaRPr lang="en-CA" sz="4400" b="0" u="none" strike="noStrike" kern="1200" dirty="0">
                        <a:solidFill>
                          <a:schemeClr val="tx1"/>
                        </a:solidFill>
                        <a:effectLst/>
                      </a:endParaRPr>
                    </a:p>
                    <a:p>
                      <a:pPr lvl="1" algn="l" rtl="0" fontAlgn="t">
                        <a:buNone/>
                      </a:pPr>
                      <a:endParaRPr lang="en-CA" sz="1800" b="0" u="none" strike="noStrike" kern="1200" dirty="0">
                        <a:solidFill>
                          <a:schemeClr val="tx1"/>
                        </a:solidFill>
                        <a:effectLst/>
                      </a:endParaRPr>
                    </a:p>
                  </a:txBody>
                  <a:tcPr marL="63500" marR="63500" marT="63500" marB="63500"/>
                </a:tc>
                <a:tc>
                  <a:txBody>
                    <a:bodyPr/>
                    <a:lstStyle/>
                    <a:p>
                      <a:pPr algn="l" rtl="0" fontAlgn="t">
                        <a:buNone/>
                      </a:pPr>
                      <a:r>
                        <a:rPr lang="en-CA" sz="2800" b="0" u="none" strike="noStrike" dirty="0">
                          <a:solidFill>
                            <a:srgbClr val="000000"/>
                          </a:solidFill>
                          <a:effectLst/>
                        </a:rPr>
                        <a:t>Oksana Osborne</a:t>
                      </a:r>
                    </a:p>
                    <a:p>
                      <a:pPr algn="l" rtl="0" fontAlgn="t">
                        <a:buNone/>
                      </a:pPr>
                      <a:r>
                        <a:rPr lang="en-CA" sz="1800" b="0" u="none" strike="noStrike" kern="1200" dirty="0">
                          <a:solidFill>
                            <a:schemeClr val="tx1"/>
                          </a:solidFill>
                          <a:effectLst/>
                        </a:rPr>
                        <a:t>U.S. Government Publishing Office</a:t>
                      </a:r>
                      <a:endParaRPr lang="en-CA" sz="4400" b="0" u="none" strike="noStrike" kern="1200" dirty="0">
                        <a:solidFill>
                          <a:schemeClr val="tx1"/>
                        </a:solidFill>
                        <a:effectLst/>
                      </a:endParaRPr>
                    </a:p>
                  </a:txBody>
                  <a:tcPr marL="63500" marR="63500" marT="63500" marB="63500"/>
                </a:tc>
                <a:tc>
                  <a:txBody>
                    <a:bodyPr/>
                    <a:lstStyle/>
                    <a:p>
                      <a:pPr algn="l" rtl="0" fontAlgn="t">
                        <a:buNone/>
                      </a:pPr>
                      <a:r>
                        <a:rPr lang="en-CA" sz="2800" b="0" u="none" strike="noStrike" dirty="0">
                          <a:solidFill>
                            <a:srgbClr val="000000"/>
                          </a:solidFill>
                          <a:effectLst/>
                        </a:rPr>
                        <a:t>Cathy Weng</a:t>
                      </a:r>
                    </a:p>
                    <a:p>
                      <a:pPr algn="l" rtl="0" fontAlgn="t">
                        <a:buNone/>
                      </a:pPr>
                      <a:r>
                        <a:rPr lang="en-CA" sz="1800" b="0" u="none" strike="noStrike" kern="1200" dirty="0">
                          <a:solidFill>
                            <a:schemeClr val="tx1"/>
                          </a:solidFill>
                          <a:effectLst/>
                        </a:rPr>
                        <a:t>Princeton University</a:t>
                      </a:r>
                      <a:endParaRPr lang="en-CA" dirty="0">
                        <a:effectLst/>
                      </a:endParaRPr>
                    </a:p>
                  </a:txBody>
                  <a:tcPr marL="63500" marR="63500" marT="63500" marB="63500"/>
                </a:tc>
                <a:extLst>
                  <a:ext uri="{0D108BD9-81ED-4DB2-BD59-A6C34878D82A}">
                    <a16:rowId xmlns:a16="http://schemas.microsoft.com/office/drawing/2014/main" val="562885181"/>
                  </a:ext>
                </a:extLst>
              </a:tr>
              <a:tr h="370840">
                <a:tc>
                  <a:txBody>
                    <a:bodyPr/>
                    <a:lstStyle/>
                    <a:p>
                      <a:pPr algn="l" rtl="0" fontAlgn="t">
                        <a:buNone/>
                      </a:pPr>
                      <a:r>
                        <a:rPr lang="en-CA" sz="2800" b="0" u="none" strike="noStrike" dirty="0">
                          <a:solidFill>
                            <a:srgbClr val="000000"/>
                          </a:solidFill>
                          <a:effectLst/>
                        </a:rPr>
                        <a:t>Laura Doublet</a:t>
                      </a:r>
                    </a:p>
                    <a:p>
                      <a:pPr algn="l" rtl="0" fontAlgn="t">
                        <a:buNone/>
                      </a:pPr>
                      <a:r>
                        <a:rPr lang="en-CA" sz="1800" b="0" u="none" strike="noStrike" kern="1200" dirty="0">
                          <a:solidFill>
                            <a:schemeClr val="tx1"/>
                          </a:solidFill>
                          <a:effectLst/>
                        </a:rPr>
                        <a:t>University of Victoria</a:t>
                      </a:r>
                      <a:endParaRPr lang="en-CA" dirty="0">
                        <a:effectLst/>
                      </a:endParaRPr>
                    </a:p>
                    <a:p>
                      <a:pPr algn="l" rtl="0" fontAlgn="t">
                        <a:buNone/>
                      </a:pPr>
                      <a:endParaRPr lang="en-CA" sz="1800" b="0" u="none" strike="noStrike" kern="1200" dirty="0">
                        <a:solidFill>
                          <a:schemeClr val="tx1"/>
                        </a:solidFill>
                        <a:effectLst/>
                      </a:endParaRPr>
                    </a:p>
                  </a:txBody>
                  <a:tcPr marL="63500" marR="63500" marT="63500" marB="63500"/>
                </a:tc>
                <a:tc>
                  <a:txBody>
                    <a:bodyPr/>
                    <a:lstStyle/>
                    <a:p>
                      <a:pPr algn="l" rtl="0" fontAlgn="t">
                        <a:buNone/>
                      </a:pPr>
                      <a:r>
                        <a:rPr lang="en-CA" sz="2800" b="0" u="none" strike="noStrike" dirty="0">
                          <a:solidFill>
                            <a:srgbClr val="000000"/>
                          </a:solidFill>
                          <a:effectLst/>
                        </a:rPr>
                        <a:t>Adam L. Schiff</a:t>
                      </a:r>
                    </a:p>
                    <a:p>
                      <a:pPr algn="l" rtl="0" fontAlgn="t">
                        <a:buNone/>
                      </a:pPr>
                      <a:r>
                        <a:rPr lang="en-CA" sz="1800" b="0" u="none" strike="noStrike" dirty="0">
                          <a:solidFill>
                            <a:srgbClr val="000000"/>
                          </a:solidFill>
                          <a:effectLst/>
                        </a:rPr>
                        <a:t>University of Washington</a:t>
                      </a:r>
                    </a:p>
                  </a:txBody>
                  <a:tcPr marL="63500" marR="63500" marT="63500" marB="63500"/>
                </a:tc>
                <a:tc>
                  <a:txBody>
                    <a:bodyPr/>
                    <a:lstStyle/>
                    <a:p>
                      <a:pPr algn="l" rtl="0" fontAlgn="t">
                        <a:buNone/>
                      </a:pPr>
                      <a:endParaRPr lang="en-CA" dirty="0">
                        <a:effectLst/>
                      </a:endParaRPr>
                    </a:p>
                  </a:txBody>
                  <a:tcPr marL="63500" marR="63500" marT="63500" marB="63500"/>
                </a:tc>
                <a:extLst>
                  <a:ext uri="{0D108BD9-81ED-4DB2-BD59-A6C34878D82A}">
                    <a16:rowId xmlns:a16="http://schemas.microsoft.com/office/drawing/2014/main" val="2843527887"/>
                  </a:ext>
                </a:extLst>
              </a:tr>
              <a:tr h="370840">
                <a:tc>
                  <a:txBody>
                    <a:bodyPr/>
                    <a:lstStyle/>
                    <a:p>
                      <a:pPr algn="l" rtl="0" fontAlgn="t">
                        <a:buNone/>
                      </a:pPr>
                      <a:r>
                        <a:rPr lang="en-CA" sz="2800" b="0" u="none" strike="noStrike" dirty="0">
                          <a:solidFill>
                            <a:srgbClr val="000000"/>
                          </a:solidFill>
                          <a:effectLst/>
                        </a:rPr>
                        <a:t>Susie Jones</a:t>
                      </a:r>
                      <a:endParaRPr lang="en-CA" sz="2800" b="0" u="none" strike="noStrike" kern="1200" dirty="0">
                        <a:solidFill>
                          <a:srgbClr val="000000"/>
                        </a:solidFill>
                        <a:effectLst/>
                      </a:endParaRPr>
                    </a:p>
                    <a:p>
                      <a:pPr algn="l" rtl="0" fontAlgn="t">
                        <a:buNone/>
                      </a:pPr>
                      <a:r>
                        <a:rPr lang="en-CA" sz="1800" b="0" u="none" strike="noStrike" kern="1200" dirty="0">
                          <a:solidFill>
                            <a:schemeClr val="tx1"/>
                          </a:solidFill>
                          <a:effectLst/>
                        </a:rPr>
                        <a:t>Vancouver Public Library</a:t>
                      </a:r>
                    </a:p>
                  </a:txBody>
                  <a:tcPr marL="63500" marR="63500" marT="63500" marB="63500"/>
                </a:tc>
                <a:tc>
                  <a:txBody>
                    <a:bodyPr/>
                    <a:lstStyle/>
                    <a:p>
                      <a:pPr algn="l" rtl="0" fontAlgn="t">
                        <a:buNone/>
                      </a:pPr>
                      <a:r>
                        <a:rPr lang="en-CA" sz="2800" b="0" u="none" strike="noStrike" dirty="0">
                          <a:solidFill>
                            <a:srgbClr val="000000"/>
                          </a:solidFill>
                          <a:effectLst/>
                        </a:rPr>
                        <a:t>Trina Soderquist</a:t>
                      </a:r>
                    </a:p>
                    <a:p>
                      <a:pPr algn="l" rtl="0" fontAlgn="t">
                        <a:buNone/>
                      </a:pPr>
                      <a:r>
                        <a:rPr lang="en-CA" sz="1800" b="0" u="none" strike="noStrike" kern="1200" dirty="0">
                          <a:solidFill>
                            <a:schemeClr val="tx1"/>
                          </a:solidFill>
                          <a:effectLst/>
                        </a:rPr>
                        <a:t>Library of Congress</a:t>
                      </a:r>
                      <a:endParaRPr lang="en-CA" dirty="0">
                        <a:effectLst/>
                      </a:endParaRPr>
                    </a:p>
                  </a:txBody>
                  <a:tcPr marL="63500" marR="63500" marT="63500" marB="63500"/>
                </a:tc>
                <a:tc>
                  <a:txBody>
                    <a:bodyPr/>
                    <a:lstStyle/>
                    <a:p>
                      <a:pPr algn="l" rtl="0" fontAlgn="t">
                        <a:buNone/>
                      </a:pPr>
                      <a:endParaRPr lang="en-CA" dirty="0">
                        <a:effectLst/>
                      </a:endParaRPr>
                    </a:p>
                  </a:txBody>
                  <a:tcPr marL="63500" marR="63500" marT="63500" marB="63500"/>
                </a:tc>
                <a:extLst>
                  <a:ext uri="{0D108BD9-81ED-4DB2-BD59-A6C34878D82A}">
                    <a16:rowId xmlns:a16="http://schemas.microsoft.com/office/drawing/2014/main" val="3626689917"/>
                  </a:ext>
                </a:extLst>
              </a:tr>
            </a:tbl>
          </a:graphicData>
        </a:graphic>
      </p:graphicFrame>
      <p:sp>
        <p:nvSpPr>
          <p:cNvPr id="4" name="Slide Number Placeholder 3">
            <a:extLst>
              <a:ext uri="{FF2B5EF4-FFF2-40B4-BE49-F238E27FC236}">
                <a16:creationId xmlns:a16="http://schemas.microsoft.com/office/drawing/2014/main" id="{98F81F16-6DB8-3164-9D23-FDA6676E2D23}"/>
              </a:ext>
            </a:extLst>
          </p:cNvPr>
          <p:cNvSpPr>
            <a:spLocks noGrp="1"/>
          </p:cNvSpPr>
          <p:nvPr>
            <p:ph type="sldNum" sz="quarter" idx="12"/>
          </p:nvPr>
        </p:nvSpPr>
        <p:spPr/>
        <p:txBody>
          <a:bodyPr/>
          <a:lstStyle/>
          <a:p>
            <a:fld id="{26D89839-9540-4FD2-A570-163792ED64AF}" type="slidenum">
              <a:rPr lang="en-US" smtClean="0"/>
              <a:t>2</a:t>
            </a:fld>
            <a:endParaRPr lang="en-US"/>
          </a:p>
        </p:txBody>
      </p:sp>
      <p:sp>
        <p:nvSpPr>
          <p:cNvPr id="5" name="Title 4">
            <a:extLst>
              <a:ext uri="{FF2B5EF4-FFF2-40B4-BE49-F238E27FC236}">
                <a16:creationId xmlns:a16="http://schemas.microsoft.com/office/drawing/2014/main" id="{610FC306-F0F4-5536-B645-BFBC721AE3A2}"/>
              </a:ext>
            </a:extLst>
          </p:cNvPr>
          <p:cNvSpPr>
            <a:spLocks noGrp="1"/>
          </p:cNvSpPr>
          <p:nvPr>
            <p:ph type="title"/>
          </p:nvPr>
        </p:nvSpPr>
        <p:spPr/>
        <p:txBody>
          <a:bodyPr/>
          <a:lstStyle/>
          <a:p>
            <a:r>
              <a:rPr lang="en-CA" dirty="0"/>
              <a:t>Presenters and Helpers</a:t>
            </a:r>
          </a:p>
        </p:txBody>
      </p:sp>
    </p:spTree>
    <p:extLst>
      <p:ext uri="{BB962C8B-B14F-4D97-AF65-F5344CB8AC3E}">
        <p14:creationId xmlns:p14="http://schemas.microsoft.com/office/powerpoint/2010/main" val="84081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5B856714-3AE5-5AC3-CBE7-847392A4B9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8E25E-75F3-C135-1380-B3994C7187CD}"/>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20</a:t>
            </a:fld>
            <a:endParaRPr lang="en-US"/>
          </a:p>
        </p:txBody>
      </p:sp>
      <p:sp>
        <p:nvSpPr>
          <p:cNvPr id="102" name="Google Shape;102;p6">
            <a:extLst>
              <a:ext uri="{FF2B5EF4-FFF2-40B4-BE49-F238E27FC236}">
                <a16:creationId xmlns:a16="http://schemas.microsoft.com/office/drawing/2014/main" id="{A3346BF0-D2B2-5043-6C21-3982ED2977B3}"/>
              </a:ext>
            </a:extLst>
          </p:cNvPr>
          <p:cNvSpPr txBox="1">
            <a:spLocks noGrp="1"/>
          </p:cNvSpPr>
          <p:nvPr>
            <p:ph type="title"/>
          </p:nvPr>
        </p:nvSpPr>
        <p:spPr>
          <a:xfrm>
            <a:off x="838200" y="365125"/>
            <a:ext cx="10515600" cy="1325563"/>
          </a:xfrm>
        </p:spPr>
        <p:txBody>
          <a:bodyPr/>
          <a:lstStyle/>
          <a:p>
            <a:pPr lvl="0"/>
            <a:r>
              <a:rPr lang="en-US" dirty="0"/>
              <a:t>Accessing MGDs</a:t>
            </a:r>
            <a:br>
              <a:rPr lang="en-US" dirty="0"/>
            </a:br>
            <a:r>
              <a:rPr lang="en-US" sz="3600" dirty="0"/>
              <a:t>LC website at </a:t>
            </a:r>
            <a:r>
              <a:rPr lang="en-US" sz="3600" dirty="0">
                <a:hlinkClick r:id="rId3"/>
              </a:rPr>
              <a:t>https://loc.gov/aba/rda/mgd/</a:t>
            </a:r>
            <a:endParaRPr lang="en-US" dirty="0"/>
          </a:p>
        </p:txBody>
      </p:sp>
      <p:pic>
        <p:nvPicPr>
          <p:cNvPr id="11" name="Content Placeholder 10" descr="The image is a web page from the Library of Congress's cataloging and acquisitions section, featuring information about the Resource Description &amp; Access (RDA) Metadata Guidance Documentation (MGDs).&#10;&#10;AI-generated content may be incorrect.">
            <a:extLst>
              <a:ext uri="{FF2B5EF4-FFF2-40B4-BE49-F238E27FC236}">
                <a16:creationId xmlns:a16="http://schemas.microsoft.com/office/drawing/2014/main" id="{98B5501A-CA62-0699-BCD3-A2D2799E3EC2}"/>
              </a:ext>
            </a:extLst>
          </p:cNvPr>
          <p:cNvPicPr>
            <a:picLocks noGrp="1" noChangeAspect="1"/>
          </p:cNvPicPr>
          <p:nvPr>
            <p:ph idx="1"/>
          </p:nvPr>
        </p:nvPicPr>
        <p:blipFill>
          <a:blip r:embed="rId4"/>
          <a:stretch>
            <a:fillRect/>
          </a:stretch>
        </p:blipFill>
        <p:spPr>
          <a:xfrm>
            <a:off x="838200" y="2067481"/>
            <a:ext cx="10510261" cy="3912076"/>
          </a:xfrm>
          <a:prstGeom prst="rect">
            <a:avLst/>
          </a:prstGeom>
        </p:spPr>
      </p:pic>
    </p:spTree>
    <p:extLst>
      <p:ext uri="{BB962C8B-B14F-4D97-AF65-F5344CB8AC3E}">
        <p14:creationId xmlns:p14="http://schemas.microsoft.com/office/powerpoint/2010/main" val="78156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F9A5C-185B-441D-8E22-159F575C98EA}"/>
              </a:ext>
            </a:extLst>
          </p:cNvPr>
          <p:cNvSpPr>
            <a:spLocks noGrp="1"/>
          </p:cNvSpPr>
          <p:nvPr>
            <p:ph idx="1"/>
          </p:nvPr>
        </p:nvSpPr>
        <p:spPr/>
        <p:txBody>
          <a:bodyPr/>
          <a:lstStyle/>
          <a:p>
            <a:pPr marL="514350" indent="-514350">
              <a:buFont typeface="+mj-lt"/>
              <a:buAutoNum type="arabicPeriod"/>
            </a:pPr>
            <a:r>
              <a:rPr lang="en-US" dirty="0"/>
              <a:t>Access the workshop materials at: </a:t>
            </a:r>
            <a:r>
              <a:rPr lang="en-US" b="1" u="sng" dirty="0">
                <a:hlinkClick r:id="rId3"/>
              </a:rPr>
              <a:t>https://bit.ly/RDA-ALA-26</a:t>
            </a:r>
            <a:endParaRPr lang="en-US" b="1" u="sng" dirty="0"/>
          </a:p>
          <a:p>
            <a:pPr marL="514350" indent="-514350">
              <a:buFont typeface="+mj-lt"/>
              <a:buAutoNum type="arabicPeriod"/>
            </a:pPr>
            <a:endParaRPr lang="en-US" b="1" u="sng" dirty="0"/>
          </a:p>
          <a:p>
            <a:pPr marL="514350" indent="-514350">
              <a:buFont typeface="+mj-lt"/>
              <a:buAutoNum type="arabicPeriod"/>
            </a:pPr>
            <a:r>
              <a:rPr lang="en-US" dirty="0"/>
              <a:t>Open </a:t>
            </a:r>
            <a:r>
              <a:rPr lang="en-US" b="1" dirty="0"/>
              <a:t>Exercises &gt; Books &gt; 1. Guardians of </a:t>
            </a:r>
            <a:r>
              <a:rPr lang="en-US" b="1" dirty="0" err="1"/>
              <a:t>Porthaven</a:t>
            </a:r>
            <a:r>
              <a:rPr lang="en-US" dirty="0"/>
              <a:t>.</a:t>
            </a:r>
          </a:p>
        </p:txBody>
      </p:sp>
      <p:sp>
        <p:nvSpPr>
          <p:cNvPr id="3" name="Slide Number Placeholder 2">
            <a:extLst>
              <a:ext uri="{FF2B5EF4-FFF2-40B4-BE49-F238E27FC236}">
                <a16:creationId xmlns:a16="http://schemas.microsoft.com/office/drawing/2014/main" id="{6EAE28F4-46EE-4EFA-A067-51E14DF76E58}"/>
              </a:ext>
            </a:extLst>
          </p:cNvPr>
          <p:cNvSpPr>
            <a:spLocks noGrp="1"/>
          </p:cNvSpPr>
          <p:nvPr>
            <p:ph type="sldNum" sz="quarter" idx="12"/>
          </p:nvPr>
        </p:nvSpPr>
        <p:spPr/>
        <p:txBody>
          <a:bodyPr/>
          <a:lstStyle/>
          <a:p>
            <a:fld id="{26D89839-9540-4FD2-A570-163792ED64AF}" type="slidenum">
              <a:rPr lang="en-US" smtClean="0"/>
              <a:t>21</a:t>
            </a:fld>
            <a:endParaRPr lang="en-US"/>
          </a:p>
        </p:txBody>
      </p:sp>
      <p:sp>
        <p:nvSpPr>
          <p:cNvPr id="4" name="Title 3">
            <a:extLst>
              <a:ext uri="{FF2B5EF4-FFF2-40B4-BE49-F238E27FC236}">
                <a16:creationId xmlns:a16="http://schemas.microsoft.com/office/drawing/2014/main" id="{C8A0E25E-59DF-42AC-B74A-9C58F9A8F5B8}"/>
              </a:ext>
            </a:extLst>
          </p:cNvPr>
          <p:cNvSpPr>
            <a:spLocks noGrp="1"/>
          </p:cNvSpPr>
          <p:nvPr>
            <p:ph type="title"/>
          </p:nvPr>
        </p:nvSpPr>
        <p:spPr/>
        <p:txBody>
          <a:bodyPr/>
          <a:lstStyle/>
          <a:p>
            <a:r>
              <a:rPr lang="en-US" dirty="0"/>
              <a:t>Accessing the Exercise Materials</a:t>
            </a:r>
          </a:p>
        </p:txBody>
      </p:sp>
    </p:spTree>
    <p:extLst>
      <p:ext uri="{BB962C8B-B14F-4D97-AF65-F5344CB8AC3E}">
        <p14:creationId xmlns:p14="http://schemas.microsoft.com/office/powerpoint/2010/main" val="1978149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C912B-BE0D-E1F5-ED70-18847EA6A35D}"/>
              </a:ext>
            </a:extLst>
          </p:cNvPr>
          <p:cNvSpPr>
            <a:spLocks noGrp="1"/>
          </p:cNvSpPr>
          <p:nvPr>
            <p:ph idx="1"/>
          </p:nvPr>
        </p:nvSpPr>
        <p:spPr/>
        <p:txBody>
          <a:bodyPr>
            <a:normAutofit/>
          </a:bodyPr>
          <a:lstStyle/>
          <a:p>
            <a:r>
              <a:rPr lang="en-US" dirty="0"/>
              <a:t>Each exercise has its own folder with the following files:</a:t>
            </a:r>
          </a:p>
          <a:p>
            <a:pPr marL="914400" lvl="1" indent="-457200">
              <a:buFont typeface="+mj-lt"/>
              <a:buAutoNum type="arabicPeriod"/>
            </a:pPr>
            <a:r>
              <a:rPr lang="en-US" b="1" dirty="0"/>
              <a:t>Surrogates</a:t>
            </a:r>
          </a:p>
          <a:p>
            <a:pPr lvl="2"/>
            <a:r>
              <a:rPr lang="en-US" sz="1800" dirty="0"/>
              <a:t>Copies of applicable resources for cataloging or creating name authority records</a:t>
            </a:r>
          </a:p>
          <a:p>
            <a:pPr marL="914400" lvl="1" indent="-457200">
              <a:buFont typeface="+mj-lt"/>
              <a:buAutoNum type="arabicPeriod"/>
            </a:pPr>
            <a:r>
              <a:rPr lang="en-US" b="1" dirty="0"/>
              <a:t>RDA Record Template - Blank</a:t>
            </a:r>
          </a:p>
          <a:p>
            <a:pPr lvl="2"/>
            <a:r>
              <a:rPr lang="en-US" sz="1800" dirty="0"/>
              <a:t>A template listing RDA elements, recording methods, and MARC 21 fields specific to the bibliographic or authority record being created</a:t>
            </a:r>
            <a:endParaRPr lang="en-US" dirty="0"/>
          </a:p>
          <a:p>
            <a:pPr marL="914400" lvl="1" indent="-457200">
              <a:buFont typeface="+mj-lt"/>
              <a:buAutoNum type="arabicPeriod"/>
            </a:pPr>
            <a:r>
              <a:rPr lang="en-US" b="1" dirty="0"/>
              <a:t>MARC Record </a:t>
            </a:r>
            <a:r>
              <a:rPr lang="en-US" b="1" dirty="0" err="1"/>
              <a:t>Workform</a:t>
            </a:r>
            <a:r>
              <a:rPr lang="en-US" b="1" dirty="0"/>
              <a:t> - Blank</a:t>
            </a:r>
          </a:p>
          <a:p>
            <a:pPr lvl="2"/>
            <a:r>
              <a:rPr lang="en-US" sz="1800" dirty="0"/>
              <a:t>Values from the RDA Record Template will be copied into the MARC Record </a:t>
            </a:r>
            <a:r>
              <a:rPr lang="en-US" sz="1800" dirty="0" err="1"/>
              <a:t>Workform</a:t>
            </a:r>
            <a:endParaRPr lang="en-US" sz="1800" dirty="0"/>
          </a:p>
          <a:p>
            <a:pPr marL="914400" lvl="1" indent="-457200">
              <a:buFont typeface="+mj-lt"/>
              <a:buAutoNum type="arabicPeriod"/>
            </a:pPr>
            <a:r>
              <a:rPr lang="en-US" b="1" dirty="0"/>
              <a:t>RDA Record Template - Answers</a:t>
            </a:r>
          </a:p>
          <a:p>
            <a:pPr lvl="2"/>
            <a:r>
              <a:rPr lang="en-US" sz="1800" dirty="0"/>
              <a:t>Possible answers for completing the RDA Record Template</a:t>
            </a:r>
          </a:p>
          <a:p>
            <a:pPr marL="914400" lvl="1" indent="-457200">
              <a:buFont typeface="+mj-lt"/>
              <a:buAutoNum type="arabicPeriod"/>
            </a:pPr>
            <a:r>
              <a:rPr lang="en-US" b="1" dirty="0"/>
              <a:t>MARC Record </a:t>
            </a:r>
            <a:r>
              <a:rPr lang="en-US" b="1" dirty="0" err="1"/>
              <a:t>Workform</a:t>
            </a:r>
            <a:r>
              <a:rPr lang="en-US" b="1" dirty="0"/>
              <a:t> - Answers</a:t>
            </a:r>
          </a:p>
          <a:p>
            <a:pPr lvl="2"/>
            <a:r>
              <a:rPr lang="en-US" sz="1800" dirty="0"/>
              <a:t>Corresponding MARC record based on the RDA Record Template - Answers</a:t>
            </a:r>
          </a:p>
        </p:txBody>
      </p:sp>
      <p:sp>
        <p:nvSpPr>
          <p:cNvPr id="3" name="Slide Number Placeholder 2">
            <a:extLst>
              <a:ext uri="{FF2B5EF4-FFF2-40B4-BE49-F238E27FC236}">
                <a16:creationId xmlns:a16="http://schemas.microsoft.com/office/drawing/2014/main" id="{C252CEDE-25F3-7931-459D-84A9A6DD7722}"/>
              </a:ext>
            </a:extLst>
          </p:cNvPr>
          <p:cNvSpPr>
            <a:spLocks noGrp="1"/>
          </p:cNvSpPr>
          <p:nvPr>
            <p:ph type="sldNum" sz="quarter" idx="12"/>
          </p:nvPr>
        </p:nvSpPr>
        <p:spPr/>
        <p:txBody>
          <a:bodyPr/>
          <a:lstStyle/>
          <a:p>
            <a:fld id="{26D89839-9540-4FD2-A570-163792ED64AF}" type="slidenum">
              <a:rPr lang="en-US" smtClean="0"/>
              <a:t>22</a:t>
            </a:fld>
            <a:endParaRPr lang="en-US"/>
          </a:p>
        </p:txBody>
      </p:sp>
      <p:sp>
        <p:nvSpPr>
          <p:cNvPr id="4" name="Title 3">
            <a:extLst>
              <a:ext uri="{FF2B5EF4-FFF2-40B4-BE49-F238E27FC236}">
                <a16:creationId xmlns:a16="http://schemas.microsoft.com/office/drawing/2014/main" id="{75074426-9720-BB85-914B-357BDA18E720}"/>
              </a:ext>
            </a:extLst>
          </p:cNvPr>
          <p:cNvSpPr>
            <a:spLocks noGrp="1"/>
          </p:cNvSpPr>
          <p:nvPr>
            <p:ph type="title"/>
          </p:nvPr>
        </p:nvSpPr>
        <p:spPr/>
        <p:txBody>
          <a:bodyPr/>
          <a:lstStyle/>
          <a:p>
            <a:r>
              <a:rPr lang="en-US" dirty="0"/>
              <a:t>Overview of Exercises</a:t>
            </a:r>
          </a:p>
        </p:txBody>
      </p:sp>
    </p:spTree>
    <p:extLst>
      <p:ext uri="{BB962C8B-B14F-4D97-AF65-F5344CB8AC3E}">
        <p14:creationId xmlns:p14="http://schemas.microsoft.com/office/powerpoint/2010/main" val="1640933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BA8EF-DA5B-550F-FD2D-0F4628C2AC2B}"/>
              </a:ext>
            </a:extLst>
          </p:cNvPr>
          <p:cNvSpPr>
            <a:spLocks noGrp="1"/>
          </p:cNvSpPr>
          <p:nvPr>
            <p:ph idx="1"/>
          </p:nvPr>
        </p:nvSpPr>
        <p:spPr/>
        <p:txBody>
          <a:bodyPr>
            <a:normAutofit fontScale="70000" lnSpcReduction="20000"/>
          </a:bodyPr>
          <a:lstStyle/>
          <a:p>
            <a:pPr marL="0" indent="0">
              <a:buNone/>
            </a:pPr>
            <a:r>
              <a:rPr lang="en-CA" dirty="0"/>
              <a:t>If you have a Google account:</a:t>
            </a:r>
          </a:p>
          <a:p>
            <a:pPr marL="514350" indent="-514350">
              <a:buFont typeface="+mj-lt"/>
              <a:buAutoNum type="arabicPeriod"/>
            </a:pPr>
            <a:r>
              <a:rPr lang="en-CA" dirty="0"/>
              <a:t>Sign into your Google account.</a:t>
            </a:r>
          </a:p>
          <a:p>
            <a:pPr marL="514350" indent="-514350">
              <a:buFont typeface="+mj-lt"/>
              <a:buAutoNum type="arabicPeriod"/>
            </a:pPr>
            <a:r>
              <a:rPr lang="en-CA" dirty="0"/>
              <a:t>Open </a:t>
            </a:r>
            <a:r>
              <a:rPr lang="en-US" b="1" dirty="0"/>
              <a:t>2. Guardians of </a:t>
            </a:r>
            <a:r>
              <a:rPr lang="en-US" b="1" dirty="0" err="1"/>
              <a:t>Porthaven</a:t>
            </a:r>
            <a:r>
              <a:rPr lang="en-US" b="1" dirty="0"/>
              <a:t> - RDA Record Template - Blank</a:t>
            </a:r>
            <a:r>
              <a:rPr lang="en-US" dirty="0"/>
              <a:t>.</a:t>
            </a:r>
          </a:p>
          <a:p>
            <a:pPr marL="514350" indent="-514350">
              <a:buFont typeface="+mj-lt"/>
              <a:buAutoNum type="arabicPeriod"/>
            </a:pPr>
            <a:r>
              <a:rPr lang="en-CA" dirty="0"/>
              <a:t>Select </a:t>
            </a:r>
            <a:r>
              <a:rPr lang="en-CA" b="1" dirty="0"/>
              <a:t>File &gt; Make a copy</a:t>
            </a:r>
            <a:r>
              <a:rPr lang="en-CA" dirty="0"/>
              <a:t>.</a:t>
            </a:r>
          </a:p>
          <a:p>
            <a:pPr marL="514350" indent="-514350">
              <a:buFont typeface="+mj-lt"/>
              <a:buAutoNum type="arabicPeriod"/>
            </a:pPr>
            <a:r>
              <a:rPr lang="en-CA" dirty="0"/>
              <a:t>In the Copy document window, change the Folder where the copy will be created.</a:t>
            </a:r>
          </a:p>
          <a:p>
            <a:pPr marL="514350" indent="-514350">
              <a:buFont typeface="+mj-lt"/>
              <a:buAutoNum type="arabicPeriod"/>
            </a:pPr>
            <a:r>
              <a:rPr lang="en-CA" dirty="0"/>
              <a:t>Repeat with </a:t>
            </a:r>
            <a:r>
              <a:rPr lang="en-CA" b="1" dirty="0"/>
              <a:t>3. Guardians of </a:t>
            </a:r>
            <a:r>
              <a:rPr lang="en-CA" b="1" dirty="0" err="1"/>
              <a:t>Porthaven</a:t>
            </a:r>
            <a:r>
              <a:rPr lang="en-CA" b="1" dirty="0"/>
              <a:t> - MARC Record </a:t>
            </a:r>
            <a:r>
              <a:rPr lang="en-CA" b="1" dirty="0" err="1"/>
              <a:t>Workform</a:t>
            </a:r>
            <a:r>
              <a:rPr lang="en-CA" b="1" dirty="0"/>
              <a:t> - Blank</a:t>
            </a:r>
            <a:r>
              <a:rPr lang="en-CA" dirty="0"/>
              <a:t>.</a:t>
            </a:r>
          </a:p>
          <a:p>
            <a:pPr marL="971550" lvl="1" indent="-514350">
              <a:buFont typeface="+mj-lt"/>
              <a:buAutoNum type="arabicPeriod"/>
            </a:pPr>
            <a:endParaRPr lang="en-CA" dirty="0"/>
          </a:p>
          <a:p>
            <a:pPr marL="0" indent="0">
              <a:buNone/>
            </a:pPr>
            <a:r>
              <a:rPr lang="en-CA" dirty="0"/>
              <a:t>If you do not have a Google account:</a:t>
            </a:r>
          </a:p>
          <a:p>
            <a:pPr marL="514350" indent="-514350">
              <a:buFont typeface="+mj-lt"/>
              <a:buAutoNum type="arabicPeriod"/>
            </a:pPr>
            <a:r>
              <a:rPr lang="en-CA" dirty="0"/>
              <a:t>Open </a:t>
            </a:r>
            <a:r>
              <a:rPr lang="en-US" b="1" dirty="0"/>
              <a:t>2. Guardians of </a:t>
            </a:r>
            <a:r>
              <a:rPr lang="en-US" b="1" dirty="0" err="1"/>
              <a:t>Porthaven</a:t>
            </a:r>
            <a:r>
              <a:rPr lang="en-US" b="1" dirty="0"/>
              <a:t> - RDA Record Template - Blank</a:t>
            </a:r>
            <a:r>
              <a:rPr lang="en-US" dirty="0"/>
              <a:t>.</a:t>
            </a:r>
          </a:p>
          <a:p>
            <a:pPr marL="514350" indent="-514350">
              <a:buFont typeface="+mj-lt"/>
              <a:buAutoNum type="arabicPeriod"/>
            </a:pPr>
            <a:r>
              <a:rPr lang="en-CA" dirty="0"/>
              <a:t>Select </a:t>
            </a:r>
            <a:r>
              <a:rPr lang="en-CA" b="1" dirty="0"/>
              <a:t>File &gt; Download &gt; Microsoft Excel (.xlsx)</a:t>
            </a:r>
            <a:r>
              <a:rPr lang="en-CA" dirty="0"/>
              <a:t>.</a:t>
            </a:r>
          </a:p>
          <a:p>
            <a:pPr marL="514350" indent="-514350">
              <a:buFont typeface="+mj-lt"/>
              <a:buAutoNum type="arabicPeriod"/>
            </a:pPr>
            <a:r>
              <a:rPr lang="en-CA" dirty="0"/>
              <a:t>Repeat with </a:t>
            </a:r>
            <a:r>
              <a:rPr lang="en-CA" b="1" dirty="0"/>
              <a:t>3. Guardians of </a:t>
            </a:r>
            <a:r>
              <a:rPr lang="en-CA" b="1" dirty="0" err="1"/>
              <a:t>Porthaven</a:t>
            </a:r>
            <a:r>
              <a:rPr lang="en-CA" b="1" dirty="0"/>
              <a:t> - MARC Record </a:t>
            </a:r>
            <a:r>
              <a:rPr lang="en-CA" b="1" dirty="0" err="1"/>
              <a:t>Workform</a:t>
            </a:r>
            <a:r>
              <a:rPr lang="en-CA" b="1" dirty="0"/>
              <a:t> - Blank</a:t>
            </a:r>
            <a:r>
              <a:rPr lang="en-CA" dirty="0"/>
              <a:t>.</a:t>
            </a:r>
          </a:p>
          <a:p>
            <a:pPr marL="971550" lvl="1" indent="-514350">
              <a:buFont typeface="+mj-lt"/>
              <a:buAutoNum type="arabicPeriod"/>
            </a:pPr>
            <a:endParaRPr lang="en-CA" dirty="0"/>
          </a:p>
          <a:p>
            <a:pPr marL="0" indent="0">
              <a:buNone/>
            </a:pPr>
            <a:r>
              <a:rPr lang="en-CA" dirty="0"/>
              <a:t>Also create copies of the blank authority record RDA Record Template and MARC Record </a:t>
            </a:r>
            <a:r>
              <a:rPr lang="en-CA" dirty="0" err="1"/>
              <a:t>Workform</a:t>
            </a:r>
            <a:r>
              <a:rPr lang="en-CA" dirty="0"/>
              <a:t>.</a:t>
            </a:r>
          </a:p>
        </p:txBody>
      </p:sp>
      <p:sp>
        <p:nvSpPr>
          <p:cNvPr id="3" name="Slide Number Placeholder 2">
            <a:extLst>
              <a:ext uri="{FF2B5EF4-FFF2-40B4-BE49-F238E27FC236}">
                <a16:creationId xmlns:a16="http://schemas.microsoft.com/office/drawing/2014/main" id="{1C30DED8-43F7-8622-BDCD-C69AF6DF5244}"/>
              </a:ext>
            </a:extLst>
          </p:cNvPr>
          <p:cNvSpPr>
            <a:spLocks noGrp="1"/>
          </p:cNvSpPr>
          <p:nvPr>
            <p:ph type="sldNum" sz="quarter" idx="12"/>
          </p:nvPr>
        </p:nvSpPr>
        <p:spPr/>
        <p:txBody>
          <a:bodyPr/>
          <a:lstStyle/>
          <a:p>
            <a:fld id="{26D89839-9540-4FD2-A570-163792ED64AF}" type="slidenum">
              <a:rPr lang="en-US" smtClean="0"/>
              <a:t>23</a:t>
            </a:fld>
            <a:endParaRPr lang="en-US"/>
          </a:p>
        </p:txBody>
      </p:sp>
      <p:sp>
        <p:nvSpPr>
          <p:cNvPr id="4" name="Title 3">
            <a:extLst>
              <a:ext uri="{FF2B5EF4-FFF2-40B4-BE49-F238E27FC236}">
                <a16:creationId xmlns:a16="http://schemas.microsoft.com/office/drawing/2014/main" id="{8B924625-3A2A-C399-3D14-9A26028F4DCC}"/>
              </a:ext>
            </a:extLst>
          </p:cNvPr>
          <p:cNvSpPr>
            <a:spLocks noGrp="1"/>
          </p:cNvSpPr>
          <p:nvPr>
            <p:ph type="title"/>
          </p:nvPr>
        </p:nvSpPr>
        <p:spPr/>
        <p:txBody>
          <a:bodyPr/>
          <a:lstStyle/>
          <a:p>
            <a:r>
              <a:rPr lang="en-CA" dirty="0"/>
              <a:t>Creating Copies of Blank Templates</a:t>
            </a:r>
          </a:p>
        </p:txBody>
      </p:sp>
    </p:spTree>
    <p:extLst>
      <p:ext uri="{BB962C8B-B14F-4D97-AF65-F5344CB8AC3E}">
        <p14:creationId xmlns:p14="http://schemas.microsoft.com/office/powerpoint/2010/main" val="237463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3ABC5-2AB3-FDCB-4AEE-3FCB86E2DD1B}"/>
              </a:ext>
            </a:extLst>
          </p:cNvPr>
          <p:cNvSpPr>
            <a:spLocks noGrp="1"/>
          </p:cNvSpPr>
          <p:nvPr>
            <p:ph idx="1"/>
          </p:nvPr>
        </p:nvSpPr>
        <p:spPr/>
        <p:txBody>
          <a:bodyPr/>
          <a:lstStyle/>
          <a:p>
            <a:pPr marL="0" indent="0">
              <a:buNone/>
            </a:pPr>
            <a:r>
              <a:rPr lang="en-US" dirty="0"/>
              <a:t>At this point, you should have the following open:</a:t>
            </a:r>
          </a:p>
          <a:p>
            <a:r>
              <a:rPr lang="en-US" b="1" dirty="0"/>
              <a:t>Documentation</a:t>
            </a:r>
          </a:p>
          <a:p>
            <a:pPr lvl="1"/>
            <a:r>
              <a:rPr lang="en-US" dirty="0"/>
              <a:t>BIBCO Standard Record (BSR) Official RDA Metadata Application Profile</a:t>
            </a:r>
          </a:p>
          <a:p>
            <a:pPr lvl="1"/>
            <a:r>
              <a:rPr lang="en-US" dirty="0"/>
              <a:t>Official RDA Toolkit</a:t>
            </a:r>
          </a:p>
          <a:p>
            <a:pPr lvl="1"/>
            <a:r>
              <a:rPr lang="en-US" dirty="0"/>
              <a:t>(Optionally) Metadata Guidance Documentation website</a:t>
            </a:r>
          </a:p>
          <a:p>
            <a:r>
              <a:rPr lang="en-CA" b="1" dirty="0"/>
              <a:t>Copies of blank record templates and </a:t>
            </a:r>
            <a:r>
              <a:rPr lang="en-CA" b="1" dirty="0" err="1"/>
              <a:t>workforms</a:t>
            </a:r>
            <a:endParaRPr lang="en-CA" b="1" dirty="0"/>
          </a:p>
          <a:p>
            <a:pPr lvl="1"/>
            <a:r>
              <a:rPr lang="en-CA" dirty="0"/>
              <a:t>2. Guardians of </a:t>
            </a:r>
            <a:r>
              <a:rPr lang="en-CA" dirty="0" err="1"/>
              <a:t>Porthaven</a:t>
            </a:r>
            <a:r>
              <a:rPr lang="en-CA" dirty="0"/>
              <a:t> - RDA Record Template - Blank</a:t>
            </a:r>
          </a:p>
          <a:p>
            <a:pPr lvl="1"/>
            <a:r>
              <a:rPr lang="en-CA" dirty="0"/>
              <a:t>3. Guardians of </a:t>
            </a:r>
            <a:r>
              <a:rPr lang="en-CA" dirty="0" err="1"/>
              <a:t>Porthaven</a:t>
            </a:r>
            <a:r>
              <a:rPr lang="en-CA" dirty="0"/>
              <a:t> - MARC Record </a:t>
            </a:r>
            <a:r>
              <a:rPr lang="en-CA" dirty="0" err="1"/>
              <a:t>Workform</a:t>
            </a:r>
            <a:r>
              <a:rPr lang="en-CA" dirty="0"/>
              <a:t> - Blank</a:t>
            </a:r>
          </a:p>
          <a:p>
            <a:pPr lvl="1"/>
            <a:r>
              <a:rPr lang="en-CA" dirty="0"/>
              <a:t>2. Shane </a:t>
            </a:r>
            <a:r>
              <a:rPr lang="en-CA" dirty="0" err="1"/>
              <a:t>Arbuthnott</a:t>
            </a:r>
            <a:r>
              <a:rPr lang="en-CA" dirty="0"/>
              <a:t> - RDA Record Template - Blank</a:t>
            </a:r>
          </a:p>
          <a:p>
            <a:pPr lvl="1"/>
            <a:r>
              <a:rPr lang="en-CA" dirty="0"/>
              <a:t>3. Shane </a:t>
            </a:r>
            <a:r>
              <a:rPr lang="en-CA" dirty="0" err="1"/>
              <a:t>Arbuthnott</a:t>
            </a:r>
            <a:r>
              <a:rPr lang="en-CA" dirty="0"/>
              <a:t> - MARC Record </a:t>
            </a:r>
            <a:r>
              <a:rPr lang="en-CA" dirty="0" err="1"/>
              <a:t>Workform</a:t>
            </a:r>
            <a:r>
              <a:rPr lang="en-CA" dirty="0"/>
              <a:t> - Blank</a:t>
            </a:r>
          </a:p>
        </p:txBody>
      </p:sp>
      <p:sp>
        <p:nvSpPr>
          <p:cNvPr id="3" name="Slide Number Placeholder 2">
            <a:extLst>
              <a:ext uri="{FF2B5EF4-FFF2-40B4-BE49-F238E27FC236}">
                <a16:creationId xmlns:a16="http://schemas.microsoft.com/office/drawing/2014/main" id="{083B3C66-6C00-5CCA-1B27-A29EF467ACB7}"/>
              </a:ext>
            </a:extLst>
          </p:cNvPr>
          <p:cNvSpPr>
            <a:spLocks noGrp="1"/>
          </p:cNvSpPr>
          <p:nvPr>
            <p:ph type="sldNum" sz="quarter" idx="12"/>
          </p:nvPr>
        </p:nvSpPr>
        <p:spPr/>
        <p:txBody>
          <a:bodyPr/>
          <a:lstStyle/>
          <a:p>
            <a:fld id="{26D89839-9540-4FD2-A570-163792ED64AF}" type="slidenum">
              <a:rPr lang="en-US" smtClean="0"/>
              <a:t>24</a:t>
            </a:fld>
            <a:endParaRPr lang="en-US"/>
          </a:p>
        </p:txBody>
      </p:sp>
      <p:sp>
        <p:nvSpPr>
          <p:cNvPr id="4" name="Title 3">
            <a:extLst>
              <a:ext uri="{FF2B5EF4-FFF2-40B4-BE49-F238E27FC236}">
                <a16:creationId xmlns:a16="http://schemas.microsoft.com/office/drawing/2014/main" id="{14AA511E-B16C-BD12-08AD-755D62FC3F68}"/>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78536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530CC-805E-1CD7-882C-FBE34D02BEFD}"/>
              </a:ext>
            </a:extLst>
          </p:cNvPr>
          <p:cNvSpPr>
            <a:spLocks noGrp="1"/>
          </p:cNvSpPr>
          <p:nvPr>
            <p:ph idx="1"/>
          </p:nvPr>
        </p:nvSpPr>
        <p:spPr/>
        <p:txBody>
          <a:bodyPr/>
          <a:lstStyle/>
          <a:p>
            <a:r>
              <a:rPr lang="en-US" dirty="0"/>
              <a:t>Imagine each resource requires original cataloging</a:t>
            </a:r>
          </a:p>
          <a:p>
            <a:pPr lvl="1"/>
            <a:endParaRPr lang="en-US" dirty="0"/>
          </a:p>
          <a:p>
            <a:r>
              <a:rPr lang="en-US" dirty="0"/>
              <a:t>If creating an authority record, imagine it has not already been established in the LC/NACO Authority File (NAF)</a:t>
            </a:r>
          </a:p>
          <a:p>
            <a:pPr lvl="1"/>
            <a:r>
              <a:rPr lang="en-US" dirty="0"/>
              <a:t>If searching NAF, disregard the authority record for the entity</a:t>
            </a:r>
          </a:p>
          <a:p>
            <a:pPr lvl="1"/>
            <a:r>
              <a:rPr lang="en-US" dirty="0"/>
              <a:t>The authorized access point you create may differ from that in NAF</a:t>
            </a:r>
          </a:p>
          <a:p>
            <a:pPr lvl="1"/>
            <a:r>
              <a:rPr lang="en-US" dirty="0"/>
              <a:t>Use the authorized access point from your authority record in your bib record</a:t>
            </a:r>
          </a:p>
          <a:p>
            <a:pPr lvl="1"/>
            <a:endParaRPr lang="en-US" dirty="0"/>
          </a:p>
          <a:p>
            <a:r>
              <a:rPr lang="en-US" dirty="0"/>
              <a:t>If not creating an authority record, use the authorized access point that has been established in NAF 	</a:t>
            </a:r>
          </a:p>
        </p:txBody>
      </p:sp>
      <p:sp>
        <p:nvSpPr>
          <p:cNvPr id="3" name="Slide Number Placeholder 2">
            <a:extLst>
              <a:ext uri="{FF2B5EF4-FFF2-40B4-BE49-F238E27FC236}">
                <a16:creationId xmlns:a16="http://schemas.microsoft.com/office/drawing/2014/main" id="{480A2386-9A33-4197-7BFB-B9F12836CA5E}"/>
              </a:ext>
            </a:extLst>
          </p:cNvPr>
          <p:cNvSpPr>
            <a:spLocks noGrp="1"/>
          </p:cNvSpPr>
          <p:nvPr>
            <p:ph type="sldNum" sz="quarter" idx="12"/>
          </p:nvPr>
        </p:nvSpPr>
        <p:spPr/>
        <p:txBody>
          <a:bodyPr/>
          <a:lstStyle/>
          <a:p>
            <a:fld id="{26D89839-9540-4FD2-A570-163792ED64AF}" type="slidenum">
              <a:rPr lang="en-US" smtClean="0"/>
              <a:t>25</a:t>
            </a:fld>
            <a:endParaRPr lang="en-US"/>
          </a:p>
        </p:txBody>
      </p:sp>
      <p:sp>
        <p:nvSpPr>
          <p:cNvPr id="4" name="Title 3">
            <a:extLst>
              <a:ext uri="{FF2B5EF4-FFF2-40B4-BE49-F238E27FC236}">
                <a16:creationId xmlns:a16="http://schemas.microsoft.com/office/drawing/2014/main" id="{3B81CE9A-6B74-7B78-5D95-4F548E4EE530}"/>
              </a:ext>
            </a:extLst>
          </p:cNvPr>
          <p:cNvSpPr>
            <a:spLocks noGrp="1"/>
          </p:cNvSpPr>
          <p:nvPr>
            <p:ph type="title"/>
          </p:nvPr>
        </p:nvSpPr>
        <p:spPr/>
        <p:txBody>
          <a:bodyPr/>
          <a:lstStyle/>
          <a:p>
            <a:r>
              <a:rPr lang="en-US" dirty="0"/>
              <a:t>Scenario for Exercises</a:t>
            </a:r>
          </a:p>
        </p:txBody>
      </p:sp>
    </p:spTree>
    <p:extLst>
      <p:ext uri="{BB962C8B-B14F-4D97-AF65-F5344CB8AC3E}">
        <p14:creationId xmlns:p14="http://schemas.microsoft.com/office/powerpoint/2010/main" val="328540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DC6376B-F99B-667F-9DA9-EE11B82D4557}"/>
              </a:ext>
            </a:extLst>
          </p:cNvPr>
          <p:cNvSpPr>
            <a:spLocks noGrp="1"/>
          </p:cNvSpPr>
          <p:nvPr>
            <p:ph idx="1"/>
          </p:nvPr>
        </p:nvSpPr>
        <p:spPr/>
        <p:txBody>
          <a:bodyPr/>
          <a:lstStyle/>
          <a:p>
            <a:pPr marL="514350" indent="-514350">
              <a:lnSpc>
                <a:spcPct val="150000"/>
              </a:lnSpc>
              <a:buFont typeface="+mj-lt"/>
              <a:buAutoNum type="arabicPeriod"/>
            </a:pPr>
            <a:r>
              <a:rPr lang="en-CA" dirty="0"/>
              <a:t>Identify elements to record.</a:t>
            </a:r>
          </a:p>
          <a:p>
            <a:pPr marL="514350" indent="-514350">
              <a:lnSpc>
                <a:spcPct val="150000"/>
              </a:lnSpc>
              <a:buFont typeface="+mj-lt"/>
              <a:buAutoNum type="arabicPeriod"/>
            </a:pPr>
            <a:r>
              <a:rPr lang="en-CA" dirty="0"/>
              <a:t>Review relevant RDA instructions and PCC documentation.</a:t>
            </a:r>
          </a:p>
          <a:p>
            <a:pPr marL="514350" indent="-514350">
              <a:lnSpc>
                <a:spcPct val="150000"/>
              </a:lnSpc>
              <a:buFont typeface="+mj-lt"/>
              <a:buAutoNum type="arabicPeriod"/>
            </a:pPr>
            <a:r>
              <a:rPr lang="en-CA" dirty="0"/>
              <a:t>Determine the value to record.</a:t>
            </a:r>
          </a:p>
          <a:p>
            <a:pPr marL="514350" indent="-514350">
              <a:lnSpc>
                <a:spcPct val="150000"/>
              </a:lnSpc>
              <a:buFont typeface="+mj-lt"/>
              <a:buAutoNum type="arabicPeriod"/>
            </a:pPr>
            <a:r>
              <a:rPr lang="en-CA" dirty="0"/>
              <a:t>Record the value in RDA Record Template.</a:t>
            </a:r>
          </a:p>
          <a:p>
            <a:pPr marL="514350" indent="-514350">
              <a:lnSpc>
                <a:spcPct val="150000"/>
              </a:lnSpc>
              <a:buFont typeface="+mj-lt"/>
              <a:buAutoNum type="arabicPeriod"/>
            </a:pPr>
            <a:r>
              <a:rPr lang="en-CA" dirty="0"/>
              <a:t>Record the value in MARC Record Template.</a:t>
            </a:r>
          </a:p>
        </p:txBody>
      </p:sp>
      <p:sp>
        <p:nvSpPr>
          <p:cNvPr id="3" name="Slide Number Placeholder 2">
            <a:extLst>
              <a:ext uri="{FF2B5EF4-FFF2-40B4-BE49-F238E27FC236}">
                <a16:creationId xmlns:a16="http://schemas.microsoft.com/office/drawing/2014/main" id="{C09E5B35-E039-A2FB-2133-455BF47B9839}"/>
              </a:ext>
            </a:extLst>
          </p:cNvPr>
          <p:cNvSpPr>
            <a:spLocks noGrp="1"/>
          </p:cNvSpPr>
          <p:nvPr>
            <p:ph type="sldNum" sz="quarter" idx="12"/>
          </p:nvPr>
        </p:nvSpPr>
        <p:spPr/>
        <p:txBody>
          <a:bodyPr/>
          <a:lstStyle/>
          <a:p>
            <a:fld id="{26D89839-9540-4FD2-A570-163792ED64AF}" type="slidenum">
              <a:rPr lang="en-US" smtClean="0"/>
              <a:t>26</a:t>
            </a:fld>
            <a:endParaRPr lang="en-US"/>
          </a:p>
        </p:txBody>
      </p:sp>
      <p:sp>
        <p:nvSpPr>
          <p:cNvPr id="2" name="Title 1">
            <a:extLst>
              <a:ext uri="{FF2B5EF4-FFF2-40B4-BE49-F238E27FC236}">
                <a16:creationId xmlns:a16="http://schemas.microsoft.com/office/drawing/2014/main" id="{0F17CDF6-DE8F-2829-1821-F30BADE030F1}"/>
              </a:ext>
            </a:extLst>
          </p:cNvPr>
          <p:cNvSpPr>
            <a:spLocks noGrp="1"/>
          </p:cNvSpPr>
          <p:nvPr>
            <p:ph type="title"/>
          </p:nvPr>
        </p:nvSpPr>
        <p:spPr/>
        <p:txBody>
          <a:bodyPr/>
          <a:lstStyle/>
          <a:p>
            <a:r>
              <a:rPr lang="en-CA" dirty="0"/>
              <a:t>Overview of the Process</a:t>
            </a:r>
          </a:p>
        </p:txBody>
      </p:sp>
    </p:spTree>
    <p:extLst>
      <p:ext uri="{BB962C8B-B14F-4D97-AF65-F5344CB8AC3E}">
        <p14:creationId xmlns:p14="http://schemas.microsoft.com/office/powerpoint/2010/main" val="143965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50152-F2B7-D3D5-2604-3F009A4C2F87}"/>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5A8B51A-96D7-5442-D27F-F048E89895AA}"/>
              </a:ext>
            </a:extLst>
          </p:cNvPr>
          <p:cNvGraphicFramePr>
            <a:graphicFrameLocks noGrp="1"/>
          </p:cNvGraphicFramePr>
          <p:nvPr>
            <p:ph idx="1"/>
            <p:extLst>
              <p:ext uri="{D42A27DB-BD31-4B8C-83A1-F6EECF244321}">
                <p14:modId xmlns:p14="http://schemas.microsoft.com/office/powerpoint/2010/main" val="1776623251"/>
              </p:ext>
            </p:extLst>
          </p:nvPr>
        </p:nvGraphicFramePr>
        <p:xfrm>
          <a:off x="838200" y="1825625"/>
          <a:ext cx="10515600" cy="260604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3978387631"/>
                    </a:ext>
                  </a:extLst>
                </a:gridCol>
                <a:gridCol w="3505200">
                  <a:extLst>
                    <a:ext uri="{9D8B030D-6E8A-4147-A177-3AD203B41FA5}">
                      <a16:colId xmlns:a16="http://schemas.microsoft.com/office/drawing/2014/main" val="2248393554"/>
                    </a:ext>
                  </a:extLst>
                </a:gridCol>
                <a:gridCol w="3505200">
                  <a:extLst>
                    <a:ext uri="{9D8B030D-6E8A-4147-A177-3AD203B41FA5}">
                      <a16:colId xmlns:a16="http://schemas.microsoft.com/office/drawing/2014/main" val="66747609"/>
                    </a:ext>
                  </a:extLst>
                </a:gridCol>
              </a:tblGrid>
              <a:tr h="370840">
                <a:tc>
                  <a:txBody>
                    <a:bodyPr/>
                    <a:lstStyle/>
                    <a:p>
                      <a:pPr algn="l" rtl="0" fontAlgn="t">
                        <a:buNone/>
                      </a:pPr>
                      <a:r>
                        <a:rPr lang="en-CA" sz="2800" b="0" u="none" strike="noStrike" dirty="0">
                          <a:solidFill>
                            <a:srgbClr val="000000"/>
                          </a:solidFill>
                          <a:effectLst/>
                        </a:rPr>
                        <a:t>Kaylin Blount</a:t>
                      </a:r>
                      <a:endParaRPr lang="en-CA" sz="2800" b="0" u="none" strike="noStrike" kern="1200" dirty="0">
                        <a:solidFill>
                          <a:srgbClr val="000000"/>
                        </a:solidFill>
                        <a:effectLst/>
                      </a:endParaRPr>
                    </a:p>
                    <a:p>
                      <a:pPr algn="l" rtl="0" fontAlgn="t">
                        <a:buNone/>
                      </a:pPr>
                      <a:r>
                        <a:rPr lang="en-CA" sz="1800" b="0" u="none" strike="noStrike" kern="1200" dirty="0">
                          <a:solidFill>
                            <a:schemeClr val="tx1"/>
                          </a:solidFill>
                          <a:effectLst/>
                        </a:rPr>
                        <a:t>University of Pennsylvania</a:t>
                      </a:r>
                    </a:p>
                    <a:p>
                      <a:pPr lvl="1" algn="l" rtl="0" fontAlgn="t">
                        <a:buNone/>
                      </a:pPr>
                      <a:endParaRPr lang="en-CA" sz="1800" b="0" u="none" strike="noStrike" dirty="0">
                        <a:solidFill>
                          <a:srgbClr val="000000"/>
                        </a:solidFill>
                        <a:effectLst/>
                      </a:endParaRPr>
                    </a:p>
                  </a:txBody>
                  <a:tcPr marL="63500" marR="63500" marT="63500" marB="63500"/>
                </a:tc>
                <a:tc>
                  <a:txBody>
                    <a:bodyPr/>
                    <a:lstStyle/>
                    <a:p>
                      <a:pPr rtl="0" fontAlgn="t">
                        <a:buNone/>
                      </a:pPr>
                      <a:r>
                        <a:rPr lang="en-CA" sz="2800" b="0" u="none" strike="noStrike" dirty="0">
                          <a:solidFill>
                            <a:srgbClr val="000000"/>
                          </a:solidFill>
                          <a:effectLst/>
                        </a:rPr>
                        <a:t>Hong Cui</a:t>
                      </a:r>
                    </a:p>
                    <a:p>
                      <a:pPr marL="0" marR="0" lvl="0" indent="0" algn="l" defTabSz="914400" rtl="0" eaLnBrk="1" fontAlgn="t" latinLnBrk="0" hangingPunct="1">
                        <a:lnSpc>
                          <a:spcPct val="100000"/>
                        </a:lnSpc>
                        <a:spcBef>
                          <a:spcPts val="0"/>
                        </a:spcBef>
                        <a:spcAft>
                          <a:spcPts val="0"/>
                        </a:spcAft>
                        <a:buClrTx/>
                        <a:buSzTx/>
                        <a:buFontTx/>
                        <a:buNone/>
                        <a:tabLst/>
                        <a:defRPr/>
                      </a:pPr>
                      <a:r>
                        <a:rPr lang="en-CA" b="0" dirty="0"/>
                        <a:t>Library and Archives Canada</a:t>
                      </a:r>
                    </a:p>
                    <a:p>
                      <a:pPr algn="l" rtl="0" fontAlgn="t">
                        <a:buNone/>
                      </a:pPr>
                      <a:endParaRPr lang="en-CA" dirty="0">
                        <a:effectLst/>
                      </a:endParaRPr>
                    </a:p>
                  </a:txBody>
                  <a:tcPr marL="63500" marR="63500" marT="63500" marB="63500"/>
                </a:tc>
                <a:tc>
                  <a:txBody>
                    <a:bodyPr/>
                    <a:lstStyle/>
                    <a:p>
                      <a:pPr algn="l" rtl="0" fontAlgn="t">
                        <a:buNone/>
                      </a:pPr>
                      <a:endParaRPr lang="en-CA" dirty="0">
                        <a:effectLst/>
                      </a:endParaRPr>
                    </a:p>
                  </a:txBody>
                  <a:tcPr marL="63500" marR="63500" marT="63500" marB="63500"/>
                </a:tc>
                <a:extLst>
                  <a:ext uri="{0D108BD9-81ED-4DB2-BD59-A6C34878D82A}">
                    <a16:rowId xmlns:a16="http://schemas.microsoft.com/office/drawing/2014/main" val="1362009709"/>
                  </a:ext>
                </a:extLst>
              </a:tr>
              <a:tr h="370840">
                <a:tc>
                  <a:txBody>
                    <a:bodyPr/>
                    <a:lstStyle/>
                    <a:p>
                      <a:pPr algn="l" rtl="0" fontAlgn="t">
                        <a:buNone/>
                      </a:pPr>
                      <a:r>
                        <a:rPr lang="en-CA" sz="2800" b="0" u="none" strike="noStrike" dirty="0">
                          <a:solidFill>
                            <a:srgbClr val="000000"/>
                          </a:solidFill>
                          <a:effectLst/>
                        </a:rPr>
                        <a:t>Bradley Carrington</a:t>
                      </a:r>
                    </a:p>
                    <a:p>
                      <a:pPr algn="l" rtl="0" fontAlgn="t">
                        <a:buNone/>
                      </a:pPr>
                      <a:r>
                        <a:rPr lang="en-CA" sz="1800" b="0" u="none" strike="noStrike" kern="1200" dirty="0">
                          <a:solidFill>
                            <a:schemeClr val="tx1"/>
                          </a:solidFill>
                          <a:effectLst/>
                        </a:rPr>
                        <a:t>New Mexico State Library</a:t>
                      </a:r>
                      <a:endParaRPr lang="en-CA" dirty="0">
                        <a:effectLst/>
                      </a:endParaRPr>
                    </a:p>
                    <a:p>
                      <a:pPr lvl="1" algn="l" rtl="0" fontAlgn="t">
                        <a:buNone/>
                      </a:pPr>
                      <a:endParaRPr lang="en-CA" sz="1800" b="0" u="none" strike="noStrike" kern="1200" dirty="0">
                        <a:solidFill>
                          <a:schemeClr val="tx1"/>
                        </a:solidFill>
                        <a:effectLst/>
                      </a:endParaRPr>
                    </a:p>
                  </a:txBody>
                  <a:tcPr marL="63500" marR="63500" marT="63500" marB="63500"/>
                </a:tc>
                <a:tc>
                  <a:txBody>
                    <a:bodyPr/>
                    <a:lstStyle/>
                    <a:p>
                      <a:pPr algn="l" rtl="0" fontAlgn="t">
                        <a:buNone/>
                      </a:pPr>
                      <a:r>
                        <a:rPr lang="en-CA" sz="2800" b="0" u="none" strike="noStrike" dirty="0">
                          <a:solidFill>
                            <a:srgbClr val="000000"/>
                          </a:solidFill>
                          <a:effectLst/>
                        </a:rPr>
                        <a:t>Tricia Mackenzie</a:t>
                      </a:r>
                    </a:p>
                    <a:p>
                      <a:pPr algn="l" rtl="0" fontAlgn="t">
                        <a:buNone/>
                      </a:pPr>
                      <a:r>
                        <a:rPr lang="en-CA" sz="1800" b="0" u="none" strike="noStrike" kern="1200" dirty="0">
                          <a:solidFill>
                            <a:schemeClr val="tx1"/>
                          </a:solidFill>
                          <a:effectLst/>
                        </a:rPr>
                        <a:t>Library of Congress</a:t>
                      </a:r>
                      <a:endParaRPr lang="en-CA" dirty="0">
                        <a:effectLst/>
                      </a:endParaRPr>
                    </a:p>
                    <a:p>
                      <a:pPr algn="l" rtl="0" fontAlgn="t">
                        <a:buNone/>
                      </a:pPr>
                      <a:endParaRPr lang="en-CA" dirty="0">
                        <a:effectLst/>
                      </a:endParaRPr>
                    </a:p>
                  </a:txBody>
                  <a:tcPr marL="63500" marR="63500" marT="63500" marB="63500"/>
                </a:tc>
                <a:tc>
                  <a:txBody>
                    <a:bodyPr/>
                    <a:lstStyle/>
                    <a:p>
                      <a:pPr algn="l" rtl="0" fontAlgn="t">
                        <a:buNone/>
                      </a:pPr>
                      <a:endParaRPr lang="en-CA" dirty="0">
                        <a:effectLst/>
                      </a:endParaRPr>
                    </a:p>
                  </a:txBody>
                  <a:tcPr marL="63500" marR="63500" marT="63500" marB="63500"/>
                </a:tc>
                <a:extLst>
                  <a:ext uri="{0D108BD9-81ED-4DB2-BD59-A6C34878D82A}">
                    <a16:rowId xmlns:a16="http://schemas.microsoft.com/office/drawing/2014/main" val="562885181"/>
                  </a:ext>
                </a:extLst>
              </a:tr>
              <a:tr h="370840">
                <a:tc>
                  <a:txBody>
                    <a:bodyPr/>
                    <a:lstStyle/>
                    <a:p>
                      <a:pPr rtl="0" fontAlgn="t">
                        <a:buNone/>
                      </a:pPr>
                      <a:endParaRPr lang="en-CA" b="0" dirty="0"/>
                    </a:p>
                  </a:txBody>
                  <a:tcPr marL="63500" marR="63500" marT="63500" marB="63500"/>
                </a:tc>
                <a:tc>
                  <a:txBody>
                    <a:bodyPr/>
                    <a:lstStyle/>
                    <a:p>
                      <a:pPr algn="l" rtl="0" fontAlgn="t">
                        <a:buNone/>
                      </a:pPr>
                      <a:endParaRPr lang="en-CA" dirty="0">
                        <a:effectLst/>
                      </a:endParaRPr>
                    </a:p>
                  </a:txBody>
                  <a:tcPr marL="63500" marR="63500" marT="63500" marB="63500"/>
                </a:tc>
                <a:tc>
                  <a:txBody>
                    <a:bodyPr/>
                    <a:lstStyle/>
                    <a:p>
                      <a:pPr algn="l" rtl="0" fontAlgn="t">
                        <a:buNone/>
                      </a:pPr>
                      <a:endParaRPr lang="en-CA" dirty="0">
                        <a:effectLst/>
                      </a:endParaRPr>
                    </a:p>
                  </a:txBody>
                  <a:tcPr marL="63500" marR="63500" marT="63500" marB="63500"/>
                </a:tc>
                <a:extLst>
                  <a:ext uri="{0D108BD9-81ED-4DB2-BD59-A6C34878D82A}">
                    <a16:rowId xmlns:a16="http://schemas.microsoft.com/office/drawing/2014/main" val="2843527887"/>
                  </a:ext>
                </a:extLst>
              </a:tr>
            </a:tbl>
          </a:graphicData>
        </a:graphic>
      </p:graphicFrame>
      <p:sp>
        <p:nvSpPr>
          <p:cNvPr id="4" name="Slide Number Placeholder 3">
            <a:extLst>
              <a:ext uri="{FF2B5EF4-FFF2-40B4-BE49-F238E27FC236}">
                <a16:creationId xmlns:a16="http://schemas.microsoft.com/office/drawing/2014/main" id="{AFE00AFD-5B23-8CAA-5644-B40686983656}"/>
              </a:ext>
            </a:extLst>
          </p:cNvPr>
          <p:cNvSpPr>
            <a:spLocks noGrp="1"/>
          </p:cNvSpPr>
          <p:nvPr>
            <p:ph type="sldNum" sz="quarter" idx="12"/>
          </p:nvPr>
        </p:nvSpPr>
        <p:spPr/>
        <p:txBody>
          <a:bodyPr/>
          <a:lstStyle/>
          <a:p>
            <a:fld id="{26D89839-9540-4FD2-A570-163792ED64AF}" type="slidenum">
              <a:rPr lang="en-US" smtClean="0"/>
              <a:t>3</a:t>
            </a:fld>
            <a:endParaRPr lang="en-US"/>
          </a:p>
        </p:txBody>
      </p:sp>
      <p:sp>
        <p:nvSpPr>
          <p:cNvPr id="5" name="Title 4">
            <a:extLst>
              <a:ext uri="{FF2B5EF4-FFF2-40B4-BE49-F238E27FC236}">
                <a16:creationId xmlns:a16="http://schemas.microsoft.com/office/drawing/2014/main" id="{8D513A18-6DE7-FCA3-2B53-23FDD4157EB7}"/>
              </a:ext>
            </a:extLst>
          </p:cNvPr>
          <p:cNvSpPr>
            <a:spLocks noGrp="1"/>
          </p:cNvSpPr>
          <p:nvPr>
            <p:ph type="title"/>
          </p:nvPr>
        </p:nvSpPr>
        <p:spPr/>
        <p:txBody>
          <a:bodyPr/>
          <a:lstStyle/>
          <a:p>
            <a:r>
              <a:rPr lang="en-CA" dirty="0"/>
              <a:t>Acknowledgements</a:t>
            </a:r>
          </a:p>
        </p:txBody>
      </p:sp>
    </p:spTree>
    <p:extLst>
      <p:ext uri="{BB962C8B-B14F-4D97-AF65-F5344CB8AC3E}">
        <p14:creationId xmlns:p14="http://schemas.microsoft.com/office/powerpoint/2010/main" val="91330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AAB0F3-3FF3-A0CF-26FB-949FC86CFC14}"/>
              </a:ext>
            </a:extLst>
          </p:cNvPr>
          <p:cNvSpPr>
            <a:spLocks noGrp="1"/>
          </p:cNvSpPr>
          <p:nvPr>
            <p:ph idx="1"/>
          </p:nvPr>
        </p:nvSpPr>
        <p:spPr/>
        <p:txBody>
          <a:bodyPr>
            <a:normAutofit lnSpcReduction="10000"/>
          </a:bodyPr>
          <a:lstStyle/>
          <a:p>
            <a:pPr marL="0" indent="0">
              <a:buNone/>
            </a:pPr>
            <a:r>
              <a:rPr lang="en-US" dirty="0"/>
              <a:t>At the end of the workshop, you will be able to:</a:t>
            </a:r>
          </a:p>
          <a:p>
            <a:r>
              <a:rPr lang="en-US" dirty="0"/>
              <a:t>Understand and apply official RDA instructions and PCC practices for describing monographs and other resources in MARC 21 bibliographic records</a:t>
            </a:r>
          </a:p>
          <a:p>
            <a:r>
              <a:rPr lang="en-US" dirty="0"/>
              <a:t>Understand and apply official RDA instructions and PCC practices for creating name authority records in MARC 21</a:t>
            </a:r>
          </a:p>
          <a:p>
            <a:r>
              <a:rPr lang="en-US" dirty="0"/>
              <a:t>Understand and apply the BIBCO Standard Record (BSR) Official RDA Metadata Application Profile</a:t>
            </a:r>
          </a:p>
          <a:p>
            <a:r>
              <a:rPr lang="en-US" dirty="0"/>
              <a:t>Apply appropriate guidance in LC-PCC Policy Statements and RDA Metadata Guidance Documentation</a:t>
            </a:r>
          </a:p>
        </p:txBody>
      </p:sp>
      <p:sp>
        <p:nvSpPr>
          <p:cNvPr id="3" name="Slide Number Placeholder 2">
            <a:extLst>
              <a:ext uri="{FF2B5EF4-FFF2-40B4-BE49-F238E27FC236}">
                <a16:creationId xmlns:a16="http://schemas.microsoft.com/office/drawing/2014/main" id="{D3490DF3-F952-C40D-C0B6-FB34D2096FAF}"/>
              </a:ext>
            </a:extLst>
          </p:cNvPr>
          <p:cNvSpPr>
            <a:spLocks noGrp="1"/>
          </p:cNvSpPr>
          <p:nvPr>
            <p:ph type="sldNum" sz="quarter" idx="12"/>
          </p:nvPr>
        </p:nvSpPr>
        <p:spPr/>
        <p:txBody>
          <a:bodyPr/>
          <a:lstStyle/>
          <a:p>
            <a:fld id="{26D89839-9540-4FD2-A570-163792ED64AF}" type="slidenum">
              <a:rPr lang="en-US" smtClean="0"/>
              <a:t>4</a:t>
            </a:fld>
            <a:endParaRPr lang="en-US" dirty="0"/>
          </a:p>
        </p:txBody>
      </p:sp>
      <p:sp>
        <p:nvSpPr>
          <p:cNvPr id="4" name="Title 3">
            <a:extLst>
              <a:ext uri="{FF2B5EF4-FFF2-40B4-BE49-F238E27FC236}">
                <a16:creationId xmlns:a16="http://schemas.microsoft.com/office/drawing/2014/main" id="{962A6D2E-8F21-477D-7121-A0EF150404A5}"/>
              </a:ext>
            </a:extLst>
          </p:cNvPr>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310721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387997-5ABD-4937-A080-784A61125D3B}"/>
              </a:ext>
            </a:extLst>
          </p:cNvPr>
          <p:cNvSpPr>
            <a:spLocks noGrp="1"/>
          </p:cNvSpPr>
          <p:nvPr>
            <p:ph idx="1"/>
          </p:nvPr>
        </p:nvSpPr>
        <p:spPr/>
        <p:txBody>
          <a:bodyPr>
            <a:normAutofit/>
          </a:bodyPr>
          <a:lstStyle/>
          <a:p>
            <a:pPr fontAlgn="base">
              <a:spcBef>
                <a:spcPts val="1800"/>
              </a:spcBef>
            </a:pPr>
            <a:r>
              <a:rPr lang="en-CA" dirty="0"/>
              <a:t>Briefly introduce and explain how to use the RDA Toolkit and PCC documentation while cataloging or creating a name authority record </a:t>
            </a:r>
          </a:p>
          <a:p>
            <a:pPr fontAlgn="base">
              <a:spcBef>
                <a:spcPts val="1800"/>
              </a:spcBef>
            </a:pPr>
            <a:r>
              <a:rPr lang="en-CA" dirty="0"/>
              <a:t>Demonstrate the basic process for cataloging or creating a name authority record using the official RDA Toolkit and PCC documentation and then coding the values in MARC 21</a:t>
            </a:r>
          </a:p>
          <a:p>
            <a:pPr fontAlgn="base">
              <a:spcBef>
                <a:spcPts val="1800"/>
              </a:spcBef>
            </a:pPr>
            <a:r>
              <a:rPr lang="en-CA" dirty="0"/>
              <a:t>Provide plenty of opportunities for hands-on practice cataloging and creating name authority records using the official RDA Toolkit and PCC documentation</a:t>
            </a:r>
          </a:p>
          <a:p>
            <a:pPr fontAlgn="base">
              <a:spcBef>
                <a:spcPts val="1800"/>
              </a:spcBef>
            </a:pPr>
            <a:r>
              <a:rPr lang="en-CA" dirty="0"/>
              <a:t>Help catalogers feel more comfortable and confident with official RDA</a:t>
            </a:r>
          </a:p>
        </p:txBody>
      </p:sp>
      <p:sp>
        <p:nvSpPr>
          <p:cNvPr id="3" name="Slide Number Placeholder 2">
            <a:extLst>
              <a:ext uri="{FF2B5EF4-FFF2-40B4-BE49-F238E27FC236}">
                <a16:creationId xmlns:a16="http://schemas.microsoft.com/office/drawing/2014/main" id="{5DDC230A-3C30-D5A6-A260-7A80AB46A082}"/>
              </a:ext>
            </a:extLst>
          </p:cNvPr>
          <p:cNvSpPr>
            <a:spLocks noGrp="1"/>
          </p:cNvSpPr>
          <p:nvPr>
            <p:ph type="sldNum" sz="quarter" idx="12"/>
          </p:nvPr>
        </p:nvSpPr>
        <p:spPr/>
        <p:txBody>
          <a:bodyPr/>
          <a:lstStyle/>
          <a:p>
            <a:fld id="{26D89839-9540-4FD2-A570-163792ED64AF}" type="slidenum">
              <a:rPr lang="en-US" smtClean="0"/>
              <a:t>5</a:t>
            </a:fld>
            <a:endParaRPr lang="en-US" dirty="0"/>
          </a:p>
        </p:txBody>
      </p:sp>
      <p:sp>
        <p:nvSpPr>
          <p:cNvPr id="4" name="Title 3">
            <a:extLst>
              <a:ext uri="{FF2B5EF4-FFF2-40B4-BE49-F238E27FC236}">
                <a16:creationId xmlns:a16="http://schemas.microsoft.com/office/drawing/2014/main" id="{6CE8AA40-2CB6-2E00-5376-BBA002AFBE85}"/>
              </a:ext>
            </a:extLst>
          </p:cNvPr>
          <p:cNvSpPr>
            <a:spLocks noGrp="1"/>
          </p:cNvSpPr>
          <p:nvPr>
            <p:ph type="title"/>
          </p:nvPr>
        </p:nvSpPr>
        <p:spPr/>
        <p:txBody>
          <a:bodyPr/>
          <a:lstStyle/>
          <a:p>
            <a:r>
              <a:rPr lang="en-CA" dirty="0"/>
              <a:t>Overview</a:t>
            </a:r>
          </a:p>
        </p:txBody>
      </p:sp>
    </p:spTree>
    <p:extLst>
      <p:ext uri="{BB962C8B-B14F-4D97-AF65-F5344CB8AC3E}">
        <p14:creationId xmlns:p14="http://schemas.microsoft.com/office/powerpoint/2010/main" val="222646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F31292-9B60-9056-FC76-8226FD60D25F}"/>
              </a:ext>
            </a:extLst>
          </p:cNvPr>
          <p:cNvSpPr>
            <a:spLocks noGrp="1"/>
          </p:cNvSpPr>
          <p:nvPr>
            <p:ph idx="1"/>
          </p:nvPr>
        </p:nvSpPr>
        <p:spPr/>
        <p:txBody>
          <a:bodyPr>
            <a:normAutofit lnSpcReduction="10000"/>
          </a:bodyPr>
          <a:lstStyle/>
          <a:p>
            <a:pPr marL="0" indent="0">
              <a:buNone/>
            </a:pPr>
            <a:r>
              <a:rPr lang="en-CA" dirty="0"/>
              <a:t>8:00 AM	Introduction</a:t>
            </a:r>
          </a:p>
          <a:p>
            <a:pPr marL="0" indent="0">
              <a:buNone/>
            </a:pPr>
            <a:r>
              <a:rPr lang="en-CA" sz="2000" dirty="0"/>
              <a:t>			</a:t>
            </a:r>
            <a:r>
              <a:rPr lang="en-CA" sz="2000" i="1" dirty="0"/>
              <a:t>Presenter: Adam Baron</a:t>
            </a:r>
            <a:endParaRPr lang="en-CA" sz="2000" dirty="0"/>
          </a:p>
          <a:p>
            <a:pPr marL="0" indent="0">
              <a:buNone/>
            </a:pPr>
            <a:r>
              <a:rPr lang="en-CA" dirty="0"/>
              <a:t>8:20 AM	Recording unstructured descriptions</a:t>
            </a:r>
          </a:p>
          <a:p>
            <a:pPr marL="0" indent="0">
              <a:buNone/>
            </a:pPr>
            <a:r>
              <a:rPr lang="en-CA" sz="2000" dirty="0"/>
              <a:t>			</a:t>
            </a:r>
            <a:r>
              <a:rPr lang="en-CA" sz="2000" i="1" dirty="0"/>
              <a:t>Presenter: Robert L. Maxwell</a:t>
            </a:r>
            <a:endParaRPr lang="en-CA" sz="2000" dirty="0"/>
          </a:p>
          <a:p>
            <a:pPr marL="0" indent="0">
              <a:buNone/>
            </a:pPr>
            <a:r>
              <a:rPr lang="en-CA" dirty="0"/>
              <a:t>9:20 AM	Recording structured descriptions</a:t>
            </a:r>
          </a:p>
          <a:p>
            <a:pPr marL="0" indent="0">
              <a:buNone/>
            </a:pPr>
            <a:r>
              <a:rPr lang="en-CA" sz="2000" dirty="0"/>
              <a:t>			</a:t>
            </a:r>
            <a:r>
              <a:rPr lang="en-CA" sz="2000" i="1" dirty="0"/>
              <a:t>Presenters: Susie Jones, Oksana Osborne</a:t>
            </a:r>
            <a:endParaRPr lang="en-CA" dirty="0"/>
          </a:p>
          <a:p>
            <a:pPr marL="0" indent="0">
              <a:buNone/>
            </a:pPr>
            <a:r>
              <a:rPr lang="en-CA" dirty="0"/>
              <a:t>10:00 AM	Break (15 minutes)</a:t>
            </a:r>
          </a:p>
          <a:p>
            <a:pPr marL="0" indent="0">
              <a:buNone/>
            </a:pPr>
            <a:r>
              <a:rPr lang="en-CA" dirty="0"/>
              <a:t>10:15 AM	Recording identifiers; Recording data provenance</a:t>
            </a:r>
          </a:p>
          <a:p>
            <a:pPr marL="0" indent="0">
              <a:buNone/>
            </a:pPr>
            <a:r>
              <a:rPr lang="en-CA" sz="2000" i="1" dirty="0"/>
              <a:t>			Presenter: Trina Soderquist</a:t>
            </a:r>
            <a:endParaRPr lang="en-CA" sz="2000" dirty="0"/>
          </a:p>
          <a:p>
            <a:pPr marL="0" indent="0">
              <a:buNone/>
            </a:pPr>
            <a:r>
              <a:rPr lang="en-CA" dirty="0"/>
              <a:t>10:45 AM	Q &amp; A</a:t>
            </a:r>
          </a:p>
        </p:txBody>
      </p:sp>
      <p:sp>
        <p:nvSpPr>
          <p:cNvPr id="3" name="Slide Number Placeholder 2">
            <a:extLst>
              <a:ext uri="{FF2B5EF4-FFF2-40B4-BE49-F238E27FC236}">
                <a16:creationId xmlns:a16="http://schemas.microsoft.com/office/drawing/2014/main" id="{1AC27B3D-CD01-8F02-22FC-7DCF0969576E}"/>
              </a:ext>
            </a:extLst>
          </p:cNvPr>
          <p:cNvSpPr>
            <a:spLocks noGrp="1"/>
          </p:cNvSpPr>
          <p:nvPr>
            <p:ph type="sldNum" sz="quarter" idx="12"/>
          </p:nvPr>
        </p:nvSpPr>
        <p:spPr/>
        <p:txBody>
          <a:bodyPr/>
          <a:lstStyle/>
          <a:p>
            <a:fld id="{26D89839-9540-4FD2-A570-163792ED64AF}" type="slidenum">
              <a:rPr lang="en-US" smtClean="0"/>
              <a:t>6</a:t>
            </a:fld>
            <a:endParaRPr lang="en-US"/>
          </a:p>
        </p:txBody>
      </p:sp>
      <p:sp>
        <p:nvSpPr>
          <p:cNvPr id="4" name="Title 3">
            <a:extLst>
              <a:ext uri="{FF2B5EF4-FFF2-40B4-BE49-F238E27FC236}">
                <a16:creationId xmlns:a16="http://schemas.microsoft.com/office/drawing/2014/main" id="{8F70144D-E0D8-C165-74BD-E464165CD1B9}"/>
              </a:ext>
            </a:extLst>
          </p:cNvPr>
          <p:cNvSpPr>
            <a:spLocks noGrp="1"/>
          </p:cNvSpPr>
          <p:nvPr>
            <p:ph type="title"/>
          </p:nvPr>
        </p:nvSpPr>
        <p:spPr/>
        <p:txBody>
          <a:bodyPr/>
          <a:lstStyle/>
          <a:p>
            <a:r>
              <a:rPr lang="en-CA" dirty="0"/>
              <a:t>Workshop Schedule</a:t>
            </a:r>
          </a:p>
        </p:txBody>
      </p:sp>
    </p:spTree>
    <p:extLst>
      <p:ext uri="{BB962C8B-B14F-4D97-AF65-F5344CB8AC3E}">
        <p14:creationId xmlns:p14="http://schemas.microsoft.com/office/powerpoint/2010/main" val="28472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95C2-C408-9972-9E3C-BBBB69B3709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404464-DA13-B2C6-651D-949A9BCCD980}"/>
              </a:ext>
            </a:extLst>
          </p:cNvPr>
          <p:cNvSpPr>
            <a:spLocks noGrp="1"/>
          </p:cNvSpPr>
          <p:nvPr>
            <p:ph idx="1"/>
          </p:nvPr>
        </p:nvSpPr>
        <p:spPr/>
        <p:txBody>
          <a:bodyPr>
            <a:normAutofit/>
          </a:bodyPr>
          <a:lstStyle/>
          <a:p>
            <a:pPr marL="1828800" indent="-1828800">
              <a:buNone/>
            </a:pPr>
            <a:r>
              <a:rPr lang="en-CA" dirty="0"/>
              <a:t>11:00 AM	Exercises</a:t>
            </a:r>
          </a:p>
          <a:p>
            <a:pPr marL="1828800" indent="-1828800">
              <a:buNone/>
            </a:pPr>
            <a:r>
              <a:rPr lang="en-CA" dirty="0"/>
              <a:t>12:00 PM	Lunch (1 hour)</a:t>
            </a:r>
          </a:p>
          <a:p>
            <a:pPr marL="1828800" indent="-1828800">
              <a:buNone/>
            </a:pPr>
            <a:r>
              <a:rPr lang="en-CA" dirty="0"/>
              <a:t>1:00 PM	Exercises</a:t>
            </a:r>
          </a:p>
          <a:p>
            <a:pPr marL="1828800" indent="-1828800">
              <a:buNone/>
            </a:pPr>
            <a:r>
              <a:rPr lang="en-CA" dirty="0"/>
              <a:t>2:15 PM	Break (15 minutes)</a:t>
            </a:r>
          </a:p>
          <a:p>
            <a:pPr marL="0" indent="0">
              <a:buNone/>
            </a:pPr>
            <a:r>
              <a:rPr lang="en-CA" dirty="0"/>
              <a:t>2:30 PM	Exercises</a:t>
            </a:r>
          </a:p>
          <a:p>
            <a:pPr marL="0" indent="0">
              <a:buNone/>
            </a:pPr>
            <a:r>
              <a:rPr lang="en-CA" dirty="0"/>
              <a:t>3:45 PM	Q &amp; A / Wrap-up</a:t>
            </a:r>
          </a:p>
          <a:p>
            <a:pPr marL="0" indent="0">
              <a:buNone/>
            </a:pPr>
            <a:r>
              <a:rPr lang="en-CA" dirty="0"/>
              <a:t>4:00 PM	Finish</a:t>
            </a:r>
          </a:p>
        </p:txBody>
      </p:sp>
      <p:sp>
        <p:nvSpPr>
          <p:cNvPr id="3" name="Slide Number Placeholder 2">
            <a:extLst>
              <a:ext uri="{FF2B5EF4-FFF2-40B4-BE49-F238E27FC236}">
                <a16:creationId xmlns:a16="http://schemas.microsoft.com/office/drawing/2014/main" id="{67284541-1739-5490-9B96-964895E59CF8}"/>
              </a:ext>
            </a:extLst>
          </p:cNvPr>
          <p:cNvSpPr>
            <a:spLocks noGrp="1"/>
          </p:cNvSpPr>
          <p:nvPr>
            <p:ph type="sldNum" sz="quarter" idx="12"/>
          </p:nvPr>
        </p:nvSpPr>
        <p:spPr/>
        <p:txBody>
          <a:bodyPr/>
          <a:lstStyle/>
          <a:p>
            <a:fld id="{26D89839-9540-4FD2-A570-163792ED64AF}" type="slidenum">
              <a:rPr lang="en-US" smtClean="0"/>
              <a:t>7</a:t>
            </a:fld>
            <a:endParaRPr lang="en-US"/>
          </a:p>
        </p:txBody>
      </p:sp>
      <p:sp>
        <p:nvSpPr>
          <p:cNvPr id="4" name="Title 3">
            <a:extLst>
              <a:ext uri="{FF2B5EF4-FFF2-40B4-BE49-F238E27FC236}">
                <a16:creationId xmlns:a16="http://schemas.microsoft.com/office/drawing/2014/main" id="{5378224E-6F72-4151-A270-D6D8C4984E9C}"/>
              </a:ext>
            </a:extLst>
          </p:cNvPr>
          <p:cNvSpPr>
            <a:spLocks noGrp="1"/>
          </p:cNvSpPr>
          <p:nvPr>
            <p:ph type="title"/>
          </p:nvPr>
        </p:nvSpPr>
        <p:spPr/>
        <p:txBody>
          <a:bodyPr/>
          <a:lstStyle/>
          <a:p>
            <a:r>
              <a:rPr lang="en-CA" dirty="0"/>
              <a:t>Workshop Schedule</a:t>
            </a:r>
          </a:p>
        </p:txBody>
      </p:sp>
    </p:spTree>
    <p:extLst>
      <p:ext uri="{BB962C8B-B14F-4D97-AF65-F5344CB8AC3E}">
        <p14:creationId xmlns:p14="http://schemas.microsoft.com/office/powerpoint/2010/main" val="391559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E232-47A3-467D-5741-47AC3591AE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AAAF81-FF25-5E0C-07FE-6D16232E3020}"/>
              </a:ext>
            </a:extLst>
          </p:cNvPr>
          <p:cNvSpPr>
            <a:spLocks noGrp="1"/>
          </p:cNvSpPr>
          <p:nvPr>
            <p:ph type="title"/>
          </p:nvPr>
        </p:nvSpPr>
        <p:spPr/>
        <p:txBody>
          <a:bodyPr/>
          <a:lstStyle/>
          <a:p>
            <a:r>
              <a:rPr lang="en-CA" dirty="0"/>
              <a:t>Workshop Materials</a:t>
            </a:r>
          </a:p>
        </p:txBody>
      </p:sp>
      <p:sp>
        <p:nvSpPr>
          <p:cNvPr id="5" name="Content Placeholder 4">
            <a:extLst>
              <a:ext uri="{FF2B5EF4-FFF2-40B4-BE49-F238E27FC236}">
                <a16:creationId xmlns:a16="http://schemas.microsoft.com/office/drawing/2014/main" id="{4CF71B35-C9C7-61BC-B970-8FD50617C425}"/>
              </a:ext>
            </a:extLst>
          </p:cNvPr>
          <p:cNvSpPr>
            <a:spLocks noGrp="1"/>
          </p:cNvSpPr>
          <p:nvPr>
            <p:ph sz="half" idx="1"/>
          </p:nvPr>
        </p:nvSpPr>
        <p:spPr/>
        <p:txBody>
          <a:bodyPr/>
          <a:lstStyle/>
          <a:p>
            <a:pPr marL="0" indent="0">
              <a:buNone/>
            </a:pPr>
            <a:r>
              <a:rPr lang="en-CA" dirty="0"/>
              <a:t>All workshop materials are available in a Google Drive folder</a:t>
            </a:r>
          </a:p>
          <a:p>
            <a:pPr marL="0" indent="0">
              <a:buNone/>
            </a:pPr>
            <a:endParaRPr lang="en-CA" dirty="0"/>
          </a:p>
          <a:p>
            <a:pPr marL="0" indent="0">
              <a:buNone/>
            </a:pPr>
            <a:r>
              <a:rPr lang="en-CA" dirty="0">
                <a:hlinkClick r:id="rId3"/>
              </a:rPr>
              <a:t>https://bit.ly/RDA-ALA-26</a:t>
            </a:r>
            <a:endParaRPr lang="en-CA" dirty="0"/>
          </a:p>
        </p:txBody>
      </p:sp>
      <p:sp>
        <p:nvSpPr>
          <p:cNvPr id="3" name="Slide Number Placeholder 2">
            <a:extLst>
              <a:ext uri="{FF2B5EF4-FFF2-40B4-BE49-F238E27FC236}">
                <a16:creationId xmlns:a16="http://schemas.microsoft.com/office/drawing/2014/main" id="{C4F13005-655D-D09C-105D-F8693C44EF25}"/>
              </a:ext>
            </a:extLst>
          </p:cNvPr>
          <p:cNvSpPr>
            <a:spLocks noGrp="1"/>
          </p:cNvSpPr>
          <p:nvPr>
            <p:ph type="sldNum" sz="quarter" idx="12"/>
          </p:nvPr>
        </p:nvSpPr>
        <p:spPr/>
        <p:txBody>
          <a:bodyPr/>
          <a:lstStyle/>
          <a:p>
            <a:fld id="{26D89839-9540-4FD2-A570-163792ED64AF}" type="slidenum">
              <a:rPr lang="en-US" smtClean="0"/>
              <a:t>8</a:t>
            </a:fld>
            <a:endParaRPr lang="en-US"/>
          </a:p>
        </p:txBody>
      </p:sp>
      <p:pic>
        <p:nvPicPr>
          <p:cNvPr id="9" name="Content Placeholder 8" descr="bit.ly&#10;&#10;AI-generated content may be incorrect.">
            <a:extLst>
              <a:ext uri="{FF2B5EF4-FFF2-40B4-BE49-F238E27FC236}">
                <a16:creationId xmlns:a16="http://schemas.microsoft.com/office/drawing/2014/main" id="{FC20D70F-C05F-9E59-EAD2-833E5A11EBC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87331" y="1825625"/>
            <a:ext cx="4351338" cy="4351338"/>
          </a:xfrm>
          <a:prstGeom prst="rect">
            <a:avLst/>
          </a:prstGeom>
        </p:spPr>
      </p:pic>
    </p:spTree>
    <p:extLst>
      <p:ext uri="{BB962C8B-B14F-4D97-AF65-F5344CB8AC3E}">
        <p14:creationId xmlns:p14="http://schemas.microsoft.com/office/powerpoint/2010/main" val="2367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FCDC410-7C02-DB5C-8AD0-6444F4926E28}"/>
              </a:ext>
            </a:extLst>
          </p:cNvPr>
          <p:cNvSpPr>
            <a:spLocks noGrp="1"/>
          </p:cNvSpPr>
          <p:nvPr>
            <p:ph idx="1"/>
          </p:nvPr>
        </p:nvSpPr>
        <p:spPr/>
        <p:txBody>
          <a:bodyPr>
            <a:normAutofit fontScale="92500" lnSpcReduction="10000"/>
          </a:bodyPr>
          <a:lstStyle/>
          <a:p>
            <a:pPr marL="0" indent="0">
              <a:buNone/>
            </a:pPr>
            <a:r>
              <a:rPr lang="en-CA" b="1" dirty="0"/>
              <a:t>Documentation</a:t>
            </a:r>
          </a:p>
          <a:p>
            <a:pPr lvl="1"/>
            <a:r>
              <a:rPr lang="en-CA" dirty="0"/>
              <a:t>BIBCO Standard Record (BSR) Official RDA Metadata Application Profile</a:t>
            </a:r>
          </a:p>
          <a:p>
            <a:pPr lvl="1"/>
            <a:r>
              <a:rPr lang="en-CA" dirty="0"/>
              <a:t>RDA Toolkit</a:t>
            </a:r>
          </a:p>
          <a:p>
            <a:pPr lvl="1"/>
            <a:r>
              <a:rPr lang="en-CA" dirty="0"/>
              <a:t>LC-PCC Policy Statements (LC-PCC PSs)</a:t>
            </a:r>
          </a:p>
          <a:p>
            <a:pPr lvl="1"/>
            <a:r>
              <a:rPr lang="en-CA" dirty="0"/>
              <a:t>Metadata Guidance Documentation (MGDs)</a:t>
            </a:r>
          </a:p>
          <a:p>
            <a:pPr marL="0" indent="0">
              <a:buNone/>
            </a:pPr>
            <a:r>
              <a:rPr lang="en-CA" b="1" dirty="0"/>
              <a:t>Resource to catalog – </a:t>
            </a:r>
            <a:r>
              <a:rPr lang="en-CA" b="1" i="1" dirty="0"/>
              <a:t>Guardians of </a:t>
            </a:r>
            <a:r>
              <a:rPr lang="en-CA" b="1" i="1" dirty="0" err="1"/>
              <a:t>Porthaven</a:t>
            </a:r>
            <a:endParaRPr lang="en-CA" b="1" dirty="0"/>
          </a:p>
          <a:p>
            <a:pPr lvl="1"/>
            <a:r>
              <a:rPr lang="en-CA" dirty="0"/>
              <a:t>1. Guardians of </a:t>
            </a:r>
            <a:r>
              <a:rPr lang="en-CA" dirty="0" err="1"/>
              <a:t>Porthaven</a:t>
            </a:r>
            <a:r>
              <a:rPr lang="en-CA" dirty="0"/>
              <a:t> - Surrogate.pdf</a:t>
            </a:r>
          </a:p>
          <a:p>
            <a:pPr marL="0" indent="0">
              <a:buNone/>
            </a:pPr>
            <a:r>
              <a:rPr lang="en-CA" b="1" dirty="0"/>
              <a:t>Copies of blank record templates and </a:t>
            </a:r>
            <a:r>
              <a:rPr lang="en-CA" b="1" dirty="0" err="1"/>
              <a:t>workforms</a:t>
            </a:r>
            <a:endParaRPr lang="en-CA" b="1" dirty="0"/>
          </a:p>
          <a:p>
            <a:pPr lvl="1"/>
            <a:r>
              <a:rPr lang="en-CA" dirty="0"/>
              <a:t>2. Guardians of </a:t>
            </a:r>
            <a:r>
              <a:rPr lang="en-CA" dirty="0" err="1"/>
              <a:t>Porthaven</a:t>
            </a:r>
            <a:r>
              <a:rPr lang="en-CA" dirty="0"/>
              <a:t> - RDA Record Template - Blank</a:t>
            </a:r>
          </a:p>
          <a:p>
            <a:pPr lvl="1"/>
            <a:r>
              <a:rPr lang="en-CA" dirty="0"/>
              <a:t>3. Guardians of </a:t>
            </a:r>
            <a:r>
              <a:rPr lang="en-CA" dirty="0" err="1"/>
              <a:t>Porthaven</a:t>
            </a:r>
            <a:r>
              <a:rPr lang="en-CA" dirty="0"/>
              <a:t> - MARC Record </a:t>
            </a:r>
            <a:r>
              <a:rPr lang="en-CA" dirty="0" err="1"/>
              <a:t>Workform</a:t>
            </a:r>
            <a:r>
              <a:rPr lang="en-CA" dirty="0"/>
              <a:t> - Blank</a:t>
            </a:r>
          </a:p>
          <a:p>
            <a:pPr lvl="1"/>
            <a:r>
              <a:rPr lang="en-CA" dirty="0"/>
              <a:t>2. Shane </a:t>
            </a:r>
            <a:r>
              <a:rPr lang="en-CA" dirty="0" err="1"/>
              <a:t>Arbuthnott</a:t>
            </a:r>
            <a:r>
              <a:rPr lang="en-CA" dirty="0"/>
              <a:t> - RDA Record Template - Blank</a:t>
            </a:r>
          </a:p>
          <a:p>
            <a:pPr lvl="1"/>
            <a:r>
              <a:rPr lang="en-CA" dirty="0"/>
              <a:t>3. Shane </a:t>
            </a:r>
            <a:r>
              <a:rPr lang="en-CA" dirty="0" err="1"/>
              <a:t>Arbuthnott</a:t>
            </a:r>
            <a:r>
              <a:rPr lang="en-CA" dirty="0"/>
              <a:t> - MARC Record </a:t>
            </a:r>
            <a:r>
              <a:rPr lang="en-CA" dirty="0" err="1"/>
              <a:t>Workform</a:t>
            </a:r>
            <a:r>
              <a:rPr lang="en-CA" dirty="0"/>
              <a:t> - Blank</a:t>
            </a:r>
          </a:p>
        </p:txBody>
      </p:sp>
      <p:sp>
        <p:nvSpPr>
          <p:cNvPr id="2" name="Slide Number Placeholder 1">
            <a:extLst>
              <a:ext uri="{FF2B5EF4-FFF2-40B4-BE49-F238E27FC236}">
                <a16:creationId xmlns:a16="http://schemas.microsoft.com/office/drawing/2014/main" id="{AC56E3B0-347D-0AC0-BE77-1114EF2400C3}"/>
              </a:ext>
            </a:extLst>
          </p:cNvPr>
          <p:cNvSpPr>
            <a:spLocks noGrp="1"/>
          </p:cNvSpPr>
          <p:nvPr>
            <p:ph type="sldNum" sz="quarter" idx="12"/>
          </p:nvPr>
        </p:nvSpPr>
        <p:spPr/>
        <p:txBody>
          <a:bodyPr/>
          <a:lstStyle/>
          <a:p>
            <a:fld id="{26D89839-9540-4FD2-A570-163792ED64AF}" type="slidenum">
              <a:rPr lang="en-US" smtClean="0"/>
              <a:t>9</a:t>
            </a:fld>
            <a:endParaRPr lang="en-US" dirty="0"/>
          </a:p>
        </p:txBody>
      </p:sp>
      <p:sp>
        <p:nvSpPr>
          <p:cNvPr id="4" name="Title 3">
            <a:extLst>
              <a:ext uri="{FF2B5EF4-FFF2-40B4-BE49-F238E27FC236}">
                <a16:creationId xmlns:a16="http://schemas.microsoft.com/office/drawing/2014/main" id="{C490BDD4-CC21-296F-BA9D-ACFBFF053C8E}"/>
              </a:ext>
            </a:extLst>
          </p:cNvPr>
          <p:cNvSpPr>
            <a:spLocks noGrp="1"/>
          </p:cNvSpPr>
          <p:nvPr>
            <p:ph type="title"/>
          </p:nvPr>
        </p:nvSpPr>
        <p:spPr/>
        <p:txBody>
          <a:bodyPr/>
          <a:lstStyle/>
          <a:p>
            <a:r>
              <a:rPr lang="en-CA" dirty="0"/>
              <a:t>Documents Needed</a:t>
            </a:r>
          </a:p>
        </p:txBody>
      </p:sp>
    </p:spTree>
    <p:extLst>
      <p:ext uri="{BB962C8B-B14F-4D97-AF65-F5344CB8AC3E}">
        <p14:creationId xmlns:p14="http://schemas.microsoft.com/office/powerpoint/2010/main" val="2964025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1239</TotalTime>
  <Words>3355</Words>
  <Application>Microsoft Office PowerPoint</Application>
  <PresentationFormat>Widescreen</PresentationFormat>
  <Paragraphs>361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Practice Cataloging Using Official RDA</vt:lpstr>
      <vt:lpstr>Presenters and Helpers</vt:lpstr>
      <vt:lpstr>Acknowledgements</vt:lpstr>
      <vt:lpstr>Learning Outcomes</vt:lpstr>
      <vt:lpstr>Overview</vt:lpstr>
      <vt:lpstr>Workshop Schedule</vt:lpstr>
      <vt:lpstr>Workshop Schedule</vt:lpstr>
      <vt:lpstr>Workshop Materials</vt:lpstr>
      <vt:lpstr>Documents Needed</vt:lpstr>
      <vt:lpstr>BIBCO Standard Record (BSR) Official RDA Metadata Application Profile</vt:lpstr>
      <vt:lpstr>Accessing BSR for Official RDA</vt:lpstr>
      <vt:lpstr>Accessing RDA Toolkit</vt:lpstr>
      <vt:lpstr>Logging In Using Institution Login</vt:lpstr>
      <vt:lpstr>Successful Log In Institution Login</vt:lpstr>
      <vt:lpstr>Logging Out</vt:lpstr>
      <vt:lpstr>Searching by Exact Title</vt:lpstr>
      <vt:lpstr>Viewing Policy Statements Selecting Policy Statement Set</vt:lpstr>
      <vt:lpstr>LC-PCC Policy Statements (LC-PCC PSs) Prerecording: Core Elements</vt:lpstr>
      <vt:lpstr>LC-PCC Policy Statements (LC-PCC PSs) Links to Metadata Guidance Documentation</vt:lpstr>
      <vt:lpstr>Accessing MGDs LC website at https://loc.gov/aba/rda/mgd/</vt:lpstr>
      <vt:lpstr>Accessing the Exercise Materials</vt:lpstr>
      <vt:lpstr>Overview of Exercises</vt:lpstr>
      <vt:lpstr>Creating Copies of Blank Templates</vt:lpstr>
      <vt:lpstr>Summary</vt:lpstr>
      <vt:lpstr>Scenario for Exercises</vt:lpstr>
      <vt:lpstr>Overview of the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Joint Workshop with NARDAC and  PCC SCT RDA Training Task Group: Monographs</dc:title>
  <dc:creator>Adam Baron</dc:creator>
  <cp:lastModifiedBy>Adam Baron</cp:lastModifiedBy>
  <cp:revision>48</cp:revision>
  <dcterms:created xsi:type="dcterms:W3CDTF">2025-06-14T22:30:06Z</dcterms:created>
  <dcterms:modified xsi:type="dcterms:W3CDTF">2026-07-16T18:37:31Z</dcterms:modified>
</cp:coreProperties>
</file>