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0"/>
  </p:notesMasterIdLst>
  <p:sldIdLst>
    <p:sldId id="258" r:id="rId2"/>
    <p:sldId id="704" r:id="rId3"/>
    <p:sldId id="259" r:id="rId4"/>
    <p:sldId id="260" r:id="rId5"/>
    <p:sldId id="267" r:id="rId6"/>
    <p:sldId id="262" r:id="rId7"/>
    <p:sldId id="367" r:id="rId8"/>
    <p:sldId id="614" r:id="rId9"/>
    <p:sldId id="615" r:id="rId10"/>
    <p:sldId id="617" r:id="rId11"/>
    <p:sldId id="470" r:id="rId12"/>
    <p:sldId id="469" r:id="rId13"/>
    <p:sldId id="471" r:id="rId14"/>
    <p:sldId id="593" r:id="rId15"/>
    <p:sldId id="597" r:id="rId16"/>
    <p:sldId id="598" r:id="rId17"/>
    <p:sldId id="599" r:id="rId18"/>
    <p:sldId id="600" r:id="rId19"/>
    <p:sldId id="601" r:id="rId20"/>
    <p:sldId id="618" r:id="rId21"/>
    <p:sldId id="619" r:id="rId22"/>
    <p:sldId id="607" r:id="rId23"/>
    <p:sldId id="608" r:id="rId24"/>
    <p:sldId id="609" r:id="rId25"/>
    <p:sldId id="611" r:id="rId26"/>
    <p:sldId id="300" r:id="rId27"/>
    <p:sldId id="264" r:id="rId28"/>
    <p:sldId id="635" r:id="rId29"/>
    <p:sldId id="304" r:id="rId30"/>
    <p:sldId id="638" r:id="rId31"/>
    <p:sldId id="639" r:id="rId32"/>
    <p:sldId id="641" r:id="rId33"/>
    <p:sldId id="312" r:id="rId34"/>
    <p:sldId id="623" r:id="rId35"/>
    <p:sldId id="624" r:id="rId36"/>
    <p:sldId id="625" r:id="rId37"/>
    <p:sldId id="616" r:id="rId38"/>
    <p:sldId id="626" r:id="rId39"/>
    <p:sldId id="627" r:id="rId40"/>
    <p:sldId id="643" r:id="rId41"/>
    <p:sldId id="644" r:id="rId42"/>
    <p:sldId id="646" r:id="rId43"/>
    <p:sldId id="650" r:id="rId44"/>
    <p:sldId id="651" r:id="rId45"/>
    <p:sldId id="648" r:id="rId46"/>
    <p:sldId id="299" r:id="rId47"/>
    <p:sldId id="657" r:id="rId48"/>
    <p:sldId id="665" r:id="rId49"/>
    <p:sldId id="666" r:id="rId50"/>
    <p:sldId id="658" r:id="rId51"/>
    <p:sldId id="667" r:id="rId52"/>
    <p:sldId id="454" r:id="rId53"/>
    <p:sldId id="669" r:id="rId54"/>
    <p:sldId id="670" r:id="rId55"/>
    <p:sldId id="672" r:id="rId56"/>
    <p:sldId id="661" r:id="rId57"/>
    <p:sldId id="348" r:id="rId58"/>
    <p:sldId id="349" r:id="rId59"/>
    <p:sldId id="350" r:id="rId60"/>
    <p:sldId id="681" r:id="rId61"/>
    <p:sldId id="680" r:id="rId62"/>
    <p:sldId id="682" r:id="rId63"/>
    <p:sldId id="356" r:id="rId64"/>
    <p:sldId id="684" r:id="rId65"/>
    <p:sldId id="686" r:id="rId66"/>
    <p:sldId id="687" r:id="rId67"/>
    <p:sldId id="688" r:id="rId68"/>
    <p:sldId id="365" r:id="rId69"/>
    <p:sldId id="602" r:id="rId70"/>
    <p:sldId id="674" r:id="rId71"/>
    <p:sldId id="675" r:id="rId72"/>
    <p:sldId id="676" r:id="rId73"/>
    <p:sldId id="677" r:id="rId74"/>
    <p:sldId id="679" r:id="rId75"/>
    <p:sldId id="692" r:id="rId76"/>
    <p:sldId id="694" r:id="rId77"/>
    <p:sldId id="695" r:id="rId78"/>
    <p:sldId id="656" r:id="rId79"/>
    <p:sldId id="699" r:id="rId80"/>
    <p:sldId id="697" r:id="rId81"/>
    <p:sldId id="673" r:id="rId82"/>
    <p:sldId id="700" r:id="rId83"/>
    <p:sldId id="620" r:id="rId84"/>
    <p:sldId id="630" r:id="rId85"/>
    <p:sldId id="663" r:id="rId86"/>
    <p:sldId id="664" r:id="rId87"/>
    <p:sldId id="702" r:id="rId88"/>
    <p:sldId id="703"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A7D6"/>
    <a:srgbClr val="9FC5E8"/>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5" autoAdjust="0"/>
    <p:restoredTop sz="81032" autoAdjust="0"/>
  </p:normalViewPr>
  <p:slideViewPr>
    <p:cSldViewPr snapToGrid="0">
      <p:cViewPr varScale="1">
        <p:scale>
          <a:sx n="88" d="100"/>
          <a:sy n="88" d="100"/>
        </p:scale>
        <p:origin x="139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9B0B71-6277-4FA5-97BF-5F63D7B58536}" type="datetimeFigureOut">
              <a:rPr lang="en-US" smtClean="0"/>
              <a:t>7/14/2025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0751CD-C621-4F44-BF9E-E97C3AB3C439}" type="slidenum">
              <a:rPr lang="en-US" smtClean="0"/>
              <a:t>‹#›</a:t>
            </a:fld>
            <a:endParaRPr lang="en-US"/>
          </a:p>
        </p:txBody>
      </p:sp>
    </p:spTree>
    <p:extLst>
      <p:ext uri="{BB962C8B-B14F-4D97-AF65-F5344CB8AC3E}">
        <p14:creationId xmlns:p14="http://schemas.microsoft.com/office/powerpoint/2010/main" val="15686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 start, we are going to review the documentation for official RDA used by PCC catalogers.</a:t>
            </a:r>
          </a:p>
        </p:txBody>
      </p:sp>
      <p:sp>
        <p:nvSpPr>
          <p:cNvPr id="4" name="Slide Number Placeholder 3"/>
          <p:cNvSpPr>
            <a:spLocks noGrp="1"/>
          </p:cNvSpPr>
          <p:nvPr>
            <p:ph type="sldNum" sz="quarter" idx="5"/>
          </p:nvPr>
        </p:nvSpPr>
        <p:spPr/>
        <p:txBody>
          <a:bodyPr/>
          <a:lstStyle/>
          <a:p>
            <a:fld id="{860751CD-C621-4F44-BF9E-E97C3AB3C439}" type="slidenum">
              <a:rPr lang="en-US" smtClean="0"/>
              <a:t>1</a:t>
            </a:fld>
            <a:endParaRPr lang="en-US"/>
          </a:p>
        </p:txBody>
      </p:sp>
    </p:spTree>
    <p:extLst>
      <p:ext uri="{BB962C8B-B14F-4D97-AF65-F5344CB8AC3E}">
        <p14:creationId xmlns:p14="http://schemas.microsoft.com/office/powerpoint/2010/main" val="3496805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Once logged into the RDA Toolkit, you can access RDA. </a:t>
            </a:r>
            <a:r>
              <a:rPr lang="en-US" i="1" dirty="0"/>
              <a:t>RDA: Resource Description and Access</a:t>
            </a:r>
            <a:r>
              <a:rPr lang="en-US" dirty="0"/>
              <a:t> is a package of data </a:t>
            </a:r>
            <a:r>
              <a:rPr lang="en-US" b="1" dirty="0"/>
              <a:t>elements, guidelines, and instructions</a:t>
            </a:r>
            <a:r>
              <a:rPr lang="en-US" dirty="0"/>
              <a:t> for creating library and cultural heritage metadata that is well-formed according to international models. This metadata is intended to support the discovery and identification of resources in library and other cultural heritage collections.</a:t>
            </a:r>
          </a:p>
          <a:p>
            <a:endParaRPr lang="en-US" dirty="0"/>
          </a:p>
          <a:p>
            <a:r>
              <a:rPr lang="en-US" dirty="0"/>
              <a:t>RDA is structured around the </a:t>
            </a:r>
            <a:r>
              <a:rPr lang="en-US" b="1" dirty="0"/>
              <a:t>RDA entities</a:t>
            </a:r>
            <a:r>
              <a:rPr lang="en-US" dirty="0"/>
              <a:t> and their </a:t>
            </a:r>
            <a:r>
              <a:rPr lang="en-US" b="1" dirty="0"/>
              <a:t>elements</a:t>
            </a:r>
            <a:r>
              <a:rPr lang="en-US" b="0" dirty="0"/>
              <a:t>.</a:t>
            </a:r>
          </a:p>
        </p:txBody>
      </p:sp>
      <p:sp>
        <p:nvSpPr>
          <p:cNvPr id="4" name="Slide Number Placeholder 3"/>
          <p:cNvSpPr>
            <a:spLocks noGrp="1"/>
          </p:cNvSpPr>
          <p:nvPr>
            <p:ph type="sldNum" sz="quarter" idx="5"/>
          </p:nvPr>
        </p:nvSpPr>
        <p:spPr/>
        <p:txBody>
          <a:bodyPr/>
          <a:lstStyle/>
          <a:p>
            <a:fld id="{860751CD-C621-4F44-BF9E-E97C3AB3C439}" type="slidenum">
              <a:rPr lang="en-US" smtClean="0"/>
              <a:t>11</a:t>
            </a:fld>
            <a:endParaRPr lang="en-US"/>
          </a:p>
        </p:txBody>
      </p:sp>
    </p:spTree>
    <p:extLst>
      <p:ext uri="{BB962C8B-B14F-4D97-AF65-F5344CB8AC3E}">
        <p14:creationId xmlns:p14="http://schemas.microsoft.com/office/powerpoint/2010/main" val="3958015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are 13 RDA entities. Each entity has its own page that can be accessed from the Entities tab in the RDA Toolkit. Each entity page provides a definition and scope of the entity, instructions for creating a minimum and effective description of an instance of the entity, and guidance on entity boundaries for determining when a new description is needed. Each entity page also includes a list of the elements for describing the entity.</a:t>
            </a:r>
          </a:p>
        </p:txBody>
      </p:sp>
      <p:sp>
        <p:nvSpPr>
          <p:cNvPr id="4" name="Slide Number Placeholder 3"/>
          <p:cNvSpPr>
            <a:spLocks noGrp="1"/>
          </p:cNvSpPr>
          <p:nvPr>
            <p:ph type="sldNum" sz="quarter" idx="5"/>
          </p:nvPr>
        </p:nvSpPr>
        <p:spPr/>
        <p:txBody>
          <a:bodyPr/>
          <a:lstStyle/>
          <a:p>
            <a:fld id="{7A6C14AA-C89F-413E-B915-D9149CEF39DE}" type="slidenum">
              <a:rPr lang="en-CA" smtClean="0"/>
              <a:t>12</a:t>
            </a:fld>
            <a:endParaRPr lang="en-CA"/>
          </a:p>
        </p:txBody>
      </p:sp>
    </p:spTree>
    <p:extLst>
      <p:ext uri="{BB962C8B-B14F-4D97-AF65-F5344CB8AC3E}">
        <p14:creationId xmlns:p14="http://schemas.microsoft.com/office/powerpoint/2010/main" val="3489625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 describing an RDA entity, we record values of RDA elements. All elements have their own page in the RDA Toolkit.</a:t>
            </a:r>
          </a:p>
        </p:txBody>
      </p:sp>
      <p:sp>
        <p:nvSpPr>
          <p:cNvPr id="4" name="Slide Number Placeholder 3"/>
          <p:cNvSpPr>
            <a:spLocks noGrp="1"/>
          </p:cNvSpPr>
          <p:nvPr>
            <p:ph type="sldNum" sz="quarter" idx="5"/>
          </p:nvPr>
        </p:nvSpPr>
        <p:spPr/>
        <p:txBody>
          <a:bodyPr/>
          <a:lstStyle/>
          <a:p>
            <a:fld id="{7A6C14AA-C89F-413E-B915-D9149CEF39DE}" type="slidenum">
              <a:rPr lang="en-CA" smtClean="0"/>
              <a:t>13</a:t>
            </a:fld>
            <a:endParaRPr lang="en-CA"/>
          </a:p>
        </p:txBody>
      </p:sp>
    </p:spTree>
    <p:extLst>
      <p:ext uri="{BB962C8B-B14F-4D97-AF65-F5344CB8AC3E}">
        <p14:creationId xmlns:p14="http://schemas.microsoft.com/office/powerpoint/2010/main" val="3564242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Using the element title of series as our example, each element page begins with the name of the element followed by the Definition and Scope, which contains the Glossary definition for the element.</a:t>
            </a:r>
          </a:p>
        </p:txBody>
      </p:sp>
      <p:sp>
        <p:nvSpPr>
          <p:cNvPr id="4" name="Slide Number Placeholder 3"/>
          <p:cNvSpPr>
            <a:spLocks noGrp="1"/>
          </p:cNvSpPr>
          <p:nvPr>
            <p:ph type="sldNum" sz="quarter" idx="5"/>
          </p:nvPr>
        </p:nvSpPr>
        <p:spPr/>
        <p:txBody>
          <a:bodyPr/>
          <a:lstStyle/>
          <a:p>
            <a:fld id="{7A6C14AA-C89F-413E-B915-D9149CEF39DE}" type="slidenum">
              <a:rPr lang="en-CA" smtClean="0"/>
              <a:t>14</a:t>
            </a:fld>
            <a:endParaRPr lang="en-CA"/>
          </a:p>
        </p:txBody>
      </p:sp>
    </p:spTree>
    <p:extLst>
      <p:ext uri="{BB962C8B-B14F-4D97-AF65-F5344CB8AC3E}">
        <p14:creationId xmlns:p14="http://schemas.microsoft.com/office/powerpoint/2010/main" val="4170516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Element Reference box includes additional information about the element, including its domain, range for relationship elements, alternate labels, and alignments to MARC 21.</a:t>
            </a:r>
          </a:p>
        </p:txBody>
      </p:sp>
      <p:sp>
        <p:nvSpPr>
          <p:cNvPr id="4" name="Slide Number Placeholder 3"/>
          <p:cNvSpPr>
            <a:spLocks noGrp="1"/>
          </p:cNvSpPr>
          <p:nvPr>
            <p:ph type="sldNum" sz="quarter" idx="5"/>
          </p:nvPr>
        </p:nvSpPr>
        <p:spPr/>
        <p:txBody>
          <a:bodyPr/>
          <a:lstStyle/>
          <a:p>
            <a:fld id="{7A6C14AA-C89F-413E-B915-D9149CEF39DE}" type="slidenum">
              <a:rPr lang="en-CA" smtClean="0"/>
              <a:t>15</a:t>
            </a:fld>
            <a:endParaRPr lang="en-CA"/>
          </a:p>
        </p:txBody>
      </p:sp>
    </p:spTree>
    <p:extLst>
      <p:ext uri="{BB962C8B-B14F-4D97-AF65-F5344CB8AC3E}">
        <p14:creationId xmlns:p14="http://schemas.microsoft.com/office/powerpoint/2010/main" val="1135010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Prerecording section provides information so we can decide if the element is appropriate, or if another element could or should be used instead. The LC-PCC Policy Statement for Prerecording indicates if the element is Core for LC/PCC and may include links to relevant Metadata Guidance Documentation.</a:t>
            </a:r>
          </a:p>
        </p:txBody>
      </p:sp>
      <p:sp>
        <p:nvSpPr>
          <p:cNvPr id="4" name="Slide Number Placeholder 3"/>
          <p:cNvSpPr>
            <a:spLocks noGrp="1"/>
          </p:cNvSpPr>
          <p:nvPr>
            <p:ph type="sldNum" sz="quarter" idx="5"/>
          </p:nvPr>
        </p:nvSpPr>
        <p:spPr/>
        <p:txBody>
          <a:bodyPr/>
          <a:lstStyle/>
          <a:p>
            <a:fld id="{7A6C14AA-C89F-413E-B915-D9149CEF39DE}" type="slidenum">
              <a:rPr lang="en-CA" smtClean="0"/>
              <a:t>16</a:t>
            </a:fld>
            <a:endParaRPr lang="en-CA"/>
          </a:p>
        </p:txBody>
      </p:sp>
    </p:spTree>
    <p:extLst>
      <p:ext uri="{BB962C8B-B14F-4D97-AF65-F5344CB8AC3E}">
        <p14:creationId xmlns:p14="http://schemas.microsoft.com/office/powerpoint/2010/main" val="1444385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Recording section provides information on how to record a value for the element. If applicable, general instructions for selecting one or more values are given first. This is followed by specific instructions for each of the four recording methods: an unstructured description (e.g., a note), a structured description (e.g., an access point), an identifier (e.g., a code), and an IRI.</a:t>
            </a:r>
          </a:p>
        </p:txBody>
      </p:sp>
      <p:sp>
        <p:nvSpPr>
          <p:cNvPr id="4" name="Slide Number Placeholder 3"/>
          <p:cNvSpPr>
            <a:spLocks noGrp="1"/>
          </p:cNvSpPr>
          <p:nvPr>
            <p:ph type="sldNum" sz="quarter" idx="5"/>
          </p:nvPr>
        </p:nvSpPr>
        <p:spPr/>
        <p:txBody>
          <a:bodyPr/>
          <a:lstStyle/>
          <a:p>
            <a:fld id="{7A6C14AA-C89F-413E-B915-D9149CEF39DE}" type="slidenum">
              <a:rPr lang="en-CA" smtClean="0"/>
              <a:t>17</a:t>
            </a:fld>
            <a:endParaRPr lang="en-CA"/>
          </a:p>
        </p:txBody>
      </p:sp>
    </p:spTree>
    <p:extLst>
      <p:ext uri="{BB962C8B-B14F-4D97-AF65-F5344CB8AC3E}">
        <p14:creationId xmlns:p14="http://schemas.microsoft.com/office/powerpoint/2010/main" val="931645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a recording method is not applicable for the element, the instruction will say “This recording method is not applicable to this element.” The guidance chapter “Recording methods” includes additional information.</a:t>
            </a:r>
          </a:p>
        </p:txBody>
      </p:sp>
      <p:sp>
        <p:nvSpPr>
          <p:cNvPr id="4" name="Slide Number Placeholder 3"/>
          <p:cNvSpPr>
            <a:spLocks noGrp="1"/>
          </p:cNvSpPr>
          <p:nvPr>
            <p:ph type="sldNum" sz="quarter" idx="5"/>
          </p:nvPr>
        </p:nvSpPr>
        <p:spPr/>
        <p:txBody>
          <a:bodyPr/>
          <a:lstStyle/>
          <a:p>
            <a:fld id="{7A6C14AA-C89F-413E-B915-D9149CEF39DE}" type="slidenum">
              <a:rPr lang="en-CA" smtClean="0"/>
              <a:t>18</a:t>
            </a:fld>
            <a:endParaRPr lang="en-CA"/>
          </a:p>
        </p:txBody>
      </p:sp>
    </p:spTree>
    <p:extLst>
      <p:ext uri="{BB962C8B-B14F-4D97-AF65-F5344CB8AC3E}">
        <p14:creationId xmlns:p14="http://schemas.microsoft.com/office/powerpoint/2010/main" val="734932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RDA elements are arranged in a hierarchy. If applicable, the Related Elements section lists elements that are broader or narrower. Broader elements are one level above the element and narrower elements are one level below in the element hierarchy. All relationship elements give their inverse element in this section.</a:t>
            </a:r>
          </a:p>
        </p:txBody>
      </p:sp>
      <p:sp>
        <p:nvSpPr>
          <p:cNvPr id="4" name="Slide Number Placeholder 3"/>
          <p:cNvSpPr>
            <a:spLocks noGrp="1"/>
          </p:cNvSpPr>
          <p:nvPr>
            <p:ph type="sldNum" sz="quarter" idx="5"/>
          </p:nvPr>
        </p:nvSpPr>
        <p:spPr/>
        <p:txBody>
          <a:bodyPr/>
          <a:lstStyle/>
          <a:p>
            <a:fld id="{7A6C14AA-C89F-413E-B915-D9149CEF39DE}" type="slidenum">
              <a:rPr lang="en-CA" smtClean="0"/>
              <a:t>19</a:t>
            </a:fld>
            <a:endParaRPr lang="en-CA"/>
          </a:p>
        </p:txBody>
      </p:sp>
    </p:spTree>
    <p:extLst>
      <p:ext uri="{BB962C8B-B14F-4D97-AF65-F5344CB8AC3E}">
        <p14:creationId xmlns:p14="http://schemas.microsoft.com/office/powerpoint/2010/main" val="2460221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a:extLst>
            <a:ext uri="{FF2B5EF4-FFF2-40B4-BE49-F238E27FC236}">
              <a16:creationId xmlns:a16="http://schemas.microsoft.com/office/drawing/2014/main" id="{F8FB0C05-41A0-ACE7-C75F-BB7FF6F73F39}"/>
            </a:ext>
          </a:extLst>
        </p:cNvPr>
        <p:cNvGrpSpPr/>
        <p:nvPr/>
      </p:nvGrpSpPr>
      <p:grpSpPr>
        <a:xfrm>
          <a:off x="0" y="0"/>
          <a:ext cx="0" cy="0"/>
          <a:chOff x="0" y="0"/>
          <a:chExt cx="0" cy="0"/>
        </a:xfrm>
      </p:grpSpPr>
      <p:sp>
        <p:nvSpPr>
          <p:cNvPr id="164" name="Google Shape;164;p11:notes">
            <a:extLst>
              <a:ext uri="{FF2B5EF4-FFF2-40B4-BE49-F238E27FC236}">
                <a16:creationId xmlns:a16="http://schemas.microsoft.com/office/drawing/2014/main" id="{E098323A-EA98-2648-73A3-2331FFCAACB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CA" dirty="0"/>
              <a:t>In the RDA instructions, you will come across the terms “element supertype” and “element subtype”. These are just different ways of referring to a broader element or a narrower element, respectively.</a:t>
            </a:r>
          </a:p>
          <a:p>
            <a:pPr marL="0" lvl="0" indent="0" algn="l" rtl="0">
              <a:spcBef>
                <a:spcPts val="0"/>
              </a:spcBef>
              <a:spcAft>
                <a:spcPts val="0"/>
              </a:spcAft>
              <a:buNone/>
            </a:pPr>
            <a:endParaRPr lang="en-CA" dirty="0"/>
          </a:p>
          <a:p>
            <a:pPr marL="0" lvl="0" indent="0" algn="l" rtl="0">
              <a:spcBef>
                <a:spcPts val="0"/>
              </a:spcBef>
              <a:spcAft>
                <a:spcPts val="0"/>
              </a:spcAft>
              <a:buNone/>
            </a:pPr>
            <a:endParaRPr dirty="0"/>
          </a:p>
        </p:txBody>
      </p:sp>
      <p:sp>
        <p:nvSpPr>
          <p:cNvPr id="165" name="Google Shape;165;p11:notes">
            <a:extLst>
              <a:ext uri="{FF2B5EF4-FFF2-40B4-BE49-F238E27FC236}">
                <a16:creationId xmlns:a16="http://schemas.microsoft.com/office/drawing/2014/main" id="{E9DFCE78-537B-4899-F4F6-4C150D844E2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0890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At the end of this section, you will be able to:</a:t>
            </a:r>
          </a:p>
          <a:p>
            <a:pPr marL="171450" indent="-171450">
              <a:buFont typeface="Arial" panose="020B0604020202020204" pitchFamily="34" charset="0"/>
              <a:buChar char="•"/>
            </a:pPr>
            <a:r>
              <a:rPr lang="en-CA" dirty="0"/>
              <a:t>Identify and access documentation used by PCC catalogers</a:t>
            </a:r>
          </a:p>
          <a:p>
            <a:pPr marL="171450" indent="-171450">
              <a:buFont typeface="Arial" panose="020B0604020202020204" pitchFamily="34" charset="0"/>
              <a:buChar char="•"/>
            </a:pPr>
            <a:r>
              <a:rPr lang="en-CA" dirty="0"/>
              <a:t>Understand significant changes in documentation for official RDA</a:t>
            </a:r>
          </a:p>
          <a:p>
            <a:pPr marL="171450" indent="-171450">
              <a:buFont typeface="Arial" panose="020B0604020202020204" pitchFamily="34" charset="0"/>
              <a:buChar char="•"/>
            </a:pPr>
            <a:r>
              <a:rPr lang="en-CA" dirty="0"/>
              <a:t>Recognize how documentation is organized</a:t>
            </a:r>
          </a:p>
          <a:p>
            <a:pPr marL="171450" indent="-171450">
              <a:buFont typeface="Arial" panose="020B0604020202020204" pitchFamily="34" charset="0"/>
              <a:buChar char="•"/>
            </a:pPr>
            <a:r>
              <a:rPr lang="en-CA" dirty="0"/>
              <a:t>Define Core elements and interpret core statements</a:t>
            </a:r>
          </a:p>
          <a:p>
            <a:pPr marL="171450" lvl="0" indent="-171450">
              <a:buClr>
                <a:schemeClr val="dk1"/>
              </a:buClr>
              <a:buSzPts val="2800"/>
              <a:buFont typeface="Arial" panose="020B0604020202020204" pitchFamily="34" charset="0"/>
              <a:buChar char="•"/>
            </a:pPr>
            <a:r>
              <a:rPr lang="en-CA" dirty="0"/>
              <a:t>Understand how to apply options and determine how to record values for RDA elements</a:t>
            </a:r>
          </a:p>
          <a:p>
            <a:pPr marL="171450" lvl="0" indent="-171450">
              <a:buClr>
                <a:schemeClr val="dk1"/>
              </a:buClr>
              <a:buSzPts val="2800"/>
              <a:buFont typeface="Arial" panose="020B0604020202020204" pitchFamily="34" charset="0"/>
              <a:buChar char="•"/>
            </a:pPr>
            <a:r>
              <a:rPr lang="en-CA" dirty="0"/>
              <a:t>Explain how the documentation interact with each other</a:t>
            </a:r>
          </a:p>
        </p:txBody>
      </p:sp>
      <p:sp>
        <p:nvSpPr>
          <p:cNvPr id="4" name="Slide Number Placeholder 3"/>
          <p:cNvSpPr>
            <a:spLocks noGrp="1"/>
          </p:cNvSpPr>
          <p:nvPr>
            <p:ph type="sldNum" sz="quarter" idx="5"/>
          </p:nvPr>
        </p:nvSpPr>
        <p:spPr/>
        <p:txBody>
          <a:bodyPr/>
          <a:lstStyle/>
          <a:p>
            <a:fld id="{860751CD-C621-4F44-BF9E-E97C3AB3C439}" type="slidenum">
              <a:rPr lang="en-US" smtClean="0"/>
              <a:t>3</a:t>
            </a:fld>
            <a:endParaRPr lang="en-US"/>
          </a:p>
        </p:txBody>
      </p:sp>
    </p:spTree>
    <p:extLst>
      <p:ext uri="{BB962C8B-B14F-4D97-AF65-F5344CB8AC3E}">
        <p14:creationId xmlns:p14="http://schemas.microsoft.com/office/powerpoint/2010/main" val="2236365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a:extLst>
            <a:ext uri="{FF2B5EF4-FFF2-40B4-BE49-F238E27FC236}">
              <a16:creationId xmlns:a16="http://schemas.microsoft.com/office/drawing/2014/main" id="{954F1C9B-E84A-C18D-6A70-F63ABE244F96}"/>
            </a:ext>
          </a:extLst>
        </p:cNvPr>
        <p:cNvGrpSpPr/>
        <p:nvPr/>
      </p:nvGrpSpPr>
      <p:grpSpPr>
        <a:xfrm>
          <a:off x="0" y="0"/>
          <a:ext cx="0" cy="0"/>
          <a:chOff x="0" y="0"/>
          <a:chExt cx="0" cy="0"/>
        </a:xfrm>
      </p:grpSpPr>
      <p:sp>
        <p:nvSpPr>
          <p:cNvPr id="225" name="Google Shape;225;p18:notes">
            <a:extLst>
              <a:ext uri="{FF2B5EF4-FFF2-40B4-BE49-F238E27FC236}">
                <a16:creationId xmlns:a16="http://schemas.microsoft.com/office/drawing/2014/main" id="{14DE54B9-1C66-CF19-E492-8380DD4FF8D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CA" dirty="0"/>
              <a:t>An element supertype should not be confused with a superelement. A superelement aggregates data values from one or more </a:t>
            </a:r>
            <a:r>
              <a:rPr lang="en-CA" dirty="0" err="1"/>
              <a:t>subelements</a:t>
            </a:r>
            <a:r>
              <a:rPr lang="en-CA" dirty="0"/>
              <a:t>. For example, a series statement may be composed of values of title of series and numbering within sequence. </a:t>
            </a:r>
            <a:endParaRPr dirty="0"/>
          </a:p>
        </p:txBody>
      </p:sp>
      <p:sp>
        <p:nvSpPr>
          <p:cNvPr id="226" name="Google Shape;226;p18:notes">
            <a:extLst>
              <a:ext uri="{FF2B5EF4-FFF2-40B4-BE49-F238E27FC236}">
                <a16:creationId xmlns:a16="http://schemas.microsoft.com/office/drawing/2014/main" id="{1216374F-BF2A-F133-5B23-C354AA565E8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6752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When it comes to the actual RDA instructions, some are conditional. A condition is displayed in a yellow box with the caption CONDITION. The Condition box specifies the circumstances under which the Condition Options that follow can be applied. If a Condition box contains more than one condition, all conditions must be satisfied to apply any of the Condition Options that follow. For example, there are two conditions in the second Condition box. It can be read with an implied “and” between the two conditions, that is, “A manifestation consists of one sheet.” AND “A sheet is designed to be read in pages when folded.”</a:t>
            </a:r>
          </a:p>
          <a:p>
            <a:endParaRPr lang="en-CA" dirty="0"/>
          </a:p>
          <a:p>
            <a:r>
              <a:rPr lang="en-CA" dirty="0"/>
              <a:t>----------</a:t>
            </a:r>
          </a:p>
          <a:p>
            <a:r>
              <a:rPr lang="en-CA" dirty="0"/>
              <a:t>Example from: Manifestation: extent of manifestation</a:t>
            </a:r>
          </a:p>
        </p:txBody>
      </p:sp>
      <p:sp>
        <p:nvSpPr>
          <p:cNvPr id="4" name="Slide Number Placeholder 3"/>
          <p:cNvSpPr>
            <a:spLocks noGrp="1"/>
          </p:cNvSpPr>
          <p:nvPr>
            <p:ph type="sldNum" sz="quarter" idx="5"/>
          </p:nvPr>
        </p:nvSpPr>
        <p:spPr/>
        <p:txBody>
          <a:bodyPr/>
          <a:lstStyle/>
          <a:p>
            <a:fld id="{7A6C14AA-C89F-413E-B915-D9149CEF39DE}" type="slidenum">
              <a:rPr lang="en-CA" smtClean="0"/>
              <a:t>22</a:t>
            </a:fld>
            <a:endParaRPr lang="en-CA"/>
          </a:p>
        </p:txBody>
      </p:sp>
    </p:spTree>
    <p:extLst>
      <p:ext uri="{BB962C8B-B14F-4D97-AF65-F5344CB8AC3E}">
        <p14:creationId xmlns:p14="http://schemas.microsoft.com/office/powerpoint/2010/main" val="2960665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Some RDA instructions are optional. In the RDA Toolkit, there are two types of options: Condition Options and Options. A Condition Option follows a yellow Condition box and is displayed in an indented grey box with the caption CONDITION OPTION. A Condition Option can only be applied if the preceding conditions are met.</a:t>
            </a:r>
          </a:p>
          <a:p>
            <a:endParaRPr lang="en-CA" dirty="0"/>
          </a:p>
          <a:p>
            <a:r>
              <a:rPr lang="en-CA" dirty="0"/>
              <a:t>----------</a:t>
            </a:r>
          </a:p>
          <a:p>
            <a:r>
              <a:rPr lang="en-CA" dirty="0"/>
              <a:t>Example from: Manifestation: title of manifestation</a:t>
            </a:r>
          </a:p>
        </p:txBody>
      </p:sp>
      <p:sp>
        <p:nvSpPr>
          <p:cNvPr id="4" name="Slide Number Placeholder 3"/>
          <p:cNvSpPr>
            <a:spLocks noGrp="1"/>
          </p:cNvSpPr>
          <p:nvPr>
            <p:ph type="sldNum" sz="quarter" idx="5"/>
          </p:nvPr>
        </p:nvSpPr>
        <p:spPr/>
        <p:txBody>
          <a:bodyPr/>
          <a:lstStyle/>
          <a:p>
            <a:fld id="{7A6C14AA-C89F-413E-B915-D9149CEF39DE}" type="slidenum">
              <a:rPr lang="en-CA" smtClean="0"/>
              <a:t>23</a:t>
            </a:fld>
            <a:endParaRPr lang="en-CA"/>
          </a:p>
        </p:txBody>
      </p:sp>
    </p:spTree>
    <p:extLst>
      <p:ext uri="{BB962C8B-B14F-4D97-AF65-F5344CB8AC3E}">
        <p14:creationId xmlns:p14="http://schemas.microsoft.com/office/powerpoint/2010/main" val="428260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 Option is independent of conditions. It is displayed in a grey box without indentation and with the caption OPTION.</a:t>
            </a:r>
          </a:p>
          <a:p>
            <a:endParaRPr lang="en-CA" dirty="0"/>
          </a:p>
          <a:p>
            <a:r>
              <a:rPr lang="en-CA" dirty="0"/>
              <a:t>----------</a:t>
            </a:r>
          </a:p>
          <a:p>
            <a:r>
              <a:rPr lang="en-CA" dirty="0"/>
              <a:t>Example from: Manifestation: title of manifestation</a:t>
            </a:r>
          </a:p>
        </p:txBody>
      </p:sp>
      <p:sp>
        <p:nvSpPr>
          <p:cNvPr id="4" name="Slide Number Placeholder 3"/>
          <p:cNvSpPr>
            <a:spLocks noGrp="1"/>
          </p:cNvSpPr>
          <p:nvPr>
            <p:ph type="sldNum" sz="quarter" idx="5"/>
          </p:nvPr>
        </p:nvSpPr>
        <p:spPr/>
        <p:txBody>
          <a:bodyPr/>
          <a:lstStyle/>
          <a:p>
            <a:fld id="{7A6C14AA-C89F-413E-B915-D9149CEF39DE}" type="slidenum">
              <a:rPr lang="en-CA" smtClean="0"/>
              <a:t>24</a:t>
            </a:fld>
            <a:endParaRPr lang="en-CA"/>
          </a:p>
        </p:txBody>
      </p:sp>
    </p:spTree>
    <p:extLst>
      <p:ext uri="{BB962C8B-B14F-4D97-AF65-F5344CB8AC3E}">
        <p14:creationId xmlns:p14="http://schemas.microsoft.com/office/powerpoint/2010/main" val="904715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that not all RDA instructions are options. RDA instructions that are not optional appear as regular text (that is, black text on a white background) in the Toolkit and should not be overlooked.</a:t>
            </a:r>
          </a:p>
          <a:p>
            <a:endParaRPr lang="en-CA" dirty="0"/>
          </a:p>
          <a:p>
            <a:r>
              <a:rPr lang="en-CA" dirty="0"/>
              <a:t>----------</a:t>
            </a:r>
          </a:p>
          <a:p>
            <a:r>
              <a:rPr lang="en-CA" dirty="0"/>
              <a:t>Examples from: Person: authorized access point for person</a:t>
            </a:r>
          </a:p>
        </p:txBody>
      </p:sp>
      <p:sp>
        <p:nvSpPr>
          <p:cNvPr id="4" name="Slide Number Placeholder 3"/>
          <p:cNvSpPr>
            <a:spLocks noGrp="1"/>
          </p:cNvSpPr>
          <p:nvPr>
            <p:ph type="sldNum" sz="quarter" idx="5"/>
          </p:nvPr>
        </p:nvSpPr>
        <p:spPr/>
        <p:txBody>
          <a:bodyPr/>
          <a:lstStyle/>
          <a:p>
            <a:fld id="{7A6C14AA-C89F-413E-B915-D9149CEF39DE}" type="slidenum">
              <a:rPr lang="en-CA" smtClean="0"/>
              <a:t>25</a:t>
            </a:fld>
            <a:endParaRPr lang="en-CA"/>
          </a:p>
        </p:txBody>
      </p:sp>
    </p:spTree>
    <p:extLst>
      <p:ext uri="{BB962C8B-B14F-4D97-AF65-F5344CB8AC3E}">
        <p14:creationId xmlns:p14="http://schemas.microsoft.com/office/powerpoint/2010/main" val="18723718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39CCD-FB41-28A9-A707-34A4C1280D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3FCDE1-ACD1-8979-432E-BEAB010BCA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FCACA9-BD8B-8A5E-1DA9-E49C83B21562}"/>
              </a:ext>
            </a:extLst>
          </p:cNvPr>
          <p:cNvSpPr>
            <a:spLocks noGrp="1"/>
          </p:cNvSpPr>
          <p:nvPr>
            <p:ph type="body" idx="1"/>
          </p:nvPr>
        </p:nvSpPr>
        <p:spPr/>
        <p:txBody>
          <a:bodyPr/>
          <a:lstStyle/>
          <a:p>
            <a:r>
              <a:rPr lang="en-CA" dirty="0"/>
              <a:t>Optional instructions in RDA provide choices for creating well-formed RDA data that supports the needs of a local application or cataloging community. To help you decide which options to apply, you need to consult the Library of Congress-Program for Cooperative Cataloging Policy Statements. The LC-PCC PSs provide information about the options in the RDA Toolkit that LC and PCC have decided to apply or not apply.</a:t>
            </a:r>
          </a:p>
        </p:txBody>
      </p:sp>
      <p:sp>
        <p:nvSpPr>
          <p:cNvPr id="4" name="Slide Number Placeholder 3">
            <a:extLst>
              <a:ext uri="{FF2B5EF4-FFF2-40B4-BE49-F238E27FC236}">
                <a16:creationId xmlns:a16="http://schemas.microsoft.com/office/drawing/2014/main" id="{99214C49-8957-E9CC-CC67-C563D7AA227E}"/>
              </a:ext>
            </a:extLst>
          </p:cNvPr>
          <p:cNvSpPr>
            <a:spLocks noGrp="1"/>
          </p:cNvSpPr>
          <p:nvPr>
            <p:ph type="sldNum" sz="quarter" idx="5"/>
          </p:nvPr>
        </p:nvSpPr>
        <p:spPr/>
        <p:txBody>
          <a:bodyPr/>
          <a:lstStyle/>
          <a:p>
            <a:fld id="{860751CD-C621-4F44-BF9E-E97C3AB3C439}" type="slidenum">
              <a:rPr lang="en-US" smtClean="0"/>
              <a:t>27</a:t>
            </a:fld>
            <a:endParaRPr lang="en-US"/>
          </a:p>
        </p:txBody>
      </p:sp>
    </p:spTree>
    <p:extLst>
      <p:ext uri="{BB962C8B-B14F-4D97-AF65-F5344CB8AC3E}">
        <p14:creationId xmlns:p14="http://schemas.microsoft.com/office/powerpoint/2010/main" val="1759885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An introduction to the LC-PCC Policy Statements is available in the RDA Toolkit by clicking on Policies and then LC-PCC PS.</a:t>
            </a:r>
          </a:p>
        </p:txBody>
      </p:sp>
      <p:sp>
        <p:nvSpPr>
          <p:cNvPr id="4" name="Slide Number Placeholder 3"/>
          <p:cNvSpPr>
            <a:spLocks noGrp="1"/>
          </p:cNvSpPr>
          <p:nvPr>
            <p:ph type="sldNum" sz="quarter" idx="5"/>
          </p:nvPr>
        </p:nvSpPr>
        <p:spPr/>
        <p:txBody>
          <a:bodyPr/>
          <a:lstStyle/>
          <a:p>
            <a:fld id="{860751CD-C621-4F44-BF9E-E97C3AB3C439}" type="slidenum">
              <a:rPr lang="en-US" smtClean="0"/>
              <a:t>28</a:t>
            </a:fld>
            <a:endParaRPr lang="en-US"/>
          </a:p>
        </p:txBody>
      </p:sp>
    </p:spTree>
    <p:extLst>
      <p:ext uri="{BB962C8B-B14F-4D97-AF65-F5344CB8AC3E}">
        <p14:creationId xmlns:p14="http://schemas.microsoft.com/office/powerpoint/2010/main" val="10295046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CA" dirty="0"/>
              <a:t>Changing from original RDA to official RDA resulted in necessary changes to the LC-PCC Policy Statements to adhere to the new framework. There are four significant changes that impacted the policy statements, namely the transition from instructions to options, the elimination of core elements, a new layout, and a new format for encoding policy statements.</a:t>
            </a:r>
            <a:endParaRPr dirty="0"/>
          </a:p>
        </p:txBody>
      </p:sp>
      <p:sp>
        <p:nvSpPr>
          <p:cNvPr id="143" name="Google Shape;14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a:extLst>
            <a:ext uri="{FF2B5EF4-FFF2-40B4-BE49-F238E27FC236}">
              <a16:creationId xmlns:a16="http://schemas.microsoft.com/office/drawing/2014/main" id="{1F6BC22B-2384-A967-CB0F-7A009117EEAC}"/>
            </a:ext>
          </a:extLst>
        </p:cNvPr>
        <p:cNvGrpSpPr/>
        <p:nvPr/>
      </p:nvGrpSpPr>
      <p:grpSpPr>
        <a:xfrm>
          <a:off x="0" y="0"/>
          <a:ext cx="0" cy="0"/>
          <a:chOff x="0" y="0"/>
          <a:chExt cx="0" cy="0"/>
        </a:xfrm>
      </p:grpSpPr>
      <p:sp>
        <p:nvSpPr>
          <p:cNvPr id="160" name="Google Shape;160;g2d7a6aac8c2_0_0:notes">
            <a:extLst>
              <a:ext uri="{FF2B5EF4-FFF2-40B4-BE49-F238E27FC236}">
                <a16:creationId xmlns:a16="http://schemas.microsoft.com/office/drawing/2014/main" id="{D4685384-2BFD-89B6-5DB7-F764BE8DE6C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One of the most significant changes was that instructions in original RDA became options in official RDA. This changed the purpose of the policy statements because each option required a policy statement to indicate whether an LC/PCC cataloger should apply it or not, or if they could exercise judgment to make the decision.</a:t>
            </a:r>
          </a:p>
        </p:txBody>
      </p:sp>
      <p:sp>
        <p:nvSpPr>
          <p:cNvPr id="161" name="Google Shape;161;g2d7a6aac8c2_0_0:notes">
            <a:extLst>
              <a:ext uri="{FF2B5EF4-FFF2-40B4-BE49-F238E27FC236}">
                <a16:creationId xmlns:a16="http://schemas.microsoft.com/office/drawing/2014/main" id="{2050FA9E-B2F4-3F17-CE0C-19F95B2AC7A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84417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B3B21D56-1CA2-F87D-F02E-C2EB54080CE6}"/>
            </a:ext>
          </a:extLst>
        </p:cNvPr>
        <p:cNvGrpSpPr/>
        <p:nvPr/>
      </p:nvGrpSpPr>
      <p:grpSpPr>
        <a:xfrm>
          <a:off x="0" y="0"/>
          <a:ext cx="0" cy="0"/>
          <a:chOff x="0" y="0"/>
          <a:chExt cx="0" cy="0"/>
        </a:xfrm>
      </p:grpSpPr>
      <p:sp>
        <p:nvSpPr>
          <p:cNvPr id="192" name="Google Shape;192;g2d7a6aac8c2_0_43:notes">
            <a:extLst>
              <a:ext uri="{FF2B5EF4-FFF2-40B4-BE49-F238E27FC236}">
                <a16:creationId xmlns:a16="http://schemas.microsoft.com/office/drawing/2014/main" id="{8C14A6D0-B263-60BA-D148-BC136B37F6E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CA" dirty="0"/>
              <a:t>The second significant change was that the core elements of original RDA were eliminated in official RDA. Instead, official RDA defines a very basic minimum description for each RDA entity. The policy statements are, therefore, essential for stating what LC/PCC consider core elements.</a:t>
            </a:r>
            <a:r>
              <a:rPr lang="en-US" dirty="0"/>
              <a:t>	</a:t>
            </a:r>
            <a:endParaRPr dirty="0"/>
          </a:p>
        </p:txBody>
      </p:sp>
      <p:sp>
        <p:nvSpPr>
          <p:cNvPr id="193" name="Google Shape;193;g2d7a6aac8c2_0_43:notes">
            <a:extLst>
              <a:ext uri="{FF2B5EF4-FFF2-40B4-BE49-F238E27FC236}">
                <a16:creationId xmlns:a16="http://schemas.microsoft.com/office/drawing/2014/main" id="{C629EF95-C33B-ABB5-41ED-25072237EAB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66050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four primary documents for official RDA that PCC catalogers use when cataloging: the RDA Toolkit, LC-PCC Policy Statements, Metadata Guidance Documentation, and the BIBCO Standard Record Metadata Application Profile. After reviewing the documentation, we will discuss how to use the documentation while cataloging.</a:t>
            </a:r>
          </a:p>
        </p:txBody>
      </p:sp>
      <p:sp>
        <p:nvSpPr>
          <p:cNvPr id="4" name="Slide Number Placeholder 3"/>
          <p:cNvSpPr>
            <a:spLocks noGrp="1"/>
          </p:cNvSpPr>
          <p:nvPr>
            <p:ph type="sldNum" sz="quarter" idx="5"/>
          </p:nvPr>
        </p:nvSpPr>
        <p:spPr/>
        <p:txBody>
          <a:bodyPr/>
          <a:lstStyle/>
          <a:p>
            <a:fld id="{860751CD-C621-4F44-BF9E-E97C3AB3C439}" type="slidenum">
              <a:rPr lang="en-US" smtClean="0"/>
              <a:t>4</a:t>
            </a:fld>
            <a:endParaRPr lang="en-US"/>
          </a:p>
        </p:txBody>
      </p:sp>
    </p:spTree>
    <p:extLst>
      <p:ext uri="{BB962C8B-B14F-4D97-AF65-F5344CB8AC3E}">
        <p14:creationId xmlns:p14="http://schemas.microsoft.com/office/powerpoint/2010/main" val="3390555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CA" dirty="0"/>
              <a:t>The third significant change was the layout of the RDA Toolkit, which no longer allowed for lengthy policy statements and examples. LC/PCC decided to take all the examples out of the policy statements and place them in external documentation, known as Metadata Guidance Documentation (MGDs). Consequently, the policy statements are relatively brief, with some being longer.</a:t>
            </a:r>
          </a:p>
        </p:txBody>
      </p:sp>
      <p:sp>
        <p:nvSpPr>
          <p:cNvPr id="4" name="Slide Number Placeholder 3"/>
          <p:cNvSpPr>
            <a:spLocks noGrp="1"/>
          </p:cNvSpPr>
          <p:nvPr>
            <p:ph type="sldNum" sz="quarter" idx="5"/>
          </p:nvPr>
        </p:nvSpPr>
        <p:spPr/>
        <p:txBody>
          <a:bodyPr/>
          <a:lstStyle/>
          <a:p>
            <a:fld id="{860751CD-C621-4F44-BF9E-E97C3AB3C439}" type="slidenum">
              <a:rPr lang="en-US" smtClean="0"/>
              <a:t>32</a:t>
            </a:fld>
            <a:endParaRPr lang="en-US"/>
          </a:p>
        </p:txBody>
      </p:sp>
    </p:spTree>
    <p:extLst>
      <p:ext uri="{BB962C8B-B14F-4D97-AF65-F5344CB8AC3E}">
        <p14:creationId xmlns:p14="http://schemas.microsoft.com/office/powerpoint/2010/main" val="3687911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d7a6aac8c2_0_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CA" dirty="0"/>
              <a:t>The fourth and final significant change was the use of the DITA (Darwin Information Typing Architecture) format to encode the policy statements. DITA is an XML standard that allows the use of “boilerplate,” which is text that can be recorded in one file and used repeatedly in many different locations. The policy statements were written to take advantage of this capability, resulting in policy statements that were written to apply to many different elements and may, therefore, be very general. Moreover, changes to boilerplate text must be considered very carefully because of the variety of elements affected.</a:t>
            </a:r>
          </a:p>
          <a:p>
            <a:pPr marL="0" lvl="0" indent="0" algn="l" rtl="0">
              <a:spcBef>
                <a:spcPts val="0"/>
              </a:spcBef>
              <a:spcAft>
                <a:spcPts val="0"/>
              </a:spcAft>
              <a:buClr>
                <a:schemeClr val="dk1"/>
              </a:buClr>
              <a:buSzPts val="1200"/>
              <a:buFont typeface="Calibri"/>
              <a:buNone/>
            </a:pPr>
            <a:endParaRPr dirty="0"/>
          </a:p>
        </p:txBody>
      </p:sp>
      <p:sp>
        <p:nvSpPr>
          <p:cNvPr id="236" name="Google Shape;236;g2d7a6aac8c2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policy statements appear in the right column, or the right rail as it is frequently called. This allows you to view the policy statements alongside the RDA instructions.</a:t>
            </a:r>
          </a:p>
        </p:txBody>
      </p:sp>
      <p:sp>
        <p:nvSpPr>
          <p:cNvPr id="4" name="Slide Number Placeholder 3"/>
          <p:cNvSpPr>
            <a:spLocks noGrp="1"/>
          </p:cNvSpPr>
          <p:nvPr>
            <p:ph type="sldNum" sz="quarter" idx="5"/>
          </p:nvPr>
        </p:nvSpPr>
        <p:spPr/>
        <p:txBody>
          <a:bodyPr/>
          <a:lstStyle/>
          <a:p>
            <a:fld id="{7A6C14AA-C89F-413E-B915-D9149CEF39DE}" type="slidenum">
              <a:rPr lang="en-CA" smtClean="0"/>
              <a:t>34</a:t>
            </a:fld>
            <a:endParaRPr lang="en-CA"/>
          </a:p>
        </p:txBody>
      </p:sp>
    </p:spTree>
    <p:extLst>
      <p:ext uri="{BB962C8B-B14F-4D97-AF65-F5344CB8AC3E}">
        <p14:creationId xmlns:p14="http://schemas.microsoft.com/office/powerpoint/2010/main" val="18294181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solid, thin line at the top of the policy statement …</a:t>
            </a:r>
          </a:p>
          <a:p>
            <a:endParaRPr lang="en-CA" dirty="0"/>
          </a:p>
          <a:p>
            <a:r>
              <a:rPr lang="en-CA" dirty="0"/>
              <a:t>SOLID LINES APPEAR ON CLICK</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 extends to the RDA instruction and indicates the passage or option to which the policy statement applies.</a:t>
            </a:r>
          </a:p>
          <a:p>
            <a:endParaRPr lang="en-CA" dirty="0"/>
          </a:p>
          <a:p>
            <a:r>
              <a:rPr lang="en-CA" dirty="0"/>
              <a:t>A short, dashed line …</a:t>
            </a:r>
          </a:p>
          <a:p>
            <a:endParaRPr lang="en-CA" dirty="0"/>
          </a:p>
          <a:p>
            <a:r>
              <a:rPr lang="en-CA" dirty="0"/>
              <a:t>DASHED LINE APPEARS ON CLICK</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 indicates the end of a policy statement.</a:t>
            </a:r>
          </a:p>
        </p:txBody>
      </p:sp>
      <p:sp>
        <p:nvSpPr>
          <p:cNvPr id="4" name="Slide Number Placeholder 3"/>
          <p:cNvSpPr>
            <a:spLocks noGrp="1"/>
          </p:cNvSpPr>
          <p:nvPr>
            <p:ph type="sldNum" sz="quarter" idx="5"/>
          </p:nvPr>
        </p:nvSpPr>
        <p:spPr/>
        <p:txBody>
          <a:bodyPr/>
          <a:lstStyle/>
          <a:p>
            <a:fld id="{7A6C14AA-C89F-413E-B915-D9149CEF39DE}" type="slidenum">
              <a:rPr lang="en-CA" smtClean="0"/>
              <a:t>35</a:t>
            </a:fld>
            <a:endParaRPr lang="en-CA"/>
          </a:p>
        </p:txBody>
      </p:sp>
    </p:spTree>
    <p:extLst>
      <p:ext uri="{BB962C8B-B14F-4D97-AF65-F5344CB8AC3E}">
        <p14:creationId xmlns:p14="http://schemas.microsoft.com/office/powerpoint/2010/main" val="7194804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Longer policy statements have a scroll bar.</a:t>
            </a:r>
          </a:p>
          <a:p>
            <a:endParaRPr lang="en-CA" dirty="0"/>
          </a:p>
          <a:p>
            <a:r>
              <a:rPr lang="en-CA" dirty="0"/>
              <a:t>END OF POLICY STATEMENT APPEARS ON CLICK</a:t>
            </a:r>
          </a:p>
          <a:p>
            <a:endParaRPr lang="en-CA" dirty="0"/>
          </a:p>
          <a:p>
            <a:r>
              <a:rPr lang="en-CA" dirty="0"/>
              <a:t>Scroll down to read the entire policy statement. Always look for the dashed line …</a:t>
            </a:r>
          </a:p>
          <a:p>
            <a:endParaRPr lang="en-CA" dirty="0"/>
          </a:p>
          <a:p>
            <a:r>
              <a:rPr lang="en-CA" dirty="0"/>
              <a:t>DASHED LINE APPEARS ON CLICK</a:t>
            </a:r>
          </a:p>
          <a:p>
            <a:endParaRPr lang="en-CA" dirty="0"/>
          </a:p>
          <a:p>
            <a:r>
              <a:rPr lang="en-CA" dirty="0"/>
              <a:t>… to indicate the end of the policy statement.</a:t>
            </a:r>
          </a:p>
        </p:txBody>
      </p:sp>
      <p:sp>
        <p:nvSpPr>
          <p:cNvPr id="4" name="Slide Number Placeholder 3"/>
          <p:cNvSpPr>
            <a:spLocks noGrp="1"/>
          </p:cNvSpPr>
          <p:nvPr>
            <p:ph type="sldNum" sz="quarter" idx="5"/>
          </p:nvPr>
        </p:nvSpPr>
        <p:spPr/>
        <p:txBody>
          <a:bodyPr/>
          <a:lstStyle/>
          <a:p>
            <a:fld id="{7A6C14AA-C89F-413E-B915-D9149CEF39DE}" type="slidenum">
              <a:rPr lang="en-CA" smtClean="0"/>
              <a:t>36</a:t>
            </a:fld>
            <a:endParaRPr lang="en-CA"/>
          </a:p>
        </p:txBody>
      </p:sp>
    </p:spTree>
    <p:extLst>
      <p:ext uri="{BB962C8B-B14F-4D97-AF65-F5344CB8AC3E}">
        <p14:creationId xmlns:p14="http://schemas.microsoft.com/office/powerpoint/2010/main" val="9862233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Particularly long policy statements may be difficult to read in the right column, even with scrolling. To view the complete policy statement in the main pane of the Toolkit, click the “LC-PCC” link at the top of the policy statement.</a:t>
            </a:r>
          </a:p>
        </p:txBody>
      </p:sp>
      <p:sp>
        <p:nvSpPr>
          <p:cNvPr id="4" name="Slide Number Placeholder 3"/>
          <p:cNvSpPr>
            <a:spLocks noGrp="1"/>
          </p:cNvSpPr>
          <p:nvPr>
            <p:ph type="sldNum" sz="quarter" idx="5"/>
          </p:nvPr>
        </p:nvSpPr>
        <p:spPr/>
        <p:txBody>
          <a:bodyPr/>
          <a:lstStyle/>
          <a:p>
            <a:fld id="{7A6C14AA-C89F-413E-B915-D9149CEF39DE}" type="slidenum">
              <a:rPr lang="en-CA" smtClean="0"/>
              <a:t>37</a:t>
            </a:fld>
            <a:endParaRPr lang="en-CA"/>
          </a:p>
        </p:txBody>
      </p:sp>
    </p:spTree>
    <p:extLst>
      <p:ext uri="{BB962C8B-B14F-4D97-AF65-F5344CB8AC3E}">
        <p14:creationId xmlns:p14="http://schemas.microsoft.com/office/powerpoint/2010/main" val="15367106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policy set page provides the full text of the policy statement in the main pane of the Toolkit. To view the RDA instruction to which the policy statement applies, …</a:t>
            </a:r>
          </a:p>
          <a:p>
            <a:endParaRPr lang="en-CA" dirty="0"/>
          </a:p>
          <a:p>
            <a:r>
              <a:rPr lang="en-CA" dirty="0"/>
              <a:t>RED BOX APPEARS ON CLICK</a:t>
            </a:r>
          </a:p>
          <a:p>
            <a:endParaRPr lang="en-CA" dirty="0"/>
          </a:p>
          <a:p>
            <a:r>
              <a:rPr lang="en-CA" dirty="0"/>
              <a:t>… click the link at the top of the policy statement.</a:t>
            </a:r>
          </a:p>
        </p:txBody>
      </p:sp>
      <p:sp>
        <p:nvSpPr>
          <p:cNvPr id="4" name="Slide Number Placeholder 3"/>
          <p:cNvSpPr>
            <a:spLocks noGrp="1"/>
          </p:cNvSpPr>
          <p:nvPr>
            <p:ph type="sldNum" sz="quarter" idx="5"/>
          </p:nvPr>
        </p:nvSpPr>
        <p:spPr/>
        <p:txBody>
          <a:bodyPr/>
          <a:lstStyle/>
          <a:p>
            <a:fld id="{7A6C14AA-C89F-413E-B915-D9149CEF39DE}" type="slidenum">
              <a:rPr lang="en-CA" smtClean="0"/>
              <a:t>38</a:t>
            </a:fld>
            <a:endParaRPr lang="en-CA"/>
          </a:p>
        </p:txBody>
      </p:sp>
    </p:spTree>
    <p:extLst>
      <p:ext uri="{BB962C8B-B14F-4D97-AF65-F5344CB8AC3E}">
        <p14:creationId xmlns:p14="http://schemas.microsoft.com/office/powerpoint/2010/main" val="4113315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 policy statements are close together, they may appear on top of each other. Again, always look for the dashed line to indicate the end of the policy statement. If you don’t see the dashed line before you see the solid line of another policy statement, …</a:t>
            </a:r>
          </a:p>
          <a:p>
            <a:endParaRPr lang="en-CA" dirty="0"/>
          </a:p>
          <a:p>
            <a:r>
              <a:rPr lang="en-CA" dirty="0"/>
              <a:t>SOLID LINES APPEAR ON CLICK</a:t>
            </a:r>
          </a:p>
          <a:p>
            <a:endParaRPr lang="en-CA" dirty="0"/>
          </a:p>
          <a:p>
            <a:r>
              <a:rPr lang="en-CA" dirty="0"/>
              <a:t>… click “Send to Back” …</a:t>
            </a:r>
          </a:p>
          <a:p>
            <a:endParaRPr lang="en-CA" dirty="0"/>
          </a:p>
          <a:p>
            <a:r>
              <a:rPr lang="en-CA" dirty="0"/>
              <a:t>RED BOX APPEARS ON CLICK</a:t>
            </a:r>
          </a:p>
          <a:p>
            <a:endParaRPr lang="en-CA" dirty="0"/>
          </a:p>
          <a:p>
            <a:r>
              <a:rPr lang="en-CA" dirty="0"/>
              <a:t>… in the top right corner of the following policy statement.</a:t>
            </a:r>
          </a:p>
          <a:p>
            <a:endParaRPr lang="en-CA" dirty="0"/>
          </a:p>
          <a:p>
            <a:r>
              <a:rPr lang="en-CA" dirty="0"/>
              <a:t>FULL POLICY STATEMENT APPEARS ON CLICK</a:t>
            </a:r>
          </a:p>
          <a:p>
            <a:endParaRPr lang="en-CA" dirty="0"/>
          </a:p>
          <a:p>
            <a:r>
              <a:rPr lang="en-CA" dirty="0"/>
              <a:t>After clicking “Send to Back”, you can now see more of the policy statement. If necessary, scroll down …</a:t>
            </a:r>
          </a:p>
          <a:p>
            <a:endParaRPr lang="en-CA" dirty="0"/>
          </a:p>
          <a:p>
            <a:r>
              <a:rPr lang="en-CA" dirty="0"/>
              <a:t>END OF POLICY STATEMENT APPEARS ON CLICK</a:t>
            </a:r>
          </a:p>
          <a:p>
            <a:endParaRPr lang="en-CA" dirty="0"/>
          </a:p>
          <a:p>
            <a:r>
              <a:rPr lang="en-CA" dirty="0"/>
              <a:t>… to view the end of the policy statement. Remember to always look for the dashed line …</a:t>
            </a:r>
          </a:p>
          <a:p>
            <a:endParaRPr lang="en-CA" dirty="0"/>
          </a:p>
          <a:p>
            <a:r>
              <a:rPr lang="en-CA" dirty="0"/>
              <a:t>DASHED LINE APPEARS ON CLICK</a:t>
            </a:r>
          </a:p>
          <a:p>
            <a:endParaRPr lang="en-CA" dirty="0"/>
          </a:p>
          <a:p>
            <a:r>
              <a:rPr lang="en-CA" dirty="0"/>
              <a:t>… that indicates the end of the policy statement.</a:t>
            </a:r>
          </a:p>
          <a:p>
            <a:endParaRPr lang="en-CA" dirty="0"/>
          </a:p>
          <a:p>
            <a:r>
              <a:rPr lang="en-CA" dirty="0"/>
              <a:t>When you send a following policy statement to the back, the preceding policy statement will cover up that policy statement. If you see the end of a policy statement before you see the beginning, …</a:t>
            </a:r>
          </a:p>
          <a:p>
            <a:endParaRPr lang="en-CA" dirty="0"/>
          </a:p>
          <a:p>
            <a:r>
              <a:rPr lang="en-CA" dirty="0"/>
              <a:t>BEGINNING OF POLICY STATEMENT AND RED BOX APPEAR ON CLICK</a:t>
            </a:r>
          </a:p>
          <a:p>
            <a:endParaRPr lang="en-CA" dirty="0"/>
          </a:p>
          <a:p>
            <a:r>
              <a:rPr lang="en-CA" dirty="0"/>
              <a:t>… click “Send to Back” in the preceding policy statement to view the following policy statement.</a:t>
            </a:r>
          </a:p>
          <a:p>
            <a:endParaRPr lang="en-CA" dirty="0"/>
          </a:p>
          <a:p>
            <a:r>
              <a:rPr lang="en-CA" dirty="0"/>
              <a:t>FOLLOWING POLICY STATEMENT APPEARS ON CLICK</a:t>
            </a:r>
          </a:p>
          <a:p>
            <a:endParaRPr lang="en-CA" dirty="0"/>
          </a:p>
          <a:p>
            <a:r>
              <a:rPr lang="en-CA" dirty="0"/>
              <a:t>In summary, look for the solid line that indicates the beginning of the policy statement and the dashed line that indicates the end of the policy statement. If necessary, send to back the policy statement that is covering up another policy statement, whether it is above or below.</a:t>
            </a:r>
          </a:p>
        </p:txBody>
      </p:sp>
      <p:sp>
        <p:nvSpPr>
          <p:cNvPr id="4" name="Slide Number Placeholder 3"/>
          <p:cNvSpPr>
            <a:spLocks noGrp="1"/>
          </p:cNvSpPr>
          <p:nvPr>
            <p:ph type="sldNum" sz="quarter" idx="5"/>
          </p:nvPr>
        </p:nvSpPr>
        <p:spPr/>
        <p:txBody>
          <a:bodyPr/>
          <a:lstStyle/>
          <a:p>
            <a:fld id="{7A6C14AA-C89F-413E-B915-D9149CEF39DE}" type="slidenum">
              <a:rPr lang="en-CA" smtClean="0"/>
              <a:t>39</a:t>
            </a:fld>
            <a:endParaRPr lang="en-CA"/>
          </a:p>
        </p:txBody>
      </p:sp>
    </p:spTree>
    <p:extLst>
      <p:ext uri="{BB962C8B-B14F-4D97-AF65-F5344CB8AC3E}">
        <p14:creationId xmlns:p14="http://schemas.microsoft.com/office/powerpoint/2010/main" val="11573042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policy statements follow a consistent presentation of information on each element page: Core statements, general practice statements, and Metadata Guidance Documentation statements.</a:t>
            </a:r>
          </a:p>
        </p:txBody>
      </p:sp>
      <p:sp>
        <p:nvSpPr>
          <p:cNvPr id="4" name="Slide Number Placeholder 3"/>
          <p:cNvSpPr>
            <a:spLocks noGrp="1"/>
          </p:cNvSpPr>
          <p:nvPr>
            <p:ph type="sldNum" sz="quarter" idx="5"/>
          </p:nvPr>
        </p:nvSpPr>
        <p:spPr/>
        <p:txBody>
          <a:bodyPr/>
          <a:lstStyle/>
          <a:p>
            <a:fld id="{860751CD-C621-4F44-BF9E-E97C3AB3C439}" type="slidenum">
              <a:rPr lang="en-US" smtClean="0"/>
              <a:t>40</a:t>
            </a:fld>
            <a:endParaRPr lang="en-US"/>
          </a:p>
        </p:txBody>
      </p:sp>
    </p:spTree>
    <p:extLst>
      <p:ext uri="{BB962C8B-B14F-4D97-AF65-F5344CB8AC3E}">
        <p14:creationId xmlns:p14="http://schemas.microsoft.com/office/powerpoint/2010/main" val="27035105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a:extLst>
            <a:ext uri="{FF2B5EF4-FFF2-40B4-BE49-F238E27FC236}">
              <a16:creationId xmlns:a16="http://schemas.microsoft.com/office/drawing/2014/main" id="{904827A7-7518-1F2A-CB33-3287B1208725}"/>
            </a:ext>
          </a:extLst>
        </p:cNvPr>
        <p:cNvGrpSpPr/>
        <p:nvPr/>
      </p:nvGrpSpPr>
      <p:grpSpPr>
        <a:xfrm>
          <a:off x="0" y="0"/>
          <a:ext cx="0" cy="0"/>
          <a:chOff x="0" y="0"/>
          <a:chExt cx="0" cy="0"/>
        </a:xfrm>
      </p:grpSpPr>
      <p:sp>
        <p:nvSpPr>
          <p:cNvPr id="249" name="Google Shape;249;p9:notes">
            <a:extLst>
              <a:ext uri="{FF2B5EF4-FFF2-40B4-BE49-F238E27FC236}">
                <a16:creationId xmlns:a16="http://schemas.microsoft.com/office/drawing/2014/main" id="{8C82A41D-667A-CE22-3445-82713DE4853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9:notes">
            <a:extLst>
              <a:ext uri="{FF2B5EF4-FFF2-40B4-BE49-F238E27FC236}">
                <a16:creationId xmlns:a16="http://schemas.microsoft.com/office/drawing/2014/main" id="{CC45DE68-CA23-99D5-77CC-540F5681C48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For Core elements, the core statement always appears at the Prerecording level and is almost always the very first policy statement to appear on a page.</a:t>
            </a:r>
          </a:p>
        </p:txBody>
      </p:sp>
      <p:sp>
        <p:nvSpPr>
          <p:cNvPr id="251" name="Google Shape;251;p9:notes">
            <a:extLst>
              <a:ext uri="{FF2B5EF4-FFF2-40B4-BE49-F238E27FC236}">
                <a16:creationId xmlns:a16="http://schemas.microsoft.com/office/drawing/2014/main" id="{492D17A0-070F-17C7-61BE-02A909DDDD32}"/>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extLst>
      <p:ext uri="{BB962C8B-B14F-4D97-AF65-F5344CB8AC3E}">
        <p14:creationId xmlns:p14="http://schemas.microsoft.com/office/powerpoint/2010/main" val="4006220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60751CD-C621-4F44-BF9E-E97C3AB3C439}" type="slidenum">
              <a:rPr lang="en-US" smtClean="0"/>
              <a:t>5</a:t>
            </a:fld>
            <a:endParaRPr lang="en-US"/>
          </a:p>
        </p:txBody>
      </p:sp>
    </p:spTree>
    <p:extLst>
      <p:ext uri="{BB962C8B-B14F-4D97-AF65-F5344CB8AC3E}">
        <p14:creationId xmlns:p14="http://schemas.microsoft.com/office/powerpoint/2010/main" val="17111904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General policy statements appear next. They may be attached to a section title (e.g., Recording an unstructured description), to an instruction in a paragraph of text, or to options. They </a:t>
            </a:r>
            <a:r>
              <a:rPr lang="en-CA" i="1" dirty="0"/>
              <a:t>rarely</a:t>
            </a:r>
            <a:r>
              <a:rPr lang="en-CA" dirty="0"/>
              <a:t> appear next to a condition. If a policy statement is attached to a section title or to a condition, it is related to all the options or instructions under that section or grouping of options.</a:t>
            </a:r>
          </a:p>
        </p:txBody>
      </p:sp>
      <p:sp>
        <p:nvSpPr>
          <p:cNvPr id="4" name="Slide Number Placeholder 3"/>
          <p:cNvSpPr>
            <a:spLocks noGrp="1"/>
          </p:cNvSpPr>
          <p:nvPr>
            <p:ph type="sldNum" sz="quarter" idx="5"/>
          </p:nvPr>
        </p:nvSpPr>
        <p:spPr/>
        <p:txBody>
          <a:bodyPr/>
          <a:lstStyle/>
          <a:p>
            <a:fld id="{860751CD-C621-4F44-BF9E-E97C3AB3C439}" type="slidenum">
              <a:rPr lang="en-US" smtClean="0"/>
              <a:t>42</a:t>
            </a:fld>
            <a:endParaRPr lang="en-US"/>
          </a:p>
        </p:txBody>
      </p:sp>
    </p:spTree>
    <p:extLst>
      <p:ext uri="{BB962C8B-B14F-4D97-AF65-F5344CB8AC3E}">
        <p14:creationId xmlns:p14="http://schemas.microsoft.com/office/powerpoint/2010/main" val="288285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650F0-5B56-2FF8-85D5-31872B6232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49232F-CB50-3961-EDBC-DBFDA93DC6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50AB27-D4FF-4D3B-0376-514CDACD8201}"/>
              </a:ext>
            </a:extLst>
          </p:cNvPr>
          <p:cNvSpPr>
            <a:spLocks noGrp="1"/>
          </p:cNvSpPr>
          <p:nvPr>
            <p:ph type="body" idx="1"/>
          </p:nvPr>
        </p:nvSpPr>
        <p:spPr/>
        <p:txBody>
          <a:bodyPr/>
          <a:lstStyle/>
          <a:p>
            <a:r>
              <a:rPr lang="en-CA" dirty="0"/>
              <a:t>General policy statements always appear in the order of LC/PCC practice, LC practice, then PCC practice. Not all policy statements have all three phrases, but when there are different practices that require separate statements, they appear in this order.</a:t>
            </a:r>
          </a:p>
        </p:txBody>
      </p:sp>
      <p:sp>
        <p:nvSpPr>
          <p:cNvPr id="4" name="Slide Number Placeholder 3">
            <a:extLst>
              <a:ext uri="{FF2B5EF4-FFF2-40B4-BE49-F238E27FC236}">
                <a16:creationId xmlns:a16="http://schemas.microsoft.com/office/drawing/2014/main" id="{E3674C4B-E73E-5C3B-5FED-AD1359AB9952}"/>
              </a:ext>
            </a:extLst>
          </p:cNvPr>
          <p:cNvSpPr>
            <a:spLocks noGrp="1"/>
          </p:cNvSpPr>
          <p:nvPr>
            <p:ph type="sldNum" sz="quarter" idx="5"/>
          </p:nvPr>
        </p:nvSpPr>
        <p:spPr/>
        <p:txBody>
          <a:bodyPr/>
          <a:lstStyle/>
          <a:p>
            <a:fld id="{860751CD-C621-4F44-BF9E-E97C3AB3C439}" type="slidenum">
              <a:rPr lang="en-US" smtClean="0"/>
              <a:t>43</a:t>
            </a:fld>
            <a:endParaRPr lang="en-US"/>
          </a:p>
        </p:txBody>
      </p:sp>
    </p:spTree>
    <p:extLst>
      <p:ext uri="{BB962C8B-B14F-4D97-AF65-F5344CB8AC3E}">
        <p14:creationId xmlns:p14="http://schemas.microsoft.com/office/powerpoint/2010/main" val="31528690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1B96F-FEDB-0521-B3F1-E31FCD9A2E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7B6A20-2A6E-6D71-DA87-4A014A0312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4FEBBE-5554-D754-69A1-D8C15648D81D}"/>
              </a:ext>
            </a:extLst>
          </p:cNvPr>
          <p:cNvSpPr>
            <a:spLocks noGrp="1"/>
          </p:cNvSpPr>
          <p:nvPr>
            <p:ph type="body" idx="1"/>
          </p:nvPr>
        </p:nvSpPr>
        <p:spPr/>
        <p:txBody>
          <a:bodyPr/>
          <a:lstStyle/>
          <a:p>
            <a:r>
              <a:rPr lang="en-CA" dirty="0"/>
              <a:t>The three most common policy statements are: Apply the option, Do not apply the option, or Cataloger’s judgment.</a:t>
            </a:r>
          </a:p>
          <a:p>
            <a:endParaRPr lang="en-CA" dirty="0"/>
          </a:p>
          <a:p>
            <a:r>
              <a:rPr lang="en-CA" dirty="0"/>
              <a:t>Other additions to policy statements may include conditions, contingent instructions, and links to other elements or relevant options.</a:t>
            </a:r>
          </a:p>
        </p:txBody>
      </p:sp>
      <p:sp>
        <p:nvSpPr>
          <p:cNvPr id="4" name="Slide Number Placeholder 3">
            <a:extLst>
              <a:ext uri="{FF2B5EF4-FFF2-40B4-BE49-F238E27FC236}">
                <a16:creationId xmlns:a16="http://schemas.microsoft.com/office/drawing/2014/main" id="{5ABD471C-459C-DD37-4DEC-9C45498FAF81}"/>
              </a:ext>
            </a:extLst>
          </p:cNvPr>
          <p:cNvSpPr>
            <a:spLocks noGrp="1"/>
          </p:cNvSpPr>
          <p:nvPr>
            <p:ph type="sldNum" sz="quarter" idx="5"/>
          </p:nvPr>
        </p:nvSpPr>
        <p:spPr/>
        <p:txBody>
          <a:bodyPr/>
          <a:lstStyle/>
          <a:p>
            <a:fld id="{860751CD-C621-4F44-BF9E-E97C3AB3C439}" type="slidenum">
              <a:rPr lang="en-US" smtClean="0"/>
              <a:t>44</a:t>
            </a:fld>
            <a:endParaRPr lang="en-US"/>
          </a:p>
        </p:txBody>
      </p:sp>
    </p:spTree>
    <p:extLst>
      <p:ext uri="{BB962C8B-B14F-4D97-AF65-F5344CB8AC3E}">
        <p14:creationId xmlns:p14="http://schemas.microsoft.com/office/powerpoint/2010/main" val="34323155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Links to Metadata Guidance Documentation (MGDs) appear as policy statements. They always appear last in the order of policy statements. General narrative MGD links appear before specific one-to-one MGD links. The most common location to find links to MGDs is at the Prerecording level; however, they may be linked wherever the content of the MGD seems relevant to the section, option, or instruction.</a:t>
            </a:r>
          </a:p>
        </p:txBody>
      </p:sp>
      <p:sp>
        <p:nvSpPr>
          <p:cNvPr id="4" name="Slide Number Placeholder 3"/>
          <p:cNvSpPr>
            <a:spLocks noGrp="1"/>
          </p:cNvSpPr>
          <p:nvPr>
            <p:ph type="sldNum" sz="quarter" idx="5"/>
          </p:nvPr>
        </p:nvSpPr>
        <p:spPr/>
        <p:txBody>
          <a:bodyPr/>
          <a:lstStyle/>
          <a:p>
            <a:fld id="{860751CD-C621-4F44-BF9E-E97C3AB3C439}" type="slidenum">
              <a:rPr lang="en-US" smtClean="0"/>
              <a:t>45</a:t>
            </a:fld>
            <a:endParaRPr lang="en-US"/>
          </a:p>
        </p:txBody>
      </p:sp>
    </p:spTree>
    <p:extLst>
      <p:ext uri="{BB962C8B-B14F-4D97-AF65-F5344CB8AC3E}">
        <p14:creationId xmlns:p14="http://schemas.microsoft.com/office/powerpoint/2010/main" val="7600631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more about the Metadata Guidance Documentation.</a:t>
            </a:r>
          </a:p>
        </p:txBody>
      </p:sp>
      <p:sp>
        <p:nvSpPr>
          <p:cNvPr id="4" name="Slide Number Placeholder 3"/>
          <p:cNvSpPr>
            <a:spLocks noGrp="1"/>
          </p:cNvSpPr>
          <p:nvPr>
            <p:ph type="sldNum" sz="quarter" idx="5"/>
          </p:nvPr>
        </p:nvSpPr>
        <p:spPr/>
        <p:txBody>
          <a:bodyPr/>
          <a:lstStyle/>
          <a:p>
            <a:fld id="{860751CD-C621-4F44-BF9E-E97C3AB3C439}" type="slidenum">
              <a:rPr lang="en-US" smtClean="0"/>
              <a:t>46</a:t>
            </a:fld>
            <a:endParaRPr lang="en-US"/>
          </a:p>
        </p:txBody>
      </p:sp>
    </p:spTree>
    <p:extLst>
      <p:ext uri="{BB962C8B-B14F-4D97-AF65-F5344CB8AC3E}">
        <p14:creationId xmlns:p14="http://schemas.microsoft.com/office/powerpoint/2010/main" val="27310904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Metadata Guidance Documentation, or MGDs, are part of the metadata application profile for LC and PCC catalogers to use with official RDA. They provide additional guidance and examples than what is possible to include in the policy statements. The MGDs are not standalone documents and must be used in conjunction with the RDA Toolkit and the LC-PCC PSs.</a:t>
            </a:r>
          </a:p>
        </p:txBody>
      </p:sp>
      <p:sp>
        <p:nvSpPr>
          <p:cNvPr id="4" name="Slide Number Placeholder 3"/>
          <p:cNvSpPr>
            <a:spLocks noGrp="1"/>
          </p:cNvSpPr>
          <p:nvPr>
            <p:ph type="sldNum" sz="quarter" idx="5"/>
          </p:nvPr>
        </p:nvSpPr>
        <p:spPr/>
        <p:txBody>
          <a:bodyPr/>
          <a:lstStyle/>
          <a:p>
            <a:fld id="{860751CD-C621-4F44-BF9E-E97C3AB3C439}" type="slidenum">
              <a:rPr lang="en-US" smtClean="0"/>
              <a:t>47</a:t>
            </a:fld>
            <a:endParaRPr lang="en-US"/>
          </a:p>
        </p:txBody>
      </p:sp>
    </p:spTree>
    <p:extLst>
      <p:ext uri="{BB962C8B-B14F-4D97-AF65-F5344CB8AC3E}">
        <p14:creationId xmlns:p14="http://schemas.microsoft.com/office/powerpoint/2010/main" val="27730411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a:extLst>
            <a:ext uri="{FF2B5EF4-FFF2-40B4-BE49-F238E27FC236}">
              <a16:creationId xmlns:a16="http://schemas.microsoft.com/office/drawing/2014/main" id="{3EB61342-7E2B-B811-0A01-46532A3879C0}"/>
            </a:ext>
          </a:extLst>
        </p:cNvPr>
        <p:cNvGrpSpPr/>
        <p:nvPr/>
      </p:nvGrpSpPr>
      <p:grpSpPr>
        <a:xfrm>
          <a:off x="0" y="0"/>
          <a:ext cx="0" cy="0"/>
          <a:chOff x="0" y="0"/>
          <a:chExt cx="0" cy="0"/>
        </a:xfrm>
      </p:grpSpPr>
      <p:sp>
        <p:nvSpPr>
          <p:cNvPr id="91" name="Google Shape;91;p5:notes">
            <a:extLst>
              <a:ext uri="{FF2B5EF4-FFF2-40B4-BE49-F238E27FC236}">
                <a16:creationId xmlns:a16="http://schemas.microsoft.com/office/drawing/2014/main" id="{C59B68E1-51FD-523D-9758-28F28D71F5F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5:notes">
            <a:extLst>
              <a:ext uri="{FF2B5EF4-FFF2-40B4-BE49-F238E27FC236}">
                <a16:creationId xmlns:a16="http://schemas.microsoft.com/office/drawing/2014/main" id="{A68F224F-BE12-3AB4-01DF-8C22F226DC9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As we have already discussed, the main way to access the MGDs is through direct links from the LC-PCC PSs in the RDA Toolkit.</a:t>
            </a:r>
            <a:endParaRPr dirty="0"/>
          </a:p>
        </p:txBody>
      </p:sp>
      <p:sp>
        <p:nvSpPr>
          <p:cNvPr id="93" name="Google Shape;93;p5:notes">
            <a:extLst>
              <a:ext uri="{FF2B5EF4-FFF2-40B4-BE49-F238E27FC236}">
                <a16:creationId xmlns:a16="http://schemas.microsoft.com/office/drawing/2014/main" id="{08CC8923-7732-2CA7-EDCC-7D9393E1A317}"/>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extLst>
      <p:ext uri="{BB962C8B-B14F-4D97-AF65-F5344CB8AC3E}">
        <p14:creationId xmlns:p14="http://schemas.microsoft.com/office/powerpoint/2010/main" val="37156663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1118BA92-96D9-F144-8EA3-4EB6C5711C8A}"/>
            </a:ext>
          </a:extLst>
        </p:cNvPr>
        <p:cNvGrpSpPr/>
        <p:nvPr/>
      </p:nvGrpSpPr>
      <p:grpSpPr>
        <a:xfrm>
          <a:off x="0" y="0"/>
          <a:ext cx="0" cy="0"/>
          <a:chOff x="0" y="0"/>
          <a:chExt cx="0" cy="0"/>
        </a:xfrm>
      </p:grpSpPr>
      <p:sp>
        <p:nvSpPr>
          <p:cNvPr id="98" name="Google Shape;98;p6:notes">
            <a:extLst>
              <a:ext uri="{FF2B5EF4-FFF2-40B4-BE49-F238E27FC236}">
                <a16:creationId xmlns:a16="http://schemas.microsoft.com/office/drawing/2014/main" id="{72016AD1-BAAD-8576-20B2-A1E3143EF64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6:notes">
            <a:extLst>
              <a:ext uri="{FF2B5EF4-FFF2-40B4-BE49-F238E27FC236}">
                <a16:creationId xmlns:a16="http://schemas.microsoft.com/office/drawing/2014/main" id="{04BB7715-80D7-5255-CE73-9D7F08E9460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However, the MGDs are also available on the LC website at loc.gov/aba/</a:t>
            </a:r>
            <a:r>
              <a:rPr lang="en-US" dirty="0" err="1"/>
              <a:t>rda</a:t>
            </a:r>
            <a:r>
              <a:rPr lang="en-US" dirty="0"/>
              <a:t>/</a:t>
            </a:r>
            <a:r>
              <a:rPr lang="en-US" dirty="0" err="1"/>
              <a:t>mgd</a:t>
            </a:r>
            <a:r>
              <a:rPr lang="en-US" dirty="0"/>
              <a:t>.</a:t>
            </a:r>
          </a:p>
        </p:txBody>
      </p:sp>
      <p:sp>
        <p:nvSpPr>
          <p:cNvPr id="100" name="Google Shape;100;p6:notes">
            <a:extLst>
              <a:ext uri="{FF2B5EF4-FFF2-40B4-BE49-F238E27FC236}">
                <a16:creationId xmlns:a16="http://schemas.microsoft.com/office/drawing/2014/main" id="{DCA232F7-2676-754F-CE4F-459110DED7AB}"/>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extLst>
      <p:ext uri="{BB962C8B-B14F-4D97-AF65-F5344CB8AC3E}">
        <p14:creationId xmlns:p14="http://schemas.microsoft.com/office/powerpoint/2010/main" val="30405595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institution subscribes to </a:t>
            </a:r>
            <a:r>
              <a:rPr lang="en-US" dirty="0" err="1"/>
              <a:t>ClassWeb</a:t>
            </a:r>
            <a:r>
              <a:rPr lang="en-US" dirty="0"/>
              <a:t> Plus, the MGDs are included as part of the Cataloging Policy Documentation. </a:t>
            </a:r>
            <a:r>
              <a:rPr lang="en-US" dirty="0" err="1"/>
              <a:t>ClassWeb</a:t>
            </a:r>
            <a:r>
              <a:rPr lang="en-US" dirty="0"/>
              <a:t> Plus allows you to search across all or some of the MGDs.</a:t>
            </a:r>
          </a:p>
        </p:txBody>
      </p:sp>
      <p:sp>
        <p:nvSpPr>
          <p:cNvPr id="4" name="Slide Number Placeholder 3"/>
          <p:cNvSpPr>
            <a:spLocks noGrp="1"/>
          </p:cNvSpPr>
          <p:nvPr>
            <p:ph type="sldNum" sz="quarter" idx="5"/>
          </p:nvPr>
        </p:nvSpPr>
        <p:spPr/>
        <p:txBody>
          <a:bodyPr/>
          <a:lstStyle/>
          <a:p>
            <a:fld id="{860751CD-C621-4F44-BF9E-E97C3AB3C439}" type="slidenum">
              <a:rPr lang="en-US" smtClean="0"/>
              <a:t>50</a:t>
            </a:fld>
            <a:endParaRPr lang="en-US"/>
          </a:p>
        </p:txBody>
      </p:sp>
    </p:spTree>
    <p:extLst>
      <p:ext uri="{BB962C8B-B14F-4D97-AF65-F5344CB8AC3E}">
        <p14:creationId xmlns:p14="http://schemas.microsoft.com/office/powerpoint/2010/main" val="92228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CA" dirty="0"/>
              <a:t>Because the MGDs are used in conjunction with RDA, they link back to relevant sections of the RDA Toolkit.</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t>----------</a:t>
            </a:r>
          </a:p>
          <a:p>
            <a:pPr marL="0" lvl="0" indent="0" algn="l" rtl="0">
              <a:spcBef>
                <a:spcPts val="0"/>
              </a:spcBef>
              <a:spcAft>
                <a:spcPts val="0"/>
              </a:spcAft>
              <a:buNone/>
            </a:pPr>
            <a:r>
              <a:rPr lang="en-CA" dirty="0"/>
              <a:t>https://www.loc.gov/aba/rda/mgd/manifestation/mg-m-carrierType-01.pdf</a:t>
            </a:r>
          </a:p>
          <a:p>
            <a:endParaRPr lang="en-CA" dirty="0"/>
          </a:p>
        </p:txBody>
      </p:sp>
      <p:sp>
        <p:nvSpPr>
          <p:cNvPr id="4" name="Slide Number Placeholder 3"/>
          <p:cNvSpPr>
            <a:spLocks noGrp="1"/>
          </p:cNvSpPr>
          <p:nvPr>
            <p:ph type="sldNum" sz="quarter" idx="5"/>
          </p:nvPr>
        </p:nvSpPr>
        <p:spPr/>
        <p:txBody>
          <a:bodyPr/>
          <a:lstStyle/>
          <a:p>
            <a:fld id="{860751CD-C621-4F44-BF9E-E97C3AB3C439}" type="slidenum">
              <a:rPr lang="en-US" smtClean="0"/>
              <a:t>51</a:t>
            </a:fld>
            <a:endParaRPr lang="en-US"/>
          </a:p>
        </p:txBody>
      </p:sp>
    </p:spTree>
    <p:extLst>
      <p:ext uri="{BB962C8B-B14F-4D97-AF65-F5344CB8AC3E}">
        <p14:creationId xmlns:p14="http://schemas.microsoft.com/office/powerpoint/2010/main" val="342254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RDA Toolkit is an integrated, browser-based, online product that allows users to interact with a collection of cataloging-related documents and resources, including RDA: Resource Description and Access. The RDA Toolkit includes RDA instructions that are searchable and browsable, mappings of RDA elements to different schemas including MARC 21, Library of Congress-Program for Cooperative Cataloging Policy Statements (LC-PCC PS), and so much more.</a:t>
            </a:r>
          </a:p>
        </p:txBody>
      </p:sp>
      <p:sp>
        <p:nvSpPr>
          <p:cNvPr id="4" name="Slide Number Placeholder 3"/>
          <p:cNvSpPr>
            <a:spLocks noGrp="1"/>
          </p:cNvSpPr>
          <p:nvPr>
            <p:ph type="sldNum" sz="quarter" idx="5"/>
          </p:nvPr>
        </p:nvSpPr>
        <p:spPr/>
        <p:txBody>
          <a:bodyPr/>
          <a:lstStyle/>
          <a:p>
            <a:fld id="{860751CD-C621-4F44-BF9E-E97C3AB3C439}" type="slidenum">
              <a:rPr lang="en-US" smtClean="0"/>
              <a:t>6</a:t>
            </a:fld>
            <a:endParaRPr lang="en-US"/>
          </a:p>
        </p:txBody>
      </p:sp>
    </p:spTree>
    <p:extLst>
      <p:ext uri="{BB962C8B-B14F-4D97-AF65-F5344CB8AC3E}">
        <p14:creationId xmlns:p14="http://schemas.microsoft.com/office/powerpoint/2010/main" val="7123409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are two main types of MGDs. Narrative MGDs provide instructions for describing a specific RDA entity; new entities and concepts; and policies, concepts, and practices used in PCC work but not addressed in the official RDA Toolkit. They tend to be more general in nature and describe higher-level decisions that need to be made and applied in cataloging. On the other hand, 1:1 MGDs map to specific elements and are generally tied to a specific option or element subsection in the RDA Toolkit.</a:t>
            </a:r>
          </a:p>
        </p:txBody>
      </p:sp>
      <p:sp>
        <p:nvSpPr>
          <p:cNvPr id="4" name="Slide Number Placeholder 3"/>
          <p:cNvSpPr>
            <a:spLocks noGrp="1"/>
          </p:cNvSpPr>
          <p:nvPr>
            <p:ph type="sldNum" sz="quarter" idx="5"/>
          </p:nvPr>
        </p:nvSpPr>
        <p:spPr/>
        <p:txBody>
          <a:bodyPr/>
          <a:lstStyle/>
          <a:p>
            <a:fld id="{7A6C14AA-C89F-413E-B915-D9149CEF39DE}" type="slidenum">
              <a:rPr lang="en-CA" smtClean="0"/>
              <a:t>52</a:t>
            </a:fld>
            <a:endParaRPr lang="en-CA"/>
          </a:p>
        </p:txBody>
      </p:sp>
    </p:spTree>
    <p:extLst>
      <p:ext uri="{BB962C8B-B14F-4D97-AF65-F5344CB8AC3E}">
        <p14:creationId xmlns:p14="http://schemas.microsoft.com/office/powerpoint/2010/main" val="11367428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F75CB-15A3-A1C4-2CB6-3D68A2950C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F81B28-0271-6BED-8A77-D2418853A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A6CC14-B651-6298-246B-C59D012EDEC5}"/>
              </a:ext>
            </a:extLst>
          </p:cNvPr>
          <p:cNvSpPr>
            <a:spLocks noGrp="1"/>
          </p:cNvSpPr>
          <p:nvPr>
            <p:ph type="body" idx="1"/>
          </p:nvPr>
        </p:nvSpPr>
        <p:spPr/>
        <p:txBody>
          <a:bodyPr/>
          <a:lstStyle/>
          <a:p>
            <a:r>
              <a:rPr lang="en-CA" dirty="0"/>
              <a:t>If you view the MGDs on the LC website, all the narrative MGDs are listed on the MGD home page, whereas 1:1 MGDs are listed on their respective entity page.</a:t>
            </a:r>
          </a:p>
        </p:txBody>
      </p:sp>
      <p:sp>
        <p:nvSpPr>
          <p:cNvPr id="4" name="Slide Number Placeholder 3">
            <a:extLst>
              <a:ext uri="{FF2B5EF4-FFF2-40B4-BE49-F238E27FC236}">
                <a16:creationId xmlns:a16="http://schemas.microsoft.com/office/drawing/2014/main" id="{D1332A7A-BB58-E4D1-9130-DF1D44119D1B}"/>
              </a:ext>
            </a:extLst>
          </p:cNvPr>
          <p:cNvSpPr>
            <a:spLocks noGrp="1"/>
          </p:cNvSpPr>
          <p:nvPr>
            <p:ph type="sldNum" sz="quarter" idx="5"/>
          </p:nvPr>
        </p:nvSpPr>
        <p:spPr/>
        <p:txBody>
          <a:bodyPr/>
          <a:lstStyle/>
          <a:p>
            <a:fld id="{7A6C14AA-C89F-413E-B915-D9149CEF39DE}" type="slidenum">
              <a:rPr lang="en-CA" smtClean="0"/>
              <a:t>53</a:t>
            </a:fld>
            <a:endParaRPr lang="en-CA"/>
          </a:p>
        </p:txBody>
      </p:sp>
    </p:spTree>
    <p:extLst>
      <p:ext uri="{BB962C8B-B14F-4D97-AF65-F5344CB8AC3E}">
        <p14:creationId xmlns:p14="http://schemas.microsoft.com/office/powerpoint/2010/main" val="29454452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FD48A-7497-F4C7-3F68-10551D6205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742949-2193-1170-2A3C-74678A6D69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838DEF-72F8-E4CD-535D-44ACEB6BC798}"/>
              </a:ext>
            </a:extLst>
          </p:cNvPr>
          <p:cNvSpPr>
            <a:spLocks noGrp="1"/>
          </p:cNvSpPr>
          <p:nvPr>
            <p:ph type="body" idx="1"/>
          </p:nvPr>
        </p:nvSpPr>
        <p:spPr/>
        <p:txBody>
          <a:bodyPr/>
          <a:lstStyle/>
          <a:p>
            <a:r>
              <a:rPr lang="en-CA" dirty="0"/>
              <a:t>Narrative MGDs begin with a table of contents and have the following basic structure: Overview, Changes from Original RDA, Implementation with Metadata Examples, and Cataloger Judgment Areas. Elements are ordered based on the range of the element beginning with Nomen, attribute elements, and then all remaining relationship elements.</a:t>
            </a:r>
          </a:p>
        </p:txBody>
      </p:sp>
      <p:sp>
        <p:nvSpPr>
          <p:cNvPr id="4" name="Slide Number Placeholder 3">
            <a:extLst>
              <a:ext uri="{FF2B5EF4-FFF2-40B4-BE49-F238E27FC236}">
                <a16:creationId xmlns:a16="http://schemas.microsoft.com/office/drawing/2014/main" id="{A8E5C653-E83C-E70B-33FB-ED3242EF39BD}"/>
              </a:ext>
            </a:extLst>
          </p:cNvPr>
          <p:cNvSpPr>
            <a:spLocks noGrp="1"/>
          </p:cNvSpPr>
          <p:nvPr>
            <p:ph type="sldNum" sz="quarter" idx="5"/>
          </p:nvPr>
        </p:nvSpPr>
        <p:spPr/>
        <p:txBody>
          <a:bodyPr/>
          <a:lstStyle/>
          <a:p>
            <a:fld id="{7A6C14AA-C89F-413E-B915-D9149CEF39DE}" type="slidenum">
              <a:rPr lang="en-CA" smtClean="0"/>
              <a:t>54</a:t>
            </a:fld>
            <a:endParaRPr lang="en-CA"/>
          </a:p>
        </p:txBody>
      </p:sp>
    </p:spTree>
    <p:extLst>
      <p:ext uri="{BB962C8B-B14F-4D97-AF65-F5344CB8AC3E}">
        <p14:creationId xmlns:p14="http://schemas.microsoft.com/office/powerpoint/2010/main" val="212503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623E7-6834-A597-7D4E-4C977107F7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369E6D-EF78-B1C3-BF32-052B0F2A78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DA7953-D318-3370-A189-5CD6CA6A6E81}"/>
              </a:ext>
            </a:extLst>
          </p:cNvPr>
          <p:cNvSpPr>
            <a:spLocks noGrp="1"/>
          </p:cNvSpPr>
          <p:nvPr>
            <p:ph type="body" idx="1"/>
          </p:nvPr>
        </p:nvSpPr>
        <p:spPr/>
        <p:txBody>
          <a:bodyPr/>
          <a:lstStyle/>
          <a:p>
            <a:r>
              <a:rPr lang="en-CA" dirty="0"/>
              <a:t>In 1:1 MGDs, the information is presented in a table with the following sections: Guidance, MARC Examples, BIBFRAME Examples, Reference and Notes, Update History. These sections may be repeated when multiple topics are covered in the MGD. A header appears at the top of each page with a link to the corresponding RDA element.</a:t>
            </a:r>
          </a:p>
        </p:txBody>
      </p:sp>
      <p:sp>
        <p:nvSpPr>
          <p:cNvPr id="4" name="Slide Number Placeholder 3">
            <a:extLst>
              <a:ext uri="{FF2B5EF4-FFF2-40B4-BE49-F238E27FC236}">
                <a16:creationId xmlns:a16="http://schemas.microsoft.com/office/drawing/2014/main" id="{9D6FA3BB-7537-D0EE-C9D3-A30770F9AD09}"/>
              </a:ext>
            </a:extLst>
          </p:cNvPr>
          <p:cNvSpPr>
            <a:spLocks noGrp="1"/>
          </p:cNvSpPr>
          <p:nvPr>
            <p:ph type="sldNum" sz="quarter" idx="5"/>
          </p:nvPr>
        </p:nvSpPr>
        <p:spPr/>
        <p:txBody>
          <a:bodyPr/>
          <a:lstStyle/>
          <a:p>
            <a:fld id="{7A6C14AA-C89F-413E-B915-D9149CEF39DE}" type="slidenum">
              <a:rPr lang="en-CA" smtClean="0"/>
              <a:t>55</a:t>
            </a:fld>
            <a:endParaRPr lang="en-CA"/>
          </a:p>
        </p:txBody>
      </p:sp>
    </p:spTree>
    <p:extLst>
      <p:ext uri="{BB962C8B-B14F-4D97-AF65-F5344CB8AC3E}">
        <p14:creationId xmlns:p14="http://schemas.microsoft.com/office/powerpoint/2010/main" val="7327875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appropriate, MGDs have examples in MARC and in BIBFRAME. Some examples are made up, some are taken verbatim from bibliographic or authority descriptions, some are modified from bibliographic or authority descriptions to suit the example, and some are taken directly from LC-PCC PSs for the original RDA Toolkit.</a:t>
            </a:r>
          </a:p>
        </p:txBody>
      </p:sp>
      <p:sp>
        <p:nvSpPr>
          <p:cNvPr id="4" name="Slide Number Placeholder 3"/>
          <p:cNvSpPr>
            <a:spLocks noGrp="1"/>
          </p:cNvSpPr>
          <p:nvPr>
            <p:ph type="sldNum" sz="quarter" idx="5"/>
          </p:nvPr>
        </p:nvSpPr>
        <p:spPr/>
        <p:txBody>
          <a:bodyPr/>
          <a:lstStyle/>
          <a:p>
            <a:fld id="{860751CD-C621-4F44-BF9E-E97C3AB3C439}" type="slidenum">
              <a:rPr lang="en-US" smtClean="0"/>
              <a:t>56</a:t>
            </a:fld>
            <a:endParaRPr lang="en-US"/>
          </a:p>
        </p:txBody>
      </p:sp>
    </p:spTree>
    <p:extLst>
      <p:ext uri="{BB962C8B-B14F-4D97-AF65-F5344CB8AC3E}">
        <p14:creationId xmlns:p14="http://schemas.microsoft.com/office/powerpoint/2010/main" val="26325840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02a1c992f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g202a1c992f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last document we need to highlight is the BIBCO Standard Record Metadata Application Profile.</a:t>
            </a:r>
            <a:endParaRPr dirty="0"/>
          </a:p>
        </p:txBody>
      </p:sp>
      <p:sp>
        <p:nvSpPr>
          <p:cNvPr id="87" name="Google Shape;87;g202a1c992f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CA"/>
              <a:t>57</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20f41233ab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 metadata application profile is a specification of the metadata that is used in an application. It may include the entities, elements, and vocabulary encoding schemes that are used. </a:t>
            </a:r>
            <a:endParaRPr dirty="0"/>
          </a:p>
        </p:txBody>
      </p:sp>
      <p:sp>
        <p:nvSpPr>
          <p:cNvPr id="93" name="Google Shape;93;g320f41233a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BIBCO Standard Record, or BSR, is a metadata application profile. It is a model for bibliographic monographic records using a single encoding level in a shared database environment. Catalogers satisfy BSR requirements when creating and/or modifying bibliographic records, and determine the level of fullness that best suits the resources in their collections and the needs of their users.</a:t>
            </a:r>
            <a:endParaRPr dirty="0"/>
          </a:p>
        </p:txBody>
      </p:sp>
      <p:sp>
        <p:nvSpPr>
          <p:cNvPr id="100" name="Google Shape;10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0ECD8-0C49-9ED1-1D24-18D075BB9B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E66FBE-4874-6432-5B74-1EDC618CE4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EE77E9-9870-CCEF-4866-7DD5A9D1EBA3}"/>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dirty="0">
                <a:solidFill>
                  <a:srgbClr val="333333"/>
                </a:solidFill>
                <a:highlight>
                  <a:srgbClr val="FFFFFF"/>
                </a:highlight>
                <a:latin typeface="Arial"/>
                <a:ea typeface="Arial"/>
                <a:cs typeface="Arial"/>
                <a:sym typeface="Arial"/>
              </a:rPr>
              <a:t>The BSR for original RDA has been updated for official RDA. One of the most significant changes is that the BSR for official RDA is a spreadsheet instead of a Word/PDF document. The BSR for official RDA includes a combination of “PCC Core” and “PCC Recommended” elements applicable for textual monographs and various other formats. Since the elements in official RDA are not arranged in any order, the BSR serves as a literal map to help navigate official RDA. The BSR is used in conjunction with the LC-PCC PSs and MGDs.</a:t>
            </a:r>
          </a:p>
        </p:txBody>
      </p:sp>
      <p:sp>
        <p:nvSpPr>
          <p:cNvPr id="4" name="Slide Number Placeholder 3">
            <a:extLst>
              <a:ext uri="{FF2B5EF4-FFF2-40B4-BE49-F238E27FC236}">
                <a16:creationId xmlns:a16="http://schemas.microsoft.com/office/drawing/2014/main" id="{F11B356B-0BC7-E9BA-23D7-BCB8F6248701}"/>
              </a:ext>
            </a:extLst>
          </p:cNvPr>
          <p:cNvSpPr>
            <a:spLocks noGrp="1"/>
          </p:cNvSpPr>
          <p:nvPr>
            <p:ph type="sldNum" sz="quarter" idx="5"/>
          </p:nvPr>
        </p:nvSpPr>
        <p:spPr/>
        <p:txBody>
          <a:bodyPr/>
          <a:lstStyle/>
          <a:p>
            <a:fld id="{860751CD-C621-4F44-BF9E-E97C3AB3C439}" type="slidenum">
              <a:rPr lang="en-US" smtClean="0"/>
              <a:t>60</a:t>
            </a:fld>
            <a:endParaRPr lang="en-US"/>
          </a:p>
        </p:txBody>
      </p:sp>
    </p:spTree>
    <p:extLst>
      <p:ext uri="{BB962C8B-B14F-4D97-AF65-F5344CB8AC3E}">
        <p14:creationId xmlns:p14="http://schemas.microsoft.com/office/powerpoint/2010/main" val="6181661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96011001-932C-2300-4FB2-E029E052EE98}"/>
            </a:ext>
          </a:extLst>
        </p:cNvPr>
        <p:cNvGrpSpPr/>
        <p:nvPr/>
      </p:nvGrpSpPr>
      <p:grpSpPr>
        <a:xfrm>
          <a:off x="0" y="0"/>
          <a:ext cx="0" cy="0"/>
          <a:chOff x="0" y="0"/>
          <a:chExt cx="0" cy="0"/>
        </a:xfrm>
      </p:grpSpPr>
      <p:sp>
        <p:nvSpPr>
          <p:cNvPr id="127" name="Google Shape;127;g320f41233ab_1_32:notes">
            <a:extLst>
              <a:ext uri="{FF2B5EF4-FFF2-40B4-BE49-F238E27FC236}">
                <a16:creationId xmlns:a16="http://schemas.microsoft.com/office/drawing/2014/main" id="{0AC27C0A-E8E1-470D-6F0B-EB5D8CD5F47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CA" dirty="0"/>
              <a:t>The BSR for official RDA is still in draft form and is continuously being updated. Because of this, it is only available from the PCC Working Group on Metadata Application Profiles page on the PCC Wiki.</a:t>
            </a:r>
          </a:p>
          <a:p>
            <a:endParaRPr lang="en-CA" dirty="0"/>
          </a:p>
          <a:p>
            <a:r>
              <a:rPr lang="en-CA" dirty="0"/>
              <a:t>----------</a:t>
            </a:r>
          </a:p>
          <a:p>
            <a:r>
              <a:rPr lang="en-CA" dirty="0"/>
              <a:t>From the PCC Wiki, select Standing Committee on Standards &gt; PCC Working Group on Metadata Application Profiles.</a:t>
            </a:r>
          </a:p>
          <a:p>
            <a:r>
              <a:rPr lang="en-CA" dirty="0"/>
              <a:t>https://wiki.lyrasis.org/display/PFCCP/PCC+Working+Group+on+Metadata+Application+Profiles</a:t>
            </a:r>
          </a:p>
          <a:p>
            <a:endParaRPr lang="en-CA" dirty="0"/>
          </a:p>
          <a:p>
            <a:r>
              <a:rPr lang="en-CA" dirty="0"/>
              <a:t>Direct link to the draft BSR:</a:t>
            </a:r>
          </a:p>
          <a:p>
            <a:r>
              <a:rPr lang="en-CA" dirty="0"/>
              <a:t>https://docs.google.com/spreadsheets/d/14ooFZt8Fyy7DuF9a5X4wuxZO1dhS3pAX2fGWP5jFyfs/edit?gid=0#gid=0</a:t>
            </a:r>
          </a:p>
        </p:txBody>
      </p:sp>
      <p:sp>
        <p:nvSpPr>
          <p:cNvPr id="128" name="Google Shape;128;g320f41233ab_1_32:notes">
            <a:extLst>
              <a:ext uri="{FF2B5EF4-FFF2-40B4-BE49-F238E27FC236}">
                <a16:creationId xmlns:a16="http://schemas.microsoft.com/office/drawing/2014/main" id="{6EF18A5E-98A1-46D0-A508-131F97F5625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7109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are three ways to access the RDA Toolkit:</a:t>
            </a:r>
          </a:p>
          <a:p>
            <a:pPr marL="228600" indent="-228600">
              <a:buAutoNum type="arabicPeriod"/>
            </a:pPr>
            <a:r>
              <a:rPr lang="en-CA" dirty="0"/>
              <a:t>To go directly to the RDA Toolkit, type “access.rdatoolkit.org” into your web browser.</a:t>
            </a:r>
          </a:p>
          <a:p>
            <a:pPr marL="228600" indent="-228600">
              <a:buAutoNum type="arabicPeriod"/>
            </a:pPr>
            <a:r>
              <a:rPr lang="en-CA" dirty="0"/>
              <a:t>From the RDA Toolkit homepage at “rdatoolkit.org”, click on the “Access RDA Toolkit” button.</a:t>
            </a:r>
          </a:p>
          <a:p>
            <a:pPr marL="228600" indent="-228600">
              <a:buAutoNum type="arabicPeriod"/>
            </a:pPr>
            <a:r>
              <a:rPr lang="en-CA" dirty="0"/>
              <a:t>From the original RDA Toolkit at “original.rdatoolkit.org”, click on the “Return to the Official RDA Toolkit” link in the top banner.</a:t>
            </a:r>
          </a:p>
        </p:txBody>
      </p:sp>
      <p:sp>
        <p:nvSpPr>
          <p:cNvPr id="4" name="Slide Number Placeholder 3"/>
          <p:cNvSpPr>
            <a:spLocks noGrp="1"/>
          </p:cNvSpPr>
          <p:nvPr>
            <p:ph type="sldNum" sz="quarter" idx="5"/>
          </p:nvPr>
        </p:nvSpPr>
        <p:spPr/>
        <p:txBody>
          <a:bodyPr/>
          <a:lstStyle/>
          <a:p>
            <a:fld id="{7A6C14AA-C89F-413E-B915-D9149CEF39DE}" type="slidenum">
              <a:rPr lang="en-CA" smtClean="0"/>
              <a:t>7</a:t>
            </a:fld>
            <a:endParaRPr lang="en-CA"/>
          </a:p>
        </p:txBody>
      </p:sp>
    </p:spTree>
    <p:extLst>
      <p:ext uri="{BB962C8B-B14F-4D97-AF65-F5344CB8AC3E}">
        <p14:creationId xmlns:p14="http://schemas.microsoft.com/office/powerpoint/2010/main" val="38251196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a:extLst>
            <a:ext uri="{FF2B5EF4-FFF2-40B4-BE49-F238E27FC236}">
              <a16:creationId xmlns:a16="http://schemas.microsoft.com/office/drawing/2014/main" id="{29EBF0B0-B43D-D111-F4AA-A14C0DB49768}"/>
            </a:ext>
          </a:extLst>
        </p:cNvPr>
        <p:cNvGrpSpPr/>
        <p:nvPr/>
      </p:nvGrpSpPr>
      <p:grpSpPr>
        <a:xfrm>
          <a:off x="0" y="0"/>
          <a:ext cx="0" cy="0"/>
          <a:chOff x="0" y="0"/>
          <a:chExt cx="0" cy="0"/>
        </a:xfrm>
      </p:grpSpPr>
      <p:sp>
        <p:nvSpPr>
          <p:cNvPr id="135" name="Google Shape;135;g327ff93b49d_0_18:notes">
            <a:extLst>
              <a:ext uri="{FF2B5EF4-FFF2-40B4-BE49-F238E27FC236}">
                <a16:creationId xmlns:a16="http://schemas.microsoft.com/office/drawing/2014/main" id="{A5F8BA44-9D86-413B-F2F0-7DEF41EF299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dirty="0"/>
              <a:t>A key for the abbreviations and color coding used throughout the BSR is found on sheet 2. Of note is that </a:t>
            </a:r>
            <a:r>
              <a:rPr lang="en-CA" dirty="0" err="1"/>
              <a:t>superelements</a:t>
            </a:r>
            <a:r>
              <a:rPr lang="en-CA" dirty="0"/>
              <a:t>, element supertypes, and general instructions are shaded purple, while </a:t>
            </a:r>
            <a:r>
              <a:rPr lang="en-CA" dirty="0" err="1"/>
              <a:t>subelements</a:t>
            </a:r>
            <a:r>
              <a:rPr lang="en-CA" dirty="0"/>
              <a:t>, element subtypes, and targeted instructions are shaded grey.</a:t>
            </a:r>
          </a:p>
          <a:p>
            <a:pPr marL="0" lvl="0" indent="0" algn="l" rtl="0">
              <a:lnSpc>
                <a:spcPct val="100000"/>
              </a:lnSpc>
              <a:spcBef>
                <a:spcPts val="0"/>
              </a:spcBef>
              <a:spcAft>
                <a:spcPts val="0"/>
              </a:spcAft>
              <a:buSzPts val="1400"/>
              <a:buNone/>
            </a:pPr>
            <a:endParaRPr lang="en-CA" dirty="0"/>
          </a:p>
          <a:p>
            <a:pPr marL="0" lvl="0" indent="0" algn="l" rtl="0">
              <a:lnSpc>
                <a:spcPct val="100000"/>
              </a:lnSpc>
              <a:spcBef>
                <a:spcPts val="0"/>
              </a:spcBef>
              <a:spcAft>
                <a:spcPts val="0"/>
              </a:spcAft>
              <a:buSzPts val="1400"/>
              <a:buNone/>
            </a:pPr>
            <a:r>
              <a:rPr lang="en-CA" dirty="0"/>
              <a:t>----------</a:t>
            </a:r>
          </a:p>
          <a:p>
            <a:pPr marL="0" lvl="0" indent="0" algn="l" rtl="0">
              <a:lnSpc>
                <a:spcPct val="100000"/>
              </a:lnSpc>
              <a:spcBef>
                <a:spcPts val="0"/>
              </a:spcBef>
              <a:spcAft>
                <a:spcPts val="0"/>
              </a:spcAft>
              <a:buSzPts val="1400"/>
              <a:buNone/>
            </a:pPr>
            <a:r>
              <a:rPr lang="en-CA" dirty="0"/>
              <a:t>Direct link: https://docs.google.com/spreadsheets/d/14ooFZt8Fyy7DuF9a5X4wuxZO1dhS3pAX2fGWP5jFyfs/edit?gid=0#gid=0</a:t>
            </a:r>
          </a:p>
        </p:txBody>
      </p:sp>
      <p:sp>
        <p:nvSpPr>
          <p:cNvPr id="136" name="Google Shape;136;g327ff93b49d_0_18:notes">
            <a:extLst>
              <a:ext uri="{FF2B5EF4-FFF2-40B4-BE49-F238E27FC236}">
                <a16:creationId xmlns:a16="http://schemas.microsoft.com/office/drawing/2014/main" id="{B619DD80-F963-2189-7DEB-1F7FCB26B61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65220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27ff93b49d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dirty="0"/>
              <a:t>PCC Core Elements are listed on sheet 1 of the BSR for official RDA. Blue rows divide and organize the list into the following sections, which largely correspond to the sections in original RDA:</a:t>
            </a:r>
          </a:p>
          <a:p>
            <a:pPr marL="171450" lvl="0" indent="-171450" algn="l" rtl="0">
              <a:lnSpc>
                <a:spcPct val="100000"/>
              </a:lnSpc>
              <a:spcBef>
                <a:spcPts val="0"/>
              </a:spcBef>
              <a:spcAft>
                <a:spcPts val="0"/>
              </a:spcAft>
              <a:buSzPts val="1400"/>
              <a:buFont typeface="Arial" panose="020B0604020202020204" pitchFamily="34" charset="0"/>
              <a:buChar char="•"/>
            </a:pPr>
            <a:r>
              <a:rPr lang="en-CA" dirty="0"/>
              <a:t>Identifying Manifestations &amp; Items</a:t>
            </a:r>
          </a:p>
          <a:p>
            <a:pPr marL="171450" lvl="0" indent="-171450" algn="l" rtl="0">
              <a:lnSpc>
                <a:spcPct val="100000"/>
              </a:lnSpc>
              <a:spcBef>
                <a:spcPts val="0"/>
              </a:spcBef>
              <a:spcAft>
                <a:spcPts val="0"/>
              </a:spcAft>
              <a:buSzPts val="1400"/>
              <a:buFont typeface="Arial" panose="020B0604020202020204" pitchFamily="34" charset="0"/>
              <a:buChar char="•"/>
            </a:pPr>
            <a:r>
              <a:rPr lang="en-CA" dirty="0"/>
              <a:t>Describing Carriers</a:t>
            </a:r>
          </a:p>
          <a:p>
            <a:pPr marL="171450" lvl="0" indent="-171450" algn="l" rtl="0">
              <a:lnSpc>
                <a:spcPct val="100000"/>
              </a:lnSpc>
              <a:spcBef>
                <a:spcPts val="0"/>
              </a:spcBef>
              <a:spcAft>
                <a:spcPts val="0"/>
              </a:spcAft>
              <a:buSzPts val="1400"/>
              <a:buFont typeface="Arial" panose="020B0604020202020204" pitchFamily="34" charset="0"/>
              <a:buChar char="•"/>
            </a:pPr>
            <a:r>
              <a:rPr lang="en-CA" dirty="0"/>
              <a:t>Providing Acquisition &amp; Access Information</a:t>
            </a:r>
          </a:p>
          <a:p>
            <a:pPr marL="171450" lvl="0" indent="-171450" algn="l" rtl="0">
              <a:lnSpc>
                <a:spcPct val="100000"/>
              </a:lnSpc>
              <a:spcBef>
                <a:spcPts val="0"/>
              </a:spcBef>
              <a:spcAft>
                <a:spcPts val="0"/>
              </a:spcAft>
              <a:buSzPts val="1400"/>
              <a:buFont typeface="Arial" panose="020B0604020202020204" pitchFamily="34" charset="0"/>
              <a:buChar char="•"/>
            </a:pPr>
            <a:r>
              <a:rPr lang="en-CA" dirty="0"/>
              <a:t>Identifying Works</a:t>
            </a:r>
          </a:p>
          <a:p>
            <a:pPr marL="171450" lvl="0" indent="-171450" algn="l" rtl="0">
              <a:lnSpc>
                <a:spcPct val="100000"/>
              </a:lnSpc>
              <a:spcBef>
                <a:spcPts val="0"/>
              </a:spcBef>
              <a:spcAft>
                <a:spcPts val="0"/>
              </a:spcAft>
              <a:buSzPts val="1400"/>
              <a:buFont typeface="Arial" panose="020B0604020202020204" pitchFamily="34" charset="0"/>
              <a:buChar char="•"/>
            </a:pPr>
            <a:r>
              <a:rPr lang="en-CA" dirty="0"/>
              <a:t>Identifying Expressions</a:t>
            </a:r>
          </a:p>
          <a:p>
            <a:pPr marL="171450" lvl="0" indent="-171450" algn="l" rtl="0">
              <a:lnSpc>
                <a:spcPct val="100000"/>
              </a:lnSpc>
              <a:spcBef>
                <a:spcPts val="0"/>
              </a:spcBef>
              <a:spcAft>
                <a:spcPts val="0"/>
              </a:spcAft>
              <a:buSzPts val="1400"/>
              <a:buFont typeface="Arial" panose="020B0604020202020204" pitchFamily="34" charset="0"/>
              <a:buChar char="•"/>
            </a:pPr>
            <a:r>
              <a:rPr lang="en-CA" dirty="0"/>
              <a:t>Agents (which includes sections for Agents Associated with a Work, Agents Associated with an Expression, and Agents Associated with a Manifestation)</a:t>
            </a:r>
          </a:p>
          <a:p>
            <a:pPr marL="171450" lvl="0" indent="-171450" algn="l" rtl="0">
              <a:lnSpc>
                <a:spcPct val="100000"/>
              </a:lnSpc>
              <a:spcBef>
                <a:spcPts val="0"/>
              </a:spcBef>
              <a:spcAft>
                <a:spcPts val="0"/>
              </a:spcAft>
              <a:buSzPts val="1400"/>
              <a:buFont typeface="Arial" panose="020B0604020202020204" pitchFamily="34" charset="0"/>
              <a:buChar char="•"/>
            </a:pPr>
            <a:r>
              <a:rPr lang="en-CA" dirty="0"/>
              <a:t>Relationships Between Works and Subjects</a:t>
            </a:r>
          </a:p>
          <a:p>
            <a:pPr marL="171450" lvl="0" indent="-171450" algn="l" rtl="0">
              <a:lnSpc>
                <a:spcPct val="100000"/>
              </a:lnSpc>
              <a:spcBef>
                <a:spcPts val="0"/>
              </a:spcBef>
              <a:spcAft>
                <a:spcPts val="0"/>
              </a:spcAft>
              <a:buSzPts val="1400"/>
              <a:buFont typeface="Arial" panose="020B0604020202020204" pitchFamily="34" charset="0"/>
              <a:buChar char="•"/>
            </a:pPr>
            <a:r>
              <a:rPr lang="en-CA" dirty="0"/>
              <a:t>Related Works</a:t>
            </a:r>
          </a:p>
          <a:p>
            <a:pPr marL="171450" lvl="0" indent="-171450" algn="l" rtl="0">
              <a:lnSpc>
                <a:spcPct val="100000"/>
              </a:lnSpc>
              <a:spcBef>
                <a:spcPts val="0"/>
              </a:spcBef>
              <a:spcAft>
                <a:spcPts val="0"/>
              </a:spcAft>
              <a:buSzPts val="1400"/>
              <a:buFont typeface="Arial" panose="020B0604020202020204" pitchFamily="34" charset="0"/>
              <a:buChar char="•"/>
            </a:pPr>
            <a:r>
              <a:rPr lang="en-CA" dirty="0"/>
              <a:t>Related Expressions</a:t>
            </a:r>
          </a:p>
          <a:p>
            <a:pPr marL="171450" lvl="0" indent="-171450" algn="l" rtl="0">
              <a:lnSpc>
                <a:spcPct val="100000"/>
              </a:lnSpc>
              <a:spcBef>
                <a:spcPts val="0"/>
              </a:spcBef>
              <a:spcAft>
                <a:spcPts val="0"/>
              </a:spcAft>
              <a:buSzPts val="1400"/>
              <a:buFont typeface="Arial" panose="020B0604020202020204" pitchFamily="34" charset="0"/>
              <a:buChar char="•"/>
            </a:pPr>
            <a:r>
              <a:rPr lang="en-CA" dirty="0"/>
              <a:t>Related Manifestations</a:t>
            </a:r>
          </a:p>
          <a:p>
            <a:pPr marL="171450" lvl="0" indent="-171450" algn="l" rtl="0">
              <a:lnSpc>
                <a:spcPct val="100000"/>
              </a:lnSpc>
              <a:spcBef>
                <a:spcPts val="0"/>
              </a:spcBef>
              <a:spcAft>
                <a:spcPts val="0"/>
              </a:spcAft>
              <a:buSzPts val="1400"/>
              <a:buFont typeface="Arial" panose="020B0604020202020204" pitchFamily="34" charset="0"/>
              <a:buChar char="•"/>
            </a:pPr>
            <a:r>
              <a:rPr lang="en-CA" dirty="0"/>
              <a:t>Related Items</a:t>
            </a:r>
          </a:p>
        </p:txBody>
      </p:sp>
      <p:sp>
        <p:nvSpPr>
          <p:cNvPr id="144" name="Google Shape;144;g327ff93b49d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a:extLst>
            <a:ext uri="{FF2B5EF4-FFF2-40B4-BE49-F238E27FC236}">
              <a16:creationId xmlns:a16="http://schemas.microsoft.com/office/drawing/2014/main" id="{A6843479-1048-593B-0CB6-041D6D5B1C9B}"/>
            </a:ext>
          </a:extLst>
        </p:cNvPr>
        <p:cNvGrpSpPr/>
        <p:nvPr/>
      </p:nvGrpSpPr>
      <p:grpSpPr>
        <a:xfrm>
          <a:off x="0" y="0"/>
          <a:ext cx="0" cy="0"/>
          <a:chOff x="0" y="0"/>
          <a:chExt cx="0" cy="0"/>
        </a:xfrm>
      </p:grpSpPr>
      <p:sp>
        <p:nvSpPr>
          <p:cNvPr id="150" name="Google Shape;150;g327ff93b49d_0_27:notes">
            <a:extLst>
              <a:ext uri="{FF2B5EF4-FFF2-40B4-BE49-F238E27FC236}">
                <a16:creationId xmlns:a16="http://schemas.microsoft.com/office/drawing/2014/main" id="{0CF717A9-F0D1-7BAB-F819-2938B8A463E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dirty="0"/>
              <a:t>Going from left to right in the PCC Core Elements sheet, there are columns for BIBFRAME and MARC encodings, a column for RDA instructions and elements, and then a link to the RDA element or guidance in the RDA Toolkit.</a:t>
            </a:r>
          </a:p>
        </p:txBody>
      </p:sp>
      <p:sp>
        <p:nvSpPr>
          <p:cNvPr id="151" name="Google Shape;151;g327ff93b49d_0_27:notes">
            <a:extLst>
              <a:ext uri="{FF2B5EF4-FFF2-40B4-BE49-F238E27FC236}">
                <a16:creationId xmlns:a16="http://schemas.microsoft.com/office/drawing/2014/main" id="{29C3B526-A63E-34A6-1F03-762D34F0C77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627647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a:extLst>
            <a:ext uri="{FF2B5EF4-FFF2-40B4-BE49-F238E27FC236}">
              <a16:creationId xmlns:a16="http://schemas.microsoft.com/office/drawing/2014/main" id="{1A86D3F0-C11D-BE6B-2EC5-F8E31D29C108}"/>
            </a:ext>
          </a:extLst>
        </p:cNvPr>
        <p:cNvGrpSpPr/>
        <p:nvPr/>
      </p:nvGrpSpPr>
      <p:grpSpPr>
        <a:xfrm>
          <a:off x="0" y="0"/>
          <a:ext cx="0" cy="0"/>
          <a:chOff x="0" y="0"/>
          <a:chExt cx="0" cy="0"/>
        </a:xfrm>
      </p:grpSpPr>
      <p:sp>
        <p:nvSpPr>
          <p:cNvPr id="150" name="Google Shape;150;g327ff93b49d_0_27:notes">
            <a:extLst>
              <a:ext uri="{FF2B5EF4-FFF2-40B4-BE49-F238E27FC236}">
                <a16:creationId xmlns:a16="http://schemas.microsoft.com/office/drawing/2014/main" id="{1CA48AD6-7180-6821-27C7-593A1D1A186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dirty="0"/>
              <a:t>The domain and range of the element are given, followed by a column indicating if the element is PCC Core or PCC Recommended.</a:t>
            </a:r>
            <a:endParaRPr dirty="0"/>
          </a:p>
        </p:txBody>
      </p:sp>
      <p:sp>
        <p:nvSpPr>
          <p:cNvPr id="151" name="Google Shape;151;g327ff93b49d_0_27:notes">
            <a:extLst>
              <a:ext uri="{FF2B5EF4-FFF2-40B4-BE49-F238E27FC236}">
                <a16:creationId xmlns:a16="http://schemas.microsoft.com/office/drawing/2014/main" id="{E5E06688-2F8B-44C0-D868-9F14D801323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431010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a:extLst>
            <a:ext uri="{FF2B5EF4-FFF2-40B4-BE49-F238E27FC236}">
              <a16:creationId xmlns:a16="http://schemas.microsoft.com/office/drawing/2014/main" id="{67083FCA-D7D3-63E1-011F-6ACDE1885056}"/>
            </a:ext>
          </a:extLst>
        </p:cNvPr>
        <p:cNvGrpSpPr/>
        <p:nvPr/>
      </p:nvGrpSpPr>
      <p:grpSpPr>
        <a:xfrm>
          <a:off x="0" y="0"/>
          <a:ext cx="0" cy="0"/>
          <a:chOff x="0" y="0"/>
          <a:chExt cx="0" cy="0"/>
        </a:xfrm>
      </p:grpSpPr>
      <p:sp>
        <p:nvSpPr>
          <p:cNvPr id="150" name="Google Shape;150;g327ff93b49d_0_27:notes">
            <a:extLst>
              <a:ext uri="{FF2B5EF4-FFF2-40B4-BE49-F238E27FC236}">
                <a16:creationId xmlns:a16="http://schemas.microsoft.com/office/drawing/2014/main" id="{A87B2F82-026D-03AC-915F-1D931B3FF4F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dirty="0"/>
              <a:t>Very basic guidance is included in the Notes column, which may include links to the RDA Toolkit or Metadata Guidance documents. If the value for the element can be recorded using a controlled term, the Associated Vocabularies are listed. Lastly, there is a column that includes links to selected MGDs or Official RDA Guidance.</a:t>
            </a:r>
          </a:p>
        </p:txBody>
      </p:sp>
      <p:sp>
        <p:nvSpPr>
          <p:cNvPr id="151" name="Google Shape;151;g327ff93b49d_0_27:notes">
            <a:extLst>
              <a:ext uri="{FF2B5EF4-FFF2-40B4-BE49-F238E27FC236}">
                <a16:creationId xmlns:a16="http://schemas.microsoft.com/office/drawing/2014/main" id="{5B758E66-5AF4-4D80-E477-C9CF3A79EB3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92281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0839EFE3-F958-8708-D933-3368E1577B39}"/>
            </a:ext>
          </a:extLst>
        </p:cNvPr>
        <p:cNvGrpSpPr/>
        <p:nvPr/>
      </p:nvGrpSpPr>
      <p:grpSpPr>
        <a:xfrm>
          <a:off x="0" y="0"/>
          <a:ext cx="0" cy="0"/>
          <a:chOff x="0" y="0"/>
          <a:chExt cx="0" cy="0"/>
        </a:xfrm>
      </p:grpSpPr>
      <p:sp>
        <p:nvSpPr>
          <p:cNvPr id="174" name="Google Shape;174;g32e9664bc58_0_0:notes">
            <a:extLst>
              <a:ext uri="{FF2B5EF4-FFF2-40B4-BE49-F238E27FC236}">
                <a16:creationId xmlns:a16="http://schemas.microsoft.com/office/drawing/2014/main" id="{A9BF2D3B-B483-BAA3-1D1E-35212E1AFB8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dirty="0"/>
              <a:t>Sheet 3 is divided into formats and provides recommended non-RDA and MARC data for the Leader and variable control fields.</a:t>
            </a:r>
          </a:p>
          <a:p>
            <a:pPr marL="0" lvl="0" indent="0" algn="l" rtl="0">
              <a:lnSpc>
                <a:spcPct val="100000"/>
              </a:lnSpc>
              <a:spcBef>
                <a:spcPts val="0"/>
              </a:spcBef>
              <a:spcAft>
                <a:spcPts val="0"/>
              </a:spcAft>
              <a:buSzPts val="1400"/>
              <a:buNone/>
            </a:pPr>
            <a:endParaRPr lang="en-CA" dirty="0"/>
          </a:p>
          <a:p>
            <a:pPr marL="0" lvl="0" indent="0" algn="l" rtl="0">
              <a:lnSpc>
                <a:spcPct val="100000"/>
              </a:lnSpc>
              <a:spcBef>
                <a:spcPts val="0"/>
              </a:spcBef>
              <a:spcAft>
                <a:spcPts val="0"/>
              </a:spcAft>
              <a:buSzPts val="1400"/>
              <a:buNone/>
            </a:pPr>
            <a:r>
              <a:rPr lang="en-CA" dirty="0"/>
              <a:t>----------</a:t>
            </a:r>
          </a:p>
          <a:p>
            <a:pPr marL="0" lvl="0" indent="0" algn="l" rtl="0">
              <a:lnSpc>
                <a:spcPct val="100000"/>
              </a:lnSpc>
              <a:spcBef>
                <a:spcPts val="0"/>
              </a:spcBef>
              <a:spcAft>
                <a:spcPts val="0"/>
              </a:spcAft>
              <a:buSzPts val="1400"/>
              <a:buNone/>
            </a:pPr>
            <a:r>
              <a:rPr lang="en-CA" dirty="0"/>
              <a:t>Direct link: https://docs.google.com/spreadsheets/d/14ooFZt8Fyy7DuF9a5X4wuxZO1dhS3pAX2fGWP5jFyfs/edit?gid=0#gid=0</a:t>
            </a:r>
          </a:p>
        </p:txBody>
      </p:sp>
      <p:sp>
        <p:nvSpPr>
          <p:cNvPr id="175" name="Google Shape;175;g32e9664bc58_0_0:notes">
            <a:extLst>
              <a:ext uri="{FF2B5EF4-FFF2-40B4-BE49-F238E27FC236}">
                <a16:creationId xmlns:a16="http://schemas.microsoft.com/office/drawing/2014/main" id="{21056ABE-6158-E7E8-E6C9-C1645ABB263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387350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know what the documentation is, let’s look at how we can use it while cataloging.</a:t>
            </a:r>
          </a:p>
        </p:txBody>
      </p:sp>
      <p:sp>
        <p:nvSpPr>
          <p:cNvPr id="4" name="Slide Number Placeholder 3"/>
          <p:cNvSpPr>
            <a:spLocks noGrp="1"/>
          </p:cNvSpPr>
          <p:nvPr>
            <p:ph type="sldNum" sz="quarter" idx="5"/>
          </p:nvPr>
        </p:nvSpPr>
        <p:spPr/>
        <p:txBody>
          <a:bodyPr/>
          <a:lstStyle/>
          <a:p>
            <a:fld id="{860751CD-C621-4F44-BF9E-E97C3AB3C439}" type="slidenum">
              <a:rPr lang="en-US" smtClean="0"/>
              <a:t>68</a:t>
            </a:fld>
            <a:endParaRPr lang="en-US"/>
          </a:p>
        </p:txBody>
      </p:sp>
    </p:spTree>
    <p:extLst>
      <p:ext uri="{BB962C8B-B14F-4D97-AF65-F5344CB8AC3E}">
        <p14:creationId xmlns:p14="http://schemas.microsoft.com/office/powerpoint/2010/main" val="21336070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Since RDA only specifies a very basic minimum description, we apply the option to record elements that are specified by an application profile and that are deemed useful for identification and access. The PCC BIBCO metadata application profile includes the BSR, the LC-PCC PSs, and the MGDs.</a:t>
            </a:r>
          </a:p>
        </p:txBody>
      </p:sp>
      <p:sp>
        <p:nvSpPr>
          <p:cNvPr id="4" name="Slide Number Placeholder 3"/>
          <p:cNvSpPr>
            <a:spLocks noGrp="1"/>
          </p:cNvSpPr>
          <p:nvPr>
            <p:ph type="sldNum" sz="quarter" idx="5"/>
          </p:nvPr>
        </p:nvSpPr>
        <p:spPr/>
        <p:txBody>
          <a:bodyPr/>
          <a:lstStyle/>
          <a:p>
            <a:fld id="{860751CD-C621-4F44-BF9E-E97C3AB3C439}" type="slidenum">
              <a:rPr lang="en-US" smtClean="0"/>
              <a:t>69</a:t>
            </a:fld>
            <a:endParaRPr lang="en-US"/>
          </a:p>
        </p:txBody>
      </p:sp>
    </p:spTree>
    <p:extLst>
      <p:ext uri="{BB962C8B-B14F-4D97-AF65-F5344CB8AC3E}">
        <p14:creationId xmlns:p14="http://schemas.microsoft.com/office/powerpoint/2010/main" val="14483691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r>
              <a:rPr lang="en-CA" dirty="0"/>
              <a:t>For an effective description of an entity, LC/PCC has designated certain elements as Core. For a full-level record, all Core elements must be recorded if applicable and readily ascertainable. Unless otherwise specified, only one instance of a Core element is required; subsequent instances are optional.</a:t>
            </a:r>
          </a:p>
          <a:p>
            <a:pPr marL="0" lvl="0" indent="0" algn="l" rtl="0">
              <a:spcBef>
                <a:spcPts val="0"/>
              </a:spcBef>
              <a:spcAft>
                <a:spcPts val="0"/>
              </a:spcAft>
              <a:buClr>
                <a:schemeClr val="dk1"/>
              </a:buClr>
              <a:buSzPts val="1200"/>
              <a:buFont typeface="Calibri"/>
              <a:buNone/>
            </a:pPr>
            <a:endParaRPr lang="en-CA" dirty="0"/>
          </a:p>
          <a:p>
            <a:pPr marL="0" lvl="0" indent="0" algn="l" rtl="0">
              <a:spcBef>
                <a:spcPts val="0"/>
              </a:spcBef>
              <a:spcAft>
                <a:spcPts val="0"/>
              </a:spcAft>
              <a:buClr>
                <a:schemeClr val="dk1"/>
              </a:buClr>
              <a:buSzPts val="1200"/>
              <a:buFont typeface="Calibri"/>
              <a:buNone/>
            </a:pPr>
            <a:r>
              <a:rPr lang="en-CA" dirty="0"/>
              <a:t>There are three types of core statements:</a:t>
            </a:r>
          </a:p>
          <a:p>
            <a:pPr marL="171450" lvl="0" indent="-171450" algn="l" rtl="0">
              <a:spcBef>
                <a:spcPts val="0"/>
              </a:spcBef>
              <a:spcAft>
                <a:spcPts val="0"/>
              </a:spcAft>
              <a:buClr>
                <a:schemeClr val="dk1"/>
              </a:buClr>
              <a:buSzPts val="1200"/>
              <a:buFont typeface="Arial" panose="020B0604020202020204" pitchFamily="34" charset="0"/>
              <a:buChar char="•"/>
            </a:pPr>
            <a:r>
              <a:rPr lang="en-CA" dirty="0"/>
              <a:t>“Core” means that the element is required if applicable and readily ascertainable. Core does not mean it is mandatory.</a:t>
            </a:r>
          </a:p>
          <a:p>
            <a:pPr marL="171450" lvl="0" indent="-171450" algn="l" rtl="0">
              <a:spcBef>
                <a:spcPts val="0"/>
              </a:spcBef>
              <a:spcAft>
                <a:spcPts val="0"/>
              </a:spcAft>
              <a:buClr>
                <a:schemeClr val="dk1"/>
              </a:buClr>
              <a:buSzPts val="1200"/>
              <a:buFont typeface="Arial" panose="020B0604020202020204" pitchFamily="34" charset="0"/>
              <a:buChar char="•"/>
            </a:pPr>
            <a:r>
              <a:rPr lang="en-CA" dirty="0"/>
              <a:t>“Core if” means that the element is required when specific conditions are met.</a:t>
            </a:r>
          </a:p>
          <a:p>
            <a:pPr marL="171450" lvl="0" indent="-171450" algn="l" rtl="0">
              <a:spcBef>
                <a:spcPts val="0"/>
              </a:spcBef>
              <a:spcAft>
                <a:spcPts val="0"/>
              </a:spcAft>
              <a:buClr>
                <a:schemeClr val="dk1"/>
              </a:buClr>
              <a:buSzPts val="1200"/>
              <a:buFont typeface="Arial" panose="020B0604020202020204" pitchFamily="34" charset="0"/>
              <a:buChar char="•"/>
            </a:pPr>
            <a:r>
              <a:rPr lang="en-CA" dirty="0"/>
              <a:t>“Core for” means that the element is required for specific formats.</a:t>
            </a:r>
          </a:p>
          <a:p>
            <a:pPr marL="171450" lvl="0" indent="-171450" algn="l" rtl="0">
              <a:spcBef>
                <a:spcPts val="0"/>
              </a:spcBef>
              <a:spcAft>
                <a:spcPts val="0"/>
              </a:spcAft>
              <a:buClr>
                <a:schemeClr val="dk1"/>
              </a:buClr>
              <a:buSzPts val="1200"/>
              <a:buFont typeface="Arial" panose="020B0604020202020204" pitchFamily="34" charset="0"/>
              <a:buChar char="•"/>
            </a:pPr>
            <a:endParaRPr lang="en-CA" dirty="0"/>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r>
              <a:rPr lang="en-CA" dirty="0"/>
              <a:t>If there is no Core statement, then the element is optional for LC/PCC; however, you may be required to record the element according to institutional policy or best practices from a specialized cataloging community.</a:t>
            </a:r>
          </a:p>
        </p:txBody>
      </p:sp>
      <p:sp>
        <p:nvSpPr>
          <p:cNvPr id="4" name="Slide Number Placeholder 3"/>
          <p:cNvSpPr>
            <a:spLocks noGrp="1"/>
          </p:cNvSpPr>
          <p:nvPr>
            <p:ph type="sldNum" sz="quarter" idx="5"/>
          </p:nvPr>
        </p:nvSpPr>
        <p:spPr/>
        <p:txBody>
          <a:bodyPr/>
          <a:lstStyle/>
          <a:p>
            <a:fld id="{860751CD-C621-4F44-BF9E-E97C3AB3C439}" type="slidenum">
              <a:rPr lang="en-US" smtClean="0"/>
              <a:t>70</a:t>
            </a:fld>
            <a:endParaRPr lang="en-US"/>
          </a:p>
        </p:txBody>
      </p:sp>
    </p:spTree>
    <p:extLst>
      <p:ext uri="{BB962C8B-B14F-4D97-AF65-F5344CB8AC3E}">
        <p14:creationId xmlns:p14="http://schemas.microsoft.com/office/powerpoint/2010/main" val="29939343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Because the BSR includes all PCC Core and PCC Recommended elements, it is a logical place to start. In addition to basic information about the element, it provides a link to view the element in the RDA Toolkit. Note that the element is identified as Core in the “General / Core / Recommended?” column in the BSR and in the LC-PCC PS for Prerecording.</a:t>
            </a:r>
          </a:p>
        </p:txBody>
      </p:sp>
      <p:sp>
        <p:nvSpPr>
          <p:cNvPr id="4" name="Slide Number Placeholder 3"/>
          <p:cNvSpPr>
            <a:spLocks noGrp="1"/>
          </p:cNvSpPr>
          <p:nvPr>
            <p:ph type="sldNum" sz="quarter" idx="5"/>
          </p:nvPr>
        </p:nvSpPr>
        <p:spPr/>
        <p:txBody>
          <a:bodyPr/>
          <a:lstStyle/>
          <a:p>
            <a:fld id="{860751CD-C621-4F44-BF9E-E97C3AB3C439}" type="slidenum">
              <a:rPr lang="en-US" smtClean="0"/>
              <a:t>71</a:t>
            </a:fld>
            <a:endParaRPr lang="en-US"/>
          </a:p>
        </p:txBody>
      </p:sp>
    </p:spTree>
    <p:extLst>
      <p:ext uri="{BB962C8B-B14F-4D97-AF65-F5344CB8AC3E}">
        <p14:creationId xmlns:p14="http://schemas.microsoft.com/office/powerpoint/2010/main" val="1380736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3639-E60D-F0E8-525E-657717442C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322056-D37D-8675-04B3-80E011B7DB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5403F1-6C90-8377-211A-9D35BA5361B4}"/>
              </a:ext>
            </a:extLst>
          </p:cNvPr>
          <p:cNvSpPr>
            <a:spLocks noGrp="1"/>
          </p:cNvSpPr>
          <p:nvPr>
            <p:ph type="body" idx="1"/>
          </p:nvPr>
        </p:nvSpPr>
        <p:spPr/>
        <p:txBody>
          <a:bodyPr/>
          <a:lstStyle/>
          <a:p>
            <a:r>
              <a:rPr lang="en-CA" dirty="0"/>
              <a:t>For the workshop today, we have created a profile that you can use. To login to the toolkit using this profile, enter the username </a:t>
            </a:r>
            <a:r>
              <a:rPr lang="en-CA" b="1" dirty="0"/>
              <a:t>ALA2025</a:t>
            </a:r>
            <a:r>
              <a:rPr lang="en-CA" b="0" dirty="0"/>
              <a:t>, the password </a:t>
            </a:r>
            <a:r>
              <a:rPr lang="en-CA" b="1" dirty="0"/>
              <a:t>ALA2025</a:t>
            </a:r>
            <a:r>
              <a:rPr lang="en-CA" b="0" dirty="0"/>
              <a:t>, and then click “Log In”.</a:t>
            </a:r>
            <a:endParaRPr lang="en-CA" dirty="0"/>
          </a:p>
        </p:txBody>
      </p:sp>
      <p:sp>
        <p:nvSpPr>
          <p:cNvPr id="4" name="Slide Number Placeholder 3">
            <a:extLst>
              <a:ext uri="{FF2B5EF4-FFF2-40B4-BE49-F238E27FC236}">
                <a16:creationId xmlns:a16="http://schemas.microsoft.com/office/drawing/2014/main" id="{B140F0BE-3EE4-FB8C-ED58-F7C8DD1366A9}"/>
              </a:ext>
            </a:extLst>
          </p:cNvPr>
          <p:cNvSpPr>
            <a:spLocks noGrp="1"/>
          </p:cNvSpPr>
          <p:nvPr>
            <p:ph type="sldNum" sz="quarter" idx="5"/>
          </p:nvPr>
        </p:nvSpPr>
        <p:spPr/>
        <p:txBody>
          <a:bodyPr/>
          <a:lstStyle/>
          <a:p>
            <a:fld id="{7A6C14AA-C89F-413E-B915-D9149CEF39DE}" type="slidenum">
              <a:rPr lang="en-CA" smtClean="0"/>
              <a:t>8</a:t>
            </a:fld>
            <a:endParaRPr lang="en-CA"/>
          </a:p>
        </p:txBody>
      </p:sp>
    </p:spTree>
    <p:extLst>
      <p:ext uri="{BB962C8B-B14F-4D97-AF65-F5344CB8AC3E}">
        <p14:creationId xmlns:p14="http://schemas.microsoft.com/office/powerpoint/2010/main" val="31314292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Because of the element hierarchy in RDA, you may be able to choose between using an element subtype to create a more specific description or using the element supertype to create a more general description. This is most common when recording a relationship and the specific relationship is not listed in the BSR.</a:t>
            </a:r>
          </a:p>
        </p:txBody>
      </p:sp>
      <p:sp>
        <p:nvSpPr>
          <p:cNvPr id="4" name="Slide Number Placeholder 3"/>
          <p:cNvSpPr>
            <a:spLocks noGrp="1"/>
          </p:cNvSpPr>
          <p:nvPr>
            <p:ph type="sldNum" sz="quarter" idx="5"/>
          </p:nvPr>
        </p:nvSpPr>
        <p:spPr/>
        <p:txBody>
          <a:bodyPr/>
          <a:lstStyle/>
          <a:p>
            <a:fld id="{860751CD-C621-4F44-BF9E-E97C3AB3C439}" type="slidenum">
              <a:rPr lang="en-US" smtClean="0"/>
              <a:t>72</a:t>
            </a:fld>
            <a:endParaRPr lang="en-US"/>
          </a:p>
        </p:txBody>
      </p:sp>
    </p:spTree>
    <p:extLst>
      <p:ext uri="{BB962C8B-B14F-4D97-AF65-F5344CB8AC3E}">
        <p14:creationId xmlns:p14="http://schemas.microsoft.com/office/powerpoint/2010/main" val="274581216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After deciding to record an element, consider all options and related policy statements to determine </a:t>
            </a:r>
            <a:r>
              <a:rPr lang="en-CA" i="1" dirty="0"/>
              <a:t>how</a:t>
            </a:r>
            <a:r>
              <a:rPr lang="en-CA" dirty="0"/>
              <a:t> the value for the element should be recorded.</a:t>
            </a:r>
          </a:p>
          <a:p>
            <a:pPr marL="171450" indent="-171450">
              <a:buFont typeface="Arial" panose="020B0604020202020204" pitchFamily="34" charset="0"/>
              <a:buChar char="•"/>
            </a:pPr>
            <a:r>
              <a:rPr lang="en-CA" dirty="0"/>
              <a:t>“Apply the option” means that the option should be applied if applicable and readily ascertainable.</a:t>
            </a:r>
          </a:p>
          <a:p>
            <a:pPr marL="171450" indent="-171450">
              <a:buFont typeface="Arial" panose="020B0604020202020204" pitchFamily="34" charset="0"/>
              <a:buChar char="•"/>
            </a:pPr>
            <a:r>
              <a:rPr lang="en-CA" dirty="0"/>
              <a:t>“Apply the option if/when” means that the option should be applied when specific conditions are met.</a:t>
            </a:r>
          </a:p>
          <a:p>
            <a:pPr marL="171450" indent="-171450">
              <a:buFont typeface="Arial" panose="020B0604020202020204" pitchFamily="34" charset="0"/>
              <a:buChar char="•"/>
            </a:pPr>
            <a:r>
              <a:rPr lang="en-CA" dirty="0"/>
              <a:t>“Cataloger’s judgment” means that the option can be applied according to the judgment of the cataloger.</a:t>
            </a:r>
          </a:p>
          <a:p>
            <a:pPr marL="171450" indent="-171450">
              <a:buFont typeface="Arial" panose="020B0604020202020204" pitchFamily="34" charset="0"/>
              <a:buChar char="•"/>
            </a:pPr>
            <a:r>
              <a:rPr lang="en-CA" dirty="0"/>
              <a:t>“Do not apply the option” means that the option should not be applied.</a:t>
            </a:r>
          </a:p>
        </p:txBody>
      </p:sp>
      <p:sp>
        <p:nvSpPr>
          <p:cNvPr id="4" name="Slide Number Placeholder 3"/>
          <p:cNvSpPr>
            <a:spLocks noGrp="1"/>
          </p:cNvSpPr>
          <p:nvPr>
            <p:ph type="sldNum" sz="quarter" idx="5"/>
          </p:nvPr>
        </p:nvSpPr>
        <p:spPr/>
        <p:txBody>
          <a:bodyPr/>
          <a:lstStyle/>
          <a:p>
            <a:fld id="{860751CD-C621-4F44-BF9E-E97C3AB3C439}" type="slidenum">
              <a:rPr lang="en-US" smtClean="0"/>
              <a:t>73</a:t>
            </a:fld>
            <a:endParaRPr lang="en-US"/>
          </a:p>
        </p:txBody>
      </p:sp>
    </p:spTree>
    <p:extLst>
      <p:ext uri="{BB962C8B-B14F-4D97-AF65-F5344CB8AC3E}">
        <p14:creationId xmlns:p14="http://schemas.microsoft.com/office/powerpoint/2010/main" val="9630276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 considering which options to apply, consider the following general guidelines:</a:t>
            </a:r>
          </a:p>
          <a:p>
            <a:pPr marL="228600" indent="-228600">
              <a:buFont typeface="+mj-lt"/>
              <a:buAutoNum type="arabicPeriod"/>
            </a:pPr>
            <a:r>
              <a:rPr lang="en-CA" dirty="0"/>
              <a:t>Apply options where the policy statements say to “Apply the option”. Apply only those options that are applicable and readily ascertainable, including those that meet the specified conditions.</a:t>
            </a:r>
          </a:p>
          <a:p>
            <a:pPr marL="228600" indent="-228600">
              <a:buFont typeface="+mj-lt"/>
              <a:buAutoNum type="arabicPeriod"/>
            </a:pPr>
            <a:r>
              <a:rPr lang="en-CA" dirty="0"/>
              <a:t>If the options that should be applied are not applicable or readily ascertainable, apply options where the policy statements indicate “Cataloger’s judgment.”</a:t>
            </a:r>
          </a:p>
          <a:p>
            <a:pPr marL="228600" indent="-228600">
              <a:buFont typeface="+mj-lt"/>
              <a:buAutoNum type="arabicPeriod"/>
            </a:pPr>
            <a:r>
              <a:rPr lang="en-CA" dirty="0"/>
              <a:t>Optionally, apply options where the policy statements indicate “Cataloger’s judgment” to add to the existing value or to record an additional value for the element.</a:t>
            </a:r>
          </a:p>
        </p:txBody>
      </p:sp>
      <p:sp>
        <p:nvSpPr>
          <p:cNvPr id="4" name="Slide Number Placeholder 3"/>
          <p:cNvSpPr>
            <a:spLocks noGrp="1"/>
          </p:cNvSpPr>
          <p:nvPr>
            <p:ph type="sldNum" sz="quarter" idx="5"/>
          </p:nvPr>
        </p:nvSpPr>
        <p:spPr/>
        <p:txBody>
          <a:bodyPr/>
          <a:lstStyle/>
          <a:p>
            <a:fld id="{860751CD-C621-4F44-BF9E-E97C3AB3C439}" type="slidenum">
              <a:rPr lang="en-US" smtClean="0"/>
              <a:t>74</a:t>
            </a:fld>
            <a:endParaRPr lang="en-US"/>
          </a:p>
        </p:txBody>
      </p:sp>
    </p:spTree>
    <p:extLst>
      <p:ext uri="{BB962C8B-B14F-4D97-AF65-F5344CB8AC3E}">
        <p14:creationId xmlns:p14="http://schemas.microsoft.com/office/powerpoint/2010/main" val="40095138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EBDA1-EA68-F011-980A-F660A2B67B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1E3B7F-3638-8A0D-B1BD-7D6878CFA9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9967B5-298F-6DC4-BFA7-96E3171713C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options in official RDA are written with different underlying assumptions that are not stated. Some options are meant to work together and be applied at the same time. For example, when recording the extent for a single volume with numbered pages, several options must be applied at the same time, including options to record the sequence used in the manifestation, to record the number of pages, to record each sequence, and to record the last numbered page of each sequence followed by the appropriate term. In this case, all these options work together to record a single value.</a:t>
            </a:r>
          </a:p>
        </p:txBody>
      </p:sp>
      <p:sp>
        <p:nvSpPr>
          <p:cNvPr id="4" name="Slide Number Placeholder 3">
            <a:extLst>
              <a:ext uri="{FF2B5EF4-FFF2-40B4-BE49-F238E27FC236}">
                <a16:creationId xmlns:a16="http://schemas.microsoft.com/office/drawing/2014/main" id="{2CA058C4-B262-8D6E-550B-8A7FF80AD096}"/>
              </a:ext>
            </a:extLst>
          </p:cNvPr>
          <p:cNvSpPr>
            <a:spLocks noGrp="1"/>
          </p:cNvSpPr>
          <p:nvPr>
            <p:ph type="sldNum" sz="quarter" idx="5"/>
          </p:nvPr>
        </p:nvSpPr>
        <p:spPr/>
        <p:txBody>
          <a:bodyPr/>
          <a:lstStyle/>
          <a:p>
            <a:fld id="{860751CD-C621-4F44-BF9E-E97C3AB3C439}" type="slidenum">
              <a:rPr lang="en-US" smtClean="0"/>
              <a:t>75</a:t>
            </a:fld>
            <a:endParaRPr lang="en-US"/>
          </a:p>
        </p:txBody>
      </p:sp>
    </p:spTree>
    <p:extLst>
      <p:ext uri="{BB962C8B-B14F-4D97-AF65-F5344CB8AC3E}">
        <p14:creationId xmlns:p14="http://schemas.microsoft.com/office/powerpoint/2010/main" val="34411017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a:extLst>
            <a:ext uri="{FF2B5EF4-FFF2-40B4-BE49-F238E27FC236}">
              <a16:creationId xmlns:a16="http://schemas.microsoft.com/office/drawing/2014/main" id="{EE050600-6322-F1BF-0949-41E26313FB59}"/>
            </a:ext>
          </a:extLst>
        </p:cNvPr>
        <p:cNvGrpSpPr/>
        <p:nvPr/>
      </p:nvGrpSpPr>
      <p:grpSpPr>
        <a:xfrm>
          <a:off x="0" y="0"/>
          <a:ext cx="0" cy="0"/>
          <a:chOff x="0" y="0"/>
          <a:chExt cx="0" cy="0"/>
        </a:xfrm>
      </p:grpSpPr>
      <p:sp>
        <p:nvSpPr>
          <p:cNvPr id="331" name="Google Shape;331;p17:notes">
            <a:extLst>
              <a:ext uri="{FF2B5EF4-FFF2-40B4-BE49-F238E27FC236}">
                <a16:creationId xmlns:a16="http://schemas.microsoft.com/office/drawing/2014/main" id="{0C75FA19-2A4C-FC55-C232-5A4DB26F269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7:notes">
            <a:extLst>
              <a:ext uri="{FF2B5EF4-FFF2-40B4-BE49-F238E27FC236}">
                <a16:creationId xmlns:a16="http://schemas.microsoft.com/office/drawing/2014/main" id="{79D341AB-D644-7A8B-160B-F296987975A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dirty="0"/>
              <a:t>Other options are meant to work in contrast and cannot be applied at the same time. For example, the element title of manifestation provides three options that begin with “Record a title by transcribing text and spoken word content from a manifestation using,” with each option giving a different standard to use: Guidelines on basic transcription, Guidelines on normalized transcription, and any transcription guidelines. Since only one set of transcription guidelines can be applied to a single value, the policy statements clearly state “Do not apply the option” on two of the options and “Apply the option” on the one that is desired.</a:t>
            </a:r>
            <a:endParaRPr dirty="0"/>
          </a:p>
        </p:txBody>
      </p:sp>
      <p:sp>
        <p:nvSpPr>
          <p:cNvPr id="333" name="Google Shape;333;p17:notes">
            <a:extLst>
              <a:ext uri="{FF2B5EF4-FFF2-40B4-BE49-F238E27FC236}">
                <a16:creationId xmlns:a16="http://schemas.microsoft.com/office/drawing/2014/main" id="{409D3B35-452A-0236-7B01-BF20EE81DD5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76</a:t>
            </a:fld>
            <a:endParaRPr/>
          </a:p>
        </p:txBody>
      </p:sp>
    </p:spTree>
    <p:extLst>
      <p:ext uri="{BB962C8B-B14F-4D97-AF65-F5344CB8AC3E}">
        <p14:creationId xmlns:p14="http://schemas.microsoft.com/office/powerpoint/2010/main" val="11998918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a:extLst>
            <a:ext uri="{FF2B5EF4-FFF2-40B4-BE49-F238E27FC236}">
              <a16:creationId xmlns:a16="http://schemas.microsoft.com/office/drawing/2014/main" id="{33F5DEAB-0196-468D-C0C1-12C3DEC3A778}"/>
            </a:ext>
          </a:extLst>
        </p:cNvPr>
        <p:cNvGrpSpPr/>
        <p:nvPr/>
      </p:nvGrpSpPr>
      <p:grpSpPr>
        <a:xfrm>
          <a:off x="0" y="0"/>
          <a:ext cx="0" cy="0"/>
          <a:chOff x="0" y="0"/>
          <a:chExt cx="0" cy="0"/>
        </a:xfrm>
      </p:grpSpPr>
      <p:sp>
        <p:nvSpPr>
          <p:cNvPr id="347" name="Google Shape;347;p18:notes">
            <a:extLst>
              <a:ext uri="{FF2B5EF4-FFF2-40B4-BE49-F238E27FC236}">
                <a16:creationId xmlns:a16="http://schemas.microsoft.com/office/drawing/2014/main" id="{191D3602-4698-1437-DD10-74F50D0721D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18:notes">
            <a:extLst>
              <a:ext uri="{FF2B5EF4-FFF2-40B4-BE49-F238E27FC236}">
                <a16:creationId xmlns:a16="http://schemas.microsoft.com/office/drawing/2014/main" id="{BAD55F57-7CA2-22A3-7CC2-03CF279582D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dirty="0"/>
              <a:t>Sometimes, options that should be applied separately appear to be applied together. If the options result in the same value, only one of the options needs to be applied. If the values could be different, the policy statements try to take account of these differences. For example, when recording the element title proper, the condition “Two or more values of a title appears in sources of information” is followed by two options: “Record the value that appears first” and “Record a value that is the most comprehensive form.” Depending on the source, the value may be the same or it may be necessary to choose between two values. As a result, the policy statements have “if” statements to give preference to apply one of the two options depending on the situation.</a:t>
            </a:r>
            <a:endParaRPr dirty="0"/>
          </a:p>
        </p:txBody>
      </p:sp>
      <p:sp>
        <p:nvSpPr>
          <p:cNvPr id="349" name="Google Shape;349;p18:notes">
            <a:extLst>
              <a:ext uri="{FF2B5EF4-FFF2-40B4-BE49-F238E27FC236}">
                <a16:creationId xmlns:a16="http://schemas.microsoft.com/office/drawing/2014/main" id="{83975041-27E6-B71B-7E1D-B4C594AE8D3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77</a:t>
            </a:fld>
            <a:endParaRPr/>
          </a:p>
        </p:txBody>
      </p:sp>
    </p:spTree>
    <p:extLst>
      <p:ext uri="{BB962C8B-B14F-4D97-AF65-F5344CB8AC3E}">
        <p14:creationId xmlns:p14="http://schemas.microsoft.com/office/powerpoint/2010/main" val="27294929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 reviewing the options to apply, there are a few things to remember. A condition describes the situation and often begin with phrases like “A manifestation is …,” “A title includes …,” or “A value of [an element] includes …” The options tell you what to do when the conditions are met. Options often begin with “Record a value …,” “Record a value of [an element] …,” or “Record [an element] …” The last two can be a bit tricky, so let’s look at some examples.</a:t>
            </a:r>
          </a:p>
        </p:txBody>
      </p:sp>
      <p:sp>
        <p:nvSpPr>
          <p:cNvPr id="4" name="Slide Number Placeholder 3"/>
          <p:cNvSpPr>
            <a:spLocks noGrp="1"/>
          </p:cNvSpPr>
          <p:nvPr>
            <p:ph type="sldNum" sz="quarter" idx="5"/>
          </p:nvPr>
        </p:nvSpPr>
        <p:spPr/>
        <p:txBody>
          <a:bodyPr/>
          <a:lstStyle/>
          <a:p>
            <a:fld id="{860751CD-C621-4F44-BF9E-E97C3AB3C439}" type="slidenum">
              <a:rPr lang="en-US" smtClean="0"/>
              <a:t>78</a:t>
            </a:fld>
            <a:endParaRPr lang="en-US"/>
          </a:p>
        </p:txBody>
      </p:sp>
    </p:spTree>
    <p:extLst>
      <p:ext uri="{BB962C8B-B14F-4D97-AF65-F5344CB8AC3E}">
        <p14:creationId xmlns:p14="http://schemas.microsoft.com/office/powerpoint/2010/main" val="339131822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the element preferred title of work, there is an option to “Record a value of Work: title of work.” This means that we can record a title of work as a preferred title of work. If you have not already determined a title of work, you will need to determine a title of work before you can apply this option.</a:t>
            </a:r>
          </a:p>
          <a:p>
            <a:endParaRPr lang="en-CA" dirty="0"/>
          </a:p>
          <a:p>
            <a:r>
              <a:rPr lang="en-CA" dirty="0"/>
              <a:t>For the element title proper, there is an option to “Record a Manifestation: note on manifestation on the source or basis for a value of a title proper.” This tells us to record a note to indicate the source of the title proper using a different element, note on manifestation.</a:t>
            </a:r>
          </a:p>
        </p:txBody>
      </p:sp>
      <p:sp>
        <p:nvSpPr>
          <p:cNvPr id="4" name="Slide Number Placeholder 3"/>
          <p:cNvSpPr>
            <a:spLocks noGrp="1"/>
          </p:cNvSpPr>
          <p:nvPr>
            <p:ph type="sldNum" sz="quarter" idx="5"/>
          </p:nvPr>
        </p:nvSpPr>
        <p:spPr/>
        <p:txBody>
          <a:bodyPr/>
          <a:lstStyle/>
          <a:p>
            <a:fld id="{860751CD-C621-4F44-BF9E-E97C3AB3C439}" type="slidenum">
              <a:rPr lang="en-US" smtClean="0"/>
              <a:t>79</a:t>
            </a:fld>
            <a:endParaRPr lang="en-US"/>
          </a:p>
        </p:txBody>
      </p:sp>
    </p:spTree>
    <p:extLst>
      <p:ext uri="{BB962C8B-B14F-4D97-AF65-F5344CB8AC3E}">
        <p14:creationId xmlns:p14="http://schemas.microsoft.com/office/powerpoint/2010/main" val="27032001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CA" dirty="0"/>
              <a:t>When cataloging using official RDA, start by consulting the BSR and identifying an applicable PCC Core or PCC Recommended element.</a:t>
            </a:r>
          </a:p>
          <a:p>
            <a:pPr marL="228600" indent="-228600">
              <a:buFont typeface="+mj-lt"/>
              <a:buAutoNum type="arabicPeriod"/>
            </a:pPr>
            <a:r>
              <a:rPr lang="en-CA" dirty="0"/>
              <a:t>Next, consult the RDA Toolkit and confirm the element to record. After consulting the element in the RDA Toolkit, you may decide that a broader or narrower element is more appropriate for your situation.</a:t>
            </a:r>
          </a:p>
          <a:p>
            <a:pPr marL="228600" indent="-228600">
              <a:buFont typeface="+mj-lt"/>
              <a:buAutoNum type="arabicPeriod"/>
            </a:pPr>
            <a:r>
              <a:rPr lang="en-CA" dirty="0"/>
              <a:t>After deciding the element to record, consider all options and related policy statements for the element.</a:t>
            </a:r>
          </a:p>
          <a:p>
            <a:pPr marL="228600" indent="-228600">
              <a:buFont typeface="+mj-lt"/>
              <a:buAutoNum type="arabicPeriod"/>
            </a:pPr>
            <a:r>
              <a:rPr lang="en-CA" dirty="0"/>
              <a:t>Consult any MGDs linked from the policy statements for further guidance and examples. Note that MGDs are linked because they are applicable to the element, section, or option and they may not be applicable to your situation.</a:t>
            </a:r>
          </a:p>
          <a:p>
            <a:pPr marL="228600" indent="-228600">
              <a:buFont typeface="+mj-lt"/>
              <a:buAutoNum type="arabicPeriod"/>
            </a:pPr>
            <a:r>
              <a:rPr lang="en-CA" dirty="0"/>
              <a:t>If applicable, also consult additional documentation, such as those from specialized cataloging communities, even if they are not mentioned or linked in the policy statements.</a:t>
            </a:r>
          </a:p>
          <a:p>
            <a:pPr marL="228600" indent="-228600">
              <a:buFont typeface="+mj-lt"/>
              <a:buAutoNum type="arabicPeriod"/>
            </a:pPr>
            <a:r>
              <a:rPr lang="en-CA" dirty="0"/>
              <a:t>After consulting all the documentation, determine how to record the value for the element and …</a:t>
            </a:r>
          </a:p>
          <a:p>
            <a:pPr marL="228600" indent="-228600">
              <a:buFont typeface="+mj-lt"/>
              <a:buAutoNum type="arabicPeriod"/>
            </a:pPr>
            <a:r>
              <a:rPr lang="en-CA" dirty="0"/>
              <a:t>… record it in your description.</a:t>
            </a:r>
          </a:p>
          <a:p>
            <a:pPr marL="228600" indent="-228600">
              <a:buFont typeface="+mj-lt"/>
              <a:buAutoNum type="arabicPeriod"/>
            </a:pPr>
            <a:r>
              <a:rPr lang="en-CA" dirty="0"/>
              <a:t>Repeat this process for all applicable PCC Core and PCC Recommended elements.</a:t>
            </a:r>
          </a:p>
          <a:p>
            <a:pPr marL="228600" indent="-228600">
              <a:buFont typeface="+mj-lt"/>
              <a:buAutoNum type="arabicPeriod"/>
            </a:pPr>
            <a:r>
              <a:rPr lang="en-CA" dirty="0"/>
              <a:t>Lastly, consider and record any additional elements.</a:t>
            </a:r>
          </a:p>
        </p:txBody>
      </p:sp>
      <p:sp>
        <p:nvSpPr>
          <p:cNvPr id="4" name="Slide Number Placeholder 3"/>
          <p:cNvSpPr>
            <a:spLocks noGrp="1"/>
          </p:cNvSpPr>
          <p:nvPr>
            <p:ph type="sldNum" sz="quarter" idx="5"/>
          </p:nvPr>
        </p:nvSpPr>
        <p:spPr/>
        <p:txBody>
          <a:bodyPr/>
          <a:lstStyle/>
          <a:p>
            <a:fld id="{860751CD-C621-4F44-BF9E-E97C3AB3C439}" type="slidenum">
              <a:rPr lang="en-US" smtClean="0"/>
              <a:t>80</a:t>
            </a:fld>
            <a:endParaRPr lang="en-US"/>
          </a:p>
        </p:txBody>
      </p:sp>
    </p:spTree>
    <p:extLst>
      <p:ext uri="{BB962C8B-B14F-4D97-AF65-F5344CB8AC3E}">
        <p14:creationId xmlns:p14="http://schemas.microsoft.com/office/powerpoint/2010/main" val="205838664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summary, the primary documentation used for official RDA are the BIBCO Standard Record Metadata Application Profile, the RDA Toolkit, the LC-PCC Policy Statements, and the Metadata Guidance Documentation. Since core elements were eliminated in official RDA, the BSR includes PCC Core and PCC Recommended elements for textual monographs and other resources. The RDA Toolkit is structured around the RDA entities and their elements. Instructions in original RDA are options in official RDA and each option requires a policy statement. The LC-PCC PSs identify LC/PCC Core elements and indicate whether an LC/PCC cataloger should or should not apply an option, or if they could exercise judgment to make the decision. The MGDs include further guidance and examples than what is possible to include in the LC-PCC PSs. All this documentation works together and is used in conjunction with each other.</a:t>
            </a:r>
          </a:p>
        </p:txBody>
      </p:sp>
      <p:sp>
        <p:nvSpPr>
          <p:cNvPr id="4" name="Slide Number Placeholder 3"/>
          <p:cNvSpPr>
            <a:spLocks noGrp="1"/>
          </p:cNvSpPr>
          <p:nvPr>
            <p:ph type="sldNum" sz="quarter" idx="5"/>
          </p:nvPr>
        </p:nvSpPr>
        <p:spPr/>
        <p:txBody>
          <a:bodyPr/>
          <a:lstStyle/>
          <a:p>
            <a:fld id="{860751CD-C621-4F44-BF9E-E97C3AB3C439}" type="slidenum">
              <a:rPr lang="en-US" smtClean="0"/>
              <a:t>81</a:t>
            </a:fld>
            <a:endParaRPr lang="en-US"/>
          </a:p>
        </p:txBody>
      </p:sp>
    </p:spTree>
    <p:extLst>
      <p:ext uri="{BB962C8B-B14F-4D97-AF65-F5344CB8AC3E}">
        <p14:creationId xmlns:p14="http://schemas.microsoft.com/office/powerpoint/2010/main" val="2612099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E18FD-7499-3580-C0AB-4D4781E96A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37ECD6-6875-F52E-CEC2-7DAEB29B1E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3B2364-3ACB-02CC-3DFA-743161FA6775}"/>
              </a:ext>
            </a:extLst>
          </p:cNvPr>
          <p:cNvSpPr>
            <a:spLocks noGrp="1"/>
          </p:cNvSpPr>
          <p:nvPr>
            <p:ph type="body" idx="1"/>
          </p:nvPr>
        </p:nvSpPr>
        <p:spPr/>
        <p:txBody>
          <a:bodyPr/>
          <a:lstStyle/>
          <a:p>
            <a:r>
              <a:rPr lang="en-CA" dirty="0"/>
              <a:t>You will know you have successfully logged in because under the blue banner appears a “Welcome back” message, under the welcome message appears a box titled “Recently Viewed”, the name supplied in the profile appears in the right portion of the blue banner, and the institution’s name appears in the left portion of the blue banner.</a:t>
            </a:r>
          </a:p>
        </p:txBody>
      </p:sp>
      <p:sp>
        <p:nvSpPr>
          <p:cNvPr id="4" name="Slide Number Placeholder 3">
            <a:extLst>
              <a:ext uri="{FF2B5EF4-FFF2-40B4-BE49-F238E27FC236}">
                <a16:creationId xmlns:a16="http://schemas.microsoft.com/office/drawing/2014/main" id="{8B90A302-175B-9240-FE00-0F303EAF5EDE}"/>
              </a:ext>
            </a:extLst>
          </p:cNvPr>
          <p:cNvSpPr>
            <a:spLocks noGrp="1"/>
          </p:cNvSpPr>
          <p:nvPr>
            <p:ph type="sldNum" sz="quarter" idx="5"/>
          </p:nvPr>
        </p:nvSpPr>
        <p:spPr/>
        <p:txBody>
          <a:bodyPr/>
          <a:lstStyle/>
          <a:p>
            <a:fld id="{7A6C14AA-C89F-413E-B915-D9149CEF39DE}" type="slidenum">
              <a:rPr lang="en-CA" smtClean="0"/>
              <a:t>9</a:t>
            </a:fld>
            <a:endParaRPr lang="en-CA"/>
          </a:p>
        </p:txBody>
      </p:sp>
    </p:spTree>
    <p:extLst>
      <p:ext uri="{BB962C8B-B14F-4D97-AF65-F5344CB8AC3E}">
        <p14:creationId xmlns:p14="http://schemas.microsoft.com/office/powerpoint/2010/main" val="265710721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on next slide.</a:t>
            </a:r>
          </a:p>
        </p:txBody>
      </p:sp>
      <p:sp>
        <p:nvSpPr>
          <p:cNvPr id="4" name="Slide Number Placeholder 3"/>
          <p:cNvSpPr>
            <a:spLocks noGrp="1"/>
          </p:cNvSpPr>
          <p:nvPr>
            <p:ph type="sldNum" sz="quarter" idx="5"/>
          </p:nvPr>
        </p:nvSpPr>
        <p:spPr/>
        <p:txBody>
          <a:bodyPr/>
          <a:lstStyle/>
          <a:p>
            <a:fld id="{860751CD-C621-4F44-BF9E-E97C3AB3C439}" type="slidenum">
              <a:rPr lang="en-US" smtClean="0"/>
              <a:t>83</a:t>
            </a:fld>
            <a:endParaRPr lang="en-US"/>
          </a:p>
        </p:txBody>
      </p:sp>
    </p:spTree>
    <p:extLst>
      <p:ext uri="{BB962C8B-B14F-4D97-AF65-F5344CB8AC3E}">
        <p14:creationId xmlns:p14="http://schemas.microsoft.com/office/powerpoint/2010/main" val="187940337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234D4-242C-1334-20C6-277187E19B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8676E0-AF45-4F28-59B2-DE6060210C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864F8C-40A2-B7BF-88EE-3C186EFC5D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AFC406-6BC4-72EA-6497-68AA1DDD79B2}"/>
              </a:ext>
            </a:extLst>
          </p:cNvPr>
          <p:cNvSpPr>
            <a:spLocks noGrp="1"/>
          </p:cNvSpPr>
          <p:nvPr>
            <p:ph type="sldNum" sz="quarter" idx="5"/>
          </p:nvPr>
        </p:nvSpPr>
        <p:spPr/>
        <p:txBody>
          <a:bodyPr/>
          <a:lstStyle/>
          <a:p>
            <a:fld id="{860751CD-C621-4F44-BF9E-E97C3AB3C439}" type="slidenum">
              <a:rPr lang="en-US" smtClean="0"/>
              <a:t>84</a:t>
            </a:fld>
            <a:endParaRPr lang="en-US"/>
          </a:p>
        </p:txBody>
      </p:sp>
    </p:spTree>
    <p:extLst>
      <p:ext uri="{BB962C8B-B14F-4D97-AF65-F5344CB8AC3E}">
        <p14:creationId xmlns:p14="http://schemas.microsoft.com/office/powerpoint/2010/main" val="10111359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Exercise: Match the element type (1-4) with the appropriate element (A-D).</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Answer on next slide.</a:t>
            </a:r>
          </a:p>
        </p:txBody>
      </p:sp>
      <p:sp>
        <p:nvSpPr>
          <p:cNvPr id="4" name="Slide Number Placeholder 3"/>
          <p:cNvSpPr>
            <a:spLocks noGrp="1"/>
          </p:cNvSpPr>
          <p:nvPr>
            <p:ph type="sldNum" sz="quarter" idx="5"/>
          </p:nvPr>
        </p:nvSpPr>
        <p:spPr/>
        <p:txBody>
          <a:bodyPr/>
          <a:lstStyle/>
          <a:p>
            <a:fld id="{860751CD-C621-4F44-BF9E-E97C3AB3C439}" type="slidenum">
              <a:rPr lang="en-US" smtClean="0"/>
              <a:t>85</a:t>
            </a:fld>
            <a:endParaRPr lang="en-US"/>
          </a:p>
        </p:txBody>
      </p:sp>
    </p:spTree>
    <p:extLst>
      <p:ext uri="{BB962C8B-B14F-4D97-AF65-F5344CB8AC3E}">
        <p14:creationId xmlns:p14="http://schemas.microsoft.com/office/powerpoint/2010/main" val="171417231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element Expression: form of notation is an element supertype and includes the element subtype Expression: script. The element Manifestation: publication statement is a </a:t>
            </a:r>
            <a:r>
              <a:rPr lang="en-CA" dirty="0" err="1"/>
              <a:t>superelement</a:t>
            </a:r>
            <a:r>
              <a:rPr lang="en-CA" dirty="0"/>
              <a:t> because it is composed of </a:t>
            </a:r>
            <a:r>
              <a:rPr lang="en-CA" dirty="0" err="1"/>
              <a:t>subelements</a:t>
            </a:r>
            <a:r>
              <a:rPr lang="en-CA" dirty="0"/>
              <a:t> such as Manifestation: place of publication.</a:t>
            </a:r>
          </a:p>
        </p:txBody>
      </p:sp>
      <p:sp>
        <p:nvSpPr>
          <p:cNvPr id="4" name="Slide Number Placeholder 3"/>
          <p:cNvSpPr>
            <a:spLocks noGrp="1"/>
          </p:cNvSpPr>
          <p:nvPr>
            <p:ph type="sldNum" sz="quarter" idx="5"/>
          </p:nvPr>
        </p:nvSpPr>
        <p:spPr/>
        <p:txBody>
          <a:bodyPr/>
          <a:lstStyle/>
          <a:p>
            <a:fld id="{860751CD-C621-4F44-BF9E-E97C3AB3C439}" type="slidenum">
              <a:rPr lang="en-US" smtClean="0"/>
              <a:t>86</a:t>
            </a:fld>
            <a:endParaRPr lang="en-US"/>
          </a:p>
        </p:txBody>
      </p:sp>
    </p:spTree>
    <p:extLst>
      <p:ext uri="{BB962C8B-B14F-4D97-AF65-F5344CB8AC3E}">
        <p14:creationId xmlns:p14="http://schemas.microsoft.com/office/powerpoint/2010/main" val="270835699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Answer on next slide.</a:t>
            </a:r>
          </a:p>
        </p:txBody>
      </p:sp>
      <p:sp>
        <p:nvSpPr>
          <p:cNvPr id="4" name="Slide Number Placeholder 3"/>
          <p:cNvSpPr>
            <a:spLocks noGrp="1"/>
          </p:cNvSpPr>
          <p:nvPr>
            <p:ph type="sldNum" sz="quarter" idx="5"/>
          </p:nvPr>
        </p:nvSpPr>
        <p:spPr/>
        <p:txBody>
          <a:bodyPr/>
          <a:lstStyle/>
          <a:p>
            <a:fld id="{860751CD-C621-4F44-BF9E-E97C3AB3C439}" type="slidenum">
              <a:rPr lang="en-US" smtClean="0"/>
              <a:t>87</a:t>
            </a:fld>
            <a:endParaRPr lang="en-US"/>
          </a:p>
        </p:txBody>
      </p:sp>
    </p:spTree>
    <p:extLst>
      <p:ext uri="{BB962C8B-B14F-4D97-AF65-F5344CB8AC3E}">
        <p14:creationId xmlns:p14="http://schemas.microsoft.com/office/powerpoint/2010/main" val="325641544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73C1E-12B1-4927-4698-738910C44D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DDEC76-72D7-4160-1E95-25B8EBB4BB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05504F-4C66-67A5-2947-38B2FCA6CC5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a:extLst>
              <a:ext uri="{FF2B5EF4-FFF2-40B4-BE49-F238E27FC236}">
                <a16:creationId xmlns:a16="http://schemas.microsoft.com/office/drawing/2014/main" id="{E38B1224-8D80-D97F-5A4F-D31724B8EFBC}"/>
              </a:ext>
            </a:extLst>
          </p:cNvPr>
          <p:cNvSpPr>
            <a:spLocks noGrp="1"/>
          </p:cNvSpPr>
          <p:nvPr>
            <p:ph type="sldNum" sz="quarter" idx="5"/>
          </p:nvPr>
        </p:nvSpPr>
        <p:spPr/>
        <p:txBody>
          <a:bodyPr/>
          <a:lstStyle/>
          <a:p>
            <a:fld id="{860751CD-C621-4F44-BF9E-E97C3AB3C439}" type="slidenum">
              <a:rPr lang="en-US" smtClean="0"/>
              <a:t>88</a:t>
            </a:fld>
            <a:endParaRPr lang="en-US"/>
          </a:p>
        </p:txBody>
      </p:sp>
    </p:spTree>
    <p:extLst>
      <p:ext uri="{BB962C8B-B14F-4D97-AF65-F5344CB8AC3E}">
        <p14:creationId xmlns:p14="http://schemas.microsoft.com/office/powerpoint/2010/main" val="312240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B4E9B-01AE-ED67-5381-B5643A978C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CDA63C-AA01-3F6C-D38B-6B92879035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CFF3A1-491C-40B9-328B-B3AF73A13C77}"/>
              </a:ext>
            </a:extLst>
          </p:cNvPr>
          <p:cNvSpPr>
            <a:spLocks noGrp="1"/>
          </p:cNvSpPr>
          <p:nvPr>
            <p:ph type="body" idx="1"/>
          </p:nvPr>
        </p:nvSpPr>
        <p:spPr/>
        <p:txBody>
          <a:bodyPr/>
          <a:lstStyle/>
          <a:p>
            <a:r>
              <a:rPr lang="en-CA" dirty="0"/>
              <a:t>And because it will likely happen during the workshop, you will be automatically logged out after 30 minutes if you close the browser window or your session is inactive. If you have multiple browser windows open, you will be logged out when one of the windows is inactive for 30 minutes. This means that you could be actively working in one window and then logged out without warning because another window was inactive. When this happens, log in again and continue where you left off.</a:t>
            </a:r>
          </a:p>
        </p:txBody>
      </p:sp>
      <p:sp>
        <p:nvSpPr>
          <p:cNvPr id="4" name="Slide Number Placeholder 3">
            <a:extLst>
              <a:ext uri="{FF2B5EF4-FFF2-40B4-BE49-F238E27FC236}">
                <a16:creationId xmlns:a16="http://schemas.microsoft.com/office/drawing/2014/main" id="{E8C015A9-7617-C3B7-C5BE-67CDD30B3BFF}"/>
              </a:ext>
            </a:extLst>
          </p:cNvPr>
          <p:cNvSpPr>
            <a:spLocks noGrp="1"/>
          </p:cNvSpPr>
          <p:nvPr>
            <p:ph type="sldNum" sz="quarter" idx="5"/>
          </p:nvPr>
        </p:nvSpPr>
        <p:spPr/>
        <p:txBody>
          <a:bodyPr/>
          <a:lstStyle/>
          <a:p>
            <a:fld id="{7A6C14AA-C89F-413E-B915-D9149CEF39DE}" type="slidenum">
              <a:rPr lang="en-CA" smtClean="0"/>
              <a:t>10</a:t>
            </a:fld>
            <a:endParaRPr lang="en-CA"/>
          </a:p>
        </p:txBody>
      </p:sp>
    </p:spTree>
    <p:extLst>
      <p:ext uri="{BB962C8B-B14F-4D97-AF65-F5344CB8AC3E}">
        <p14:creationId xmlns:p14="http://schemas.microsoft.com/office/powerpoint/2010/main" val="3256494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16D8C-7E9C-4CCD-8484-E0F86D3493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087C30-B4F9-4505-B38F-FD992433D5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D1F90B-82E7-4865-A7CD-E70AF64B4DB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A020EE0-5A8D-4458-869E-930FB4EC8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B8BA5-148B-45F1-BD30-D3EADD2FE72A}"/>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4291492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2945-FFDD-4880-A035-7B8D88A13E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C12D4A-9B58-4DB2-97F7-B04687974EC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F4C99D4-CBCD-4CAA-B6DC-CA0E1588CC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5734E2-A646-472A-B8B1-E8FA20CDDAB1}"/>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346651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D6C17A-E693-4507-ABCD-B365DB894B58}"/>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776612DF-A493-4ABC-A19F-E058A114F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EAA4FC-3805-477A-A1F6-5C98EFC8E140}"/>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2584085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C61B3-8991-43DE-8323-5884F70106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98B4C1-7B32-4A51-BCD1-6C23536698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515A09-3A16-4C1A-9C18-60FBAD6E6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291E77-8C53-43BF-A31E-0EE9B4F265F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9FA860F-E4C8-453E-8497-FEAD7ABF23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AC6577-878D-4694-983F-8AFC74372E37}"/>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726756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C72A9-173B-4C0D-B3B4-535EB93056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DC59D0-8A7E-4A05-B16B-8ED5E396EF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1DCA116-4FB6-41AD-95DF-EE5E7A620C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74B17F-6D4C-4065-B03A-5CE7FBBAD66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59C0277-AF01-4BAA-945C-CC7E46FFA7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5CDD74-84B9-4BDB-B551-8D21A4386D50}"/>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683292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8B3AA-A7DB-4F8D-8EA4-780F541506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8A2426-A34F-4EFD-89A6-723EDDBF61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50F34E-91ED-49FB-B5E3-AA35C5CB47A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D463495-A877-45D2-826C-0AA779EB8A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C52D1C-EBB9-4C91-B457-782DBFF78315}"/>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3297238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759612-4757-4558-94E2-74E88E5CD2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56F216-9047-4477-A691-3674B7CE92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248E5-0B92-4543-AD3C-494331377CC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5A2FA2A-5B79-4E7F-96DF-124FD4822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14F600-9A48-4386-ABD6-43A8BE52A1F8}"/>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5686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16D8C-7E9C-4CCD-8484-E0F86D3493C2}"/>
              </a:ext>
            </a:extLst>
          </p:cNvPr>
          <p:cNvSpPr>
            <a:spLocks noGrp="1"/>
          </p:cNvSpPr>
          <p:nvPr>
            <p:ph type="ctrTitle" hasCustomPrompt="1"/>
          </p:nvPr>
        </p:nvSpPr>
        <p:spPr>
          <a:xfrm>
            <a:off x="1524000" y="3208147"/>
            <a:ext cx="9144000" cy="861288"/>
          </a:xfrm>
        </p:spPr>
        <p:txBody>
          <a:bodyPr anchor="t"/>
          <a:lstStyle>
            <a:lvl1pPr algn="ctr">
              <a:defRPr sz="6000" b="1"/>
            </a:lvl1pPr>
          </a:lstStyle>
          <a:p>
            <a:r>
              <a:rPr lang="en-US" dirty="0"/>
              <a:t>Title</a:t>
            </a:r>
          </a:p>
        </p:txBody>
      </p:sp>
      <p:sp>
        <p:nvSpPr>
          <p:cNvPr id="4" name="Date Placeholder 3">
            <a:extLst>
              <a:ext uri="{FF2B5EF4-FFF2-40B4-BE49-F238E27FC236}">
                <a16:creationId xmlns:a16="http://schemas.microsoft.com/office/drawing/2014/main" id="{8DD1F90B-82E7-4865-A7CD-E70AF64B4DB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A020EE0-5A8D-4458-869E-930FB4EC8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B8BA5-148B-45F1-BD30-D3EADD2FE72A}"/>
              </a:ext>
            </a:extLst>
          </p:cNvPr>
          <p:cNvSpPr>
            <a:spLocks noGrp="1"/>
          </p:cNvSpPr>
          <p:nvPr>
            <p:ph type="sldNum" sz="quarter" idx="12"/>
          </p:nvPr>
        </p:nvSpPr>
        <p:spPr/>
        <p:txBody>
          <a:bodyPr/>
          <a:lstStyle/>
          <a:p>
            <a:fld id="{26D89839-9540-4FD2-A570-163792ED64AF}" type="slidenum">
              <a:rPr lang="en-US" smtClean="0"/>
              <a:t>‹#›</a:t>
            </a:fld>
            <a:endParaRPr lang="en-US" dirty="0"/>
          </a:p>
        </p:txBody>
      </p:sp>
      <p:pic>
        <p:nvPicPr>
          <p:cNvPr id="7" name="Google Shape;91;p1">
            <a:extLst>
              <a:ext uri="{FF2B5EF4-FFF2-40B4-BE49-F238E27FC236}">
                <a16:creationId xmlns:a16="http://schemas.microsoft.com/office/drawing/2014/main" id="{8BF1CADB-5CAD-4AB7-8CB8-EFFD5658B2FB}"/>
              </a:ext>
            </a:extLst>
          </p:cNvPr>
          <p:cNvPicPr preferRelativeResize="0"/>
          <p:nvPr userDrawn="1"/>
        </p:nvPicPr>
        <p:blipFill rotWithShape="1">
          <a:blip r:embed="rId2">
            <a:alphaModFix/>
          </a:blip>
          <a:srcRect/>
          <a:stretch/>
        </p:blipFill>
        <p:spPr>
          <a:xfrm>
            <a:off x="6290460" y="793244"/>
            <a:ext cx="4377539" cy="1086156"/>
          </a:xfrm>
          <a:prstGeom prst="rect">
            <a:avLst/>
          </a:prstGeom>
          <a:noFill/>
          <a:ln>
            <a:noFill/>
          </a:ln>
        </p:spPr>
      </p:pic>
      <p:sp>
        <p:nvSpPr>
          <p:cNvPr id="8" name="TextBox 7">
            <a:extLst>
              <a:ext uri="{FF2B5EF4-FFF2-40B4-BE49-F238E27FC236}">
                <a16:creationId xmlns:a16="http://schemas.microsoft.com/office/drawing/2014/main" id="{11E19767-9245-4715-9B49-72307FAE25F9}"/>
              </a:ext>
            </a:extLst>
          </p:cNvPr>
          <p:cNvSpPr txBox="1"/>
          <p:nvPr userDrawn="1"/>
        </p:nvSpPr>
        <p:spPr>
          <a:xfrm>
            <a:off x="1524000" y="5080248"/>
            <a:ext cx="9143999" cy="1169551"/>
          </a:xfrm>
          <a:prstGeom prst="rect">
            <a:avLst/>
          </a:prstGeom>
          <a:noFill/>
        </p:spPr>
        <p:txBody>
          <a:bodyPr wrap="square" rtlCol="0">
            <a:spAutoFit/>
          </a:bodyPr>
          <a:lstStyle/>
          <a:p>
            <a:pPr marL="0" indent="0" algn="ctr">
              <a:spcBef>
                <a:spcPts val="600"/>
              </a:spcBef>
              <a:buClr>
                <a:schemeClr val="dk1"/>
              </a:buClr>
              <a:buSzPts val="2000"/>
              <a:buFont typeface="Arial" panose="020B0604020202020204" pitchFamily="34" charset="0"/>
              <a:buNone/>
            </a:pPr>
            <a:r>
              <a:rPr lang="en-US" sz="2000" dirty="0"/>
              <a:t>ALA Annual</a:t>
            </a:r>
          </a:p>
          <a:p>
            <a:pPr marL="0" indent="0" algn="ctr">
              <a:spcBef>
                <a:spcPts val="600"/>
              </a:spcBef>
              <a:buClr>
                <a:schemeClr val="dk1"/>
              </a:buClr>
              <a:buSzPts val="2000"/>
              <a:buFont typeface="Arial" panose="020B0604020202020204" pitchFamily="34" charset="0"/>
              <a:buNone/>
            </a:pPr>
            <a:r>
              <a:rPr lang="en-US" sz="2000" dirty="0"/>
              <a:t>Friday, June 27, 2025</a:t>
            </a:r>
          </a:p>
          <a:p>
            <a:pPr marL="0" indent="0" algn="ctr">
              <a:spcBef>
                <a:spcPts val="600"/>
              </a:spcBef>
              <a:buClr>
                <a:schemeClr val="dk1"/>
              </a:buClr>
              <a:buSzPts val="2000"/>
              <a:buFont typeface="Arial" panose="020B0604020202020204" pitchFamily="34" charset="0"/>
              <a:buNone/>
            </a:pPr>
            <a:r>
              <a:rPr lang="en-US" sz="2000" dirty="0"/>
              <a:t>8:00 AM – 4:00 PM</a:t>
            </a:r>
          </a:p>
        </p:txBody>
      </p:sp>
      <p:pic>
        <p:nvPicPr>
          <p:cNvPr id="12" name="Picture 11">
            <a:extLst>
              <a:ext uri="{FF2B5EF4-FFF2-40B4-BE49-F238E27FC236}">
                <a16:creationId xmlns:a16="http://schemas.microsoft.com/office/drawing/2014/main" id="{62BBFE19-17C8-4590-9DBC-0992CD3487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462" y="412078"/>
            <a:ext cx="3571875" cy="2376488"/>
          </a:xfrm>
          <a:prstGeom prst="rect">
            <a:avLst/>
          </a:prstGeom>
        </p:spPr>
      </p:pic>
    </p:spTree>
    <p:extLst>
      <p:ext uri="{BB962C8B-B14F-4D97-AF65-F5344CB8AC3E}">
        <p14:creationId xmlns:p14="http://schemas.microsoft.com/office/powerpoint/2010/main" val="4094784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1 Lin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DD1F90B-82E7-4865-A7CD-E70AF64B4DB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A020EE0-5A8D-4458-869E-930FB4EC8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B8BA5-148B-45F1-BD30-D3EADD2FE72A}"/>
              </a:ext>
            </a:extLst>
          </p:cNvPr>
          <p:cNvSpPr>
            <a:spLocks noGrp="1"/>
          </p:cNvSpPr>
          <p:nvPr>
            <p:ph type="sldNum" sz="quarter" idx="12"/>
          </p:nvPr>
        </p:nvSpPr>
        <p:spPr/>
        <p:txBody>
          <a:bodyPr/>
          <a:lstStyle/>
          <a:p>
            <a:fld id="{26D89839-9540-4FD2-A570-163792ED64AF}" type="slidenum">
              <a:rPr lang="en-US" smtClean="0"/>
              <a:t>‹#›</a:t>
            </a:fld>
            <a:endParaRPr lang="en-US" dirty="0"/>
          </a:p>
        </p:txBody>
      </p:sp>
      <p:pic>
        <p:nvPicPr>
          <p:cNvPr id="7" name="Google Shape;91;p1">
            <a:extLst>
              <a:ext uri="{FF2B5EF4-FFF2-40B4-BE49-F238E27FC236}">
                <a16:creationId xmlns:a16="http://schemas.microsoft.com/office/drawing/2014/main" id="{8BF1CADB-5CAD-4AB7-8CB8-EFFD5658B2FB}"/>
              </a:ext>
            </a:extLst>
          </p:cNvPr>
          <p:cNvPicPr preferRelativeResize="0"/>
          <p:nvPr userDrawn="1"/>
        </p:nvPicPr>
        <p:blipFill rotWithShape="1">
          <a:blip r:embed="rId2">
            <a:alphaModFix/>
          </a:blip>
          <a:srcRect/>
          <a:stretch/>
        </p:blipFill>
        <p:spPr>
          <a:xfrm>
            <a:off x="6290460" y="793244"/>
            <a:ext cx="4377539" cy="1086156"/>
          </a:xfrm>
          <a:prstGeom prst="rect">
            <a:avLst/>
          </a:prstGeom>
          <a:noFill/>
          <a:ln>
            <a:noFill/>
          </a:ln>
        </p:spPr>
      </p:pic>
      <p:sp>
        <p:nvSpPr>
          <p:cNvPr id="8" name="TextBox 7">
            <a:extLst>
              <a:ext uri="{FF2B5EF4-FFF2-40B4-BE49-F238E27FC236}">
                <a16:creationId xmlns:a16="http://schemas.microsoft.com/office/drawing/2014/main" id="{11E19767-9245-4715-9B49-72307FAE25F9}"/>
              </a:ext>
            </a:extLst>
          </p:cNvPr>
          <p:cNvSpPr txBox="1"/>
          <p:nvPr userDrawn="1"/>
        </p:nvSpPr>
        <p:spPr>
          <a:xfrm>
            <a:off x="1524000" y="5080248"/>
            <a:ext cx="9143999" cy="1169551"/>
          </a:xfrm>
          <a:prstGeom prst="rect">
            <a:avLst/>
          </a:prstGeom>
          <a:noFill/>
        </p:spPr>
        <p:txBody>
          <a:bodyPr wrap="square" rtlCol="0">
            <a:spAutoFit/>
          </a:bodyPr>
          <a:lstStyle/>
          <a:p>
            <a:pPr marL="0" indent="0" algn="ctr">
              <a:spcBef>
                <a:spcPts val="600"/>
              </a:spcBef>
              <a:buClr>
                <a:schemeClr val="dk1"/>
              </a:buClr>
              <a:buSzPts val="2000"/>
              <a:buFont typeface="Arial" panose="020B0604020202020204" pitchFamily="34" charset="0"/>
              <a:buNone/>
            </a:pPr>
            <a:r>
              <a:rPr lang="en-US" sz="2000" dirty="0"/>
              <a:t>ALA Annual</a:t>
            </a:r>
          </a:p>
          <a:p>
            <a:pPr marL="0" indent="0" algn="ctr">
              <a:spcBef>
                <a:spcPts val="600"/>
              </a:spcBef>
              <a:buClr>
                <a:schemeClr val="dk1"/>
              </a:buClr>
              <a:buSzPts val="2000"/>
              <a:buFont typeface="Arial" panose="020B0604020202020204" pitchFamily="34" charset="0"/>
              <a:buNone/>
            </a:pPr>
            <a:r>
              <a:rPr lang="en-US" sz="2000" dirty="0"/>
              <a:t>Friday, June 27, 2025</a:t>
            </a:r>
          </a:p>
          <a:p>
            <a:pPr marL="0" indent="0" algn="ctr">
              <a:spcBef>
                <a:spcPts val="600"/>
              </a:spcBef>
              <a:buClr>
                <a:schemeClr val="dk1"/>
              </a:buClr>
              <a:buSzPts val="2000"/>
              <a:buFont typeface="Arial" panose="020B0604020202020204" pitchFamily="34" charset="0"/>
              <a:buNone/>
            </a:pPr>
            <a:r>
              <a:rPr lang="en-US" sz="2000" dirty="0"/>
              <a:t>8:00 AM – 4:00 PM</a:t>
            </a:r>
          </a:p>
        </p:txBody>
      </p:sp>
      <p:pic>
        <p:nvPicPr>
          <p:cNvPr id="12" name="Picture 11">
            <a:extLst>
              <a:ext uri="{FF2B5EF4-FFF2-40B4-BE49-F238E27FC236}">
                <a16:creationId xmlns:a16="http://schemas.microsoft.com/office/drawing/2014/main" id="{62BBFE19-17C8-4590-9DBC-0992CD3487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462" y="412078"/>
            <a:ext cx="3571875" cy="2376488"/>
          </a:xfrm>
          <a:prstGeom prst="rect">
            <a:avLst/>
          </a:prstGeom>
        </p:spPr>
      </p:pic>
      <p:sp>
        <p:nvSpPr>
          <p:cNvPr id="9" name="Title 1">
            <a:extLst>
              <a:ext uri="{FF2B5EF4-FFF2-40B4-BE49-F238E27FC236}">
                <a16:creationId xmlns:a16="http://schemas.microsoft.com/office/drawing/2014/main" id="{AFC49523-2D87-4715-B254-6EBA43BA4B50}"/>
              </a:ext>
            </a:extLst>
          </p:cNvPr>
          <p:cNvSpPr>
            <a:spLocks noGrp="1"/>
          </p:cNvSpPr>
          <p:nvPr>
            <p:ph type="ctrTitle" hasCustomPrompt="1"/>
          </p:nvPr>
        </p:nvSpPr>
        <p:spPr>
          <a:xfrm>
            <a:off x="1524001" y="3005466"/>
            <a:ext cx="9144000" cy="1857881"/>
          </a:xfrm>
        </p:spPr>
        <p:txBody>
          <a:bodyPr anchor="t"/>
          <a:lstStyle>
            <a:lvl1pPr algn="ctr">
              <a:defRPr sz="6000" b="1"/>
            </a:lvl1pPr>
          </a:lstStyle>
          <a:p>
            <a:r>
              <a:rPr lang="en-US" dirty="0"/>
              <a:t>Title</a:t>
            </a:r>
          </a:p>
        </p:txBody>
      </p:sp>
    </p:spTree>
    <p:extLst>
      <p:ext uri="{BB962C8B-B14F-4D97-AF65-F5344CB8AC3E}">
        <p14:creationId xmlns:p14="http://schemas.microsoft.com/office/powerpoint/2010/main" val="1895089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00A57E-1B4B-4A36-927F-24B82BC4D0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77DE27-AF5D-4821-8CE9-22A71E69405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71F6CED-0B4E-415B-8741-1B0D0B042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7012B-FB54-4CFB-938C-D2823E4F5CAB}"/>
              </a:ext>
            </a:extLst>
          </p:cNvPr>
          <p:cNvSpPr>
            <a:spLocks noGrp="1"/>
          </p:cNvSpPr>
          <p:nvPr>
            <p:ph type="sldNum" sz="quarter" idx="12"/>
          </p:nvPr>
        </p:nvSpPr>
        <p:spPr/>
        <p:txBody>
          <a:bodyPr/>
          <a:lstStyle/>
          <a:p>
            <a:fld id="{26D89839-9540-4FD2-A570-163792ED64AF}" type="slidenum">
              <a:rPr lang="en-US" smtClean="0"/>
              <a:t>‹#›</a:t>
            </a:fld>
            <a:endParaRPr lang="en-US"/>
          </a:p>
        </p:txBody>
      </p:sp>
      <p:sp>
        <p:nvSpPr>
          <p:cNvPr id="7" name="Title 6">
            <a:extLst>
              <a:ext uri="{FF2B5EF4-FFF2-40B4-BE49-F238E27FC236}">
                <a16:creationId xmlns:a16="http://schemas.microsoft.com/office/drawing/2014/main" id="{FB0C1524-E9B6-6A97-92C5-37DDC26132F9}"/>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3457511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utcom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00A57E-1B4B-4A36-927F-24B82BC4D030}"/>
              </a:ext>
            </a:extLst>
          </p:cNvPr>
          <p:cNvSpPr>
            <a:spLocks noGrp="1"/>
          </p:cNvSpPr>
          <p:nvPr>
            <p:ph idx="1"/>
          </p:nvPr>
        </p:nvSpPr>
        <p:spPr>
          <a:xfrm>
            <a:off x="838200" y="2489996"/>
            <a:ext cx="10515600" cy="36869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77DE27-AF5D-4821-8CE9-22A71E69405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71F6CED-0B4E-415B-8741-1B0D0B042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7012B-FB54-4CFB-938C-D2823E4F5CAB}"/>
              </a:ext>
            </a:extLst>
          </p:cNvPr>
          <p:cNvSpPr>
            <a:spLocks noGrp="1"/>
          </p:cNvSpPr>
          <p:nvPr>
            <p:ph type="sldNum" sz="quarter" idx="12"/>
          </p:nvPr>
        </p:nvSpPr>
        <p:spPr/>
        <p:txBody>
          <a:bodyPr/>
          <a:lstStyle/>
          <a:p>
            <a:fld id="{26D89839-9540-4FD2-A570-163792ED64AF}" type="slidenum">
              <a:rPr lang="en-US" smtClean="0"/>
              <a:t>‹#›</a:t>
            </a:fld>
            <a:endParaRPr lang="en-US" dirty="0"/>
          </a:p>
        </p:txBody>
      </p:sp>
      <p:sp>
        <p:nvSpPr>
          <p:cNvPr id="7" name="TextBox 6">
            <a:extLst>
              <a:ext uri="{FF2B5EF4-FFF2-40B4-BE49-F238E27FC236}">
                <a16:creationId xmlns:a16="http://schemas.microsoft.com/office/drawing/2014/main" id="{B6B6A206-1EA4-4A32-BE0C-4445DBD65DAF}"/>
              </a:ext>
            </a:extLst>
          </p:cNvPr>
          <p:cNvSpPr txBox="1"/>
          <p:nvPr userDrawn="1"/>
        </p:nvSpPr>
        <p:spPr>
          <a:xfrm>
            <a:off x="841248" y="365760"/>
            <a:ext cx="10515600" cy="1325880"/>
          </a:xfrm>
          <a:prstGeom prst="rect">
            <a:avLst/>
          </a:prstGeom>
          <a:noFill/>
        </p:spPr>
        <p:txBody>
          <a:bodyPr wrap="none" rtlCol="0" anchor="ctr" anchorCtr="0">
            <a:normAutofit/>
          </a:bodyPr>
          <a:lstStyle/>
          <a:p>
            <a:r>
              <a:rPr lang="en-US" sz="4400" dirty="0">
                <a:latin typeface="+mj-lt"/>
              </a:rPr>
              <a:t>Learning Outcomes</a:t>
            </a:r>
          </a:p>
        </p:txBody>
      </p:sp>
      <p:sp>
        <p:nvSpPr>
          <p:cNvPr id="8" name="TextBox 7">
            <a:extLst>
              <a:ext uri="{FF2B5EF4-FFF2-40B4-BE49-F238E27FC236}">
                <a16:creationId xmlns:a16="http://schemas.microsoft.com/office/drawing/2014/main" id="{B53DEF4C-DA5B-4B2D-8DDF-E353355C5254}"/>
              </a:ext>
            </a:extLst>
          </p:cNvPr>
          <p:cNvSpPr txBox="1"/>
          <p:nvPr userDrawn="1"/>
        </p:nvSpPr>
        <p:spPr>
          <a:xfrm>
            <a:off x="838197" y="1825642"/>
            <a:ext cx="676415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At the end of this section, you will be able to:</a:t>
            </a:r>
          </a:p>
        </p:txBody>
      </p:sp>
    </p:spTree>
    <p:extLst>
      <p:ext uri="{BB962C8B-B14F-4D97-AF65-F5344CB8AC3E}">
        <p14:creationId xmlns:p14="http://schemas.microsoft.com/office/powerpoint/2010/main" val="391498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00A57E-1B4B-4A36-927F-24B82BC4D0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77DE27-AF5D-4821-8CE9-22A71E69405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71F6CED-0B4E-415B-8741-1B0D0B042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7012B-FB54-4CFB-938C-D2823E4F5CAB}"/>
              </a:ext>
            </a:extLst>
          </p:cNvPr>
          <p:cNvSpPr>
            <a:spLocks noGrp="1"/>
          </p:cNvSpPr>
          <p:nvPr>
            <p:ph type="sldNum" sz="quarter" idx="12"/>
          </p:nvPr>
        </p:nvSpPr>
        <p:spPr/>
        <p:txBody>
          <a:bodyPr/>
          <a:lstStyle/>
          <a:p>
            <a:fld id="{26D89839-9540-4FD2-A570-163792ED64AF}" type="slidenum">
              <a:rPr lang="en-US" smtClean="0"/>
              <a:t>‹#›</a:t>
            </a:fld>
            <a:endParaRPr lang="en-US"/>
          </a:p>
        </p:txBody>
      </p:sp>
      <p:sp>
        <p:nvSpPr>
          <p:cNvPr id="7" name="TextBox 6">
            <a:extLst>
              <a:ext uri="{FF2B5EF4-FFF2-40B4-BE49-F238E27FC236}">
                <a16:creationId xmlns:a16="http://schemas.microsoft.com/office/drawing/2014/main" id="{B6B6A206-1EA4-4A32-BE0C-4445DBD65DAF}"/>
              </a:ext>
            </a:extLst>
          </p:cNvPr>
          <p:cNvSpPr txBox="1"/>
          <p:nvPr userDrawn="1"/>
        </p:nvSpPr>
        <p:spPr>
          <a:xfrm>
            <a:off x="841248" y="365760"/>
            <a:ext cx="10515600" cy="1325880"/>
          </a:xfrm>
          <a:prstGeom prst="rect">
            <a:avLst/>
          </a:prstGeom>
          <a:noFill/>
        </p:spPr>
        <p:txBody>
          <a:bodyPr wrap="none" rtlCol="0" anchor="ctr" anchorCtr="0">
            <a:normAutofit/>
          </a:bodyPr>
          <a:lstStyle/>
          <a:p>
            <a:r>
              <a:rPr lang="en-US" sz="4400" dirty="0">
                <a:latin typeface="+mj-lt"/>
              </a:rPr>
              <a:t>Summary</a:t>
            </a:r>
          </a:p>
        </p:txBody>
      </p:sp>
    </p:spTree>
    <p:extLst>
      <p:ext uri="{BB962C8B-B14F-4D97-AF65-F5344CB8AC3E}">
        <p14:creationId xmlns:p14="http://schemas.microsoft.com/office/powerpoint/2010/main" val="1632387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1AB73-5BD8-4F08-A482-2304DFB7F4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A0C05F-2181-4CAA-BDD3-051AA8E2A8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BFA9C9-B498-438E-B4E3-FEAEF7DF8EA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40E6F0D-F33F-41F5-B4D7-DE19813B21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426C3-368E-4224-9D94-29C54C0847CA}"/>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2903833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2AD60-6CF7-4F26-ACA0-C0869080E4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BCF203-C84C-47DB-9277-5FC3C93DF1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268091-D9E1-4B63-B794-DD555C7993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1BF1D2-5B65-4739-8CF5-8CD86B284B7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466DB13-C708-418B-B73F-0B1B04BBA3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9B7EBA-DF5F-4F6A-90CF-A4502C513E22}"/>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807387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909FC-CA8F-4431-AA11-93D3AA4B80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1367EA-9BF7-4F79-A777-35D874E25F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15CB7B-DFDA-464E-A356-7A24628D72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6806E9-99F4-42B1-89A2-95D057DDCE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0D1B36-9594-4112-9D6C-8DD87BAFAC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93B486-A200-4826-8B40-7C315D936E68}"/>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9A2AC08D-A6E9-464B-B6C0-B241F9383A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5B5AB5-BE6D-484A-808E-8423ECF74FBB}"/>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237937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73D49C-3BC6-4F7E-BD5A-35CD1DA341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74510B9-946D-4F7D-A7FF-FB1FEEB047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9E3708-E541-49A7-AAFB-67C624D9D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FE5A3523-4041-47F2-AD14-545314A7E8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499312-630C-4DC7-97BE-4A5230F42A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89839-9540-4FD2-A570-163792ED64AF}" type="slidenum">
              <a:rPr lang="en-US" smtClean="0"/>
              <a:t>‹#›</a:t>
            </a:fld>
            <a:endParaRPr lang="en-US"/>
          </a:p>
        </p:txBody>
      </p:sp>
    </p:spTree>
    <p:extLst>
      <p:ext uri="{BB962C8B-B14F-4D97-AF65-F5344CB8AC3E}">
        <p14:creationId xmlns:p14="http://schemas.microsoft.com/office/powerpoint/2010/main" val="79044820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4" r:id="rId3"/>
    <p:sldLayoutId id="2147483650" r:id="rId4"/>
    <p:sldLayoutId id="2147483662" r:id="rId5"/>
    <p:sldLayoutId id="2147483663"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access.rdatoolkit.org/en-US_ala-a06b3aa1-d994-31b1-b961-e4ce37c1a4d3"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hyperlink" Target="https://access.rdatoolkit.or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8.xml"/><Relationship Id="rId5" Type="http://schemas.openxmlformats.org/officeDocument/2006/relationships/image" Target="../media/image40.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hyperlink" Target="https://loc.gov/aba/rda/mgd/"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hyperlink" Target="https://loc.gov/aba/rda/mgd/"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ccess.rdatoolkit.or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hyperlink" Target="https://loc.gov/aba/rda/mgd/work/mg-work.pdf" TargetMode="External"/><Relationship Id="rId7" Type="http://schemas.openxmlformats.org/officeDocument/2006/relationships/hyperlink" Target="https://loc.gov/aba/rda/mgd/mg-basicCatalogingDecisions.pdf" TargetMode="External"/><Relationship Id="rId2" Type="http://schemas.openxmlformats.org/officeDocument/2006/relationships/notesSlide" Target="../notesSlides/notesSlide50.xml"/><Relationship Id="rId1" Type="http://schemas.openxmlformats.org/officeDocument/2006/relationships/slideLayout" Target="../slideLayouts/slideLayout9.xml"/><Relationship Id="rId6" Type="http://schemas.openxmlformats.org/officeDocument/2006/relationships/hyperlink" Target="https://loc.gov/aba/rda/mgd/mg-aggregates.pdf" TargetMode="External"/><Relationship Id="rId5" Type="http://schemas.openxmlformats.org/officeDocument/2006/relationships/hyperlink" Target="https://loc.gov/aba/rda/mgd/timespan/mg-timespan.pdf" TargetMode="External"/><Relationship Id="rId4" Type="http://schemas.openxmlformats.org/officeDocument/2006/relationships/hyperlink" Target="https://loc.gov/aba/rda/mgd/place/mg-place.pdf"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9.xml"/><Relationship Id="rId4" Type="http://schemas.openxmlformats.org/officeDocument/2006/relationships/image" Target="../media/image50.png"/></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hyperlink" Target="https://wiki.lyrasis.org/display/PFCCP/PCC+Working+Group+on+Metadata+Application+Profiles" TargetMode="External"/><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s://access.rdatoolkit.org/en-US_rdaregistry.info-termList-RDATerms-1155" TargetMode="External"/><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hyperlink" Target="https://www.loc.gov/aba/pcc/bibco/documents/PCC-RDA-BSR.pdf" TargetMode="External"/><Relationship Id="rId2" Type="http://schemas.openxmlformats.org/officeDocument/2006/relationships/notesSlide" Target="../notesSlides/notesSlide58.xml"/><Relationship Id="rId1" Type="http://schemas.openxmlformats.org/officeDocument/2006/relationships/slideLayout" Target="../slideLayouts/slideLayout9.xml"/><Relationship Id="rId4" Type="http://schemas.openxmlformats.org/officeDocument/2006/relationships/hyperlink" Target="https://docs.google.com/spreadsheets/d/14ooFZt8Fyy7DuF9a5X4wuxZO1dhS3pAX2fGWP5jFyfs/edit?gid=0#gid=0"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hyperlink" Target="https://wiki.lyrasis.org/display/PFCCP/PCC+Working+Group+on+Metadata+Application+Profiles"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hyperlink" Target="https://access.rdatoolkit.org/en-US_ala-4b9291c5-f525-37fd-b661-c469e763ce8a" TargetMode="External"/><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hyperlink" Target="https://access.rdatoolkit.org/en-US_ala-6d73e093-3928-3314-ad35-cc4afb3e3e3b" TargetMode="External"/><Relationship Id="rId2" Type="http://schemas.openxmlformats.org/officeDocument/2006/relationships/notesSlide" Target="../notesSlides/notesSlide64.xml"/><Relationship Id="rId1" Type="http://schemas.openxmlformats.org/officeDocument/2006/relationships/slideLayout" Target="../slideLayouts/slideLayout4.xml"/><Relationship Id="rId4" Type="http://schemas.openxmlformats.org/officeDocument/2006/relationships/hyperlink" Target="https://www.loc.gov/aba/rda/mgd/manifestation/mg-m-titleProper-01.pdf"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access.rdatoolkit.org/" TargetMode="External"/><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hyperlink" Target="https://original.rdatoolkit.org/" TargetMode="External"/><Relationship Id="rId4" Type="http://schemas.openxmlformats.org/officeDocument/2006/relationships/hyperlink" Target="https://www.rdatoolkit.org/"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9.xm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hyperlink" Target="https://access.rdatoolkit.org/Content/Index?externalId=en-US_ala-8754c7a9-c38c-3735-9cf9-865df717f81b" TargetMode="External"/><Relationship Id="rId2" Type="http://schemas.openxmlformats.org/officeDocument/2006/relationships/notesSlide" Target="../notesSlides/notesSlide73.xml"/><Relationship Id="rId1" Type="http://schemas.openxmlformats.org/officeDocument/2006/relationships/slideLayout" Target="../slideLayouts/slideLayout1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7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4.xml"/><Relationship Id="rId1" Type="http://schemas.openxmlformats.org/officeDocument/2006/relationships/slideLayout" Target="../slideLayouts/slideLayout8.xml"/><Relationship Id="rId4" Type="http://schemas.openxmlformats.org/officeDocument/2006/relationships/hyperlink" Target="https://access.rdatoolkit.org/Content/Index?externalId=en-US_ala-6d73e093-3928-3314-ad35-cc4afb3e3e3b"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access.rdatoolkit.org/Content/Index?externalId=en-US_ala-4b9291c5-f525-37fd-b661-c469e763ce8a" TargetMode="External"/><Relationship Id="rId2" Type="http://schemas.openxmlformats.org/officeDocument/2006/relationships/notesSlide" Target="../notesSlides/notesSlide75.xml"/><Relationship Id="rId1" Type="http://schemas.openxmlformats.org/officeDocument/2006/relationships/slideLayout" Target="../slideLayouts/slideLayout8.xml"/><Relationship Id="rId4" Type="http://schemas.openxmlformats.org/officeDocument/2006/relationships/image" Target="../media/image64.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7.xml"/><Relationship Id="rId1" Type="http://schemas.openxmlformats.org/officeDocument/2006/relationships/slideLayout" Target="../slideLayouts/slideLayout8.xml"/><Relationship Id="rId4" Type="http://schemas.openxmlformats.org/officeDocument/2006/relationships/image" Target="../media/image6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hyperlink" Target="https://access.rdatoolkit.org/en-US_ala-6d73e093-3928-3314-ad35-cc4afb3e3e3b" TargetMode="External"/><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8" Type="http://schemas.openxmlformats.org/officeDocument/2006/relationships/hyperlink" Target="https://access.rdatoolkit.org/Content/Index?externalId=en-US_ala-4b9291c5-f525-37fd-b661-c469e763ce8a" TargetMode="External"/><Relationship Id="rId3" Type="http://schemas.openxmlformats.org/officeDocument/2006/relationships/hyperlink" Target="https://access.rdatoolkit.org/en-US_ala-6d73e093-3928-3314-ad35-cc4afb3e3e3b" TargetMode="External"/><Relationship Id="rId7" Type="http://schemas.openxmlformats.org/officeDocument/2006/relationships/hyperlink" Target="https://access.rdatoolkit.org/Content/Index?externalId=en-US_ala-0338d0e4-e62e-377f-80f8-f7b06b2f11a4" TargetMode="External"/><Relationship Id="rId2" Type="http://schemas.openxmlformats.org/officeDocument/2006/relationships/notesSlide" Target="../notesSlides/notesSlide81.xml"/><Relationship Id="rId1" Type="http://schemas.openxmlformats.org/officeDocument/2006/relationships/slideLayout" Target="../slideLayouts/slideLayout8.xml"/><Relationship Id="rId6" Type="http://schemas.openxmlformats.org/officeDocument/2006/relationships/hyperlink" Target="https://access.rdatoolkit.org/Content/Index?externalId=en-US_ala-41c090e2-0422-33ae-881f-20c408d9b9e4" TargetMode="External"/><Relationship Id="rId5" Type="http://schemas.openxmlformats.org/officeDocument/2006/relationships/hyperlink" Target="https://access.rdatoolkit.org/Content/Index?externalId=en-US_ala-8179ec37-8cc3-3d29-8ca8-d89af8832014" TargetMode="External"/><Relationship Id="rId10" Type="http://schemas.openxmlformats.org/officeDocument/2006/relationships/image" Target="../media/image67.png"/><Relationship Id="rId4" Type="http://schemas.openxmlformats.org/officeDocument/2006/relationships/hyperlink" Target="https://access.rdatoolkit.org/Content/Index?externalId=en-US_ala-2ac040a8-bf36-37a5-a695-abb5298758c4" TargetMode="External"/><Relationship Id="rId9" Type="http://schemas.openxmlformats.org/officeDocument/2006/relationships/hyperlink" Target="https://access.rdatoolkit.org/Content/Index?externalId=en-US_ala-f8142e73-8120-32a4-909a-e1c5b691e3e0"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s://access.rdatoolkit.org/en-US_ala-b6ee5f40-10f6-3c4a-a515-38093beecb73" TargetMode="External"/><Relationship Id="rId2" Type="http://schemas.openxmlformats.org/officeDocument/2006/relationships/notesSlide" Target="../notesSlides/notesSlide82.xml"/><Relationship Id="rId1" Type="http://schemas.openxmlformats.org/officeDocument/2006/relationships/slideLayout" Target="../slideLayouts/slideLayout8.xml"/><Relationship Id="rId6" Type="http://schemas.openxmlformats.org/officeDocument/2006/relationships/hyperlink" Target="https://access.rdatoolkit.org/en-US_ala-a89bae56-7f62-3c32-bd61-51fc145b0385" TargetMode="External"/><Relationship Id="rId5" Type="http://schemas.openxmlformats.org/officeDocument/2006/relationships/hyperlink" Target="https://access.rdatoolkit.org/en-US_ala-0f7b5665-dec5-371a-8b7b-d49f1c5080a7" TargetMode="External"/><Relationship Id="rId4" Type="http://schemas.openxmlformats.org/officeDocument/2006/relationships/hyperlink" Target="https://access.rdatoolkit.org/en-US_ala-b569c353-c792-3617-8c83-d974466ccc02"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access.rdatoolkit.org/en-US_ala-b6ee5f40-10f6-3c4a-a515-38093beecb73" TargetMode="External"/><Relationship Id="rId2" Type="http://schemas.openxmlformats.org/officeDocument/2006/relationships/notesSlide" Target="../notesSlides/notesSlide83.xml"/><Relationship Id="rId1" Type="http://schemas.openxmlformats.org/officeDocument/2006/relationships/slideLayout" Target="../slideLayouts/slideLayout8.xml"/><Relationship Id="rId6" Type="http://schemas.openxmlformats.org/officeDocument/2006/relationships/hyperlink" Target="https://access.rdatoolkit.org/en-US_ala-b569c353-c792-3617-8c83-d974466ccc02" TargetMode="External"/><Relationship Id="rId5" Type="http://schemas.openxmlformats.org/officeDocument/2006/relationships/hyperlink" Target="https://access.rdatoolkit.org/en-US_ala-0f7b5665-dec5-371a-8b7b-d49f1c5080a7" TargetMode="External"/><Relationship Id="rId4" Type="http://schemas.openxmlformats.org/officeDocument/2006/relationships/hyperlink" Target="https://access.rdatoolkit.org/en-US_ala-a89bae56-7f62-3c32-bd61-51fc145b0385" TargetMode="Externa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FB4213-DCC0-A76E-F7D5-7961900E8CAE}"/>
              </a:ext>
            </a:extLst>
          </p:cNvPr>
          <p:cNvSpPr>
            <a:spLocks noGrp="1"/>
          </p:cNvSpPr>
          <p:nvPr>
            <p:ph type="sldNum" sz="quarter" idx="12"/>
          </p:nvPr>
        </p:nvSpPr>
        <p:spPr/>
        <p:txBody>
          <a:bodyPr/>
          <a:lstStyle/>
          <a:p>
            <a:fld id="{26D89839-9540-4FD2-A570-163792ED64AF}" type="slidenum">
              <a:rPr lang="en-US" smtClean="0"/>
              <a:t>1</a:t>
            </a:fld>
            <a:endParaRPr lang="en-US"/>
          </a:p>
        </p:txBody>
      </p:sp>
      <p:sp>
        <p:nvSpPr>
          <p:cNvPr id="6" name="Title 5">
            <a:extLst>
              <a:ext uri="{FF2B5EF4-FFF2-40B4-BE49-F238E27FC236}">
                <a16:creationId xmlns:a16="http://schemas.microsoft.com/office/drawing/2014/main" id="{F99AA4F6-B427-41D4-D960-58981173134B}"/>
              </a:ext>
            </a:extLst>
          </p:cNvPr>
          <p:cNvSpPr>
            <a:spLocks noGrp="1"/>
          </p:cNvSpPr>
          <p:nvPr>
            <p:ph type="ctrTitle"/>
          </p:nvPr>
        </p:nvSpPr>
        <p:spPr/>
        <p:txBody>
          <a:bodyPr>
            <a:normAutofit/>
          </a:bodyPr>
          <a:lstStyle/>
          <a:p>
            <a:r>
              <a:rPr lang="en-CA" dirty="0"/>
              <a:t>Documentation used by </a:t>
            </a:r>
            <a:br>
              <a:rPr lang="en-CA" dirty="0"/>
            </a:br>
            <a:r>
              <a:rPr lang="en-CA" dirty="0"/>
              <a:t>PCC catalogers</a:t>
            </a:r>
          </a:p>
        </p:txBody>
      </p:sp>
    </p:spTree>
    <p:extLst>
      <p:ext uri="{BB962C8B-B14F-4D97-AF65-F5344CB8AC3E}">
        <p14:creationId xmlns:p14="http://schemas.microsoft.com/office/powerpoint/2010/main" val="364971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DCD6D-C9C3-C54B-9160-2DF97781A5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16FAB7-A4CC-94DB-10BE-A5F46EB13AEB}"/>
              </a:ext>
            </a:extLst>
          </p:cNvPr>
          <p:cNvSpPr>
            <a:spLocks noGrp="1"/>
          </p:cNvSpPr>
          <p:nvPr>
            <p:ph type="title"/>
          </p:nvPr>
        </p:nvSpPr>
        <p:spPr/>
        <p:txBody>
          <a:bodyPr/>
          <a:lstStyle/>
          <a:p>
            <a:r>
              <a:rPr lang="en-CA" dirty="0"/>
              <a:t>Logging Out</a:t>
            </a:r>
          </a:p>
        </p:txBody>
      </p:sp>
      <p:sp>
        <p:nvSpPr>
          <p:cNvPr id="3" name="Content Placeholder 2">
            <a:extLst>
              <a:ext uri="{FF2B5EF4-FFF2-40B4-BE49-F238E27FC236}">
                <a16:creationId xmlns:a16="http://schemas.microsoft.com/office/drawing/2014/main" id="{1540FD64-31CB-B104-0C3F-E80CCBED52E1}"/>
              </a:ext>
            </a:extLst>
          </p:cNvPr>
          <p:cNvSpPr>
            <a:spLocks noGrp="1"/>
          </p:cNvSpPr>
          <p:nvPr>
            <p:ph sz="half" idx="1"/>
          </p:nvPr>
        </p:nvSpPr>
        <p:spPr>
          <a:xfrm>
            <a:off x="838200" y="1825625"/>
            <a:ext cx="4419124" cy="4351338"/>
          </a:xfrm>
        </p:spPr>
        <p:txBody>
          <a:bodyPr/>
          <a:lstStyle/>
          <a:p>
            <a:r>
              <a:rPr lang="en-CA" dirty="0"/>
              <a:t>Time out after 30 minutes of inactivity</a:t>
            </a:r>
          </a:p>
          <a:p>
            <a:endParaRPr lang="en-CA" dirty="0"/>
          </a:p>
          <a:p>
            <a:r>
              <a:rPr lang="en-CA" dirty="0"/>
              <a:t>Close the browser</a:t>
            </a:r>
          </a:p>
          <a:p>
            <a:endParaRPr lang="en-CA" dirty="0"/>
          </a:p>
          <a:p>
            <a:r>
              <a:rPr lang="en-CA" dirty="0"/>
              <a:t>Log out button</a:t>
            </a:r>
          </a:p>
        </p:txBody>
      </p:sp>
      <p:sp>
        <p:nvSpPr>
          <p:cNvPr id="5" name="Slide Number Placeholder 4">
            <a:extLst>
              <a:ext uri="{FF2B5EF4-FFF2-40B4-BE49-F238E27FC236}">
                <a16:creationId xmlns:a16="http://schemas.microsoft.com/office/drawing/2014/main" id="{83041C9D-3FC6-44D4-1735-E437326DC4CD}"/>
              </a:ext>
            </a:extLst>
          </p:cNvPr>
          <p:cNvSpPr>
            <a:spLocks noGrp="1"/>
          </p:cNvSpPr>
          <p:nvPr>
            <p:ph type="sldNum" sz="quarter" idx="12"/>
          </p:nvPr>
        </p:nvSpPr>
        <p:spPr/>
        <p:txBody>
          <a:bodyPr/>
          <a:lstStyle/>
          <a:p>
            <a:fld id="{0F6E689A-FD86-4A33-93D6-EF2C1464DB39}" type="slidenum">
              <a:rPr lang="en-CA" smtClean="0"/>
              <a:t>10</a:t>
            </a:fld>
            <a:endParaRPr lang="en-CA" dirty="0"/>
          </a:p>
        </p:txBody>
      </p:sp>
      <p:pic>
        <p:nvPicPr>
          <p:cNvPr id="11" name="Content Placeholder 10">
            <a:extLst>
              <a:ext uri="{FF2B5EF4-FFF2-40B4-BE49-F238E27FC236}">
                <a16:creationId xmlns:a16="http://schemas.microsoft.com/office/drawing/2014/main" id="{38813007-7729-ADD2-C4CE-E8642C24915C}"/>
              </a:ext>
            </a:extLst>
          </p:cNvPr>
          <p:cNvPicPr>
            <a:picLocks noGrp="1" noChangeAspect="1"/>
          </p:cNvPicPr>
          <p:nvPr>
            <p:ph sz="half" idx="2"/>
          </p:nvPr>
        </p:nvPicPr>
        <p:blipFill>
          <a:blip r:embed="rId3"/>
          <a:stretch>
            <a:fillRect/>
          </a:stretch>
        </p:blipFill>
        <p:spPr>
          <a:xfrm>
            <a:off x="5257324" y="1825625"/>
            <a:ext cx="6096476" cy="1442752"/>
          </a:xfrm>
          <a:prstGeom prst="rect">
            <a:avLst/>
          </a:prstGeom>
        </p:spPr>
      </p:pic>
      <p:sp>
        <p:nvSpPr>
          <p:cNvPr id="20" name="Rectangle 19">
            <a:extLst>
              <a:ext uri="{FF2B5EF4-FFF2-40B4-BE49-F238E27FC236}">
                <a16:creationId xmlns:a16="http://schemas.microsoft.com/office/drawing/2014/main" id="{32FFB134-93F1-3CC2-1CE7-24F661AE428D}"/>
              </a:ext>
            </a:extLst>
          </p:cNvPr>
          <p:cNvSpPr/>
          <p:nvPr/>
        </p:nvSpPr>
        <p:spPr>
          <a:xfrm>
            <a:off x="9811266" y="2155197"/>
            <a:ext cx="1474572" cy="7859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46168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87EB1FD-BE2C-45A1-9B47-F930C7A5A358}"/>
              </a:ext>
            </a:extLst>
          </p:cNvPr>
          <p:cNvSpPr>
            <a:spLocks noGrp="1"/>
          </p:cNvSpPr>
          <p:nvPr>
            <p:ph idx="1"/>
          </p:nvPr>
        </p:nvSpPr>
        <p:spPr/>
        <p:txBody>
          <a:bodyPr/>
          <a:lstStyle/>
          <a:p>
            <a:r>
              <a:rPr lang="en-US" dirty="0"/>
              <a:t>A package of data </a:t>
            </a:r>
            <a:r>
              <a:rPr lang="en-US" b="1" dirty="0"/>
              <a:t>elements, guidelines, and instructions</a:t>
            </a:r>
            <a:r>
              <a:rPr lang="en-US" dirty="0"/>
              <a:t> for creating library and cultural heritage metadata that is well-formed according to international models</a:t>
            </a:r>
          </a:p>
          <a:p>
            <a:endParaRPr lang="en-US" dirty="0"/>
          </a:p>
          <a:p>
            <a:r>
              <a:rPr lang="en-US" dirty="0"/>
              <a:t>This metadata is intended to support the discovery and identification of resources in library and other cultural heritage collections</a:t>
            </a:r>
          </a:p>
          <a:p>
            <a:endParaRPr lang="en-US" dirty="0"/>
          </a:p>
          <a:p>
            <a:r>
              <a:rPr lang="en-US" dirty="0"/>
              <a:t>RDA is structured around the </a:t>
            </a:r>
            <a:r>
              <a:rPr lang="en-US" b="1" dirty="0"/>
              <a:t>RDA entities</a:t>
            </a:r>
            <a:r>
              <a:rPr lang="en-US" dirty="0"/>
              <a:t> and their </a:t>
            </a:r>
            <a:r>
              <a:rPr lang="en-US" b="1" dirty="0"/>
              <a:t>elements</a:t>
            </a:r>
          </a:p>
        </p:txBody>
      </p:sp>
      <p:sp>
        <p:nvSpPr>
          <p:cNvPr id="5" name="Slide Number Placeholder 4">
            <a:extLst>
              <a:ext uri="{FF2B5EF4-FFF2-40B4-BE49-F238E27FC236}">
                <a16:creationId xmlns:a16="http://schemas.microsoft.com/office/drawing/2014/main" id="{F0368C69-4259-42C9-8386-28CB3735DFAF}"/>
              </a:ext>
            </a:extLst>
          </p:cNvPr>
          <p:cNvSpPr>
            <a:spLocks noGrp="1"/>
          </p:cNvSpPr>
          <p:nvPr>
            <p:ph type="sldNum" sz="quarter" idx="12"/>
          </p:nvPr>
        </p:nvSpPr>
        <p:spPr/>
        <p:txBody>
          <a:bodyPr/>
          <a:lstStyle/>
          <a:p>
            <a:fld id="{26D89839-9540-4FD2-A570-163792ED64AF}" type="slidenum">
              <a:rPr lang="en-US" smtClean="0"/>
              <a:t>11</a:t>
            </a:fld>
            <a:endParaRPr lang="en-US"/>
          </a:p>
        </p:txBody>
      </p:sp>
      <p:sp>
        <p:nvSpPr>
          <p:cNvPr id="2" name="Title 1">
            <a:extLst>
              <a:ext uri="{FF2B5EF4-FFF2-40B4-BE49-F238E27FC236}">
                <a16:creationId xmlns:a16="http://schemas.microsoft.com/office/drawing/2014/main" id="{8BE05349-7AA1-4FB4-98B5-FA065E628F67}"/>
              </a:ext>
            </a:extLst>
          </p:cNvPr>
          <p:cNvSpPr>
            <a:spLocks noGrp="1"/>
          </p:cNvSpPr>
          <p:nvPr>
            <p:ph type="title"/>
          </p:nvPr>
        </p:nvSpPr>
        <p:spPr/>
        <p:txBody>
          <a:bodyPr/>
          <a:lstStyle/>
          <a:p>
            <a:r>
              <a:rPr lang="en-US" dirty="0"/>
              <a:t>RDA: Resource Description and Access</a:t>
            </a:r>
          </a:p>
        </p:txBody>
      </p:sp>
    </p:spTree>
    <p:extLst>
      <p:ext uri="{BB962C8B-B14F-4D97-AF65-F5344CB8AC3E}">
        <p14:creationId xmlns:p14="http://schemas.microsoft.com/office/powerpoint/2010/main" val="1729403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B42EE8-F56F-C7D4-22CA-CD7B5692A85C}"/>
              </a:ext>
            </a:extLst>
          </p:cNvPr>
          <p:cNvSpPr>
            <a:spLocks noGrp="1"/>
          </p:cNvSpPr>
          <p:nvPr>
            <p:ph type="title"/>
          </p:nvPr>
        </p:nvSpPr>
        <p:spPr>
          <a:xfrm>
            <a:off x="3832224" y="365125"/>
            <a:ext cx="7523163" cy="1325563"/>
          </a:xfrm>
        </p:spPr>
        <p:txBody>
          <a:bodyPr/>
          <a:lstStyle/>
          <a:p>
            <a:r>
              <a:rPr lang="en-CA" dirty="0"/>
              <a:t>Entity Pages</a:t>
            </a:r>
          </a:p>
        </p:txBody>
      </p:sp>
      <p:sp>
        <p:nvSpPr>
          <p:cNvPr id="8" name="Text Placeholder 7">
            <a:extLst>
              <a:ext uri="{FF2B5EF4-FFF2-40B4-BE49-F238E27FC236}">
                <a16:creationId xmlns:a16="http://schemas.microsoft.com/office/drawing/2014/main" id="{D1347239-D160-4B9C-6F98-A81A1289399B}"/>
              </a:ext>
            </a:extLst>
          </p:cNvPr>
          <p:cNvSpPr>
            <a:spLocks noGrp="1"/>
          </p:cNvSpPr>
          <p:nvPr>
            <p:ph type="body" sz="quarter" idx="3"/>
          </p:nvPr>
        </p:nvSpPr>
        <p:spPr>
          <a:xfrm>
            <a:off x="3830636" y="1456046"/>
            <a:ext cx="7523164" cy="469284"/>
          </a:xfrm>
        </p:spPr>
        <p:txBody>
          <a:bodyPr/>
          <a:lstStyle/>
          <a:p>
            <a:r>
              <a:rPr lang="en-CA" dirty="0"/>
              <a:t>Structure of Entity Pages</a:t>
            </a:r>
          </a:p>
        </p:txBody>
      </p:sp>
      <p:sp>
        <p:nvSpPr>
          <p:cNvPr id="9" name="Content Placeholder 8">
            <a:extLst>
              <a:ext uri="{FF2B5EF4-FFF2-40B4-BE49-F238E27FC236}">
                <a16:creationId xmlns:a16="http://schemas.microsoft.com/office/drawing/2014/main" id="{9A7069F1-29E2-7A00-B634-98B98C8D2608}"/>
              </a:ext>
            </a:extLst>
          </p:cNvPr>
          <p:cNvSpPr>
            <a:spLocks noGrp="1"/>
          </p:cNvSpPr>
          <p:nvPr>
            <p:ph sz="quarter" idx="4"/>
          </p:nvPr>
        </p:nvSpPr>
        <p:spPr>
          <a:xfrm>
            <a:off x="3832224" y="1925330"/>
            <a:ext cx="7523164" cy="4264333"/>
          </a:xfrm>
        </p:spPr>
        <p:txBody>
          <a:bodyPr>
            <a:normAutofit fontScale="92500" lnSpcReduction="10000"/>
          </a:bodyPr>
          <a:lstStyle/>
          <a:p>
            <a:r>
              <a:rPr lang="en-CA" dirty="0"/>
              <a:t>Definition and Scope</a:t>
            </a:r>
          </a:p>
          <a:p>
            <a:r>
              <a:rPr lang="en-CA" dirty="0"/>
              <a:t>Prerecording</a:t>
            </a:r>
          </a:p>
          <a:p>
            <a:pPr lvl="1"/>
            <a:r>
              <a:rPr lang="en-CA" dirty="0"/>
              <a:t>Minimum description</a:t>
            </a:r>
          </a:p>
          <a:p>
            <a:pPr lvl="1"/>
            <a:r>
              <a:rPr lang="en-CA" dirty="0"/>
              <a:t>Effective description</a:t>
            </a:r>
          </a:p>
          <a:p>
            <a:pPr lvl="1"/>
            <a:r>
              <a:rPr lang="en-CA" dirty="0"/>
              <a:t>Entity boundary</a:t>
            </a:r>
          </a:p>
          <a:p>
            <a:r>
              <a:rPr lang="en-CA" dirty="0"/>
              <a:t>Recording</a:t>
            </a:r>
          </a:p>
          <a:p>
            <a:pPr lvl="1"/>
            <a:r>
              <a:rPr lang="en-CA" dirty="0"/>
              <a:t>Recording an unstructured description</a:t>
            </a:r>
          </a:p>
          <a:p>
            <a:pPr lvl="1"/>
            <a:r>
              <a:rPr lang="en-CA" dirty="0"/>
              <a:t>Recording a structured description</a:t>
            </a:r>
          </a:p>
          <a:p>
            <a:pPr lvl="1"/>
            <a:r>
              <a:rPr lang="en-CA" dirty="0"/>
              <a:t>Recording an identifier</a:t>
            </a:r>
          </a:p>
          <a:p>
            <a:pPr lvl="1"/>
            <a:r>
              <a:rPr lang="en-CA" dirty="0"/>
              <a:t>Recording an IRI</a:t>
            </a:r>
          </a:p>
          <a:p>
            <a:r>
              <a:rPr lang="en-CA" dirty="0"/>
              <a:t>Elements</a:t>
            </a:r>
          </a:p>
        </p:txBody>
      </p:sp>
      <p:sp>
        <p:nvSpPr>
          <p:cNvPr id="4" name="Slide Number Placeholder 3">
            <a:extLst>
              <a:ext uri="{FF2B5EF4-FFF2-40B4-BE49-F238E27FC236}">
                <a16:creationId xmlns:a16="http://schemas.microsoft.com/office/drawing/2014/main" id="{E1B4AA1D-D488-030E-611E-D0FECC748597}"/>
              </a:ext>
            </a:extLst>
          </p:cNvPr>
          <p:cNvSpPr>
            <a:spLocks noGrp="1"/>
          </p:cNvSpPr>
          <p:nvPr>
            <p:ph type="sldNum" sz="quarter" idx="12"/>
          </p:nvPr>
        </p:nvSpPr>
        <p:spPr/>
        <p:txBody>
          <a:bodyPr/>
          <a:lstStyle/>
          <a:p>
            <a:fld id="{0F6E689A-FD86-4A33-93D6-EF2C1464DB39}" type="slidenum">
              <a:rPr lang="en-CA" smtClean="0"/>
              <a:pPr/>
              <a:t>12</a:t>
            </a:fld>
            <a:endParaRPr lang="en-CA"/>
          </a:p>
        </p:txBody>
      </p:sp>
      <p:pic>
        <p:nvPicPr>
          <p:cNvPr id="13" name="Content Placeholder 12">
            <a:extLst>
              <a:ext uri="{FF2B5EF4-FFF2-40B4-BE49-F238E27FC236}">
                <a16:creationId xmlns:a16="http://schemas.microsoft.com/office/drawing/2014/main" id="{B94C006D-5866-BB4C-219E-74769A03151A}"/>
              </a:ext>
            </a:extLst>
          </p:cNvPr>
          <p:cNvPicPr>
            <a:picLocks noGrp="1" noChangeAspect="1"/>
          </p:cNvPicPr>
          <p:nvPr>
            <p:ph sz="half" idx="2"/>
          </p:nvPr>
        </p:nvPicPr>
        <p:blipFill>
          <a:blip r:embed="rId3"/>
          <a:stretch>
            <a:fillRect/>
          </a:stretch>
        </p:blipFill>
        <p:spPr>
          <a:xfrm>
            <a:off x="836612" y="735613"/>
            <a:ext cx="2603764" cy="5386775"/>
          </a:xfrm>
          <a:ln>
            <a:solidFill>
              <a:schemeClr val="bg1">
                <a:lumMod val="75000"/>
              </a:schemeClr>
            </a:solidFill>
          </a:ln>
        </p:spPr>
      </p:pic>
    </p:spTree>
    <p:extLst>
      <p:ext uri="{BB962C8B-B14F-4D97-AF65-F5344CB8AC3E}">
        <p14:creationId xmlns:p14="http://schemas.microsoft.com/office/powerpoint/2010/main" val="915088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D0C38D0-E3E1-6697-353B-EC968C18A789}"/>
              </a:ext>
            </a:extLst>
          </p:cNvPr>
          <p:cNvSpPr>
            <a:spLocks noGrp="1"/>
          </p:cNvSpPr>
          <p:nvPr>
            <p:ph type="title"/>
          </p:nvPr>
        </p:nvSpPr>
        <p:spPr/>
        <p:txBody>
          <a:bodyPr/>
          <a:lstStyle/>
          <a:p>
            <a:r>
              <a:rPr lang="en-CA" dirty="0"/>
              <a:t>Element Pages</a:t>
            </a:r>
          </a:p>
        </p:txBody>
      </p:sp>
      <p:sp>
        <p:nvSpPr>
          <p:cNvPr id="9" name="Content Placeholder 8">
            <a:extLst>
              <a:ext uri="{FF2B5EF4-FFF2-40B4-BE49-F238E27FC236}">
                <a16:creationId xmlns:a16="http://schemas.microsoft.com/office/drawing/2014/main" id="{92E400CE-3F8D-AB92-3C59-BB4513D725D0}"/>
              </a:ext>
            </a:extLst>
          </p:cNvPr>
          <p:cNvSpPr>
            <a:spLocks noGrp="1"/>
          </p:cNvSpPr>
          <p:nvPr>
            <p:ph idx="1"/>
          </p:nvPr>
        </p:nvSpPr>
        <p:spPr/>
        <p:txBody>
          <a:bodyPr>
            <a:normAutofit lnSpcReduction="10000"/>
          </a:bodyPr>
          <a:lstStyle/>
          <a:p>
            <a:pPr marL="0" indent="0">
              <a:buNone/>
            </a:pPr>
            <a:r>
              <a:rPr lang="en-CA" b="1" dirty="0"/>
              <a:t>Structure of Element Pages</a:t>
            </a:r>
            <a:endParaRPr lang="en-CA" dirty="0"/>
          </a:p>
          <a:p>
            <a:r>
              <a:rPr lang="en-CA" dirty="0"/>
              <a:t>Definition and Scope</a:t>
            </a:r>
          </a:p>
          <a:p>
            <a:r>
              <a:rPr lang="en-CA" dirty="0"/>
              <a:t>Element Reference</a:t>
            </a:r>
          </a:p>
          <a:p>
            <a:r>
              <a:rPr lang="en-CA" dirty="0"/>
              <a:t>Prerecording</a:t>
            </a:r>
          </a:p>
          <a:p>
            <a:r>
              <a:rPr lang="en-CA" dirty="0"/>
              <a:t>Recording</a:t>
            </a:r>
          </a:p>
          <a:p>
            <a:pPr lvl="1"/>
            <a:r>
              <a:rPr lang="en-CA" dirty="0"/>
              <a:t>Recording an unstructured description</a:t>
            </a:r>
          </a:p>
          <a:p>
            <a:pPr lvl="1"/>
            <a:r>
              <a:rPr lang="en-CA" dirty="0"/>
              <a:t>Recording a structured description</a:t>
            </a:r>
          </a:p>
          <a:p>
            <a:pPr lvl="1"/>
            <a:r>
              <a:rPr lang="en-CA" dirty="0"/>
              <a:t>Recording an identifier</a:t>
            </a:r>
          </a:p>
          <a:p>
            <a:pPr lvl="1"/>
            <a:r>
              <a:rPr lang="en-CA" dirty="0"/>
              <a:t>Recording an IRI</a:t>
            </a:r>
          </a:p>
          <a:p>
            <a:r>
              <a:rPr lang="en-CA" dirty="0"/>
              <a:t>Related Elements</a:t>
            </a:r>
          </a:p>
        </p:txBody>
      </p:sp>
      <p:sp>
        <p:nvSpPr>
          <p:cNvPr id="7" name="Slide Number Placeholder 6">
            <a:extLst>
              <a:ext uri="{FF2B5EF4-FFF2-40B4-BE49-F238E27FC236}">
                <a16:creationId xmlns:a16="http://schemas.microsoft.com/office/drawing/2014/main" id="{E1316A74-615F-4223-EFBF-4444F23819BC}"/>
              </a:ext>
            </a:extLst>
          </p:cNvPr>
          <p:cNvSpPr>
            <a:spLocks noGrp="1"/>
          </p:cNvSpPr>
          <p:nvPr>
            <p:ph type="sldNum" sz="quarter" idx="12"/>
          </p:nvPr>
        </p:nvSpPr>
        <p:spPr/>
        <p:txBody>
          <a:bodyPr/>
          <a:lstStyle/>
          <a:p>
            <a:fld id="{0F6E689A-FD86-4A33-93D6-EF2C1464DB39}" type="slidenum">
              <a:rPr lang="en-CA" smtClean="0"/>
              <a:t>13</a:t>
            </a:fld>
            <a:endParaRPr lang="en-CA"/>
          </a:p>
        </p:txBody>
      </p:sp>
    </p:spTree>
    <p:extLst>
      <p:ext uri="{BB962C8B-B14F-4D97-AF65-F5344CB8AC3E}">
        <p14:creationId xmlns:p14="http://schemas.microsoft.com/office/powerpoint/2010/main" val="2367562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9062BAB-E3D6-DC31-7CCF-216FF53D1FCF}"/>
              </a:ext>
            </a:extLst>
          </p:cNvPr>
          <p:cNvSpPr>
            <a:spLocks noGrp="1"/>
          </p:cNvSpPr>
          <p:nvPr>
            <p:ph type="title"/>
          </p:nvPr>
        </p:nvSpPr>
        <p:spPr/>
        <p:txBody>
          <a:bodyPr/>
          <a:lstStyle/>
          <a:p>
            <a:r>
              <a:rPr lang="en-CA" dirty="0"/>
              <a:t>Element Pages</a:t>
            </a:r>
            <a:br>
              <a:rPr lang="en-CA" dirty="0"/>
            </a:br>
            <a:r>
              <a:rPr lang="en-CA" sz="3600" dirty="0"/>
              <a:t>Definition and Scope</a:t>
            </a:r>
            <a:endParaRPr lang="en-CA" dirty="0"/>
          </a:p>
        </p:txBody>
      </p:sp>
      <p:sp>
        <p:nvSpPr>
          <p:cNvPr id="9" name="Content Placeholder 8">
            <a:extLst>
              <a:ext uri="{FF2B5EF4-FFF2-40B4-BE49-F238E27FC236}">
                <a16:creationId xmlns:a16="http://schemas.microsoft.com/office/drawing/2014/main" id="{67B8C121-19BF-C39A-CFB7-E3FD9AE7D7A8}"/>
              </a:ext>
            </a:extLst>
          </p:cNvPr>
          <p:cNvSpPr>
            <a:spLocks noGrp="1"/>
          </p:cNvSpPr>
          <p:nvPr>
            <p:ph sz="half" idx="1"/>
          </p:nvPr>
        </p:nvSpPr>
        <p:spPr>
          <a:xfrm>
            <a:off x="838200" y="1825625"/>
            <a:ext cx="4419124" cy="4351338"/>
          </a:xfrm>
        </p:spPr>
        <p:txBody>
          <a:bodyPr/>
          <a:lstStyle/>
          <a:p>
            <a:r>
              <a:rPr lang="en-CA" dirty="0"/>
              <a:t>The Glossary definition for the element</a:t>
            </a:r>
          </a:p>
          <a:p>
            <a:endParaRPr lang="en-CA" dirty="0"/>
          </a:p>
        </p:txBody>
      </p:sp>
      <p:sp>
        <p:nvSpPr>
          <p:cNvPr id="7" name="Slide Number Placeholder 6">
            <a:extLst>
              <a:ext uri="{FF2B5EF4-FFF2-40B4-BE49-F238E27FC236}">
                <a16:creationId xmlns:a16="http://schemas.microsoft.com/office/drawing/2014/main" id="{0B9EAD48-5C2A-9B3F-8A7A-3A934905C4DA}"/>
              </a:ext>
            </a:extLst>
          </p:cNvPr>
          <p:cNvSpPr>
            <a:spLocks noGrp="1"/>
          </p:cNvSpPr>
          <p:nvPr>
            <p:ph type="sldNum" sz="quarter" idx="12"/>
          </p:nvPr>
        </p:nvSpPr>
        <p:spPr/>
        <p:txBody>
          <a:bodyPr/>
          <a:lstStyle/>
          <a:p>
            <a:fld id="{0F6E689A-FD86-4A33-93D6-EF2C1464DB39}" type="slidenum">
              <a:rPr lang="en-CA" smtClean="0"/>
              <a:t>14</a:t>
            </a:fld>
            <a:endParaRPr lang="en-CA"/>
          </a:p>
        </p:txBody>
      </p:sp>
      <p:pic>
        <p:nvPicPr>
          <p:cNvPr id="6" name="Content Placeholder 5">
            <a:extLst>
              <a:ext uri="{FF2B5EF4-FFF2-40B4-BE49-F238E27FC236}">
                <a16:creationId xmlns:a16="http://schemas.microsoft.com/office/drawing/2014/main" id="{6132D21D-4DA7-153C-F736-B52EA5996655}"/>
              </a:ext>
            </a:extLst>
          </p:cNvPr>
          <p:cNvPicPr>
            <a:picLocks noGrp="1" noChangeAspect="1"/>
          </p:cNvPicPr>
          <p:nvPr>
            <p:ph sz="half" idx="2"/>
          </p:nvPr>
        </p:nvPicPr>
        <p:blipFill>
          <a:blip r:embed="rId3"/>
          <a:stretch>
            <a:fillRect/>
          </a:stretch>
        </p:blipFill>
        <p:spPr>
          <a:xfrm>
            <a:off x="5257324" y="1825022"/>
            <a:ext cx="6096476" cy="2176272"/>
          </a:xfrm>
          <a:ln>
            <a:solidFill>
              <a:schemeClr val="bg1">
                <a:lumMod val="75000"/>
              </a:schemeClr>
            </a:solidFill>
          </a:ln>
        </p:spPr>
      </p:pic>
    </p:spTree>
    <p:extLst>
      <p:ext uri="{BB962C8B-B14F-4D97-AF65-F5344CB8AC3E}">
        <p14:creationId xmlns:p14="http://schemas.microsoft.com/office/powerpoint/2010/main" val="2936207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80E2E-4489-E961-60DA-FEABD6ED3989}"/>
              </a:ext>
            </a:extLst>
          </p:cNvPr>
          <p:cNvSpPr>
            <a:spLocks noGrp="1"/>
          </p:cNvSpPr>
          <p:nvPr>
            <p:ph type="title"/>
          </p:nvPr>
        </p:nvSpPr>
        <p:spPr/>
        <p:txBody>
          <a:bodyPr/>
          <a:lstStyle/>
          <a:p>
            <a:r>
              <a:rPr lang="en-CA" dirty="0"/>
              <a:t>Element Pages</a:t>
            </a:r>
            <a:br>
              <a:rPr lang="en-CA" dirty="0"/>
            </a:br>
            <a:r>
              <a:rPr lang="en-CA" sz="3600" dirty="0"/>
              <a:t>Element Reference</a:t>
            </a:r>
            <a:endParaRPr lang="en-CA" dirty="0"/>
          </a:p>
        </p:txBody>
      </p:sp>
      <p:sp>
        <p:nvSpPr>
          <p:cNvPr id="3" name="Content Placeholder 2">
            <a:extLst>
              <a:ext uri="{FF2B5EF4-FFF2-40B4-BE49-F238E27FC236}">
                <a16:creationId xmlns:a16="http://schemas.microsoft.com/office/drawing/2014/main" id="{865BDAF8-3321-EB84-6E21-AA2C81A23842}"/>
              </a:ext>
            </a:extLst>
          </p:cNvPr>
          <p:cNvSpPr>
            <a:spLocks noGrp="1"/>
          </p:cNvSpPr>
          <p:nvPr>
            <p:ph sz="half" idx="1"/>
          </p:nvPr>
        </p:nvSpPr>
        <p:spPr>
          <a:xfrm>
            <a:off x="838200" y="1825625"/>
            <a:ext cx="4419124" cy="4351338"/>
          </a:xfrm>
        </p:spPr>
        <p:txBody>
          <a:bodyPr>
            <a:normAutofit/>
          </a:bodyPr>
          <a:lstStyle/>
          <a:p>
            <a:r>
              <a:rPr lang="en-CA" dirty="0"/>
              <a:t>Additional information about the element</a:t>
            </a:r>
          </a:p>
          <a:p>
            <a:pPr lvl="1"/>
            <a:r>
              <a:rPr lang="en-CA" dirty="0"/>
              <a:t>Domain</a:t>
            </a:r>
          </a:p>
          <a:p>
            <a:pPr lvl="2"/>
            <a:r>
              <a:rPr lang="en-US" dirty="0"/>
              <a:t>The RDA entity that is described by the element</a:t>
            </a:r>
          </a:p>
          <a:p>
            <a:pPr lvl="1"/>
            <a:r>
              <a:rPr lang="en-CA" dirty="0"/>
              <a:t>Range</a:t>
            </a:r>
          </a:p>
          <a:p>
            <a:pPr lvl="2"/>
            <a:r>
              <a:rPr lang="en-US" dirty="0"/>
              <a:t>The RDA entity that is the value of the relationship element</a:t>
            </a:r>
          </a:p>
          <a:p>
            <a:pPr lvl="1"/>
            <a:r>
              <a:rPr lang="en-CA" dirty="0"/>
              <a:t>Alternate labels</a:t>
            </a:r>
          </a:p>
          <a:p>
            <a:pPr lvl="1"/>
            <a:r>
              <a:rPr lang="en-CA" dirty="0"/>
              <a:t>Alignments to MARC 21</a:t>
            </a:r>
          </a:p>
        </p:txBody>
      </p:sp>
      <p:sp>
        <p:nvSpPr>
          <p:cNvPr id="5" name="Slide Number Placeholder 4">
            <a:extLst>
              <a:ext uri="{FF2B5EF4-FFF2-40B4-BE49-F238E27FC236}">
                <a16:creationId xmlns:a16="http://schemas.microsoft.com/office/drawing/2014/main" id="{983A3E80-7B96-3A11-DEF9-77F1CCA928B5}"/>
              </a:ext>
            </a:extLst>
          </p:cNvPr>
          <p:cNvSpPr>
            <a:spLocks noGrp="1"/>
          </p:cNvSpPr>
          <p:nvPr>
            <p:ph type="sldNum" sz="quarter" idx="12"/>
          </p:nvPr>
        </p:nvSpPr>
        <p:spPr/>
        <p:txBody>
          <a:bodyPr/>
          <a:lstStyle/>
          <a:p>
            <a:fld id="{0F6E689A-FD86-4A33-93D6-EF2C1464DB39}" type="slidenum">
              <a:rPr lang="en-CA" smtClean="0"/>
              <a:t>15</a:t>
            </a:fld>
            <a:endParaRPr lang="en-CA"/>
          </a:p>
        </p:txBody>
      </p:sp>
      <p:pic>
        <p:nvPicPr>
          <p:cNvPr id="13" name="Content Placeholder 12">
            <a:extLst>
              <a:ext uri="{FF2B5EF4-FFF2-40B4-BE49-F238E27FC236}">
                <a16:creationId xmlns:a16="http://schemas.microsoft.com/office/drawing/2014/main" id="{7D0B0185-C6A1-466F-9F45-6850F4DEB3E3}"/>
              </a:ext>
            </a:extLst>
          </p:cNvPr>
          <p:cNvPicPr>
            <a:picLocks noGrp="1" noChangeAspect="1"/>
          </p:cNvPicPr>
          <p:nvPr>
            <p:ph sz="half" idx="2"/>
          </p:nvPr>
        </p:nvPicPr>
        <p:blipFill>
          <a:blip r:embed="rId3"/>
          <a:stretch>
            <a:fillRect/>
          </a:stretch>
        </p:blipFill>
        <p:spPr>
          <a:xfrm>
            <a:off x="5257324" y="1825625"/>
            <a:ext cx="6096476" cy="4323397"/>
          </a:xfrm>
          <a:prstGeom prst="rect">
            <a:avLst/>
          </a:prstGeom>
          <a:ln>
            <a:solidFill>
              <a:schemeClr val="bg1">
                <a:lumMod val="75000"/>
              </a:schemeClr>
            </a:solidFill>
          </a:ln>
        </p:spPr>
      </p:pic>
    </p:spTree>
    <p:extLst>
      <p:ext uri="{BB962C8B-B14F-4D97-AF65-F5344CB8AC3E}">
        <p14:creationId xmlns:p14="http://schemas.microsoft.com/office/powerpoint/2010/main" val="2767008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AFC76-0006-2B20-3E25-2C6DE173438A}"/>
              </a:ext>
            </a:extLst>
          </p:cNvPr>
          <p:cNvSpPr>
            <a:spLocks noGrp="1"/>
          </p:cNvSpPr>
          <p:nvPr>
            <p:ph type="title"/>
          </p:nvPr>
        </p:nvSpPr>
        <p:spPr/>
        <p:txBody>
          <a:bodyPr/>
          <a:lstStyle/>
          <a:p>
            <a:r>
              <a:rPr lang="en-CA" dirty="0"/>
              <a:t>Element Pages</a:t>
            </a:r>
            <a:br>
              <a:rPr lang="en-CA" dirty="0"/>
            </a:br>
            <a:r>
              <a:rPr lang="en-CA" sz="3600" dirty="0"/>
              <a:t>Prerecording</a:t>
            </a:r>
            <a:endParaRPr lang="en-CA" dirty="0"/>
          </a:p>
        </p:txBody>
      </p:sp>
      <p:sp>
        <p:nvSpPr>
          <p:cNvPr id="3" name="Content Placeholder 2">
            <a:extLst>
              <a:ext uri="{FF2B5EF4-FFF2-40B4-BE49-F238E27FC236}">
                <a16:creationId xmlns:a16="http://schemas.microsoft.com/office/drawing/2014/main" id="{4E01A3E4-43ED-FBCC-7394-AD90B31B724E}"/>
              </a:ext>
            </a:extLst>
          </p:cNvPr>
          <p:cNvSpPr>
            <a:spLocks noGrp="1"/>
          </p:cNvSpPr>
          <p:nvPr>
            <p:ph sz="half" idx="1"/>
          </p:nvPr>
        </p:nvSpPr>
        <p:spPr>
          <a:xfrm>
            <a:off x="838200" y="1825625"/>
            <a:ext cx="4419124" cy="4351338"/>
          </a:xfrm>
        </p:spPr>
        <p:txBody>
          <a:bodyPr>
            <a:normAutofit lnSpcReduction="10000"/>
          </a:bodyPr>
          <a:lstStyle/>
          <a:p>
            <a:r>
              <a:rPr lang="en-CA" dirty="0"/>
              <a:t>Provides information to decide if:</a:t>
            </a:r>
          </a:p>
          <a:p>
            <a:pPr lvl="1"/>
            <a:r>
              <a:rPr lang="en-CA" dirty="0"/>
              <a:t>The element is appropriate</a:t>
            </a:r>
          </a:p>
          <a:p>
            <a:pPr lvl="1"/>
            <a:r>
              <a:rPr lang="en-CA" dirty="0"/>
              <a:t>Another element could or should be used instead</a:t>
            </a:r>
          </a:p>
          <a:p>
            <a:pPr lvl="1"/>
            <a:endParaRPr lang="en-CA" dirty="0"/>
          </a:p>
          <a:p>
            <a:r>
              <a:rPr lang="en-CA" dirty="0"/>
              <a:t>LC-PCC PS</a:t>
            </a:r>
          </a:p>
          <a:p>
            <a:pPr lvl="1"/>
            <a:r>
              <a:rPr lang="en-CA" dirty="0"/>
              <a:t>Indicates if element is Core for LC/PCC</a:t>
            </a:r>
          </a:p>
          <a:p>
            <a:pPr lvl="1"/>
            <a:r>
              <a:rPr lang="en-CA" dirty="0"/>
              <a:t>May include links to relevant Metadata Guidance Documentation</a:t>
            </a:r>
          </a:p>
          <a:p>
            <a:endParaRPr lang="en-CA" dirty="0"/>
          </a:p>
        </p:txBody>
      </p:sp>
      <p:sp>
        <p:nvSpPr>
          <p:cNvPr id="5" name="Slide Number Placeholder 4">
            <a:extLst>
              <a:ext uri="{FF2B5EF4-FFF2-40B4-BE49-F238E27FC236}">
                <a16:creationId xmlns:a16="http://schemas.microsoft.com/office/drawing/2014/main" id="{01404AE7-E80A-B16D-384C-777C27F71DC6}"/>
              </a:ext>
            </a:extLst>
          </p:cNvPr>
          <p:cNvSpPr>
            <a:spLocks noGrp="1"/>
          </p:cNvSpPr>
          <p:nvPr>
            <p:ph type="sldNum" sz="quarter" idx="12"/>
          </p:nvPr>
        </p:nvSpPr>
        <p:spPr/>
        <p:txBody>
          <a:bodyPr/>
          <a:lstStyle/>
          <a:p>
            <a:fld id="{0F6E689A-FD86-4A33-93D6-EF2C1464DB39}" type="slidenum">
              <a:rPr lang="en-CA" smtClean="0"/>
              <a:t>16</a:t>
            </a:fld>
            <a:endParaRPr lang="en-CA"/>
          </a:p>
        </p:txBody>
      </p:sp>
      <p:pic>
        <p:nvPicPr>
          <p:cNvPr id="9" name="Content Placeholder 8">
            <a:extLst>
              <a:ext uri="{FF2B5EF4-FFF2-40B4-BE49-F238E27FC236}">
                <a16:creationId xmlns:a16="http://schemas.microsoft.com/office/drawing/2014/main" id="{7044F70D-89EA-5F54-26F7-0C5283120119}"/>
              </a:ext>
            </a:extLst>
          </p:cNvPr>
          <p:cNvPicPr>
            <a:picLocks noGrp="1" noChangeAspect="1"/>
          </p:cNvPicPr>
          <p:nvPr>
            <p:ph sz="half" idx="2"/>
          </p:nvPr>
        </p:nvPicPr>
        <p:blipFill>
          <a:blip r:embed="rId3"/>
          <a:stretch>
            <a:fillRect/>
          </a:stretch>
        </p:blipFill>
        <p:spPr>
          <a:xfrm>
            <a:off x="5257324" y="1825625"/>
            <a:ext cx="6096476" cy="2079117"/>
          </a:xfrm>
          <a:ln>
            <a:solidFill>
              <a:schemeClr val="bg1">
                <a:lumMod val="75000"/>
              </a:schemeClr>
            </a:solidFill>
          </a:ln>
        </p:spPr>
      </p:pic>
    </p:spTree>
    <p:extLst>
      <p:ext uri="{BB962C8B-B14F-4D97-AF65-F5344CB8AC3E}">
        <p14:creationId xmlns:p14="http://schemas.microsoft.com/office/powerpoint/2010/main" val="3424204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71282-2DC4-35EE-5E95-CA79B3BEA2C8}"/>
              </a:ext>
            </a:extLst>
          </p:cNvPr>
          <p:cNvSpPr>
            <a:spLocks noGrp="1"/>
          </p:cNvSpPr>
          <p:nvPr>
            <p:ph type="title"/>
          </p:nvPr>
        </p:nvSpPr>
        <p:spPr/>
        <p:txBody>
          <a:bodyPr/>
          <a:lstStyle/>
          <a:p>
            <a:r>
              <a:rPr lang="en-CA" dirty="0"/>
              <a:t>Element Pages</a:t>
            </a:r>
            <a:br>
              <a:rPr lang="en-CA" dirty="0"/>
            </a:br>
            <a:r>
              <a:rPr lang="en-CA" sz="3600" dirty="0"/>
              <a:t>Recording</a:t>
            </a:r>
            <a:endParaRPr lang="en-CA" dirty="0"/>
          </a:p>
        </p:txBody>
      </p:sp>
      <p:sp>
        <p:nvSpPr>
          <p:cNvPr id="3" name="Content Placeholder 2">
            <a:extLst>
              <a:ext uri="{FF2B5EF4-FFF2-40B4-BE49-F238E27FC236}">
                <a16:creationId xmlns:a16="http://schemas.microsoft.com/office/drawing/2014/main" id="{2A027C80-1416-DA9E-6A35-F95EC4B7556D}"/>
              </a:ext>
            </a:extLst>
          </p:cNvPr>
          <p:cNvSpPr>
            <a:spLocks noGrp="1"/>
          </p:cNvSpPr>
          <p:nvPr>
            <p:ph sz="half" idx="1"/>
          </p:nvPr>
        </p:nvSpPr>
        <p:spPr>
          <a:xfrm>
            <a:off x="838200" y="1825625"/>
            <a:ext cx="4419124" cy="4351338"/>
          </a:xfrm>
        </p:spPr>
        <p:txBody>
          <a:bodyPr>
            <a:normAutofit lnSpcReduction="10000"/>
          </a:bodyPr>
          <a:lstStyle/>
          <a:p>
            <a:r>
              <a:rPr lang="en-CA" dirty="0"/>
              <a:t>Provides information on how to record a value for the element</a:t>
            </a:r>
          </a:p>
          <a:p>
            <a:pPr lvl="1"/>
            <a:endParaRPr lang="en-CA" dirty="0"/>
          </a:p>
          <a:p>
            <a:r>
              <a:rPr lang="en-CA" dirty="0"/>
              <a:t>General instructions are followed by sections for recording:</a:t>
            </a:r>
          </a:p>
          <a:p>
            <a:pPr lvl="1"/>
            <a:r>
              <a:rPr lang="en-CA" dirty="0"/>
              <a:t>An unstructured description</a:t>
            </a:r>
          </a:p>
          <a:p>
            <a:pPr lvl="1"/>
            <a:r>
              <a:rPr lang="en-CA" dirty="0"/>
              <a:t>A structured description</a:t>
            </a:r>
          </a:p>
          <a:p>
            <a:pPr lvl="1"/>
            <a:r>
              <a:rPr lang="en-CA" dirty="0"/>
              <a:t>An identifier</a:t>
            </a:r>
          </a:p>
          <a:p>
            <a:pPr lvl="1"/>
            <a:r>
              <a:rPr lang="en-CA" dirty="0"/>
              <a:t>An IRI</a:t>
            </a:r>
          </a:p>
        </p:txBody>
      </p:sp>
      <p:sp>
        <p:nvSpPr>
          <p:cNvPr id="5" name="Slide Number Placeholder 4">
            <a:extLst>
              <a:ext uri="{FF2B5EF4-FFF2-40B4-BE49-F238E27FC236}">
                <a16:creationId xmlns:a16="http://schemas.microsoft.com/office/drawing/2014/main" id="{DDDB16DF-70B4-34E7-2263-476D47536258}"/>
              </a:ext>
            </a:extLst>
          </p:cNvPr>
          <p:cNvSpPr>
            <a:spLocks noGrp="1"/>
          </p:cNvSpPr>
          <p:nvPr>
            <p:ph type="sldNum" sz="quarter" idx="12"/>
          </p:nvPr>
        </p:nvSpPr>
        <p:spPr/>
        <p:txBody>
          <a:bodyPr/>
          <a:lstStyle/>
          <a:p>
            <a:fld id="{0F6E689A-FD86-4A33-93D6-EF2C1464DB39}" type="slidenum">
              <a:rPr lang="en-CA" smtClean="0"/>
              <a:t>17</a:t>
            </a:fld>
            <a:endParaRPr lang="en-CA"/>
          </a:p>
        </p:txBody>
      </p:sp>
      <p:pic>
        <p:nvPicPr>
          <p:cNvPr id="9" name="Content Placeholder 8">
            <a:extLst>
              <a:ext uri="{FF2B5EF4-FFF2-40B4-BE49-F238E27FC236}">
                <a16:creationId xmlns:a16="http://schemas.microsoft.com/office/drawing/2014/main" id="{3B584846-2353-F360-6A8F-889CD2CB0087}"/>
              </a:ext>
            </a:extLst>
          </p:cNvPr>
          <p:cNvPicPr>
            <a:picLocks noGrp="1" noChangeAspect="1"/>
          </p:cNvPicPr>
          <p:nvPr>
            <p:ph sz="half" idx="2"/>
          </p:nvPr>
        </p:nvPicPr>
        <p:blipFill>
          <a:blip r:embed="rId3"/>
          <a:stretch>
            <a:fillRect/>
          </a:stretch>
        </p:blipFill>
        <p:spPr>
          <a:xfrm>
            <a:off x="5257324" y="1825625"/>
            <a:ext cx="6096476" cy="4323398"/>
          </a:xfrm>
          <a:ln>
            <a:solidFill>
              <a:schemeClr val="bg1">
                <a:lumMod val="75000"/>
              </a:schemeClr>
            </a:solidFill>
          </a:ln>
        </p:spPr>
      </p:pic>
    </p:spTree>
    <p:extLst>
      <p:ext uri="{BB962C8B-B14F-4D97-AF65-F5344CB8AC3E}">
        <p14:creationId xmlns:p14="http://schemas.microsoft.com/office/powerpoint/2010/main" val="2765153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71282-2DC4-35EE-5E95-CA79B3BEA2C8}"/>
              </a:ext>
            </a:extLst>
          </p:cNvPr>
          <p:cNvSpPr>
            <a:spLocks noGrp="1"/>
          </p:cNvSpPr>
          <p:nvPr>
            <p:ph type="title"/>
          </p:nvPr>
        </p:nvSpPr>
        <p:spPr/>
        <p:txBody>
          <a:bodyPr/>
          <a:lstStyle/>
          <a:p>
            <a:r>
              <a:rPr lang="en-CA" dirty="0"/>
              <a:t>Element Pages</a:t>
            </a:r>
            <a:br>
              <a:rPr lang="en-CA" dirty="0"/>
            </a:br>
            <a:r>
              <a:rPr lang="en-CA" sz="3600" dirty="0"/>
              <a:t>Recording</a:t>
            </a:r>
            <a:endParaRPr lang="en-CA" dirty="0"/>
          </a:p>
        </p:txBody>
      </p:sp>
      <p:sp>
        <p:nvSpPr>
          <p:cNvPr id="3" name="Content Placeholder 2">
            <a:extLst>
              <a:ext uri="{FF2B5EF4-FFF2-40B4-BE49-F238E27FC236}">
                <a16:creationId xmlns:a16="http://schemas.microsoft.com/office/drawing/2014/main" id="{2A027C80-1416-DA9E-6A35-F95EC4B7556D}"/>
              </a:ext>
            </a:extLst>
          </p:cNvPr>
          <p:cNvSpPr>
            <a:spLocks noGrp="1"/>
          </p:cNvSpPr>
          <p:nvPr>
            <p:ph sz="half" idx="1"/>
          </p:nvPr>
        </p:nvSpPr>
        <p:spPr>
          <a:xfrm>
            <a:off x="838200" y="1825625"/>
            <a:ext cx="4419124" cy="4351338"/>
          </a:xfrm>
        </p:spPr>
        <p:txBody>
          <a:bodyPr>
            <a:normAutofit/>
          </a:bodyPr>
          <a:lstStyle/>
          <a:p>
            <a:r>
              <a:rPr lang="en-CA" dirty="0"/>
              <a:t>Instructions specifically indicate if a recording method is not applicable</a:t>
            </a:r>
          </a:p>
          <a:p>
            <a:pPr lvl="1"/>
            <a:endParaRPr lang="en-CA" dirty="0"/>
          </a:p>
          <a:p>
            <a:r>
              <a:rPr lang="en-CA" dirty="0"/>
              <a:t>For more information, see Guidance: </a:t>
            </a:r>
            <a:r>
              <a:rPr lang="en-CA" dirty="0">
                <a:hlinkClick r:id="rId3"/>
              </a:rPr>
              <a:t>Recording methods</a:t>
            </a:r>
            <a:endParaRPr lang="en-CA" dirty="0"/>
          </a:p>
          <a:p>
            <a:endParaRPr lang="en-CA" dirty="0"/>
          </a:p>
        </p:txBody>
      </p:sp>
      <p:sp>
        <p:nvSpPr>
          <p:cNvPr id="5" name="Slide Number Placeholder 4">
            <a:extLst>
              <a:ext uri="{FF2B5EF4-FFF2-40B4-BE49-F238E27FC236}">
                <a16:creationId xmlns:a16="http://schemas.microsoft.com/office/drawing/2014/main" id="{DDDB16DF-70B4-34E7-2263-476D47536258}"/>
              </a:ext>
            </a:extLst>
          </p:cNvPr>
          <p:cNvSpPr>
            <a:spLocks noGrp="1"/>
          </p:cNvSpPr>
          <p:nvPr>
            <p:ph type="sldNum" sz="quarter" idx="12"/>
          </p:nvPr>
        </p:nvSpPr>
        <p:spPr/>
        <p:txBody>
          <a:bodyPr/>
          <a:lstStyle/>
          <a:p>
            <a:fld id="{0F6E689A-FD86-4A33-93D6-EF2C1464DB39}" type="slidenum">
              <a:rPr lang="en-CA" smtClean="0"/>
              <a:t>18</a:t>
            </a:fld>
            <a:endParaRPr lang="en-CA"/>
          </a:p>
        </p:txBody>
      </p:sp>
      <p:pic>
        <p:nvPicPr>
          <p:cNvPr id="8" name="Content Placeholder 7">
            <a:extLst>
              <a:ext uri="{FF2B5EF4-FFF2-40B4-BE49-F238E27FC236}">
                <a16:creationId xmlns:a16="http://schemas.microsoft.com/office/drawing/2014/main" id="{9B5BCAB6-7295-4C35-13FB-F4F82E5BA6F8}"/>
              </a:ext>
            </a:extLst>
          </p:cNvPr>
          <p:cNvPicPr>
            <a:picLocks noGrp="1" noChangeAspect="1"/>
          </p:cNvPicPr>
          <p:nvPr>
            <p:ph sz="half" idx="2"/>
          </p:nvPr>
        </p:nvPicPr>
        <p:blipFill>
          <a:blip r:embed="rId4"/>
          <a:stretch>
            <a:fillRect/>
          </a:stretch>
        </p:blipFill>
        <p:spPr>
          <a:xfrm>
            <a:off x="5257324" y="1825625"/>
            <a:ext cx="6096476" cy="2783491"/>
          </a:xfrm>
          <a:ln>
            <a:solidFill>
              <a:schemeClr val="bg1">
                <a:lumMod val="75000"/>
              </a:schemeClr>
            </a:solidFill>
          </a:ln>
        </p:spPr>
      </p:pic>
    </p:spTree>
    <p:extLst>
      <p:ext uri="{BB962C8B-B14F-4D97-AF65-F5344CB8AC3E}">
        <p14:creationId xmlns:p14="http://schemas.microsoft.com/office/powerpoint/2010/main" val="3182728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A7B89-9E07-84C6-F636-DA0E5FF330CA}"/>
              </a:ext>
            </a:extLst>
          </p:cNvPr>
          <p:cNvSpPr>
            <a:spLocks noGrp="1"/>
          </p:cNvSpPr>
          <p:nvPr>
            <p:ph type="title"/>
          </p:nvPr>
        </p:nvSpPr>
        <p:spPr/>
        <p:txBody>
          <a:bodyPr/>
          <a:lstStyle/>
          <a:p>
            <a:r>
              <a:rPr lang="en-CA" dirty="0"/>
              <a:t>Element Pages</a:t>
            </a:r>
            <a:br>
              <a:rPr lang="en-CA" dirty="0"/>
            </a:br>
            <a:r>
              <a:rPr lang="en-CA" sz="3600" dirty="0"/>
              <a:t>Related Elements</a:t>
            </a:r>
            <a:endParaRPr lang="en-CA" dirty="0"/>
          </a:p>
        </p:txBody>
      </p:sp>
      <p:sp>
        <p:nvSpPr>
          <p:cNvPr id="3" name="Content Placeholder 2">
            <a:extLst>
              <a:ext uri="{FF2B5EF4-FFF2-40B4-BE49-F238E27FC236}">
                <a16:creationId xmlns:a16="http://schemas.microsoft.com/office/drawing/2014/main" id="{70171107-33B2-9273-C0D8-EC5F40D42864}"/>
              </a:ext>
            </a:extLst>
          </p:cNvPr>
          <p:cNvSpPr>
            <a:spLocks noGrp="1"/>
          </p:cNvSpPr>
          <p:nvPr>
            <p:ph sz="half" idx="1"/>
          </p:nvPr>
        </p:nvSpPr>
        <p:spPr>
          <a:xfrm>
            <a:off x="838200" y="1825625"/>
            <a:ext cx="4419124" cy="4351338"/>
          </a:xfrm>
        </p:spPr>
        <p:txBody>
          <a:bodyPr/>
          <a:lstStyle/>
          <a:p>
            <a:pPr marL="0" indent="0">
              <a:buNone/>
            </a:pPr>
            <a:r>
              <a:rPr lang="en-CA" b="1" dirty="0"/>
              <a:t>Broader element</a:t>
            </a:r>
            <a:endParaRPr lang="en-CA" dirty="0"/>
          </a:p>
          <a:p>
            <a:r>
              <a:rPr lang="en-CA" dirty="0"/>
              <a:t>Elements that are one level above the element</a:t>
            </a:r>
          </a:p>
          <a:p>
            <a:pPr marL="0" indent="0">
              <a:buNone/>
            </a:pPr>
            <a:r>
              <a:rPr lang="en-CA" b="1" dirty="0"/>
              <a:t>Narrower element</a:t>
            </a:r>
            <a:endParaRPr lang="en-CA" dirty="0"/>
          </a:p>
          <a:p>
            <a:r>
              <a:rPr lang="en-CA" dirty="0"/>
              <a:t>Elements that are one level below the element</a:t>
            </a:r>
          </a:p>
          <a:p>
            <a:pPr marL="0" indent="0">
              <a:buNone/>
            </a:pPr>
            <a:r>
              <a:rPr lang="en-CA" b="1" dirty="0"/>
              <a:t>Inverse element</a:t>
            </a:r>
            <a:endParaRPr lang="en-CA" dirty="0"/>
          </a:p>
          <a:p>
            <a:r>
              <a:rPr lang="en-CA" dirty="0"/>
              <a:t>The inverse if the element is a relationship element</a:t>
            </a:r>
          </a:p>
        </p:txBody>
      </p:sp>
      <p:sp>
        <p:nvSpPr>
          <p:cNvPr id="5" name="Slide Number Placeholder 4">
            <a:extLst>
              <a:ext uri="{FF2B5EF4-FFF2-40B4-BE49-F238E27FC236}">
                <a16:creationId xmlns:a16="http://schemas.microsoft.com/office/drawing/2014/main" id="{3F06D3DA-E240-192A-6641-E0F9750D5273}"/>
              </a:ext>
            </a:extLst>
          </p:cNvPr>
          <p:cNvSpPr>
            <a:spLocks noGrp="1"/>
          </p:cNvSpPr>
          <p:nvPr>
            <p:ph type="sldNum" sz="quarter" idx="12"/>
          </p:nvPr>
        </p:nvSpPr>
        <p:spPr/>
        <p:txBody>
          <a:bodyPr/>
          <a:lstStyle/>
          <a:p>
            <a:fld id="{0F6E689A-FD86-4A33-93D6-EF2C1464DB39}" type="slidenum">
              <a:rPr lang="en-CA" smtClean="0"/>
              <a:t>19</a:t>
            </a:fld>
            <a:endParaRPr lang="en-CA"/>
          </a:p>
        </p:txBody>
      </p:sp>
      <p:pic>
        <p:nvPicPr>
          <p:cNvPr id="13" name="Content Placeholder 12">
            <a:extLst>
              <a:ext uri="{FF2B5EF4-FFF2-40B4-BE49-F238E27FC236}">
                <a16:creationId xmlns:a16="http://schemas.microsoft.com/office/drawing/2014/main" id="{0CC4D44F-CCDA-7FEA-32B4-FCB96A84177E}"/>
              </a:ext>
            </a:extLst>
          </p:cNvPr>
          <p:cNvPicPr>
            <a:picLocks noGrp="1" noChangeAspect="1"/>
          </p:cNvPicPr>
          <p:nvPr>
            <p:ph sz="half" idx="2"/>
          </p:nvPr>
        </p:nvPicPr>
        <p:blipFill>
          <a:blip r:embed="rId3"/>
          <a:stretch>
            <a:fillRect/>
          </a:stretch>
        </p:blipFill>
        <p:spPr>
          <a:xfrm>
            <a:off x="5257324" y="1825625"/>
            <a:ext cx="6096476" cy="1092994"/>
          </a:xfrm>
          <a:ln>
            <a:solidFill>
              <a:schemeClr val="bg1">
                <a:lumMod val="75000"/>
              </a:schemeClr>
            </a:solidFill>
          </a:ln>
        </p:spPr>
      </p:pic>
    </p:spTree>
    <p:extLst>
      <p:ext uri="{BB962C8B-B14F-4D97-AF65-F5344CB8AC3E}">
        <p14:creationId xmlns:p14="http://schemas.microsoft.com/office/powerpoint/2010/main" val="1822604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E03537A-6DFF-4377-9D2C-469069429A78}"/>
              </a:ext>
            </a:extLst>
          </p:cNvPr>
          <p:cNvSpPr>
            <a:spLocks noGrp="1"/>
          </p:cNvSpPr>
          <p:nvPr>
            <p:ph idx="1"/>
          </p:nvPr>
        </p:nvSpPr>
        <p:spPr/>
        <p:txBody>
          <a:bodyPr>
            <a:normAutofit/>
          </a:bodyPr>
          <a:lstStyle/>
          <a:p>
            <a:r>
              <a:rPr lang="en-US" dirty="0"/>
              <a:t>©2010-2025 - American Library Association, Canadian Federation of Library Associations, and CILIP: Chartered Institute of Library and Information Professionals.</a:t>
            </a:r>
          </a:p>
          <a:p>
            <a:endParaRPr lang="en-US" dirty="0"/>
          </a:p>
          <a:p>
            <a:r>
              <a:rPr lang="en-US" dirty="0"/>
              <a:t>Screen images from the RDA Toolkit (www.rdatoolkit.org) used by permission of the Copyright Holders for RDA (American Library Association, Canadian Federation of Library Associations, and CILIP: Chartered Institute of Library and Information Professionals).</a:t>
            </a:r>
          </a:p>
        </p:txBody>
      </p:sp>
      <p:sp>
        <p:nvSpPr>
          <p:cNvPr id="2" name="Slide Number Placeholder 1">
            <a:extLst>
              <a:ext uri="{FF2B5EF4-FFF2-40B4-BE49-F238E27FC236}">
                <a16:creationId xmlns:a16="http://schemas.microsoft.com/office/drawing/2014/main" id="{4FF91D38-9912-4576-9D0D-81AF9B5CFA82}"/>
              </a:ext>
            </a:extLst>
          </p:cNvPr>
          <p:cNvSpPr>
            <a:spLocks noGrp="1"/>
          </p:cNvSpPr>
          <p:nvPr>
            <p:ph type="sldNum" sz="quarter" idx="12"/>
          </p:nvPr>
        </p:nvSpPr>
        <p:spPr/>
        <p:txBody>
          <a:bodyPr/>
          <a:lstStyle/>
          <a:p>
            <a:fld id="{26D89839-9540-4FD2-A570-163792ED64AF}" type="slidenum">
              <a:rPr lang="en-US" smtClean="0"/>
              <a:t>2</a:t>
            </a:fld>
            <a:endParaRPr lang="en-US" dirty="0"/>
          </a:p>
        </p:txBody>
      </p:sp>
      <p:sp>
        <p:nvSpPr>
          <p:cNvPr id="4" name="Title 3">
            <a:extLst>
              <a:ext uri="{FF2B5EF4-FFF2-40B4-BE49-F238E27FC236}">
                <a16:creationId xmlns:a16="http://schemas.microsoft.com/office/drawing/2014/main" id="{BD2D5389-E98E-4E2D-9CA0-AC3A0FF5585C}"/>
              </a:ext>
            </a:extLst>
          </p:cNvPr>
          <p:cNvSpPr>
            <a:spLocks noGrp="1"/>
          </p:cNvSpPr>
          <p:nvPr>
            <p:ph type="title"/>
          </p:nvPr>
        </p:nvSpPr>
        <p:spPr/>
        <p:txBody>
          <a:bodyPr/>
          <a:lstStyle/>
          <a:p>
            <a:r>
              <a:rPr lang="en-US" dirty="0"/>
              <a:t>RDA Copyright</a:t>
            </a:r>
          </a:p>
        </p:txBody>
      </p:sp>
    </p:spTree>
    <p:extLst>
      <p:ext uri="{BB962C8B-B14F-4D97-AF65-F5344CB8AC3E}">
        <p14:creationId xmlns:p14="http://schemas.microsoft.com/office/powerpoint/2010/main" val="3185192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5C16A495-CA5E-FDF6-C832-2B9264A8BA3A}"/>
            </a:ext>
          </a:extLst>
        </p:cNvPr>
        <p:cNvGrpSpPr/>
        <p:nvPr/>
      </p:nvGrpSpPr>
      <p:grpSpPr>
        <a:xfrm>
          <a:off x="0" y="0"/>
          <a:ext cx="0" cy="0"/>
          <a:chOff x="0" y="0"/>
          <a:chExt cx="0" cy="0"/>
        </a:xfrm>
      </p:grpSpPr>
      <p:sp>
        <p:nvSpPr>
          <p:cNvPr id="167" name="Google Shape;167;p11">
            <a:extLst>
              <a:ext uri="{FF2B5EF4-FFF2-40B4-BE49-F238E27FC236}">
                <a16:creationId xmlns:a16="http://schemas.microsoft.com/office/drawing/2014/main" id="{2D92F046-8AEB-17FE-D50F-98C812335915}"/>
              </a:ext>
            </a:extLst>
          </p:cNvPr>
          <p:cNvSpPr txBox="1">
            <a:spLocks noGrp="1"/>
          </p:cNvSpPr>
          <p:nvPr>
            <p:ph type="title"/>
          </p:nvPr>
        </p:nvSpPr>
        <p:spPr>
          <a:xfrm>
            <a:off x="838200" y="365125"/>
            <a:ext cx="10515600" cy="1325563"/>
          </a:xfrm>
          <a:noFill/>
          <a:ln>
            <a:noFill/>
          </a:ln>
        </p:spPr>
        <p:txBody>
          <a:bodyPr spcFirstLastPara="1" wrap="square" lIns="91425" tIns="45700" rIns="91425" bIns="45700" anchor="ctr" anchorCtr="0">
            <a:normAutofit/>
          </a:bodyPr>
          <a:lstStyle/>
          <a:p>
            <a:pPr lvl="0"/>
            <a:r>
              <a:rPr lang="en-US" dirty="0"/>
              <a:t>Element Supertype &amp; Element Subtype</a:t>
            </a:r>
          </a:p>
        </p:txBody>
      </p:sp>
      <p:sp>
        <p:nvSpPr>
          <p:cNvPr id="168" name="Google Shape;168;p11">
            <a:extLst>
              <a:ext uri="{FF2B5EF4-FFF2-40B4-BE49-F238E27FC236}">
                <a16:creationId xmlns:a16="http://schemas.microsoft.com/office/drawing/2014/main" id="{2649FCCB-3CB7-A45F-3B51-6F1FD707747F}"/>
              </a:ext>
            </a:extLst>
          </p:cNvPr>
          <p:cNvSpPr txBox="1">
            <a:spLocks noGrp="1"/>
          </p:cNvSpPr>
          <p:nvPr>
            <p:ph sz="half" idx="1"/>
          </p:nvPr>
        </p:nvSpPr>
        <p:spPr>
          <a:xfrm>
            <a:off x="838200" y="1825625"/>
            <a:ext cx="5181600" cy="4351338"/>
          </a:xfrm>
          <a:noFill/>
          <a:ln>
            <a:noFill/>
          </a:ln>
        </p:spPr>
        <p:txBody>
          <a:bodyPr spcFirstLastPara="1" wrap="square" lIns="91425" tIns="45700" rIns="91425" bIns="45700" anchor="t" anchorCtr="0">
            <a:normAutofit/>
          </a:bodyPr>
          <a:lstStyle/>
          <a:p>
            <a:pPr marL="0" lvl="0" indent="0">
              <a:buNone/>
            </a:pPr>
            <a:r>
              <a:rPr lang="en-CA" b="1" dirty="0"/>
              <a:t>Element supertype</a:t>
            </a:r>
          </a:p>
          <a:p>
            <a:r>
              <a:rPr lang="en-CA" dirty="0"/>
              <a:t>A broader element</a:t>
            </a:r>
          </a:p>
          <a:p>
            <a:endParaRPr lang="en-CA" dirty="0"/>
          </a:p>
          <a:p>
            <a:pPr marL="0" lvl="0" indent="0">
              <a:buNone/>
            </a:pPr>
            <a:r>
              <a:rPr lang="en-CA" b="1" dirty="0"/>
              <a:t>Element subtype</a:t>
            </a:r>
          </a:p>
          <a:p>
            <a:r>
              <a:rPr lang="en-CA" dirty="0"/>
              <a:t>A narrower element</a:t>
            </a:r>
          </a:p>
        </p:txBody>
      </p:sp>
      <p:pic>
        <p:nvPicPr>
          <p:cNvPr id="11" name="Content Placeholder 10">
            <a:extLst>
              <a:ext uri="{FF2B5EF4-FFF2-40B4-BE49-F238E27FC236}">
                <a16:creationId xmlns:a16="http://schemas.microsoft.com/office/drawing/2014/main" id="{DDE08E66-ACE9-C79C-5B6F-93A5EEEC6320}"/>
              </a:ext>
            </a:extLst>
          </p:cNvPr>
          <p:cNvPicPr>
            <a:picLocks noGrp="1" noChangeAspect="1"/>
          </p:cNvPicPr>
          <p:nvPr>
            <p:ph sz="half" idx="2"/>
          </p:nvPr>
        </p:nvPicPr>
        <p:blipFill>
          <a:blip r:embed="rId3"/>
          <a:stretch>
            <a:fillRect/>
          </a:stretch>
        </p:blipFill>
        <p:spPr>
          <a:xfrm>
            <a:off x="6172200" y="1849203"/>
            <a:ext cx="5181600" cy="4304182"/>
          </a:xfrm>
          <a:ln>
            <a:solidFill>
              <a:schemeClr val="bg1">
                <a:lumMod val="85000"/>
              </a:schemeClr>
            </a:solidFill>
          </a:ln>
        </p:spPr>
      </p:pic>
      <p:sp>
        <p:nvSpPr>
          <p:cNvPr id="5" name="Slide Number Placeholder 4">
            <a:extLst>
              <a:ext uri="{FF2B5EF4-FFF2-40B4-BE49-F238E27FC236}">
                <a16:creationId xmlns:a16="http://schemas.microsoft.com/office/drawing/2014/main" id="{3CB57740-C52C-BFE5-D56F-3FB48A4624D8}"/>
              </a:ext>
            </a:extLst>
          </p:cNvPr>
          <p:cNvSpPr>
            <a:spLocks noGrp="1"/>
          </p:cNvSpPr>
          <p:nvPr>
            <p:ph type="sldNum" sz="quarter" idx="12"/>
          </p:nvPr>
        </p:nvSpPr>
        <p:spPr>
          <a:xfrm>
            <a:off x="8610600" y="6356350"/>
            <a:ext cx="2743200" cy="365125"/>
          </a:xfrm>
        </p:spPr>
        <p:txBody>
          <a:bodyPr/>
          <a:lstStyle/>
          <a:p>
            <a:fld id="{26D89839-9540-4FD2-A570-163792ED64AF}" type="slidenum">
              <a:rPr lang="en-US" smtClean="0"/>
              <a:pPr/>
              <a:t>20</a:t>
            </a:fld>
            <a:endParaRPr lang="en-US"/>
          </a:p>
        </p:txBody>
      </p:sp>
    </p:spTree>
    <p:extLst>
      <p:ext uri="{BB962C8B-B14F-4D97-AF65-F5344CB8AC3E}">
        <p14:creationId xmlns:p14="http://schemas.microsoft.com/office/powerpoint/2010/main" val="3442221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
          <a:extLst>
            <a:ext uri="{FF2B5EF4-FFF2-40B4-BE49-F238E27FC236}">
              <a16:creationId xmlns:a16="http://schemas.microsoft.com/office/drawing/2014/main" id="{37FA12E8-7FB5-D6BA-234C-D5264B11641C}"/>
            </a:ext>
          </a:extLst>
        </p:cNvPr>
        <p:cNvGrpSpPr/>
        <p:nvPr/>
      </p:nvGrpSpPr>
      <p:grpSpPr>
        <a:xfrm>
          <a:off x="0" y="0"/>
          <a:ext cx="0" cy="0"/>
          <a:chOff x="0" y="0"/>
          <a:chExt cx="0" cy="0"/>
        </a:xfrm>
      </p:grpSpPr>
      <p:sp>
        <p:nvSpPr>
          <p:cNvPr id="228" name="Google Shape;228;p18">
            <a:extLst>
              <a:ext uri="{FF2B5EF4-FFF2-40B4-BE49-F238E27FC236}">
                <a16:creationId xmlns:a16="http://schemas.microsoft.com/office/drawing/2014/main" id="{0FFAF8F4-823E-B1F0-8A95-E97AB231C315}"/>
              </a:ext>
            </a:extLst>
          </p:cNvPr>
          <p:cNvSpPr txBox="1">
            <a:spLocks noGrp="1"/>
          </p:cNvSpPr>
          <p:nvPr>
            <p:ph type="title"/>
          </p:nvPr>
        </p:nvSpPr>
        <p:spPr>
          <a:noFill/>
          <a:ln>
            <a:noFill/>
          </a:ln>
        </p:spPr>
        <p:txBody>
          <a:bodyPr spcFirstLastPara="1" wrap="square" lIns="91425" tIns="45700" rIns="91425" bIns="45700" anchor="ctr" anchorCtr="0">
            <a:normAutofit/>
          </a:bodyPr>
          <a:lstStyle/>
          <a:p>
            <a:pPr lvl="0"/>
            <a:r>
              <a:rPr lang="en-US" dirty="0" err="1"/>
              <a:t>Superelement</a:t>
            </a:r>
            <a:r>
              <a:rPr lang="en-US" dirty="0"/>
              <a:t> &amp; </a:t>
            </a:r>
            <a:r>
              <a:rPr lang="en-US" dirty="0" err="1"/>
              <a:t>Subelement</a:t>
            </a:r>
            <a:endParaRPr lang="en-US" dirty="0"/>
          </a:p>
        </p:txBody>
      </p:sp>
      <p:sp>
        <p:nvSpPr>
          <p:cNvPr id="229" name="Google Shape;229;p18">
            <a:extLst>
              <a:ext uri="{FF2B5EF4-FFF2-40B4-BE49-F238E27FC236}">
                <a16:creationId xmlns:a16="http://schemas.microsoft.com/office/drawing/2014/main" id="{31695A35-4B6C-C3C8-1C71-C7795F74E822}"/>
              </a:ext>
            </a:extLst>
          </p:cNvPr>
          <p:cNvSpPr txBox="1">
            <a:spLocks noGrp="1"/>
          </p:cNvSpPr>
          <p:nvPr>
            <p:ph sz="half" idx="1"/>
          </p:nvPr>
        </p:nvSpPr>
        <p:spPr>
          <a:noFill/>
          <a:ln>
            <a:noFill/>
          </a:ln>
        </p:spPr>
        <p:txBody>
          <a:bodyPr spcFirstLastPara="1" wrap="square" lIns="91425" tIns="45700" rIns="91425" bIns="45700" anchor="t" anchorCtr="0">
            <a:normAutofit/>
          </a:bodyPr>
          <a:lstStyle/>
          <a:p>
            <a:pPr marL="114300" lvl="0" indent="0">
              <a:buNone/>
            </a:pPr>
            <a:r>
              <a:rPr lang="en-CA" b="1" dirty="0"/>
              <a:t>Superelement</a:t>
            </a:r>
          </a:p>
          <a:p>
            <a:pPr lvl="0"/>
            <a:r>
              <a:rPr lang="en-CA" dirty="0"/>
              <a:t>Aggregates data values of one or more </a:t>
            </a:r>
            <a:r>
              <a:rPr lang="en-CA" dirty="0" err="1"/>
              <a:t>subelements</a:t>
            </a:r>
            <a:endParaRPr lang="en-CA" dirty="0"/>
          </a:p>
          <a:p>
            <a:pPr lvl="0"/>
            <a:endParaRPr lang="en-CA" dirty="0"/>
          </a:p>
          <a:p>
            <a:pPr marL="114300" lvl="0" indent="0">
              <a:buNone/>
            </a:pPr>
            <a:r>
              <a:rPr lang="en-CA" b="1" dirty="0"/>
              <a:t>Subelement</a:t>
            </a:r>
          </a:p>
          <a:p>
            <a:pPr lvl="0"/>
            <a:r>
              <a:rPr lang="en-CA" dirty="0"/>
              <a:t>A component of a larger element that aggregates data values from different elements</a:t>
            </a:r>
          </a:p>
        </p:txBody>
      </p:sp>
      <p:pic>
        <p:nvPicPr>
          <p:cNvPr id="15" name="Content Placeholder 14">
            <a:extLst>
              <a:ext uri="{FF2B5EF4-FFF2-40B4-BE49-F238E27FC236}">
                <a16:creationId xmlns:a16="http://schemas.microsoft.com/office/drawing/2014/main" id="{C99F41EA-AF7A-66A7-8455-45C4C1695675}"/>
              </a:ext>
            </a:extLst>
          </p:cNvPr>
          <p:cNvPicPr>
            <a:picLocks noGrp="1" noChangeAspect="1"/>
          </p:cNvPicPr>
          <p:nvPr>
            <p:ph sz="half" idx="2"/>
          </p:nvPr>
        </p:nvPicPr>
        <p:blipFill>
          <a:blip r:embed="rId3"/>
          <a:stretch>
            <a:fillRect/>
          </a:stretch>
        </p:blipFill>
        <p:spPr>
          <a:xfrm>
            <a:off x="6172200" y="1849203"/>
            <a:ext cx="5181600" cy="4304182"/>
          </a:xfrm>
          <a:ln>
            <a:solidFill>
              <a:schemeClr val="bg1">
                <a:lumMod val="85000"/>
              </a:schemeClr>
            </a:solidFill>
          </a:ln>
        </p:spPr>
      </p:pic>
      <p:sp>
        <p:nvSpPr>
          <p:cNvPr id="6" name="Slide Number Placeholder 5">
            <a:extLst>
              <a:ext uri="{FF2B5EF4-FFF2-40B4-BE49-F238E27FC236}">
                <a16:creationId xmlns:a16="http://schemas.microsoft.com/office/drawing/2014/main" id="{611243DF-47E6-A245-FF08-69FCF5F7C591}"/>
              </a:ext>
            </a:extLst>
          </p:cNvPr>
          <p:cNvSpPr>
            <a:spLocks noGrp="1"/>
          </p:cNvSpPr>
          <p:nvPr>
            <p:ph type="sldNum" sz="quarter" idx="12"/>
          </p:nvPr>
        </p:nvSpPr>
        <p:spPr/>
        <p:txBody>
          <a:bodyPr/>
          <a:lstStyle/>
          <a:p>
            <a:pPr lvl="0"/>
            <a:fld id="{00000000-1234-1234-1234-123412341234}" type="slidenum">
              <a:rPr lang="en-US" smtClean="0"/>
              <a:pPr lvl="0"/>
              <a:t>21</a:t>
            </a:fld>
            <a:endParaRPr lang="en-US"/>
          </a:p>
        </p:txBody>
      </p:sp>
    </p:spTree>
    <p:extLst>
      <p:ext uri="{BB962C8B-B14F-4D97-AF65-F5344CB8AC3E}">
        <p14:creationId xmlns:p14="http://schemas.microsoft.com/office/powerpoint/2010/main" val="2370768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23F7AF8-6F38-9AA2-75B3-7E0F374A5D78}"/>
              </a:ext>
            </a:extLst>
          </p:cNvPr>
          <p:cNvSpPr>
            <a:spLocks noGrp="1"/>
          </p:cNvSpPr>
          <p:nvPr>
            <p:ph type="title"/>
          </p:nvPr>
        </p:nvSpPr>
        <p:spPr/>
        <p:txBody>
          <a:bodyPr/>
          <a:lstStyle/>
          <a:p>
            <a:r>
              <a:rPr lang="en-CA" dirty="0"/>
              <a:t>Conditions</a:t>
            </a:r>
          </a:p>
        </p:txBody>
      </p:sp>
      <p:sp>
        <p:nvSpPr>
          <p:cNvPr id="8" name="Content Placeholder 7">
            <a:extLst>
              <a:ext uri="{FF2B5EF4-FFF2-40B4-BE49-F238E27FC236}">
                <a16:creationId xmlns:a16="http://schemas.microsoft.com/office/drawing/2014/main" id="{F057DB09-3599-36DA-D8A3-C6B22BB58D76}"/>
              </a:ext>
            </a:extLst>
          </p:cNvPr>
          <p:cNvSpPr>
            <a:spLocks noGrp="1"/>
          </p:cNvSpPr>
          <p:nvPr>
            <p:ph sz="half" idx="1"/>
          </p:nvPr>
        </p:nvSpPr>
        <p:spPr/>
        <p:txBody>
          <a:bodyPr/>
          <a:lstStyle/>
          <a:p>
            <a:r>
              <a:rPr lang="en-CA" dirty="0"/>
              <a:t>Displayed in yellow boxes with caption CONDITION</a:t>
            </a:r>
          </a:p>
          <a:p>
            <a:endParaRPr lang="en-CA" dirty="0"/>
          </a:p>
          <a:p>
            <a:r>
              <a:rPr lang="en-CA" dirty="0"/>
              <a:t>Specify circumstances when a CONDITION OPTION applies</a:t>
            </a:r>
          </a:p>
          <a:p>
            <a:endParaRPr lang="en-CA" dirty="0"/>
          </a:p>
          <a:p>
            <a:r>
              <a:rPr lang="en-CA" b="1" dirty="0"/>
              <a:t>All conditions must be satisfied to apply a CONDITION OPTION</a:t>
            </a:r>
          </a:p>
        </p:txBody>
      </p:sp>
      <p:sp>
        <p:nvSpPr>
          <p:cNvPr id="4" name="Slide Number Placeholder 3">
            <a:extLst>
              <a:ext uri="{FF2B5EF4-FFF2-40B4-BE49-F238E27FC236}">
                <a16:creationId xmlns:a16="http://schemas.microsoft.com/office/drawing/2014/main" id="{BD9BE685-A9F2-7559-A6C8-09D151CA1355}"/>
              </a:ext>
            </a:extLst>
          </p:cNvPr>
          <p:cNvSpPr>
            <a:spLocks noGrp="1"/>
          </p:cNvSpPr>
          <p:nvPr>
            <p:ph type="sldNum" sz="quarter" idx="12"/>
          </p:nvPr>
        </p:nvSpPr>
        <p:spPr/>
        <p:txBody>
          <a:bodyPr/>
          <a:lstStyle/>
          <a:p>
            <a:fld id="{0F6E689A-FD86-4A33-93D6-EF2C1464DB39}" type="slidenum">
              <a:rPr lang="en-CA" smtClean="0"/>
              <a:t>22</a:t>
            </a:fld>
            <a:endParaRPr lang="en-CA"/>
          </a:p>
        </p:txBody>
      </p:sp>
      <p:pic>
        <p:nvPicPr>
          <p:cNvPr id="6" name="Content Placeholder 5">
            <a:extLst>
              <a:ext uri="{FF2B5EF4-FFF2-40B4-BE49-F238E27FC236}">
                <a16:creationId xmlns:a16="http://schemas.microsoft.com/office/drawing/2014/main" id="{F5420A2E-49D3-F5D1-177B-8D4D859F5B6E}"/>
              </a:ext>
            </a:extLst>
          </p:cNvPr>
          <p:cNvPicPr>
            <a:picLocks noGrp="1" noChangeAspect="1"/>
          </p:cNvPicPr>
          <p:nvPr>
            <p:ph sz="half" idx="2"/>
          </p:nvPr>
        </p:nvPicPr>
        <p:blipFill>
          <a:blip r:embed="rId3"/>
          <a:stretch>
            <a:fillRect/>
          </a:stretch>
        </p:blipFill>
        <p:spPr>
          <a:xfrm>
            <a:off x="6609906" y="1825625"/>
            <a:ext cx="4306187" cy="4351338"/>
          </a:xfrm>
          <a:prstGeom prst="rect">
            <a:avLst/>
          </a:prstGeom>
          <a:ln>
            <a:solidFill>
              <a:schemeClr val="bg1">
                <a:lumMod val="75000"/>
              </a:schemeClr>
            </a:solidFill>
          </a:ln>
        </p:spPr>
      </p:pic>
    </p:spTree>
    <p:extLst>
      <p:ext uri="{BB962C8B-B14F-4D97-AF65-F5344CB8AC3E}">
        <p14:creationId xmlns:p14="http://schemas.microsoft.com/office/powerpoint/2010/main" val="1413839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94BA7-DA0D-3097-0353-D3AF8A5FB7E3}"/>
              </a:ext>
            </a:extLst>
          </p:cNvPr>
          <p:cNvSpPr>
            <a:spLocks noGrp="1"/>
          </p:cNvSpPr>
          <p:nvPr>
            <p:ph type="title"/>
          </p:nvPr>
        </p:nvSpPr>
        <p:spPr/>
        <p:txBody>
          <a:bodyPr/>
          <a:lstStyle/>
          <a:p>
            <a:r>
              <a:rPr lang="en-CA" dirty="0"/>
              <a:t>Condition Options</a:t>
            </a:r>
          </a:p>
        </p:txBody>
      </p:sp>
      <p:sp>
        <p:nvSpPr>
          <p:cNvPr id="10" name="Content Placeholder 9">
            <a:extLst>
              <a:ext uri="{FF2B5EF4-FFF2-40B4-BE49-F238E27FC236}">
                <a16:creationId xmlns:a16="http://schemas.microsoft.com/office/drawing/2014/main" id="{AEEADBFC-36BD-701A-11B5-6705E44A9A47}"/>
              </a:ext>
            </a:extLst>
          </p:cNvPr>
          <p:cNvSpPr>
            <a:spLocks noGrp="1"/>
          </p:cNvSpPr>
          <p:nvPr>
            <p:ph sz="half" idx="1"/>
          </p:nvPr>
        </p:nvSpPr>
        <p:spPr/>
        <p:txBody>
          <a:bodyPr/>
          <a:lstStyle/>
          <a:p>
            <a:r>
              <a:rPr lang="en-CA" dirty="0"/>
              <a:t>Follow a yellow CONDITION box</a:t>
            </a:r>
          </a:p>
          <a:p>
            <a:endParaRPr lang="en-CA" dirty="0"/>
          </a:p>
          <a:p>
            <a:r>
              <a:rPr lang="en-CA" dirty="0"/>
              <a:t>Displayed in indented grey boxes with the caption CONDITION OPTION</a:t>
            </a:r>
          </a:p>
          <a:p>
            <a:endParaRPr lang="en-CA" dirty="0"/>
          </a:p>
          <a:p>
            <a:r>
              <a:rPr lang="en-CA" dirty="0"/>
              <a:t>Can only be applied if the preceding conditions are met</a:t>
            </a:r>
          </a:p>
          <a:p>
            <a:endParaRPr lang="en-CA" dirty="0"/>
          </a:p>
        </p:txBody>
      </p:sp>
      <p:sp>
        <p:nvSpPr>
          <p:cNvPr id="5" name="Slide Number Placeholder 4">
            <a:extLst>
              <a:ext uri="{FF2B5EF4-FFF2-40B4-BE49-F238E27FC236}">
                <a16:creationId xmlns:a16="http://schemas.microsoft.com/office/drawing/2014/main" id="{8B0122BB-AD5E-39DA-9C19-2BCE4A3E830C}"/>
              </a:ext>
            </a:extLst>
          </p:cNvPr>
          <p:cNvSpPr>
            <a:spLocks noGrp="1"/>
          </p:cNvSpPr>
          <p:nvPr>
            <p:ph type="sldNum" sz="quarter" idx="12"/>
          </p:nvPr>
        </p:nvSpPr>
        <p:spPr/>
        <p:txBody>
          <a:bodyPr/>
          <a:lstStyle/>
          <a:p>
            <a:fld id="{0F6E689A-FD86-4A33-93D6-EF2C1464DB39}" type="slidenum">
              <a:rPr lang="en-CA" smtClean="0"/>
              <a:t>23</a:t>
            </a:fld>
            <a:endParaRPr lang="en-CA"/>
          </a:p>
        </p:txBody>
      </p:sp>
      <p:pic>
        <p:nvPicPr>
          <p:cNvPr id="7" name="Content Placeholder 6">
            <a:extLst>
              <a:ext uri="{FF2B5EF4-FFF2-40B4-BE49-F238E27FC236}">
                <a16:creationId xmlns:a16="http://schemas.microsoft.com/office/drawing/2014/main" id="{1D81EF7B-5EBB-24BA-C013-D7318FA2A4E4}"/>
              </a:ext>
            </a:extLst>
          </p:cNvPr>
          <p:cNvPicPr>
            <a:picLocks noGrp="1" noChangeAspect="1"/>
          </p:cNvPicPr>
          <p:nvPr>
            <p:ph sz="half" idx="2"/>
          </p:nvPr>
        </p:nvPicPr>
        <p:blipFill>
          <a:blip r:embed="rId3"/>
          <a:stretch>
            <a:fillRect/>
          </a:stretch>
        </p:blipFill>
        <p:spPr>
          <a:xfrm>
            <a:off x="6251600" y="1825625"/>
            <a:ext cx="5022800" cy="4351338"/>
          </a:xfrm>
          <a:ln>
            <a:solidFill>
              <a:schemeClr val="bg1">
                <a:lumMod val="75000"/>
              </a:schemeClr>
            </a:solidFill>
          </a:ln>
        </p:spPr>
      </p:pic>
    </p:spTree>
    <p:extLst>
      <p:ext uri="{BB962C8B-B14F-4D97-AF65-F5344CB8AC3E}">
        <p14:creationId xmlns:p14="http://schemas.microsoft.com/office/powerpoint/2010/main" val="554578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94BA7-DA0D-3097-0353-D3AF8A5FB7E3}"/>
              </a:ext>
            </a:extLst>
          </p:cNvPr>
          <p:cNvSpPr>
            <a:spLocks noGrp="1"/>
          </p:cNvSpPr>
          <p:nvPr>
            <p:ph type="title"/>
          </p:nvPr>
        </p:nvSpPr>
        <p:spPr/>
        <p:txBody>
          <a:bodyPr/>
          <a:lstStyle/>
          <a:p>
            <a:r>
              <a:rPr lang="en-CA" dirty="0"/>
              <a:t>Options</a:t>
            </a:r>
          </a:p>
        </p:txBody>
      </p:sp>
      <p:sp>
        <p:nvSpPr>
          <p:cNvPr id="7" name="Content Placeholder 6">
            <a:extLst>
              <a:ext uri="{FF2B5EF4-FFF2-40B4-BE49-F238E27FC236}">
                <a16:creationId xmlns:a16="http://schemas.microsoft.com/office/drawing/2014/main" id="{CDBBC027-377E-8590-B828-7A06A6A730A4}"/>
              </a:ext>
            </a:extLst>
          </p:cNvPr>
          <p:cNvSpPr>
            <a:spLocks noGrp="1"/>
          </p:cNvSpPr>
          <p:nvPr>
            <p:ph sz="half" idx="1"/>
          </p:nvPr>
        </p:nvSpPr>
        <p:spPr/>
        <p:txBody>
          <a:bodyPr/>
          <a:lstStyle/>
          <a:p>
            <a:r>
              <a:rPr lang="en-CA" dirty="0"/>
              <a:t>Independent of conditions</a:t>
            </a:r>
          </a:p>
          <a:p>
            <a:endParaRPr lang="en-CA" dirty="0"/>
          </a:p>
          <a:p>
            <a:r>
              <a:rPr lang="en-CA" dirty="0"/>
              <a:t>Displayed in grey boxes without indentation and with the caption OPTION</a:t>
            </a:r>
          </a:p>
        </p:txBody>
      </p:sp>
      <p:sp>
        <p:nvSpPr>
          <p:cNvPr id="5" name="Slide Number Placeholder 4">
            <a:extLst>
              <a:ext uri="{FF2B5EF4-FFF2-40B4-BE49-F238E27FC236}">
                <a16:creationId xmlns:a16="http://schemas.microsoft.com/office/drawing/2014/main" id="{8B0122BB-AD5E-39DA-9C19-2BCE4A3E830C}"/>
              </a:ext>
            </a:extLst>
          </p:cNvPr>
          <p:cNvSpPr>
            <a:spLocks noGrp="1"/>
          </p:cNvSpPr>
          <p:nvPr>
            <p:ph type="sldNum" sz="quarter" idx="12"/>
          </p:nvPr>
        </p:nvSpPr>
        <p:spPr/>
        <p:txBody>
          <a:bodyPr/>
          <a:lstStyle/>
          <a:p>
            <a:fld id="{0F6E689A-FD86-4A33-93D6-EF2C1464DB39}" type="slidenum">
              <a:rPr lang="en-CA" smtClean="0"/>
              <a:t>24</a:t>
            </a:fld>
            <a:endParaRPr lang="en-CA"/>
          </a:p>
        </p:txBody>
      </p:sp>
      <p:pic>
        <p:nvPicPr>
          <p:cNvPr id="8" name="Content Placeholder 7">
            <a:extLst>
              <a:ext uri="{FF2B5EF4-FFF2-40B4-BE49-F238E27FC236}">
                <a16:creationId xmlns:a16="http://schemas.microsoft.com/office/drawing/2014/main" id="{67294717-1E98-103C-E3A5-F56347FDD347}"/>
              </a:ext>
            </a:extLst>
          </p:cNvPr>
          <p:cNvPicPr>
            <a:picLocks noGrp="1" noChangeAspect="1"/>
          </p:cNvPicPr>
          <p:nvPr>
            <p:ph sz="half" idx="2"/>
          </p:nvPr>
        </p:nvPicPr>
        <p:blipFill>
          <a:blip r:embed="rId3"/>
          <a:stretch>
            <a:fillRect/>
          </a:stretch>
        </p:blipFill>
        <p:spPr>
          <a:xfrm>
            <a:off x="6353660" y="1825625"/>
            <a:ext cx="4818680" cy="4351338"/>
          </a:xfrm>
          <a:ln>
            <a:solidFill>
              <a:schemeClr val="bg1">
                <a:lumMod val="75000"/>
              </a:schemeClr>
            </a:solidFill>
          </a:ln>
        </p:spPr>
      </p:pic>
    </p:spTree>
    <p:extLst>
      <p:ext uri="{BB962C8B-B14F-4D97-AF65-F5344CB8AC3E}">
        <p14:creationId xmlns:p14="http://schemas.microsoft.com/office/powerpoint/2010/main" val="2022208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5B60-443F-33E9-DE1E-15F8540B1F67}"/>
              </a:ext>
            </a:extLst>
          </p:cNvPr>
          <p:cNvSpPr>
            <a:spLocks noGrp="1"/>
          </p:cNvSpPr>
          <p:nvPr>
            <p:ph type="title"/>
          </p:nvPr>
        </p:nvSpPr>
        <p:spPr/>
        <p:txBody>
          <a:bodyPr/>
          <a:lstStyle/>
          <a:p>
            <a:r>
              <a:rPr lang="en-CA" dirty="0"/>
              <a:t>RDA Instructions </a:t>
            </a:r>
          </a:p>
        </p:txBody>
      </p:sp>
      <p:sp>
        <p:nvSpPr>
          <p:cNvPr id="5" name="Content Placeholder 4">
            <a:extLst>
              <a:ext uri="{FF2B5EF4-FFF2-40B4-BE49-F238E27FC236}">
                <a16:creationId xmlns:a16="http://schemas.microsoft.com/office/drawing/2014/main" id="{4E0C2632-15E0-AA7F-464F-F034B9D1BF0B}"/>
              </a:ext>
            </a:extLst>
          </p:cNvPr>
          <p:cNvSpPr>
            <a:spLocks noGrp="1"/>
          </p:cNvSpPr>
          <p:nvPr>
            <p:ph sz="half" idx="1"/>
          </p:nvPr>
        </p:nvSpPr>
        <p:spPr/>
        <p:txBody>
          <a:bodyPr/>
          <a:lstStyle/>
          <a:p>
            <a:r>
              <a:rPr lang="en-CA" dirty="0"/>
              <a:t>Not all RDA instructions are optional</a:t>
            </a:r>
          </a:p>
          <a:p>
            <a:endParaRPr lang="en-CA" dirty="0"/>
          </a:p>
          <a:p>
            <a:r>
              <a:rPr lang="en-CA" dirty="0"/>
              <a:t>RDA instructions also appear as regular text</a:t>
            </a:r>
          </a:p>
        </p:txBody>
      </p:sp>
      <p:pic>
        <p:nvPicPr>
          <p:cNvPr id="7" name="Content Placeholder 6">
            <a:extLst>
              <a:ext uri="{FF2B5EF4-FFF2-40B4-BE49-F238E27FC236}">
                <a16:creationId xmlns:a16="http://schemas.microsoft.com/office/drawing/2014/main" id="{80C44B73-E663-487B-F0A1-D52A87CB4249}"/>
              </a:ext>
            </a:extLst>
          </p:cNvPr>
          <p:cNvPicPr>
            <a:picLocks noGrp="1" noChangeAspect="1"/>
          </p:cNvPicPr>
          <p:nvPr>
            <p:ph sz="half" idx="2"/>
          </p:nvPr>
        </p:nvPicPr>
        <p:blipFill>
          <a:blip r:embed="rId3"/>
          <a:stretch>
            <a:fillRect/>
          </a:stretch>
        </p:blipFill>
        <p:spPr>
          <a:xfrm>
            <a:off x="6018327" y="1825625"/>
            <a:ext cx="5335473" cy="846123"/>
          </a:xfrm>
          <a:ln>
            <a:solidFill>
              <a:schemeClr val="bg1">
                <a:lumMod val="75000"/>
              </a:schemeClr>
            </a:solidFill>
          </a:ln>
        </p:spPr>
      </p:pic>
      <p:sp>
        <p:nvSpPr>
          <p:cNvPr id="4" name="Slide Number Placeholder 3">
            <a:extLst>
              <a:ext uri="{FF2B5EF4-FFF2-40B4-BE49-F238E27FC236}">
                <a16:creationId xmlns:a16="http://schemas.microsoft.com/office/drawing/2014/main" id="{176AB1AC-F477-6916-806F-E4D97DA6DA56}"/>
              </a:ext>
            </a:extLst>
          </p:cNvPr>
          <p:cNvSpPr>
            <a:spLocks noGrp="1"/>
          </p:cNvSpPr>
          <p:nvPr>
            <p:ph type="sldNum" sz="quarter" idx="12"/>
          </p:nvPr>
        </p:nvSpPr>
        <p:spPr/>
        <p:txBody>
          <a:bodyPr/>
          <a:lstStyle/>
          <a:p>
            <a:fld id="{0F6E689A-FD86-4A33-93D6-EF2C1464DB39}" type="slidenum">
              <a:rPr lang="en-CA" smtClean="0"/>
              <a:t>25</a:t>
            </a:fld>
            <a:endParaRPr lang="en-CA"/>
          </a:p>
        </p:txBody>
      </p:sp>
      <p:pic>
        <p:nvPicPr>
          <p:cNvPr id="10" name="Picture 9">
            <a:extLst>
              <a:ext uri="{FF2B5EF4-FFF2-40B4-BE49-F238E27FC236}">
                <a16:creationId xmlns:a16="http://schemas.microsoft.com/office/drawing/2014/main" id="{5F7DC762-951C-DFFB-AEB4-0107D960E430}"/>
              </a:ext>
            </a:extLst>
          </p:cNvPr>
          <p:cNvPicPr>
            <a:picLocks noChangeAspect="1"/>
          </p:cNvPicPr>
          <p:nvPr/>
        </p:nvPicPr>
        <p:blipFill>
          <a:blip r:embed="rId4"/>
          <a:stretch>
            <a:fillRect/>
          </a:stretch>
        </p:blipFill>
        <p:spPr>
          <a:xfrm>
            <a:off x="6018328" y="3274298"/>
            <a:ext cx="5335472" cy="1503442"/>
          </a:xfrm>
          <a:prstGeom prst="rect">
            <a:avLst/>
          </a:prstGeom>
          <a:ln>
            <a:solidFill>
              <a:schemeClr val="bg1">
                <a:lumMod val="75000"/>
              </a:schemeClr>
            </a:solidFill>
          </a:ln>
        </p:spPr>
      </p:pic>
    </p:spTree>
    <p:extLst>
      <p:ext uri="{BB962C8B-B14F-4D97-AF65-F5344CB8AC3E}">
        <p14:creationId xmlns:p14="http://schemas.microsoft.com/office/powerpoint/2010/main" val="3311452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DD7C98-65F4-3404-18FA-23D4C091A5F3}"/>
              </a:ext>
            </a:extLst>
          </p:cNvPr>
          <p:cNvSpPr>
            <a:spLocks noGrp="1"/>
          </p:cNvSpPr>
          <p:nvPr>
            <p:ph type="title"/>
          </p:nvPr>
        </p:nvSpPr>
        <p:spPr/>
        <p:txBody>
          <a:bodyPr/>
          <a:lstStyle/>
          <a:p>
            <a:r>
              <a:rPr lang="en-CA" dirty="0"/>
              <a:t>LC-PCC Policy Statements</a:t>
            </a:r>
          </a:p>
        </p:txBody>
      </p:sp>
      <p:sp>
        <p:nvSpPr>
          <p:cNvPr id="6" name="Text Placeholder 5">
            <a:extLst>
              <a:ext uri="{FF2B5EF4-FFF2-40B4-BE49-F238E27FC236}">
                <a16:creationId xmlns:a16="http://schemas.microsoft.com/office/drawing/2014/main" id="{47634737-7009-1575-D8F2-30F538BE5D9A}"/>
              </a:ext>
            </a:extLst>
          </p:cNvPr>
          <p:cNvSpPr>
            <a:spLocks noGrp="1"/>
          </p:cNvSpPr>
          <p:nvPr>
            <p:ph type="body" idx="1"/>
          </p:nvPr>
        </p:nvSpPr>
        <p:spPr/>
        <p:txBody>
          <a:bodyPr/>
          <a:lstStyle/>
          <a:p>
            <a:r>
              <a:rPr lang="en-CA" dirty="0">
                <a:hlinkClick r:id="rId2"/>
              </a:rPr>
              <a:t>https://access.rdatoolkit.org/</a:t>
            </a:r>
            <a:endParaRPr lang="en-CA" dirty="0"/>
          </a:p>
        </p:txBody>
      </p:sp>
      <p:sp>
        <p:nvSpPr>
          <p:cNvPr id="4" name="Slide Number Placeholder 3">
            <a:extLst>
              <a:ext uri="{FF2B5EF4-FFF2-40B4-BE49-F238E27FC236}">
                <a16:creationId xmlns:a16="http://schemas.microsoft.com/office/drawing/2014/main" id="{8C1D9732-F1F5-50AF-4A65-C533A1E09AF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spTree>
    <p:extLst>
      <p:ext uri="{BB962C8B-B14F-4D97-AF65-F5344CB8AC3E}">
        <p14:creationId xmlns:p14="http://schemas.microsoft.com/office/powerpoint/2010/main" val="1801706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F3CD5-5342-E67C-A1CB-19706E9121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48227D-C4D6-9EF2-425D-7549019CF3E0}"/>
              </a:ext>
            </a:extLst>
          </p:cNvPr>
          <p:cNvSpPr>
            <a:spLocks noGrp="1"/>
          </p:cNvSpPr>
          <p:nvPr>
            <p:ph type="title"/>
          </p:nvPr>
        </p:nvSpPr>
        <p:spPr/>
        <p:txBody>
          <a:bodyPr>
            <a:normAutofit/>
          </a:bodyPr>
          <a:lstStyle/>
          <a:p>
            <a:r>
              <a:rPr lang="en-CA" dirty="0"/>
              <a:t>LC-PCC Policy Statements (LC-PCC PSs)</a:t>
            </a:r>
            <a:endParaRPr lang="en-CA" sz="2000" dirty="0"/>
          </a:p>
        </p:txBody>
      </p:sp>
      <p:sp>
        <p:nvSpPr>
          <p:cNvPr id="3" name="Content Placeholder 2">
            <a:extLst>
              <a:ext uri="{FF2B5EF4-FFF2-40B4-BE49-F238E27FC236}">
                <a16:creationId xmlns:a16="http://schemas.microsoft.com/office/drawing/2014/main" id="{1AEDE9E3-7F01-6ED2-3D22-40756AA01A09}"/>
              </a:ext>
            </a:extLst>
          </p:cNvPr>
          <p:cNvSpPr>
            <a:spLocks noGrp="1"/>
          </p:cNvSpPr>
          <p:nvPr>
            <p:ph sz="half" idx="1"/>
          </p:nvPr>
        </p:nvSpPr>
        <p:spPr>
          <a:xfrm>
            <a:off x="838201" y="1825625"/>
            <a:ext cx="3629182" cy="4351338"/>
          </a:xfrm>
        </p:spPr>
        <p:txBody>
          <a:bodyPr/>
          <a:lstStyle/>
          <a:p>
            <a:r>
              <a:rPr lang="en-CA" dirty="0"/>
              <a:t>Identify the options in the RDA Toolkit that LC and PCC have decided to apply or not apply</a:t>
            </a:r>
          </a:p>
          <a:p>
            <a:pPr lvl="1"/>
            <a:endParaRPr lang="en-CA" dirty="0"/>
          </a:p>
          <a:p>
            <a:r>
              <a:rPr lang="en-CA" dirty="0"/>
              <a:t>Appear in the right column alongside RDA instructions</a:t>
            </a:r>
          </a:p>
        </p:txBody>
      </p:sp>
      <p:sp>
        <p:nvSpPr>
          <p:cNvPr id="5" name="Slide Number Placeholder 4">
            <a:extLst>
              <a:ext uri="{FF2B5EF4-FFF2-40B4-BE49-F238E27FC236}">
                <a16:creationId xmlns:a16="http://schemas.microsoft.com/office/drawing/2014/main" id="{48F0E551-8543-551D-6C55-C8B511F316FD}"/>
              </a:ext>
            </a:extLst>
          </p:cNvPr>
          <p:cNvSpPr>
            <a:spLocks noGrp="1"/>
          </p:cNvSpPr>
          <p:nvPr>
            <p:ph type="sldNum" sz="quarter" idx="12"/>
          </p:nvPr>
        </p:nvSpPr>
        <p:spPr/>
        <p:txBody>
          <a:bodyPr/>
          <a:lstStyle/>
          <a:p>
            <a:fld id="{26D89839-9540-4FD2-A570-163792ED64AF}" type="slidenum">
              <a:rPr lang="en-US" smtClean="0"/>
              <a:t>27</a:t>
            </a:fld>
            <a:endParaRPr lang="en-US"/>
          </a:p>
        </p:txBody>
      </p:sp>
      <p:pic>
        <p:nvPicPr>
          <p:cNvPr id="10" name="Content Placeholder 9">
            <a:extLst>
              <a:ext uri="{FF2B5EF4-FFF2-40B4-BE49-F238E27FC236}">
                <a16:creationId xmlns:a16="http://schemas.microsoft.com/office/drawing/2014/main" id="{DFB46894-2877-FEB5-F7A8-905F9D1E41A7}"/>
              </a:ext>
            </a:extLst>
          </p:cNvPr>
          <p:cNvPicPr>
            <a:picLocks noGrp="1" noChangeAspect="1"/>
          </p:cNvPicPr>
          <p:nvPr>
            <p:ph sz="half" idx="2"/>
          </p:nvPr>
        </p:nvPicPr>
        <p:blipFill>
          <a:blip r:embed="rId3"/>
          <a:stretch>
            <a:fillRect/>
          </a:stretch>
        </p:blipFill>
        <p:spPr>
          <a:xfrm>
            <a:off x="4467382" y="1825625"/>
            <a:ext cx="6886417" cy="4351337"/>
          </a:xfrm>
          <a:ln>
            <a:solidFill>
              <a:schemeClr val="bg1">
                <a:lumMod val="85000"/>
              </a:schemeClr>
            </a:solidFill>
          </a:ln>
        </p:spPr>
      </p:pic>
      <p:sp>
        <p:nvSpPr>
          <p:cNvPr id="8" name="Rectangle 7">
            <a:extLst>
              <a:ext uri="{FF2B5EF4-FFF2-40B4-BE49-F238E27FC236}">
                <a16:creationId xmlns:a16="http://schemas.microsoft.com/office/drawing/2014/main" id="{D853FE9D-4482-7F7B-C6D4-AADDF60AB203}"/>
              </a:ext>
            </a:extLst>
          </p:cNvPr>
          <p:cNvSpPr/>
          <p:nvPr/>
        </p:nvSpPr>
        <p:spPr>
          <a:xfrm>
            <a:off x="8492836" y="1825624"/>
            <a:ext cx="2860963" cy="43513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EA713D37-1C38-8C3A-E01E-0B30A83AD4B8}"/>
              </a:ext>
            </a:extLst>
          </p:cNvPr>
          <p:cNvSpPr txBox="1"/>
          <p:nvPr/>
        </p:nvSpPr>
        <p:spPr>
          <a:xfrm>
            <a:off x="9320075" y="1870076"/>
            <a:ext cx="1206484" cy="369332"/>
          </a:xfrm>
          <a:prstGeom prst="rect">
            <a:avLst/>
          </a:prstGeom>
          <a:noFill/>
        </p:spPr>
        <p:txBody>
          <a:bodyPr wrap="none" rtlCol="0">
            <a:spAutoFit/>
          </a:bodyPr>
          <a:lstStyle/>
          <a:p>
            <a:r>
              <a:rPr lang="en-CA" dirty="0">
                <a:solidFill>
                  <a:srgbClr val="FF0000"/>
                </a:solidFill>
              </a:rPr>
              <a:t>LC-PCC PSs</a:t>
            </a:r>
          </a:p>
        </p:txBody>
      </p:sp>
    </p:spTree>
    <p:extLst>
      <p:ext uri="{BB962C8B-B14F-4D97-AF65-F5344CB8AC3E}">
        <p14:creationId xmlns:p14="http://schemas.microsoft.com/office/powerpoint/2010/main" val="1631373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C3A17-9434-8682-CFE1-9CA3A42C45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40D9A1-B695-6CB6-A0C8-9500F2F9A8C7}"/>
              </a:ext>
            </a:extLst>
          </p:cNvPr>
          <p:cNvSpPr>
            <a:spLocks noGrp="1"/>
          </p:cNvSpPr>
          <p:nvPr>
            <p:ph type="title"/>
          </p:nvPr>
        </p:nvSpPr>
        <p:spPr/>
        <p:txBody>
          <a:bodyPr/>
          <a:lstStyle/>
          <a:p>
            <a:r>
              <a:rPr lang="en-US" dirty="0"/>
              <a:t>Introduction to the LC-PCC Policy Statements</a:t>
            </a:r>
            <a:endParaRPr lang="en-CA" dirty="0"/>
          </a:p>
        </p:txBody>
      </p:sp>
      <p:sp>
        <p:nvSpPr>
          <p:cNvPr id="3" name="Content Placeholder 2">
            <a:extLst>
              <a:ext uri="{FF2B5EF4-FFF2-40B4-BE49-F238E27FC236}">
                <a16:creationId xmlns:a16="http://schemas.microsoft.com/office/drawing/2014/main" id="{3F59CD45-C1AC-B38F-BAEB-371CBE298773}"/>
              </a:ext>
            </a:extLst>
          </p:cNvPr>
          <p:cNvSpPr>
            <a:spLocks noGrp="1"/>
          </p:cNvSpPr>
          <p:nvPr>
            <p:ph sz="half" idx="1"/>
          </p:nvPr>
        </p:nvSpPr>
        <p:spPr>
          <a:xfrm>
            <a:off x="838200" y="1825625"/>
            <a:ext cx="3157678" cy="4351338"/>
          </a:xfrm>
        </p:spPr>
        <p:txBody>
          <a:bodyPr/>
          <a:lstStyle/>
          <a:p>
            <a:r>
              <a:rPr lang="en-CA" dirty="0"/>
              <a:t>To view the introduction, select </a:t>
            </a:r>
            <a:r>
              <a:rPr lang="en-CA" b="1" dirty="0"/>
              <a:t>Policies &gt; LC-PCC PS</a:t>
            </a:r>
            <a:endParaRPr lang="en-CA" dirty="0"/>
          </a:p>
        </p:txBody>
      </p:sp>
      <p:sp>
        <p:nvSpPr>
          <p:cNvPr id="5" name="Slide Number Placeholder 4">
            <a:extLst>
              <a:ext uri="{FF2B5EF4-FFF2-40B4-BE49-F238E27FC236}">
                <a16:creationId xmlns:a16="http://schemas.microsoft.com/office/drawing/2014/main" id="{055946BF-2C5E-4D30-4346-2F83B58F0B90}"/>
              </a:ext>
            </a:extLst>
          </p:cNvPr>
          <p:cNvSpPr>
            <a:spLocks noGrp="1"/>
          </p:cNvSpPr>
          <p:nvPr>
            <p:ph type="sldNum" sz="quarter" idx="12"/>
          </p:nvPr>
        </p:nvSpPr>
        <p:spPr/>
        <p:txBody>
          <a:bodyPr/>
          <a:lstStyle/>
          <a:p>
            <a:fld id="{26D89839-9540-4FD2-A570-163792ED64AF}" type="slidenum">
              <a:rPr lang="en-US" smtClean="0"/>
              <a:t>28</a:t>
            </a:fld>
            <a:endParaRPr lang="en-US"/>
          </a:p>
        </p:txBody>
      </p:sp>
      <p:pic>
        <p:nvPicPr>
          <p:cNvPr id="11" name="Content Placeholder 10">
            <a:extLst>
              <a:ext uri="{FF2B5EF4-FFF2-40B4-BE49-F238E27FC236}">
                <a16:creationId xmlns:a16="http://schemas.microsoft.com/office/drawing/2014/main" id="{2B40923F-F756-225E-88C6-98E25A0B7254}"/>
              </a:ext>
            </a:extLst>
          </p:cNvPr>
          <p:cNvPicPr>
            <a:picLocks noGrp="1" noChangeAspect="1"/>
          </p:cNvPicPr>
          <p:nvPr>
            <p:ph sz="half" idx="2"/>
          </p:nvPr>
        </p:nvPicPr>
        <p:blipFill>
          <a:blip r:embed="rId3"/>
          <a:stretch>
            <a:fillRect/>
          </a:stretch>
        </p:blipFill>
        <p:spPr>
          <a:xfrm>
            <a:off x="3995878" y="1825625"/>
            <a:ext cx="4901089" cy="2831306"/>
          </a:xfrm>
          <a:ln>
            <a:solidFill>
              <a:schemeClr val="bg1">
                <a:lumMod val="85000"/>
              </a:schemeClr>
            </a:solidFill>
          </a:ln>
        </p:spPr>
      </p:pic>
      <p:sp>
        <p:nvSpPr>
          <p:cNvPr id="8" name="Google Shape;139;g325175f1694_0_36">
            <a:extLst>
              <a:ext uri="{FF2B5EF4-FFF2-40B4-BE49-F238E27FC236}">
                <a16:creationId xmlns:a16="http://schemas.microsoft.com/office/drawing/2014/main" id="{E6410D7D-91EA-03AA-B333-87D6A232C4FE}"/>
              </a:ext>
            </a:extLst>
          </p:cNvPr>
          <p:cNvSpPr/>
          <p:nvPr/>
        </p:nvSpPr>
        <p:spPr>
          <a:xfrm>
            <a:off x="5401241" y="2248748"/>
            <a:ext cx="1221232" cy="1180252"/>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 name="Picture 12">
            <a:extLst>
              <a:ext uri="{FF2B5EF4-FFF2-40B4-BE49-F238E27FC236}">
                <a16:creationId xmlns:a16="http://schemas.microsoft.com/office/drawing/2014/main" id="{1EDF6DB7-FF3F-83DC-2880-82C7212A874F}"/>
              </a:ext>
            </a:extLst>
          </p:cNvPr>
          <p:cNvPicPr>
            <a:picLocks noChangeAspect="1"/>
          </p:cNvPicPr>
          <p:nvPr/>
        </p:nvPicPr>
        <p:blipFill>
          <a:blip r:embed="rId4"/>
          <a:stretch>
            <a:fillRect/>
          </a:stretch>
        </p:blipFill>
        <p:spPr>
          <a:xfrm>
            <a:off x="6446423" y="3345657"/>
            <a:ext cx="4901089" cy="2831306"/>
          </a:xfrm>
          <a:prstGeom prst="rect">
            <a:avLst/>
          </a:prstGeom>
          <a:ln>
            <a:solidFill>
              <a:schemeClr val="bg1">
                <a:lumMod val="85000"/>
              </a:schemeClr>
            </a:solidFill>
          </a:ln>
        </p:spPr>
      </p:pic>
    </p:spTree>
    <p:extLst>
      <p:ext uri="{BB962C8B-B14F-4D97-AF65-F5344CB8AC3E}">
        <p14:creationId xmlns:p14="http://schemas.microsoft.com/office/powerpoint/2010/main" val="316159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6" name="Google Shape;146;p3"/>
          <p:cNvSpPr txBox="1">
            <a:spLocks noGrp="1"/>
          </p:cNvSpPr>
          <p:nvPr>
            <p:ph idx="1"/>
          </p:nvPr>
        </p:nvSpPr>
        <p:spPr/>
        <p:txBody>
          <a:bodyPr>
            <a:normAutofit/>
          </a:bodyPr>
          <a:lstStyle/>
          <a:p>
            <a:pPr lvl="0"/>
            <a:r>
              <a:rPr lang="en-US" dirty="0"/>
              <a:t>Changing from original RDA to official RDA resulted in necessary changes to the LC-PCC Policy Statements to adhere to the new framework</a:t>
            </a:r>
          </a:p>
          <a:p>
            <a:pPr lvl="1"/>
            <a:endParaRPr lang="en-US" dirty="0"/>
          </a:p>
          <a:p>
            <a:pPr lvl="0"/>
            <a:r>
              <a:rPr lang="en-US" dirty="0"/>
              <a:t>Four significant changes from original RDA to official RDA resulted in changes to the policy statements:</a:t>
            </a:r>
          </a:p>
          <a:p>
            <a:pPr lvl="1"/>
            <a:r>
              <a:rPr lang="en-US" dirty="0"/>
              <a:t>Transition from instructions in original RDA to options in official RDA</a:t>
            </a:r>
          </a:p>
          <a:p>
            <a:pPr lvl="1"/>
            <a:r>
              <a:rPr lang="en-US" dirty="0"/>
              <a:t>Elimination of core elements of original RDA in official RDA</a:t>
            </a:r>
          </a:p>
          <a:p>
            <a:pPr lvl="1"/>
            <a:r>
              <a:rPr lang="en-US" dirty="0"/>
              <a:t>Layout of the RDA Toolkit</a:t>
            </a:r>
          </a:p>
          <a:p>
            <a:pPr lvl="1"/>
            <a:r>
              <a:rPr lang="en-US" dirty="0"/>
              <a:t>Use of new format to encode policy statements</a:t>
            </a:r>
          </a:p>
        </p:txBody>
      </p:sp>
      <p:sp>
        <p:nvSpPr>
          <p:cNvPr id="147" name="Google Shape;147;p3"/>
          <p:cNvSpPr txBox="1">
            <a:spLocks noGrp="1"/>
          </p:cNvSpPr>
          <p:nvPr>
            <p:ph type="sldNum" sz="quarter" idx="12"/>
          </p:nvPr>
        </p:nvSpPr>
        <p:spPr/>
        <p:txBody>
          <a:bodyPr/>
          <a:lstStyle/>
          <a:p>
            <a:pPr lvl="0"/>
            <a:fld id="{00000000-1234-1234-1234-123412341234}" type="slidenum">
              <a:rPr lang="en-US" smtClean="0"/>
              <a:pPr lvl="0"/>
              <a:t>29</a:t>
            </a:fld>
            <a:endParaRPr lang="en-US"/>
          </a:p>
        </p:txBody>
      </p:sp>
      <p:sp>
        <p:nvSpPr>
          <p:cNvPr id="145" name="Google Shape;145;p3"/>
          <p:cNvSpPr txBox="1">
            <a:spLocks noGrp="1"/>
          </p:cNvSpPr>
          <p:nvPr>
            <p:ph type="title"/>
          </p:nvPr>
        </p:nvSpPr>
        <p:spPr/>
        <p:txBody>
          <a:bodyPr/>
          <a:lstStyle/>
          <a:p>
            <a:pPr lvl="0"/>
            <a:r>
              <a:rPr lang="en-US" dirty="0"/>
              <a:t>Policy Statement Changes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99CE243-12F3-0AAE-F749-FE8775534E36}"/>
              </a:ext>
            </a:extLst>
          </p:cNvPr>
          <p:cNvSpPr>
            <a:spLocks noGrp="1"/>
          </p:cNvSpPr>
          <p:nvPr>
            <p:ph idx="1"/>
          </p:nvPr>
        </p:nvSpPr>
        <p:spPr/>
        <p:txBody>
          <a:bodyPr>
            <a:normAutofit/>
          </a:bodyPr>
          <a:lstStyle/>
          <a:p>
            <a:r>
              <a:rPr lang="en-CA" dirty="0"/>
              <a:t>Identify and access documentation used by PCC catalogers</a:t>
            </a:r>
          </a:p>
          <a:p>
            <a:r>
              <a:rPr lang="en-CA" dirty="0"/>
              <a:t>Understand significant changes in documentation for official RDA</a:t>
            </a:r>
          </a:p>
          <a:p>
            <a:r>
              <a:rPr lang="en-CA" dirty="0"/>
              <a:t>Recognize how documentation is organized</a:t>
            </a:r>
          </a:p>
          <a:p>
            <a:r>
              <a:rPr lang="en-CA" dirty="0"/>
              <a:t>Define Core elements and interpret core statements</a:t>
            </a:r>
          </a:p>
          <a:p>
            <a:pPr lvl="0">
              <a:buClr>
                <a:schemeClr val="dk1"/>
              </a:buClr>
              <a:buSzPts val="2800"/>
            </a:pPr>
            <a:r>
              <a:rPr lang="en-CA" dirty="0"/>
              <a:t>Understand how to apply options and determine how to record values for RDA elements</a:t>
            </a:r>
          </a:p>
          <a:p>
            <a:pPr lvl="0">
              <a:buClr>
                <a:schemeClr val="dk1"/>
              </a:buClr>
              <a:buSzPts val="2800"/>
            </a:pPr>
            <a:r>
              <a:rPr lang="en-CA" dirty="0"/>
              <a:t>Explain how the documentation interact with each other</a:t>
            </a:r>
          </a:p>
        </p:txBody>
      </p:sp>
      <p:sp>
        <p:nvSpPr>
          <p:cNvPr id="2" name="Slide Number Placeholder 1">
            <a:extLst>
              <a:ext uri="{FF2B5EF4-FFF2-40B4-BE49-F238E27FC236}">
                <a16:creationId xmlns:a16="http://schemas.microsoft.com/office/drawing/2014/main" id="{59769870-56EA-B72E-52D7-BF981BB21539}"/>
              </a:ext>
            </a:extLst>
          </p:cNvPr>
          <p:cNvSpPr>
            <a:spLocks noGrp="1"/>
          </p:cNvSpPr>
          <p:nvPr>
            <p:ph type="sldNum" sz="quarter" idx="12"/>
          </p:nvPr>
        </p:nvSpPr>
        <p:spPr/>
        <p:txBody>
          <a:bodyPr/>
          <a:lstStyle/>
          <a:p>
            <a:fld id="{26D89839-9540-4FD2-A570-163792ED64AF}" type="slidenum">
              <a:rPr lang="en-US" smtClean="0"/>
              <a:t>3</a:t>
            </a:fld>
            <a:endParaRPr lang="en-US" dirty="0"/>
          </a:p>
        </p:txBody>
      </p:sp>
    </p:spTree>
    <p:extLst>
      <p:ext uri="{BB962C8B-B14F-4D97-AF65-F5344CB8AC3E}">
        <p14:creationId xmlns:p14="http://schemas.microsoft.com/office/powerpoint/2010/main" val="1938644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2">
          <a:extLst>
            <a:ext uri="{FF2B5EF4-FFF2-40B4-BE49-F238E27FC236}">
              <a16:creationId xmlns:a16="http://schemas.microsoft.com/office/drawing/2014/main" id="{226E2278-FEA3-65FF-3DD0-362CB09B73D1}"/>
            </a:ext>
          </a:extLst>
        </p:cNvPr>
        <p:cNvGrpSpPr/>
        <p:nvPr/>
      </p:nvGrpSpPr>
      <p:grpSpPr>
        <a:xfrm>
          <a:off x="0" y="0"/>
          <a:ext cx="0" cy="0"/>
          <a:chOff x="0" y="0"/>
          <a:chExt cx="0" cy="0"/>
        </a:xfrm>
      </p:grpSpPr>
      <p:sp>
        <p:nvSpPr>
          <p:cNvPr id="163" name="Google Shape;163;g2d7a6aac8c2_0_0">
            <a:extLst>
              <a:ext uri="{FF2B5EF4-FFF2-40B4-BE49-F238E27FC236}">
                <a16:creationId xmlns:a16="http://schemas.microsoft.com/office/drawing/2014/main" id="{580CB3DF-3FCE-E7BA-F2EA-8A5E2F0D3024}"/>
              </a:ext>
            </a:extLst>
          </p:cNvPr>
          <p:cNvSpPr txBox="1">
            <a:spLocks noGrp="1"/>
          </p:cNvSpPr>
          <p:nvPr>
            <p:ph type="title"/>
          </p:nvPr>
        </p:nvSpPr>
        <p:spPr>
          <a:xfrm>
            <a:off x="839788" y="365125"/>
            <a:ext cx="10515600" cy="1325563"/>
          </a:xfrm>
          <a:noFill/>
          <a:ln>
            <a:noFill/>
          </a:ln>
        </p:spPr>
        <p:txBody>
          <a:bodyPr spcFirstLastPara="1" wrap="square" lIns="91425" tIns="45700" rIns="91425" bIns="45700" anchor="ctr" anchorCtr="0">
            <a:normAutofit/>
          </a:bodyPr>
          <a:lstStyle/>
          <a:p>
            <a:pPr lvl="0"/>
            <a:r>
              <a:rPr lang="en-CA" dirty="0"/>
              <a:t>Policy Statement Changes</a:t>
            </a:r>
            <a:br>
              <a:rPr lang="en-CA" dirty="0"/>
            </a:br>
            <a:r>
              <a:rPr lang="en-CA" sz="3600" dirty="0"/>
              <a:t>Transition from instructions to options</a:t>
            </a:r>
            <a:endParaRPr lang="en-CA" dirty="0"/>
          </a:p>
        </p:txBody>
      </p:sp>
      <p:sp>
        <p:nvSpPr>
          <p:cNvPr id="164" name="Google Shape;164;g2d7a6aac8c2_0_0">
            <a:extLst>
              <a:ext uri="{FF2B5EF4-FFF2-40B4-BE49-F238E27FC236}">
                <a16:creationId xmlns:a16="http://schemas.microsoft.com/office/drawing/2014/main" id="{F8394A5A-A648-A7C6-945F-9200F5C7B35E}"/>
              </a:ext>
            </a:extLst>
          </p:cNvPr>
          <p:cNvSpPr txBox="1">
            <a:spLocks noGrp="1"/>
          </p:cNvSpPr>
          <p:nvPr>
            <p:ph type="body" idx="1"/>
          </p:nvPr>
        </p:nvSpPr>
        <p:spPr>
          <a:xfrm>
            <a:off x="839788" y="1681163"/>
            <a:ext cx="5157787" cy="823912"/>
          </a:xfrm>
          <a:noFill/>
          <a:ln>
            <a:noFill/>
          </a:ln>
        </p:spPr>
        <p:txBody>
          <a:bodyPr spcFirstLastPara="1" wrap="square" lIns="91425" tIns="45700" rIns="91425" bIns="45700" anchor="b" anchorCtr="0">
            <a:normAutofit/>
          </a:bodyPr>
          <a:lstStyle/>
          <a:p>
            <a:pPr lvl="0"/>
            <a:r>
              <a:rPr lang="en-US" dirty="0"/>
              <a:t>Original RDA</a:t>
            </a:r>
            <a:r>
              <a:rPr lang="en-US" b="0" dirty="0"/>
              <a:t> provides </a:t>
            </a:r>
            <a:r>
              <a:rPr lang="en-US" b="0" i="1" dirty="0"/>
              <a:t>instructions</a:t>
            </a:r>
            <a:r>
              <a:rPr lang="en-US" b="0" dirty="0"/>
              <a:t>.</a:t>
            </a:r>
          </a:p>
        </p:txBody>
      </p:sp>
      <p:sp>
        <p:nvSpPr>
          <p:cNvPr id="165" name="Google Shape;165;g2d7a6aac8c2_0_0">
            <a:extLst>
              <a:ext uri="{FF2B5EF4-FFF2-40B4-BE49-F238E27FC236}">
                <a16:creationId xmlns:a16="http://schemas.microsoft.com/office/drawing/2014/main" id="{6EAC2F22-8448-EBEE-30B6-BC5041996A4A}"/>
              </a:ext>
            </a:extLst>
          </p:cNvPr>
          <p:cNvSpPr txBox="1">
            <a:spLocks noGrp="1"/>
          </p:cNvSpPr>
          <p:nvPr>
            <p:ph type="body" sz="quarter" idx="3"/>
          </p:nvPr>
        </p:nvSpPr>
        <p:spPr>
          <a:xfrm>
            <a:off x="6172200" y="1681163"/>
            <a:ext cx="5183188" cy="823912"/>
          </a:xfrm>
          <a:noFill/>
          <a:ln>
            <a:noFill/>
          </a:ln>
        </p:spPr>
        <p:txBody>
          <a:bodyPr spcFirstLastPara="1" wrap="square" lIns="91425" tIns="45700" rIns="91425" bIns="45700" anchor="b" anchorCtr="0">
            <a:normAutofit/>
          </a:bodyPr>
          <a:lstStyle/>
          <a:p>
            <a:pPr lvl="0"/>
            <a:r>
              <a:rPr lang="en-US" dirty="0"/>
              <a:t>Official RDA </a:t>
            </a:r>
            <a:r>
              <a:rPr lang="en-US" b="0" dirty="0"/>
              <a:t>provides </a:t>
            </a:r>
            <a:r>
              <a:rPr lang="en-US" b="0" i="1" dirty="0"/>
              <a:t>options</a:t>
            </a:r>
            <a:r>
              <a:rPr lang="en-US" b="0" dirty="0"/>
              <a:t>.</a:t>
            </a:r>
          </a:p>
        </p:txBody>
      </p:sp>
      <p:sp>
        <p:nvSpPr>
          <p:cNvPr id="167" name="Google Shape;167;g2d7a6aac8c2_0_0">
            <a:extLst>
              <a:ext uri="{FF2B5EF4-FFF2-40B4-BE49-F238E27FC236}">
                <a16:creationId xmlns:a16="http://schemas.microsoft.com/office/drawing/2014/main" id="{C1085605-C334-7243-D1BE-AA9CB10A49D7}"/>
              </a:ext>
            </a:extLst>
          </p:cNvPr>
          <p:cNvSpPr txBox="1">
            <a:spLocks noGrp="1"/>
          </p:cNvSpPr>
          <p:nvPr>
            <p:ph type="sldNum" sz="quarter" idx="12"/>
          </p:nvPr>
        </p:nvSpPr>
        <p:spPr>
          <a:xfrm>
            <a:off x="8610600" y="6356350"/>
            <a:ext cx="2743200" cy="365125"/>
          </a:xfrm>
          <a:noFill/>
          <a:ln>
            <a:noFill/>
          </a:ln>
        </p:spPr>
        <p:txBody>
          <a:bodyPr spcFirstLastPara="1" wrap="square" lIns="91425" tIns="45700" rIns="91425" bIns="45700" anchor="ctr" anchorCtr="0">
            <a:noAutofit/>
          </a:bodyPr>
          <a:lstStyle/>
          <a:p>
            <a:pPr lvl="0"/>
            <a:fld id="{00000000-1234-1234-1234-123412341234}" type="slidenum">
              <a:rPr lang="en-US"/>
              <a:pPr lvl="0"/>
              <a:t>30</a:t>
            </a:fld>
            <a:endParaRPr lang="en-US"/>
          </a:p>
        </p:txBody>
      </p:sp>
      <p:pic>
        <p:nvPicPr>
          <p:cNvPr id="14" name="Content Placeholder 13">
            <a:extLst>
              <a:ext uri="{FF2B5EF4-FFF2-40B4-BE49-F238E27FC236}">
                <a16:creationId xmlns:a16="http://schemas.microsoft.com/office/drawing/2014/main" id="{F15BB134-540D-EAEE-5639-1B7F3A1031A0}"/>
              </a:ext>
            </a:extLst>
          </p:cNvPr>
          <p:cNvPicPr>
            <a:picLocks noGrp="1" noChangeAspect="1"/>
          </p:cNvPicPr>
          <p:nvPr>
            <p:ph sz="quarter" idx="4"/>
          </p:nvPr>
        </p:nvPicPr>
        <p:blipFill>
          <a:blip r:embed="rId3"/>
          <a:stretch>
            <a:fillRect/>
          </a:stretch>
        </p:blipFill>
        <p:spPr>
          <a:xfrm>
            <a:off x="6194427" y="2505075"/>
            <a:ext cx="5183188" cy="1598321"/>
          </a:xfrm>
          <a:ln>
            <a:solidFill>
              <a:schemeClr val="bg1">
                <a:lumMod val="85000"/>
              </a:schemeClr>
            </a:solidFill>
          </a:ln>
        </p:spPr>
      </p:pic>
      <p:pic>
        <p:nvPicPr>
          <p:cNvPr id="11" name="Content Placeholder 6">
            <a:extLst>
              <a:ext uri="{FF2B5EF4-FFF2-40B4-BE49-F238E27FC236}">
                <a16:creationId xmlns:a16="http://schemas.microsoft.com/office/drawing/2014/main" id="{D1AEE8F5-75AA-FFC2-8EC9-4264CE98C672}"/>
              </a:ext>
            </a:extLst>
          </p:cNvPr>
          <p:cNvPicPr>
            <a:picLocks noGrp="1" noChangeAspect="1"/>
          </p:cNvPicPr>
          <p:nvPr>
            <p:ph sz="half" idx="2"/>
          </p:nvPr>
        </p:nvPicPr>
        <p:blipFill>
          <a:blip r:embed="rId4"/>
          <a:stretch>
            <a:fillRect/>
          </a:stretch>
        </p:blipFill>
        <p:spPr>
          <a:xfrm>
            <a:off x="839788" y="2505075"/>
            <a:ext cx="5157787" cy="3138416"/>
          </a:xfrm>
          <a:ln>
            <a:solidFill>
              <a:schemeClr val="bg1">
                <a:lumMod val="85000"/>
              </a:schemeClr>
            </a:solidFill>
          </a:ln>
        </p:spPr>
      </p:pic>
      <p:sp>
        <p:nvSpPr>
          <p:cNvPr id="15" name="TextBox 14">
            <a:extLst>
              <a:ext uri="{FF2B5EF4-FFF2-40B4-BE49-F238E27FC236}">
                <a16:creationId xmlns:a16="http://schemas.microsoft.com/office/drawing/2014/main" id="{00695A61-CCAB-5CCB-90E1-45736278E251}"/>
              </a:ext>
            </a:extLst>
          </p:cNvPr>
          <p:cNvSpPr txBox="1"/>
          <p:nvPr/>
        </p:nvSpPr>
        <p:spPr>
          <a:xfrm>
            <a:off x="6194428" y="4204994"/>
            <a:ext cx="5183188" cy="1938992"/>
          </a:xfrm>
          <a:prstGeom prst="rect">
            <a:avLst/>
          </a:prstGeom>
          <a:noFill/>
        </p:spPr>
        <p:txBody>
          <a:bodyPr wrap="square" rtlCol="0">
            <a:spAutoFit/>
          </a:bodyPr>
          <a:lstStyle/>
          <a:p>
            <a:pPr lvl="0"/>
            <a:r>
              <a:rPr lang="en-CA" sz="2000" dirty="0"/>
              <a:t>Each option requires a policy statement to indicate:</a:t>
            </a:r>
          </a:p>
          <a:p>
            <a:pPr marL="342900" lvl="0" indent="-342900">
              <a:buFont typeface="Arial" panose="020B0604020202020204" pitchFamily="34" charset="0"/>
              <a:buChar char="•"/>
            </a:pPr>
            <a:r>
              <a:rPr lang="en-CA" sz="2000" dirty="0"/>
              <a:t>Whether an LC/PCC cataloger should apply the option or not</a:t>
            </a:r>
          </a:p>
          <a:p>
            <a:pPr marL="342900" lvl="0" indent="-342900">
              <a:buFont typeface="Arial" panose="020B0604020202020204" pitchFamily="34" charset="0"/>
              <a:buChar char="•"/>
            </a:pPr>
            <a:r>
              <a:rPr lang="en-CA" sz="2000" dirty="0"/>
              <a:t>If an LC/PCC cataloger can use their own judgment to make a decision</a:t>
            </a:r>
          </a:p>
        </p:txBody>
      </p:sp>
    </p:spTree>
    <p:extLst>
      <p:ext uri="{BB962C8B-B14F-4D97-AF65-F5344CB8AC3E}">
        <p14:creationId xmlns:p14="http://schemas.microsoft.com/office/powerpoint/2010/main" val="2577118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4">
          <a:extLst>
            <a:ext uri="{FF2B5EF4-FFF2-40B4-BE49-F238E27FC236}">
              <a16:creationId xmlns:a16="http://schemas.microsoft.com/office/drawing/2014/main" id="{1BE09CEF-BEAD-EDAF-C8C4-9EF1735C4230}"/>
            </a:ext>
          </a:extLst>
        </p:cNvPr>
        <p:cNvGrpSpPr/>
        <p:nvPr/>
      </p:nvGrpSpPr>
      <p:grpSpPr>
        <a:xfrm>
          <a:off x="0" y="0"/>
          <a:ext cx="0" cy="0"/>
          <a:chOff x="0" y="0"/>
          <a:chExt cx="0" cy="0"/>
        </a:xfrm>
      </p:grpSpPr>
      <p:pic>
        <p:nvPicPr>
          <p:cNvPr id="28" name="Content Placeholder 27">
            <a:extLst>
              <a:ext uri="{FF2B5EF4-FFF2-40B4-BE49-F238E27FC236}">
                <a16:creationId xmlns:a16="http://schemas.microsoft.com/office/drawing/2014/main" id="{FD38CA28-456A-E66E-8FCB-2774ED2D8268}"/>
              </a:ext>
            </a:extLst>
          </p:cNvPr>
          <p:cNvPicPr>
            <a:picLocks noGrp="1" noChangeAspect="1"/>
          </p:cNvPicPr>
          <p:nvPr>
            <p:ph sz="quarter" idx="4"/>
          </p:nvPr>
        </p:nvPicPr>
        <p:blipFill>
          <a:blip r:embed="rId3"/>
          <a:srcRect b="20151"/>
          <a:stretch>
            <a:fillRect/>
          </a:stretch>
        </p:blipFill>
        <p:spPr>
          <a:xfrm>
            <a:off x="6169024" y="3159525"/>
            <a:ext cx="5183188" cy="2615147"/>
          </a:xfrm>
          <a:ln>
            <a:solidFill>
              <a:schemeClr val="bg1">
                <a:lumMod val="85000"/>
              </a:schemeClr>
            </a:solidFill>
          </a:ln>
        </p:spPr>
      </p:pic>
      <p:sp>
        <p:nvSpPr>
          <p:cNvPr id="195" name="Google Shape;195;g2d7a6aac8c2_0_43">
            <a:extLst>
              <a:ext uri="{FF2B5EF4-FFF2-40B4-BE49-F238E27FC236}">
                <a16:creationId xmlns:a16="http://schemas.microsoft.com/office/drawing/2014/main" id="{54295CAA-9741-5009-E7CC-56CDB0DC7427}"/>
              </a:ext>
            </a:extLst>
          </p:cNvPr>
          <p:cNvSpPr txBox="1">
            <a:spLocks noGrp="1"/>
          </p:cNvSpPr>
          <p:nvPr>
            <p:ph type="title"/>
          </p:nvPr>
        </p:nvSpPr>
        <p:spPr>
          <a:xfrm>
            <a:off x="839788" y="365125"/>
            <a:ext cx="10515600" cy="1325563"/>
          </a:xfrm>
          <a:noFill/>
          <a:ln>
            <a:noFill/>
          </a:ln>
        </p:spPr>
        <p:txBody>
          <a:bodyPr spcFirstLastPara="1" wrap="square" lIns="91425" tIns="45700" rIns="91425" bIns="45700" anchor="ctr" anchorCtr="0">
            <a:normAutofit/>
          </a:bodyPr>
          <a:lstStyle/>
          <a:p>
            <a:pPr lvl="0"/>
            <a:r>
              <a:rPr lang="en-CA" dirty="0"/>
              <a:t>Policy Statement Changes</a:t>
            </a:r>
            <a:br>
              <a:rPr lang="en-CA" dirty="0"/>
            </a:br>
            <a:r>
              <a:rPr lang="en-CA" sz="3600" dirty="0"/>
              <a:t>Elimination of core elements</a:t>
            </a:r>
          </a:p>
        </p:txBody>
      </p:sp>
      <p:sp>
        <p:nvSpPr>
          <p:cNvPr id="196" name="Google Shape;196;g2d7a6aac8c2_0_43">
            <a:extLst>
              <a:ext uri="{FF2B5EF4-FFF2-40B4-BE49-F238E27FC236}">
                <a16:creationId xmlns:a16="http://schemas.microsoft.com/office/drawing/2014/main" id="{91D2DDE7-4CC2-D233-785B-2EFE05B62036}"/>
              </a:ext>
            </a:extLst>
          </p:cNvPr>
          <p:cNvSpPr txBox="1">
            <a:spLocks noGrp="1"/>
          </p:cNvSpPr>
          <p:nvPr>
            <p:ph type="body" idx="1"/>
          </p:nvPr>
        </p:nvSpPr>
        <p:spPr>
          <a:xfrm>
            <a:off x="839788" y="1681162"/>
            <a:ext cx="5157787" cy="1478361"/>
          </a:xfrm>
          <a:noFill/>
          <a:ln>
            <a:noFill/>
          </a:ln>
        </p:spPr>
        <p:txBody>
          <a:bodyPr spcFirstLastPara="1" wrap="square" lIns="91425" tIns="45700" rIns="91425" bIns="45700" anchor="b" anchorCtr="0">
            <a:normAutofit/>
          </a:bodyPr>
          <a:lstStyle/>
          <a:p>
            <a:pPr lvl="0"/>
            <a:r>
              <a:rPr lang="en-US" dirty="0"/>
              <a:t>Original RDA</a:t>
            </a:r>
            <a:r>
              <a:rPr lang="en-US" b="0" dirty="0"/>
              <a:t> defines </a:t>
            </a:r>
            <a:r>
              <a:rPr lang="en-US" b="0" i="1" dirty="0"/>
              <a:t>core elements</a:t>
            </a:r>
            <a:r>
              <a:rPr lang="en-US" b="0" dirty="0"/>
              <a:t>.</a:t>
            </a:r>
          </a:p>
        </p:txBody>
      </p:sp>
      <p:sp>
        <p:nvSpPr>
          <p:cNvPr id="197" name="Google Shape;197;g2d7a6aac8c2_0_43">
            <a:extLst>
              <a:ext uri="{FF2B5EF4-FFF2-40B4-BE49-F238E27FC236}">
                <a16:creationId xmlns:a16="http://schemas.microsoft.com/office/drawing/2014/main" id="{FEE1C002-9BE7-5BFD-6091-8778C85C79FC}"/>
              </a:ext>
            </a:extLst>
          </p:cNvPr>
          <p:cNvSpPr txBox="1">
            <a:spLocks noGrp="1"/>
          </p:cNvSpPr>
          <p:nvPr>
            <p:ph type="body" sz="quarter" idx="3"/>
          </p:nvPr>
        </p:nvSpPr>
        <p:spPr>
          <a:xfrm>
            <a:off x="6172200" y="1681163"/>
            <a:ext cx="5183188" cy="1478362"/>
          </a:xfrm>
          <a:noFill/>
          <a:ln>
            <a:noFill/>
          </a:ln>
        </p:spPr>
        <p:txBody>
          <a:bodyPr spcFirstLastPara="1" wrap="square" lIns="91425" tIns="45700" rIns="91425" bIns="45700" anchor="b" anchorCtr="0">
            <a:noAutofit/>
          </a:bodyPr>
          <a:lstStyle/>
          <a:p>
            <a:pPr lvl="0"/>
            <a:r>
              <a:rPr lang="en-CA" dirty="0"/>
              <a:t>Official RDA</a:t>
            </a:r>
            <a:r>
              <a:rPr lang="en-CA" b="0" dirty="0"/>
              <a:t> defines a </a:t>
            </a:r>
            <a:r>
              <a:rPr lang="en-CA" b="0" i="1" dirty="0"/>
              <a:t>basic minimum description</a:t>
            </a:r>
            <a:r>
              <a:rPr lang="en-CA" b="0" dirty="0"/>
              <a:t> for each RDA entity. </a:t>
            </a:r>
            <a:r>
              <a:rPr lang="en-CA" b="0" i="1" dirty="0"/>
              <a:t>Policy statements</a:t>
            </a:r>
            <a:r>
              <a:rPr lang="en-CA" b="0" dirty="0"/>
              <a:t> state what LC/PCC consider to be core elements.</a:t>
            </a:r>
          </a:p>
        </p:txBody>
      </p:sp>
      <p:sp>
        <p:nvSpPr>
          <p:cNvPr id="198" name="Google Shape;198;g2d7a6aac8c2_0_43">
            <a:extLst>
              <a:ext uri="{FF2B5EF4-FFF2-40B4-BE49-F238E27FC236}">
                <a16:creationId xmlns:a16="http://schemas.microsoft.com/office/drawing/2014/main" id="{89F9E7D7-0BB4-D493-6F51-DCD4D23D5B79}"/>
              </a:ext>
            </a:extLst>
          </p:cNvPr>
          <p:cNvSpPr txBox="1">
            <a:spLocks noGrp="1"/>
          </p:cNvSpPr>
          <p:nvPr>
            <p:ph type="sldNum" sz="quarter" idx="12"/>
          </p:nvPr>
        </p:nvSpPr>
        <p:spPr>
          <a:xfrm>
            <a:off x="8610600" y="6356350"/>
            <a:ext cx="2743200" cy="365125"/>
          </a:xfrm>
          <a:noFill/>
          <a:ln>
            <a:noFill/>
          </a:ln>
        </p:spPr>
        <p:txBody>
          <a:bodyPr spcFirstLastPara="1" wrap="square" lIns="91425" tIns="45700" rIns="91425" bIns="45700" anchor="ctr" anchorCtr="0">
            <a:noAutofit/>
          </a:bodyPr>
          <a:lstStyle/>
          <a:p>
            <a:pPr lvl="0"/>
            <a:fld id="{00000000-1234-1234-1234-123412341234}" type="slidenum">
              <a:rPr lang="en-US"/>
              <a:pPr lvl="0"/>
              <a:t>31</a:t>
            </a:fld>
            <a:endParaRPr lang="en-US"/>
          </a:p>
        </p:txBody>
      </p:sp>
      <p:sp>
        <p:nvSpPr>
          <p:cNvPr id="202" name="Google Shape;202;g2d7a6aac8c2_0_43">
            <a:extLst>
              <a:ext uri="{FF2B5EF4-FFF2-40B4-BE49-F238E27FC236}">
                <a16:creationId xmlns:a16="http://schemas.microsoft.com/office/drawing/2014/main" id="{C6DA16B4-8E23-F5A7-06C6-1AF8DEE3A672}"/>
              </a:ext>
            </a:extLst>
          </p:cNvPr>
          <p:cNvSpPr/>
          <p:nvPr/>
        </p:nvSpPr>
        <p:spPr>
          <a:xfrm>
            <a:off x="9429532" y="4797082"/>
            <a:ext cx="698400" cy="433200"/>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 name="Content Placeholder 19">
            <a:extLst>
              <a:ext uri="{FF2B5EF4-FFF2-40B4-BE49-F238E27FC236}">
                <a16:creationId xmlns:a16="http://schemas.microsoft.com/office/drawing/2014/main" id="{B5028192-6B97-C544-B67F-5956D8E81C0C}"/>
              </a:ext>
            </a:extLst>
          </p:cNvPr>
          <p:cNvPicPr>
            <a:picLocks noGrp="1" noChangeAspect="1"/>
          </p:cNvPicPr>
          <p:nvPr>
            <p:ph sz="half" idx="2"/>
          </p:nvPr>
        </p:nvPicPr>
        <p:blipFill>
          <a:blip r:embed="rId4"/>
          <a:stretch>
            <a:fillRect/>
          </a:stretch>
        </p:blipFill>
        <p:spPr>
          <a:xfrm>
            <a:off x="839788" y="3159525"/>
            <a:ext cx="5157787" cy="2615147"/>
          </a:xfrm>
          <a:ln>
            <a:solidFill>
              <a:schemeClr val="bg1">
                <a:lumMod val="85000"/>
              </a:schemeClr>
            </a:solidFill>
          </a:ln>
        </p:spPr>
      </p:pic>
      <p:sp>
        <p:nvSpPr>
          <p:cNvPr id="201" name="Google Shape;201;g2d7a6aac8c2_0_43">
            <a:extLst>
              <a:ext uri="{FF2B5EF4-FFF2-40B4-BE49-F238E27FC236}">
                <a16:creationId xmlns:a16="http://schemas.microsoft.com/office/drawing/2014/main" id="{2E6ADE47-3983-9912-07FE-502525F7822A}"/>
              </a:ext>
            </a:extLst>
          </p:cNvPr>
          <p:cNvSpPr/>
          <p:nvPr/>
        </p:nvSpPr>
        <p:spPr>
          <a:xfrm>
            <a:off x="1263965" y="3159525"/>
            <a:ext cx="925053" cy="373384"/>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656645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4C886-D746-8DFC-005C-D922BF6B1582}"/>
              </a:ext>
            </a:extLst>
          </p:cNvPr>
          <p:cNvSpPr>
            <a:spLocks noGrp="1"/>
          </p:cNvSpPr>
          <p:nvPr>
            <p:ph type="title"/>
          </p:nvPr>
        </p:nvSpPr>
        <p:spPr/>
        <p:txBody>
          <a:bodyPr/>
          <a:lstStyle/>
          <a:p>
            <a:r>
              <a:rPr lang="en-CA" dirty="0"/>
              <a:t>Policy Statement Changes</a:t>
            </a:r>
            <a:br>
              <a:rPr lang="en-CA" dirty="0"/>
            </a:br>
            <a:r>
              <a:rPr lang="en-CA" sz="3600" dirty="0"/>
              <a:t>Layout of the RDA Toolkit</a:t>
            </a:r>
            <a:endParaRPr lang="en-CA" dirty="0"/>
          </a:p>
        </p:txBody>
      </p:sp>
      <p:sp>
        <p:nvSpPr>
          <p:cNvPr id="3" name="Content Placeholder 2">
            <a:extLst>
              <a:ext uri="{FF2B5EF4-FFF2-40B4-BE49-F238E27FC236}">
                <a16:creationId xmlns:a16="http://schemas.microsoft.com/office/drawing/2014/main" id="{B80A963E-6670-00E2-1A35-51FA2D51C0B1}"/>
              </a:ext>
            </a:extLst>
          </p:cNvPr>
          <p:cNvSpPr>
            <a:spLocks noGrp="1"/>
          </p:cNvSpPr>
          <p:nvPr>
            <p:ph sz="half" idx="1"/>
          </p:nvPr>
        </p:nvSpPr>
        <p:spPr>
          <a:xfrm>
            <a:off x="838200" y="1825625"/>
            <a:ext cx="4419124" cy="4351338"/>
          </a:xfrm>
        </p:spPr>
        <p:txBody>
          <a:bodyPr>
            <a:normAutofit fontScale="92500"/>
          </a:bodyPr>
          <a:lstStyle/>
          <a:p>
            <a:pPr marL="0" indent="0">
              <a:buNone/>
            </a:pPr>
            <a:r>
              <a:rPr lang="en-CA" dirty="0"/>
              <a:t>The </a:t>
            </a:r>
            <a:r>
              <a:rPr lang="en-CA" b="1" dirty="0"/>
              <a:t>original RDA Toolkit</a:t>
            </a:r>
            <a:r>
              <a:rPr lang="en-CA" dirty="0"/>
              <a:t> layout allows for long policy statements and examples. </a:t>
            </a:r>
          </a:p>
          <a:p>
            <a:pPr marL="0" indent="0">
              <a:buNone/>
            </a:pPr>
            <a:endParaRPr lang="en-CA" dirty="0"/>
          </a:p>
          <a:p>
            <a:pPr marL="0" indent="0">
              <a:buNone/>
            </a:pPr>
            <a:r>
              <a:rPr lang="en-CA" dirty="0"/>
              <a:t>The </a:t>
            </a:r>
            <a:r>
              <a:rPr lang="en-CA" b="1" dirty="0"/>
              <a:t>official RDA Toolkit</a:t>
            </a:r>
            <a:r>
              <a:rPr lang="en-CA" dirty="0"/>
              <a:t> layout does not allow for this. Examples have been removed from policy statements and placed in Metadata Guidance Documentation (MGDs). Most policy statements are brief.</a:t>
            </a:r>
          </a:p>
        </p:txBody>
      </p:sp>
      <p:sp>
        <p:nvSpPr>
          <p:cNvPr id="5" name="Slide Number Placeholder 4">
            <a:extLst>
              <a:ext uri="{FF2B5EF4-FFF2-40B4-BE49-F238E27FC236}">
                <a16:creationId xmlns:a16="http://schemas.microsoft.com/office/drawing/2014/main" id="{5FB2AE35-EBFA-95A8-FF60-0ABE943A7559}"/>
              </a:ext>
            </a:extLst>
          </p:cNvPr>
          <p:cNvSpPr>
            <a:spLocks noGrp="1"/>
          </p:cNvSpPr>
          <p:nvPr>
            <p:ph type="sldNum" sz="quarter" idx="12"/>
          </p:nvPr>
        </p:nvSpPr>
        <p:spPr/>
        <p:txBody>
          <a:bodyPr/>
          <a:lstStyle/>
          <a:p>
            <a:fld id="{26D89839-9540-4FD2-A570-163792ED64AF}" type="slidenum">
              <a:rPr lang="en-US" smtClean="0"/>
              <a:t>32</a:t>
            </a:fld>
            <a:endParaRPr lang="en-US"/>
          </a:p>
        </p:txBody>
      </p:sp>
      <p:pic>
        <p:nvPicPr>
          <p:cNvPr id="11" name="Content Placeholder 10">
            <a:extLst>
              <a:ext uri="{FF2B5EF4-FFF2-40B4-BE49-F238E27FC236}">
                <a16:creationId xmlns:a16="http://schemas.microsoft.com/office/drawing/2014/main" id="{56207A76-870E-8DB5-3CE4-03B02479E664}"/>
              </a:ext>
            </a:extLst>
          </p:cNvPr>
          <p:cNvPicPr>
            <a:picLocks noGrp="1" noChangeAspect="1"/>
          </p:cNvPicPr>
          <p:nvPr>
            <p:ph sz="half" idx="2"/>
          </p:nvPr>
        </p:nvPicPr>
        <p:blipFill>
          <a:blip r:embed="rId3"/>
          <a:stretch>
            <a:fillRect/>
          </a:stretch>
        </p:blipFill>
        <p:spPr>
          <a:xfrm>
            <a:off x="5257324" y="1825625"/>
            <a:ext cx="6096476" cy="4323398"/>
          </a:xfrm>
          <a:ln>
            <a:solidFill>
              <a:schemeClr val="bg1">
                <a:lumMod val="85000"/>
              </a:schemeClr>
            </a:solidFill>
          </a:ln>
        </p:spPr>
      </p:pic>
      <p:sp>
        <p:nvSpPr>
          <p:cNvPr id="12" name="Google Shape;222;g2d7a6aac8c2_0_55">
            <a:extLst>
              <a:ext uri="{FF2B5EF4-FFF2-40B4-BE49-F238E27FC236}">
                <a16:creationId xmlns:a16="http://schemas.microsoft.com/office/drawing/2014/main" id="{0231275D-E0B8-4D69-7793-52DD2A8361ED}"/>
              </a:ext>
            </a:extLst>
          </p:cNvPr>
          <p:cNvSpPr/>
          <p:nvPr/>
        </p:nvSpPr>
        <p:spPr>
          <a:xfrm>
            <a:off x="9144000" y="2843556"/>
            <a:ext cx="2050473" cy="1368226"/>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993959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9" name="Google Shape;239;g2d7a6aac8c2_0_67"/>
          <p:cNvSpPr txBox="1">
            <a:spLocks noGrp="1"/>
          </p:cNvSpPr>
          <p:nvPr>
            <p:ph idx="1"/>
          </p:nvPr>
        </p:nvSpPr>
        <p:spPr>
          <a:xfrm>
            <a:off x="838200" y="1825625"/>
            <a:ext cx="10515600" cy="4351338"/>
          </a:xfrm>
          <a:noFill/>
          <a:ln>
            <a:noFill/>
          </a:ln>
        </p:spPr>
        <p:txBody>
          <a:bodyPr spcFirstLastPara="1" wrap="square" lIns="91425" tIns="45700" rIns="91425" bIns="45700" anchor="t" anchorCtr="0">
            <a:normAutofit lnSpcReduction="10000"/>
          </a:bodyPr>
          <a:lstStyle/>
          <a:p>
            <a:pPr lvl="0"/>
            <a:r>
              <a:rPr lang="en-CA" dirty="0"/>
              <a:t>In </a:t>
            </a:r>
            <a:r>
              <a:rPr lang="en-CA" b="1" dirty="0"/>
              <a:t>official RDA</a:t>
            </a:r>
            <a:r>
              <a:rPr lang="en-CA" dirty="0"/>
              <a:t>, policy statements are encoded using the </a:t>
            </a:r>
            <a:r>
              <a:rPr lang="en-CA" i="1" dirty="0"/>
              <a:t>DITA (Darwin Information Typing Architecture)</a:t>
            </a:r>
            <a:r>
              <a:rPr lang="en-CA" dirty="0"/>
              <a:t> format</a:t>
            </a:r>
          </a:p>
          <a:p>
            <a:pPr lvl="0"/>
            <a:r>
              <a:rPr lang="en-CA" dirty="0"/>
              <a:t>DITA is an XML standard that allows the use of “boilerplate,” which is text that can be recorded in one file and used repeatedly in many different locations</a:t>
            </a:r>
          </a:p>
          <a:p>
            <a:pPr lvl="0"/>
            <a:r>
              <a:rPr lang="en-CA" dirty="0"/>
              <a:t>Policy statements have been written to take advantage of “boilerplate” so that they can apply to many different elements, meaning that they may be very general</a:t>
            </a:r>
          </a:p>
          <a:p>
            <a:pPr lvl="0"/>
            <a:r>
              <a:rPr lang="en-CA" dirty="0"/>
              <a:t>Changes to boilerplate text will affect a variety of elements, so must be carefully considered</a:t>
            </a:r>
          </a:p>
        </p:txBody>
      </p:sp>
      <p:sp>
        <p:nvSpPr>
          <p:cNvPr id="240" name="Google Shape;240;g2d7a6aac8c2_0_67"/>
          <p:cNvSpPr txBox="1">
            <a:spLocks noGrp="1"/>
          </p:cNvSpPr>
          <p:nvPr>
            <p:ph type="sldNum" sz="quarter" idx="12"/>
          </p:nvPr>
        </p:nvSpPr>
        <p:spPr>
          <a:xfrm>
            <a:off x="8610600" y="6356350"/>
            <a:ext cx="2743200" cy="365125"/>
          </a:xfrm>
          <a:noFill/>
          <a:ln>
            <a:noFill/>
          </a:ln>
        </p:spPr>
        <p:txBody>
          <a:bodyPr spcFirstLastPara="1" wrap="square" lIns="91425" tIns="45700" rIns="91425" bIns="45700" anchor="ctr" anchorCtr="0">
            <a:noAutofit/>
          </a:bodyPr>
          <a:lstStyle/>
          <a:p>
            <a:pPr lvl="0"/>
            <a:fld id="{00000000-1234-1234-1234-123412341234}" type="slidenum">
              <a:rPr lang="en-US"/>
              <a:pPr lvl="0"/>
              <a:t>33</a:t>
            </a:fld>
            <a:endParaRPr lang="en-US"/>
          </a:p>
        </p:txBody>
      </p:sp>
      <p:sp>
        <p:nvSpPr>
          <p:cNvPr id="238" name="Google Shape;238;g2d7a6aac8c2_0_67"/>
          <p:cNvSpPr txBox="1">
            <a:spLocks noGrp="1"/>
          </p:cNvSpPr>
          <p:nvPr>
            <p:ph type="title"/>
          </p:nvPr>
        </p:nvSpPr>
        <p:spPr>
          <a:xfrm>
            <a:off x="838200" y="365125"/>
            <a:ext cx="10515600" cy="1325563"/>
          </a:xfrm>
          <a:noFill/>
          <a:ln>
            <a:noFill/>
          </a:ln>
        </p:spPr>
        <p:txBody>
          <a:bodyPr spcFirstLastPara="1" wrap="square" lIns="91425" tIns="45700" rIns="91425" bIns="45700" anchor="ctr" anchorCtr="0">
            <a:normAutofit/>
          </a:bodyPr>
          <a:lstStyle/>
          <a:p>
            <a:pPr lvl="0"/>
            <a:r>
              <a:rPr lang="en-CA" dirty="0"/>
              <a:t>Policy Statement Changes</a:t>
            </a:r>
            <a:br>
              <a:rPr lang="en-CA" dirty="0"/>
            </a:br>
            <a:r>
              <a:rPr lang="en-CA" sz="3600" dirty="0"/>
              <a:t>Encoding of policy statements</a:t>
            </a:r>
            <a:endParaRPr lang="en-CA"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AD2F29-36A4-5586-0C25-50DFF1EA040C}"/>
              </a:ext>
            </a:extLst>
          </p:cNvPr>
          <p:cNvSpPr>
            <a:spLocks noGrp="1"/>
          </p:cNvSpPr>
          <p:nvPr>
            <p:ph type="title"/>
          </p:nvPr>
        </p:nvSpPr>
        <p:spPr/>
        <p:txBody>
          <a:bodyPr/>
          <a:lstStyle/>
          <a:p>
            <a:r>
              <a:rPr lang="en-CA" dirty="0"/>
              <a:t>Viewing Policy Statements</a:t>
            </a:r>
          </a:p>
        </p:txBody>
      </p:sp>
      <p:sp>
        <p:nvSpPr>
          <p:cNvPr id="7" name="Content Placeholder 6">
            <a:extLst>
              <a:ext uri="{FF2B5EF4-FFF2-40B4-BE49-F238E27FC236}">
                <a16:creationId xmlns:a16="http://schemas.microsoft.com/office/drawing/2014/main" id="{AADF999E-1175-6601-9CDA-BAEA1EAAF783}"/>
              </a:ext>
            </a:extLst>
          </p:cNvPr>
          <p:cNvSpPr>
            <a:spLocks noGrp="1"/>
          </p:cNvSpPr>
          <p:nvPr>
            <p:ph sz="half" idx="1"/>
          </p:nvPr>
        </p:nvSpPr>
        <p:spPr>
          <a:xfrm>
            <a:off x="838200" y="1825625"/>
            <a:ext cx="4419124" cy="4351338"/>
          </a:xfrm>
        </p:spPr>
        <p:txBody>
          <a:bodyPr/>
          <a:lstStyle/>
          <a:p>
            <a:r>
              <a:rPr lang="en-CA" dirty="0"/>
              <a:t>Policy statements appear in the right column alongside RDA instructions</a:t>
            </a:r>
          </a:p>
        </p:txBody>
      </p:sp>
      <p:sp>
        <p:nvSpPr>
          <p:cNvPr id="5" name="Slide Number Placeholder 4">
            <a:extLst>
              <a:ext uri="{FF2B5EF4-FFF2-40B4-BE49-F238E27FC236}">
                <a16:creationId xmlns:a16="http://schemas.microsoft.com/office/drawing/2014/main" id="{4AA80A13-7F1A-3099-5AD1-9AEE50E81C42}"/>
              </a:ext>
            </a:extLst>
          </p:cNvPr>
          <p:cNvSpPr>
            <a:spLocks noGrp="1"/>
          </p:cNvSpPr>
          <p:nvPr>
            <p:ph type="sldNum" sz="quarter" idx="12"/>
          </p:nvPr>
        </p:nvSpPr>
        <p:spPr/>
        <p:txBody>
          <a:bodyPr/>
          <a:lstStyle/>
          <a:p>
            <a:fld id="{0F6E689A-FD86-4A33-93D6-EF2C1464DB39}" type="slidenum">
              <a:rPr lang="en-CA" smtClean="0"/>
              <a:t>34</a:t>
            </a:fld>
            <a:endParaRPr lang="en-CA"/>
          </a:p>
        </p:txBody>
      </p:sp>
      <p:pic>
        <p:nvPicPr>
          <p:cNvPr id="8" name="Content Placeholder 7">
            <a:extLst>
              <a:ext uri="{FF2B5EF4-FFF2-40B4-BE49-F238E27FC236}">
                <a16:creationId xmlns:a16="http://schemas.microsoft.com/office/drawing/2014/main" id="{73304741-8989-3A4C-615B-8DBE45675371}"/>
              </a:ext>
            </a:extLst>
          </p:cNvPr>
          <p:cNvPicPr>
            <a:picLocks noGrp="1" noChangeAspect="1"/>
          </p:cNvPicPr>
          <p:nvPr>
            <p:ph sz="half" idx="2"/>
          </p:nvPr>
        </p:nvPicPr>
        <p:blipFill>
          <a:blip r:embed="rId3"/>
          <a:stretch>
            <a:fillRect/>
          </a:stretch>
        </p:blipFill>
        <p:spPr>
          <a:xfrm>
            <a:off x="5257324" y="1825625"/>
            <a:ext cx="6096476" cy="4323398"/>
          </a:xfrm>
          <a:ln>
            <a:solidFill>
              <a:schemeClr val="bg1">
                <a:lumMod val="75000"/>
              </a:schemeClr>
            </a:solidFill>
          </a:ln>
        </p:spPr>
      </p:pic>
      <p:sp>
        <p:nvSpPr>
          <p:cNvPr id="9" name="Rectangle 8">
            <a:extLst>
              <a:ext uri="{FF2B5EF4-FFF2-40B4-BE49-F238E27FC236}">
                <a16:creationId xmlns:a16="http://schemas.microsoft.com/office/drawing/2014/main" id="{CAF648BA-0C03-E8DF-9DBE-B12C0C577306}"/>
              </a:ext>
            </a:extLst>
          </p:cNvPr>
          <p:cNvSpPr/>
          <p:nvPr/>
        </p:nvSpPr>
        <p:spPr>
          <a:xfrm>
            <a:off x="8789670" y="4220247"/>
            <a:ext cx="2564130" cy="19287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EB0E104C-C082-7E9A-1E21-D7B13E13C318}"/>
              </a:ext>
            </a:extLst>
          </p:cNvPr>
          <p:cNvSpPr txBox="1"/>
          <p:nvPr/>
        </p:nvSpPr>
        <p:spPr>
          <a:xfrm>
            <a:off x="9423842" y="3850915"/>
            <a:ext cx="1116716" cy="369332"/>
          </a:xfrm>
          <a:prstGeom prst="rect">
            <a:avLst/>
          </a:prstGeom>
          <a:noFill/>
        </p:spPr>
        <p:txBody>
          <a:bodyPr wrap="none" rtlCol="0">
            <a:spAutoFit/>
          </a:bodyPr>
          <a:lstStyle/>
          <a:p>
            <a:r>
              <a:rPr lang="en-CA" dirty="0">
                <a:solidFill>
                  <a:srgbClr val="FF0000"/>
                </a:solidFill>
              </a:rPr>
              <a:t>LC-PCC PS</a:t>
            </a:r>
          </a:p>
        </p:txBody>
      </p:sp>
    </p:spTree>
    <p:extLst>
      <p:ext uri="{BB962C8B-B14F-4D97-AF65-F5344CB8AC3E}">
        <p14:creationId xmlns:p14="http://schemas.microsoft.com/office/powerpoint/2010/main" val="638361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4A635-D0F3-B251-8901-284F1BE4D9C1}"/>
              </a:ext>
            </a:extLst>
          </p:cNvPr>
          <p:cNvSpPr>
            <a:spLocks noGrp="1"/>
          </p:cNvSpPr>
          <p:nvPr>
            <p:ph type="title"/>
          </p:nvPr>
        </p:nvSpPr>
        <p:spPr/>
        <p:txBody>
          <a:bodyPr/>
          <a:lstStyle/>
          <a:p>
            <a:r>
              <a:rPr lang="en-CA" dirty="0"/>
              <a:t>Viewing Policy Statements</a:t>
            </a:r>
          </a:p>
        </p:txBody>
      </p:sp>
      <p:sp>
        <p:nvSpPr>
          <p:cNvPr id="3" name="Content Placeholder 2">
            <a:extLst>
              <a:ext uri="{FF2B5EF4-FFF2-40B4-BE49-F238E27FC236}">
                <a16:creationId xmlns:a16="http://schemas.microsoft.com/office/drawing/2014/main" id="{D818CD38-A38A-64F5-6240-A730A3CE966D}"/>
              </a:ext>
            </a:extLst>
          </p:cNvPr>
          <p:cNvSpPr>
            <a:spLocks noGrp="1"/>
          </p:cNvSpPr>
          <p:nvPr>
            <p:ph sz="half" idx="1"/>
          </p:nvPr>
        </p:nvSpPr>
        <p:spPr>
          <a:xfrm>
            <a:off x="838200" y="1825625"/>
            <a:ext cx="4419124" cy="4351338"/>
          </a:xfrm>
        </p:spPr>
        <p:txBody>
          <a:bodyPr/>
          <a:lstStyle/>
          <a:p>
            <a:r>
              <a:rPr lang="en-CA" dirty="0"/>
              <a:t>Solid line (   ) extends to the RDA instruction and indicates the passage or option to which the policy statement applies</a:t>
            </a:r>
          </a:p>
          <a:p>
            <a:pPr lvl="1"/>
            <a:endParaRPr lang="en-CA" dirty="0"/>
          </a:p>
          <a:p>
            <a:r>
              <a:rPr lang="en-CA" dirty="0"/>
              <a:t>Dashed line (   ) indicates the end of a policy statement</a:t>
            </a:r>
          </a:p>
        </p:txBody>
      </p:sp>
      <p:sp>
        <p:nvSpPr>
          <p:cNvPr id="5" name="Slide Number Placeholder 4">
            <a:extLst>
              <a:ext uri="{FF2B5EF4-FFF2-40B4-BE49-F238E27FC236}">
                <a16:creationId xmlns:a16="http://schemas.microsoft.com/office/drawing/2014/main" id="{8E131BA1-A8A5-AE5E-F6E1-3E2FF585C132}"/>
              </a:ext>
            </a:extLst>
          </p:cNvPr>
          <p:cNvSpPr>
            <a:spLocks noGrp="1"/>
          </p:cNvSpPr>
          <p:nvPr>
            <p:ph type="sldNum" sz="quarter" idx="12"/>
          </p:nvPr>
        </p:nvSpPr>
        <p:spPr/>
        <p:txBody>
          <a:bodyPr/>
          <a:lstStyle/>
          <a:p>
            <a:fld id="{0F6E689A-FD86-4A33-93D6-EF2C1464DB39}" type="slidenum">
              <a:rPr lang="en-CA" smtClean="0"/>
              <a:t>35</a:t>
            </a:fld>
            <a:endParaRPr lang="en-CA"/>
          </a:p>
        </p:txBody>
      </p:sp>
      <p:pic>
        <p:nvPicPr>
          <p:cNvPr id="9" name="Picture 8">
            <a:extLst>
              <a:ext uri="{FF2B5EF4-FFF2-40B4-BE49-F238E27FC236}">
                <a16:creationId xmlns:a16="http://schemas.microsoft.com/office/drawing/2014/main" id="{6375B150-CB4B-D926-F066-DDB88E529A88}"/>
              </a:ext>
            </a:extLst>
          </p:cNvPr>
          <p:cNvPicPr>
            <a:picLocks noChangeAspect="1"/>
          </p:cNvPicPr>
          <p:nvPr/>
        </p:nvPicPr>
        <p:blipFill>
          <a:blip r:embed="rId3"/>
          <a:stretch>
            <a:fillRect/>
          </a:stretch>
        </p:blipFill>
        <p:spPr>
          <a:xfrm>
            <a:off x="2650268" y="1949489"/>
            <a:ext cx="247650" cy="238125"/>
          </a:xfrm>
          <a:prstGeom prst="rect">
            <a:avLst/>
          </a:prstGeom>
        </p:spPr>
      </p:pic>
      <p:pic>
        <p:nvPicPr>
          <p:cNvPr id="11" name="Picture 10">
            <a:extLst>
              <a:ext uri="{FF2B5EF4-FFF2-40B4-BE49-F238E27FC236}">
                <a16:creationId xmlns:a16="http://schemas.microsoft.com/office/drawing/2014/main" id="{5BCD377E-8440-7CA7-35F5-BA6CC1502854}"/>
              </a:ext>
            </a:extLst>
          </p:cNvPr>
          <p:cNvPicPr>
            <a:picLocks noChangeAspect="1"/>
          </p:cNvPicPr>
          <p:nvPr/>
        </p:nvPicPr>
        <p:blipFill>
          <a:blip r:embed="rId4"/>
          <a:stretch>
            <a:fillRect/>
          </a:stretch>
        </p:blipFill>
        <p:spPr>
          <a:xfrm>
            <a:off x="3028015" y="4397933"/>
            <a:ext cx="247650" cy="238125"/>
          </a:xfrm>
          <a:prstGeom prst="rect">
            <a:avLst/>
          </a:prstGeom>
        </p:spPr>
      </p:pic>
      <p:pic>
        <p:nvPicPr>
          <p:cNvPr id="10" name="Content Placeholder 9">
            <a:extLst>
              <a:ext uri="{FF2B5EF4-FFF2-40B4-BE49-F238E27FC236}">
                <a16:creationId xmlns:a16="http://schemas.microsoft.com/office/drawing/2014/main" id="{C5FAB49F-5B59-DBFC-82D9-6F6EEA488A52}"/>
              </a:ext>
            </a:extLst>
          </p:cNvPr>
          <p:cNvPicPr>
            <a:picLocks noGrp="1" noChangeAspect="1"/>
          </p:cNvPicPr>
          <p:nvPr>
            <p:ph sz="half" idx="2"/>
          </p:nvPr>
        </p:nvPicPr>
        <p:blipFill>
          <a:blip r:embed="rId5"/>
          <a:stretch>
            <a:fillRect/>
          </a:stretch>
        </p:blipFill>
        <p:spPr>
          <a:xfrm>
            <a:off x="5257324" y="1825625"/>
            <a:ext cx="6096476" cy="4323398"/>
          </a:xfrm>
          <a:ln>
            <a:solidFill>
              <a:schemeClr val="bg1">
                <a:lumMod val="75000"/>
              </a:schemeClr>
            </a:solidFill>
          </a:ln>
        </p:spPr>
      </p:pic>
      <p:cxnSp>
        <p:nvCxnSpPr>
          <p:cNvPr id="14" name="Straight Connector 13">
            <a:extLst>
              <a:ext uri="{FF2B5EF4-FFF2-40B4-BE49-F238E27FC236}">
                <a16:creationId xmlns:a16="http://schemas.microsoft.com/office/drawing/2014/main" id="{C985D982-2D5C-0F02-4794-DB53B798A000}"/>
              </a:ext>
            </a:extLst>
          </p:cNvPr>
          <p:cNvCxnSpPr>
            <a:cxnSpLocks/>
          </p:cNvCxnSpPr>
          <p:nvPr/>
        </p:nvCxnSpPr>
        <p:spPr>
          <a:xfrm flipV="1">
            <a:off x="8831977" y="2008415"/>
            <a:ext cx="2474579" cy="6732"/>
          </a:xfrm>
          <a:prstGeom prst="line">
            <a:avLst/>
          </a:prstGeom>
          <a:ln w="38100">
            <a:solidFill>
              <a:srgbClr val="0070C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EC318A0-96E6-462A-127F-2EDC32F9EE9C}"/>
              </a:ext>
            </a:extLst>
          </p:cNvPr>
          <p:cNvCxnSpPr>
            <a:cxnSpLocks/>
          </p:cNvCxnSpPr>
          <p:nvPr/>
        </p:nvCxnSpPr>
        <p:spPr>
          <a:xfrm>
            <a:off x="9213669" y="2663536"/>
            <a:ext cx="2016034" cy="0"/>
          </a:xfrm>
          <a:prstGeom prst="line">
            <a:avLst/>
          </a:prstGeom>
          <a:ln w="38100">
            <a:solidFill>
              <a:srgbClr val="0070C0"/>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DDB00B3-75BF-BECF-991F-4C790FCA919F}"/>
              </a:ext>
            </a:extLst>
          </p:cNvPr>
          <p:cNvCxnSpPr>
            <a:cxnSpLocks/>
          </p:cNvCxnSpPr>
          <p:nvPr/>
        </p:nvCxnSpPr>
        <p:spPr>
          <a:xfrm>
            <a:off x="8831977" y="3077609"/>
            <a:ext cx="2474579" cy="0"/>
          </a:xfrm>
          <a:prstGeom prst="line">
            <a:avLst/>
          </a:prstGeom>
          <a:ln w="38100">
            <a:solidFill>
              <a:srgbClr val="0070C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63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4A635-D0F3-B251-8901-284F1BE4D9C1}"/>
              </a:ext>
            </a:extLst>
          </p:cNvPr>
          <p:cNvSpPr>
            <a:spLocks noGrp="1"/>
          </p:cNvSpPr>
          <p:nvPr>
            <p:ph type="title"/>
          </p:nvPr>
        </p:nvSpPr>
        <p:spPr/>
        <p:txBody>
          <a:bodyPr/>
          <a:lstStyle/>
          <a:p>
            <a:r>
              <a:rPr lang="en-CA" dirty="0"/>
              <a:t>Viewing Policy Statements</a:t>
            </a:r>
          </a:p>
        </p:txBody>
      </p:sp>
      <p:sp>
        <p:nvSpPr>
          <p:cNvPr id="3" name="Content Placeholder 2">
            <a:extLst>
              <a:ext uri="{FF2B5EF4-FFF2-40B4-BE49-F238E27FC236}">
                <a16:creationId xmlns:a16="http://schemas.microsoft.com/office/drawing/2014/main" id="{D818CD38-A38A-64F5-6240-A730A3CE966D}"/>
              </a:ext>
            </a:extLst>
          </p:cNvPr>
          <p:cNvSpPr>
            <a:spLocks noGrp="1"/>
          </p:cNvSpPr>
          <p:nvPr>
            <p:ph sz="half" idx="1"/>
          </p:nvPr>
        </p:nvSpPr>
        <p:spPr>
          <a:xfrm>
            <a:off x="838200" y="1825625"/>
            <a:ext cx="4419124" cy="4351338"/>
          </a:xfrm>
        </p:spPr>
        <p:txBody>
          <a:bodyPr/>
          <a:lstStyle/>
          <a:p>
            <a:r>
              <a:rPr lang="en-CA" dirty="0"/>
              <a:t>Longer policy statements have a scroll bar</a:t>
            </a:r>
          </a:p>
          <a:p>
            <a:endParaRPr lang="en-CA" dirty="0"/>
          </a:p>
          <a:p>
            <a:r>
              <a:rPr lang="en-CA" dirty="0"/>
              <a:t>Always look for the dashed line to indicate the end of the policy statement</a:t>
            </a:r>
          </a:p>
        </p:txBody>
      </p:sp>
      <p:sp>
        <p:nvSpPr>
          <p:cNvPr id="5" name="Slide Number Placeholder 4">
            <a:extLst>
              <a:ext uri="{FF2B5EF4-FFF2-40B4-BE49-F238E27FC236}">
                <a16:creationId xmlns:a16="http://schemas.microsoft.com/office/drawing/2014/main" id="{8E131BA1-A8A5-AE5E-F6E1-3E2FF585C132}"/>
              </a:ext>
            </a:extLst>
          </p:cNvPr>
          <p:cNvSpPr>
            <a:spLocks noGrp="1"/>
          </p:cNvSpPr>
          <p:nvPr>
            <p:ph type="sldNum" sz="quarter" idx="12"/>
          </p:nvPr>
        </p:nvSpPr>
        <p:spPr/>
        <p:txBody>
          <a:bodyPr/>
          <a:lstStyle/>
          <a:p>
            <a:fld id="{0F6E689A-FD86-4A33-93D6-EF2C1464DB39}" type="slidenum">
              <a:rPr lang="en-CA" smtClean="0"/>
              <a:t>36</a:t>
            </a:fld>
            <a:endParaRPr lang="en-CA"/>
          </a:p>
        </p:txBody>
      </p:sp>
      <p:pic>
        <p:nvPicPr>
          <p:cNvPr id="10" name="Content Placeholder 9">
            <a:extLst>
              <a:ext uri="{FF2B5EF4-FFF2-40B4-BE49-F238E27FC236}">
                <a16:creationId xmlns:a16="http://schemas.microsoft.com/office/drawing/2014/main" id="{18888AAD-A89C-0A13-38B7-24256CD78E82}"/>
              </a:ext>
            </a:extLst>
          </p:cNvPr>
          <p:cNvPicPr>
            <a:picLocks noGrp="1" noChangeAspect="1"/>
          </p:cNvPicPr>
          <p:nvPr>
            <p:ph sz="half" idx="2"/>
          </p:nvPr>
        </p:nvPicPr>
        <p:blipFill>
          <a:blip r:embed="rId3"/>
          <a:stretch>
            <a:fillRect/>
          </a:stretch>
        </p:blipFill>
        <p:spPr>
          <a:xfrm>
            <a:off x="5257324" y="1825625"/>
            <a:ext cx="6096476" cy="4323398"/>
          </a:xfrm>
          <a:ln>
            <a:solidFill>
              <a:schemeClr val="bg1">
                <a:lumMod val="75000"/>
              </a:schemeClr>
            </a:solidFill>
          </a:ln>
        </p:spPr>
      </p:pic>
      <p:pic>
        <p:nvPicPr>
          <p:cNvPr id="12" name="Picture 11">
            <a:extLst>
              <a:ext uri="{FF2B5EF4-FFF2-40B4-BE49-F238E27FC236}">
                <a16:creationId xmlns:a16="http://schemas.microsoft.com/office/drawing/2014/main" id="{4EC8160B-8739-315C-4027-F5B3F3AFC46D}"/>
              </a:ext>
            </a:extLst>
          </p:cNvPr>
          <p:cNvPicPr>
            <a:picLocks noChangeAspect="1"/>
          </p:cNvPicPr>
          <p:nvPr/>
        </p:nvPicPr>
        <p:blipFill>
          <a:blip r:embed="rId4"/>
          <a:stretch>
            <a:fillRect/>
          </a:stretch>
        </p:blipFill>
        <p:spPr>
          <a:xfrm>
            <a:off x="5257324" y="1825625"/>
            <a:ext cx="6096476" cy="4323398"/>
          </a:xfrm>
          <a:prstGeom prst="rect">
            <a:avLst/>
          </a:prstGeom>
          <a:ln>
            <a:solidFill>
              <a:schemeClr val="bg1">
                <a:lumMod val="75000"/>
              </a:schemeClr>
            </a:solidFill>
          </a:ln>
        </p:spPr>
      </p:pic>
      <p:cxnSp>
        <p:nvCxnSpPr>
          <p:cNvPr id="13" name="Straight Connector 12">
            <a:extLst>
              <a:ext uri="{FF2B5EF4-FFF2-40B4-BE49-F238E27FC236}">
                <a16:creationId xmlns:a16="http://schemas.microsoft.com/office/drawing/2014/main" id="{11F94A16-D3E5-D08B-175D-5472AD22E832}"/>
              </a:ext>
            </a:extLst>
          </p:cNvPr>
          <p:cNvCxnSpPr>
            <a:cxnSpLocks/>
          </p:cNvCxnSpPr>
          <p:nvPr/>
        </p:nvCxnSpPr>
        <p:spPr>
          <a:xfrm>
            <a:off x="9213669" y="4760126"/>
            <a:ext cx="2000068" cy="0"/>
          </a:xfrm>
          <a:prstGeom prst="line">
            <a:avLst/>
          </a:prstGeom>
          <a:ln w="38100">
            <a:solidFill>
              <a:srgbClr val="0070C0"/>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7FEDB86-8ECC-01B4-E323-9F11DF0207D9}"/>
              </a:ext>
            </a:extLst>
          </p:cNvPr>
          <p:cNvSpPr/>
          <p:nvPr/>
        </p:nvSpPr>
        <p:spPr>
          <a:xfrm>
            <a:off x="11172450" y="3034691"/>
            <a:ext cx="181349" cy="19086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9507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A4472-2EA8-0D84-ED14-A54CE4FB484A}"/>
              </a:ext>
            </a:extLst>
          </p:cNvPr>
          <p:cNvSpPr>
            <a:spLocks noGrp="1"/>
          </p:cNvSpPr>
          <p:nvPr>
            <p:ph type="title"/>
          </p:nvPr>
        </p:nvSpPr>
        <p:spPr/>
        <p:txBody>
          <a:bodyPr/>
          <a:lstStyle/>
          <a:p>
            <a:r>
              <a:rPr lang="en-CA" dirty="0"/>
              <a:t>Viewing Policy Statements</a:t>
            </a:r>
          </a:p>
        </p:txBody>
      </p:sp>
      <p:sp>
        <p:nvSpPr>
          <p:cNvPr id="3" name="Content Placeholder 2">
            <a:extLst>
              <a:ext uri="{FF2B5EF4-FFF2-40B4-BE49-F238E27FC236}">
                <a16:creationId xmlns:a16="http://schemas.microsoft.com/office/drawing/2014/main" id="{AC4A8160-9AF3-6FA0-A093-3658C27FBFCF}"/>
              </a:ext>
            </a:extLst>
          </p:cNvPr>
          <p:cNvSpPr>
            <a:spLocks noGrp="1"/>
          </p:cNvSpPr>
          <p:nvPr>
            <p:ph sz="half" idx="1"/>
          </p:nvPr>
        </p:nvSpPr>
        <p:spPr>
          <a:xfrm>
            <a:off x="838200" y="1825625"/>
            <a:ext cx="4419124" cy="4351338"/>
          </a:xfrm>
        </p:spPr>
        <p:txBody>
          <a:bodyPr>
            <a:normAutofit/>
          </a:bodyPr>
          <a:lstStyle/>
          <a:p>
            <a:r>
              <a:rPr lang="en-CA" dirty="0"/>
              <a:t>To view long policy statements in the main pane, click </a:t>
            </a:r>
            <a:r>
              <a:rPr lang="en-CA" b="1" dirty="0"/>
              <a:t>LC-PCC </a:t>
            </a:r>
            <a:r>
              <a:rPr lang="en-CA" dirty="0"/>
              <a:t>at the top of the policy statement</a:t>
            </a:r>
          </a:p>
          <a:p>
            <a:endParaRPr lang="en-CA" dirty="0"/>
          </a:p>
        </p:txBody>
      </p:sp>
      <p:sp>
        <p:nvSpPr>
          <p:cNvPr id="5" name="Slide Number Placeholder 4">
            <a:extLst>
              <a:ext uri="{FF2B5EF4-FFF2-40B4-BE49-F238E27FC236}">
                <a16:creationId xmlns:a16="http://schemas.microsoft.com/office/drawing/2014/main" id="{4D0321F2-7F80-273A-422F-1D2F95B272A2}"/>
              </a:ext>
            </a:extLst>
          </p:cNvPr>
          <p:cNvSpPr>
            <a:spLocks noGrp="1"/>
          </p:cNvSpPr>
          <p:nvPr>
            <p:ph type="sldNum" sz="quarter" idx="12"/>
          </p:nvPr>
        </p:nvSpPr>
        <p:spPr/>
        <p:txBody>
          <a:bodyPr/>
          <a:lstStyle/>
          <a:p>
            <a:fld id="{0F6E689A-FD86-4A33-93D6-EF2C1464DB39}" type="slidenum">
              <a:rPr lang="en-CA" smtClean="0"/>
              <a:t>37</a:t>
            </a:fld>
            <a:endParaRPr lang="en-CA"/>
          </a:p>
        </p:txBody>
      </p:sp>
      <p:pic>
        <p:nvPicPr>
          <p:cNvPr id="13" name="Content Placeholder 12">
            <a:extLst>
              <a:ext uri="{FF2B5EF4-FFF2-40B4-BE49-F238E27FC236}">
                <a16:creationId xmlns:a16="http://schemas.microsoft.com/office/drawing/2014/main" id="{D4FFE842-2C7E-67F1-F831-69DAB2F7E4E0}"/>
              </a:ext>
            </a:extLst>
          </p:cNvPr>
          <p:cNvPicPr>
            <a:picLocks noGrp="1" noChangeAspect="1"/>
          </p:cNvPicPr>
          <p:nvPr>
            <p:ph sz="half" idx="2"/>
          </p:nvPr>
        </p:nvPicPr>
        <p:blipFill>
          <a:blip r:embed="rId3"/>
          <a:stretch>
            <a:fillRect/>
          </a:stretch>
        </p:blipFill>
        <p:spPr>
          <a:xfrm>
            <a:off x="5257324" y="1825625"/>
            <a:ext cx="6096476" cy="4323398"/>
          </a:xfrm>
          <a:ln>
            <a:solidFill>
              <a:schemeClr val="bg1">
                <a:lumMod val="75000"/>
              </a:schemeClr>
            </a:solidFill>
          </a:ln>
        </p:spPr>
      </p:pic>
      <p:sp>
        <p:nvSpPr>
          <p:cNvPr id="14" name="Rectangle 13">
            <a:extLst>
              <a:ext uri="{FF2B5EF4-FFF2-40B4-BE49-F238E27FC236}">
                <a16:creationId xmlns:a16="http://schemas.microsoft.com/office/drawing/2014/main" id="{C77A6212-14B3-56BC-C85B-A237E402879C}"/>
              </a:ext>
            </a:extLst>
          </p:cNvPr>
          <p:cNvSpPr/>
          <p:nvPr/>
        </p:nvSpPr>
        <p:spPr>
          <a:xfrm>
            <a:off x="9180352" y="4393034"/>
            <a:ext cx="496095" cy="2376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22484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A4472-2EA8-0D84-ED14-A54CE4FB484A}"/>
              </a:ext>
            </a:extLst>
          </p:cNvPr>
          <p:cNvSpPr>
            <a:spLocks noGrp="1"/>
          </p:cNvSpPr>
          <p:nvPr>
            <p:ph type="title"/>
          </p:nvPr>
        </p:nvSpPr>
        <p:spPr/>
        <p:txBody>
          <a:bodyPr/>
          <a:lstStyle/>
          <a:p>
            <a:r>
              <a:rPr lang="en-CA" dirty="0"/>
              <a:t>Viewing Policy Statements</a:t>
            </a:r>
          </a:p>
        </p:txBody>
      </p:sp>
      <p:sp>
        <p:nvSpPr>
          <p:cNvPr id="3" name="Content Placeholder 2">
            <a:extLst>
              <a:ext uri="{FF2B5EF4-FFF2-40B4-BE49-F238E27FC236}">
                <a16:creationId xmlns:a16="http://schemas.microsoft.com/office/drawing/2014/main" id="{AC4A8160-9AF3-6FA0-A093-3658C27FBFCF}"/>
              </a:ext>
            </a:extLst>
          </p:cNvPr>
          <p:cNvSpPr>
            <a:spLocks noGrp="1"/>
          </p:cNvSpPr>
          <p:nvPr>
            <p:ph sz="half" idx="1"/>
          </p:nvPr>
        </p:nvSpPr>
        <p:spPr>
          <a:xfrm>
            <a:off x="838200" y="1825625"/>
            <a:ext cx="4419124" cy="4351338"/>
          </a:xfrm>
        </p:spPr>
        <p:txBody>
          <a:bodyPr>
            <a:normAutofit/>
          </a:bodyPr>
          <a:lstStyle/>
          <a:p>
            <a:r>
              <a:rPr lang="en-CA" dirty="0"/>
              <a:t>To view the RDA instruction to which the policy statement applies, click the link at the top of the policy statement</a:t>
            </a:r>
          </a:p>
          <a:p>
            <a:endParaRPr lang="en-CA" dirty="0"/>
          </a:p>
          <a:p>
            <a:endParaRPr lang="en-CA" dirty="0"/>
          </a:p>
        </p:txBody>
      </p:sp>
      <p:sp>
        <p:nvSpPr>
          <p:cNvPr id="5" name="Slide Number Placeholder 4">
            <a:extLst>
              <a:ext uri="{FF2B5EF4-FFF2-40B4-BE49-F238E27FC236}">
                <a16:creationId xmlns:a16="http://schemas.microsoft.com/office/drawing/2014/main" id="{4D0321F2-7F80-273A-422F-1D2F95B272A2}"/>
              </a:ext>
            </a:extLst>
          </p:cNvPr>
          <p:cNvSpPr>
            <a:spLocks noGrp="1"/>
          </p:cNvSpPr>
          <p:nvPr>
            <p:ph type="sldNum" sz="quarter" idx="12"/>
          </p:nvPr>
        </p:nvSpPr>
        <p:spPr/>
        <p:txBody>
          <a:bodyPr/>
          <a:lstStyle/>
          <a:p>
            <a:fld id="{0F6E689A-FD86-4A33-93D6-EF2C1464DB39}" type="slidenum">
              <a:rPr lang="en-CA" smtClean="0"/>
              <a:t>38</a:t>
            </a:fld>
            <a:endParaRPr lang="en-CA"/>
          </a:p>
        </p:txBody>
      </p:sp>
      <p:pic>
        <p:nvPicPr>
          <p:cNvPr id="13" name="Content Placeholder 12">
            <a:extLst>
              <a:ext uri="{FF2B5EF4-FFF2-40B4-BE49-F238E27FC236}">
                <a16:creationId xmlns:a16="http://schemas.microsoft.com/office/drawing/2014/main" id="{2CD33C9D-0E0D-2C8F-D39D-CDDF181DBC00}"/>
              </a:ext>
            </a:extLst>
          </p:cNvPr>
          <p:cNvPicPr>
            <a:picLocks noGrp="1" noChangeAspect="1"/>
          </p:cNvPicPr>
          <p:nvPr>
            <p:ph sz="half" idx="2"/>
          </p:nvPr>
        </p:nvPicPr>
        <p:blipFill>
          <a:blip r:embed="rId3"/>
          <a:stretch>
            <a:fillRect/>
          </a:stretch>
        </p:blipFill>
        <p:spPr>
          <a:xfrm>
            <a:off x="5257324" y="1825625"/>
            <a:ext cx="6096476" cy="4323398"/>
          </a:xfrm>
          <a:ln>
            <a:solidFill>
              <a:schemeClr val="bg1">
                <a:lumMod val="75000"/>
              </a:schemeClr>
            </a:solidFill>
          </a:ln>
        </p:spPr>
      </p:pic>
      <p:sp>
        <p:nvSpPr>
          <p:cNvPr id="16" name="Rectangle 15">
            <a:extLst>
              <a:ext uri="{FF2B5EF4-FFF2-40B4-BE49-F238E27FC236}">
                <a16:creationId xmlns:a16="http://schemas.microsoft.com/office/drawing/2014/main" id="{FAC81CDF-A931-77D4-18E2-086B29E6DA2E}"/>
              </a:ext>
            </a:extLst>
          </p:cNvPr>
          <p:cNvSpPr/>
          <p:nvPr/>
        </p:nvSpPr>
        <p:spPr>
          <a:xfrm>
            <a:off x="5356384" y="1824990"/>
            <a:ext cx="718661" cy="1771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3802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BABCD-2D23-7759-EA87-1736B15774B3}"/>
              </a:ext>
            </a:extLst>
          </p:cNvPr>
          <p:cNvSpPr>
            <a:spLocks noGrp="1"/>
          </p:cNvSpPr>
          <p:nvPr>
            <p:ph type="title"/>
          </p:nvPr>
        </p:nvSpPr>
        <p:spPr/>
        <p:txBody>
          <a:bodyPr/>
          <a:lstStyle/>
          <a:p>
            <a:r>
              <a:rPr lang="en-CA" dirty="0"/>
              <a:t>Viewing Policy Statements</a:t>
            </a:r>
          </a:p>
        </p:txBody>
      </p:sp>
      <p:sp>
        <p:nvSpPr>
          <p:cNvPr id="3" name="Content Placeholder 2">
            <a:extLst>
              <a:ext uri="{FF2B5EF4-FFF2-40B4-BE49-F238E27FC236}">
                <a16:creationId xmlns:a16="http://schemas.microsoft.com/office/drawing/2014/main" id="{AED13709-33F1-4424-A85B-A89C479C462D}"/>
              </a:ext>
            </a:extLst>
          </p:cNvPr>
          <p:cNvSpPr>
            <a:spLocks noGrp="1"/>
          </p:cNvSpPr>
          <p:nvPr>
            <p:ph sz="half" idx="1"/>
          </p:nvPr>
        </p:nvSpPr>
        <p:spPr>
          <a:xfrm>
            <a:off x="838200" y="1825625"/>
            <a:ext cx="4419124" cy="4351338"/>
          </a:xfrm>
        </p:spPr>
        <p:txBody>
          <a:bodyPr>
            <a:normAutofit fontScale="92500"/>
          </a:bodyPr>
          <a:lstStyle/>
          <a:p>
            <a:r>
              <a:rPr lang="en-CA" dirty="0"/>
              <a:t>Policy statements may cover up other policy statements</a:t>
            </a:r>
          </a:p>
          <a:p>
            <a:pPr lvl="1"/>
            <a:endParaRPr lang="en-CA" dirty="0"/>
          </a:p>
          <a:p>
            <a:r>
              <a:rPr lang="en-CA" dirty="0"/>
              <a:t>Always look for the dashed line to indicate the end of the policy statement</a:t>
            </a:r>
          </a:p>
          <a:p>
            <a:pPr lvl="1"/>
            <a:endParaRPr lang="en-CA" dirty="0"/>
          </a:p>
          <a:p>
            <a:r>
              <a:rPr lang="en-CA" dirty="0"/>
              <a:t>To view a complete policy statement, click </a:t>
            </a:r>
            <a:r>
              <a:rPr lang="en-CA" b="1" dirty="0"/>
              <a:t>Send to Back</a:t>
            </a:r>
            <a:r>
              <a:rPr lang="en-CA" dirty="0"/>
              <a:t> in the policy that is covering up another policy </a:t>
            </a:r>
          </a:p>
        </p:txBody>
      </p:sp>
      <p:sp>
        <p:nvSpPr>
          <p:cNvPr id="5" name="Slide Number Placeholder 4">
            <a:extLst>
              <a:ext uri="{FF2B5EF4-FFF2-40B4-BE49-F238E27FC236}">
                <a16:creationId xmlns:a16="http://schemas.microsoft.com/office/drawing/2014/main" id="{8400AC22-9661-2277-5A98-7C289BB763F0}"/>
              </a:ext>
            </a:extLst>
          </p:cNvPr>
          <p:cNvSpPr>
            <a:spLocks noGrp="1"/>
          </p:cNvSpPr>
          <p:nvPr>
            <p:ph type="sldNum" sz="quarter" idx="12"/>
          </p:nvPr>
        </p:nvSpPr>
        <p:spPr/>
        <p:txBody>
          <a:bodyPr/>
          <a:lstStyle/>
          <a:p>
            <a:fld id="{0F6E689A-FD86-4A33-93D6-EF2C1464DB39}" type="slidenum">
              <a:rPr lang="en-CA" smtClean="0"/>
              <a:t>39</a:t>
            </a:fld>
            <a:endParaRPr lang="en-CA"/>
          </a:p>
        </p:txBody>
      </p:sp>
      <p:pic>
        <p:nvPicPr>
          <p:cNvPr id="8" name="Content Placeholder 7">
            <a:extLst>
              <a:ext uri="{FF2B5EF4-FFF2-40B4-BE49-F238E27FC236}">
                <a16:creationId xmlns:a16="http://schemas.microsoft.com/office/drawing/2014/main" id="{C532AC7B-3157-0167-10C5-4FB48B373DAA}"/>
              </a:ext>
            </a:extLst>
          </p:cNvPr>
          <p:cNvPicPr>
            <a:picLocks noGrp="1" noChangeAspect="1"/>
          </p:cNvPicPr>
          <p:nvPr>
            <p:ph sz="half" idx="2"/>
          </p:nvPr>
        </p:nvPicPr>
        <p:blipFill>
          <a:blip r:embed="rId3"/>
          <a:stretch>
            <a:fillRect/>
          </a:stretch>
        </p:blipFill>
        <p:spPr>
          <a:xfrm>
            <a:off x="5257324" y="1825625"/>
            <a:ext cx="6096476" cy="4323398"/>
          </a:xfrm>
          <a:ln>
            <a:solidFill>
              <a:schemeClr val="bg1">
                <a:lumMod val="75000"/>
              </a:schemeClr>
            </a:solidFill>
          </a:ln>
        </p:spPr>
      </p:pic>
      <p:cxnSp>
        <p:nvCxnSpPr>
          <p:cNvPr id="10" name="Straight Connector 9">
            <a:extLst>
              <a:ext uri="{FF2B5EF4-FFF2-40B4-BE49-F238E27FC236}">
                <a16:creationId xmlns:a16="http://schemas.microsoft.com/office/drawing/2014/main" id="{DA23ABBD-154C-C4AD-7B97-7B0CB70FAEE2}"/>
              </a:ext>
            </a:extLst>
          </p:cNvPr>
          <p:cNvCxnSpPr>
            <a:cxnSpLocks/>
          </p:cNvCxnSpPr>
          <p:nvPr/>
        </p:nvCxnSpPr>
        <p:spPr>
          <a:xfrm flipV="1">
            <a:off x="8831977" y="3793721"/>
            <a:ext cx="2474579" cy="6732"/>
          </a:xfrm>
          <a:prstGeom prst="line">
            <a:avLst/>
          </a:prstGeom>
          <a:ln w="38100">
            <a:solidFill>
              <a:srgbClr val="0070C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40D80AB-9B3D-F8A6-F3A7-BBA813167334}"/>
              </a:ext>
            </a:extLst>
          </p:cNvPr>
          <p:cNvSpPr/>
          <p:nvPr/>
        </p:nvSpPr>
        <p:spPr>
          <a:xfrm>
            <a:off x="10703104" y="3793721"/>
            <a:ext cx="464906" cy="1570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6" name="Picture 15">
            <a:extLst>
              <a:ext uri="{FF2B5EF4-FFF2-40B4-BE49-F238E27FC236}">
                <a16:creationId xmlns:a16="http://schemas.microsoft.com/office/drawing/2014/main" id="{14B95C55-F141-69DD-8EA1-F765DD43F122}"/>
              </a:ext>
            </a:extLst>
          </p:cNvPr>
          <p:cNvPicPr>
            <a:picLocks noChangeAspect="1"/>
          </p:cNvPicPr>
          <p:nvPr/>
        </p:nvPicPr>
        <p:blipFill>
          <a:blip r:embed="rId4"/>
          <a:stretch>
            <a:fillRect/>
          </a:stretch>
        </p:blipFill>
        <p:spPr>
          <a:xfrm>
            <a:off x="5257324" y="1825625"/>
            <a:ext cx="6096476" cy="4323398"/>
          </a:xfrm>
          <a:prstGeom prst="rect">
            <a:avLst/>
          </a:prstGeom>
          <a:ln>
            <a:solidFill>
              <a:schemeClr val="bg1">
                <a:lumMod val="75000"/>
              </a:schemeClr>
            </a:solidFill>
          </a:ln>
        </p:spPr>
      </p:pic>
      <p:pic>
        <p:nvPicPr>
          <p:cNvPr id="20" name="Picture 19">
            <a:extLst>
              <a:ext uri="{FF2B5EF4-FFF2-40B4-BE49-F238E27FC236}">
                <a16:creationId xmlns:a16="http://schemas.microsoft.com/office/drawing/2014/main" id="{702DC623-4814-3170-295D-CC1DDDCD0D35}"/>
              </a:ext>
            </a:extLst>
          </p:cNvPr>
          <p:cNvPicPr>
            <a:picLocks noChangeAspect="1"/>
          </p:cNvPicPr>
          <p:nvPr/>
        </p:nvPicPr>
        <p:blipFill>
          <a:blip r:embed="rId5"/>
          <a:stretch>
            <a:fillRect/>
          </a:stretch>
        </p:blipFill>
        <p:spPr>
          <a:xfrm>
            <a:off x="5257324" y="1825625"/>
            <a:ext cx="6096476" cy="4323398"/>
          </a:xfrm>
          <a:prstGeom prst="rect">
            <a:avLst/>
          </a:prstGeom>
          <a:ln>
            <a:solidFill>
              <a:schemeClr val="bg1">
                <a:lumMod val="75000"/>
              </a:schemeClr>
            </a:solidFill>
          </a:ln>
        </p:spPr>
      </p:pic>
      <p:cxnSp>
        <p:nvCxnSpPr>
          <p:cNvPr id="22" name="Straight Connector 21">
            <a:extLst>
              <a:ext uri="{FF2B5EF4-FFF2-40B4-BE49-F238E27FC236}">
                <a16:creationId xmlns:a16="http://schemas.microsoft.com/office/drawing/2014/main" id="{E4756C2C-7C66-D8CE-F227-0055528662F8}"/>
              </a:ext>
            </a:extLst>
          </p:cNvPr>
          <p:cNvCxnSpPr>
            <a:cxnSpLocks/>
          </p:cNvCxnSpPr>
          <p:nvPr/>
        </p:nvCxnSpPr>
        <p:spPr>
          <a:xfrm>
            <a:off x="9213669" y="4424002"/>
            <a:ext cx="1996819" cy="0"/>
          </a:xfrm>
          <a:prstGeom prst="line">
            <a:avLst/>
          </a:prstGeom>
          <a:ln w="38100">
            <a:solidFill>
              <a:srgbClr val="0070C0"/>
            </a:solidFill>
            <a:prstDash val="dash"/>
            <a:headEnd type="none"/>
            <a:tailEnd type="none"/>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FB53ACFC-2C8E-722E-FF90-CFD8FE3F6B55}"/>
              </a:ext>
            </a:extLst>
          </p:cNvPr>
          <p:cNvPicPr>
            <a:picLocks noChangeAspect="1"/>
          </p:cNvPicPr>
          <p:nvPr/>
        </p:nvPicPr>
        <p:blipFill>
          <a:blip r:embed="rId4"/>
          <a:stretch>
            <a:fillRect/>
          </a:stretch>
        </p:blipFill>
        <p:spPr>
          <a:xfrm>
            <a:off x="5257324" y="1825625"/>
            <a:ext cx="6096476" cy="4323398"/>
          </a:xfrm>
          <a:prstGeom prst="rect">
            <a:avLst/>
          </a:prstGeom>
          <a:ln>
            <a:solidFill>
              <a:schemeClr val="bg1">
                <a:lumMod val="75000"/>
              </a:schemeClr>
            </a:solidFill>
          </a:ln>
        </p:spPr>
      </p:pic>
      <p:cxnSp>
        <p:nvCxnSpPr>
          <p:cNvPr id="9" name="Straight Connector 8">
            <a:extLst>
              <a:ext uri="{FF2B5EF4-FFF2-40B4-BE49-F238E27FC236}">
                <a16:creationId xmlns:a16="http://schemas.microsoft.com/office/drawing/2014/main" id="{FAB10D20-2EB2-184E-E5C3-238F98D39E55}"/>
              </a:ext>
            </a:extLst>
          </p:cNvPr>
          <p:cNvCxnSpPr>
            <a:cxnSpLocks/>
          </p:cNvCxnSpPr>
          <p:nvPr/>
        </p:nvCxnSpPr>
        <p:spPr>
          <a:xfrm flipV="1">
            <a:off x="8831977" y="2734641"/>
            <a:ext cx="2474579" cy="6732"/>
          </a:xfrm>
          <a:prstGeom prst="line">
            <a:avLst/>
          </a:prstGeom>
          <a:ln w="38100">
            <a:solidFill>
              <a:srgbClr val="0070C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92E2C773-E991-C268-FC97-5C4B22587CC7}"/>
              </a:ext>
            </a:extLst>
          </p:cNvPr>
          <p:cNvSpPr/>
          <p:nvPr/>
        </p:nvSpPr>
        <p:spPr>
          <a:xfrm>
            <a:off x="10703104" y="2735654"/>
            <a:ext cx="464906" cy="1570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9" name="Picture 28">
            <a:extLst>
              <a:ext uri="{FF2B5EF4-FFF2-40B4-BE49-F238E27FC236}">
                <a16:creationId xmlns:a16="http://schemas.microsoft.com/office/drawing/2014/main" id="{328ABB86-1E28-54F4-D82A-912C5459F977}"/>
              </a:ext>
            </a:extLst>
          </p:cNvPr>
          <p:cNvPicPr>
            <a:picLocks noChangeAspect="1"/>
          </p:cNvPicPr>
          <p:nvPr/>
        </p:nvPicPr>
        <p:blipFill>
          <a:blip r:embed="rId3"/>
          <a:stretch>
            <a:fillRect/>
          </a:stretch>
        </p:blipFill>
        <p:spPr>
          <a:xfrm>
            <a:off x="5257324" y="1825070"/>
            <a:ext cx="6096476" cy="4323398"/>
          </a:xfrm>
          <a:prstGeom prst="rect">
            <a:avLst/>
          </a:prstGeom>
          <a:ln>
            <a:solidFill>
              <a:schemeClr val="bg1">
                <a:lumMod val="75000"/>
              </a:schemeClr>
            </a:solidFill>
          </a:ln>
        </p:spPr>
      </p:pic>
      <p:cxnSp>
        <p:nvCxnSpPr>
          <p:cNvPr id="24" name="Straight Connector 23">
            <a:extLst>
              <a:ext uri="{FF2B5EF4-FFF2-40B4-BE49-F238E27FC236}">
                <a16:creationId xmlns:a16="http://schemas.microsoft.com/office/drawing/2014/main" id="{48A26E60-8138-C3E1-B4F4-3CD44EBFD1FA}"/>
              </a:ext>
            </a:extLst>
          </p:cNvPr>
          <p:cNvCxnSpPr>
            <a:cxnSpLocks/>
          </p:cNvCxnSpPr>
          <p:nvPr/>
        </p:nvCxnSpPr>
        <p:spPr>
          <a:xfrm>
            <a:off x="9213668" y="5484839"/>
            <a:ext cx="1996819" cy="0"/>
          </a:xfrm>
          <a:prstGeom prst="line">
            <a:avLst/>
          </a:prstGeom>
          <a:ln w="38100">
            <a:solidFill>
              <a:srgbClr val="0070C0"/>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3B1BDE7-1E30-3DD2-C5D5-C1D3D98504FE}"/>
              </a:ext>
            </a:extLst>
          </p:cNvPr>
          <p:cNvCxnSpPr>
            <a:cxnSpLocks/>
          </p:cNvCxnSpPr>
          <p:nvPr/>
        </p:nvCxnSpPr>
        <p:spPr>
          <a:xfrm flipV="1">
            <a:off x="8831977" y="3786989"/>
            <a:ext cx="2474579" cy="6732"/>
          </a:xfrm>
          <a:prstGeom prst="line">
            <a:avLst/>
          </a:prstGeom>
          <a:ln w="38100">
            <a:solidFill>
              <a:srgbClr val="0070C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1D85AEF-9BAB-0A2C-71A7-7E6712ED0083}"/>
              </a:ext>
            </a:extLst>
          </p:cNvPr>
          <p:cNvCxnSpPr>
            <a:cxnSpLocks/>
          </p:cNvCxnSpPr>
          <p:nvPr/>
        </p:nvCxnSpPr>
        <p:spPr>
          <a:xfrm flipV="1">
            <a:off x="8831977" y="2733253"/>
            <a:ext cx="2474579" cy="6732"/>
          </a:xfrm>
          <a:prstGeom prst="line">
            <a:avLst/>
          </a:prstGeom>
          <a:ln w="38100">
            <a:solidFill>
              <a:srgbClr val="0070C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76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A332B5A-926B-F931-4BBC-4111029D5F9C}"/>
              </a:ext>
            </a:extLst>
          </p:cNvPr>
          <p:cNvSpPr>
            <a:spLocks noGrp="1"/>
          </p:cNvSpPr>
          <p:nvPr>
            <p:ph idx="1"/>
          </p:nvPr>
        </p:nvSpPr>
        <p:spPr/>
        <p:txBody>
          <a:bodyPr/>
          <a:lstStyle/>
          <a:p>
            <a:r>
              <a:rPr lang="en-CA" dirty="0"/>
              <a:t>RDA Toolkit</a:t>
            </a:r>
          </a:p>
          <a:p>
            <a:r>
              <a:rPr lang="en-CA" dirty="0"/>
              <a:t>LC-PCC Policy Statements (LC-PCC PS)</a:t>
            </a:r>
          </a:p>
          <a:p>
            <a:r>
              <a:rPr lang="en-CA" dirty="0"/>
              <a:t>Metadata Guidance Documentation (MGDs)</a:t>
            </a:r>
          </a:p>
          <a:p>
            <a:r>
              <a:rPr lang="en-CA" dirty="0"/>
              <a:t>BIBCO Standard Record (BSR) Metadata Application Profile</a:t>
            </a:r>
          </a:p>
          <a:p>
            <a:r>
              <a:rPr lang="en-CA" dirty="0"/>
              <a:t>Using documentation while cataloging</a:t>
            </a:r>
          </a:p>
        </p:txBody>
      </p:sp>
      <p:sp>
        <p:nvSpPr>
          <p:cNvPr id="3" name="Slide Number Placeholder 2">
            <a:extLst>
              <a:ext uri="{FF2B5EF4-FFF2-40B4-BE49-F238E27FC236}">
                <a16:creationId xmlns:a16="http://schemas.microsoft.com/office/drawing/2014/main" id="{40939989-1A7F-F3E0-E9D5-A92D3BCBEC49}"/>
              </a:ext>
            </a:extLst>
          </p:cNvPr>
          <p:cNvSpPr>
            <a:spLocks noGrp="1"/>
          </p:cNvSpPr>
          <p:nvPr>
            <p:ph type="sldNum" sz="quarter" idx="12"/>
          </p:nvPr>
        </p:nvSpPr>
        <p:spPr/>
        <p:txBody>
          <a:bodyPr/>
          <a:lstStyle/>
          <a:p>
            <a:fld id="{26D89839-9540-4FD2-A570-163792ED64AF}" type="slidenum">
              <a:rPr lang="en-US" smtClean="0"/>
              <a:t>4</a:t>
            </a:fld>
            <a:endParaRPr lang="en-US" dirty="0"/>
          </a:p>
        </p:txBody>
      </p:sp>
      <p:sp>
        <p:nvSpPr>
          <p:cNvPr id="4" name="Title 3">
            <a:extLst>
              <a:ext uri="{FF2B5EF4-FFF2-40B4-BE49-F238E27FC236}">
                <a16:creationId xmlns:a16="http://schemas.microsoft.com/office/drawing/2014/main" id="{285F4BA0-AAE6-6F3B-165D-48CABD25A003}"/>
              </a:ext>
            </a:extLst>
          </p:cNvPr>
          <p:cNvSpPr>
            <a:spLocks noGrp="1"/>
          </p:cNvSpPr>
          <p:nvPr>
            <p:ph type="title"/>
          </p:nvPr>
        </p:nvSpPr>
        <p:spPr/>
        <p:txBody>
          <a:bodyPr/>
          <a:lstStyle/>
          <a:p>
            <a:r>
              <a:rPr lang="en-CA" dirty="0"/>
              <a:t>Outline</a:t>
            </a:r>
          </a:p>
        </p:txBody>
      </p:sp>
    </p:spTree>
    <p:extLst>
      <p:ext uri="{BB962C8B-B14F-4D97-AF65-F5344CB8AC3E}">
        <p14:creationId xmlns:p14="http://schemas.microsoft.com/office/powerpoint/2010/main" val="34896708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3696B1-41A9-90BE-1496-FB6BB8B621D9}"/>
              </a:ext>
            </a:extLst>
          </p:cNvPr>
          <p:cNvSpPr>
            <a:spLocks noGrp="1"/>
          </p:cNvSpPr>
          <p:nvPr>
            <p:ph idx="1"/>
          </p:nvPr>
        </p:nvSpPr>
        <p:spPr/>
        <p:txBody>
          <a:bodyPr/>
          <a:lstStyle/>
          <a:p>
            <a:pPr lvl="0"/>
            <a:r>
              <a:rPr lang="en-CA" dirty="0"/>
              <a:t>Policy statements follow a consistent presentation of information on each element page, with different types of statements appearing in the following order:</a:t>
            </a:r>
          </a:p>
          <a:p>
            <a:pPr lvl="0"/>
            <a:endParaRPr lang="en-CA" dirty="0"/>
          </a:p>
          <a:p>
            <a:pPr lvl="1"/>
            <a:r>
              <a:rPr lang="en-CA" dirty="0"/>
              <a:t>Core statements</a:t>
            </a:r>
          </a:p>
          <a:p>
            <a:pPr lvl="1"/>
            <a:r>
              <a:rPr lang="en-CA" dirty="0"/>
              <a:t>General practice statements</a:t>
            </a:r>
          </a:p>
          <a:p>
            <a:pPr lvl="1"/>
            <a:r>
              <a:rPr lang="en-CA" dirty="0"/>
              <a:t>Metadata Guidance Documentation (MGD) statements</a:t>
            </a:r>
          </a:p>
        </p:txBody>
      </p:sp>
      <p:sp>
        <p:nvSpPr>
          <p:cNvPr id="3" name="Slide Number Placeholder 2">
            <a:extLst>
              <a:ext uri="{FF2B5EF4-FFF2-40B4-BE49-F238E27FC236}">
                <a16:creationId xmlns:a16="http://schemas.microsoft.com/office/drawing/2014/main" id="{6B269639-7F5D-10B0-83D9-A1BEE8E1815A}"/>
              </a:ext>
            </a:extLst>
          </p:cNvPr>
          <p:cNvSpPr>
            <a:spLocks noGrp="1"/>
          </p:cNvSpPr>
          <p:nvPr>
            <p:ph type="sldNum" sz="quarter" idx="12"/>
          </p:nvPr>
        </p:nvSpPr>
        <p:spPr/>
        <p:txBody>
          <a:bodyPr/>
          <a:lstStyle/>
          <a:p>
            <a:fld id="{26D89839-9540-4FD2-A570-163792ED64AF}" type="slidenum">
              <a:rPr lang="en-US" smtClean="0"/>
              <a:t>40</a:t>
            </a:fld>
            <a:endParaRPr lang="en-US"/>
          </a:p>
        </p:txBody>
      </p:sp>
      <p:sp>
        <p:nvSpPr>
          <p:cNvPr id="4" name="Title 3">
            <a:extLst>
              <a:ext uri="{FF2B5EF4-FFF2-40B4-BE49-F238E27FC236}">
                <a16:creationId xmlns:a16="http://schemas.microsoft.com/office/drawing/2014/main" id="{53C9DDB9-E04C-6519-BC12-9A1711A3A1EF}"/>
              </a:ext>
            </a:extLst>
          </p:cNvPr>
          <p:cNvSpPr>
            <a:spLocks noGrp="1"/>
          </p:cNvSpPr>
          <p:nvPr>
            <p:ph type="title"/>
          </p:nvPr>
        </p:nvSpPr>
        <p:spPr/>
        <p:txBody>
          <a:bodyPr/>
          <a:lstStyle/>
          <a:p>
            <a:r>
              <a:rPr lang="en-US" dirty="0"/>
              <a:t>Organization of Presentation</a:t>
            </a:r>
            <a:endParaRPr lang="en-CA" dirty="0"/>
          </a:p>
        </p:txBody>
      </p:sp>
    </p:spTree>
    <p:extLst>
      <p:ext uri="{BB962C8B-B14F-4D97-AF65-F5344CB8AC3E}">
        <p14:creationId xmlns:p14="http://schemas.microsoft.com/office/powerpoint/2010/main" val="17823195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2">
          <a:extLst>
            <a:ext uri="{FF2B5EF4-FFF2-40B4-BE49-F238E27FC236}">
              <a16:creationId xmlns:a16="http://schemas.microsoft.com/office/drawing/2014/main" id="{5313EECA-5D1A-F175-97FD-D6563FE3D3FB}"/>
            </a:ext>
          </a:extLst>
        </p:cNvPr>
        <p:cNvGrpSpPr/>
        <p:nvPr/>
      </p:nvGrpSpPr>
      <p:grpSpPr>
        <a:xfrm>
          <a:off x="0" y="0"/>
          <a:ext cx="0" cy="0"/>
          <a:chOff x="0" y="0"/>
          <a:chExt cx="0" cy="0"/>
        </a:xfrm>
      </p:grpSpPr>
      <p:sp>
        <p:nvSpPr>
          <p:cNvPr id="253" name="Google Shape;253;p9">
            <a:extLst>
              <a:ext uri="{FF2B5EF4-FFF2-40B4-BE49-F238E27FC236}">
                <a16:creationId xmlns:a16="http://schemas.microsoft.com/office/drawing/2014/main" id="{8BBE562B-6F96-FB89-4942-245E29FB7CD0}"/>
              </a:ext>
            </a:extLst>
          </p:cNvPr>
          <p:cNvSpPr txBox="1">
            <a:spLocks noGrp="1"/>
          </p:cNvSpPr>
          <p:nvPr>
            <p:ph type="title"/>
          </p:nvPr>
        </p:nvSpPr>
        <p:spPr>
          <a:xfrm>
            <a:off x="838200" y="365125"/>
            <a:ext cx="10515600" cy="1325563"/>
          </a:xfrm>
          <a:noFill/>
          <a:ln>
            <a:noFill/>
          </a:ln>
        </p:spPr>
        <p:txBody>
          <a:bodyPr spcFirstLastPara="1" wrap="square" lIns="91425" tIns="45700" rIns="91425" bIns="45700" anchor="ctr" anchorCtr="0">
            <a:normAutofit/>
          </a:bodyPr>
          <a:lstStyle/>
          <a:p>
            <a:pPr lvl="0"/>
            <a:r>
              <a:rPr lang="en-CA" dirty="0"/>
              <a:t>Organization of Presentation</a:t>
            </a:r>
            <a:br>
              <a:rPr lang="en-CA" dirty="0"/>
            </a:br>
            <a:r>
              <a:rPr lang="en-CA" sz="3600" dirty="0"/>
              <a:t>Core statements</a:t>
            </a:r>
            <a:endParaRPr lang="en-CA" dirty="0"/>
          </a:p>
        </p:txBody>
      </p:sp>
      <p:sp>
        <p:nvSpPr>
          <p:cNvPr id="254" name="Google Shape;254;p9">
            <a:extLst>
              <a:ext uri="{FF2B5EF4-FFF2-40B4-BE49-F238E27FC236}">
                <a16:creationId xmlns:a16="http://schemas.microsoft.com/office/drawing/2014/main" id="{C3371C4B-CCFD-4D54-C464-1AAFDDB344AA}"/>
              </a:ext>
            </a:extLst>
          </p:cNvPr>
          <p:cNvSpPr txBox="1">
            <a:spLocks noGrp="1"/>
          </p:cNvSpPr>
          <p:nvPr>
            <p:ph sz="half" idx="1"/>
          </p:nvPr>
        </p:nvSpPr>
        <p:spPr>
          <a:xfrm>
            <a:off x="838200" y="1825625"/>
            <a:ext cx="4301836" cy="4351338"/>
          </a:xfrm>
          <a:noFill/>
          <a:ln>
            <a:noFill/>
          </a:ln>
        </p:spPr>
        <p:txBody>
          <a:bodyPr spcFirstLastPara="1" wrap="square" lIns="91425" tIns="45700" rIns="91425" bIns="45700" anchor="t" anchorCtr="0">
            <a:normAutofit/>
          </a:bodyPr>
          <a:lstStyle/>
          <a:p>
            <a:pPr lvl="0">
              <a:spcBef>
                <a:spcPts val="0"/>
              </a:spcBef>
            </a:pPr>
            <a:r>
              <a:rPr lang="en-CA" dirty="0"/>
              <a:t>For Core elements, the </a:t>
            </a:r>
            <a:r>
              <a:rPr lang="en-CA" i="1" dirty="0"/>
              <a:t>core statement</a:t>
            </a:r>
            <a:r>
              <a:rPr lang="en-CA" dirty="0"/>
              <a:t> always appears at the Prerecording level</a:t>
            </a:r>
          </a:p>
          <a:p>
            <a:pPr lvl="0"/>
            <a:endParaRPr lang="en-CA" dirty="0"/>
          </a:p>
          <a:p>
            <a:pPr lvl="0"/>
            <a:r>
              <a:rPr lang="en-CA" dirty="0"/>
              <a:t>The core statement is almost always the first policy statement on the element page</a:t>
            </a:r>
          </a:p>
        </p:txBody>
      </p:sp>
      <p:pic>
        <p:nvPicPr>
          <p:cNvPr id="10" name="Content Placeholder 9">
            <a:extLst>
              <a:ext uri="{FF2B5EF4-FFF2-40B4-BE49-F238E27FC236}">
                <a16:creationId xmlns:a16="http://schemas.microsoft.com/office/drawing/2014/main" id="{BFBF1352-3183-0815-EBA2-B646023803A7}"/>
              </a:ext>
            </a:extLst>
          </p:cNvPr>
          <p:cNvPicPr>
            <a:picLocks noGrp="1" noChangeAspect="1"/>
          </p:cNvPicPr>
          <p:nvPr>
            <p:ph sz="half" idx="2"/>
          </p:nvPr>
        </p:nvPicPr>
        <p:blipFill>
          <a:blip r:embed="rId3"/>
          <a:stretch>
            <a:fillRect/>
          </a:stretch>
        </p:blipFill>
        <p:spPr>
          <a:xfrm>
            <a:off x="5257324" y="1825625"/>
            <a:ext cx="6096476" cy="4323398"/>
          </a:xfrm>
          <a:ln>
            <a:solidFill>
              <a:schemeClr val="bg1">
                <a:lumMod val="85000"/>
              </a:schemeClr>
            </a:solidFill>
          </a:ln>
        </p:spPr>
      </p:pic>
      <p:sp>
        <p:nvSpPr>
          <p:cNvPr id="255" name="Google Shape;255;p9">
            <a:extLst>
              <a:ext uri="{FF2B5EF4-FFF2-40B4-BE49-F238E27FC236}">
                <a16:creationId xmlns:a16="http://schemas.microsoft.com/office/drawing/2014/main" id="{509AA784-502C-2BD6-E6EA-11C5FE58362D}"/>
              </a:ext>
            </a:extLst>
          </p:cNvPr>
          <p:cNvSpPr txBox="1">
            <a:spLocks noGrp="1"/>
          </p:cNvSpPr>
          <p:nvPr>
            <p:ph type="sldNum" sz="quarter" idx="12"/>
          </p:nvPr>
        </p:nvSpPr>
        <p:spPr>
          <a:xfrm>
            <a:off x="8610600" y="6356350"/>
            <a:ext cx="2743200" cy="365125"/>
          </a:xfrm>
          <a:noFill/>
          <a:ln>
            <a:noFill/>
          </a:ln>
        </p:spPr>
        <p:txBody>
          <a:bodyPr spcFirstLastPara="1" wrap="square" lIns="91425" tIns="45700" rIns="91425" bIns="45700" anchor="ctr" anchorCtr="0">
            <a:noAutofit/>
          </a:bodyPr>
          <a:lstStyle/>
          <a:p>
            <a:pPr lvl="0"/>
            <a:fld id="{00000000-1234-1234-1234-123412341234}" type="slidenum">
              <a:rPr lang="en-US"/>
              <a:pPr lvl="0"/>
              <a:t>41</a:t>
            </a:fld>
            <a:endParaRPr lang="en-US"/>
          </a:p>
        </p:txBody>
      </p:sp>
      <p:sp>
        <p:nvSpPr>
          <p:cNvPr id="257" name="Google Shape;257;p9">
            <a:extLst>
              <a:ext uri="{FF2B5EF4-FFF2-40B4-BE49-F238E27FC236}">
                <a16:creationId xmlns:a16="http://schemas.microsoft.com/office/drawing/2014/main" id="{96ABCD5F-C84F-0FBD-2999-FB61885A1658}"/>
              </a:ext>
            </a:extLst>
          </p:cNvPr>
          <p:cNvSpPr/>
          <p:nvPr/>
        </p:nvSpPr>
        <p:spPr>
          <a:xfrm>
            <a:off x="9197700" y="2797732"/>
            <a:ext cx="1466065" cy="211646"/>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8" name="Google Shape;258;p9">
            <a:extLst>
              <a:ext uri="{FF2B5EF4-FFF2-40B4-BE49-F238E27FC236}">
                <a16:creationId xmlns:a16="http://schemas.microsoft.com/office/drawing/2014/main" id="{6A44F4F3-7083-91BB-DE23-9DFA86E67691}"/>
              </a:ext>
            </a:extLst>
          </p:cNvPr>
          <p:cNvSpPr/>
          <p:nvPr/>
        </p:nvSpPr>
        <p:spPr>
          <a:xfrm>
            <a:off x="5314939" y="2519444"/>
            <a:ext cx="867747" cy="211500"/>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4754220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7C447-1D5C-46D7-D34A-BDE0F21FB005}"/>
              </a:ext>
            </a:extLst>
          </p:cNvPr>
          <p:cNvSpPr>
            <a:spLocks noGrp="1"/>
          </p:cNvSpPr>
          <p:nvPr>
            <p:ph type="title"/>
          </p:nvPr>
        </p:nvSpPr>
        <p:spPr/>
        <p:txBody>
          <a:bodyPr/>
          <a:lstStyle/>
          <a:p>
            <a:r>
              <a:rPr lang="en-CA" dirty="0"/>
              <a:t>Organization of Presentation</a:t>
            </a:r>
            <a:br>
              <a:rPr lang="en-CA" dirty="0"/>
            </a:br>
            <a:r>
              <a:rPr lang="en-CA" sz="3600" dirty="0"/>
              <a:t>General practice statements</a:t>
            </a:r>
            <a:endParaRPr lang="en-CA" dirty="0"/>
          </a:p>
        </p:txBody>
      </p:sp>
      <p:sp>
        <p:nvSpPr>
          <p:cNvPr id="3" name="Content Placeholder 2">
            <a:extLst>
              <a:ext uri="{FF2B5EF4-FFF2-40B4-BE49-F238E27FC236}">
                <a16:creationId xmlns:a16="http://schemas.microsoft.com/office/drawing/2014/main" id="{0877E616-FF29-255A-B6BE-0A183316EA09}"/>
              </a:ext>
            </a:extLst>
          </p:cNvPr>
          <p:cNvSpPr>
            <a:spLocks noGrp="1"/>
          </p:cNvSpPr>
          <p:nvPr>
            <p:ph sz="half" idx="1"/>
          </p:nvPr>
        </p:nvSpPr>
        <p:spPr>
          <a:xfrm>
            <a:off x="838200" y="1825625"/>
            <a:ext cx="4419124" cy="4351338"/>
          </a:xfrm>
        </p:spPr>
        <p:txBody>
          <a:bodyPr/>
          <a:lstStyle/>
          <a:p>
            <a:pPr lvl="0"/>
            <a:r>
              <a:rPr lang="en-CA" i="1" dirty="0"/>
              <a:t>General policy statements </a:t>
            </a:r>
            <a:r>
              <a:rPr lang="en-CA" dirty="0"/>
              <a:t>appear after core statements</a:t>
            </a:r>
          </a:p>
          <a:p>
            <a:pPr lvl="0"/>
            <a:r>
              <a:rPr lang="en-CA" dirty="0"/>
              <a:t>General policy statements may be attached to:</a:t>
            </a:r>
          </a:p>
          <a:p>
            <a:pPr lvl="1"/>
            <a:r>
              <a:rPr lang="en-CA" dirty="0"/>
              <a:t>A section title</a:t>
            </a:r>
          </a:p>
          <a:p>
            <a:pPr lvl="1"/>
            <a:r>
              <a:rPr lang="en-CA" dirty="0"/>
              <a:t>An instruction in a paragraph of text</a:t>
            </a:r>
          </a:p>
          <a:p>
            <a:pPr lvl="1"/>
            <a:r>
              <a:rPr lang="en-CA" dirty="0"/>
              <a:t>An option</a:t>
            </a:r>
          </a:p>
          <a:p>
            <a:pPr lvl="1"/>
            <a:r>
              <a:rPr lang="en-CA" dirty="0"/>
              <a:t>A condition (rarely)</a:t>
            </a:r>
          </a:p>
        </p:txBody>
      </p:sp>
      <p:pic>
        <p:nvPicPr>
          <p:cNvPr id="7" name="Content Placeholder 6">
            <a:extLst>
              <a:ext uri="{FF2B5EF4-FFF2-40B4-BE49-F238E27FC236}">
                <a16:creationId xmlns:a16="http://schemas.microsoft.com/office/drawing/2014/main" id="{5A158548-AD2F-F039-9D4D-E82C4A71D558}"/>
              </a:ext>
            </a:extLst>
          </p:cNvPr>
          <p:cNvPicPr>
            <a:picLocks noGrp="1" noChangeAspect="1"/>
          </p:cNvPicPr>
          <p:nvPr>
            <p:ph sz="half" idx="2"/>
          </p:nvPr>
        </p:nvPicPr>
        <p:blipFill>
          <a:blip r:embed="rId3"/>
          <a:stretch>
            <a:fillRect/>
          </a:stretch>
        </p:blipFill>
        <p:spPr>
          <a:xfrm>
            <a:off x="5257324" y="1825625"/>
            <a:ext cx="6096476" cy="4323398"/>
          </a:xfrm>
          <a:ln>
            <a:solidFill>
              <a:schemeClr val="bg1">
                <a:lumMod val="85000"/>
              </a:schemeClr>
            </a:solidFill>
          </a:ln>
        </p:spPr>
      </p:pic>
      <p:sp>
        <p:nvSpPr>
          <p:cNvPr id="5" name="Slide Number Placeholder 4">
            <a:extLst>
              <a:ext uri="{FF2B5EF4-FFF2-40B4-BE49-F238E27FC236}">
                <a16:creationId xmlns:a16="http://schemas.microsoft.com/office/drawing/2014/main" id="{0E1CD114-8BE8-64F8-C46B-EF12E3F65728}"/>
              </a:ext>
            </a:extLst>
          </p:cNvPr>
          <p:cNvSpPr>
            <a:spLocks noGrp="1"/>
          </p:cNvSpPr>
          <p:nvPr>
            <p:ph type="sldNum" sz="quarter" idx="12"/>
          </p:nvPr>
        </p:nvSpPr>
        <p:spPr/>
        <p:txBody>
          <a:bodyPr/>
          <a:lstStyle/>
          <a:p>
            <a:fld id="{26D89839-9540-4FD2-A570-163792ED64AF}" type="slidenum">
              <a:rPr lang="en-US" smtClean="0"/>
              <a:t>42</a:t>
            </a:fld>
            <a:endParaRPr lang="en-US"/>
          </a:p>
        </p:txBody>
      </p:sp>
      <p:sp>
        <p:nvSpPr>
          <p:cNvPr id="268" name="Google Shape;268;p10">
            <a:extLst>
              <a:ext uri="{FF2B5EF4-FFF2-40B4-BE49-F238E27FC236}">
                <a16:creationId xmlns:a16="http://schemas.microsoft.com/office/drawing/2014/main" id="{3AF18D4A-BB12-6AAB-75C0-9381A04A34FD}"/>
              </a:ext>
            </a:extLst>
          </p:cNvPr>
          <p:cNvSpPr/>
          <p:nvPr/>
        </p:nvSpPr>
        <p:spPr>
          <a:xfrm>
            <a:off x="9175531" y="2538248"/>
            <a:ext cx="2036906" cy="1813036"/>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7017874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BE761-23CF-1323-0FF2-377C6BD251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4D939E-F59E-B455-1901-FC4349D3AE6C}"/>
              </a:ext>
            </a:extLst>
          </p:cNvPr>
          <p:cNvSpPr>
            <a:spLocks noGrp="1"/>
          </p:cNvSpPr>
          <p:nvPr>
            <p:ph type="title"/>
          </p:nvPr>
        </p:nvSpPr>
        <p:spPr/>
        <p:txBody>
          <a:bodyPr/>
          <a:lstStyle/>
          <a:p>
            <a:r>
              <a:rPr lang="en-CA" dirty="0"/>
              <a:t>Organization of Presentation</a:t>
            </a:r>
            <a:br>
              <a:rPr lang="en-CA" dirty="0"/>
            </a:br>
            <a:r>
              <a:rPr lang="en-CA" sz="3600" dirty="0"/>
              <a:t>General practice statements</a:t>
            </a:r>
            <a:endParaRPr lang="en-CA" dirty="0"/>
          </a:p>
        </p:txBody>
      </p:sp>
      <p:sp>
        <p:nvSpPr>
          <p:cNvPr id="3" name="Content Placeholder 2">
            <a:extLst>
              <a:ext uri="{FF2B5EF4-FFF2-40B4-BE49-F238E27FC236}">
                <a16:creationId xmlns:a16="http://schemas.microsoft.com/office/drawing/2014/main" id="{8F6A014F-EFA1-9964-C4D7-348505E4B7FC}"/>
              </a:ext>
            </a:extLst>
          </p:cNvPr>
          <p:cNvSpPr>
            <a:spLocks noGrp="1"/>
          </p:cNvSpPr>
          <p:nvPr>
            <p:ph sz="half" idx="1"/>
          </p:nvPr>
        </p:nvSpPr>
        <p:spPr>
          <a:xfrm>
            <a:off x="838200" y="1825625"/>
            <a:ext cx="4419124" cy="4351338"/>
          </a:xfrm>
        </p:spPr>
        <p:txBody>
          <a:bodyPr>
            <a:normAutofit/>
          </a:bodyPr>
          <a:lstStyle/>
          <a:p>
            <a:pPr lvl="0"/>
            <a:r>
              <a:rPr lang="en-CA" dirty="0"/>
              <a:t>General policy statements always appear in the following order:</a:t>
            </a:r>
          </a:p>
          <a:p>
            <a:pPr lvl="1"/>
            <a:r>
              <a:rPr lang="en-CA" dirty="0"/>
              <a:t>LC/PCC practice</a:t>
            </a:r>
          </a:p>
          <a:p>
            <a:pPr lvl="1"/>
            <a:r>
              <a:rPr lang="en-CA" dirty="0"/>
              <a:t>LC practice</a:t>
            </a:r>
          </a:p>
          <a:p>
            <a:pPr lvl="1"/>
            <a:r>
              <a:rPr lang="en-CA" dirty="0"/>
              <a:t>PCC practice</a:t>
            </a:r>
          </a:p>
        </p:txBody>
      </p:sp>
      <p:sp>
        <p:nvSpPr>
          <p:cNvPr id="5" name="Slide Number Placeholder 4">
            <a:extLst>
              <a:ext uri="{FF2B5EF4-FFF2-40B4-BE49-F238E27FC236}">
                <a16:creationId xmlns:a16="http://schemas.microsoft.com/office/drawing/2014/main" id="{C507BB83-B426-C779-1D5D-249D0F233CA1}"/>
              </a:ext>
            </a:extLst>
          </p:cNvPr>
          <p:cNvSpPr>
            <a:spLocks noGrp="1"/>
          </p:cNvSpPr>
          <p:nvPr>
            <p:ph type="sldNum" sz="quarter" idx="12"/>
          </p:nvPr>
        </p:nvSpPr>
        <p:spPr/>
        <p:txBody>
          <a:bodyPr/>
          <a:lstStyle/>
          <a:p>
            <a:fld id="{26D89839-9540-4FD2-A570-163792ED64AF}" type="slidenum">
              <a:rPr lang="en-US" smtClean="0"/>
              <a:t>43</a:t>
            </a:fld>
            <a:endParaRPr lang="en-US"/>
          </a:p>
        </p:txBody>
      </p:sp>
      <p:pic>
        <p:nvPicPr>
          <p:cNvPr id="22" name="Content Placeholder 21">
            <a:extLst>
              <a:ext uri="{FF2B5EF4-FFF2-40B4-BE49-F238E27FC236}">
                <a16:creationId xmlns:a16="http://schemas.microsoft.com/office/drawing/2014/main" id="{490AA1BB-4820-83E8-C0C0-701591B50165}"/>
              </a:ext>
            </a:extLst>
          </p:cNvPr>
          <p:cNvPicPr>
            <a:picLocks noGrp="1" noChangeAspect="1"/>
          </p:cNvPicPr>
          <p:nvPr>
            <p:ph sz="half" idx="2"/>
          </p:nvPr>
        </p:nvPicPr>
        <p:blipFill>
          <a:blip r:embed="rId3"/>
          <a:stretch>
            <a:fillRect/>
          </a:stretch>
        </p:blipFill>
        <p:spPr>
          <a:xfrm>
            <a:off x="5257324" y="1825625"/>
            <a:ext cx="6096476" cy="4323398"/>
          </a:xfrm>
          <a:ln>
            <a:solidFill>
              <a:schemeClr val="bg1">
                <a:lumMod val="85000"/>
              </a:schemeClr>
            </a:solidFill>
          </a:ln>
        </p:spPr>
      </p:pic>
      <p:sp>
        <p:nvSpPr>
          <p:cNvPr id="23" name="Google Shape;280;p11">
            <a:extLst>
              <a:ext uri="{FF2B5EF4-FFF2-40B4-BE49-F238E27FC236}">
                <a16:creationId xmlns:a16="http://schemas.microsoft.com/office/drawing/2014/main" id="{714D7ADD-23D0-6BC1-9814-039CF1AD4101}"/>
              </a:ext>
            </a:extLst>
          </p:cNvPr>
          <p:cNvSpPr/>
          <p:nvPr/>
        </p:nvSpPr>
        <p:spPr>
          <a:xfrm>
            <a:off x="9175287" y="3019605"/>
            <a:ext cx="2023788" cy="1282723"/>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3994565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808B0-C56D-7150-D69F-1DB6221206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D75977-25D9-ABDC-7B65-E63AD3DB3983}"/>
              </a:ext>
            </a:extLst>
          </p:cNvPr>
          <p:cNvSpPr>
            <a:spLocks noGrp="1"/>
          </p:cNvSpPr>
          <p:nvPr>
            <p:ph type="title"/>
          </p:nvPr>
        </p:nvSpPr>
        <p:spPr/>
        <p:txBody>
          <a:bodyPr/>
          <a:lstStyle/>
          <a:p>
            <a:r>
              <a:rPr lang="en-CA" dirty="0"/>
              <a:t>Organization of Presentation</a:t>
            </a:r>
            <a:br>
              <a:rPr lang="en-CA" dirty="0"/>
            </a:br>
            <a:r>
              <a:rPr lang="en-CA" sz="3600" dirty="0"/>
              <a:t>General practice statements</a:t>
            </a:r>
            <a:endParaRPr lang="en-CA" dirty="0"/>
          </a:p>
        </p:txBody>
      </p:sp>
      <p:sp>
        <p:nvSpPr>
          <p:cNvPr id="3" name="Content Placeholder 2">
            <a:extLst>
              <a:ext uri="{FF2B5EF4-FFF2-40B4-BE49-F238E27FC236}">
                <a16:creationId xmlns:a16="http://schemas.microsoft.com/office/drawing/2014/main" id="{27DF210B-F83A-EA01-9C10-E310321CA213}"/>
              </a:ext>
            </a:extLst>
          </p:cNvPr>
          <p:cNvSpPr>
            <a:spLocks noGrp="1"/>
          </p:cNvSpPr>
          <p:nvPr>
            <p:ph sz="half" idx="1"/>
          </p:nvPr>
        </p:nvSpPr>
        <p:spPr>
          <a:xfrm>
            <a:off x="838200" y="1825625"/>
            <a:ext cx="4419124" cy="4351338"/>
          </a:xfrm>
        </p:spPr>
        <p:txBody>
          <a:bodyPr>
            <a:normAutofit lnSpcReduction="10000"/>
          </a:bodyPr>
          <a:lstStyle/>
          <a:p>
            <a:pPr lvl="0"/>
            <a:r>
              <a:rPr lang="en-CA" dirty="0"/>
              <a:t>The three most common policy statements are:</a:t>
            </a:r>
          </a:p>
          <a:p>
            <a:pPr lvl="1"/>
            <a:r>
              <a:rPr lang="en-CA" dirty="0"/>
              <a:t>Apply the option</a:t>
            </a:r>
          </a:p>
          <a:p>
            <a:pPr lvl="1"/>
            <a:r>
              <a:rPr lang="en-CA" dirty="0"/>
              <a:t>Cataloger’s judgment</a:t>
            </a:r>
          </a:p>
          <a:p>
            <a:pPr lvl="1"/>
            <a:r>
              <a:rPr lang="en-CA" dirty="0"/>
              <a:t>Do not apply the option</a:t>
            </a:r>
          </a:p>
          <a:p>
            <a:r>
              <a:rPr lang="en-CA" dirty="0"/>
              <a:t>Policy statements may also include:</a:t>
            </a:r>
          </a:p>
          <a:p>
            <a:pPr lvl="1"/>
            <a:r>
              <a:rPr lang="en-CA" dirty="0"/>
              <a:t>Conditions</a:t>
            </a:r>
          </a:p>
          <a:p>
            <a:pPr lvl="1"/>
            <a:r>
              <a:rPr lang="en-CA" dirty="0"/>
              <a:t>Contingent instructions</a:t>
            </a:r>
          </a:p>
          <a:p>
            <a:pPr lvl="1"/>
            <a:r>
              <a:rPr lang="en-CA" dirty="0"/>
              <a:t>Links to other elements or relevant options</a:t>
            </a:r>
          </a:p>
        </p:txBody>
      </p:sp>
      <p:sp>
        <p:nvSpPr>
          <p:cNvPr id="5" name="Slide Number Placeholder 4">
            <a:extLst>
              <a:ext uri="{FF2B5EF4-FFF2-40B4-BE49-F238E27FC236}">
                <a16:creationId xmlns:a16="http://schemas.microsoft.com/office/drawing/2014/main" id="{0F27D844-755A-F6E4-BFC1-17BEC70332B4}"/>
              </a:ext>
            </a:extLst>
          </p:cNvPr>
          <p:cNvSpPr>
            <a:spLocks noGrp="1"/>
          </p:cNvSpPr>
          <p:nvPr>
            <p:ph type="sldNum" sz="quarter" idx="12"/>
          </p:nvPr>
        </p:nvSpPr>
        <p:spPr/>
        <p:txBody>
          <a:bodyPr/>
          <a:lstStyle/>
          <a:p>
            <a:fld id="{26D89839-9540-4FD2-A570-163792ED64AF}" type="slidenum">
              <a:rPr lang="en-US" smtClean="0"/>
              <a:t>44</a:t>
            </a:fld>
            <a:endParaRPr lang="en-US"/>
          </a:p>
        </p:txBody>
      </p:sp>
      <p:pic>
        <p:nvPicPr>
          <p:cNvPr id="18" name="Content Placeholder 9">
            <a:extLst>
              <a:ext uri="{FF2B5EF4-FFF2-40B4-BE49-F238E27FC236}">
                <a16:creationId xmlns:a16="http://schemas.microsoft.com/office/drawing/2014/main" id="{F731E880-0846-97B2-9A83-E37842C97F2C}"/>
              </a:ext>
            </a:extLst>
          </p:cNvPr>
          <p:cNvPicPr>
            <a:picLocks noGrp="1" noChangeAspect="1"/>
          </p:cNvPicPr>
          <p:nvPr>
            <p:ph sz="half" idx="2"/>
          </p:nvPr>
        </p:nvPicPr>
        <p:blipFill>
          <a:blip r:embed="rId3"/>
          <a:stretch>
            <a:fillRect/>
          </a:stretch>
        </p:blipFill>
        <p:spPr>
          <a:xfrm>
            <a:off x="5257324" y="1825625"/>
            <a:ext cx="6096476" cy="3852196"/>
          </a:xfrm>
          <a:ln>
            <a:solidFill>
              <a:schemeClr val="bg1">
                <a:lumMod val="85000"/>
              </a:schemeClr>
            </a:solidFill>
          </a:ln>
        </p:spPr>
      </p:pic>
      <p:sp>
        <p:nvSpPr>
          <p:cNvPr id="7" name="Google Shape;280;p11">
            <a:extLst>
              <a:ext uri="{FF2B5EF4-FFF2-40B4-BE49-F238E27FC236}">
                <a16:creationId xmlns:a16="http://schemas.microsoft.com/office/drawing/2014/main" id="{9C77693C-8150-05EE-C5E3-65B4E682B7B5}"/>
              </a:ext>
            </a:extLst>
          </p:cNvPr>
          <p:cNvSpPr/>
          <p:nvPr/>
        </p:nvSpPr>
        <p:spPr>
          <a:xfrm>
            <a:off x="9172067" y="2923013"/>
            <a:ext cx="1498079" cy="254849"/>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280;p11">
            <a:extLst>
              <a:ext uri="{FF2B5EF4-FFF2-40B4-BE49-F238E27FC236}">
                <a16:creationId xmlns:a16="http://schemas.microsoft.com/office/drawing/2014/main" id="{E9AF8D4B-2CF2-D3D0-9515-B2B6049E51A7}"/>
              </a:ext>
            </a:extLst>
          </p:cNvPr>
          <p:cNvSpPr/>
          <p:nvPr/>
        </p:nvSpPr>
        <p:spPr>
          <a:xfrm>
            <a:off x="9172067" y="4128505"/>
            <a:ext cx="1642967" cy="254849"/>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280;p11">
            <a:extLst>
              <a:ext uri="{FF2B5EF4-FFF2-40B4-BE49-F238E27FC236}">
                <a16:creationId xmlns:a16="http://schemas.microsoft.com/office/drawing/2014/main" id="{091B2735-2480-E388-A137-42A08FF6408F}"/>
              </a:ext>
            </a:extLst>
          </p:cNvPr>
          <p:cNvSpPr/>
          <p:nvPr/>
        </p:nvSpPr>
        <p:spPr>
          <a:xfrm>
            <a:off x="9172067" y="5193692"/>
            <a:ext cx="1771756" cy="254849"/>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0339293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32E71-7536-6C8C-4754-9F7CBDCB4FC9}"/>
              </a:ext>
            </a:extLst>
          </p:cNvPr>
          <p:cNvSpPr>
            <a:spLocks noGrp="1"/>
          </p:cNvSpPr>
          <p:nvPr>
            <p:ph type="title"/>
          </p:nvPr>
        </p:nvSpPr>
        <p:spPr/>
        <p:txBody>
          <a:bodyPr/>
          <a:lstStyle/>
          <a:p>
            <a:r>
              <a:rPr lang="en-US" dirty="0"/>
              <a:t>Organization of Presentation</a:t>
            </a:r>
            <a:br>
              <a:rPr lang="en-US" dirty="0"/>
            </a:br>
            <a:r>
              <a:rPr lang="en-US" sz="3600" dirty="0"/>
              <a:t>Metadata Guidance Documentation (MGDs)</a:t>
            </a:r>
            <a:endParaRPr lang="en-CA" dirty="0"/>
          </a:p>
        </p:txBody>
      </p:sp>
      <p:sp>
        <p:nvSpPr>
          <p:cNvPr id="3" name="Content Placeholder 2">
            <a:extLst>
              <a:ext uri="{FF2B5EF4-FFF2-40B4-BE49-F238E27FC236}">
                <a16:creationId xmlns:a16="http://schemas.microsoft.com/office/drawing/2014/main" id="{BA6A98FC-2459-FEBE-5B5F-6D03B0E40513}"/>
              </a:ext>
            </a:extLst>
          </p:cNvPr>
          <p:cNvSpPr>
            <a:spLocks noGrp="1"/>
          </p:cNvSpPr>
          <p:nvPr>
            <p:ph sz="half" idx="1"/>
          </p:nvPr>
        </p:nvSpPr>
        <p:spPr>
          <a:xfrm>
            <a:off x="838200" y="1825625"/>
            <a:ext cx="4419124" cy="4351338"/>
          </a:xfrm>
        </p:spPr>
        <p:txBody>
          <a:bodyPr/>
          <a:lstStyle/>
          <a:p>
            <a:pPr lvl="0">
              <a:spcBef>
                <a:spcPts val="0"/>
              </a:spcBef>
              <a:buClr>
                <a:schemeClr val="dk1"/>
              </a:buClr>
              <a:buSzPts val="2800"/>
            </a:pPr>
            <a:r>
              <a:rPr lang="en-CA" dirty="0"/>
              <a:t>Links to MGDs always appear as policy statements</a:t>
            </a:r>
          </a:p>
          <a:p>
            <a:pPr lvl="0">
              <a:spcBef>
                <a:spcPts val="0"/>
              </a:spcBef>
              <a:buClr>
                <a:schemeClr val="dk1"/>
              </a:buClr>
              <a:buSzPts val="2800"/>
            </a:pPr>
            <a:endParaRPr lang="en-CA" dirty="0"/>
          </a:p>
          <a:p>
            <a:pPr lvl="0">
              <a:buClr>
                <a:schemeClr val="dk1"/>
              </a:buClr>
              <a:buSzPts val="2800"/>
            </a:pPr>
            <a:r>
              <a:rPr lang="en-CA" dirty="0"/>
              <a:t>Links to MGDs always appear last in the order of policy statements</a:t>
            </a:r>
          </a:p>
        </p:txBody>
      </p:sp>
      <p:pic>
        <p:nvPicPr>
          <p:cNvPr id="8" name="Content Placeholder 7">
            <a:extLst>
              <a:ext uri="{FF2B5EF4-FFF2-40B4-BE49-F238E27FC236}">
                <a16:creationId xmlns:a16="http://schemas.microsoft.com/office/drawing/2014/main" id="{5092D62D-8361-BCC2-BE4C-452627222D8F}"/>
              </a:ext>
            </a:extLst>
          </p:cNvPr>
          <p:cNvPicPr>
            <a:picLocks noGrp="1" noChangeAspect="1"/>
          </p:cNvPicPr>
          <p:nvPr>
            <p:ph sz="half" idx="2"/>
          </p:nvPr>
        </p:nvPicPr>
        <p:blipFill>
          <a:blip r:embed="rId3"/>
          <a:stretch>
            <a:fillRect/>
          </a:stretch>
        </p:blipFill>
        <p:spPr>
          <a:xfrm>
            <a:off x="5257324" y="1825625"/>
            <a:ext cx="6096476" cy="4323398"/>
          </a:xfrm>
          <a:ln>
            <a:solidFill>
              <a:schemeClr val="bg1">
                <a:lumMod val="85000"/>
              </a:schemeClr>
            </a:solidFill>
          </a:ln>
        </p:spPr>
      </p:pic>
      <p:sp>
        <p:nvSpPr>
          <p:cNvPr id="5" name="Slide Number Placeholder 4">
            <a:extLst>
              <a:ext uri="{FF2B5EF4-FFF2-40B4-BE49-F238E27FC236}">
                <a16:creationId xmlns:a16="http://schemas.microsoft.com/office/drawing/2014/main" id="{9E6FD93C-29E0-3664-4EB5-93120B5A72BC}"/>
              </a:ext>
            </a:extLst>
          </p:cNvPr>
          <p:cNvSpPr>
            <a:spLocks noGrp="1"/>
          </p:cNvSpPr>
          <p:nvPr>
            <p:ph type="sldNum" sz="quarter" idx="12"/>
          </p:nvPr>
        </p:nvSpPr>
        <p:spPr/>
        <p:txBody>
          <a:bodyPr/>
          <a:lstStyle/>
          <a:p>
            <a:fld id="{26D89839-9540-4FD2-A570-163792ED64AF}" type="slidenum">
              <a:rPr lang="en-US" smtClean="0"/>
              <a:t>45</a:t>
            </a:fld>
            <a:endParaRPr lang="en-US"/>
          </a:p>
        </p:txBody>
      </p:sp>
      <p:sp>
        <p:nvSpPr>
          <p:cNvPr id="6" name="Google Shape;292;p12">
            <a:extLst>
              <a:ext uri="{FF2B5EF4-FFF2-40B4-BE49-F238E27FC236}">
                <a16:creationId xmlns:a16="http://schemas.microsoft.com/office/drawing/2014/main" id="{65E8E920-91D4-FBBC-6AC8-67BB343B82D2}"/>
              </a:ext>
            </a:extLst>
          </p:cNvPr>
          <p:cNvSpPr/>
          <p:nvPr/>
        </p:nvSpPr>
        <p:spPr>
          <a:xfrm>
            <a:off x="9144001" y="2857575"/>
            <a:ext cx="2065468" cy="1449069"/>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6091856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CC631C-55B2-5C23-B216-FB9D1594364C}"/>
              </a:ext>
            </a:extLst>
          </p:cNvPr>
          <p:cNvSpPr>
            <a:spLocks noGrp="1"/>
          </p:cNvSpPr>
          <p:nvPr>
            <p:ph type="title"/>
          </p:nvPr>
        </p:nvSpPr>
        <p:spPr/>
        <p:txBody>
          <a:bodyPr/>
          <a:lstStyle/>
          <a:p>
            <a:r>
              <a:rPr lang="en-CA" dirty="0"/>
              <a:t>Metadata Guidance Documentation</a:t>
            </a:r>
          </a:p>
        </p:txBody>
      </p:sp>
      <p:sp>
        <p:nvSpPr>
          <p:cNvPr id="6" name="Text Placeholder 5">
            <a:extLst>
              <a:ext uri="{FF2B5EF4-FFF2-40B4-BE49-F238E27FC236}">
                <a16:creationId xmlns:a16="http://schemas.microsoft.com/office/drawing/2014/main" id="{9704EB33-1124-9FA3-AB1C-102E3058C0EA}"/>
              </a:ext>
            </a:extLst>
          </p:cNvPr>
          <p:cNvSpPr>
            <a:spLocks noGrp="1"/>
          </p:cNvSpPr>
          <p:nvPr>
            <p:ph type="body" idx="1"/>
          </p:nvPr>
        </p:nvSpPr>
        <p:spPr/>
        <p:txBody>
          <a:bodyPr/>
          <a:lstStyle/>
          <a:p>
            <a:r>
              <a:rPr lang="en-CA" dirty="0">
                <a:hlinkClick r:id="rId3"/>
              </a:rPr>
              <a:t>https://loc.gov/aba/rda/mgd/</a:t>
            </a:r>
            <a:endParaRPr lang="en-CA" dirty="0"/>
          </a:p>
        </p:txBody>
      </p:sp>
      <p:sp>
        <p:nvSpPr>
          <p:cNvPr id="4" name="Slide Number Placeholder 3">
            <a:extLst>
              <a:ext uri="{FF2B5EF4-FFF2-40B4-BE49-F238E27FC236}">
                <a16:creationId xmlns:a16="http://schemas.microsoft.com/office/drawing/2014/main" id="{4A7F4782-6AB6-E089-1924-A22F5018EC8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46</a:t>
            </a:fld>
            <a:endParaRPr lang="en-US"/>
          </a:p>
        </p:txBody>
      </p:sp>
    </p:spTree>
    <p:extLst>
      <p:ext uri="{BB962C8B-B14F-4D97-AF65-F5344CB8AC3E}">
        <p14:creationId xmlns:p14="http://schemas.microsoft.com/office/powerpoint/2010/main" val="36478338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8E1DF0-151E-1EFD-89FE-147502B325C0}"/>
              </a:ext>
            </a:extLst>
          </p:cNvPr>
          <p:cNvSpPr>
            <a:spLocks noGrp="1"/>
          </p:cNvSpPr>
          <p:nvPr>
            <p:ph idx="1"/>
          </p:nvPr>
        </p:nvSpPr>
        <p:spPr/>
        <p:txBody>
          <a:bodyPr/>
          <a:lstStyle/>
          <a:p>
            <a:r>
              <a:rPr lang="en-US" dirty="0"/>
              <a:t>Part of the metadata application profile for LC and PCC catalogers to use with RDA</a:t>
            </a:r>
          </a:p>
          <a:p>
            <a:endParaRPr lang="en-CA" dirty="0"/>
          </a:p>
          <a:p>
            <a:r>
              <a:rPr lang="en-CA" dirty="0"/>
              <a:t>Provide additional guidance and examples</a:t>
            </a:r>
          </a:p>
          <a:p>
            <a:endParaRPr lang="en-CA" dirty="0"/>
          </a:p>
          <a:p>
            <a:r>
              <a:rPr lang="en-CA" dirty="0"/>
              <a:t>Must be used in conjunction with RDA Toolkit and LC-PCC PSs</a:t>
            </a:r>
          </a:p>
        </p:txBody>
      </p:sp>
      <p:sp>
        <p:nvSpPr>
          <p:cNvPr id="5" name="Slide Number Placeholder 4">
            <a:extLst>
              <a:ext uri="{FF2B5EF4-FFF2-40B4-BE49-F238E27FC236}">
                <a16:creationId xmlns:a16="http://schemas.microsoft.com/office/drawing/2014/main" id="{E2C79829-C486-0070-F6A5-70AC007BAF14}"/>
              </a:ext>
            </a:extLst>
          </p:cNvPr>
          <p:cNvSpPr>
            <a:spLocks noGrp="1"/>
          </p:cNvSpPr>
          <p:nvPr>
            <p:ph type="sldNum" sz="quarter" idx="12"/>
          </p:nvPr>
        </p:nvSpPr>
        <p:spPr/>
        <p:txBody>
          <a:bodyPr/>
          <a:lstStyle/>
          <a:p>
            <a:fld id="{26D89839-9540-4FD2-A570-163792ED64AF}" type="slidenum">
              <a:rPr lang="en-US" smtClean="0"/>
              <a:t>47</a:t>
            </a:fld>
            <a:endParaRPr lang="en-US"/>
          </a:p>
        </p:txBody>
      </p:sp>
      <p:sp>
        <p:nvSpPr>
          <p:cNvPr id="2" name="Title 1">
            <a:extLst>
              <a:ext uri="{FF2B5EF4-FFF2-40B4-BE49-F238E27FC236}">
                <a16:creationId xmlns:a16="http://schemas.microsoft.com/office/drawing/2014/main" id="{F57DAFD9-794D-9996-CF35-B7504EDBB933}"/>
              </a:ext>
            </a:extLst>
          </p:cNvPr>
          <p:cNvSpPr>
            <a:spLocks noGrp="1"/>
          </p:cNvSpPr>
          <p:nvPr>
            <p:ph type="title"/>
          </p:nvPr>
        </p:nvSpPr>
        <p:spPr/>
        <p:txBody>
          <a:bodyPr>
            <a:normAutofit/>
          </a:bodyPr>
          <a:lstStyle/>
          <a:p>
            <a:r>
              <a:rPr lang="en-CA" dirty="0"/>
              <a:t>Metadata Guidance Documentation (MGDs)</a:t>
            </a:r>
          </a:p>
        </p:txBody>
      </p:sp>
    </p:spTree>
    <p:extLst>
      <p:ext uri="{BB962C8B-B14F-4D97-AF65-F5344CB8AC3E}">
        <p14:creationId xmlns:p14="http://schemas.microsoft.com/office/powerpoint/2010/main" val="11695325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00075824-F39F-6495-B22B-5011F50611E7}"/>
            </a:ext>
          </a:extLst>
        </p:cNvPr>
        <p:cNvGrpSpPr/>
        <p:nvPr/>
      </p:nvGrpSpPr>
      <p:grpSpPr>
        <a:xfrm>
          <a:off x="0" y="0"/>
          <a:ext cx="0" cy="0"/>
          <a:chOff x="0" y="0"/>
          <a:chExt cx="0" cy="0"/>
        </a:xfrm>
      </p:grpSpPr>
      <p:pic>
        <p:nvPicPr>
          <p:cNvPr id="15" name="Content Placeholder 14">
            <a:extLst>
              <a:ext uri="{FF2B5EF4-FFF2-40B4-BE49-F238E27FC236}">
                <a16:creationId xmlns:a16="http://schemas.microsoft.com/office/drawing/2014/main" id="{2D062819-A979-AF62-50C6-0C82F832A7EC}"/>
              </a:ext>
            </a:extLst>
          </p:cNvPr>
          <p:cNvPicPr>
            <a:picLocks noGrp="1" noChangeAspect="1"/>
          </p:cNvPicPr>
          <p:nvPr>
            <p:ph idx="1"/>
          </p:nvPr>
        </p:nvPicPr>
        <p:blipFill>
          <a:blip r:embed="rId3"/>
          <a:stretch>
            <a:fillRect/>
          </a:stretch>
        </p:blipFill>
        <p:spPr>
          <a:xfrm>
            <a:off x="838200" y="2304554"/>
            <a:ext cx="10515600" cy="3393480"/>
          </a:xfrm>
        </p:spPr>
      </p:pic>
      <p:sp>
        <p:nvSpPr>
          <p:cNvPr id="2" name="Slide Number Placeholder 1">
            <a:extLst>
              <a:ext uri="{FF2B5EF4-FFF2-40B4-BE49-F238E27FC236}">
                <a16:creationId xmlns:a16="http://schemas.microsoft.com/office/drawing/2014/main" id="{F7436AAF-2271-AA3E-EEC8-1F8D1A24824F}"/>
              </a:ext>
            </a:extLst>
          </p:cNvPr>
          <p:cNvSpPr>
            <a:spLocks noGrp="1"/>
          </p:cNvSpPr>
          <p:nvPr>
            <p:ph type="sldNum" sz="quarter" idx="12"/>
          </p:nvPr>
        </p:nvSpPr>
        <p:spPr>
          <a:xfrm>
            <a:off x="8610600" y="6356350"/>
            <a:ext cx="2743200" cy="365125"/>
          </a:xfrm>
        </p:spPr>
        <p:txBody>
          <a:bodyPr/>
          <a:lstStyle/>
          <a:p>
            <a:pPr lvl="0"/>
            <a:fld id="{00000000-1234-1234-1234-123412341234}" type="slidenum">
              <a:rPr lang="en-US" smtClean="0"/>
              <a:pPr lvl="0"/>
              <a:t>48</a:t>
            </a:fld>
            <a:endParaRPr lang="en-US"/>
          </a:p>
        </p:txBody>
      </p:sp>
      <p:sp>
        <p:nvSpPr>
          <p:cNvPr id="95" name="Google Shape;95;p5">
            <a:extLst>
              <a:ext uri="{FF2B5EF4-FFF2-40B4-BE49-F238E27FC236}">
                <a16:creationId xmlns:a16="http://schemas.microsoft.com/office/drawing/2014/main" id="{57A6E090-FBC2-B403-09A9-2D8125738F0D}"/>
              </a:ext>
            </a:extLst>
          </p:cNvPr>
          <p:cNvSpPr txBox="1">
            <a:spLocks noGrp="1"/>
          </p:cNvSpPr>
          <p:nvPr>
            <p:ph type="title"/>
          </p:nvPr>
        </p:nvSpPr>
        <p:spPr>
          <a:xfrm>
            <a:off x="838200" y="365125"/>
            <a:ext cx="10515600" cy="1325563"/>
          </a:xfrm>
        </p:spPr>
        <p:txBody>
          <a:bodyPr/>
          <a:lstStyle/>
          <a:p>
            <a:pPr lvl="0"/>
            <a:r>
              <a:rPr lang="en-US" dirty="0"/>
              <a:t>Accessing MGDs</a:t>
            </a:r>
            <a:br>
              <a:rPr lang="en-US" dirty="0"/>
            </a:br>
            <a:r>
              <a:rPr lang="en-US" sz="3600" dirty="0"/>
              <a:t>Linked from LC-PCC PSs</a:t>
            </a:r>
            <a:endParaRPr lang="en-US" dirty="0"/>
          </a:p>
        </p:txBody>
      </p:sp>
      <p:sp>
        <p:nvSpPr>
          <p:cNvPr id="16" name="Google Shape;280;p11">
            <a:extLst>
              <a:ext uri="{FF2B5EF4-FFF2-40B4-BE49-F238E27FC236}">
                <a16:creationId xmlns:a16="http://schemas.microsoft.com/office/drawing/2014/main" id="{AB7D6A50-1402-DD74-A454-046D0FC79FEC}"/>
              </a:ext>
            </a:extLst>
          </p:cNvPr>
          <p:cNvSpPr/>
          <p:nvPr/>
        </p:nvSpPr>
        <p:spPr>
          <a:xfrm>
            <a:off x="7606504" y="4876504"/>
            <a:ext cx="3560260" cy="679169"/>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2610407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C3B6A0F7-F617-9CAC-5D1F-D1B09AA754C6}"/>
            </a:ext>
          </a:extLst>
        </p:cNvPr>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6A85ADFC-A31A-8A29-013A-A71794CC81AD}"/>
              </a:ext>
            </a:extLst>
          </p:cNvPr>
          <p:cNvPicPr>
            <a:picLocks noGrp="1" noChangeAspect="1"/>
          </p:cNvPicPr>
          <p:nvPr>
            <p:ph idx="1"/>
          </p:nvPr>
        </p:nvPicPr>
        <p:blipFill>
          <a:blip r:embed="rId3"/>
          <a:stretch>
            <a:fillRect/>
          </a:stretch>
        </p:blipFill>
        <p:spPr>
          <a:xfrm>
            <a:off x="1071709" y="2072481"/>
            <a:ext cx="10048582" cy="4283869"/>
          </a:xfrm>
          <a:ln>
            <a:solidFill>
              <a:schemeClr val="bg1">
                <a:lumMod val="85000"/>
              </a:schemeClr>
            </a:solidFill>
          </a:ln>
        </p:spPr>
      </p:pic>
      <p:sp>
        <p:nvSpPr>
          <p:cNvPr id="2" name="Slide Number Placeholder 1">
            <a:extLst>
              <a:ext uri="{FF2B5EF4-FFF2-40B4-BE49-F238E27FC236}">
                <a16:creationId xmlns:a16="http://schemas.microsoft.com/office/drawing/2014/main" id="{66C50F48-1640-1DC2-91DB-952F6EEB9DBC}"/>
              </a:ext>
            </a:extLst>
          </p:cNvPr>
          <p:cNvSpPr>
            <a:spLocks noGrp="1"/>
          </p:cNvSpPr>
          <p:nvPr>
            <p:ph type="sldNum" sz="quarter" idx="12"/>
          </p:nvPr>
        </p:nvSpPr>
        <p:spPr>
          <a:xfrm>
            <a:off x="8610600" y="6356350"/>
            <a:ext cx="2743200" cy="365125"/>
          </a:xfrm>
        </p:spPr>
        <p:txBody>
          <a:bodyPr/>
          <a:lstStyle/>
          <a:p>
            <a:pPr lvl="0"/>
            <a:fld id="{00000000-1234-1234-1234-123412341234}" type="slidenum">
              <a:rPr lang="en-US" smtClean="0"/>
              <a:pPr lvl="0"/>
              <a:t>49</a:t>
            </a:fld>
            <a:endParaRPr lang="en-US"/>
          </a:p>
        </p:txBody>
      </p:sp>
      <p:sp>
        <p:nvSpPr>
          <p:cNvPr id="102" name="Google Shape;102;p6">
            <a:extLst>
              <a:ext uri="{FF2B5EF4-FFF2-40B4-BE49-F238E27FC236}">
                <a16:creationId xmlns:a16="http://schemas.microsoft.com/office/drawing/2014/main" id="{56608BB7-500F-1CBA-21A6-1517A9E32984}"/>
              </a:ext>
            </a:extLst>
          </p:cNvPr>
          <p:cNvSpPr txBox="1">
            <a:spLocks noGrp="1"/>
          </p:cNvSpPr>
          <p:nvPr>
            <p:ph type="title"/>
          </p:nvPr>
        </p:nvSpPr>
        <p:spPr>
          <a:xfrm>
            <a:off x="838200" y="365125"/>
            <a:ext cx="10515600" cy="1325563"/>
          </a:xfrm>
        </p:spPr>
        <p:txBody>
          <a:bodyPr/>
          <a:lstStyle/>
          <a:p>
            <a:pPr lvl="0"/>
            <a:r>
              <a:rPr lang="en-US" dirty="0"/>
              <a:t>Accessing MGDs</a:t>
            </a:r>
            <a:br>
              <a:rPr lang="en-US" dirty="0"/>
            </a:br>
            <a:r>
              <a:rPr lang="en-US" sz="3600" dirty="0"/>
              <a:t>LC website at </a:t>
            </a:r>
            <a:r>
              <a:rPr lang="en-US" sz="3600" dirty="0">
                <a:hlinkClick r:id="rId4"/>
              </a:rPr>
              <a:t>https://loc.gov/aba/rda/mgd/</a:t>
            </a:r>
            <a:endParaRPr lang="en-US" dirty="0"/>
          </a:p>
        </p:txBody>
      </p:sp>
    </p:spTree>
    <p:extLst>
      <p:ext uri="{BB962C8B-B14F-4D97-AF65-F5344CB8AC3E}">
        <p14:creationId xmlns:p14="http://schemas.microsoft.com/office/powerpoint/2010/main" val="1646138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8225B9-A427-71CF-D86E-029A1862F70C}"/>
              </a:ext>
            </a:extLst>
          </p:cNvPr>
          <p:cNvSpPr>
            <a:spLocks noGrp="1"/>
          </p:cNvSpPr>
          <p:nvPr>
            <p:ph type="title"/>
          </p:nvPr>
        </p:nvSpPr>
        <p:spPr/>
        <p:txBody>
          <a:bodyPr/>
          <a:lstStyle/>
          <a:p>
            <a:r>
              <a:rPr lang="en-CA" dirty="0"/>
              <a:t>RDA Toolkit</a:t>
            </a:r>
          </a:p>
        </p:txBody>
      </p:sp>
      <p:sp>
        <p:nvSpPr>
          <p:cNvPr id="7" name="Text Placeholder 6">
            <a:extLst>
              <a:ext uri="{FF2B5EF4-FFF2-40B4-BE49-F238E27FC236}">
                <a16:creationId xmlns:a16="http://schemas.microsoft.com/office/drawing/2014/main" id="{2F37B58A-1AFB-53D8-2AE5-3A8206DCC486}"/>
              </a:ext>
            </a:extLst>
          </p:cNvPr>
          <p:cNvSpPr>
            <a:spLocks noGrp="1"/>
          </p:cNvSpPr>
          <p:nvPr>
            <p:ph type="body" idx="1"/>
          </p:nvPr>
        </p:nvSpPr>
        <p:spPr/>
        <p:txBody>
          <a:bodyPr/>
          <a:lstStyle/>
          <a:p>
            <a:r>
              <a:rPr lang="en-CA" dirty="0">
                <a:hlinkClick r:id="rId3"/>
              </a:rPr>
              <a:t>https://access.rdatoolkit.org/</a:t>
            </a:r>
            <a:endParaRPr lang="en-CA" dirty="0"/>
          </a:p>
        </p:txBody>
      </p:sp>
      <p:sp>
        <p:nvSpPr>
          <p:cNvPr id="5" name="Slide Number Placeholder 4">
            <a:extLst>
              <a:ext uri="{FF2B5EF4-FFF2-40B4-BE49-F238E27FC236}">
                <a16:creationId xmlns:a16="http://schemas.microsoft.com/office/drawing/2014/main" id="{359FA813-0F0F-A611-4127-C825550C1305}"/>
              </a:ext>
            </a:extLst>
          </p:cNvPr>
          <p:cNvSpPr>
            <a:spLocks noGrp="1"/>
          </p:cNvSpPr>
          <p:nvPr>
            <p:ph type="sldNum" sz="quarter" idx="12"/>
          </p:nvPr>
        </p:nvSpPr>
        <p:spPr/>
        <p:txBody>
          <a:bodyPr/>
          <a:lstStyle/>
          <a:p>
            <a:fld id="{26D89839-9540-4FD2-A570-163792ED64AF}" type="slidenum">
              <a:rPr lang="en-US" smtClean="0"/>
              <a:t>5</a:t>
            </a:fld>
            <a:endParaRPr lang="en-US"/>
          </a:p>
        </p:txBody>
      </p:sp>
    </p:spTree>
    <p:extLst>
      <p:ext uri="{BB962C8B-B14F-4D97-AF65-F5344CB8AC3E}">
        <p14:creationId xmlns:p14="http://schemas.microsoft.com/office/powerpoint/2010/main" val="3792035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76E3166-E1D7-640B-015E-F4501C354783}"/>
              </a:ext>
            </a:extLst>
          </p:cNvPr>
          <p:cNvPicPr>
            <a:picLocks noGrp="1" noChangeAspect="1"/>
          </p:cNvPicPr>
          <p:nvPr>
            <p:ph idx="1"/>
          </p:nvPr>
        </p:nvPicPr>
        <p:blipFill>
          <a:blip r:embed="rId3"/>
          <a:stretch>
            <a:fillRect/>
          </a:stretch>
        </p:blipFill>
        <p:spPr>
          <a:xfrm>
            <a:off x="1288844" y="1825625"/>
            <a:ext cx="9614311" cy="4351338"/>
          </a:xfrm>
          <a:ln>
            <a:solidFill>
              <a:schemeClr val="bg1">
                <a:lumMod val="85000"/>
              </a:schemeClr>
            </a:solidFill>
          </a:ln>
        </p:spPr>
      </p:pic>
      <p:sp>
        <p:nvSpPr>
          <p:cNvPr id="4" name="Slide Number Placeholder 3">
            <a:extLst>
              <a:ext uri="{FF2B5EF4-FFF2-40B4-BE49-F238E27FC236}">
                <a16:creationId xmlns:a16="http://schemas.microsoft.com/office/drawing/2014/main" id="{71CD824D-3B3A-4FE3-9792-32407964155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50</a:t>
            </a:fld>
            <a:endParaRPr lang="en-US"/>
          </a:p>
        </p:txBody>
      </p:sp>
      <p:sp>
        <p:nvSpPr>
          <p:cNvPr id="2" name="Title 1">
            <a:extLst>
              <a:ext uri="{FF2B5EF4-FFF2-40B4-BE49-F238E27FC236}">
                <a16:creationId xmlns:a16="http://schemas.microsoft.com/office/drawing/2014/main" id="{B62871B1-7CE6-49D4-A421-0E3D7702675C}"/>
              </a:ext>
            </a:extLst>
          </p:cNvPr>
          <p:cNvSpPr>
            <a:spLocks noGrp="1"/>
          </p:cNvSpPr>
          <p:nvPr>
            <p:ph type="title"/>
          </p:nvPr>
        </p:nvSpPr>
        <p:spPr/>
        <p:txBody>
          <a:bodyPr/>
          <a:lstStyle/>
          <a:p>
            <a:r>
              <a:rPr lang="en-US" dirty="0"/>
              <a:t>Accessing MGDs</a:t>
            </a:r>
            <a:br>
              <a:rPr lang="en-US" dirty="0"/>
            </a:br>
            <a:r>
              <a:rPr lang="en-US" sz="3600" dirty="0" err="1"/>
              <a:t>ClassWeb</a:t>
            </a:r>
            <a:r>
              <a:rPr lang="en-US" sz="3600" dirty="0"/>
              <a:t> Plus</a:t>
            </a:r>
            <a:endParaRPr lang="en-US" dirty="0"/>
          </a:p>
        </p:txBody>
      </p:sp>
    </p:spTree>
    <p:extLst>
      <p:ext uri="{BB962C8B-B14F-4D97-AF65-F5344CB8AC3E}">
        <p14:creationId xmlns:p14="http://schemas.microsoft.com/office/powerpoint/2010/main" val="15493202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94E01F-EBEA-E3FB-4403-D46C9632A5A8}"/>
              </a:ext>
            </a:extLst>
          </p:cNvPr>
          <p:cNvSpPr>
            <a:spLocks noGrp="1"/>
          </p:cNvSpPr>
          <p:nvPr>
            <p:ph type="title"/>
          </p:nvPr>
        </p:nvSpPr>
        <p:spPr/>
        <p:txBody>
          <a:bodyPr>
            <a:normAutofit/>
          </a:bodyPr>
          <a:lstStyle/>
          <a:p>
            <a:r>
              <a:rPr lang="en-CA" sz="4400" dirty="0"/>
              <a:t>MGDs link to RDA</a:t>
            </a:r>
          </a:p>
        </p:txBody>
      </p:sp>
      <p:pic>
        <p:nvPicPr>
          <p:cNvPr id="9" name="Content Placeholder 8">
            <a:extLst>
              <a:ext uri="{FF2B5EF4-FFF2-40B4-BE49-F238E27FC236}">
                <a16:creationId xmlns:a16="http://schemas.microsoft.com/office/drawing/2014/main" id="{3E3F0852-33CC-0651-566C-54EE5645B02B}"/>
              </a:ext>
            </a:extLst>
          </p:cNvPr>
          <p:cNvPicPr>
            <a:picLocks noGrp="1" noChangeAspect="1"/>
          </p:cNvPicPr>
          <p:nvPr>
            <p:ph idx="1"/>
          </p:nvPr>
        </p:nvPicPr>
        <p:blipFill>
          <a:blip r:embed="rId3"/>
          <a:stretch>
            <a:fillRect/>
          </a:stretch>
        </p:blipFill>
        <p:spPr>
          <a:xfrm>
            <a:off x="5074813" y="457200"/>
            <a:ext cx="5911842" cy="5490935"/>
          </a:xfrm>
        </p:spPr>
      </p:pic>
      <p:sp>
        <p:nvSpPr>
          <p:cNvPr id="4" name="Slide Number Placeholder 3">
            <a:extLst>
              <a:ext uri="{FF2B5EF4-FFF2-40B4-BE49-F238E27FC236}">
                <a16:creationId xmlns:a16="http://schemas.microsoft.com/office/drawing/2014/main" id="{3AE6DBC1-3444-54BD-E4B4-B51C2719B49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51</a:t>
            </a:fld>
            <a:endParaRPr lang="en-US"/>
          </a:p>
        </p:txBody>
      </p:sp>
    </p:spTree>
    <p:extLst>
      <p:ext uri="{BB962C8B-B14F-4D97-AF65-F5344CB8AC3E}">
        <p14:creationId xmlns:p14="http://schemas.microsoft.com/office/powerpoint/2010/main" val="9083774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AF49C-461D-EB86-7926-45F05BABE14D}"/>
              </a:ext>
            </a:extLst>
          </p:cNvPr>
          <p:cNvSpPr>
            <a:spLocks noGrp="1"/>
          </p:cNvSpPr>
          <p:nvPr>
            <p:ph type="title"/>
          </p:nvPr>
        </p:nvSpPr>
        <p:spPr/>
        <p:txBody>
          <a:bodyPr>
            <a:normAutofit/>
          </a:bodyPr>
          <a:lstStyle/>
          <a:p>
            <a:r>
              <a:rPr lang="en-CA" dirty="0"/>
              <a:t>Narrative MGDs and 1:1 MGDs</a:t>
            </a:r>
            <a:endParaRPr lang="en-CA" sz="5400" dirty="0"/>
          </a:p>
        </p:txBody>
      </p:sp>
      <p:sp>
        <p:nvSpPr>
          <p:cNvPr id="4" name="Text Placeholder 3">
            <a:extLst>
              <a:ext uri="{FF2B5EF4-FFF2-40B4-BE49-F238E27FC236}">
                <a16:creationId xmlns:a16="http://schemas.microsoft.com/office/drawing/2014/main" id="{4C59EA69-6E86-6F1C-CB31-DC6C943540CA}"/>
              </a:ext>
            </a:extLst>
          </p:cNvPr>
          <p:cNvSpPr>
            <a:spLocks noGrp="1"/>
          </p:cNvSpPr>
          <p:nvPr>
            <p:ph type="body" idx="1"/>
          </p:nvPr>
        </p:nvSpPr>
        <p:spPr/>
        <p:txBody>
          <a:bodyPr/>
          <a:lstStyle/>
          <a:p>
            <a:r>
              <a:rPr lang="en-CA" dirty="0"/>
              <a:t>Narrative MGDs</a:t>
            </a:r>
          </a:p>
        </p:txBody>
      </p:sp>
      <p:sp>
        <p:nvSpPr>
          <p:cNvPr id="3" name="Content Placeholder 2">
            <a:extLst>
              <a:ext uri="{FF2B5EF4-FFF2-40B4-BE49-F238E27FC236}">
                <a16:creationId xmlns:a16="http://schemas.microsoft.com/office/drawing/2014/main" id="{87A2D26F-7F78-D16B-1DD4-4DF69B5FD3B7}"/>
              </a:ext>
            </a:extLst>
          </p:cNvPr>
          <p:cNvSpPr>
            <a:spLocks noGrp="1"/>
          </p:cNvSpPr>
          <p:nvPr>
            <p:ph sz="half" idx="2"/>
          </p:nvPr>
        </p:nvSpPr>
        <p:spPr/>
        <p:txBody>
          <a:bodyPr>
            <a:normAutofit fontScale="85000" lnSpcReduction="20000"/>
          </a:bodyPr>
          <a:lstStyle/>
          <a:p>
            <a:r>
              <a:rPr lang="en-CA" dirty="0"/>
              <a:t>Instructions for describing a specific RDA entity</a:t>
            </a:r>
          </a:p>
          <a:p>
            <a:pPr lvl="1"/>
            <a:r>
              <a:rPr lang="en-CA" dirty="0"/>
              <a:t>e.g., </a:t>
            </a:r>
            <a:r>
              <a:rPr lang="en-CA" dirty="0">
                <a:hlinkClick r:id="rId3"/>
              </a:rPr>
              <a:t>MG: Works</a:t>
            </a:r>
            <a:r>
              <a:rPr lang="en-CA" dirty="0"/>
              <a:t> and </a:t>
            </a:r>
            <a:r>
              <a:rPr lang="en-CA" dirty="0">
                <a:hlinkClick r:id="rId4"/>
              </a:rPr>
              <a:t>MG: Places</a:t>
            </a:r>
            <a:endParaRPr lang="en-CA" dirty="0"/>
          </a:p>
          <a:p>
            <a:pPr lvl="2"/>
            <a:endParaRPr lang="en-CA" dirty="0"/>
          </a:p>
          <a:p>
            <a:r>
              <a:rPr lang="en-CA" dirty="0"/>
              <a:t>Instructions for new entities and concepts</a:t>
            </a:r>
          </a:p>
          <a:p>
            <a:pPr lvl="1"/>
            <a:r>
              <a:rPr lang="en-CA" dirty="0"/>
              <a:t>e.g., </a:t>
            </a:r>
            <a:r>
              <a:rPr lang="en-CA" dirty="0">
                <a:hlinkClick r:id="rId5"/>
              </a:rPr>
              <a:t>MG: Timespan</a:t>
            </a:r>
            <a:r>
              <a:rPr lang="en-CA" dirty="0"/>
              <a:t> and </a:t>
            </a:r>
            <a:r>
              <a:rPr lang="en-CA" dirty="0">
                <a:hlinkClick r:id="rId6"/>
              </a:rPr>
              <a:t>MG: Aggregates</a:t>
            </a:r>
            <a:endParaRPr lang="en-CA" dirty="0"/>
          </a:p>
          <a:p>
            <a:pPr lvl="2"/>
            <a:endParaRPr lang="en-CA" dirty="0"/>
          </a:p>
          <a:p>
            <a:r>
              <a:rPr lang="en-CA" dirty="0"/>
              <a:t>Instructions for policies, concepts, and practices used in PCC work but not addressed in the official RDA Toolkit</a:t>
            </a:r>
          </a:p>
          <a:p>
            <a:pPr lvl="1"/>
            <a:r>
              <a:rPr lang="en-CA" dirty="0"/>
              <a:t>e.g., </a:t>
            </a:r>
            <a:r>
              <a:rPr lang="en-CA" dirty="0">
                <a:hlinkClick r:id="rId7"/>
              </a:rPr>
              <a:t>MG: Basic Cataloging Decisions</a:t>
            </a:r>
            <a:endParaRPr lang="en-CA" dirty="0"/>
          </a:p>
        </p:txBody>
      </p:sp>
      <p:sp>
        <p:nvSpPr>
          <p:cNvPr id="6" name="Text Placeholder 5">
            <a:extLst>
              <a:ext uri="{FF2B5EF4-FFF2-40B4-BE49-F238E27FC236}">
                <a16:creationId xmlns:a16="http://schemas.microsoft.com/office/drawing/2014/main" id="{48D43DBD-00F6-48F1-1AF9-50E3A8F36716}"/>
              </a:ext>
            </a:extLst>
          </p:cNvPr>
          <p:cNvSpPr>
            <a:spLocks noGrp="1"/>
          </p:cNvSpPr>
          <p:nvPr>
            <p:ph type="body" sz="quarter" idx="3"/>
          </p:nvPr>
        </p:nvSpPr>
        <p:spPr/>
        <p:txBody>
          <a:bodyPr/>
          <a:lstStyle/>
          <a:p>
            <a:r>
              <a:rPr lang="en-CA" dirty="0"/>
              <a:t>1:1 MGDs</a:t>
            </a:r>
          </a:p>
        </p:txBody>
      </p:sp>
      <p:sp>
        <p:nvSpPr>
          <p:cNvPr id="7" name="Content Placeholder 6">
            <a:extLst>
              <a:ext uri="{FF2B5EF4-FFF2-40B4-BE49-F238E27FC236}">
                <a16:creationId xmlns:a16="http://schemas.microsoft.com/office/drawing/2014/main" id="{ED794718-F527-558F-15EC-57B1D5DCD046}"/>
              </a:ext>
            </a:extLst>
          </p:cNvPr>
          <p:cNvSpPr>
            <a:spLocks noGrp="1"/>
          </p:cNvSpPr>
          <p:nvPr>
            <p:ph sz="quarter" idx="4"/>
          </p:nvPr>
        </p:nvSpPr>
        <p:spPr/>
        <p:txBody>
          <a:bodyPr>
            <a:normAutofit fontScale="85000" lnSpcReduction="20000"/>
          </a:bodyPr>
          <a:lstStyle/>
          <a:p>
            <a:r>
              <a:rPr lang="en-CA" dirty="0"/>
              <a:t>Map to specific elements</a:t>
            </a:r>
          </a:p>
          <a:p>
            <a:endParaRPr lang="en-CA" dirty="0"/>
          </a:p>
          <a:p>
            <a:r>
              <a:rPr lang="en-CA" dirty="0"/>
              <a:t>Generally tied to a specific option or element subsection</a:t>
            </a:r>
          </a:p>
          <a:p>
            <a:endParaRPr lang="en-CA" dirty="0"/>
          </a:p>
        </p:txBody>
      </p:sp>
      <p:sp>
        <p:nvSpPr>
          <p:cNvPr id="5" name="Slide Number Placeholder 4">
            <a:extLst>
              <a:ext uri="{FF2B5EF4-FFF2-40B4-BE49-F238E27FC236}">
                <a16:creationId xmlns:a16="http://schemas.microsoft.com/office/drawing/2014/main" id="{4E6895D2-349A-584F-3079-8C6EEE6E17E9}"/>
              </a:ext>
            </a:extLst>
          </p:cNvPr>
          <p:cNvSpPr>
            <a:spLocks noGrp="1"/>
          </p:cNvSpPr>
          <p:nvPr>
            <p:ph type="sldNum" sz="quarter" idx="12"/>
          </p:nvPr>
        </p:nvSpPr>
        <p:spPr/>
        <p:txBody>
          <a:bodyPr/>
          <a:lstStyle/>
          <a:p>
            <a:fld id="{0F6E689A-FD86-4A33-93D6-EF2C1464DB39}" type="slidenum">
              <a:rPr lang="en-CA" smtClean="0"/>
              <a:t>52</a:t>
            </a:fld>
            <a:endParaRPr lang="en-CA"/>
          </a:p>
        </p:txBody>
      </p:sp>
    </p:spTree>
    <p:extLst>
      <p:ext uri="{BB962C8B-B14F-4D97-AF65-F5344CB8AC3E}">
        <p14:creationId xmlns:p14="http://schemas.microsoft.com/office/powerpoint/2010/main" val="36645058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C664B-9DAD-4E4B-E7A8-F5F0412607C8}"/>
            </a:ext>
          </a:extLst>
        </p:cNvPr>
        <p:cNvGrpSpPr/>
        <p:nvPr/>
      </p:nvGrpSpPr>
      <p:grpSpPr>
        <a:xfrm>
          <a:off x="0" y="0"/>
          <a:ext cx="0" cy="0"/>
          <a:chOff x="0" y="0"/>
          <a:chExt cx="0" cy="0"/>
        </a:xfrm>
      </p:grpSpPr>
      <p:pic>
        <p:nvPicPr>
          <p:cNvPr id="32" name="Content Placeholder 31">
            <a:extLst>
              <a:ext uri="{FF2B5EF4-FFF2-40B4-BE49-F238E27FC236}">
                <a16:creationId xmlns:a16="http://schemas.microsoft.com/office/drawing/2014/main" id="{2AD33710-0B7A-024D-FB1C-DE9B006629A7}"/>
              </a:ext>
            </a:extLst>
          </p:cNvPr>
          <p:cNvPicPr>
            <a:picLocks noGrp="1" noChangeAspect="1"/>
          </p:cNvPicPr>
          <p:nvPr>
            <p:ph sz="quarter" idx="4"/>
          </p:nvPr>
        </p:nvPicPr>
        <p:blipFill>
          <a:blip r:embed="rId3"/>
          <a:stretch>
            <a:fillRect/>
          </a:stretch>
        </p:blipFill>
        <p:spPr>
          <a:xfrm>
            <a:off x="6172200" y="2510290"/>
            <a:ext cx="5183188" cy="3674158"/>
          </a:xfrm>
        </p:spPr>
      </p:pic>
      <p:sp>
        <p:nvSpPr>
          <p:cNvPr id="34" name="Rectangle 33">
            <a:extLst>
              <a:ext uri="{FF2B5EF4-FFF2-40B4-BE49-F238E27FC236}">
                <a16:creationId xmlns:a16="http://schemas.microsoft.com/office/drawing/2014/main" id="{2F16BD8E-4CDD-E7EB-CD6E-ED9C268C5D52}"/>
              </a:ext>
            </a:extLst>
          </p:cNvPr>
          <p:cNvSpPr/>
          <p:nvPr/>
        </p:nvSpPr>
        <p:spPr>
          <a:xfrm>
            <a:off x="6172200" y="4516582"/>
            <a:ext cx="1422489" cy="15378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7" name="Content Placeholder 16">
            <a:extLst>
              <a:ext uri="{FF2B5EF4-FFF2-40B4-BE49-F238E27FC236}">
                <a16:creationId xmlns:a16="http://schemas.microsoft.com/office/drawing/2014/main" id="{E81AE710-E402-C726-FF56-E6E8CF346D7D}"/>
              </a:ext>
            </a:extLst>
          </p:cNvPr>
          <p:cNvPicPr>
            <a:picLocks noGrp="1" noChangeAspect="1"/>
          </p:cNvPicPr>
          <p:nvPr>
            <p:ph sz="half" idx="2"/>
          </p:nvPr>
        </p:nvPicPr>
        <p:blipFill>
          <a:blip r:embed="rId4"/>
          <a:stretch>
            <a:fillRect/>
          </a:stretch>
        </p:blipFill>
        <p:spPr>
          <a:xfrm>
            <a:off x="839788" y="2534951"/>
            <a:ext cx="5157787" cy="3624835"/>
          </a:xfrm>
        </p:spPr>
      </p:pic>
      <p:sp>
        <p:nvSpPr>
          <p:cNvPr id="2" name="Title 1">
            <a:extLst>
              <a:ext uri="{FF2B5EF4-FFF2-40B4-BE49-F238E27FC236}">
                <a16:creationId xmlns:a16="http://schemas.microsoft.com/office/drawing/2014/main" id="{DBAD39BF-47EE-F584-BAF3-9E0AA055BA15}"/>
              </a:ext>
            </a:extLst>
          </p:cNvPr>
          <p:cNvSpPr>
            <a:spLocks noGrp="1"/>
          </p:cNvSpPr>
          <p:nvPr>
            <p:ph type="title"/>
          </p:nvPr>
        </p:nvSpPr>
        <p:spPr/>
        <p:txBody>
          <a:bodyPr>
            <a:normAutofit/>
          </a:bodyPr>
          <a:lstStyle/>
          <a:p>
            <a:r>
              <a:rPr lang="en-CA" dirty="0"/>
              <a:t>Narrative MGDs and 1:1 MGDs</a:t>
            </a:r>
            <a:endParaRPr lang="en-CA" sz="5400" dirty="0"/>
          </a:p>
        </p:txBody>
      </p:sp>
      <p:sp>
        <p:nvSpPr>
          <p:cNvPr id="3" name="Text Placeholder 2">
            <a:extLst>
              <a:ext uri="{FF2B5EF4-FFF2-40B4-BE49-F238E27FC236}">
                <a16:creationId xmlns:a16="http://schemas.microsoft.com/office/drawing/2014/main" id="{FB956C56-626F-5783-BA8E-DA4AFF4B331E}"/>
              </a:ext>
            </a:extLst>
          </p:cNvPr>
          <p:cNvSpPr>
            <a:spLocks noGrp="1"/>
          </p:cNvSpPr>
          <p:nvPr>
            <p:ph type="body" idx="1"/>
          </p:nvPr>
        </p:nvSpPr>
        <p:spPr/>
        <p:txBody>
          <a:bodyPr/>
          <a:lstStyle/>
          <a:p>
            <a:r>
              <a:rPr lang="en-CA" dirty="0"/>
              <a:t>MGD Home Page</a:t>
            </a:r>
          </a:p>
        </p:txBody>
      </p:sp>
      <p:sp>
        <p:nvSpPr>
          <p:cNvPr id="5" name="Text Placeholder 4">
            <a:extLst>
              <a:ext uri="{FF2B5EF4-FFF2-40B4-BE49-F238E27FC236}">
                <a16:creationId xmlns:a16="http://schemas.microsoft.com/office/drawing/2014/main" id="{8427B274-6136-CD8B-EAE8-804B4855F2B8}"/>
              </a:ext>
            </a:extLst>
          </p:cNvPr>
          <p:cNvSpPr>
            <a:spLocks noGrp="1"/>
          </p:cNvSpPr>
          <p:nvPr>
            <p:ph type="body" sz="quarter" idx="3"/>
          </p:nvPr>
        </p:nvSpPr>
        <p:spPr/>
        <p:txBody>
          <a:bodyPr/>
          <a:lstStyle/>
          <a:p>
            <a:r>
              <a:rPr lang="en-CA" dirty="0"/>
              <a:t>MGD Page for Work Entity</a:t>
            </a:r>
          </a:p>
        </p:txBody>
      </p:sp>
      <p:sp>
        <p:nvSpPr>
          <p:cNvPr id="7" name="Slide Number Placeholder 6">
            <a:extLst>
              <a:ext uri="{FF2B5EF4-FFF2-40B4-BE49-F238E27FC236}">
                <a16:creationId xmlns:a16="http://schemas.microsoft.com/office/drawing/2014/main" id="{A48B4940-4A98-CF76-13ED-08D6E67072DD}"/>
              </a:ext>
            </a:extLst>
          </p:cNvPr>
          <p:cNvSpPr>
            <a:spLocks noGrp="1"/>
          </p:cNvSpPr>
          <p:nvPr>
            <p:ph type="sldNum" sz="quarter" idx="12"/>
          </p:nvPr>
        </p:nvSpPr>
        <p:spPr/>
        <p:txBody>
          <a:bodyPr/>
          <a:lstStyle/>
          <a:p>
            <a:fld id="{0F6E689A-FD86-4A33-93D6-EF2C1464DB39}" type="slidenum">
              <a:rPr lang="en-CA" smtClean="0"/>
              <a:t>53</a:t>
            </a:fld>
            <a:endParaRPr lang="en-CA"/>
          </a:p>
        </p:txBody>
      </p:sp>
      <p:sp>
        <p:nvSpPr>
          <p:cNvPr id="10" name="TextBox 9">
            <a:extLst>
              <a:ext uri="{FF2B5EF4-FFF2-40B4-BE49-F238E27FC236}">
                <a16:creationId xmlns:a16="http://schemas.microsoft.com/office/drawing/2014/main" id="{8BA84637-C899-BCEF-AEDB-97C3062EE678}"/>
              </a:ext>
            </a:extLst>
          </p:cNvPr>
          <p:cNvSpPr txBox="1"/>
          <p:nvPr/>
        </p:nvSpPr>
        <p:spPr>
          <a:xfrm>
            <a:off x="484210" y="3607396"/>
            <a:ext cx="1948482" cy="369332"/>
          </a:xfrm>
          <a:prstGeom prst="rect">
            <a:avLst/>
          </a:prstGeom>
          <a:solidFill>
            <a:schemeClr val="bg1"/>
          </a:solidFill>
        </p:spPr>
        <p:txBody>
          <a:bodyPr wrap="none" rtlCol="0">
            <a:spAutoFit/>
          </a:bodyPr>
          <a:lstStyle/>
          <a:p>
            <a:r>
              <a:rPr lang="en-CA" dirty="0">
                <a:solidFill>
                  <a:srgbClr val="FF0000"/>
                </a:solidFill>
              </a:rPr>
              <a:t>All narrative MGDs</a:t>
            </a:r>
          </a:p>
        </p:txBody>
      </p:sp>
      <p:sp>
        <p:nvSpPr>
          <p:cNvPr id="11" name="TextBox 10">
            <a:extLst>
              <a:ext uri="{FF2B5EF4-FFF2-40B4-BE49-F238E27FC236}">
                <a16:creationId xmlns:a16="http://schemas.microsoft.com/office/drawing/2014/main" id="{BD9D510A-0CCE-3F15-CF01-68F0F6A3BD3E}"/>
              </a:ext>
            </a:extLst>
          </p:cNvPr>
          <p:cNvSpPr txBox="1"/>
          <p:nvPr/>
        </p:nvSpPr>
        <p:spPr>
          <a:xfrm>
            <a:off x="1014761" y="5543332"/>
            <a:ext cx="1589124" cy="646331"/>
          </a:xfrm>
          <a:prstGeom prst="rect">
            <a:avLst/>
          </a:prstGeom>
          <a:solidFill>
            <a:schemeClr val="bg1"/>
          </a:solidFill>
        </p:spPr>
        <p:txBody>
          <a:bodyPr wrap="square" rtlCol="0">
            <a:spAutoFit/>
          </a:bodyPr>
          <a:lstStyle/>
          <a:p>
            <a:pPr algn="r"/>
            <a:r>
              <a:rPr lang="en-CA" dirty="0">
                <a:solidFill>
                  <a:srgbClr val="FF0000"/>
                </a:solidFill>
              </a:rPr>
              <a:t>Entity pages for 1:1 MGDs</a:t>
            </a:r>
          </a:p>
        </p:txBody>
      </p:sp>
      <p:sp>
        <p:nvSpPr>
          <p:cNvPr id="12" name="Left Brace 11">
            <a:extLst>
              <a:ext uri="{FF2B5EF4-FFF2-40B4-BE49-F238E27FC236}">
                <a16:creationId xmlns:a16="http://schemas.microsoft.com/office/drawing/2014/main" id="{3C2E65CC-D68A-EF5B-96D2-53700999EC04}"/>
              </a:ext>
            </a:extLst>
          </p:cNvPr>
          <p:cNvSpPr/>
          <p:nvPr/>
        </p:nvSpPr>
        <p:spPr>
          <a:xfrm>
            <a:off x="2436902" y="2712293"/>
            <a:ext cx="228676" cy="2173924"/>
          </a:xfrm>
          <a:prstGeom prst="leftBrace">
            <a:avLst/>
          </a:prstGeom>
          <a:ln>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CA">
              <a:solidFill>
                <a:srgbClr val="FF0000"/>
              </a:solidFill>
            </a:endParaRPr>
          </a:p>
        </p:txBody>
      </p:sp>
      <p:sp>
        <p:nvSpPr>
          <p:cNvPr id="23" name="TextBox 22">
            <a:extLst>
              <a:ext uri="{FF2B5EF4-FFF2-40B4-BE49-F238E27FC236}">
                <a16:creationId xmlns:a16="http://schemas.microsoft.com/office/drawing/2014/main" id="{9F5A67FF-6D65-1C8F-5515-A97867D38B5F}"/>
              </a:ext>
            </a:extLst>
          </p:cNvPr>
          <p:cNvSpPr txBox="1"/>
          <p:nvPr/>
        </p:nvSpPr>
        <p:spPr>
          <a:xfrm>
            <a:off x="8786096" y="3773098"/>
            <a:ext cx="1594219" cy="369332"/>
          </a:xfrm>
          <a:prstGeom prst="rect">
            <a:avLst/>
          </a:prstGeom>
          <a:noFill/>
        </p:spPr>
        <p:txBody>
          <a:bodyPr wrap="none" rtlCol="0">
            <a:spAutoFit/>
          </a:bodyPr>
          <a:lstStyle/>
          <a:p>
            <a:r>
              <a:rPr lang="en-CA" dirty="0">
                <a:solidFill>
                  <a:srgbClr val="FF0000"/>
                </a:solidFill>
              </a:rPr>
              <a:t>Narrative MGD</a:t>
            </a:r>
          </a:p>
        </p:txBody>
      </p:sp>
      <p:sp>
        <p:nvSpPr>
          <p:cNvPr id="24" name="Right Brace 23">
            <a:extLst>
              <a:ext uri="{FF2B5EF4-FFF2-40B4-BE49-F238E27FC236}">
                <a16:creationId xmlns:a16="http://schemas.microsoft.com/office/drawing/2014/main" id="{6BDD3CDB-66FF-AF4D-5D7F-B1C49069BA7F}"/>
              </a:ext>
            </a:extLst>
          </p:cNvPr>
          <p:cNvSpPr/>
          <p:nvPr/>
        </p:nvSpPr>
        <p:spPr>
          <a:xfrm flipH="1">
            <a:off x="7521355" y="4298023"/>
            <a:ext cx="245327" cy="1861763"/>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5" name="TextBox 24">
            <a:extLst>
              <a:ext uri="{FF2B5EF4-FFF2-40B4-BE49-F238E27FC236}">
                <a16:creationId xmlns:a16="http://schemas.microsoft.com/office/drawing/2014/main" id="{1390C734-EFE1-723A-346F-56583826E86F}"/>
              </a:ext>
            </a:extLst>
          </p:cNvPr>
          <p:cNvSpPr txBox="1"/>
          <p:nvPr/>
        </p:nvSpPr>
        <p:spPr>
          <a:xfrm>
            <a:off x="6353153" y="5044238"/>
            <a:ext cx="1163444" cy="369332"/>
          </a:xfrm>
          <a:prstGeom prst="rect">
            <a:avLst/>
          </a:prstGeom>
          <a:solidFill>
            <a:schemeClr val="bg1"/>
          </a:solidFill>
        </p:spPr>
        <p:txBody>
          <a:bodyPr wrap="square" rtlCol="0">
            <a:spAutoFit/>
          </a:bodyPr>
          <a:lstStyle/>
          <a:p>
            <a:r>
              <a:rPr lang="en-CA" dirty="0">
                <a:solidFill>
                  <a:srgbClr val="FF0000"/>
                </a:solidFill>
              </a:rPr>
              <a:t>1:1 MGDs</a:t>
            </a:r>
          </a:p>
        </p:txBody>
      </p:sp>
    </p:spTree>
    <p:extLst>
      <p:ext uri="{BB962C8B-B14F-4D97-AF65-F5344CB8AC3E}">
        <p14:creationId xmlns:p14="http://schemas.microsoft.com/office/powerpoint/2010/main" val="36828956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E720A-5891-8C8D-6E1A-411175DD25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6ADB53-B38C-D3B5-7A73-C53887C169FF}"/>
              </a:ext>
            </a:extLst>
          </p:cNvPr>
          <p:cNvSpPr>
            <a:spLocks noGrp="1"/>
          </p:cNvSpPr>
          <p:nvPr>
            <p:ph type="title"/>
          </p:nvPr>
        </p:nvSpPr>
        <p:spPr>
          <a:xfrm>
            <a:off x="838200" y="365125"/>
            <a:ext cx="10515600" cy="1325563"/>
          </a:xfrm>
        </p:spPr>
        <p:txBody>
          <a:bodyPr>
            <a:normAutofit/>
          </a:bodyPr>
          <a:lstStyle/>
          <a:p>
            <a:r>
              <a:rPr lang="en-CA" dirty="0"/>
              <a:t>Narrative MGDs</a:t>
            </a:r>
          </a:p>
        </p:txBody>
      </p:sp>
      <p:sp>
        <p:nvSpPr>
          <p:cNvPr id="3" name="Content Placeholder 2">
            <a:extLst>
              <a:ext uri="{FF2B5EF4-FFF2-40B4-BE49-F238E27FC236}">
                <a16:creationId xmlns:a16="http://schemas.microsoft.com/office/drawing/2014/main" id="{EEB31FEE-EF85-3ECC-F728-EB79E6EEA0F1}"/>
              </a:ext>
            </a:extLst>
          </p:cNvPr>
          <p:cNvSpPr>
            <a:spLocks noGrp="1"/>
          </p:cNvSpPr>
          <p:nvPr>
            <p:ph sz="half" idx="1"/>
          </p:nvPr>
        </p:nvSpPr>
        <p:spPr>
          <a:xfrm>
            <a:off x="838200" y="1825625"/>
            <a:ext cx="5181600" cy="4351338"/>
          </a:xfrm>
        </p:spPr>
        <p:txBody>
          <a:bodyPr>
            <a:normAutofit/>
          </a:bodyPr>
          <a:lstStyle/>
          <a:p>
            <a:r>
              <a:rPr lang="en-CA" dirty="0"/>
              <a:t>Basic structure</a:t>
            </a:r>
          </a:p>
          <a:p>
            <a:pPr lvl="1"/>
            <a:r>
              <a:rPr lang="en-CA" dirty="0"/>
              <a:t>Overview </a:t>
            </a:r>
          </a:p>
          <a:p>
            <a:pPr lvl="1"/>
            <a:r>
              <a:rPr lang="en-CA" dirty="0"/>
              <a:t>Changes from Original RDA </a:t>
            </a:r>
          </a:p>
          <a:p>
            <a:pPr lvl="1"/>
            <a:r>
              <a:rPr lang="en-CA" dirty="0"/>
              <a:t>Implementation with Metadata Examples</a:t>
            </a:r>
          </a:p>
          <a:p>
            <a:pPr lvl="2"/>
            <a:r>
              <a:rPr lang="en-CA" dirty="0"/>
              <a:t>Guidance</a:t>
            </a:r>
          </a:p>
          <a:p>
            <a:pPr lvl="2"/>
            <a:r>
              <a:rPr lang="en-CA" dirty="0"/>
              <a:t>MARC Examples</a:t>
            </a:r>
          </a:p>
          <a:p>
            <a:pPr lvl="2"/>
            <a:r>
              <a:rPr lang="en-CA" dirty="0"/>
              <a:t>BIBFRAME Examples</a:t>
            </a:r>
          </a:p>
          <a:p>
            <a:pPr lvl="1"/>
            <a:r>
              <a:rPr lang="en-CA" dirty="0"/>
              <a:t>Cataloger Judgment Areas</a:t>
            </a:r>
          </a:p>
          <a:p>
            <a:pPr lvl="1"/>
            <a:endParaRPr lang="en-CA" dirty="0"/>
          </a:p>
        </p:txBody>
      </p:sp>
      <p:pic>
        <p:nvPicPr>
          <p:cNvPr id="13" name="Content Placeholder 12">
            <a:extLst>
              <a:ext uri="{FF2B5EF4-FFF2-40B4-BE49-F238E27FC236}">
                <a16:creationId xmlns:a16="http://schemas.microsoft.com/office/drawing/2014/main" id="{F4C72E9F-1417-4E01-785C-538BD524642D}"/>
              </a:ext>
            </a:extLst>
          </p:cNvPr>
          <p:cNvPicPr>
            <a:picLocks noGrp="1" noChangeAspect="1"/>
          </p:cNvPicPr>
          <p:nvPr>
            <p:ph sz="half" idx="2"/>
          </p:nvPr>
        </p:nvPicPr>
        <p:blipFill>
          <a:blip r:embed="rId3"/>
          <a:stretch>
            <a:fillRect/>
          </a:stretch>
        </p:blipFill>
        <p:spPr>
          <a:xfrm>
            <a:off x="6172200" y="1825625"/>
            <a:ext cx="5181600" cy="4351338"/>
          </a:xfrm>
          <a:ln>
            <a:solidFill>
              <a:schemeClr val="bg1">
                <a:lumMod val="85000"/>
              </a:schemeClr>
            </a:solidFill>
          </a:ln>
        </p:spPr>
      </p:pic>
      <p:sp>
        <p:nvSpPr>
          <p:cNvPr id="5" name="Slide Number Placeholder 4">
            <a:extLst>
              <a:ext uri="{FF2B5EF4-FFF2-40B4-BE49-F238E27FC236}">
                <a16:creationId xmlns:a16="http://schemas.microsoft.com/office/drawing/2014/main" id="{6B22D90E-D535-A0FC-AA60-CEE28251E960}"/>
              </a:ext>
            </a:extLst>
          </p:cNvPr>
          <p:cNvSpPr>
            <a:spLocks noGrp="1"/>
          </p:cNvSpPr>
          <p:nvPr>
            <p:ph type="sldNum" sz="quarter" idx="12"/>
          </p:nvPr>
        </p:nvSpPr>
        <p:spPr>
          <a:xfrm>
            <a:off x="8610600" y="6356350"/>
            <a:ext cx="2743200" cy="365125"/>
          </a:xfrm>
        </p:spPr>
        <p:txBody>
          <a:bodyPr/>
          <a:lstStyle/>
          <a:p>
            <a:fld id="{0F6E689A-FD86-4A33-93D6-EF2C1464DB39}" type="slidenum">
              <a:rPr lang="en-CA" smtClean="0"/>
              <a:pPr/>
              <a:t>54</a:t>
            </a:fld>
            <a:endParaRPr lang="en-CA"/>
          </a:p>
        </p:txBody>
      </p:sp>
    </p:spTree>
    <p:extLst>
      <p:ext uri="{BB962C8B-B14F-4D97-AF65-F5344CB8AC3E}">
        <p14:creationId xmlns:p14="http://schemas.microsoft.com/office/powerpoint/2010/main" val="20475732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8FDF5-8B26-57F4-35B5-2EC27F4D9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BAA199-C108-1758-0B96-BD990727CA61}"/>
              </a:ext>
            </a:extLst>
          </p:cNvPr>
          <p:cNvSpPr>
            <a:spLocks noGrp="1"/>
          </p:cNvSpPr>
          <p:nvPr>
            <p:ph type="title"/>
          </p:nvPr>
        </p:nvSpPr>
        <p:spPr/>
        <p:txBody>
          <a:bodyPr>
            <a:normAutofit/>
          </a:bodyPr>
          <a:lstStyle/>
          <a:p>
            <a:r>
              <a:rPr lang="en-CA" dirty="0"/>
              <a:t>1:1 MGDs</a:t>
            </a:r>
            <a:endParaRPr lang="en-CA" sz="5400" dirty="0"/>
          </a:p>
        </p:txBody>
      </p:sp>
      <p:sp>
        <p:nvSpPr>
          <p:cNvPr id="3" name="Content Placeholder 2">
            <a:extLst>
              <a:ext uri="{FF2B5EF4-FFF2-40B4-BE49-F238E27FC236}">
                <a16:creationId xmlns:a16="http://schemas.microsoft.com/office/drawing/2014/main" id="{EDF661B3-5340-8686-B248-5F480C4305EE}"/>
              </a:ext>
            </a:extLst>
          </p:cNvPr>
          <p:cNvSpPr>
            <a:spLocks noGrp="1"/>
          </p:cNvSpPr>
          <p:nvPr>
            <p:ph sz="half" idx="1"/>
          </p:nvPr>
        </p:nvSpPr>
        <p:spPr/>
        <p:txBody>
          <a:bodyPr>
            <a:normAutofit/>
          </a:bodyPr>
          <a:lstStyle/>
          <a:p>
            <a:r>
              <a:rPr lang="en-CA" dirty="0"/>
              <a:t>Basic structure</a:t>
            </a:r>
          </a:p>
          <a:p>
            <a:pPr lvl="1"/>
            <a:r>
              <a:rPr lang="en-CA" dirty="0"/>
              <a:t>Header with link to RDA element</a:t>
            </a:r>
          </a:p>
          <a:p>
            <a:pPr lvl="1"/>
            <a:r>
              <a:rPr lang="en-CA" dirty="0"/>
              <a:t>Guidance</a:t>
            </a:r>
          </a:p>
          <a:p>
            <a:pPr lvl="1"/>
            <a:r>
              <a:rPr lang="en-CA" dirty="0"/>
              <a:t>MARC Examples</a:t>
            </a:r>
          </a:p>
          <a:p>
            <a:pPr lvl="1"/>
            <a:r>
              <a:rPr lang="en-CA" dirty="0"/>
              <a:t>BIBFRAME Examples</a:t>
            </a:r>
          </a:p>
          <a:p>
            <a:pPr lvl="1"/>
            <a:r>
              <a:rPr lang="en-CA" dirty="0"/>
              <a:t>Reference and Notes</a:t>
            </a:r>
          </a:p>
          <a:p>
            <a:pPr lvl="1"/>
            <a:r>
              <a:rPr lang="en-CA" dirty="0"/>
              <a:t>Update History</a:t>
            </a:r>
          </a:p>
        </p:txBody>
      </p:sp>
      <p:sp>
        <p:nvSpPr>
          <p:cNvPr id="5" name="Slide Number Placeholder 4">
            <a:extLst>
              <a:ext uri="{FF2B5EF4-FFF2-40B4-BE49-F238E27FC236}">
                <a16:creationId xmlns:a16="http://schemas.microsoft.com/office/drawing/2014/main" id="{99CFDE2F-FF7C-D865-BB51-0BA54E0ABD1E}"/>
              </a:ext>
            </a:extLst>
          </p:cNvPr>
          <p:cNvSpPr>
            <a:spLocks noGrp="1"/>
          </p:cNvSpPr>
          <p:nvPr>
            <p:ph type="sldNum" sz="quarter" idx="12"/>
          </p:nvPr>
        </p:nvSpPr>
        <p:spPr/>
        <p:txBody>
          <a:bodyPr/>
          <a:lstStyle/>
          <a:p>
            <a:fld id="{0F6E689A-FD86-4A33-93D6-EF2C1464DB39}" type="slidenum">
              <a:rPr lang="en-CA" smtClean="0"/>
              <a:t>55</a:t>
            </a:fld>
            <a:endParaRPr lang="en-CA"/>
          </a:p>
        </p:txBody>
      </p:sp>
      <p:pic>
        <p:nvPicPr>
          <p:cNvPr id="9" name="Content Placeholder 8">
            <a:extLst>
              <a:ext uri="{FF2B5EF4-FFF2-40B4-BE49-F238E27FC236}">
                <a16:creationId xmlns:a16="http://schemas.microsoft.com/office/drawing/2014/main" id="{219255DE-4CE5-FF04-2A55-4859C5633E5E}"/>
              </a:ext>
            </a:extLst>
          </p:cNvPr>
          <p:cNvPicPr>
            <a:picLocks noGrp="1" noChangeAspect="1"/>
          </p:cNvPicPr>
          <p:nvPr>
            <p:ph sz="half" idx="2"/>
          </p:nvPr>
        </p:nvPicPr>
        <p:blipFill>
          <a:blip r:embed="rId3"/>
          <a:stretch>
            <a:fillRect/>
          </a:stretch>
        </p:blipFill>
        <p:spPr>
          <a:ln>
            <a:solidFill>
              <a:schemeClr val="bg1">
                <a:lumMod val="85000"/>
              </a:schemeClr>
            </a:solidFill>
          </a:ln>
        </p:spPr>
      </p:pic>
    </p:spTree>
    <p:extLst>
      <p:ext uri="{BB962C8B-B14F-4D97-AF65-F5344CB8AC3E}">
        <p14:creationId xmlns:p14="http://schemas.microsoft.com/office/powerpoint/2010/main" val="9631574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C4258-6E6A-41B1-84C6-C38C669E3ADF}"/>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4A374796-68BE-4416-BE9A-8A793368E511}"/>
              </a:ext>
            </a:extLst>
          </p:cNvPr>
          <p:cNvSpPr>
            <a:spLocks noGrp="1"/>
          </p:cNvSpPr>
          <p:nvPr>
            <p:ph sz="half" idx="1"/>
          </p:nvPr>
        </p:nvSpPr>
        <p:spPr/>
        <p:txBody>
          <a:bodyPr/>
          <a:lstStyle/>
          <a:p>
            <a:r>
              <a:rPr lang="en-US" dirty="0"/>
              <a:t>When appropriate, MGDs have examples in MARC and BIBFRAME</a:t>
            </a:r>
          </a:p>
          <a:p>
            <a:endParaRPr lang="en-US" dirty="0"/>
          </a:p>
          <a:p>
            <a:r>
              <a:rPr lang="en-US" dirty="0"/>
              <a:t>Examples may be:</a:t>
            </a:r>
          </a:p>
          <a:p>
            <a:pPr lvl="1"/>
            <a:r>
              <a:rPr lang="en-US" dirty="0"/>
              <a:t>Made up</a:t>
            </a:r>
          </a:p>
          <a:p>
            <a:pPr lvl="1"/>
            <a:r>
              <a:rPr lang="en-US" dirty="0"/>
              <a:t>Copied from actual descriptions</a:t>
            </a:r>
          </a:p>
          <a:p>
            <a:pPr lvl="1"/>
            <a:r>
              <a:rPr lang="en-US" dirty="0"/>
              <a:t>Modified from actual descriptions</a:t>
            </a:r>
          </a:p>
          <a:p>
            <a:pPr lvl="1"/>
            <a:r>
              <a:rPr lang="en-US" dirty="0"/>
              <a:t>Taken from LC-PCC PSs for the original RDA Toolkit</a:t>
            </a:r>
          </a:p>
        </p:txBody>
      </p:sp>
      <p:sp>
        <p:nvSpPr>
          <p:cNvPr id="5" name="Slide Number Placeholder 4">
            <a:extLst>
              <a:ext uri="{FF2B5EF4-FFF2-40B4-BE49-F238E27FC236}">
                <a16:creationId xmlns:a16="http://schemas.microsoft.com/office/drawing/2014/main" id="{25CEFD7C-A79B-43BD-B196-BC08139C5430}"/>
              </a:ext>
            </a:extLst>
          </p:cNvPr>
          <p:cNvSpPr>
            <a:spLocks noGrp="1"/>
          </p:cNvSpPr>
          <p:nvPr>
            <p:ph type="sldNum" sz="quarter" idx="12"/>
          </p:nvPr>
        </p:nvSpPr>
        <p:spPr/>
        <p:txBody>
          <a:bodyPr/>
          <a:lstStyle/>
          <a:p>
            <a:fld id="{26D89839-9540-4FD2-A570-163792ED64AF}" type="slidenum">
              <a:rPr lang="en-US" smtClean="0"/>
              <a:t>56</a:t>
            </a:fld>
            <a:endParaRPr lang="en-US"/>
          </a:p>
        </p:txBody>
      </p:sp>
      <p:pic>
        <p:nvPicPr>
          <p:cNvPr id="23" name="Content Placeholder 22">
            <a:extLst>
              <a:ext uri="{FF2B5EF4-FFF2-40B4-BE49-F238E27FC236}">
                <a16:creationId xmlns:a16="http://schemas.microsoft.com/office/drawing/2014/main" id="{FAA1AEC7-3302-4143-ADF3-D2A9D77B8483}"/>
              </a:ext>
            </a:extLst>
          </p:cNvPr>
          <p:cNvPicPr>
            <a:picLocks noGrp="1" noChangeAspect="1"/>
          </p:cNvPicPr>
          <p:nvPr>
            <p:ph sz="half" idx="2"/>
          </p:nvPr>
        </p:nvPicPr>
        <p:blipFill>
          <a:blip r:embed="rId3"/>
          <a:stretch>
            <a:fillRect/>
          </a:stretch>
        </p:blipFill>
        <p:spPr>
          <a:xfrm>
            <a:off x="6433406" y="1825625"/>
            <a:ext cx="4659187" cy="4351338"/>
          </a:xfrm>
        </p:spPr>
      </p:pic>
    </p:spTree>
    <p:extLst>
      <p:ext uri="{BB962C8B-B14F-4D97-AF65-F5344CB8AC3E}">
        <p14:creationId xmlns:p14="http://schemas.microsoft.com/office/powerpoint/2010/main" val="9086271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202a1c992fb_0_0"/>
          <p:cNvSpPr txBox="1">
            <a:spLocks noGrp="1"/>
          </p:cNvSpPr>
          <p:nvPr>
            <p:ph type="title"/>
          </p:nvPr>
        </p:nvSpPr>
        <p:spPr>
          <a:xfrm>
            <a:off x="831850" y="1709738"/>
            <a:ext cx="10515600" cy="2852737"/>
          </a:xfrm>
          <a:noFill/>
          <a:ln>
            <a:noFill/>
          </a:ln>
        </p:spPr>
        <p:txBody>
          <a:bodyPr spcFirstLastPara="1" wrap="square" lIns="91425" tIns="45700" rIns="91425" bIns="45700" anchor="b" anchorCtr="0">
            <a:normAutofit/>
          </a:bodyPr>
          <a:lstStyle/>
          <a:p>
            <a:pPr lvl="0"/>
            <a:r>
              <a:rPr lang="en-CA" dirty="0">
                <a:sym typeface="Arial"/>
              </a:rPr>
              <a:t>BIBCO Standard Record (BSR) Metadata Application Profile</a:t>
            </a:r>
          </a:p>
        </p:txBody>
      </p:sp>
      <p:sp>
        <p:nvSpPr>
          <p:cNvPr id="8" name="Text Placeholder 7">
            <a:extLst>
              <a:ext uri="{FF2B5EF4-FFF2-40B4-BE49-F238E27FC236}">
                <a16:creationId xmlns:a16="http://schemas.microsoft.com/office/drawing/2014/main" id="{6A556F01-DBE1-1B84-602F-FD50958288A1}"/>
              </a:ext>
            </a:extLst>
          </p:cNvPr>
          <p:cNvSpPr>
            <a:spLocks noGrp="1"/>
          </p:cNvSpPr>
          <p:nvPr>
            <p:ph type="body" idx="1"/>
          </p:nvPr>
        </p:nvSpPr>
        <p:spPr/>
        <p:txBody>
          <a:bodyPr/>
          <a:lstStyle/>
          <a:p>
            <a:r>
              <a:rPr lang="en-CA" dirty="0">
                <a:hlinkClick r:id="rId3"/>
              </a:rPr>
              <a:t>https://wiki.lyrasis.org/display/PFCCP/PCC+Working+Group+on+Metadata+</a:t>
            </a:r>
            <a:br>
              <a:rPr lang="en-CA" dirty="0">
                <a:hlinkClick r:id="rId3"/>
              </a:rPr>
            </a:br>
            <a:r>
              <a:rPr lang="en-CA" dirty="0" err="1">
                <a:hlinkClick r:id="rId3"/>
              </a:rPr>
              <a:t>Application+Profiles</a:t>
            </a:r>
            <a:r>
              <a:rPr lang="en-CA" dirty="0"/>
              <a:t> </a:t>
            </a:r>
          </a:p>
        </p:txBody>
      </p:sp>
      <p:sp>
        <p:nvSpPr>
          <p:cNvPr id="90" name="Google Shape;90;g202a1c992fb_0_0"/>
          <p:cNvSpPr txBox="1">
            <a:spLocks noGrp="1"/>
          </p:cNvSpPr>
          <p:nvPr>
            <p:ph type="sldNum" sz="quarter" idx="12"/>
          </p:nvPr>
        </p:nvSpPr>
        <p:spPr>
          <a:xfrm>
            <a:off x="8610600" y="6356350"/>
            <a:ext cx="2743200" cy="365125"/>
          </a:xfrm>
          <a:noFill/>
          <a:ln>
            <a:noFill/>
          </a:ln>
        </p:spPr>
        <p:txBody>
          <a:bodyPr spcFirstLastPara="1" wrap="square" lIns="91425" tIns="45700" rIns="91425" bIns="45700" anchor="ctr" anchorCtr="0">
            <a:noAutofit/>
          </a:bodyPr>
          <a:lstStyle/>
          <a:p>
            <a:pPr lvl="0"/>
            <a:fld id="{00000000-1234-1234-1234-123412341234}" type="slidenum">
              <a:rPr lang="en-CA">
                <a:sym typeface="Arial"/>
              </a:rPr>
              <a:pPr lvl="0"/>
              <a:t>57</a:t>
            </a:fld>
            <a:endParaRPr lang="en-CA">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g320f41233ab_1_0"/>
          <p:cNvSpPr txBox="1">
            <a:spLocks noGrp="1"/>
          </p:cNvSpPr>
          <p:nvPr>
            <p:ph idx="1"/>
          </p:nvPr>
        </p:nvSpPr>
        <p:spPr/>
        <p:txBody>
          <a:bodyPr/>
          <a:lstStyle/>
          <a:p>
            <a:pPr lvl="0"/>
            <a:r>
              <a:rPr lang="en-CA" dirty="0"/>
              <a:t>A specification of the metadata that is used in an application</a:t>
            </a:r>
          </a:p>
          <a:p>
            <a:pPr lvl="0"/>
            <a:endParaRPr lang="en-CA" dirty="0"/>
          </a:p>
          <a:p>
            <a:pPr lvl="0"/>
            <a:r>
              <a:rPr lang="en-CA" dirty="0"/>
              <a:t>A specification may include the entities, elements, and vocabulary encoding schemes that are used</a:t>
            </a:r>
          </a:p>
          <a:p>
            <a:pPr marL="0" lvl="0" indent="0" algn="r">
              <a:buNone/>
            </a:pPr>
            <a:r>
              <a:rPr lang="en-CA" sz="1400" dirty="0"/>
              <a:t>(</a:t>
            </a:r>
            <a:r>
              <a:rPr lang="en-CA" sz="1400" dirty="0">
                <a:hlinkClick r:id="rId3"/>
              </a:rPr>
              <a:t>RDA Glossary</a:t>
            </a:r>
            <a:r>
              <a:rPr lang="en-CA" sz="1400" dirty="0"/>
              <a:t>)</a:t>
            </a:r>
            <a:endParaRPr lang="en-CA" dirty="0"/>
          </a:p>
        </p:txBody>
      </p:sp>
      <p:sp>
        <p:nvSpPr>
          <p:cNvPr id="97" name="Google Shape;97;g320f41233ab_1_0"/>
          <p:cNvSpPr txBox="1">
            <a:spLocks noGrp="1"/>
          </p:cNvSpPr>
          <p:nvPr>
            <p:ph type="sldNum" sz="quarter" idx="12"/>
          </p:nvPr>
        </p:nvSpPr>
        <p:spPr/>
        <p:txBody>
          <a:bodyPr/>
          <a:lstStyle/>
          <a:p>
            <a:pPr lvl="0"/>
            <a:fld id="{00000000-1234-1234-1234-123412341234}" type="slidenum">
              <a:rPr lang="en-CA" smtClean="0">
                <a:sym typeface="Arial"/>
              </a:rPr>
              <a:pPr lvl="0"/>
              <a:t>58</a:t>
            </a:fld>
            <a:endParaRPr lang="en-CA">
              <a:sym typeface="Arial"/>
            </a:endParaRPr>
          </a:p>
        </p:txBody>
      </p:sp>
      <p:sp>
        <p:nvSpPr>
          <p:cNvPr id="95" name="Google Shape;95;g320f41233ab_1_0"/>
          <p:cNvSpPr txBox="1">
            <a:spLocks noGrp="1"/>
          </p:cNvSpPr>
          <p:nvPr>
            <p:ph type="title"/>
          </p:nvPr>
        </p:nvSpPr>
        <p:spPr/>
        <p:txBody>
          <a:bodyPr/>
          <a:lstStyle/>
          <a:p>
            <a:pPr lvl="0"/>
            <a:r>
              <a:rPr lang="en-CA" dirty="0"/>
              <a:t>What is a metadata application profile?</a:t>
            </a:r>
            <a:endParaRPr lang="en-CA" dirty="0">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5"/>
          <p:cNvSpPr txBox="1">
            <a:spLocks noGrp="1"/>
          </p:cNvSpPr>
          <p:nvPr>
            <p:ph idx="1"/>
          </p:nvPr>
        </p:nvSpPr>
        <p:spPr/>
        <p:txBody>
          <a:bodyPr/>
          <a:lstStyle/>
          <a:p>
            <a:pPr lvl="0"/>
            <a:r>
              <a:rPr lang="en-CA" dirty="0"/>
              <a:t>The BIBCO Standard Record (BSR) is a metadata application profile</a:t>
            </a:r>
          </a:p>
          <a:p>
            <a:pPr lvl="0"/>
            <a:endParaRPr lang="en-CA" dirty="0"/>
          </a:p>
          <a:p>
            <a:pPr lvl="0"/>
            <a:r>
              <a:rPr lang="en-CA" dirty="0"/>
              <a:t>A model for bibliographic monographic records using a single encoding level in a shared database environment</a:t>
            </a:r>
          </a:p>
          <a:p>
            <a:pPr lvl="0"/>
            <a:endParaRPr lang="en-CA" dirty="0"/>
          </a:p>
          <a:p>
            <a:pPr lvl="0"/>
            <a:r>
              <a:rPr lang="en-CA" dirty="0"/>
              <a:t>Catalogers satisfy BSR requirements when creating and/or modifying bibliographic records, and determine the fullness that best suits the resources in their collections and the needs of their users</a:t>
            </a:r>
          </a:p>
        </p:txBody>
      </p:sp>
      <p:sp>
        <p:nvSpPr>
          <p:cNvPr id="104" name="Google Shape;104;p5"/>
          <p:cNvSpPr txBox="1">
            <a:spLocks noGrp="1"/>
          </p:cNvSpPr>
          <p:nvPr>
            <p:ph type="sldNum" sz="quarter" idx="12"/>
          </p:nvPr>
        </p:nvSpPr>
        <p:spPr/>
        <p:txBody>
          <a:bodyPr/>
          <a:lstStyle/>
          <a:p>
            <a:pPr lvl="0"/>
            <a:fld id="{00000000-1234-1234-1234-123412341234}" type="slidenum">
              <a:rPr lang="en-CA" smtClean="0">
                <a:sym typeface="Arial"/>
              </a:rPr>
              <a:pPr lvl="0"/>
              <a:t>59</a:t>
            </a:fld>
            <a:endParaRPr lang="en-CA">
              <a:sym typeface="Arial"/>
            </a:endParaRPr>
          </a:p>
        </p:txBody>
      </p:sp>
      <p:sp>
        <p:nvSpPr>
          <p:cNvPr id="102" name="Google Shape;102;p5"/>
          <p:cNvSpPr txBox="1">
            <a:spLocks noGrp="1"/>
          </p:cNvSpPr>
          <p:nvPr>
            <p:ph type="title"/>
          </p:nvPr>
        </p:nvSpPr>
        <p:spPr/>
        <p:txBody>
          <a:bodyPr/>
          <a:lstStyle/>
          <a:p>
            <a:pPr lvl="0"/>
            <a:r>
              <a:rPr lang="en-CA"/>
              <a:t>BIBCO Standard Record (BSR)</a:t>
            </a:r>
            <a:endParaRPr lang="en-CA" dirty="0">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2BDE06-BCA3-B18A-C355-6EA1F30849B3}"/>
              </a:ext>
            </a:extLst>
          </p:cNvPr>
          <p:cNvSpPr>
            <a:spLocks noGrp="1"/>
          </p:cNvSpPr>
          <p:nvPr>
            <p:ph type="title"/>
          </p:nvPr>
        </p:nvSpPr>
        <p:spPr/>
        <p:txBody>
          <a:bodyPr>
            <a:normAutofit/>
          </a:bodyPr>
          <a:lstStyle/>
          <a:p>
            <a:r>
              <a:rPr lang="en-CA" dirty="0"/>
              <a:t>RDA Toolkit</a:t>
            </a:r>
            <a:endParaRPr lang="en-CA" sz="2000" dirty="0"/>
          </a:p>
        </p:txBody>
      </p:sp>
      <p:sp>
        <p:nvSpPr>
          <p:cNvPr id="8" name="Content Placeholder 7">
            <a:extLst>
              <a:ext uri="{FF2B5EF4-FFF2-40B4-BE49-F238E27FC236}">
                <a16:creationId xmlns:a16="http://schemas.microsoft.com/office/drawing/2014/main" id="{223A2CA9-A27A-6699-EB32-F8329F3389A5}"/>
              </a:ext>
            </a:extLst>
          </p:cNvPr>
          <p:cNvSpPr>
            <a:spLocks noGrp="1"/>
          </p:cNvSpPr>
          <p:nvPr>
            <p:ph sz="half" idx="1"/>
          </p:nvPr>
        </p:nvSpPr>
        <p:spPr>
          <a:xfrm>
            <a:off x="838200" y="1825625"/>
            <a:ext cx="4371109" cy="4351338"/>
          </a:xfrm>
        </p:spPr>
        <p:txBody>
          <a:bodyPr>
            <a:normAutofit/>
          </a:bodyPr>
          <a:lstStyle/>
          <a:p>
            <a:r>
              <a:rPr lang="en-CA" dirty="0"/>
              <a:t>RDA Toolkit includes:</a:t>
            </a:r>
          </a:p>
          <a:p>
            <a:pPr lvl="1"/>
            <a:r>
              <a:rPr lang="en-CA" dirty="0"/>
              <a:t>RDA instructions that are searchable and browsable</a:t>
            </a:r>
          </a:p>
          <a:p>
            <a:pPr lvl="1"/>
            <a:r>
              <a:rPr lang="en-CA" dirty="0"/>
              <a:t>Mappings of RDA elements to MARC 21</a:t>
            </a:r>
          </a:p>
          <a:p>
            <a:pPr lvl="1"/>
            <a:r>
              <a:rPr lang="en-CA" dirty="0"/>
              <a:t>Library of Congress-Program for Cooperative Cataloging Policy Statements (LC-PCC PS)</a:t>
            </a:r>
          </a:p>
        </p:txBody>
      </p:sp>
      <p:pic>
        <p:nvPicPr>
          <p:cNvPr id="11" name="Content Placeholder 10">
            <a:extLst>
              <a:ext uri="{FF2B5EF4-FFF2-40B4-BE49-F238E27FC236}">
                <a16:creationId xmlns:a16="http://schemas.microsoft.com/office/drawing/2014/main" id="{D9219012-F4B1-854F-D03B-579C39491065}"/>
              </a:ext>
            </a:extLst>
          </p:cNvPr>
          <p:cNvPicPr>
            <a:picLocks noGrp="1" noChangeAspect="1"/>
          </p:cNvPicPr>
          <p:nvPr>
            <p:ph sz="half" idx="2"/>
          </p:nvPr>
        </p:nvPicPr>
        <p:blipFill>
          <a:blip r:embed="rId3"/>
          <a:stretch>
            <a:fillRect/>
          </a:stretch>
        </p:blipFill>
        <p:spPr>
          <a:xfrm>
            <a:off x="5209309" y="1825624"/>
            <a:ext cx="6144491" cy="4357447"/>
          </a:xfrm>
          <a:ln>
            <a:solidFill>
              <a:schemeClr val="bg1">
                <a:lumMod val="85000"/>
              </a:schemeClr>
            </a:solidFill>
          </a:ln>
        </p:spPr>
      </p:pic>
      <p:sp>
        <p:nvSpPr>
          <p:cNvPr id="4" name="Slide Number Placeholder 3">
            <a:extLst>
              <a:ext uri="{FF2B5EF4-FFF2-40B4-BE49-F238E27FC236}">
                <a16:creationId xmlns:a16="http://schemas.microsoft.com/office/drawing/2014/main" id="{EBD9E3D7-6DDB-2501-1AB1-E88EFD21DD1B}"/>
              </a:ext>
            </a:extLst>
          </p:cNvPr>
          <p:cNvSpPr>
            <a:spLocks noGrp="1"/>
          </p:cNvSpPr>
          <p:nvPr>
            <p:ph type="sldNum" sz="quarter" idx="12"/>
          </p:nvPr>
        </p:nvSpPr>
        <p:spPr/>
        <p:txBody>
          <a:bodyPr/>
          <a:lstStyle/>
          <a:p>
            <a:fld id="{26D89839-9540-4FD2-A570-163792ED64AF}" type="slidenum">
              <a:rPr lang="en-US" smtClean="0"/>
              <a:t>6</a:t>
            </a:fld>
            <a:endParaRPr lang="en-US"/>
          </a:p>
        </p:txBody>
      </p:sp>
    </p:spTree>
    <p:extLst>
      <p:ext uri="{BB962C8B-B14F-4D97-AF65-F5344CB8AC3E}">
        <p14:creationId xmlns:p14="http://schemas.microsoft.com/office/powerpoint/2010/main" val="20926895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3DE93-0F5F-95D2-C8AC-C137358AE88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5B33FAB-E353-C028-3590-1BA1CA71C5C0}"/>
              </a:ext>
            </a:extLst>
          </p:cNvPr>
          <p:cNvSpPr>
            <a:spLocks noGrp="1"/>
          </p:cNvSpPr>
          <p:nvPr>
            <p:ph type="title"/>
          </p:nvPr>
        </p:nvSpPr>
        <p:spPr/>
        <p:txBody>
          <a:bodyPr/>
          <a:lstStyle/>
          <a:p>
            <a:r>
              <a:rPr lang="en-US"/>
              <a:t>BIBCO Standard Record (BSR) RDA Metadata Application Profile</a:t>
            </a:r>
            <a:endParaRPr lang="en-US" dirty="0"/>
          </a:p>
        </p:txBody>
      </p:sp>
      <p:sp>
        <p:nvSpPr>
          <p:cNvPr id="6" name="Text Placeholder 5">
            <a:extLst>
              <a:ext uri="{FF2B5EF4-FFF2-40B4-BE49-F238E27FC236}">
                <a16:creationId xmlns:a16="http://schemas.microsoft.com/office/drawing/2014/main" id="{75B23691-9467-9EBA-70C8-3A96E65717E3}"/>
              </a:ext>
            </a:extLst>
          </p:cNvPr>
          <p:cNvSpPr>
            <a:spLocks noGrp="1"/>
          </p:cNvSpPr>
          <p:nvPr>
            <p:ph type="body" idx="1"/>
          </p:nvPr>
        </p:nvSpPr>
        <p:spPr/>
        <p:txBody>
          <a:bodyPr/>
          <a:lstStyle/>
          <a:p>
            <a:r>
              <a:rPr lang="en-US"/>
              <a:t>Original RDA</a:t>
            </a:r>
            <a:endParaRPr lang="en-US" dirty="0"/>
          </a:p>
        </p:txBody>
      </p:sp>
      <p:sp>
        <p:nvSpPr>
          <p:cNvPr id="7" name="Content Placeholder 6">
            <a:extLst>
              <a:ext uri="{FF2B5EF4-FFF2-40B4-BE49-F238E27FC236}">
                <a16:creationId xmlns:a16="http://schemas.microsoft.com/office/drawing/2014/main" id="{AA2C1811-5A54-A8BC-D82E-301EE62348BB}"/>
              </a:ext>
            </a:extLst>
          </p:cNvPr>
          <p:cNvSpPr>
            <a:spLocks noGrp="1"/>
          </p:cNvSpPr>
          <p:nvPr>
            <p:ph sz="half" idx="2"/>
          </p:nvPr>
        </p:nvSpPr>
        <p:spPr/>
        <p:txBody>
          <a:bodyPr>
            <a:normAutofit/>
          </a:bodyPr>
          <a:lstStyle/>
          <a:p>
            <a:pPr marL="0" indent="0">
              <a:buNone/>
            </a:pPr>
            <a:r>
              <a:rPr lang="en-CA" sz="2400" dirty="0">
                <a:hlinkClick r:id="rId3"/>
              </a:rPr>
              <a:t>April 26, 2024 revision</a:t>
            </a:r>
            <a:endParaRPr lang="en-CA" sz="2400" dirty="0"/>
          </a:p>
          <a:p>
            <a:pPr lvl="0"/>
            <a:r>
              <a:rPr lang="en-CA" sz="2400" dirty="0"/>
              <a:t>Word/PDF document</a:t>
            </a:r>
          </a:p>
          <a:p>
            <a:pPr lvl="0"/>
            <a:r>
              <a:rPr lang="en-CA" sz="2400" dirty="0"/>
              <a:t>Combination of RDA “Core”, “PCC Core”, and “PCC Recommended” elements applicable to textual monographs and various other formats</a:t>
            </a:r>
          </a:p>
          <a:p>
            <a:pPr lvl="0"/>
            <a:r>
              <a:rPr lang="en-CA" sz="2400" dirty="0"/>
              <a:t>Arranged in RDA element order</a:t>
            </a:r>
          </a:p>
          <a:p>
            <a:pPr lvl="0"/>
            <a:r>
              <a:rPr lang="en-CA" sz="2400" dirty="0"/>
              <a:t>Use in conjunction with LC-PCC PSs</a:t>
            </a:r>
          </a:p>
          <a:p>
            <a:endParaRPr lang="en-US" dirty="0"/>
          </a:p>
        </p:txBody>
      </p:sp>
      <p:sp>
        <p:nvSpPr>
          <p:cNvPr id="8" name="Text Placeholder 7">
            <a:extLst>
              <a:ext uri="{FF2B5EF4-FFF2-40B4-BE49-F238E27FC236}">
                <a16:creationId xmlns:a16="http://schemas.microsoft.com/office/drawing/2014/main" id="{A8B25C1F-A92F-89A9-03FD-F5FB08789A0D}"/>
              </a:ext>
            </a:extLst>
          </p:cNvPr>
          <p:cNvSpPr>
            <a:spLocks noGrp="1"/>
          </p:cNvSpPr>
          <p:nvPr>
            <p:ph type="body" sz="quarter" idx="3"/>
          </p:nvPr>
        </p:nvSpPr>
        <p:spPr/>
        <p:txBody>
          <a:bodyPr/>
          <a:lstStyle/>
          <a:p>
            <a:r>
              <a:rPr lang="en-US"/>
              <a:t>Official RDA</a:t>
            </a:r>
            <a:endParaRPr lang="en-US" dirty="0"/>
          </a:p>
        </p:txBody>
      </p:sp>
      <p:sp>
        <p:nvSpPr>
          <p:cNvPr id="9" name="Content Placeholder 8">
            <a:extLst>
              <a:ext uri="{FF2B5EF4-FFF2-40B4-BE49-F238E27FC236}">
                <a16:creationId xmlns:a16="http://schemas.microsoft.com/office/drawing/2014/main" id="{2342BA4B-2DEB-BA5E-7291-93188F5A3CDE}"/>
              </a:ext>
            </a:extLst>
          </p:cNvPr>
          <p:cNvSpPr>
            <a:spLocks noGrp="1"/>
          </p:cNvSpPr>
          <p:nvPr>
            <p:ph sz="quarter" idx="4"/>
          </p:nvPr>
        </p:nvSpPr>
        <p:spPr/>
        <p:txBody>
          <a:bodyPr>
            <a:normAutofit/>
          </a:bodyPr>
          <a:lstStyle/>
          <a:p>
            <a:pPr marL="0" indent="0">
              <a:buNone/>
            </a:pPr>
            <a:r>
              <a:rPr lang="en-CA" sz="2400" dirty="0">
                <a:hlinkClick r:id="rId4"/>
              </a:rPr>
              <a:t>BSR for Official RDA</a:t>
            </a:r>
            <a:r>
              <a:rPr lang="en-CA" sz="2400" dirty="0"/>
              <a:t> (2025 draft)</a:t>
            </a:r>
          </a:p>
          <a:p>
            <a:pPr lvl="0"/>
            <a:r>
              <a:rPr lang="en-CA" sz="2400" dirty="0"/>
              <a:t>Spreadsheet </a:t>
            </a:r>
          </a:p>
          <a:p>
            <a:pPr lvl="0"/>
            <a:r>
              <a:rPr lang="en-CA" sz="2400" dirty="0"/>
              <a:t>Combination of “PCC Core” and “PCC Recommended” elements applicable to textual monographs and various other formats</a:t>
            </a:r>
          </a:p>
          <a:p>
            <a:pPr lvl="0"/>
            <a:r>
              <a:rPr lang="en-CA" sz="2400" dirty="0"/>
              <a:t>A “map” to navigate official RDA</a:t>
            </a:r>
          </a:p>
          <a:p>
            <a:pPr lvl="0"/>
            <a:r>
              <a:rPr lang="en-CA" sz="2400" dirty="0"/>
              <a:t>Use in conjunction with LC-PCC PSs and MGDs</a:t>
            </a:r>
          </a:p>
        </p:txBody>
      </p:sp>
      <p:sp>
        <p:nvSpPr>
          <p:cNvPr id="3" name="Slide Number Placeholder 2">
            <a:extLst>
              <a:ext uri="{FF2B5EF4-FFF2-40B4-BE49-F238E27FC236}">
                <a16:creationId xmlns:a16="http://schemas.microsoft.com/office/drawing/2014/main" id="{2CBDFEF4-9CAC-7D7C-61DC-5D53001B32E8}"/>
              </a:ext>
            </a:extLst>
          </p:cNvPr>
          <p:cNvSpPr>
            <a:spLocks noGrp="1"/>
          </p:cNvSpPr>
          <p:nvPr>
            <p:ph type="sldNum" sz="quarter" idx="12"/>
          </p:nvPr>
        </p:nvSpPr>
        <p:spPr/>
        <p:txBody>
          <a:bodyPr/>
          <a:lstStyle/>
          <a:p>
            <a:fld id="{26D89839-9540-4FD2-A570-163792ED64AF}" type="slidenum">
              <a:rPr lang="en-US" smtClean="0"/>
              <a:pPr/>
              <a:t>60</a:t>
            </a:fld>
            <a:endParaRPr lang="en-US"/>
          </a:p>
        </p:txBody>
      </p:sp>
    </p:spTree>
    <p:extLst>
      <p:ext uri="{BB962C8B-B14F-4D97-AF65-F5344CB8AC3E}">
        <p14:creationId xmlns:p14="http://schemas.microsoft.com/office/powerpoint/2010/main" val="40342056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29">
          <a:extLst>
            <a:ext uri="{FF2B5EF4-FFF2-40B4-BE49-F238E27FC236}">
              <a16:creationId xmlns:a16="http://schemas.microsoft.com/office/drawing/2014/main" id="{2F96B191-97CA-3101-FA49-3D220EE4ADC5}"/>
            </a:ext>
          </a:extLst>
        </p:cNvPr>
        <p:cNvGrpSpPr/>
        <p:nvPr/>
      </p:nvGrpSpPr>
      <p:grpSpPr>
        <a:xfrm>
          <a:off x="0" y="0"/>
          <a:ext cx="0" cy="0"/>
          <a:chOff x="0" y="0"/>
          <a:chExt cx="0" cy="0"/>
        </a:xfrm>
      </p:grpSpPr>
      <p:sp>
        <p:nvSpPr>
          <p:cNvPr id="132" name="Google Shape;132;g320f41233ab_1_32">
            <a:extLst>
              <a:ext uri="{FF2B5EF4-FFF2-40B4-BE49-F238E27FC236}">
                <a16:creationId xmlns:a16="http://schemas.microsoft.com/office/drawing/2014/main" id="{266983E6-F9B8-279E-A344-821FD1292C14}"/>
              </a:ext>
            </a:extLst>
          </p:cNvPr>
          <p:cNvSpPr txBox="1">
            <a:spLocks noGrp="1"/>
          </p:cNvSpPr>
          <p:nvPr>
            <p:ph type="sldNum" sz="quarter" idx="12"/>
          </p:nvPr>
        </p:nvSpPr>
        <p:spPr>
          <a:xfrm>
            <a:off x="8610600" y="6356350"/>
            <a:ext cx="2743200" cy="365125"/>
          </a:xfrm>
        </p:spPr>
        <p:txBody>
          <a:bodyPr/>
          <a:lstStyle/>
          <a:p>
            <a:pPr lvl="0"/>
            <a:fld id="{00000000-1234-1234-1234-123412341234}" type="slidenum">
              <a:rPr lang="en-CA" smtClean="0">
                <a:sym typeface="Arial"/>
              </a:rPr>
              <a:pPr lvl="0"/>
              <a:t>61</a:t>
            </a:fld>
            <a:endParaRPr lang="en-CA">
              <a:sym typeface="Arial"/>
            </a:endParaRPr>
          </a:p>
        </p:txBody>
      </p:sp>
      <p:sp>
        <p:nvSpPr>
          <p:cNvPr id="130" name="Google Shape;130;g320f41233ab_1_32">
            <a:extLst>
              <a:ext uri="{FF2B5EF4-FFF2-40B4-BE49-F238E27FC236}">
                <a16:creationId xmlns:a16="http://schemas.microsoft.com/office/drawing/2014/main" id="{7A5B3A90-A265-FB14-13A1-100DA1B0264D}"/>
              </a:ext>
            </a:extLst>
          </p:cNvPr>
          <p:cNvSpPr txBox="1">
            <a:spLocks noGrp="1"/>
          </p:cNvSpPr>
          <p:nvPr>
            <p:ph type="title"/>
          </p:nvPr>
        </p:nvSpPr>
        <p:spPr>
          <a:xfrm>
            <a:off x="838200" y="365125"/>
            <a:ext cx="10515600" cy="1325563"/>
          </a:xfrm>
        </p:spPr>
        <p:txBody>
          <a:bodyPr/>
          <a:lstStyle/>
          <a:p>
            <a:pPr lvl="0"/>
            <a:r>
              <a:rPr lang="en-CA"/>
              <a:t>BIBCO Standard Record (BSR) RDA Metadata Application Profile for Official RDA</a:t>
            </a:r>
            <a:endParaRPr lang="en-CA" dirty="0">
              <a:sym typeface="Arial"/>
            </a:endParaRPr>
          </a:p>
        </p:txBody>
      </p:sp>
      <p:pic>
        <p:nvPicPr>
          <p:cNvPr id="21" name="Content Placeholder 20">
            <a:extLst>
              <a:ext uri="{FF2B5EF4-FFF2-40B4-BE49-F238E27FC236}">
                <a16:creationId xmlns:a16="http://schemas.microsoft.com/office/drawing/2014/main" id="{E43FF743-94A9-605A-9E8B-942ECE056BD8}"/>
              </a:ext>
            </a:extLst>
          </p:cNvPr>
          <p:cNvPicPr>
            <a:picLocks noGrp="1" noChangeAspect="1"/>
          </p:cNvPicPr>
          <p:nvPr>
            <p:ph idx="1"/>
          </p:nvPr>
        </p:nvPicPr>
        <p:blipFill>
          <a:blip r:embed="rId3"/>
          <a:stretch>
            <a:fillRect/>
          </a:stretch>
        </p:blipFill>
        <p:spPr>
          <a:xfrm>
            <a:off x="838200" y="2784773"/>
            <a:ext cx="10515600" cy="3472417"/>
          </a:xfrm>
          <a:ln>
            <a:solidFill>
              <a:schemeClr val="tx1"/>
            </a:solidFill>
          </a:ln>
        </p:spPr>
      </p:pic>
      <p:sp>
        <p:nvSpPr>
          <p:cNvPr id="23" name="TextBox 22">
            <a:extLst>
              <a:ext uri="{FF2B5EF4-FFF2-40B4-BE49-F238E27FC236}">
                <a16:creationId xmlns:a16="http://schemas.microsoft.com/office/drawing/2014/main" id="{7B514845-B701-6CD5-7C64-47FC0CD2A2D8}"/>
              </a:ext>
            </a:extLst>
          </p:cNvPr>
          <p:cNvSpPr txBox="1"/>
          <p:nvPr/>
        </p:nvSpPr>
        <p:spPr>
          <a:xfrm>
            <a:off x="838200" y="1789848"/>
            <a:ext cx="10515600" cy="830997"/>
          </a:xfrm>
          <a:prstGeom prst="rect">
            <a:avLst/>
          </a:prstGeom>
          <a:noFill/>
        </p:spPr>
        <p:txBody>
          <a:bodyPr wrap="square">
            <a:spAutoFit/>
          </a:bodyPr>
          <a:lstStyle/>
          <a:p>
            <a:r>
              <a:rPr lang="en-CA" sz="2400" dirty="0">
                <a:hlinkClick r:id="rId4"/>
              </a:rPr>
              <a:t>https://wiki.lyrasis.org/display/PFCCP/PCC+Working+Group+on+Metadata+</a:t>
            </a:r>
            <a:br>
              <a:rPr lang="en-CA" sz="2400" dirty="0">
                <a:hlinkClick r:id="rId4"/>
              </a:rPr>
            </a:br>
            <a:r>
              <a:rPr lang="en-CA" sz="2400" dirty="0" err="1">
                <a:hlinkClick r:id="rId4"/>
              </a:rPr>
              <a:t>Application+Profiles</a:t>
            </a:r>
            <a:endParaRPr lang="en-CA" sz="2400" dirty="0"/>
          </a:p>
        </p:txBody>
      </p:sp>
    </p:spTree>
    <p:extLst>
      <p:ext uri="{BB962C8B-B14F-4D97-AF65-F5344CB8AC3E}">
        <p14:creationId xmlns:p14="http://schemas.microsoft.com/office/powerpoint/2010/main" val="21231269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37">
          <a:extLst>
            <a:ext uri="{FF2B5EF4-FFF2-40B4-BE49-F238E27FC236}">
              <a16:creationId xmlns:a16="http://schemas.microsoft.com/office/drawing/2014/main" id="{DE74413C-9E58-074F-916D-06A483908221}"/>
            </a:ext>
          </a:extLst>
        </p:cNvPr>
        <p:cNvGrpSpPr/>
        <p:nvPr/>
      </p:nvGrpSpPr>
      <p:grpSpPr>
        <a:xfrm>
          <a:off x="0" y="0"/>
          <a:ext cx="0" cy="0"/>
          <a:chOff x="0" y="0"/>
          <a:chExt cx="0" cy="0"/>
        </a:xfrm>
      </p:grpSpPr>
      <p:sp>
        <p:nvSpPr>
          <p:cNvPr id="140" name="Google Shape;140;g327ff93b49d_0_18">
            <a:extLst>
              <a:ext uri="{FF2B5EF4-FFF2-40B4-BE49-F238E27FC236}">
                <a16:creationId xmlns:a16="http://schemas.microsoft.com/office/drawing/2014/main" id="{FF9901A1-FA4F-2C6D-79C7-75FB3737AFC3}"/>
              </a:ext>
            </a:extLst>
          </p:cNvPr>
          <p:cNvSpPr txBox="1">
            <a:spLocks noGrp="1"/>
          </p:cNvSpPr>
          <p:nvPr>
            <p:ph type="sldNum" sz="quarter" idx="12"/>
          </p:nvPr>
        </p:nvSpPr>
        <p:spPr>
          <a:xfrm>
            <a:off x="8610600" y="6356350"/>
            <a:ext cx="2743200" cy="365125"/>
          </a:xfrm>
          <a:noFill/>
          <a:ln>
            <a:noFill/>
          </a:ln>
        </p:spPr>
        <p:txBody>
          <a:bodyPr spcFirstLastPara="1" wrap="square" lIns="91425" tIns="45700" rIns="91425" bIns="45700" anchor="ctr" anchorCtr="0">
            <a:noAutofit/>
          </a:bodyPr>
          <a:lstStyle/>
          <a:p>
            <a:pPr lvl="0"/>
            <a:fld id="{00000000-1234-1234-1234-123412341234}" type="slidenum">
              <a:rPr lang="en-CA">
                <a:sym typeface="Arial"/>
              </a:rPr>
              <a:pPr lvl="0"/>
              <a:t>62</a:t>
            </a:fld>
            <a:endParaRPr lang="en-CA">
              <a:sym typeface="Arial"/>
            </a:endParaRPr>
          </a:p>
        </p:txBody>
      </p:sp>
      <p:sp>
        <p:nvSpPr>
          <p:cNvPr id="138" name="Google Shape;138;g327ff93b49d_0_18">
            <a:extLst>
              <a:ext uri="{FF2B5EF4-FFF2-40B4-BE49-F238E27FC236}">
                <a16:creationId xmlns:a16="http://schemas.microsoft.com/office/drawing/2014/main" id="{ACDCC525-5635-D116-9E50-EB689D9D2BB2}"/>
              </a:ext>
            </a:extLst>
          </p:cNvPr>
          <p:cNvSpPr txBox="1">
            <a:spLocks noGrp="1"/>
          </p:cNvSpPr>
          <p:nvPr>
            <p:ph type="title"/>
          </p:nvPr>
        </p:nvSpPr>
        <p:spPr>
          <a:xfrm>
            <a:off x="838200" y="365125"/>
            <a:ext cx="10515600" cy="1325563"/>
          </a:xfrm>
          <a:noFill/>
          <a:ln>
            <a:noFill/>
          </a:ln>
        </p:spPr>
        <p:txBody>
          <a:bodyPr spcFirstLastPara="1" wrap="square" lIns="91425" tIns="45700" rIns="91425" bIns="45700" anchor="ctr" anchorCtr="0">
            <a:normAutofit/>
          </a:bodyPr>
          <a:lstStyle/>
          <a:p>
            <a:pPr lvl="0"/>
            <a:r>
              <a:rPr lang="en-CA" dirty="0"/>
              <a:t>BSR for Official RDA</a:t>
            </a:r>
            <a:br>
              <a:rPr lang="en-CA" dirty="0"/>
            </a:br>
            <a:r>
              <a:rPr lang="en-CA" sz="3600" dirty="0"/>
              <a:t>Abbreviations &amp; Color Coding </a:t>
            </a:r>
            <a:endParaRPr lang="en-CA" sz="3600" dirty="0">
              <a:sym typeface="Arial"/>
            </a:endParaRPr>
          </a:p>
        </p:txBody>
      </p:sp>
      <p:pic>
        <p:nvPicPr>
          <p:cNvPr id="17" name="Content Placeholder 16">
            <a:extLst>
              <a:ext uri="{FF2B5EF4-FFF2-40B4-BE49-F238E27FC236}">
                <a16:creationId xmlns:a16="http://schemas.microsoft.com/office/drawing/2014/main" id="{D4EA213F-9558-4B01-256E-4DCCC1C8F854}"/>
              </a:ext>
            </a:extLst>
          </p:cNvPr>
          <p:cNvPicPr>
            <a:picLocks noGrp="1" noChangeAspect="1"/>
          </p:cNvPicPr>
          <p:nvPr>
            <p:ph idx="1"/>
          </p:nvPr>
        </p:nvPicPr>
        <p:blipFill>
          <a:blip r:embed="rId3"/>
          <a:stretch>
            <a:fillRect/>
          </a:stretch>
        </p:blipFill>
        <p:spPr>
          <a:xfrm>
            <a:off x="838200" y="2037696"/>
            <a:ext cx="10515599" cy="3971645"/>
          </a:xfrm>
          <a:ln>
            <a:solidFill>
              <a:schemeClr val="tx1"/>
            </a:solidFill>
          </a:ln>
        </p:spPr>
      </p:pic>
    </p:spTree>
    <p:extLst>
      <p:ext uri="{BB962C8B-B14F-4D97-AF65-F5344CB8AC3E}">
        <p14:creationId xmlns:p14="http://schemas.microsoft.com/office/powerpoint/2010/main" val="28618173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Google Shape;147;g327ff93b49d_0_34"/>
          <p:cNvSpPr txBox="1">
            <a:spLocks noGrp="1"/>
          </p:cNvSpPr>
          <p:nvPr>
            <p:ph idx="1"/>
          </p:nvPr>
        </p:nvSpPr>
        <p:spPr>
          <a:xfrm>
            <a:off x="838200" y="1825625"/>
            <a:ext cx="10515600" cy="4351338"/>
          </a:xfrm>
          <a:noFill/>
          <a:ln>
            <a:noFill/>
          </a:ln>
        </p:spPr>
        <p:txBody>
          <a:bodyPr spcFirstLastPara="1" wrap="square" lIns="91425" tIns="45700" rIns="91425" bIns="45700" anchor="t" anchorCtr="0">
            <a:normAutofit fontScale="92500" lnSpcReduction="20000"/>
          </a:bodyPr>
          <a:lstStyle/>
          <a:p>
            <a:pPr lvl="0"/>
            <a:r>
              <a:rPr lang="en-CA" dirty="0"/>
              <a:t>PCC Core Elements is sheet 1 of the BSR for Official RDA</a:t>
            </a:r>
          </a:p>
          <a:p>
            <a:pPr lvl="0"/>
            <a:r>
              <a:rPr lang="en-CA" dirty="0"/>
              <a:t>Blue rows divide and organize list of elements:</a:t>
            </a:r>
          </a:p>
          <a:p>
            <a:pPr lvl="1"/>
            <a:r>
              <a:rPr lang="en-CA" dirty="0"/>
              <a:t>Identifying Manifestations &amp; Items</a:t>
            </a:r>
          </a:p>
          <a:p>
            <a:pPr lvl="1"/>
            <a:r>
              <a:rPr lang="en-CA" dirty="0"/>
              <a:t>Describing Carriers</a:t>
            </a:r>
          </a:p>
          <a:p>
            <a:pPr lvl="1"/>
            <a:r>
              <a:rPr lang="en-CA" dirty="0"/>
              <a:t>Providing Acquisition &amp; Access Information</a:t>
            </a:r>
          </a:p>
          <a:p>
            <a:pPr lvl="1"/>
            <a:r>
              <a:rPr lang="en-CA" dirty="0"/>
              <a:t>Identifying Works</a:t>
            </a:r>
          </a:p>
          <a:p>
            <a:pPr lvl="1"/>
            <a:r>
              <a:rPr lang="en-CA" dirty="0"/>
              <a:t>Identifying Expressions</a:t>
            </a:r>
          </a:p>
          <a:p>
            <a:pPr lvl="1"/>
            <a:r>
              <a:rPr lang="en-CA" dirty="0"/>
              <a:t>Agents</a:t>
            </a:r>
          </a:p>
          <a:p>
            <a:pPr lvl="1"/>
            <a:r>
              <a:rPr lang="en-CA" dirty="0"/>
              <a:t>Relationships Between Works and Subjects</a:t>
            </a:r>
          </a:p>
          <a:p>
            <a:pPr lvl="1"/>
            <a:r>
              <a:rPr lang="en-CA" dirty="0"/>
              <a:t>Related Works</a:t>
            </a:r>
          </a:p>
          <a:p>
            <a:pPr lvl="1"/>
            <a:r>
              <a:rPr lang="en-CA" dirty="0"/>
              <a:t>Related Expressions</a:t>
            </a:r>
          </a:p>
          <a:p>
            <a:pPr lvl="1"/>
            <a:r>
              <a:rPr lang="en-CA" dirty="0"/>
              <a:t>Related Manifestations</a:t>
            </a:r>
          </a:p>
          <a:p>
            <a:pPr lvl="1"/>
            <a:r>
              <a:rPr lang="en-CA" dirty="0"/>
              <a:t>Related Items</a:t>
            </a:r>
          </a:p>
          <a:p>
            <a:pPr lvl="0"/>
            <a:endParaRPr lang="en-CA" dirty="0"/>
          </a:p>
        </p:txBody>
      </p:sp>
      <p:sp>
        <p:nvSpPr>
          <p:cNvPr id="148" name="Google Shape;148;g327ff93b49d_0_34"/>
          <p:cNvSpPr txBox="1">
            <a:spLocks noGrp="1"/>
          </p:cNvSpPr>
          <p:nvPr>
            <p:ph type="sldNum" sz="quarter" idx="12"/>
          </p:nvPr>
        </p:nvSpPr>
        <p:spPr>
          <a:xfrm>
            <a:off x="8610600" y="6356350"/>
            <a:ext cx="2743200" cy="365125"/>
          </a:xfrm>
          <a:noFill/>
          <a:ln>
            <a:noFill/>
          </a:ln>
        </p:spPr>
        <p:txBody>
          <a:bodyPr spcFirstLastPara="1" wrap="square" lIns="91425" tIns="45700" rIns="91425" bIns="45700" anchor="ctr" anchorCtr="0">
            <a:noAutofit/>
          </a:bodyPr>
          <a:lstStyle/>
          <a:p>
            <a:pPr lvl="0"/>
            <a:fld id="{00000000-1234-1234-1234-123412341234}" type="slidenum">
              <a:rPr lang="en-CA" smtClean="0">
                <a:sym typeface="Arial"/>
              </a:rPr>
              <a:pPr lvl="0"/>
              <a:t>63</a:t>
            </a:fld>
            <a:endParaRPr lang="en-CA">
              <a:sym typeface="Arial"/>
            </a:endParaRPr>
          </a:p>
        </p:txBody>
      </p:sp>
      <p:sp>
        <p:nvSpPr>
          <p:cNvPr id="146" name="Google Shape;146;g327ff93b49d_0_34"/>
          <p:cNvSpPr txBox="1">
            <a:spLocks noGrp="1"/>
          </p:cNvSpPr>
          <p:nvPr>
            <p:ph type="title"/>
          </p:nvPr>
        </p:nvSpPr>
        <p:spPr>
          <a:xfrm>
            <a:off x="838200" y="365125"/>
            <a:ext cx="10515600" cy="1325563"/>
          </a:xfrm>
          <a:noFill/>
          <a:ln>
            <a:noFill/>
          </a:ln>
        </p:spPr>
        <p:txBody>
          <a:bodyPr spcFirstLastPara="1" wrap="square" lIns="91425" tIns="45700" rIns="91425" bIns="45700" anchor="ctr" anchorCtr="0">
            <a:normAutofit/>
          </a:bodyPr>
          <a:lstStyle/>
          <a:p>
            <a:pPr lvl="0"/>
            <a:r>
              <a:rPr lang="en-CA" dirty="0"/>
              <a:t>BSR for Official RDA</a:t>
            </a:r>
            <a:br>
              <a:rPr lang="en-CA" dirty="0"/>
            </a:br>
            <a:r>
              <a:rPr lang="en-CA" sz="3600" dirty="0"/>
              <a:t>PCC Core Elements</a:t>
            </a:r>
            <a:endParaRPr lang="en-CA" sz="3600" dirty="0">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52">
          <a:extLst>
            <a:ext uri="{FF2B5EF4-FFF2-40B4-BE49-F238E27FC236}">
              <a16:creationId xmlns:a16="http://schemas.microsoft.com/office/drawing/2014/main" id="{8375B98F-D990-9E68-CE5D-200C9102751E}"/>
            </a:ext>
          </a:extLst>
        </p:cNvPr>
        <p:cNvGrpSpPr/>
        <p:nvPr/>
      </p:nvGrpSpPr>
      <p:grpSpPr>
        <a:xfrm>
          <a:off x="0" y="0"/>
          <a:ext cx="0" cy="0"/>
          <a:chOff x="0" y="0"/>
          <a:chExt cx="0" cy="0"/>
        </a:xfrm>
      </p:grpSpPr>
      <p:sp>
        <p:nvSpPr>
          <p:cNvPr id="155" name="Google Shape;155;g327ff93b49d_0_27">
            <a:extLst>
              <a:ext uri="{FF2B5EF4-FFF2-40B4-BE49-F238E27FC236}">
                <a16:creationId xmlns:a16="http://schemas.microsoft.com/office/drawing/2014/main" id="{5768F832-950A-0988-616B-80C2A348EBEC}"/>
              </a:ext>
            </a:extLst>
          </p:cNvPr>
          <p:cNvSpPr txBox="1">
            <a:spLocks noGrp="1"/>
          </p:cNvSpPr>
          <p:nvPr>
            <p:ph type="sldNum" sz="quarter" idx="12"/>
          </p:nvPr>
        </p:nvSpPr>
        <p:spPr>
          <a:xfrm>
            <a:off x="8610600" y="6356350"/>
            <a:ext cx="2743200" cy="365125"/>
          </a:xfrm>
          <a:noFill/>
          <a:ln>
            <a:noFill/>
          </a:ln>
        </p:spPr>
        <p:txBody>
          <a:bodyPr spcFirstLastPara="1" wrap="square" lIns="91425" tIns="45700" rIns="91425" bIns="45700" anchor="ctr" anchorCtr="0">
            <a:noAutofit/>
          </a:bodyPr>
          <a:lstStyle/>
          <a:p>
            <a:pPr lvl="0"/>
            <a:fld id="{00000000-1234-1234-1234-123412341234}" type="slidenum">
              <a:rPr lang="en-CA">
                <a:sym typeface="Arial"/>
              </a:rPr>
              <a:pPr lvl="0"/>
              <a:t>64</a:t>
            </a:fld>
            <a:endParaRPr lang="en-CA">
              <a:sym typeface="Arial"/>
            </a:endParaRPr>
          </a:p>
        </p:txBody>
      </p:sp>
      <p:sp>
        <p:nvSpPr>
          <p:cNvPr id="153" name="Google Shape;153;g327ff93b49d_0_27">
            <a:extLst>
              <a:ext uri="{FF2B5EF4-FFF2-40B4-BE49-F238E27FC236}">
                <a16:creationId xmlns:a16="http://schemas.microsoft.com/office/drawing/2014/main" id="{FCEFD66B-D110-323A-EDD9-600E89F397CE}"/>
              </a:ext>
            </a:extLst>
          </p:cNvPr>
          <p:cNvSpPr txBox="1">
            <a:spLocks noGrp="1"/>
          </p:cNvSpPr>
          <p:nvPr>
            <p:ph type="title"/>
          </p:nvPr>
        </p:nvSpPr>
        <p:spPr>
          <a:xfrm>
            <a:off x="838200" y="365125"/>
            <a:ext cx="10515600" cy="1325563"/>
          </a:xfrm>
          <a:noFill/>
          <a:ln>
            <a:noFill/>
          </a:ln>
        </p:spPr>
        <p:txBody>
          <a:bodyPr spcFirstLastPara="1" wrap="square" lIns="91425" tIns="45700" rIns="91425" bIns="45700" anchor="ctr" anchorCtr="0">
            <a:normAutofit/>
          </a:bodyPr>
          <a:lstStyle/>
          <a:p>
            <a:pPr lvl="0"/>
            <a:r>
              <a:rPr lang="en-CA" dirty="0"/>
              <a:t>BSR for Official RDA</a:t>
            </a:r>
            <a:br>
              <a:rPr lang="en-CA" dirty="0"/>
            </a:br>
            <a:r>
              <a:rPr lang="en-CA" sz="3600" dirty="0"/>
              <a:t>PCC Core Elements </a:t>
            </a:r>
            <a:endParaRPr lang="en-CA" sz="3600" dirty="0">
              <a:sym typeface="Arial"/>
            </a:endParaRPr>
          </a:p>
        </p:txBody>
      </p:sp>
      <p:graphicFrame>
        <p:nvGraphicFramePr>
          <p:cNvPr id="16" name="Content Placeholder 15">
            <a:extLst>
              <a:ext uri="{FF2B5EF4-FFF2-40B4-BE49-F238E27FC236}">
                <a16:creationId xmlns:a16="http://schemas.microsoft.com/office/drawing/2014/main" id="{E86C606A-C015-AC0D-671E-803D1DADCF17}"/>
              </a:ext>
            </a:extLst>
          </p:cNvPr>
          <p:cNvGraphicFramePr>
            <a:graphicFrameLocks noGrp="1"/>
          </p:cNvGraphicFramePr>
          <p:nvPr>
            <p:ph idx="1"/>
            <p:extLst>
              <p:ext uri="{D42A27DB-BD31-4B8C-83A1-F6EECF244321}">
                <p14:modId xmlns:p14="http://schemas.microsoft.com/office/powerpoint/2010/main" val="3316826707"/>
              </p:ext>
            </p:extLst>
          </p:nvPr>
        </p:nvGraphicFramePr>
        <p:xfrm>
          <a:off x="838200" y="1825625"/>
          <a:ext cx="10515600" cy="448041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1606146416"/>
                    </a:ext>
                  </a:extLst>
                </a:gridCol>
                <a:gridCol w="5257800">
                  <a:extLst>
                    <a:ext uri="{9D8B030D-6E8A-4147-A177-3AD203B41FA5}">
                      <a16:colId xmlns:a16="http://schemas.microsoft.com/office/drawing/2014/main" val="4075564148"/>
                    </a:ext>
                  </a:extLst>
                </a:gridCol>
              </a:tblGrid>
              <a:tr h="370840">
                <a:tc>
                  <a:txBody>
                    <a:bodyPr/>
                    <a:lstStyle/>
                    <a:p>
                      <a:pPr marL="0" lvl="0" indent="0" algn="l" rtl="0">
                        <a:spcBef>
                          <a:spcPts val="0"/>
                        </a:spcBef>
                        <a:spcAft>
                          <a:spcPts val="0"/>
                        </a:spcAft>
                        <a:buNone/>
                      </a:pPr>
                      <a:r>
                        <a:rPr lang="en-CA" sz="2600" b="1" dirty="0"/>
                        <a:t>Column</a:t>
                      </a:r>
                      <a:endParaRPr sz="2600" b="1" dirty="0"/>
                    </a:p>
                  </a:txBody>
                  <a:tcPr marL="91425" marR="91425" marT="91425" marB="91425"/>
                </a:tc>
                <a:tc>
                  <a:txBody>
                    <a:bodyPr/>
                    <a:lstStyle/>
                    <a:p>
                      <a:pPr marL="0" lvl="0" indent="0" algn="l" rtl="0">
                        <a:spcBef>
                          <a:spcPts val="0"/>
                        </a:spcBef>
                        <a:spcAft>
                          <a:spcPts val="0"/>
                        </a:spcAft>
                        <a:buNone/>
                      </a:pPr>
                      <a:r>
                        <a:rPr lang="en-CA" sz="2600" b="1"/>
                        <a:t>Example</a:t>
                      </a:r>
                      <a:endParaRPr sz="2600" b="1"/>
                    </a:p>
                  </a:txBody>
                  <a:tcPr marL="91425" marR="91425" marT="91425" marB="91425"/>
                </a:tc>
                <a:extLst>
                  <a:ext uri="{0D108BD9-81ED-4DB2-BD59-A6C34878D82A}">
                    <a16:rowId xmlns:a16="http://schemas.microsoft.com/office/drawing/2014/main" val="3036699507"/>
                  </a:ext>
                </a:extLst>
              </a:tr>
              <a:tr h="370840">
                <a:tc>
                  <a:txBody>
                    <a:bodyPr/>
                    <a:lstStyle/>
                    <a:p>
                      <a:pPr marL="0" lvl="0" indent="0" algn="l" rtl="0">
                        <a:spcBef>
                          <a:spcPts val="0"/>
                        </a:spcBef>
                        <a:spcAft>
                          <a:spcPts val="0"/>
                        </a:spcAft>
                        <a:buNone/>
                      </a:pPr>
                      <a:r>
                        <a:rPr lang="en-CA" sz="2600" b="1" dirty="0"/>
                        <a:t>BIBFRAME ENCODING</a:t>
                      </a:r>
                      <a:endParaRPr sz="2600" b="1" dirty="0"/>
                    </a:p>
                  </a:txBody>
                  <a:tcPr marL="91425" marR="91425" marT="91425" marB="91425">
                    <a:solidFill>
                      <a:srgbClr val="9FC5E8"/>
                    </a:solidFill>
                  </a:tcPr>
                </a:tc>
                <a:tc>
                  <a:txBody>
                    <a:bodyPr/>
                    <a:lstStyle/>
                    <a:p>
                      <a:pPr marL="0" lvl="0" indent="0" algn="l" rtl="0">
                        <a:spcBef>
                          <a:spcPts val="0"/>
                        </a:spcBef>
                        <a:spcAft>
                          <a:spcPts val="0"/>
                        </a:spcAft>
                        <a:buNone/>
                      </a:pPr>
                      <a:r>
                        <a:rPr lang="en-CA" sz="2600">
                          <a:solidFill>
                            <a:schemeClr val="dk1"/>
                          </a:solidFill>
                        </a:rPr>
                        <a:t>bf:Instance &gt; bf:title &gt; bf:Title &gt; bf:mainTitle, bf:partNumber, bf:partName</a:t>
                      </a:r>
                      <a:endParaRPr sz="2600"/>
                    </a:p>
                  </a:txBody>
                  <a:tcPr marL="91425" marR="91425" marT="91425" marB="91425"/>
                </a:tc>
                <a:extLst>
                  <a:ext uri="{0D108BD9-81ED-4DB2-BD59-A6C34878D82A}">
                    <a16:rowId xmlns:a16="http://schemas.microsoft.com/office/drawing/2014/main" val="2221377582"/>
                  </a:ext>
                </a:extLst>
              </a:tr>
              <a:tr h="370840">
                <a:tc>
                  <a:txBody>
                    <a:bodyPr/>
                    <a:lstStyle/>
                    <a:p>
                      <a:pPr marL="0" lvl="0" indent="0" algn="l" rtl="0">
                        <a:spcBef>
                          <a:spcPts val="0"/>
                        </a:spcBef>
                        <a:spcAft>
                          <a:spcPts val="0"/>
                        </a:spcAft>
                        <a:buNone/>
                      </a:pPr>
                      <a:r>
                        <a:rPr lang="en-CA" sz="2600" b="1" dirty="0"/>
                        <a:t>MARC ENCODING</a:t>
                      </a:r>
                      <a:endParaRPr sz="2600" b="1" dirty="0"/>
                    </a:p>
                  </a:txBody>
                  <a:tcPr marL="91425" marR="91425" marT="91425" marB="91425">
                    <a:solidFill>
                      <a:srgbClr val="9FC5E8"/>
                    </a:solidFill>
                  </a:tcPr>
                </a:tc>
                <a:tc>
                  <a:txBody>
                    <a:bodyPr/>
                    <a:lstStyle/>
                    <a:p>
                      <a:pPr marL="0" lvl="0" indent="0" algn="l" rtl="0">
                        <a:spcBef>
                          <a:spcPts val="0"/>
                        </a:spcBef>
                        <a:spcAft>
                          <a:spcPts val="0"/>
                        </a:spcAft>
                        <a:buNone/>
                      </a:pPr>
                      <a:r>
                        <a:rPr lang="en-CA" sz="2600" dirty="0"/>
                        <a:t>245 $a</a:t>
                      </a:r>
                      <a:endParaRPr sz="2600" dirty="0"/>
                    </a:p>
                  </a:txBody>
                  <a:tcPr marL="91425" marR="91425" marT="91425" marB="91425"/>
                </a:tc>
                <a:extLst>
                  <a:ext uri="{0D108BD9-81ED-4DB2-BD59-A6C34878D82A}">
                    <a16:rowId xmlns:a16="http://schemas.microsoft.com/office/drawing/2014/main" val="2558402473"/>
                  </a:ext>
                </a:extLst>
              </a:tr>
              <a:tr h="370840">
                <a:tc>
                  <a:txBody>
                    <a:bodyPr/>
                    <a:lstStyle/>
                    <a:p>
                      <a:pPr marL="0" lvl="0" indent="0" algn="l" rtl="0">
                        <a:spcBef>
                          <a:spcPts val="0"/>
                        </a:spcBef>
                        <a:spcAft>
                          <a:spcPts val="0"/>
                        </a:spcAft>
                        <a:buNone/>
                      </a:pPr>
                      <a:r>
                        <a:rPr lang="en-CA" sz="2600" b="1" dirty="0"/>
                        <a:t>OFFICIAL RDA INSTRUCTIONS &amp; ELEMENTS</a:t>
                      </a:r>
                      <a:endParaRPr sz="2600" b="1" dirty="0"/>
                    </a:p>
                  </a:txBody>
                  <a:tcPr marL="91425" marR="91425" marT="91425" marB="91425">
                    <a:solidFill>
                      <a:srgbClr val="B4A7D6"/>
                    </a:solidFill>
                  </a:tcPr>
                </a:tc>
                <a:tc>
                  <a:txBody>
                    <a:bodyPr/>
                    <a:lstStyle/>
                    <a:p>
                      <a:pPr marL="0" lvl="0" indent="0" algn="l" rtl="0">
                        <a:spcBef>
                          <a:spcPts val="0"/>
                        </a:spcBef>
                        <a:spcAft>
                          <a:spcPts val="0"/>
                        </a:spcAft>
                        <a:buNone/>
                      </a:pPr>
                      <a:r>
                        <a:rPr lang="en-CA" sz="2600" dirty="0"/>
                        <a:t>title proper (subelement)</a:t>
                      </a:r>
                      <a:endParaRPr sz="2600" dirty="0"/>
                    </a:p>
                  </a:txBody>
                  <a:tcPr marL="91425" marR="91425" marT="91425" marB="91425">
                    <a:solidFill>
                      <a:srgbClr val="F3F3F3"/>
                    </a:solidFill>
                  </a:tcPr>
                </a:tc>
                <a:extLst>
                  <a:ext uri="{0D108BD9-81ED-4DB2-BD59-A6C34878D82A}">
                    <a16:rowId xmlns:a16="http://schemas.microsoft.com/office/drawing/2014/main" val="195534381"/>
                  </a:ext>
                </a:extLst>
              </a:tr>
              <a:tr h="370840">
                <a:tc>
                  <a:txBody>
                    <a:bodyPr/>
                    <a:lstStyle/>
                    <a:p>
                      <a:pPr marL="0" lvl="0" indent="0" algn="l" rtl="0">
                        <a:spcBef>
                          <a:spcPts val="0"/>
                        </a:spcBef>
                        <a:spcAft>
                          <a:spcPts val="0"/>
                        </a:spcAft>
                        <a:buNone/>
                      </a:pPr>
                      <a:r>
                        <a:rPr lang="en-CA" sz="2600" b="1" dirty="0"/>
                        <a:t>OFFICIAL RDA ELEMENT NAME or GUIDANCE</a:t>
                      </a:r>
                      <a:endParaRPr sz="2600" b="1" dirty="0"/>
                    </a:p>
                  </a:txBody>
                  <a:tcPr marL="91425" marR="91425" marT="91425" marB="91425">
                    <a:solidFill>
                      <a:srgbClr val="B4A7D6"/>
                    </a:solidFill>
                  </a:tcPr>
                </a:tc>
                <a:tc>
                  <a:txBody>
                    <a:bodyPr/>
                    <a:lstStyle/>
                    <a:p>
                      <a:pPr marL="0" lvl="0" indent="0" algn="l" rtl="0">
                        <a:spcBef>
                          <a:spcPts val="0"/>
                        </a:spcBef>
                        <a:spcAft>
                          <a:spcPts val="0"/>
                        </a:spcAft>
                        <a:buNone/>
                      </a:pPr>
                      <a:r>
                        <a:rPr lang="en-CA" sz="2600" u="sng" dirty="0">
                          <a:solidFill>
                            <a:schemeClr val="hlink"/>
                          </a:solidFill>
                          <a:hlinkClick r:id="rId3"/>
                        </a:rPr>
                        <a:t>title proper</a:t>
                      </a:r>
                      <a:endParaRPr sz="2600" dirty="0"/>
                    </a:p>
                  </a:txBody>
                  <a:tcPr marL="91425" marR="91425" marT="91425" marB="91425"/>
                </a:tc>
                <a:extLst>
                  <a:ext uri="{0D108BD9-81ED-4DB2-BD59-A6C34878D82A}">
                    <a16:rowId xmlns:a16="http://schemas.microsoft.com/office/drawing/2014/main" val="2978330527"/>
                  </a:ext>
                </a:extLst>
              </a:tr>
            </a:tbl>
          </a:graphicData>
        </a:graphic>
      </p:graphicFrame>
    </p:spTree>
    <p:extLst>
      <p:ext uri="{BB962C8B-B14F-4D97-AF65-F5344CB8AC3E}">
        <p14:creationId xmlns:p14="http://schemas.microsoft.com/office/powerpoint/2010/main" val="14780723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52">
          <a:extLst>
            <a:ext uri="{FF2B5EF4-FFF2-40B4-BE49-F238E27FC236}">
              <a16:creationId xmlns:a16="http://schemas.microsoft.com/office/drawing/2014/main" id="{72C2144C-A552-8555-774A-1FBFFC35D0DC}"/>
            </a:ext>
          </a:extLst>
        </p:cNvPr>
        <p:cNvGrpSpPr/>
        <p:nvPr/>
      </p:nvGrpSpPr>
      <p:grpSpPr>
        <a:xfrm>
          <a:off x="0" y="0"/>
          <a:ext cx="0" cy="0"/>
          <a:chOff x="0" y="0"/>
          <a:chExt cx="0" cy="0"/>
        </a:xfrm>
      </p:grpSpPr>
      <p:sp>
        <p:nvSpPr>
          <p:cNvPr id="155" name="Google Shape;155;g327ff93b49d_0_27">
            <a:extLst>
              <a:ext uri="{FF2B5EF4-FFF2-40B4-BE49-F238E27FC236}">
                <a16:creationId xmlns:a16="http://schemas.microsoft.com/office/drawing/2014/main" id="{1D128E2C-7A3F-CAA3-2D60-F2B1959D7A19}"/>
              </a:ext>
            </a:extLst>
          </p:cNvPr>
          <p:cNvSpPr txBox="1">
            <a:spLocks noGrp="1"/>
          </p:cNvSpPr>
          <p:nvPr>
            <p:ph type="sldNum" sz="quarter" idx="12"/>
          </p:nvPr>
        </p:nvSpPr>
        <p:spPr>
          <a:xfrm>
            <a:off x="8610600" y="6356350"/>
            <a:ext cx="2743200" cy="365125"/>
          </a:xfrm>
          <a:noFill/>
          <a:ln>
            <a:noFill/>
          </a:ln>
        </p:spPr>
        <p:txBody>
          <a:bodyPr spcFirstLastPara="1" wrap="square" lIns="91425" tIns="45700" rIns="91425" bIns="45700" anchor="ctr" anchorCtr="0">
            <a:noAutofit/>
          </a:bodyPr>
          <a:lstStyle/>
          <a:p>
            <a:pPr lvl="0"/>
            <a:fld id="{00000000-1234-1234-1234-123412341234}" type="slidenum">
              <a:rPr lang="en-CA">
                <a:sym typeface="Arial"/>
              </a:rPr>
              <a:pPr lvl="0"/>
              <a:t>65</a:t>
            </a:fld>
            <a:endParaRPr lang="en-CA">
              <a:sym typeface="Arial"/>
            </a:endParaRPr>
          </a:p>
        </p:txBody>
      </p:sp>
      <p:sp>
        <p:nvSpPr>
          <p:cNvPr id="153" name="Google Shape;153;g327ff93b49d_0_27">
            <a:extLst>
              <a:ext uri="{FF2B5EF4-FFF2-40B4-BE49-F238E27FC236}">
                <a16:creationId xmlns:a16="http://schemas.microsoft.com/office/drawing/2014/main" id="{412BB9D4-7E60-BDFE-EA6D-2599E0B3CE4C}"/>
              </a:ext>
            </a:extLst>
          </p:cNvPr>
          <p:cNvSpPr txBox="1">
            <a:spLocks noGrp="1"/>
          </p:cNvSpPr>
          <p:nvPr>
            <p:ph type="title"/>
          </p:nvPr>
        </p:nvSpPr>
        <p:spPr>
          <a:xfrm>
            <a:off x="838200" y="365125"/>
            <a:ext cx="10515600" cy="1325563"/>
          </a:xfrm>
          <a:noFill/>
          <a:ln>
            <a:noFill/>
          </a:ln>
        </p:spPr>
        <p:txBody>
          <a:bodyPr spcFirstLastPara="1" wrap="square" lIns="91425" tIns="45700" rIns="91425" bIns="45700" anchor="ctr" anchorCtr="0">
            <a:normAutofit/>
          </a:bodyPr>
          <a:lstStyle/>
          <a:p>
            <a:pPr lvl="0"/>
            <a:r>
              <a:rPr lang="en-CA" dirty="0"/>
              <a:t>BSR for Official RDA</a:t>
            </a:r>
            <a:br>
              <a:rPr lang="en-CA" dirty="0"/>
            </a:br>
            <a:r>
              <a:rPr lang="en-CA" sz="3600" dirty="0"/>
              <a:t>PCC Core Elements </a:t>
            </a:r>
            <a:endParaRPr lang="en-CA" sz="3600" dirty="0">
              <a:sym typeface="Arial"/>
            </a:endParaRPr>
          </a:p>
        </p:txBody>
      </p:sp>
      <p:graphicFrame>
        <p:nvGraphicFramePr>
          <p:cNvPr id="16" name="Content Placeholder 15">
            <a:extLst>
              <a:ext uri="{FF2B5EF4-FFF2-40B4-BE49-F238E27FC236}">
                <a16:creationId xmlns:a16="http://schemas.microsoft.com/office/drawing/2014/main" id="{8527EF21-EA78-4463-7E66-D028B51C9284}"/>
              </a:ext>
            </a:extLst>
          </p:cNvPr>
          <p:cNvGraphicFramePr>
            <a:graphicFrameLocks noGrp="1"/>
          </p:cNvGraphicFramePr>
          <p:nvPr>
            <p:ph idx="1"/>
            <p:extLst>
              <p:ext uri="{D42A27DB-BD31-4B8C-83A1-F6EECF244321}">
                <p14:modId xmlns:p14="http://schemas.microsoft.com/office/powerpoint/2010/main" val="3617537713"/>
              </p:ext>
            </p:extLst>
          </p:nvPr>
        </p:nvGraphicFramePr>
        <p:xfrm>
          <a:off x="838200" y="1825625"/>
          <a:ext cx="10515600" cy="350508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1606146416"/>
                    </a:ext>
                  </a:extLst>
                </a:gridCol>
                <a:gridCol w="5257800">
                  <a:extLst>
                    <a:ext uri="{9D8B030D-6E8A-4147-A177-3AD203B41FA5}">
                      <a16:colId xmlns:a16="http://schemas.microsoft.com/office/drawing/2014/main" val="4075564148"/>
                    </a:ext>
                  </a:extLst>
                </a:gridCol>
              </a:tblGrid>
              <a:tr h="370840">
                <a:tc>
                  <a:txBody>
                    <a:bodyPr/>
                    <a:lstStyle/>
                    <a:p>
                      <a:pPr marL="0" lvl="0" indent="0" algn="l" rtl="0">
                        <a:spcBef>
                          <a:spcPts val="0"/>
                        </a:spcBef>
                        <a:spcAft>
                          <a:spcPts val="0"/>
                        </a:spcAft>
                        <a:buNone/>
                      </a:pPr>
                      <a:r>
                        <a:rPr lang="en-CA" sz="2600" b="1" dirty="0"/>
                        <a:t>Column</a:t>
                      </a:r>
                      <a:endParaRPr sz="2600" b="1" dirty="0"/>
                    </a:p>
                  </a:txBody>
                  <a:tcPr marL="91425" marR="91425" marT="91425" marB="91425"/>
                </a:tc>
                <a:tc>
                  <a:txBody>
                    <a:bodyPr/>
                    <a:lstStyle/>
                    <a:p>
                      <a:pPr marL="0" lvl="0" indent="0" algn="l" rtl="0">
                        <a:spcBef>
                          <a:spcPts val="0"/>
                        </a:spcBef>
                        <a:spcAft>
                          <a:spcPts val="0"/>
                        </a:spcAft>
                        <a:buNone/>
                      </a:pPr>
                      <a:r>
                        <a:rPr lang="en-CA" sz="2600" b="1"/>
                        <a:t>Example</a:t>
                      </a:r>
                      <a:endParaRPr sz="2600" b="1"/>
                    </a:p>
                  </a:txBody>
                  <a:tcPr marL="91425" marR="91425" marT="91425" marB="91425"/>
                </a:tc>
                <a:extLst>
                  <a:ext uri="{0D108BD9-81ED-4DB2-BD59-A6C34878D82A}">
                    <a16:rowId xmlns:a16="http://schemas.microsoft.com/office/drawing/2014/main" val="3036699507"/>
                  </a:ext>
                </a:extLst>
              </a:tr>
              <a:tr h="370840">
                <a:tc>
                  <a:txBody>
                    <a:bodyPr/>
                    <a:lstStyle/>
                    <a:p>
                      <a:pPr marL="0" lvl="0" indent="0" algn="l" rtl="0">
                        <a:spcBef>
                          <a:spcPts val="0"/>
                        </a:spcBef>
                        <a:spcAft>
                          <a:spcPts val="0"/>
                        </a:spcAft>
                        <a:buNone/>
                      </a:pPr>
                      <a:r>
                        <a:rPr lang="en-CA" sz="2600" b="1" dirty="0"/>
                        <a:t>OFFICIAL RDA DOMAIN</a:t>
                      </a:r>
                    </a:p>
                    <a:p>
                      <a:pPr marL="0" lvl="0" indent="0" algn="l" rtl="0">
                        <a:spcBef>
                          <a:spcPts val="0"/>
                        </a:spcBef>
                        <a:spcAft>
                          <a:spcPts val="0"/>
                        </a:spcAft>
                        <a:buNone/>
                      </a:pPr>
                      <a:endParaRPr sz="2600" b="1" dirty="0"/>
                    </a:p>
                  </a:txBody>
                  <a:tcPr marL="91425" marR="91425" marT="91425" marB="91425">
                    <a:solidFill>
                      <a:srgbClr val="B4A7D6"/>
                    </a:solidFill>
                  </a:tcPr>
                </a:tc>
                <a:tc>
                  <a:txBody>
                    <a:bodyPr/>
                    <a:lstStyle/>
                    <a:p>
                      <a:pPr marL="0" lvl="0" indent="0" algn="l" rtl="0">
                        <a:spcBef>
                          <a:spcPts val="0"/>
                        </a:spcBef>
                        <a:spcAft>
                          <a:spcPts val="0"/>
                        </a:spcAft>
                        <a:buNone/>
                      </a:pPr>
                      <a:r>
                        <a:rPr lang="en-CA" sz="2600" dirty="0"/>
                        <a:t>Manifestation</a:t>
                      </a:r>
                      <a:endParaRPr sz="2600" dirty="0"/>
                    </a:p>
                  </a:txBody>
                  <a:tcPr marL="91425" marR="91425" marT="91425" marB="91425"/>
                </a:tc>
                <a:extLst>
                  <a:ext uri="{0D108BD9-81ED-4DB2-BD59-A6C34878D82A}">
                    <a16:rowId xmlns:a16="http://schemas.microsoft.com/office/drawing/2014/main" val="2978330527"/>
                  </a:ext>
                </a:extLst>
              </a:tr>
              <a:tr h="370840">
                <a:tc>
                  <a:txBody>
                    <a:bodyPr/>
                    <a:lstStyle/>
                    <a:p>
                      <a:pPr marL="0" lvl="0" indent="0" algn="l" rtl="0">
                        <a:spcBef>
                          <a:spcPts val="0"/>
                        </a:spcBef>
                        <a:spcAft>
                          <a:spcPts val="0"/>
                        </a:spcAft>
                        <a:buNone/>
                      </a:pPr>
                      <a:r>
                        <a:rPr lang="en-CA" sz="2600" b="1" dirty="0"/>
                        <a:t>OFFICIAL RDA RANGE</a:t>
                      </a:r>
                    </a:p>
                    <a:p>
                      <a:pPr marL="0" lvl="0" indent="0" algn="l" rtl="0">
                        <a:spcBef>
                          <a:spcPts val="0"/>
                        </a:spcBef>
                        <a:spcAft>
                          <a:spcPts val="0"/>
                        </a:spcAft>
                        <a:buNone/>
                      </a:pPr>
                      <a:endParaRPr sz="2600" b="1" dirty="0"/>
                    </a:p>
                  </a:txBody>
                  <a:tcPr marL="91425" marR="91425" marT="91425" marB="91425">
                    <a:solidFill>
                      <a:srgbClr val="B4A7D6"/>
                    </a:solidFill>
                  </a:tcPr>
                </a:tc>
                <a:tc>
                  <a:txBody>
                    <a:bodyPr/>
                    <a:lstStyle/>
                    <a:p>
                      <a:pPr marL="0" lvl="0" indent="0" algn="l" rtl="0">
                        <a:spcBef>
                          <a:spcPts val="0"/>
                        </a:spcBef>
                        <a:spcAft>
                          <a:spcPts val="0"/>
                        </a:spcAft>
                        <a:buNone/>
                      </a:pPr>
                      <a:r>
                        <a:rPr lang="en-CA" sz="2600" dirty="0"/>
                        <a:t>Nomen</a:t>
                      </a:r>
                      <a:endParaRPr sz="2600" dirty="0"/>
                    </a:p>
                  </a:txBody>
                  <a:tcPr marL="91425" marR="91425" marT="91425" marB="91425"/>
                </a:tc>
                <a:extLst>
                  <a:ext uri="{0D108BD9-81ED-4DB2-BD59-A6C34878D82A}">
                    <a16:rowId xmlns:a16="http://schemas.microsoft.com/office/drawing/2014/main" val="1088311402"/>
                  </a:ext>
                </a:extLst>
              </a:tr>
              <a:tr h="370840">
                <a:tc>
                  <a:txBody>
                    <a:bodyPr/>
                    <a:lstStyle/>
                    <a:p>
                      <a:pPr marL="0" lvl="0" indent="0" algn="l" rtl="0">
                        <a:spcBef>
                          <a:spcPts val="0"/>
                        </a:spcBef>
                        <a:spcAft>
                          <a:spcPts val="0"/>
                        </a:spcAft>
                        <a:buNone/>
                      </a:pPr>
                      <a:r>
                        <a:rPr lang="en-CA" sz="2600" b="1" dirty="0"/>
                        <a:t>General / Core / Recommended?</a:t>
                      </a:r>
                    </a:p>
                    <a:p>
                      <a:pPr marL="0" lvl="0" indent="0" algn="l" rtl="0">
                        <a:spcBef>
                          <a:spcPts val="0"/>
                        </a:spcBef>
                        <a:spcAft>
                          <a:spcPts val="0"/>
                        </a:spcAft>
                        <a:buNone/>
                      </a:pPr>
                      <a:endParaRPr sz="2600" b="1" dirty="0"/>
                    </a:p>
                  </a:txBody>
                  <a:tcPr marL="91425" marR="91425" marT="91425" marB="91425">
                    <a:solidFill>
                      <a:srgbClr val="B4A7D6"/>
                    </a:solidFill>
                  </a:tcPr>
                </a:tc>
                <a:tc>
                  <a:txBody>
                    <a:bodyPr/>
                    <a:lstStyle/>
                    <a:p>
                      <a:pPr marL="0" lvl="0" indent="0" algn="l" rtl="0">
                        <a:spcBef>
                          <a:spcPts val="0"/>
                        </a:spcBef>
                        <a:spcAft>
                          <a:spcPts val="0"/>
                        </a:spcAft>
                        <a:buNone/>
                      </a:pPr>
                      <a:r>
                        <a:rPr lang="en-CA" sz="2600" dirty="0"/>
                        <a:t>PCC Core Element</a:t>
                      </a:r>
                      <a:endParaRPr sz="2600" dirty="0"/>
                    </a:p>
                  </a:txBody>
                  <a:tcPr marL="91425" marR="91425" marT="91425" marB="91425"/>
                </a:tc>
                <a:extLst>
                  <a:ext uri="{0D108BD9-81ED-4DB2-BD59-A6C34878D82A}">
                    <a16:rowId xmlns:a16="http://schemas.microsoft.com/office/drawing/2014/main" val="2523354599"/>
                  </a:ext>
                </a:extLst>
              </a:tr>
            </a:tbl>
          </a:graphicData>
        </a:graphic>
      </p:graphicFrame>
    </p:spTree>
    <p:extLst>
      <p:ext uri="{BB962C8B-B14F-4D97-AF65-F5344CB8AC3E}">
        <p14:creationId xmlns:p14="http://schemas.microsoft.com/office/powerpoint/2010/main" val="22571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52">
          <a:extLst>
            <a:ext uri="{FF2B5EF4-FFF2-40B4-BE49-F238E27FC236}">
              <a16:creationId xmlns:a16="http://schemas.microsoft.com/office/drawing/2014/main" id="{B0012C14-63AA-8FD1-ACCF-A96F078F017A}"/>
            </a:ext>
          </a:extLst>
        </p:cNvPr>
        <p:cNvGrpSpPr/>
        <p:nvPr/>
      </p:nvGrpSpPr>
      <p:grpSpPr>
        <a:xfrm>
          <a:off x="0" y="0"/>
          <a:ext cx="0" cy="0"/>
          <a:chOff x="0" y="0"/>
          <a:chExt cx="0" cy="0"/>
        </a:xfrm>
      </p:grpSpPr>
      <p:sp>
        <p:nvSpPr>
          <p:cNvPr id="155" name="Google Shape;155;g327ff93b49d_0_27">
            <a:extLst>
              <a:ext uri="{FF2B5EF4-FFF2-40B4-BE49-F238E27FC236}">
                <a16:creationId xmlns:a16="http://schemas.microsoft.com/office/drawing/2014/main" id="{D5537F9E-C71C-35A0-51D0-816A0932CD6D}"/>
              </a:ext>
            </a:extLst>
          </p:cNvPr>
          <p:cNvSpPr txBox="1">
            <a:spLocks noGrp="1"/>
          </p:cNvSpPr>
          <p:nvPr>
            <p:ph type="sldNum" sz="quarter" idx="12"/>
          </p:nvPr>
        </p:nvSpPr>
        <p:spPr>
          <a:xfrm>
            <a:off x="8610600" y="6356350"/>
            <a:ext cx="2743200" cy="365125"/>
          </a:xfrm>
          <a:noFill/>
          <a:ln>
            <a:noFill/>
          </a:ln>
        </p:spPr>
        <p:txBody>
          <a:bodyPr spcFirstLastPara="1" wrap="square" lIns="91425" tIns="45700" rIns="91425" bIns="45700" anchor="ctr" anchorCtr="0">
            <a:noAutofit/>
          </a:bodyPr>
          <a:lstStyle/>
          <a:p>
            <a:pPr lvl="0"/>
            <a:fld id="{00000000-1234-1234-1234-123412341234}" type="slidenum">
              <a:rPr lang="en-CA">
                <a:sym typeface="Arial"/>
              </a:rPr>
              <a:pPr lvl="0"/>
              <a:t>66</a:t>
            </a:fld>
            <a:endParaRPr lang="en-CA">
              <a:sym typeface="Arial"/>
            </a:endParaRPr>
          </a:p>
        </p:txBody>
      </p:sp>
      <p:sp>
        <p:nvSpPr>
          <p:cNvPr id="153" name="Google Shape;153;g327ff93b49d_0_27">
            <a:extLst>
              <a:ext uri="{FF2B5EF4-FFF2-40B4-BE49-F238E27FC236}">
                <a16:creationId xmlns:a16="http://schemas.microsoft.com/office/drawing/2014/main" id="{DBEFB026-9063-F17E-D10E-1027884C3E46}"/>
              </a:ext>
            </a:extLst>
          </p:cNvPr>
          <p:cNvSpPr txBox="1">
            <a:spLocks noGrp="1"/>
          </p:cNvSpPr>
          <p:nvPr>
            <p:ph type="title"/>
          </p:nvPr>
        </p:nvSpPr>
        <p:spPr>
          <a:xfrm>
            <a:off x="838200" y="365125"/>
            <a:ext cx="10515600" cy="1325563"/>
          </a:xfrm>
          <a:noFill/>
          <a:ln>
            <a:noFill/>
          </a:ln>
        </p:spPr>
        <p:txBody>
          <a:bodyPr spcFirstLastPara="1" wrap="square" lIns="91425" tIns="45700" rIns="91425" bIns="45700" anchor="ctr" anchorCtr="0">
            <a:normAutofit/>
          </a:bodyPr>
          <a:lstStyle/>
          <a:p>
            <a:pPr lvl="0"/>
            <a:r>
              <a:rPr lang="en-CA" dirty="0"/>
              <a:t>BSR for Official RDA</a:t>
            </a:r>
            <a:br>
              <a:rPr lang="en-CA" dirty="0"/>
            </a:br>
            <a:r>
              <a:rPr lang="en-CA" sz="3600" dirty="0"/>
              <a:t>PCC Core Elements </a:t>
            </a:r>
            <a:endParaRPr lang="en-CA" sz="3600" dirty="0">
              <a:sym typeface="Arial"/>
            </a:endParaRPr>
          </a:p>
        </p:txBody>
      </p:sp>
      <p:graphicFrame>
        <p:nvGraphicFramePr>
          <p:cNvPr id="16" name="Content Placeholder 15">
            <a:extLst>
              <a:ext uri="{FF2B5EF4-FFF2-40B4-BE49-F238E27FC236}">
                <a16:creationId xmlns:a16="http://schemas.microsoft.com/office/drawing/2014/main" id="{EF1973F5-0DC0-9544-74AD-749303D1E8BD}"/>
              </a:ext>
            </a:extLst>
          </p:cNvPr>
          <p:cNvGraphicFramePr>
            <a:graphicFrameLocks noGrp="1"/>
          </p:cNvGraphicFramePr>
          <p:nvPr>
            <p:ph idx="1"/>
            <p:extLst>
              <p:ext uri="{D42A27DB-BD31-4B8C-83A1-F6EECF244321}">
                <p14:modId xmlns:p14="http://schemas.microsoft.com/office/powerpoint/2010/main" val="4162045307"/>
              </p:ext>
            </p:extLst>
          </p:nvPr>
        </p:nvGraphicFramePr>
        <p:xfrm>
          <a:off x="838200" y="1825625"/>
          <a:ext cx="10515600" cy="429756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1606146416"/>
                    </a:ext>
                  </a:extLst>
                </a:gridCol>
                <a:gridCol w="5257800">
                  <a:extLst>
                    <a:ext uri="{9D8B030D-6E8A-4147-A177-3AD203B41FA5}">
                      <a16:colId xmlns:a16="http://schemas.microsoft.com/office/drawing/2014/main" val="4075564148"/>
                    </a:ext>
                  </a:extLst>
                </a:gridCol>
              </a:tblGrid>
              <a:tr h="370840">
                <a:tc>
                  <a:txBody>
                    <a:bodyPr/>
                    <a:lstStyle/>
                    <a:p>
                      <a:pPr marL="0" lvl="0" indent="0" algn="l" rtl="0">
                        <a:spcBef>
                          <a:spcPts val="0"/>
                        </a:spcBef>
                        <a:spcAft>
                          <a:spcPts val="0"/>
                        </a:spcAft>
                        <a:buNone/>
                      </a:pPr>
                      <a:r>
                        <a:rPr lang="en-CA" sz="2600" b="1" dirty="0"/>
                        <a:t>Column</a:t>
                      </a:r>
                      <a:endParaRPr sz="2600" b="1" dirty="0"/>
                    </a:p>
                  </a:txBody>
                  <a:tcPr marL="91425" marR="91425" marT="91425" marB="91425"/>
                </a:tc>
                <a:tc>
                  <a:txBody>
                    <a:bodyPr/>
                    <a:lstStyle/>
                    <a:p>
                      <a:pPr marL="0" lvl="0" indent="0" algn="l" rtl="0">
                        <a:spcBef>
                          <a:spcPts val="0"/>
                        </a:spcBef>
                        <a:spcAft>
                          <a:spcPts val="0"/>
                        </a:spcAft>
                        <a:buNone/>
                      </a:pPr>
                      <a:r>
                        <a:rPr lang="en-CA" sz="2600" b="1" dirty="0"/>
                        <a:t>Example</a:t>
                      </a:r>
                      <a:endParaRPr sz="2600" b="1" dirty="0"/>
                    </a:p>
                  </a:txBody>
                  <a:tcPr marL="91425" marR="91425" marT="91425" marB="91425"/>
                </a:tc>
                <a:extLst>
                  <a:ext uri="{0D108BD9-81ED-4DB2-BD59-A6C34878D82A}">
                    <a16:rowId xmlns:a16="http://schemas.microsoft.com/office/drawing/2014/main" val="3036699507"/>
                  </a:ext>
                </a:extLst>
              </a:tr>
              <a:tr h="370840">
                <a:tc>
                  <a:txBody>
                    <a:bodyPr/>
                    <a:lstStyle/>
                    <a:p>
                      <a:pPr marL="0" lvl="0" indent="0" algn="l" rtl="0">
                        <a:spcBef>
                          <a:spcPts val="0"/>
                        </a:spcBef>
                        <a:spcAft>
                          <a:spcPts val="0"/>
                        </a:spcAft>
                        <a:buNone/>
                      </a:pPr>
                      <a:r>
                        <a:rPr lang="en-CA" sz="2600" b="1" dirty="0"/>
                        <a:t>OFFICIAL RDA NOTES</a:t>
                      </a:r>
                      <a:endParaRPr sz="2600" b="1" dirty="0"/>
                    </a:p>
                  </a:txBody>
                  <a:tcPr marL="91425" marR="91425" marT="91425" marB="91425">
                    <a:solidFill>
                      <a:srgbClr val="B4A7D6"/>
                    </a:solidFill>
                  </a:tcPr>
                </a:tc>
                <a:tc>
                  <a:txBody>
                    <a:bodyPr/>
                    <a:lstStyle/>
                    <a:p>
                      <a:pPr marL="0" lvl="0" indent="0" algn="l" rtl="0">
                        <a:spcBef>
                          <a:spcPts val="0"/>
                        </a:spcBef>
                        <a:spcAft>
                          <a:spcPts val="0"/>
                        </a:spcAft>
                        <a:buNone/>
                      </a:pPr>
                      <a:r>
                        <a:rPr lang="en-CA" sz="2600" dirty="0">
                          <a:solidFill>
                            <a:schemeClr val="dk1"/>
                          </a:solidFill>
                        </a:rPr>
                        <a:t>For general guidance, see also</a:t>
                      </a:r>
                      <a:r>
                        <a:rPr lang="en-CA" sz="2600" dirty="0">
                          <a:solidFill>
                            <a:schemeClr val="dk1"/>
                          </a:solidFill>
                          <a:uFill>
                            <a:noFill/>
                          </a:uFill>
                          <a:hlinkClick r:id="rId3">
                            <a:extLst>
                              <a:ext uri="{A12FA001-AC4F-418D-AE19-62706E023703}">
                                <ahyp:hlinkClr xmlns:ahyp="http://schemas.microsoft.com/office/drawing/2018/hyperlinkcolor" val="tx"/>
                              </a:ext>
                            </a:extLst>
                          </a:hlinkClick>
                        </a:rPr>
                        <a:t> </a:t>
                      </a:r>
                      <a:r>
                        <a:rPr lang="en-CA" sz="2600" u="sng" dirty="0">
                          <a:solidFill>
                            <a:schemeClr val="hlink"/>
                          </a:solidFill>
                          <a:hlinkClick r:id="rId3"/>
                        </a:rPr>
                        <a:t>title of manifestation</a:t>
                      </a:r>
                      <a:r>
                        <a:rPr lang="en-CA" sz="2600" dirty="0">
                          <a:solidFill>
                            <a:schemeClr val="dk1"/>
                          </a:solidFill>
                        </a:rPr>
                        <a:t>. For guidance on non-filing characters in the MARC format, see</a:t>
                      </a:r>
                      <a:r>
                        <a:rPr lang="en-CA" sz="2600" dirty="0">
                          <a:solidFill>
                            <a:schemeClr val="dk1"/>
                          </a:solidFill>
                          <a:uFill>
                            <a:noFill/>
                          </a:uFill>
                          <a:hlinkClick r:id="rId4">
                            <a:extLst>
                              <a:ext uri="{A12FA001-AC4F-418D-AE19-62706E023703}">
                                <ahyp:hlinkClr xmlns:ahyp="http://schemas.microsoft.com/office/drawing/2018/hyperlinkcolor" val="tx"/>
                              </a:ext>
                            </a:extLst>
                          </a:hlinkClick>
                        </a:rPr>
                        <a:t> </a:t>
                      </a:r>
                      <a:r>
                        <a:rPr lang="en-CA" sz="2600" u="sng" dirty="0">
                          <a:solidFill>
                            <a:schemeClr val="hlink"/>
                          </a:solidFill>
                          <a:hlinkClick r:id="rId4"/>
                        </a:rPr>
                        <a:t>MG: Manifestation: Title Proper</a:t>
                      </a:r>
                      <a:endParaRPr sz="4100" dirty="0"/>
                    </a:p>
                  </a:txBody>
                  <a:tcPr marL="91425" marR="91425" marT="91425" marB="91425"/>
                </a:tc>
                <a:extLst>
                  <a:ext uri="{0D108BD9-81ED-4DB2-BD59-A6C34878D82A}">
                    <a16:rowId xmlns:a16="http://schemas.microsoft.com/office/drawing/2014/main" val="2978330527"/>
                  </a:ext>
                </a:extLst>
              </a:tr>
              <a:tr h="370840">
                <a:tc>
                  <a:txBody>
                    <a:bodyPr/>
                    <a:lstStyle/>
                    <a:p>
                      <a:pPr marL="0" lvl="0" indent="0" algn="l" rtl="0">
                        <a:spcBef>
                          <a:spcPts val="0"/>
                        </a:spcBef>
                        <a:spcAft>
                          <a:spcPts val="0"/>
                        </a:spcAft>
                        <a:buNone/>
                      </a:pPr>
                      <a:r>
                        <a:rPr lang="en-CA" sz="2600" b="1" dirty="0"/>
                        <a:t>Associated Vocabulary/Vocabularies</a:t>
                      </a:r>
                    </a:p>
                    <a:p>
                      <a:pPr marL="0" lvl="0" indent="0" algn="l" rtl="0">
                        <a:spcBef>
                          <a:spcPts val="0"/>
                        </a:spcBef>
                        <a:spcAft>
                          <a:spcPts val="0"/>
                        </a:spcAft>
                        <a:buNone/>
                      </a:pPr>
                      <a:endParaRPr sz="2600" b="1" dirty="0"/>
                    </a:p>
                  </a:txBody>
                  <a:tcPr marL="91425" marR="91425" marT="91425" marB="91425">
                    <a:solidFill>
                      <a:srgbClr val="B4A7D6"/>
                    </a:solidFill>
                  </a:tcPr>
                </a:tc>
                <a:tc>
                  <a:txBody>
                    <a:bodyPr/>
                    <a:lstStyle/>
                    <a:p>
                      <a:pPr marL="0" lvl="0" indent="0" algn="l" rtl="0">
                        <a:spcBef>
                          <a:spcPts val="0"/>
                        </a:spcBef>
                        <a:spcAft>
                          <a:spcPts val="0"/>
                        </a:spcAft>
                        <a:buNone/>
                      </a:pPr>
                      <a:endParaRPr sz="2600" dirty="0"/>
                    </a:p>
                  </a:txBody>
                  <a:tcPr marL="91425" marR="91425" marT="91425" marB="91425"/>
                </a:tc>
                <a:extLst>
                  <a:ext uri="{0D108BD9-81ED-4DB2-BD59-A6C34878D82A}">
                    <a16:rowId xmlns:a16="http://schemas.microsoft.com/office/drawing/2014/main" val="1088311402"/>
                  </a:ext>
                </a:extLst>
              </a:tr>
              <a:tr h="370840">
                <a:tc>
                  <a:txBody>
                    <a:bodyPr/>
                    <a:lstStyle/>
                    <a:p>
                      <a:pPr marL="0" lvl="0" indent="0" algn="l" rtl="0">
                        <a:spcBef>
                          <a:spcPts val="0"/>
                        </a:spcBef>
                        <a:spcAft>
                          <a:spcPts val="0"/>
                        </a:spcAft>
                        <a:buNone/>
                      </a:pPr>
                      <a:r>
                        <a:rPr lang="en-CA" sz="2600" b="1" dirty="0"/>
                        <a:t>MGDs or Official RDA Guidance</a:t>
                      </a:r>
                    </a:p>
                    <a:p>
                      <a:pPr marL="0" lvl="0" indent="0" algn="l" rtl="0">
                        <a:spcBef>
                          <a:spcPts val="0"/>
                        </a:spcBef>
                        <a:spcAft>
                          <a:spcPts val="0"/>
                        </a:spcAft>
                        <a:buNone/>
                      </a:pPr>
                      <a:endParaRPr sz="2600" b="1" dirty="0"/>
                    </a:p>
                  </a:txBody>
                  <a:tcPr marL="91425" marR="91425" marT="91425" marB="91425">
                    <a:solidFill>
                      <a:srgbClr val="B4A7D6"/>
                    </a:solidFill>
                  </a:tcPr>
                </a:tc>
                <a:tc>
                  <a:txBody>
                    <a:bodyPr/>
                    <a:lstStyle/>
                    <a:p>
                      <a:pPr marL="0" lvl="0" indent="0" algn="l" rtl="0">
                        <a:spcBef>
                          <a:spcPts val="0"/>
                        </a:spcBef>
                        <a:spcAft>
                          <a:spcPts val="0"/>
                        </a:spcAft>
                        <a:buNone/>
                      </a:pPr>
                      <a:r>
                        <a:rPr lang="en-CA" sz="2400" u="sng" dirty="0">
                          <a:solidFill>
                            <a:schemeClr val="hlink"/>
                          </a:solidFill>
                          <a:hlinkClick r:id="rId4"/>
                        </a:rPr>
                        <a:t>MG: Manifestation: Title Proper</a:t>
                      </a:r>
                      <a:endParaRPr sz="2400" dirty="0"/>
                    </a:p>
                  </a:txBody>
                  <a:tcPr marL="91425" marR="91425" marT="91425" marB="91425"/>
                </a:tc>
                <a:extLst>
                  <a:ext uri="{0D108BD9-81ED-4DB2-BD59-A6C34878D82A}">
                    <a16:rowId xmlns:a16="http://schemas.microsoft.com/office/drawing/2014/main" val="2523354599"/>
                  </a:ext>
                </a:extLst>
              </a:tr>
            </a:tbl>
          </a:graphicData>
        </a:graphic>
      </p:graphicFrame>
    </p:spTree>
    <p:extLst>
      <p:ext uri="{BB962C8B-B14F-4D97-AF65-F5344CB8AC3E}">
        <p14:creationId xmlns:p14="http://schemas.microsoft.com/office/powerpoint/2010/main" val="365923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DCE143CE-4C5F-CC2A-91F5-F2EEE3D83004}"/>
            </a:ext>
          </a:extLst>
        </p:cNvPr>
        <p:cNvGrpSpPr/>
        <p:nvPr/>
      </p:nvGrpSpPr>
      <p:grpSpPr>
        <a:xfrm>
          <a:off x="0" y="0"/>
          <a:ext cx="0" cy="0"/>
          <a:chOff x="0" y="0"/>
          <a:chExt cx="0" cy="0"/>
        </a:xfrm>
      </p:grpSpPr>
      <p:sp>
        <p:nvSpPr>
          <p:cNvPr id="177" name="Google Shape;177;g32e9664bc58_0_0">
            <a:extLst>
              <a:ext uri="{FF2B5EF4-FFF2-40B4-BE49-F238E27FC236}">
                <a16:creationId xmlns:a16="http://schemas.microsoft.com/office/drawing/2014/main" id="{F5130CAE-F391-0847-26D7-219E2C6C65A1}"/>
              </a:ext>
            </a:extLst>
          </p:cNvPr>
          <p:cNvSpPr txBox="1">
            <a:spLocks noGrp="1"/>
          </p:cNvSpPr>
          <p:nvPr>
            <p:ph type="title"/>
          </p:nvPr>
        </p:nvSpPr>
        <p:spPr>
          <a:xfrm>
            <a:off x="838200" y="365125"/>
            <a:ext cx="10515600" cy="1325563"/>
          </a:xfrm>
          <a:noFill/>
          <a:ln>
            <a:noFill/>
          </a:ln>
        </p:spPr>
        <p:txBody>
          <a:bodyPr spcFirstLastPara="1" wrap="square" lIns="91425" tIns="45700" rIns="91425" bIns="45700" anchor="ctr" anchorCtr="0">
            <a:normAutofit/>
          </a:bodyPr>
          <a:lstStyle/>
          <a:p>
            <a:pPr lvl="0"/>
            <a:r>
              <a:rPr lang="en-CA" dirty="0"/>
              <a:t>BSR for Official RDA</a:t>
            </a:r>
            <a:br>
              <a:rPr lang="en-CA" dirty="0"/>
            </a:br>
            <a:r>
              <a:rPr lang="en-CA" sz="3600" dirty="0"/>
              <a:t>Required Non-RDA &amp; MARC Data</a:t>
            </a:r>
            <a:endParaRPr lang="en-CA" sz="3600" dirty="0">
              <a:sym typeface="Arial"/>
            </a:endParaRPr>
          </a:p>
        </p:txBody>
      </p:sp>
      <p:sp>
        <p:nvSpPr>
          <p:cNvPr id="178" name="Google Shape;178;g32e9664bc58_0_0">
            <a:extLst>
              <a:ext uri="{FF2B5EF4-FFF2-40B4-BE49-F238E27FC236}">
                <a16:creationId xmlns:a16="http://schemas.microsoft.com/office/drawing/2014/main" id="{025A5508-4EFF-3FA1-EB8E-CA71C89B4AC2}"/>
              </a:ext>
            </a:extLst>
          </p:cNvPr>
          <p:cNvSpPr txBox="1">
            <a:spLocks noGrp="1"/>
          </p:cNvSpPr>
          <p:nvPr>
            <p:ph sz="half" idx="1"/>
          </p:nvPr>
        </p:nvSpPr>
        <p:spPr>
          <a:xfrm>
            <a:off x="838200" y="1825625"/>
            <a:ext cx="5181600" cy="4351338"/>
          </a:xfrm>
          <a:noFill/>
          <a:ln>
            <a:noFill/>
          </a:ln>
        </p:spPr>
        <p:txBody>
          <a:bodyPr spcFirstLastPara="1" wrap="square" lIns="91425" tIns="45700" rIns="91425" bIns="45700" anchor="t" anchorCtr="0">
            <a:normAutofit fontScale="85000" lnSpcReduction="20000"/>
          </a:bodyPr>
          <a:lstStyle/>
          <a:p>
            <a:pPr lvl="0"/>
            <a:r>
              <a:rPr lang="en-CA" dirty="0"/>
              <a:t>Archival Materials</a:t>
            </a:r>
          </a:p>
          <a:p>
            <a:pPr lvl="0"/>
            <a:r>
              <a:rPr lang="en-CA" dirty="0"/>
              <a:t>Audio Recordings</a:t>
            </a:r>
          </a:p>
          <a:p>
            <a:pPr lvl="0"/>
            <a:r>
              <a:rPr lang="en-CA" dirty="0"/>
              <a:t>Cartographic Resources</a:t>
            </a:r>
          </a:p>
          <a:p>
            <a:pPr lvl="0"/>
            <a:r>
              <a:rPr lang="en-CA" dirty="0"/>
              <a:t>Electronic Resources</a:t>
            </a:r>
          </a:p>
          <a:p>
            <a:pPr lvl="0"/>
            <a:r>
              <a:rPr lang="en-CA" dirty="0"/>
              <a:t>Graphic Materials</a:t>
            </a:r>
          </a:p>
          <a:p>
            <a:pPr lvl="0"/>
            <a:r>
              <a:rPr lang="en-CA" dirty="0"/>
              <a:t>Moving Images</a:t>
            </a:r>
          </a:p>
          <a:p>
            <a:pPr lvl="0"/>
            <a:r>
              <a:rPr lang="en-CA" dirty="0"/>
              <a:t>Notated Music</a:t>
            </a:r>
          </a:p>
          <a:p>
            <a:pPr lvl="0"/>
            <a:r>
              <a:rPr lang="en-CA" dirty="0"/>
              <a:t>Rare Materials</a:t>
            </a:r>
          </a:p>
          <a:p>
            <a:pPr lvl="0"/>
            <a:r>
              <a:rPr lang="en-CA" dirty="0"/>
              <a:t>Textual Monographs</a:t>
            </a:r>
          </a:p>
          <a:p>
            <a:pPr lvl="0"/>
            <a:r>
              <a:rPr lang="en-CA" dirty="0"/>
              <a:t>Supplemental Requirements for the Digital Aspects of Formats</a:t>
            </a:r>
          </a:p>
          <a:p>
            <a:pPr lvl="0"/>
            <a:endParaRPr lang="en-CA" dirty="0"/>
          </a:p>
        </p:txBody>
      </p:sp>
      <p:sp>
        <p:nvSpPr>
          <p:cNvPr id="179" name="Google Shape;179;g32e9664bc58_0_0">
            <a:extLst>
              <a:ext uri="{FF2B5EF4-FFF2-40B4-BE49-F238E27FC236}">
                <a16:creationId xmlns:a16="http://schemas.microsoft.com/office/drawing/2014/main" id="{5A85D073-C940-F05A-F546-2B61D5974273}"/>
              </a:ext>
            </a:extLst>
          </p:cNvPr>
          <p:cNvSpPr txBox="1">
            <a:spLocks noGrp="1"/>
          </p:cNvSpPr>
          <p:nvPr>
            <p:ph type="sldNum" sz="quarter" idx="12"/>
          </p:nvPr>
        </p:nvSpPr>
        <p:spPr>
          <a:xfrm>
            <a:off x="8610600" y="6356350"/>
            <a:ext cx="2743200" cy="365125"/>
          </a:xfrm>
          <a:noFill/>
          <a:ln>
            <a:noFill/>
          </a:ln>
        </p:spPr>
        <p:txBody>
          <a:bodyPr spcFirstLastPara="1" wrap="square" lIns="91425" tIns="45700" rIns="91425" bIns="45700" anchor="ctr" anchorCtr="0">
            <a:noAutofit/>
          </a:bodyPr>
          <a:lstStyle/>
          <a:p>
            <a:pPr lvl="0"/>
            <a:fld id="{00000000-1234-1234-1234-123412341234}" type="slidenum">
              <a:rPr lang="en-CA">
                <a:sym typeface="Arial"/>
              </a:rPr>
              <a:pPr lvl="0"/>
              <a:t>67</a:t>
            </a:fld>
            <a:endParaRPr lang="en-CA">
              <a:sym typeface="Arial"/>
            </a:endParaRPr>
          </a:p>
        </p:txBody>
      </p:sp>
      <p:pic>
        <p:nvPicPr>
          <p:cNvPr id="16" name="Content Placeholder 15">
            <a:extLst>
              <a:ext uri="{FF2B5EF4-FFF2-40B4-BE49-F238E27FC236}">
                <a16:creationId xmlns:a16="http://schemas.microsoft.com/office/drawing/2014/main" id="{D38F3CE3-1ED3-6416-1C0D-22FBA82B5ACA}"/>
              </a:ext>
            </a:extLst>
          </p:cNvPr>
          <p:cNvPicPr>
            <a:picLocks noGrp="1" noChangeAspect="1"/>
          </p:cNvPicPr>
          <p:nvPr>
            <p:ph sz="half" idx="2"/>
          </p:nvPr>
        </p:nvPicPr>
        <p:blipFill>
          <a:blip r:embed="rId3"/>
          <a:stretch>
            <a:fillRect/>
          </a:stretch>
        </p:blipFill>
        <p:spPr>
          <a:xfrm>
            <a:off x="6316982" y="1825625"/>
            <a:ext cx="4892036" cy="4351338"/>
          </a:xfrm>
          <a:ln>
            <a:solidFill>
              <a:schemeClr val="tx1"/>
            </a:solidFill>
          </a:ln>
        </p:spPr>
      </p:pic>
    </p:spTree>
    <p:extLst>
      <p:ext uri="{BB962C8B-B14F-4D97-AF65-F5344CB8AC3E}">
        <p14:creationId xmlns:p14="http://schemas.microsoft.com/office/powerpoint/2010/main" val="9948277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E24145-6180-3E07-4F08-B8FD63480B50}"/>
              </a:ext>
            </a:extLst>
          </p:cNvPr>
          <p:cNvSpPr>
            <a:spLocks noGrp="1"/>
          </p:cNvSpPr>
          <p:nvPr>
            <p:ph type="title"/>
          </p:nvPr>
        </p:nvSpPr>
        <p:spPr/>
        <p:txBody>
          <a:bodyPr/>
          <a:lstStyle/>
          <a:p>
            <a:r>
              <a:rPr lang="en-CA" dirty="0"/>
              <a:t>Using documentation while cataloging</a:t>
            </a:r>
          </a:p>
        </p:txBody>
      </p:sp>
      <p:sp>
        <p:nvSpPr>
          <p:cNvPr id="6" name="Text Placeholder 5">
            <a:extLst>
              <a:ext uri="{FF2B5EF4-FFF2-40B4-BE49-F238E27FC236}">
                <a16:creationId xmlns:a16="http://schemas.microsoft.com/office/drawing/2014/main" id="{FCDC7231-D9CE-BA26-8226-4BF0A57DE771}"/>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C639EAB2-345B-C1E1-CDE7-E1E5B43386D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68</a:t>
            </a:fld>
            <a:endParaRPr lang="en-US"/>
          </a:p>
        </p:txBody>
      </p:sp>
    </p:spTree>
    <p:extLst>
      <p:ext uri="{BB962C8B-B14F-4D97-AF65-F5344CB8AC3E}">
        <p14:creationId xmlns:p14="http://schemas.microsoft.com/office/powerpoint/2010/main" val="37647144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51CC181-64AB-4FFF-89CA-29A6F7B68CA3}"/>
              </a:ext>
            </a:extLst>
          </p:cNvPr>
          <p:cNvSpPr>
            <a:spLocks noGrp="1"/>
          </p:cNvSpPr>
          <p:nvPr>
            <p:ph idx="1"/>
          </p:nvPr>
        </p:nvSpPr>
        <p:spPr>
          <a:xfrm>
            <a:off x="838200" y="4247145"/>
            <a:ext cx="10515600" cy="1929817"/>
          </a:xfrm>
        </p:spPr>
        <p:txBody>
          <a:bodyPr/>
          <a:lstStyle/>
          <a:p>
            <a:r>
              <a:rPr lang="en-US" dirty="0"/>
              <a:t>The PCC BIBCO metadata application profile includes:</a:t>
            </a:r>
          </a:p>
          <a:p>
            <a:pPr lvl="1"/>
            <a:r>
              <a:rPr lang="en-US" dirty="0"/>
              <a:t>BIBCO Standard Record (BSR) Official RDA Metadata Application Profile</a:t>
            </a:r>
          </a:p>
          <a:p>
            <a:pPr lvl="1"/>
            <a:r>
              <a:rPr lang="en-US" dirty="0"/>
              <a:t>LC-PCC Policy Statements (LC-PCC PSs)</a:t>
            </a:r>
          </a:p>
          <a:p>
            <a:pPr lvl="1"/>
            <a:r>
              <a:rPr lang="en-US" dirty="0"/>
              <a:t>Metadata Guidance Documentation (MGDs)</a:t>
            </a:r>
          </a:p>
        </p:txBody>
      </p:sp>
      <p:sp>
        <p:nvSpPr>
          <p:cNvPr id="4" name="Slide Number Placeholder 3">
            <a:extLst>
              <a:ext uri="{FF2B5EF4-FFF2-40B4-BE49-F238E27FC236}">
                <a16:creationId xmlns:a16="http://schemas.microsoft.com/office/drawing/2014/main" id="{B1B3061C-647F-46EA-8D43-61294805A597}"/>
              </a:ext>
            </a:extLst>
          </p:cNvPr>
          <p:cNvSpPr>
            <a:spLocks noGrp="1"/>
          </p:cNvSpPr>
          <p:nvPr>
            <p:ph type="sldNum" sz="quarter" idx="12"/>
          </p:nvPr>
        </p:nvSpPr>
        <p:spPr/>
        <p:txBody>
          <a:bodyPr/>
          <a:lstStyle/>
          <a:p>
            <a:fld id="{26D89839-9540-4FD2-A570-163792ED64AF}" type="slidenum">
              <a:rPr lang="en-US" smtClean="0"/>
              <a:t>69</a:t>
            </a:fld>
            <a:endParaRPr lang="en-US"/>
          </a:p>
        </p:txBody>
      </p:sp>
      <p:sp>
        <p:nvSpPr>
          <p:cNvPr id="5" name="Title 4">
            <a:extLst>
              <a:ext uri="{FF2B5EF4-FFF2-40B4-BE49-F238E27FC236}">
                <a16:creationId xmlns:a16="http://schemas.microsoft.com/office/drawing/2014/main" id="{C96E3B8D-A7D2-4779-8732-8452D7576E5F}"/>
              </a:ext>
            </a:extLst>
          </p:cNvPr>
          <p:cNvSpPr>
            <a:spLocks noGrp="1"/>
          </p:cNvSpPr>
          <p:nvPr>
            <p:ph type="title"/>
          </p:nvPr>
        </p:nvSpPr>
        <p:spPr/>
        <p:txBody>
          <a:bodyPr/>
          <a:lstStyle/>
          <a:p>
            <a:r>
              <a:rPr lang="en-US" dirty="0"/>
              <a:t>Determining which elements to record</a:t>
            </a:r>
          </a:p>
        </p:txBody>
      </p:sp>
      <p:pic>
        <p:nvPicPr>
          <p:cNvPr id="3" name="Picture 2">
            <a:extLst>
              <a:ext uri="{FF2B5EF4-FFF2-40B4-BE49-F238E27FC236}">
                <a16:creationId xmlns:a16="http://schemas.microsoft.com/office/drawing/2014/main" id="{C3F4F25B-1738-52B8-7D1F-2A7D00D3EAFB}"/>
              </a:ext>
            </a:extLst>
          </p:cNvPr>
          <p:cNvPicPr>
            <a:picLocks noChangeAspect="1"/>
          </p:cNvPicPr>
          <p:nvPr/>
        </p:nvPicPr>
        <p:blipFill>
          <a:blip r:embed="rId3"/>
          <a:stretch>
            <a:fillRect/>
          </a:stretch>
        </p:blipFill>
        <p:spPr>
          <a:xfrm>
            <a:off x="838200" y="1825625"/>
            <a:ext cx="10515600" cy="2421521"/>
          </a:xfrm>
          <a:prstGeom prst="rect">
            <a:avLst/>
          </a:prstGeom>
        </p:spPr>
      </p:pic>
    </p:spTree>
    <p:extLst>
      <p:ext uri="{BB962C8B-B14F-4D97-AF65-F5344CB8AC3E}">
        <p14:creationId xmlns:p14="http://schemas.microsoft.com/office/powerpoint/2010/main" val="1338177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4E5B333-2439-844F-08DE-15E4F422F8DD}"/>
              </a:ext>
            </a:extLst>
          </p:cNvPr>
          <p:cNvSpPr>
            <a:spLocks noGrp="1"/>
          </p:cNvSpPr>
          <p:nvPr>
            <p:ph idx="1"/>
          </p:nvPr>
        </p:nvSpPr>
        <p:spPr/>
        <p:txBody>
          <a:bodyPr/>
          <a:lstStyle/>
          <a:p>
            <a:r>
              <a:rPr lang="en-CA" dirty="0">
                <a:hlinkClick r:id="rId3"/>
              </a:rPr>
              <a:t>https://access.rdatoolkit.org/</a:t>
            </a:r>
            <a:endParaRPr lang="en-CA" dirty="0"/>
          </a:p>
          <a:p>
            <a:endParaRPr lang="en-CA" dirty="0"/>
          </a:p>
          <a:p>
            <a:r>
              <a:rPr lang="en-CA" dirty="0"/>
              <a:t>From RDA Toolkit homepage (</a:t>
            </a:r>
            <a:r>
              <a:rPr lang="en-CA" dirty="0">
                <a:hlinkClick r:id="rId4"/>
              </a:rPr>
              <a:t>https://www.rdatoolkit.org/</a:t>
            </a:r>
            <a:r>
              <a:rPr lang="en-CA" dirty="0"/>
              <a:t>)</a:t>
            </a:r>
          </a:p>
          <a:p>
            <a:endParaRPr lang="en-CA" dirty="0"/>
          </a:p>
          <a:p>
            <a:endParaRPr lang="en-CA" dirty="0"/>
          </a:p>
          <a:p>
            <a:r>
              <a:rPr lang="en-CA" dirty="0"/>
              <a:t>From original RDA Toolkit (</a:t>
            </a:r>
            <a:r>
              <a:rPr lang="en-CA" dirty="0">
                <a:hlinkClick r:id="rId5"/>
              </a:rPr>
              <a:t>https://original.rdatoolkit.org/</a:t>
            </a:r>
            <a:r>
              <a:rPr lang="en-CA" dirty="0"/>
              <a:t>)</a:t>
            </a:r>
          </a:p>
          <a:p>
            <a:endParaRPr lang="en-CA" dirty="0"/>
          </a:p>
        </p:txBody>
      </p:sp>
      <p:pic>
        <p:nvPicPr>
          <p:cNvPr id="6" name="Picture 5">
            <a:extLst>
              <a:ext uri="{FF2B5EF4-FFF2-40B4-BE49-F238E27FC236}">
                <a16:creationId xmlns:a16="http://schemas.microsoft.com/office/drawing/2014/main" id="{52435291-6CF8-A8DF-BB60-89A20E1C4A41}"/>
              </a:ext>
            </a:extLst>
          </p:cNvPr>
          <p:cNvPicPr>
            <a:picLocks noChangeAspect="1"/>
          </p:cNvPicPr>
          <p:nvPr/>
        </p:nvPicPr>
        <p:blipFill>
          <a:blip r:embed="rId6"/>
          <a:stretch>
            <a:fillRect/>
          </a:stretch>
        </p:blipFill>
        <p:spPr>
          <a:xfrm>
            <a:off x="1264270" y="3385653"/>
            <a:ext cx="5000540" cy="848306"/>
          </a:xfrm>
          <a:prstGeom prst="rect">
            <a:avLst/>
          </a:prstGeom>
          <a:ln>
            <a:noFill/>
          </a:ln>
        </p:spPr>
      </p:pic>
      <p:sp>
        <p:nvSpPr>
          <p:cNvPr id="4" name="Title 3">
            <a:extLst>
              <a:ext uri="{FF2B5EF4-FFF2-40B4-BE49-F238E27FC236}">
                <a16:creationId xmlns:a16="http://schemas.microsoft.com/office/drawing/2014/main" id="{C7D30960-1CB2-A050-EDCD-697C4126C1EE}"/>
              </a:ext>
            </a:extLst>
          </p:cNvPr>
          <p:cNvSpPr>
            <a:spLocks noGrp="1"/>
          </p:cNvSpPr>
          <p:nvPr>
            <p:ph type="title"/>
          </p:nvPr>
        </p:nvSpPr>
        <p:spPr/>
        <p:txBody>
          <a:bodyPr/>
          <a:lstStyle/>
          <a:p>
            <a:r>
              <a:rPr lang="en-CA" dirty="0"/>
              <a:t>Accessing RDA Toolkit</a:t>
            </a:r>
          </a:p>
        </p:txBody>
      </p:sp>
      <p:pic>
        <p:nvPicPr>
          <p:cNvPr id="9" name="Picture 8">
            <a:extLst>
              <a:ext uri="{FF2B5EF4-FFF2-40B4-BE49-F238E27FC236}">
                <a16:creationId xmlns:a16="http://schemas.microsoft.com/office/drawing/2014/main" id="{1830F025-7740-C166-83D9-EEA6F473D45A}"/>
              </a:ext>
            </a:extLst>
          </p:cNvPr>
          <p:cNvPicPr>
            <a:picLocks noChangeAspect="1"/>
          </p:cNvPicPr>
          <p:nvPr/>
        </p:nvPicPr>
        <p:blipFill>
          <a:blip r:embed="rId7"/>
          <a:stretch>
            <a:fillRect/>
          </a:stretch>
        </p:blipFill>
        <p:spPr>
          <a:xfrm>
            <a:off x="1264270" y="4990520"/>
            <a:ext cx="4324350" cy="890730"/>
          </a:xfrm>
          <a:prstGeom prst="rect">
            <a:avLst/>
          </a:prstGeom>
        </p:spPr>
      </p:pic>
      <p:sp>
        <p:nvSpPr>
          <p:cNvPr id="2" name="Slide Number Placeholder 1">
            <a:extLst>
              <a:ext uri="{FF2B5EF4-FFF2-40B4-BE49-F238E27FC236}">
                <a16:creationId xmlns:a16="http://schemas.microsoft.com/office/drawing/2014/main" id="{8AB796C8-E84A-400E-A20C-1A374D87D460}"/>
              </a:ext>
            </a:extLst>
          </p:cNvPr>
          <p:cNvSpPr>
            <a:spLocks noGrp="1"/>
          </p:cNvSpPr>
          <p:nvPr>
            <p:ph type="sldNum" sz="quarter" idx="12"/>
          </p:nvPr>
        </p:nvSpPr>
        <p:spPr/>
        <p:txBody>
          <a:bodyPr/>
          <a:lstStyle/>
          <a:p>
            <a:fld id="{0F6E689A-FD86-4A33-93D6-EF2C1464DB39}" type="slidenum">
              <a:rPr lang="en-CA" smtClean="0"/>
              <a:t>7</a:t>
            </a:fld>
            <a:endParaRPr lang="en-CA"/>
          </a:p>
        </p:txBody>
      </p:sp>
    </p:spTree>
    <p:extLst>
      <p:ext uri="{BB962C8B-B14F-4D97-AF65-F5344CB8AC3E}">
        <p14:creationId xmlns:p14="http://schemas.microsoft.com/office/powerpoint/2010/main" val="2691000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A67D899-80B6-CAD1-4551-8779E536C071}"/>
              </a:ext>
            </a:extLst>
          </p:cNvPr>
          <p:cNvSpPr>
            <a:spLocks noGrp="1"/>
          </p:cNvSpPr>
          <p:nvPr>
            <p:ph idx="1"/>
          </p:nvPr>
        </p:nvSpPr>
        <p:spPr/>
        <p:txBody>
          <a:bodyPr/>
          <a:lstStyle/>
          <a:p>
            <a:pPr lvl="0"/>
            <a:r>
              <a:rPr lang="en-CA" dirty="0"/>
              <a:t>For a full-level record, all Core elements must be recorded if applicable and readily ascertainable</a:t>
            </a:r>
          </a:p>
          <a:p>
            <a:pPr lvl="0"/>
            <a:endParaRPr lang="en-CA" dirty="0"/>
          </a:p>
          <a:p>
            <a:pPr lvl="0"/>
            <a:r>
              <a:rPr lang="en-CA" dirty="0"/>
              <a:t>Types of core statements:</a:t>
            </a:r>
          </a:p>
          <a:p>
            <a:pPr lvl="1"/>
            <a:r>
              <a:rPr lang="en-CA" dirty="0"/>
              <a:t>Core: the element is required if applicable and readily ascertainable</a:t>
            </a:r>
          </a:p>
          <a:p>
            <a:pPr lvl="1"/>
            <a:r>
              <a:rPr lang="en-CA" dirty="0"/>
              <a:t>Core if: the element is required when specific conditions are met</a:t>
            </a:r>
          </a:p>
          <a:p>
            <a:pPr lvl="1"/>
            <a:r>
              <a:rPr lang="en-CA" dirty="0"/>
              <a:t>Core for: the element is required for specific formats</a:t>
            </a:r>
          </a:p>
          <a:p>
            <a:pPr lvl="0"/>
            <a:endParaRPr lang="en-CA" dirty="0"/>
          </a:p>
          <a:p>
            <a:pPr lvl="0"/>
            <a:r>
              <a:rPr lang="en-CA" dirty="0"/>
              <a:t>If there is no Core statement, then the element is optional for LC/PCC</a:t>
            </a:r>
          </a:p>
        </p:txBody>
      </p:sp>
      <p:sp>
        <p:nvSpPr>
          <p:cNvPr id="4" name="Slide Number Placeholder 3">
            <a:extLst>
              <a:ext uri="{FF2B5EF4-FFF2-40B4-BE49-F238E27FC236}">
                <a16:creationId xmlns:a16="http://schemas.microsoft.com/office/drawing/2014/main" id="{799CD7F2-F47C-1D73-EC98-86B36F614CF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70</a:t>
            </a:fld>
            <a:endParaRPr lang="en-US"/>
          </a:p>
        </p:txBody>
      </p:sp>
      <p:sp>
        <p:nvSpPr>
          <p:cNvPr id="5" name="Title 4">
            <a:extLst>
              <a:ext uri="{FF2B5EF4-FFF2-40B4-BE49-F238E27FC236}">
                <a16:creationId xmlns:a16="http://schemas.microsoft.com/office/drawing/2014/main" id="{3377D733-6A84-F066-C8C6-C9F32E582A96}"/>
              </a:ext>
            </a:extLst>
          </p:cNvPr>
          <p:cNvSpPr>
            <a:spLocks noGrp="1"/>
          </p:cNvSpPr>
          <p:nvPr>
            <p:ph type="title"/>
          </p:nvPr>
        </p:nvSpPr>
        <p:spPr/>
        <p:txBody>
          <a:bodyPr/>
          <a:lstStyle/>
          <a:p>
            <a:r>
              <a:rPr lang="en-US" dirty="0"/>
              <a:t>LC/PCC Core Elements</a:t>
            </a:r>
            <a:endParaRPr lang="en-CA" dirty="0"/>
          </a:p>
        </p:txBody>
      </p:sp>
    </p:spTree>
    <p:extLst>
      <p:ext uri="{BB962C8B-B14F-4D97-AF65-F5344CB8AC3E}">
        <p14:creationId xmlns:p14="http://schemas.microsoft.com/office/powerpoint/2010/main" val="30022365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58DD2C-BB44-B84A-8E92-7F25C6D8C57A}"/>
              </a:ext>
            </a:extLst>
          </p:cNvPr>
          <p:cNvSpPr>
            <a:spLocks noGrp="1"/>
          </p:cNvSpPr>
          <p:nvPr>
            <p:ph type="sldNum" sz="quarter" idx="12"/>
          </p:nvPr>
        </p:nvSpPr>
        <p:spPr/>
        <p:txBody>
          <a:bodyPr/>
          <a:lstStyle/>
          <a:p>
            <a:fld id="{26D89839-9540-4FD2-A570-163792ED64AF}" type="slidenum">
              <a:rPr lang="en-US" smtClean="0"/>
              <a:t>71</a:t>
            </a:fld>
            <a:endParaRPr lang="en-US"/>
          </a:p>
        </p:txBody>
      </p:sp>
      <p:sp>
        <p:nvSpPr>
          <p:cNvPr id="4" name="Title 3">
            <a:extLst>
              <a:ext uri="{FF2B5EF4-FFF2-40B4-BE49-F238E27FC236}">
                <a16:creationId xmlns:a16="http://schemas.microsoft.com/office/drawing/2014/main" id="{A79DC976-4DA1-B37B-7BCA-DEEF893132E4}"/>
              </a:ext>
            </a:extLst>
          </p:cNvPr>
          <p:cNvSpPr>
            <a:spLocks noGrp="1"/>
          </p:cNvSpPr>
          <p:nvPr>
            <p:ph type="title"/>
          </p:nvPr>
        </p:nvSpPr>
        <p:spPr/>
        <p:txBody>
          <a:bodyPr/>
          <a:lstStyle/>
          <a:p>
            <a:r>
              <a:rPr lang="en-CA" dirty="0"/>
              <a:t>BSR </a:t>
            </a:r>
            <a:r>
              <a:rPr lang="en-CA" dirty="0">
                <a:sym typeface="Wingdings" panose="05000000000000000000" pitchFamily="2" charset="2"/>
              </a:rPr>
              <a:t> RDA Toolkit</a:t>
            </a:r>
            <a:endParaRPr lang="en-CA" dirty="0"/>
          </a:p>
        </p:txBody>
      </p:sp>
      <p:pic>
        <p:nvPicPr>
          <p:cNvPr id="18" name="Content Placeholder 17">
            <a:extLst>
              <a:ext uri="{FF2B5EF4-FFF2-40B4-BE49-F238E27FC236}">
                <a16:creationId xmlns:a16="http://schemas.microsoft.com/office/drawing/2014/main" id="{6346CF3A-C6A2-C6AB-846E-F179C1203A75}"/>
              </a:ext>
            </a:extLst>
          </p:cNvPr>
          <p:cNvPicPr>
            <a:picLocks noGrp="1" noChangeAspect="1"/>
          </p:cNvPicPr>
          <p:nvPr>
            <p:ph idx="1"/>
          </p:nvPr>
        </p:nvPicPr>
        <p:blipFill>
          <a:blip r:embed="rId3"/>
          <a:stretch>
            <a:fillRect/>
          </a:stretch>
        </p:blipFill>
        <p:spPr>
          <a:xfrm>
            <a:off x="838200" y="2059678"/>
            <a:ext cx="10515600" cy="1001485"/>
          </a:xfrm>
          <a:ln>
            <a:solidFill>
              <a:schemeClr val="tx1"/>
            </a:solidFill>
          </a:ln>
        </p:spPr>
      </p:pic>
      <p:pic>
        <p:nvPicPr>
          <p:cNvPr id="22" name="Picture 21">
            <a:extLst>
              <a:ext uri="{FF2B5EF4-FFF2-40B4-BE49-F238E27FC236}">
                <a16:creationId xmlns:a16="http://schemas.microsoft.com/office/drawing/2014/main" id="{16E4E4AA-42BE-067E-3E8B-1D6E4890EE84}"/>
              </a:ext>
            </a:extLst>
          </p:cNvPr>
          <p:cNvPicPr>
            <a:picLocks noChangeAspect="1"/>
          </p:cNvPicPr>
          <p:nvPr/>
        </p:nvPicPr>
        <p:blipFill>
          <a:blip r:embed="rId4"/>
          <a:stretch>
            <a:fillRect/>
          </a:stretch>
        </p:blipFill>
        <p:spPr>
          <a:xfrm>
            <a:off x="1988777" y="3429000"/>
            <a:ext cx="8214446" cy="2552696"/>
          </a:xfrm>
          <a:prstGeom prst="rect">
            <a:avLst/>
          </a:prstGeom>
        </p:spPr>
      </p:pic>
      <p:cxnSp>
        <p:nvCxnSpPr>
          <p:cNvPr id="24" name="Straight Arrow Connector 23">
            <a:extLst>
              <a:ext uri="{FF2B5EF4-FFF2-40B4-BE49-F238E27FC236}">
                <a16:creationId xmlns:a16="http://schemas.microsoft.com/office/drawing/2014/main" id="{D02E1478-8EE7-CB6F-E795-B5640A7507B4}"/>
              </a:ext>
            </a:extLst>
          </p:cNvPr>
          <p:cNvCxnSpPr>
            <a:cxnSpLocks/>
          </p:cNvCxnSpPr>
          <p:nvPr/>
        </p:nvCxnSpPr>
        <p:spPr>
          <a:xfrm flipH="1">
            <a:off x="3214255" y="2757055"/>
            <a:ext cx="720436" cy="8866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Google Shape;280;p11">
            <a:extLst>
              <a:ext uri="{FF2B5EF4-FFF2-40B4-BE49-F238E27FC236}">
                <a16:creationId xmlns:a16="http://schemas.microsoft.com/office/drawing/2014/main" id="{0A760D05-21DA-600A-7373-AE1447F14F37}"/>
              </a:ext>
            </a:extLst>
          </p:cNvPr>
          <p:cNvSpPr/>
          <p:nvPr/>
        </p:nvSpPr>
        <p:spPr>
          <a:xfrm>
            <a:off x="7287850" y="4715434"/>
            <a:ext cx="886332" cy="337707"/>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 name="Google Shape;280;p11">
            <a:extLst>
              <a:ext uri="{FF2B5EF4-FFF2-40B4-BE49-F238E27FC236}">
                <a16:creationId xmlns:a16="http://schemas.microsoft.com/office/drawing/2014/main" id="{6C2C438F-CFC5-60D7-7320-6AF5DCAA305A}"/>
              </a:ext>
            </a:extLst>
          </p:cNvPr>
          <p:cNvSpPr/>
          <p:nvPr/>
        </p:nvSpPr>
        <p:spPr>
          <a:xfrm>
            <a:off x="6774740" y="2473549"/>
            <a:ext cx="849742" cy="266696"/>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8463725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DE9B6D-04CD-CFCA-CBD6-534A834D19CD}"/>
              </a:ext>
            </a:extLst>
          </p:cNvPr>
          <p:cNvSpPr>
            <a:spLocks noGrp="1"/>
          </p:cNvSpPr>
          <p:nvPr>
            <p:ph idx="1"/>
          </p:nvPr>
        </p:nvSpPr>
        <p:spPr/>
        <p:txBody>
          <a:bodyPr/>
          <a:lstStyle/>
          <a:p>
            <a:pPr lvl="0">
              <a:buClr>
                <a:schemeClr val="dk1"/>
              </a:buClr>
              <a:buSzPts val="2800"/>
            </a:pPr>
            <a:r>
              <a:rPr lang="en-CA" dirty="0"/>
              <a:t>Choose to use one or more </a:t>
            </a:r>
            <a:r>
              <a:rPr lang="en-CA" i="1" dirty="0"/>
              <a:t>element subtypes</a:t>
            </a:r>
            <a:r>
              <a:rPr lang="en-CA" dirty="0"/>
              <a:t> to create a more specific description</a:t>
            </a:r>
          </a:p>
          <a:p>
            <a:pPr lvl="0">
              <a:buClr>
                <a:schemeClr val="dk1"/>
              </a:buClr>
              <a:buSzPts val="2800"/>
            </a:pPr>
            <a:endParaRPr lang="en-CA" dirty="0"/>
          </a:p>
          <a:p>
            <a:pPr lvl="0">
              <a:buClr>
                <a:schemeClr val="dk1"/>
              </a:buClr>
              <a:buSzPts val="2800"/>
            </a:pPr>
            <a:r>
              <a:rPr lang="en-CA" dirty="0"/>
              <a:t>Choose to use the </a:t>
            </a:r>
            <a:r>
              <a:rPr lang="en-CA" i="1" dirty="0"/>
              <a:t>element supertype</a:t>
            </a:r>
            <a:r>
              <a:rPr lang="en-CA" dirty="0"/>
              <a:t> to create a more general description</a:t>
            </a:r>
          </a:p>
          <a:p>
            <a:pPr lvl="1">
              <a:buClr>
                <a:schemeClr val="dk1"/>
              </a:buClr>
              <a:buSzPts val="2800"/>
            </a:pPr>
            <a:r>
              <a:rPr lang="en-CA" dirty="0"/>
              <a:t>This generally includes recording the values of one or more </a:t>
            </a:r>
            <a:r>
              <a:rPr lang="en-CA" i="1" dirty="0"/>
              <a:t>element subtypes</a:t>
            </a:r>
            <a:r>
              <a:rPr lang="en-CA" dirty="0"/>
              <a:t> without using the subtypes themselves</a:t>
            </a:r>
          </a:p>
        </p:txBody>
      </p:sp>
      <p:sp>
        <p:nvSpPr>
          <p:cNvPr id="3" name="Slide Number Placeholder 2">
            <a:extLst>
              <a:ext uri="{FF2B5EF4-FFF2-40B4-BE49-F238E27FC236}">
                <a16:creationId xmlns:a16="http://schemas.microsoft.com/office/drawing/2014/main" id="{FF1013AC-0C07-C58B-8CBC-B3096E95557B}"/>
              </a:ext>
            </a:extLst>
          </p:cNvPr>
          <p:cNvSpPr>
            <a:spLocks noGrp="1"/>
          </p:cNvSpPr>
          <p:nvPr>
            <p:ph type="sldNum" sz="quarter" idx="12"/>
          </p:nvPr>
        </p:nvSpPr>
        <p:spPr/>
        <p:txBody>
          <a:bodyPr/>
          <a:lstStyle/>
          <a:p>
            <a:fld id="{26D89839-9540-4FD2-A570-163792ED64AF}" type="slidenum">
              <a:rPr lang="en-US" smtClean="0"/>
              <a:t>72</a:t>
            </a:fld>
            <a:endParaRPr lang="en-US"/>
          </a:p>
        </p:txBody>
      </p:sp>
      <p:sp>
        <p:nvSpPr>
          <p:cNvPr id="4" name="Title 3">
            <a:extLst>
              <a:ext uri="{FF2B5EF4-FFF2-40B4-BE49-F238E27FC236}">
                <a16:creationId xmlns:a16="http://schemas.microsoft.com/office/drawing/2014/main" id="{123FC27D-EED1-9E5D-F252-436DAA0A09FC}"/>
              </a:ext>
            </a:extLst>
          </p:cNvPr>
          <p:cNvSpPr>
            <a:spLocks noGrp="1"/>
          </p:cNvSpPr>
          <p:nvPr>
            <p:ph type="title"/>
          </p:nvPr>
        </p:nvSpPr>
        <p:spPr/>
        <p:txBody>
          <a:bodyPr/>
          <a:lstStyle/>
          <a:p>
            <a:r>
              <a:rPr lang="en-CA" dirty="0"/>
              <a:t>Choice of Elements</a:t>
            </a:r>
            <a:br>
              <a:rPr lang="en-CA" dirty="0"/>
            </a:br>
            <a:r>
              <a:rPr lang="en-CA" sz="3600" dirty="0"/>
              <a:t>Element Supertype vs. Element Subtype</a:t>
            </a:r>
            <a:endParaRPr lang="en-CA" dirty="0"/>
          </a:p>
        </p:txBody>
      </p:sp>
    </p:spTree>
    <p:extLst>
      <p:ext uri="{BB962C8B-B14F-4D97-AF65-F5344CB8AC3E}">
        <p14:creationId xmlns:p14="http://schemas.microsoft.com/office/powerpoint/2010/main" val="35816557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CAF775-BE24-D05A-4F34-BC9D15C2AC72}"/>
              </a:ext>
            </a:extLst>
          </p:cNvPr>
          <p:cNvSpPr>
            <a:spLocks noGrp="1"/>
          </p:cNvSpPr>
          <p:nvPr>
            <p:ph idx="1"/>
          </p:nvPr>
        </p:nvSpPr>
        <p:spPr/>
        <p:txBody>
          <a:bodyPr/>
          <a:lstStyle/>
          <a:p>
            <a:pPr lvl="0"/>
            <a:r>
              <a:rPr lang="en-CA" dirty="0"/>
              <a:t>After deciding to record an element, consider all options and related policy statements to determine </a:t>
            </a:r>
            <a:r>
              <a:rPr lang="en-CA" i="1" dirty="0"/>
              <a:t>how</a:t>
            </a:r>
            <a:r>
              <a:rPr lang="en-CA" dirty="0"/>
              <a:t> the value for the element should be recorded:</a:t>
            </a:r>
          </a:p>
          <a:p>
            <a:pPr lvl="1"/>
            <a:endParaRPr lang="en-CA" dirty="0"/>
          </a:p>
          <a:p>
            <a:pPr lvl="1"/>
            <a:r>
              <a:rPr lang="en-CA" b="1" u="sng" dirty="0"/>
              <a:t>Apply the option:</a:t>
            </a:r>
            <a:r>
              <a:rPr lang="en-CA" dirty="0"/>
              <a:t> the option should be applied if applicable and readily ascertainable</a:t>
            </a:r>
          </a:p>
          <a:p>
            <a:pPr lvl="1"/>
            <a:r>
              <a:rPr lang="en-CA" b="1" u="sng" dirty="0"/>
              <a:t>Apply the option if/when:</a:t>
            </a:r>
            <a:r>
              <a:rPr lang="en-CA" dirty="0"/>
              <a:t> the option should be applied when specific conditions are met</a:t>
            </a:r>
          </a:p>
          <a:p>
            <a:pPr lvl="1"/>
            <a:r>
              <a:rPr lang="en-CA" b="1" u="sng" dirty="0"/>
              <a:t>Cataloger’s judgment:</a:t>
            </a:r>
            <a:r>
              <a:rPr lang="en-CA" dirty="0"/>
              <a:t> the option can be applied according to the judgment of the cataloger</a:t>
            </a:r>
          </a:p>
          <a:p>
            <a:pPr lvl="1"/>
            <a:r>
              <a:rPr lang="en-CA" b="1" u="sng" dirty="0"/>
              <a:t>Do not apply the option:</a:t>
            </a:r>
            <a:r>
              <a:rPr lang="en-CA" dirty="0"/>
              <a:t> the option should not be applied</a:t>
            </a:r>
          </a:p>
        </p:txBody>
      </p:sp>
      <p:sp>
        <p:nvSpPr>
          <p:cNvPr id="3" name="Slide Number Placeholder 2">
            <a:extLst>
              <a:ext uri="{FF2B5EF4-FFF2-40B4-BE49-F238E27FC236}">
                <a16:creationId xmlns:a16="http://schemas.microsoft.com/office/drawing/2014/main" id="{9BC38895-FE80-C8E9-11D7-DDC5B7FBEE4E}"/>
              </a:ext>
            </a:extLst>
          </p:cNvPr>
          <p:cNvSpPr>
            <a:spLocks noGrp="1"/>
          </p:cNvSpPr>
          <p:nvPr>
            <p:ph type="sldNum" sz="quarter" idx="12"/>
          </p:nvPr>
        </p:nvSpPr>
        <p:spPr/>
        <p:txBody>
          <a:bodyPr/>
          <a:lstStyle/>
          <a:p>
            <a:fld id="{26D89839-9540-4FD2-A570-163792ED64AF}" type="slidenum">
              <a:rPr lang="en-US" smtClean="0"/>
              <a:t>73</a:t>
            </a:fld>
            <a:endParaRPr lang="en-US"/>
          </a:p>
        </p:txBody>
      </p:sp>
      <p:sp>
        <p:nvSpPr>
          <p:cNvPr id="4" name="Title 3">
            <a:extLst>
              <a:ext uri="{FF2B5EF4-FFF2-40B4-BE49-F238E27FC236}">
                <a16:creationId xmlns:a16="http://schemas.microsoft.com/office/drawing/2014/main" id="{23F463F1-CCFA-F7BF-CCBE-C2F862766BA3}"/>
              </a:ext>
            </a:extLst>
          </p:cNvPr>
          <p:cNvSpPr>
            <a:spLocks noGrp="1"/>
          </p:cNvSpPr>
          <p:nvPr>
            <p:ph type="title"/>
          </p:nvPr>
        </p:nvSpPr>
        <p:spPr/>
        <p:txBody>
          <a:bodyPr/>
          <a:lstStyle/>
          <a:p>
            <a:r>
              <a:rPr lang="en-US" dirty="0"/>
              <a:t>Applying Options</a:t>
            </a:r>
            <a:endParaRPr lang="en-CA" dirty="0"/>
          </a:p>
        </p:txBody>
      </p:sp>
    </p:spTree>
    <p:extLst>
      <p:ext uri="{BB962C8B-B14F-4D97-AF65-F5344CB8AC3E}">
        <p14:creationId xmlns:p14="http://schemas.microsoft.com/office/powerpoint/2010/main" val="24090751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7BBFD7-941D-D7CD-95A5-445C59B04F7D}"/>
              </a:ext>
            </a:extLst>
          </p:cNvPr>
          <p:cNvSpPr>
            <a:spLocks noGrp="1"/>
          </p:cNvSpPr>
          <p:nvPr>
            <p:ph idx="1"/>
          </p:nvPr>
        </p:nvSpPr>
        <p:spPr/>
        <p:txBody>
          <a:bodyPr/>
          <a:lstStyle/>
          <a:p>
            <a:pPr marL="514350" lvl="0" indent="-514350">
              <a:buFont typeface="+mj-lt"/>
              <a:buAutoNum type="arabicPeriod"/>
            </a:pPr>
            <a:r>
              <a:rPr lang="en-CA" dirty="0"/>
              <a:t>Apply options where the policy statements say “Apply the option” if the option is applicable and readily ascertainable</a:t>
            </a:r>
          </a:p>
          <a:p>
            <a:pPr marL="514350" lvl="0" indent="-514350">
              <a:buFont typeface="+mj-lt"/>
              <a:buAutoNum type="arabicPeriod"/>
            </a:pPr>
            <a:endParaRPr lang="en-CA" dirty="0"/>
          </a:p>
          <a:p>
            <a:pPr marL="514350" lvl="0" indent="-514350">
              <a:buFont typeface="+mj-lt"/>
              <a:buAutoNum type="arabicPeriod"/>
            </a:pPr>
            <a:r>
              <a:rPr lang="en-CA" dirty="0"/>
              <a:t>If those options are not applicable or readily ascertainable, apply options where the statements say “Cataloger’s judgment”</a:t>
            </a:r>
          </a:p>
          <a:p>
            <a:pPr marL="514350" lvl="0" indent="-514350">
              <a:buFont typeface="+mj-lt"/>
              <a:buAutoNum type="arabicPeriod"/>
            </a:pPr>
            <a:endParaRPr lang="en-CA" dirty="0"/>
          </a:p>
          <a:p>
            <a:pPr marL="514350" lvl="0" indent="-514350">
              <a:buFont typeface="+mj-lt"/>
              <a:buAutoNum type="arabicPeriod"/>
            </a:pPr>
            <a:r>
              <a:rPr lang="en-CA" dirty="0"/>
              <a:t>(Optional) Apply options where statements say “Cataloger’s judgment” to add to the existing value or to record an additional value</a:t>
            </a:r>
          </a:p>
        </p:txBody>
      </p:sp>
      <p:sp>
        <p:nvSpPr>
          <p:cNvPr id="3" name="Slide Number Placeholder 2">
            <a:extLst>
              <a:ext uri="{FF2B5EF4-FFF2-40B4-BE49-F238E27FC236}">
                <a16:creationId xmlns:a16="http://schemas.microsoft.com/office/drawing/2014/main" id="{C9D4480F-7DC8-1D2F-832D-AE98A99A64C9}"/>
              </a:ext>
            </a:extLst>
          </p:cNvPr>
          <p:cNvSpPr>
            <a:spLocks noGrp="1"/>
          </p:cNvSpPr>
          <p:nvPr>
            <p:ph type="sldNum" sz="quarter" idx="12"/>
          </p:nvPr>
        </p:nvSpPr>
        <p:spPr/>
        <p:txBody>
          <a:bodyPr/>
          <a:lstStyle/>
          <a:p>
            <a:fld id="{26D89839-9540-4FD2-A570-163792ED64AF}" type="slidenum">
              <a:rPr lang="en-US" smtClean="0"/>
              <a:t>74</a:t>
            </a:fld>
            <a:endParaRPr lang="en-US"/>
          </a:p>
        </p:txBody>
      </p:sp>
      <p:sp>
        <p:nvSpPr>
          <p:cNvPr id="4" name="Title 3">
            <a:extLst>
              <a:ext uri="{FF2B5EF4-FFF2-40B4-BE49-F238E27FC236}">
                <a16:creationId xmlns:a16="http://schemas.microsoft.com/office/drawing/2014/main" id="{C0324E17-96BB-BCCF-924E-5FB93C24A6A8}"/>
              </a:ext>
            </a:extLst>
          </p:cNvPr>
          <p:cNvSpPr>
            <a:spLocks noGrp="1"/>
          </p:cNvSpPr>
          <p:nvPr>
            <p:ph type="title"/>
          </p:nvPr>
        </p:nvSpPr>
        <p:spPr/>
        <p:txBody>
          <a:bodyPr/>
          <a:lstStyle/>
          <a:p>
            <a:r>
              <a:rPr lang="en-US" dirty="0"/>
              <a:t>Applying Options</a:t>
            </a:r>
            <a:br>
              <a:rPr lang="en-US" dirty="0"/>
            </a:br>
            <a:r>
              <a:rPr lang="en-US" sz="3600" dirty="0"/>
              <a:t>General Guidelines</a:t>
            </a:r>
            <a:endParaRPr lang="en-CA" sz="3600" dirty="0"/>
          </a:p>
        </p:txBody>
      </p:sp>
    </p:spTree>
    <p:extLst>
      <p:ext uri="{BB962C8B-B14F-4D97-AF65-F5344CB8AC3E}">
        <p14:creationId xmlns:p14="http://schemas.microsoft.com/office/powerpoint/2010/main" val="14806521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EA0E1-9E1B-66CE-48B7-0DFA128731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73DCCA-D025-EAC1-51DB-84846655BE00}"/>
              </a:ext>
            </a:extLst>
          </p:cNvPr>
          <p:cNvSpPr>
            <a:spLocks noGrp="1"/>
          </p:cNvSpPr>
          <p:nvPr>
            <p:ph type="title"/>
          </p:nvPr>
        </p:nvSpPr>
        <p:spPr>
          <a:xfrm>
            <a:off x="839788" y="457200"/>
            <a:ext cx="4155293" cy="1821976"/>
          </a:xfrm>
        </p:spPr>
        <p:txBody>
          <a:bodyPr anchor="t" anchorCtr="0">
            <a:noAutofit/>
          </a:bodyPr>
          <a:lstStyle/>
          <a:p>
            <a:r>
              <a:rPr lang="en-CA" sz="4400" dirty="0"/>
              <a:t>Applying Options</a:t>
            </a:r>
            <a:br>
              <a:rPr lang="en-CA" sz="4000" dirty="0"/>
            </a:br>
            <a:r>
              <a:rPr lang="en-CA" sz="3600" dirty="0"/>
              <a:t>Applying one or more options</a:t>
            </a:r>
            <a:endParaRPr lang="en-CA" sz="4000" dirty="0"/>
          </a:p>
        </p:txBody>
      </p:sp>
      <p:sp>
        <p:nvSpPr>
          <p:cNvPr id="4" name="Text Placeholder 3">
            <a:extLst>
              <a:ext uri="{FF2B5EF4-FFF2-40B4-BE49-F238E27FC236}">
                <a16:creationId xmlns:a16="http://schemas.microsoft.com/office/drawing/2014/main" id="{4A7EF8AA-E955-9ABD-65A8-FA7CCF201A57}"/>
              </a:ext>
            </a:extLst>
          </p:cNvPr>
          <p:cNvSpPr>
            <a:spLocks noGrp="1"/>
          </p:cNvSpPr>
          <p:nvPr>
            <p:ph type="body" sz="half" idx="2"/>
          </p:nvPr>
        </p:nvSpPr>
        <p:spPr>
          <a:xfrm>
            <a:off x="839788" y="2183642"/>
            <a:ext cx="3932237" cy="3685346"/>
          </a:xfrm>
        </p:spPr>
        <p:txBody>
          <a:bodyPr/>
          <a:lstStyle/>
          <a:p>
            <a:pPr lvl="0"/>
            <a:endParaRPr lang="en-CA" sz="2800" dirty="0"/>
          </a:p>
          <a:p>
            <a:pPr lvl="0"/>
            <a:r>
              <a:rPr lang="en-CA" sz="2800" dirty="0"/>
              <a:t>Some options are meant to work together and be applied at the same time</a:t>
            </a:r>
          </a:p>
          <a:p>
            <a:pPr lvl="0"/>
            <a:endParaRPr lang="en-CA" sz="2800" dirty="0"/>
          </a:p>
          <a:p>
            <a:pPr lvl="0"/>
            <a:r>
              <a:rPr lang="en-CA" sz="2800" dirty="0"/>
              <a:t>Example: Manifestation: </a:t>
            </a:r>
            <a:r>
              <a:rPr lang="en-CA" sz="2800" b="1" dirty="0">
                <a:hlinkClick r:id="rId3"/>
              </a:rPr>
              <a:t>extent of manifestation</a:t>
            </a:r>
            <a:endParaRPr lang="en-CA" sz="2800" b="1" dirty="0"/>
          </a:p>
          <a:p>
            <a:endParaRPr lang="en-CA" dirty="0"/>
          </a:p>
        </p:txBody>
      </p:sp>
      <p:sp>
        <p:nvSpPr>
          <p:cNvPr id="5" name="Slide Number Placeholder 4">
            <a:extLst>
              <a:ext uri="{FF2B5EF4-FFF2-40B4-BE49-F238E27FC236}">
                <a16:creationId xmlns:a16="http://schemas.microsoft.com/office/drawing/2014/main" id="{48C60FF1-7AB7-C3CB-33E3-AC849B434261}"/>
              </a:ext>
            </a:extLst>
          </p:cNvPr>
          <p:cNvSpPr>
            <a:spLocks noGrp="1"/>
          </p:cNvSpPr>
          <p:nvPr>
            <p:ph type="sldNum" sz="quarter" idx="12"/>
          </p:nvPr>
        </p:nvSpPr>
        <p:spPr/>
        <p:txBody>
          <a:bodyPr/>
          <a:lstStyle/>
          <a:p>
            <a:fld id="{26D89839-9540-4FD2-A570-163792ED64AF}" type="slidenum">
              <a:rPr lang="en-US" smtClean="0"/>
              <a:t>75</a:t>
            </a:fld>
            <a:endParaRPr lang="en-US"/>
          </a:p>
        </p:txBody>
      </p:sp>
      <p:pic>
        <p:nvPicPr>
          <p:cNvPr id="13" name="Picture 12">
            <a:extLst>
              <a:ext uri="{FF2B5EF4-FFF2-40B4-BE49-F238E27FC236}">
                <a16:creationId xmlns:a16="http://schemas.microsoft.com/office/drawing/2014/main" id="{367F592E-E559-0F13-7EF1-BC2B53913162}"/>
              </a:ext>
            </a:extLst>
          </p:cNvPr>
          <p:cNvPicPr>
            <a:picLocks noChangeAspect="1"/>
          </p:cNvPicPr>
          <p:nvPr/>
        </p:nvPicPr>
        <p:blipFill>
          <a:blip r:embed="rId4"/>
          <a:stretch>
            <a:fillRect/>
          </a:stretch>
        </p:blipFill>
        <p:spPr>
          <a:xfrm>
            <a:off x="5180012" y="4996245"/>
            <a:ext cx="6172200" cy="1077061"/>
          </a:xfrm>
          <a:prstGeom prst="rect">
            <a:avLst/>
          </a:prstGeom>
          <a:ln>
            <a:solidFill>
              <a:schemeClr val="bg1">
                <a:lumMod val="85000"/>
              </a:schemeClr>
            </a:solidFill>
          </a:ln>
        </p:spPr>
      </p:pic>
      <p:pic>
        <p:nvPicPr>
          <p:cNvPr id="6" name="Content Placeholder 6">
            <a:extLst>
              <a:ext uri="{FF2B5EF4-FFF2-40B4-BE49-F238E27FC236}">
                <a16:creationId xmlns:a16="http://schemas.microsoft.com/office/drawing/2014/main" id="{AFEFA807-9A6B-6488-38AF-0E6977F41ACB}"/>
              </a:ext>
            </a:extLst>
          </p:cNvPr>
          <p:cNvPicPr>
            <a:picLocks noGrp="1" noChangeAspect="1"/>
          </p:cNvPicPr>
          <p:nvPr>
            <p:ph idx="1"/>
          </p:nvPr>
        </p:nvPicPr>
        <p:blipFill>
          <a:blip r:embed="rId5"/>
          <a:srcRect b="24645"/>
          <a:stretch>
            <a:fillRect/>
          </a:stretch>
        </p:blipFill>
        <p:spPr>
          <a:xfrm>
            <a:off x="5180012" y="457200"/>
            <a:ext cx="6172200" cy="2709081"/>
          </a:xfrm>
          <a:ln>
            <a:solidFill>
              <a:schemeClr val="bg1">
                <a:lumMod val="85000"/>
              </a:schemeClr>
            </a:solidFill>
          </a:ln>
        </p:spPr>
      </p:pic>
      <p:pic>
        <p:nvPicPr>
          <p:cNvPr id="9" name="Picture 8">
            <a:extLst>
              <a:ext uri="{FF2B5EF4-FFF2-40B4-BE49-F238E27FC236}">
                <a16:creationId xmlns:a16="http://schemas.microsoft.com/office/drawing/2014/main" id="{9F643214-C261-26FB-CDC8-4F4BDB1A5423}"/>
              </a:ext>
            </a:extLst>
          </p:cNvPr>
          <p:cNvPicPr>
            <a:picLocks noChangeAspect="1"/>
          </p:cNvPicPr>
          <p:nvPr/>
        </p:nvPicPr>
        <p:blipFill>
          <a:blip r:embed="rId6"/>
          <a:stretch>
            <a:fillRect/>
          </a:stretch>
        </p:blipFill>
        <p:spPr>
          <a:xfrm>
            <a:off x="5180012" y="3331254"/>
            <a:ext cx="6172200" cy="1500017"/>
          </a:xfrm>
          <a:prstGeom prst="rect">
            <a:avLst/>
          </a:prstGeom>
          <a:ln>
            <a:solidFill>
              <a:schemeClr val="bg1">
                <a:lumMod val="85000"/>
              </a:schemeClr>
            </a:solidFill>
          </a:ln>
        </p:spPr>
      </p:pic>
    </p:spTree>
    <p:extLst>
      <p:ext uri="{BB962C8B-B14F-4D97-AF65-F5344CB8AC3E}">
        <p14:creationId xmlns:p14="http://schemas.microsoft.com/office/powerpoint/2010/main" val="40819351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334">
          <a:extLst>
            <a:ext uri="{FF2B5EF4-FFF2-40B4-BE49-F238E27FC236}">
              <a16:creationId xmlns:a16="http://schemas.microsoft.com/office/drawing/2014/main" id="{01617B28-E2C2-555C-D190-F7B3602C8742}"/>
            </a:ext>
          </a:extLst>
        </p:cNvPr>
        <p:cNvGrpSpPr/>
        <p:nvPr/>
      </p:nvGrpSpPr>
      <p:grpSpPr>
        <a:xfrm>
          <a:off x="0" y="0"/>
          <a:ext cx="0" cy="0"/>
          <a:chOff x="0" y="0"/>
          <a:chExt cx="0" cy="0"/>
        </a:xfrm>
      </p:grpSpPr>
      <p:sp>
        <p:nvSpPr>
          <p:cNvPr id="335" name="Google Shape;335;p17">
            <a:extLst>
              <a:ext uri="{FF2B5EF4-FFF2-40B4-BE49-F238E27FC236}">
                <a16:creationId xmlns:a16="http://schemas.microsoft.com/office/drawing/2014/main" id="{9042FC4A-1B8C-6534-0D50-27D66A8D8CEF}"/>
              </a:ext>
            </a:extLst>
          </p:cNvPr>
          <p:cNvSpPr txBox="1">
            <a:spLocks noGrp="1"/>
          </p:cNvSpPr>
          <p:nvPr>
            <p:ph type="title"/>
          </p:nvPr>
        </p:nvSpPr>
        <p:spPr>
          <a:noFill/>
          <a:ln>
            <a:noFill/>
          </a:ln>
        </p:spPr>
        <p:txBody>
          <a:bodyPr spcFirstLastPara="1" wrap="square" lIns="91425" tIns="45700" rIns="91425" bIns="45700" anchor="ctr" anchorCtr="0">
            <a:normAutofit/>
          </a:bodyPr>
          <a:lstStyle/>
          <a:p>
            <a:pPr lvl="0"/>
            <a:r>
              <a:rPr lang="en-CA" sz="4400" dirty="0"/>
              <a:t>Applying Options</a:t>
            </a:r>
            <a:br>
              <a:rPr lang="en-CA" sz="4400" dirty="0"/>
            </a:br>
            <a:r>
              <a:rPr lang="en-CA" sz="3600" dirty="0"/>
              <a:t>Applying one or more options</a:t>
            </a:r>
            <a:endParaRPr lang="en-CA" sz="4400" dirty="0"/>
          </a:p>
        </p:txBody>
      </p:sp>
      <p:pic>
        <p:nvPicPr>
          <p:cNvPr id="5" name="Content Placeholder 4">
            <a:extLst>
              <a:ext uri="{FF2B5EF4-FFF2-40B4-BE49-F238E27FC236}">
                <a16:creationId xmlns:a16="http://schemas.microsoft.com/office/drawing/2014/main" id="{A0ACC7B1-602C-26BE-2BD2-2C635DB27D09}"/>
              </a:ext>
            </a:extLst>
          </p:cNvPr>
          <p:cNvPicPr>
            <a:picLocks noGrp="1" noChangeAspect="1"/>
          </p:cNvPicPr>
          <p:nvPr>
            <p:ph sz="half" idx="2"/>
          </p:nvPr>
        </p:nvPicPr>
        <p:blipFill>
          <a:blip r:embed="rId3"/>
          <a:stretch>
            <a:fillRect/>
          </a:stretch>
        </p:blipFill>
        <p:spPr>
          <a:xfrm>
            <a:off x="4519741" y="1831168"/>
            <a:ext cx="6834059" cy="4214790"/>
          </a:xfrm>
          <a:noFill/>
          <a:ln>
            <a:solidFill>
              <a:schemeClr val="bg1">
                <a:lumMod val="85000"/>
              </a:schemeClr>
            </a:solidFill>
          </a:ln>
        </p:spPr>
      </p:pic>
      <p:sp>
        <p:nvSpPr>
          <p:cNvPr id="337" name="Google Shape;337;p17">
            <a:extLst>
              <a:ext uri="{FF2B5EF4-FFF2-40B4-BE49-F238E27FC236}">
                <a16:creationId xmlns:a16="http://schemas.microsoft.com/office/drawing/2014/main" id="{E98DED11-E501-B077-D180-D3751E080827}"/>
              </a:ext>
            </a:extLst>
          </p:cNvPr>
          <p:cNvSpPr txBox="1">
            <a:spLocks noGrp="1"/>
          </p:cNvSpPr>
          <p:nvPr>
            <p:ph type="sldNum" sz="quarter" idx="12"/>
          </p:nvPr>
        </p:nvSpPr>
        <p:spPr>
          <a:noFill/>
          <a:ln>
            <a:noFill/>
          </a:ln>
        </p:spPr>
        <p:txBody>
          <a:bodyPr spcFirstLastPara="1" wrap="square" lIns="91425" tIns="45700" rIns="91425" bIns="45700" anchor="ctr" anchorCtr="0">
            <a:noAutofit/>
          </a:bodyPr>
          <a:lstStyle/>
          <a:p>
            <a:pPr lvl="0"/>
            <a:fld id="{00000000-1234-1234-1234-123412341234}" type="slidenum">
              <a:rPr lang="en-US"/>
              <a:pPr lvl="0"/>
              <a:t>76</a:t>
            </a:fld>
            <a:endParaRPr lang="en-US"/>
          </a:p>
        </p:txBody>
      </p:sp>
      <p:sp>
        <p:nvSpPr>
          <p:cNvPr id="3" name="Content Placeholder 2">
            <a:extLst>
              <a:ext uri="{FF2B5EF4-FFF2-40B4-BE49-F238E27FC236}">
                <a16:creationId xmlns:a16="http://schemas.microsoft.com/office/drawing/2014/main" id="{688A6140-2D46-C520-2CF0-76E30AD6EA6A}"/>
              </a:ext>
            </a:extLst>
          </p:cNvPr>
          <p:cNvSpPr>
            <a:spLocks noGrp="1"/>
          </p:cNvSpPr>
          <p:nvPr>
            <p:ph sz="half" idx="1"/>
          </p:nvPr>
        </p:nvSpPr>
        <p:spPr>
          <a:xfrm>
            <a:off x="838200" y="1825625"/>
            <a:ext cx="3681541" cy="4351338"/>
          </a:xfrm>
        </p:spPr>
        <p:txBody>
          <a:bodyPr/>
          <a:lstStyle/>
          <a:p>
            <a:pPr marL="0" lvl="0" indent="0">
              <a:buNone/>
            </a:pPr>
            <a:r>
              <a:rPr lang="en-CA" dirty="0"/>
              <a:t>Some options are meant to work in contrast and cannot be applied at the same time</a:t>
            </a:r>
          </a:p>
          <a:p>
            <a:pPr marL="0" lvl="0" indent="0">
              <a:buNone/>
            </a:pPr>
            <a:endParaRPr lang="en-CA" dirty="0"/>
          </a:p>
          <a:p>
            <a:pPr marL="0" lvl="0" indent="0">
              <a:buNone/>
            </a:pPr>
            <a:r>
              <a:rPr lang="en-CA" dirty="0"/>
              <a:t>Example: Manifestation: </a:t>
            </a:r>
            <a:r>
              <a:rPr lang="en-CA" b="1" dirty="0">
                <a:hlinkClick r:id="rId4"/>
              </a:rPr>
              <a:t>title of manifestation</a:t>
            </a:r>
            <a:endParaRPr lang="en-CA" b="1" dirty="0"/>
          </a:p>
        </p:txBody>
      </p:sp>
    </p:spTree>
    <p:extLst>
      <p:ext uri="{BB962C8B-B14F-4D97-AF65-F5344CB8AC3E}">
        <p14:creationId xmlns:p14="http://schemas.microsoft.com/office/powerpoint/2010/main" val="19422108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350">
          <a:extLst>
            <a:ext uri="{FF2B5EF4-FFF2-40B4-BE49-F238E27FC236}">
              <a16:creationId xmlns:a16="http://schemas.microsoft.com/office/drawing/2014/main" id="{3C132F44-8851-3656-DB7E-3148D07192F0}"/>
            </a:ext>
          </a:extLst>
        </p:cNvPr>
        <p:cNvGrpSpPr/>
        <p:nvPr/>
      </p:nvGrpSpPr>
      <p:grpSpPr>
        <a:xfrm>
          <a:off x="0" y="0"/>
          <a:ext cx="0" cy="0"/>
          <a:chOff x="0" y="0"/>
          <a:chExt cx="0" cy="0"/>
        </a:xfrm>
      </p:grpSpPr>
      <p:sp>
        <p:nvSpPr>
          <p:cNvPr id="351" name="Google Shape;351;p18">
            <a:extLst>
              <a:ext uri="{FF2B5EF4-FFF2-40B4-BE49-F238E27FC236}">
                <a16:creationId xmlns:a16="http://schemas.microsoft.com/office/drawing/2014/main" id="{67309FE5-95D2-37CC-EF22-378D60466F5B}"/>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Applying Options</a:t>
            </a:r>
            <a:br>
              <a:rPr lang="en-US" dirty="0"/>
            </a:br>
            <a:r>
              <a:rPr lang="en-US" sz="3600" dirty="0"/>
              <a:t>Applying one or more options</a:t>
            </a:r>
            <a:endParaRPr dirty="0"/>
          </a:p>
        </p:txBody>
      </p:sp>
      <p:sp>
        <p:nvSpPr>
          <p:cNvPr id="352" name="Google Shape;352;p18">
            <a:extLst>
              <a:ext uri="{FF2B5EF4-FFF2-40B4-BE49-F238E27FC236}">
                <a16:creationId xmlns:a16="http://schemas.microsoft.com/office/drawing/2014/main" id="{2E0B2FF4-900F-0042-E884-2C9220E3F768}"/>
              </a:ext>
            </a:extLst>
          </p:cNvPr>
          <p:cNvSpPr txBox="1">
            <a:spLocks noGrp="1"/>
          </p:cNvSpPr>
          <p:nvPr>
            <p:ph sz="half" idx="1"/>
          </p:nvPr>
        </p:nvSpPr>
        <p:spPr>
          <a:xfrm>
            <a:off x="838201" y="1825625"/>
            <a:ext cx="4197824"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t>Sometimes, options that should be applied separately appear to be applied together</a:t>
            </a:r>
          </a:p>
          <a:p>
            <a:pPr marL="0" lvl="0" indent="0" algn="l" rtl="0">
              <a:lnSpc>
                <a:spcPct val="90000"/>
              </a:lnSpc>
              <a:spcBef>
                <a:spcPts val="0"/>
              </a:spcBef>
              <a:spcAft>
                <a:spcPts val="0"/>
              </a:spcAft>
              <a:buClr>
                <a:schemeClr val="dk1"/>
              </a:buClr>
              <a:buSzPts val="2800"/>
              <a:buNone/>
            </a:pPr>
            <a:endParaRPr lang="en-CA" dirty="0"/>
          </a:p>
          <a:p>
            <a:pPr marL="0" lvl="0" indent="0" algn="l" rtl="0">
              <a:lnSpc>
                <a:spcPct val="90000"/>
              </a:lnSpc>
              <a:spcBef>
                <a:spcPts val="0"/>
              </a:spcBef>
              <a:spcAft>
                <a:spcPts val="0"/>
              </a:spcAft>
              <a:buClr>
                <a:schemeClr val="dk1"/>
              </a:buClr>
              <a:buSzPts val="2800"/>
              <a:buNone/>
            </a:pPr>
            <a:r>
              <a:rPr lang="en-CA" dirty="0"/>
              <a:t>“If” statements in LC-PCC PSs indicate preference</a:t>
            </a:r>
          </a:p>
          <a:p>
            <a:pPr marL="0" lvl="0" indent="0" algn="l" rtl="0">
              <a:lnSpc>
                <a:spcPct val="90000"/>
              </a:lnSpc>
              <a:spcBef>
                <a:spcPts val="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r>
              <a:rPr lang="en-US" dirty="0"/>
              <a:t>Example: Manifestation: </a:t>
            </a:r>
            <a:r>
              <a:rPr lang="en-US" b="1" u="sng" dirty="0">
                <a:solidFill>
                  <a:schemeClr val="hlink"/>
                </a:solidFill>
                <a:hlinkClick r:id="rId3"/>
              </a:rPr>
              <a:t>title </a:t>
            </a:r>
            <a:r>
              <a:rPr lang="en-US" b="1" u="sng" dirty="0">
                <a:solidFill>
                  <a:schemeClr val="hlink"/>
                </a:solidFill>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proper</a:t>
            </a:r>
            <a:endParaRPr u="sng" dirty="0"/>
          </a:p>
        </p:txBody>
      </p:sp>
      <p:pic>
        <p:nvPicPr>
          <p:cNvPr id="4" name="Content Placeholder 3">
            <a:extLst>
              <a:ext uri="{FF2B5EF4-FFF2-40B4-BE49-F238E27FC236}">
                <a16:creationId xmlns:a16="http://schemas.microsoft.com/office/drawing/2014/main" id="{C11D38B4-52C4-DAEA-9A29-68891D1D1AFB}"/>
              </a:ext>
            </a:extLst>
          </p:cNvPr>
          <p:cNvPicPr>
            <a:picLocks noGrp="1" noChangeAspect="1"/>
          </p:cNvPicPr>
          <p:nvPr>
            <p:ph sz="half" idx="2"/>
          </p:nvPr>
        </p:nvPicPr>
        <p:blipFill>
          <a:blip r:embed="rId4"/>
          <a:stretch>
            <a:fillRect/>
          </a:stretch>
        </p:blipFill>
        <p:spPr>
          <a:xfrm>
            <a:off x="5217927" y="1825624"/>
            <a:ext cx="6135875" cy="4351337"/>
          </a:xfrm>
          <a:ln>
            <a:solidFill>
              <a:schemeClr val="bg1">
                <a:lumMod val="85000"/>
              </a:schemeClr>
            </a:solidFill>
          </a:ln>
        </p:spPr>
      </p:pic>
      <p:sp>
        <p:nvSpPr>
          <p:cNvPr id="353" name="Google Shape;353;p18">
            <a:extLst>
              <a:ext uri="{FF2B5EF4-FFF2-40B4-BE49-F238E27FC236}">
                <a16:creationId xmlns:a16="http://schemas.microsoft.com/office/drawing/2014/main" id="{AE19521E-E415-7BD6-5C49-6A546B3FAC9F}"/>
              </a:ext>
            </a:extLst>
          </p:cNvPr>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77</a:t>
            </a:fld>
            <a:endParaRPr/>
          </a:p>
        </p:txBody>
      </p:sp>
    </p:spTree>
    <p:extLst>
      <p:ext uri="{BB962C8B-B14F-4D97-AF65-F5344CB8AC3E}">
        <p14:creationId xmlns:p14="http://schemas.microsoft.com/office/powerpoint/2010/main" val="31237898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66A2D-3301-F54F-D70B-AC4B33891734}"/>
              </a:ext>
            </a:extLst>
          </p:cNvPr>
          <p:cNvSpPr>
            <a:spLocks noGrp="1"/>
          </p:cNvSpPr>
          <p:nvPr>
            <p:ph type="title"/>
          </p:nvPr>
        </p:nvSpPr>
        <p:spPr/>
        <p:txBody>
          <a:bodyPr/>
          <a:lstStyle/>
          <a:p>
            <a:r>
              <a:rPr lang="en-CA" dirty="0"/>
              <a:t>Interpreting Conditions and Options</a:t>
            </a:r>
          </a:p>
        </p:txBody>
      </p:sp>
      <p:sp>
        <p:nvSpPr>
          <p:cNvPr id="6" name="Text Placeholder 5">
            <a:extLst>
              <a:ext uri="{FF2B5EF4-FFF2-40B4-BE49-F238E27FC236}">
                <a16:creationId xmlns:a16="http://schemas.microsoft.com/office/drawing/2014/main" id="{72D80C77-EDEC-D846-DC69-55FE8C052186}"/>
              </a:ext>
            </a:extLst>
          </p:cNvPr>
          <p:cNvSpPr>
            <a:spLocks noGrp="1"/>
          </p:cNvSpPr>
          <p:nvPr>
            <p:ph type="body" idx="1"/>
          </p:nvPr>
        </p:nvSpPr>
        <p:spPr>
          <a:solidFill>
            <a:schemeClr val="accent4">
              <a:lumMod val="40000"/>
              <a:lumOff val="60000"/>
            </a:schemeClr>
          </a:solidFill>
        </p:spPr>
        <p:txBody>
          <a:bodyPr/>
          <a:lstStyle/>
          <a:p>
            <a:r>
              <a:rPr lang="en-CA" dirty="0"/>
              <a:t>Conditions</a:t>
            </a:r>
          </a:p>
        </p:txBody>
      </p:sp>
      <p:sp>
        <p:nvSpPr>
          <p:cNvPr id="7" name="Content Placeholder 6">
            <a:extLst>
              <a:ext uri="{FF2B5EF4-FFF2-40B4-BE49-F238E27FC236}">
                <a16:creationId xmlns:a16="http://schemas.microsoft.com/office/drawing/2014/main" id="{7489B793-A5D5-3860-1232-5D130494F631}"/>
              </a:ext>
            </a:extLst>
          </p:cNvPr>
          <p:cNvSpPr>
            <a:spLocks noGrp="1"/>
          </p:cNvSpPr>
          <p:nvPr>
            <p:ph sz="half" idx="2"/>
          </p:nvPr>
        </p:nvSpPr>
        <p:spPr>
          <a:solidFill>
            <a:schemeClr val="accent4">
              <a:lumMod val="40000"/>
              <a:lumOff val="60000"/>
            </a:schemeClr>
          </a:solidFill>
        </p:spPr>
        <p:txBody>
          <a:bodyPr/>
          <a:lstStyle/>
          <a:p>
            <a:r>
              <a:rPr lang="en-CA" dirty="0"/>
              <a:t>Describes the situation</a:t>
            </a:r>
          </a:p>
          <a:p>
            <a:pPr lvl="1"/>
            <a:endParaRPr lang="en-CA" dirty="0"/>
          </a:p>
          <a:p>
            <a:pPr lvl="1"/>
            <a:r>
              <a:rPr lang="en-CA" dirty="0"/>
              <a:t>A manifestation is …</a:t>
            </a:r>
          </a:p>
          <a:p>
            <a:pPr lvl="1"/>
            <a:r>
              <a:rPr lang="en-CA" dirty="0"/>
              <a:t>A title includes …</a:t>
            </a:r>
          </a:p>
          <a:p>
            <a:pPr lvl="1"/>
            <a:r>
              <a:rPr lang="en-CA" dirty="0"/>
              <a:t>A value of [Domain]: [</a:t>
            </a:r>
            <a:r>
              <a:rPr lang="en-CA" b="1" u="sng" dirty="0">
                <a:solidFill>
                  <a:schemeClr val="accent1"/>
                </a:solidFill>
              </a:rPr>
              <a:t>element</a:t>
            </a:r>
            <a:r>
              <a:rPr lang="en-CA" dirty="0"/>
              <a:t>] includes …</a:t>
            </a:r>
          </a:p>
        </p:txBody>
      </p:sp>
      <p:sp>
        <p:nvSpPr>
          <p:cNvPr id="8" name="Text Placeholder 7">
            <a:extLst>
              <a:ext uri="{FF2B5EF4-FFF2-40B4-BE49-F238E27FC236}">
                <a16:creationId xmlns:a16="http://schemas.microsoft.com/office/drawing/2014/main" id="{71E65F65-FFCC-4560-B6D1-01A73ECEC1D8}"/>
              </a:ext>
            </a:extLst>
          </p:cNvPr>
          <p:cNvSpPr>
            <a:spLocks noGrp="1"/>
          </p:cNvSpPr>
          <p:nvPr>
            <p:ph type="body" sz="quarter" idx="3"/>
          </p:nvPr>
        </p:nvSpPr>
        <p:spPr>
          <a:solidFill>
            <a:schemeClr val="bg1">
              <a:lumMod val="85000"/>
            </a:schemeClr>
          </a:solidFill>
        </p:spPr>
        <p:txBody>
          <a:bodyPr/>
          <a:lstStyle/>
          <a:p>
            <a:r>
              <a:rPr lang="en-CA" dirty="0"/>
              <a:t>Options</a:t>
            </a:r>
          </a:p>
        </p:txBody>
      </p:sp>
      <p:sp>
        <p:nvSpPr>
          <p:cNvPr id="9" name="Content Placeholder 8">
            <a:extLst>
              <a:ext uri="{FF2B5EF4-FFF2-40B4-BE49-F238E27FC236}">
                <a16:creationId xmlns:a16="http://schemas.microsoft.com/office/drawing/2014/main" id="{BC4D8FAF-1A03-3075-296D-4E7D0E184B76}"/>
              </a:ext>
            </a:extLst>
          </p:cNvPr>
          <p:cNvSpPr>
            <a:spLocks noGrp="1"/>
          </p:cNvSpPr>
          <p:nvPr>
            <p:ph sz="quarter" idx="4"/>
          </p:nvPr>
        </p:nvSpPr>
        <p:spPr>
          <a:solidFill>
            <a:schemeClr val="bg1">
              <a:lumMod val="85000"/>
            </a:schemeClr>
          </a:solidFill>
        </p:spPr>
        <p:txBody>
          <a:bodyPr/>
          <a:lstStyle/>
          <a:p>
            <a:r>
              <a:rPr lang="en-CA" dirty="0"/>
              <a:t>Tells you what to do</a:t>
            </a:r>
          </a:p>
          <a:p>
            <a:pPr lvl="1"/>
            <a:endParaRPr lang="en-CA" dirty="0"/>
          </a:p>
          <a:p>
            <a:pPr lvl="1"/>
            <a:r>
              <a:rPr lang="en-CA" dirty="0"/>
              <a:t>Record a value …</a:t>
            </a:r>
          </a:p>
          <a:p>
            <a:pPr lvl="1"/>
            <a:r>
              <a:rPr lang="en-CA" dirty="0"/>
              <a:t>Record a value of [Domain]: [</a:t>
            </a:r>
            <a:r>
              <a:rPr lang="en-CA" b="1" u="sng" dirty="0">
                <a:solidFill>
                  <a:schemeClr val="accent1"/>
                </a:solidFill>
              </a:rPr>
              <a:t>element</a:t>
            </a:r>
            <a:r>
              <a:rPr lang="en-CA" dirty="0"/>
              <a:t>] …</a:t>
            </a:r>
          </a:p>
          <a:p>
            <a:pPr lvl="2"/>
            <a:r>
              <a:rPr lang="en-CA" dirty="0"/>
              <a:t>Record a value of another element as a value for this element</a:t>
            </a:r>
          </a:p>
          <a:p>
            <a:pPr lvl="1"/>
            <a:r>
              <a:rPr lang="en-CA" dirty="0"/>
              <a:t>Record a [Domain]: [</a:t>
            </a:r>
            <a:r>
              <a:rPr lang="en-CA" b="1" u="sng" dirty="0">
                <a:solidFill>
                  <a:schemeClr val="accent1"/>
                </a:solidFill>
              </a:rPr>
              <a:t>element</a:t>
            </a:r>
            <a:r>
              <a:rPr lang="en-CA" dirty="0"/>
              <a:t>] …</a:t>
            </a:r>
          </a:p>
          <a:p>
            <a:pPr lvl="2"/>
            <a:r>
              <a:rPr lang="en-CA" dirty="0"/>
              <a:t>Record another element instead of or in addition to this element</a:t>
            </a:r>
          </a:p>
        </p:txBody>
      </p:sp>
      <p:sp>
        <p:nvSpPr>
          <p:cNvPr id="5" name="Slide Number Placeholder 4">
            <a:extLst>
              <a:ext uri="{FF2B5EF4-FFF2-40B4-BE49-F238E27FC236}">
                <a16:creationId xmlns:a16="http://schemas.microsoft.com/office/drawing/2014/main" id="{EF96A060-E5CE-4349-3DF2-A27A948E5D78}"/>
              </a:ext>
            </a:extLst>
          </p:cNvPr>
          <p:cNvSpPr>
            <a:spLocks noGrp="1"/>
          </p:cNvSpPr>
          <p:nvPr>
            <p:ph type="sldNum" sz="quarter" idx="12"/>
          </p:nvPr>
        </p:nvSpPr>
        <p:spPr/>
        <p:txBody>
          <a:bodyPr/>
          <a:lstStyle/>
          <a:p>
            <a:fld id="{26D89839-9540-4FD2-A570-163792ED64AF}" type="slidenum">
              <a:rPr lang="en-US" smtClean="0"/>
              <a:t>78</a:t>
            </a:fld>
            <a:endParaRPr lang="en-US"/>
          </a:p>
        </p:txBody>
      </p:sp>
    </p:spTree>
    <p:extLst>
      <p:ext uri="{BB962C8B-B14F-4D97-AF65-F5344CB8AC3E}">
        <p14:creationId xmlns:p14="http://schemas.microsoft.com/office/powerpoint/2010/main" val="41607945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9518C-69B2-9938-5725-7FD1824CB678}"/>
              </a:ext>
            </a:extLst>
          </p:cNvPr>
          <p:cNvSpPr>
            <a:spLocks noGrp="1"/>
          </p:cNvSpPr>
          <p:nvPr>
            <p:ph type="title"/>
          </p:nvPr>
        </p:nvSpPr>
        <p:spPr/>
        <p:txBody>
          <a:bodyPr/>
          <a:lstStyle/>
          <a:p>
            <a:r>
              <a:rPr lang="en-CA" dirty="0"/>
              <a:t>Interpreting Conditions and Options</a:t>
            </a:r>
          </a:p>
        </p:txBody>
      </p:sp>
      <p:pic>
        <p:nvPicPr>
          <p:cNvPr id="7" name="Content Placeholder 6">
            <a:extLst>
              <a:ext uri="{FF2B5EF4-FFF2-40B4-BE49-F238E27FC236}">
                <a16:creationId xmlns:a16="http://schemas.microsoft.com/office/drawing/2014/main" id="{A55D4E53-D694-C39B-40B4-262C1B7C36C0}"/>
              </a:ext>
            </a:extLst>
          </p:cNvPr>
          <p:cNvPicPr>
            <a:picLocks noGrp="1" noChangeAspect="1"/>
          </p:cNvPicPr>
          <p:nvPr>
            <p:ph sz="half" idx="1"/>
          </p:nvPr>
        </p:nvPicPr>
        <p:blipFill>
          <a:blip r:embed="rId3"/>
          <a:stretch>
            <a:fillRect/>
          </a:stretch>
        </p:blipFill>
        <p:spPr>
          <a:xfrm>
            <a:off x="838200" y="1825625"/>
            <a:ext cx="5181600" cy="2186415"/>
          </a:xfrm>
        </p:spPr>
      </p:pic>
      <p:sp>
        <p:nvSpPr>
          <p:cNvPr id="4" name="Content Placeholder 3">
            <a:extLst>
              <a:ext uri="{FF2B5EF4-FFF2-40B4-BE49-F238E27FC236}">
                <a16:creationId xmlns:a16="http://schemas.microsoft.com/office/drawing/2014/main" id="{8F5AC857-E9F8-D44F-AD58-5A00CA0F52D7}"/>
              </a:ext>
            </a:extLst>
          </p:cNvPr>
          <p:cNvSpPr>
            <a:spLocks noGrp="1"/>
          </p:cNvSpPr>
          <p:nvPr>
            <p:ph sz="half" idx="2"/>
          </p:nvPr>
        </p:nvSpPr>
        <p:spPr>
          <a:xfrm>
            <a:off x="6172200" y="1825625"/>
            <a:ext cx="5181600" cy="4530725"/>
          </a:xfrm>
        </p:spPr>
        <p:txBody>
          <a:bodyPr>
            <a:normAutofit fontScale="92500" lnSpcReduction="10000"/>
          </a:bodyPr>
          <a:lstStyle/>
          <a:p>
            <a:pPr marL="0" indent="0">
              <a:buNone/>
            </a:pPr>
            <a:r>
              <a:rPr lang="en-CA" b="1" dirty="0"/>
              <a:t>Interpretation</a:t>
            </a:r>
          </a:p>
          <a:p>
            <a:r>
              <a:rPr lang="en-CA" dirty="0"/>
              <a:t>Record a title of work as a preferred title of work</a:t>
            </a:r>
          </a:p>
          <a:p>
            <a:r>
              <a:rPr lang="en-CA" dirty="0"/>
              <a:t>You may need to determine a title of work if you have not already done so</a:t>
            </a:r>
          </a:p>
          <a:p>
            <a:pPr lvl="1"/>
            <a:endParaRPr lang="en-CA" dirty="0"/>
          </a:p>
          <a:p>
            <a:pPr marL="0" indent="0">
              <a:buNone/>
            </a:pPr>
            <a:r>
              <a:rPr lang="en-CA" b="1" dirty="0"/>
              <a:t>Interpretation</a:t>
            </a:r>
          </a:p>
          <a:p>
            <a:r>
              <a:rPr lang="en-CA" dirty="0"/>
              <a:t>Record a note to indicate the source of the title proper using the element note on manifestation</a:t>
            </a:r>
          </a:p>
          <a:p>
            <a:endParaRPr lang="en-CA" dirty="0"/>
          </a:p>
        </p:txBody>
      </p:sp>
      <p:sp>
        <p:nvSpPr>
          <p:cNvPr id="5" name="Slide Number Placeholder 4">
            <a:extLst>
              <a:ext uri="{FF2B5EF4-FFF2-40B4-BE49-F238E27FC236}">
                <a16:creationId xmlns:a16="http://schemas.microsoft.com/office/drawing/2014/main" id="{55326BA6-5F6C-A434-BA30-5D505FC7F6A5}"/>
              </a:ext>
            </a:extLst>
          </p:cNvPr>
          <p:cNvSpPr>
            <a:spLocks noGrp="1"/>
          </p:cNvSpPr>
          <p:nvPr>
            <p:ph type="sldNum" sz="quarter" idx="12"/>
          </p:nvPr>
        </p:nvSpPr>
        <p:spPr/>
        <p:txBody>
          <a:bodyPr/>
          <a:lstStyle/>
          <a:p>
            <a:fld id="{26D89839-9540-4FD2-A570-163792ED64AF}" type="slidenum">
              <a:rPr lang="en-US" smtClean="0"/>
              <a:t>79</a:t>
            </a:fld>
            <a:endParaRPr lang="en-US"/>
          </a:p>
        </p:txBody>
      </p:sp>
      <p:pic>
        <p:nvPicPr>
          <p:cNvPr id="8" name="Content Placeholder 6">
            <a:extLst>
              <a:ext uri="{FF2B5EF4-FFF2-40B4-BE49-F238E27FC236}">
                <a16:creationId xmlns:a16="http://schemas.microsoft.com/office/drawing/2014/main" id="{05DA836F-4E39-B036-CD93-CF855EA5A01A}"/>
              </a:ext>
            </a:extLst>
          </p:cNvPr>
          <p:cNvPicPr>
            <a:picLocks noChangeAspect="1"/>
          </p:cNvPicPr>
          <p:nvPr/>
        </p:nvPicPr>
        <p:blipFill>
          <a:blip r:embed="rId4"/>
          <a:stretch>
            <a:fillRect/>
          </a:stretch>
        </p:blipFill>
        <p:spPr>
          <a:xfrm>
            <a:off x="838200" y="4156227"/>
            <a:ext cx="5181600" cy="2200123"/>
          </a:xfrm>
          <a:prstGeom prst="rect">
            <a:avLst/>
          </a:prstGeom>
        </p:spPr>
      </p:pic>
      <p:cxnSp>
        <p:nvCxnSpPr>
          <p:cNvPr id="11" name="Straight Connector 10">
            <a:extLst>
              <a:ext uri="{FF2B5EF4-FFF2-40B4-BE49-F238E27FC236}">
                <a16:creationId xmlns:a16="http://schemas.microsoft.com/office/drawing/2014/main" id="{90F9BEE8-1839-BCCC-C9D9-C21CA3B3414B}"/>
              </a:ext>
            </a:extLst>
          </p:cNvPr>
          <p:cNvCxnSpPr>
            <a:cxnSpLocks/>
          </p:cNvCxnSpPr>
          <p:nvPr/>
        </p:nvCxnSpPr>
        <p:spPr>
          <a:xfrm>
            <a:off x="812895" y="4114882"/>
            <a:ext cx="1056621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882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746E0-AF21-FC5E-E0A6-AC647594E1E5}"/>
            </a:ext>
          </a:extLst>
        </p:cNvPr>
        <p:cNvGrpSpPr/>
        <p:nvPr/>
      </p:nvGrpSpPr>
      <p:grpSpPr>
        <a:xfrm>
          <a:off x="0" y="0"/>
          <a:ext cx="0" cy="0"/>
          <a:chOff x="0" y="0"/>
          <a:chExt cx="0" cy="0"/>
        </a:xfrm>
      </p:grpSpPr>
      <p:pic>
        <p:nvPicPr>
          <p:cNvPr id="15" name="Content Placeholder 14">
            <a:extLst>
              <a:ext uri="{FF2B5EF4-FFF2-40B4-BE49-F238E27FC236}">
                <a16:creationId xmlns:a16="http://schemas.microsoft.com/office/drawing/2014/main" id="{BE7592DD-B729-7694-862C-A0B89AC4C012}"/>
              </a:ext>
            </a:extLst>
          </p:cNvPr>
          <p:cNvPicPr>
            <a:picLocks noGrp="1" noChangeAspect="1"/>
          </p:cNvPicPr>
          <p:nvPr>
            <p:ph sz="half" idx="2"/>
          </p:nvPr>
        </p:nvPicPr>
        <p:blipFill>
          <a:blip r:embed="rId3"/>
          <a:stretch>
            <a:fillRect/>
          </a:stretch>
        </p:blipFill>
        <p:spPr>
          <a:xfrm>
            <a:off x="6172200" y="1825625"/>
            <a:ext cx="5181600" cy="3836894"/>
          </a:xfrm>
          <a:ln>
            <a:solidFill>
              <a:schemeClr val="accent1"/>
            </a:solidFill>
          </a:ln>
        </p:spPr>
      </p:pic>
      <p:sp>
        <p:nvSpPr>
          <p:cNvPr id="2" name="Title 1">
            <a:extLst>
              <a:ext uri="{FF2B5EF4-FFF2-40B4-BE49-F238E27FC236}">
                <a16:creationId xmlns:a16="http://schemas.microsoft.com/office/drawing/2014/main" id="{3127E443-605F-55A1-626B-E8794DA48B1A}"/>
              </a:ext>
            </a:extLst>
          </p:cNvPr>
          <p:cNvSpPr>
            <a:spLocks noGrp="1"/>
          </p:cNvSpPr>
          <p:nvPr>
            <p:ph type="title"/>
          </p:nvPr>
        </p:nvSpPr>
        <p:spPr/>
        <p:txBody>
          <a:bodyPr/>
          <a:lstStyle/>
          <a:p>
            <a:r>
              <a:rPr lang="en-CA" dirty="0"/>
              <a:t>Logging In Using Profile Login</a:t>
            </a:r>
          </a:p>
        </p:txBody>
      </p:sp>
      <p:sp>
        <p:nvSpPr>
          <p:cNvPr id="3" name="Content Placeholder 2">
            <a:extLst>
              <a:ext uri="{FF2B5EF4-FFF2-40B4-BE49-F238E27FC236}">
                <a16:creationId xmlns:a16="http://schemas.microsoft.com/office/drawing/2014/main" id="{30648E68-ED37-B86C-F623-B30F43ED2DC4}"/>
              </a:ext>
            </a:extLst>
          </p:cNvPr>
          <p:cNvSpPr>
            <a:spLocks noGrp="1"/>
          </p:cNvSpPr>
          <p:nvPr>
            <p:ph sz="half" idx="1"/>
          </p:nvPr>
        </p:nvSpPr>
        <p:spPr/>
        <p:txBody>
          <a:bodyPr/>
          <a:lstStyle/>
          <a:p>
            <a:pPr marL="514350" indent="-514350">
              <a:buFont typeface="+mj-lt"/>
              <a:buAutoNum type="arabicPeriod"/>
            </a:pPr>
            <a:r>
              <a:rPr lang="en-CA" dirty="0"/>
              <a:t>Enter the profile username: </a:t>
            </a:r>
            <a:r>
              <a:rPr lang="en-CA" b="1" dirty="0"/>
              <a:t>ALA2025</a:t>
            </a:r>
            <a:endParaRPr lang="en-CA" dirty="0"/>
          </a:p>
          <a:p>
            <a:pPr marL="514350" indent="-514350">
              <a:buFont typeface="+mj-lt"/>
              <a:buAutoNum type="arabicPeriod"/>
            </a:pPr>
            <a:endParaRPr lang="en-CA" dirty="0"/>
          </a:p>
          <a:p>
            <a:pPr marL="514350" indent="-514350">
              <a:buFont typeface="+mj-lt"/>
              <a:buAutoNum type="arabicPeriod"/>
            </a:pPr>
            <a:r>
              <a:rPr lang="en-CA" dirty="0"/>
              <a:t>Enter the profile password: </a:t>
            </a:r>
            <a:r>
              <a:rPr lang="en-CA" b="1" dirty="0"/>
              <a:t>ALA2025</a:t>
            </a:r>
            <a:endParaRPr lang="en-CA" dirty="0"/>
          </a:p>
          <a:p>
            <a:pPr marL="514350" indent="-514350">
              <a:buFont typeface="+mj-lt"/>
              <a:buAutoNum type="arabicPeriod"/>
            </a:pPr>
            <a:endParaRPr lang="en-CA" dirty="0"/>
          </a:p>
          <a:p>
            <a:pPr marL="514350" indent="-514350">
              <a:buFont typeface="+mj-lt"/>
              <a:buAutoNum type="arabicPeriod"/>
            </a:pPr>
            <a:r>
              <a:rPr lang="en-CA" dirty="0"/>
              <a:t>Click </a:t>
            </a:r>
            <a:r>
              <a:rPr lang="en-CA" b="1" dirty="0"/>
              <a:t>Log In</a:t>
            </a:r>
            <a:r>
              <a:rPr lang="en-CA" dirty="0"/>
              <a:t>.</a:t>
            </a:r>
          </a:p>
        </p:txBody>
      </p:sp>
      <p:sp>
        <p:nvSpPr>
          <p:cNvPr id="5" name="Slide Number Placeholder 4">
            <a:extLst>
              <a:ext uri="{FF2B5EF4-FFF2-40B4-BE49-F238E27FC236}">
                <a16:creationId xmlns:a16="http://schemas.microsoft.com/office/drawing/2014/main" id="{B4F5A4EC-A0F0-ADA6-928A-9DC8AC7E5917}"/>
              </a:ext>
            </a:extLst>
          </p:cNvPr>
          <p:cNvSpPr>
            <a:spLocks noGrp="1"/>
          </p:cNvSpPr>
          <p:nvPr>
            <p:ph type="sldNum" sz="quarter" idx="12"/>
          </p:nvPr>
        </p:nvSpPr>
        <p:spPr/>
        <p:txBody>
          <a:bodyPr/>
          <a:lstStyle/>
          <a:p>
            <a:fld id="{0F6E689A-FD86-4A33-93D6-EF2C1464DB39}" type="slidenum">
              <a:rPr lang="en-CA" smtClean="0"/>
              <a:t>8</a:t>
            </a:fld>
            <a:endParaRPr lang="en-CA"/>
          </a:p>
        </p:txBody>
      </p:sp>
      <p:sp>
        <p:nvSpPr>
          <p:cNvPr id="8" name="Rectangle 7">
            <a:extLst>
              <a:ext uri="{FF2B5EF4-FFF2-40B4-BE49-F238E27FC236}">
                <a16:creationId xmlns:a16="http://schemas.microsoft.com/office/drawing/2014/main" id="{0BEE1A73-4509-C8CF-4D3A-32DC15A5623C}"/>
              </a:ext>
            </a:extLst>
          </p:cNvPr>
          <p:cNvSpPr/>
          <p:nvPr/>
        </p:nvSpPr>
        <p:spPr>
          <a:xfrm>
            <a:off x="6306918" y="4479590"/>
            <a:ext cx="2614058" cy="7049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53AD3C2B-078A-1B3D-F3E0-6436058C31FC}"/>
              </a:ext>
            </a:extLst>
          </p:cNvPr>
          <p:cNvSpPr txBox="1"/>
          <p:nvPr/>
        </p:nvSpPr>
        <p:spPr>
          <a:xfrm>
            <a:off x="5823272" y="4539694"/>
            <a:ext cx="393056" cy="584775"/>
          </a:xfrm>
          <a:prstGeom prst="rect">
            <a:avLst/>
          </a:prstGeom>
          <a:noFill/>
        </p:spPr>
        <p:txBody>
          <a:bodyPr wrap="none" rtlCol="0">
            <a:spAutoFit/>
          </a:bodyPr>
          <a:lstStyle/>
          <a:p>
            <a:r>
              <a:rPr lang="en-CA" sz="3200" b="1" dirty="0">
                <a:solidFill>
                  <a:srgbClr val="FF0000"/>
                </a:solidFill>
              </a:rPr>
              <a:t>3</a:t>
            </a:r>
          </a:p>
        </p:txBody>
      </p:sp>
      <p:sp>
        <p:nvSpPr>
          <p:cNvPr id="10" name="Rectangle 9">
            <a:extLst>
              <a:ext uri="{FF2B5EF4-FFF2-40B4-BE49-F238E27FC236}">
                <a16:creationId xmlns:a16="http://schemas.microsoft.com/office/drawing/2014/main" id="{8AA87261-9A1F-6C68-72CE-12F909F47E96}"/>
              </a:ext>
            </a:extLst>
          </p:cNvPr>
          <p:cNvSpPr/>
          <p:nvPr/>
        </p:nvSpPr>
        <p:spPr>
          <a:xfrm>
            <a:off x="6306918" y="2466794"/>
            <a:ext cx="2614058" cy="7049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1D43A8A3-926E-FA35-12DF-35B3C9210CD9}"/>
              </a:ext>
            </a:extLst>
          </p:cNvPr>
          <p:cNvSpPr/>
          <p:nvPr/>
        </p:nvSpPr>
        <p:spPr>
          <a:xfrm>
            <a:off x="6306918" y="3255895"/>
            <a:ext cx="2614058" cy="7049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C18167EE-A07D-A342-EAB3-14E45800FED7}"/>
              </a:ext>
            </a:extLst>
          </p:cNvPr>
          <p:cNvSpPr txBox="1"/>
          <p:nvPr/>
        </p:nvSpPr>
        <p:spPr>
          <a:xfrm>
            <a:off x="5823272" y="2526898"/>
            <a:ext cx="393056" cy="584775"/>
          </a:xfrm>
          <a:prstGeom prst="rect">
            <a:avLst/>
          </a:prstGeom>
          <a:noFill/>
        </p:spPr>
        <p:txBody>
          <a:bodyPr wrap="none" rtlCol="0">
            <a:spAutoFit/>
          </a:bodyPr>
          <a:lstStyle/>
          <a:p>
            <a:r>
              <a:rPr lang="en-CA" sz="3200" b="1" dirty="0">
                <a:solidFill>
                  <a:srgbClr val="FF0000"/>
                </a:solidFill>
              </a:rPr>
              <a:t>1</a:t>
            </a:r>
          </a:p>
        </p:txBody>
      </p:sp>
      <p:sp>
        <p:nvSpPr>
          <p:cNvPr id="13" name="TextBox 12">
            <a:extLst>
              <a:ext uri="{FF2B5EF4-FFF2-40B4-BE49-F238E27FC236}">
                <a16:creationId xmlns:a16="http://schemas.microsoft.com/office/drawing/2014/main" id="{564BEAB2-BD0C-93EA-58E3-F3766B942173}"/>
              </a:ext>
            </a:extLst>
          </p:cNvPr>
          <p:cNvSpPr txBox="1"/>
          <p:nvPr/>
        </p:nvSpPr>
        <p:spPr>
          <a:xfrm>
            <a:off x="5823272" y="3315999"/>
            <a:ext cx="393056" cy="584775"/>
          </a:xfrm>
          <a:prstGeom prst="rect">
            <a:avLst/>
          </a:prstGeom>
          <a:noFill/>
        </p:spPr>
        <p:txBody>
          <a:bodyPr wrap="none" rtlCol="0">
            <a:spAutoFit/>
          </a:bodyPr>
          <a:lstStyle/>
          <a:p>
            <a:r>
              <a:rPr lang="en-CA" sz="3200" b="1" dirty="0">
                <a:solidFill>
                  <a:srgbClr val="FF0000"/>
                </a:solidFill>
              </a:rPr>
              <a:t>2</a:t>
            </a:r>
          </a:p>
        </p:txBody>
      </p:sp>
    </p:spTree>
    <p:extLst>
      <p:ext uri="{BB962C8B-B14F-4D97-AF65-F5344CB8AC3E}">
        <p14:creationId xmlns:p14="http://schemas.microsoft.com/office/powerpoint/2010/main" val="12249489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03423A-1D68-3A23-904F-6C489188C0D9}"/>
              </a:ext>
            </a:extLst>
          </p:cNvPr>
          <p:cNvSpPr>
            <a:spLocks noGrp="1"/>
          </p:cNvSpPr>
          <p:nvPr>
            <p:ph idx="1"/>
          </p:nvPr>
        </p:nvSpPr>
        <p:spPr/>
        <p:txBody>
          <a:bodyPr>
            <a:normAutofit fontScale="77500" lnSpcReduction="20000"/>
          </a:bodyPr>
          <a:lstStyle/>
          <a:p>
            <a:pPr marL="514350" indent="-514350">
              <a:buFont typeface="+mj-lt"/>
              <a:buAutoNum type="arabicPeriod"/>
            </a:pPr>
            <a:r>
              <a:rPr lang="en-CA" dirty="0"/>
              <a:t>Consult the BSR and identify an applicable PCC Core or PCC Recommended element.</a:t>
            </a:r>
          </a:p>
          <a:p>
            <a:pPr marL="514350" indent="-514350">
              <a:buFont typeface="+mj-lt"/>
              <a:buAutoNum type="arabicPeriod"/>
            </a:pPr>
            <a:r>
              <a:rPr lang="en-CA" dirty="0"/>
              <a:t>Consult the RDA Toolkit and confirm the element to record.</a:t>
            </a:r>
          </a:p>
          <a:p>
            <a:pPr marL="514350" indent="-514350">
              <a:buFont typeface="+mj-lt"/>
              <a:buAutoNum type="arabicPeriod"/>
            </a:pPr>
            <a:r>
              <a:rPr lang="en-CA" dirty="0"/>
              <a:t>Consider all options and related policy statements for the element.</a:t>
            </a:r>
          </a:p>
          <a:p>
            <a:pPr marL="514350" indent="-514350">
              <a:buFont typeface="+mj-lt"/>
              <a:buAutoNum type="arabicPeriod"/>
            </a:pPr>
            <a:r>
              <a:rPr lang="en-CA" dirty="0"/>
              <a:t>Consult any MGDs linked from the policy statements for further guidance and examples.</a:t>
            </a:r>
          </a:p>
          <a:p>
            <a:pPr lvl="2"/>
            <a:r>
              <a:rPr lang="en-CA" dirty="0"/>
              <a:t>Note: Linked MGDs are applicable for the element but not necessarily to your situation.</a:t>
            </a:r>
          </a:p>
          <a:p>
            <a:pPr marL="514350" indent="-514350">
              <a:buFont typeface="+mj-lt"/>
              <a:buAutoNum type="arabicPeriod"/>
            </a:pPr>
            <a:r>
              <a:rPr lang="en-CA" dirty="0"/>
              <a:t>If applicable, consult additional documentation, such as those from specialized cataloging communities, even if not mentioned or linked in the policy statements.</a:t>
            </a:r>
          </a:p>
          <a:p>
            <a:pPr marL="514350" indent="-514350">
              <a:buFont typeface="+mj-lt"/>
              <a:buAutoNum type="arabicPeriod"/>
            </a:pPr>
            <a:r>
              <a:rPr lang="en-CA" dirty="0"/>
              <a:t>Determine how to record the value for the element.</a:t>
            </a:r>
          </a:p>
          <a:p>
            <a:pPr marL="514350" indent="-514350">
              <a:buFont typeface="+mj-lt"/>
              <a:buAutoNum type="arabicPeriod"/>
            </a:pPr>
            <a:r>
              <a:rPr lang="en-CA" dirty="0"/>
              <a:t>Record that value in your description.</a:t>
            </a:r>
          </a:p>
          <a:p>
            <a:pPr marL="514350" indent="-514350">
              <a:buFont typeface="+mj-lt"/>
              <a:buAutoNum type="arabicPeriod"/>
            </a:pPr>
            <a:r>
              <a:rPr lang="en-CA" dirty="0"/>
              <a:t>Repeat for all applicable PCC Core and PCC Recommended elements.</a:t>
            </a:r>
          </a:p>
          <a:p>
            <a:pPr marL="514350" indent="-514350">
              <a:buFont typeface="+mj-lt"/>
              <a:buAutoNum type="arabicPeriod"/>
            </a:pPr>
            <a:r>
              <a:rPr lang="en-CA" dirty="0"/>
              <a:t>Consider and record any additional elements beyond the PCC Core and PCC Recommended elements.</a:t>
            </a:r>
          </a:p>
        </p:txBody>
      </p:sp>
      <p:sp>
        <p:nvSpPr>
          <p:cNvPr id="3" name="Slide Number Placeholder 2">
            <a:extLst>
              <a:ext uri="{FF2B5EF4-FFF2-40B4-BE49-F238E27FC236}">
                <a16:creationId xmlns:a16="http://schemas.microsoft.com/office/drawing/2014/main" id="{92496866-284F-ED48-E048-2E11FA9B1635}"/>
              </a:ext>
            </a:extLst>
          </p:cNvPr>
          <p:cNvSpPr>
            <a:spLocks noGrp="1"/>
          </p:cNvSpPr>
          <p:nvPr>
            <p:ph type="sldNum" sz="quarter" idx="12"/>
          </p:nvPr>
        </p:nvSpPr>
        <p:spPr/>
        <p:txBody>
          <a:bodyPr/>
          <a:lstStyle/>
          <a:p>
            <a:fld id="{26D89839-9540-4FD2-A570-163792ED64AF}" type="slidenum">
              <a:rPr lang="en-US" smtClean="0"/>
              <a:t>80</a:t>
            </a:fld>
            <a:endParaRPr lang="en-US"/>
          </a:p>
        </p:txBody>
      </p:sp>
      <p:sp>
        <p:nvSpPr>
          <p:cNvPr id="4" name="Title 3">
            <a:extLst>
              <a:ext uri="{FF2B5EF4-FFF2-40B4-BE49-F238E27FC236}">
                <a16:creationId xmlns:a16="http://schemas.microsoft.com/office/drawing/2014/main" id="{1C1A8AE5-A471-7751-A088-4BC5DD569F46}"/>
              </a:ext>
            </a:extLst>
          </p:cNvPr>
          <p:cNvSpPr>
            <a:spLocks noGrp="1"/>
          </p:cNvSpPr>
          <p:nvPr>
            <p:ph type="title"/>
          </p:nvPr>
        </p:nvSpPr>
        <p:spPr/>
        <p:txBody>
          <a:bodyPr/>
          <a:lstStyle/>
          <a:p>
            <a:r>
              <a:rPr lang="en-CA" dirty="0"/>
              <a:t>Cataloging using Official RDA</a:t>
            </a:r>
          </a:p>
        </p:txBody>
      </p:sp>
    </p:spTree>
    <p:extLst>
      <p:ext uri="{BB962C8B-B14F-4D97-AF65-F5344CB8AC3E}">
        <p14:creationId xmlns:p14="http://schemas.microsoft.com/office/powerpoint/2010/main" val="29203020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4EAA2E-0F47-820A-3B23-A3772E7C6CAF}"/>
              </a:ext>
            </a:extLst>
          </p:cNvPr>
          <p:cNvSpPr>
            <a:spLocks noGrp="1"/>
          </p:cNvSpPr>
          <p:nvPr>
            <p:ph idx="1"/>
          </p:nvPr>
        </p:nvSpPr>
        <p:spPr>
          <a:xfrm>
            <a:off x="838200" y="1825625"/>
            <a:ext cx="10515600" cy="4351338"/>
          </a:xfrm>
        </p:spPr>
        <p:txBody>
          <a:bodyPr>
            <a:normAutofit fontScale="85000" lnSpcReduction="20000"/>
          </a:bodyPr>
          <a:lstStyle/>
          <a:p>
            <a:pPr marL="514350" indent="-514350">
              <a:buFont typeface="+mj-lt"/>
              <a:buAutoNum type="arabicPeriod"/>
            </a:pPr>
            <a:r>
              <a:rPr lang="en-CA" b="1" dirty="0"/>
              <a:t>BIBCO Standard Record (BSR) Metadata Application Profile (2025 Draft)</a:t>
            </a:r>
          </a:p>
          <a:p>
            <a:pPr lvl="1"/>
            <a:r>
              <a:rPr lang="en-CA" dirty="0"/>
              <a:t>Core elements were eliminated in official RDA</a:t>
            </a:r>
          </a:p>
          <a:p>
            <a:pPr lvl="1"/>
            <a:r>
              <a:rPr lang="en-CA" dirty="0"/>
              <a:t>BSR includes PCC Core and PCC Recommended elements</a:t>
            </a:r>
          </a:p>
          <a:p>
            <a:pPr marL="514350" indent="-514350">
              <a:buFont typeface="+mj-lt"/>
              <a:buAutoNum type="arabicPeriod"/>
            </a:pPr>
            <a:r>
              <a:rPr lang="en-CA" b="1" dirty="0"/>
              <a:t>RDA Toolkit</a:t>
            </a:r>
          </a:p>
          <a:p>
            <a:pPr lvl="1"/>
            <a:r>
              <a:rPr lang="en-CA" dirty="0"/>
              <a:t>RDA is structured around the RDA entities and their elements</a:t>
            </a:r>
          </a:p>
          <a:p>
            <a:pPr lvl="1"/>
            <a:r>
              <a:rPr lang="en-CA" dirty="0"/>
              <a:t>Instructions in original RDA are options in official RDA</a:t>
            </a:r>
          </a:p>
          <a:p>
            <a:pPr lvl="1"/>
            <a:r>
              <a:rPr lang="en-CA" dirty="0"/>
              <a:t>Each option requires a policy statement</a:t>
            </a:r>
          </a:p>
          <a:p>
            <a:pPr marL="514350" indent="-514350">
              <a:buFont typeface="+mj-lt"/>
              <a:buAutoNum type="arabicPeriod"/>
            </a:pPr>
            <a:r>
              <a:rPr lang="en-CA" b="1" dirty="0"/>
              <a:t>LC-PCC Policy Statements (LC-PCC PSs)</a:t>
            </a:r>
          </a:p>
          <a:p>
            <a:pPr lvl="1"/>
            <a:r>
              <a:rPr lang="en-CA" dirty="0"/>
              <a:t>Identify LC/PCC Core elements</a:t>
            </a:r>
          </a:p>
          <a:p>
            <a:pPr lvl="1"/>
            <a:r>
              <a:rPr lang="en-CA" dirty="0"/>
              <a:t>Indicate whether an LC/PCC cataloger should or should not apply an option, or if they could exercise judgment to make the decision</a:t>
            </a:r>
          </a:p>
          <a:p>
            <a:pPr marL="514350" indent="-514350">
              <a:buFont typeface="+mj-lt"/>
              <a:buAutoNum type="arabicPeriod"/>
            </a:pPr>
            <a:r>
              <a:rPr lang="en-CA" b="1" dirty="0"/>
              <a:t>Metadata Guidance Documentation (MGDs)</a:t>
            </a:r>
          </a:p>
          <a:p>
            <a:pPr lvl="1"/>
            <a:r>
              <a:rPr lang="en-CA" dirty="0"/>
              <a:t>Include further guidance and examples than what is possible to include in the LC-PCC Policy Statements</a:t>
            </a:r>
          </a:p>
        </p:txBody>
      </p:sp>
      <p:sp>
        <p:nvSpPr>
          <p:cNvPr id="4" name="Slide Number Placeholder 3">
            <a:extLst>
              <a:ext uri="{FF2B5EF4-FFF2-40B4-BE49-F238E27FC236}">
                <a16:creationId xmlns:a16="http://schemas.microsoft.com/office/drawing/2014/main" id="{4DC494AC-89F5-9352-FC23-0CAD14A24830}"/>
              </a:ext>
            </a:extLst>
          </p:cNvPr>
          <p:cNvSpPr>
            <a:spLocks noGrp="1"/>
          </p:cNvSpPr>
          <p:nvPr>
            <p:ph type="sldNum" sz="quarter" idx="12"/>
          </p:nvPr>
        </p:nvSpPr>
        <p:spPr>
          <a:xfrm>
            <a:off x="8610600" y="6356350"/>
            <a:ext cx="2743200" cy="365125"/>
          </a:xfrm>
        </p:spPr>
        <p:txBody>
          <a:bodyPr/>
          <a:lstStyle/>
          <a:p>
            <a:pPr lvl="0"/>
            <a:fld id="{00000000-1234-1234-1234-123412341234}" type="slidenum">
              <a:rPr lang="en-US" smtClean="0"/>
              <a:pPr lvl="0"/>
              <a:t>81</a:t>
            </a:fld>
            <a:endParaRPr lang="en-US"/>
          </a:p>
        </p:txBody>
      </p:sp>
    </p:spTree>
    <p:extLst>
      <p:ext uri="{BB962C8B-B14F-4D97-AF65-F5344CB8AC3E}">
        <p14:creationId xmlns:p14="http://schemas.microsoft.com/office/powerpoint/2010/main" val="22721415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8C6188-6386-8252-93DC-F48AC57C936B}"/>
              </a:ext>
            </a:extLst>
          </p:cNvPr>
          <p:cNvSpPr>
            <a:spLocks noGrp="1"/>
          </p:cNvSpPr>
          <p:nvPr>
            <p:ph type="title"/>
          </p:nvPr>
        </p:nvSpPr>
        <p:spPr/>
        <p:txBody>
          <a:bodyPr/>
          <a:lstStyle/>
          <a:p>
            <a:r>
              <a:rPr lang="en-CA" dirty="0"/>
              <a:t>Exercises</a:t>
            </a:r>
          </a:p>
        </p:txBody>
      </p:sp>
      <p:sp>
        <p:nvSpPr>
          <p:cNvPr id="5" name="Text Placeholder 4">
            <a:extLst>
              <a:ext uri="{FF2B5EF4-FFF2-40B4-BE49-F238E27FC236}">
                <a16:creationId xmlns:a16="http://schemas.microsoft.com/office/drawing/2014/main" id="{4C588D21-35E4-4586-926D-4EA295287476}"/>
              </a:ext>
            </a:extLst>
          </p:cNvPr>
          <p:cNvSpPr>
            <a:spLocks noGrp="1"/>
          </p:cNvSpPr>
          <p:nvPr>
            <p:ph type="body" idx="1"/>
          </p:nvPr>
        </p:nvSpPr>
        <p:spPr/>
        <p:txBody>
          <a:bodyPr/>
          <a:lstStyle/>
          <a:p>
            <a:endParaRPr lang="en-CA"/>
          </a:p>
        </p:txBody>
      </p:sp>
      <p:sp>
        <p:nvSpPr>
          <p:cNvPr id="3" name="Slide Number Placeholder 2">
            <a:extLst>
              <a:ext uri="{FF2B5EF4-FFF2-40B4-BE49-F238E27FC236}">
                <a16:creationId xmlns:a16="http://schemas.microsoft.com/office/drawing/2014/main" id="{03E21503-8EB0-2402-9F57-0F5ACBCCC964}"/>
              </a:ext>
            </a:extLst>
          </p:cNvPr>
          <p:cNvSpPr>
            <a:spLocks noGrp="1"/>
          </p:cNvSpPr>
          <p:nvPr>
            <p:ph type="sldNum" sz="quarter" idx="12"/>
          </p:nvPr>
        </p:nvSpPr>
        <p:spPr/>
        <p:txBody>
          <a:bodyPr/>
          <a:lstStyle/>
          <a:p>
            <a:fld id="{26D89839-9540-4FD2-A570-163792ED64AF}" type="slidenum">
              <a:rPr lang="en-US" smtClean="0"/>
              <a:t>82</a:t>
            </a:fld>
            <a:endParaRPr lang="en-US"/>
          </a:p>
        </p:txBody>
      </p:sp>
    </p:spTree>
    <p:extLst>
      <p:ext uri="{BB962C8B-B14F-4D97-AF65-F5344CB8AC3E}">
        <p14:creationId xmlns:p14="http://schemas.microsoft.com/office/powerpoint/2010/main" val="32013736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CFFAB9E-3F90-4586-BC75-4E963C35AFEC}"/>
              </a:ext>
            </a:extLst>
          </p:cNvPr>
          <p:cNvSpPr>
            <a:spLocks noGrp="1"/>
          </p:cNvSpPr>
          <p:nvPr>
            <p:ph idx="1"/>
          </p:nvPr>
        </p:nvSpPr>
        <p:spPr/>
        <p:txBody>
          <a:bodyPr/>
          <a:lstStyle/>
          <a:p>
            <a:r>
              <a:rPr lang="en-US" dirty="0"/>
              <a:t>What are the broader elements of Manifestation: </a:t>
            </a:r>
            <a:r>
              <a:rPr lang="en-US" b="1" dirty="0">
                <a:hlinkClick r:id="rId3"/>
              </a:rPr>
              <a:t>title of manifestation</a:t>
            </a:r>
            <a:r>
              <a:rPr lang="en-US" dirty="0"/>
              <a:t>?</a:t>
            </a:r>
          </a:p>
          <a:p>
            <a:endParaRPr lang="en-US" dirty="0"/>
          </a:p>
          <a:p>
            <a:endParaRPr lang="en-US" dirty="0"/>
          </a:p>
          <a:p>
            <a:r>
              <a:rPr lang="en-US" dirty="0"/>
              <a:t>What are the narrower elements of Manifestation: </a:t>
            </a:r>
            <a:r>
              <a:rPr lang="en-US" b="1" dirty="0">
                <a:hlinkClick r:id="rId3"/>
              </a:rPr>
              <a:t>title of manifestation</a:t>
            </a:r>
            <a:r>
              <a:rPr lang="en-US" dirty="0"/>
              <a:t>?</a:t>
            </a:r>
          </a:p>
        </p:txBody>
      </p:sp>
      <p:sp>
        <p:nvSpPr>
          <p:cNvPr id="5" name="Slide Number Placeholder 4">
            <a:extLst>
              <a:ext uri="{FF2B5EF4-FFF2-40B4-BE49-F238E27FC236}">
                <a16:creationId xmlns:a16="http://schemas.microsoft.com/office/drawing/2014/main" id="{1BAC01CB-2E19-4CEF-8474-3E5E4A4DC583}"/>
              </a:ext>
            </a:extLst>
          </p:cNvPr>
          <p:cNvSpPr>
            <a:spLocks noGrp="1"/>
          </p:cNvSpPr>
          <p:nvPr>
            <p:ph type="sldNum" sz="quarter" idx="12"/>
          </p:nvPr>
        </p:nvSpPr>
        <p:spPr/>
        <p:txBody>
          <a:bodyPr/>
          <a:lstStyle/>
          <a:p>
            <a:fld id="{26D89839-9540-4FD2-A570-163792ED64AF}" type="slidenum">
              <a:rPr lang="en-US" smtClean="0"/>
              <a:t>83</a:t>
            </a:fld>
            <a:endParaRPr lang="en-US"/>
          </a:p>
        </p:txBody>
      </p:sp>
      <p:sp>
        <p:nvSpPr>
          <p:cNvPr id="2" name="Title 1">
            <a:extLst>
              <a:ext uri="{FF2B5EF4-FFF2-40B4-BE49-F238E27FC236}">
                <a16:creationId xmlns:a16="http://schemas.microsoft.com/office/drawing/2014/main" id="{0B574553-FCA4-4C8D-B789-194E1D0E6BFF}"/>
              </a:ext>
            </a:extLst>
          </p:cNvPr>
          <p:cNvSpPr>
            <a:spLocks noGrp="1"/>
          </p:cNvSpPr>
          <p:nvPr>
            <p:ph type="title"/>
          </p:nvPr>
        </p:nvSpPr>
        <p:spPr/>
        <p:txBody>
          <a:bodyPr/>
          <a:lstStyle/>
          <a:p>
            <a:r>
              <a:rPr lang="en-US" dirty="0"/>
              <a:t>Exercise</a:t>
            </a:r>
          </a:p>
        </p:txBody>
      </p:sp>
    </p:spTree>
    <p:extLst>
      <p:ext uri="{BB962C8B-B14F-4D97-AF65-F5344CB8AC3E}">
        <p14:creationId xmlns:p14="http://schemas.microsoft.com/office/powerpoint/2010/main" val="21102144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B419D-F378-7BDD-6AF9-A1FE9E100E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7E2B2D-2D2C-CAFC-1F57-D501EFEDF882}"/>
              </a:ext>
            </a:extLst>
          </p:cNvPr>
          <p:cNvSpPr>
            <a:spLocks noGrp="1"/>
          </p:cNvSpPr>
          <p:nvPr>
            <p:ph type="title"/>
          </p:nvPr>
        </p:nvSpPr>
        <p:spPr/>
        <p:txBody>
          <a:bodyPr/>
          <a:lstStyle/>
          <a:p>
            <a:r>
              <a:rPr lang="en-US" dirty="0"/>
              <a:t>Answer</a:t>
            </a:r>
          </a:p>
        </p:txBody>
      </p:sp>
      <p:sp>
        <p:nvSpPr>
          <p:cNvPr id="6" name="Content Placeholder 5">
            <a:extLst>
              <a:ext uri="{FF2B5EF4-FFF2-40B4-BE49-F238E27FC236}">
                <a16:creationId xmlns:a16="http://schemas.microsoft.com/office/drawing/2014/main" id="{2A67878C-481F-18AF-DEB8-D5D7613DE685}"/>
              </a:ext>
            </a:extLst>
          </p:cNvPr>
          <p:cNvSpPr>
            <a:spLocks noGrp="1"/>
          </p:cNvSpPr>
          <p:nvPr>
            <p:ph sz="half" idx="1"/>
          </p:nvPr>
        </p:nvSpPr>
        <p:spPr/>
        <p:txBody>
          <a:bodyPr>
            <a:normAutofit fontScale="85000" lnSpcReduction="10000"/>
          </a:bodyPr>
          <a:lstStyle/>
          <a:p>
            <a:r>
              <a:rPr lang="en-US" dirty="0"/>
              <a:t>What are the broader elements of Manifestation: </a:t>
            </a:r>
            <a:r>
              <a:rPr lang="en-US" b="1" dirty="0">
                <a:hlinkClick r:id="rId3"/>
              </a:rPr>
              <a:t>title of manifestation</a:t>
            </a:r>
            <a:r>
              <a:rPr lang="en-US" dirty="0"/>
              <a:t>?</a:t>
            </a:r>
          </a:p>
          <a:p>
            <a:pPr lvl="1"/>
            <a:r>
              <a:rPr lang="en-US" dirty="0">
                <a:solidFill>
                  <a:srgbClr val="C00000"/>
                </a:solidFill>
              </a:rPr>
              <a:t>Manifestation: </a:t>
            </a:r>
            <a:r>
              <a:rPr lang="en-US" b="1" dirty="0">
                <a:solidFill>
                  <a:srgbClr val="C00000"/>
                </a:solidFill>
                <a:hlinkClick r:id="rId4">
                  <a:extLst>
                    <a:ext uri="{A12FA001-AC4F-418D-AE19-62706E023703}">
                      <ahyp:hlinkClr xmlns:ahyp="http://schemas.microsoft.com/office/drawing/2018/hyperlinkcolor" val="tx"/>
                    </a:ext>
                  </a:extLst>
                </a:hlinkClick>
              </a:rPr>
              <a:t>appellation of manifestation</a:t>
            </a:r>
            <a:endParaRPr lang="en-US" b="1" dirty="0">
              <a:solidFill>
                <a:srgbClr val="C00000"/>
              </a:solidFill>
            </a:endParaRPr>
          </a:p>
          <a:p>
            <a:pPr lvl="1"/>
            <a:r>
              <a:rPr lang="en-US" dirty="0">
                <a:solidFill>
                  <a:srgbClr val="C00000"/>
                </a:solidFill>
              </a:rPr>
              <a:t>RDA Entity: </a:t>
            </a:r>
            <a:r>
              <a:rPr lang="en-US" b="1" dirty="0">
                <a:solidFill>
                  <a:srgbClr val="C00000"/>
                </a:solidFill>
                <a:hlinkClick r:id="rId5">
                  <a:extLst>
                    <a:ext uri="{A12FA001-AC4F-418D-AE19-62706E023703}">
                      <ahyp:hlinkClr xmlns:ahyp="http://schemas.microsoft.com/office/drawing/2018/hyperlinkcolor" val="tx"/>
                    </a:ext>
                  </a:extLst>
                </a:hlinkClick>
              </a:rPr>
              <a:t>name of RDA entity</a:t>
            </a:r>
            <a:endParaRPr lang="en-US" b="1" dirty="0">
              <a:solidFill>
                <a:srgbClr val="C00000"/>
              </a:solidFill>
            </a:endParaRPr>
          </a:p>
          <a:p>
            <a:endParaRPr lang="en-US" dirty="0"/>
          </a:p>
          <a:p>
            <a:r>
              <a:rPr lang="en-US" dirty="0"/>
              <a:t>What are the narrower elements of Manifestation: </a:t>
            </a:r>
            <a:r>
              <a:rPr lang="en-US" b="1" dirty="0">
                <a:hlinkClick r:id="rId3"/>
              </a:rPr>
              <a:t>title of manifestation</a:t>
            </a:r>
            <a:r>
              <a:rPr lang="en-US" dirty="0"/>
              <a:t>?</a:t>
            </a:r>
          </a:p>
          <a:p>
            <a:pPr lvl="1"/>
            <a:r>
              <a:rPr lang="en-CA" dirty="0">
                <a:solidFill>
                  <a:srgbClr val="C00000"/>
                </a:solidFill>
              </a:rPr>
              <a:t>Manifestation: </a:t>
            </a:r>
            <a:r>
              <a:rPr lang="en-CA" b="1" dirty="0">
                <a:solidFill>
                  <a:srgbClr val="C00000"/>
                </a:solidFill>
                <a:hlinkClick r:id="rId6">
                  <a:extLst>
                    <a:ext uri="{A12FA001-AC4F-418D-AE19-62706E023703}">
                      <ahyp:hlinkClr xmlns:ahyp="http://schemas.microsoft.com/office/drawing/2018/hyperlinkcolor" val="tx"/>
                    </a:ext>
                  </a:extLst>
                </a:hlinkClick>
              </a:rPr>
              <a:t>abbreviated title</a:t>
            </a:r>
            <a:endParaRPr lang="en-CA" b="1" dirty="0">
              <a:solidFill>
                <a:srgbClr val="C00000"/>
              </a:solidFill>
            </a:endParaRPr>
          </a:p>
          <a:p>
            <a:pPr lvl="1"/>
            <a:r>
              <a:rPr lang="en-CA" dirty="0">
                <a:solidFill>
                  <a:srgbClr val="C00000"/>
                </a:solidFill>
              </a:rPr>
              <a:t>Manifestation: </a:t>
            </a:r>
            <a:r>
              <a:rPr lang="en-CA" b="1" dirty="0">
                <a:solidFill>
                  <a:srgbClr val="C00000"/>
                </a:solidFill>
                <a:hlinkClick r:id="rId7">
                  <a:extLst>
                    <a:ext uri="{A12FA001-AC4F-418D-AE19-62706E023703}">
                      <ahyp:hlinkClr xmlns:ahyp="http://schemas.microsoft.com/office/drawing/2018/hyperlinkcolor" val="tx"/>
                    </a:ext>
                  </a:extLst>
                </a:hlinkClick>
              </a:rPr>
              <a:t>title of series</a:t>
            </a:r>
            <a:endParaRPr lang="en-CA" b="1" dirty="0">
              <a:solidFill>
                <a:srgbClr val="C00000"/>
              </a:solidFill>
            </a:endParaRPr>
          </a:p>
          <a:p>
            <a:pPr lvl="1"/>
            <a:r>
              <a:rPr lang="en-CA" dirty="0">
                <a:solidFill>
                  <a:srgbClr val="C00000"/>
                </a:solidFill>
              </a:rPr>
              <a:t>Manifestation: </a:t>
            </a:r>
            <a:r>
              <a:rPr lang="en-CA" b="1" dirty="0">
                <a:solidFill>
                  <a:srgbClr val="C00000"/>
                </a:solidFill>
                <a:hlinkClick r:id="rId8">
                  <a:extLst>
                    <a:ext uri="{A12FA001-AC4F-418D-AE19-62706E023703}">
                      <ahyp:hlinkClr xmlns:ahyp="http://schemas.microsoft.com/office/drawing/2018/hyperlinkcolor" val="tx"/>
                    </a:ext>
                  </a:extLst>
                </a:hlinkClick>
              </a:rPr>
              <a:t>title proper</a:t>
            </a:r>
            <a:endParaRPr lang="en-CA" b="1" dirty="0">
              <a:solidFill>
                <a:srgbClr val="C00000"/>
              </a:solidFill>
            </a:endParaRPr>
          </a:p>
          <a:p>
            <a:pPr lvl="1"/>
            <a:r>
              <a:rPr lang="en-CA" dirty="0">
                <a:solidFill>
                  <a:srgbClr val="C00000"/>
                </a:solidFill>
              </a:rPr>
              <a:t>Manifestation: </a:t>
            </a:r>
            <a:r>
              <a:rPr lang="en-CA" b="1" dirty="0">
                <a:solidFill>
                  <a:srgbClr val="C00000"/>
                </a:solidFill>
                <a:hlinkClick r:id="rId9">
                  <a:extLst>
                    <a:ext uri="{A12FA001-AC4F-418D-AE19-62706E023703}">
                      <ahyp:hlinkClr xmlns:ahyp="http://schemas.microsoft.com/office/drawing/2018/hyperlinkcolor" val="tx"/>
                    </a:ext>
                  </a:extLst>
                </a:hlinkClick>
              </a:rPr>
              <a:t>variant title of manifestation</a:t>
            </a:r>
            <a:endParaRPr lang="en-CA" b="1" dirty="0">
              <a:solidFill>
                <a:srgbClr val="C00000"/>
              </a:solidFill>
            </a:endParaRPr>
          </a:p>
        </p:txBody>
      </p:sp>
      <p:pic>
        <p:nvPicPr>
          <p:cNvPr id="7" name="Content Placeholder 6">
            <a:extLst>
              <a:ext uri="{FF2B5EF4-FFF2-40B4-BE49-F238E27FC236}">
                <a16:creationId xmlns:a16="http://schemas.microsoft.com/office/drawing/2014/main" id="{78A2C8E8-63C7-5DB6-0B5E-BB0658A4DDEE}"/>
              </a:ext>
            </a:extLst>
          </p:cNvPr>
          <p:cNvPicPr>
            <a:picLocks noGrp="1" noChangeAspect="1"/>
          </p:cNvPicPr>
          <p:nvPr>
            <p:ph sz="half" idx="2"/>
          </p:nvPr>
        </p:nvPicPr>
        <p:blipFill>
          <a:blip r:embed="rId10"/>
          <a:srcRect r="13375" b="13375"/>
          <a:stretch>
            <a:fillRect/>
          </a:stretch>
        </p:blipFill>
        <p:spPr>
          <a:xfrm>
            <a:off x="6370403" y="1825625"/>
            <a:ext cx="4782506" cy="4348892"/>
          </a:xfrm>
        </p:spPr>
      </p:pic>
      <p:sp>
        <p:nvSpPr>
          <p:cNvPr id="5" name="Slide Number Placeholder 4">
            <a:extLst>
              <a:ext uri="{FF2B5EF4-FFF2-40B4-BE49-F238E27FC236}">
                <a16:creationId xmlns:a16="http://schemas.microsoft.com/office/drawing/2014/main" id="{4C42B8EA-DF79-5939-3242-99321F1E019B}"/>
              </a:ext>
            </a:extLst>
          </p:cNvPr>
          <p:cNvSpPr>
            <a:spLocks noGrp="1"/>
          </p:cNvSpPr>
          <p:nvPr>
            <p:ph type="sldNum" sz="quarter" idx="12"/>
          </p:nvPr>
        </p:nvSpPr>
        <p:spPr/>
        <p:txBody>
          <a:bodyPr/>
          <a:lstStyle/>
          <a:p>
            <a:fld id="{26D89839-9540-4FD2-A570-163792ED64AF}" type="slidenum">
              <a:rPr lang="en-US" smtClean="0"/>
              <a:t>84</a:t>
            </a:fld>
            <a:endParaRPr lang="en-US"/>
          </a:p>
        </p:txBody>
      </p:sp>
    </p:spTree>
    <p:extLst>
      <p:ext uri="{BB962C8B-B14F-4D97-AF65-F5344CB8AC3E}">
        <p14:creationId xmlns:p14="http://schemas.microsoft.com/office/powerpoint/2010/main" val="6386016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3E74E-9298-D6CB-12D4-9FC92C57B76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E90B032-0D01-2E8A-47AD-24D49B4E725C}"/>
              </a:ext>
            </a:extLst>
          </p:cNvPr>
          <p:cNvSpPr>
            <a:spLocks noGrp="1"/>
          </p:cNvSpPr>
          <p:nvPr>
            <p:ph type="title"/>
          </p:nvPr>
        </p:nvSpPr>
        <p:spPr>
          <a:xfrm>
            <a:off x="838200" y="365125"/>
            <a:ext cx="10515600" cy="1325563"/>
          </a:xfrm>
        </p:spPr>
        <p:txBody>
          <a:bodyPr/>
          <a:lstStyle/>
          <a:p>
            <a:r>
              <a:rPr lang="en-CA" dirty="0"/>
              <a:t>Exercise</a:t>
            </a:r>
          </a:p>
        </p:txBody>
      </p:sp>
      <p:sp>
        <p:nvSpPr>
          <p:cNvPr id="5" name="Content Placeholder 4">
            <a:extLst>
              <a:ext uri="{FF2B5EF4-FFF2-40B4-BE49-F238E27FC236}">
                <a16:creationId xmlns:a16="http://schemas.microsoft.com/office/drawing/2014/main" id="{5FB8EE48-11A0-DC9E-EB22-6CB0C6596FD8}"/>
              </a:ext>
            </a:extLst>
          </p:cNvPr>
          <p:cNvSpPr>
            <a:spLocks noGrp="1"/>
          </p:cNvSpPr>
          <p:nvPr>
            <p:ph sz="half" idx="1"/>
          </p:nvPr>
        </p:nvSpPr>
        <p:spPr>
          <a:xfrm>
            <a:off x="838200" y="1825625"/>
            <a:ext cx="4398818" cy="4351338"/>
          </a:xfrm>
        </p:spPr>
        <p:txBody>
          <a:bodyPr>
            <a:normAutofit/>
          </a:bodyPr>
          <a:lstStyle/>
          <a:p>
            <a:pPr marL="514350" indent="-514350">
              <a:buFont typeface="+mj-lt"/>
              <a:buAutoNum type="arabicPeriod"/>
            </a:pPr>
            <a:r>
              <a:rPr lang="en-CA" dirty="0"/>
              <a:t>element supertype</a:t>
            </a:r>
          </a:p>
          <a:p>
            <a:pPr marL="514350" indent="-514350">
              <a:buFont typeface="+mj-lt"/>
              <a:buAutoNum type="arabicPeriod"/>
            </a:pPr>
            <a:endParaRPr lang="en-CA" dirty="0"/>
          </a:p>
          <a:p>
            <a:pPr marL="514350" indent="-514350">
              <a:buFont typeface="+mj-lt"/>
              <a:buAutoNum type="arabicPeriod"/>
            </a:pPr>
            <a:r>
              <a:rPr lang="en-CA" dirty="0"/>
              <a:t>element subtype</a:t>
            </a:r>
          </a:p>
          <a:p>
            <a:pPr marL="514350" indent="-514350">
              <a:buFont typeface="+mj-lt"/>
              <a:buAutoNum type="arabicPeriod"/>
            </a:pPr>
            <a:endParaRPr lang="en-CA" dirty="0"/>
          </a:p>
          <a:p>
            <a:pPr marL="514350" indent="-514350">
              <a:buFont typeface="+mj-lt"/>
              <a:buAutoNum type="arabicPeriod"/>
            </a:pPr>
            <a:r>
              <a:rPr lang="en-CA" dirty="0" err="1"/>
              <a:t>superelement</a:t>
            </a:r>
            <a:endParaRPr lang="en-CA" dirty="0"/>
          </a:p>
          <a:p>
            <a:pPr marL="514350" indent="-514350">
              <a:buFont typeface="+mj-lt"/>
              <a:buAutoNum type="arabicPeriod"/>
            </a:pPr>
            <a:endParaRPr lang="en-CA" dirty="0"/>
          </a:p>
          <a:p>
            <a:pPr marL="514350" indent="-514350">
              <a:buFont typeface="+mj-lt"/>
              <a:buAutoNum type="arabicPeriod"/>
            </a:pPr>
            <a:r>
              <a:rPr lang="en-CA" dirty="0" err="1"/>
              <a:t>subelement</a:t>
            </a:r>
            <a:endParaRPr lang="en-CA" dirty="0"/>
          </a:p>
        </p:txBody>
      </p:sp>
      <p:sp>
        <p:nvSpPr>
          <p:cNvPr id="6" name="Content Placeholder 5">
            <a:extLst>
              <a:ext uri="{FF2B5EF4-FFF2-40B4-BE49-F238E27FC236}">
                <a16:creationId xmlns:a16="http://schemas.microsoft.com/office/drawing/2014/main" id="{848A8E16-6AF6-7BAF-CD46-87AAAB65C27A}"/>
              </a:ext>
            </a:extLst>
          </p:cNvPr>
          <p:cNvSpPr>
            <a:spLocks noGrp="1"/>
          </p:cNvSpPr>
          <p:nvPr>
            <p:ph sz="half" idx="2"/>
          </p:nvPr>
        </p:nvSpPr>
        <p:spPr>
          <a:xfrm>
            <a:off x="5237018" y="1825625"/>
            <a:ext cx="6116782" cy="4351338"/>
          </a:xfrm>
        </p:spPr>
        <p:txBody>
          <a:bodyPr>
            <a:normAutofit/>
          </a:bodyPr>
          <a:lstStyle/>
          <a:p>
            <a:pPr marL="514350" indent="-514350">
              <a:buFont typeface="+mj-lt"/>
              <a:buAutoNum type="alphaUcPeriod"/>
            </a:pPr>
            <a:r>
              <a:rPr lang="en-CA" dirty="0"/>
              <a:t>Expression: </a:t>
            </a:r>
            <a:r>
              <a:rPr lang="en-CA" dirty="0">
                <a:hlinkClick r:id="rId3"/>
              </a:rPr>
              <a:t>form of notation</a:t>
            </a:r>
            <a:endParaRPr lang="en-CA" dirty="0"/>
          </a:p>
          <a:p>
            <a:pPr marL="514350" indent="-514350">
              <a:buFont typeface="+mj-lt"/>
              <a:buAutoNum type="alphaUcPeriod"/>
            </a:pPr>
            <a:endParaRPr lang="en-CA" dirty="0"/>
          </a:p>
          <a:p>
            <a:pPr marL="514350" indent="-514350">
              <a:buFont typeface="+mj-lt"/>
              <a:buAutoNum type="alphaUcPeriod"/>
            </a:pPr>
            <a:r>
              <a:rPr lang="en-CA" dirty="0"/>
              <a:t>Manifestation: </a:t>
            </a:r>
            <a:r>
              <a:rPr lang="en-CA" dirty="0">
                <a:hlinkClick r:id="rId4"/>
              </a:rPr>
              <a:t>place of publication</a:t>
            </a:r>
            <a:endParaRPr lang="en-CA" dirty="0"/>
          </a:p>
          <a:p>
            <a:pPr marL="514350" indent="-514350">
              <a:buFont typeface="+mj-lt"/>
              <a:buAutoNum type="alphaUcPeriod"/>
            </a:pPr>
            <a:endParaRPr lang="en-CA" dirty="0"/>
          </a:p>
          <a:p>
            <a:pPr marL="514350" indent="-514350">
              <a:buFont typeface="+mj-lt"/>
              <a:buAutoNum type="alphaUcPeriod"/>
            </a:pPr>
            <a:r>
              <a:rPr lang="en-CA" dirty="0"/>
              <a:t>Manifestation: </a:t>
            </a:r>
            <a:r>
              <a:rPr lang="en-CA" dirty="0">
                <a:hlinkClick r:id="rId5"/>
              </a:rPr>
              <a:t>publication statement</a:t>
            </a:r>
            <a:endParaRPr lang="en-CA" dirty="0"/>
          </a:p>
          <a:p>
            <a:pPr marL="514350" indent="-514350">
              <a:buFont typeface="+mj-lt"/>
              <a:buAutoNum type="alphaUcPeriod"/>
            </a:pPr>
            <a:endParaRPr lang="en-CA" dirty="0"/>
          </a:p>
          <a:p>
            <a:pPr marL="514350" indent="-514350">
              <a:buFont typeface="+mj-lt"/>
              <a:buAutoNum type="alphaUcPeriod"/>
            </a:pPr>
            <a:r>
              <a:rPr lang="en-CA" dirty="0"/>
              <a:t>Expression: </a:t>
            </a:r>
            <a:r>
              <a:rPr lang="en-CA" dirty="0">
                <a:hlinkClick r:id="rId6"/>
              </a:rPr>
              <a:t>script</a:t>
            </a:r>
            <a:endParaRPr lang="en-CA" dirty="0"/>
          </a:p>
          <a:p>
            <a:endParaRPr lang="en-CA" dirty="0"/>
          </a:p>
          <a:p>
            <a:endParaRPr lang="en-CA" dirty="0"/>
          </a:p>
        </p:txBody>
      </p:sp>
      <p:sp>
        <p:nvSpPr>
          <p:cNvPr id="3" name="Slide Number Placeholder 2">
            <a:extLst>
              <a:ext uri="{FF2B5EF4-FFF2-40B4-BE49-F238E27FC236}">
                <a16:creationId xmlns:a16="http://schemas.microsoft.com/office/drawing/2014/main" id="{F4AC73F1-548D-6E4A-8BB4-049648D31AD0}"/>
              </a:ext>
            </a:extLst>
          </p:cNvPr>
          <p:cNvSpPr>
            <a:spLocks noGrp="1"/>
          </p:cNvSpPr>
          <p:nvPr>
            <p:ph type="sldNum" sz="quarter" idx="12"/>
          </p:nvPr>
        </p:nvSpPr>
        <p:spPr>
          <a:xfrm>
            <a:off x="8610600" y="6356350"/>
            <a:ext cx="2743200" cy="365125"/>
          </a:xfrm>
        </p:spPr>
        <p:txBody>
          <a:bodyPr/>
          <a:lstStyle/>
          <a:p>
            <a:fld id="{26D89839-9540-4FD2-A570-163792ED64AF}" type="slidenum">
              <a:rPr lang="en-US" smtClean="0"/>
              <a:pPr/>
              <a:t>85</a:t>
            </a:fld>
            <a:endParaRPr lang="en-US"/>
          </a:p>
        </p:txBody>
      </p:sp>
    </p:spTree>
    <p:extLst>
      <p:ext uri="{BB962C8B-B14F-4D97-AF65-F5344CB8AC3E}">
        <p14:creationId xmlns:p14="http://schemas.microsoft.com/office/powerpoint/2010/main" val="26127132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0FF80-7106-90CC-0AE9-19A6D6E4C87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6BC8307-D0F0-399D-8922-A9A7B09BFECC}"/>
              </a:ext>
            </a:extLst>
          </p:cNvPr>
          <p:cNvSpPr>
            <a:spLocks noGrp="1"/>
          </p:cNvSpPr>
          <p:nvPr>
            <p:ph type="title"/>
          </p:nvPr>
        </p:nvSpPr>
        <p:spPr>
          <a:xfrm>
            <a:off x="838200" y="365125"/>
            <a:ext cx="10515600" cy="1325563"/>
          </a:xfrm>
        </p:spPr>
        <p:txBody>
          <a:bodyPr/>
          <a:lstStyle/>
          <a:p>
            <a:r>
              <a:rPr lang="en-CA" dirty="0"/>
              <a:t>Answer</a:t>
            </a:r>
          </a:p>
        </p:txBody>
      </p:sp>
      <p:sp>
        <p:nvSpPr>
          <p:cNvPr id="5" name="Content Placeholder 4">
            <a:extLst>
              <a:ext uri="{FF2B5EF4-FFF2-40B4-BE49-F238E27FC236}">
                <a16:creationId xmlns:a16="http://schemas.microsoft.com/office/drawing/2014/main" id="{3ED4EF59-767D-14A5-910D-C4C3D3C96453}"/>
              </a:ext>
            </a:extLst>
          </p:cNvPr>
          <p:cNvSpPr>
            <a:spLocks noGrp="1"/>
          </p:cNvSpPr>
          <p:nvPr>
            <p:ph sz="half" idx="1"/>
          </p:nvPr>
        </p:nvSpPr>
        <p:spPr>
          <a:xfrm>
            <a:off x="838200" y="1825625"/>
            <a:ext cx="4398818" cy="4351338"/>
          </a:xfrm>
        </p:spPr>
        <p:txBody>
          <a:bodyPr>
            <a:normAutofit/>
          </a:bodyPr>
          <a:lstStyle/>
          <a:p>
            <a:pPr marL="514350" indent="-514350">
              <a:buFont typeface="+mj-lt"/>
              <a:buAutoNum type="arabicPeriod"/>
            </a:pPr>
            <a:r>
              <a:rPr lang="en-CA" dirty="0"/>
              <a:t>element supertype</a:t>
            </a:r>
          </a:p>
          <a:p>
            <a:pPr marL="514350" indent="-514350">
              <a:buFont typeface="+mj-lt"/>
              <a:buAutoNum type="arabicPeriod"/>
            </a:pPr>
            <a:endParaRPr lang="en-CA" dirty="0"/>
          </a:p>
          <a:p>
            <a:pPr marL="514350" indent="-514350">
              <a:buFont typeface="+mj-lt"/>
              <a:buAutoNum type="arabicPeriod"/>
            </a:pPr>
            <a:r>
              <a:rPr lang="en-CA" dirty="0"/>
              <a:t>element subtype</a:t>
            </a:r>
          </a:p>
          <a:p>
            <a:pPr marL="514350" indent="-514350">
              <a:buFont typeface="+mj-lt"/>
              <a:buAutoNum type="arabicPeriod"/>
            </a:pPr>
            <a:endParaRPr lang="en-CA" dirty="0"/>
          </a:p>
          <a:p>
            <a:pPr marL="514350" indent="-514350">
              <a:buFont typeface="+mj-lt"/>
              <a:buAutoNum type="arabicPeriod"/>
            </a:pPr>
            <a:r>
              <a:rPr lang="en-CA" dirty="0" err="1"/>
              <a:t>superelement</a:t>
            </a:r>
            <a:endParaRPr lang="en-CA" dirty="0"/>
          </a:p>
          <a:p>
            <a:pPr marL="514350" indent="-514350">
              <a:buFont typeface="+mj-lt"/>
              <a:buAutoNum type="arabicPeriod"/>
            </a:pPr>
            <a:endParaRPr lang="en-CA" dirty="0"/>
          </a:p>
          <a:p>
            <a:pPr marL="514350" indent="-514350">
              <a:buFont typeface="+mj-lt"/>
              <a:buAutoNum type="arabicPeriod"/>
            </a:pPr>
            <a:r>
              <a:rPr lang="en-CA" dirty="0" err="1"/>
              <a:t>subelement</a:t>
            </a:r>
            <a:endParaRPr lang="en-CA" dirty="0"/>
          </a:p>
        </p:txBody>
      </p:sp>
      <p:sp>
        <p:nvSpPr>
          <p:cNvPr id="6" name="Content Placeholder 5">
            <a:extLst>
              <a:ext uri="{FF2B5EF4-FFF2-40B4-BE49-F238E27FC236}">
                <a16:creationId xmlns:a16="http://schemas.microsoft.com/office/drawing/2014/main" id="{E3895CB8-1C9E-9426-E175-3631D0244EDB}"/>
              </a:ext>
            </a:extLst>
          </p:cNvPr>
          <p:cNvSpPr>
            <a:spLocks noGrp="1"/>
          </p:cNvSpPr>
          <p:nvPr>
            <p:ph sz="half" idx="2"/>
          </p:nvPr>
        </p:nvSpPr>
        <p:spPr>
          <a:xfrm>
            <a:off x="5237018" y="1825625"/>
            <a:ext cx="6116782" cy="4351338"/>
          </a:xfrm>
        </p:spPr>
        <p:txBody>
          <a:bodyPr>
            <a:normAutofit/>
          </a:bodyPr>
          <a:lstStyle/>
          <a:p>
            <a:pPr marL="514350" indent="-514350">
              <a:buFont typeface="+mj-lt"/>
              <a:buAutoNum type="alphaUcPeriod"/>
            </a:pPr>
            <a:r>
              <a:rPr lang="en-CA" dirty="0">
                <a:solidFill>
                  <a:srgbClr val="C00000"/>
                </a:solidFill>
              </a:rPr>
              <a:t>Expression: </a:t>
            </a:r>
            <a:r>
              <a:rPr lang="en-CA" dirty="0">
                <a:solidFill>
                  <a:srgbClr val="C00000"/>
                </a:solidFill>
                <a:hlinkClick r:id="rId3">
                  <a:extLst>
                    <a:ext uri="{A12FA001-AC4F-418D-AE19-62706E023703}">
                      <ahyp:hlinkClr xmlns:ahyp="http://schemas.microsoft.com/office/drawing/2018/hyperlinkcolor" val="tx"/>
                    </a:ext>
                  </a:extLst>
                </a:hlinkClick>
              </a:rPr>
              <a:t>form of notation</a:t>
            </a:r>
            <a:endParaRPr lang="en-CA" dirty="0">
              <a:solidFill>
                <a:srgbClr val="C00000"/>
              </a:solidFill>
            </a:endParaRPr>
          </a:p>
          <a:p>
            <a:pPr marL="514350" indent="-514350">
              <a:buFont typeface="+mj-lt"/>
              <a:buAutoNum type="alphaUcPeriod"/>
            </a:pPr>
            <a:endParaRPr lang="en-CA" dirty="0">
              <a:solidFill>
                <a:srgbClr val="C00000"/>
              </a:solidFill>
            </a:endParaRPr>
          </a:p>
          <a:p>
            <a:pPr marL="514350" indent="-514350">
              <a:buFont typeface="+mj-lt"/>
              <a:buAutoNum type="alphaUcPeriod" startAt="4"/>
            </a:pPr>
            <a:r>
              <a:rPr lang="en-CA" dirty="0">
                <a:solidFill>
                  <a:srgbClr val="C00000"/>
                </a:solidFill>
              </a:rPr>
              <a:t>Expression: </a:t>
            </a:r>
            <a:r>
              <a:rPr lang="en-CA" dirty="0">
                <a:solidFill>
                  <a:srgbClr val="C00000"/>
                </a:solidFill>
                <a:hlinkClick r:id="rId4">
                  <a:extLst>
                    <a:ext uri="{A12FA001-AC4F-418D-AE19-62706E023703}">
                      <ahyp:hlinkClr xmlns:ahyp="http://schemas.microsoft.com/office/drawing/2018/hyperlinkcolor" val="tx"/>
                    </a:ext>
                  </a:extLst>
                </a:hlinkClick>
              </a:rPr>
              <a:t>script</a:t>
            </a:r>
            <a:endParaRPr lang="en-CA" dirty="0">
              <a:solidFill>
                <a:srgbClr val="C00000"/>
              </a:solidFill>
            </a:endParaRPr>
          </a:p>
          <a:p>
            <a:pPr marL="514350" indent="-514350">
              <a:buFont typeface="+mj-lt"/>
              <a:buAutoNum type="alphaUcPeriod" startAt="4"/>
            </a:pPr>
            <a:endParaRPr lang="en-CA" dirty="0">
              <a:solidFill>
                <a:srgbClr val="C00000"/>
              </a:solidFill>
            </a:endParaRPr>
          </a:p>
          <a:p>
            <a:pPr marL="514350" indent="-514350">
              <a:buFont typeface="+mj-lt"/>
              <a:buAutoNum type="alphaUcPeriod" startAt="3"/>
            </a:pPr>
            <a:r>
              <a:rPr lang="en-CA" dirty="0">
                <a:solidFill>
                  <a:srgbClr val="C00000"/>
                </a:solidFill>
              </a:rPr>
              <a:t>Manifestation: </a:t>
            </a:r>
            <a:r>
              <a:rPr lang="en-CA" dirty="0">
                <a:solidFill>
                  <a:srgbClr val="C00000"/>
                </a:solidFill>
                <a:hlinkClick r:id="rId5">
                  <a:extLst>
                    <a:ext uri="{A12FA001-AC4F-418D-AE19-62706E023703}">
                      <ahyp:hlinkClr xmlns:ahyp="http://schemas.microsoft.com/office/drawing/2018/hyperlinkcolor" val="tx"/>
                    </a:ext>
                  </a:extLst>
                </a:hlinkClick>
              </a:rPr>
              <a:t>publication statement</a:t>
            </a:r>
            <a:endParaRPr lang="en-CA" dirty="0">
              <a:solidFill>
                <a:srgbClr val="C00000"/>
              </a:solidFill>
            </a:endParaRPr>
          </a:p>
          <a:p>
            <a:pPr marL="514350" indent="-514350">
              <a:buFont typeface="+mj-lt"/>
              <a:buAutoNum type="alphaUcPeriod" startAt="3"/>
            </a:pPr>
            <a:endParaRPr lang="en-CA" dirty="0">
              <a:solidFill>
                <a:srgbClr val="C00000"/>
              </a:solidFill>
            </a:endParaRPr>
          </a:p>
          <a:p>
            <a:pPr marL="514350" indent="-514350">
              <a:buFont typeface="+mj-lt"/>
              <a:buAutoNum type="alphaUcPeriod" startAt="2"/>
            </a:pPr>
            <a:r>
              <a:rPr lang="en-CA" dirty="0">
                <a:solidFill>
                  <a:srgbClr val="C00000"/>
                </a:solidFill>
              </a:rPr>
              <a:t>Manifestation: </a:t>
            </a:r>
            <a:r>
              <a:rPr lang="en-CA" dirty="0">
                <a:solidFill>
                  <a:srgbClr val="C00000"/>
                </a:solidFill>
                <a:hlinkClick r:id="rId6">
                  <a:extLst>
                    <a:ext uri="{A12FA001-AC4F-418D-AE19-62706E023703}">
                      <ahyp:hlinkClr xmlns:ahyp="http://schemas.microsoft.com/office/drawing/2018/hyperlinkcolor" val="tx"/>
                    </a:ext>
                  </a:extLst>
                </a:hlinkClick>
              </a:rPr>
              <a:t>place of publication</a:t>
            </a:r>
            <a:endParaRPr lang="en-CA" dirty="0">
              <a:solidFill>
                <a:srgbClr val="C00000"/>
              </a:solidFill>
            </a:endParaRPr>
          </a:p>
        </p:txBody>
      </p:sp>
      <p:sp>
        <p:nvSpPr>
          <p:cNvPr id="3" name="Slide Number Placeholder 2">
            <a:extLst>
              <a:ext uri="{FF2B5EF4-FFF2-40B4-BE49-F238E27FC236}">
                <a16:creationId xmlns:a16="http://schemas.microsoft.com/office/drawing/2014/main" id="{59E02FF2-9927-2C5B-44B8-EE1F5E67BDF2}"/>
              </a:ext>
            </a:extLst>
          </p:cNvPr>
          <p:cNvSpPr>
            <a:spLocks noGrp="1"/>
          </p:cNvSpPr>
          <p:nvPr>
            <p:ph type="sldNum" sz="quarter" idx="12"/>
          </p:nvPr>
        </p:nvSpPr>
        <p:spPr>
          <a:xfrm>
            <a:off x="8610600" y="6356350"/>
            <a:ext cx="2743200" cy="365125"/>
          </a:xfrm>
        </p:spPr>
        <p:txBody>
          <a:bodyPr/>
          <a:lstStyle/>
          <a:p>
            <a:fld id="{26D89839-9540-4FD2-A570-163792ED64AF}" type="slidenum">
              <a:rPr lang="en-US" smtClean="0"/>
              <a:pPr/>
              <a:t>86</a:t>
            </a:fld>
            <a:endParaRPr lang="en-US"/>
          </a:p>
        </p:txBody>
      </p:sp>
    </p:spTree>
    <p:extLst>
      <p:ext uri="{BB962C8B-B14F-4D97-AF65-F5344CB8AC3E}">
        <p14:creationId xmlns:p14="http://schemas.microsoft.com/office/powerpoint/2010/main" val="36793723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E41C1C0-6FAF-EA00-E15C-CE7F2930C1C8}"/>
              </a:ext>
            </a:extLst>
          </p:cNvPr>
          <p:cNvSpPr>
            <a:spLocks noGrp="1"/>
          </p:cNvSpPr>
          <p:nvPr>
            <p:ph idx="1"/>
          </p:nvPr>
        </p:nvSpPr>
        <p:spPr/>
        <p:txBody>
          <a:bodyPr>
            <a:noAutofit/>
          </a:bodyPr>
          <a:lstStyle/>
          <a:p>
            <a:pPr marL="0" indent="0">
              <a:buNone/>
            </a:pPr>
            <a:r>
              <a:rPr lang="en-CA" sz="2400" dirty="0"/>
              <a:t>Identify if the following elements are PCC Core, PCC Recommended, or optional.</a:t>
            </a:r>
          </a:p>
          <a:p>
            <a:pPr lvl="1"/>
            <a:endParaRPr lang="en-CA" sz="2000" dirty="0"/>
          </a:p>
          <a:p>
            <a:pPr marL="514350" indent="-514350">
              <a:buFont typeface="+mj-lt"/>
              <a:buAutoNum type="arabicPeriod"/>
            </a:pPr>
            <a:r>
              <a:rPr lang="en-CA" sz="2400" dirty="0"/>
              <a:t>Manifestation: place of distribution</a:t>
            </a:r>
          </a:p>
          <a:p>
            <a:pPr lvl="1"/>
            <a:endParaRPr lang="en-CA" sz="2000" dirty="0"/>
          </a:p>
          <a:p>
            <a:pPr marL="514350" indent="-514350">
              <a:buFont typeface="+mj-lt"/>
              <a:buAutoNum type="arabicPeriod"/>
            </a:pPr>
            <a:r>
              <a:rPr lang="en-CA" sz="2400" dirty="0"/>
              <a:t>Manifestation: designation of edition</a:t>
            </a:r>
          </a:p>
          <a:p>
            <a:pPr lvl="1"/>
            <a:endParaRPr lang="en-CA" sz="2000" dirty="0"/>
          </a:p>
          <a:p>
            <a:pPr marL="514350" indent="-514350">
              <a:buFont typeface="+mj-lt"/>
              <a:buAutoNum type="arabicPeriod"/>
            </a:pPr>
            <a:r>
              <a:rPr lang="en-CA" sz="2400" dirty="0"/>
              <a:t>Manifestation: illustrative content</a:t>
            </a:r>
          </a:p>
          <a:p>
            <a:pPr lvl="1"/>
            <a:endParaRPr lang="en-CA" sz="2000" dirty="0"/>
          </a:p>
          <a:p>
            <a:pPr marL="514350" indent="-514350">
              <a:buFont typeface="+mj-lt"/>
              <a:buAutoNum type="arabicPeriod"/>
            </a:pPr>
            <a:r>
              <a:rPr lang="en-CA" sz="2400" dirty="0"/>
              <a:t>Expression: summarization of content</a:t>
            </a:r>
          </a:p>
          <a:p>
            <a:pPr lvl="1"/>
            <a:endParaRPr lang="en-CA" dirty="0"/>
          </a:p>
        </p:txBody>
      </p:sp>
      <p:sp>
        <p:nvSpPr>
          <p:cNvPr id="5" name="Slide Number Placeholder 4">
            <a:extLst>
              <a:ext uri="{FF2B5EF4-FFF2-40B4-BE49-F238E27FC236}">
                <a16:creationId xmlns:a16="http://schemas.microsoft.com/office/drawing/2014/main" id="{9E340F91-E187-BD27-DA51-33C55143A352}"/>
              </a:ext>
            </a:extLst>
          </p:cNvPr>
          <p:cNvSpPr>
            <a:spLocks noGrp="1"/>
          </p:cNvSpPr>
          <p:nvPr>
            <p:ph type="sldNum" sz="quarter" idx="12"/>
          </p:nvPr>
        </p:nvSpPr>
        <p:spPr/>
        <p:txBody>
          <a:bodyPr/>
          <a:lstStyle/>
          <a:p>
            <a:fld id="{26D89839-9540-4FD2-A570-163792ED64AF}" type="slidenum">
              <a:rPr lang="en-US" smtClean="0"/>
              <a:t>87</a:t>
            </a:fld>
            <a:endParaRPr lang="en-US"/>
          </a:p>
        </p:txBody>
      </p:sp>
      <p:sp>
        <p:nvSpPr>
          <p:cNvPr id="6" name="Title 5">
            <a:extLst>
              <a:ext uri="{FF2B5EF4-FFF2-40B4-BE49-F238E27FC236}">
                <a16:creationId xmlns:a16="http://schemas.microsoft.com/office/drawing/2014/main" id="{16F838D0-26E8-3456-585E-CF5663E98D1B}"/>
              </a:ext>
            </a:extLst>
          </p:cNvPr>
          <p:cNvSpPr>
            <a:spLocks noGrp="1"/>
          </p:cNvSpPr>
          <p:nvPr>
            <p:ph type="title"/>
          </p:nvPr>
        </p:nvSpPr>
        <p:spPr/>
        <p:txBody>
          <a:bodyPr/>
          <a:lstStyle/>
          <a:p>
            <a:r>
              <a:rPr lang="en-CA" dirty="0"/>
              <a:t>Exercise</a:t>
            </a:r>
          </a:p>
        </p:txBody>
      </p:sp>
    </p:spTree>
    <p:extLst>
      <p:ext uri="{BB962C8B-B14F-4D97-AF65-F5344CB8AC3E}">
        <p14:creationId xmlns:p14="http://schemas.microsoft.com/office/powerpoint/2010/main" val="38228802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50629-7AF5-437E-B777-4C197256CABF}"/>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9E09D8D-D0DB-419C-B474-8FAD47141AED}"/>
              </a:ext>
            </a:extLst>
          </p:cNvPr>
          <p:cNvSpPr>
            <a:spLocks noGrp="1"/>
          </p:cNvSpPr>
          <p:nvPr>
            <p:ph idx="1"/>
          </p:nvPr>
        </p:nvSpPr>
        <p:spPr/>
        <p:txBody>
          <a:bodyPr>
            <a:noAutofit/>
          </a:bodyPr>
          <a:lstStyle/>
          <a:p>
            <a:pPr marL="0" indent="0">
              <a:buNone/>
            </a:pPr>
            <a:r>
              <a:rPr lang="en-CA" sz="2400" dirty="0"/>
              <a:t>Identify if the following elements are PCC Core, PCC Recommended, or optional.</a:t>
            </a:r>
          </a:p>
          <a:p>
            <a:pPr lvl="1"/>
            <a:endParaRPr lang="en-CA" sz="2000" dirty="0"/>
          </a:p>
          <a:p>
            <a:pPr marL="514350" indent="-514350">
              <a:buFont typeface="+mj-lt"/>
              <a:buAutoNum type="arabicPeriod"/>
            </a:pPr>
            <a:r>
              <a:rPr lang="en-CA" sz="2400" dirty="0"/>
              <a:t>Manifestation: place of distribution</a:t>
            </a:r>
          </a:p>
          <a:p>
            <a:pPr lvl="1"/>
            <a:r>
              <a:rPr lang="en-CA" sz="2000" b="1" dirty="0">
                <a:solidFill>
                  <a:srgbClr val="C00000"/>
                </a:solidFill>
              </a:rPr>
              <a:t>PCC Core for rare materials when present in the manifestation.</a:t>
            </a:r>
          </a:p>
          <a:p>
            <a:pPr marL="514350" indent="-514350">
              <a:buFont typeface="+mj-lt"/>
              <a:buAutoNum type="arabicPeriod"/>
            </a:pPr>
            <a:r>
              <a:rPr lang="en-CA" sz="2400" dirty="0"/>
              <a:t>Manifestation: designation of edition</a:t>
            </a:r>
          </a:p>
          <a:p>
            <a:pPr lvl="1"/>
            <a:r>
              <a:rPr lang="en-CA" sz="2000" b="1" dirty="0">
                <a:solidFill>
                  <a:srgbClr val="C00000"/>
                </a:solidFill>
              </a:rPr>
              <a:t>LC/PCC Core. </a:t>
            </a:r>
          </a:p>
          <a:p>
            <a:pPr marL="514350" indent="-514350">
              <a:buFont typeface="+mj-lt"/>
              <a:buAutoNum type="arabicPeriod"/>
            </a:pPr>
            <a:r>
              <a:rPr lang="en-CA" sz="2400" dirty="0"/>
              <a:t>Manifestation: illustrative content</a:t>
            </a:r>
          </a:p>
          <a:p>
            <a:pPr lvl="1"/>
            <a:r>
              <a:rPr lang="en-CA" sz="2000" b="1" dirty="0">
                <a:solidFill>
                  <a:srgbClr val="C00000"/>
                </a:solidFill>
              </a:rPr>
              <a:t>Optional for PCC</a:t>
            </a:r>
          </a:p>
          <a:p>
            <a:pPr marL="514350" indent="-514350">
              <a:buFont typeface="+mj-lt"/>
              <a:buAutoNum type="arabicPeriod"/>
            </a:pPr>
            <a:r>
              <a:rPr lang="en-CA" sz="2400" dirty="0"/>
              <a:t>Expression: summarization of content</a:t>
            </a:r>
          </a:p>
          <a:p>
            <a:pPr lvl="1"/>
            <a:r>
              <a:rPr lang="en-CA" sz="2000" b="1" dirty="0">
                <a:solidFill>
                  <a:srgbClr val="C00000"/>
                </a:solidFill>
              </a:rPr>
              <a:t>PCC Core for archival materials and a recommended element for other resource types when useful to support user tasks.</a:t>
            </a:r>
            <a:endParaRPr lang="en-CA" sz="2000" dirty="0"/>
          </a:p>
        </p:txBody>
      </p:sp>
      <p:sp>
        <p:nvSpPr>
          <p:cNvPr id="5" name="Slide Number Placeholder 4">
            <a:extLst>
              <a:ext uri="{FF2B5EF4-FFF2-40B4-BE49-F238E27FC236}">
                <a16:creationId xmlns:a16="http://schemas.microsoft.com/office/drawing/2014/main" id="{AEF20912-D3AE-3AE2-4A73-22404540191D}"/>
              </a:ext>
            </a:extLst>
          </p:cNvPr>
          <p:cNvSpPr>
            <a:spLocks noGrp="1"/>
          </p:cNvSpPr>
          <p:nvPr>
            <p:ph type="sldNum" sz="quarter" idx="12"/>
          </p:nvPr>
        </p:nvSpPr>
        <p:spPr/>
        <p:txBody>
          <a:bodyPr/>
          <a:lstStyle/>
          <a:p>
            <a:fld id="{26D89839-9540-4FD2-A570-163792ED64AF}" type="slidenum">
              <a:rPr lang="en-US" smtClean="0"/>
              <a:t>88</a:t>
            </a:fld>
            <a:endParaRPr lang="en-US"/>
          </a:p>
        </p:txBody>
      </p:sp>
      <p:sp>
        <p:nvSpPr>
          <p:cNvPr id="6" name="Title 5">
            <a:extLst>
              <a:ext uri="{FF2B5EF4-FFF2-40B4-BE49-F238E27FC236}">
                <a16:creationId xmlns:a16="http://schemas.microsoft.com/office/drawing/2014/main" id="{9AD9C6F8-A054-E198-77C7-A55F675F2FD1}"/>
              </a:ext>
            </a:extLst>
          </p:cNvPr>
          <p:cNvSpPr>
            <a:spLocks noGrp="1"/>
          </p:cNvSpPr>
          <p:nvPr>
            <p:ph type="title"/>
          </p:nvPr>
        </p:nvSpPr>
        <p:spPr/>
        <p:txBody>
          <a:bodyPr/>
          <a:lstStyle/>
          <a:p>
            <a:r>
              <a:rPr lang="en-CA" dirty="0"/>
              <a:t>Answer</a:t>
            </a:r>
          </a:p>
        </p:txBody>
      </p:sp>
    </p:spTree>
    <p:extLst>
      <p:ext uri="{BB962C8B-B14F-4D97-AF65-F5344CB8AC3E}">
        <p14:creationId xmlns:p14="http://schemas.microsoft.com/office/powerpoint/2010/main" val="3367562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F60A1-1FD0-D33F-5013-28920E6C16CB}"/>
            </a:ext>
          </a:extLst>
        </p:cNvPr>
        <p:cNvGrpSpPr/>
        <p:nvPr/>
      </p:nvGrpSpPr>
      <p:grpSpPr>
        <a:xfrm>
          <a:off x="0" y="0"/>
          <a:ext cx="0" cy="0"/>
          <a:chOff x="0" y="0"/>
          <a:chExt cx="0" cy="0"/>
        </a:xfrm>
      </p:grpSpPr>
      <p:pic>
        <p:nvPicPr>
          <p:cNvPr id="17" name="Content Placeholder 16">
            <a:extLst>
              <a:ext uri="{FF2B5EF4-FFF2-40B4-BE49-F238E27FC236}">
                <a16:creationId xmlns:a16="http://schemas.microsoft.com/office/drawing/2014/main" id="{B2770B3A-1B85-7ADF-1327-0314960A4FB0}"/>
              </a:ext>
            </a:extLst>
          </p:cNvPr>
          <p:cNvPicPr>
            <a:picLocks noGrp="1" noChangeAspect="1"/>
          </p:cNvPicPr>
          <p:nvPr>
            <p:ph sz="half" idx="2"/>
          </p:nvPr>
        </p:nvPicPr>
        <p:blipFill>
          <a:blip r:embed="rId3"/>
          <a:stretch>
            <a:fillRect/>
          </a:stretch>
        </p:blipFill>
        <p:spPr>
          <a:xfrm>
            <a:off x="5217924" y="1825625"/>
            <a:ext cx="6135876" cy="4351338"/>
          </a:xfrm>
          <a:ln>
            <a:solidFill>
              <a:schemeClr val="bg1">
                <a:lumMod val="85000"/>
              </a:schemeClr>
            </a:solidFill>
          </a:ln>
        </p:spPr>
      </p:pic>
      <p:sp>
        <p:nvSpPr>
          <p:cNvPr id="2" name="Title 1">
            <a:extLst>
              <a:ext uri="{FF2B5EF4-FFF2-40B4-BE49-F238E27FC236}">
                <a16:creationId xmlns:a16="http://schemas.microsoft.com/office/drawing/2014/main" id="{1F6EFB2C-5AAF-FED3-101A-D80FC1518155}"/>
              </a:ext>
            </a:extLst>
          </p:cNvPr>
          <p:cNvSpPr>
            <a:spLocks noGrp="1"/>
          </p:cNvSpPr>
          <p:nvPr>
            <p:ph type="title"/>
          </p:nvPr>
        </p:nvSpPr>
        <p:spPr/>
        <p:txBody>
          <a:bodyPr/>
          <a:lstStyle/>
          <a:p>
            <a:r>
              <a:rPr lang="en-CA" dirty="0"/>
              <a:t>Successful Login</a:t>
            </a:r>
            <a:br>
              <a:rPr lang="en-CA" dirty="0"/>
            </a:br>
            <a:r>
              <a:rPr lang="en-CA" sz="3600" dirty="0"/>
              <a:t>Profile Login</a:t>
            </a:r>
            <a:endParaRPr lang="en-CA" dirty="0"/>
          </a:p>
        </p:txBody>
      </p:sp>
      <p:sp>
        <p:nvSpPr>
          <p:cNvPr id="3" name="Content Placeholder 2">
            <a:extLst>
              <a:ext uri="{FF2B5EF4-FFF2-40B4-BE49-F238E27FC236}">
                <a16:creationId xmlns:a16="http://schemas.microsoft.com/office/drawing/2014/main" id="{C179D358-5CEF-97FF-8DD9-E5688D25C7C1}"/>
              </a:ext>
            </a:extLst>
          </p:cNvPr>
          <p:cNvSpPr>
            <a:spLocks noGrp="1"/>
          </p:cNvSpPr>
          <p:nvPr>
            <p:ph sz="half" idx="1"/>
          </p:nvPr>
        </p:nvSpPr>
        <p:spPr>
          <a:xfrm>
            <a:off x="838200" y="1825625"/>
            <a:ext cx="4379723" cy="4351338"/>
          </a:xfrm>
        </p:spPr>
        <p:txBody>
          <a:bodyPr/>
          <a:lstStyle/>
          <a:p>
            <a:pPr marL="514350" indent="-514350">
              <a:buFont typeface="+mj-lt"/>
              <a:buAutoNum type="arabicPeriod"/>
            </a:pPr>
            <a:r>
              <a:rPr lang="en-CA" dirty="0"/>
              <a:t>“Welcome back,” message</a:t>
            </a:r>
          </a:p>
          <a:p>
            <a:pPr marL="514350" indent="-514350">
              <a:buFont typeface="+mj-lt"/>
              <a:buAutoNum type="arabicPeriod"/>
            </a:pPr>
            <a:r>
              <a:rPr lang="en-CA" dirty="0"/>
              <a:t>“Recently Viewed” box</a:t>
            </a:r>
          </a:p>
          <a:p>
            <a:pPr marL="514350" indent="-514350">
              <a:buFont typeface="+mj-lt"/>
              <a:buAutoNum type="arabicPeriod"/>
            </a:pPr>
            <a:r>
              <a:rPr lang="en-CA" dirty="0"/>
              <a:t>Profile name in the right portion of blue banner</a:t>
            </a:r>
          </a:p>
          <a:p>
            <a:pPr marL="514350" indent="-514350">
              <a:buFont typeface="+mj-lt"/>
              <a:buAutoNum type="arabicPeriod"/>
            </a:pPr>
            <a:r>
              <a:rPr lang="en-CA" dirty="0"/>
              <a:t>Institution name in the left portion of blue banner</a:t>
            </a:r>
          </a:p>
        </p:txBody>
      </p:sp>
      <p:sp>
        <p:nvSpPr>
          <p:cNvPr id="5" name="Slide Number Placeholder 4">
            <a:extLst>
              <a:ext uri="{FF2B5EF4-FFF2-40B4-BE49-F238E27FC236}">
                <a16:creationId xmlns:a16="http://schemas.microsoft.com/office/drawing/2014/main" id="{5C668D30-BECA-5838-BCCF-1B69F871C017}"/>
              </a:ext>
            </a:extLst>
          </p:cNvPr>
          <p:cNvSpPr>
            <a:spLocks noGrp="1"/>
          </p:cNvSpPr>
          <p:nvPr>
            <p:ph type="sldNum" sz="quarter" idx="12"/>
          </p:nvPr>
        </p:nvSpPr>
        <p:spPr/>
        <p:txBody>
          <a:bodyPr/>
          <a:lstStyle/>
          <a:p>
            <a:fld id="{0F6E689A-FD86-4A33-93D6-EF2C1464DB39}" type="slidenum">
              <a:rPr lang="en-CA" smtClean="0"/>
              <a:t>9</a:t>
            </a:fld>
            <a:endParaRPr lang="en-CA"/>
          </a:p>
        </p:txBody>
      </p:sp>
      <p:sp>
        <p:nvSpPr>
          <p:cNvPr id="8" name="Rectangle 7">
            <a:extLst>
              <a:ext uri="{FF2B5EF4-FFF2-40B4-BE49-F238E27FC236}">
                <a16:creationId xmlns:a16="http://schemas.microsoft.com/office/drawing/2014/main" id="{FC22364D-700D-B4B3-DBB2-E5C6452A9481}"/>
              </a:ext>
            </a:extLst>
          </p:cNvPr>
          <p:cNvSpPr/>
          <p:nvPr/>
        </p:nvSpPr>
        <p:spPr>
          <a:xfrm>
            <a:off x="5273679" y="2143409"/>
            <a:ext cx="1113266" cy="2541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7348A15C-CBB4-78A1-3EB7-EAB829C720A8}"/>
              </a:ext>
            </a:extLst>
          </p:cNvPr>
          <p:cNvSpPr/>
          <p:nvPr/>
        </p:nvSpPr>
        <p:spPr>
          <a:xfrm>
            <a:off x="9951971" y="2143409"/>
            <a:ext cx="1316104" cy="2541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CB19D8D5-0336-C229-49FD-07A09EEF1BD8}"/>
              </a:ext>
            </a:extLst>
          </p:cNvPr>
          <p:cNvSpPr/>
          <p:nvPr/>
        </p:nvSpPr>
        <p:spPr>
          <a:xfrm>
            <a:off x="5273679" y="3354131"/>
            <a:ext cx="3002060" cy="8368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28C6957C-AAA2-17AD-B3BA-A76E65F1EF70}"/>
              </a:ext>
            </a:extLst>
          </p:cNvPr>
          <p:cNvSpPr txBox="1"/>
          <p:nvPr/>
        </p:nvSpPr>
        <p:spPr>
          <a:xfrm>
            <a:off x="4880623" y="1978072"/>
            <a:ext cx="393056" cy="584775"/>
          </a:xfrm>
          <a:prstGeom prst="rect">
            <a:avLst/>
          </a:prstGeom>
          <a:noFill/>
        </p:spPr>
        <p:txBody>
          <a:bodyPr wrap="none" rtlCol="0">
            <a:spAutoFit/>
          </a:bodyPr>
          <a:lstStyle/>
          <a:p>
            <a:r>
              <a:rPr lang="en-CA" sz="3200" b="1" dirty="0">
                <a:solidFill>
                  <a:srgbClr val="FF0000"/>
                </a:solidFill>
              </a:rPr>
              <a:t>4</a:t>
            </a:r>
          </a:p>
        </p:txBody>
      </p:sp>
      <p:sp>
        <p:nvSpPr>
          <p:cNvPr id="12" name="TextBox 11">
            <a:extLst>
              <a:ext uri="{FF2B5EF4-FFF2-40B4-BE49-F238E27FC236}">
                <a16:creationId xmlns:a16="http://schemas.microsoft.com/office/drawing/2014/main" id="{6505CF6B-B434-EB48-BEB9-80B816D993E7}"/>
              </a:ext>
            </a:extLst>
          </p:cNvPr>
          <p:cNvSpPr txBox="1"/>
          <p:nvPr/>
        </p:nvSpPr>
        <p:spPr>
          <a:xfrm>
            <a:off x="4880623" y="3228052"/>
            <a:ext cx="393056" cy="584775"/>
          </a:xfrm>
          <a:prstGeom prst="rect">
            <a:avLst/>
          </a:prstGeom>
          <a:noFill/>
        </p:spPr>
        <p:txBody>
          <a:bodyPr wrap="none" rtlCol="0">
            <a:spAutoFit/>
          </a:bodyPr>
          <a:lstStyle/>
          <a:p>
            <a:r>
              <a:rPr lang="en-CA" sz="3200" b="1" dirty="0">
                <a:solidFill>
                  <a:srgbClr val="FF0000"/>
                </a:solidFill>
              </a:rPr>
              <a:t>2</a:t>
            </a:r>
          </a:p>
        </p:txBody>
      </p:sp>
      <p:sp>
        <p:nvSpPr>
          <p:cNvPr id="13" name="TextBox 12">
            <a:extLst>
              <a:ext uri="{FF2B5EF4-FFF2-40B4-BE49-F238E27FC236}">
                <a16:creationId xmlns:a16="http://schemas.microsoft.com/office/drawing/2014/main" id="{10B7E33E-9114-4708-8669-6FD19BD424CE}"/>
              </a:ext>
            </a:extLst>
          </p:cNvPr>
          <p:cNvSpPr txBox="1"/>
          <p:nvPr/>
        </p:nvSpPr>
        <p:spPr>
          <a:xfrm>
            <a:off x="9617543" y="1978071"/>
            <a:ext cx="393056" cy="584775"/>
          </a:xfrm>
          <a:prstGeom prst="rect">
            <a:avLst/>
          </a:prstGeom>
          <a:noFill/>
        </p:spPr>
        <p:txBody>
          <a:bodyPr wrap="none" rtlCol="0">
            <a:spAutoFit/>
          </a:bodyPr>
          <a:lstStyle/>
          <a:p>
            <a:r>
              <a:rPr lang="en-CA" sz="3200" b="1" dirty="0">
                <a:solidFill>
                  <a:srgbClr val="FF0000"/>
                </a:solidFill>
              </a:rPr>
              <a:t>3</a:t>
            </a:r>
          </a:p>
        </p:txBody>
      </p:sp>
      <p:sp>
        <p:nvSpPr>
          <p:cNvPr id="14" name="Rectangle 13">
            <a:extLst>
              <a:ext uri="{FF2B5EF4-FFF2-40B4-BE49-F238E27FC236}">
                <a16:creationId xmlns:a16="http://schemas.microsoft.com/office/drawing/2014/main" id="{BDB4B942-3399-C034-D190-B41E89B0F609}"/>
              </a:ext>
            </a:extLst>
          </p:cNvPr>
          <p:cNvSpPr/>
          <p:nvPr/>
        </p:nvSpPr>
        <p:spPr>
          <a:xfrm>
            <a:off x="5273679" y="2902933"/>
            <a:ext cx="3465509" cy="3317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3B435F77-B112-E4DE-3E36-1C2AEDA871C0}"/>
              </a:ext>
            </a:extLst>
          </p:cNvPr>
          <p:cNvSpPr txBox="1"/>
          <p:nvPr/>
        </p:nvSpPr>
        <p:spPr>
          <a:xfrm>
            <a:off x="4883969" y="2754109"/>
            <a:ext cx="393056" cy="584775"/>
          </a:xfrm>
          <a:prstGeom prst="rect">
            <a:avLst/>
          </a:prstGeom>
          <a:noFill/>
        </p:spPr>
        <p:txBody>
          <a:bodyPr wrap="none" rtlCol="0">
            <a:spAutoFit/>
          </a:bodyPr>
          <a:lstStyle/>
          <a:p>
            <a:r>
              <a:rPr lang="en-CA" sz="3200" b="1" dirty="0">
                <a:solidFill>
                  <a:srgbClr val="FF0000"/>
                </a:solidFill>
              </a:rPr>
              <a:t>1</a:t>
            </a:r>
          </a:p>
        </p:txBody>
      </p:sp>
    </p:spTree>
    <p:extLst>
      <p:ext uri="{BB962C8B-B14F-4D97-AF65-F5344CB8AC3E}">
        <p14:creationId xmlns:p14="http://schemas.microsoft.com/office/powerpoint/2010/main" val="19544882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9832510E-071B-47BB-837B-562780055ED9}" vid="{B1AA67C2-AFD5-413F-A282-974178A361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NARDAC PCC Workshop Template</Template>
  <TotalTime>5039</TotalTime>
  <Words>8805</Words>
  <Application>Microsoft Office PowerPoint</Application>
  <PresentationFormat>Widescreen</PresentationFormat>
  <Paragraphs>916</Paragraphs>
  <Slides>88</Slides>
  <Notes>85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88</vt:i4>
      </vt:variant>
    </vt:vector>
  </HeadingPairs>
  <TitlesOfParts>
    <vt:vector size="93" baseType="lpstr">
      <vt:lpstr>Arial</vt:lpstr>
      <vt:lpstr>Calibri</vt:lpstr>
      <vt:lpstr>Calibri Light</vt:lpstr>
      <vt:lpstr>Wingdings</vt:lpstr>
      <vt:lpstr>Office Theme</vt:lpstr>
      <vt:lpstr>Documentation used by  PCC catalogers</vt:lpstr>
      <vt:lpstr>RDA Copyright</vt:lpstr>
      <vt:lpstr>PowerPoint Presentation</vt:lpstr>
      <vt:lpstr>Outline</vt:lpstr>
      <vt:lpstr>RDA Toolkit</vt:lpstr>
      <vt:lpstr>RDA Toolkit</vt:lpstr>
      <vt:lpstr>Accessing RDA Toolkit</vt:lpstr>
      <vt:lpstr>Logging In Using Profile Login</vt:lpstr>
      <vt:lpstr>Successful Login Profile Login</vt:lpstr>
      <vt:lpstr>Logging Out</vt:lpstr>
      <vt:lpstr>RDA: Resource Description and Access</vt:lpstr>
      <vt:lpstr>Entity Pages</vt:lpstr>
      <vt:lpstr>Element Pages</vt:lpstr>
      <vt:lpstr>Element Pages Definition and Scope</vt:lpstr>
      <vt:lpstr>Element Pages Element Reference</vt:lpstr>
      <vt:lpstr>Element Pages Prerecording</vt:lpstr>
      <vt:lpstr>Element Pages Recording</vt:lpstr>
      <vt:lpstr>Element Pages Recording</vt:lpstr>
      <vt:lpstr>Element Pages Related Elements</vt:lpstr>
      <vt:lpstr>Element Supertype &amp; Element Subtype</vt:lpstr>
      <vt:lpstr>Superelement &amp; Subelement</vt:lpstr>
      <vt:lpstr>Conditions</vt:lpstr>
      <vt:lpstr>Condition Options</vt:lpstr>
      <vt:lpstr>Options</vt:lpstr>
      <vt:lpstr>RDA Instructions </vt:lpstr>
      <vt:lpstr>LC-PCC Policy Statements</vt:lpstr>
      <vt:lpstr>LC-PCC Policy Statements (LC-PCC PSs)</vt:lpstr>
      <vt:lpstr>Introduction to the LC-PCC Policy Statements</vt:lpstr>
      <vt:lpstr>Policy Statement Changes</vt:lpstr>
      <vt:lpstr>Policy Statement Changes Transition from instructions to options</vt:lpstr>
      <vt:lpstr>Policy Statement Changes Elimination of core elements</vt:lpstr>
      <vt:lpstr>Policy Statement Changes Layout of the RDA Toolkit</vt:lpstr>
      <vt:lpstr>Policy Statement Changes Encoding of policy statements</vt:lpstr>
      <vt:lpstr>Viewing Policy Statements</vt:lpstr>
      <vt:lpstr>Viewing Policy Statements</vt:lpstr>
      <vt:lpstr>Viewing Policy Statements</vt:lpstr>
      <vt:lpstr>Viewing Policy Statements</vt:lpstr>
      <vt:lpstr>Viewing Policy Statements</vt:lpstr>
      <vt:lpstr>Viewing Policy Statements</vt:lpstr>
      <vt:lpstr>Organization of Presentation</vt:lpstr>
      <vt:lpstr>Organization of Presentation Core statements</vt:lpstr>
      <vt:lpstr>Organization of Presentation General practice statements</vt:lpstr>
      <vt:lpstr>Organization of Presentation General practice statements</vt:lpstr>
      <vt:lpstr>Organization of Presentation General practice statements</vt:lpstr>
      <vt:lpstr>Organization of Presentation Metadata Guidance Documentation (MGDs)</vt:lpstr>
      <vt:lpstr>Metadata Guidance Documentation</vt:lpstr>
      <vt:lpstr>Metadata Guidance Documentation (MGDs)</vt:lpstr>
      <vt:lpstr>Accessing MGDs Linked from LC-PCC PSs</vt:lpstr>
      <vt:lpstr>Accessing MGDs LC website at https://loc.gov/aba/rda/mgd/</vt:lpstr>
      <vt:lpstr>Accessing MGDs ClassWeb Plus</vt:lpstr>
      <vt:lpstr>MGDs link to RDA</vt:lpstr>
      <vt:lpstr>Narrative MGDs and 1:1 MGDs</vt:lpstr>
      <vt:lpstr>Narrative MGDs and 1:1 MGDs</vt:lpstr>
      <vt:lpstr>Narrative MGDs</vt:lpstr>
      <vt:lpstr>1:1 MGDs</vt:lpstr>
      <vt:lpstr>Examples</vt:lpstr>
      <vt:lpstr>BIBCO Standard Record (BSR) Metadata Application Profile</vt:lpstr>
      <vt:lpstr>What is a metadata application profile?</vt:lpstr>
      <vt:lpstr>BIBCO Standard Record (BSR)</vt:lpstr>
      <vt:lpstr>BIBCO Standard Record (BSR) RDA Metadata Application Profile</vt:lpstr>
      <vt:lpstr>BIBCO Standard Record (BSR) RDA Metadata Application Profile for Official RDA</vt:lpstr>
      <vt:lpstr>BSR for Official RDA Abbreviations &amp; Color Coding </vt:lpstr>
      <vt:lpstr>BSR for Official RDA PCC Core Elements</vt:lpstr>
      <vt:lpstr>BSR for Official RDA PCC Core Elements </vt:lpstr>
      <vt:lpstr>BSR for Official RDA PCC Core Elements </vt:lpstr>
      <vt:lpstr>BSR for Official RDA PCC Core Elements </vt:lpstr>
      <vt:lpstr>BSR for Official RDA Required Non-RDA &amp; MARC Data</vt:lpstr>
      <vt:lpstr>Using documentation while cataloging</vt:lpstr>
      <vt:lpstr>Determining which elements to record</vt:lpstr>
      <vt:lpstr>LC/PCC Core Elements</vt:lpstr>
      <vt:lpstr>BSR  RDA Toolkit</vt:lpstr>
      <vt:lpstr>Choice of Elements Element Supertype vs. Element Subtype</vt:lpstr>
      <vt:lpstr>Applying Options</vt:lpstr>
      <vt:lpstr>Applying Options General Guidelines</vt:lpstr>
      <vt:lpstr>Applying Options Applying one or more options</vt:lpstr>
      <vt:lpstr>Applying Options Applying one or more options</vt:lpstr>
      <vt:lpstr>Applying Options Applying one or more options</vt:lpstr>
      <vt:lpstr>Interpreting Conditions and Options</vt:lpstr>
      <vt:lpstr>Interpreting Conditions and Options</vt:lpstr>
      <vt:lpstr>Cataloging using Official RDA</vt:lpstr>
      <vt:lpstr>PowerPoint Presentation</vt:lpstr>
      <vt:lpstr>Exercises</vt:lpstr>
      <vt:lpstr>Exercise</vt:lpstr>
      <vt:lpstr>Answer</vt:lpstr>
      <vt:lpstr>Exercise</vt:lpstr>
      <vt:lpstr>Answer</vt:lpstr>
      <vt:lpstr>Exercise</vt:lpstr>
      <vt:lpstr>Answer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Documentation used by  PCC catalogers</dc:title>
  <dc:creator>Adam Baron</dc:creator>
  <cp:lastModifiedBy>Adam Baron</cp:lastModifiedBy>
  <cp:revision>137</cp:revision>
  <dcterms:created xsi:type="dcterms:W3CDTF">2025-06-15T01:18:28Z</dcterms:created>
  <dcterms:modified xsi:type="dcterms:W3CDTF">2025-07-14T22:28:25Z</dcterms:modified>
</cp:coreProperties>
</file>