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8" r:id="rId2"/>
    <p:sldId id="262" r:id="rId3"/>
    <p:sldId id="261" r:id="rId4"/>
    <p:sldId id="263" r:id="rId5"/>
    <p:sldId id="264" r:id="rId6"/>
    <p:sldId id="265" r:id="rId7"/>
    <p:sldId id="266" r:id="rId8"/>
    <p:sldId id="267"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226" autoAdjust="0"/>
  </p:normalViewPr>
  <p:slideViewPr>
    <p:cSldViewPr snapToGrid="0">
      <p:cViewPr varScale="1">
        <p:scale>
          <a:sx n="49" d="100"/>
          <a:sy n="49" d="100"/>
        </p:scale>
        <p:origin x="12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B0B71-6277-4FA5-97BF-5F63D7B58536}" type="datetimeFigureOut">
              <a:rPr lang="en-US" smtClean="0"/>
              <a:t>6/26/2025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0751CD-C621-4F44-BF9E-E97C3AB3C439}" type="slidenum">
              <a:rPr lang="en-US" smtClean="0"/>
              <a:t>‹#›</a:t>
            </a:fld>
            <a:endParaRPr lang="en-US"/>
          </a:p>
        </p:txBody>
      </p:sp>
    </p:spTree>
    <p:extLst>
      <p:ext uri="{BB962C8B-B14F-4D97-AF65-F5344CB8AC3E}">
        <p14:creationId xmlns:p14="http://schemas.microsoft.com/office/powerpoint/2010/main" val="156863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Logistics:</a:t>
            </a:r>
          </a:p>
          <a:p>
            <a:pPr marL="171450" indent="-171450">
              <a:buFont typeface="Arial" panose="020B0604020202020204" pitchFamily="34" charset="0"/>
              <a:buChar char="•"/>
            </a:pPr>
            <a:r>
              <a:rPr lang="en-CA" dirty="0" err="1"/>
              <a:t>Wifi</a:t>
            </a:r>
            <a:endParaRPr lang="en-CA" dirty="0"/>
          </a:p>
          <a:p>
            <a:pPr marL="171450" indent="-171450">
              <a:buFont typeface="Arial" panose="020B0604020202020204" pitchFamily="34" charset="0"/>
              <a:buChar char="•"/>
            </a:pPr>
            <a:r>
              <a:rPr lang="en-CA" dirty="0"/>
              <a:t>Restrooms</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Today’s workshop has been developed by the PCC Standing Committee on Training RDA Training Task Group: Monographs and the North American RDA Committee (NARDAC).</a:t>
            </a:r>
            <a:endParaRPr lang="en-CA" dirty="0"/>
          </a:p>
          <a:p>
            <a:endParaRPr lang="en-CA" dirty="0"/>
          </a:p>
        </p:txBody>
      </p:sp>
      <p:sp>
        <p:nvSpPr>
          <p:cNvPr id="4" name="Slide Number Placeholder 3"/>
          <p:cNvSpPr>
            <a:spLocks noGrp="1"/>
          </p:cNvSpPr>
          <p:nvPr>
            <p:ph type="sldNum" sz="quarter" idx="5"/>
          </p:nvPr>
        </p:nvSpPr>
        <p:spPr/>
        <p:txBody>
          <a:bodyPr/>
          <a:lstStyle/>
          <a:p>
            <a:fld id="{860751CD-C621-4F44-BF9E-E97C3AB3C439}" type="slidenum">
              <a:rPr lang="en-US" smtClean="0"/>
              <a:t>1</a:t>
            </a:fld>
            <a:endParaRPr lang="en-US"/>
          </a:p>
        </p:txBody>
      </p:sp>
    </p:spTree>
    <p:extLst>
      <p:ext uri="{BB962C8B-B14F-4D97-AF65-F5344CB8AC3E}">
        <p14:creationId xmlns:p14="http://schemas.microsoft.com/office/powerpoint/2010/main" val="3979983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3F54F-DDA1-610C-AF00-D8FD58CDEC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84671C-E9B7-9AE0-92F3-43C8B509C4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1FBD04-B185-B71E-13E3-33462CA72C68}"/>
              </a:ext>
            </a:extLst>
          </p:cNvPr>
          <p:cNvSpPr>
            <a:spLocks noGrp="1"/>
          </p:cNvSpPr>
          <p:nvPr>
            <p:ph type="body" idx="1"/>
          </p:nvPr>
        </p:nvSpPr>
        <p:spPr/>
        <p: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CA" dirty="0"/>
              <a:t>Members of the SCT RDA Training Task Group: Monographs who helped develop content for today’s workshop include </a:t>
            </a:r>
            <a:r>
              <a:rPr lang="en-CA" sz="1200" b="0" i="0" u="none" strike="noStrike" kern="1200" dirty="0">
                <a:solidFill>
                  <a:schemeClr val="tx1"/>
                </a:solidFill>
                <a:effectLst/>
                <a:latin typeface="+mn-lt"/>
                <a:ea typeface="+mn-ea"/>
                <a:cs typeface="+mn-cs"/>
              </a:rPr>
              <a:t>Michael Babinec, Adam Baron, Kaylin Blount, Bradley Carrington, Laura Doublet, Sarah </a:t>
            </a:r>
            <a:r>
              <a:rPr lang="en-CA" sz="1200" b="0" i="0" u="none" strike="noStrike" kern="1200" dirty="0" err="1">
                <a:solidFill>
                  <a:schemeClr val="tx1"/>
                </a:solidFill>
                <a:effectLst/>
                <a:latin typeface="+mn-lt"/>
                <a:ea typeface="+mn-ea"/>
                <a:cs typeface="+mn-cs"/>
              </a:rPr>
              <a:t>Furger</a:t>
            </a:r>
            <a:r>
              <a:rPr lang="en-CA" sz="1200" b="0" i="0" u="none" strike="noStrike" kern="1200" dirty="0">
                <a:solidFill>
                  <a:schemeClr val="tx1"/>
                </a:solidFill>
                <a:effectLst/>
                <a:latin typeface="+mn-lt"/>
                <a:ea typeface="+mn-ea"/>
                <a:cs typeface="+mn-cs"/>
              </a:rPr>
              <a:t>, Robert Maxwell, Yuji </a:t>
            </a:r>
            <a:r>
              <a:rPr lang="en-CA" sz="1200" b="0" i="0" u="none" strike="noStrike" kern="1200" dirty="0" err="1">
                <a:solidFill>
                  <a:schemeClr val="tx1"/>
                </a:solidFill>
                <a:effectLst/>
                <a:latin typeface="+mn-lt"/>
                <a:ea typeface="+mn-ea"/>
                <a:cs typeface="+mn-cs"/>
              </a:rPr>
              <a:t>Tosaka</a:t>
            </a:r>
            <a:r>
              <a:rPr lang="en-CA" sz="1200" b="0" i="0" u="none" strike="noStrike" kern="1200" dirty="0">
                <a:solidFill>
                  <a:schemeClr val="tx1"/>
                </a:solidFill>
                <a:effectLst/>
                <a:latin typeface="+mn-lt"/>
                <a:ea typeface="+mn-ea"/>
                <a:cs typeface="+mn-cs"/>
              </a:rPr>
              <a:t>, and Cathy Weng.</a:t>
            </a:r>
          </a:p>
        </p:txBody>
      </p:sp>
      <p:sp>
        <p:nvSpPr>
          <p:cNvPr id="4" name="Slide Number Placeholder 3">
            <a:extLst>
              <a:ext uri="{FF2B5EF4-FFF2-40B4-BE49-F238E27FC236}">
                <a16:creationId xmlns:a16="http://schemas.microsoft.com/office/drawing/2014/main" id="{84E4B7D2-6047-2A6A-6A5C-D6F6C0E8067C}"/>
              </a:ext>
            </a:extLst>
          </p:cNvPr>
          <p:cNvSpPr>
            <a:spLocks noGrp="1"/>
          </p:cNvSpPr>
          <p:nvPr>
            <p:ph type="sldNum" sz="quarter" idx="5"/>
          </p:nvPr>
        </p:nvSpPr>
        <p:spPr/>
        <p:txBody>
          <a:bodyPr/>
          <a:lstStyle/>
          <a:p>
            <a:fld id="{860751CD-C621-4F44-BF9E-E97C3AB3C439}" type="slidenum">
              <a:rPr lang="en-US" smtClean="0"/>
              <a:t>2</a:t>
            </a:fld>
            <a:endParaRPr lang="en-US"/>
          </a:p>
        </p:txBody>
      </p:sp>
    </p:spTree>
    <p:extLst>
      <p:ext uri="{BB962C8B-B14F-4D97-AF65-F5344CB8AC3E}">
        <p14:creationId xmlns:p14="http://schemas.microsoft.com/office/powerpoint/2010/main" val="4040359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Members of NARDAC who helped develop content for the workshop include Hong Cui, Robert Maxwell, Shawne Miksa, Melanie Polutta, Adam Schiff, and Trina Soderquist.</a:t>
            </a:r>
          </a:p>
        </p:txBody>
      </p:sp>
      <p:sp>
        <p:nvSpPr>
          <p:cNvPr id="4" name="Slide Number Placeholder 3"/>
          <p:cNvSpPr>
            <a:spLocks noGrp="1"/>
          </p:cNvSpPr>
          <p:nvPr>
            <p:ph type="sldNum" sz="quarter" idx="5"/>
          </p:nvPr>
        </p:nvSpPr>
        <p:spPr/>
        <p:txBody>
          <a:bodyPr/>
          <a:lstStyle/>
          <a:p>
            <a:fld id="{860751CD-C621-4F44-BF9E-E97C3AB3C439}" type="slidenum">
              <a:rPr lang="en-US" smtClean="0"/>
              <a:t>3</a:t>
            </a:fld>
            <a:endParaRPr lang="en-US"/>
          </a:p>
        </p:txBody>
      </p:sp>
    </p:spTree>
    <p:extLst>
      <p:ext uri="{BB962C8B-B14F-4D97-AF65-F5344CB8AC3E}">
        <p14:creationId xmlns:p14="http://schemas.microsoft.com/office/powerpoint/2010/main" val="690219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All materials need for today’s workshop are available in a Google Drive folder available at bit.ly/RDA-ALA-25.</a:t>
            </a:r>
          </a:p>
        </p:txBody>
      </p:sp>
      <p:sp>
        <p:nvSpPr>
          <p:cNvPr id="4" name="Slide Number Placeholder 3"/>
          <p:cNvSpPr>
            <a:spLocks noGrp="1"/>
          </p:cNvSpPr>
          <p:nvPr>
            <p:ph type="sldNum" sz="quarter" idx="5"/>
          </p:nvPr>
        </p:nvSpPr>
        <p:spPr/>
        <p:txBody>
          <a:bodyPr/>
          <a:lstStyle/>
          <a:p>
            <a:fld id="{860751CD-C621-4F44-BF9E-E97C3AB3C439}" type="slidenum">
              <a:rPr lang="en-US" smtClean="0"/>
              <a:t>4</a:t>
            </a:fld>
            <a:endParaRPr lang="en-US"/>
          </a:p>
        </p:txBody>
      </p:sp>
    </p:spTree>
    <p:extLst>
      <p:ext uri="{BB962C8B-B14F-4D97-AF65-F5344CB8AC3E}">
        <p14:creationId xmlns:p14="http://schemas.microsoft.com/office/powerpoint/2010/main" val="933599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At the end of the workshop, we hope you will be able to:</a:t>
            </a:r>
          </a:p>
          <a:p>
            <a:pPr marL="171450" indent="-171450" fontAlgn="base">
              <a:buFont typeface="Arial" panose="020B0604020202020204" pitchFamily="34" charset="0"/>
              <a:buChar char="•"/>
            </a:pPr>
            <a:r>
              <a:rPr lang="en-CA" dirty="0"/>
              <a:t>Understand and apply official RDA instructions and PCC practices for describing print and electronic monographs in MARC 21 format</a:t>
            </a:r>
          </a:p>
          <a:p>
            <a:pPr marL="171450" indent="-171450" fontAlgn="base">
              <a:buFont typeface="Arial" panose="020B0604020202020204" pitchFamily="34" charset="0"/>
              <a:buChar char="•"/>
            </a:pPr>
            <a:r>
              <a:rPr lang="en-CA" dirty="0"/>
              <a:t>Understand and apply the BIBCO Standard Record (BSR) Official RDA Metadata Application Profile</a:t>
            </a:r>
          </a:p>
          <a:p>
            <a:pPr marL="171450" indent="-171450" fontAlgn="base">
              <a:buFont typeface="Arial" panose="020B0604020202020204" pitchFamily="34" charset="0"/>
              <a:buChar char="•"/>
            </a:pPr>
            <a:r>
              <a:rPr lang="en-CA" dirty="0"/>
              <a:t>Apply appropriate guidance in LC-PCC Policy Statements and RDA Metadata Guidance Documentation</a:t>
            </a:r>
          </a:p>
        </p:txBody>
      </p:sp>
      <p:sp>
        <p:nvSpPr>
          <p:cNvPr id="4" name="Slide Number Placeholder 3"/>
          <p:cNvSpPr>
            <a:spLocks noGrp="1"/>
          </p:cNvSpPr>
          <p:nvPr>
            <p:ph type="sldNum" sz="quarter" idx="5"/>
          </p:nvPr>
        </p:nvSpPr>
        <p:spPr/>
        <p:txBody>
          <a:bodyPr/>
          <a:lstStyle/>
          <a:p>
            <a:fld id="{860751CD-C621-4F44-BF9E-E97C3AB3C439}" type="slidenum">
              <a:rPr lang="en-US" smtClean="0"/>
              <a:t>5</a:t>
            </a:fld>
            <a:endParaRPr lang="en-US"/>
          </a:p>
        </p:txBody>
      </p:sp>
    </p:spTree>
    <p:extLst>
      <p:ext uri="{BB962C8B-B14F-4D97-AF65-F5344CB8AC3E}">
        <p14:creationId xmlns:p14="http://schemas.microsoft.com/office/powerpoint/2010/main" val="1971986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To help us achieve today’s learning outcomes, we will be introducing you to the documentation used by PCC catalogers for official RDA and explaining how to use the RDA Toolkit and PCC documentation while cataloging. We will spend much of the workshop demonstrating and explaining how to catalog an </a:t>
            </a:r>
            <a:r>
              <a:rPr lang="en-CA" dirty="0" err="1"/>
              <a:t>ebook</a:t>
            </a:r>
            <a:r>
              <a:rPr lang="en-CA" dirty="0"/>
              <a:t> using official RDA and PCC documentation and then coding our values in a MARC 21 bibliographic record. After cataloging an </a:t>
            </a:r>
            <a:r>
              <a:rPr lang="en-CA" dirty="0" err="1"/>
              <a:t>ebook</a:t>
            </a:r>
            <a:r>
              <a:rPr lang="en-CA" dirty="0"/>
              <a:t> together, we will provide you with an opportunity for hands-on practice cataloging other resources using official RDA and PCC documentation. Ultimately, we hope that at the end of the workshop you will feel more comfortable and confident with official RDA than you do right now.</a:t>
            </a:r>
          </a:p>
        </p:txBody>
      </p:sp>
      <p:sp>
        <p:nvSpPr>
          <p:cNvPr id="4" name="Slide Number Placeholder 3"/>
          <p:cNvSpPr>
            <a:spLocks noGrp="1"/>
          </p:cNvSpPr>
          <p:nvPr>
            <p:ph type="sldNum" sz="quarter" idx="5"/>
          </p:nvPr>
        </p:nvSpPr>
        <p:spPr/>
        <p:txBody>
          <a:bodyPr/>
          <a:lstStyle/>
          <a:p>
            <a:fld id="{860751CD-C621-4F44-BF9E-E97C3AB3C439}" type="slidenum">
              <a:rPr lang="en-US" smtClean="0"/>
              <a:t>6</a:t>
            </a:fld>
            <a:endParaRPr lang="en-US"/>
          </a:p>
        </p:txBody>
      </p:sp>
    </p:spTree>
    <p:extLst>
      <p:ext uri="{BB962C8B-B14F-4D97-AF65-F5344CB8AC3E}">
        <p14:creationId xmlns:p14="http://schemas.microsoft.com/office/powerpoint/2010/main" val="1446900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workshop schedule, the times are approximate and subject to change based on the time needed to cover the content. I will start shortly with the first session on documentation used by PCC catalogers and then Trina and Melanie will review some RDA concepts. We will take a 15 minute break around 10:00. The remainder of the morning will be spent describing the manifestation of our </a:t>
            </a:r>
            <a:r>
              <a:rPr lang="en-US" dirty="0" err="1"/>
              <a:t>ebook</a:t>
            </a:r>
            <a:r>
              <a:rPr lang="en-US" dirty="0"/>
              <a:t> presented by Bob Maxwell, Cathy Weng, Kaylin Blount, Laura Doublet, and Michael </a:t>
            </a:r>
            <a:r>
              <a:rPr lang="en-US" dirty="0" err="1"/>
              <a:t>Babinec</a:t>
            </a:r>
            <a:r>
              <a:rPr lang="en-US" dirty="0"/>
              <a:t>. We will break for a provided lunch from 12:00 to 1:00.</a:t>
            </a:r>
          </a:p>
        </p:txBody>
      </p:sp>
      <p:sp>
        <p:nvSpPr>
          <p:cNvPr id="4" name="Slide Number Placeholder 3"/>
          <p:cNvSpPr>
            <a:spLocks noGrp="1"/>
          </p:cNvSpPr>
          <p:nvPr>
            <p:ph type="sldNum" sz="quarter" idx="5"/>
          </p:nvPr>
        </p:nvSpPr>
        <p:spPr/>
        <p:txBody>
          <a:bodyPr/>
          <a:lstStyle/>
          <a:p>
            <a:fld id="{860751CD-C621-4F44-BF9E-E97C3AB3C439}" type="slidenum">
              <a:rPr lang="en-US" smtClean="0"/>
              <a:t>7</a:t>
            </a:fld>
            <a:endParaRPr lang="en-US"/>
          </a:p>
        </p:txBody>
      </p:sp>
    </p:spTree>
    <p:extLst>
      <p:ext uri="{BB962C8B-B14F-4D97-AF65-F5344CB8AC3E}">
        <p14:creationId xmlns:p14="http://schemas.microsoft.com/office/powerpoint/2010/main" val="784856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Beginning at 1:00, we will finish cataloging our </a:t>
            </a:r>
            <a:r>
              <a:rPr lang="en-US" dirty="0" err="1"/>
              <a:t>ebook</a:t>
            </a:r>
            <a:r>
              <a:rPr lang="en-US" dirty="0"/>
              <a:t>. Yuji </a:t>
            </a:r>
            <a:r>
              <a:rPr lang="en-US" dirty="0" err="1"/>
              <a:t>Tosaka</a:t>
            </a:r>
            <a:r>
              <a:rPr lang="en-US" dirty="0"/>
              <a:t> and Adam Schiff will focus on describing the aggregating work and aggregating expression, then Bob Maxwell and Adam Schiff will describe an aggregating work and an aggregated expression. Lastly, I will conclude cataloging our </a:t>
            </a:r>
            <a:r>
              <a:rPr lang="en-US" dirty="0" err="1"/>
              <a:t>ebook</a:t>
            </a:r>
            <a:r>
              <a:rPr lang="en-US" dirty="0"/>
              <a:t> by recording data provenance information.</a:t>
            </a:r>
          </a:p>
          <a:p>
            <a:endParaRPr lang="en-US" dirty="0"/>
          </a:p>
          <a:p>
            <a:r>
              <a:rPr lang="en-US" dirty="0"/>
              <a:t>Our afternoon break will be from approximately 2:15 to 2:30. Hopefully, that will leave you with a little over an our to work on some of the exercises.</a:t>
            </a:r>
          </a:p>
          <a:p>
            <a:endParaRPr lang="en-US" dirty="0"/>
          </a:p>
          <a:p>
            <a:r>
              <a:rPr lang="en-US" dirty="0"/>
              <a:t>We will wrap things up at about 3:45. As part of the wrap-up, we will ask you to complete a survey about your experience. Your feedback will be important as we work on training for PCC’s implementation of official RDA.</a:t>
            </a:r>
          </a:p>
        </p:txBody>
      </p:sp>
      <p:sp>
        <p:nvSpPr>
          <p:cNvPr id="4" name="Slide Number Placeholder 3"/>
          <p:cNvSpPr>
            <a:spLocks noGrp="1"/>
          </p:cNvSpPr>
          <p:nvPr>
            <p:ph type="sldNum" sz="quarter" idx="5"/>
          </p:nvPr>
        </p:nvSpPr>
        <p:spPr/>
        <p:txBody>
          <a:bodyPr/>
          <a:lstStyle/>
          <a:p>
            <a:fld id="{860751CD-C621-4F44-BF9E-E97C3AB3C439}" type="slidenum">
              <a:rPr lang="en-US" smtClean="0"/>
              <a:t>8</a:t>
            </a:fld>
            <a:endParaRPr lang="en-US"/>
          </a:p>
        </p:txBody>
      </p:sp>
    </p:spTree>
    <p:extLst>
      <p:ext uri="{BB962C8B-B14F-4D97-AF65-F5344CB8AC3E}">
        <p14:creationId xmlns:p14="http://schemas.microsoft.com/office/powerpoint/2010/main" val="1215646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Are their any questions about the structure of the day before we get started?</a:t>
            </a:r>
          </a:p>
        </p:txBody>
      </p:sp>
      <p:sp>
        <p:nvSpPr>
          <p:cNvPr id="4" name="Slide Number Placeholder 3"/>
          <p:cNvSpPr>
            <a:spLocks noGrp="1"/>
          </p:cNvSpPr>
          <p:nvPr>
            <p:ph type="sldNum" sz="quarter" idx="5"/>
          </p:nvPr>
        </p:nvSpPr>
        <p:spPr/>
        <p:txBody>
          <a:bodyPr/>
          <a:lstStyle/>
          <a:p>
            <a:fld id="{860751CD-C621-4F44-BF9E-E97C3AB3C439}" type="slidenum">
              <a:rPr lang="en-US" smtClean="0"/>
              <a:t>9</a:t>
            </a:fld>
            <a:endParaRPr lang="en-US"/>
          </a:p>
        </p:txBody>
      </p:sp>
    </p:spTree>
    <p:extLst>
      <p:ext uri="{BB962C8B-B14F-4D97-AF65-F5344CB8AC3E}">
        <p14:creationId xmlns:p14="http://schemas.microsoft.com/office/powerpoint/2010/main" val="551986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6D8C-7E9C-4CCD-8484-E0F86D3493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087C30-B4F9-4505-B38F-FD992433D5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D29C6FF5-FC7E-49C6-9CA3-53821F62B47F}" type="datetime1">
              <a:rPr lang="en-US" smtClean="0"/>
              <a:t>6/26/2025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429149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2945-FFDD-4880-A035-7B8D88A13E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C12D4A-9B58-4DB2-97F7-B04687974ECB}"/>
              </a:ext>
            </a:extLst>
          </p:cNvPr>
          <p:cNvSpPr>
            <a:spLocks noGrp="1"/>
          </p:cNvSpPr>
          <p:nvPr>
            <p:ph type="dt" sz="half" idx="10"/>
          </p:nvPr>
        </p:nvSpPr>
        <p:spPr/>
        <p:txBody>
          <a:bodyPr/>
          <a:lstStyle/>
          <a:p>
            <a:fld id="{2FD2E94C-45BB-4947-B36C-E0A95B39D226}" type="datetime1">
              <a:rPr lang="en-US" smtClean="0"/>
              <a:t>6/26/2025</a:t>
            </a:fld>
            <a:endParaRPr lang="en-US"/>
          </a:p>
        </p:txBody>
      </p:sp>
      <p:sp>
        <p:nvSpPr>
          <p:cNvPr id="4" name="Footer Placeholder 3">
            <a:extLst>
              <a:ext uri="{FF2B5EF4-FFF2-40B4-BE49-F238E27FC236}">
                <a16:creationId xmlns:a16="http://schemas.microsoft.com/office/drawing/2014/main" id="{6F4C99D4-CBCD-4CAA-B6DC-CA0E1588CC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5734E2-A646-472A-B8B1-E8FA20CDDAB1}"/>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34665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D6C17A-E693-4507-ABCD-B365DB894B58}"/>
              </a:ext>
            </a:extLst>
          </p:cNvPr>
          <p:cNvSpPr>
            <a:spLocks noGrp="1"/>
          </p:cNvSpPr>
          <p:nvPr>
            <p:ph type="dt" sz="half" idx="10"/>
          </p:nvPr>
        </p:nvSpPr>
        <p:spPr/>
        <p:txBody>
          <a:bodyPr/>
          <a:lstStyle/>
          <a:p>
            <a:fld id="{128A8DDE-A8CA-47D6-ACBC-412813F3EA6A}" type="datetime1">
              <a:rPr lang="en-US" smtClean="0"/>
              <a:t>6/26/2025</a:t>
            </a:fld>
            <a:endParaRPr lang="en-US"/>
          </a:p>
        </p:txBody>
      </p:sp>
      <p:sp>
        <p:nvSpPr>
          <p:cNvPr id="3" name="Footer Placeholder 2">
            <a:extLst>
              <a:ext uri="{FF2B5EF4-FFF2-40B4-BE49-F238E27FC236}">
                <a16:creationId xmlns:a16="http://schemas.microsoft.com/office/drawing/2014/main" id="{776612DF-A493-4ABC-A19F-E058A114F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EAA4FC-3805-477A-A1F6-5C98EFC8E140}"/>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2584085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C61B3-8991-43DE-8323-5884F70106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98B4C1-7B32-4A51-BCD1-6C23536698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15A09-3A16-4C1A-9C18-60FBAD6E6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91E77-8C53-43BF-A31E-0EE9B4F265F5}"/>
              </a:ext>
            </a:extLst>
          </p:cNvPr>
          <p:cNvSpPr>
            <a:spLocks noGrp="1"/>
          </p:cNvSpPr>
          <p:nvPr>
            <p:ph type="dt" sz="half" idx="10"/>
          </p:nvPr>
        </p:nvSpPr>
        <p:spPr/>
        <p:txBody>
          <a:bodyPr/>
          <a:lstStyle/>
          <a:p>
            <a:fld id="{D63B17B0-3EED-48AF-A10F-818AC10051AD}" type="datetime1">
              <a:rPr lang="en-US" smtClean="0"/>
              <a:t>6/26/2025</a:t>
            </a:fld>
            <a:endParaRPr lang="en-US"/>
          </a:p>
        </p:txBody>
      </p:sp>
      <p:sp>
        <p:nvSpPr>
          <p:cNvPr id="6" name="Footer Placeholder 5">
            <a:extLst>
              <a:ext uri="{FF2B5EF4-FFF2-40B4-BE49-F238E27FC236}">
                <a16:creationId xmlns:a16="http://schemas.microsoft.com/office/drawing/2014/main" id="{B9FA860F-E4C8-453E-8497-FEAD7ABF23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AC6577-878D-4694-983F-8AFC74372E37}"/>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726756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72A9-173B-4C0D-B3B4-535EB9305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DC59D0-8A7E-4A05-B16B-8ED5E396EF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1DCA116-4FB6-41AD-95DF-EE5E7A620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74B17F-6D4C-4065-B03A-5CE7FBBAD664}"/>
              </a:ext>
            </a:extLst>
          </p:cNvPr>
          <p:cNvSpPr>
            <a:spLocks noGrp="1"/>
          </p:cNvSpPr>
          <p:nvPr>
            <p:ph type="dt" sz="half" idx="10"/>
          </p:nvPr>
        </p:nvSpPr>
        <p:spPr/>
        <p:txBody>
          <a:bodyPr/>
          <a:lstStyle/>
          <a:p>
            <a:fld id="{91689519-F9E4-4BF3-A38D-AC41B2AF88AB}" type="datetime1">
              <a:rPr lang="en-US" smtClean="0"/>
              <a:t>6/26/2025</a:t>
            </a:fld>
            <a:endParaRPr lang="en-US"/>
          </a:p>
        </p:txBody>
      </p:sp>
      <p:sp>
        <p:nvSpPr>
          <p:cNvPr id="6" name="Footer Placeholder 5">
            <a:extLst>
              <a:ext uri="{FF2B5EF4-FFF2-40B4-BE49-F238E27FC236}">
                <a16:creationId xmlns:a16="http://schemas.microsoft.com/office/drawing/2014/main" id="{259C0277-AF01-4BAA-945C-CC7E46FFA7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5CDD74-84B9-4BDB-B551-8D21A4386D50}"/>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6832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8B3AA-A7DB-4F8D-8EA4-780F541506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8A2426-A34F-4EFD-89A6-723EDDBF61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0F34E-91ED-49FB-B5E3-AA35C5CB47A1}"/>
              </a:ext>
            </a:extLst>
          </p:cNvPr>
          <p:cNvSpPr>
            <a:spLocks noGrp="1"/>
          </p:cNvSpPr>
          <p:nvPr>
            <p:ph type="dt" sz="half" idx="10"/>
          </p:nvPr>
        </p:nvSpPr>
        <p:spPr/>
        <p:txBody>
          <a:bodyPr/>
          <a:lstStyle/>
          <a:p>
            <a:fld id="{3FCA7AAA-7791-456C-BCFF-B732B917F07F}" type="datetime1">
              <a:rPr lang="en-US" smtClean="0"/>
              <a:t>6/26/2025</a:t>
            </a:fld>
            <a:endParaRPr lang="en-US"/>
          </a:p>
        </p:txBody>
      </p:sp>
      <p:sp>
        <p:nvSpPr>
          <p:cNvPr id="5" name="Footer Placeholder 4">
            <a:extLst>
              <a:ext uri="{FF2B5EF4-FFF2-40B4-BE49-F238E27FC236}">
                <a16:creationId xmlns:a16="http://schemas.microsoft.com/office/drawing/2014/main" id="{DD463495-A877-45D2-826C-0AA779EB8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52D1C-EBB9-4C91-B457-782DBFF78315}"/>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3297238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759612-4757-4558-94E2-74E88E5CD2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56F216-9047-4477-A691-3674B7CE92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A248E5-0B92-4543-AD3C-494331377CC6}"/>
              </a:ext>
            </a:extLst>
          </p:cNvPr>
          <p:cNvSpPr>
            <a:spLocks noGrp="1"/>
          </p:cNvSpPr>
          <p:nvPr>
            <p:ph type="dt" sz="half" idx="10"/>
          </p:nvPr>
        </p:nvSpPr>
        <p:spPr/>
        <p:txBody>
          <a:bodyPr/>
          <a:lstStyle/>
          <a:p>
            <a:fld id="{8142B688-CE2F-44FA-BD9A-118A83E1C253}" type="datetime1">
              <a:rPr lang="en-US" smtClean="0"/>
              <a:t>6/26/2025</a:t>
            </a:fld>
            <a:endParaRPr lang="en-US"/>
          </a:p>
        </p:txBody>
      </p:sp>
      <p:sp>
        <p:nvSpPr>
          <p:cNvPr id="5" name="Footer Placeholder 4">
            <a:extLst>
              <a:ext uri="{FF2B5EF4-FFF2-40B4-BE49-F238E27FC236}">
                <a16:creationId xmlns:a16="http://schemas.microsoft.com/office/drawing/2014/main" id="{45A2FA2A-5B79-4E7F-96DF-124FD4822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4F600-9A48-4386-ABD6-43A8BE52A1F8}"/>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5686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6D8C-7E9C-4CCD-8484-E0F86D3493C2}"/>
              </a:ext>
            </a:extLst>
          </p:cNvPr>
          <p:cNvSpPr>
            <a:spLocks noGrp="1"/>
          </p:cNvSpPr>
          <p:nvPr>
            <p:ph type="ctrTitle" hasCustomPrompt="1"/>
          </p:nvPr>
        </p:nvSpPr>
        <p:spPr>
          <a:xfrm>
            <a:off x="1524000" y="3208147"/>
            <a:ext cx="9144000" cy="861288"/>
          </a:xfrm>
        </p:spPr>
        <p:txBody>
          <a:bodyPr anchor="t"/>
          <a:lstStyle>
            <a:lvl1pPr algn="ctr">
              <a:defRPr sz="6000" b="1"/>
            </a:lvl1pPr>
          </a:lstStyle>
          <a:p>
            <a:r>
              <a:rPr lang="en-US" dirty="0"/>
              <a:t>Title</a:t>
            </a:r>
          </a:p>
        </p:txBody>
      </p:sp>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D541A3E9-C559-4614-9925-144F6F7415B1}" type="datetime1">
              <a:rPr lang="en-US" smtClean="0"/>
              <a:t>6/26/2025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dirty="0"/>
          </a:p>
        </p:txBody>
      </p:sp>
      <p:pic>
        <p:nvPicPr>
          <p:cNvPr id="7" name="Google Shape;91;p1">
            <a:extLst>
              <a:ext uri="{FF2B5EF4-FFF2-40B4-BE49-F238E27FC236}">
                <a16:creationId xmlns:a16="http://schemas.microsoft.com/office/drawing/2014/main" id="{8BF1CADB-5CAD-4AB7-8CB8-EFFD5658B2FB}"/>
              </a:ext>
            </a:extLst>
          </p:cNvPr>
          <p:cNvPicPr preferRelativeResize="0"/>
          <p:nvPr userDrawn="1"/>
        </p:nvPicPr>
        <p:blipFill rotWithShape="1">
          <a:blip r:embed="rId2">
            <a:alphaModFix/>
          </a:blip>
          <a:srcRect/>
          <a:stretch/>
        </p:blipFill>
        <p:spPr>
          <a:xfrm>
            <a:off x="6290460" y="793244"/>
            <a:ext cx="4377539" cy="1086156"/>
          </a:xfrm>
          <a:prstGeom prst="rect">
            <a:avLst/>
          </a:prstGeom>
          <a:noFill/>
          <a:ln>
            <a:noFill/>
          </a:ln>
        </p:spPr>
      </p:pic>
      <p:sp>
        <p:nvSpPr>
          <p:cNvPr id="8" name="TextBox 7">
            <a:extLst>
              <a:ext uri="{FF2B5EF4-FFF2-40B4-BE49-F238E27FC236}">
                <a16:creationId xmlns:a16="http://schemas.microsoft.com/office/drawing/2014/main" id="{11E19767-9245-4715-9B49-72307FAE25F9}"/>
              </a:ext>
            </a:extLst>
          </p:cNvPr>
          <p:cNvSpPr txBox="1"/>
          <p:nvPr userDrawn="1"/>
        </p:nvSpPr>
        <p:spPr>
          <a:xfrm>
            <a:off x="1524000" y="5080248"/>
            <a:ext cx="9143999" cy="1169551"/>
          </a:xfrm>
          <a:prstGeom prst="rect">
            <a:avLst/>
          </a:prstGeom>
          <a:noFill/>
        </p:spPr>
        <p:txBody>
          <a:bodyPr wrap="square" rtlCol="0">
            <a:spAutoFit/>
          </a:bodyPr>
          <a:lstStyle/>
          <a:p>
            <a:pPr marL="0" indent="0" algn="ctr">
              <a:spcBef>
                <a:spcPts val="600"/>
              </a:spcBef>
              <a:buClr>
                <a:schemeClr val="dk1"/>
              </a:buClr>
              <a:buSzPts val="2000"/>
              <a:buFont typeface="Arial" panose="020B0604020202020204" pitchFamily="34" charset="0"/>
              <a:buNone/>
            </a:pPr>
            <a:r>
              <a:rPr lang="en-US" sz="2000" dirty="0"/>
              <a:t>ALA Annual</a:t>
            </a:r>
          </a:p>
          <a:p>
            <a:pPr marL="0" indent="0" algn="ctr">
              <a:spcBef>
                <a:spcPts val="600"/>
              </a:spcBef>
              <a:buClr>
                <a:schemeClr val="dk1"/>
              </a:buClr>
              <a:buSzPts val="2000"/>
              <a:buFont typeface="Arial" panose="020B0604020202020204" pitchFamily="34" charset="0"/>
              <a:buNone/>
            </a:pPr>
            <a:r>
              <a:rPr lang="en-US" sz="2000" dirty="0"/>
              <a:t>Friday, June 27, 2025</a:t>
            </a:r>
          </a:p>
          <a:p>
            <a:pPr marL="0" indent="0" algn="ctr">
              <a:spcBef>
                <a:spcPts val="600"/>
              </a:spcBef>
              <a:buClr>
                <a:schemeClr val="dk1"/>
              </a:buClr>
              <a:buSzPts val="2000"/>
              <a:buFont typeface="Arial" panose="020B0604020202020204" pitchFamily="34" charset="0"/>
              <a:buNone/>
            </a:pPr>
            <a:r>
              <a:rPr lang="en-US" sz="2000" dirty="0"/>
              <a:t>8:00 AM – 4:00 PM</a:t>
            </a:r>
          </a:p>
        </p:txBody>
      </p:sp>
      <p:pic>
        <p:nvPicPr>
          <p:cNvPr id="12" name="Picture 11">
            <a:extLst>
              <a:ext uri="{FF2B5EF4-FFF2-40B4-BE49-F238E27FC236}">
                <a16:creationId xmlns:a16="http://schemas.microsoft.com/office/drawing/2014/main" id="{62BBFE19-17C8-4590-9DBC-0992CD3487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5462" y="412078"/>
            <a:ext cx="3571875" cy="2376488"/>
          </a:xfrm>
          <a:prstGeom prst="rect">
            <a:avLst/>
          </a:prstGeom>
        </p:spPr>
      </p:pic>
    </p:spTree>
    <p:extLst>
      <p:ext uri="{BB962C8B-B14F-4D97-AF65-F5344CB8AC3E}">
        <p14:creationId xmlns:p14="http://schemas.microsoft.com/office/powerpoint/2010/main" val="4094784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 1 Lin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DD1F90B-82E7-4865-A7CD-E70AF64B4DB0}"/>
              </a:ext>
            </a:extLst>
          </p:cNvPr>
          <p:cNvSpPr>
            <a:spLocks noGrp="1"/>
          </p:cNvSpPr>
          <p:nvPr>
            <p:ph type="dt" sz="half" idx="10"/>
          </p:nvPr>
        </p:nvSpPr>
        <p:spPr/>
        <p:txBody>
          <a:bodyPr/>
          <a:lstStyle/>
          <a:p>
            <a:fld id="{89AAE309-7577-4A7B-B402-2F3DD6F0D201}" type="datetime1">
              <a:rPr lang="en-US" smtClean="0"/>
              <a:t>6/26/2025</a:t>
            </a:fld>
            <a:endParaRPr lang="en-US"/>
          </a:p>
        </p:txBody>
      </p:sp>
      <p:sp>
        <p:nvSpPr>
          <p:cNvPr id="5" name="Footer Placeholder 4">
            <a:extLst>
              <a:ext uri="{FF2B5EF4-FFF2-40B4-BE49-F238E27FC236}">
                <a16:creationId xmlns:a16="http://schemas.microsoft.com/office/drawing/2014/main" id="{FA020EE0-5A8D-4458-869E-930FB4EC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CB8BA5-148B-45F1-BD30-D3EADD2FE72A}"/>
              </a:ext>
            </a:extLst>
          </p:cNvPr>
          <p:cNvSpPr>
            <a:spLocks noGrp="1"/>
          </p:cNvSpPr>
          <p:nvPr>
            <p:ph type="sldNum" sz="quarter" idx="12"/>
          </p:nvPr>
        </p:nvSpPr>
        <p:spPr/>
        <p:txBody>
          <a:bodyPr/>
          <a:lstStyle/>
          <a:p>
            <a:fld id="{26D89839-9540-4FD2-A570-163792ED64AF}" type="slidenum">
              <a:rPr lang="en-US" smtClean="0"/>
              <a:t>‹#›</a:t>
            </a:fld>
            <a:endParaRPr lang="en-US" dirty="0"/>
          </a:p>
        </p:txBody>
      </p:sp>
      <p:pic>
        <p:nvPicPr>
          <p:cNvPr id="7" name="Google Shape;91;p1">
            <a:extLst>
              <a:ext uri="{FF2B5EF4-FFF2-40B4-BE49-F238E27FC236}">
                <a16:creationId xmlns:a16="http://schemas.microsoft.com/office/drawing/2014/main" id="{8BF1CADB-5CAD-4AB7-8CB8-EFFD5658B2FB}"/>
              </a:ext>
            </a:extLst>
          </p:cNvPr>
          <p:cNvPicPr preferRelativeResize="0"/>
          <p:nvPr userDrawn="1"/>
        </p:nvPicPr>
        <p:blipFill rotWithShape="1">
          <a:blip r:embed="rId2">
            <a:alphaModFix/>
          </a:blip>
          <a:srcRect/>
          <a:stretch/>
        </p:blipFill>
        <p:spPr>
          <a:xfrm>
            <a:off x="6290460" y="793244"/>
            <a:ext cx="4377539" cy="1086156"/>
          </a:xfrm>
          <a:prstGeom prst="rect">
            <a:avLst/>
          </a:prstGeom>
          <a:noFill/>
          <a:ln>
            <a:noFill/>
          </a:ln>
        </p:spPr>
      </p:pic>
      <p:sp>
        <p:nvSpPr>
          <p:cNvPr id="8" name="TextBox 7">
            <a:extLst>
              <a:ext uri="{FF2B5EF4-FFF2-40B4-BE49-F238E27FC236}">
                <a16:creationId xmlns:a16="http://schemas.microsoft.com/office/drawing/2014/main" id="{11E19767-9245-4715-9B49-72307FAE25F9}"/>
              </a:ext>
            </a:extLst>
          </p:cNvPr>
          <p:cNvSpPr txBox="1"/>
          <p:nvPr userDrawn="1"/>
        </p:nvSpPr>
        <p:spPr>
          <a:xfrm>
            <a:off x="1524000" y="5080248"/>
            <a:ext cx="9143999" cy="1169551"/>
          </a:xfrm>
          <a:prstGeom prst="rect">
            <a:avLst/>
          </a:prstGeom>
          <a:noFill/>
        </p:spPr>
        <p:txBody>
          <a:bodyPr wrap="square" rtlCol="0">
            <a:spAutoFit/>
          </a:bodyPr>
          <a:lstStyle/>
          <a:p>
            <a:pPr marL="0" indent="0" algn="ctr">
              <a:spcBef>
                <a:spcPts val="600"/>
              </a:spcBef>
              <a:buClr>
                <a:schemeClr val="dk1"/>
              </a:buClr>
              <a:buSzPts val="2000"/>
              <a:buFont typeface="Arial" panose="020B0604020202020204" pitchFamily="34" charset="0"/>
              <a:buNone/>
            </a:pPr>
            <a:r>
              <a:rPr lang="en-US" sz="2000" dirty="0"/>
              <a:t>ALA Annual</a:t>
            </a:r>
          </a:p>
          <a:p>
            <a:pPr marL="0" indent="0" algn="ctr">
              <a:spcBef>
                <a:spcPts val="600"/>
              </a:spcBef>
              <a:buClr>
                <a:schemeClr val="dk1"/>
              </a:buClr>
              <a:buSzPts val="2000"/>
              <a:buFont typeface="Arial" panose="020B0604020202020204" pitchFamily="34" charset="0"/>
              <a:buNone/>
            </a:pPr>
            <a:r>
              <a:rPr lang="en-US" sz="2000" dirty="0"/>
              <a:t>Friday, June 27, 2025</a:t>
            </a:r>
          </a:p>
          <a:p>
            <a:pPr marL="0" indent="0" algn="ctr">
              <a:spcBef>
                <a:spcPts val="600"/>
              </a:spcBef>
              <a:buClr>
                <a:schemeClr val="dk1"/>
              </a:buClr>
              <a:buSzPts val="2000"/>
              <a:buFont typeface="Arial" panose="020B0604020202020204" pitchFamily="34" charset="0"/>
              <a:buNone/>
            </a:pPr>
            <a:r>
              <a:rPr lang="en-US" sz="2000" dirty="0"/>
              <a:t>8:00 AM – 4:00 PM</a:t>
            </a:r>
          </a:p>
        </p:txBody>
      </p:sp>
      <p:pic>
        <p:nvPicPr>
          <p:cNvPr id="12" name="Picture 11">
            <a:extLst>
              <a:ext uri="{FF2B5EF4-FFF2-40B4-BE49-F238E27FC236}">
                <a16:creationId xmlns:a16="http://schemas.microsoft.com/office/drawing/2014/main" id="{62BBFE19-17C8-4590-9DBC-0992CD34872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95462" y="412078"/>
            <a:ext cx="3571875" cy="2376488"/>
          </a:xfrm>
          <a:prstGeom prst="rect">
            <a:avLst/>
          </a:prstGeom>
        </p:spPr>
      </p:pic>
      <p:sp>
        <p:nvSpPr>
          <p:cNvPr id="9" name="Title 1">
            <a:extLst>
              <a:ext uri="{FF2B5EF4-FFF2-40B4-BE49-F238E27FC236}">
                <a16:creationId xmlns:a16="http://schemas.microsoft.com/office/drawing/2014/main" id="{AFC49523-2D87-4715-B254-6EBA43BA4B50}"/>
              </a:ext>
            </a:extLst>
          </p:cNvPr>
          <p:cNvSpPr>
            <a:spLocks noGrp="1"/>
          </p:cNvSpPr>
          <p:nvPr>
            <p:ph type="ctrTitle" hasCustomPrompt="1"/>
          </p:nvPr>
        </p:nvSpPr>
        <p:spPr>
          <a:xfrm>
            <a:off x="1524001" y="3005466"/>
            <a:ext cx="9144000" cy="1857881"/>
          </a:xfrm>
        </p:spPr>
        <p:txBody>
          <a:bodyPr anchor="t"/>
          <a:lstStyle>
            <a:lvl1pPr algn="ctr">
              <a:defRPr sz="6000" b="1"/>
            </a:lvl1pPr>
          </a:lstStyle>
          <a:p>
            <a:r>
              <a:rPr lang="en-US" dirty="0"/>
              <a:t>Title</a:t>
            </a:r>
          </a:p>
        </p:txBody>
      </p:sp>
    </p:spTree>
    <p:extLst>
      <p:ext uri="{BB962C8B-B14F-4D97-AF65-F5344CB8AC3E}">
        <p14:creationId xmlns:p14="http://schemas.microsoft.com/office/powerpoint/2010/main" val="18950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61D17107-452A-465C-8C64-349CEBD9A800}" type="datetime1">
              <a:rPr lang="en-US" smtClean="0"/>
              <a:t>6/26/2025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a:p>
        </p:txBody>
      </p:sp>
      <p:sp>
        <p:nvSpPr>
          <p:cNvPr id="7" name="Title 6">
            <a:extLst>
              <a:ext uri="{FF2B5EF4-FFF2-40B4-BE49-F238E27FC236}">
                <a16:creationId xmlns:a16="http://schemas.microsoft.com/office/drawing/2014/main" id="{FB0C1524-E9B6-6A97-92C5-37DDC26132F9}"/>
              </a:ext>
            </a:extLst>
          </p:cNvPr>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345751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utcome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a:xfrm>
            <a:off x="838200" y="2489996"/>
            <a:ext cx="10515600" cy="36869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FB9FD678-6F77-4778-B927-3263D21D8AAA}" type="datetime1">
              <a:rPr lang="en-US" smtClean="0"/>
              <a:t>6/26/2025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dirty="0"/>
          </a:p>
        </p:txBody>
      </p:sp>
      <p:sp>
        <p:nvSpPr>
          <p:cNvPr id="7" name="TextBox 6">
            <a:extLst>
              <a:ext uri="{FF2B5EF4-FFF2-40B4-BE49-F238E27FC236}">
                <a16:creationId xmlns:a16="http://schemas.microsoft.com/office/drawing/2014/main" id="{B6B6A206-1EA4-4A32-BE0C-4445DBD65DAF}"/>
              </a:ext>
            </a:extLst>
          </p:cNvPr>
          <p:cNvSpPr txBox="1"/>
          <p:nvPr userDrawn="1"/>
        </p:nvSpPr>
        <p:spPr>
          <a:xfrm>
            <a:off x="841248" y="365760"/>
            <a:ext cx="10515600" cy="1325880"/>
          </a:xfrm>
          <a:prstGeom prst="rect">
            <a:avLst/>
          </a:prstGeom>
          <a:noFill/>
        </p:spPr>
        <p:txBody>
          <a:bodyPr wrap="none" rtlCol="0" anchor="ctr" anchorCtr="0">
            <a:normAutofit/>
          </a:bodyPr>
          <a:lstStyle/>
          <a:p>
            <a:r>
              <a:rPr lang="en-US" sz="4400" dirty="0">
                <a:latin typeface="+mj-lt"/>
              </a:rPr>
              <a:t>Learning Outcomes</a:t>
            </a:r>
          </a:p>
        </p:txBody>
      </p:sp>
      <p:sp>
        <p:nvSpPr>
          <p:cNvPr id="8" name="TextBox 7">
            <a:extLst>
              <a:ext uri="{FF2B5EF4-FFF2-40B4-BE49-F238E27FC236}">
                <a16:creationId xmlns:a16="http://schemas.microsoft.com/office/drawing/2014/main" id="{B53DEF4C-DA5B-4B2D-8DDF-E353355C5254}"/>
              </a:ext>
            </a:extLst>
          </p:cNvPr>
          <p:cNvSpPr txBox="1"/>
          <p:nvPr userDrawn="1"/>
        </p:nvSpPr>
        <p:spPr>
          <a:xfrm>
            <a:off x="838197" y="1825642"/>
            <a:ext cx="715747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At the end of the workshop, you will be able to:</a:t>
            </a:r>
          </a:p>
        </p:txBody>
      </p:sp>
    </p:spTree>
    <p:extLst>
      <p:ext uri="{BB962C8B-B14F-4D97-AF65-F5344CB8AC3E}">
        <p14:creationId xmlns:p14="http://schemas.microsoft.com/office/powerpoint/2010/main" val="391498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0A57E-1B4B-4A36-927F-24B82BC4D0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7DE27-AF5D-4821-8CE9-22A71E694053}"/>
              </a:ext>
            </a:extLst>
          </p:cNvPr>
          <p:cNvSpPr>
            <a:spLocks noGrp="1"/>
          </p:cNvSpPr>
          <p:nvPr>
            <p:ph type="dt" sz="half" idx="10"/>
          </p:nvPr>
        </p:nvSpPr>
        <p:spPr/>
        <p:txBody>
          <a:bodyPr/>
          <a:lstStyle/>
          <a:p>
            <a:fld id="{FB84CDE4-AAD8-4BB6-91C8-BC7F63648A60}" type="datetime1">
              <a:rPr lang="en-US" smtClean="0"/>
              <a:t>6/26/2025</a:t>
            </a:fld>
            <a:endParaRPr lang="en-US"/>
          </a:p>
        </p:txBody>
      </p:sp>
      <p:sp>
        <p:nvSpPr>
          <p:cNvPr id="5" name="Footer Placeholder 4">
            <a:extLst>
              <a:ext uri="{FF2B5EF4-FFF2-40B4-BE49-F238E27FC236}">
                <a16:creationId xmlns:a16="http://schemas.microsoft.com/office/drawing/2014/main" id="{771F6CED-0B4E-415B-8741-1B0D0B042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7012B-FB54-4CFB-938C-D2823E4F5CAB}"/>
              </a:ext>
            </a:extLst>
          </p:cNvPr>
          <p:cNvSpPr>
            <a:spLocks noGrp="1"/>
          </p:cNvSpPr>
          <p:nvPr>
            <p:ph type="sldNum" sz="quarter" idx="12"/>
          </p:nvPr>
        </p:nvSpPr>
        <p:spPr/>
        <p:txBody>
          <a:bodyPr/>
          <a:lstStyle/>
          <a:p>
            <a:fld id="{26D89839-9540-4FD2-A570-163792ED64AF}" type="slidenum">
              <a:rPr lang="en-US" smtClean="0"/>
              <a:t>‹#›</a:t>
            </a:fld>
            <a:endParaRPr lang="en-US"/>
          </a:p>
        </p:txBody>
      </p:sp>
      <p:sp>
        <p:nvSpPr>
          <p:cNvPr id="7" name="TextBox 6">
            <a:extLst>
              <a:ext uri="{FF2B5EF4-FFF2-40B4-BE49-F238E27FC236}">
                <a16:creationId xmlns:a16="http://schemas.microsoft.com/office/drawing/2014/main" id="{B6B6A206-1EA4-4A32-BE0C-4445DBD65DAF}"/>
              </a:ext>
            </a:extLst>
          </p:cNvPr>
          <p:cNvSpPr txBox="1"/>
          <p:nvPr userDrawn="1"/>
        </p:nvSpPr>
        <p:spPr>
          <a:xfrm>
            <a:off x="841248" y="365760"/>
            <a:ext cx="10515600" cy="1325880"/>
          </a:xfrm>
          <a:prstGeom prst="rect">
            <a:avLst/>
          </a:prstGeom>
          <a:noFill/>
        </p:spPr>
        <p:txBody>
          <a:bodyPr wrap="none" rtlCol="0" anchor="ctr" anchorCtr="0">
            <a:normAutofit/>
          </a:bodyPr>
          <a:lstStyle/>
          <a:p>
            <a:r>
              <a:rPr lang="en-US" sz="4400" dirty="0">
                <a:latin typeface="+mj-lt"/>
              </a:rPr>
              <a:t>Summary</a:t>
            </a:r>
          </a:p>
        </p:txBody>
      </p:sp>
    </p:spTree>
    <p:extLst>
      <p:ext uri="{BB962C8B-B14F-4D97-AF65-F5344CB8AC3E}">
        <p14:creationId xmlns:p14="http://schemas.microsoft.com/office/powerpoint/2010/main" val="163238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1AB73-5BD8-4F08-A482-2304DFB7F4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A0C05F-2181-4CAA-BDD3-051AA8E2A8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BFA9C9-B498-438E-B4E3-FEAEF7DF8EAD}"/>
              </a:ext>
            </a:extLst>
          </p:cNvPr>
          <p:cNvSpPr>
            <a:spLocks noGrp="1"/>
          </p:cNvSpPr>
          <p:nvPr>
            <p:ph type="dt" sz="half" idx="10"/>
          </p:nvPr>
        </p:nvSpPr>
        <p:spPr/>
        <p:txBody>
          <a:bodyPr/>
          <a:lstStyle/>
          <a:p>
            <a:fld id="{68305EE2-FB07-4DB7-BDC1-04C848EA48DE}" type="datetime1">
              <a:rPr lang="en-US" smtClean="0"/>
              <a:t>6/26/2025</a:t>
            </a:fld>
            <a:endParaRPr lang="en-US"/>
          </a:p>
        </p:txBody>
      </p:sp>
      <p:sp>
        <p:nvSpPr>
          <p:cNvPr id="5" name="Footer Placeholder 4">
            <a:extLst>
              <a:ext uri="{FF2B5EF4-FFF2-40B4-BE49-F238E27FC236}">
                <a16:creationId xmlns:a16="http://schemas.microsoft.com/office/drawing/2014/main" id="{440E6F0D-F33F-41F5-B4D7-DE19813B2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F426C3-368E-4224-9D94-29C54C0847CA}"/>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290383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AD60-6CF7-4F26-ACA0-C0869080E4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BCF203-C84C-47DB-9277-5FC3C93DF1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268091-D9E1-4B63-B794-DD555C7993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1BF1D2-5B65-4739-8CF5-8CD86B284B77}"/>
              </a:ext>
            </a:extLst>
          </p:cNvPr>
          <p:cNvSpPr>
            <a:spLocks noGrp="1"/>
          </p:cNvSpPr>
          <p:nvPr>
            <p:ph type="dt" sz="half" idx="10"/>
          </p:nvPr>
        </p:nvSpPr>
        <p:spPr/>
        <p:txBody>
          <a:bodyPr/>
          <a:lstStyle/>
          <a:p>
            <a:fld id="{52A41CE5-02A9-47B8-9F60-2BA190321023}" type="datetime1">
              <a:rPr lang="en-US" smtClean="0"/>
              <a:t>6/26/2025</a:t>
            </a:fld>
            <a:endParaRPr lang="en-US"/>
          </a:p>
        </p:txBody>
      </p:sp>
      <p:sp>
        <p:nvSpPr>
          <p:cNvPr id="6" name="Footer Placeholder 5">
            <a:extLst>
              <a:ext uri="{FF2B5EF4-FFF2-40B4-BE49-F238E27FC236}">
                <a16:creationId xmlns:a16="http://schemas.microsoft.com/office/drawing/2014/main" id="{0466DB13-C708-418B-B73F-0B1B04BBA3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B7EBA-DF5F-4F6A-90CF-A4502C513E22}"/>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80738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09FC-CA8F-4431-AA11-93D3AA4B80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1367EA-9BF7-4F79-A777-35D874E25F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5CB7B-DFDA-464E-A356-7A24628D72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6806E9-99F4-42B1-89A2-95D057DDCE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0D1B36-9594-4112-9D6C-8DD87BAFAC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93B486-A200-4826-8B40-7C315D936E68}"/>
              </a:ext>
            </a:extLst>
          </p:cNvPr>
          <p:cNvSpPr>
            <a:spLocks noGrp="1"/>
          </p:cNvSpPr>
          <p:nvPr>
            <p:ph type="dt" sz="half" idx="10"/>
          </p:nvPr>
        </p:nvSpPr>
        <p:spPr/>
        <p:txBody>
          <a:bodyPr/>
          <a:lstStyle/>
          <a:p>
            <a:fld id="{01B4F3F2-AE3A-4D07-A52F-182A7834904C}" type="datetime1">
              <a:rPr lang="en-US" smtClean="0"/>
              <a:t>6/26/2025</a:t>
            </a:fld>
            <a:endParaRPr lang="en-US"/>
          </a:p>
        </p:txBody>
      </p:sp>
      <p:sp>
        <p:nvSpPr>
          <p:cNvPr id="8" name="Footer Placeholder 7">
            <a:extLst>
              <a:ext uri="{FF2B5EF4-FFF2-40B4-BE49-F238E27FC236}">
                <a16:creationId xmlns:a16="http://schemas.microsoft.com/office/drawing/2014/main" id="{9A2AC08D-A6E9-464B-B6C0-B241F9383A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5B5AB5-BE6D-484A-808E-8423ECF74FBB}"/>
              </a:ext>
            </a:extLst>
          </p:cNvPr>
          <p:cNvSpPr>
            <a:spLocks noGrp="1"/>
          </p:cNvSpPr>
          <p:nvPr>
            <p:ph type="sldNum" sz="quarter" idx="12"/>
          </p:nvPr>
        </p:nvSpPr>
        <p:spPr/>
        <p:txBody>
          <a:bodyPr/>
          <a:lstStyle/>
          <a:p>
            <a:fld id="{26D89839-9540-4FD2-A570-163792ED64AF}" type="slidenum">
              <a:rPr lang="en-US" smtClean="0"/>
              <a:t>‹#›</a:t>
            </a:fld>
            <a:endParaRPr lang="en-US"/>
          </a:p>
        </p:txBody>
      </p:sp>
    </p:spTree>
    <p:extLst>
      <p:ext uri="{BB962C8B-B14F-4D97-AF65-F5344CB8AC3E}">
        <p14:creationId xmlns:p14="http://schemas.microsoft.com/office/powerpoint/2010/main" val="1237937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73D49C-3BC6-4F7E-BD5A-35CD1DA341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74510B9-946D-4F7D-A7FF-FB1FEEB04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E3708-E541-49A7-AAFB-67C624D9D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5E7D4-A916-4A11-804C-AB6F98DDC2A3}" type="datetime1">
              <a:rPr lang="en-US" smtClean="0"/>
              <a:t>6/26/2025</a:t>
            </a:fld>
            <a:endParaRPr lang="en-US"/>
          </a:p>
        </p:txBody>
      </p:sp>
      <p:sp>
        <p:nvSpPr>
          <p:cNvPr id="5" name="Footer Placeholder 4">
            <a:extLst>
              <a:ext uri="{FF2B5EF4-FFF2-40B4-BE49-F238E27FC236}">
                <a16:creationId xmlns:a16="http://schemas.microsoft.com/office/drawing/2014/main" id="{FE5A3523-4041-47F2-AD14-545314A7E8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499312-630C-4DC7-97BE-4A5230F42A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89839-9540-4FD2-A570-163792ED64AF}" type="slidenum">
              <a:rPr lang="en-US" smtClean="0"/>
              <a:t>‹#›</a:t>
            </a:fld>
            <a:endParaRPr lang="en-US"/>
          </a:p>
        </p:txBody>
      </p:sp>
    </p:spTree>
    <p:extLst>
      <p:ext uri="{BB962C8B-B14F-4D97-AF65-F5344CB8AC3E}">
        <p14:creationId xmlns:p14="http://schemas.microsoft.com/office/powerpoint/2010/main" val="790448202"/>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4" r:id="rId3"/>
    <p:sldLayoutId id="2147483650" r:id="rId4"/>
    <p:sldLayoutId id="2147483662" r:id="rId5"/>
    <p:sldLayoutId id="2147483663"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RDA-ALA-25"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bit.ly/RDA-ALA-25"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7FB4213-DCC0-A76E-F7D5-7961900E8CAE}"/>
              </a:ext>
            </a:extLst>
          </p:cNvPr>
          <p:cNvSpPr>
            <a:spLocks noGrp="1"/>
          </p:cNvSpPr>
          <p:nvPr>
            <p:ph type="sldNum" sz="quarter" idx="12"/>
          </p:nvPr>
        </p:nvSpPr>
        <p:spPr/>
        <p:txBody>
          <a:bodyPr/>
          <a:lstStyle/>
          <a:p>
            <a:fld id="{26D89839-9540-4FD2-A570-163792ED64AF}" type="slidenum">
              <a:rPr lang="en-US" smtClean="0"/>
              <a:t>1</a:t>
            </a:fld>
            <a:endParaRPr lang="en-US"/>
          </a:p>
        </p:txBody>
      </p:sp>
      <p:sp>
        <p:nvSpPr>
          <p:cNvPr id="2" name="Title 1">
            <a:extLst>
              <a:ext uri="{FF2B5EF4-FFF2-40B4-BE49-F238E27FC236}">
                <a16:creationId xmlns:a16="http://schemas.microsoft.com/office/drawing/2014/main" id="{2105DD40-547B-5A7E-DDB1-043CB85AD31F}"/>
              </a:ext>
            </a:extLst>
          </p:cNvPr>
          <p:cNvSpPr>
            <a:spLocks noGrp="1"/>
          </p:cNvSpPr>
          <p:nvPr>
            <p:ph type="ctrTitle"/>
          </p:nvPr>
        </p:nvSpPr>
        <p:spPr>
          <a:xfrm>
            <a:off x="1524001" y="2888503"/>
            <a:ext cx="9144000" cy="1857881"/>
          </a:xfrm>
        </p:spPr>
        <p:txBody>
          <a:bodyPr>
            <a:noAutofit/>
          </a:bodyPr>
          <a:lstStyle/>
          <a:p>
            <a:r>
              <a:rPr lang="en-CA" sz="4400" dirty="0"/>
              <a:t>A Joint Workshop with NARDAC and </a:t>
            </a:r>
            <a:br>
              <a:rPr lang="en-CA" sz="4400" dirty="0"/>
            </a:br>
            <a:r>
              <a:rPr lang="en-CA" sz="4400" dirty="0"/>
              <a:t>PCC SCT RDA Training Task Group: Monographs</a:t>
            </a:r>
          </a:p>
        </p:txBody>
      </p:sp>
      <p:sp>
        <p:nvSpPr>
          <p:cNvPr id="5" name="TextBox 4">
            <a:extLst>
              <a:ext uri="{FF2B5EF4-FFF2-40B4-BE49-F238E27FC236}">
                <a16:creationId xmlns:a16="http://schemas.microsoft.com/office/drawing/2014/main" id="{7E1D3E98-C5A7-41BB-A6C6-2A56D3BF24B7}"/>
              </a:ext>
            </a:extLst>
          </p:cNvPr>
          <p:cNvSpPr txBox="1"/>
          <p:nvPr/>
        </p:nvSpPr>
        <p:spPr>
          <a:xfrm>
            <a:off x="838200" y="5710019"/>
            <a:ext cx="2600071" cy="646331"/>
          </a:xfrm>
          <a:prstGeom prst="rect">
            <a:avLst/>
          </a:prstGeom>
          <a:noFill/>
        </p:spPr>
        <p:txBody>
          <a:bodyPr wrap="none" rtlCol="0">
            <a:spAutoFit/>
          </a:bodyPr>
          <a:lstStyle/>
          <a:p>
            <a:r>
              <a:rPr lang="en-US" b="1" dirty="0"/>
              <a:t>Workshop materials:</a:t>
            </a:r>
          </a:p>
          <a:p>
            <a:r>
              <a:rPr lang="en-CA" dirty="0">
                <a:hlinkClick r:id="rId3"/>
              </a:rPr>
              <a:t>https://bit.ly/RDA-ALA-25</a:t>
            </a:r>
            <a:endParaRPr lang="en-CA" dirty="0"/>
          </a:p>
        </p:txBody>
      </p:sp>
    </p:spTree>
    <p:extLst>
      <p:ext uri="{BB962C8B-B14F-4D97-AF65-F5344CB8AC3E}">
        <p14:creationId xmlns:p14="http://schemas.microsoft.com/office/powerpoint/2010/main" val="364971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CAD43-B40F-ACD1-D287-30AB20605A48}"/>
            </a:ext>
          </a:extLst>
        </p:cNvPr>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D1F2B5D-7F52-6EEA-8216-E392421A17C5}"/>
              </a:ext>
            </a:extLst>
          </p:cNvPr>
          <p:cNvGraphicFramePr>
            <a:graphicFrameLocks noGrp="1"/>
          </p:cNvGraphicFramePr>
          <p:nvPr>
            <p:ph idx="1"/>
            <p:extLst>
              <p:ext uri="{D42A27DB-BD31-4B8C-83A1-F6EECF244321}">
                <p14:modId xmlns:p14="http://schemas.microsoft.com/office/powerpoint/2010/main" val="463177093"/>
              </p:ext>
            </p:extLst>
          </p:nvPr>
        </p:nvGraphicFramePr>
        <p:xfrm>
          <a:off x="838200" y="1825625"/>
          <a:ext cx="10515600" cy="3032760"/>
        </p:xfrm>
        <a:graphic>
          <a:graphicData uri="http://schemas.openxmlformats.org/drawingml/2006/table">
            <a:tbl>
              <a:tblPr firstRow="1" bandRow="1">
                <a:tableStyleId>{2D5ABB26-0587-4C30-8999-92F81FD0307C}</a:tableStyleId>
              </a:tblPr>
              <a:tblGrid>
                <a:gridCol w="3505200">
                  <a:extLst>
                    <a:ext uri="{9D8B030D-6E8A-4147-A177-3AD203B41FA5}">
                      <a16:colId xmlns:a16="http://schemas.microsoft.com/office/drawing/2014/main" val="3978387631"/>
                    </a:ext>
                  </a:extLst>
                </a:gridCol>
                <a:gridCol w="3505200">
                  <a:extLst>
                    <a:ext uri="{9D8B030D-6E8A-4147-A177-3AD203B41FA5}">
                      <a16:colId xmlns:a16="http://schemas.microsoft.com/office/drawing/2014/main" val="2248393554"/>
                    </a:ext>
                  </a:extLst>
                </a:gridCol>
                <a:gridCol w="3505200">
                  <a:extLst>
                    <a:ext uri="{9D8B030D-6E8A-4147-A177-3AD203B41FA5}">
                      <a16:colId xmlns:a16="http://schemas.microsoft.com/office/drawing/2014/main" val="66747609"/>
                    </a:ext>
                  </a:extLst>
                </a:gridCol>
              </a:tblGrid>
              <a:tr h="370840">
                <a:tc>
                  <a:txBody>
                    <a:bodyPr/>
                    <a:lstStyle/>
                    <a:p>
                      <a:pPr algn="l" rtl="0" fontAlgn="t">
                        <a:buNone/>
                      </a:pPr>
                      <a:r>
                        <a:rPr lang="en-CA" sz="2800" b="0" u="none" strike="noStrike" dirty="0">
                          <a:solidFill>
                            <a:srgbClr val="000000"/>
                          </a:solidFill>
                          <a:effectLst/>
                        </a:rPr>
                        <a:t>Michael Babinec</a:t>
                      </a:r>
                    </a:p>
                    <a:p>
                      <a:pPr algn="l" rtl="0" fontAlgn="t">
                        <a:buNone/>
                      </a:pPr>
                      <a:r>
                        <a:rPr lang="en-CA" sz="1800" b="0" u="none" strike="noStrike" dirty="0">
                          <a:solidFill>
                            <a:srgbClr val="000000"/>
                          </a:solidFill>
                          <a:effectLst/>
                        </a:rPr>
                        <a:t>Northwestern University</a:t>
                      </a:r>
                    </a:p>
                    <a:p>
                      <a:pPr lvl="1" algn="l" rtl="0" fontAlgn="t">
                        <a:buNone/>
                      </a:pPr>
                      <a:endParaRPr lang="en-CA" sz="1800" b="0" u="none" strike="noStrike" dirty="0">
                        <a:solidFill>
                          <a:srgbClr val="000000"/>
                        </a:solidFill>
                        <a:effectLst/>
                      </a:endParaRPr>
                    </a:p>
                  </a:txBody>
                  <a:tcPr marL="63500" marR="63500" marT="63500" marB="63500"/>
                </a:tc>
                <a:tc>
                  <a:txBody>
                    <a:bodyPr/>
                    <a:lstStyle/>
                    <a:p>
                      <a:pPr algn="l" rtl="0" fontAlgn="t">
                        <a:buNone/>
                      </a:pPr>
                      <a:r>
                        <a:rPr lang="en-CA" sz="2800" b="0" u="none" strike="noStrike" dirty="0">
                          <a:solidFill>
                            <a:srgbClr val="000000"/>
                          </a:solidFill>
                          <a:effectLst/>
                        </a:rPr>
                        <a:t>Bradley Carrington</a:t>
                      </a:r>
                    </a:p>
                    <a:p>
                      <a:pPr algn="l" rtl="0" fontAlgn="t">
                        <a:buNone/>
                      </a:pPr>
                      <a:r>
                        <a:rPr lang="en-CA" sz="1800" b="0" u="none" strike="noStrike" kern="1200" dirty="0">
                          <a:solidFill>
                            <a:schemeClr val="tx1"/>
                          </a:solidFill>
                          <a:effectLst/>
                        </a:rPr>
                        <a:t>New Mexico State Library</a:t>
                      </a:r>
                      <a:endParaRPr lang="en-CA" dirty="0">
                        <a:effectLst/>
                      </a:endParaRPr>
                    </a:p>
                  </a:txBody>
                  <a:tcPr marL="63500" marR="63500" marT="63500" marB="63500"/>
                </a:tc>
                <a:tc>
                  <a:txBody>
                    <a:bodyPr/>
                    <a:lstStyle/>
                    <a:p>
                      <a:pPr algn="l" rtl="0" fontAlgn="t">
                        <a:buNone/>
                      </a:pPr>
                      <a:r>
                        <a:rPr lang="en-CA" sz="2800" b="0" u="none" strike="noStrike" dirty="0">
                          <a:solidFill>
                            <a:srgbClr val="000000"/>
                          </a:solidFill>
                          <a:effectLst/>
                        </a:rPr>
                        <a:t>Robert L. Maxwell</a:t>
                      </a:r>
                      <a:endParaRPr lang="en-CA" sz="4400" b="0" u="none" strike="noStrike" kern="1200" dirty="0">
                        <a:solidFill>
                          <a:srgbClr val="000000"/>
                        </a:solidFill>
                        <a:effectLst/>
                      </a:endParaRPr>
                    </a:p>
                    <a:p>
                      <a:pPr algn="l" rtl="0" fontAlgn="t">
                        <a:buNone/>
                      </a:pPr>
                      <a:r>
                        <a:rPr lang="en-CA" sz="1800" b="0" u="none" strike="noStrike" kern="1200" dirty="0">
                          <a:solidFill>
                            <a:schemeClr val="tx1"/>
                          </a:solidFill>
                          <a:effectLst/>
                        </a:rPr>
                        <a:t>Brigham Young University</a:t>
                      </a:r>
                      <a:endParaRPr lang="en-CA" dirty="0">
                        <a:effectLst/>
                      </a:endParaRPr>
                    </a:p>
                  </a:txBody>
                  <a:tcPr marL="63500" marR="63500" marT="63500" marB="63500"/>
                </a:tc>
                <a:extLst>
                  <a:ext uri="{0D108BD9-81ED-4DB2-BD59-A6C34878D82A}">
                    <a16:rowId xmlns:a16="http://schemas.microsoft.com/office/drawing/2014/main" val="1362009709"/>
                  </a:ext>
                </a:extLst>
              </a:tr>
              <a:tr h="370840">
                <a:tc>
                  <a:txBody>
                    <a:bodyPr/>
                    <a:lstStyle/>
                    <a:p>
                      <a:pPr algn="l" rtl="0" fontAlgn="t">
                        <a:buNone/>
                      </a:pPr>
                      <a:r>
                        <a:rPr lang="en-CA" sz="2800" b="0" u="none" strike="noStrike" dirty="0">
                          <a:solidFill>
                            <a:srgbClr val="000000"/>
                          </a:solidFill>
                          <a:effectLst/>
                        </a:rPr>
                        <a:t>Adam Baron, chair</a:t>
                      </a:r>
                    </a:p>
                    <a:p>
                      <a:pPr algn="l" rtl="0" fontAlgn="t">
                        <a:buNone/>
                      </a:pPr>
                      <a:r>
                        <a:rPr lang="en-CA" sz="1800" b="0" u="none" strike="noStrike" kern="1200" dirty="0">
                          <a:solidFill>
                            <a:schemeClr val="tx1"/>
                          </a:solidFill>
                          <a:effectLst/>
                        </a:rPr>
                        <a:t>University of California, Berkeley</a:t>
                      </a:r>
                      <a:endParaRPr lang="en-CA" sz="4400" b="0" u="none" strike="noStrike" kern="1200" dirty="0">
                        <a:solidFill>
                          <a:schemeClr val="tx1"/>
                        </a:solidFill>
                        <a:effectLst/>
                      </a:endParaRPr>
                    </a:p>
                    <a:p>
                      <a:pPr lvl="1" algn="l" rtl="0" fontAlgn="t">
                        <a:buNone/>
                      </a:pPr>
                      <a:endParaRPr lang="en-CA" sz="1800" b="0" u="none" strike="noStrike" kern="1200" dirty="0">
                        <a:solidFill>
                          <a:schemeClr val="tx1"/>
                        </a:solidFill>
                        <a:effectLst/>
                      </a:endParaRPr>
                    </a:p>
                  </a:txBody>
                  <a:tcPr marL="63500" marR="63500" marT="63500" marB="63500"/>
                </a:tc>
                <a:tc>
                  <a:txBody>
                    <a:bodyPr/>
                    <a:lstStyle/>
                    <a:p>
                      <a:pPr algn="l" rtl="0" fontAlgn="t">
                        <a:buNone/>
                      </a:pPr>
                      <a:r>
                        <a:rPr lang="en-CA" sz="2800" b="0" u="none" strike="noStrike" dirty="0">
                          <a:solidFill>
                            <a:srgbClr val="000000"/>
                          </a:solidFill>
                          <a:effectLst/>
                        </a:rPr>
                        <a:t>Laura Doublet</a:t>
                      </a:r>
                    </a:p>
                    <a:p>
                      <a:pPr algn="l" rtl="0" fontAlgn="t">
                        <a:buNone/>
                      </a:pPr>
                      <a:r>
                        <a:rPr lang="en-CA" sz="1800" b="0" u="none" strike="noStrike" kern="1200" dirty="0">
                          <a:solidFill>
                            <a:schemeClr val="tx1"/>
                          </a:solidFill>
                          <a:effectLst/>
                        </a:rPr>
                        <a:t>University of Victoria</a:t>
                      </a:r>
                      <a:endParaRPr lang="en-CA" dirty="0">
                        <a:effectLst/>
                      </a:endParaRPr>
                    </a:p>
                  </a:txBody>
                  <a:tcPr marL="63500" marR="63500" marT="63500" marB="63500"/>
                </a:tc>
                <a:tc>
                  <a:txBody>
                    <a:bodyPr/>
                    <a:lstStyle/>
                    <a:p>
                      <a:pPr algn="l" rtl="0" fontAlgn="t">
                        <a:buNone/>
                      </a:pPr>
                      <a:r>
                        <a:rPr lang="en-CA" sz="2800" b="0" u="none" strike="noStrike" dirty="0">
                          <a:solidFill>
                            <a:srgbClr val="000000"/>
                          </a:solidFill>
                          <a:effectLst/>
                        </a:rPr>
                        <a:t>Yuji </a:t>
                      </a:r>
                      <a:r>
                        <a:rPr lang="en-CA" sz="2800" b="0" u="none" strike="noStrike" dirty="0" err="1">
                          <a:solidFill>
                            <a:srgbClr val="000000"/>
                          </a:solidFill>
                          <a:effectLst/>
                        </a:rPr>
                        <a:t>Tosaka</a:t>
                      </a:r>
                      <a:endParaRPr lang="en-CA" sz="2800" b="0" u="none" strike="noStrike" kern="1200" dirty="0">
                        <a:solidFill>
                          <a:srgbClr val="000000"/>
                        </a:solidFill>
                        <a:effectLst/>
                      </a:endParaRPr>
                    </a:p>
                    <a:p>
                      <a:pPr algn="l" rtl="0" fontAlgn="t">
                        <a:buNone/>
                      </a:pPr>
                      <a:r>
                        <a:rPr lang="en-CA" sz="1800" b="0" u="none" strike="noStrike" kern="1200" dirty="0">
                          <a:solidFill>
                            <a:schemeClr val="tx1"/>
                          </a:solidFill>
                          <a:effectLst/>
                        </a:rPr>
                        <a:t>The College of New Jersey</a:t>
                      </a:r>
                      <a:endParaRPr lang="en-CA" dirty="0">
                        <a:effectLst/>
                      </a:endParaRPr>
                    </a:p>
                  </a:txBody>
                  <a:tcPr marL="63500" marR="63500" marT="63500" marB="63500"/>
                </a:tc>
                <a:extLst>
                  <a:ext uri="{0D108BD9-81ED-4DB2-BD59-A6C34878D82A}">
                    <a16:rowId xmlns:a16="http://schemas.microsoft.com/office/drawing/2014/main" val="562885181"/>
                  </a:ext>
                </a:extLst>
              </a:tr>
              <a:tr h="370840">
                <a:tc>
                  <a:txBody>
                    <a:bodyPr/>
                    <a:lstStyle/>
                    <a:p>
                      <a:pPr algn="l" rtl="0" fontAlgn="t">
                        <a:buNone/>
                      </a:pPr>
                      <a:r>
                        <a:rPr lang="en-CA" sz="2800" b="0" u="none" strike="noStrike" dirty="0">
                          <a:solidFill>
                            <a:srgbClr val="000000"/>
                          </a:solidFill>
                          <a:effectLst/>
                        </a:rPr>
                        <a:t>Kaylin Blount</a:t>
                      </a:r>
                      <a:endParaRPr lang="en-CA" sz="2800" b="0" u="none" strike="noStrike" kern="1200" dirty="0">
                        <a:solidFill>
                          <a:srgbClr val="000000"/>
                        </a:solidFill>
                        <a:effectLst/>
                      </a:endParaRPr>
                    </a:p>
                    <a:p>
                      <a:pPr algn="l" rtl="0" fontAlgn="t">
                        <a:buNone/>
                      </a:pPr>
                      <a:r>
                        <a:rPr lang="en-CA" sz="1800" b="0" u="none" strike="noStrike" kern="1200" dirty="0">
                          <a:solidFill>
                            <a:schemeClr val="tx1"/>
                          </a:solidFill>
                          <a:effectLst/>
                        </a:rPr>
                        <a:t>University of Pennsylvania</a:t>
                      </a:r>
                    </a:p>
                  </a:txBody>
                  <a:tcPr marL="63500" marR="63500" marT="63500" marB="63500"/>
                </a:tc>
                <a:tc>
                  <a:txBody>
                    <a:bodyPr/>
                    <a:lstStyle/>
                    <a:p>
                      <a:pPr algn="l" rtl="0" fontAlgn="t">
                        <a:buNone/>
                      </a:pPr>
                      <a:r>
                        <a:rPr lang="en-CA" sz="2800" b="0" u="none" strike="noStrike" dirty="0">
                          <a:solidFill>
                            <a:srgbClr val="000000"/>
                          </a:solidFill>
                          <a:effectLst/>
                        </a:rPr>
                        <a:t>Sarah </a:t>
                      </a:r>
                      <a:r>
                        <a:rPr lang="en-CA" sz="2800" b="0" u="none" strike="noStrike" dirty="0" err="1">
                          <a:solidFill>
                            <a:srgbClr val="000000"/>
                          </a:solidFill>
                          <a:effectLst/>
                        </a:rPr>
                        <a:t>Furger</a:t>
                      </a:r>
                      <a:endParaRPr lang="en-CA" sz="2800" b="0" u="none" strike="noStrike" kern="1200" dirty="0">
                        <a:solidFill>
                          <a:srgbClr val="000000"/>
                        </a:solidFill>
                        <a:effectLst/>
                      </a:endParaRPr>
                    </a:p>
                    <a:p>
                      <a:pPr algn="l" rtl="0" fontAlgn="t">
                        <a:buNone/>
                      </a:pPr>
                      <a:r>
                        <a:rPr lang="en-CA" sz="1800" b="0" u="none" strike="noStrike" kern="1200" dirty="0">
                          <a:solidFill>
                            <a:schemeClr val="tx1"/>
                          </a:solidFill>
                          <a:effectLst/>
                        </a:rPr>
                        <a:t>Joliet Public Library</a:t>
                      </a:r>
                      <a:endParaRPr lang="en-CA" dirty="0">
                        <a:effectLst/>
                      </a:endParaRPr>
                    </a:p>
                  </a:txBody>
                  <a:tcPr marL="63500" marR="63500" marT="63500" marB="63500"/>
                </a:tc>
                <a:tc>
                  <a:txBody>
                    <a:bodyPr/>
                    <a:lstStyle/>
                    <a:p>
                      <a:pPr algn="l" rtl="0" fontAlgn="t">
                        <a:buNone/>
                      </a:pPr>
                      <a:r>
                        <a:rPr lang="en-CA" sz="2800" b="0" u="none" strike="noStrike" dirty="0">
                          <a:solidFill>
                            <a:srgbClr val="000000"/>
                          </a:solidFill>
                          <a:effectLst/>
                        </a:rPr>
                        <a:t>Cathy Weng</a:t>
                      </a:r>
                    </a:p>
                    <a:p>
                      <a:pPr algn="l" rtl="0" fontAlgn="t">
                        <a:buNone/>
                      </a:pPr>
                      <a:r>
                        <a:rPr lang="en-CA" sz="1800" b="0" u="none" strike="noStrike" kern="1200" dirty="0">
                          <a:solidFill>
                            <a:schemeClr val="tx1"/>
                          </a:solidFill>
                          <a:effectLst/>
                        </a:rPr>
                        <a:t>Princeton University</a:t>
                      </a:r>
                      <a:endParaRPr lang="en-CA" dirty="0">
                        <a:effectLst/>
                      </a:endParaRPr>
                    </a:p>
                  </a:txBody>
                  <a:tcPr marL="63500" marR="63500" marT="63500" marB="63500"/>
                </a:tc>
                <a:extLst>
                  <a:ext uri="{0D108BD9-81ED-4DB2-BD59-A6C34878D82A}">
                    <a16:rowId xmlns:a16="http://schemas.microsoft.com/office/drawing/2014/main" val="2843527887"/>
                  </a:ext>
                </a:extLst>
              </a:tr>
            </a:tbl>
          </a:graphicData>
        </a:graphic>
      </p:graphicFrame>
      <p:sp>
        <p:nvSpPr>
          <p:cNvPr id="4" name="Slide Number Placeholder 3">
            <a:extLst>
              <a:ext uri="{FF2B5EF4-FFF2-40B4-BE49-F238E27FC236}">
                <a16:creationId xmlns:a16="http://schemas.microsoft.com/office/drawing/2014/main" id="{EAC4FF2D-CEAD-0A4F-F883-4FCA26CBEB77}"/>
              </a:ext>
            </a:extLst>
          </p:cNvPr>
          <p:cNvSpPr>
            <a:spLocks noGrp="1"/>
          </p:cNvSpPr>
          <p:nvPr>
            <p:ph type="sldNum" sz="quarter" idx="12"/>
          </p:nvPr>
        </p:nvSpPr>
        <p:spPr/>
        <p:txBody>
          <a:bodyPr/>
          <a:lstStyle/>
          <a:p>
            <a:fld id="{26D89839-9540-4FD2-A570-163792ED64AF}" type="slidenum">
              <a:rPr lang="en-US" smtClean="0"/>
              <a:t>2</a:t>
            </a:fld>
            <a:endParaRPr lang="en-US"/>
          </a:p>
        </p:txBody>
      </p:sp>
      <p:sp>
        <p:nvSpPr>
          <p:cNvPr id="5" name="Title 4">
            <a:extLst>
              <a:ext uri="{FF2B5EF4-FFF2-40B4-BE49-F238E27FC236}">
                <a16:creationId xmlns:a16="http://schemas.microsoft.com/office/drawing/2014/main" id="{258DE4FC-C2A6-2F6E-3E48-CF659035D5AF}"/>
              </a:ext>
            </a:extLst>
          </p:cNvPr>
          <p:cNvSpPr>
            <a:spLocks noGrp="1"/>
          </p:cNvSpPr>
          <p:nvPr>
            <p:ph type="title"/>
          </p:nvPr>
        </p:nvSpPr>
        <p:spPr/>
        <p:txBody>
          <a:bodyPr/>
          <a:lstStyle/>
          <a:p>
            <a:r>
              <a:rPr lang="en-CA" dirty="0"/>
              <a:t>SCT RDA Training Task Group: Monographs</a:t>
            </a:r>
          </a:p>
        </p:txBody>
      </p:sp>
    </p:spTree>
    <p:extLst>
      <p:ext uri="{BB962C8B-B14F-4D97-AF65-F5344CB8AC3E}">
        <p14:creationId xmlns:p14="http://schemas.microsoft.com/office/powerpoint/2010/main" val="3974261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D4232CE-3F42-D720-9077-28A50DC0B1E4}"/>
              </a:ext>
            </a:extLst>
          </p:cNvPr>
          <p:cNvGraphicFramePr>
            <a:graphicFrameLocks noGrp="1"/>
          </p:cNvGraphicFramePr>
          <p:nvPr>
            <p:ph idx="1"/>
            <p:extLst>
              <p:ext uri="{D42A27DB-BD31-4B8C-83A1-F6EECF244321}">
                <p14:modId xmlns:p14="http://schemas.microsoft.com/office/powerpoint/2010/main" val="1270875904"/>
              </p:ext>
            </p:extLst>
          </p:nvPr>
        </p:nvGraphicFramePr>
        <p:xfrm>
          <a:off x="838200" y="1825625"/>
          <a:ext cx="10515600" cy="3855720"/>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372699315"/>
                    </a:ext>
                  </a:extLst>
                </a:gridCol>
                <a:gridCol w="5257800">
                  <a:extLst>
                    <a:ext uri="{9D8B030D-6E8A-4147-A177-3AD203B41FA5}">
                      <a16:colId xmlns:a16="http://schemas.microsoft.com/office/drawing/2014/main" val="1643307203"/>
                    </a:ext>
                  </a:extLst>
                </a:gridCol>
              </a:tblGrid>
              <a:tr h="370840">
                <a:tc>
                  <a:txBody>
                    <a:bodyPr/>
                    <a:lstStyle/>
                    <a:p>
                      <a:pPr rtl="0" fontAlgn="t">
                        <a:buNone/>
                      </a:pPr>
                      <a:r>
                        <a:rPr lang="en-CA" sz="2800" b="0" u="none" strike="noStrike" dirty="0">
                          <a:solidFill>
                            <a:srgbClr val="000000"/>
                          </a:solidFill>
                          <a:effectLst/>
                        </a:rPr>
                        <a:t>Hong Cui</a:t>
                      </a:r>
                    </a:p>
                    <a:p>
                      <a:pPr marL="0" marR="0" lvl="0" indent="0" algn="l" defTabSz="914400" rtl="0" eaLnBrk="1" fontAlgn="t" latinLnBrk="0" hangingPunct="1">
                        <a:lnSpc>
                          <a:spcPct val="100000"/>
                        </a:lnSpc>
                        <a:spcBef>
                          <a:spcPts val="0"/>
                        </a:spcBef>
                        <a:spcAft>
                          <a:spcPts val="0"/>
                        </a:spcAft>
                        <a:buClrTx/>
                        <a:buSzTx/>
                        <a:buFontTx/>
                        <a:buNone/>
                        <a:tabLst/>
                        <a:defRPr/>
                      </a:pPr>
                      <a:r>
                        <a:rPr lang="en-CA" sz="1800" b="0" dirty="0"/>
                        <a:t>Canadian Committee on Cataloguing representative</a:t>
                      </a:r>
                    </a:p>
                    <a:p>
                      <a:pPr marL="0" marR="0" lvl="0" indent="0" algn="l" defTabSz="914400" rtl="0" eaLnBrk="1" fontAlgn="t" latinLnBrk="0" hangingPunct="1">
                        <a:lnSpc>
                          <a:spcPct val="100000"/>
                        </a:lnSpc>
                        <a:spcBef>
                          <a:spcPts val="0"/>
                        </a:spcBef>
                        <a:spcAft>
                          <a:spcPts val="0"/>
                        </a:spcAft>
                        <a:buClrTx/>
                        <a:buSzTx/>
                        <a:buFontTx/>
                        <a:buNone/>
                        <a:tabLst/>
                        <a:defRPr/>
                      </a:pPr>
                      <a:r>
                        <a:rPr lang="en-CA" b="0" dirty="0"/>
                        <a:t>Library and Archives Canada</a:t>
                      </a:r>
                    </a:p>
                    <a:p>
                      <a:pPr marL="0" marR="0" lvl="0" indent="0" algn="l" defTabSz="914400" rtl="0" eaLnBrk="1" fontAlgn="t" latinLnBrk="0" hangingPunct="1">
                        <a:lnSpc>
                          <a:spcPct val="100000"/>
                        </a:lnSpc>
                        <a:spcBef>
                          <a:spcPts val="0"/>
                        </a:spcBef>
                        <a:spcAft>
                          <a:spcPts val="0"/>
                        </a:spcAft>
                        <a:buClrTx/>
                        <a:buSzTx/>
                        <a:buFontTx/>
                        <a:buNone/>
                        <a:tabLst/>
                        <a:defRPr/>
                      </a:pPr>
                      <a:endParaRPr lang="en-CA" sz="1800" b="0" dirty="0"/>
                    </a:p>
                  </a:txBody>
                  <a:tcPr marL="63500" marR="63500" marT="63500" marB="63500"/>
                </a:tc>
                <a:tc>
                  <a:txBody>
                    <a:bodyPr/>
                    <a:lstStyle/>
                    <a:p>
                      <a:pPr rtl="0" fontAlgn="t">
                        <a:buNone/>
                      </a:pPr>
                      <a:r>
                        <a:rPr lang="en-CA" sz="2800" b="0" u="none" strike="noStrike" dirty="0">
                          <a:solidFill>
                            <a:srgbClr val="000000"/>
                          </a:solidFill>
                          <a:effectLst/>
                        </a:rPr>
                        <a:t>Melanie Polutta</a:t>
                      </a:r>
                    </a:p>
                    <a:p>
                      <a:pPr marL="0" marR="0" lvl="0" indent="0" algn="l" defTabSz="914400" rtl="0" eaLnBrk="1" fontAlgn="t" latinLnBrk="0" hangingPunct="1">
                        <a:lnSpc>
                          <a:spcPct val="100000"/>
                        </a:lnSpc>
                        <a:spcBef>
                          <a:spcPts val="0"/>
                        </a:spcBef>
                        <a:spcAft>
                          <a:spcPts val="0"/>
                        </a:spcAft>
                        <a:buClrTx/>
                        <a:buSzTx/>
                        <a:buFontTx/>
                        <a:buNone/>
                        <a:tabLst/>
                        <a:defRPr/>
                      </a:pPr>
                      <a:r>
                        <a:rPr lang="en-CA" b="0" dirty="0"/>
                        <a:t>Library of Congress representative</a:t>
                      </a:r>
                    </a:p>
                    <a:p>
                      <a:pPr rtl="0" fontAlgn="t">
                        <a:buNone/>
                      </a:pPr>
                      <a:r>
                        <a:rPr lang="en-CA" b="0" dirty="0"/>
                        <a:t>Policy, Training, and Cooperative Programs Division</a:t>
                      </a:r>
                      <a:endParaRPr lang="en-CA" sz="1800" b="0" dirty="0">
                        <a:effectLst/>
                        <a:latin typeface="+mn-lt"/>
                      </a:endParaRPr>
                    </a:p>
                  </a:txBody>
                  <a:tcPr marL="63500" marR="63500" marT="63500" marB="63500"/>
                </a:tc>
                <a:extLst>
                  <a:ext uri="{0D108BD9-81ED-4DB2-BD59-A6C34878D82A}">
                    <a16:rowId xmlns:a16="http://schemas.microsoft.com/office/drawing/2014/main" val="972452679"/>
                  </a:ext>
                </a:extLst>
              </a:tr>
              <a:tr h="370840">
                <a:tc>
                  <a:txBody>
                    <a:bodyPr/>
                    <a:lstStyle/>
                    <a:p>
                      <a:pPr rtl="0" fontAlgn="t">
                        <a:buNone/>
                      </a:pPr>
                      <a:r>
                        <a:rPr lang="en-CA" sz="2800" b="0" u="none" strike="noStrike" dirty="0">
                          <a:solidFill>
                            <a:srgbClr val="000000"/>
                          </a:solidFill>
                          <a:effectLst/>
                        </a:rPr>
                        <a:t>Robert L. Maxwell</a:t>
                      </a:r>
                    </a:p>
                    <a:p>
                      <a:pPr marL="0" marR="0" lvl="0" indent="0" algn="l" defTabSz="914400" rtl="0" eaLnBrk="1" fontAlgn="t" latinLnBrk="0" hangingPunct="1">
                        <a:lnSpc>
                          <a:spcPct val="100000"/>
                        </a:lnSpc>
                        <a:spcBef>
                          <a:spcPts val="0"/>
                        </a:spcBef>
                        <a:spcAft>
                          <a:spcPts val="0"/>
                        </a:spcAft>
                        <a:buClrTx/>
                        <a:buSzTx/>
                        <a:buFontTx/>
                        <a:buNone/>
                        <a:tabLst/>
                        <a:defRPr/>
                      </a:pPr>
                      <a:r>
                        <a:rPr lang="en-CA" b="0" dirty="0"/>
                        <a:t>American Library Association representative</a:t>
                      </a:r>
                    </a:p>
                    <a:p>
                      <a:pPr rtl="0" fontAlgn="t">
                        <a:buNone/>
                      </a:pPr>
                      <a:r>
                        <a:rPr lang="en-CA" b="0" dirty="0"/>
                        <a:t>Brigham Young University</a:t>
                      </a:r>
                    </a:p>
                    <a:p>
                      <a:pPr rtl="0" fontAlgn="t">
                        <a:buNone/>
                      </a:pPr>
                      <a:endParaRPr lang="en-CA" sz="1800" b="0" dirty="0">
                        <a:effectLst/>
                        <a:latin typeface="+mn-lt"/>
                      </a:endParaRPr>
                    </a:p>
                  </a:txBody>
                  <a:tcPr marL="63500" marR="63500" marT="63500" marB="63500"/>
                </a:tc>
                <a:tc>
                  <a:txBody>
                    <a:bodyPr/>
                    <a:lstStyle/>
                    <a:p>
                      <a:pPr rtl="0" fontAlgn="t">
                        <a:buNone/>
                      </a:pPr>
                      <a:r>
                        <a:rPr lang="en-CA" sz="2800" b="0" u="none" strike="noStrike" dirty="0">
                          <a:solidFill>
                            <a:srgbClr val="000000"/>
                          </a:solidFill>
                          <a:effectLst/>
                        </a:rPr>
                        <a:t>Adam L. Schiff</a:t>
                      </a:r>
                    </a:p>
                    <a:p>
                      <a:pPr marL="0" marR="0" lvl="0" indent="0" algn="l" defTabSz="914400" rtl="0" eaLnBrk="1" fontAlgn="t" latinLnBrk="0" hangingPunct="1">
                        <a:lnSpc>
                          <a:spcPct val="100000"/>
                        </a:lnSpc>
                        <a:spcBef>
                          <a:spcPts val="0"/>
                        </a:spcBef>
                        <a:spcAft>
                          <a:spcPts val="0"/>
                        </a:spcAft>
                        <a:buClrTx/>
                        <a:buSzTx/>
                        <a:buFontTx/>
                        <a:buNone/>
                        <a:tabLst/>
                        <a:defRPr/>
                      </a:pPr>
                      <a:r>
                        <a:rPr lang="en-CA" sz="1800" b="0" dirty="0"/>
                        <a:t>American Library Association representative</a:t>
                      </a:r>
                    </a:p>
                    <a:p>
                      <a:pPr rtl="0" fontAlgn="t">
                        <a:buNone/>
                      </a:pPr>
                      <a:r>
                        <a:rPr lang="en-CA" dirty="0"/>
                        <a:t>University of Washington Libraries</a:t>
                      </a:r>
                      <a:endParaRPr lang="en-CA" sz="1800" dirty="0">
                        <a:effectLst/>
                        <a:latin typeface="+mn-lt"/>
                      </a:endParaRPr>
                    </a:p>
                  </a:txBody>
                  <a:tcPr marL="63500" marR="63500" marT="63500" marB="63500"/>
                </a:tc>
                <a:extLst>
                  <a:ext uri="{0D108BD9-81ED-4DB2-BD59-A6C34878D82A}">
                    <a16:rowId xmlns:a16="http://schemas.microsoft.com/office/drawing/2014/main" val="3261939616"/>
                  </a:ext>
                </a:extLst>
              </a:tr>
              <a:tr h="370840">
                <a:tc>
                  <a:txBody>
                    <a:bodyPr/>
                    <a:lstStyle/>
                    <a:p>
                      <a:pPr rtl="0" fontAlgn="t">
                        <a:buNone/>
                      </a:pPr>
                      <a:r>
                        <a:rPr lang="en-CA" sz="2800" b="0" u="none" strike="noStrike" dirty="0">
                          <a:solidFill>
                            <a:srgbClr val="000000"/>
                          </a:solidFill>
                          <a:effectLst/>
                        </a:rPr>
                        <a:t>Shawne Miksa</a:t>
                      </a:r>
                    </a:p>
                    <a:p>
                      <a:pPr marL="0" marR="0" lvl="0" indent="0" algn="l" defTabSz="914400" rtl="0" eaLnBrk="1" fontAlgn="t" latinLnBrk="0" hangingPunct="1">
                        <a:lnSpc>
                          <a:spcPct val="100000"/>
                        </a:lnSpc>
                        <a:spcBef>
                          <a:spcPts val="0"/>
                        </a:spcBef>
                        <a:spcAft>
                          <a:spcPts val="0"/>
                        </a:spcAft>
                        <a:buClrTx/>
                        <a:buSzTx/>
                        <a:buFontTx/>
                        <a:buNone/>
                        <a:tabLst/>
                        <a:defRPr/>
                      </a:pPr>
                      <a:r>
                        <a:rPr lang="en-CA" b="0" dirty="0"/>
                        <a:t>Library Science education representative</a:t>
                      </a:r>
                    </a:p>
                    <a:p>
                      <a:pPr rtl="0" fontAlgn="t">
                        <a:buNone/>
                      </a:pPr>
                      <a:r>
                        <a:rPr lang="en-CA" b="0" dirty="0"/>
                        <a:t>University of North Texas</a:t>
                      </a:r>
                      <a:endParaRPr lang="en-CA" sz="1800" b="0" dirty="0">
                        <a:effectLst/>
                        <a:latin typeface="+mn-lt"/>
                      </a:endParaRPr>
                    </a:p>
                  </a:txBody>
                  <a:tcPr marL="63500" marR="63500" marT="63500" marB="63500"/>
                </a:tc>
                <a:tc>
                  <a:txBody>
                    <a:bodyPr/>
                    <a:lstStyle/>
                    <a:p>
                      <a:pPr rtl="0" fontAlgn="t">
                        <a:buNone/>
                      </a:pPr>
                      <a:r>
                        <a:rPr lang="en-CA" sz="2800" b="0" u="none" strike="noStrike" dirty="0">
                          <a:solidFill>
                            <a:srgbClr val="000000"/>
                          </a:solidFill>
                          <a:effectLst/>
                        </a:rPr>
                        <a:t>Trina Soderquist</a:t>
                      </a:r>
                    </a:p>
                    <a:p>
                      <a:pPr marL="0" marR="0" lvl="0" indent="0" algn="l" defTabSz="914400" rtl="0" eaLnBrk="1" fontAlgn="t" latinLnBrk="0" hangingPunct="1">
                        <a:lnSpc>
                          <a:spcPct val="100000"/>
                        </a:lnSpc>
                        <a:spcBef>
                          <a:spcPts val="0"/>
                        </a:spcBef>
                        <a:spcAft>
                          <a:spcPts val="0"/>
                        </a:spcAft>
                        <a:buClrTx/>
                        <a:buSzTx/>
                        <a:buFontTx/>
                        <a:buNone/>
                        <a:tabLst/>
                        <a:defRPr/>
                      </a:pPr>
                      <a:r>
                        <a:rPr lang="en-CA" sz="1800" b="0" dirty="0"/>
                        <a:t>Library of Congress representative</a:t>
                      </a:r>
                    </a:p>
                    <a:p>
                      <a:pPr rtl="0" fontAlgn="t">
                        <a:buNone/>
                      </a:pPr>
                      <a:r>
                        <a:rPr lang="en-CA" sz="1800" b="0" dirty="0"/>
                        <a:t>Policy, Training, and Cooperative Programs Division</a:t>
                      </a:r>
                      <a:endParaRPr lang="en-CA" sz="1800" b="0" dirty="0">
                        <a:effectLst/>
                        <a:latin typeface="+mn-lt"/>
                      </a:endParaRPr>
                    </a:p>
                  </a:txBody>
                  <a:tcPr marL="63500" marR="63500" marT="63500" marB="63500"/>
                </a:tc>
                <a:extLst>
                  <a:ext uri="{0D108BD9-81ED-4DB2-BD59-A6C34878D82A}">
                    <a16:rowId xmlns:a16="http://schemas.microsoft.com/office/drawing/2014/main" val="2200869218"/>
                  </a:ext>
                </a:extLst>
              </a:tr>
            </a:tbl>
          </a:graphicData>
        </a:graphic>
      </p:graphicFrame>
      <p:sp>
        <p:nvSpPr>
          <p:cNvPr id="3" name="Slide Number Placeholder 2">
            <a:extLst>
              <a:ext uri="{FF2B5EF4-FFF2-40B4-BE49-F238E27FC236}">
                <a16:creationId xmlns:a16="http://schemas.microsoft.com/office/drawing/2014/main" id="{9D38E6F0-DD9F-3096-2DD8-FCD29E997759}"/>
              </a:ext>
            </a:extLst>
          </p:cNvPr>
          <p:cNvSpPr>
            <a:spLocks noGrp="1"/>
          </p:cNvSpPr>
          <p:nvPr>
            <p:ph type="sldNum" sz="quarter" idx="12"/>
          </p:nvPr>
        </p:nvSpPr>
        <p:spPr/>
        <p:txBody>
          <a:bodyPr/>
          <a:lstStyle/>
          <a:p>
            <a:fld id="{26D89839-9540-4FD2-A570-163792ED64AF}" type="slidenum">
              <a:rPr lang="en-US" smtClean="0"/>
              <a:t>3</a:t>
            </a:fld>
            <a:endParaRPr lang="en-US"/>
          </a:p>
        </p:txBody>
      </p:sp>
      <p:sp>
        <p:nvSpPr>
          <p:cNvPr id="4" name="Title 3">
            <a:extLst>
              <a:ext uri="{FF2B5EF4-FFF2-40B4-BE49-F238E27FC236}">
                <a16:creationId xmlns:a16="http://schemas.microsoft.com/office/drawing/2014/main" id="{66ECFD24-994B-0914-D0A8-2AE1793B15C0}"/>
              </a:ext>
            </a:extLst>
          </p:cNvPr>
          <p:cNvSpPr>
            <a:spLocks noGrp="1"/>
          </p:cNvSpPr>
          <p:nvPr>
            <p:ph type="title"/>
          </p:nvPr>
        </p:nvSpPr>
        <p:spPr/>
        <p:txBody>
          <a:bodyPr/>
          <a:lstStyle/>
          <a:p>
            <a:r>
              <a:rPr lang="en-CA" dirty="0"/>
              <a:t>North American RDA Committee (NARDAC)</a:t>
            </a:r>
          </a:p>
        </p:txBody>
      </p:sp>
    </p:spTree>
    <p:extLst>
      <p:ext uri="{BB962C8B-B14F-4D97-AF65-F5344CB8AC3E}">
        <p14:creationId xmlns:p14="http://schemas.microsoft.com/office/powerpoint/2010/main" val="1787124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2F5485-E827-1C9C-561E-F18C54D450A7}"/>
              </a:ext>
            </a:extLst>
          </p:cNvPr>
          <p:cNvSpPr>
            <a:spLocks noGrp="1"/>
          </p:cNvSpPr>
          <p:nvPr>
            <p:ph type="title"/>
          </p:nvPr>
        </p:nvSpPr>
        <p:spPr/>
        <p:txBody>
          <a:bodyPr/>
          <a:lstStyle/>
          <a:p>
            <a:r>
              <a:rPr lang="en-CA" dirty="0"/>
              <a:t>Workshop Materials</a:t>
            </a:r>
          </a:p>
        </p:txBody>
      </p:sp>
      <p:sp>
        <p:nvSpPr>
          <p:cNvPr id="5" name="Content Placeholder 4">
            <a:extLst>
              <a:ext uri="{FF2B5EF4-FFF2-40B4-BE49-F238E27FC236}">
                <a16:creationId xmlns:a16="http://schemas.microsoft.com/office/drawing/2014/main" id="{2042B0E0-3329-74FF-F7D0-F7B0213F82F0}"/>
              </a:ext>
            </a:extLst>
          </p:cNvPr>
          <p:cNvSpPr>
            <a:spLocks noGrp="1"/>
          </p:cNvSpPr>
          <p:nvPr>
            <p:ph sz="half" idx="1"/>
          </p:nvPr>
        </p:nvSpPr>
        <p:spPr/>
        <p:txBody>
          <a:bodyPr/>
          <a:lstStyle/>
          <a:p>
            <a:pPr marL="0" indent="0">
              <a:buNone/>
            </a:pPr>
            <a:r>
              <a:rPr lang="en-CA" dirty="0"/>
              <a:t>All workshop materials are available in a Google Drive folder</a:t>
            </a:r>
          </a:p>
          <a:p>
            <a:pPr marL="0" indent="0">
              <a:buNone/>
            </a:pPr>
            <a:endParaRPr lang="en-CA" dirty="0"/>
          </a:p>
          <a:p>
            <a:pPr marL="0" indent="0">
              <a:buNone/>
            </a:pPr>
            <a:r>
              <a:rPr lang="en-CA" dirty="0">
                <a:hlinkClick r:id="rId3"/>
              </a:rPr>
              <a:t>https://bit.ly/RDA-ALA-25</a:t>
            </a:r>
            <a:endParaRPr lang="en-CA" dirty="0"/>
          </a:p>
          <a:p>
            <a:pPr marL="0" indent="0">
              <a:buNone/>
            </a:pPr>
            <a:endParaRPr lang="en-CA" dirty="0"/>
          </a:p>
          <a:p>
            <a:pPr marL="0" indent="0">
              <a:buNone/>
            </a:pPr>
            <a:endParaRPr lang="en-CA" dirty="0"/>
          </a:p>
        </p:txBody>
      </p:sp>
      <p:pic>
        <p:nvPicPr>
          <p:cNvPr id="8" name="Content Placeholder 7">
            <a:extLst>
              <a:ext uri="{FF2B5EF4-FFF2-40B4-BE49-F238E27FC236}">
                <a16:creationId xmlns:a16="http://schemas.microsoft.com/office/drawing/2014/main" id="{70C84F3A-0847-E800-C263-872A67576E67}"/>
              </a:ext>
            </a:extLst>
          </p:cNvPr>
          <p:cNvPicPr>
            <a:picLocks noGrp="1" noChangeAspect="1"/>
          </p:cNvPicPr>
          <p:nvPr>
            <p:ph sz="half" idx="2"/>
          </p:nvPr>
        </p:nvPicPr>
        <p:blipFill>
          <a:blip r:embed="rId4"/>
          <a:stretch>
            <a:fillRect/>
          </a:stretch>
        </p:blipFill>
        <p:spPr>
          <a:xfrm>
            <a:off x="6587331" y="1825625"/>
            <a:ext cx="4351338" cy="4351338"/>
          </a:xfrm>
        </p:spPr>
      </p:pic>
      <p:sp>
        <p:nvSpPr>
          <p:cNvPr id="3" name="Slide Number Placeholder 2">
            <a:extLst>
              <a:ext uri="{FF2B5EF4-FFF2-40B4-BE49-F238E27FC236}">
                <a16:creationId xmlns:a16="http://schemas.microsoft.com/office/drawing/2014/main" id="{99813931-3758-A8B4-56E1-12CA47D2598A}"/>
              </a:ext>
            </a:extLst>
          </p:cNvPr>
          <p:cNvSpPr>
            <a:spLocks noGrp="1"/>
          </p:cNvSpPr>
          <p:nvPr>
            <p:ph type="sldNum" sz="quarter" idx="12"/>
          </p:nvPr>
        </p:nvSpPr>
        <p:spPr/>
        <p:txBody>
          <a:bodyPr/>
          <a:lstStyle/>
          <a:p>
            <a:fld id="{26D89839-9540-4FD2-A570-163792ED64AF}" type="slidenum">
              <a:rPr lang="en-US" smtClean="0"/>
              <a:t>4</a:t>
            </a:fld>
            <a:endParaRPr lang="en-US"/>
          </a:p>
        </p:txBody>
      </p:sp>
    </p:spTree>
    <p:extLst>
      <p:ext uri="{BB962C8B-B14F-4D97-AF65-F5344CB8AC3E}">
        <p14:creationId xmlns:p14="http://schemas.microsoft.com/office/powerpoint/2010/main" val="971418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705C474-EEAD-2894-0E42-7E2DE1B6E1D3}"/>
              </a:ext>
            </a:extLst>
          </p:cNvPr>
          <p:cNvSpPr>
            <a:spLocks noGrp="1"/>
          </p:cNvSpPr>
          <p:nvPr>
            <p:ph idx="1"/>
          </p:nvPr>
        </p:nvSpPr>
        <p:spPr/>
        <p:txBody>
          <a:bodyPr/>
          <a:lstStyle/>
          <a:p>
            <a:pPr fontAlgn="base"/>
            <a:r>
              <a:rPr lang="en-CA" dirty="0"/>
              <a:t>Understand and apply official RDA instructions and PCC practices for describing print and electronic monographs in MARC 21 format</a:t>
            </a:r>
          </a:p>
          <a:p>
            <a:pPr lvl="1" fontAlgn="base"/>
            <a:endParaRPr lang="en-CA" dirty="0"/>
          </a:p>
          <a:p>
            <a:pPr fontAlgn="base"/>
            <a:r>
              <a:rPr lang="en-CA" dirty="0"/>
              <a:t>Understand and apply the BIBCO Standard Record (BSR) Official RDA Metadata Application Profile</a:t>
            </a:r>
          </a:p>
          <a:p>
            <a:pPr lvl="1" fontAlgn="base"/>
            <a:endParaRPr lang="en-CA" dirty="0"/>
          </a:p>
          <a:p>
            <a:pPr fontAlgn="base"/>
            <a:r>
              <a:rPr lang="en-CA" dirty="0"/>
              <a:t>Apply appropriate guidance in LC-PCC Policy Statements and RDA Metadata Guidance Documentation</a:t>
            </a:r>
          </a:p>
        </p:txBody>
      </p:sp>
      <p:sp>
        <p:nvSpPr>
          <p:cNvPr id="5" name="Slide Number Placeholder 4">
            <a:extLst>
              <a:ext uri="{FF2B5EF4-FFF2-40B4-BE49-F238E27FC236}">
                <a16:creationId xmlns:a16="http://schemas.microsoft.com/office/drawing/2014/main" id="{972D446C-3726-733C-0597-04A38F853C4C}"/>
              </a:ext>
            </a:extLst>
          </p:cNvPr>
          <p:cNvSpPr>
            <a:spLocks noGrp="1"/>
          </p:cNvSpPr>
          <p:nvPr>
            <p:ph type="sldNum" sz="quarter" idx="12"/>
          </p:nvPr>
        </p:nvSpPr>
        <p:spPr/>
        <p:txBody>
          <a:bodyPr/>
          <a:lstStyle/>
          <a:p>
            <a:fld id="{26D89839-9540-4FD2-A570-163792ED64AF}" type="slidenum">
              <a:rPr lang="en-US" smtClean="0"/>
              <a:t>5</a:t>
            </a:fld>
            <a:endParaRPr lang="en-US"/>
          </a:p>
        </p:txBody>
      </p:sp>
    </p:spTree>
    <p:extLst>
      <p:ext uri="{BB962C8B-B14F-4D97-AF65-F5344CB8AC3E}">
        <p14:creationId xmlns:p14="http://schemas.microsoft.com/office/powerpoint/2010/main" val="3681145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8387997-5ABD-4937-A080-784A61125D3B}"/>
              </a:ext>
            </a:extLst>
          </p:cNvPr>
          <p:cNvSpPr>
            <a:spLocks noGrp="1"/>
          </p:cNvSpPr>
          <p:nvPr>
            <p:ph idx="1"/>
          </p:nvPr>
        </p:nvSpPr>
        <p:spPr/>
        <p:txBody>
          <a:bodyPr>
            <a:normAutofit/>
          </a:bodyPr>
          <a:lstStyle/>
          <a:p>
            <a:pPr fontAlgn="base">
              <a:spcBef>
                <a:spcPts val="1800"/>
              </a:spcBef>
            </a:pPr>
            <a:r>
              <a:rPr lang="en-CA" dirty="0"/>
              <a:t>Introduce documentation used by PCC catalogers for official RDA</a:t>
            </a:r>
          </a:p>
          <a:p>
            <a:pPr fontAlgn="base">
              <a:spcBef>
                <a:spcPts val="1800"/>
              </a:spcBef>
            </a:pPr>
            <a:r>
              <a:rPr lang="en-CA" dirty="0"/>
              <a:t>Explain how to use the RDA Toolkit and PCC documentation while cataloging</a:t>
            </a:r>
          </a:p>
          <a:p>
            <a:pPr fontAlgn="base">
              <a:spcBef>
                <a:spcPts val="1800"/>
              </a:spcBef>
            </a:pPr>
            <a:r>
              <a:rPr lang="en-CA" dirty="0"/>
              <a:t>Demonstrate and explain how to catalog an </a:t>
            </a:r>
            <a:r>
              <a:rPr lang="en-CA" dirty="0" err="1"/>
              <a:t>ebook</a:t>
            </a:r>
            <a:r>
              <a:rPr lang="en-CA" dirty="0"/>
              <a:t> using official RDA and PCC documentation and then code the values in MARC 21</a:t>
            </a:r>
          </a:p>
          <a:p>
            <a:pPr fontAlgn="base">
              <a:spcBef>
                <a:spcPts val="1800"/>
              </a:spcBef>
            </a:pPr>
            <a:r>
              <a:rPr lang="en-CA" dirty="0"/>
              <a:t>Provide opportunities for hands-on practice cataloging using official RDA and PCC documentation</a:t>
            </a:r>
          </a:p>
          <a:p>
            <a:pPr fontAlgn="base">
              <a:spcBef>
                <a:spcPts val="1800"/>
              </a:spcBef>
            </a:pPr>
            <a:r>
              <a:rPr lang="en-CA" dirty="0"/>
              <a:t>Help catalogers feel more comfortable and confident with official RDA</a:t>
            </a:r>
          </a:p>
        </p:txBody>
      </p:sp>
      <p:sp>
        <p:nvSpPr>
          <p:cNvPr id="3" name="Slide Number Placeholder 2">
            <a:extLst>
              <a:ext uri="{FF2B5EF4-FFF2-40B4-BE49-F238E27FC236}">
                <a16:creationId xmlns:a16="http://schemas.microsoft.com/office/drawing/2014/main" id="{5DDC230A-3C30-D5A6-A260-7A80AB46A082}"/>
              </a:ext>
            </a:extLst>
          </p:cNvPr>
          <p:cNvSpPr>
            <a:spLocks noGrp="1"/>
          </p:cNvSpPr>
          <p:nvPr>
            <p:ph type="sldNum" sz="quarter" idx="12"/>
          </p:nvPr>
        </p:nvSpPr>
        <p:spPr/>
        <p:txBody>
          <a:bodyPr/>
          <a:lstStyle/>
          <a:p>
            <a:fld id="{26D89839-9540-4FD2-A570-163792ED64AF}" type="slidenum">
              <a:rPr lang="en-US" smtClean="0"/>
              <a:t>6</a:t>
            </a:fld>
            <a:endParaRPr lang="en-US" dirty="0"/>
          </a:p>
        </p:txBody>
      </p:sp>
      <p:sp>
        <p:nvSpPr>
          <p:cNvPr id="4" name="Title 3">
            <a:extLst>
              <a:ext uri="{FF2B5EF4-FFF2-40B4-BE49-F238E27FC236}">
                <a16:creationId xmlns:a16="http://schemas.microsoft.com/office/drawing/2014/main" id="{6CE8AA40-2CB6-2E00-5376-BBA002AFBE85}"/>
              </a:ext>
            </a:extLst>
          </p:cNvPr>
          <p:cNvSpPr>
            <a:spLocks noGrp="1"/>
          </p:cNvSpPr>
          <p:nvPr>
            <p:ph type="title"/>
          </p:nvPr>
        </p:nvSpPr>
        <p:spPr/>
        <p:txBody>
          <a:bodyPr/>
          <a:lstStyle/>
          <a:p>
            <a:r>
              <a:rPr lang="en-CA" dirty="0"/>
              <a:t>Overview</a:t>
            </a:r>
          </a:p>
        </p:txBody>
      </p:sp>
    </p:spTree>
    <p:extLst>
      <p:ext uri="{BB962C8B-B14F-4D97-AF65-F5344CB8AC3E}">
        <p14:creationId xmlns:p14="http://schemas.microsoft.com/office/powerpoint/2010/main" val="2226460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F31292-9B60-9056-FC76-8226FD60D25F}"/>
              </a:ext>
            </a:extLst>
          </p:cNvPr>
          <p:cNvSpPr>
            <a:spLocks noGrp="1"/>
          </p:cNvSpPr>
          <p:nvPr>
            <p:ph idx="1"/>
          </p:nvPr>
        </p:nvSpPr>
        <p:spPr/>
        <p:txBody>
          <a:bodyPr>
            <a:normAutofit lnSpcReduction="10000"/>
          </a:bodyPr>
          <a:lstStyle/>
          <a:p>
            <a:pPr marL="0" indent="0">
              <a:buNone/>
            </a:pPr>
            <a:r>
              <a:rPr lang="en-CA" dirty="0"/>
              <a:t>8:00 AM	Introduction</a:t>
            </a:r>
          </a:p>
          <a:p>
            <a:pPr marL="0" indent="0">
              <a:buNone/>
            </a:pPr>
            <a:r>
              <a:rPr lang="en-CA" dirty="0"/>
              <a:t>8:10 AM	Documentation used by PCC catalogers</a:t>
            </a:r>
          </a:p>
          <a:p>
            <a:pPr marL="0" indent="0">
              <a:buNone/>
            </a:pPr>
            <a:r>
              <a:rPr lang="en-CA" sz="2000" dirty="0"/>
              <a:t>			</a:t>
            </a:r>
            <a:r>
              <a:rPr lang="en-CA" sz="2000" i="1" dirty="0"/>
              <a:t>Presenter: Adam Baron</a:t>
            </a:r>
            <a:endParaRPr lang="en-CA" sz="2000" dirty="0"/>
          </a:p>
          <a:p>
            <a:pPr marL="0" indent="0">
              <a:buNone/>
            </a:pPr>
            <a:r>
              <a:rPr lang="en-CA" dirty="0"/>
              <a:t>9:00 AM	Review of RDA concepts</a:t>
            </a:r>
          </a:p>
          <a:p>
            <a:pPr marL="0" indent="0">
              <a:buNone/>
            </a:pPr>
            <a:r>
              <a:rPr lang="en-CA" sz="2000" dirty="0"/>
              <a:t>			</a:t>
            </a:r>
            <a:r>
              <a:rPr lang="en-CA" sz="2000" i="1" dirty="0"/>
              <a:t>Presenters: Trina </a:t>
            </a:r>
            <a:r>
              <a:rPr lang="en-CA" sz="2000" i="1" dirty="0" err="1"/>
              <a:t>Soderquist</a:t>
            </a:r>
            <a:r>
              <a:rPr lang="en-CA" sz="2000" i="1" dirty="0"/>
              <a:t>, Melanie </a:t>
            </a:r>
            <a:r>
              <a:rPr lang="en-CA" sz="2000" i="1" dirty="0" err="1"/>
              <a:t>Polutta</a:t>
            </a:r>
            <a:endParaRPr lang="en-CA" sz="2000" dirty="0"/>
          </a:p>
          <a:p>
            <a:pPr marL="0" indent="0">
              <a:buNone/>
            </a:pPr>
            <a:r>
              <a:rPr lang="en-CA" dirty="0"/>
              <a:t>10:00 AM	Break (15 minutes)</a:t>
            </a:r>
          </a:p>
          <a:p>
            <a:pPr marL="0" indent="0">
              <a:buNone/>
            </a:pPr>
            <a:r>
              <a:rPr lang="en-CA" dirty="0"/>
              <a:t>10:15 AM	Cataloging an </a:t>
            </a:r>
            <a:r>
              <a:rPr lang="en-CA" dirty="0" err="1"/>
              <a:t>ebook</a:t>
            </a:r>
            <a:r>
              <a:rPr lang="en-CA" dirty="0"/>
              <a:t>: Describing the manifestation</a:t>
            </a:r>
          </a:p>
          <a:p>
            <a:pPr marL="3200400" indent="-457200">
              <a:buNone/>
            </a:pPr>
            <a:r>
              <a:rPr lang="en-CA" sz="2000" i="1" dirty="0"/>
              <a:t>Presenters: Robert L. Maxwell, Cathy Weng, Kaylin Blount, Laura Doublet, Michael </a:t>
            </a:r>
            <a:r>
              <a:rPr lang="en-CA" sz="2000" i="1" dirty="0" err="1"/>
              <a:t>Babinec</a:t>
            </a:r>
            <a:endParaRPr lang="en-CA" sz="2000" dirty="0"/>
          </a:p>
          <a:p>
            <a:pPr marL="0" indent="0">
              <a:buNone/>
            </a:pPr>
            <a:r>
              <a:rPr lang="en-CA" dirty="0"/>
              <a:t>12:00 PM	Lunch (1 hour)</a:t>
            </a:r>
          </a:p>
        </p:txBody>
      </p:sp>
      <p:sp>
        <p:nvSpPr>
          <p:cNvPr id="3" name="Slide Number Placeholder 2">
            <a:extLst>
              <a:ext uri="{FF2B5EF4-FFF2-40B4-BE49-F238E27FC236}">
                <a16:creationId xmlns:a16="http://schemas.microsoft.com/office/drawing/2014/main" id="{1AC27B3D-CD01-8F02-22FC-7DCF0969576E}"/>
              </a:ext>
            </a:extLst>
          </p:cNvPr>
          <p:cNvSpPr>
            <a:spLocks noGrp="1"/>
          </p:cNvSpPr>
          <p:nvPr>
            <p:ph type="sldNum" sz="quarter" idx="12"/>
          </p:nvPr>
        </p:nvSpPr>
        <p:spPr/>
        <p:txBody>
          <a:bodyPr/>
          <a:lstStyle/>
          <a:p>
            <a:fld id="{26D89839-9540-4FD2-A570-163792ED64AF}" type="slidenum">
              <a:rPr lang="en-US" smtClean="0"/>
              <a:t>7</a:t>
            </a:fld>
            <a:endParaRPr lang="en-US"/>
          </a:p>
        </p:txBody>
      </p:sp>
      <p:sp>
        <p:nvSpPr>
          <p:cNvPr id="4" name="Title 3">
            <a:extLst>
              <a:ext uri="{FF2B5EF4-FFF2-40B4-BE49-F238E27FC236}">
                <a16:creationId xmlns:a16="http://schemas.microsoft.com/office/drawing/2014/main" id="{8F70144D-E0D8-C165-74BD-E464165CD1B9}"/>
              </a:ext>
            </a:extLst>
          </p:cNvPr>
          <p:cNvSpPr>
            <a:spLocks noGrp="1"/>
          </p:cNvSpPr>
          <p:nvPr>
            <p:ph type="title"/>
          </p:nvPr>
        </p:nvSpPr>
        <p:spPr/>
        <p:txBody>
          <a:bodyPr/>
          <a:lstStyle/>
          <a:p>
            <a:r>
              <a:rPr lang="en-CA" dirty="0"/>
              <a:t>Workshop Schedule</a:t>
            </a:r>
          </a:p>
        </p:txBody>
      </p:sp>
    </p:spTree>
    <p:extLst>
      <p:ext uri="{BB962C8B-B14F-4D97-AF65-F5344CB8AC3E}">
        <p14:creationId xmlns:p14="http://schemas.microsoft.com/office/powerpoint/2010/main" val="284728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A395C2-C408-9972-9E3C-BBBB69B37090}"/>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404464-DA13-B2C6-651D-949A9BCCD980}"/>
              </a:ext>
            </a:extLst>
          </p:cNvPr>
          <p:cNvSpPr>
            <a:spLocks noGrp="1"/>
          </p:cNvSpPr>
          <p:nvPr>
            <p:ph idx="1"/>
          </p:nvPr>
        </p:nvSpPr>
        <p:spPr/>
        <p:txBody>
          <a:bodyPr>
            <a:normAutofit fontScale="85000" lnSpcReduction="10000"/>
          </a:bodyPr>
          <a:lstStyle/>
          <a:p>
            <a:pPr marL="1828800" indent="-1828800">
              <a:buNone/>
            </a:pPr>
            <a:r>
              <a:rPr lang="en-CA" dirty="0"/>
              <a:t>1:00 PM	Cataloging an </a:t>
            </a:r>
            <a:r>
              <a:rPr lang="en-CA" dirty="0" err="1"/>
              <a:t>ebook</a:t>
            </a:r>
            <a:r>
              <a:rPr lang="en-CA" dirty="0"/>
              <a:t>:</a:t>
            </a:r>
          </a:p>
          <a:p>
            <a:pPr marL="1828800" indent="-1828800">
              <a:buNone/>
            </a:pPr>
            <a:r>
              <a:rPr lang="en-CA" dirty="0"/>
              <a:t>		Describing the aggregating work &amp; aggregating expression</a:t>
            </a:r>
          </a:p>
          <a:p>
            <a:pPr marL="0" indent="0">
              <a:buNone/>
            </a:pPr>
            <a:r>
              <a:rPr lang="en-CA" sz="1600" dirty="0"/>
              <a:t>				</a:t>
            </a:r>
            <a:r>
              <a:rPr lang="en-CA" sz="1600" i="1" dirty="0"/>
              <a:t>Presenters: Yuji </a:t>
            </a:r>
            <a:r>
              <a:rPr lang="en-CA" sz="1600" i="1" dirty="0" err="1"/>
              <a:t>Tosaka</a:t>
            </a:r>
            <a:r>
              <a:rPr lang="en-CA" sz="1600" i="1" dirty="0"/>
              <a:t>, Adam Schiff</a:t>
            </a:r>
            <a:endParaRPr lang="en-CA" sz="1600" dirty="0"/>
          </a:p>
          <a:p>
            <a:pPr marL="0" indent="0">
              <a:buNone/>
            </a:pPr>
            <a:r>
              <a:rPr lang="en-CA" dirty="0"/>
              <a:t>			Describing an aggregated work &amp; aggregated expression</a:t>
            </a:r>
          </a:p>
          <a:p>
            <a:pPr marL="0" indent="0">
              <a:buNone/>
            </a:pPr>
            <a:r>
              <a:rPr lang="en-CA" sz="1600" dirty="0"/>
              <a:t>				</a:t>
            </a:r>
            <a:r>
              <a:rPr lang="en-CA" sz="1600" i="1" dirty="0"/>
              <a:t> Presenters: Robert L. Maxwell, Adam Schiff</a:t>
            </a:r>
            <a:endParaRPr lang="en-CA" sz="1600" dirty="0"/>
          </a:p>
          <a:p>
            <a:pPr marL="0" indent="0">
              <a:buNone/>
            </a:pPr>
            <a:r>
              <a:rPr lang="en-CA" dirty="0"/>
              <a:t>			Recording data provenance</a:t>
            </a:r>
          </a:p>
          <a:p>
            <a:pPr marL="0" indent="0">
              <a:buNone/>
            </a:pPr>
            <a:r>
              <a:rPr lang="en-CA" sz="1600" i="1" dirty="0"/>
              <a:t>				Presenter: Adam Baron</a:t>
            </a:r>
          </a:p>
          <a:p>
            <a:pPr marL="0" indent="0">
              <a:buNone/>
            </a:pPr>
            <a:r>
              <a:rPr lang="en-CA" dirty="0"/>
              <a:t>2:15 PM	Break (15 minutes)</a:t>
            </a:r>
          </a:p>
          <a:p>
            <a:pPr marL="0" indent="0">
              <a:buNone/>
            </a:pPr>
            <a:r>
              <a:rPr lang="en-CA" dirty="0"/>
              <a:t>2:30 PM	Exercises</a:t>
            </a:r>
          </a:p>
          <a:p>
            <a:pPr marL="0" indent="0">
              <a:buNone/>
            </a:pPr>
            <a:r>
              <a:rPr lang="en-CA" dirty="0"/>
              <a:t>3:45 PM	Q &amp; A / Wrap-up</a:t>
            </a:r>
          </a:p>
          <a:p>
            <a:pPr marL="0" indent="0">
              <a:buNone/>
            </a:pPr>
            <a:r>
              <a:rPr lang="en-CA" dirty="0"/>
              <a:t>4:00 PM	Finish</a:t>
            </a:r>
          </a:p>
        </p:txBody>
      </p:sp>
      <p:sp>
        <p:nvSpPr>
          <p:cNvPr id="3" name="Slide Number Placeholder 2">
            <a:extLst>
              <a:ext uri="{FF2B5EF4-FFF2-40B4-BE49-F238E27FC236}">
                <a16:creationId xmlns:a16="http://schemas.microsoft.com/office/drawing/2014/main" id="{67284541-1739-5490-9B96-964895E59CF8}"/>
              </a:ext>
            </a:extLst>
          </p:cNvPr>
          <p:cNvSpPr>
            <a:spLocks noGrp="1"/>
          </p:cNvSpPr>
          <p:nvPr>
            <p:ph type="sldNum" sz="quarter" idx="12"/>
          </p:nvPr>
        </p:nvSpPr>
        <p:spPr/>
        <p:txBody>
          <a:bodyPr/>
          <a:lstStyle/>
          <a:p>
            <a:fld id="{26D89839-9540-4FD2-A570-163792ED64AF}" type="slidenum">
              <a:rPr lang="en-US" smtClean="0"/>
              <a:t>8</a:t>
            </a:fld>
            <a:endParaRPr lang="en-US"/>
          </a:p>
        </p:txBody>
      </p:sp>
      <p:sp>
        <p:nvSpPr>
          <p:cNvPr id="4" name="Title 3">
            <a:extLst>
              <a:ext uri="{FF2B5EF4-FFF2-40B4-BE49-F238E27FC236}">
                <a16:creationId xmlns:a16="http://schemas.microsoft.com/office/drawing/2014/main" id="{5378224E-6F72-4151-A270-D6D8C4984E9C}"/>
              </a:ext>
            </a:extLst>
          </p:cNvPr>
          <p:cNvSpPr>
            <a:spLocks noGrp="1"/>
          </p:cNvSpPr>
          <p:nvPr>
            <p:ph type="title"/>
          </p:nvPr>
        </p:nvSpPr>
        <p:spPr/>
        <p:txBody>
          <a:bodyPr/>
          <a:lstStyle/>
          <a:p>
            <a:r>
              <a:rPr lang="en-CA" dirty="0"/>
              <a:t>Workshop Schedule</a:t>
            </a:r>
          </a:p>
        </p:txBody>
      </p:sp>
    </p:spTree>
    <p:extLst>
      <p:ext uri="{BB962C8B-B14F-4D97-AF65-F5344CB8AC3E}">
        <p14:creationId xmlns:p14="http://schemas.microsoft.com/office/powerpoint/2010/main" val="3915590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5DFEFC4-8A82-4860-A3FD-75F146FA3C80}"/>
              </a:ext>
            </a:extLst>
          </p:cNvPr>
          <p:cNvSpPr>
            <a:spLocks noGrp="1"/>
          </p:cNvSpPr>
          <p:nvPr>
            <p:ph type="title"/>
          </p:nvPr>
        </p:nvSpPr>
        <p:spPr/>
        <p:txBody>
          <a:bodyPr/>
          <a:lstStyle/>
          <a:p>
            <a:r>
              <a:rPr lang="en-US" dirty="0"/>
              <a:t>Questions</a:t>
            </a:r>
          </a:p>
        </p:txBody>
      </p:sp>
      <p:sp>
        <p:nvSpPr>
          <p:cNvPr id="6" name="Text Placeholder 5">
            <a:extLst>
              <a:ext uri="{FF2B5EF4-FFF2-40B4-BE49-F238E27FC236}">
                <a16:creationId xmlns:a16="http://schemas.microsoft.com/office/drawing/2014/main" id="{6ACB3848-6E21-4C57-93B8-96B4F49D0F6F}"/>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EFBB7B45-75D9-4E12-96BD-D751779D1A44}"/>
              </a:ext>
            </a:extLst>
          </p:cNvPr>
          <p:cNvSpPr>
            <a:spLocks noGrp="1"/>
          </p:cNvSpPr>
          <p:nvPr>
            <p:ph type="sldNum" sz="quarter" idx="12"/>
          </p:nvPr>
        </p:nvSpPr>
        <p:spPr/>
        <p:txBody>
          <a:bodyPr/>
          <a:lstStyle/>
          <a:p>
            <a:fld id="{26D89839-9540-4FD2-A570-163792ED64AF}" type="slidenum">
              <a:rPr lang="en-US" smtClean="0"/>
              <a:t>9</a:t>
            </a:fld>
            <a:endParaRPr lang="en-US"/>
          </a:p>
        </p:txBody>
      </p:sp>
    </p:spTree>
    <p:extLst>
      <p:ext uri="{BB962C8B-B14F-4D97-AF65-F5344CB8AC3E}">
        <p14:creationId xmlns:p14="http://schemas.microsoft.com/office/powerpoint/2010/main" val="3087987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9832510E-071B-47BB-837B-562780055ED9}" vid="{B1AA67C2-AFD5-413F-A282-974178A361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NARDAC PCC Workshop Template</Template>
  <TotalTime>237</TotalTime>
  <Words>1047</Words>
  <Application>Microsoft Office PowerPoint</Application>
  <PresentationFormat>Widescreen</PresentationFormat>
  <Paragraphs>117</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 Joint Workshop with NARDAC and  PCC SCT RDA Training Task Group: Monographs</vt:lpstr>
      <vt:lpstr>SCT RDA Training Task Group: Monographs</vt:lpstr>
      <vt:lpstr>North American RDA Committee (NARDAC)</vt:lpstr>
      <vt:lpstr>Workshop Materials</vt:lpstr>
      <vt:lpstr>PowerPoint Presentation</vt:lpstr>
      <vt:lpstr>Overview</vt:lpstr>
      <vt:lpstr>Workshop Schedule</vt:lpstr>
      <vt:lpstr>Workshop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Joint Workshop with NARDAC and  PCC SCT RDA Training Task Group: Monographs</dc:title>
  <dc:creator>Adam Baron</dc:creator>
  <cp:lastModifiedBy>Adam Baron</cp:lastModifiedBy>
  <cp:revision>14</cp:revision>
  <dcterms:created xsi:type="dcterms:W3CDTF">2025-06-14T22:30:06Z</dcterms:created>
  <dcterms:modified xsi:type="dcterms:W3CDTF">2025-06-27T03:34:52Z</dcterms:modified>
</cp:coreProperties>
</file>