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19"/>
  </p:notesMasterIdLst>
  <p:sldIdLst>
    <p:sldId id="264" r:id="rId2"/>
    <p:sldId id="263" r:id="rId3"/>
    <p:sldId id="279" r:id="rId4"/>
    <p:sldId id="270" r:id="rId5"/>
    <p:sldId id="271" r:id="rId6"/>
    <p:sldId id="272" r:id="rId7"/>
    <p:sldId id="273" r:id="rId8"/>
    <p:sldId id="274" r:id="rId9"/>
    <p:sldId id="278" r:id="rId10"/>
    <p:sldId id="277" r:id="rId11"/>
    <p:sldId id="276" r:id="rId12"/>
    <p:sldId id="275" r:id="rId13"/>
    <p:sldId id="283" r:id="rId14"/>
    <p:sldId id="282" r:id="rId15"/>
    <p:sldId id="281" r:id="rId16"/>
    <p:sldId id="280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160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1C045-5566-3044-B81C-95B48DD66C57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4CE68-8259-4047-BFE7-4D10580F1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CE68-8259-4047-BFE7-4D10580F12A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8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929" y="3952657"/>
            <a:ext cx="6891071" cy="983275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The </a:t>
            </a:r>
            <a:r>
              <a:rPr lang="en-US" sz="9800" b="1" dirty="0" smtClean="0">
                <a:solidFill>
                  <a:schemeClr val="tx1"/>
                </a:solidFill>
              </a:rPr>
              <a:t>3R</a:t>
            </a:r>
            <a:r>
              <a:rPr lang="en-US" sz="6000" b="1" dirty="0" smtClean="0">
                <a:solidFill>
                  <a:schemeClr val="tx1"/>
                </a:solidFill>
              </a:rPr>
              <a:t> Project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9882"/>
            <a:ext cx="5867400" cy="57374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ALA Midwinter </a:t>
            </a:r>
            <a:r>
              <a:rPr lang="en-US" sz="2400" dirty="0" smtClean="0">
                <a:solidFill>
                  <a:schemeClr val="accent1"/>
                </a:solidFill>
              </a:rPr>
              <a:t>2017</a:t>
            </a:r>
            <a:endParaRPr lang="en-US" sz="24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7796" y="295833"/>
            <a:ext cx="4201759" cy="19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52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/>
              <a:t>Improved login and time-out </a:t>
            </a:r>
            <a:r>
              <a:rPr lang="en-US" sz="4000" dirty="0" smtClean="0"/>
              <a:t>functions</a:t>
            </a:r>
          </a:p>
          <a:p>
            <a:r>
              <a:rPr lang="en-US" sz="3200" dirty="0" smtClean="0"/>
              <a:t>No more double login to reach user profile</a:t>
            </a:r>
          </a:p>
          <a:p>
            <a:r>
              <a:rPr lang="en-US" sz="3200" dirty="0" smtClean="0"/>
              <a:t>My Toolkit landing page for login</a:t>
            </a:r>
          </a:p>
          <a:p>
            <a:r>
              <a:rPr lang="en-US" sz="3200" dirty="0" smtClean="0"/>
              <a:t>After time-outs, user will login at page last visited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1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/>
              <a:t>Improvements to Admin </a:t>
            </a:r>
            <a:r>
              <a:rPr lang="en-US" sz="4000" dirty="0" smtClean="0"/>
              <a:t>system</a:t>
            </a:r>
          </a:p>
          <a:p>
            <a:pPr marL="342900" lvl="1" indent="-342900">
              <a:spcBef>
                <a:spcPts val="2000"/>
              </a:spcBef>
            </a:pPr>
            <a:r>
              <a:rPr lang="en-US" sz="3200" dirty="0"/>
              <a:t>Allow subscription administrators to set preferences</a:t>
            </a:r>
          </a:p>
          <a:p>
            <a:r>
              <a:rPr lang="en-US" sz="3200" dirty="0" smtClean="0"/>
              <a:t>Allow </a:t>
            </a:r>
            <a:r>
              <a:rPr lang="en-US" sz="3200" dirty="0"/>
              <a:t>subscription administrators to manage user profiles </a:t>
            </a: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6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What will be lost in the redesign are…</a:t>
            </a:r>
            <a:endParaRPr lang="en-US" sz="4300" dirty="0"/>
          </a:p>
          <a:p>
            <a:pPr lvl="0"/>
            <a:r>
              <a:rPr lang="en-US" sz="3600" dirty="0"/>
              <a:t>Blue floating heads</a:t>
            </a:r>
          </a:p>
          <a:p>
            <a:pPr lvl="0"/>
            <a:r>
              <a:rPr lang="en-US" sz="3600" dirty="0"/>
              <a:t>Print table of contents</a:t>
            </a:r>
          </a:p>
          <a:p>
            <a:pPr lvl="0"/>
            <a:r>
              <a:rPr lang="en-US" sz="3600" dirty="0"/>
              <a:t>Print Index</a:t>
            </a:r>
          </a:p>
          <a:p>
            <a:r>
              <a:rPr lang="en-US" sz="3600" dirty="0"/>
              <a:t>All search metadata </a:t>
            </a:r>
            <a:r>
              <a:rPr lang="en-US" sz="3600" dirty="0" smtClean="0"/>
              <a:t>except the numerical </a:t>
            </a:r>
            <a:r>
              <a:rPr lang="en-US" sz="3600" dirty="0"/>
              <a:t>label </a:t>
            </a:r>
            <a:r>
              <a:rPr lang="en-US" sz="3600" dirty="0" smtClean="0"/>
              <a:t>and the “Core” </a:t>
            </a:r>
            <a:r>
              <a:rPr lang="en-US" sz="3600" dirty="0"/>
              <a:t>designation </a:t>
            </a:r>
            <a:r>
              <a:rPr lang="en-US" sz="4400" dirty="0"/>
              <a:t>	</a:t>
            </a:r>
            <a:r>
              <a:rPr lang="en-US" sz="44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2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6400" dirty="0"/>
              <a:t>An approach to the display of instructions that…</a:t>
            </a:r>
          </a:p>
          <a:p>
            <a:pPr lvl="1"/>
            <a:r>
              <a:rPr lang="en-US" sz="5800" dirty="0" smtClean="0"/>
              <a:t>integrates </a:t>
            </a:r>
            <a:r>
              <a:rPr lang="en-US" sz="5800" dirty="0"/>
              <a:t>the display of RDA instructions </a:t>
            </a:r>
            <a:r>
              <a:rPr lang="en-US" sz="5800" dirty="0" smtClean="0"/>
              <a:t>with related </a:t>
            </a:r>
            <a:r>
              <a:rPr lang="en-US" sz="5800" dirty="0"/>
              <a:t>documents (examples, policy statements, etc.</a:t>
            </a:r>
            <a:r>
              <a:rPr lang="en-US" sz="5800" dirty="0" smtClean="0"/>
              <a:t>)</a:t>
            </a:r>
            <a:endParaRPr lang="en-US" sz="5800" dirty="0"/>
          </a:p>
          <a:p>
            <a:pPr lvl="1"/>
            <a:r>
              <a:rPr lang="en-US" sz="5800" dirty="0"/>
              <a:t>includes a data profile (contents to be </a:t>
            </a:r>
            <a:r>
              <a:rPr lang="en-US" sz="5800" dirty="0" smtClean="0"/>
              <a:t>determined</a:t>
            </a:r>
          </a:p>
          <a:p>
            <a:pPr lvl="1"/>
            <a:r>
              <a:rPr lang="en-US" sz="5800" dirty="0" smtClean="0"/>
              <a:t> provides </a:t>
            </a:r>
            <a:r>
              <a:rPr lang="en-US" sz="5800" dirty="0"/>
              <a:t>the ability to personalize the display</a:t>
            </a:r>
            <a:r>
              <a:rPr lang="en-US" sz="5100" dirty="0"/>
              <a:t> </a:t>
            </a:r>
            <a:r>
              <a:rPr lang="en-US" sz="7200" dirty="0"/>
              <a:t>	</a:t>
            </a:r>
            <a:r>
              <a:rPr lang="en-US" sz="72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5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sz="6400" dirty="0"/>
              <a:t>An approach to navigation that</a:t>
            </a:r>
            <a:r>
              <a:rPr lang="en-US" sz="6400" dirty="0" smtClean="0"/>
              <a:t>…</a:t>
            </a:r>
            <a:endParaRPr lang="en-US" sz="6400" dirty="0"/>
          </a:p>
          <a:p>
            <a:pPr lvl="1"/>
            <a:r>
              <a:rPr lang="en-US" sz="5100" dirty="0"/>
              <a:t>helps distinguish entities related to instructions and which </a:t>
            </a:r>
            <a:r>
              <a:rPr lang="en-US" sz="5100" dirty="0" smtClean="0"/>
              <a:t>are </a:t>
            </a:r>
            <a:r>
              <a:rPr lang="en-US" sz="5100" dirty="0"/>
              <a:t>guidelines for actions to be taken</a:t>
            </a:r>
          </a:p>
          <a:p>
            <a:pPr lvl="1"/>
            <a:r>
              <a:rPr lang="en-US" sz="5100" dirty="0"/>
              <a:t>incorporates a graphic solution to related instructions </a:t>
            </a:r>
            <a:endParaRPr lang="en-US" sz="5100" dirty="0" smtClean="0"/>
          </a:p>
          <a:p>
            <a:pPr lvl="1"/>
            <a:r>
              <a:rPr lang="en-US" sz="5100" dirty="0" smtClean="0"/>
              <a:t>includes </a:t>
            </a:r>
            <a:r>
              <a:rPr lang="en-US" sz="5100" dirty="0"/>
              <a:t>multiple browse options</a:t>
            </a:r>
          </a:p>
          <a:p>
            <a:pPr marL="0" indent="0" algn="ctr">
              <a:buNone/>
            </a:pPr>
            <a:r>
              <a:rPr lang="en-US" sz="4400" dirty="0"/>
              <a:t>	</a:t>
            </a:r>
            <a:r>
              <a:rPr lang="en-US" sz="44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61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Still searching out </a:t>
            </a:r>
            <a:r>
              <a:rPr lang="en-US" sz="4000" dirty="0" err="1" smtClean="0"/>
              <a:t>soultions</a:t>
            </a:r>
            <a:r>
              <a:rPr lang="en-US" sz="4000" dirty="0" smtClean="0"/>
              <a:t> for</a:t>
            </a:r>
            <a:r>
              <a:rPr lang="is-IS" sz="4000" dirty="0" smtClean="0"/>
              <a:t>…</a:t>
            </a:r>
          </a:p>
          <a:p>
            <a:r>
              <a:rPr lang="en-US" sz="3200" dirty="0" smtClean="0"/>
              <a:t>Revision History</a:t>
            </a:r>
          </a:p>
          <a:p>
            <a:r>
              <a:rPr lang="en-US" sz="3200" dirty="0" smtClean="0"/>
              <a:t>Mapping</a:t>
            </a:r>
          </a:p>
          <a:p>
            <a:r>
              <a:rPr lang="en-US" sz="3200" dirty="0" smtClean="0"/>
              <a:t>Element display</a:t>
            </a:r>
          </a:p>
          <a:p>
            <a:r>
              <a:rPr lang="en-US" sz="3200" dirty="0"/>
              <a:t>L</a:t>
            </a:r>
            <a:r>
              <a:rPr lang="en-US" sz="3200" dirty="0" smtClean="0"/>
              <a:t>arge tables and lists</a:t>
            </a:r>
            <a:r>
              <a:rPr lang="en-US" sz="44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5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Thank you.</a:t>
            </a:r>
          </a:p>
          <a:p>
            <a:pPr marL="0" indent="0" algn="ctr">
              <a:buNone/>
            </a:pPr>
            <a:r>
              <a:rPr lang="en-US" sz="4400" dirty="0" smtClean="0"/>
              <a:t>James Hennelly</a:t>
            </a:r>
          </a:p>
          <a:p>
            <a:pPr marL="0" indent="0" algn="ctr">
              <a:buNone/>
            </a:pPr>
            <a:r>
              <a:rPr lang="en-US" sz="4400" dirty="0" smtClean="0"/>
              <a:t>Director, RDA Toolkit</a:t>
            </a:r>
            <a:endParaRPr lang="en-US" sz="4400" dirty="0"/>
          </a:p>
          <a:p>
            <a:pPr marL="0" indent="0" algn="ctr">
              <a:buNone/>
            </a:pPr>
            <a:r>
              <a:rPr lang="en-US" sz="4400" dirty="0" err="1" smtClean="0"/>
              <a:t>jhennelly@ala.org</a:t>
            </a:r>
            <a:r>
              <a:rPr lang="en-US" sz="4400" dirty="0"/>
              <a:t>	</a:t>
            </a:r>
            <a:r>
              <a:rPr lang="en-US" sz="44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1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 smtClean="0"/>
              <a:t>Join us at </a:t>
            </a:r>
          </a:p>
          <a:p>
            <a:pPr marL="0" indent="0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3600" dirty="0" smtClean="0"/>
              <a:t>RDA Tech Forum</a:t>
            </a:r>
          </a:p>
          <a:p>
            <a:pPr marL="0" indent="0" algn="ctr">
              <a:buNone/>
            </a:pPr>
            <a:r>
              <a:rPr lang="en-US" sz="3600" dirty="0" smtClean="0"/>
              <a:t>Monday, 1:00 pm</a:t>
            </a:r>
          </a:p>
          <a:p>
            <a:pPr marL="0" indent="0" algn="ctr">
              <a:buNone/>
            </a:pPr>
            <a:r>
              <a:rPr lang="en-US" sz="3600" dirty="0" smtClean="0"/>
              <a:t>GWCC B405</a:t>
            </a:r>
          </a:p>
          <a:p>
            <a:pPr marL="0" indent="0" algn="ctr">
              <a:buNone/>
            </a:pPr>
            <a:r>
              <a:rPr lang="en-US" sz="36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46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RDA Toolkit Restructure and Redesign (3R) </a:t>
            </a:r>
            <a:r>
              <a:rPr lang="en-US" sz="3200" dirty="0" smtClean="0"/>
              <a:t>Project</a:t>
            </a:r>
          </a:p>
          <a:p>
            <a:r>
              <a:rPr lang="en-US" sz="3200" dirty="0"/>
              <a:t>better meet the needs of its user and play a more productive role in their work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add </a:t>
            </a:r>
            <a:r>
              <a:rPr lang="en-US" sz="3200" dirty="0"/>
              <a:t>greater flexibility and utility to the Toolkit's display of instructions and RDA-related documents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600" dirty="0" smtClean="0"/>
              <a:t>RDA Steering Committee</a:t>
            </a:r>
          </a:p>
          <a:p>
            <a:r>
              <a:rPr lang="en-US" sz="3600" dirty="0" smtClean="0"/>
              <a:t>RDA Developers—Dakota Systems, </a:t>
            </a:r>
            <a:r>
              <a:rPr lang="en-US" sz="3600" dirty="0" err="1" smtClean="0"/>
              <a:t>GVPi</a:t>
            </a:r>
            <a:r>
              <a:rPr lang="en-US" sz="3600" dirty="0" smtClean="0"/>
              <a:t>, and Metadata Management Associates</a:t>
            </a:r>
          </a:p>
          <a:p>
            <a:r>
              <a:rPr lang="en-US" sz="3600" dirty="0" smtClean="0"/>
              <a:t>3R User Group—6 members 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7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Toolkit synchronization with the Registry</a:t>
            </a:r>
          </a:p>
          <a:p>
            <a:r>
              <a:rPr lang="en-US" sz="3600" dirty="0" smtClean="0"/>
              <a:t>Updated </a:t>
            </a:r>
            <a:r>
              <a:rPr lang="en-US" sz="3600" dirty="0" err="1" smtClean="0"/>
              <a:t>rdatoolkit.org</a:t>
            </a:r>
            <a:r>
              <a:rPr lang="en-US" sz="3600" dirty="0" smtClean="0"/>
              <a:t> site</a:t>
            </a:r>
          </a:p>
          <a:p>
            <a:r>
              <a:rPr lang="en-US" sz="3600" dirty="0" smtClean="0"/>
              <a:t>Implementation of new translation software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0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7-01-21 at 12.04.0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33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0333" y="1949824"/>
            <a:ext cx="7812618" cy="4007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The redesigned Toolkit will include</a:t>
            </a:r>
            <a:r>
              <a:rPr lang="is-IS" sz="4000" dirty="0" smtClean="0"/>
              <a:t>…</a:t>
            </a:r>
            <a:endParaRPr lang="en-US" sz="4000" dirty="0" smtClean="0"/>
          </a:p>
          <a:p>
            <a:r>
              <a:rPr lang="en-US" sz="4400" dirty="0" smtClean="0"/>
              <a:t>Responsive design</a:t>
            </a:r>
          </a:p>
          <a:p>
            <a:pPr lvl="1"/>
            <a:r>
              <a:rPr lang="en-US" sz="3200" dirty="0"/>
              <a:t>Emphasis on </a:t>
            </a:r>
            <a:r>
              <a:rPr lang="en-US" sz="3200" dirty="0" smtClean="0"/>
              <a:t>tablets</a:t>
            </a:r>
            <a:endParaRPr lang="en-US" sz="4200" dirty="0" smtClean="0"/>
          </a:p>
          <a:p>
            <a:r>
              <a:rPr lang="en-US" sz="4400" dirty="0" smtClean="0"/>
              <a:t>Accessibility</a:t>
            </a:r>
          </a:p>
          <a:p>
            <a:pPr lvl="1"/>
            <a:r>
              <a:rPr lang="en-US" sz="3200" dirty="0" smtClean="0"/>
              <a:t>AA rating by W3C standard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53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9187" y="1949824"/>
            <a:ext cx="7812618" cy="4007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Data conversion to DITA format will</a:t>
            </a:r>
            <a:r>
              <a:rPr lang="is-IS" sz="4000" dirty="0" smtClean="0"/>
              <a:t>…</a:t>
            </a:r>
            <a:endParaRPr lang="en-US" sz="4000" dirty="0" smtClean="0"/>
          </a:p>
          <a:p>
            <a:r>
              <a:rPr lang="en-US" sz="3200" dirty="0" smtClean="0"/>
              <a:t>introduce modularity and flexibility to RDA content</a:t>
            </a:r>
          </a:p>
          <a:p>
            <a:r>
              <a:rPr lang="en-US" sz="3200" dirty="0" smtClean="0"/>
              <a:t>allow for the creation of unique “views” of the RDA content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11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 smtClean="0"/>
              <a:t>3 views of RDA content</a:t>
            </a:r>
          </a:p>
          <a:p>
            <a:r>
              <a:rPr lang="en-US" sz="3900" dirty="0" smtClean="0"/>
              <a:t>Workflow view </a:t>
            </a:r>
          </a:p>
          <a:p>
            <a:r>
              <a:rPr lang="en-US" sz="3900" dirty="0" smtClean="0"/>
              <a:t>Element View</a:t>
            </a:r>
          </a:p>
          <a:p>
            <a:r>
              <a:rPr lang="en-US" sz="3900" dirty="0" smtClean="0"/>
              <a:t>Policy Statement view</a:t>
            </a:r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5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2938" y="431771"/>
            <a:ext cx="5364912" cy="739103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ALA Midwinter 2017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111" y="1949824"/>
            <a:ext cx="8442739" cy="400722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dirty="0" smtClean="0"/>
              <a:t>Improved User- Created Content Tools </a:t>
            </a:r>
          </a:p>
          <a:p>
            <a:r>
              <a:rPr lang="en-US" sz="3200" dirty="0" smtClean="0"/>
              <a:t>Update the </a:t>
            </a:r>
            <a:r>
              <a:rPr lang="en-US" sz="3200" dirty="0"/>
              <a:t>HTML editor </a:t>
            </a:r>
            <a:r>
              <a:rPr lang="en-US" sz="3200" dirty="0" smtClean="0"/>
              <a:t>tool</a:t>
            </a:r>
          </a:p>
          <a:p>
            <a:r>
              <a:rPr lang="en-US" sz="3200" dirty="0" smtClean="0"/>
              <a:t>Solution for shared ownership of documents</a:t>
            </a:r>
          </a:p>
          <a:p>
            <a:pPr marL="342900" lvl="1" indent="-342900">
              <a:spcBef>
                <a:spcPts val="2000"/>
              </a:spcBef>
            </a:pPr>
            <a:r>
              <a:rPr lang="en-US" sz="3200" dirty="0"/>
              <a:t>New display of globally shared documents and ability to subscribe to authoring institutions</a:t>
            </a:r>
          </a:p>
          <a:p>
            <a:endParaRPr lang="en-US" sz="3200" dirty="0" smtClean="0"/>
          </a:p>
          <a:p>
            <a:endParaRPr lang="en-US" sz="3200" dirty="0"/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463" y="295833"/>
            <a:ext cx="25400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7715</TotalTime>
  <Words>428</Words>
  <Application>Microsoft Macintosh PowerPoint</Application>
  <PresentationFormat>On-screen Show (4:3)</PresentationFormat>
  <Paragraphs>98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Essential</vt:lpstr>
      <vt:lpstr>The 3R Project</vt:lpstr>
      <vt:lpstr>ALA Midwinter 2017</vt:lpstr>
      <vt:lpstr>ALA Midwinter 2017</vt:lpstr>
      <vt:lpstr>ALA Midwinter 2017</vt:lpstr>
      <vt:lpstr>PowerPoint Presentation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  <vt:lpstr>ALA Midwinter 2017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Translations and RDA Toolkit</dc:title>
  <dc:creator>James Hennelly</dc:creator>
  <cp:lastModifiedBy>James Hennelly</cp:lastModifiedBy>
  <cp:revision>72</cp:revision>
  <dcterms:created xsi:type="dcterms:W3CDTF">2014-08-01T01:56:34Z</dcterms:created>
  <dcterms:modified xsi:type="dcterms:W3CDTF">2017-01-23T05:25:24Z</dcterms:modified>
</cp:coreProperties>
</file>